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607" r:id="rId5"/>
    <p:sldId id="608" r:id="rId6"/>
    <p:sldId id="609" r:id="rId7"/>
    <p:sldId id="610" r:id="rId8"/>
  </p:sldIdLst>
  <p:sldSz cx="12195175" cy="6858000"/>
  <p:notesSz cx="7010400" cy="92964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4">
          <p15:clr>
            <a:srgbClr val="A4A3A4"/>
          </p15:clr>
        </p15:guide>
        <p15:guide id="2" orient="horz" pos="981">
          <p15:clr>
            <a:srgbClr val="A4A3A4"/>
          </p15:clr>
        </p15:guide>
        <p15:guide id="3" pos="204">
          <p15:clr>
            <a:srgbClr val="A4A3A4"/>
          </p15:clr>
        </p15:guide>
        <p15:guide id="4" pos="5556">
          <p15:clr>
            <a:srgbClr val="A4A3A4"/>
          </p15:clr>
        </p15:guide>
        <p15:guide id="5" pos="2948">
          <p15:clr>
            <a:srgbClr val="A4A3A4"/>
          </p15:clr>
        </p15:guide>
        <p15:guide id="6" pos="2880">
          <p15:clr>
            <a:srgbClr val="A4A3A4"/>
          </p15:clr>
        </p15:guide>
        <p15:guide id="7" pos="2812">
          <p15:clr>
            <a:srgbClr val="A4A3A4"/>
          </p15:clr>
        </p15:guide>
        <p15:guide id="8" orient="horz" pos="4042">
          <p15:clr>
            <a:srgbClr val="A4A3A4"/>
          </p15:clr>
        </p15:guide>
        <p15:guide id="9" pos="280">
          <p15:clr>
            <a:srgbClr val="A4A3A4"/>
          </p15:clr>
        </p15:guide>
        <p15:guide id="10" pos="3909">
          <p15:clr>
            <a:srgbClr val="A4A3A4"/>
          </p15:clr>
        </p15:guide>
        <p15:guide id="11" pos="3841">
          <p15:clr>
            <a:srgbClr val="A4A3A4"/>
          </p15:clr>
        </p15:guide>
        <p15:guide id="12" pos="3773">
          <p15:clr>
            <a:srgbClr val="A4A3A4"/>
          </p15:clr>
        </p15:guide>
        <p15:guide id="13" pos="1959">
          <p15:clr>
            <a:srgbClr val="A4A3A4"/>
          </p15:clr>
        </p15:guide>
        <p15:guide id="14" pos="2095">
          <p15:clr>
            <a:srgbClr val="A4A3A4"/>
          </p15:clr>
        </p15:guide>
        <p15:guide id="15" pos="5723">
          <p15:clr>
            <a:srgbClr val="A4A3A4"/>
          </p15:clr>
        </p15:guide>
        <p15:guide id="16" pos="7402">
          <p15:clr>
            <a:srgbClr val="A4A3A4"/>
          </p15:clr>
        </p15:guide>
        <p15:guide id="17" pos="55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4219" userDrawn="1">
          <p15:clr>
            <a:srgbClr val="A4A3A4"/>
          </p15:clr>
        </p15:guide>
        <p15:guide id="3" pos="1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6816" autoAdjust="0"/>
  </p:normalViewPr>
  <p:slideViewPr>
    <p:cSldViewPr snapToGrid="0" snapToObjects="1" showGuides="1">
      <p:cViewPr varScale="1">
        <p:scale>
          <a:sx n="88" d="100"/>
          <a:sy n="88" d="100"/>
        </p:scale>
        <p:origin x="677" y="77"/>
      </p:cViewPr>
      <p:guideLst>
        <p:guide orient="horz" pos="4004"/>
        <p:guide orient="horz" pos="981"/>
        <p:guide pos="204"/>
        <p:guide pos="5556"/>
        <p:guide pos="2948"/>
        <p:guide pos="2880"/>
        <p:guide pos="2812"/>
        <p:guide orient="horz" pos="4042"/>
        <p:guide pos="280"/>
        <p:guide pos="3909"/>
        <p:guide pos="3841"/>
        <p:guide pos="3773"/>
        <p:guide pos="1959"/>
        <p:guide pos="2095"/>
        <p:guide pos="5723"/>
        <p:guide pos="7402"/>
        <p:guide pos="5587"/>
      </p:guideLst>
    </p:cSldViewPr>
  </p:slideViewPr>
  <p:outlineViewPr>
    <p:cViewPr>
      <p:scale>
        <a:sx n="33" d="100"/>
        <a:sy n="33" d="100"/>
      </p:scale>
      <p:origin x="0" y="851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-4050" y="-102"/>
      </p:cViewPr>
      <p:guideLst>
        <p:guide orient="horz" pos="2928"/>
        <p:guide pos="4219"/>
        <p:guide pos="19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45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11960" y="8947823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fld id="{4AB5667C-C972-4708-99DF-FD114A50B075}" type="datetimeFigureOut">
              <a:rPr lang="de-DE" smtClean="0"/>
              <a:pPr/>
              <a:t>14.03.2018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2007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11960" y="9104364"/>
            <a:ext cx="631222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de-DE" dirty="0" smtClean="0"/>
              <a:t>Seite </a:t>
            </a:r>
            <a:fld id="{D17F8F6D-B690-4D04-894B-7B6DA8CD11CA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>
            <a:off x="1" y="8886070"/>
            <a:ext cx="70104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52872" y="8971891"/>
            <a:ext cx="445270" cy="2275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3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200"/>
      </a:spcBef>
      <a:defRPr sz="1400" b="1" kern="1200">
        <a:solidFill>
          <a:schemeClr val="accent3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Bef>
        <a:spcPts val="800"/>
      </a:spcBef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80975" indent="-180975" algn="l" defTabSz="914400" rtl="0" eaLnBrk="1" latinLnBrk="0" hangingPunct="1">
      <a:spcBef>
        <a:spcPts val="600"/>
      </a:spcBef>
      <a:buClr>
        <a:schemeClr val="accent2"/>
      </a:buClr>
      <a:buFont typeface="Wingdings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60363" indent="-179388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41338" indent="-180975" algn="l" defTabSz="914400" rtl="0" eaLnBrk="1" latinLnBrk="0" hangingPunct="1">
      <a:spcBef>
        <a:spcPts val="300"/>
      </a:spcBef>
      <a:buClr>
        <a:schemeClr val="accent3"/>
      </a:buClr>
      <a:buFont typeface="Symbol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90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31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17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6913"/>
            <a:ext cx="6200775" cy="34861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7F8F6D-B690-4D04-894B-7B6DA8CD11CA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31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213413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uppieren 18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0" name="Gerade Verbindung 19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pieren 42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45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 baseline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44500" y="1400582"/>
            <a:ext cx="5545075" cy="1354217"/>
          </a:xfrm>
        </p:spPr>
        <p:txBody>
          <a:bodyPr anchor="t" anchorCtr="0"/>
          <a:lstStyle>
            <a:lvl1pPr>
              <a:spcBef>
                <a:spcPts val="0"/>
              </a:spcBef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 smtClean="0"/>
          </a:p>
        </p:txBody>
      </p:sp>
      <p:sp>
        <p:nvSpPr>
          <p:cNvPr id="32" name="Rechteck 31"/>
          <p:cNvSpPr/>
          <p:nvPr userDrawn="1"/>
        </p:nvSpPr>
        <p:spPr>
          <a:xfrm>
            <a:off x="12435942" y="598437"/>
            <a:ext cx="2124228" cy="160429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Please only select images where the text can stand on a quiet background with sufficient contrast.</a:t>
            </a:r>
          </a:p>
          <a:p>
            <a:pPr marL="180000" indent="-180000" algn="l">
              <a:spcBef>
                <a:spcPts val="8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GB" sz="1000" dirty="0" smtClean="0">
                <a:solidFill>
                  <a:schemeClr val="bg1"/>
                </a:solidFill>
              </a:rPr>
              <a:t>If the text on</a:t>
            </a:r>
            <a:r>
              <a:rPr lang="en-GB" sz="1000" baseline="0" dirty="0" smtClean="0">
                <a:solidFill>
                  <a:schemeClr val="bg1"/>
                </a:solidFill>
              </a:rPr>
              <a:t> the screen can</a:t>
            </a:r>
            <a:r>
              <a:rPr lang="en-GB" sz="1000" dirty="0" smtClean="0">
                <a:solidFill>
                  <a:schemeClr val="bg1"/>
                </a:solidFill>
              </a:rPr>
              <a:t>not be read easily, it can be moved within the grid.</a:t>
            </a:r>
            <a:endParaRPr lang="de-DE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5175" cy="656134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-1" y="1559741"/>
            <a:ext cx="4772772" cy="576293"/>
          </a:xfrm>
          <a:solidFill>
            <a:schemeClr val="accent2"/>
          </a:solidFill>
        </p:spPr>
        <p:txBody>
          <a:bodyPr wrap="none" lIns="432000" tIns="72000" rIns="144000" bIns="72000" anchor="b" anchorCtr="0">
            <a:spAutoFit/>
          </a:bodyPr>
          <a:lstStyle>
            <a:lvl1pPr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06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Image 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1" y="0"/>
            <a:ext cx="8869362" cy="6561138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9076182" y="3215298"/>
            <a:ext cx="2674493" cy="861774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085264" y="4256819"/>
            <a:ext cx="2665412" cy="2026196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3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2192" y="0"/>
            <a:ext cx="12207367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3165567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89575 w 12195175"/>
              <a:gd name="connsiteY5" fmla="*/ 3165567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0 w 12195175"/>
              <a:gd name="connsiteY4" fmla="*/ 2574255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89575 w 12195175"/>
              <a:gd name="connsiteY6" fmla="*/ 2157567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  <a:gd name="connsiteX4" fmla="*/ 6096 w 12195175"/>
              <a:gd name="connsiteY4" fmla="*/ 2568159 h 6858000"/>
              <a:gd name="connsiteX5" fmla="*/ 5995671 w 12195175"/>
              <a:gd name="connsiteY5" fmla="*/ 2574255 h 6858000"/>
              <a:gd name="connsiteX6" fmla="*/ 5995671 w 12195175"/>
              <a:gd name="connsiteY6" fmla="*/ 1566255 h 6858000"/>
              <a:gd name="connsiteX7" fmla="*/ 0 w 12195175"/>
              <a:gd name="connsiteY7" fmla="*/ 2157567 h 6858000"/>
              <a:gd name="connsiteX8" fmla="*/ 0 w 12195175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8288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1219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815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7863 w 12207367"/>
              <a:gd name="connsiteY5" fmla="*/ 257425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7863 w 12207367"/>
              <a:gd name="connsiteY6" fmla="*/ 1566255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3302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9017 w 12207367"/>
              <a:gd name="connsiteY4" fmla="*/ 2565619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7044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  <a:gd name="connsiteX0" fmla="*/ 12192 w 12207367"/>
              <a:gd name="connsiteY0" fmla="*/ 0 h 6858000"/>
              <a:gd name="connsiteX1" fmla="*/ 12207367 w 12207367"/>
              <a:gd name="connsiteY1" fmla="*/ 0 h 6858000"/>
              <a:gd name="connsiteX2" fmla="*/ 12207367 w 12207367"/>
              <a:gd name="connsiteY2" fmla="*/ 6858000 h 6858000"/>
              <a:gd name="connsiteX3" fmla="*/ 12192 w 12207367"/>
              <a:gd name="connsiteY3" fmla="*/ 6858000 h 6858000"/>
              <a:gd name="connsiteX4" fmla="*/ 7112 w 12207367"/>
              <a:gd name="connsiteY4" fmla="*/ 2563714 h 6858000"/>
              <a:gd name="connsiteX5" fmla="*/ 6004053 w 12207367"/>
              <a:gd name="connsiteY5" fmla="*/ 2562825 h 6858000"/>
              <a:gd name="connsiteX6" fmla="*/ 6002148 w 12207367"/>
              <a:gd name="connsiteY6" fmla="*/ 1560540 h 6858000"/>
              <a:gd name="connsiteX7" fmla="*/ 0 w 12207367"/>
              <a:gd name="connsiteY7" fmla="*/ 1560159 h 6858000"/>
              <a:gd name="connsiteX8" fmla="*/ 12192 w 12207367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7367" h="6858000">
                <a:moveTo>
                  <a:pt x="12192" y="0"/>
                </a:moveTo>
                <a:lnTo>
                  <a:pt x="12207367" y="0"/>
                </a:lnTo>
                <a:lnTo>
                  <a:pt x="12207367" y="6858000"/>
                </a:lnTo>
                <a:lnTo>
                  <a:pt x="12192" y="6858000"/>
                </a:lnTo>
                <a:cubicBezTo>
                  <a:pt x="10499" y="5428053"/>
                  <a:pt x="8805" y="3993661"/>
                  <a:pt x="7112" y="2563714"/>
                </a:cubicBezTo>
                <a:lnTo>
                  <a:pt x="6004053" y="2562825"/>
                </a:lnTo>
                <a:lnTo>
                  <a:pt x="6002148" y="1560540"/>
                </a:lnTo>
                <a:lnTo>
                  <a:pt x="0" y="1560159"/>
                </a:lnTo>
                <a:lnTo>
                  <a:pt x="121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504261" y="1558127"/>
            <a:ext cx="4485314" cy="1008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432000" tIns="72000" rIns="144000" bIns="72000" rtlCol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smtClean="0"/>
              <a:t>Click to edit Master title style</a:t>
            </a:r>
            <a:endParaRPr lang="de-DE" noProof="0" dirty="0" smtClean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1414261" y="1558127"/>
            <a:ext cx="90000" cy="100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noProof="0">
              <a:latin typeface="Arial" panose="020B060402020202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0" y="1558127"/>
            <a:ext cx="1414261" cy="1008000"/>
          </a:xfrm>
          <a:prstGeom prst="rect">
            <a:avLst/>
          </a:prstGeom>
          <a:solidFill>
            <a:srgbClr val="303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>
              <a:latin typeface="Arial" panose="020B0604020202020204" pitchFamily="34" charset="0"/>
            </a:endParaRPr>
          </a:p>
        </p:txBody>
      </p:sp>
      <p:pic>
        <p:nvPicPr>
          <p:cNvPr id="11" name="Picture 3" descr="C:\screenmakers\_Jobs\MAN\_Stammdaten\Logos\Logo_negative\Logo_MAN_neg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239397" y="1798537"/>
            <a:ext cx="935466" cy="52718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9492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4047745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" name="think-cell Slide" r:id="rId4" imgW="287" imgH="287" progId="TCLayout.ActiveDocument.1">
                  <p:embed/>
                </p:oleObj>
              </mc:Choice>
              <mc:Fallback>
                <p:oleObj name="think-cell Slide" r:id="rId4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uppieren 26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uppieren 50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Gleichschenkliges Dreieck 12"/>
          <p:cNvSpPr/>
          <p:nvPr userDrawn="1"/>
        </p:nvSpPr>
        <p:spPr bwMode="gray">
          <a:xfrm rot="5400000">
            <a:off x="6952716" y="2773153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7442087" y="2608896"/>
            <a:ext cx="4308127" cy="98488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Presentation Title</a:t>
            </a:r>
            <a:endParaRPr lang="en-US" noProof="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42087" y="4965172"/>
            <a:ext cx="4308127" cy="246221"/>
          </a:xfrm>
        </p:spPr>
        <p:txBody>
          <a:bodyPr/>
          <a:lstStyle>
            <a:lvl1pPr>
              <a:spcBef>
                <a:spcPts val="0"/>
              </a:spcBef>
              <a:defRPr sz="1600" b="0" baseline="0">
                <a:latin typeface="+mn-lt"/>
              </a:defRPr>
            </a:lvl1pPr>
          </a:lstStyle>
          <a:p>
            <a:pPr lvl="0"/>
            <a:r>
              <a:rPr lang="en-US" noProof="0" dirty="0" smtClean="0"/>
              <a:t>Placeholder Subtitle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7442087" y="6206084"/>
            <a:ext cx="4308127" cy="18466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baseline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noProof="0" dirty="0" smtClean="0">
                <a:solidFill>
                  <a:srgbClr val="6E7E8D"/>
                </a:solidFill>
                <a:latin typeface="Arial" panose="020B0604020202020204" pitchFamily="34" charset="0"/>
              </a:rPr>
              <a:t>Placeholder Speaker  |  Place  |  Date</a:t>
            </a:r>
          </a:p>
        </p:txBody>
      </p:sp>
      <p:sp>
        <p:nvSpPr>
          <p:cNvPr id="29" name="Bildplatzhalter 2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0" y="0"/>
            <a:ext cx="6919916" cy="6858000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>
              <a:spcBef>
                <a:spcPts val="0"/>
              </a:spcBef>
              <a:defRPr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63484" y="543274"/>
            <a:ext cx="899778" cy="511077"/>
          </a:xfrm>
          <a:prstGeom prst="rect">
            <a:avLst/>
          </a:prstGeom>
        </p:spPr>
      </p:pic>
      <p:sp>
        <p:nvSpPr>
          <p:cNvPr id="35" name="Rechteck 34"/>
          <p:cNvSpPr/>
          <p:nvPr userDrawn="1"/>
        </p:nvSpPr>
        <p:spPr bwMode="gray">
          <a:xfrm>
            <a:off x="6919916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92627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00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pieren 20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2" name="Gerade Verbindung 21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39" name="Gerade Verbindung 38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42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44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32" name="Gerade Verbindung 31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32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hteck 4"/>
          <p:cNvSpPr/>
          <p:nvPr userDrawn="1"/>
        </p:nvSpPr>
        <p:spPr bwMode="gray">
          <a:xfrm>
            <a:off x="2" y="-1"/>
            <a:ext cx="2496235" cy="6858001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6" name="Titel 1"/>
          <p:cNvSpPr txBox="1">
            <a:spLocks/>
          </p:cNvSpPr>
          <p:nvPr userDrawn="1"/>
        </p:nvSpPr>
        <p:spPr bwMode="gray">
          <a:xfrm>
            <a:off x="191394" y="338495"/>
            <a:ext cx="1872696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3200" b="1" dirty="0" smtClean="0">
                <a:solidFill>
                  <a:srgbClr val="303C49"/>
                </a:solidFill>
                <a:latin typeface="Arial Narrow" panose="020B0606020202030204" pitchFamily="34" charset="0"/>
              </a:rPr>
              <a:t>Agenda</a:t>
            </a:r>
            <a:endParaRPr lang="de-DE" sz="3200" b="1" dirty="0">
              <a:solidFill>
                <a:srgbClr val="303C49"/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hteck 45"/>
          <p:cNvSpPr/>
          <p:nvPr userDrawn="1"/>
        </p:nvSpPr>
        <p:spPr bwMode="gray">
          <a:xfrm>
            <a:off x="2496237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2" y="-2"/>
            <a:ext cx="5332319" cy="6858003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5761448" y="575201"/>
            <a:ext cx="5988767" cy="4924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noProof="0" dirty="0" smtClean="0"/>
              <a:t>Placeholder Chapter</a:t>
            </a:r>
            <a:endParaRPr lang="en-US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-497707" y="2478817"/>
            <a:ext cx="5970404" cy="5544626"/>
          </a:xfrm>
        </p:spPr>
        <p:txBody>
          <a:bodyPr lIns="0" tIns="1332000" anchor="b" anchorCtr="0">
            <a:noAutofit/>
          </a:bodyPr>
          <a:lstStyle>
            <a:lvl1pPr algn="r">
              <a:spcBef>
                <a:spcPts val="0"/>
              </a:spcBef>
              <a:defRPr sz="40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1</a:t>
            </a:r>
          </a:p>
        </p:txBody>
      </p:sp>
      <p:grpSp>
        <p:nvGrpSpPr>
          <p:cNvPr id="22" name="Gruppieren 21"/>
          <p:cNvGrpSpPr/>
          <p:nvPr userDrawn="1"/>
        </p:nvGrpSpPr>
        <p:grpSpPr>
          <a:xfrm>
            <a:off x="-240767" y="-184891"/>
            <a:ext cx="12676709" cy="7214285"/>
            <a:chOff x="-240767" y="-184891"/>
            <a:chExt cx="12676709" cy="7214285"/>
          </a:xfrm>
        </p:grpSpPr>
        <p:cxnSp>
          <p:nvCxnSpPr>
            <p:cNvPr id="28" name="Gerade Verbindung 27"/>
            <p:cNvCxnSpPr/>
            <p:nvPr userDrawn="1"/>
          </p:nvCxnSpPr>
          <p:spPr bwMode="gray">
            <a:xfrm rot="16200000">
              <a:off x="-144742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16200000">
              <a:off x="12339917" y="1460768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16200000">
              <a:off x="-144742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16200000">
              <a:off x="12339917" y="6315590"/>
              <a:ext cx="0" cy="1920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 userDrawn="1"/>
          </p:nvCxnSpPr>
          <p:spPr bwMode="gray">
            <a:xfrm>
              <a:off x="44495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 userDrawn="1"/>
          </p:nvCxnSpPr>
          <p:spPr bwMode="gray">
            <a:xfrm>
              <a:off x="1175021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 bwMode="gray">
            <a:xfrm>
              <a:off x="444959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 userDrawn="1"/>
          </p:nvCxnSpPr>
          <p:spPr bwMode="gray">
            <a:xfrm>
              <a:off x="11750215" y="6885394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/>
            <p:cNvGrpSpPr/>
            <p:nvPr userDrawn="1"/>
          </p:nvGrpSpPr>
          <p:grpSpPr>
            <a:xfrm>
              <a:off x="3109913" y="-184891"/>
              <a:ext cx="5975350" cy="144000"/>
              <a:chOff x="3109913" y="-184891"/>
              <a:chExt cx="5975350" cy="144000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57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pieren 45"/>
            <p:cNvGrpSpPr/>
            <p:nvPr userDrawn="1"/>
          </p:nvGrpSpPr>
          <p:grpSpPr>
            <a:xfrm>
              <a:off x="3110569" y="6885394"/>
              <a:ext cx="5975350" cy="144000"/>
              <a:chOff x="3109913" y="-184891"/>
              <a:chExt cx="5975350" cy="144000"/>
            </a:xfrm>
          </p:grpSpPr>
          <p:cxnSp>
            <p:nvCxnSpPr>
              <p:cNvPr id="47" name="Gerade Verbindung 46"/>
              <p:cNvCxnSpPr/>
              <p:nvPr userDrawn="1"/>
            </p:nvCxnSpPr>
            <p:spPr bwMode="gray">
              <a:xfrm>
                <a:off x="5989575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 userDrawn="1"/>
            </p:nvCxnSpPr>
            <p:spPr bwMode="gray">
              <a:xfrm>
                <a:off x="6097588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6205599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31099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332581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/>
              <p:cNvCxnSpPr/>
              <p:nvPr userDrawn="1"/>
            </p:nvCxnSpPr>
            <p:spPr bwMode="gray">
              <a:xfrm>
                <a:off x="88693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/>
              <p:cNvCxnSpPr/>
              <p:nvPr userDrawn="1"/>
            </p:nvCxnSpPr>
            <p:spPr bwMode="gray">
              <a:xfrm>
                <a:off x="9085263" y="-184891"/>
                <a:ext cx="0" cy="144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hteck 32"/>
          <p:cNvSpPr/>
          <p:nvPr userDrawn="1"/>
        </p:nvSpPr>
        <p:spPr bwMode="gray">
          <a:xfrm>
            <a:off x="5287321" y="0"/>
            <a:ext cx="90000" cy="6858000"/>
          </a:xfrm>
          <a:prstGeom prst="rect">
            <a:avLst/>
          </a:prstGeom>
          <a:solidFill>
            <a:srgbClr val="E400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 dirty="0">
              <a:latin typeface="Arial" panose="020B0604020202020204" pitchFamily="34" charset="0"/>
            </a:endParaRPr>
          </a:p>
        </p:txBody>
      </p:sp>
      <p:sp>
        <p:nvSpPr>
          <p:cNvPr id="34" name="Gleichschenkliges Dreieck 33"/>
          <p:cNvSpPr/>
          <p:nvPr userDrawn="1"/>
        </p:nvSpPr>
        <p:spPr bwMode="gray">
          <a:xfrm rot="5400000">
            <a:off x="5307858" y="749402"/>
            <a:ext cx="242564" cy="144038"/>
          </a:xfrm>
          <a:prstGeom prst="triangle">
            <a:avLst/>
          </a:prstGeom>
          <a:solidFill>
            <a:srgbClr val="E40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93368"/>
              </p:ext>
            </p:extLst>
          </p:nvPr>
        </p:nvGraphicFramePr>
        <p:xfrm>
          <a:off x="2118" y="1589"/>
          <a:ext cx="211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8" name="think-cell Slide" r:id="rId4" imgW="276" imgH="275" progId="TCLayout.ActiveDocument.1">
                  <p:embed/>
                </p:oleObj>
              </mc:Choice>
              <mc:Fallback>
                <p:oleObj name="think-cell Slide" r:id="rId4" imgW="276" imgH="27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8"/>
            <a:ext cx="11304000" cy="4859337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1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1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1" y="2044489"/>
            <a:ext cx="11304000" cy="4372186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342971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sp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45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/ 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549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2044489"/>
            <a:ext cx="5545138" cy="1718419"/>
          </a:xfrm>
        </p:spPr>
        <p:txBody>
          <a:bodyPr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" y="1555225"/>
            <a:ext cx="5989637" cy="380480"/>
          </a:xfrm>
          <a:solidFill>
            <a:schemeClr val="accent2"/>
          </a:solidFill>
        </p:spPr>
        <p:txBody>
          <a:bodyPr wrap="none" lIns="432000" tIns="36000" rIns="108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049" y="2044489"/>
            <a:ext cx="5544000" cy="1718419"/>
          </a:xfrm>
        </p:spPr>
        <p:txBody>
          <a:bodyPr lIns="108000"/>
          <a:lstStyle>
            <a:lvl1pPr>
              <a:defRPr/>
            </a:lvl1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05538" y="1555225"/>
            <a:ext cx="5989637" cy="380480"/>
          </a:xfrm>
          <a:solidFill>
            <a:schemeClr val="accent2"/>
          </a:solidFill>
        </p:spPr>
        <p:txBody>
          <a:bodyPr wrap="none" lIns="108000" tIns="36000" rIns="432000" bIns="36000" anchor="t" anchorCtr="0">
            <a:noAutofit/>
          </a:bodyPr>
          <a:lstStyle>
            <a:lvl1pPr>
              <a:spcBef>
                <a:spcPts val="0"/>
              </a:spcBef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1" hasCustomPrompt="1"/>
          </p:nvPr>
        </p:nvSpPr>
        <p:spPr>
          <a:xfrm>
            <a:off x="444500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>
              <a:defRPr lang="de-DE" b="0"/>
            </a:lvl1pPr>
          </a:lstStyle>
          <a:p>
            <a:r>
              <a:rPr lang="en-US" dirty="0" smtClean="0"/>
              <a:t>Image placeholder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22" hasCustomPrompt="1"/>
          </p:nvPr>
        </p:nvSpPr>
        <p:spPr>
          <a:xfrm>
            <a:off x="6205538" y="3860799"/>
            <a:ext cx="5545138" cy="2555875"/>
          </a:xfrm>
          <a:solidFill>
            <a:schemeClr val="accent4"/>
          </a:solidFill>
        </p:spPr>
        <p:txBody>
          <a:bodyPr vert="horz" wrap="square" lIns="72000" tIns="7200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e-DE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Image placeholder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5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959" y="828289"/>
            <a:ext cx="11304000" cy="430887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7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44500" y="828289"/>
            <a:ext cx="11304000" cy="43088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4500" y="1557336"/>
            <a:ext cx="5545138" cy="48593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5538" y="1557339"/>
            <a:ext cx="5989637" cy="4859336"/>
          </a:xfrm>
          <a:solidFill>
            <a:schemeClr val="accent4"/>
          </a:solidFill>
        </p:spPr>
        <p:txBody>
          <a:bodyPr lIns="72000" tIns="7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/>
            </a:lvl1pPr>
          </a:lstStyle>
          <a:p>
            <a:r>
              <a:rPr lang="en-US" dirty="0" smtClean="0"/>
              <a:t>Image placeholder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44500" y="207372"/>
            <a:ext cx="111600" cy="203421"/>
          </a:xfrm>
          <a:prstGeom prst="chevron">
            <a:avLst>
              <a:gd name="adj" fmla="val 79872"/>
            </a:avLst>
          </a:prstGeom>
          <a:solidFill>
            <a:schemeClr val="accent2"/>
          </a:solidFill>
        </p:spPr>
        <p:txBody>
          <a:bodyPr wrap="none" lIns="216000" anchor="ctr" anchorCtr="0">
            <a:noAutofit/>
          </a:bodyPr>
          <a:lstStyle>
            <a:lvl1pPr marL="0" indent="0">
              <a:buNone/>
              <a:defRPr sz="1200" b="0">
                <a:latin typeface="+mn-lt"/>
              </a:defRPr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53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5827166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" name="think-cell Slide" r:id="rId16" imgW="287" imgH="287" progId="TCLayout.ActiveDocument.1">
                  <p:embed/>
                </p:oleObj>
              </mc:Choice>
              <mc:Fallback>
                <p:oleObj name="think-cell Slide" r:id="rId1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Gerade Verbindung 38"/>
          <p:cNvCxnSpPr/>
          <p:nvPr/>
        </p:nvCxnSpPr>
        <p:spPr bwMode="gray">
          <a:xfrm rot="16200000">
            <a:off x="-144742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 bwMode="gray">
          <a:xfrm rot="16200000">
            <a:off x="12339917" y="1460768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 bwMode="gray">
          <a:xfrm rot="16200000">
            <a:off x="-144742" y="6321306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gray">
          <a:xfrm rot="16200000">
            <a:off x="12339917" y="6321307"/>
            <a:ext cx="0" cy="1920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 bwMode="gray">
          <a:xfrm>
            <a:off x="444959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 bwMode="gray">
          <a:xfrm>
            <a:off x="11750215" y="-184891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 bwMode="gray">
          <a:xfrm>
            <a:off x="444959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 bwMode="gray">
          <a:xfrm>
            <a:off x="11750215" y="6885394"/>
            <a:ext cx="0" cy="144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3109913" y="-184891"/>
            <a:ext cx="5975350" cy="144000"/>
            <a:chOff x="3109913" y="-184891"/>
            <a:chExt cx="5975350" cy="144000"/>
          </a:xfrm>
        </p:grpSpPr>
        <p:cxnSp>
          <p:nvCxnSpPr>
            <p:cNvPr id="56" name="Gerade Verbindung 55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3110569" y="6885394"/>
            <a:ext cx="5975350" cy="144000"/>
            <a:chOff x="3109913" y="-184891"/>
            <a:chExt cx="5975350" cy="144000"/>
          </a:xfrm>
        </p:grpSpPr>
        <p:cxnSp>
          <p:nvCxnSpPr>
            <p:cNvPr id="49" name="Gerade Verbindung 48"/>
            <p:cNvCxnSpPr/>
            <p:nvPr userDrawn="1"/>
          </p:nvCxnSpPr>
          <p:spPr bwMode="gray">
            <a:xfrm>
              <a:off x="5989575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6097588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6205599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31099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332581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88693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085263" y="-184891"/>
              <a:ext cx="0" cy="14400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Gerade Verbindung 88"/>
          <p:cNvCxnSpPr/>
          <p:nvPr/>
        </p:nvCxnSpPr>
        <p:spPr bwMode="gray">
          <a:xfrm>
            <a:off x="0" y="0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432742" y="6670224"/>
            <a:ext cx="5329388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smtClean="0"/>
              <a:t>MAN Truck &amp; Bus  |  [optional: Brand]  |  Author  |  07.07.2016  |  Theme</a:t>
            </a:r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44959" y="828289"/>
            <a:ext cx="11304000" cy="43088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44960" y="1557338"/>
            <a:ext cx="11304000" cy="48593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9685483" y="6670224"/>
            <a:ext cx="360000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fld id="{DBEFC974-4530-414C-ABF0-6A8CF7ECF32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4" name="Picture 303" descr="Z:\Kunden\MAN\_Stammdaten\Logos\Logo_simple\Logo_MAN_simple_black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1447815" y="6602826"/>
            <a:ext cx="302400" cy="1701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Gerade Verbindung 36"/>
          <p:cNvCxnSpPr/>
          <p:nvPr/>
        </p:nvCxnSpPr>
        <p:spPr bwMode="gray">
          <a:xfrm>
            <a:off x="987" y="6532964"/>
            <a:ext cx="12193200" cy="0"/>
          </a:xfrm>
          <a:prstGeom prst="line">
            <a:avLst/>
          </a:prstGeom>
          <a:ln w="9525">
            <a:solidFill>
              <a:srgbClr val="CAD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996975" y="6670224"/>
            <a:ext cx="81372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l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&lt;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646340" y="6670224"/>
            <a:ext cx="87651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lvl="0" algn="r"/>
            <a:r>
              <a:rPr lang="de-DE" sz="800" dirty="0" smtClean="0">
                <a:solidFill>
                  <a:schemeClr val="accent3"/>
                </a:solidFill>
                <a:latin typeface="Arial" panose="020B0604020202020204" pitchFamily="34" charset="0"/>
              </a:rPr>
              <a:t>&gt;</a:t>
            </a:r>
            <a:endParaRPr lang="de-DE" sz="800" dirty="0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feld 12"/>
          <p:cNvSpPr txBox="1"/>
          <p:nvPr userDrawn="1"/>
        </p:nvSpPr>
        <p:spPr bwMode="gray">
          <a:xfrm>
            <a:off x="10341331" y="6581899"/>
            <a:ext cx="1152428" cy="2658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ctr">
              <a:spcBef>
                <a:spcPts val="400"/>
              </a:spcBef>
              <a:spcAft>
                <a:spcPct val="0"/>
              </a:spcAft>
            </a:pP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</a:t>
            </a:r>
            <a:r>
              <a:rPr lang="de-DE" sz="2000" dirty="0" smtClean="0">
                <a:solidFill>
                  <a:schemeClr val="accent6"/>
                </a:solidFill>
                <a:latin typeface="Arial"/>
                <a:sym typeface="Wingdings"/>
              </a:rPr>
              <a:t></a:t>
            </a:r>
            <a:r>
              <a:rPr lang="de-DE" sz="2000" dirty="0" smtClean="0">
                <a:solidFill>
                  <a:schemeClr val="accent4"/>
                </a:solidFill>
                <a:latin typeface="Arial"/>
                <a:sym typeface="Wingdings"/>
              </a:rPr>
              <a:t></a:t>
            </a:r>
            <a:endParaRPr lang="de-DE" sz="2000" dirty="0" smtClean="0">
              <a:solidFill>
                <a:schemeClr val="accent4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97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9" r:id="rId3"/>
    <p:sldLayoutId id="2147483660" r:id="rId4"/>
    <p:sldLayoutId id="2147483650" r:id="rId5"/>
    <p:sldLayoutId id="2147483662" r:id="rId6"/>
    <p:sldLayoutId id="2147483666" r:id="rId7"/>
    <p:sldLayoutId id="2147483656" r:id="rId8"/>
    <p:sldLayoutId id="2147483664" r:id="rId9"/>
    <p:sldLayoutId id="2147483663" r:id="rId10"/>
    <p:sldLayoutId id="2147483667" r:id="rId11"/>
    <p:sldLayoutId id="2147483668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anose="020B0604020202020204" pitchFamily="34" charset="0"/>
        <a:buNone/>
        <a:defRPr sz="18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4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0"/>
        </a:spcBef>
        <a:buClr>
          <a:schemeClr val="accent3"/>
        </a:buClr>
        <a:buFont typeface="Symbol" panose="05050102010706020507" pitchFamily="18" charset="2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pos="2948" userDrawn="1">
          <p15:clr>
            <a:srgbClr val="F26B43"/>
          </p15:clr>
        </p15:guide>
        <p15:guide id="6" pos="5556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9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Penalty Management Process </a:t>
            </a:r>
            <a:endParaRPr lang="en-US" sz="2400" spc="-165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9" name="think-cell Slide" r:id="rId10" imgW="287" imgH="287" progId="TCLayout.ActiveDocument.1">
                  <p:embed/>
                </p:oleObj>
              </mc:Choice>
              <mc:Fallback>
                <p:oleObj name="think-cell Slide" r:id="rId10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5"/>
          <p:cNvSpPr/>
          <p:nvPr/>
        </p:nvSpPr>
        <p:spPr>
          <a:xfrm>
            <a:off x="4228973" y="5642813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/>
          <p:nvPr/>
        </p:nvSpPr>
        <p:spPr>
          <a:xfrm>
            <a:off x="480072" y="1771078"/>
            <a:ext cx="2626132" cy="614680"/>
          </a:xfrm>
          <a:custGeom>
            <a:avLst/>
            <a:gdLst/>
            <a:ahLst/>
            <a:cxnLst/>
            <a:rect l="l" t="t" r="r" b="b"/>
            <a:pathLst>
              <a:path w="1857375" h="614680">
                <a:moveTo>
                  <a:pt x="0" y="614108"/>
                </a:moveTo>
                <a:lnTo>
                  <a:pt x="1857375" y="614108"/>
                </a:lnTo>
                <a:lnTo>
                  <a:pt x="1857375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853302" y="1970469"/>
            <a:ext cx="162000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Head of Truck Sales</a:t>
            </a:r>
          </a:p>
        </p:txBody>
      </p:sp>
      <p:sp>
        <p:nvSpPr>
          <p:cNvPr id="13" name="object 8"/>
          <p:cNvSpPr/>
          <p:nvPr/>
        </p:nvSpPr>
        <p:spPr>
          <a:xfrm>
            <a:off x="9089136" y="1771078"/>
            <a:ext cx="2551176" cy="614680"/>
          </a:xfrm>
          <a:custGeom>
            <a:avLst/>
            <a:gdLst/>
            <a:ahLst/>
            <a:cxnLst/>
            <a:rect l="l" t="t" r="r" b="b"/>
            <a:pathLst>
              <a:path w="2332990" h="614680">
                <a:moveTo>
                  <a:pt x="0" y="614108"/>
                </a:moveTo>
                <a:lnTo>
                  <a:pt x="2332736" y="614108"/>
                </a:lnTo>
                <a:lnTo>
                  <a:pt x="2332736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/>
          <p:cNvSpPr txBox="1"/>
          <p:nvPr/>
        </p:nvSpPr>
        <p:spPr>
          <a:xfrm>
            <a:off x="9174996" y="1858907"/>
            <a:ext cx="2379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900" dirty="0">
                <a:solidFill>
                  <a:srgbClr val="FFFFFF"/>
                </a:solidFill>
              </a:rPr>
              <a:t>Dealer/Customer, Legal, Order Management, Technical </a:t>
            </a:r>
            <a:r>
              <a:rPr lang="de-DE" altLang="en-US" sz="900" dirty="0" smtClean="0">
                <a:solidFill>
                  <a:srgbClr val="FFFFFF"/>
                </a:solidFill>
              </a:rPr>
              <a:t>Management, Head of Division</a:t>
            </a:r>
            <a:endParaRPr lang="de-DE" altLang="en-US" sz="900" dirty="0">
              <a:solidFill>
                <a:srgbClr val="FFFFFF"/>
              </a:solidFill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283750" y="1771078"/>
            <a:ext cx="5601295" cy="614680"/>
          </a:xfrm>
          <a:custGeom>
            <a:avLst/>
            <a:gdLst/>
            <a:ahLst/>
            <a:cxnLst/>
            <a:rect l="l" t="t" r="r" b="b"/>
            <a:pathLst>
              <a:path w="3981450" h="614680">
                <a:moveTo>
                  <a:pt x="0" y="614108"/>
                </a:moveTo>
                <a:lnTo>
                  <a:pt x="3981450" y="614108"/>
                </a:lnTo>
                <a:lnTo>
                  <a:pt x="3981450" y="0"/>
                </a:lnTo>
                <a:lnTo>
                  <a:pt x="0" y="0"/>
                </a:lnTo>
                <a:lnTo>
                  <a:pt x="0" y="614108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1"/>
          <p:cNvSpPr txBox="1"/>
          <p:nvPr/>
        </p:nvSpPr>
        <p:spPr>
          <a:xfrm>
            <a:off x="3936746" y="1982050"/>
            <a:ext cx="547307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Create a claim process for DEMO &amp; Courtesy penalties imposed for late return of vehicles</a:t>
            </a:r>
          </a:p>
        </p:txBody>
      </p:sp>
      <p:sp>
        <p:nvSpPr>
          <p:cNvPr id="18" name="object 12"/>
          <p:cNvSpPr txBox="1"/>
          <p:nvPr/>
        </p:nvSpPr>
        <p:spPr>
          <a:xfrm>
            <a:off x="516737" y="2498562"/>
            <a:ext cx="11061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Pre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ious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516737" y="2696682"/>
            <a:ext cx="25554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sz="550" spc="-10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de-DE" sz="900" kern="0" dirty="0">
                <a:solidFill>
                  <a:srgbClr val="303C49"/>
                </a:solidFill>
                <a:cs typeface="Arial"/>
              </a:rPr>
              <a:t>Demo/ Courtesy vehicle allocation</a:t>
            </a:r>
          </a:p>
          <a:p>
            <a:pPr marL="114300" indent="-114300"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900" kern="0" dirty="0">
              <a:solidFill>
                <a:srgbClr val="303C49"/>
              </a:solidFill>
              <a:cs typeface="Arial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8598535" y="2506563"/>
            <a:ext cx="12782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Following</a:t>
            </a:r>
            <a:r>
              <a:rPr sz="900" b="1" spc="-20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2" name="object 16"/>
          <p:cNvSpPr txBox="1"/>
          <p:nvPr/>
        </p:nvSpPr>
        <p:spPr>
          <a:xfrm>
            <a:off x="518565" y="3353272"/>
            <a:ext cx="262916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2F3B48"/>
                </a:solidFill>
                <a:latin typeface="Arial"/>
                <a:cs typeface="Arial"/>
              </a:rPr>
              <a:t>input</a:t>
            </a:r>
            <a:r>
              <a:rPr lang="en-ZA" sz="900" b="1" dirty="0" smtClean="0">
                <a:solidFill>
                  <a:srgbClr val="2F3B48"/>
                </a:solidFill>
                <a:latin typeface="Arial"/>
                <a:cs typeface="Arial"/>
              </a:rPr>
              <a:t> / Customer needs &amp; Expectations 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9318498" y="3353272"/>
            <a:ext cx="67437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ain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output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0"/>
          <p:cNvSpPr txBox="1"/>
          <p:nvPr/>
        </p:nvSpPr>
        <p:spPr>
          <a:xfrm>
            <a:off x="6175629" y="3353272"/>
            <a:ext cx="97853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Interested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2"/>
          <p:cNvSpPr txBox="1"/>
          <p:nvPr/>
        </p:nvSpPr>
        <p:spPr>
          <a:xfrm>
            <a:off x="3394329" y="3353272"/>
            <a:ext cx="97790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contents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6204965" y="3551392"/>
            <a:ext cx="2460063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Dealer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Customer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E30045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E30045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E30045"/>
                </a:solidFill>
                <a:latin typeface="Times New Roman"/>
                <a:cs typeface="Times New Roman"/>
              </a:rPr>
              <a:t> </a:t>
            </a:r>
            <a:r>
              <a:rPr lang="en-ZA" sz="900" dirty="0" smtClean="0">
                <a:solidFill>
                  <a:srgbClr val="2F3B48"/>
                </a:solidFill>
                <a:latin typeface="Arial"/>
                <a:cs typeface="Arial"/>
              </a:rPr>
              <a:t>Order Management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24"/>
          <p:cNvSpPr txBox="1"/>
          <p:nvPr/>
        </p:nvSpPr>
        <p:spPr>
          <a:xfrm>
            <a:off x="1323238" y="1625691"/>
            <a:ext cx="84074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900" b="1" spc="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ner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25"/>
          <p:cNvSpPr txBox="1"/>
          <p:nvPr/>
        </p:nvSpPr>
        <p:spPr>
          <a:xfrm>
            <a:off x="5633466" y="1611975"/>
            <a:ext cx="9969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Process</a:t>
            </a:r>
            <a:r>
              <a:rPr sz="900" b="1" spc="-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objecti</a:t>
            </a:r>
            <a:r>
              <a:rPr sz="900" b="1" spc="-10" dirty="0">
                <a:solidFill>
                  <a:srgbClr val="2F3B48"/>
                </a:solidFill>
                <a:latin typeface="Arial"/>
                <a:cs typeface="Arial"/>
              </a:rPr>
              <a:t>v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2" name="object 26"/>
          <p:cNvSpPr txBox="1"/>
          <p:nvPr/>
        </p:nvSpPr>
        <p:spPr>
          <a:xfrm>
            <a:off x="9678162" y="1625691"/>
            <a:ext cx="138049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Participant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s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900" b="1" spc="-2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co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mitt</a:t>
            </a:r>
            <a:r>
              <a:rPr sz="900" b="1" spc="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900" b="1" dirty="0">
                <a:solidFill>
                  <a:srgbClr val="2F3B48"/>
                </a:solidFill>
                <a:latin typeface="Arial"/>
                <a:cs typeface="Arial"/>
              </a:rPr>
              <a:t>es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475461" y="2654300"/>
            <a:ext cx="2952000" cy="0"/>
          </a:xfrm>
          <a:custGeom>
            <a:avLst/>
            <a:gdLst/>
            <a:ahLst/>
            <a:cxnLst/>
            <a:rect l="l" t="t" r="r" b="b"/>
            <a:pathLst>
              <a:path w="2376805">
                <a:moveTo>
                  <a:pt x="0" y="0"/>
                </a:moveTo>
                <a:lnTo>
                  <a:pt x="23764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8"/>
          <p:cNvSpPr/>
          <p:nvPr/>
        </p:nvSpPr>
        <p:spPr>
          <a:xfrm>
            <a:off x="405485" y="4766564"/>
            <a:ext cx="11340000" cy="0"/>
          </a:xfrm>
          <a:custGeom>
            <a:avLst/>
            <a:gdLst/>
            <a:ahLst/>
            <a:cxnLst/>
            <a:rect l="l" t="t" r="r" b="b"/>
            <a:pathLst>
              <a:path w="8515350">
                <a:moveTo>
                  <a:pt x="0" y="0"/>
                </a:moveTo>
                <a:lnTo>
                  <a:pt x="8515248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9"/>
          <p:cNvSpPr/>
          <p:nvPr/>
        </p:nvSpPr>
        <p:spPr>
          <a:xfrm>
            <a:off x="3936746" y="2646679"/>
            <a:ext cx="4173982" cy="566420"/>
          </a:xfrm>
          <a:custGeom>
            <a:avLst/>
            <a:gdLst/>
            <a:ahLst/>
            <a:cxnLst/>
            <a:rect l="l" t="t" r="r" b="b"/>
            <a:pathLst>
              <a:path w="2806700" h="566419">
                <a:moveTo>
                  <a:pt x="2630804" y="0"/>
                </a:moveTo>
                <a:lnTo>
                  <a:pt x="0" y="0"/>
                </a:lnTo>
                <a:lnTo>
                  <a:pt x="176022" y="283210"/>
                </a:lnTo>
                <a:lnTo>
                  <a:pt x="0" y="566420"/>
                </a:lnTo>
                <a:lnTo>
                  <a:pt x="2630804" y="566420"/>
                </a:lnTo>
                <a:lnTo>
                  <a:pt x="2806700" y="283210"/>
                </a:lnTo>
                <a:lnTo>
                  <a:pt x="263080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0"/>
          <p:cNvSpPr txBox="1"/>
          <p:nvPr/>
        </p:nvSpPr>
        <p:spPr>
          <a:xfrm>
            <a:off x="4947297" y="2776201"/>
            <a:ext cx="2515337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Demo/ Courtesy Vehicle: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1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Penalty </a:t>
            </a:r>
            <a:r>
              <a:rPr lang="de-DE" sz="1100" b="1" kern="0" dirty="0" smtClean="0">
                <a:solidFill>
                  <a:srgbClr val="000000"/>
                </a:solidFill>
                <a:latin typeface="Arial" pitchFamily="34"/>
                <a:cs typeface="Arial" pitchFamily="34"/>
              </a:rPr>
              <a:t>Management</a:t>
            </a:r>
            <a:endParaRPr lang="de-DE" sz="1100" b="1" kern="0" dirty="0">
              <a:solidFill>
                <a:srgbClr val="000000"/>
              </a:solidFill>
              <a:latin typeface="Arial" pitchFamily="34"/>
              <a:cs typeface="Arial" pitchFamily="3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100" b="1" kern="0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38" name="object 32"/>
          <p:cNvSpPr/>
          <p:nvPr/>
        </p:nvSpPr>
        <p:spPr>
          <a:xfrm>
            <a:off x="477264" y="3527042"/>
            <a:ext cx="262893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4"/>
          <p:cNvSpPr/>
          <p:nvPr/>
        </p:nvSpPr>
        <p:spPr>
          <a:xfrm flipV="1">
            <a:off x="3352799" y="3477600"/>
            <a:ext cx="2637282" cy="53302"/>
          </a:xfrm>
          <a:custGeom>
            <a:avLst/>
            <a:gdLst/>
            <a:ahLst/>
            <a:cxnLst/>
            <a:rect l="l" t="t" r="r" b="b"/>
            <a:pathLst>
              <a:path w="1835150">
                <a:moveTo>
                  <a:pt x="0" y="0"/>
                </a:moveTo>
                <a:lnTo>
                  <a:pt x="1835149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5"/>
          <p:cNvSpPr/>
          <p:nvPr/>
        </p:nvSpPr>
        <p:spPr>
          <a:xfrm flipV="1">
            <a:off x="6162801" y="3463035"/>
            <a:ext cx="2689734" cy="6844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1863725" y="0"/>
                </a:lnTo>
              </a:path>
            </a:pathLst>
          </a:custGeom>
          <a:ln w="317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9"/>
          <p:cNvSpPr/>
          <p:nvPr/>
        </p:nvSpPr>
        <p:spPr>
          <a:xfrm>
            <a:off x="424510" y="1556511"/>
            <a:ext cx="11323990" cy="4825365"/>
          </a:xfrm>
          <a:custGeom>
            <a:avLst/>
            <a:gdLst/>
            <a:ahLst/>
            <a:cxnLst/>
            <a:rect l="l" t="t" r="r" b="b"/>
            <a:pathLst>
              <a:path w="8496300" h="4825365">
                <a:moveTo>
                  <a:pt x="0" y="4825238"/>
                </a:moveTo>
                <a:lnTo>
                  <a:pt x="8496173" y="4825238"/>
                </a:lnTo>
                <a:lnTo>
                  <a:pt x="8496173" y="0"/>
                </a:lnTo>
                <a:lnTo>
                  <a:pt x="0" y="0"/>
                </a:lnTo>
                <a:lnTo>
                  <a:pt x="0" y="4825238"/>
                </a:lnTo>
                <a:close/>
              </a:path>
            </a:pathLst>
          </a:custGeom>
          <a:ln w="9525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0"/>
          <p:cNvSpPr/>
          <p:nvPr/>
        </p:nvSpPr>
        <p:spPr>
          <a:xfrm>
            <a:off x="4228973" y="4890414"/>
            <a:ext cx="3600000" cy="720090"/>
          </a:xfrm>
          <a:custGeom>
            <a:avLst/>
            <a:gdLst/>
            <a:ahLst/>
            <a:cxnLst/>
            <a:rect l="l" t="t" r="r" b="b"/>
            <a:pathLst>
              <a:path w="2854960" h="720089">
                <a:moveTo>
                  <a:pt x="0" y="720001"/>
                </a:moveTo>
                <a:lnTo>
                  <a:pt x="2854705" y="720001"/>
                </a:lnTo>
                <a:lnTo>
                  <a:pt x="2854705" y="0"/>
                </a:lnTo>
                <a:lnTo>
                  <a:pt x="0" y="0"/>
                </a:lnTo>
                <a:lnTo>
                  <a:pt x="0" y="720001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1"/>
          <p:cNvSpPr txBox="1"/>
          <p:nvPr/>
        </p:nvSpPr>
        <p:spPr>
          <a:xfrm>
            <a:off x="4270627" y="4945851"/>
            <a:ext cx="1553123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Standards/tools</a:t>
            </a:r>
            <a:endParaRPr sz="900" dirty="0">
              <a:latin typeface="Arial"/>
              <a:cs typeface="Arial"/>
            </a:endParaRPr>
          </a:p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>
                <a:solidFill>
                  <a:srgbClr val="FFFFFF"/>
                </a:solidFill>
                <a:cs typeface="Arial"/>
              </a:rPr>
              <a:t>Demo Agreement contract</a:t>
            </a:r>
          </a:p>
          <a:p>
            <a:pPr marL="114300" indent="-114300">
              <a:buClr>
                <a:srgbClr val="FFFFFF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800" kern="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48" name="object 42"/>
          <p:cNvSpPr/>
          <p:nvPr/>
        </p:nvSpPr>
        <p:spPr>
          <a:xfrm>
            <a:off x="477938" y="4890477"/>
            <a:ext cx="3600000" cy="1490980"/>
          </a:xfrm>
          <a:custGeom>
            <a:avLst/>
            <a:gdLst/>
            <a:ahLst/>
            <a:cxnLst/>
            <a:rect l="l" t="t" r="r" b="b"/>
            <a:pathLst>
              <a:path w="2628265" h="1490979">
                <a:moveTo>
                  <a:pt x="0" y="1490853"/>
                </a:moveTo>
                <a:lnTo>
                  <a:pt x="2628011" y="1490853"/>
                </a:lnTo>
                <a:lnTo>
                  <a:pt x="2628011" y="0"/>
                </a:lnTo>
                <a:lnTo>
                  <a:pt x="0" y="0"/>
                </a:lnTo>
                <a:lnTo>
                  <a:pt x="0" y="1490853"/>
                </a:lnTo>
                <a:close/>
              </a:path>
            </a:pathLst>
          </a:custGeom>
          <a:solidFill>
            <a:srgbClr val="6D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3"/>
          <p:cNvSpPr txBox="1"/>
          <p:nvPr/>
        </p:nvSpPr>
        <p:spPr>
          <a:xfrm>
            <a:off x="4266692" y="5698073"/>
            <a:ext cx="1366774" cy="32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Capacity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tied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lang="en-ZA" sz="900" b="1" dirty="0" smtClean="0">
                <a:solidFill>
                  <a:srgbClr val="FFFFFF"/>
                </a:solidFill>
                <a:latin typeface="Arial"/>
                <a:cs typeface="Arial"/>
              </a:rPr>
              <a:t> in FTE</a:t>
            </a:r>
            <a:endParaRPr sz="900" dirty="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60"/>
              </a:spcBef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lang="en-US" sz="900" spc="-55" dirty="0" smtClean="0">
                <a:solidFill>
                  <a:srgbClr val="FFFFFF"/>
                </a:solidFill>
                <a:cs typeface="Times New Roman"/>
              </a:rPr>
              <a:t>0.08 FTE</a:t>
            </a:r>
            <a:endParaRPr sz="900" dirty="0">
              <a:cs typeface="Arial"/>
            </a:endParaRPr>
          </a:p>
        </p:txBody>
      </p:sp>
      <p:sp>
        <p:nvSpPr>
          <p:cNvPr id="50" name="object 44"/>
          <p:cNvSpPr txBox="1"/>
          <p:nvPr/>
        </p:nvSpPr>
        <p:spPr>
          <a:xfrm>
            <a:off x="494182" y="4937343"/>
            <a:ext cx="2955646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R/C   </a:t>
            </a:r>
            <a:r>
              <a:rPr sz="9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ZA" sz="900" b="1" spc="-8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900" b="1" spc="5" dirty="0" smtClean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b="1" dirty="0" smtClean="0">
                <a:solidFill>
                  <a:srgbClr val="FFFFFF"/>
                </a:solidFill>
                <a:latin typeface="Arial"/>
                <a:cs typeface="Arial"/>
              </a:rPr>
              <a:t>ain</a:t>
            </a:r>
            <a:r>
              <a:rPr sz="9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risks/opportunities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R1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No Insurance over full contractual period</a:t>
            </a:r>
            <a:endParaRPr sz="9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R2	     Non-recovery of invoice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326390" algn="l"/>
              </a:tabLst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C1</a:t>
            </a:r>
            <a:r>
              <a:rPr sz="900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     Clear Communication</a:t>
            </a:r>
            <a:endParaRPr sz="900" dirty="0" smtClean="0">
              <a:latin typeface="Arial"/>
              <a:cs typeface="Arial"/>
            </a:endParaRPr>
          </a:p>
        </p:txBody>
      </p:sp>
      <p:sp>
        <p:nvSpPr>
          <p:cNvPr id="51" name="object 45"/>
          <p:cNvSpPr txBox="1"/>
          <p:nvPr/>
        </p:nvSpPr>
        <p:spPr>
          <a:xfrm>
            <a:off x="3532124" y="4937343"/>
            <a:ext cx="28130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188" indent="-103188">
              <a:lnSpc>
                <a:spcPct val="100000"/>
              </a:lnSpc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lang="en-ZA" sz="900" dirty="0" smtClean="0">
                <a:solidFill>
                  <a:srgbClr val="FFFFFF"/>
                </a:solidFill>
                <a:latin typeface="Arial"/>
                <a:cs typeface="Arial"/>
              </a:rPr>
              <a:t>Med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2" name="object 46"/>
          <p:cNvSpPr txBox="1"/>
          <p:nvPr/>
        </p:nvSpPr>
        <p:spPr>
          <a:xfrm>
            <a:off x="8057515" y="5176230"/>
            <a:ext cx="254635" cy="41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00" spc="25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00" spc="25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solidFill>
                  <a:srgbClr val="FFFFFF"/>
                </a:solidFill>
                <a:latin typeface="Wingdings"/>
                <a:cs typeface="Wingdings"/>
              </a:rPr>
              <a:t></a:t>
            </a:r>
            <a:r>
              <a:rPr sz="550" spc="-10" dirty="0">
                <a:solidFill>
                  <a:srgbClr val="FFFFFF"/>
                </a:solidFill>
                <a:latin typeface="Times New Roman"/>
                <a:cs typeface="Times New Roman"/>
              </a:rPr>
              <a:t>   </a:t>
            </a:r>
            <a:r>
              <a:rPr sz="5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3" name="object 32"/>
          <p:cNvSpPr/>
          <p:nvPr/>
        </p:nvSpPr>
        <p:spPr>
          <a:xfrm>
            <a:off x="8578849" y="2653200"/>
            <a:ext cx="3024000" cy="0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2"/>
          <p:cNvSpPr/>
          <p:nvPr/>
        </p:nvSpPr>
        <p:spPr>
          <a:xfrm flipV="1">
            <a:off x="9089136" y="3484800"/>
            <a:ext cx="2516089" cy="45719"/>
          </a:xfrm>
          <a:custGeom>
            <a:avLst/>
            <a:gdLst/>
            <a:ahLst/>
            <a:cxnLst/>
            <a:rect l="l" t="t" r="r" b="b"/>
            <a:pathLst>
              <a:path w="1840230">
                <a:moveTo>
                  <a:pt x="0" y="0"/>
                </a:moveTo>
                <a:lnTo>
                  <a:pt x="1839976" y="0"/>
                </a:lnTo>
              </a:path>
            </a:pathLst>
          </a:custGeom>
          <a:ln w="6350">
            <a:solidFill>
              <a:srgbClr val="2F3B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7975965" y="4894776"/>
            <a:ext cx="3657471" cy="720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gray">
          <a:xfrm>
            <a:off x="7975966" y="5656216"/>
            <a:ext cx="3657470" cy="69000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>
              <a:buFont typeface="Wingdings" pitchFamily="2" charset="2"/>
              <a:buNone/>
            </a:pPr>
            <a:endParaRPr lang="de-DE">
              <a:solidFill>
                <a:srgbClr val="303C49"/>
              </a:solidFill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gray">
          <a:xfrm>
            <a:off x="8048393" y="5718452"/>
            <a:ext cx="1891406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Key Performance Indicator (KPI)</a:t>
            </a:r>
          </a:p>
        </p:txBody>
      </p:sp>
      <p:sp>
        <p:nvSpPr>
          <p:cNvPr id="64" name="Rectangle 125"/>
          <p:cNvSpPr>
            <a:spLocks noChangeArrowheads="1"/>
          </p:cNvSpPr>
          <p:nvPr/>
        </p:nvSpPr>
        <p:spPr bwMode="gray">
          <a:xfrm>
            <a:off x="7931432" y="5152284"/>
            <a:ext cx="1197371" cy="2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>
                <a:solidFill>
                  <a:srgbClr val="FFFFFF"/>
                </a:solidFill>
                <a:cs typeface="Arial"/>
              </a:rPr>
              <a:t>Cost of service (Courtesy vehicle only)</a:t>
            </a:r>
          </a:p>
          <a:p>
            <a:pPr marL="114300" indent="-114300">
              <a:buClr>
                <a:srgbClr val="FFFFFF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kern="0" dirty="0">
                <a:solidFill>
                  <a:srgbClr val="FFFFFF"/>
                </a:solidFill>
                <a:cs typeface="Arial"/>
              </a:rPr>
              <a:t>Cost of fuel when delivering to customer takes place </a:t>
            </a:r>
          </a:p>
        </p:txBody>
      </p:sp>
      <p:sp>
        <p:nvSpPr>
          <p:cNvPr id="67" name="Rectangle 35"/>
          <p:cNvSpPr>
            <a:spLocks noChangeArrowheads="1"/>
          </p:cNvSpPr>
          <p:nvPr/>
        </p:nvSpPr>
        <p:spPr bwMode="gray">
          <a:xfrm>
            <a:off x="8027176" y="4957013"/>
            <a:ext cx="1603375" cy="110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Main expense driver</a:t>
            </a:r>
          </a:p>
        </p:txBody>
      </p:sp>
      <p:sp>
        <p:nvSpPr>
          <p:cNvPr id="68" name="Text Box 2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8496781" y="2630203"/>
            <a:ext cx="321575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Legal Process</a:t>
            </a: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Recover the money</a:t>
            </a:r>
          </a:p>
        </p:txBody>
      </p:sp>
      <p:sp>
        <p:nvSpPr>
          <p:cNvPr id="69" name="Text Box 2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449018" y="3526623"/>
            <a:ext cx="1839913" cy="6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 smtClean="0">
                <a:solidFill>
                  <a:srgbClr val="303C49"/>
                </a:solidFill>
                <a:latin typeface="Arial"/>
                <a:cs typeface="Arial"/>
              </a:rPr>
              <a:t>Demo </a:t>
            </a: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Agreement</a:t>
            </a: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Confirmation of Insurance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endParaRPr lang="de-DE" altLang="en-US" sz="900" dirty="0"/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0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3354004" y="3539839"/>
            <a:ext cx="2582781" cy="7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Check the allocated Dealer/ Customer  and send reminder to return the vehicle within a given timeframe.</a:t>
            </a: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Invoice Customer for each day that the vehicle is not returned after contractual date.</a:t>
            </a:r>
          </a:p>
          <a:p>
            <a:pPr>
              <a:spcBef>
                <a:spcPts val="0"/>
              </a:spcBef>
              <a:buClr>
                <a:srgbClr val="E40045"/>
              </a:buClr>
              <a:buSzPct val="60000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900" kern="0" dirty="0">
              <a:solidFill>
                <a:srgbClr val="303C49"/>
              </a:solidFill>
              <a:latin typeface="Arial"/>
              <a:cs typeface="Arial"/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9044245" y="3542191"/>
            <a:ext cx="2558603" cy="8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36000" rIns="18000" bIns="36000"/>
          <a:lstStyle>
            <a:lvl1pPr marL="114300" indent="-114300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Clr>
                <a:srgbClr val="E40045"/>
              </a:buClr>
              <a:buSzPct val="60000"/>
              <a:buFont typeface="Wingdings" pitchFamily="2"/>
              <a:buChar char="n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00" kern="0" dirty="0">
                <a:solidFill>
                  <a:srgbClr val="303C49"/>
                </a:solidFill>
                <a:latin typeface="Arial"/>
                <a:cs typeface="Arial"/>
              </a:rPr>
              <a:t>Recover monies which is incurred by a dealer/customer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60000"/>
              <a:buFontTx/>
              <a:buNone/>
            </a:pPr>
            <a:endParaRPr lang="de-DE" altLang="en-US" sz="900" dirty="0"/>
          </a:p>
        </p:txBody>
      </p:sp>
      <p:sp>
        <p:nvSpPr>
          <p:cNvPr id="73" name="Rectangle 35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8048392" y="5854383"/>
            <a:ext cx="2176921" cy="13849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Font typeface="Wingdings" pitchFamily="2" charset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lang="de-DE" sz="900" kern="0" dirty="0">
                <a:solidFill>
                  <a:srgbClr val="FFFFFF"/>
                </a:solidFill>
                <a:cs typeface="Arial"/>
              </a:rPr>
              <a:t>Recovery of </a:t>
            </a:r>
            <a:r>
              <a:rPr lang="de-DE" sz="900" kern="0" dirty="0" smtClean="0">
                <a:solidFill>
                  <a:srgbClr val="FFFFFF"/>
                </a:solidFill>
                <a:cs typeface="Arial"/>
              </a:rPr>
              <a:t>penalties </a:t>
            </a:r>
            <a:r>
              <a:rPr lang="de-DE" sz="900" kern="0" dirty="0">
                <a:solidFill>
                  <a:srgbClr val="FFFFFF"/>
                </a:solidFill>
                <a:cs typeface="Arial"/>
              </a:rPr>
              <a:t>within 30 days </a:t>
            </a:r>
          </a:p>
        </p:txBody>
      </p:sp>
      <p:sp>
        <p:nvSpPr>
          <p:cNvPr id="59" name="object 48"/>
          <p:cNvSpPr txBox="1"/>
          <p:nvPr/>
        </p:nvSpPr>
        <p:spPr>
          <a:xfrm>
            <a:off x="444500" y="664458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PD_MTB-RSA-NSC_20_02_05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9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6"/>
          <p:cNvSpPr>
            <a:spLocks noChangeArrowheads="1"/>
          </p:cNvSpPr>
          <p:nvPr/>
        </p:nvSpPr>
        <p:spPr bwMode="gray">
          <a:xfrm>
            <a:off x="343562" y="4030664"/>
            <a:ext cx="11486307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gray">
          <a:xfrm>
            <a:off x="346229" y="2830118"/>
            <a:ext cx="11483640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Penalty Management Process </a:t>
            </a:r>
            <a:endParaRPr lang="en-US" sz="2400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 smtClean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ess Flow (</a:t>
            </a:r>
            <a:r>
              <a:rPr lang="en-ZA" dirty="0" err="1" smtClean="0">
                <a:solidFill>
                  <a:srgbClr val="6D7D8D"/>
                </a:solidFill>
                <a:cs typeface="Arial"/>
              </a:rPr>
              <a:t>Swimlane</a:t>
            </a:r>
            <a:r>
              <a:rPr lang="en-ZA" dirty="0" smtClean="0">
                <a:solidFill>
                  <a:srgbClr val="6D7D8D"/>
                </a:solidFill>
                <a:cs typeface="Arial"/>
              </a:rPr>
              <a:t>)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6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16"/>
          <p:cNvSpPr>
            <a:spLocks noChangeArrowheads="1"/>
          </p:cNvSpPr>
          <p:nvPr/>
        </p:nvSpPr>
        <p:spPr bwMode="gray">
          <a:xfrm>
            <a:off x="343561" y="5254829"/>
            <a:ext cx="11486307" cy="108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810" algn="ctr">
            <a:solidFill>
              <a:srgbClr val="AFAFAF"/>
            </a:solidFill>
            <a:miter lim="800000"/>
            <a:headEnd/>
            <a:tailEnd/>
          </a:ln>
        </p:spPr>
        <p:txBody>
          <a:bodyPr wrap="none" lIns="36000" tIns="36000" rIns="36000" bIns="3600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303C49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78" name="Gruppieren 67"/>
          <p:cNvGrpSpPr>
            <a:grpSpLocks/>
          </p:cNvGrpSpPr>
          <p:nvPr/>
        </p:nvGrpSpPr>
        <p:grpSpPr bwMode="auto">
          <a:xfrm>
            <a:off x="346229" y="1611824"/>
            <a:ext cx="11483641" cy="4716005"/>
            <a:chOff x="-48797" y="324953"/>
            <a:chExt cx="9134602" cy="4716164"/>
          </a:xfrm>
        </p:grpSpPr>
        <p:grpSp>
          <p:nvGrpSpPr>
            <p:cNvPr id="79" name="Gruppieren 68"/>
            <p:cNvGrpSpPr>
              <a:grpSpLocks/>
            </p:cNvGrpSpPr>
            <p:nvPr/>
          </p:nvGrpSpPr>
          <p:grpSpPr bwMode="auto">
            <a:xfrm>
              <a:off x="-48797" y="324953"/>
              <a:ext cx="9134602" cy="1080037"/>
              <a:chOff x="-48797" y="324953"/>
              <a:chExt cx="9134602" cy="1080037"/>
            </a:xfrm>
          </p:grpSpPr>
          <p:sp>
            <p:nvSpPr>
              <p:cNvPr id="85" name="Rectangle 4"/>
              <p:cNvSpPr>
                <a:spLocks noChangeArrowheads="1"/>
              </p:cNvSpPr>
              <p:nvPr/>
            </p:nvSpPr>
            <p:spPr bwMode="gray">
              <a:xfrm>
                <a:off x="-48797" y="324953"/>
                <a:ext cx="9134602" cy="1080037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3810" algn="ctr">
                <a:solidFill>
                  <a:srgbClr val="AFAFAF"/>
                </a:solidFill>
                <a:miter lim="800000"/>
                <a:headEnd/>
                <a:tailEnd/>
              </a:ln>
            </p:spPr>
            <p:txBody>
              <a:bodyPr wrap="none" lIns="36000" tIns="36000" rIns="36000" bIns="3600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5"/>
              <p:cNvSpPr>
                <a:spLocks noChangeArrowheads="1"/>
              </p:cNvSpPr>
              <p:nvPr/>
            </p:nvSpPr>
            <p:spPr bwMode="gray">
              <a:xfrm>
                <a:off x="55576" y="834892"/>
                <a:ext cx="539703" cy="92336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>
                <a:noFill/>
              </a:ln>
              <a:extLst/>
            </p:spPr>
            <p:txBody>
              <a:bodyPr lIns="0" tIns="0" rIns="0" bIns="0" anchor="b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de-DE" altLang="en-US" sz="600" b="1" dirty="0" smtClean="0"/>
                  <a:t>Customer</a:t>
                </a:r>
                <a:endParaRPr lang="de-DE" altLang="en-US" sz="600" b="1" dirty="0"/>
              </a:p>
            </p:txBody>
          </p:sp>
        </p:grpSp>
        <p:sp>
          <p:nvSpPr>
            <p:cNvPr id="80" name="Rectangle 11"/>
            <p:cNvSpPr>
              <a:spLocks noChangeArrowheads="1"/>
            </p:cNvSpPr>
            <p:nvPr/>
          </p:nvSpPr>
          <p:spPr bwMode="gray">
            <a:xfrm>
              <a:off x="51189" y="3232505"/>
              <a:ext cx="525906" cy="18467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/>
          </p:spPr>
          <p:txBody>
            <a:bodyPr wrap="square" lIns="0" tIns="0" rIns="0" bIns="0" anchor="b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de-DE" altLang="en-US" sz="600" b="1" dirty="0"/>
                <a:t>Order Management</a:t>
              </a:r>
            </a:p>
          </p:txBody>
        </p:sp>
        <p:sp>
          <p:nvSpPr>
            <p:cNvPr id="82" name="Line 21"/>
            <p:cNvSpPr>
              <a:spLocks noChangeShapeType="1"/>
            </p:cNvSpPr>
            <p:nvPr/>
          </p:nvSpPr>
          <p:spPr bwMode="gray">
            <a:xfrm>
              <a:off x="667104" y="324958"/>
              <a:ext cx="0" cy="4716159"/>
            </a:xfrm>
            <a:prstGeom prst="line">
              <a:avLst/>
            </a:prstGeom>
            <a:noFill/>
            <a:ln w="3810">
              <a:solidFill>
                <a:srgbClr val="AFAFA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36000" tIns="36000" rIns="36000" bIns="36000" anchor="b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3" name="TextBox 57"/>
          <p:cNvSpPr txBox="1">
            <a:spLocks noChangeArrowheads="1"/>
          </p:cNvSpPr>
          <p:nvPr/>
        </p:nvSpPr>
        <p:spPr bwMode="gray">
          <a:xfrm>
            <a:off x="4533936" y="5007491"/>
            <a:ext cx="1428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Box 60"/>
          <p:cNvSpPr txBox="1">
            <a:spLocks noChangeArrowheads="1"/>
          </p:cNvSpPr>
          <p:nvPr/>
        </p:nvSpPr>
        <p:spPr bwMode="gray">
          <a:xfrm>
            <a:off x="5253073" y="443122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Box 61"/>
          <p:cNvSpPr txBox="1">
            <a:spLocks noChangeArrowheads="1"/>
          </p:cNvSpPr>
          <p:nvPr/>
        </p:nvSpPr>
        <p:spPr bwMode="gray">
          <a:xfrm>
            <a:off x="3957673" y="3927991"/>
            <a:ext cx="2159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  <a:p>
            <a:pPr fontAlgn="base">
              <a:spcAft>
                <a:spcPct val="0"/>
              </a:spcAft>
              <a:buFontTx/>
              <a:buNone/>
            </a:pPr>
            <a:r>
              <a:rPr lang="en-GB" altLang="en-US" sz="600" smtClean="0">
                <a:solidFill>
                  <a:srgbClr val="303C49"/>
                </a:solidFill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06" name="TextBox 102"/>
          <p:cNvSpPr txBox="1">
            <a:spLocks noChangeArrowheads="1"/>
          </p:cNvSpPr>
          <p:nvPr/>
        </p:nvSpPr>
        <p:spPr bwMode="gray">
          <a:xfrm>
            <a:off x="3413347" y="5944116"/>
            <a:ext cx="14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12" name="Gruppieren 88"/>
          <p:cNvGrpSpPr>
            <a:grpSpLocks/>
          </p:cNvGrpSpPr>
          <p:nvPr/>
        </p:nvGrpSpPr>
        <p:grpSpPr bwMode="auto">
          <a:xfrm>
            <a:off x="1324797" y="5482096"/>
            <a:ext cx="965944" cy="647700"/>
            <a:chOff x="1907902" y="1644130"/>
            <a:chExt cx="1054100" cy="628154"/>
          </a:xfrm>
        </p:grpSpPr>
        <p:sp>
          <p:nvSpPr>
            <p:cNvPr id="113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Notify/Remind customer that DEMO / Courtesy is due to be returned</a:t>
              </a:r>
              <a:endParaRPr lang="en-US" altLang="en-US" sz="500" dirty="0"/>
            </a:p>
          </p:txBody>
        </p:sp>
        <p:sp>
          <p:nvSpPr>
            <p:cNvPr id="114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de-DE" alt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9" name="TextBox 203"/>
          <p:cNvSpPr txBox="1">
            <a:spLocks noChangeArrowheads="1"/>
          </p:cNvSpPr>
          <p:nvPr/>
        </p:nvSpPr>
        <p:spPr bwMode="gray">
          <a:xfrm>
            <a:off x="4259484" y="5104329"/>
            <a:ext cx="2174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32" name="Gruppieren 88"/>
          <p:cNvGrpSpPr>
            <a:grpSpLocks/>
          </p:cNvGrpSpPr>
          <p:nvPr/>
        </p:nvGrpSpPr>
        <p:grpSpPr bwMode="auto">
          <a:xfrm>
            <a:off x="3686246" y="4226400"/>
            <a:ext cx="972054" cy="638175"/>
            <a:chOff x="-5932040" y="1658333"/>
            <a:chExt cx="1055662" cy="618612"/>
          </a:xfrm>
        </p:grpSpPr>
        <p:sp>
          <p:nvSpPr>
            <p:cNvPr id="133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Instruction to Invoice and forwarded to customer.</a:t>
              </a:r>
              <a:endParaRPr lang="en-US" altLang="en-US" sz="600" dirty="0"/>
            </a:p>
          </p:txBody>
        </p:sp>
        <p:sp>
          <p:nvSpPr>
            <p:cNvPr id="134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sp>
          <p:nvSpPr>
            <p:cNvPr id="135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TextBox 139"/>
          <p:cNvSpPr txBox="1">
            <a:spLocks noChangeArrowheads="1"/>
          </p:cNvSpPr>
          <p:nvPr/>
        </p:nvSpPr>
        <p:spPr bwMode="gray">
          <a:xfrm>
            <a:off x="3846734" y="5359916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grpSp>
        <p:nvGrpSpPr>
          <p:cNvPr id="164" name="Gruppieren 88"/>
          <p:cNvGrpSpPr>
            <a:grpSpLocks/>
          </p:cNvGrpSpPr>
          <p:nvPr/>
        </p:nvGrpSpPr>
        <p:grpSpPr bwMode="auto">
          <a:xfrm>
            <a:off x="4979187" y="1802659"/>
            <a:ext cx="972746" cy="693493"/>
            <a:chOff x="-5932040" y="1658333"/>
            <a:chExt cx="1056414" cy="619887"/>
          </a:xfrm>
        </p:grpSpPr>
        <p:sp>
          <p:nvSpPr>
            <p:cNvPr id="165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700" dirty="0" smtClean="0"/>
                <a:t>Invoice sent </a:t>
              </a:r>
              <a:r>
                <a:rPr lang="en-US" altLang="en-US" sz="700" dirty="0"/>
                <a:t>to </a:t>
              </a:r>
              <a:r>
                <a:rPr lang="en-US" altLang="en-US" sz="700" dirty="0" smtClean="0"/>
                <a:t>the </a:t>
              </a:r>
              <a:r>
                <a:rPr lang="en-US" altLang="en-US" sz="700" dirty="0"/>
                <a:t>customer  for </a:t>
              </a:r>
              <a:r>
                <a:rPr lang="en-US" altLang="en-US" sz="700" dirty="0" smtClean="0"/>
                <a:t>settlement</a:t>
              </a:r>
              <a:endParaRPr lang="en-US" altLang="en-US" sz="700" dirty="0"/>
            </a:p>
          </p:txBody>
        </p:sp>
        <p:sp>
          <p:nvSpPr>
            <p:cNvPr id="166" name="Rectangle 29"/>
            <p:cNvSpPr>
              <a:spLocks noChangeArrowheads="1"/>
            </p:cNvSpPr>
            <p:nvPr/>
          </p:nvSpPr>
          <p:spPr bwMode="gray">
            <a:xfrm>
              <a:off x="-5932040" y="2136632"/>
              <a:ext cx="528614" cy="141588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167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7802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uppieren 88"/>
          <p:cNvGrpSpPr>
            <a:grpSpLocks/>
          </p:cNvGrpSpPr>
          <p:nvPr/>
        </p:nvGrpSpPr>
        <p:grpSpPr bwMode="auto">
          <a:xfrm>
            <a:off x="7433193" y="4228969"/>
            <a:ext cx="972054" cy="638175"/>
            <a:chOff x="-5932040" y="1658333"/>
            <a:chExt cx="1055662" cy="618612"/>
          </a:xfrm>
        </p:grpSpPr>
        <p:sp>
          <p:nvSpPr>
            <p:cNvPr id="88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 </a:t>
              </a:r>
              <a:r>
                <a:rPr lang="en-US" sz="600" kern="0" dirty="0">
                  <a:solidFill>
                    <a:srgbClr val="303C49"/>
                  </a:solidFill>
                  <a:latin typeface="Arial"/>
                  <a:cs typeface="Arial"/>
                </a:rPr>
                <a:t>Follow up if payment is made within prescribed </a:t>
              </a:r>
              <a:r>
                <a:rPr lang="en-US" sz="600" kern="0" dirty="0" smtClean="0">
                  <a:solidFill>
                    <a:srgbClr val="303C49"/>
                  </a:solidFill>
                  <a:latin typeface="Arial"/>
                  <a:cs typeface="Arial"/>
                </a:rPr>
                <a:t>invoice</a:t>
              </a:r>
              <a:endParaRPr lang="en-US" sz="600" kern="0" dirty="0">
                <a:solidFill>
                  <a:srgbClr val="303C49"/>
                </a:solidFill>
                <a:latin typeface="Arial"/>
                <a:cs typeface="Arial"/>
              </a:endParaRPr>
            </a:p>
          </p:txBody>
        </p:sp>
        <p:sp>
          <p:nvSpPr>
            <p:cNvPr id="89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uppieren 106"/>
          <p:cNvGrpSpPr/>
          <p:nvPr/>
        </p:nvGrpSpPr>
        <p:grpSpPr>
          <a:xfrm>
            <a:off x="3735824" y="5483571"/>
            <a:ext cx="972000" cy="640800"/>
            <a:chOff x="1907902" y="1644130"/>
            <a:chExt cx="1054100" cy="628154"/>
          </a:xfrm>
        </p:grpSpPr>
        <p:sp>
          <p:nvSpPr>
            <p:cNvPr id="144" name="Rectangle 28"/>
            <p:cNvSpPr>
              <a:spLocks noChangeArrowheads="1"/>
            </p:cNvSpPr>
            <p:nvPr/>
          </p:nvSpPr>
          <p:spPr bwMode="gray">
            <a:xfrm>
              <a:off x="1907902" y="1644130"/>
              <a:ext cx="1054100" cy="47968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 lvl="0" fontAlgn="base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en-US" altLang="en-US" sz="700" kern="0" dirty="0">
                <a:solidFill>
                  <a:srgbClr val="303C49"/>
                </a:solidFill>
                <a:cs typeface="Arial" panose="020B0604020202020204" pitchFamily="34" charset="0"/>
              </a:endParaRPr>
            </a:p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/>
                <a:t>The process ends</a:t>
              </a:r>
            </a:p>
          </p:txBody>
        </p:sp>
        <p:sp>
          <p:nvSpPr>
            <p:cNvPr id="151" name="Rectangle 29"/>
            <p:cNvSpPr>
              <a:spLocks noChangeArrowheads="1"/>
            </p:cNvSpPr>
            <p:nvPr/>
          </p:nvSpPr>
          <p:spPr bwMode="gray">
            <a:xfrm>
              <a:off x="1907902" y="2125239"/>
              <a:ext cx="528614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r>
                <a:rPr lang="en-US" sz="6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6" name="Rectangle 30"/>
            <p:cNvSpPr>
              <a:spLocks noChangeArrowheads="1"/>
            </p:cNvSpPr>
            <p:nvPr/>
          </p:nvSpPr>
          <p:spPr bwMode="gray">
            <a:xfrm>
              <a:off x="2436516" y="2125239"/>
              <a:ext cx="525486" cy="14704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 anchor="ctr"/>
            <a:lstStyle/>
            <a:p>
              <a:pPr>
                <a:lnSpc>
                  <a:spcPct val="85000"/>
                </a:lnSpc>
                <a:buFont typeface="Wingdings" pitchFamily="2" charset="2"/>
                <a:buNone/>
              </a:pPr>
              <a:endParaRPr lang="en-US" sz="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1" name="Flussdiagramm: Verzweigung 3"/>
          <p:cNvSpPr>
            <a:spLocks noChangeArrowheads="1"/>
          </p:cNvSpPr>
          <p:nvPr/>
        </p:nvSpPr>
        <p:spPr bwMode="auto">
          <a:xfrm>
            <a:off x="2756787" y="5593628"/>
            <a:ext cx="644956" cy="420687"/>
          </a:xfrm>
          <a:custGeom>
            <a:avLst/>
            <a:gdLst>
              <a:gd name="T0" fmla="*/ 2147483646 w 2"/>
              <a:gd name="T1" fmla="*/ 0 h 2"/>
              <a:gd name="T2" fmla="*/ 2147483646 w 2"/>
              <a:gd name="T3" fmla="*/ 2147483646 h 2"/>
              <a:gd name="T4" fmla="*/ 2147483646 w 2"/>
              <a:gd name="T5" fmla="*/ 2147483646 h 2"/>
              <a:gd name="T6" fmla="*/ 0 w 2"/>
              <a:gd name="T7" fmla="*/ 2147483646 h 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 w 2"/>
              <a:gd name="T13" fmla="*/ 1 h 2"/>
              <a:gd name="T14" fmla="*/ 2 w 2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" h="2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9528">
            <a:solidFill>
              <a:srgbClr val="303C49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ZA"/>
          </a:p>
        </p:txBody>
      </p:sp>
      <p:sp>
        <p:nvSpPr>
          <p:cNvPr id="92" name="TextBox 60"/>
          <p:cNvSpPr txBox="1">
            <a:spLocks noChangeArrowheads="1"/>
          </p:cNvSpPr>
          <p:nvPr/>
        </p:nvSpPr>
        <p:spPr bwMode="auto">
          <a:xfrm>
            <a:off x="2844836" y="5658239"/>
            <a:ext cx="556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600" dirty="0" smtClean="0">
                <a:solidFill>
                  <a:schemeClr val="tx1"/>
                </a:solidFill>
              </a:rPr>
              <a:t>Vehicle returned?</a:t>
            </a:r>
            <a:endParaRPr lang="en-GB" altLang="en-US" sz="600" dirty="0">
              <a:solidFill>
                <a:schemeClr val="tx1"/>
              </a:solidFill>
            </a:endParaRPr>
          </a:p>
        </p:txBody>
      </p:sp>
      <p:sp>
        <p:nvSpPr>
          <p:cNvPr id="93" name="Abgerundetes Rechteck 126"/>
          <p:cNvSpPr/>
          <p:nvPr/>
        </p:nvSpPr>
        <p:spPr>
          <a:xfrm>
            <a:off x="9395241" y="2911876"/>
            <a:ext cx="840712" cy="70430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D00"/>
          </a:solidFill>
          <a:ln w="9528">
            <a:solidFill>
              <a:srgbClr val="303C49"/>
            </a:solidFill>
            <a:prstDash val="solid"/>
          </a:ln>
        </p:spPr>
        <p:txBody>
          <a:bodyPr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600" kern="0" dirty="0" smtClean="0">
                <a:solidFill>
                  <a:srgbClr val="303C49"/>
                </a:solidFill>
                <a:latin typeface="Arial"/>
              </a:rPr>
              <a:t>HoDiv decision to waiver or proceed to </a:t>
            </a:r>
            <a:r>
              <a:rPr lang="de-DE" sz="600" kern="0" dirty="0" smtClean="0">
                <a:solidFill>
                  <a:srgbClr val="303C49"/>
                </a:solidFill>
                <a:latin typeface="Arial"/>
                <a:cs typeface="+mn-cs"/>
              </a:rPr>
              <a:t> </a:t>
            </a:r>
            <a:r>
              <a:rPr lang="de-DE" sz="600" kern="0" dirty="0">
                <a:solidFill>
                  <a:srgbClr val="303C49"/>
                </a:solidFill>
                <a:latin typeface="Arial"/>
                <a:cs typeface="+mn-cs"/>
              </a:rPr>
              <a:t>Legal process to commence to recover the money</a:t>
            </a:r>
            <a:endParaRPr lang="en-US" sz="600" kern="0" dirty="0">
              <a:solidFill>
                <a:srgbClr val="303C49"/>
              </a:solidFill>
              <a:latin typeface="Arial"/>
              <a:cs typeface="+mn-cs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gray">
          <a:xfrm>
            <a:off x="500300" y="3180439"/>
            <a:ext cx="661147" cy="18466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wrap="square" lIns="0" tIns="0" rIns="0" bIns="0" anchor="b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600" b="1" dirty="0" smtClean="0"/>
              <a:t>Legal / Head of Division</a:t>
            </a:r>
            <a:endParaRPr lang="de-DE" altLang="en-US" sz="600" b="1" dirty="0"/>
          </a:p>
        </p:txBody>
      </p:sp>
      <p:sp>
        <p:nvSpPr>
          <p:cNvPr id="99" name="TextBox 144"/>
          <p:cNvSpPr txBox="1">
            <a:spLocks noChangeArrowheads="1"/>
          </p:cNvSpPr>
          <p:nvPr/>
        </p:nvSpPr>
        <p:spPr bwMode="auto">
          <a:xfrm>
            <a:off x="8878849" y="5155683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/>
              <a:t>No</a:t>
            </a:r>
          </a:p>
        </p:txBody>
      </p:sp>
      <p:sp>
        <p:nvSpPr>
          <p:cNvPr id="100" name="TextBox 144"/>
          <p:cNvSpPr txBox="1">
            <a:spLocks noChangeArrowheads="1"/>
          </p:cNvSpPr>
          <p:nvPr/>
        </p:nvSpPr>
        <p:spPr bwMode="auto">
          <a:xfrm>
            <a:off x="3404853" y="5658239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gray">
          <a:xfrm>
            <a:off x="471927" y="5586990"/>
            <a:ext cx="661147" cy="46166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xtLst/>
        </p:spPr>
        <p:txBody>
          <a:bodyPr wrap="square" lIns="0" tIns="0" rIns="0" bIns="0" anchor="b">
            <a:spAutoFit/>
          </a:bodyPr>
          <a:lstStyle/>
          <a:p>
            <a:pPr>
              <a:spcBef>
                <a:spcPct val="0"/>
              </a:spcBef>
            </a:pPr>
            <a:r>
              <a:rPr lang="de-DE" altLang="en-US" sz="600" b="1" dirty="0"/>
              <a:t>Sales Channels / Sales Administrators/  Technical Management</a:t>
            </a:r>
          </a:p>
        </p:txBody>
      </p:sp>
      <p:cxnSp>
        <p:nvCxnSpPr>
          <p:cNvPr id="35" name="Elbow Connector 34"/>
          <p:cNvCxnSpPr/>
          <p:nvPr/>
        </p:nvCxnSpPr>
        <p:spPr>
          <a:xfrm>
            <a:off x="2290741" y="5729399"/>
            <a:ext cx="466046" cy="74572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2" idx="3"/>
            <a:endCxn id="144" idx="1"/>
          </p:cNvCxnSpPr>
          <p:nvPr/>
        </p:nvCxnSpPr>
        <p:spPr>
          <a:xfrm flipV="1">
            <a:off x="3401608" y="5728240"/>
            <a:ext cx="334216" cy="68499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133" idx="1"/>
          </p:cNvCxnSpPr>
          <p:nvPr/>
        </p:nvCxnSpPr>
        <p:spPr>
          <a:xfrm rot="5400000" flipH="1" flipV="1">
            <a:off x="2825364" y="4731309"/>
            <a:ext cx="1116221" cy="60841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44"/>
          <p:cNvSpPr txBox="1">
            <a:spLocks noChangeArrowheads="1"/>
          </p:cNvSpPr>
          <p:nvPr/>
        </p:nvSpPr>
        <p:spPr bwMode="auto">
          <a:xfrm>
            <a:off x="3150601" y="5465610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cxnSp>
        <p:nvCxnSpPr>
          <p:cNvPr id="41" name="Elbow Connector 40"/>
          <p:cNvCxnSpPr>
            <a:stCxn id="133" idx="3"/>
            <a:endCxn id="165" idx="1"/>
          </p:cNvCxnSpPr>
          <p:nvPr/>
        </p:nvCxnSpPr>
        <p:spPr>
          <a:xfrm flipV="1">
            <a:off x="4658300" y="2074862"/>
            <a:ext cx="322325" cy="2402545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65" idx="3"/>
            <a:endCxn id="88" idx="0"/>
          </p:cNvCxnSpPr>
          <p:nvPr/>
        </p:nvCxnSpPr>
        <p:spPr>
          <a:xfrm>
            <a:off x="5951240" y="2074862"/>
            <a:ext cx="1968699" cy="215410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2"/>
          <p:cNvSpPr txBox="1">
            <a:spLocks noChangeArrowheads="1"/>
          </p:cNvSpPr>
          <p:nvPr/>
        </p:nvSpPr>
        <p:spPr bwMode="gray">
          <a:xfrm>
            <a:off x="9362590" y="4668972"/>
            <a:ext cx="144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endParaRPr lang="en-GB" altLang="en-US" sz="600" smtClean="0">
              <a:solidFill>
                <a:srgbClr val="303C49"/>
              </a:solidFill>
              <a:cs typeface="Arial" panose="020B0604020202020204" pitchFamily="34" charset="0"/>
            </a:endParaRPr>
          </a:p>
        </p:txBody>
      </p:sp>
      <p:sp>
        <p:nvSpPr>
          <p:cNvPr id="110" name="Flussdiagramm: Verzweigung 3"/>
          <p:cNvSpPr>
            <a:spLocks noChangeArrowheads="1"/>
          </p:cNvSpPr>
          <p:nvPr/>
        </p:nvSpPr>
        <p:spPr bwMode="auto">
          <a:xfrm>
            <a:off x="8706030" y="4318484"/>
            <a:ext cx="644956" cy="420687"/>
          </a:xfrm>
          <a:custGeom>
            <a:avLst/>
            <a:gdLst>
              <a:gd name="T0" fmla="*/ 2147483646 w 2"/>
              <a:gd name="T1" fmla="*/ 0 h 2"/>
              <a:gd name="T2" fmla="*/ 2147483646 w 2"/>
              <a:gd name="T3" fmla="*/ 2147483646 h 2"/>
              <a:gd name="T4" fmla="*/ 2147483646 w 2"/>
              <a:gd name="T5" fmla="*/ 2147483646 h 2"/>
              <a:gd name="T6" fmla="*/ 0 w 2"/>
              <a:gd name="T7" fmla="*/ 2147483646 h 2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1 w 2"/>
              <a:gd name="T13" fmla="*/ 1 h 2"/>
              <a:gd name="T14" fmla="*/ 2 w 2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" h="2">
                <a:moveTo>
                  <a:pt x="0" y="1"/>
                </a:moveTo>
                <a:lnTo>
                  <a:pt x="1" y="0"/>
                </a:lnTo>
                <a:lnTo>
                  <a:pt x="2" y="1"/>
                </a:lnTo>
                <a:lnTo>
                  <a:pt x="1" y="2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9528">
            <a:solidFill>
              <a:srgbClr val="303C49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ZA"/>
          </a:p>
        </p:txBody>
      </p:sp>
      <p:sp>
        <p:nvSpPr>
          <p:cNvPr id="111" name="TextBox 60"/>
          <p:cNvSpPr txBox="1">
            <a:spLocks noChangeArrowheads="1"/>
          </p:cNvSpPr>
          <p:nvPr/>
        </p:nvSpPr>
        <p:spPr bwMode="auto">
          <a:xfrm>
            <a:off x="8838469" y="4391973"/>
            <a:ext cx="5567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en-US" sz="600" dirty="0" smtClean="0">
                <a:solidFill>
                  <a:schemeClr val="tx1"/>
                </a:solidFill>
              </a:rPr>
              <a:t>invoice Paid?</a:t>
            </a:r>
            <a:endParaRPr lang="en-GB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TextBox 144"/>
          <p:cNvSpPr txBox="1">
            <a:spLocks noChangeArrowheads="1"/>
          </p:cNvSpPr>
          <p:nvPr/>
        </p:nvSpPr>
        <p:spPr bwMode="auto">
          <a:xfrm>
            <a:off x="9354096" y="4383095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Yes</a:t>
            </a:r>
            <a:endParaRPr lang="en-GB" altLang="en-US" sz="600" dirty="0"/>
          </a:p>
        </p:txBody>
      </p:sp>
      <p:sp>
        <p:nvSpPr>
          <p:cNvPr id="122" name="TextBox 144"/>
          <p:cNvSpPr txBox="1">
            <a:spLocks noChangeArrowheads="1"/>
          </p:cNvSpPr>
          <p:nvPr/>
        </p:nvSpPr>
        <p:spPr bwMode="auto">
          <a:xfrm>
            <a:off x="9099844" y="4190466"/>
            <a:ext cx="1444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80975" indent="-180975">
              <a:spcBef>
                <a:spcPts val="400"/>
              </a:spcBef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E40045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rgbClr val="303C4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600" dirty="0" smtClean="0"/>
              <a:t>No</a:t>
            </a:r>
            <a:endParaRPr lang="en-GB" altLang="en-US" sz="600" dirty="0"/>
          </a:p>
        </p:txBody>
      </p:sp>
      <p:cxnSp>
        <p:nvCxnSpPr>
          <p:cNvPr id="45" name="Elbow Connector 44"/>
          <p:cNvCxnSpPr>
            <a:stCxn id="88" idx="3"/>
          </p:cNvCxnSpPr>
          <p:nvPr/>
        </p:nvCxnSpPr>
        <p:spPr>
          <a:xfrm>
            <a:off x="8405247" y="4479976"/>
            <a:ext cx="300783" cy="50497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uppieren 88"/>
          <p:cNvGrpSpPr>
            <a:grpSpLocks/>
          </p:cNvGrpSpPr>
          <p:nvPr/>
        </p:nvGrpSpPr>
        <p:grpSpPr bwMode="auto">
          <a:xfrm>
            <a:off x="10706287" y="4231740"/>
            <a:ext cx="972054" cy="638175"/>
            <a:chOff x="-5932040" y="1658333"/>
            <a:chExt cx="1055662" cy="618612"/>
          </a:xfrm>
        </p:grpSpPr>
        <p:sp>
          <p:nvSpPr>
            <p:cNvPr id="124" name="Rectangle 28"/>
            <p:cNvSpPr>
              <a:spLocks noChangeArrowheads="1"/>
            </p:cNvSpPr>
            <p:nvPr/>
          </p:nvSpPr>
          <p:spPr bwMode="gray">
            <a:xfrm>
              <a:off x="-5930478" y="1658333"/>
              <a:ext cx="1054100" cy="486624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sz="600" dirty="0" smtClean="0"/>
                <a:t> </a:t>
              </a:r>
              <a:r>
                <a:rPr lang="en-US" altLang="en-US" sz="600" dirty="0"/>
                <a:t>The process ends</a:t>
              </a:r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gray">
            <a:xfrm>
              <a:off x="-5932040" y="2138670"/>
              <a:ext cx="528614" cy="13827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03C4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4</a:t>
              </a:r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gray">
            <a:xfrm>
              <a:off x="-5403428" y="2136633"/>
              <a:ext cx="525486" cy="140311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303C49"/>
              </a:solidFill>
              <a:miter lim="800000"/>
              <a:headEnd/>
              <a:tailEnd/>
            </a:ln>
          </p:spPr>
          <p:txBody>
            <a:bodyPr lIns="18000" tIns="0" rIns="18000" bIns="0" anchor="ctr"/>
            <a:lstStyle>
              <a:lvl1pPr>
                <a:spcBef>
                  <a:spcPts val="400"/>
                </a:spcBef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E40045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en-US" sz="6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9350986" y="4528827"/>
            <a:ext cx="136800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93" idx="3"/>
          </p:cNvCxnSpPr>
          <p:nvPr/>
        </p:nvCxnSpPr>
        <p:spPr>
          <a:xfrm rot="5400000" flipH="1" flipV="1">
            <a:off x="8679339" y="3608005"/>
            <a:ext cx="1059877" cy="37192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/>
          <p:cNvSpPr/>
          <p:nvPr/>
        </p:nvSpPr>
        <p:spPr bwMode="gray">
          <a:xfrm>
            <a:off x="4019008" y="5024521"/>
            <a:ext cx="637852" cy="41769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</a:t>
            </a: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68" name="Isosceles Triangle 67"/>
          <p:cNvSpPr/>
          <p:nvPr/>
        </p:nvSpPr>
        <p:spPr bwMode="gray">
          <a:xfrm>
            <a:off x="1589431" y="5007492"/>
            <a:ext cx="643582" cy="411942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1</a:t>
            </a:r>
          </a:p>
        </p:txBody>
      </p:sp>
      <p:sp>
        <p:nvSpPr>
          <p:cNvPr id="70" name="Isosceles Triangle 69"/>
          <p:cNvSpPr/>
          <p:nvPr/>
        </p:nvSpPr>
        <p:spPr bwMode="gray">
          <a:xfrm>
            <a:off x="8014008" y="3766102"/>
            <a:ext cx="643582" cy="411942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solidFill>
              <a:srgbClr val="E4004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0" cap="none" spc="0" normalizeH="0" baseline="0" noProof="0" dirty="0" smtClean="0">
                <a:ln>
                  <a:noFill/>
                </a:ln>
                <a:solidFill>
                  <a:srgbClr val="303C49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2</a:t>
            </a:r>
          </a:p>
        </p:txBody>
      </p:sp>
      <p:sp>
        <p:nvSpPr>
          <p:cNvPr id="71" name="object 48"/>
          <p:cNvSpPr txBox="1"/>
          <p:nvPr/>
        </p:nvSpPr>
        <p:spPr>
          <a:xfrm>
            <a:off x="444500" y="664458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PD_MTB-RSA-NSC_20_02_05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8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US" altLang="en-US" sz="2400" spc="-165" dirty="0"/>
              <a:t>Demo / Courtesy Vehicles: Penalty Management Process 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 smtClean="0">
                <a:solidFill>
                  <a:srgbClr val="6D7D8D"/>
                </a:solidFill>
                <a:cs typeface="Arial"/>
              </a:rPr>
              <a:t>RASI Matrix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18" name="think-cell Slide" r:id="rId6" imgW="287" imgH="287" progId="TCLayout.ActiveDocument.1">
                  <p:embed/>
                </p:oleObj>
              </mc:Choice>
              <mc:Fallback>
                <p:oleObj name="think-cell Slide" r:id="rId6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uppieren 11"/>
          <p:cNvGrpSpPr/>
          <p:nvPr/>
        </p:nvGrpSpPr>
        <p:grpSpPr>
          <a:xfrm>
            <a:off x="366389" y="1573093"/>
            <a:ext cx="9762267" cy="3075522"/>
            <a:chOff x="529134" y="1484313"/>
            <a:chExt cx="5415792" cy="3075522"/>
          </a:xfrm>
        </p:grpSpPr>
        <p:grpSp>
          <p:nvGrpSpPr>
            <p:cNvPr id="40" name="Gruppieren 1"/>
            <p:cNvGrpSpPr/>
            <p:nvPr/>
          </p:nvGrpSpPr>
          <p:grpSpPr>
            <a:xfrm>
              <a:off x="529134" y="1484313"/>
              <a:ext cx="5410449" cy="402218"/>
              <a:chOff x="529134" y="1484313"/>
              <a:chExt cx="5410449" cy="402218"/>
            </a:xfrm>
            <a:solidFill>
              <a:schemeClr val="accent3"/>
            </a:solidFill>
          </p:grpSpPr>
          <p:sp>
            <p:nvSpPr>
              <p:cNvPr id="163" name="Rectangle 16"/>
              <p:cNvSpPr>
                <a:spLocks noChangeArrowheads="1"/>
              </p:cNvSpPr>
              <p:nvPr/>
            </p:nvSpPr>
            <p:spPr bwMode="gray">
              <a:xfrm>
                <a:off x="4397824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altLang="en-US" sz="700" b="1" dirty="0">
                    <a:solidFill>
                      <a:srgbClr val="FFFFFF"/>
                    </a:solidFill>
                  </a:rPr>
                  <a:t>Dealer/Customer</a:t>
                </a:r>
              </a:p>
            </p:txBody>
          </p:sp>
          <p:sp>
            <p:nvSpPr>
              <p:cNvPr id="164" name="Rectangle 17"/>
              <p:cNvSpPr>
                <a:spLocks noChangeArrowheads="1"/>
              </p:cNvSpPr>
              <p:nvPr/>
            </p:nvSpPr>
            <p:spPr bwMode="gray">
              <a:xfrm>
                <a:off x="4927682" y="1484313"/>
                <a:ext cx="486780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700" b="1" kern="0" dirty="0" smtClean="0">
                    <a:solidFill>
                      <a:srgbClr val="FFFFFF"/>
                    </a:solidFill>
                    <a:latin typeface="Arial" pitchFamily="34"/>
                    <a:cs typeface="Arial" pitchFamily="34"/>
                  </a:rPr>
                  <a:t>Legal</a:t>
                </a:r>
                <a:endParaRPr lang="en-US" sz="700" b="1" kern="0" dirty="0">
                  <a:solidFill>
                    <a:srgbClr val="FFFFFF"/>
                  </a:solidFill>
                  <a:latin typeface="Arial" pitchFamily="34"/>
                  <a:cs typeface="Arial" pitchFamily="34"/>
                </a:endParaRPr>
              </a:p>
            </p:txBody>
          </p:sp>
          <p:sp>
            <p:nvSpPr>
              <p:cNvPr id="165" name="Rectangle 18"/>
              <p:cNvSpPr>
                <a:spLocks noChangeArrowheads="1"/>
              </p:cNvSpPr>
              <p:nvPr/>
            </p:nvSpPr>
            <p:spPr bwMode="gray">
              <a:xfrm>
                <a:off x="5454239" y="1489637"/>
                <a:ext cx="485344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700" b="1" kern="0" dirty="0">
                    <a:solidFill>
                      <a:srgbClr val="FFFFFF"/>
                    </a:solidFill>
                    <a:latin typeface="Arial" pitchFamily="34"/>
                    <a:cs typeface="Arial" pitchFamily="34"/>
                  </a:rPr>
                  <a:t>Order </a:t>
                </a:r>
                <a:r>
                  <a:rPr lang="en-US" sz="700" b="1" kern="0" dirty="0" smtClean="0">
                    <a:solidFill>
                      <a:srgbClr val="FFFFFF"/>
                    </a:solidFill>
                    <a:latin typeface="Arial" pitchFamily="34"/>
                    <a:cs typeface="Arial" pitchFamily="34"/>
                  </a:rPr>
                  <a:t>Management</a:t>
                </a:r>
                <a:endParaRPr lang="en-US" sz="700" b="1" kern="0" dirty="0">
                  <a:solidFill>
                    <a:srgbClr val="FFFFFF"/>
                  </a:solidFill>
                  <a:latin typeface="Arial" pitchFamily="34"/>
                  <a:cs typeface="Arial" pitchFamily="34"/>
                </a:endParaRPr>
              </a:p>
            </p:txBody>
          </p:sp>
          <p:sp>
            <p:nvSpPr>
              <p:cNvPr id="171" name="Rectangle 24"/>
              <p:cNvSpPr>
                <a:spLocks noChangeArrowheads="1"/>
              </p:cNvSpPr>
              <p:nvPr/>
            </p:nvSpPr>
            <p:spPr bwMode="gray">
              <a:xfrm>
                <a:off x="529134" y="1484313"/>
                <a:ext cx="3826841" cy="396894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200" b="1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Process contents</a:t>
                </a:r>
              </a:p>
            </p:txBody>
          </p:sp>
        </p:grpSp>
        <p:grpSp>
          <p:nvGrpSpPr>
            <p:cNvPr id="41" name="Gruppieren 2"/>
            <p:cNvGrpSpPr/>
            <p:nvPr/>
          </p:nvGrpSpPr>
          <p:grpSpPr>
            <a:xfrm>
              <a:off x="529134" y="1930207"/>
              <a:ext cx="5412315" cy="401043"/>
              <a:chOff x="529134" y="1930207"/>
              <a:chExt cx="5412315" cy="401043"/>
            </a:xfrm>
          </p:grpSpPr>
          <p:sp>
            <p:nvSpPr>
              <p:cNvPr id="154" name="Rectangle 26"/>
              <p:cNvSpPr>
                <a:spLocks noChangeArrowheads="1"/>
              </p:cNvSpPr>
              <p:nvPr/>
            </p:nvSpPr>
            <p:spPr bwMode="gray">
              <a:xfrm>
                <a:off x="4397824" y="193020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5" name="Rectangle 27"/>
              <p:cNvSpPr>
                <a:spLocks noChangeArrowheads="1"/>
              </p:cNvSpPr>
              <p:nvPr/>
            </p:nvSpPr>
            <p:spPr bwMode="gray">
              <a:xfrm>
                <a:off x="4927682" y="193020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56" name="Rectangle 28"/>
              <p:cNvSpPr>
                <a:spLocks noChangeArrowheads="1"/>
              </p:cNvSpPr>
              <p:nvPr/>
            </p:nvSpPr>
            <p:spPr bwMode="gray">
              <a:xfrm>
                <a:off x="5454669" y="1934356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62" name="Rectangle 34"/>
              <p:cNvSpPr>
                <a:spLocks noChangeArrowheads="1"/>
              </p:cNvSpPr>
              <p:nvPr/>
            </p:nvSpPr>
            <p:spPr bwMode="gray">
              <a:xfrm>
                <a:off x="529134" y="193020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1.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Remind Customer to return DEMO / Courtesy Vehicle</a:t>
                </a:r>
              </a:p>
            </p:txBody>
          </p:sp>
        </p:grpSp>
        <p:grpSp>
          <p:nvGrpSpPr>
            <p:cNvPr id="42" name="Gruppieren 3"/>
            <p:cNvGrpSpPr/>
            <p:nvPr/>
          </p:nvGrpSpPr>
          <p:grpSpPr>
            <a:xfrm>
              <a:off x="529134" y="2376100"/>
              <a:ext cx="5415792" cy="401044"/>
              <a:chOff x="529134" y="2376100"/>
              <a:chExt cx="5415792" cy="401044"/>
            </a:xfrm>
          </p:grpSpPr>
          <p:sp>
            <p:nvSpPr>
              <p:cNvPr id="145" name="Rectangle 36"/>
              <p:cNvSpPr>
                <a:spLocks noChangeArrowheads="1"/>
              </p:cNvSpPr>
              <p:nvPr/>
            </p:nvSpPr>
            <p:spPr bwMode="gray">
              <a:xfrm>
                <a:off x="4397824" y="237610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37"/>
              <p:cNvSpPr>
                <a:spLocks noChangeArrowheads="1"/>
              </p:cNvSpPr>
              <p:nvPr/>
            </p:nvSpPr>
            <p:spPr bwMode="gray">
              <a:xfrm>
                <a:off x="4927682" y="2376100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47" name="Rectangle 38"/>
              <p:cNvSpPr>
                <a:spLocks noChangeArrowheads="1"/>
              </p:cNvSpPr>
              <p:nvPr/>
            </p:nvSpPr>
            <p:spPr bwMode="gray">
              <a:xfrm>
                <a:off x="5458146" y="2380250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…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3" name="Rectangle 44"/>
              <p:cNvSpPr>
                <a:spLocks noChangeArrowheads="1"/>
              </p:cNvSpPr>
              <p:nvPr/>
            </p:nvSpPr>
            <p:spPr bwMode="gray">
              <a:xfrm>
                <a:off x="529134" y="2376100"/>
                <a:ext cx="3826841" cy="3952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2.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DEMO/ courtesy vehicles  contract &amp; penalty instruction to invoice</a:t>
                </a:r>
              </a:p>
            </p:txBody>
          </p:sp>
        </p:grpSp>
        <p:grpSp>
          <p:nvGrpSpPr>
            <p:cNvPr id="43" name="Gruppieren 4"/>
            <p:cNvGrpSpPr/>
            <p:nvPr/>
          </p:nvGrpSpPr>
          <p:grpSpPr>
            <a:xfrm>
              <a:off x="529134" y="2820837"/>
              <a:ext cx="5412315" cy="399684"/>
              <a:chOff x="529134" y="2820837"/>
              <a:chExt cx="5412315" cy="399684"/>
            </a:xfrm>
          </p:grpSpPr>
          <p:sp>
            <p:nvSpPr>
              <p:cNvPr id="136" name="Rectangle 46"/>
              <p:cNvSpPr>
                <a:spLocks noChangeArrowheads="1"/>
              </p:cNvSpPr>
              <p:nvPr/>
            </p:nvSpPr>
            <p:spPr bwMode="gray">
              <a:xfrm>
                <a:off x="4397824" y="282362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7" name="Rectangle 47"/>
              <p:cNvSpPr>
                <a:spLocks noChangeArrowheads="1"/>
              </p:cNvSpPr>
              <p:nvPr/>
            </p:nvSpPr>
            <p:spPr bwMode="gray">
              <a:xfrm>
                <a:off x="4927682" y="2823627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8" name="Rectangle 48"/>
              <p:cNvSpPr>
                <a:spLocks noChangeArrowheads="1"/>
              </p:cNvSpPr>
              <p:nvPr/>
            </p:nvSpPr>
            <p:spPr bwMode="gray">
              <a:xfrm>
                <a:off x="5454669" y="2820837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4" name="Rectangle 54"/>
              <p:cNvSpPr>
                <a:spLocks noChangeArrowheads="1"/>
              </p:cNvSpPr>
              <p:nvPr/>
            </p:nvSpPr>
            <p:spPr bwMode="gray">
              <a:xfrm>
                <a:off x="529134" y="2823627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3.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Invoice creation</a:t>
                </a:r>
              </a:p>
            </p:txBody>
          </p:sp>
        </p:grpSp>
        <p:grpSp>
          <p:nvGrpSpPr>
            <p:cNvPr id="44" name="Gruppieren 5"/>
            <p:cNvGrpSpPr/>
            <p:nvPr/>
          </p:nvGrpSpPr>
          <p:grpSpPr>
            <a:xfrm>
              <a:off x="529134" y="3269521"/>
              <a:ext cx="5415792" cy="401822"/>
              <a:chOff x="529134" y="3269521"/>
              <a:chExt cx="5415792" cy="401822"/>
            </a:xfrm>
          </p:grpSpPr>
          <p:sp>
            <p:nvSpPr>
              <p:cNvPr id="127" name="Rectangle 56"/>
              <p:cNvSpPr>
                <a:spLocks noChangeArrowheads="1"/>
              </p:cNvSpPr>
              <p:nvPr/>
            </p:nvSpPr>
            <p:spPr bwMode="gray">
              <a:xfrm>
                <a:off x="4397824" y="326952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57"/>
              <p:cNvSpPr>
                <a:spLocks noChangeArrowheads="1"/>
              </p:cNvSpPr>
              <p:nvPr/>
            </p:nvSpPr>
            <p:spPr bwMode="gray">
              <a:xfrm>
                <a:off x="4927682" y="326952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29" name="Rectangle 58"/>
              <p:cNvSpPr>
                <a:spLocks noChangeArrowheads="1"/>
              </p:cNvSpPr>
              <p:nvPr/>
            </p:nvSpPr>
            <p:spPr bwMode="gray">
              <a:xfrm>
                <a:off x="5458146" y="3274449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35" name="Rectangle 64"/>
              <p:cNvSpPr>
                <a:spLocks noChangeArrowheads="1"/>
              </p:cNvSpPr>
              <p:nvPr/>
            </p:nvSpPr>
            <p:spPr bwMode="gray">
              <a:xfrm>
                <a:off x="529134" y="326952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>
                  <a:lnSpc>
                    <a:spcPct val="85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4.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The responsible dealer needs to forward the invoice to a customer  for settlement</a:t>
                </a:r>
              </a:p>
            </p:txBody>
          </p:sp>
        </p:grpSp>
        <p:grpSp>
          <p:nvGrpSpPr>
            <p:cNvPr id="45" name="Gruppieren 6"/>
            <p:cNvGrpSpPr/>
            <p:nvPr/>
          </p:nvGrpSpPr>
          <p:grpSpPr>
            <a:xfrm>
              <a:off x="529134" y="3715414"/>
              <a:ext cx="5412315" cy="396894"/>
              <a:chOff x="529134" y="3715414"/>
              <a:chExt cx="5412315" cy="396894"/>
            </a:xfrm>
          </p:grpSpPr>
          <p:sp>
            <p:nvSpPr>
              <p:cNvPr id="118" name="Rectangle 66"/>
              <p:cNvSpPr>
                <a:spLocks noChangeArrowheads="1"/>
              </p:cNvSpPr>
              <p:nvPr/>
            </p:nvSpPr>
            <p:spPr bwMode="gray">
              <a:xfrm>
                <a:off x="4397824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9" name="Rectangle 67"/>
              <p:cNvSpPr>
                <a:spLocks noChangeArrowheads="1"/>
              </p:cNvSpPr>
              <p:nvPr/>
            </p:nvSpPr>
            <p:spPr bwMode="gray">
              <a:xfrm>
                <a:off x="4927682" y="3715414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>
                    <a:latin typeface="Arial" pitchFamily="34" charset="0"/>
                    <a:cs typeface="Arial" pitchFamily="34" charset="0"/>
                  </a:rPr>
                  <a:t>S</a:t>
                </a:r>
              </a:p>
            </p:txBody>
          </p:sp>
          <p:sp>
            <p:nvSpPr>
              <p:cNvPr id="120" name="Rectangle 68"/>
              <p:cNvSpPr>
                <a:spLocks noChangeArrowheads="1"/>
              </p:cNvSpPr>
              <p:nvPr/>
            </p:nvSpPr>
            <p:spPr bwMode="gray">
              <a:xfrm>
                <a:off x="5454669" y="3715414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Rectangle 74"/>
              <p:cNvSpPr>
                <a:spLocks noChangeArrowheads="1"/>
              </p:cNvSpPr>
              <p:nvPr/>
            </p:nvSpPr>
            <p:spPr bwMode="gray">
              <a:xfrm>
                <a:off x="529134" y="3715414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5.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Follow up if payment is made within prescribed invoice</a:t>
                </a:r>
              </a:p>
            </p:txBody>
          </p:sp>
        </p:grpSp>
        <p:grpSp>
          <p:nvGrpSpPr>
            <p:cNvPr id="46" name="Gruppieren 7"/>
            <p:cNvGrpSpPr/>
            <p:nvPr/>
          </p:nvGrpSpPr>
          <p:grpSpPr>
            <a:xfrm>
              <a:off x="529134" y="4162941"/>
              <a:ext cx="5412315" cy="396894"/>
              <a:chOff x="529134" y="4162941"/>
              <a:chExt cx="5412315" cy="396894"/>
            </a:xfrm>
          </p:grpSpPr>
          <p:sp>
            <p:nvSpPr>
              <p:cNvPr id="109" name="Rectangle 76"/>
              <p:cNvSpPr>
                <a:spLocks noChangeArrowheads="1"/>
              </p:cNvSpPr>
              <p:nvPr/>
            </p:nvSpPr>
            <p:spPr bwMode="gray">
              <a:xfrm>
                <a:off x="4397824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0" name="Rectangle 77"/>
              <p:cNvSpPr>
                <a:spLocks noChangeArrowheads="1"/>
              </p:cNvSpPr>
              <p:nvPr/>
            </p:nvSpPr>
            <p:spPr bwMode="gray">
              <a:xfrm>
                <a:off x="4927682" y="4162941"/>
                <a:ext cx="485344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>
                    <a:latin typeface="Arial" pitchFamily="34" charset="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111" name="Rectangle 78"/>
              <p:cNvSpPr>
                <a:spLocks noChangeArrowheads="1"/>
              </p:cNvSpPr>
              <p:nvPr/>
            </p:nvSpPr>
            <p:spPr bwMode="gray">
              <a:xfrm>
                <a:off x="5454669" y="4162941"/>
                <a:ext cx="486780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algn="ctr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R</a:t>
                </a:r>
                <a:endParaRPr lang="en-US" sz="1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7" name="Rectangle 84"/>
              <p:cNvSpPr>
                <a:spLocks noChangeArrowheads="1"/>
              </p:cNvSpPr>
              <p:nvPr/>
            </p:nvSpPr>
            <p:spPr bwMode="gray">
              <a:xfrm>
                <a:off x="529134" y="4162941"/>
                <a:ext cx="3826841" cy="3968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541333" indent="-541333">
                  <a:lnSpc>
                    <a:spcPct val="90000"/>
                  </a:lnSpc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000" dirty="0" smtClean="0">
                    <a:latin typeface="Arial" pitchFamily="34" charset="0"/>
                    <a:cs typeface="Arial" pitchFamily="34" charset="0"/>
                  </a:rPr>
                  <a:t>6. </a:t>
                </a:r>
                <a:r>
                  <a:rPr lang="en-US" sz="1000" kern="0" dirty="0">
                    <a:solidFill>
                      <a:srgbClr val="303C49"/>
                    </a:solidFill>
                    <a:cs typeface="Arial"/>
                  </a:rPr>
                  <a:t>The process ends</a:t>
                </a:r>
              </a:p>
            </p:txBody>
          </p:sp>
        </p:grpSp>
      </p:grpSp>
      <p:sp>
        <p:nvSpPr>
          <p:cNvPr id="172" name="Rectangle 106"/>
          <p:cNvSpPr>
            <a:spLocks noChangeArrowheads="1"/>
          </p:cNvSpPr>
          <p:nvPr/>
        </p:nvSpPr>
        <p:spPr bwMode="gray">
          <a:xfrm>
            <a:off x="1185581" y="6230938"/>
            <a:ext cx="405697" cy="1508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73" name="Text Box 107"/>
          <p:cNvSpPr txBox="1">
            <a:spLocks noChangeArrowheads="1"/>
          </p:cNvSpPr>
          <p:nvPr/>
        </p:nvSpPr>
        <p:spPr bwMode="gray">
          <a:xfrm>
            <a:off x="10778714" y="6226937"/>
            <a:ext cx="1009785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Not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applicable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15" descr="Diagonal dunkel nach unten"/>
          <p:cNvSpPr>
            <a:spLocks noChangeArrowheads="1"/>
          </p:cNvSpPr>
          <p:nvPr/>
        </p:nvSpPr>
        <p:spPr bwMode="gray">
          <a:xfrm>
            <a:off x="5468231" y="6237288"/>
            <a:ext cx="403468" cy="149225"/>
          </a:xfrm>
          <a:prstGeom prst="rect">
            <a:avLst/>
          </a:prstGeom>
          <a:pattFill prst="ltDnDiag">
            <a:fgClr>
              <a:schemeClr val="hlink"/>
            </a:fgClr>
            <a:bgClr>
              <a:srgbClr val="FFFFFF"/>
            </a:bgClr>
          </a:patt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 smtClean="0">
                <a:latin typeface="Arial" pitchFamily="34" charset="0"/>
                <a:cs typeface="Arial" pitchFamily="34" charset="0"/>
              </a:rPr>
              <a:t>S</a:t>
            </a:r>
            <a:endParaRPr lang="de-DE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Porsche_Source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33039" y="6237288"/>
            <a:ext cx="764584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marL="511175" indent="-511175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tabLst>
                <a:tab pos="449263" algn="r"/>
                <a:tab pos="506413" algn="l"/>
              </a:tabLst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de-DE" sz="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de-DE" sz="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Legend:</a:t>
            </a:r>
            <a:endParaRPr lang="de-DE" sz="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Rectangle 227"/>
          <p:cNvSpPr>
            <a:spLocks noChangeArrowheads="1"/>
          </p:cNvSpPr>
          <p:nvPr/>
        </p:nvSpPr>
        <p:spPr bwMode="gray">
          <a:xfrm>
            <a:off x="3309549" y="6237288"/>
            <a:ext cx="403467" cy="1508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0" name="Rectangle 230" descr="Diagonal hell nach unten"/>
          <p:cNvSpPr>
            <a:spLocks noChangeArrowheads="1"/>
          </p:cNvSpPr>
          <p:nvPr/>
        </p:nvSpPr>
        <p:spPr bwMode="gray">
          <a:xfrm>
            <a:off x="7888196" y="6237288"/>
            <a:ext cx="405697" cy="150812"/>
          </a:xfrm>
          <a:prstGeom prst="rect">
            <a:avLst/>
          </a:prstGeom>
          <a:noFill/>
          <a:ln w="6350" algn="ctr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181" name="Rectangle 231"/>
          <p:cNvSpPr>
            <a:spLocks noChangeArrowheads="1"/>
          </p:cNvSpPr>
          <p:nvPr/>
        </p:nvSpPr>
        <p:spPr bwMode="gray">
          <a:xfrm>
            <a:off x="10366939" y="6237288"/>
            <a:ext cx="403467" cy="1508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de-DE" sz="8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84" name="Text Box 234"/>
          <p:cNvSpPr txBox="1">
            <a:spLocks noChangeArrowheads="1"/>
          </p:cNvSpPr>
          <p:nvPr/>
        </p:nvSpPr>
        <p:spPr bwMode="gray">
          <a:xfrm>
            <a:off x="1574045" y="6218517"/>
            <a:ext cx="82800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esponsibility 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Text Box 236"/>
          <p:cNvSpPr txBox="1">
            <a:spLocks noChangeArrowheads="1"/>
          </p:cNvSpPr>
          <p:nvPr/>
        </p:nvSpPr>
        <p:spPr bwMode="gray">
          <a:xfrm>
            <a:off x="5869780" y="6226937"/>
            <a:ext cx="1136871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upport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Text Box 237"/>
          <p:cNvSpPr txBox="1">
            <a:spLocks noChangeArrowheads="1"/>
          </p:cNvSpPr>
          <p:nvPr/>
        </p:nvSpPr>
        <p:spPr bwMode="gray">
          <a:xfrm>
            <a:off x="8303221" y="6226937"/>
            <a:ext cx="1518020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Information </a:t>
            </a:r>
          </a:p>
        </p:txBody>
      </p:sp>
      <p:sp>
        <p:nvSpPr>
          <p:cNvPr id="187" name="Text Box 235"/>
          <p:cNvSpPr txBox="1">
            <a:spLocks noChangeArrowheads="1"/>
          </p:cNvSpPr>
          <p:nvPr/>
        </p:nvSpPr>
        <p:spPr bwMode="gray">
          <a:xfrm>
            <a:off x="3725425" y="6235209"/>
            <a:ext cx="1415483" cy="2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>
                <a:solidFill>
                  <a:schemeClr val="accent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accent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accent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pproval</a:t>
            </a:r>
            <a:endParaRPr lang="de-DE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gray">
          <a:xfrm>
            <a:off x="10225547" y="1570303"/>
            <a:ext cx="874860" cy="39689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1" kern="0" dirty="0" smtClean="0">
                <a:solidFill>
                  <a:srgbClr val="FFFFFF"/>
                </a:solidFill>
                <a:latin typeface="Arial" pitchFamily="34"/>
                <a:cs typeface="Arial" pitchFamily="34"/>
              </a:rPr>
              <a:t>Head of Sales  </a:t>
            </a:r>
            <a:r>
              <a:rPr lang="en-US" sz="700" b="1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Management</a:t>
            </a:r>
          </a:p>
        </p:txBody>
      </p:sp>
      <p:sp>
        <p:nvSpPr>
          <p:cNvPr id="80" name="Rectangle 28"/>
          <p:cNvSpPr>
            <a:spLocks noChangeArrowheads="1"/>
          </p:cNvSpPr>
          <p:nvPr/>
        </p:nvSpPr>
        <p:spPr bwMode="gray">
          <a:xfrm>
            <a:off x="10222961" y="201097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1" name="Rectangle 38"/>
          <p:cNvSpPr>
            <a:spLocks noChangeArrowheads="1"/>
          </p:cNvSpPr>
          <p:nvPr/>
        </p:nvSpPr>
        <p:spPr bwMode="gray">
          <a:xfrm>
            <a:off x="10222961" y="2462090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R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8"/>
          <p:cNvSpPr>
            <a:spLocks noChangeArrowheads="1"/>
          </p:cNvSpPr>
          <p:nvPr/>
        </p:nvSpPr>
        <p:spPr bwMode="gray">
          <a:xfrm>
            <a:off x="10222961" y="290961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58"/>
          <p:cNvSpPr>
            <a:spLocks noChangeArrowheads="1"/>
          </p:cNvSpPr>
          <p:nvPr/>
        </p:nvSpPr>
        <p:spPr bwMode="gray">
          <a:xfrm>
            <a:off x="10222961" y="335551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gray">
          <a:xfrm>
            <a:off x="10222961" y="3804194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78"/>
          <p:cNvSpPr>
            <a:spLocks noChangeArrowheads="1"/>
          </p:cNvSpPr>
          <p:nvPr/>
        </p:nvSpPr>
        <p:spPr bwMode="gray">
          <a:xfrm>
            <a:off x="10222961" y="425172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gray">
          <a:xfrm>
            <a:off x="11175471" y="1570303"/>
            <a:ext cx="874860" cy="396894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00" b="1" kern="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Technical  Management</a:t>
            </a:r>
          </a:p>
        </p:txBody>
      </p:sp>
      <p:sp>
        <p:nvSpPr>
          <p:cNvPr id="62" name="Rectangle 28"/>
          <p:cNvSpPr>
            <a:spLocks noChangeArrowheads="1"/>
          </p:cNvSpPr>
          <p:nvPr/>
        </p:nvSpPr>
        <p:spPr bwMode="gray">
          <a:xfrm>
            <a:off x="11172885" y="201097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3" name="Rectangle 38"/>
          <p:cNvSpPr>
            <a:spLocks noChangeArrowheads="1"/>
          </p:cNvSpPr>
          <p:nvPr/>
        </p:nvSpPr>
        <p:spPr bwMode="gray">
          <a:xfrm>
            <a:off x="11172885" y="2462090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48"/>
          <p:cNvSpPr>
            <a:spLocks noChangeArrowheads="1"/>
          </p:cNvSpPr>
          <p:nvPr/>
        </p:nvSpPr>
        <p:spPr bwMode="gray">
          <a:xfrm>
            <a:off x="11172885" y="2909617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gray">
          <a:xfrm>
            <a:off x="11172885" y="335551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gray">
          <a:xfrm>
            <a:off x="11172885" y="3804194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gray">
          <a:xfrm>
            <a:off x="11172885" y="4251721"/>
            <a:ext cx="877448" cy="3968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10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bject 48"/>
          <p:cNvSpPr txBox="1"/>
          <p:nvPr/>
        </p:nvSpPr>
        <p:spPr>
          <a:xfrm>
            <a:off x="444500" y="664458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PD_MTB-RSA-NSC_20_02_05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44500" y="889844"/>
            <a:ext cx="11304000" cy="369332"/>
          </a:xfrm>
        </p:spPr>
        <p:txBody>
          <a:bodyPr/>
          <a:lstStyle/>
          <a:p>
            <a:r>
              <a:rPr lang="en-ZA" sz="2400" spc="-10" dirty="0">
                <a:solidFill>
                  <a:srgbClr val="2F3B48"/>
                </a:solidFill>
                <a:latin typeface="Arial Narrow"/>
                <a:cs typeface="Arial Narrow"/>
              </a:rPr>
              <a:t>Detailed risk and opportunity assessment – risk matrix</a:t>
            </a:r>
            <a:endParaRPr lang="en-US" sz="2400" spc="-10" dirty="0">
              <a:solidFill>
                <a:srgbClr val="2F3B48"/>
              </a:solidFill>
              <a:latin typeface="Arial Narrow"/>
              <a:cs typeface="Arial Narrow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EFC974-4530-414C-ABF0-6A8CF7ECF3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ZA" dirty="0">
                <a:solidFill>
                  <a:srgbClr val="6D7D8D"/>
                </a:solidFill>
                <a:cs typeface="Arial"/>
              </a:rPr>
              <a:t>Pro</a:t>
            </a:r>
            <a:r>
              <a:rPr lang="en-ZA" spc="-15" dirty="0">
                <a:solidFill>
                  <a:srgbClr val="6D7D8D"/>
                </a:solidFill>
                <a:cs typeface="Arial"/>
              </a:rPr>
              <a:t>c</a:t>
            </a:r>
            <a:r>
              <a:rPr lang="en-ZA" dirty="0">
                <a:solidFill>
                  <a:srgbClr val="6D7D8D"/>
                </a:solidFill>
                <a:cs typeface="Arial"/>
              </a:rPr>
              <a:t>ess Cockpit</a:t>
            </a:r>
            <a:endParaRPr lang="en-ZA" dirty="0">
              <a:cs typeface="Arial"/>
            </a:endParaRP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8914924"/>
              </p:ext>
            </p:extLst>
          </p:nvPr>
        </p:nvGraphicFramePr>
        <p:xfrm>
          <a:off x="2120" y="2118"/>
          <a:ext cx="2117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9" name="think-cell Slide" r:id="rId5" imgW="287" imgH="287" progId="TCLayout.ActiveDocument.1">
                  <p:embed/>
                </p:oleObj>
              </mc:Choice>
              <mc:Fallback>
                <p:oleObj name="think-cell Slide" r:id="rId5" imgW="287" imgH="28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2118"/>
                        <a:ext cx="2117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bject 32"/>
          <p:cNvSpPr txBox="1"/>
          <p:nvPr/>
        </p:nvSpPr>
        <p:spPr>
          <a:xfrm>
            <a:off x="483817" y="5809287"/>
            <a:ext cx="432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ZA"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Legends</a:t>
            </a:r>
            <a:r>
              <a:rPr sz="700" b="1" spc="-5" dirty="0" smtClean="0">
                <a:solidFill>
                  <a:srgbClr val="2F3B48"/>
                </a:solidFill>
                <a:latin typeface="Arial"/>
                <a:cs typeface="Arial"/>
              </a:rPr>
              <a:t>: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3" name="object 33"/>
          <p:cNvSpPr txBox="1"/>
          <p:nvPr/>
        </p:nvSpPr>
        <p:spPr>
          <a:xfrm>
            <a:off x="483819" y="6001616"/>
            <a:ext cx="19259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OP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84" name="object 34"/>
          <p:cNvSpPr txBox="1"/>
          <p:nvPr/>
        </p:nvSpPr>
        <p:spPr>
          <a:xfrm>
            <a:off x="3625976" y="6001616"/>
            <a:ext cx="419227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probab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ility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f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cc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urren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ce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 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in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r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is</a:t>
            </a:r>
            <a:r>
              <a:rPr sz="700" spc="0" dirty="0">
                <a:solidFill>
                  <a:srgbClr val="2F3B48"/>
                </a:solidFill>
                <a:latin typeface="Arial"/>
                <a:cs typeface="Arial"/>
              </a:rPr>
              <a:t>k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"</a:t>
            </a:r>
            <a:r>
              <a:rPr sz="70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ich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u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st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b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list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d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o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n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pag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e</a:t>
            </a:r>
            <a:r>
              <a:rPr sz="700" spc="1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1 R 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Risk</a:t>
            </a:r>
            <a:endParaRPr sz="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ZA" sz="700" spc="-10" dirty="0">
                <a:solidFill>
                  <a:srgbClr val="2F3B48"/>
                </a:solidFill>
                <a:latin typeface="Arial"/>
                <a:cs typeface="Arial"/>
              </a:rPr>
              <a:t>C</a:t>
            </a:r>
            <a:r>
              <a:rPr sz="700" spc="5" dirty="0" smtClean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2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Oppor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10" dirty="0" smtClean="0">
                <a:solidFill>
                  <a:srgbClr val="2F3B48"/>
                </a:solidFill>
                <a:latin typeface="Arial"/>
                <a:cs typeface="Arial"/>
              </a:rPr>
              <a:t>un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2F3B48"/>
                </a:solidFill>
                <a:latin typeface="Arial"/>
                <a:cs typeface="Arial"/>
              </a:rPr>
              <a:t>t</a:t>
            </a:r>
            <a:r>
              <a:rPr sz="700" spc="-5" dirty="0" smtClean="0">
                <a:solidFill>
                  <a:srgbClr val="2F3B48"/>
                </a:solidFill>
                <a:latin typeface="Arial"/>
                <a:cs typeface="Arial"/>
              </a:rPr>
              <a:t>y</a:t>
            </a:r>
            <a:r>
              <a:rPr lang="en-ZA" sz="700" spc="-5" dirty="0" smtClean="0">
                <a:solidFill>
                  <a:srgbClr val="2F3B48"/>
                </a:solidFill>
                <a:latin typeface="Arial"/>
                <a:cs typeface="Arial"/>
              </a:rPr>
              <a:t> (Chance)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85" name="object 35"/>
          <p:cNvSpPr txBox="1"/>
          <p:nvPr/>
        </p:nvSpPr>
        <p:spPr>
          <a:xfrm>
            <a:off x="483819" y="6193640"/>
            <a:ext cx="12223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=</a:t>
            </a:r>
            <a:r>
              <a:rPr sz="700" spc="1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I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pa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ct</a:t>
            </a:r>
            <a:r>
              <a:rPr sz="700" spc="4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(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lo</a:t>
            </a:r>
            <a:r>
              <a:rPr sz="700" spc="-20" dirty="0">
                <a:solidFill>
                  <a:srgbClr val="2F3B48"/>
                </a:solidFill>
                <a:latin typeface="Arial"/>
                <a:cs typeface="Arial"/>
              </a:rPr>
              <a:t>w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,</a:t>
            </a:r>
            <a:r>
              <a:rPr sz="700" spc="30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m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ed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ium,</a:t>
            </a:r>
            <a:r>
              <a:rPr sz="700" spc="5" dirty="0">
                <a:solidFill>
                  <a:srgbClr val="2F3B4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ig</a:t>
            </a:r>
            <a:r>
              <a:rPr sz="700" spc="-10" dirty="0">
                <a:solidFill>
                  <a:srgbClr val="2F3B48"/>
                </a:solidFill>
                <a:latin typeface="Arial"/>
                <a:cs typeface="Arial"/>
              </a:rPr>
              <a:t>h</a:t>
            </a:r>
            <a:r>
              <a:rPr sz="700" spc="-5" dirty="0">
                <a:solidFill>
                  <a:srgbClr val="2F3B48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12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29757"/>
              </p:ext>
            </p:extLst>
          </p:nvPr>
        </p:nvGraphicFramePr>
        <p:xfrm>
          <a:off x="312058" y="1653060"/>
          <a:ext cx="11371128" cy="1852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6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34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583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R/C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63195" marR="51435" indent="-85725">
                        <a:lnSpc>
                          <a:spcPct val="100000"/>
                        </a:lnSpc>
                      </a:pPr>
                      <a:r>
                        <a:rPr sz="800" b="1" spc="1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Chance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</a:pPr>
                      <a:r>
                        <a:rPr sz="1000" b="1" spc="-3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ction</a:t>
                      </a:r>
                      <a:r>
                        <a:rPr lang="en-ZA" sz="10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Plan / Measure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ffe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eness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95" indent="-15240">
                        <a:lnSpc>
                          <a:spcPct val="100000"/>
                        </a:lnSpc>
                      </a:pP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hod Ou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</a:t>
                      </a:r>
                      <a:r>
                        <a:rPr sz="800" b="1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ZA" sz="800" b="1" spc="-5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3B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latin typeface="Arial"/>
                          <a:cs typeface="Arial"/>
                        </a:rPr>
                        <a:t>R1</a:t>
                      </a:r>
                      <a:r>
                        <a:rPr lang="en-ZA" sz="1000" baseline="0" dirty="0" smtClean="0">
                          <a:latin typeface="Arial"/>
                          <a:cs typeface="Arial"/>
                        </a:rPr>
                        <a:t> 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FMEA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7366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No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Insurance Cover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12382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The Demo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Agreement &amp; Customer insurance cover is limited to the agreed period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medium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14605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The customer must be made aware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that he must comply with the agreed period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6921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To be centrally monitored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PDCA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2D3947"/>
                      </a:solidFill>
                      <a:prstDash val="solid"/>
                    </a:lnR>
                    <a:lnT w="9525">
                      <a:solidFill>
                        <a:srgbClr val="2D3947"/>
                      </a:solidFill>
                      <a:prstDash val="soli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lang="en-ZA"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R2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Non-recovery</a:t>
                      </a:r>
                      <a:r>
                        <a:rPr lang="en-ZA" sz="800" baseline="0" dirty="0" smtClean="0">
                          <a:latin typeface="Arial"/>
                          <a:cs typeface="Arial"/>
                        </a:rPr>
                        <a:t> of penalty invoice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latin typeface="Arial"/>
                          <a:cs typeface="Arial"/>
                        </a:rPr>
                        <a:t>Financial risk – outstanding payment from the customer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Hand it over to legal</a:t>
                      </a:r>
                      <a:r>
                        <a:rPr lang="en-ZA" sz="800" baseline="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 department for recovery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effective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lang="en-ZA" sz="10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9055" marR="63500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Improve customer awareness of the demo period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67310" marR="97155" algn="just">
                        <a:lnSpc>
                          <a:spcPct val="100000"/>
                        </a:lnSpc>
                      </a:pPr>
                      <a:r>
                        <a:rPr lang="en-ZA" sz="800" spc="-5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Clearly communicate the arrangement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88900" marR="40005" algn="just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Signed demo agreement with stipulated penalty clauses. The Demo</a:t>
                      </a:r>
                      <a:r>
                        <a:rPr lang="en-ZA" sz="800" baseline="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 must be returned on time.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47625" marR="116839">
                        <a:lnSpc>
                          <a:spcPct val="100000"/>
                        </a:lnSpc>
                      </a:pPr>
                      <a:r>
                        <a:rPr lang="en-ZA" sz="800" dirty="0" smtClean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effective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800" spc="-5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DC</a:t>
                      </a: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800" dirty="0">
                          <a:solidFill>
                            <a:srgbClr val="2F3B48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95">
                <a:tc gridSpan="9">
                  <a:txBody>
                    <a:bodyPr/>
                    <a:lstStyle/>
                    <a:p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2D3947"/>
                      </a:solidFill>
                      <a:prstDash val="solid"/>
                    </a:lnL>
                    <a:lnR w="9525">
                      <a:solidFill>
                        <a:srgbClr val="2D3947"/>
                      </a:solidFill>
                      <a:prstDash val="solid"/>
                    </a:lnR>
                    <a:lnT w="9525" cap="flat" cmpd="sng" algn="ctr">
                      <a:solidFill>
                        <a:srgbClr val="2D39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2D394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48"/>
          <p:cNvSpPr txBox="1"/>
          <p:nvPr/>
        </p:nvSpPr>
        <p:spPr>
          <a:xfrm>
            <a:off x="444500" y="6644588"/>
            <a:ext cx="6444862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700" spc="-5" dirty="0">
                <a:solidFill>
                  <a:srgbClr val="6D7D8D"/>
                </a:solidFill>
                <a:cs typeface="Arial"/>
              </a:rPr>
              <a:t>MAN Automotive (South Africa) Proprietary Limited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Truck Sales – Order Management 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</a:t>
            </a:r>
            <a:r>
              <a:rPr lang="en-US" sz="700" spc="-5" dirty="0" smtClean="0">
                <a:solidFill>
                  <a:srgbClr val="6D7D8D"/>
                </a:solidFill>
                <a:latin typeface="Arial"/>
                <a:cs typeface="Arial"/>
              </a:rPr>
              <a:t> Wayne Powdrell 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| </a:t>
            </a:r>
            <a:r>
              <a:rPr lang="en-US" sz="700" spc="-5" dirty="0" smtClean="0">
                <a:solidFill>
                  <a:srgbClr val="6D7D8D"/>
                </a:solidFill>
                <a:cs typeface="Arial"/>
              </a:rPr>
              <a:t>25/10/2017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 </a:t>
            </a:r>
            <a:r>
              <a:rPr lang="en-ZA" sz="700" spc="-5" dirty="0" smtClean="0">
                <a:solidFill>
                  <a:srgbClr val="6D7D8D"/>
                </a:solidFill>
                <a:latin typeface="Arial"/>
                <a:cs typeface="Arial"/>
              </a:rPr>
              <a:t>PD_MTB-RSA-NSC_20_02_05</a:t>
            </a:r>
            <a:r>
              <a:rPr sz="700" spc="-5" dirty="0" smtClean="0">
                <a:solidFill>
                  <a:srgbClr val="6D7D8D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D7D8D"/>
                </a:solidFill>
                <a:latin typeface="Arial"/>
                <a:cs typeface="Arial"/>
              </a:rPr>
              <a:t>| Version  </a:t>
            </a:r>
            <a:r>
              <a:rPr lang="en-US" sz="700" spc="-5" dirty="0">
                <a:solidFill>
                  <a:srgbClr val="6D7D8D"/>
                </a:solidFill>
                <a:latin typeface="Arial"/>
                <a:cs typeface="Arial"/>
              </a:rPr>
              <a:t>2</a:t>
            </a:r>
            <a:endParaRPr sz="700" spc="-5" dirty="0">
              <a:solidFill>
                <a:srgbClr val="6D7D8D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8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A2.NSQb0usWgMgsCdV8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.audktDeEOoCocKXZD4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6acSO5EEaSdcVVemcj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g.m5mDbJkqx8wTYQscN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mIB83Nn4k6qcnxgoRjQL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yozaq5BEOToz7PlVA0CA"/>
</p:tagLst>
</file>

<file path=ppt/theme/theme1.xml><?xml version="1.0" encoding="utf-8"?>
<a:theme xmlns:a="http://schemas.openxmlformats.org/drawingml/2006/main" name="161006_MAN_Master_16_9_EN">
  <a:themeElements>
    <a:clrScheme name="MAN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solidFill>
            <a:schemeClr val="accent4"/>
          </a:solidFill>
        </a:ln>
      </a:spPr>
      <a:bodyPr rtlCol="0" anchor="ctr"/>
      <a:lstStyle>
        <a:defPPr marL="180000" indent="-180000" algn="ctr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sz="16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80000" indent="-180000">
          <a:spcBef>
            <a:spcPts val="800"/>
          </a:spcBef>
          <a:buClr>
            <a:schemeClr val="accent2"/>
          </a:buClr>
          <a:buFont typeface="Wingdings" panose="05000000000000000000" pitchFamily="2" charset="2"/>
          <a:buChar char="§"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N_Master_4_3_scr02.potx" id="{B2DF80FF-3FEB-42D4-B346-BEA1838E56FB}" vid="{CD5D95EA-DAFE-47CB-B16F-04D58D184524}"/>
    </a:ext>
  </a:extLst>
</a:theme>
</file>

<file path=ppt/theme/theme2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MAN 2016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MAN 2016">
      <a:dk1>
        <a:srgbClr val="303C49"/>
      </a:dk1>
      <a:lt1>
        <a:sysClr val="window" lastClr="FFFFFF"/>
      </a:lt1>
      <a:dk2>
        <a:srgbClr val="91B900"/>
      </a:dk2>
      <a:lt2>
        <a:srgbClr val="AFAFAF"/>
      </a:lt2>
      <a:accent1>
        <a:srgbClr val="303C49"/>
      </a:accent1>
      <a:accent2>
        <a:srgbClr val="E40045"/>
      </a:accent2>
      <a:accent3>
        <a:srgbClr val="6E7E8D"/>
      </a:accent3>
      <a:accent4>
        <a:srgbClr val="CAD0D8"/>
      </a:accent4>
      <a:accent5>
        <a:srgbClr val="4B96D2"/>
      </a:accent5>
      <a:accent6>
        <a:srgbClr val="FFCD00"/>
      </a:accent6>
      <a:hlink>
        <a:srgbClr val="6E7E8D"/>
      </a:hlink>
      <a:folHlink>
        <a:srgbClr val="CAD0D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BAB977044ADB4590F494AAB464057F" ma:contentTypeVersion="0" ma:contentTypeDescription="Create a new document." ma:contentTypeScope="" ma:versionID="79e71ef7ba8dbcf1adbae8db46ddad8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4E82D-D52C-48EF-8805-2CB23754662D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55B076-27B4-4D7B-818B-C60BADD1BA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C99728-7812-40F0-8631-2B9C614F6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161006_MAN_Master_16_9_EN.potx</Template>
  <TotalTime>430</TotalTime>
  <Words>729</Words>
  <Application>Microsoft Office PowerPoint</Application>
  <PresentationFormat>Custom</PresentationFormat>
  <Paragraphs>190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Symbol</vt:lpstr>
      <vt:lpstr>Times New Roman</vt:lpstr>
      <vt:lpstr>Wingdings</vt:lpstr>
      <vt:lpstr>161006_MAN_Master_16_9_EN</vt:lpstr>
      <vt:lpstr>think-cell Slide</vt:lpstr>
      <vt:lpstr>Demo / Courtesy Vehicles: Penalty Management Process </vt:lpstr>
      <vt:lpstr>Demo / Courtesy Vehicles: Penalty Management Process </vt:lpstr>
      <vt:lpstr>Demo / Courtesy Vehicles: Penalty Management Process </vt:lpstr>
      <vt:lpstr>Detailed risk and opportunity assessment – risk matrix</vt:lpstr>
    </vt:vector>
  </TitlesOfParts>
  <Company>MAN 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PowerPoint-Master</dc:subject>
  <dc:creator>Vorname, Name</dc:creator>
  <dc:description>Optimiert für 2010</dc:description>
  <cp:lastModifiedBy>Carla de Bruin</cp:lastModifiedBy>
  <cp:revision>586</cp:revision>
  <cp:lastPrinted>2017-10-25T11:11:15Z</cp:lastPrinted>
  <dcterms:created xsi:type="dcterms:W3CDTF">2015-03-02T12:07:45Z</dcterms:created>
  <dcterms:modified xsi:type="dcterms:W3CDTF">2018-03-14T07:16:38Z</dcterms:modified>
  <cp:category>PowerPoint-Master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0x0101009CBAB977044ADB4590F494AAB464057F</vt:lpwstr>
  </property>
</Properties>
</file>