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11" r:id="rId6"/>
    <p:sldId id="612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6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2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8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Request for DEMO </a:t>
            </a:r>
            <a:r>
              <a:rPr lang="en-US" altLang="en-US" sz="2400" spc="-165" dirty="0" smtClean="0"/>
              <a:t>&amp; Courtesy Vehicles </a:t>
            </a:r>
            <a:r>
              <a:rPr lang="en-US" altLang="en-US" sz="2400" spc="-165" dirty="0"/>
              <a:t>by Sales Channels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3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28973" y="5642813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722789" y="1933204"/>
            <a:ext cx="23493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Head of </a:t>
            </a:r>
            <a:r>
              <a:rPr lang="de-DE" sz="900" dirty="0" smtClean="0">
                <a:solidFill>
                  <a:schemeClr val="bg1"/>
                </a:solidFill>
              </a:rPr>
              <a:t>Truck Sales 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9160871" y="1828392"/>
            <a:ext cx="23794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Technical Management, </a:t>
            </a:r>
            <a:r>
              <a:rPr lang="en-ZA" sz="900" dirty="0">
                <a:solidFill>
                  <a:schemeClr val="bg1"/>
                </a:solidFill>
              </a:rPr>
              <a:t>Head of Sales – Retail, Key Accounts, Private Capital Dealers, Area Sales Managers &amp; Sales </a:t>
            </a:r>
            <a:r>
              <a:rPr lang="en-ZA" sz="900" dirty="0" smtClean="0">
                <a:solidFill>
                  <a:schemeClr val="bg1"/>
                </a:solidFill>
              </a:rPr>
              <a:t>Administrators, Head </a:t>
            </a:r>
            <a:r>
              <a:rPr lang="en-ZA" sz="900" smtClean="0">
                <a:solidFill>
                  <a:schemeClr val="bg1"/>
                </a:solidFill>
              </a:rPr>
              <a:t>of Division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 txBox="1"/>
          <p:nvPr/>
        </p:nvSpPr>
        <p:spPr>
          <a:xfrm>
            <a:off x="4204134" y="1966097"/>
            <a:ext cx="5473071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Application and approval of Demo vehicle movements to customers</a:t>
            </a:r>
          </a:p>
          <a:p>
            <a:pPr marL="12700" algn="ctr"/>
            <a:endParaRPr lang="de-DE" sz="9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16737" y="2696682"/>
            <a:ext cx="2555432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indent="-114300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800" dirty="0" smtClean="0"/>
              <a:t> </a:t>
            </a:r>
            <a:r>
              <a:rPr lang="de-DE" altLang="en-US" sz="900" dirty="0"/>
              <a:t>Request by the Sales Channels at the dealership for a DEMO unit</a:t>
            </a:r>
          </a:p>
          <a:p>
            <a:pPr marL="114300" indent="-114300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de-DE" sz="900" dirty="0"/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6" y="3551392"/>
            <a:ext cx="246732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 Technical Management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 All Sales Channels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0"/>
          <p:cNvSpPr txBox="1"/>
          <p:nvPr/>
        </p:nvSpPr>
        <p:spPr>
          <a:xfrm>
            <a:off x="4874272" y="2688135"/>
            <a:ext cx="2515337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1100" b="1" dirty="0" smtClean="0">
                <a:solidFill>
                  <a:schemeClr val="tx1">
                    <a:lumMod val="75000"/>
                  </a:schemeClr>
                </a:solidFill>
              </a:rPr>
              <a:t>DEMO &amp; Courtesy </a:t>
            </a: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Vehicle Control:</a:t>
            </a:r>
          </a:p>
          <a:p>
            <a:pPr algn="ctr">
              <a:defRPr/>
            </a:pP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Request for </a:t>
            </a:r>
            <a:r>
              <a:rPr lang="de-DE" sz="1100" b="1" dirty="0" smtClean="0">
                <a:solidFill>
                  <a:schemeClr val="tx1">
                    <a:lumMod val="75000"/>
                  </a:schemeClr>
                </a:solidFill>
              </a:rPr>
              <a:t>DEMO &amp; Courtesy </a:t>
            </a: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by </a:t>
            </a:r>
          </a:p>
          <a:p>
            <a:pPr algn="ctr">
              <a:defRPr/>
            </a:pP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Sales Channels</a:t>
            </a: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1"/>
          <p:cNvSpPr txBox="1"/>
          <p:nvPr/>
        </p:nvSpPr>
        <p:spPr>
          <a:xfrm>
            <a:off x="4270628" y="4945851"/>
            <a:ext cx="1362838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lang="en-US" sz="9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spcBef>
                <a:spcPct val="0"/>
              </a:spcBef>
              <a:buClr>
                <a:schemeClr val="bg1"/>
              </a:buClr>
              <a:buSzPct val="60000"/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de-DE" altLang="en-US" sz="900" dirty="0">
                <a:solidFill>
                  <a:schemeClr val="bg1"/>
                </a:solidFill>
              </a:rPr>
              <a:t>Demo Tracker</a:t>
            </a: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0.2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un-approved use 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R2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un-approved period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Demo &amp; Courtesy control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1" name="object 45"/>
          <p:cNvSpPr txBox="1"/>
          <p:nvPr/>
        </p:nvSpPr>
        <p:spPr>
          <a:xfrm>
            <a:off x="3532124" y="4937343"/>
            <a:ext cx="28130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06661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en-US" sz="900" dirty="0">
                <a:solidFill>
                  <a:schemeClr val="bg1"/>
                </a:solidFill>
              </a:rPr>
              <a:t> Vehicle cost 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Allocation of  DEMO unit to the customer</a:t>
            </a:r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Signed DEMO request form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Availabilty of DEMO on Demo Tracker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endParaRPr lang="de-DE" altLang="en-US" sz="900" dirty="0"/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Request unit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Approve unit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Inform of decision</a:t>
            </a:r>
          </a:p>
          <a:p>
            <a:pPr marL="0" indent="0"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44245" y="3542191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Sales Channels to achieve sales from customers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3" y="5854383"/>
            <a:ext cx="3732036" cy="12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indent="-85725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Arial" charset="0"/>
              </a:rPr>
              <a:t>Correct  paper flow</a:t>
            </a:r>
          </a:p>
        </p:txBody>
      </p:sp>
      <p:sp>
        <p:nvSpPr>
          <p:cNvPr id="59" name="object 48"/>
          <p:cNvSpPr txBox="1"/>
          <p:nvPr/>
        </p:nvSpPr>
        <p:spPr>
          <a:xfrm>
            <a:off x="450345" y="6648001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PD_MTB-RSA-NSC_20_02_01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/>
          <p:cNvSpPr>
            <a:spLocks noChangeArrowheads="1"/>
          </p:cNvSpPr>
          <p:nvPr/>
        </p:nvSpPr>
        <p:spPr bwMode="gray">
          <a:xfrm>
            <a:off x="444500" y="4293164"/>
            <a:ext cx="11322828" cy="792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Request for DEMO </a:t>
            </a:r>
            <a:r>
              <a:rPr lang="en-US" altLang="en-US" sz="2400" spc="-165" dirty="0" smtClean="0"/>
              <a:t>&amp; Courtesy Vehicles </a:t>
            </a:r>
            <a:r>
              <a:rPr lang="en-US" altLang="en-US" sz="2400" spc="-165" dirty="0"/>
              <a:t>by Sales Channels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</a:t>
            </a:r>
            <a:r>
              <a:rPr lang="en-ZA" dirty="0" err="1" smtClean="0">
                <a:solidFill>
                  <a:srgbClr val="6D7D8D"/>
                </a:solidFill>
                <a:cs typeface="Arial"/>
              </a:rPr>
              <a:t>Swimlane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7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16"/>
          <p:cNvSpPr>
            <a:spLocks noChangeArrowheads="1"/>
          </p:cNvSpPr>
          <p:nvPr/>
        </p:nvSpPr>
        <p:spPr bwMode="gray">
          <a:xfrm>
            <a:off x="496080" y="3076697"/>
            <a:ext cx="11322828" cy="792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8" name="Gruppieren 67"/>
          <p:cNvGrpSpPr>
            <a:grpSpLocks/>
          </p:cNvGrpSpPr>
          <p:nvPr/>
        </p:nvGrpSpPr>
        <p:grpSpPr bwMode="auto">
          <a:xfrm>
            <a:off x="444500" y="1657349"/>
            <a:ext cx="11322828" cy="4716000"/>
            <a:chOff x="14396" y="324958"/>
            <a:chExt cx="9006684" cy="4716159"/>
          </a:xfrm>
        </p:grpSpPr>
        <p:grpSp>
          <p:nvGrpSpPr>
            <p:cNvPr id="79" name="Gruppieren 68"/>
            <p:cNvGrpSpPr>
              <a:grpSpLocks/>
            </p:cNvGrpSpPr>
            <p:nvPr/>
          </p:nvGrpSpPr>
          <p:grpSpPr bwMode="auto">
            <a:xfrm>
              <a:off x="14396" y="324958"/>
              <a:ext cx="9006684" cy="792188"/>
              <a:chOff x="14396" y="324958"/>
              <a:chExt cx="9006684" cy="792188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gray">
              <a:xfrm>
                <a:off x="14396" y="324958"/>
                <a:ext cx="9006684" cy="79218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5"/>
              <p:cNvSpPr>
                <a:spLocks noChangeArrowheads="1"/>
              </p:cNvSpPr>
              <p:nvPr/>
            </p:nvSpPr>
            <p:spPr bwMode="gray">
              <a:xfrm>
                <a:off x="62116" y="437632"/>
                <a:ext cx="601356" cy="36934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defRPr/>
                </a:pPr>
                <a:r>
                  <a:rPr lang="de-DE" sz="600" b="1" dirty="0" smtClean="0"/>
                  <a:t>Sales -</a:t>
                </a:r>
              </a:p>
              <a:p>
                <a:pPr>
                  <a:defRPr/>
                </a:pPr>
                <a:r>
                  <a:rPr lang="de-DE" sz="600" b="1" dirty="0" smtClean="0"/>
                  <a:t>Technical Management (Central control)</a:t>
                </a:r>
                <a:endParaRPr lang="de-DE" sz="600" b="1" dirty="0"/>
              </a:p>
            </p:txBody>
          </p:sp>
        </p:grpSp>
        <p:sp>
          <p:nvSpPr>
            <p:cNvPr id="80" name="Rectangle 11"/>
            <p:cNvSpPr>
              <a:spLocks noChangeArrowheads="1"/>
            </p:cNvSpPr>
            <p:nvPr/>
          </p:nvSpPr>
          <p:spPr bwMode="gray">
            <a:xfrm>
              <a:off x="90724" y="1908461"/>
              <a:ext cx="525906" cy="55401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/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de-DE" sz="600" b="1" dirty="0"/>
                <a:t>Sales Channels – Head of  Retail, Head of Key Accounts, Head of Private Capital Dealers </a:t>
              </a:r>
            </a:p>
          </p:txBody>
        </p:sp>
        <p:grpSp>
          <p:nvGrpSpPr>
            <p:cNvPr id="81" name="Gruppieren 71"/>
            <p:cNvGrpSpPr>
              <a:grpSpLocks/>
            </p:cNvGrpSpPr>
            <p:nvPr/>
          </p:nvGrpSpPr>
          <p:grpSpPr bwMode="auto">
            <a:xfrm>
              <a:off x="14396" y="4345171"/>
              <a:ext cx="9006684" cy="695348"/>
              <a:chOff x="14396" y="4345171"/>
              <a:chExt cx="9006684" cy="695348"/>
            </a:xfrm>
          </p:grpSpPr>
          <p:sp>
            <p:nvSpPr>
              <p:cNvPr id="83" name="Rectangle 13"/>
              <p:cNvSpPr>
                <a:spLocks noChangeArrowheads="1"/>
              </p:cNvSpPr>
              <p:nvPr/>
            </p:nvSpPr>
            <p:spPr bwMode="gray">
              <a:xfrm>
                <a:off x="14396" y="4345171"/>
                <a:ext cx="9006684" cy="69534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4"/>
              <p:cNvSpPr>
                <a:spLocks noChangeArrowheads="1"/>
              </p:cNvSpPr>
              <p:nvPr/>
            </p:nvSpPr>
            <p:spPr bwMode="gray">
              <a:xfrm>
                <a:off x="92943" y="4609163"/>
                <a:ext cx="539703" cy="184672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defRPr/>
                </a:pPr>
                <a:r>
                  <a:rPr lang="de-DE" sz="600" b="1" dirty="0"/>
                  <a:t>Head of Truck Sales </a:t>
                </a:r>
              </a:p>
            </p:txBody>
          </p:sp>
        </p:grpSp>
        <p:sp>
          <p:nvSpPr>
            <p:cNvPr id="82" name="Line 21"/>
            <p:cNvSpPr>
              <a:spLocks noChangeShapeType="1"/>
            </p:cNvSpPr>
            <p:nvPr/>
          </p:nvSpPr>
          <p:spPr bwMode="gray">
            <a:xfrm>
              <a:off x="667104" y="324958"/>
              <a:ext cx="0" cy="4716159"/>
            </a:xfrm>
            <a:prstGeom prst="line">
              <a:avLst/>
            </a:prstGeom>
            <a:noFill/>
            <a:ln w="3810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b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3934578" y="3927991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112" name="Gruppieren 88"/>
          <p:cNvGrpSpPr>
            <a:grpSpLocks/>
          </p:cNvGrpSpPr>
          <p:nvPr/>
        </p:nvGrpSpPr>
        <p:grpSpPr bwMode="auto">
          <a:xfrm>
            <a:off x="1306495" y="4419962"/>
            <a:ext cx="965944" cy="647700"/>
            <a:chOff x="1907902" y="1644130"/>
            <a:chExt cx="1054100" cy="628154"/>
          </a:xfrm>
        </p:grpSpPr>
        <p:sp>
          <p:nvSpPr>
            <p:cNvPr id="11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Initiate </a:t>
              </a:r>
              <a:r>
                <a:rPr lang="en-US" altLang="en-US" sz="600" dirty="0"/>
                <a:t>&amp; Sign DEMO request  </a:t>
              </a:r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3" name="Gruppieren 88"/>
          <p:cNvGrpSpPr>
            <a:grpSpLocks/>
          </p:cNvGrpSpPr>
          <p:nvPr/>
        </p:nvGrpSpPr>
        <p:grpSpPr bwMode="auto">
          <a:xfrm>
            <a:off x="7930807" y="4437074"/>
            <a:ext cx="965944" cy="647700"/>
            <a:chOff x="1907902" y="1644130"/>
            <a:chExt cx="1054100" cy="628154"/>
          </a:xfrm>
        </p:grpSpPr>
        <p:sp>
          <p:nvSpPr>
            <p:cNvPr id="17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Receives the approval &amp; Submit all approval and relevant documentation for allocation</a:t>
              </a:r>
            </a:p>
          </p:txBody>
        </p:sp>
        <p:sp>
          <p:nvSpPr>
            <p:cNvPr id="175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7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3" name="Gruppieren 88"/>
          <p:cNvGrpSpPr>
            <a:grpSpLocks/>
          </p:cNvGrpSpPr>
          <p:nvPr/>
        </p:nvGrpSpPr>
        <p:grpSpPr bwMode="auto">
          <a:xfrm>
            <a:off x="7168213" y="3111339"/>
            <a:ext cx="965944" cy="647700"/>
            <a:chOff x="1907902" y="1644130"/>
            <a:chExt cx="1054100" cy="628154"/>
          </a:xfrm>
        </p:grpSpPr>
        <p:sp>
          <p:nvSpPr>
            <p:cNvPr id="20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Notify about the approval</a:t>
              </a: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6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Gruppieren 88"/>
          <p:cNvGrpSpPr>
            <a:grpSpLocks/>
          </p:cNvGrpSpPr>
          <p:nvPr/>
        </p:nvGrpSpPr>
        <p:grpSpPr bwMode="auto">
          <a:xfrm>
            <a:off x="4602170" y="5655951"/>
            <a:ext cx="965944" cy="647700"/>
            <a:chOff x="1907902" y="1644130"/>
            <a:chExt cx="1054100" cy="628154"/>
          </a:xfrm>
        </p:grpSpPr>
        <p:sp>
          <p:nvSpPr>
            <p:cNvPr id="216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Approval required</a:t>
              </a:r>
            </a:p>
          </p:txBody>
        </p:sp>
        <p:sp>
          <p:nvSpPr>
            <p:cNvPr id="217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2b</a:t>
              </a:r>
              <a:r>
                <a:rPr kumimoji="0" lang="de-DE" altLang="en-US" sz="600" b="0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&amp; 3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TextBox 117"/>
          <p:cNvSpPr txBox="1">
            <a:spLocks noChangeArrowheads="1"/>
          </p:cNvSpPr>
          <p:nvPr/>
        </p:nvSpPr>
        <p:spPr bwMode="gray">
          <a:xfrm flipH="1">
            <a:off x="4238413" y="3698851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sp>
        <p:nvSpPr>
          <p:cNvPr id="273" name="TextBox 117"/>
          <p:cNvSpPr txBox="1">
            <a:spLocks noChangeArrowheads="1"/>
          </p:cNvSpPr>
          <p:nvPr/>
        </p:nvSpPr>
        <p:spPr bwMode="gray">
          <a:xfrm flipH="1">
            <a:off x="4437055" y="3284797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sp>
        <p:nvSpPr>
          <p:cNvPr id="88" name="Rectangle 11"/>
          <p:cNvSpPr>
            <a:spLocks noChangeArrowheads="1"/>
          </p:cNvSpPr>
          <p:nvPr/>
        </p:nvSpPr>
        <p:spPr bwMode="gray">
          <a:xfrm>
            <a:off x="524418" y="4530092"/>
            <a:ext cx="661147" cy="46166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de-DE" sz="600" b="1" dirty="0"/>
              <a:t>Sales Channels – Salesmen, Area Sales Manager, Logistics Administrator</a:t>
            </a:r>
          </a:p>
        </p:txBody>
      </p:sp>
      <p:grpSp>
        <p:nvGrpSpPr>
          <p:cNvPr id="89" name="Gruppieren 88"/>
          <p:cNvGrpSpPr>
            <a:grpSpLocks/>
          </p:cNvGrpSpPr>
          <p:nvPr/>
        </p:nvGrpSpPr>
        <p:grpSpPr bwMode="auto">
          <a:xfrm>
            <a:off x="2688556" y="3112632"/>
            <a:ext cx="965944" cy="647700"/>
            <a:chOff x="1907902" y="1644130"/>
            <a:chExt cx="1054100" cy="628154"/>
          </a:xfrm>
        </p:grpSpPr>
        <p:sp>
          <p:nvSpPr>
            <p:cNvPr id="90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Evaluate &amp; approve request  in conjunction with DEMO availability on DEMO Tracker </a:t>
              </a:r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2a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113" idx="3"/>
            <a:endCxn id="90" idx="1"/>
          </p:cNvCxnSpPr>
          <p:nvPr/>
        </p:nvCxnSpPr>
        <p:spPr>
          <a:xfrm flipV="1">
            <a:off x="2272439" y="3359936"/>
            <a:ext cx="416117" cy="1307330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24"/>
          <p:cNvSpPr>
            <a:spLocks noChangeArrowheads="1"/>
          </p:cNvSpPr>
          <p:nvPr/>
        </p:nvSpPr>
        <p:spPr bwMode="gray">
          <a:xfrm>
            <a:off x="3960002" y="3189205"/>
            <a:ext cx="481210" cy="4413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600" dirty="0" smtClean="0"/>
              <a:t>  If over 3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600" dirty="0" smtClean="0"/>
              <a:t>weeks?</a:t>
            </a:r>
            <a:endParaRPr lang="en-US" altLang="en-US" sz="600" dirty="0"/>
          </a:p>
        </p:txBody>
      </p:sp>
      <p:cxnSp>
        <p:nvCxnSpPr>
          <p:cNvPr id="12" name="Elbow Connector 11"/>
          <p:cNvCxnSpPr>
            <a:stCxn id="90" idx="3"/>
            <a:endCxn id="93" idx="1"/>
          </p:cNvCxnSpPr>
          <p:nvPr/>
        </p:nvCxnSpPr>
        <p:spPr>
          <a:xfrm>
            <a:off x="3654500" y="3359936"/>
            <a:ext cx="305502" cy="49932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3" idx="2"/>
            <a:endCxn id="216" idx="0"/>
          </p:cNvCxnSpPr>
          <p:nvPr/>
        </p:nvCxnSpPr>
        <p:spPr>
          <a:xfrm rot="16200000" flipH="1">
            <a:off x="3630164" y="4200972"/>
            <a:ext cx="2025421" cy="884535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88"/>
          <p:cNvGrpSpPr>
            <a:grpSpLocks/>
          </p:cNvGrpSpPr>
          <p:nvPr/>
        </p:nvGrpSpPr>
        <p:grpSpPr bwMode="auto">
          <a:xfrm>
            <a:off x="4695872" y="3112635"/>
            <a:ext cx="965944" cy="647700"/>
            <a:chOff x="1907902" y="1644130"/>
            <a:chExt cx="1054100" cy="628154"/>
          </a:xfrm>
        </p:grpSpPr>
        <p:sp>
          <p:nvSpPr>
            <p:cNvPr id="95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Approve </a:t>
              </a:r>
              <a:r>
                <a:rPr lang="en-US" altLang="en-US" sz="600" dirty="0" smtClean="0"/>
                <a:t>request &amp; notify Sales Channel</a:t>
              </a:r>
              <a:endParaRPr lang="en-US" altLang="en-US" sz="600" dirty="0"/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4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Elbow Connector 15"/>
          <p:cNvCxnSpPr>
            <a:stCxn id="93" idx="3"/>
            <a:endCxn id="95" idx="1"/>
          </p:cNvCxnSpPr>
          <p:nvPr/>
        </p:nvCxnSpPr>
        <p:spPr>
          <a:xfrm flipV="1">
            <a:off x="4441212" y="3359939"/>
            <a:ext cx="254660" cy="4992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24"/>
          <p:cNvSpPr>
            <a:spLocks noChangeArrowheads="1"/>
          </p:cNvSpPr>
          <p:nvPr/>
        </p:nvSpPr>
        <p:spPr bwMode="gray">
          <a:xfrm>
            <a:off x="5873616" y="5726096"/>
            <a:ext cx="481210" cy="4413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600" dirty="0" smtClean="0"/>
              <a:t>  Approval?</a:t>
            </a:r>
            <a:endParaRPr lang="en-US" altLang="en-US" sz="600" dirty="0"/>
          </a:p>
        </p:txBody>
      </p:sp>
      <p:cxnSp>
        <p:nvCxnSpPr>
          <p:cNvPr id="18" name="Elbow Connector 17"/>
          <p:cNvCxnSpPr>
            <a:stCxn id="216" idx="3"/>
            <a:endCxn id="99" idx="1"/>
          </p:cNvCxnSpPr>
          <p:nvPr/>
        </p:nvCxnSpPr>
        <p:spPr>
          <a:xfrm>
            <a:off x="5568114" y="5903255"/>
            <a:ext cx="305502" cy="43504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pieren 88"/>
          <p:cNvGrpSpPr>
            <a:grpSpLocks/>
          </p:cNvGrpSpPr>
          <p:nvPr/>
        </p:nvGrpSpPr>
        <p:grpSpPr bwMode="auto">
          <a:xfrm>
            <a:off x="5888634" y="3116681"/>
            <a:ext cx="965944" cy="647700"/>
            <a:chOff x="1907902" y="1644130"/>
            <a:chExt cx="1054100" cy="628154"/>
          </a:xfrm>
        </p:grpSpPr>
        <p:sp>
          <p:nvSpPr>
            <p:cNvPr id="10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Notify about the declination. Inform the Sales channels. Process Ends</a:t>
              </a:r>
              <a:endParaRPr lang="en-US" altLang="en-US" sz="600" dirty="0"/>
            </a:p>
          </p:txBody>
        </p:sp>
        <p:sp>
          <p:nvSpPr>
            <p:cNvPr id="10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600" kern="0" noProof="0" dirty="0">
                  <a:solidFill>
                    <a:srgbClr val="303C49"/>
                  </a:solidFill>
                  <a:cs typeface="Arial" panose="020B0604020202020204" pitchFamily="34" charset="0"/>
                </a:rPr>
                <a:t>5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Elbow Connector 19"/>
          <p:cNvCxnSpPr>
            <a:stCxn id="99" idx="0"/>
            <a:endCxn id="103" idx="1"/>
          </p:cNvCxnSpPr>
          <p:nvPr/>
        </p:nvCxnSpPr>
        <p:spPr>
          <a:xfrm rot="16200000" flipV="1">
            <a:off x="4820373" y="4432247"/>
            <a:ext cx="2362111" cy="225587"/>
          </a:xfrm>
          <a:prstGeom prst="bentConnector4">
            <a:avLst>
              <a:gd name="adj1" fmla="val 44765"/>
              <a:gd name="adj2" fmla="val 14657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17"/>
          <p:cNvSpPr txBox="1">
            <a:spLocks noChangeArrowheads="1"/>
          </p:cNvSpPr>
          <p:nvPr/>
        </p:nvSpPr>
        <p:spPr bwMode="gray">
          <a:xfrm flipH="1">
            <a:off x="6152059" y="5635346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cxnSp>
        <p:nvCxnSpPr>
          <p:cNvPr id="23" name="Elbow Connector 22"/>
          <p:cNvCxnSpPr>
            <a:stCxn id="99" idx="3"/>
            <a:endCxn id="204" idx="1"/>
          </p:cNvCxnSpPr>
          <p:nvPr/>
        </p:nvCxnSpPr>
        <p:spPr>
          <a:xfrm flipV="1">
            <a:off x="6354826" y="3358643"/>
            <a:ext cx="813387" cy="2588116"/>
          </a:xfrm>
          <a:prstGeom prst="bentConnector3">
            <a:avLst>
              <a:gd name="adj1" fmla="val 7952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7"/>
          <p:cNvSpPr txBox="1">
            <a:spLocks noChangeArrowheads="1"/>
          </p:cNvSpPr>
          <p:nvPr/>
        </p:nvSpPr>
        <p:spPr bwMode="gray">
          <a:xfrm flipH="1">
            <a:off x="6402631" y="5836288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cxnSp>
        <p:nvCxnSpPr>
          <p:cNvPr id="26" name="Elbow Connector 25"/>
          <p:cNvCxnSpPr>
            <a:stCxn id="204" idx="3"/>
            <a:endCxn id="174" idx="1"/>
          </p:cNvCxnSpPr>
          <p:nvPr/>
        </p:nvCxnSpPr>
        <p:spPr>
          <a:xfrm flipH="1">
            <a:off x="7930807" y="3358643"/>
            <a:ext cx="203350" cy="1325735"/>
          </a:xfrm>
          <a:prstGeom prst="bentConnector5">
            <a:avLst>
              <a:gd name="adj1" fmla="val -112417"/>
              <a:gd name="adj2" fmla="val 50000"/>
              <a:gd name="adj3" fmla="val 21241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88"/>
          <p:cNvGrpSpPr>
            <a:grpSpLocks/>
          </p:cNvGrpSpPr>
          <p:nvPr/>
        </p:nvGrpSpPr>
        <p:grpSpPr bwMode="auto">
          <a:xfrm>
            <a:off x="8548512" y="1710461"/>
            <a:ext cx="965944" cy="647700"/>
            <a:chOff x="1907902" y="1644130"/>
            <a:chExt cx="1054100" cy="628154"/>
          </a:xfrm>
        </p:grpSpPr>
        <p:sp>
          <p:nvSpPr>
            <p:cNvPr id="118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Allocate chassis and  vehicle on DEMO Tracker</a:t>
              </a:r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de-DE" altLang="en-US" sz="600" kern="0" noProof="0" dirty="0">
                  <a:solidFill>
                    <a:srgbClr val="303C49"/>
                  </a:solidFill>
                  <a:cs typeface="Arial" panose="020B0604020202020204" pitchFamily="34" charset="0"/>
                </a:rPr>
                <a:t>8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pieren 88"/>
          <p:cNvGrpSpPr>
            <a:grpSpLocks/>
          </p:cNvGrpSpPr>
          <p:nvPr/>
        </p:nvGrpSpPr>
        <p:grpSpPr bwMode="auto">
          <a:xfrm>
            <a:off x="2549787" y="4423513"/>
            <a:ext cx="965944" cy="647700"/>
            <a:chOff x="1907902" y="1644130"/>
            <a:chExt cx="1054100" cy="628154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Initiates </a:t>
              </a:r>
              <a:r>
                <a:rPr lang="en-US" altLang="en-US" sz="600" dirty="0"/>
                <a:t>&amp; Sign </a:t>
              </a:r>
              <a:r>
                <a:rPr lang="en-US" altLang="en-US" sz="600" dirty="0" smtClean="0"/>
                <a:t>Courtesy </a:t>
              </a:r>
              <a:r>
                <a:rPr lang="en-US" altLang="en-US" sz="600" dirty="0"/>
                <a:t>request  </a:t>
              </a: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Elbow Connector 72"/>
          <p:cNvCxnSpPr>
            <a:stCxn id="70" idx="3"/>
            <a:endCxn id="216" idx="1"/>
          </p:cNvCxnSpPr>
          <p:nvPr/>
        </p:nvCxnSpPr>
        <p:spPr>
          <a:xfrm>
            <a:off x="3515731" y="4670817"/>
            <a:ext cx="1086439" cy="123243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/>
          <p:cNvSpPr/>
          <p:nvPr/>
        </p:nvSpPr>
        <p:spPr bwMode="gray">
          <a:xfrm>
            <a:off x="3925834" y="2735149"/>
            <a:ext cx="546415" cy="36849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R2</a:t>
            </a:r>
          </a:p>
        </p:txBody>
      </p:sp>
      <p:sp>
        <p:nvSpPr>
          <p:cNvPr id="100" name="Isosceles Triangle 99"/>
          <p:cNvSpPr/>
          <p:nvPr/>
        </p:nvSpPr>
        <p:spPr bwMode="gray">
          <a:xfrm>
            <a:off x="5185598" y="5251435"/>
            <a:ext cx="601511" cy="356892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0" dirty="0" smtClean="0">
                <a:solidFill>
                  <a:srgbClr val="303C49"/>
                </a:solidFill>
                <a:latin typeface="Arial"/>
              </a:rPr>
              <a:t>C1</a:t>
            </a:r>
            <a:endParaRPr kumimoji="0" lang="en-US" sz="500" b="0" i="0" u="none" strike="noStrike" kern="0" cap="none" spc="0" normalizeH="0" baseline="0" noProof="0" dirty="0" err="1" smtClean="0">
              <a:ln>
                <a:noFill/>
              </a:ln>
              <a:solidFill>
                <a:srgbClr val="303C4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Isosceles Triangle 100"/>
          <p:cNvSpPr/>
          <p:nvPr/>
        </p:nvSpPr>
        <p:spPr bwMode="gray">
          <a:xfrm>
            <a:off x="2200101" y="4038912"/>
            <a:ext cx="568305" cy="381050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0" dirty="0">
                <a:solidFill>
                  <a:srgbClr val="303C49"/>
                </a:solidFill>
                <a:latin typeface="Arial"/>
              </a:rPr>
              <a:t>R</a:t>
            </a: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107" name="Elbow Connector 106"/>
          <p:cNvCxnSpPr>
            <a:stCxn id="95" idx="0"/>
            <a:endCxn id="174" idx="0"/>
          </p:cNvCxnSpPr>
          <p:nvPr/>
        </p:nvCxnSpPr>
        <p:spPr>
          <a:xfrm rot="16200000" flipH="1">
            <a:off x="6134091" y="2157387"/>
            <a:ext cx="1324439" cy="3234935"/>
          </a:xfrm>
          <a:prstGeom prst="bentConnector3">
            <a:avLst>
              <a:gd name="adj1" fmla="val -1726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7"/>
          <p:cNvSpPr txBox="1">
            <a:spLocks noChangeArrowheads="1"/>
          </p:cNvSpPr>
          <p:nvPr/>
        </p:nvSpPr>
        <p:spPr bwMode="gray">
          <a:xfrm flipH="1">
            <a:off x="4938074" y="2914511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cxnSp>
        <p:nvCxnSpPr>
          <p:cNvPr id="108" name="Elbow Connector 107"/>
          <p:cNvCxnSpPr/>
          <p:nvPr/>
        </p:nvCxnSpPr>
        <p:spPr>
          <a:xfrm flipV="1">
            <a:off x="5664266" y="3222358"/>
            <a:ext cx="224369" cy="49930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7"/>
          <p:cNvSpPr txBox="1">
            <a:spLocks noChangeArrowheads="1"/>
          </p:cNvSpPr>
          <p:nvPr/>
        </p:nvSpPr>
        <p:spPr bwMode="gray">
          <a:xfrm flipH="1">
            <a:off x="5720865" y="3081070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655981" y="2352094"/>
            <a:ext cx="0" cy="20849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88"/>
          <p:cNvGrpSpPr>
            <a:grpSpLocks/>
          </p:cNvGrpSpPr>
          <p:nvPr/>
        </p:nvGrpSpPr>
        <p:grpSpPr bwMode="auto">
          <a:xfrm>
            <a:off x="10505949" y="4433877"/>
            <a:ext cx="1081775" cy="650897"/>
            <a:chOff x="2149681" y="2921933"/>
            <a:chExt cx="1054100" cy="631254"/>
          </a:xfrm>
        </p:grpSpPr>
        <p:sp>
          <p:nvSpPr>
            <p:cNvPr id="122" name="Rectangle 28"/>
            <p:cNvSpPr>
              <a:spLocks noChangeArrowheads="1"/>
            </p:cNvSpPr>
            <p:nvPr/>
          </p:nvSpPr>
          <p:spPr bwMode="gray">
            <a:xfrm>
              <a:off x="2149681" y="2921933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Contact Order management to arrange delivery of the vehicle  </a:t>
              </a:r>
              <a:endParaRPr lang="en-US" altLang="en-US" sz="600" dirty="0"/>
            </a:p>
          </p:txBody>
        </p:sp>
        <p:sp>
          <p:nvSpPr>
            <p:cNvPr id="123" name="Rectangle 29"/>
            <p:cNvSpPr>
              <a:spLocks noChangeArrowheads="1"/>
            </p:cNvSpPr>
            <p:nvPr/>
          </p:nvSpPr>
          <p:spPr bwMode="gray">
            <a:xfrm>
              <a:off x="2149681" y="3406142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de-DE" altLang="en-US" sz="600" kern="0" noProof="0" dirty="0" smtClean="0">
                  <a:solidFill>
                    <a:srgbClr val="303C49"/>
                  </a:solidFill>
                  <a:cs typeface="Arial" panose="020B0604020202020204" pitchFamily="34" charset="0"/>
                </a:rPr>
                <a:t>10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30"/>
            <p:cNvSpPr>
              <a:spLocks noChangeArrowheads="1"/>
            </p:cNvSpPr>
            <p:nvPr/>
          </p:nvSpPr>
          <p:spPr bwMode="gray">
            <a:xfrm>
              <a:off x="2675167" y="3406142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9273686" y="2358161"/>
            <a:ext cx="0" cy="210042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88"/>
          <p:cNvGrpSpPr>
            <a:grpSpLocks/>
          </p:cNvGrpSpPr>
          <p:nvPr/>
        </p:nvGrpSpPr>
        <p:grpSpPr bwMode="auto">
          <a:xfrm>
            <a:off x="9122161" y="4458585"/>
            <a:ext cx="1087732" cy="629116"/>
            <a:chOff x="2154603" y="2921933"/>
            <a:chExt cx="1059904" cy="610130"/>
          </a:xfrm>
        </p:grpSpPr>
        <p:sp>
          <p:nvSpPr>
            <p:cNvPr id="126" name="Rectangle 28"/>
            <p:cNvSpPr>
              <a:spLocks noChangeArrowheads="1"/>
            </p:cNvSpPr>
            <p:nvPr/>
          </p:nvSpPr>
          <p:spPr bwMode="gray">
            <a:xfrm>
              <a:off x="2154603" y="2921933"/>
              <a:ext cx="105282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 Notifies of allocation of  chassis number</a:t>
              </a:r>
              <a:endParaRPr lang="en-US" altLang="en-US" sz="600" dirty="0"/>
            </a:p>
          </p:txBody>
        </p:sp>
        <p:sp>
          <p:nvSpPr>
            <p:cNvPr id="127" name="Rectangle 29"/>
            <p:cNvSpPr>
              <a:spLocks noChangeArrowheads="1"/>
            </p:cNvSpPr>
            <p:nvPr/>
          </p:nvSpPr>
          <p:spPr bwMode="gray">
            <a:xfrm>
              <a:off x="2154603" y="3385018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de-DE" altLang="en-US" sz="600" kern="0" noProof="0" dirty="0" smtClean="0">
                  <a:solidFill>
                    <a:srgbClr val="303C49"/>
                  </a:solidFill>
                  <a:cs typeface="Arial" panose="020B0604020202020204" pitchFamily="34" charset="0"/>
                </a:rPr>
                <a:t>9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30"/>
            <p:cNvSpPr>
              <a:spLocks noChangeArrowheads="1"/>
            </p:cNvSpPr>
            <p:nvPr/>
          </p:nvSpPr>
          <p:spPr bwMode="gray">
            <a:xfrm>
              <a:off x="2689021" y="3385018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26" idx="3"/>
          </p:cNvCxnSpPr>
          <p:nvPr/>
        </p:nvCxnSpPr>
        <p:spPr>
          <a:xfrm>
            <a:off x="10202623" y="4705889"/>
            <a:ext cx="294448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ject 48"/>
          <p:cNvSpPr txBox="1"/>
          <p:nvPr/>
        </p:nvSpPr>
        <p:spPr>
          <a:xfrm>
            <a:off x="450345" y="6648001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PD_MTB-RSA-NSC_20_02_01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7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Request for DEMO </a:t>
            </a:r>
            <a:r>
              <a:rPr lang="en-US" altLang="en-US" sz="2400" spc="-165" dirty="0" smtClean="0"/>
              <a:t>&amp; Courtesy Vehicles </a:t>
            </a:r>
            <a:r>
              <a:rPr lang="en-US" altLang="en-US" sz="2400" spc="-165" dirty="0"/>
              <a:t>by Sales Channels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8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pieren 11"/>
          <p:cNvGrpSpPr/>
          <p:nvPr/>
        </p:nvGrpSpPr>
        <p:grpSpPr>
          <a:xfrm>
            <a:off x="449674" y="1602848"/>
            <a:ext cx="9612743" cy="3089381"/>
            <a:chOff x="529134" y="1484313"/>
            <a:chExt cx="5412315" cy="3089381"/>
          </a:xfrm>
        </p:grpSpPr>
        <p:grpSp>
          <p:nvGrpSpPr>
            <p:cNvPr id="40" name="Gruppieren 1"/>
            <p:cNvGrpSpPr/>
            <p:nvPr/>
          </p:nvGrpSpPr>
          <p:grpSpPr>
            <a:xfrm>
              <a:off x="529134" y="1484313"/>
              <a:ext cx="5412314" cy="396894"/>
              <a:chOff x="529134" y="1484313"/>
              <a:chExt cx="5412314" cy="396894"/>
            </a:xfrm>
            <a:solidFill>
              <a:schemeClr val="accent3"/>
            </a:solidFill>
          </p:grpSpPr>
          <p:sp>
            <p:nvSpPr>
              <p:cNvPr id="163" name="Rectangle 16"/>
              <p:cNvSpPr>
                <a:spLocks noChangeArrowheads="1"/>
              </p:cNvSpPr>
              <p:nvPr/>
            </p:nvSpPr>
            <p:spPr bwMode="gray">
              <a:xfrm>
                <a:off x="4397824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defRPr/>
                </a:pPr>
                <a:r>
                  <a:rPr lang="de-DE" sz="500" b="1" dirty="0">
                    <a:solidFill>
                      <a:srgbClr val="FFFFFF"/>
                    </a:solidFill>
                  </a:rPr>
                  <a:t>Technical Management</a:t>
                </a: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gray">
              <a:xfrm>
                <a:off x="492768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defRPr/>
                </a:pPr>
                <a:r>
                  <a:rPr lang="de-DE" sz="500" b="1" dirty="0">
                    <a:solidFill>
                      <a:srgbClr val="FFFFFF"/>
                    </a:solidFill>
                  </a:rPr>
                  <a:t>Sales Channels – Head of  Retail, Head of Key Accounts, Head of Private Capital Dealers </a:t>
                </a:r>
              </a:p>
            </p:txBody>
          </p:sp>
          <p:sp>
            <p:nvSpPr>
              <p:cNvPr id="165" name="Rectangle 18"/>
              <p:cNvSpPr>
                <a:spLocks noChangeArrowheads="1"/>
              </p:cNvSpPr>
              <p:nvPr/>
            </p:nvSpPr>
            <p:spPr bwMode="gray">
              <a:xfrm>
                <a:off x="5456104" y="1484313"/>
                <a:ext cx="485344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defRPr/>
                </a:pPr>
                <a:r>
                  <a:rPr lang="de-DE" sz="500" b="1" dirty="0">
                    <a:solidFill>
                      <a:srgbClr val="FFFFFF"/>
                    </a:solidFill>
                  </a:rPr>
                  <a:t>Sales Channels – Salesmen, Area Sales Manager, Logistics Administrator</a:t>
                </a:r>
              </a:p>
            </p:txBody>
          </p:sp>
          <p:sp>
            <p:nvSpPr>
              <p:cNvPr id="171" name="Rectangle 24"/>
              <p:cNvSpPr>
                <a:spLocks noChangeArrowheads="1"/>
              </p:cNvSpPr>
              <p:nvPr/>
            </p:nvSpPr>
            <p:spPr bwMode="gray">
              <a:xfrm>
                <a:off x="529134" y="1484313"/>
                <a:ext cx="3826841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Process contents</a:t>
                </a:r>
              </a:p>
            </p:txBody>
          </p:sp>
        </p:grpSp>
        <p:grpSp>
          <p:nvGrpSpPr>
            <p:cNvPr id="41" name="Gruppieren 2"/>
            <p:cNvGrpSpPr/>
            <p:nvPr/>
          </p:nvGrpSpPr>
          <p:grpSpPr>
            <a:xfrm>
              <a:off x="529134" y="1930207"/>
              <a:ext cx="5412315" cy="396894"/>
              <a:chOff x="529134" y="1930207"/>
              <a:chExt cx="5412315" cy="396894"/>
            </a:xfrm>
          </p:grpSpPr>
          <p:sp>
            <p:nvSpPr>
              <p:cNvPr id="154" name="Rectangle 26"/>
              <p:cNvSpPr>
                <a:spLocks noChangeArrowheads="1"/>
              </p:cNvSpPr>
              <p:nvPr/>
            </p:nvSpPr>
            <p:spPr bwMode="gray">
              <a:xfrm>
                <a:off x="4397824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27"/>
              <p:cNvSpPr>
                <a:spLocks noChangeArrowheads="1"/>
              </p:cNvSpPr>
              <p:nvPr/>
            </p:nvSpPr>
            <p:spPr bwMode="gray">
              <a:xfrm>
                <a:off x="4927682" y="193020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56" name="Rectangle 28"/>
              <p:cNvSpPr>
                <a:spLocks noChangeArrowheads="1"/>
              </p:cNvSpPr>
              <p:nvPr/>
            </p:nvSpPr>
            <p:spPr bwMode="gray">
              <a:xfrm>
                <a:off x="5454669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34"/>
              <p:cNvSpPr>
                <a:spLocks noChangeArrowheads="1"/>
              </p:cNvSpPr>
              <p:nvPr/>
            </p:nvSpPr>
            <p:spPr bwMode="gray">
              <a:xfrm>
                <a:off x="529134" y="193020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1. Initiates</a:t>
                </a:r>
                <a:r>
                  <a:rPr lang="en-US" altLang="en-US" sz="1000" kern="0" dirty="0" smtClean="0">
                    <a:solidFill>
                      <a:srgbClr val="303C49"/>
                    </a:solidFill>
                    <a:cs typeface="Arial"/>
                  </a:rPr>
                  <a:t> </a:t>
                </a:r>
                <a:r>
                  <a:rPr lang="en-US" altLang="en-US" sz="1000" kern="0" dirty="0">
                    <a:solidFill>
                      <a:srgbClr val="303C49"/>
                    </a:solidFill>
                    <a:cs typeface="Arial"/>
                  </a:rPr>
                  <a:t>&amp; Sign DEMO request  </a:t>
                </a:r>
              </a:p>
            </p:txBody>
          </p:sp>
        </p:grpSp>
        <p:grpSp>
          <p:nvGrpSpPr>
            <p:cNvPr id="42" name="Gruppieren 3"/>
            <p:cNvGrpSpPr/>
            <p:nvPr/>
          </p:nvGrpSpPr>
          <p:grpSpPr>
            <a:xfrm>
              <a:off x="529134" y="2376100"/>
              <a:ext cx="5412315" cy="396894"/>
              <a:chOff x="529134" y="2376100"/>
              <a:chExt cx="5412315" cy="396894"/>
            </a:xfrm>
          </p:grpSpPr>
          <p:sp>
            <p:nvSpPr>
              <p:cNvPr id="145" name="Rectangle 36"/>
              <p:cNvSpPr>
                <a:spLocks noChangeArrowheads="1"/>
              </p:cNvSpPr>
              <p:nvPr/>
            </p:nvSpPr>
            <p:spPr bwMode="gray">
              <a:xfrm>
                <a:off x="4397824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146" name="Rectangle 37"/>
              <p:cNvSpPr>
                <a:spLocks noChangeArrowheads="1"/>
              </p:cNvSpPr>
              <p:nvPr/>
            </p:nvSpPr>
            <p:spPr bwMode="gray">
              <a:xfrm>
                <a:off x="4927682" y="2376100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8"/>
              <p:cNvSpPr>
                <a:spLocks noChangeArrowheads="1"/>
              </p:cNvSpPr>
              <p:nvPr/>
            </p:nvSpPr>
            <p:spPr bwMode="gray">
              <a:xfrm>
                <a:off x="5454669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gray">
              <a:xfrm>
                <a:off x="529134" y="2376100"/>
                <a:ext cx="3826841" cy="3952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altLang="en-US" sz="1000" kern="0" dirty="0">
                    <a:solidFill>
                      <a:srgbClr val="303C49"/>
                    </a:solidFill>
                    <a:cs typeface="Arial"/>
                  </a:rPr>
                  <a:t>Evaluate </a:t>
                </a:r>
                <a:r>
                  <a:rPr lang="en-US" altLang="en-US" sz="1000" kern="0" dirty="0" smtClean="0">
                    <a:solidFill>
                      <a:srgbClr val="303C49"/>
                    </a:solidFill>
                    <a:cs typeface="Arial"/>
                  </a:rPr>
                  <a:t>request  </a:t>
                </a:r>
                <a:r>
                  <a:rPr lang="en-US" altLang="en-US" sz="1000" kern="0" dirty="0">
                    <a:solidFill>
                      <a:srgbClr val="303C49"/>
                    </a:solidFill>
                    <a:cs typeface="Arial"/>
                  </a:rPr>
                  <a:t>in conjunction with DEMO availability on DEMO Tracker </a:t>
                </a:r>
              </a:p>
            </p:txBody>
          </p:sp>
        </p:grpSp>
        <p:grpSp>
          <p:nvGrpSpPr>
            <p:cNvPr id="43" name="Gruppieren 4"/>
            <p:cNvGrpSpPr/>
            <p:nvPr/>
          </p:nvGrpSpPr>
          <p:grpSpPr>
            <a:xfrm>
              <a:off x="529134" y="2823627"/>
              <a:ext cx="5412315" cy="396894"/>
              <a:chOff x="529134" y="2823627"/>
              <a:chExt cx="5412315" cy="396894"/>
            </a:xfrm>
          </p:grpSpPr>
          <p:sp>
            <p:nvSpPr>
              <p:cNvPr id="136" name="Rectangle 46"/>
              <p:cNvSpPr>
                <a:spLocks noChangeArrowheads="1"/>
              </p:cNvSpPr>
              <p:nvPr/>
            </p:nvSpPr>
            <p:spPr bwMode="gray">
              <a:xfrm>
                <a:off x="4397824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gray">
              <a:xfrm>
                <a:off x="4927682" y="282362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48"/>
              <p:cNvSpPr>
                <a:spLocks noChangeArrowheads="1"/>
              </p:cNvSpPr>
              <p:nvPr/>
            </p:nvSpPr>
            <p:spPr bwMode="gray">
              <a:xfrm>
                <a:off x="5454669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R/A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54"/>
              <p:cNvSpPr>
                <a:spLocks noChangeArrowheads="1"/>
              </p:cNvSpPr>
              <p:nvPr/>
            </p:nvSpPr>
            <p:spPr bwMode="gray">
              <a:xfrm>
                <a:off x="529134" y="282362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spcBef>
                    <a:spcPct val="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3. Demo </a:t>
                </a:r>
                <a:r>
                  <a:rPr lang="en-US" altLang="en-US" sz="1000" kern="0" dirty="0" smtClean="0">
                    <a:cs typeface="Arial"/>
                  </a:rPr>
                  <a:t>Approval required &lt; 3 weeks</a:t>
                </a:r>
                <a:endParaRPr lang="en-US" altLang="en-US" sz="1000" kern="0" dirty="0">
                  <a:cs typeface="Arial"/>
                </a:endParaRPr>
              </a:p>
            </p:txBody>
          </p:sp>
        </p:grpSp>
        <p:grpSp>
          <p:nvGrpSpPr>
            <p:cNvPr id="44" name="Gruppieren 5"/>
            <p:cNvGrpSpPr/>
            <p:nvPr/>
          </p:nvGrpSpPr>
          <p:grpSpPr>
            <a:xfrm>
              <a:off x="529134" y="3269521"/>
              <a:ext cx="5412315" cy="396894"/>
              <a:chOff x="529134" y="3269521"/>
              <a:chExt cx="5412315" cy="396894"/>
            </a:xfrm>
          </p:grpSpPr>
          <p:sp>
            <p:nvSpPr>
              <p:cNvPr id="127" name="Rectangle 56"/>
              <p:cNvSpPr>
                <a:spLocks noChangeArrowheads="1"/>
              </p:cNvSpPr>
              <p:nvPr/>
            </p:nvSpPr>
            <p:spPr bwMode="gray">
              <a:xfrm>
                <a:off x="4397824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57"/>
              <p:cNvSpPr>
                <a:spLocks noChangeArrowheads="1"/>
              </p:cNvSpPr>
              <p:nvPr/>
            </p:nvSpPr>
            <p:spPr bwMode="gray">
              <a:xfrm>
                <a:off x="4927682" y="326952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58"/>
              <p:cNvSpPr>
                <a:spLocks noChangeArrowheads="1"/>
              </p:cNvSpPr>
              <p:nvPr/>
            </p:nvSpPr>
            <p:spPr bwMode="gray">
              <a:xfrm>
                <a:off x="5454669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35" name="Rectangle 64"/>
              <p:cNvSpPr>
                <a:spLocks noChangeArrowheads="1"/>
              </p:cNvSpPr>
              <p:nvPr/>
            </p:nvSpPr>
            <p:spPr bwMode="gray">
              <a:xfrm>
                <a:off x="529134" y="326952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spcBef>
                    <a:spcPct val="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4. Demo </a:t>
                </a:r>
                <a:r>
                  <a:rPr lang="en-US" altLang="en-US" sz="1000" kern="0" dirty="0" smtClean="0">
                    <a:cs typeface="Arial"/>
                  </a:rPr>
                  <a:t>Approval request &gt;3 weeks</a:t>
                </a:r>
                <a:endParaRPr lang="en-US" altLang="en-US" sz="1000" kern="0" dirty="0">
                  <a:cs typeface="Arial"/>
                </a:endParaRPr>
              </a:p>
            </p:txBody>
          </p:sp>
        </p:grpSp>
        <p:grpSp>
          <p:nvGrpSpPr>
            <p:cNvPr id="45" name="Gruppieren 6"/>
            <p:cNvGrpSpPr/>
            <p:nvPr/>
          </p:nvGrpSpPr>
          <p:grpSpPr>
            <a:xfrm>
              <a:off x="529134" y="3715414"/>
              <a:ext cx="5412315" cy="396894"/>
              <a:chOff x="529134" y="3715414"/>
              <a:chExt cx="5412315" cy="396894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gray">
              <a:xfrm>
                <a:off x="4397824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gray">
              <a:xfrm>
                <a:off x="4927682" y="3715414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8"/>
              <p:cNvSpPr>
                <a:spLocks noChangeArrowheads="1"/>
              </p:cNvSpPr>
              <p:nvPr/>
            </p:nvSpPr>
            <p:spPr bwMode="gray">
              <a:xfrm>
                <a:off x="5454669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74"/>
              <p:cNvSpPr>
                <a:spLocks noChangeArrowheads="1"/>
              </p:cNvSpPr>
              <p:nvPr/>
            </p:nvSpPr>
            <p:spPr bwMode="gray">
              <a:xfrm>
                <a:off x="529134" y="3715414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spcBef>
                    <a:spcPct val="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5. Courtesy </a:t>
                </a:r>
                <a:r>
                  <a:rPr lang="en-US" altLang="en-US" sz="1000" kern="0" dirty="0" smtClean="0">
                    <a:cs typeface="Arial"/>
                  </a:rPr>
                  <a:t>Approval request </a:t>
                </a:r>
                <a:endParaRPr lang="en-US" altLang="en-US" sz="1000" kern="0" dirty="0">
                  <a:cs typeface="Arial"/>
                </a:endParaRPr>
              </a:p>
            </p:txBody>
          </p:sp>
        </p:grpSp>
        <p:grpSp>
          <p:nvGrpSpPr>
            <p:cNvPr id="46" name="Gruppieren 7"/>
            <p:cNvGrpSpPr/>
            <p:nvPr/>
          </p:nvGrpSpPr>
          <p:grpSpPr>
            <a:xfrm>
              <a:off x="536938" y="4162941"/>
              <a:ext cx="5404511" cy="410753"/>
              <a:chOff x="536938" y="4162941"/>
              <a:chExt cx="5404511" cy="410753"/>
            </a:xfrm>
          </p:grpSpPr>
          <p:sp>
            <p:nvSpPr>
              <p:cNvPr id="109" name="Rectangle 76"/>
              <p:cNvSpPr>
                <a:spLocks noChangeArrowheads="1"/>
              </p:cNvSpPr>
              <p:nvPr/>
            </p:nvSpPr>
            <p:spPr bwMode="gray">
              <a:xfrm>
                <a:off x="4397824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gray">
              <a:xfrm>
                <a:off x="4927682" y="416294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gray">
              <a:xfrm>
                <a:off x="5454669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84"/>
              <p:cNvSpPr>
                <a:spLocks noChangeArrowheads="1"/>
              </p:cNvSpPr>
              <p:nvPr/>
            </p:nvSpPr>
            <p:spPr bwMode="gray">
              <a:xfrm>
                <a:off x="536938" y="4176800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6. </a:t>
                </a:r>
                <a:r>
                  <a:rPr lang="en-US" altLang="en-US" sz="1000" kern="0" dirty="0">
                    <a:latin typeface="Arial" pitchFamily="34" charset="0"/>
                    <a:cs typeface="Arial" pitchFamily="34" charset="0"/>
                  </a:rPr>
                  <a:t>Notify about the approval</a:t>
                </a:r>
              </a:p>
            </p:txBody>
          </p:sp>
        </p:grpSp>
      </p:grpSp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574045" y="6218517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gray">
          <a:xfrm>
            <a:off x="10147128" y="1616707"/>
            <a:ext cx="862013" cy="39689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>
              <a:defRPr/>
            </a:pPr>
            <a:r>
              <a:rPr lang="de-DE" sz="500" b="1" dirty="0">
                <a:solidFill>
                  <a:srgbClr val="FFFFFF"/>
                </a:solidFill>
              </a:rPr>
              <a:t>Head of Truck Sales </a:t>
            </a: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gray">
          <a:xfrm>
            <a:off x="10144579" y="2062601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gray">
          <a:xfrm>
            <a:off x="10144579" y="2508494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gray">
          <a:xfrm>
            <a:off x="10144579" y="2956021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gray">
          <a:xfrm>
            <a:off x="10144577" y="3395313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gray">
          <a:xfrm>
            <a:off x="10144579" y="3847808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78"/>
          <p:cNvSpPr>
            <a:spLocks noChangeArrowheads="1"/>
          </p:cNvSpPr>
          <p:nvPr/>
        </p:nvSpPr>
        <p:spPr bwMode="gray">
          <a:xfrm>
            <a:off x="10144579" y="429533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5" name="Rectangle 76"/>
          <p:cNvSpPr>
            <a:spLocks noChangeArrowheads="1"/>
          </p:cNvSpPr>
          <p:nvPr/>
        </p:nvSpPr>
        <p:spPr bwMode="gray">
          <a:xfrm>
            <a:off x="7334665" y="473867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77"/>
          <p:cNvSpPr>
            <a:spLocks noChangeArrowheads="1"/>
          </p:cNvSpPr>
          <p:nvPr/>
        </p:nvSpPr>
        <p:spPr bwMode="gray">
          <a:xfrm>
            <a:off x="8275738" y="4738675"/>
            <a:ext cx="862013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gray">
          <a:xfrm>
            <a:off x="9211713" y="473867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R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gray">
          <a:xfrm>
            <a:off x="449673" y="4735349"/>
            <a:ext cx="6796803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541333" indent="-541333">
              <a:lnSpc>
                <a:spcPct val="90000"/>
              </a:lnSpc>
              <a:spcBef>
                <a:spcPct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en-US" sz="1000" kern="0" dirty="0">
                <a:latin typeface="Arial" pitchFamily="34" charset="0"/>
                <a:cs typeface="Arial" pitchFamily="34" charset="0"/>
              </a:rPr>
              <a:t>Receives the approval &amp; Submit all approval and relevant documentation for allocation </a:t>
            </a:r>
          </a:p>
        </p:txBody>
      </p:sp>
      <p:sp>
        <p:nvSpPr>
          <p:cNvPr id="69" name="Rectangle 78"/>
          <p:cNvSpPr>
            <a:spLocks noChangeArrowheads="1"/>
          </p:cNvSpPr>
          <p:nvPr/>
        </p:nvSpPr>
        <p:spPr bwMode="gray">
          <a:xfrm>
            <a:off x="10147128" y="473867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gray">
          <a:xfrm>
            <a:off x="10147128" y="5183257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gray">
          <a:xfrm>
            <a:off x="7339287" y="518663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R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gray">
          <a:xfrm>
            <a:off x="8280360" y="5186635"/>
            <a:ext cx="862013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gray">
          <a:xfrm>
            <a:off x="9216335" y="5186635"/>
            <a:ext cx="864564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gray">
          <a:xfrm>
            <a:off x="468156" y="5186635"/>
            <a:ext cx="6796803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en-US" sz="1000" kern="0" dirty="0">
                <a:cs typeface="Arial"/>
              </a:rPr>
              <a:t>Allocate chassis and </a:t>
            </a:r>
            <a:r>
              <a:rPr lang="en-US" altLang="en-US" sz="1000" kern="0" dirty="0" smtClean="0">
                <a:cs typeface="Arial"/>
              </a:rPr>
              <a:t>book on </a:t>
            </a:r>
            <a:r>
              <a:rPr lang="en-US" altLang="en-US" sz="1000" kern="0" dirty="0">
                <a:cs typeface="Arial"/>
              </a:rPr>
              <a:t>DEMO Tracker</a:t>
            </a:r>
          </a:p>
        </p:txBody>
      </p:sp>
      <p:sp>
        <p:nvSpPr>
          <p:cNvPr id="75" name="object 48"/>
          <p:cNvSpPr txBox="1"/>
          <p:nvPr/>
        </p:nvSpPr>
        <p:spPr>
          <a:xfrm>
            <a:off x="450345" y="6648001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PD_MTB-RSA-NSC_20_02_01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3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2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8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85327"/>
              </p:ext>
            </p:extLst>
          </p:nvPr>
        </p:nvGraphicFramePr>
        <p:xfrm>
          <a:off x="444500" y="1593952"/>
          <a:ext cx="11303999" cy="147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5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Unapproved use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Unapproved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use of demo/courtesy units at the customer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Central control of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the approval process to allocate units to customers upon approval only.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R2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Unapproved demo period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Standard demo period is between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1 to 3 weeks.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Demos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units which are required for longer than 3 weeks must be approved by </a:t>
                      </a:r>
                      <a:r>
                        <a:rPr lang="en-ZA" sz="800" baseline="0" dirty="0" err="1" smtClean="0">
                          <a:latin typeface="Arial"/>
                          <a:cs typeface="Arial"/>
                        </a:rPr>
                        <a:t>HoDiv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625" marR="116839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C1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Demo &amp; Courtesy control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Demo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requests</a:t>
                      </a:r>
                      <a:r>
                        <a:rPr lang="en-ZA" sz="800" dirty="0" smtClean="0">
                          <a:latin typeface="Arial"/>
                          <a:cs typeface="Arial"/>
                        </a:rPr>
                        <a:t> over 3 weeks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and Courtesy requests all inclusive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Approval required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by </a:t>
                      </a:r>
                      <a:r>
                        <a:rPr lang="en-ZA" sz="800" baseline="0" dirty="0" err="1" smtClean="0">
                          <a:latin typeface="Arial"/>
                          <a:cs typeface="Arial"/>
                        </a:rPr>
                        <a:t>HoDiv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, MD / FD in accordance to the approval structure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116839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48"/>
          <p:cNvSpPr txBox="1"/>
          <p:nvPr/>
        </p:nvSpPr>
        <p:spPr>
          <a:xfrm>
            <a:off x="450345" y="6648001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PD_MTB-RSA-NSC_20_02_01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4E82D-D52C-48EF-8805-2CB23754662D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91EF4DA-8EC5-4D65-BC24-940860167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803</TotalTime>
  <Words>798</Words>
  <Application>Microsoft Office PowerPoint</Application>
  <PresentationFormat>Custom</PresentationFormat>
  <Paragraphs>193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Request for DEMO &amp; Courtesy Vehicles by Sales Channels</vt:lpstr>
      <vt:lpstr>Request for DEMO &amp; Courtesy Vehicles by Sales Channels</vt:lpstr>
      <vt:lpstr>Request for DEMO &amp; Courtesy Vehicles by Sales Channels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600</cp:revision>
  <cp:lastPrinted>2017-10-25T11:12:04Z</cp:lastPrinted>
  <dcterms:created xsi:type="dcterms:W3CDTF">2015-03-02T12:07:45Z</dcterms:created>
  <dcterms:modified xsi:type="dcterms:W3CDTF">2018-03-14T07:16:56Z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