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607" r:id="rId5"/>
    <p:sldId id="608" r:id="rId6"/>
    <p:sldId id="609" r:id="rId7"/>
    <p:sldId id="610" r:id="rId8"/>
  </p:sldIdLst>
  <p:sldSz cx="12195175" cy="6858000"/>
  <p:notesSz cx="7010400" cy="92964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4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pos="2948">
          <p15:clr>
            <a:srgbClr val="A4A3A4"/>
          </p15:clr>
        </p15:guide>
        <p15:guide id="6" pos="2880">
          <p15:clr>
            <a:srgbClr val="A4A3A4"/>
          </p15:clr>
        </p15:guide>
        <p15:guide id="7" pos="2812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pos="280">
          <p15:clr>
            <a:srgbClr val="A4A3A4"/>
          </p15:clr>
        </p15:guide>
        <p15:guide id="10" pos="3909">
          <p15:clr>
            <a:srgbClr val="A4A3A4"/>
          </p15:clr>
        </p15:guide>
        <p15:guide id="11" pos="3841">
          <p15:clr>
            <a:srgbClr val="A4A3A4"/>
          </p15:clr>
        </p15:guide>
        <p15:guide id="12" pos="3773">
          <p15:clr>
            <a:srgbClr val="A4A3A4"/>
          </p15:clr>
        </p15:guide>
        <p15:guide id="13" pos="1959">
          <p15:clr>
            <a:srgbClr val="A4A3A4"/>
          </p15:clr>
        </p15:guide>
        <p15:guide id="14" pos="2095">
          <p15:clr>
            <a:srgbClr val="A4A3A4"/>
          </p15:clr>
        </p15:guide>
        <p15:guide id="15" pos="5723">
          <p15:clr>
            <a:srgbClr val="A4A3A4"/>
          </p15:clr>
        </p15:guide>
        <p15:guide id="16" pos="7402">
          <p15:clr>
            <a:srgbClr val="A4A3A4"/>
          </p15:clr>
        </p15:guide>
        <p15:guide id="17" pos="55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4219" userDrawn="1">
          <p15:clr>
            <a:srgbClr val="A4A3A4"/>
          </p15:clr>
        </p15:guide>
        <p15:guide id="3" pos="1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816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77" y="77"/>
      </p:cViewPr>
      <p:guideLst>
        <p:guide orient="horz" pos="4004"/>
        <p:guide orient="horz" pos="981"/>
        <p:guide pos="204"/>
        <p:guide pos="5556"/>
        <p:guide pos="2948"/>
        <p:guide pos="2880"/>
        <p:guide pos="2812"/>
        <p:guide orient="horz" pos="4042"/>
        <p:guide pos="280"/>
        <p:guide pos="3909"/>
        <p:guide pos="3841"/>
        <p:guide pos="3773"/>
        <p:guide pos="1959"/>
        <p:guide pos="2095"/>
        <p:guide pos="5723"/>
        <p:guide pos="7402"/>
        <p:guide pos="5587"/>
      </p:guideLst>
    </p:cSldViewPr>
  </p:slideViewPr>
  <p:outlineViewPr>
    <p:cViewPr>
      <p:scale>
        <a:sx n="33" d="100"/>
        <a:sy n="33" d="100"/>
      </p:scale>
      <p:origin x="0" y="851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4050" y="-102"/>
      </p:cViewPr>
      <p:guideLst>
        <p:guide orient="horz" pos="2928"/>
        <p:guide pos="4219"/>
        <p:guide pos="19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5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400" b="1" kern="1200">
        <a:solidFill>
          <a:schemeClr val="accent3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Bef>
        <a:spcPts val="800"/>
      </a:spcBef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80975" indent="-180975" algn="l" defTabSz="914400" rtl="0" eaLnBrk="1" latinLnBrk="0" hangingPunct="1">
      <a:spcBef>
        <a:spcPts val="600"/>
      </a:spcBef>
      <a:buClr>
        <a:schemeClr val="accent2"/>
      </a:buClr>
      <a:buFont typeface="Wingdings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60363" indent="-179388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1338" indent="-180975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90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7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3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21341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79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pieren 18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0" name="Gerade Verbindung 19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pieren 42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 baseline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44500" y="1400582"/>
            <a:ext cx="5545075" cy="1354217"/>
          </a:xfrm>
        </p:spPr>
        <p:txBody>
          <a:bodyPr anchor="t" anchorCtr="0"/>
          <a:lstStyle>
            <a:lvl1pPr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 smtClean="0"/>
          </a:p>
        </p:txBody>
      </p:sp>
      <p:sp>
        <p:nvSpPr>
          <p:cNvPr id="32" name="Rechteck 31"/>
          <p:cNvSpPr/>
          <p:nvPr userDrawn="1"/>
        </p:nvSpPr>
        <p:spPr>
          <a:xfrm>
            <a:off x="12435942" y="598437"/>
            <a:ext cx="2124228" cy="1604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Please only select images where the text can stand on a quiet background with sufficient contrast.</a:t>
            </a:r>
          </a:p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If the text on</a:t>
            </a:r>
            <a:r>
              <a:rPr lang="en-GB" sz="1000" baseline="0" dirty="0" smtClean="0">
                <a:solidFill>
                  <a:schemeClr val="bg1"/>
                </a:solidFill>
              </a:rPr>
              <a:t> the screen can</a:t>
            </a:r>
            <a:r>
              <a:rPr lang="en-GB" sz="1000" dirty="0" smtClean="0">
                <a:solidFill>
                  <a:schemeClr val="bg1"/>
                </a:solidFill>
              </a:rPr>
              <a:t>not be read easily, it can be moved within the grid.</a:t>
            </a:r>
            <a:endParaRPr lang="de-DE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56134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-1" y="1559741"/>
            <a:ext cx="4772772" cy="576293"/>
          </a:xfrm>
          <a:solidFill>
            <a:schemeClr val="accent2"/>
          </a:solidFill>
        </p:spPr>
        <p:txBody>
          <a:bodyPr wrap="none" lIns="432000" tIns="72000" rIns="144000" bIns="72000" anchor="b" anchorCtr="0">
            <a:spAutoFit/>
          </a:bodyPr>
          <a:lstStyle>
            <a:lvl1pPr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6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0"/>
            <a:ext cx="8869362" cy="656113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9076182" y="3215298"/>
            <a:ext cx="2674493" cy="86177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5264" y="4256819"/>
            <a:ext cx="2665412" cy="2026196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3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2192" y="0"/>
            <a:ext cx="12207367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3165567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95671 w 12195175"/>
              <a:gd name="connsiteY6" fmla="*/ 1566255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8288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219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330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9017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6282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367" h="6858000">
                <a:moveTo>
                  <a:pt x="12192" y="0"/>
                </a:moveTo>
                <a:lnTo>
                  <a:pt x="12207367" y="0"/>
                </a:lnTo>
                <a:lnTo>
                  <a:pt x="12207367" y="6858000"/>
                </a:lnTo>
                <a:lnTo>
                  <a:pt x="12192" y="6858000"/>
                </a:lnTo>
                <a:cubicBezTo>
                  <a:pt x="10499" y="5428053"/>
                  <a:pt x="8805" y="3993661"/>
                  <a:pt x="7112" y="2563714"/>
                </a:cubicBezTo>
                <a:lnTo>
                  <a:pt x="6004053" y="2562825"/>
                </a:lnTo>
                <a:lnTo>
                  <a:pt x="6002148" y="1560540"/>
                </a:lnTo>
                <a:lnTo>
                  <a:pt x="0" y="1560159"/>
                </a:lnTo>
                <a:lnTo>
                  <a:pt x="121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04261" y="1558127"/>
            <a:ext cx="4485314" cy="1008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432000" tIns="72000" rIns="144000" bIns="7200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edit Master title style</a:t>
            </a:r>
            <a:endParaRPr lang="de-DE" noProof="0" dirty="0" smtClean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1414261" y="1558127"/>
            <a:ext cx="90000" cy="100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noProof="0"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1558127"/>
            <a:ext cx="1414261" cy="1008000"/>
          </a:xfrm>
          <a:prstGeom prst="rect">
            <a:avLst/>
          </a:prstGeom>
          <a:solidFill>
            <a:srgbClr val="303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Arial" panose="020B0604020202020204" pitchFamily="34" charset="0"/>
            </a:endParaRPr>
          </a:p>
        </p:txBody>
      </p:sp>
      <p:pic>
        <p:nvPicPr>
          <p:cNvPr id="11" name="Picture 3" descr="C:\screenmakers\_Jobs\MAN\_Stammdaten\Logos\Logo_negative\Logo_MAN_neg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239397" y="1798537"/>
            <a:ext cx="935466" cy="52718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9492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4047745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pieren 50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en 51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Gleichschenkliges Dreieck 12"/>
          <p:cNvSpPr/>
          <p:nvPr userDrawn="1"/>
        </p:nvSpPr>
        <p:spPr bwMode="gray">
          <a:xfrm rot="5400000">
            <a:off x="6952716" y="2773153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7442087" y="2608896"/>
            <a:ext cx="4308127" cy="98488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Presentation Title</a:t>
            </a:r>
            <a:endParaRPr lang="en-US" noProof="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42087" y="4965172"/>
            <a:ext cx="4308127" cy="246221"/>
          </a:xfrm>
        </p:spPr>
        <p:txBody>
          <a:bodyPr/>
          <a:lstStyle>
            <a:lvl1pPr>
              <a:spcBef>
                <a:spcPts val="0"/>
              </a:spcBef>
              <a:defRPr sz="1600" b="0" baseline="0">
                <a:latin typeface="+mn-lt"/>
              </a:defRPr>
            </a:lvl1pPr>
          </a:lstStyle>
          <a:p>
            <a:pPr lvl="0"/>
            <a:r>
              <a:rPr lang="en-US" noProof="0" dirty="0" smtClean="0"/>
              <a:t>Placeholder Subtitle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442087" y="6206084"/>
            <a:ext cx="4308127" cy="18466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noProof="0" dirty="0" smtClean="0">
                <a:solidFill>
                  <a:srgbClr val="6E7E8D"/>
                </a:solidFill>
                <a:latin typeface="Arial" panose="020B0604020202020204" pitchFamily="34" charset="0"/>
              </a:rPr>
              <a:t>Placeholder Speaker  |  Place  |  Date</a:t>
            </a:r>
          </a:p>
        </p:txBody>
      </p:sp>
      <p:sp>
        <p:nvSpPr>
          <p:cNvPr id="29" name="Bildplatzhalter 2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0" y="0"/>
            <a:ext cx="6919916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63484" y="543274"/>
            <a:ext cx="899778" cy="511077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 bwMode="gray">
          <a:xfrm>
            <a:off x="6919916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262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99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uppieren 20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39" name="Gerade Verbindung 38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hteck 4"/>
          <p:cNvSpPr/>
          <p:nvPr userDrawn="1"/>
        </p:nvSpPr>
        <p:spPr bwMode="gray">
          <a:xfrm>
            <a:off x="2" y="-1"/>
            <a:ext cx="2496235" cy="6858001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 userDrawn="1"/>
        </p:nvSpPr>
        <p:spPr bwMode="gray">
          <a:xfrm>
            <a:off x="191394" y="338495"/>
            <a:ext cx="1872696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3200" b="1" dirty="0" smtClean="0">
                <a:solidFill>
                  <a:srgbClr val="303C49"/>
                </a:solidFill>
                <a:latin typeface="Arial Narrow" panose="020B0606020202030204" pitchFamily="34" charset="0"/>
              </a:rPr>
              <a:t>Agenda</a:t>
            </a:r>
            <a:endParaRPr lang="de-DE" sz="3200" b="1" dirty="0">
              <a:solidFill>
                <a:srgbClr val="303C49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hteck 45"/>
          <p:cNvSpPr/>
          <p:nvPr userDrawn="1"/>
        </p:nvSpPr>
        <p:spPr bwMode="gray">
          <a:xfrm>
            <a:off x="2496237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2" y="-2"/>
            <a:ext cx="5332319" cy="6858003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761448" y="575201"/>
            <a:ext cx="5988767" cy="4924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Chapter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497707" y="2478817"/>
            <a:ext cx="5970404" cy="5544626"/>
          </a:xfrm>
        </p:spPr>
        <p:txBody>
          <a:bodyPr lIns="0" tIns="1332000" anchor="b" anchorCtr="0">
            <a:noAutofit/>
          </a:bodyPr>
          <a:lstStyle>
            <a:lvl1pPr algn="r">
              <a:spcBef>
                <a:spcPts val="0"/>
              </a:spcBef>
              <a:defRPr sz="40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1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pieren 44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hteck 32"/>
          <p:cNvSpPr/>
          <p:nvPr userDrawn="1"/>
        </p:nvSpPr>
        <p:spPr bwMode="gray">
          <a:xfrm>
            <a:off x="5287321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  <p:sp>
        <p:nvSpPr>
          <p:cNvPr id="34" name="Gleichschenkliges Dreieck 33"/>
          <p:cNvSpPr/>
          <p:nvPr userDrawn="1"/>
        </p:nvSpPr>
        <p:spPr bwMode="gray">
          <a:xfrm rot="5400000">
            <a:off x="5307858" y="749402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93368"/>
              </p:ext>
            </p:extLst>
          </p:nvPr>
        </p:nvGraphicFramePr>
        <p:xfrm>
          <a:off x="2118" y="1589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17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8"/>
            <a:ext cx="11304000" cy="4859337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1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1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1" y="2044489"/>
            <a:ext cx="11304000" cy="4372186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342971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sp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5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549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2044489"/>
            <a:ext cx="5545138" cy="1718419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598963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049" y="2044489"/>
            <a:ext cx="5544000" cy="1718419"/>
          </a:xfrm>
        </p:spPr>
        <p:txBody>
          <a:bodyPr lIns="108000"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05538" y="1555225"/>
            <a:ext cx="5989637" cy="380480"/>
          </a:xfrm>
          <a:solidFill>
            <a:schemeClr val="accent2"/>
          </a:solidFill>
        </p:spPr>
        <p:txBody>
          <a:bodyPr wrap="none" lIns="108000" tIns="36000" rIns="432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1" hasCustomPrompt="1"/>
          </p:nvPr>
        </p:nvSpPr>
        <p:spPr>
          <a:xfrm>
            <a:off x="444500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>
              <a:defRPr lang="de-DE"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05538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35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959" y="828289"/>
            <a:ext cx="11304000" cy="430887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6"/>
            <a:ext cx="5545138" cy="48593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5538" y="1557339"/>
            <a:ext cx="5989637" cy="4859336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5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5827166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" name="think-cell Slide" r:id="rId16" imgW="287" imgH="287" progId="TCLayout.ActiveDocument.1">
                  <p:embed/>
                </p:oleObj>
              </mc:Choice>
              <mc:Fallback>
                <p:oleObj name="think-cell Slide" r:id="rId1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Gerade Verbindung 38"/>
          <p:cNvCxnSpPr/>
          <p:nvPr/>
        </p:nvCxnSpPr>
        <p:spPr bwMode="gray">
          <a:xfrm rot="16200000">
            <a:off x="-144742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 bwMode="gray">
          <a:xfrm rot="16200000">
            <a:off x="12339917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 bwMode="gray">
          <a:xfrm rot="16200000">
            <a:off x="-144742" y="6321306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gray">
          <a:xfrm rot="16200000">
            <a:off x="12339917" y="6321307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 bwMode="gray">
          <a:xfrm>
            <a:off x="444959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 bwMode="gray">
          <a:xfrm>
            <a:off x="11750215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 bwMode="gray">
          <a:xfrm>
            <a:off x="444959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 bwMode="gray">
          <a:xfrm>
            <a:off x="11750215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3109913" y="-184891"/>
            <a:ext cx="5975350" cy="144000"/>
            <a:chOff x="3109913" y="-184891"/>
            <a:chExt cx="5975350" cy="144000"/>
          </a:xfrm>
        </p:grpSpPr>
        <p:cxnSp>
          <p:nvCxnSpPr>
            <p:cNvPr id="56" name="Gerade Verbindung 55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3110569" y="6885394"/>
            <a:ext cx="5975350" cy="144000"/>
            <a:chOff x="3109913" y="-184891"/>
            <a:chExt cx="5975350" cy="144000"/>
          </a:xfrm>
        </p:grpSpPr>
        <p:cxnSp>
          <p:nvCxnSpPr>
            <p:cNvPr id="49" name="Gerade Verbindung 48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 Verbindung 88"/>
          <p:cNvCxnSpPr/>
          <p:nvPr/>
        </p:nvCxnSpPr>
        <p:spPr bwMode="gray">
          <a:xfrm>
            <a:off x="0" y="0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44959" y="828289"/>
            <a:ext cx="1130400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44960" y="1557338"/>
            <a:ext cx="11304000" cy="48593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4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447815" y="6602826"/>
            <a:ext cx="302400" cy="17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erade Verbindung 36"/>
          <p:cNvCxnSpPr/>
          <p:nvPr/>
        </p:nvCxnSpPr>
        <p:spPr bwMode="gray">
          <a:xfrm>
            <a:off x="987" y="6532964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9996975" y="6670224"/>
            <a:ext cx="8137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l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&lt;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646340" y="6670224"/>
            <a:ext cx="8765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r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&gt;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feld 12"/>
          <p:cNvSpPr txBox="1"/>
          <p:nvPr userDrawn="1"/>
        </p:nvSpPr>
        <p:spPr bwMode="gray">
          <a:xfrm>
            <a:off x="10341331" y="6581899"/>
            <a:ext cx="1152428" cy="2658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ctr">
              <a:spcBef>
                <a:spcPts val="400"/>
              </a:spcBef>
              <a:spcAft>
                <a:spcPct val="0"/>
              </a:spcAft>
            </a:pP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</a:t>
            </a:r>
            <a:r>
              <a:rPr lang="de-DE" sz="2000" dirty="0" smtClean="0">
                <a:solidFill>
                  <a:schemeClr val="accent6"/>
                </a:solidFill>
                <a:latin typeface="Arial"/>
                <a:sym typeface="Wingdings"/>
              </a:rPr>
              <a:t></a:t>
            </a: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</a:t>
            </a:r>
            <a:endParaRPr lang="de-DE" sz="2000" dirty="0" smtClean="0">
              <a:solidFill>
                <a:schemeClr val="accent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9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  <p:sldLayoutId id="2147483650" r:id="rId5"/>
    <p:sldLayoutId id="2147483662" r:id="rId6"/>
    <p:sldLayoutId id="2147483666" r:id="rId7"/>
    <p:sldLayoutId id="2147483656" r:id="rId8"/>
    <p:sldLayoutId id="2147483664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0"/>
        </a:spcBef>
        <a:buClr>
          <a:schemeClr val="accent3"/>
        </a:buClr>
        <a:buFont typeface="Symbol" panose="05050102010706020507" pitchFamily="18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281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948" userDrawn="1">
          <p15:clr>
            <a:srgbClr val="F26B43"/>
          </p15:clr>
        </p15:guide>
        <p15:guide id="6" pos="5556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9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 smtClean="0"/>
              <a:t>Servicing of Demo and Courtesy Vehicles</a:t>
            </a:r>
            <a:endParaRPr lang="en-US" sz="2400" spc="-165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9" name="think-cell Slide" r:id="rId10" imgW="287" imgH="287" progId="TCLayout.ActiveDocument.1">
                  <p:embed/>
                </p:oleObj>
              </mc:Choice>
              <mc:Fallback>
                <p:oleObj name="think-cell Slide" r:id="rId10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5"/>
          <p:cNvSpPr/>
          <p:nvPr/>
        </p:nvSpPr>
        <p:spPr>
          <a:xfrm>
            <a:off x="4228973" y="5642813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/>
          <p:cNvSpPr/>
          <p:nvPr/>
        </p:nvSpPr>
        <p:spPr>
          <a:xfrm>
            <a:off x="480072" y="1771078"/>
            <a:ext cx="2626132" cy="614680"/>
          </a:xfrm>
          <a:custGeom>
            <a:avLst/>
            <a:gdLst/>
            <a:ahLst/>
            <a:cxnLst/>
            <a:rect l="l" t="t" r="r" b="b"/>
            <a:pathLst>
              <a:path w="1857375" h="614680">
                <a:moveTo>
                  <a:pt x="0" y="614108"/>
                </a:moveTo>
                <a:lnTo>
                  <a:pt x="1857375" y="614108"/>
                </a:lnTo>
                <a:lnTo>
                  <a:pt x="1857375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/>
          <p:cNvSpPr txBox="1"/>
          <p:nvPr/>
        </p:nvSpPr>
        <p:spPr>
          <a:xfrm>
            <a:off x="1226164" y="1997208"/>
            <a:ext cx="121396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1"/>
                </a:solidFill>
              </a:rPr>
              <a:t>Head of Truck Sales</a:t>
            </a:r>
          </a:p>
        </p:txBody>
      </p:sp>
      <p:sp>
        <p:nvSpPr>
          <p:cNvPr id="13" name="object 8"/>
          <p:cNvSpPr/>
          <p:nvPr/>
        </p:nvSpPr>
        <p:spPr>
          <a:xfrm>
            <a:off x="9089136" y="1771078"/>
            <a:ext cx="2551176" cy="614680"/>
          </a:xfrm>
          <a:custGeom>
            <a:avLst/>
            <a:gdLst/>
            <a:ahLst/>
            <a:cxnLst/>
            <a:rect l="l" t="t" r="r" b="b"/>
            <a:pathLst>
              <a:path w="2332990" h="614680">
                <a:moveTo>
                  <a:pt x="0" y="614108"/>
                </a:moveTo>
                <a:lnTo>
                  <a:pt x="2332736" y="614108"/>
                </a:lnTo>
                <a:lnTo>
                  <a:pt x="2332736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9"/>
          <p:cNvSpPr txBox="1"/>
          <p:nvPr/>
        </p:nvSpPr>
        <p:spPr>
          <a:xfrm>
            <a:off x="9174996" y="1858907"/>
            <a:ext cx="2379455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900" dirty="0">
                <a:solidFill>
                  <a:schemeClr val="bg1"/>
                </a:solidFill>
              </a:rPr>
              <a:t>Technical Management, </a:t>
            </a:r>
            <a:r>
              <a:rPr lang="en-ZA" sz="900" dirty="0">
                <a:solidFill>
                  <a:schemeClr val="bg1"/>
                </a:solidFill>
              </a:rPr>
              <a:t>Head of Truck Sales, After Sales, Head of Retail / Key Accounts / Private Capital Sales,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3283750" y="1771078"/>
            <a:ext cx="5601295" cy="614680"/>
          </a:xfrm>
          <a:custGeom>
            <a:avLst/>
            <a:gdLst/>
            <a:ahLst/>
            <a:cxnLst/>
            <a:rect l="l" t="t" r="r" b="b"/>
            <a:pathLst>
              <a:path w="3981450" h="614680">
                <a:moveTo>
                  <a:pt x="0" y="614108"/>
                </a:moveTo>
                <a:lnTo>
                  <a:pt x="3981450" y="614108"/>
                </a:lnTo>
                <a:lnTo>
                  <a:pt x="3981450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1"/>
          <p:cNvSpPr txBox="1"/>
          <p:nvPr/>
        </p:nvSpPr>
        <p:spPr>
          <a:xfrm>
            <a:off x="3359964" y="1947729"/>
            <a:ext cx="5473071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900" dirty="0" smtClean="0">
                <a:solidFill>
                  <a:schemeClr val="bg1"/>
                </a:solidFill>
              </a:rPr>
              <a:t>MAN </a:t>
            </a:r>
            <a:r>
              <a:rPr lang="de-DE" sz="900" dirty="0">
                <a:solidFill>
                  <a:schemeClr val="bg1"/>
                </a:solidFill>
              </a:rPr>
              <a:t>RSA  will implement a control to ensure that all required services of the demo &amp; courtesy vehicles are timely performed. Repair &amp; Maintenance contracts will be implemented for all demo / courtesy vehicles</a:t>
            </a:r>
          </a:p>
          <a:p>
            <a:pPr marL="12700">
              <a:lnSpc>
                <a:spcPct val="100000"/>
              </a:lnSpc>
            </a:pPr>
            <a:endParaRPr sz="900" dirty="0">
              <a:latin typeface="Arial"/>
              <a:cs typeface="Arial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516737" y="2498562"/>
            <a:ext cx="11061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Pre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ious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516737" y="2696682"/>
            <a:ext cx="2555432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88" indent="-77788"/>
            <a:r>
              <a:rPr sz="550" spc="-10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de-DE" altLang="en-US" sz="900" dirty="0"/>
              <a:t>Technical management will conclude  </a:t>
            </a:r>
            <a:r>
              <a:rPr lang="de-DE" altLang="en-US" sz="900" dirty="0" smtClean="0"/>
              <a:t>  service </a:t>
            </a:r>
            <a:r>
              <a:rPr lang="de-DE" altLang="en-US" sz="900" dirty="0"/>
              <a:t>contracts / ServiceCare for all demo &amp; courtesy </a:t>
            </a:r>
            <a:r>
              <a:rPr lang="de-DE" altLang="en-US" sz="900" dirty="0" smtClean="0"/>
              <a:t> vehicles </a:t>
            </a:r>
            <a:endParaRPr lang="de-DE" altLang="en-US" sz="900" dirty="0"/>
          </a:p>
        </p:txBody>
      </p:sp>
      <p:sp>
        <p:nvSpPr>
          <p:cNvPr id="20" name="object 14"/>
          <p:cNvSpPr txBox="1"/>
          <p:nvPr/>
        </p:nvSpPr>
        <p:spPr>
          <a:xfrm>
            <a:off x="8598535" y="2506563"/>
            <a:ext cx="12782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Following</a:t>
            </a:r>
            <a:r>
              <a:rPr sz="900" b="1" spc="-20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518565" y="3353272"/>
            <a:ext cx="262916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2F3B48"/>
                </a:solidFill>
                <a:latin typeface="Arial"/>
                <a:cs typeface="Arial"/>
              </a:rPr>
              <a:t>input</a:t>
            </a: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 / Customer needs &amp; Expectations 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9318498" y="3353272"/>
            <a:ext cx="6743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output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6175629" y="3353272"/>
            <a:ext cx="978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Interested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3394329" y="3353272"/>
            <a:ext cx="977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contents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6204965" y="3551392"/>
            <a:ext cx="2065799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R&amp;M department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After Sales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US" sz="900" dirty="0" smtClean="0">
                <a:solidFill>
                  <a:srgbClr val="2F3B48"/>
                </a:solidFill>
                <a:latin typeface="Arial"/>
                <a:cs typeface="Arial"/>
              </a:rPr>
              <a:t>Sales Channels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0" name="object 24"/>
          <p:cNvSpPr txBox="1"/>
          <p:nvPr/>
        </p:nvSpPr>
        <p:spPr>
          <a:xfrm>
            <a:off x="1323238" y="1625691"/>
            <a:ext cx="8407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900" b="1" spc="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ner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1" name="object 25"/>
          <p:cNvSpPr txBox="1"/>
          <p:nvPr/>
        </p:nvSpPr>
        <p:spPr>
          <a:xfrm>
            <a:off x="5633466" y="1611975"/>
            <a:ext cx="9969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objecti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2" name="object 26"/>
          <p:cNvSpPr txBox="1"/>
          <p:nvPr/>
        </p:nvSpPr>
        <p:spPr>
          <a:xfrm>
            <a:off x="9678162" y="1625691"/>
            <a:ext cx="13804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Participant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s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mitt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475461" y="2654300"/>
            <a:ext cx="2952000" cy="0"/>
          </a:xfrm>
          <a:custGeom>
            <a:avLst/>
            <a:gdLst/>
            <a:ahLst/>
            <a:cxnLst/>
            <a:rect l="l" t="t" r="r" b="b"/>
            <a:pathLst>
              <a:path w="2376805">
                <a:moveTo>
                  <a:pt x="0" y="0"/>
                </a:moveTo>
                <a:lnTo>
                  <a:pt x="23764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28"/>
          <p:cNvSpPr/>
          <p:nvPr/>
        </p:nvSpPr>
        <p:spPr>
          <a:xfrm>
            <a:off x="405485" y="4766564"/>
            <a:ext cx="11340000" cy="0"/>
          </a:xfrm>
          <a:custGeom>
            <a:avLst/>
            <a:gdLst/>
            <a:ahLst/>
            <a:cxnLst/>
            <a:rect l="l" t="t" r="r" b="b"/>
            <a:pathLst>
              <a:path w="8515350">
                <a:moveTo>
                  <a:pt x="0" y="0"/>
                </a:moveTo>
                <a:lnTo>
                  <a:pt x="8515248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29"/>
          <p:cNvSpPr/>
          <p:nvPr/>
        </p:nvSpPr>
        <p:spPr>
          <a:xfrm>
            <a:off x="3936746" y="2646679"/>
            <a:ext cx="4173982" cy="566420"/>
          </a:xfrm>
          <a:custGeom>
            <a:avLst/>
            <a:gdLst/>
            <a:ahLst/>
            <a:cxnLst/>
            <a:rect l="l" t="t" r="r" b="b"/>
            <a:pathLst>
              <a:path w="2806700" h="566419">
                <a:moveTo>
                  <a:pt x="2630804" y="0"/>
                </a:moveTo>
                <a:lnTo>
                  <a:pt x="0" y="0"/>
                </a:lnTo>
                <a:lnTo>
                  <a:pt x="176022" y="283210"/>
                </a:lnTo>
                <a:lnTo>
                  <a:pt x="0" y="566420"/>
                </a:lnTo>
                <a:lnTo>
                  <a:pt x="2630804" y="566420"/>
                </a:lnTo>
                <a:lnTo>
                  <a:pt x="2806700" y="283210"/>
                </a:lnTo>
                <a:lnTo>
                  <a:pt x="263080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0"/>
          <p:cNvSpPr txBox="1"/>
          <p:nvPr/>
        </p:nvSpPr>
        <p:spPr>
          <a:xfrm>
            <a:off x="4151086" y="2776201"/>
            <a:ext cx="378034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/>
            </a:pPr>
            <a:r>
              <a:rPr lang="de-DE" sz="1100" b="1" dirty="0" smtClean="0">
                <a:solidFill>
                  <a:schemeClr val="tx1">
                    <a:lumMod val="75000"/>
                  </a:schemeClr>
                </a:solidFill>
              </a:rPr>
              <a:t>Servicing of Demo and Courtesy Vehicles</a:t>
            </a:r>
            <a:endParaRPr lang="de-DE" sz="11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object 32"/>
          <p:cNvSpPr/>
          <p:nvPr/>
        </p:nvSpPr>
        <p:spPr>
          <a:xfrm>
            <a:off x="477264" y="3527042"/>
            <a:ext cx="262893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34"/>
          <p:cNvSpPr/>
          <p:nvPr/>
        </p:nvSpPr>
        <p:spPr>
          <a:xfrm flipV="1">
            <a:off x="3352799" y="3477600"/>
            <a:ext cx="2637282" cy="53302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51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35"/>
          <p:cNvSpPr/>
          <p:nvPr/>
        </p:nvSpPr>
        <p:spPr>
          <a:xfrm flipV="1">
            <a:off x="6162801" y="3463035"/>
            <a:ext cx="2689734" cy="6844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725" y="0"/>
                </a:lnTo>
              </a:path>
            </a:pathLst>
          </a:custGeom>
          <a:ln w="317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39"/>
          <p:cNvSpPr/>
          <p:nvPr/>
        </p:nvSpPr>
        <p:spPr>
          <a:xfrm>
            <a:off x="424510" y="1556511"/>
            <a:ext cx="11323990" cy="4825365"/>
          </a:xfrm>
          <a:custGeom>
            <a:avLst/>
            <a:gdLst/>
            <a:ahLst/>
            <a:cxnLst/>
            <a:rect l="l" t="t" r="r" b="b"/>
            <a:pathLst>
              <a:path w="8496300" h="4825365">
                <a:moveTo>
                  <a:pt x="0" y="4825238"/>
                </a:moveTo>
                <a:lnTo>
                  <a:pt x="8496173" y="4825238"/>
                </a:lnTo>
                <a:lnTo>
                  <a:pt x="8496173" y="0"/>
                </a:lnTo>
                <a:lnTo>
                  <a:pt x="0" y="0"/>
                </a:lnTo>
                <a:lnTo>
                  <a:pt x="0" y="4825238"/>
                </a:lnTo>
                <a:close/>
              </a:path>
            </a:pathLst>
          </a:custGeom>
          <a:ln w="952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0"/>
          <p:cNvSpPr/>
          <p:nvPr/>
        </p:nvSpPr>
        <p:spPr>
          <a:xfrm>
            <a:off x="4228973" y="4890414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1"/>
          <p:cNvSpPr txBox="1"/>
          <p:nvPr/>
        </p:nvSpPr>
        <p:spPr>
          <a:xfrm>
            <a:off x="4270628" y="4945851"/>
            <a:ext cx="893444" cy="341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Standards/tools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500" spc="25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900" dirty="0" smtClean="0">
                <a:solidFill>
                  <a:srgbClr val="FFFFFF"/>
                </a:solidFill>
                <a:latin typeface="Arial"/>
                <a:cs typeface="Arial"/>
              </a:rPr>
              <a:t>EMBRACE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8" name="object 42"/>
          <p:cNvSpPr/>
          <p:nvPr/>
        </p:nvSpPr>
        <p:spPr>
          <a:xfrm>
            <a:off x="477938" y="4890477"/>
            <a:ext cx="3600000" cy="1490980"/>
          </a:xfrm>
          <a:custGeom>
            <a:avLst/>
            <a:gdLst/>
            <a:ahLst/>
            <a:cxnLst/>
            <a:rect l="l" t="t" r="r" b="b"/>
            <a:pathLst>
              <a:path w="2628265" h="1490979">
                <a:moveTo>
                  <a:pt x="0" y="1490853"/>
                </a:moveTo>
                <a:lnTo>
                  <a:pt x="2628011" y="1490853"/>
                </a:lnTo>
                <a:lnTo>
                  <a:pt x="2628011" y="0"/>
                </a:lnTo>
                <a:lnTo>
                  <a:pt x="0" y="0"/>
                </a:lnTo>
                <a:lnTo>
                  <a:pt x="0" y="1490853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3"/>
          <p:cNvSpPr txBox="1"/>
          <p:nvPr/>
        </p:nvSpPr>
        <p:spPr>
          <a:xfrm>
            <a:off x="4266692" y="5698073"/>
            <a:ext cx="1366774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Capacity</a:t>
            </a: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tied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lang="en-ZA" sz="900" b="1" dirty="0" smtClean="0">
                <a:solidFill>
                  <a:srgbClr val="FFFFFF"/>
                </a:solidFill>
                <a:latin typeface="Arial"/>
                <a:cs typeface="Arial"/>
              </a:rPr>
              <a:t> in FTE</a:t>
            </a:r>
            <a:endParaRPr sz="900" dirty="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60"/>
              </a:spcBef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sz="900" spc="-55" dirty="0" smtClean="0">
                <a:solidFill>
                  <a:srgbClr val="FFFFFF"/>
                </a:solidFill>
                <a:cs typeface="Times New Roman"/>
              </a:rPr>
              <a:t>0.2 FTE</a:t>
            </a:r>
            <a:endParaRPr sz="900" dirty="0">
              <a:cs typeface="Arial"/>
            </a:endParaRPr>
          </a:p>
        </p:txBody>
      </p:sp>
      <p:sp>
        <p:nvSpPr>
          <p:cNvPr id="50" name="object 44"/>
          <p:cNvSpPr txBox="1"/>
          <p:nvPr/>
        </p:nvSpPr>
        <p:spPr>
          <a:xfrm>
            <a:off x="494182" y="4937343"/>
            <a:ext cx="2955646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R/C   </a:t>
            </a:r>
            <a:r>
              <a:rPr sz="9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ZA" sz="900" b="1" spc="-80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900" b="1" spc="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900" b="1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risks/opportunities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R1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The vehicle must be serviced timeously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The vehicles service requirements are         		      monitored centrally.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1" name="object 45"/>
          <p:cNvSpPr txBox="1"/>
          <p:nvPr/>
        </p:nvSpPr>
        <p:spPr>
          <a:xfrm>
            <a:off x="3412320" y="4937343"/>
            <a:ext cx="665618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88" indent="-103188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Medium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ZA" sz="9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46"/>
          <p:cNvSpPr txBox="1"/>
          <p:nvPr/>
        </p:nvSpPr>
        <p:spPr>
          <a:xfrm>
            <a:off x="8057515" y="5176230"/>
            <a:ext cx="25463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3" name="object 32"/>
          <p:cNvSpPr/>
          <p:nvPr/>
        </p:nvSpPr>
        <p:spPr>
          <a:xfrm>
            <a:off x="8578849" y="2653200"/>
            <a:ext cx="3024000" cy="0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32"/>
          <p:cNvSpPr/>
          <p:nvPr/>
        </p:nvSpPr>
        <p:spPr>
          <a:xfrm flipV="1">
            <a:off x="9089136" y="3484800"/>
            <a:ext cx="251608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gray">
          <a:xfrm>
            <a:off x="7975965" y="4894776"/>
            <a:ext cx="3657471" cy="720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gray">
          <a:xfrm>
            <a:off x="7975966" y="5656216"/>
            <a:ext cx="3657470" cy="69000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gray">
          <a:xfrm>
            <a:off x="8048393" y="5718452"/>
            <a:ext cx="1891406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 Performance Indicator (KPI)</a:t>
            </a:r>
          </a:p>
        </p:txBody>
      </p:sp>
      <p:sp>
        <p:nvSpPr>
          <p:cNvPr id="64" name="Rectangle 125"/>
          <p:cNvSpPr>
            <a:spLocks noChangeArrowheads="1"/>
          </p:cNvSpPr>
          <p:nvPr/>
        </p:nvSpPr>
        <p:spPr bwMode="gray">
          <a:xfrm>
            <a:off x="7931432" y="5152284"/>
            <a:ext cx="1197371" cy="2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900" dirty="0" smtClean="0">
                <a:solidFill>
                  <a:prstClr val="white"/>
                </a:solidFill>
                <a:cs typeface="Arial" pitchFamily="34" charset="0"/>
              </a:rPr>
              <a:t>Service costs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900" dirty="0" smtClean="0">
                <a:solidFill>
                  <a:prstClr val="white"/>
                </a:solidFill>
                <a:cs typeface="Arial" pitchFamily="34" charset="0"/>
              </a:rPr>
              <a:t>ServiceCare costs</a:t>
            </a:r>
            <a:endParaRPr lang="de-DE" sz="9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gray">
          <a:xfrm>
            <a:off x="8027176" y="4957013"/>
            <a:ext cx="1603375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 expense driver</a:t>
            </a:r>
          </a:p>
        </p:txBody>
      </p:sp>
      <p:sp>
        <p:nvSpPr>
          <p:cNvPr id="68" name="Text Box 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496781" y="2630203"/>
            <a:ext cx="321575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de-DE" altLang="en-US" sz="900" dirty="0" smtClean="0"/>
              <a:t>Technical management will monitor &amp; control the maintenance of all Demos \ courtesy vehicles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de-DE" altLang="en-US" sz="900" dirty="0" smtClean="0"/>
              <a:t>ServiceCare will monitor the service intervals &amp; proactively informs the Technical management of approaching services</a:t>
            </a:r>
          </a:p>
        </p:txBody>
      </p:sp>
      <p:sp>
        <p:nvSpPr>
          <p:cNvPr id="69" name="Text Box 2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49018" y="3526623"/>
            <a:ext cx="1839913" cy="6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Approved Service Contact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ServiceCare Contract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endParaRPr lang="de-DE" altLang="en-US" sz="900" dirty="0"/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Tx/>
              <a:buNone/>
            </a:pPr>
            <a:endParaRPr lang="de-DE" altLang="en-US" sz="900" dirty="0"/>
          </a:p>
        </p:txBody>
      </p:sp>
      <p:sp>
        <p:nvSpPr>
          <p:cNvPr id="70" name="Text Box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354004" y="3539839"/>
            <a:ext cx="2582781" cy="7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de-DE" altLang="en-US" sz="900" dirty="0" smtClean="0"/>
              <a:t>Request Service contract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de-DE" altLang="en-US" sz="900" dirty="0" smtClean="0"/>
              <a:t>Request ServiceCare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de-DE" altLang="en-US" sz="900" dirty="0" smtClean="0"/>
              <a:t>Customer coordination &amp; communication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de-DE" altLang="en-US" sz="900" dirty="0" smtClean="0"/>
              <a:t>Vehicles are serviced</a:t>
            </a:r>
          </a:p>
          <a:p>
            <a:pPr marL="0" indent="0" eaLnBrk="1" hangingPunct="1">
              <a:spcBef>
                <a:spcPct val="0"/>
              </a:spcBef>
              <a:buClr>
                <a:schemeClr val="accent2"/>
              </a:buClr>
              <a:buSzPct val="60000"/>
              <a:defRPr/>
            </a:pPr>
            <a:r>
              <a:rPr lang="de-DE" altLang="en-US" sz="900" dirty="0" smtClean="0"/>
              <a:t>    </a:t>
            </a:r>
          </a:p>
        </p:txBody>
      </p:sp>
      <p:sp>
        <p:nvSpPr>
          <p:cNvPr id="71" name="Text Box 3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9044245" y="3542191"/>
            <a:ext cx="2558603" cy="8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Demo &amp; Courtesy vehicles are serviced to MAN Standard &amp;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altLang="en-US" sz="900" dirty="0"/>
              <a:t>There is no warranty risk becauce of  a missed or late Service.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Tx/>
              <a:buNone/>
            </a:pPr>
            <a:endParaRPr lang="de-DE" altLang="en-US" sz="900" dirty="0"/>
          </a:p>
        </p:txBody>
      </p:sp>
      <p:sp>
        <p:nvSpPr>
          <p:cNvPr id="73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048393" y="5854383"/>
            <a:ext cx="1892300" cy="37394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85725" indent="-85725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Arial" charset="0"/>
              </a:rPr>
              <a:t>Correct  paper flow </a:t>
            </a:r>
          </a:p>
          <a:p>
            <a:pPr marL="85725" indent="-85725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Compliant 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Arial" charset="0"/>
              </a:rPr>
              <a:t>service histories</a:t>
            </a:r>
          </a:p>
          <a:p>
            <a:pPr marL="85725" indent="-85725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US" sz="9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9" name="object 48"/>
          <p:cNvSpPr txBox="1"/>
          <p:nvPr/>
        </p:nvSpPr>
        <p:spPr>
          <a:xfrm>
            <a:off x="449018" y="6657226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PD_MTB-RSA-NSC_20_02_03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9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 smtClean="0"/>
              <a:t>Servicing </a:t>
            </a:r>
            <a:r>
              <a:rPr lang="en-US" altLang="en-US" sz="2400" spc="-165" dirty="0"/>
              <a:t>of Demo and Courtesy Vehicles</a:t>
            </a:r>
            <a:endParaRPr lang="en-US" sz="2400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 smtClean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 smtClean="0">
                <a:solidFill>
                  <a:srgbClr val="6D7D8D"/>
                </a:solidFill>
                <a:cs typeface="Arial"/>
              </a:rPr>
              <a:t>ess Flow (Swimlane)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5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16"/>
          <p:cNvSpPr>
            <a:spLocks noChangeArrowheads="1"/>
          </p:cNvSpPr>
          <p:nvPr/>
        </p:nvSpPr>
        <p:spPr bwMode="gray">
          <a:xfrm>
            <a:off x="425672" y="5577064"/>
            <a:ext cx="11322828" cy="75565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Rectangle 16"/>
          <p:cNvSpPr>
            <a:spLocks noChangeArrowheads="1"/>
          </p:cNvSpPr>
          <p:nvPr/>
        </p:nvSpPr>
        <p:spPr bwMode="gray">
          <a:xfrm>
            <a:off x="425672" y="2924179"/>
            <a:ext cx="11322828" cy="7921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78" name="Gruppieren 67"/>
          <p:cNvGrpSpPr>
            <a:grpSpLocks/>
          </p:cNvGrpSpPr>
          <p:nvPr/>
        </p:nvGrpSpPr>
        <p:grpSpPr bwMode="auto">
          <a:xfrm>
            <a:off x="425672" y="1611829"/>
            <a:ext cx="11322828" cy="4716000"/>
            <a:chOff x="14396" y="324958"/>
            <a:chExt cx="9006684" cy="4716159"/>
          </a:xfrm>
        </p:grpSpPr>
        <p:grpSp>
          <p:nvGrpSpPr>
            <p:cNvPr id="79" name="Gruppieren 68"/>
            <p:cNvGrpSpPr>
              <a:grpSpLocks/>
            </p:cNvGrpSpPr>
            <p:nvPr/>
          </p:nvGrpSpPr>
          <p:grpSpPr bwMode="auto">
            <a:xfrm>
              <a:off x="14396" y="324958"/>
              <a:ext cx="9006684" cy="792188"/>
              <a:chOff x="14396" y="324958"/>
              <a:chExt cx="9006684" cy="792188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gray">
              <a:xfrm>
                <a:off x="14396" y="324958"/>
                <a:ext cx="9006684" cy="792188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810" algn="ctr">
                <a:solidFill>
                  <a:srgbClr val="AFAFAF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5"/>
              <p:cNvSpPr>
                <a:spLocks noChangeArrowheads="1"/>
              </p:cNvSpPr>
              <p:nvPr/>
            </p:nvSpPr>
            <p:spPr bwMode="gray">
              <a:xfrm>
                <a:off x="81570" y="570268"/>
                <a:ext cx="539703" cy="36934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/>
            </p:spPr>
            <p:txBody>
              <a:bodyPr lIns="0" tIns="0" rIns="0" bIns="0" anchor="b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de-DE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03C49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After Sales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de-DE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03C49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R&amp;M Management</a:t>
                </a:r>
              </a:p>
            </p:txBody>
          </p:sp>
        </p:grpSp>
        <p:sp>
          <p:nvSpPr>
            <p:cNvPr id="80" name="Rectangle 11"/>
            <p:cNvSpPr>
              <a:spLocks noChangeArrowheads="1"/>
            </p:cNvSpPr>
            <p:nvPr/>
          </p:nvSpPr>
          <p:spPr bwMode="gray">
            <a:xfrm>
              <a:off x="81242" y="1863662"/>
              <a:ext cx="525906" cy="49246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  <a:extLst/>
          </p:spPr>
          <p:txBody>
            <a:bodyPr wrap="square" lIns="0" tIns="0" rIns="0" bIns="0" anchor="b"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de-DE" sz="800" b="1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Technical Management and </a:t>
              </a:r>
              <a:r>
                <a:rPr lang="en-ZA" sz="800" b="1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Head of Truck </a:t>
              </a:r>
              <a:r>
                <a:rPr lang="en-ZA" sz="800" b="1" kern="0" dirty="0" smtClean="0">
                  <a:solidFill>
                    <a:srgbClr val="303C49"/>
                  </a:solidFill>
                  <a:cs typeface="Arial" panose="020B0604020202020204" pitchFamily="34" charset="0"/>
                </a:rPr>
                <a:t>Sales </a:t>
              </a:r>
              <a:endParaRPr lang="de-DE" sz="800" b="1" kern="0" dirty="0">
                <a:solidFill>
                  <a:srgbClr val="303C49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81" name="Gruppieren 71"/>
            <p:cNvGrpSpPr>
              <a:grpSpLocks/>
            </p:cNvGrpSpPr>
            <p:nvPr/>
          </p:nvGrpSpPr>
          <p:grpSpPr bwMode="auto">
            <a:xfrm>
              <a:off x="14396" y="3015860"/>
              <a:ext cx="9006684" cy="695348"/>
              <a:chOff x="14396" y="3015860"/>
              <a:chExt cx="9006684" cy="695348"/>
            </a:xfrm>
          </p:grpSpPr>
          <p:sp>
            <p:nvSpPr>
              <p:cNvPr id="83" name="Rectangle 13"/>
              <p:cNvSpPr>
                <a:spLocks noChangeArrowheads="1"/>
              </p:cNvSpPr>
              <p:nvPr/>
            </p:nvSpPr>
            <p:spPr bwMode="gray">
              <a:xfrm>
                <a:off x="14396" y="3015860"/>
                <a:ext cx="9006684" cy="695348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810" algn="ctr">
                <a:solidFill>
                  <a:srgbClr val="AFAFAF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14"/>
              <p:cNvSpPr>
                <a:spLocks noChangeArrowheads="1"/>
              </p:cNvSpPr>
              <p:nvPr/>
            </p:nvSpPr>
            <p:spPr bwMode="gray">
              <a:xfrm>
                <a:off x="78880" y="3287853"/>
                <a:ext cx="539703" cy="246229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/>
            </p:spPr>
            <p:txBody>
              <a:bodyPr lIns="0" tIns="0" rIns="0" bIns="0" anchor="b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lang="de-DE" sz="800" b="1" kern="0" dirty="0">
                    <a:solidFill>
                      <a:srgbClr val="303C49"/>
                    </a:solidFill>
                    <a:cs typeface="Arial" panose="020B0604020202020204" pitchFamily="34" charset="0"/>
                  </a:rPr>
                  <a:t>Cartrack / </a:t>
                </a:r>
                <a:r>
                  <a:rPr lang="de-DE" sz="800" b="1" kern="0" dirty="0" smtClean="0">
                    <a:solidFill>
                      <a:srgbClr val="303C49"/>
                    </a:solidFill>
                    <a:cs typeface="Arial" panose="020B0604020202020204" pitchFamily="34" charset="0"/>
                  </a:rPr>
                  <a:t>Telematics</a:t>
                </a:r>
                <a:endParaRPr lang="de-DE" sz="800" b="1" kern="0" dirty="0">
                  <a:solidFill>
                    <a:srgbClr val="303C49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Line 21"/>
            <p:cNvSpPr>
              <a:spLocks noChangeShapeType="1"/>
            </p:cNvSpPr>
            <p:nvPr/>
          </p:nvSpPr>
          <p:spPr bwMode="gray">
            <a:xfrm>
              <a:off x="667104" y="324958"/>
              <a:ext cx="0" cy="4716159"/>
            </a:xfrm>
            <a:prstGeom prst="line">
              <a:avLst/>
            </a:prstGeom>
            <a:noFill/>
            <a:ln w="3810">
              <a:solidFill>
                <a:srgbClr val="AFAFA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b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57"/>
          <p:cNvSpPr txBox="1">
            <a:spLocks noChangeArrowheads="1"/>
          </p:cNvSpPr>
          <p:nvPr/>
        </p:nvSpPr>
        <p:spPr bwMode="gray">
          <a:xfrm>
            <a:off x="3486372" y="5007491"/>
            <a:ext cx="1428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sp>
        <p:nvSpPr>
          <p:cNvPr id="104" name="TextBox 60"/>
          <p:cNvSpPr txBox="1">
            <a:spLocks noChangeArrowheads="1"/>
          </p:cNvSpPr>
          <p:nvPr/>
        </p:nvSpPr>
        <p:spPr bwMode="gray">
          <a:xfrm>
            <a:off x="4205509" y="443122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sp>
        <p:nvSpPr>
          <p:cNvPr id="105" name="TextBox 61"/>
          <p:cNvSpPr txBox="1">
            <a:spLocks noChangeArrowheads="1"/>
          </p:cNvSpPr>
          <p:nvPr/>
        </p:nvSpPr>
        <p:spPr bwMode="gray">
          <a:xfrm>
            <a:off x="2910109" y="3927991"/>
            <a:ext cx="2159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GB" altLang="en-US" sz="600" dirty="0" smtClean="0">
                <a:solidFill>
                  <a:srgbClr val="303C49"/>
                </a:solidFill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06" name="TextBox 102"/>
          <p:cNvSpPr txBox="1">
            <a:spLocks noChangeArrowheads="1"/>
          </p:cNvSpPr>
          <p:nvPr/>
        </p:nvSpPr>
        <p:spPr bwMode="gray">
          <a:xfrm>
            <a:off x="3413347" y="5944116"/>
            <a:ext cx="14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grpSp>
        <p:nvGrpSpPr>
          <p:cNvPr id="112" name="Gruppieren 88"/>
          <p:cNvGrpSpPr>
            <a:grpSpLocks/>
          </p:cNvGrpSpPr>
          <p:nvPr/>
        </p:nvGrpSpPr>
        <p:grpSpPr bwMode="auto">
          <a:xfrm>
            <a:off x="1439665" y="2996409"/>
            <a:ext cx="965944" cy="647700"/>
            <a:chOff x="1907902" y="1644130"/>
            <a:chExt cx="1054100" cy="628154"/>
          </a:xfrm>
        </p:grpSpPr>
        <p:sp>
          <p:nvSpPr>
            <p:cNvPr id="113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R="0" indent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All Demo &amp; Courtesy units must have Comfort service contracts</a:t>
              </a:r>
            </a:p>
          </p:txBody>
        </p:sp>
        <p:sp>
          <p:nvSpPr>
            <p:cNvPr id="114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6" name="Rectangle 17"/>
          <p:cNvSpPr>
            <a:spLocks noChangeArrowheads="1"/>
          </p:cNvSpPr>
          <p:nvPr/>
        </p:nvSpPr>
        <p:spPr bwMode="gray">
          <a:xfrm>
            <a:off x="533622" y="5767738"/>
            <a:ext cx="504000" cy="24622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xtLst/>
        </p:spPr>
        <p:txBody>
          <a:bodyPr lIns="0" tIns="0" rIns="0" bIns="0" anchor="b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b="1" kern="0" dirty="0">
                <a:solidFill>
                  <a:srgbClr val="303C49"/>
                </a:solidFill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19" name="TextBox 203"/>
          <p:cNvSpPr txBox="1">
            <a:spLocks noChangeArrowheads="1"/>
          </p:cNvSpPr>
          <p:nvPr/>
        </p:nvSpPr>
        <p:spPr bwMode="gray">
          <a:xfrm>
            <a:off x="4259484" y="5104329"/>
            <a:ext cx="21748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grpSp>
        <p:nvGrpSpPr>
          <p:cNvPr id="132" name="Gruppieren 88"/>
          <p:cNvGrpSpPr>
            <a:grpSpLocks/>
          </p:cNvGrpSpPr>
          <p:nvPr/>
        </p:nvGrpSpPr>
        <p:grpSpPr bwMode="auto">
          <a:xfrm>
            <a:off x="2776789" y="1673184"/>
            <a:ext cx="972054" cy="638175"/>
            <a:chOff x="-5932040" y="1658333"/>
            <a:chExt cx="1055662" cy="618612"/>
          </a:xfrm>
        </p:grpSpPr>
        <p:sp>
          <p:nvSpPr>
            <p:cNvPr id="133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Allocate contract to chassis and loads on embrace / Activates Service Care &amp; allocate</a:t>
              </a:r>
            </a:p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the service interval</a:t>
              </a:r>
            </a:p>
          </p:txBody>
        </p:sp>
        <p:sp>
          <p:nvSpPr>
            <p:cNvPr id="134" name="Rectangle 29"/>
            <p:cNvSpPr>
              <a:spLocks noChangeArrowheads="1"/>
            </p:cNvSpPr>
            <p:nvPr/>
          </p:nvSpPr>
          <p:spPr bwMode="gray">
            <a:xfrm>
              <a:off x="-5932040" y="2138670"/>
              <a:ext cx="528614" cy="13827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</p:txBody>
        </p:sp>
        <p:sp>
          <p:nvSpPr>
            <p:cNvPr id="135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5486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0" name="TextBox 139"/>
          <p:cNvSpPr txBox="1">
            <a:spLocks noChangeArrowheads="1"/>
          </p:cNvSpPr>
          <p:nvPr/>
        </p:nvSpPr>
        <p:spPr bwMode="gray">
          <a:xfrm>
            <a:off x="3846734" y="5359916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dirty="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Elbow Connector 2"/>
          <p:cNvCxnSpPr>
            <a:stCxn id="113" idx="3"/>
            <a:endCxn id="133" idx="1"/>
          </p:cNvCxnSpPr>
          <p:nvPr/>
        </p:nvCxnSpPr>
        <p:spPr>
          <a:xfrm flipV="1">
            <a:off x="2405609" y="1924191"/>
            <a:ext cx="372618" cy="1319522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uppieren 88"/>
          <p:cNvGrpSpPr>
            <a:grpSpLocks/>
          </p:cNvGrpSpPr>
          <p:nvPr/>
        </p:nvGrpSpPr>
        <p:grpSpPr bwMode="auto">
          <a:xfrm>
            <a:off x="4693100" y="4334708"/>
            <a:ext cx="984997" cy="646762"/>
            <a:chOff x="-5932040" y="1658333"/>
            <a:chExt cx="1069719" cy="626935"/>
          </a:xfrm>
        </p:grpSpPr>
        <p:sp>
          <p:nvSpPr>
            <p:cNvPr id="165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700" kern="0" dirty="0">
                <a:solidFill>
                  <a:srgbClr val="303C49"/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Monitors mileage  &amp;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Sends service alerts </a:t>
              </a:r>
            </a:p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700" kern="0" dirty="0">
                <a:solidFill>
                  <a:srgbClr val="303C4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6" name="Rectangle 29"/>
            <p:cNvSpPr>
              <a:spLocks noChangeArrowheads="1"/>
            </p:cNvSpPr>
            <p:nvPr/>
          </p:nvSpPr>
          <p:spPr bwMode="gray">
            <a:xfrm>
              <a:off x="-5932040" y="2140216"/>
              <a:ext cx="528614" cy="139586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</a:p>
          </p:txBody>
        </p:sp>
        <p:sp>
          <p:nvSpPr>
            <p:cNvPr id="167" name="Rectangle 30"/>
            <p:cNvSpPr>
              <a:spLocks noChangeArrowheads="1"/>
            </p:cNvSpPr>
            <p:nvPr/>
          </p:nvSpPr>
          <p:spPr bwMode="gray">
            <a:xfrm>
              <a:off x="-5390123" y="2144957"/>
              <a:ext cx="527802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uppieren 88"/>
          <p:cNvGrpSpPr>
            <a:grpSpLocks/>
          </p:cNvGrpSpPr>
          <p:nvPr/>
        </p:nvGrpSpPr>
        <p:grpSpPr bwMode="auto">
          <a:xfrm>
            <a:off x="3452962" y="4329087"/>
            <a:ext cx="972054" cy="638175"/>
            <a:chOff x="-5932040" y="1658333"/>
            <a:chExt cx="1055662" cy="618612"/>
          </a:xfrm>
        </p:grpSpPr>
        <p:sp>
          <p:nvSpPr>
            <p:cNvPr id="88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Load chassis numbers on Service care</a:t>
              </a:r>
            </a:p>
          </p:txBody>
        </p:sp>
        <p:sp>
          <p:nvSpPr>
            <p:cNvPr id="89" name="Rectangle 29"/>
            <p:cNvSpPr>
              <a:spLocks noChangeArrowheads="1"/>
            </p:cNvSpPr>
            <p:nvPr/>
          </p:nvSpPr>
          <p:spPr bwMode="gray">
            <a:xfrm>
              <a:off x="-5932040" y="2138670"/>
              <a:ext cx="528614" cy="13827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3</a:t>
              </a: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5486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Straight Arrow Connector 12"/>
          <p:cNvCxnSpPr>
            <a:stCxn id="88" idx="3"/>
            <a:endCxn id="165" idx="1"/>
          </p:cNvCxnSpPr>
          <p:nvPr/>
        </p:nvCxnSpPr>
        <p:spPr>
          <a:xfrm>
            <a:off x="4425016" y="4580094"/>
            <a:ext cx="269521" cy="562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106"/>
          <p:cNvGrpSpPr/>
          <p:nvPr/>
        </p:nvGrpSpPr>
        <p:grpSpPr>
          <a:xfrm>
            <a:off x="6047309" y="2985161"/>
            <a:ext cx="972000" cy="640800"/>
            <a:chOff x="1907902" y="1644130"/>
            <a:chExt cx="1054100" cy="628154"/>
          </a:xfrm>
        </p:grpSpPr>
        <p:sp>
          <p:nvSpPr>
            <p:cNvPr id="96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 lv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altLang="en-US" sz="700" kern="0" dirty="0">
                <a:solidFill>
                  <a:srgbClr val="303C49"/>
                </a:solidFill>
                <a:cs typeface="Arial" panose="020B0604020202020204" pitchFamily="34" charset="0"/>
              </a:endParaRPr>
            </a:p>
            <a:p>
              <a:pPr lv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Monitors &amp; coordinates   the service </a:t>
              </a:r>
              <a:r>
                <a:rPr lang="en-US" altLang="en-US" sz="600" kern="0" dirty="0" smtClean="0">
                  <a:solidFill>
                    <a:srgbClr val="303C49"/>
                  </a:solidFill>
                  <a:cs typeface="Arial" panose="020B0604020202020204" pitchFamily="34" charset="0"/>
                </a:rPr>
                <a:t>schedules. </a:t>
              </a:r>
              <a:r>
                <a:rPr lang="en-US" altLang="en-US" sz="600" kern="0" dirty="0">
                  <a:solidFill>
                    <a:srgbClr val="303C49"/>
                  </a:solidFill>
                  <a:cs typeface="Arial" panose="020B0604020202020204" pitchFamily="34" charset="0"/>
                </a:rPr>
                <a:t>Receive service alerts Forward service alerts to responsible sales admin personnel</a:t>
              </a:r>
            </a:p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17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7" name="Elbow Connector 16"/>
          <p:cNvCxnSpPr>
            <a:stCxn id="165" idx="3"/>
            <a:endCxn id="96" idx="1"/>
          </p:cNvCxnSpPr>
          <p:nvPr/>
        </p:nvCxnSpPr>
        <p:spPr>
          <a:xfrm flipV="1">
            <a:off x="5665152" y="3229830"/>
            <a:ext cx="382157" cy="1355885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uppieren 106"/>
          <p:cNvGrpSpPr/>
          <p:nvPr/>
        </p:nvGrpSpPr>
        <p:grpSpPr>
          <a:xfrm>
            <a:off x="7202887" y="2986640"/>
            <a:ext cx="972000" cy="640800"/>
            <a:chOff x="1907902" y="1644130"/>
            <a:chExt cx="1054100" cy="628154"/>
          </a:xfrm>
        </p:grpSpPr>
        <p:sp>
          <p:nvSpPr>
            <p:cNvPr id="136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 lv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altLang="en-US" sz="700" kern="0" dirty="0">
                <a:solidFill>
                  <a:srgbClr val="303C49"/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Sales admin contacts the customer &amp; informs and assist to arrange the required service</a:t>
              </a:r>
            </a:p>
          </p:txBody>
        </p:sp>
        <p:sp>
          <p:nvSpPr>
            <p:cNvPr id="137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en-US" sz="6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9" name="Elbow Connector 18"/>
          <p:cNvCxnSpPr>
            <a:stCxn id="133" idx="3"/>
            <a:endCxn id="88" idx="0"/>
          </p:cNvCxnSpPr>
          <p:nvPr/>
        </p:nvCxnSpPr>
        <p:spPr>
          <a:xfrm>
            <a:off x="3748843" y="1924191"/>
            <a:ext cx="190865" cy="2404896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6" idx="3"/>
            <a:endCxn id="136" idx="1"/>
          </p:cNvCxnSpPr>
          <p:nvPr/>
        </p:nvCxnSpPr>
        <p:spPr>
          <a:xfrm>
            <a:off x="7019309" y="3229830"/>
            <a:ext cx="183578" cy="147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uppieren 106"/>
          <p:cNvGrpSpPr/>
          <p:nvPr/>
        </p:nvGrpSpPr>
        <p:grpSpPr>
          <a:xfrm>
            <a:off x="7950090" y="5624791"/>
            <a:ext cx="972000" cy="640800"/>
            <a:chOff x="1907902" y="1644130"/>
            <a:chExt cx="1054100" cy="628154"/>
          </a:xfrm>
        </p:grpSpPr>
        <p:sp>
          <p:nvSpPr>
            <p:cNvPr id="144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 lv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altLang="en-US" sz="700" kern="0" dirty="0">
                <a:solidFill>
                  <a:srgbClr val="303C49"/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Customer confirms the service arrangement with the MAN workshop</a:t>
              </a:r>
            </a:p>
          </p:txBody>
        </p:sp>
        <p:sp>
          <p:nvSpPr>
            <p:cNvPr id="151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56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36" idx="3"/>
            <a:endCxn id="144" idx="0"/>
          </p:cNvCxnSpPr>
          <p:nvPr/>
        </p:nvCxnSpPr>
        <p:spPr>
          <a:xfrm>
            <a:off x="8174887" y="3231309"/>
            <a:ext cx="261203" cy="2393482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pieren 106"/>
          <p:cNvGrpSpPr/>
          <p:nvPr/>
        </p:nvGrpSpPr>
        <p:grpSpPr>
          <a:xfrm>
            <a:off x="9379483" y="1690285"/>
            <a:ext cx="972000" cy="640800"/>
            <a:chOff x="1907902" y="1644130"/>
            <a:chExt cx="1054100" cy="628154"/>
          </a:xfrm>
        </p:grpSpPr>
        <p:sp>
          <p:nvSpPr>
            <p:cNvPr id="158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MAN Workshop carries out the service</a:t>
              </a:r>
            </a:p>
          </p:txBody>
        </p:sp>
        <p:sp>
          <p:nvSpPr>
            <p:cNvPr id="159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68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9" name="Gruppieren 106"/>
          <p:cNvGrpSpPr/>
          <p:nvPr/>
        </p:nvGrpSpPr>
        <p:grpSpPr>
          <a:xfrm>
            <a:off x="10667915" y="1693164"/>
            <a:ext cx="972000" cy="640800"/>
            <a:chOff x="1907902" y="1644130"/>
            <a:chExt cx="1054100" cy="628154"/>
          </a:xfrm>
        </p:grpSpPr>
        <p:sp>
          <p:nvSpPr>
            <p:cNvPr id="170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 lv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altLang="en-US" sz="700" kern="0" dirty="0">
                <a:solidFill>
                  <a:srgbClr val="303C49"/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Submit all relevant documentation for allocation</a:t>
              </a:r>
            </a:p>
          </p:txBody>
        </p:sp>
        <p:sp>
          <p:nvSpPr>
            <p:cNvPr id="171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en-US" sz="60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5" name="Elbow Connector 24"/>
          <p:cNvCxnSpPr>
            <a:stCxn id="144" idx="3"/>
            <a:endCxn id="158" idx="1"/>
          </p:cNvCxnSpPr>
          <p:nvPr/>
        </p:nvCxnSpPr>
        <p:spPr>
          <a:xfrm flipV="1">
            <a:off x="8922090" y="1934954"/>
            <a:ext cx="457393" cy="39345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8" idx="3"/>
            <a:endCxn id="170" idx="1"/>
          </p:cNvCxnSpPr>
          <p:nvPr/>
        </p:nvCxnSpPr>
        <p:spPr>
          <a:xfrm>
            <a:off x="10351483" y="1934954"/>
            <a:ext cx="316432" cy="287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 bwMode="gray">
          <a:xfrm>
            <a:off x="6228611" y="2403990"/>
            <a:ext cx="636645" cy="490790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ref1</a:t>
            </a:r>
          </a:p>
        </p:txBody>
      </p:sp>
      <p:sp>
        <p:nvSpPr>
          <p:cNvPr id="70" name="Isosceles Triangle 69"/>
          <p:cNvSpPr/>
          <p:nvPr/>
        </p:nvSpPr>
        <p:spPr bwMode="gray">
          <a:xfrm>
            <a:off x="8068675" y="4967261"/>
            <a:ext cx="737714" cy="466202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E4004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 1</a:t>
            </a:r>
          </a:p>
        </p:txBody>
      </p:sp>
      <p:sp>
        <p:nvSpPr>
          <p:cNvPr id="71" name="object 48"/>
          <p:cNvSpPr txBox="1"/>
          <p:nvPr/>
        </p:nvSpPr>
        <p:spPr>
          <a:xfrm>
            <a:off x="449018" y="6657226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PD_MTB-RSA-NSC_20_02_03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 smtClean="0"/>
              <a:t>Servicing </a:t>
            </a:r>
            <a:r>
              <a:rPr lang="en-US" altLang="en-US" sz="2400" spc="-165" dirty="0"/>
              <a:t>of Demo and Courtesy Vehicles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RASI Matrix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8" name="think-cell Slide" r:id="rId6" imgW="287" imgH="287" progId="TCLayout.ActiveDocument.1">
                  <p:embed/>
                </p:oleObj>
              </mc:Choice>
              <mc:Fallback>
                <p:oleObj name="think-cell Slide" r:id="rId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pieren 11"/>
          <p:cNvGrpSpPr/>
          <p:nvPr/>
        </p:nvGrpSpPr>
        <p:grpSpPr>
          <a:xfrm>
            <a:off x="432741" y="1484313"/>
            <a:ext cx="11268000" cy="4414837"/>
            <a:chOff x="529134" y="1484313"/>
            <a:chExt cx="5943608" cy="4414837"/>
          </a:xfrm>
        </p:grpSpPr>
        <p:grpSp>
          <p:nvGrpSpPr>
            <p:cNvPr id="40" name="Gruppieren 1"/>
            <p:cNvGrpSpPr/>
            <p:nvPr/>
          </p:nvGrpSpPr>
          <p:grpSpPr>
            <a:xfrm>
              <a:off x="529134" y="1484313"/>
              <a:ext cx="5943608" cy="396894"/>
              <a:chOff x="529134" y="1484313"/>
              <a:chExt cx="5943608" cy="396894"/>
            </a:xfrm>
            <a:solidFill>
              <a:schemeClr val="accent3"/>
            </a:solidFill>
          </p:grpSpPr>
          <p:sp>
            <p:nvSpPr>
              <p:cNvPr id="163" name="Rectangle 16"/>
              <p:cNvSpPr>
                <a:spLocks noChangeArrowheads="1"/>
              </p:cNvSpPr>
              <p:nvPr/>
            </p:nvSpPr>
            <p:spPr bwMode="gray">
              <a:xfrm>
                <a:off x="4397824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700" b="1" dirty="0">
                    <a:solidFill>
                      <a:schemeClr val="bg1"/>
                    </a:solidFill>
                  </a:rPr>
                  <a:t>After Sales</a:t>
                </a:r>
              </a:p>
            </p:txBody>
          </p:sp>
          <p:sp>
            <p:nvSpPr>
              <p:cNvPr id="164" name="Rectangle 17"/>
              <p:cNvSpPr>
                <a:spLocks noChangeArrowheads="1"/>
              </p:cNvSpPr>
              <p:nvPr/>
            </p:nvSpPr>
            <p:spPr bwMode="gray">
              <a:xfrm>
                <a:off x="4927682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700" b="1" dirty="0">
                    <a:solidFill>
                      <a:schemeClr val="bg1"/>
                    </a:solidFill>
                  </a:rPr>
                  <a:t>Technical Management and  </a:t>
                </a:r>
                <a:r>
                  <a:rPr lang="en-ZA" sz="700" b="1" dirty="0">
                    <a:solidFill>
                      <a:schemeClr val="bg1"/>
                    </a:solidFill>
                  </a:rPr>
                  <a:t>Head of Truck </a:t>
                </a:r>
                <a:r>
                  <a:rPr lang="en-ZA" sz="700" b="1" dirty="0" smtClean="0">
                    <a:solidFill>
                      <a:schemeClr val="bg1"/>
                    </a:solidFill>
                  </a:rPr>
                  <a:t>Sales</a:t>
                </a:r>
                <a:endParaRPr lang="en-US" sz="7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Rectangle 18"/>
              <p:cNvSpPr>
                <a:spLocks noChangeArrowheads="1"/>
              </p:cNvSpPr>
              <p:nvPr/>
            </p:nvSpPr>
            <p:spPr bwMode="gray">
              <a:xfrm>
                <a:off x="5456104" y="1484313"/>
                <a:ext cx="485344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700" b="1" dirty="0">
                    <a:solidFill>
                      <a:schemeClr val="bg1"/>
                    </a:solidFill>
                  </a:rPr>
                  <a:t>Cartrack / Telematics</a:t>
                </a:r>
              </a:p>
            </p:txBody>
          </p:sp>
          <p:sp>
            <p:nvSpPr>
              <p:cNvPr id="166" name="Rectangle 19"/>
              <p:cNvSpPr>
                <a:spLocks noChangeArrowheads="1"/>
              </p:cNvSpPr>
              <p:nvPr/>
            </p:nvSpPr>
            <p:spPr bwMode="gray">
              <a:xfrm>
                <a:off x="5985962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700" b="1" dirty="0">
                    <a:solidFill>
                      <a:schemeClr val="bg1"/>
                    </a:solidFill>
                  </a:rPr>
                  <a:t>Customer</a:t>
                </a:r>
              </a:p>
            </p:txBody>
          </p:sp>
          <p:sp>
            <p:nvSpPr>
              <p:cNvPr id="171" name="Rectangle 24"/>
              <p:cNvSpPr>
                <a:spLocks noChangeArrowheads="1"/>
              </p:cNvSpPr>
              <p:nvPr/>
            </p:nvSpPr>
            <p:spPr bwMode="gray">
              <a:xfrm>
                <a:off x="529134" y="1484313"/>
                <a:ext cx="3826841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Process contents</a:t>
                </a:r>
              </a:p>
            </p:txBody>
          </p:sp>
        </p:grpSp>
        <p:grpSp>
          <p:nvGrpSpPr>
            <p:cNvPr id="41" name="Gruppieren 2"/>
            <p:cNvGrpSpPr/>
            <p:nvPr/>
          </p:nvGrpSpPr>
          <p:grpSpPr>
            <a:xfrm>
              <a:off x="529134" y="1930207"/>
              <a:ext cx="5943608" cy="396894"/>
              <a:chOff x="529134" y="1930207"/>
              <a:chExt cx="5943608" cy="396894"/>
            </a:xfrm>
          </p:grpSpPr>
          <p:sp>
            <p:nvSpPr>
              <p:cNvPr id="154" name="Rectangle 26"/>
              <p:cNvSpPr>
                <a:spLocks noChangeArrowheads="1"/>
              </p:cNvSpPr>
              <p:nvPr/>
            </p:nvSpPr>
            <p:spPr bwMode="gray">
              <a:xfrm>
                <a:off x="4397824" y="193020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155" name="Rectangle 27"/>
              <p:cNvSpPr>
                <a:spLocks noChangeArrowheads="1"/>
              </p:cNvSpPr>
              <p:nvPr/>
            </p:nvSpPr>
            <p:spPr bwMode="gray">
              <a:xfrm>
                <a:off x="4927682" y="193020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156" name="Rectangle 28"/>
              <p:cNvSpPr>
                <a:spLocks noChangeArrowheads="1"/>
              </p:cNvSpPr>
              <p:nvPr/>
            </p:nvSpPr>
            <p:spPr bwMode="gray">
              <a:xfrm>
                <a:off x="5454669" y="193020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ectangle 29"/>
              <p:cNvSpPr>
                <a:spLocks noChangeArrowheads="1"/>
              </p:cNvSpPr>
              <p:nvPr/>
            </p:nvSpPr>
            <p:spPr bwMode="gray">
              <a:xfrm>
                <a:off x="5985962" y="193020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62" name="Rectangle 34"/>
              <p:cNvSpPr>
                <a:spLocks noChangeArrowheads="1"/>
              </p:cNvSpPr>
              <p:nvPr/>
            </p:nvSpPr>
            <p:spPr bwMode="gray">
              <a:xfrm>
                <a:off x="529134" y="193020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8" indent="-541338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1. </a:t>
                </a:r>
                <a:r>
                  <a:rPr lang="en-US" altLang="en-US" sz="1000" dirty="0"/>
                  <a:t>All Demo &amp; Courtesy units must have Comfort service contracts</a:t>
                </a:r>
              </a:p>
            </p:txBody>
          </p:sp>
        </p:grpSp>
        <p:grpSp>
          <p:nvGrpSpPr>
            <p:cNvPr id="42" name="Gruppieren 3"/>
            <p:cNvGrpSpPr/>
            <p:nvPr/>
          </p:nvGrpSpPr>
          <p:grpSpPr>
            <a:xfrm>
              <a:off x="529134" y="2376100"/>
              <a:ext cx="5943608" cy="396894"/>
              <a:chOff x="529134" y="2376100"/>
              <a:chExt cx="5943608" cy="396894"/>
            </a:xfrm>
          </p:grpSpPr>
          <p:sp>
            <p:nvSpPr>
              <p:cNvPr id="145" name="Rectangle 36"/>
              <p:cNvSpPr>
                <a:spLocks noChangeArrowheads="1"/>
              </p:cNvSpPr>
              <p:nvPr/>
            </p:nvSpPr>
            <p:spPr bwMode="gray">
              <a:xfrm>
                <a:off x="4397824" y="237610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146" name="Rectangle 37"/>
              <p:cNvSpPr>
                <a:spLocks noChangeArrowheads="1"/>
              </p:cNvSpPr>
              <p:nvPr/>
            </p:nvSpPr>
            <p:spPr bwMode="gray">
              <a:xfrm>
                <a:off x="4927682" y="2376100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38"/>
              <p:cNvSpPr>
                <a:spLocks noChangeArrowheads="1"/>
              </p:cNvSpPr>
              <p:nvPr/>
            </p:nvSpPr>
            <p:spPr bwMode="gray">
              <a:xfrm>
                <a:off x="5454669" y="237610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39"/>
              <p:cNvSpPr>
                <a:spLocks noChangeArrowheads="1"/>
              </p:cNvSpPr>
              <p:nvPr/>
            </p:nvSpPr>
            <p:spPr bwMode="gray">
              <a:xfrm>
                <a:off x="5985962" y="237610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53" name="Rectangle 44"/>
              <p:cNvSpPr>
                <a:spLocks noChangeArrowheads="1"/>
              </p:cNvSpPr>
              <p:nvPr/>
            </p:nvSpPr>
            <p:spPr bwMode="gray">
              <a:xfrm>
                <a:off x="529134" y="2376100"/>
                <a:ext cx="3826841" cy="3952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2. </a:t>
                </a:r>
                <a:r>
                  <a:rPr lang="en-US" altLang="en-US" sz="1000" dirty="0"/>
                  <a:t>Allocate contract to chassis and loads on embrace / Activates Service Care &amp; allocate the service interval</a:t>
                </a:r>
              </a:p>
            </p:txBody>
          </p:sp>
        </p:grpSp>
        <p:grpSp>
          <p:nvGrpSpPr>
            <p:cNvPr id="43" name="Gruppieren 4"/>
            <p:cNvGrpSpPr/>
            <p:nvPr/>
          </p:nvGrpSpPr>
          <p:grpSpPr>
            <a:xfrm>
              <a:off x="529134" y="2823627"/>
              <a:ext cx="5943608" cy="396894"/>
              <a:chOff x="529134" y="2823627"/>
              <a:chExt cx="5943608" cy="396894"/>
            </a:xfrm>
          </p:grpSpPr>
          <p:sp>
            <p:nvSpPr>
              <p:cNvPr id="136" name="Rectangle 46"/>
              <p:cNvSpPr>
                <a:spLocks noChangeArrowheads="1"/>
              </p:cNvSpPr>
              <p:nvPr/>
            </p:nvSpPr>
            <p:spPr bwMode="gray">
              <a:xfrm>
                <a:off x="4397824" y="282362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gray">
              <a:xfrm>
                <a:off x="4927682" y="282362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48"/>
              <p:cNvSpPr>
                <a:spLocks noChangeArrowheads="1"/>
              </p:cNvSpPr>
              <p:nvPr/>
            </p:nvSpPr>
            <p:spPr bwMode="gray">
              <a:xfrm>
                <a:off x="5454669" y="282362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49"/>
              <p:cNvSpPr>
                <a:spLocks noChangeArrowheads="1"/>
              </p:cNvSpPr>
              <p:nvPr/>
            </p:nvSpPr>
            <p:spPr bwMode="gray">
              <a:xfrm>
                <a:off x="5985962" y="282362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44" name="Rectangle 54"/>
              <p:cNvSpPr>
                <a:spLocks noChangeArrowheads="1"/>
              </p:cNvSpPr>
              <p:nvPr/>
            </p:nvSpPr>
            <p:spPr bwMode="gray">
              <a:xfrm>
                <a:off x="529134" y="282362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8" indent="-541338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3. </a:t>
                </a:r>
                <a:r>
                  <a:rPr lang="en-US" altLang="en-US" sz="1000" dirty="0"/>
                  <a:t>Load chassis numbers on Service care</a:t>
                </a:r>
              </a:p>
            </p:txBody>
          </p:sp>
        </p:grpSp>
        <p:grpSp>
          <p:nvGrpSpPr>
            <p:cNvPr id="44" name="Gruppieren 5"/>
            <p:cNvGrpSpPr/>
            <p:nvPr/>
          </p:nvGrpSpPr>
          <p:grpSpPr>
            <a:xfrm>
              <a:off x="529134" y="3269521"/>
              <a:ext cx="5943608" cy="396894"/>
              <a:chOff x="529134" y="3269521"/>
              <a:chExt cx="5943608" cy="396894"/>
            </a:xfrm>
          </p:grpSpPr>
          <p:sp>
            <p:nvSpPr>
              <p:cNvPr id="127" name="Rectangle 56"/>
              <p:cNvSpPr>
                <a:spLocks noChangeArrowheads="1"/>
              </p:cNvSpPr>
              <p:nvPr/>
            </p:nvSpPr>
            <p:spPr bwMode="gray">
              <a:xfrm>
                <a:off x="4397824" y="326952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28" name="Rectangle 57"/>
              <p:cNvSpPr>
                <a:spLocks noChangeArrowheads="1"/>
              </p:cNvSpPr>
              <p:nvPr/>
            </p:nvSpPr>
            <p:spPr bwMode="gray">
              <a:xfrm>
                <a:off x="4927682" y="326952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29" name="Rectangle 58"/>
              <p:cNvSpPr>
                <a:spLocks noChangeArrowheads="1"/>
              </p:cNvSpPr>
              <p:nvPr/>
            </p:nvSpPr>
            <p:spPr bwMode="gray">
              <a:xfrm>
                <a:off x="5454669" y="326952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130" name="Rectangle 59"/>
              <p:cNvSpPr>
                <a:spLocks noChangeArrowheads="1"/>
              </p:cNvSpPr>
              <p:nvPr/>
            </p:nvSpPr>
            <p:spPr bwMode="gray">
              <a:xfrm>
                <a:off x="5985962" y="326952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35" name="Rectangle 64"/>
              <p:cNvSpPr>
                <a:spLocks noChangeArrowheads="1"/>
              </p:cNvSpPr>
              <p:nvPr/>
            </p:nvSpPr>
            <p:spPr bwMode="gray">
              <a:xfrm>
                <a:off x="529134" y="3269521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4. </a:t>
                </a:r>
                <a:r>
                  <a:rPr lang="en-US" altLang="en-US" sz="1000" dirty="0"/>
                  <a:t>Monitors mileage  &amp; Sends service alerts </a:t>
                </a:r>
              </a:p>
            </p:txBody>
          </p:sp>
        </p:grpSp>
        <p:grpSp>
          <p:nvGrpSpPr>
            <p:cNvPr id="45" name="Gruppieren 6"/>
            <p:cNvGrpSpPr/>
            <p:nvPr/>
          </p:nvGrpSpPr>
          <p:grpSpPr>
            <a:xfrm>
              <a:off x="529134" y="3715414"/>
              <a:ext cx="5943608" cy="396894"/>
              <a:chOff x="529134" y="3715414"/>
              <a:chExt cx="5943608" cy="396894"/>
            </a:xfrm>
          </p:grpSpPr>
          <p:sp>
            <p:nvSpPr>
              <p:cNvPr id="118" name="Rectangle 66"/>
              <p:cNvSpPr>
                <a:spLocks noChangeArrowheads="1"/>
              </p:cNvSpPr>
              <p:nvPr/>
            </p:nvSpPr>
            <p:spPr bwMode="gray">
              <a:xfrm>
                <a:off x="4397824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19" name="Rectangle 67"/>
              <p:cNvSpPr>
                <a:spLocks noChangeArrowheads="1"/>
              </p:cNvSpPr>
              <p:nvPr/>
            </p:nvSpPr>
            <p:spPr bwMode="gray">
              <a:xfrm>
                <a:off x="4927682" y="3715414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68"/>
              <p:cNvSpPr>
                <a:spLocks noChangeArrowheads="1"/>
              </p:cNvSpPr>
              <p:nvPr/>
            </p:nvSpPr>
            <p:spPr bwMode="gray">
              <a:xfrm>
                <a:off x="5454669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69"/>
              <p:cNvSpPr>
                <a:spLocks noChangeArrowheads="1"/>
              </p:cNvSpPr>
              <p:nvPr/>
            </p:nvSpPr>
            <p:spPr bwMode="gray">
              <a:xfrm>
                <a:off x="5985962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26" name="Rectangle 74"/>
              <p:cNvSpPr>
                <a:spLocks noChangeArrowheads="1"/>
              </p:cNvSpPr>
              <p:nvPr/>
            </p:nvSpPr>
            <p:spPr bwMode="gray">
              <a:xfrm>
                <a:off x="529134" y="3715414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88900" lvl="0" indent="-88900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5. </a:t>
                </a:r>
                <a:r>
                  <a:rPr lang="en-US" altLang="en-US" sz="1000" dirty="0"/>
                  <a:t>Monitors &amp; </a:t>
                </a:r>
                <a:r>
                  <a:rPr lang="en-US" altLang="en-US" sz="1000" dirty="0" smtClean="0"/>
                  <a:t>coordinates the </a:t>
                </a:r>
                <a:r>
                  <a:rPr lang="en-US" altLang="en-US" sz="1000" dirty="0"/>
                  <a:t>service </a:t>
                </a:r>
                <a:r>
                  <a:rPr lang="en-US" altLang="en-US" sz="1000" dirty="0" smtClean="0"/>
                  <a:t>schedules. </a:t>
                </a:r>
                <a:r>
                  <a:rPr lang="en-US" altLang="en-US" sz="1000" dirty="0"/>
                  <a:t>Receive service alerts Forward service alerts to responsible sales </a:t>
                </a:r>
                <a:r>
                  <a:rPr lang="en-US" altLang="en-US" sz="1000" dirty="0" smtClean="0"/>
                  <a:t>admin  </a:t>
                </a:r>
              </a:p>
              <a:p>
                <a:pPr marL="88900" lvl="0" indent="-88900">
                  <a:lnSpc>
                    <a:spcPct val="90000"/>
                  </a:lnSpc>
                </a:pPr>
                <a:r>
                  <a:rPr lang="en-US" altLang="en-US" sz="1000" dirty="0"/>
                  <a:t> </a:t>
                </a:r>
                <a:r>
                  <a:rPr lang="en-US" altLang="en-US" sz="1000" dirty="0" smtClean="0"/>
                  <a:t>   personnel </a:t>
                </a:r>
                <a:endParaRPr lang="en-US" altLang="en-US" sz="1000" dirty="0"/>
              </a:p>
            </p:txBody>
          </p:sp>
        </p:grpSp>
        <p:grpSp>
          <p:nvGrpSpPr>
            <p:cNvPr id="46" name="Gruppieren 7"/>
            <p:cNvGrpSpPr/>
            <p:nvPr/>
          </p:nvGrpSpPr>
          <p:grpSpPr>
            <a:xfrm>
              <a:off x="529134" y="4162941"/>
              <a:ext cx="5943608" cy="396894"/>
              <a:chOff x="529134" y="4162941"/>
              <a:chExt cx="5943608" cy="396894"/>
            </a:xfrm>
          </p:grpSpPr>
          <p:sp>
            <p:nvSpPr>
              <p:cNvPr id="109" name="Rectangle 76"/>
              <p:cNvSpPr>
                <a:spLocks noChangeArrowheads="1"/>
              </p:cNvSpPr>
              <p:nvPr/>
            </p:nvSpPr>
            <p:spPr bwMode="gray">
              <a:xfrm>
                <a:off x="4397824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10" name="Rectangle 77"/>
              <p:cNvSpPr>
                <a:spLocks noChangeArrowheads="1"/>
              </p:cNvSpPr>
              <p:nvPr/>
            </p:nvSpPr>
            <p:spPr bwMode="gray">
              <a:xfrm>
                <a:off x="4927682" y="416294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S</a:t>
                </a:r>
              </a:p>
            </p:txBody>
          </p:sp>
          <p:sp>
            <p:nvSpPr>
              <p:cNvPr id="111" name="Rectangle 78"/>
              <p:cNvSpPr>
                <a:spLocks noChangeArrowheads="1"/>
              </p:cNvSpPr>
              <p:nvPr/>
            </p:nvSpPr>
            <p:spPr bwMode="gray">
              <a:xfrm>
                <a:off x="5454669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79"/>
              <p:cNvSpPr>
                <a:spLocks noChangeArrowheads="1"/>
              </p:cNvSpPr>
              <p:nvPr/>
            </p:nvSpPr>
            <p:spPr bwMode="gray">
              <a:xfrm>
                <a:off x="5985962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17" name="Rectangle 84"/>
              <p:cNvSpPr>
                <a:spLocks noChangeArrowheads="1"/>
              </p:cNvSpPr>
              <p:nvPr/>
            </p:nvSpPr>
            <p:spPr bwMode="gray">
              <a:xfrm>
                <a:off x="529134" y="4162941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8" indent="-541338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6. </a:t>
                </a:r>
                <a:r>
                  <a:rPr lang="en-US" altLang="en-US" sz="1000" dirty="0"/>
                  <a:t>Sales admin contacts the customer &amp; informs and assist to arrange the required service</a:t>
                </a:r>
              </a:p>
            </p:txBody>
          </p:sp>
        </p:grpSp>
        <p:grpSp>
          <p:nvGrpSpPr>
            <p:cNvPr id="47" name="Gruppieren 8"/>
            <p:cNvGrpSpPr/>
            <p:nvPr/>
          </p:nvGrpSpPr>
          <p:grpSpPr>
            <a:xfrm>
              <a:off x="529134" y="4608835"/>
              <a:ext cx="5943608" cy="396894"/>
              <a:chOff x="529134" y="4608835"/>
              <a:chExt cx="5943608" cy="396894"/>
            </a:xfrm>
          </p:grpSpPr>
          <p:sp>
            <p:nvSpPr>
              <p:cNvPr id="100" name="Rectangle 86"/>
              <p:cNvSpPr>
                <a:spLocks noChangeArrowheads="1"/>
              </p:cNvSpPr>
              <p:nvPr/>
            </p:nvSpPr>
            <p:spPr bwMode="gray">
              <a:xfrm>
                <a:off x="4397824" y="4608835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01" name="Rectangle 87"/>
              <p:cNvSpPr>
                <a:spLocks noChangeArrowheads="1"/>
              </p:cNvSpPr>
              <p:nvPr/>
            </p:nvSpPr>
            <p:spPr bwMode="gray">
              <a:xfrm>
                <a:off x="4927682" y="4608835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88"/>
              <p:cNvSpPr>
                <a:spLocks noChangeArrowheads="1"/>
              </p:cNvSpPr>
              <p:nvPr/>
            </p:nvSpPr>
            <p:spPr bwMode="gray">
              <a:xfrm>
                <a:off x="5454669" y="4608835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03" name="Rectangle 89"/>
              <p:cNvSpPr>
                <a:spLocks noChangeArrowheads="1"/>
              </p:cNvSpPr>
              <p:nvPr/>
            </p:nvSpPr>
            <p:spPr bwMode="gray">
              <a:xfrm>
                <a:off x="5985962" y="4608835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94"/>
              <p:cNvSpPr>
                <a:spLocks noChangeArrowheads="1"/>
              </p:cNvSpPr>
              <p:nvPr/>
            </p:nvSpPr>
            <p:spPr bwMode="gray">
              <a:xfrm>
                <a:off x="529134" y="4608835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8" indent="-541338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7. </a:t>
                </a:r>
                <a:r>
                  <a:rPr lang="en-US" altLang="en-US" sz="1000" dirty="0"/>
                  <a:t>Customer confirms the service arrangement with the MAN workshop</a:t>
                </a:r>
              </a:p>
            </p:txBody>
          </p:sp>
        </p:grpSp>
        <p:grpSp>
          <p:nvGrpSpPr>
            <p:cNvPr id="48" name="Gruppieren 9"/>
            <p:cNvGrpSpPr/>
            <p:nvPr/>
          </p:nvGrpSpPr>
          <p:grpSpPr>
            <a:xfrm>
              <a:off x="529134" y="5054729"/>
              <a:ext cx="5943608" cy="396894"/>
              <a:chOff x="529134" y="5054729"/>
              <a:chExt cx="5943608" cy="396894"/>
            </a:xfrm>
          </p:grpSpPr>
          <p:sp>
            <p:nvSpPr>
              <p:cNvPr id="91" name="Rectangle 96"/>
              <p:cNvSpPr>
                <a:spLocks noChangeArrowheads="1"/>
              </p:cNvSpPr>
              <p:nvPr/>
            </p:nvSpPr>
            <p:spPr bwMode="gray">
              <a:xfrm>
                <a:off x="4397824" y="5054729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92" name="Rectangle 97"/>
              <p:cNvSpPr>
                <a:spLocks noChangeArrowheads="1"/>
              </p:cNvSpPr>
              <p:nvPr/>
            </p:nvSpPr>
            <p:spPr bwMode="gray">
              <a:xfrm>
                <a:off x="4927682" y="5054729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93" name="Rectangle 98"/>
              <p:cNvSpPr>
                <a:spLocks noChangeArrowheads="1"/>
              </p:cNvSpPr>
              <p:nvPr/>
            </p:nvSpPr>
            <p:spPr bwMode="gray">
              <a:xfrm>
                <a:off x="5454669" y="5054729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94" name="Rectangle 99"/>
              <p:cNvSpPr>
                <a:spLocks noChangeArrowheads="1"/>
              </p:cNvSpPr>
              <p:nvPr/>
            </p:nvSpPr>
            <p:spPr bwMode="gray">
              <a:xfrm>
                <a:off x="5985962" y="5054729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99" name="Rectangle 104"/>
              <p:cNvSpPr>
                <a:spLocks noChangeArrowheads="1"/>
              </p:cNvSpPr>
              <p:nvPr/>
            </p:nvSpPr>
            <p:spPr bwMode="gray">
              <a:xfrm>
                <a:off x="529134" y="5054729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8" indent="-541338">
                  <a:lnSpc>
                    <a:spcPct val="90000"/>
                  </a:lnSpc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8. </a:t>
                </a:r>
                <a:r>
                  <a:rPr lang="en-US" altLang="en-US" sz="1000" dirty="0"/>
                  <a:t>MAN Workshop carries out the service</a:t>
                </a:r>
              </a:p>
            </p:txBody>
          </p:sp>
        </p:grpSp>
        <p:grpSp>
          <p:nvGrpSpPr>
            <p:cNvPr id="49" name="Gruppieren 10"/>
            <p:cNvGrpSpPr/>
            <p:nvPr/>
          </p:nvGrpSpPr>
          <p:grpSpPr>
            <a:xfrm>
              <a:off x="529134" y="5502256"/>
              <a:ext cx="5943608" cy="396894"/>
              <a:chOff x="529134" y="5502256"/>
              <a:chExt cx="5943608" cy="396894"/>
            </a:xfrm>
          </p:grpSpPr>
          <p:sp>
            <p:nvSpPr>
              <p:cNvPr id="50" name="Rectangle 106"/>
              <p:cNvSpPr>
                <a:spLocks noChangeArrowheads="1"/>
              </p:cNvSpPr>
              <p:nvPr/>
            </p:nvSpPr>
            <p:spPr bwMode="gray">
              <a:xfrm>
                <a:off x="529134" y="5502256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lvl="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9. </a:t>
                </a:r>
                <a:r>
                  <a:rPr lang="en-US" sz="8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en-US" sz="1000" dirty="0"/>
                  <a:t>Submit all relevant documentation for allocation</a:t>
                </a:r>
              </a:p>
            </p:txBody>
          </p:sp>
          <p:sp>
            <p:nvSpPr>
              <p:cNvPr id="51" name="Rectangle 107"/>
              <p:cNvSpPr>
                <a:spLocks noChangeArrowheads="1"/>
              </p:cNvSpPr>
              <p:nvPr/>
            </p:nvSpPr>
            <p:spPr bwMode="gray">
              <a:xfrm>
                <a:off x="4397824" y="5502256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52" name="Rectangle 108"/>
              <p:cNvSpPr>
                <a:spLocks noChangeArrowheads="1"/>
              </p:cNvSpPr>
              <p:nvPr/>
            </p:nvSpPr>
            <p:spPr bwMode="gray">
              <a:xfrm>
                <a:off x="4927682" y="5502256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109"/>
              <p:cNvSpPr>
                <a:spLocks noChangeArrowheads="1"/>
              </p:cNvSpPr>
              <p:nvPr/>
            </p:nvSpPr>
            <p:spPr bwMode="gray">
              <a:xfrm>
                <a:off x="5454669" y="5502256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54" name="Rectangle 110"/>
              <p:cNvSpPr>
                <a:spLocks noChangeArrowheads="1"/>
              </p:cNvSpPr>
              <p:nvPr/>
            </p:nvSpPr>
            <p:spPr bwMode="gray">
              <a:xfrm>
                <a:off x="5985962" y="5502256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</p:grpSp>
      </p:grpSp>
      <p:sp>
        <p:nvSpPr>
          <p:cNvPr id="172" name="Rectangle 106"/>
          <p:cNvSpPr>
            <a:spLocks noChangeArrowheads="1"/>
          </p:cNvSpPr>
          <p:nvPr/>
        </p:nvSpPr>
        <p:spPr bwMode="gray">
          <a:xfrm>
            <a:off x="1185581" y="6230938"/>
            <a:ext cx="405697" cy="1508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73" name="Text Box 107"/>
          <p:cNvSpPr txBox="1">
            <a:spLocks noChangeArrowheads="1"/>
          </p:cNvSpPr>
          <p:nvPr/>
        </p:nvSpPr>
        <p:spPr bwMode="gray">
          <a:xfrm>
            <a:off x="10778714" y="6226937"/>
            <a:ext cx="1009785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applicable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15" descr="Diagonal dunkel nach unten"/>
          <p:cNvSpPr>
            <a:spLocks noChangeArrowheads="1"/>
          </p:cNvSpPr>
          <p:nvPr/>
        </p:nvSpPr>
        <p:spPr bwMode="gray">
          <a:xfrm>
            <a:off x="5468231" y="6237288"/>
            <a:ext cx="403468" cy="149225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S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Porsche_Source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039" y="6237288"/>
            <a:ext cx="764584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marL="511175" indent="-511175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Legend:</a:t>
            </a:r>
            <a:endParaRPr lang="de-DE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227"/>
          <p:cNvSpPr>
            <a:spLocks noChangeArrowheads="1"/>
          </p:cNvSpPr>
          <p:nvPr/>
        </p:nvSpPr>
        <p:spPr bwMode="gray">
          <a:xfrm>
            <a:off x="3309549" y="6237288"/>
            <a:ext cx="403467" cy="1508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0" name="Rectangle 230" descr="Diagonal hell nach unten"/>
          <p:cNvSpPr>
            <a:spLocks noChangeArrowheads="1"/>
          </p:cNvSpPr>
          <p:nvPr/>
        </p:nvSpPr>
        <p:spPr bwMode="gray">
          <a:xfrm>
            <a:off x="7888196" y="6237288"/>
            <a:ext cx="405697" cy="150812"/>
          </a:xfrm>
          <a:prstGeom prst="rect">
            <a:avLst/>
          </a:prstGeom>
          <a:noFill/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81" name="Rectangle 231"/>
          <p:cNvSpPr>
            <a:spLocks noChangeArrowheads="1"/>
          </p:cNvSpPr>
          <p:nvPr/>
        </p:nvSpPr>
        <p:spPr bwMode="gray">
          <a:xfrm>
            <a:off x="10366939" y="6237288"/>
            <a:ext cx="403467" cy="1508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84" name="Text Box 234"/>
          <p:cNvSpPr txBox="1">
            <a:spLocks noChangeArrowheads="1"/>
          </p:cNvSpPr>
          <p:nvPr/>
        </p:nvSpPr>
        <p:spPr bwMode="gray">
          <a:xfrm>
            <a:off x="1574045" y="6218517"/>
            <a:ext cx="82800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esponsibility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Text Box 236"/>
          <p:cNvSpPr txBox="1">
            <a:spLocks noChangeArrowheads="1"/>
          </p:cNvSpPr>
          <p:nvPr/>
        </p:nvSpPr>
        <p:spPr bwMode="gray">
          <a:xfrm>
            <a:off x="5869780" y="6226937"/>
            <a:ext cx="1136871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upport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 Box 237"/>
          <p:cNvSpPr txBox="1">
            <a:spLocks noChangeArrowheads="1"/>
          </p:cNvSpPr>
          <p:nvPr/>
        </p:nvSpPr>
        <p:spPr bwMode="gray">
          <a:xfrm>
            <a:off x="8303221" y="6226937"/>
            <a:ext cx="151802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Information </a:t>
            </a:r>
          </a:p>
        </p:txBody>
      </p:sp>
      <p:sp>
        <p:nvSpPr>
          <p:cNvPr id="187" name="Text Box 235"/>
          <p:cNvSpPr txBox="1">
            <a:spLocks noChangeArrowheads="1"/>
          </p:cNvSpPr>
          <p:nvPr/>
        </p:nvSpPr>
        <p:spPr bwMode="gray">
          <a:xfrm>
            <a:off x="3725425" y="6235209"/>
            <a:ext cx="1415483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pproval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object 48"/>
          <p:cNvSpPr txBox="1"/>
          <p:nvPr/>
        </p:nvSpPr>
        <p:spPr>
          <a:xfrm>
            <a:off x="449018" y="6657226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PD_MTB-RSA-NSC_20_02_03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0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ZA" sz="2400" spc="-10" dirty="0">
                <a:solidFill>
                  <a:srgbClr val="2F3B48"/>
                </a:solidFill>
                <a:latin typeface="Arial Narrow"/>
                <a:cs typeface="Arial Narrow"/>
              </a:rPr>
              <a:t>Detailed risk and opportunity assessment – risk matrix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40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bject 32"/>
          <p:cNvSpPr txBox="1"/>
          <p:nvPr/>
        </p:nvSpPr>
        <p:spPr>
          <a:xfrm>
            <a:off x="483817" y="5809287"/>
            <a:ext cx="432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Legends</a:t>
            </a:r>
            <a:r>
              <a:rPr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: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3" name="object 33"/>
          <p:cNvSpPr txBox="1"/>
          <p:nvPr/>
        </p:nvSpPr>
        <p:spPr>
          <a:xfrm>
            <a:off x="483819" y="6001616"/>
            <a:ext cx="19259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OP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4" name="object 34"/>
          <p:cNvSpPr txBox="1"/>
          <p:nvPr/>
        </p:nvSpPr>
        <p:spPr>
          <a:xfrm>
            <a:off x="3625976" y="6001616"/>
            <a:ext cx="419227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 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in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0" dirty="0">
                <a:solidFill>
                  <a:srgbClr val="2F3B48"/>
                </a:solidFill>
                <a:latin typeface="Arial"/>
                <a:cs typeface="Arial"/>
              </a:rPr>
              <a:t>k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ich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st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list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d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n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pag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1 R 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Risk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700" spc="-10" dirty="0">
                <a:solidFill>
                  <a:srgbClr val="2F3B48"/>
                </a:solidFill>
                <a:latin typeface="Arial"/>
                <a:cs typeface="Arial"/>
              </a:rPr>
              <a:t>C</a:t>
            </a:r>
            <a:r>
              <a:rPr sz="700" spc="5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Oppor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un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y</a:t>
            </a:r>
            <a:r>
              <a:rPr lang="en-ZA" sz="700" spc="-5" dirty="0" smtClean="0">
                <a:solidFill>
                  <a:srgbClr val="2F3B48"/>
                </a:solidFill>
                <a:latin typeface="Arial"/>
                <a:cs typeface="Arial"/>
              </a:rPr>
              <a:t> (Chance)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5" name="object 35"/>
          <p:cNvSpPr txBox="1"/>
          <p:nvPr/>
        </p:nvSpPr>
        <p:spPr>
          <a:xfrm>
            <a:off x="483819" y="6193640"/>
            <a:ext cx="12223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</p:txBody>
      </p:sp>
      <p:graphicFrame>
        <p:nvGraphicFramePr>
          <p:cNvPr id="8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91115"/>
              </p:ext>
            </p:extLst>
          </p:nvPr>
        </p:nvGraphicFramePr>
        <p:xfrm>
          <a:off x="444500" y="1593952"/>
          <a:ext cx="11303999" cy="1357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8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4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63195" marR="51435" indent="-85725">
                        <a:lnSpc>
                          <a:spcPct val="100000"/>
                        </a:lnSpc>
                      </a:pPr>
                      <a:r>
                        <a:rPr sz="800" b="1" spc="1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1000" b="1" spc="-3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ction</a:t>
                      </a:r>
                      <a:r>
                        <a:rPr lang="en-ZA"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Plan / Measure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ffe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eness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95" indent="-15240">
                        <a:lnSpc>
                          <a:spcPct val="100000"/>
                        </a:lnSpc>
                      </a:pP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Ou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  <a:solidFill>
                      <a:srgbClr val="2F3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058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R1 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FMEA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73660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Missed</a:t>
                      </a:r>
                      <a:r>
                        <a:rPr lang="en-ZA" sz="900" baseline="0" dirty="0" smtClean="0">
                          <a:latin typeface="Arial"/>
                          <a:cs typeface="Arial"/>
                        </a:rPr>
                        <a:t> / Late Services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3825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The vehicle must be serviced as per MAN recommendations</a:t>
                      </a:r>
                      <a:r>
                        <a:rPr lang="en-ZA" sz="900" baseline="0" dirty="0" smtClean="0">
                          <a:latin typeface="Arial"/>
                          <a:cs typeface="Arial"/>
                        </a:rPr>
                        <a:t> to prevent warranty rejections, safety hazards &amp; mechanical damage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High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46050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All demos / courtesy vehicles must have maintenance  contracts with ServiceCare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69215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 The process must be checked every 6 months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PDCA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YES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769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C1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FMEA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63500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Central control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97155" algn="just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The Service requirements will be controlled centrally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Medium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40005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dirty="0" smtClean="0">
                          <a:latin typeface="+mn-lt"/>
                          <a:cs typeface="Arial"/>
                        </a:rPr>
                        <a:t>The service requirements must be centrally monitored in conjunction</a:t>
                      </a:r>
                      <a:r>
                        <a:rPr lang="en-ZA" sz="900" baseline="0" dirty="0" smtClean="0">
                          <a:latin typeface="+mn-lt"/>
                          <a:cs typeface="Arial"/>
                        </a:rPr>
                        <a:t> with Service Care</a:t>
                      </a:r>
                      <a:endParaRPr lang="en-ZA" sz="900" dirty="0" smtClean="0">
                        <a:latin typeface="+mn-lt"/>
                        <a:cs typeface="Arial"/>
                      </a:endParaRPr>
                    </a:p>
                    <a:p>
                      <a:pPr marL="88900" marR="40005" algn="just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 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116839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The</a:t>
                      </a:r>
                      <a:r>
                        <a:rPr lang="en-ZA" sz="900" baseline="0" dirty="0" smtClean="0">
                          <a:latin typeface="Arial"/>
                          <a:cs typeface="Arial"/>
                        </a:rPr>
                        <a:t> process must be checked every 6 months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lang="en-ZA" sz="900" dirty="0" smtClean="0">
                          <a:latin typeface="Arial"/>
                          <a:cs typeface="Arial"/>
                        </a:rPr>
                        <a:t>PDCA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Yes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48"/>
          <p:cNvSpPr txBox="1"/>
          <p:nvPr/>
        </p:nvSpPr>
        <p:spPr>
          <a:xfrm>
            <a:off x="449018" y="6657226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PD_MTB-RSA-NSC_20_02_03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8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A2.NSQb0usWgMgsCdV8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audktDeEOoCocKXZD4.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6acSO5EEaSdcVVemcj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g.m5mDbJkqx8wTYQscN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mIB83Nn4k6qcnxgoRjQ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yozaq5BEOToz7PlVA0CA"/>
</p:tagLst>
</file>

<file path=ppt/theme/theme1.xml><?xml version="1.0" encoding="utf-8"?>
<a:theme xmlns:a="http://schemas.openxmlformats.org/drawingml/2006/main" name="161006_MAN_Master_16_9_EN">
  <a:themeElements>
    <a:clrScheme name="MAN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marL="180000" indent="-180000" algn="ctr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sz="16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80000" indent="-180000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N_Master_4_3_scr02.potx" id="{B2DF80FF-3FEB-42D4-B346-BEA1838E56FB}" vid="{CD5D95EA-DAFE-47CB-B16F-04D58D184524}"/>
    </a:ext>
  </a:extLst>
</a:theme>
</file>

<file path=ppt/theme/theme2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AB977044ADB4590F494AAB464057F" ma:contentTypeVersion="0" ma:contentTypeDescription="Create a new document." ma:contentTypeScope="" ma:versionID="79e71ef7ba8dbcf1adbae8db46ddad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D4E82D-D52C-48EF-8805-2CB23754662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055B076-27B4-4D7B-818B-C60BADD1BA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F36492-B68A-4C65-92F6-EBFBB72B8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161006_MAN_Master_16_9_EN.potx</Template>
  <TotalTime>377</TotalTime>
  <Words>838</Words>
  <Application>Microsoft Office PowerPoint</Application>
  <PresentationFormat>Custom</PresentationFormat>
  <Paragraphs>197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Symbol</vt:lpstr>
      <vt:lpstr>Times New Roman</vt:lpstr>
      <vt:lpstr>Wingdings</vt:lpstr>
      <vt:lpstr>161006_MAN_Master_16_9_EN</vt:lpstr>
      <vt:lpstr>think-cell Slide</vt:lpstr>
      <vt:lpstr>Servicing of Demo and Courtesy Vehicles</vt:lpstr>
      <vt:lpstr>Servicing of Demo and Courtesy Vehicles</vt:lpstr>
      <vt:lpstr>Servicing of Demo and Courtesy Vehicles</vt:lpstr>
      <vt:lpstr>Detailed risk and opportunity assessment – risk matrix</vt:lpstr>
    </vt:vector>
  </TitlesOfParts>
  <Company>MAN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PowerPoint-Master</dc:subject>
  <dc:creator>Vorname, Name</dc:creator>
  <dc:description>Optimiert für 2010</dc:description>
  <cp:lastModifiedBy>Carla de Bruin</cp:lastModifiedBy>
  <cp:revision>584</cp:revision>
  <cp:lastPrinted>2017-10-25T11:12:19Z</cp:lastPrinted>
  <dcterms:created xsi:type="dcterms:W3CDTF">2015-03-02T12:07:45Z</dcterms:created>
  <dcterms:modified xsi:type="dcterms:W3CDTF">2018-03-14T07:17:14Z</dcterms:modified>
  <cp:category>PowerPoint-Master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0x0101009CBAB977044ADB4590F494AAB464057F</vt:lpwstr>
  </property>
</Properties>
</file>