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8IQb4ofjDo&amp;list=PLqq-6Pq4lTTZSKAFG6aCDVDP86Qx4lNas" TargetMode="External"/><Relationship Id="rId2" Type="http://schemas.openxmlformats.org/officeDocument/2006/relationships/hyperlink" Target="https://www.youtube.com/watch?v=mPPhcU7oWDU&amp;t=6s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upoIwn4rWCo&amp;list=PLqq-6Pq4lTTaoaVoQVfRJPqvNTCjcTvJB" TargetMode="External"/><Relationship Id="rId4" Type="http://schemas.openxmlformats.org/officeDocument/2006/relationships/hyperlink" Target="https://www.youtube.com/watch?v=o8RO38KbWvA&amp;list=PLqq-6Pq4lTTbXZY_elyGv7IkKrfkSrX5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906060"/>
          </a:xfrm>
        </p:spPr>
        <p:txBody>
          <a:bodyPr/>
          <a:lstStyle/>
          <a:p>
            <a:pPr algn="ctr"/>
            <a:r>
              <a:rPr lang="bg-BG" dirty="0" smtClean="0"/>
              <a:t>Микросървиси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756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2261" y="354169"/>
            <a:ext cx="8791575" cy="753414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Discovery server </a:t>
            </a:r>
            <a:endParaRPr lang="bg-BG" sz="3200" dirty="0" smtClean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86" y="1208870"/>
            <a:ext cx="9604196" cy="510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453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2261" y="354169"/>
            <a:ext cx="8791575" cy="753414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Load Balancing strategies</a:t>
            </a:r>
            <a:endParaRPr lang="bg-BG" sz="3200" dirty="0" smtClean="0">
              <a:solidFill>
                <a:schemeClr val="tx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365821" y="1352282"/>
            <a:ext cx="8791575" cy="470078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</a:rPr>
              <a:t>Най-малко </a:t>
            </a:r>
            <a:r>
              <a:rPr lang="ru-RU" sz="2400" dirty="0">
                <a:solidFill>
                  <a:schemeClr val="tx1"/>
                </a:solidFill>
              </a:rPr>
              <a:t>връзки (Least Connections): Тази стратегия избира сървъра с най-малко активни връзки. Това често е добър избор, когато има значителен брой постоянни връзки.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</a:rPr>
              <a:t>Най-кратко </a:t>
            </a:r>
            <a:r>
              <a:rPr lang="ru-RU" sz="2400" dirty="0">
                <a:solidFill>
                  <a:schemeClr val="tx1"/>
                </a:solidFill>
              </a:rPr>
              <a:t>време за отговор (Least Response Time): Тази стратегия избира сървъра с най-ниското средно време за отговор и най-малко активни връзки. Тя е ефективна, когато времената за отговор значително варират между сървърите.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</a:rPr>
              <a:t> Хеш </a:t>
            </a:r>
            <a:r>
              <a:rPr lang="ru-RU" sz="2400" dirty="0">
                <a:solidFill>
                  <a:schemeClr val="tx1"/>
                </a:solidFill>
              </a:rPr>
              <a:t>(Hash): Тази стратегия използва хеш функция, за да определи къде да бъдат изпратени заявките. Това може да бъде базирано на IP адрес, URL или някакъв друг фактор</a:t>
            </a:r>
            <a:r>
              <a:rPr lang="ru-RU" sz="2400" dirty="0" smtClean="0">
                <a:solidFill>
                  <a:schemeClr val="tx1"/>
                </a:solidFill>
              </a:rPr>
              <a:t>. </a:t>
            </a:r>
            <a:r>
              <a:rPr lang="ru-RU" sz="2400" dirty="0">
                <a:solidFill>
                  <a:schemeClr val="tx1"/>
                </a:solidFill>
              </a:rPr>
              <a:t>често се използва, когато искате да гарантирате, че определена заявка винаги отива до същия сървър (например, при поддържане на потребителска сесия).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</a:rPr>
              <a:t>IP </a:t>
            </a:r>
            <a:r>
              <a:rPr lang="ru-RU" sz="2400" dirty="0">
                <a:solidFill>
                  <a:schemeClr val="tx1"/>
                </a:solidFill>
              </a:rPr>
              <a:t>Хеш (IP Hash): IP адресът на клиента се използва, за да се определи кой сървър получава заявката. Това може да осигури сесийна устойчивост.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</a:rPr>
              <a:t>Тегловно </a:t>
            </a:r>
            <a:r>
              <a:rPr lang="ru-RU" sz="2400" dirty="0">
                <a:solidFill>
                  <a:schemeClr val="tx1"/>
                </a:solidFill>
              </a:rPr>
              <a:t>разпределение (Weighted Distribution): При тази стратегия, на всеки сървър се присвоява тегло, и този с най-голямото тегло получава най-много заявки. Това е полезно, когато сървърите имат различни способности.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</a:rPr>
              <a:t>Случаен </a:t>
            </a:r>
            <a:r>
              <a:rPr lang="ru-RU" sz="2400" dirty="0">
                <a:solidFill>
                  <a:schemeClr val="tx1"/>
                </a:solidFill>
              </a:rPr>
              <a:t>(Random): Както името подсказва, сървъра се избира случайно за всяка заявка.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</a:rPr>
              <a:t>Кръгово </a:t>
            </a:r>
            <a:r>
              <a:rPr lang="ru-RU" sz="2400" dirty="0">
                <a:solidFill>
                  <a:schemeClr val="tx1"/>
                </a:solidFill>
              </a:rPr>
              <a:t>разпределение (Round Robin): Това е една от най-простите стратегии за балансиране на натоварването. При този метод, сървърите се избират последователно. Заявките се разпределят равномерно между всички сървъри. Когато достигне до последния сървър в списъка, стратегията се връща обратно към първия сървър и процесът продължава циклично.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998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2261" y="354169"/>
            <a:ext cx="8791575" cy="753414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chemeClr val="tx1"/>
                </a:solidFill>
              </a:rPr>
              <a:t>CIRCU</a:t>
            </a:r>
            <a:r>
              <a:rPr lang="en-US" sz="3200" dirty="0" err="1" smtClean="0">
                <a:solidFill>
                  <a:schemeClr val="tx1"/>
                </a:solidFill>
              </a:rPr>
              <a:t>it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BREAKER</a:t>
            </a:r>
            <a:endParaRPr lang="bg-BG" sz="3200" dirty="0" smtClean="0">
              <a:solidFill>
                <a:schemeClr val="tx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365821" y="1352282"/>
            <a:ext cx="8791575" cy="4700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Netflix </a:t>
            </a:r>
            <a:r>
              <a:rPr lang="en-US" sz="2400" dirty="0" err="1" smtClean="0">
                <a:solidFill>
                  <a:schemeClr val="tx1"/>
                </a:solidFill>
              </a:rPr>
              <a:t>Hystrix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ReSILIENCE4j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Sentinel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Spring retry</a:t>
            </a:r>
          </a:p>
        </p:txBody>
      </p:sp>
    </p:spTree>
    <p:extLst>
      <p:ext uri="{BB962C8B-B14F-4D97-AF65-F5344CB8AC3E}">
        <p14:creationId xmlns:p14="http://schemas.microsoft.com/office/powerpoint/2010/main" val="1267232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2261" y="354169"/>
            <a:ext cx="8791575" cy="753414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chemeClr val="tx1"/>
                </a:solidFill>
              </a:rPr>
              <a:t>CIRCuit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BREAKER (ReSILIENCE4j)</a:t>
            </a:r>
            <a:endParaRPr lang="en-US" sz="3200" dirty="0">
              <a:solidFill>
                <a:schemeClr val="tx1"/>
              </a:solidFill>
            </a:endParaRPr>
          </a:p>
          <a:p>
            <a:endParaRPr lang="bg-BG" sz="3200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651" y="1770040"/>
            <a:ext cx="77152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459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2261" y="354169"/>
            <a:ext cx="8791575" cy="753414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chemeClr val="tx1"/>
                </a:solidFill>
              </a:rPr>
              <a:t>CIRCuit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BREAKER (ReSILIENCE4j)</a:t>
            </a:r>
            <a:endParaRPr lang="en-US" sz="3200" dirty="0">
              <a:solidFill>
                <a:schemeClr val="tx1"/>
              </a:solidFill>
            </a:endParaRPr>
          </a:p>
          <a:p>
            <a:endParaRPr lang="bg-BG" sz="3200" dirty="0" smtClean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886" y="1508796"/>
            <a:ext cx="64262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273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4684" y="1629177"/>
            <a:ext cx="8791575" cy="753414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DEMO</a:t>
            </a:r>
            <a:endParaRPr lang="en-US" sz="4800" dirty="0">
              <a:solidFill>
                <a:schemeClr val="tx1"/>
              </a:solidFill>
            </a:endParaRPr>
          </a:p>
          <a:p>
            <a:endParaRPr lang="bg-BG" sz="3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196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4684" y="1629177"/>
            <a:ext cx="8791575" cy="753414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bg-BG" sz="4800" dirty="0" smtClean="0">
                <a:solidFill>
                  <a:schemeClr val="tx1"/>
                </a:solidFill>
              </a:rPr>
              <a:t>Въпроси</a:t>
            </a:r>
            <a:endParaRPr lang="en-US" sz="4800" dirty="0">
              <a:solidFill>
                <a:schemeClr val="tx1"/>
              </a:solidFill>
            </a:endParaRPr>
          </a:p>
          <a:p>
            <a:endParaRPr lang="bg-BG" sz="3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881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4684" y="1629177"/>
            <a:ext cx="8791575" cy="3483736"/>
          </a:xfrm>
        </p:spPr>
        <p:txBody>
          <a:bodyPr>
            <a:normAutofit/>
          </a:bodyPr>
          <a:lstStyle/>
          <a:p>
            <a:pPr algn="ctr"/>
            <a:r>
              <a:rPr lang="bg-BG" sz="4800" dirty="0" smtClean="0">
                <a:solidFill>
                  <a:schemeClr val="tx1"/>
                </a:solidFill>
              </a:rPr>
              <a:t>Материали</a:t>
            </a:r>
          </a:p>
          <a:p>
            <a:r>
              <a:rPr lang="en-US" sz="1000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sz="1000" dirty="0" smtClean="0">
                <a:solidFill>
                  <a:schemeClr val="tx1"/>
                </a:solidFill>
                <a:hlinkClick r:id="rId2"/>
              </a:rPr>
              <a:t>www.youtube.com/watch?v=mPPhcU7oWDU&amp;t=6s</a:t>
            </a:r>
            <a:endParaRPr lang="bg-BG" sz="1000" dirty="0" smtClean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  <a:hlinkClick r:id="rId3"/>
              </a:rPr>
              <a:t>https://</a:t>
            </a:r>
            <a:r>
              <a:rPr lang="en-US" sz="1000" dirty="0" smtClean="0">
                <a:solidFill>
                  <a:schemeClr val="tx1"/>
                </a:solidFill>
                <a:hlinkClick r:id="rId3"/>
              </a:rPr>
              <a:t>www.youtube.com/watch?v=y8IQb4ofjDo&amp;list=PLqq-6Pq4lTTZSKAFG6aCDVDP86Qx4lNas</a:t>
            </a:r>
            <a:endParaRPr lang="bg-BG" sz="1000" dirty="0" smtClean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  <a:hlinkClick r:id="rId4"/>
              </a:rPr>
              <a:t>https://</a:t>
            </a:r>
            <a:r>
              <a:rPr lang="en-US" sz="1000" dirty="0" smtClean="0">
                <a:solidFill>
                  <a:schemeClr val="tx1"/>
                </a:solidFill>
                <a:hlinkClick r:id="rId4"/>
              </a:rPr>
              <a:t>www.youtube.com/watch?v=o8RO38KbWvA&amp;list=PLqq-6Pq4lTTbXZY_elyGv7IkKrfkSrX5e</a:t>
            </a:r>
            <a:endParaRPr lang="bg-BG" sz="1000" dirty="0" smtClean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  <a:hlinkClick r:id="rId5"/>
              </a:rPr>
              <a:t>https://</a:t>
            </a:r>
            <a:r>
              <a:rPr lang="en-US" sz="1000" dirty="0" smtClean="0">
                <a:solidFill>
                  <a:schemeClr val="tx1"/>
                </a:solidFill>
                <a:hlinkClick r:id="rId5"/>
              </a:rPr>
              <a:t>www.youtube.com/watch?v=upoIwn4rWCo&amp;list=PLqq-6Pq4lTTaoaVoQVfRJPqvNTCjcTvJB</a:t>
            </a:r>
            <a:endParaRPr lang="bg-BG" sz="1000" smtClean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endParaRPr lang="bg-BG" sz="3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251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3776" y="2234485"/>
            <a:ext cx="8791575" cy="239547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bg-BG" sz="3200" dirty="0" smtClean="0">
                <a:solidFill>
                  <a:schemeClr val="tx1"/>
                </a:solidFill>
              </a:rPr>
              <a:t>Какво разбираме под микросървиси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bg-BG" sz="3200" dirty="0" smtClean="0">
                <a:solidFill>
                  <a:schemeClr val="tx1"/>
                </a:solidFill>
              </a:rPr>
              <a:t>Предимства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bg-BG" sz="3200" dirty="0" smtClean="0">
                <a:solidFill>
                  <a:schemeClr val="tx1"/>
                </a:solidFill>
              </a:rPr>
              <a:t>недостатъци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487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5821" y="1352282"/>
            <a:ext cx="8791575" cy="4488288"/>
          </a:xfrm>
        </p:spPr>
        <p:txBody>
          <a:bodyPr>
            <a:normAutofit/>
          </a:bodyPr>
          <a:lstStyle/>
          <a:p>
            <a:r>
              <a:rPr lang="bg-BG" sz="3200" dirty="0" smtClean="0">
                <a:solidFill>
                  <a:schemeClr val="tx1"/>
                </a:solidFill>
              </a:rPr>
              <a:t>Предимства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</a:rPr>
              <a:t>Разширяването </a:t>
            </a:r>
            <a:r>
              <a:rPr lang="ru-RU" sz="2400" dirty="0">
                <a:solidFill>
                  <a:schemeClr val="tx1"/>
                </a:solidFill>
              </a:rPr>
              <a:t>става </a:t>
            </a:r>
            <a:r>
              <a:rPr lang="ru-RU" sz="2400" dirty="0" smtClean="0">
                <a:solidFill>
                  <a:schemeClr val="tx1"/>
                </a:solidFill>
              </a:rPr>
              <a:t>по-лесно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</a:rPr>
              <a:t>подобрена </a:t>
            </a:r>
            <a:r>
              <a:rPr lang="ru-RU" sz="2400" dirty="0">
                <a:solidFill>
                  <a:schemeClr val="tx1"/>
                </a:solidFill>
              </a:rPr>
              <a:t>толерантност към </a:t>
            </a:r>
            <a:r>
              <a:rPr lang="ru-RU" sz="2400" dirty="0" smtClean="0">
                <a:solidFill>
                  <a:schemeClr val="tx1"/>
                </a:solidFill>
              </a:rPr>
              <a:t>грешки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</a:rPr>
              <a:t>Лесно </a:t>
            </a:r>
            <a:r>
              <a:rPr lang="ru-RU" sz="2400" dirty="0">
                <a:solidFill>
                  <a:schemeClr val="tx1"/>
                </a:solidFill>
              </a:rPr>
              <a:t>разбиране на кодовата база на </a:t>
            </a:r>
            <a:r>
              <a:rPr lang="ru-RU" sz="2400" dirty="0" smtClean="0">
                <a:solidFill>
                  <a:schemeClr val="tx1"/>
                </a:solidFill>
              </a:rPr>
              <a:t>софтуерната Система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400" dirty="0" smtClean="0">
                <a:solidFill>
                  <a:schemeClr val="tx1"/>
                </a:solidFill>
              </a:rPr>
              <a:t>Поле за експериментиране с различни технологии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400" dirty="0" smtClean="0">
                <a:solidFill>
                  <a:schemeClr val="tx1"/>
                </a:solidFill>
              </a:rPr>
              <a:t>НЕзависимо деплойване на всеки микросървис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sz="15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504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5821" y="1352282"/>
            <a:ext cx="8791575" cy="4488288"/>
          </a:xfrm>
        </p:spPr>
        <p:txBody>
          <a:bodyPr>
            <a:normAutofit lnSpcReduction="10000"/>
          </a:bodyPr>
          <a:lstStyle/>
          <a:p>
            <a:r>
              <a:rPr lang="bg-BG" sz="3200" dirty="0" smtClean="0">
                <a:solidFill>
                  <a:schemeClr val="tx1"/>
                </a:solidFill>
              </a:rPr>
              <a:t>НЕдостатъци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400" dirty="0" smtClean="0">
                <a:solidFill>
                  <a:schemeClr val="tx1"/>
                </a:solidFill>
              </a:rPr>
              <a:t>Увеличава сложността при комуникация между сървисите</a:t>
            </a:r>
            <a:endParaRPr lang="ru-RU" sz="2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</a:rPr>
              <a:t>Изисква повече ресурси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</a:rPr>
              <a:t>Глобалното тестване и дебъгване се усложнява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400" dirty="0" smtClean="0">
                <a:solidFill>
                  <a:schemeClr val="tx1"/>
                </a:solidFill>
              </a:rPr>
              <a:t>Не са практични за малки приложения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400" dirty="0" smtClean="0">
                <a:solidFill>
                  <a:schemeClr val="tx1"/>
                </a:solidFill>
              </a:rPr>
              <a:t>Сложност на внедряване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400" dirty="0" smtClean="0">
                <a:solidFill>
                  <a:schemeClr val="tx1"/>
                </a:solidFill>
              </a:rPr>
              <a:t>Дублиране на код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sz="15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622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5821" y="1352282"/>
            <a:ext cx="8791575" cy="4700788"/>
          </a:xfrm>
        </p:spPr>
        <p:txBody>
          <a:bodyPr>
            <a:normAutofit/>
          </a:bodyPr>
          <a:lstStyle/>
          <a:p>
            <a:r>
              <a:rPr lang="bg-BG" sz="3200" dirty="0" smtClean="0">
                <a:solidFill>
                  <a:schemeClr val="tx1"/>
                </a:solidFill>
              </a:rPr>
              <a:t>Комуникация между микросървиси в </a:t>
            </a:r>
            <a:r>
              <a:rPr lang="en-US" sz="3200" dirty="0" smtClean="0">
                <a:solidFill>
                  <a:schemeClr val="tx1"/>
                </a:solidFill>
              </a:rPr>
              <a:t>Spring Boot</a:t>
            </a:r>
            <a:endParaRPr lang="bg-BG" sz="3200" dirty="0" smtClean="0">
              <a:solidFill>
                <a:schemeClr val="tx1"/>
              </a:solidFill>
            </a:endParaRPr>
          </a:p>
          <a:p>
            <a:r>
              <a:rPr lang="en-US" sz="1500" dirty="0" err="1" smtClean="0">
                <a:solidFill>
                  <a:schemeClr val="tx1"/>
                </a:solidFill>
              </a:rPr>
              <a:t>RepresenTational</a:t>
            </a:r>
            <a:r>
              <a:rPr lang="en-US" sz="1500" dirty="0" smtClean="0">
                <a:solidFill>
                  <a:schemeClr val="tx1"/>
                </a:solidFill>
              </a:rPr>
              <a:t> State transfer (REST)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>
                <a:solidFill>
                  <a:schemeClr val="tx1"/>
                </a:solidFill>
              </a:rPr>
              <a:t>Rest Template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>
                <a:solidFill>
                  <a:schemeClr val="tx1"/>
                </a:solidFill>
              </a:rPr>
              <a:t>Feign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>
                <a:solidFill>
                  <a:schemeClr val="tx1"/>
                </a:solidFill>
              </a:rPr>
              <a:t>Web Client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bg-BG" sz="1500" dirty="0" smtClean="0">
                <a:solidFill>
                  <a:schemeClr val="tx1"/>
                </a:solidFill>
              </a:rPr>
              <a:t>Други сървърни технологии</a:t>
            </a:r>
            <a:endParaRPr lang="en-US" sz="15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>
                <a:solidFill>
                  <a:schemeClr val="tx1"/>
                </a:solidFill>
              </a:rPr>
              <a:t>Kafka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>
                <a:solidFill>
                  <a:schemeClr val="tx1"/>
                </a:solidFill>
              </a:rPr>
              <a:t>Active </a:t>
            </a:r>
            <a:r>
              <a:rPr lang="en-US" sz="1500" dirty="0" err="1" smtClean="0">
                <a:solidFill>
                  <a:schemeClr val="tx1"/>
                </a:solidFill>
              </a:rPr>
              <a:t>Mq</a:t>
            </a:r>
            <a:r>
              <a:rPr lang="en-US" sz="1500" dirty="0" smtClean="0">
                <a:solidFill>
                  <a:schemeClr val="tx1"/>
                </a:solidFill>
              </a:rPr>
              <a:t> (</a:t>
            </a:r>
            <a:r>
              <a:rPr lang="en-US" sz="1500" dirty="0" err="1" smtClean="0">
                <a:solidFill>
                  <a:schemeClr val="tx1"/>
                </a:solidFill>
              </a:rPr>
              <a:t>Amq</a:t>
            </a:r>
            <a:r>
              <a:rPr lang="en-US" sz="1500" dirty="0" smtClean="0">
                <a:solidFill>
                  <a:schemeClr val="tx1"/>
                </a:solidFill>
              </a:rPr>
              <a:t>, JMS)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>
                <a:solidFill>
                  <a:schemeClr val="tx1"/>
                </a:solidFill>
              </a:rPr>
              <a:t>Rabbit MQ</a:t>
            </a:r>
          </a:p>
        </p:txBody>
      </p:sp>
    </p:spTree>
    <p:extLst>
      <p:ext uri="{BB962C8B-B14F-4D97-AF65-F5344CB8AC3E}">
        <p14:creationId xmlns:p14="http://schemas.microsoft.com/office/powerpoint/2010/main" val="2028623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5821" y="1352282"/>
            <a:ext cx="8791575" cy="2125014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Load balancing – Discovery service</a:t>
            </a:r>
            <a:endParaRPr lang="bg-BG" sz="32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Spring cloud Eureka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Spring cloud Eureka Client</a:t>
            </a:r>
          </a:p>
        </p:txBody>
      </p:sp>
    </p:spTree>
    <p:extLst>
      <p:ext uri="{BB962C8B-B14F-4D97-AF65-F5344CB8AC3E}">
        <p14:creationId xmlns:p14="http://schemas.microsoft.com/office/powerpoint/2010/main" val="1387673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2261" y="354169"/>
            <a:ext cx="8791575" cy="753414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Example:</a:t>
            </a:r>
            <a:endParaRPr lang="bg-BG" sz="3200" dirty="0" smtClean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823" y="1107583"/>
            <a:ext cx="842645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21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2261" y="354169"/>
            <a:ext cx="8791575" cy="753414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Discovery server</a:t>
            </a:r>
            <a:endParaRPr lang="bg-BG" sz="3200" dirty="0" smtClean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261" y="1184855"/>
            <a:ext cx="9437665" cy="526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607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2261" y="354169"/>
            <a:ext cx="8791575" cy="753414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Discovery server </a:t>
            </a:r>
            <a:endParaRPr lang="bg-BG" sz="3200" dirty="0" smtClean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307" y="1107583"/>
            <a:ext cx="8133008" cy="536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0676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361</TotalTime>
  <Words>411</Words>
  <Application>Microsoft Office PowerPoint</Application>
  <PresentationFormat>Widescreen</PresentationFormat>
  <Paragraphs>55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Tw Cen MT</vt:lpstr>
      <vt:lpstr>Circuit</vt:lpstr>
      <vt:lpstr>Микросървиси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Микросървиси</dc:title>
  <dc:creator>msi-ivo</dc:creator>
  <cp:lastModifiedBy>msi-ivo</cp:lastModifiedBy>
  <cp:revision>24</cp:revision>
  <dcterms:created xsi:type="dcterms:W3CDTF">2023-05-17T09:21:09Z</dcterms:created>
  <dcterms:modified xsi:type="dcterms:W3CDTF">2023-05-17T15:25:09Z</dcterms:modified>
</cp:coreProperties>
</file>