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2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2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21"/>
          </p:nvPr>
        </p:nvSpPr>
        <p:spPr>
          <a:xfrm>
            <a:off x="11814854" y="3230211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half" idx="21"/>
          </p:nvPr>
        </p:nvSpPr>
        <p:spPr>
          <a:xfrm>
            <a:off x="12407900" y="57150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99116" y="714465"/>
            <a:ext cx="9109019" cy="1237658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L Talent match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9D1700"/>
                </a:solidFill>
              </a:rPr>
              <a:t>ML</a:t>
            </a:r>
            <a:r>
              <a:t> Talent match</a:t>
            </a:r>
          </a:p>
        </p:txBody>
      </p:sp>
      <p:sp>
        <p:nvSpPr>
          <p:cNvPr id="121" name="Кейс: Алгоритм для сопоставления резюме и вакансии…"/>
          <p:cNvSpPr txBox="1">
            <a:spLocks noGrp="1"/>
          </p:cNvSpPr>
          <p:nvPr>
            <p:ph type="subTitle" sz="half" idx="1"/>
          </p:nvPr>
        </p:nvSpPr>
        <p:spPr>
          <a:xfrm>
            <a:off x="673100" y="7416800"/>
            <a:ext cx="23050500" cy="3920791"/>
          </a:xfrm>
          <a:prstGeom prst="rect">
            <a:avLst/>
          </a:prstGeom>
        </p:spPr>
        <p:txBody>
          <a:bodyPr/>
          <a:lstStyle/>
          <a:p>
            <a:pPr algn="l">
              <a:defRPr sz="4100">
                <a:latin typeface="Helvetica"/>
                <a:ea typeface="Helvetica"/>
                <a:cs typeface="Helvetica"/>
                <a:sym typeface="Helvetica"/>
              </a:defRPr>
            </a:pPr>
            <a:r>
              <a:t>Кейс: Алгоритм для сопоставления резюме и вакансии</a:t>
            </a:r>
          </a:p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YaTeam</a:t>
            </a:r>
          </a:p>
        </p:txBody>
      </p:sp>
      <p:pic>
        <p:nvPicPr>
          <p:cNvPr id="122" name="Great_Idea.png" descr="Great_Ide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4402" y="972621"/>
            <a:ext cx="2984501" cy="275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Спасибо за внимание"/>
          <p:cNvSpPr txBox="1">
            <a:spLocks noGrp="1"/>
          </p:cNvSpPr>
          <p:nvPr>
            <p:ph type="title"/>
          </p:nvPr>
        </p:nvSpPr>
        <p:spPr>
          <a:xfrm>
            <a:off x="666749" y="5143500"/>
            <a:ext cx="23050501" cy="342900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Спасибо за внимание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Подготовка данных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Подготовка данных</a:t>
            </a:r>
          </a:p>
          <a:p>
            <a:pPr algn="l">
              <a:defRPr sz="5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0. Кластеризация</a:t>
            </a:r>
          </a:p>
        </p:txBody>
      </p:sp>
      <p:sp>
        <p:nvSpPr>
          <p:cNvPr id="125" name="Основываясь на заголовках вакансий были выделены следующие кластеры:…"/>
          <p:cNvSpPr txBox="1"/>
          <p:nvPr/>
        </p:nvSpPr>
        <p:spPr>
          <a:xfrm>
            <a:off x="783144" y="4451014"/>
            <a:ext cx="11238436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Основываясь на заголовках вакансий были выделены следующие кластеры:</a:t>
            </a:r>
          </a:p>
          <a:p>
            <a:pPr algn="l"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Team lead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Java-разработчик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Системный аналитик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DevOps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Аналитик DWH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ETL Разработчик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Product manager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Тестировщик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Frontend developer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developer</a:t>
            </a:r>
          </a:p>
        </p:txBody>
      </p:sp>
      <p:sp>
        <p:nvSpPr>
          <p:cNvPr id="126" name="Цели кластеризации:…"/>
          <p:cNvSpPr txBox="1"/>
          <p:nvPr/>
        </p:nvSpPr>
        <p:spPr>
          <a:xfrm>
            <a:off x="13945027" y="4398789"/>
            <a:ext cx="10381077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Цели кластеризации:</a:t>
            </a:r>
          </a:p>
          <a:p>
            <a:pPr algn="l"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333771" indent="-333771" algn="l">
              <a:buClr>
                <a:srgbClr val="535353"/>
              </a:buClr>
              <a:buSzPct val="82000"/>
              <a:buChar char="•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Выделение наиболее релевантных тегов внутри кластера (вакансия + резюме)</a:t>
            </a:r>
          </a:p>
          <a:p>
            <a:pPr marL="333771" indent="-333771" algn="l">
              <a:buClr>
                <a:srgbClr val="535353"/>
              </a:buClr>
              <a:buSzPct val="82000"/>
              <a:buChar char="•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Ранжирование предложений по значимости тегов внутри этих предложений. Сильно помогает в выборе Batch’ ей при дообучении моделей.</a:t>
            </a:r>
          </a:p>
        </p:txBody>
      </p:sp>
      <p:sp>
        <p:nvSpPr>
          <p:cNvPr id="127" name="Линия"/>
          <p:cNvSpPr/>
          <p:nvPr/>
        </p:nvSpPr>
        <p:spPr>
          <a:xfrm flipV="1">
            <a:off x="11563350" y="6285548"/>
            <a:ext cx="1270000" cy="1"/>
          </a:xfrm>
          <a:prstGeom prst="line">
            <a:avLst/>
          </a:prstGeom>
          <a:ln w="889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одготовка данных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Подготовка данных</a:t>
            </a:r>
          </a:p>
          <a:p>
            <a:pPr algn="l">
              <a:defRPr sz="5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1. Модель выделения тегов</a:t>
            </a:r>
          </a:p>
        </p:txBody>
      </p:sp>
      <p:sp>
        <p:nvSpPr>
          <p:cNvPr id="130" name="Кластеры:…"/>
          <p:cNvSpPr txBox="1"/>
          <p:nvPr/>
        </p:nvSpPr>
        <p:spPr>
          <a:xfrm>
            <a:off x="706468" y="3045608"/>
            <a:ext cx="11238436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Кластеры:</a:t>
            </a:r>
          </a:p>
          <a:p>
            <a:pPr algn="l"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Team lead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Java-разработчик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Системный аналитик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DevOps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Аналитик DWH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ETL Разработчик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Product manager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Тестировщик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Frontend developer</a:t>
            </a:r>
          </a:p>
          <a:p>
            <a:pPr marL="333374" indent="-333374" algn="l">
              <a:buSzPct val="100000"/>
              <a:buAutoNum type="arabicPeriod"/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developer</a:t>
            </a:r>
          </a:p>
        </p:txBody>
      </p:sp>
      <p:pic>
        <p:nvPicPr>
          <p:cNvPr id="131" name="c4f98547-41b1-4acc-88d2-e25125a92b56.jpeg" descr="c4f98547-41b1-4acc-88d2-e25125a92b5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93" y="9033487"/>
            <a:ext cx="24025814" cy="4448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одготовка данных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Подготовка данных</a:t>
            </a:r>
          </a:p>
          <a:p>
            <a:pPr algn="l">
              <a:defRPr sz="5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1. Модель выделения тегов (примеры тегов для вакансий)</a:t>
            </a:r>
          </a:p>
        </p:txBody>
      </p:sp>
      <p:pic>
        <p:nvPicPr>
          <p:cNvPr id="134" name="e136f507-4dfd-493f-ab5e-34138e1555a9.jpeg" descr="e136f507-4dfd-493f-ab5e-34138e1555a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148" y="8538648"/>
            <a:ext cx="15434730" cy="495984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5" name="e9173daa-c369-40bf-b06a-12df85615e7b.jpeg" descr="e9173daa-c369-40bf-b06a-12df85615e7b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9983" y="2843696"/>
            <a:ext cx="14370918" cy="5548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Подготовка данных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Подготовка данных</a:t>
            </a:r>
          </a:p>
          <a:p>
            <a:pPr algn="l">
              <a:defRPr sz="5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1. Модель выделения тегов (примеры тегов для резюме)</a:t>
            </a:r>
          </a:p>
        </p:txBody>
      </p:sp>
      <p:pic>
        <p:nvPicPr>
          <p:cNvPr id="138" name="ed5fc464-2506-424a-bd48-a8807b2171cf.jpeg" descr="ed5fc464-2506-424a-bd48-a8807b2171cf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5257" y="9929465"/>
            <a:ext cx="15951201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9" name="5634c821-39bd-4ba6-bde0-cf28e9e2d5d6.jpeg" descr="5634c821-39bd-4ba6-bde0-cf28e9e2d5d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2091" y="2959099"/>
            <a:ext cx="13779363" cy="673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одготовка данных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Подготовка данных</a:t>
            </a:r>
          </a:p>
          <a:p>
            <a:pPr algn="l">
              <a:defRPr sz="5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2. Ранжирование описаний вакансий и резюме</a:t>
            </a:r>
          </a:p>
        </p:txBody>
      </p:sp>
      <p:sp>
        <p:nvSpPr>
          <p:cNvPr id="142" name="Java разработчик…"/>
          <p:cNvSpPr txBox="1"/>
          <p:nvPr/>
        </p:nvSpPr>
        <p:spPr>
          <a:xfrm>
            <a:off x="364080" y="5682291"/>
            <a:ext cx="10950412" cy="74422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Java разработчик</a:t>
            </a:r>
          </a:p>
          <a:p>
            <a:pPr algn="l">
              <a:defRPr sz="2800"/>
            </a:pPr>
            <a:endParaRPr/>
          </a:p>
          <a:p>
            <a:pPr algn="l">
              <a:defRPr sz="2800"/>
            </a:pPr>
            <a:r>
              <a:t>Разработка сервиса по созданию и обработке заявок на предоставление кредита, карт с овердрафтом, функциональная часть связанная с кредитами, взаимодействие с различными интеграциями банка.</a:t>
            </a:r>
          </a:p>
          <a:p>
            <a:pPr algn="l">
              <a:defRPr sz="2800"/>
            </a:pPr>
            <a:r>
              <a:t>Написание новых интеграций, сервисов, создание логики, исправление дефектов, код ревью.</a:t>
            </a:r>
          </a:p>
          <a:p>
            <a:pPr algn="l">
              <a:defRPr sz="2800"/>
            </a:pPr>
            <a:r>
              <a:t>Стек технологий: Java 11-14, Spring Boot, Spring Web, Spring Data JPA, Swagger, OpenApi, Lombok, MapStruct, PostgreSQL, JUnit, Mockito, Gradle, Liquibase, Bitbucket, Jenkins, Openshift, Nexus, Kafka, slf4j, Rest.</a:t>
            </a:r>
          </a:p>
          <a:p>
            <a:pPr algn="l">
              <a:defRPr sz="2800"/>
            </a:pPr>
            <a:r>
              <a:t>Участвовал в разработке CRM систем для страховых компаний, малого и среднего бизнеса, предназначенной для автоматизации страхования, хранения данных о клиентах, исполнителях и взаимодействия с ними, также для работы с клиентами, составление договоров.</a:t>
            </a:r>
          </a:p>
          <a:p>
            <a:pPr algn="l">
              <a:defRPr sz="2800"/>
            </a:pPr>
            <a:r>
              <a:t>Обязанности: - Разрабатывал микросервисы - Оптимизация sql запросов - Исправление багов - Разработка API и тестирование - Проводил код ревью OpenFeign, ELK...</a:t>
            </a:r>
          </a:p>
          <a:p>
            <a:pPr algn="l">
              <a:defRPr sz="2800"/>
            </a:pPr>
            <a:r>
              <a:t>['Английский', 'Русский']</a:t>
            </a:r>
          </a:p>
        </p:txBody>
      </p:sp>
      <p:sp>
        <p:nvSpPr>
          <p:cNvPr id="143" name="Стек технологий: Java 11-14, Spring Boot, Spring Web, Spring Data JPA, Swagger, OpenApi, Lombok, MapStruct, PostgreSQL, JUnit, Mockito, Gradle, Liquibase, Bitbucket, Jenkins, Openshift, Nexus, Kafka, slf4j, Rest.…"/>
          <p:cNvSpPr txBox="1"/>
          <p:nvPr/>
        </p:nvSpPr>
        <p:spPr>
          <a:xfrm>
            <a:off x="11674633" y="6467617"/>
            <a:ext cx="12345286" cy="66294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Стек технологий: Java 11-14, Spring Boot, Spring Web, Spring Data JPA, Swagger, OpenApi, Lombok, MapStruct, PostgreSQL, JUnit, Mockito, Gradle, Liquibase, Bitbucket, Jenkins, Openshift, Nexus, Kafka, slf4j, Rest.</a:t>
            </a:r>
          </a:p>
          <a:p>
            <a:pPr algn="l">
              <a:defRPr sz="2800"/>
            </a:pPr>
            <a:r>
              <a:t>Написание новых интеграций, сервисов, создание логики, исправление дефектов, код ревью.</a:t>
            </a:r>
          </a:p>
          <a:p>
            <a:pPr algn="l">
              <a:defRPr sz="2800"/>
            </a:pPr>
            <a:r>
              <a:t>Обязанности: - Разрабатывал микросервисы - Оптимизация sql запросов - Исправление багов - Разработка API и тестирование - Проводил код ревью OpenFeign, ELK...</a:t>
            </a:r>
          </a:p>
          <a:p>
            <a:pPr algn="l">
              <a:defRPr sz="2800"/>
            </a:pPr>
            <a:r>
              <a:t>Разработка сервиса по созданию и обработке заявок на предоставление кредита, карт с овердрафтом, функциональная часть связанная с кредитами, взаимодействие с различными интеграциями банка.</a:t>
            </a:r>
          </a:p>
          <a:p>
            <a:pPr algn="l">
              <a:defRPr sz="2800"/>
            </a:pPr>
            <a:r>
              <a:t>['Английский', 'Русский'] Участвовал в разработке CRM систем для страховых компаний, малого и среднего бизнеса, предназначенной для автоматизации страхования, хранения данных о клиентах, исполнителях и взаимодействия с ними, также для работы с клиентами, составление договоров.</a:t>
            </a:r>
          </a:p>
        </p:txBody>
      </p:sp>
      <p:sp>
        <p:nvSpPr>
          <p:cNvPr id="144" name="Было"/>
          <p:cNvSpPr txBox="1"/>
          <p:nvPr/>
        </p:nvSpPr>
        <p:spPr>
          <a:xfrm>
            <a:off x="4897849" y="4295295"/>
            <a:ext cx="188287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Было</a:t>
            </a:r>
          </a:p>
        </p:txBody>
      </p:sp>
      <p:sp>
        <p:nvSpPr>
          <p:cNvPr id="145" name="Стало"/>
          <p:cNvSpPr txBox="1"/>
          <p:nvPr/>
        </p:nvSpPr>
        <p:spPr>
          <a:xfrm>
            <a:off x="16824138" y="4295295"/>
            <a:ext cx="20462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Стало</a:t>
            </a:r>
          </a:p>
        </p:txBody>
      </p:sp>
      <p:sp>
        <p:nvSpPr>
          <p:cNvPr id="146" name="Линия"/>
          <p:cNvSpPr/>
          <p:nvPr/>
        </p:nvSpPr>
        <p:spPr>
          <a:xfrm flipV="1">
            <a:off x="11557000" y="4727095"/>
            <a:ext cx="1270000" cy="1"/>
          </a:xfrm>
          <a:prstGeom prst="line">
            <a:avLst/>
          </a:prstGeom>
          <a:ln w="889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одготовка данных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Подготовка данных</a:t>
            </a:r>
          </a:p>
          <a:p>
            <a:pPr algn="l">
              <a:defRPr sz="5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2. Ранжирование описаний вакансий и резюме</a:t>
            </a:r>
          </a:p>
        </p:txBody>
      </p:sp>
      <p:sp>
        <p:nvSpPr>
          <p:cNvPr id="149" name="Java-разработчик проект АБС…"/>
          <p:cNvSpPr txBox="1"/>
          <p:nvPr/>
        </p:nvSpPr>
        <p:spPr>
          <a:xfrm>
            <a:off x="159612" y="3022599"/>
            <a:ext cx="12326581" cy="104902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Java-разработчик проект АБС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Мы ищем профессионала для принятия участия в реализации амбициозного проекта по написанию новой.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АБС для нашего основного заказчика.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В особенности проекта можно записать: реализация «с нуля», транзитивность архитектуры, высочайшие требования к производительности и отказоустойчивости решения, сжатые сроки.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Вся реализация должна быть выполнена в рамках.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Омни-канальной платформы.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Проект может стать прекрасным дополнением вашего портфолио.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Работа будет проводиться в одном из стримов нашей большой команды.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Сейчас предлагаем рассмотреть позицию на &amp;lt;роль&amp;gt; в стриме &amp;lt;стрим&amp;gt;.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java от 3 лет.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Уверенные знания основных современных концепций и принципов разработки на платформе Java.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Хорошее знание и умение применять на практике принципы.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ООП, SOLID, DRY, KISS Знание стандартных алгоритмов и структур данных.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разработки на Java с использованием технологий: Spring Framework (Cloud, Boot, AOP, Security, etc), Hibernate.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Знание и опыт применения: Stream, Optional, Collections, etc.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Разработка с использованием Java 8 - 11 Опыт работы с тестовыми фреймворками: Junit, TestNG, Mokito.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реляционными базами данных.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Знание теоретических основ проектирования.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БД и построения эффективных запросов.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Git, Maven.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Плюсом будут.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проектирования высоконагруженных систем.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Spring Boot, Spring Cloud.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Docker, Kubernetes.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TeamCity, Jira, Confluence.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Умение писать чистый, документированный и тестируемый код и тесты к нему (модульные и интеграционные).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Понимание что такое микросервисная архитектура, её плюсы и минусы.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Как минимум знакомство с функциональной парадигмой разработки.</a:t>
            </a:r>
          </a:p>
        </p:txBody>
      </p:sp>
      <p:sp>
        <p:nvSpPr>
          <p:cNvPr id="150" name="Опыт разработки на Java с использованием технологий: Spring Framework (Cloud, Boot, AOP, Security, etc), Hibernate.…"/>
          <p:cNvSpPr txBox="1"/>
          <p:nvPr/>
        </p:nvSpPr>
        <p:spPr>
          <a:xfrm>
            <a:off x="13087245" y="3022599"/>
            <a:ext cx="11111585" cy="104902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разработки на Java с использованием технологий: Spring Framework (Cloud, Boot, AOP, Security, etc), Hibernate.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Spring Boot, Spring Cloud.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Разработка с использованием Java 8 - 11 Опыт работы с тестовыми фреймворками: Junit, TestNG, Mokito.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java от 3 лет.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Git, Maven.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Понимание что такое микросервисная архитектура, её плюсы и минусы.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Умение писать чистый, документированный и тестируемый код и тесты к нему (модульные и интеграционные).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Уверенные знания основных современных концепций и принципов разработки на платформе Java.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Вся реализация должна быть выполнена в рамках.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Плюсом будут.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Мы ищем профессионала для принятия участия в реализации амбициозного проекта по написанию новой.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Проект может стать прекрасным дополнением вашего портфолио.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Знание и опыт применения: Stream, Optional, Collections, etc.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В особенности проекта можно записать: реализация «с нуля», транзитивность архитектуры, высочайшие требования к производительности и отказоустойчивости решения, сжатые сроки.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Омни-канальной платформы.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ООП, SOLID, DRY, KISS Знание стандартных алгоритмов и структур данных.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проектирования высоконагруженных систем.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Знание теоретических основ проектирования.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Работа будет проводиться в одном из стримов нашей большой команды.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Как минимум знакомство с функциональной парадигмой разработки.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Docker, Kubernetes.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Сейчас предлагаем рассмотреть позицию на &amp;lt;роль&amp;gt; в стриме &amp;lt;стрим&amp;gt;.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БД и построения эффективных запросов.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Хорошее знание и умение применять на практике принципы.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TeamCity, Jira, Confluence.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АБС для нашего основного заказчика.</a:t>
            </a:r>
          </a:p>
          <a:p>
            <a:pPr algn="l"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Опыт работы с реляционными базами данных.</a:t>
            </a:r>
          </a:p>
        </p:txBody>
      </p:sp>
      <p:sp>
        <p:nvSpPr>
          <p:cNvPr id="151" name="Линия"/>
          <p:cNvSpPr/>
          <p:nvPr/>
        </p:nvSpPr>
        <p:spPr>
          <a:xfrm flipV="1">
            <a:off x="11793377" y="6004403"/>
            <a:ext cx="1270001" cy="1"/>
          </a:xfrm>
          <a:prstGeom prst="line">
            <a:avLst/>
          </a:prstGeom>
          <a:ln w="889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Решение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Решение</a:t>
            </a:r>
          </a:p>
          <a:p>
            <a:pPr algn="l">
              <a:defRPr sz="5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Модель - ColBERT</a:t>
            </a:r>
          </a:p>
        </p:txBody>
      </p:sp>
      <p:sp>
        <p:nvSpPr>
          <p:cNvPr id="154" name="На вход модель принимает два ранжированных блока текста: описание вакансий и описание резюме"/>
          <p:cNvSpPr txBox="1"/>
          <p:nvPr/>
        </p:nvSpPr>
        <p:spPr>
          <a:xfrm>
            <a:off x="757586" y="3857298"/>
            <a:ext cx="1902402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9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На вход модель принимает два ранжированных блока текста: описание вакансий и описание резюме</a:t>
            </a:r>
          </a:p>
        </p:txBody>
      </p:sp>
      <p:pic>
        <p:nvPicPr>
          <p:cNvPr id="155" name="93d93351-05ef-455f-8dcd-4b2fc2b104d1.jpeg" descr="93d93351-05ef-455f-8dcd-4b2fc2b104d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908" y="4926598"/>
            <a:ext cx="13282232" cy="806236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Ключевые метрики:"/>
          <p:cNvSpPr txBox="1"/>
          <p:nvPr/>
        </p:nvSpPr>
        <p:spPr>
          <a:xfrm>
            <a:off x="15504102" y="5140620"/>
            <a:ext cx="7429307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300" b="1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Ключевые метрики: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717" y="6076121"/>
            <a:ext cx="9607827" cy="32666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Эксперименты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Эксперименты</a:t>
            </a:r>
          </a:p>
          <a:p>
            <a:pPr algn="l">
              <a:defRPr sz="5000" i="1">
                <a:latin typeface="Helvetica"/>
                <a:ea typeface="Helvetica"/>
                <a:cs typeface="Helvetica"/>
                <a:sym typeface="Helvetica"/>
              </a:defRPr>
            </a:pPr>
            <a:r>
              <a:t>Stacking нескольких моделей</a:t>
            </a:r>
          </a:p>
        </p:txBody>
      </p:sp>
      <p:sp>
        <p:nvSpPr>
          <p:cNvPr id="159" name="ColBERT…"/>
          <p:cNvSpPr txBox="1"/>
          <p:nvPr/>
        </p:nvSpPr>
        <p:spPr>
          <a:xfrm>
            <a:off x="1575461" y="4624056"/>
            <a:ext cx="7677304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1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ColBERT</a:t>
            </a:r>
          </a:p>
          <a:p>
            <a:pPr algn="l">
              <a:defRPr sz="34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На вход ранжированные описания вакансий и резюме</a:t>
            </a:r>
          </a:p>
        </p:txBody>
      </p:sp>
      <p:sp>
        <p:nvSpPr>
          <p:cNvPr id="160" name="Прямоугольник"/>
          <p:cNvSpPr/>
          <p:nvPr/>
        </p:nvSpPr>
        <p:spPr>
          <a:xfrm>
            <a:off x="1477129" y="4622551"/>
            <a:ext cx="7557281" cy="21242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CatBoost…"/>
          <p:cNvSpPr txBox="1"/>
          <p:nvPr/>
        </p:nvSpPr>
        <p:spPr>
          <a:xfrm>
            <a:off x="1469458" y="8865990"/>
            <a:ext cx="7677304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000" b="1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CatBoost</a:t>
            </a:r>
          </a:p>
          <a:p>
            <a:pPr algn="l">
              <a:defRPr sz="34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На вход:</a:t>
            </a:r>
          </a:p>
          <a:p>
            <a:pPr algn="l">
              <a:defRPr sz="34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Pool_text - текстовые переменные с описанием вакансий и резюме</a:t>
            </a:r>
          </a:p>
          <a:p>
            <a:pPr algn="l">
              <a:defRPr sz="34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Pool_cat - категориальные переменные</a:t>
            </a:r>
          </a:p>
          <a:p>
            <a:pPr algn="l">
              <a:defRPr sz="3400">
                <a:solidFill>
                  <a:schemeClr val="accent6">
                    <a:satOff val="1848"/>
                    <a:lumOff val="-1526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Pool_num - числовые переменные</a:t>
            </a:r>
          </a:p>
        </p:txBody>
      </p:sp>
      <p:sp>
        <p:nvSpPr>
          <p:cNvPr id="162" name="Прямоугольник"/>
          <p:cNvSpPr/>
          <p:nvPr/>
        </p:nvSpPr>
        <p:spPr>
          <a:xfrm>
            <a:off x="1371126" y="8864485"/>
            <a:ext cx="7557281" cy="383841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Знак плюс"/>
          <p:cNvSpPr/>
          <p:nvPr/>
        </p:nvSpPr>
        <p:spPr>
          <a:xfrm>
            <a:off x="4514766" y="72161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Линия"/>
          <p:cNvSpPr/>
          <p:nvPr/>
        </p:nvSpPr>
        <p:spPr>
          <a:xfrm flipV="1">
            <a:off x="9825365" y="8024642"/>
            <a:ext cx="1270001" cy="1"/>
          </a:xfrm>
          <a:prstGeom prst="line">
            <a:avLst/>
          </a:prstGeom>
          <a:ln w="889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435" y="5599224"/>
            <a:ext cx="6714565" cy="5181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66" y="5599224"/>
            <a:ext cx="6714565" cy="5181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1089</Words>
  <Application>Microsoft Office PowerPoint</Application>
  <PresentationFormat>Произвольный</PresentationFormat>
  <Paragraphs>130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Gill Sans Light</vt:lpstr>
      <vt:lpstr>Helvetica</vt:lpstr>
      <vt:lpstr>Helvetica Neue</vt:lpstr>
      <vt:lpstr>Showroom</vt:lpstr>
      <vt:lpstr>ML Talent match</vt:lpstr>
      <vt:lpstr>Подготовка данных 0. Кластеризация</vt:lpstr>
      <vt:lpstr>Подготовка данных 1. Модель выделения тегов</vt:lpstr>
      <vt:lpstr>Подготовка данных 1. Модель выделения тегов (примеры тегов для вакансий)</vt:lpstr>
      <vt:lpstr>Подготовка данных 1. Модель выделения тегов (примеры тегов для резюме)</vt:lpstr>
      <vt:lpstr>Подготовка данных 2. Ранжирование описаний вакансий и резюме</vt:lpstr>
      <vt:lpstr>Подготовка данных 2. Ранжирование описаний вакансий и резюме</vt:lpstr>
      <vt:lpstr>Решение Модель - ColBERT</vt:lpstr>
      <vt:lpstr>Эксперименты Stacking нескольких моделей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Talent match</dc:title>
  <dc:creator>Asus</dc:creator>
  <cp:lastModifiedBy>Asus</cp:lastModifiedBy>
  <cp:revision>7</cp:revision>
  <dcterms:modified xsi:type="dcterms:W3CDTF">2024-02-29T18:01:25Z</dcterms:modified>
</cp:coreProperties>
</file>