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92F490B-55CB-4FE2-B671-4EFAC1BB05D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8B709E-BC67-4E4E-9EA5-04FDC29E3D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510178-9EB3-44D8-8A85-DF181D1479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37AB7D-862E-441B-9F40-6B08F15B7C8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7C5008-EBDE-4EEC-B5FB-AD8B0DAF7BF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672CDE-D304-4DED-A3D7-6A6CADF937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6E8D949-4568-47C3-95DC-318E5B3BD8C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E7978E-AF88-4868-9289-68EA5CAFF3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AA35CC6-294A-426A-99A6-A363E71048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DD486B-67B2-4D5A-A00C-4B57C0E0D6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5949FDF-5FD6-4D84-9EF6-154DD337875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2924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833040" y="2684520"/>
            <a:ext cx="9306000" cy="20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60a9ff"/>
                </a:solidFill>
                <a:latin typeface="Roboto Slab"/>
                <a:ea typeface="Roboto Slab"/>
              </a:rPr>
              <a:t>Презентация решения команды "Организаторы хакатона в Ставрополе 2022"</a:t>
            </a:r>
            <a:endParaRPr b="0" lang="en-US" sz="438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833040" y="5100840"/>
            <a:ext cx="9306000" cy="4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3498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6e5ef"/>
                </a:solidFill>
                <a:latin typeface="Roboto"/>
                <a:ea typeface="Roboto"/>
              </a:rPr>
              <a:t>Всем привет! Мы правда были организаторами хакатона. </a:t>
            </a:r>
            <a:r>
              <a:rPr b="0" lang="en-US" sz="2190" spc="-1" strike="noStrike">
                <a:solidFill>
                  <a:srgbClr val="000000"/>
                </a:solidFill>
                <a:latin typeface="Roboto"/>
                <a:ea typeface="Roboto"/>
              </a:rPr>
              <a:t>🙂</a:t>
            </a:r>
            <a:r>
              <a:rPr b="0" lang="en-US" sz="2190" spc="-1" strike="noStrike">
                <a:solidFill>
                  <a:srgbClr val="d6e5ef"/>
                </a:solidFill>
                <a:latin typeface="Roboto"/>
                <a:ea typeface="Roboto"/>
              </a:rPr>
              <a:t> </a:t>
            </a:r>
            <a:endParaRPr b="0" lang="en-US" sz="2190" spc="-1" strike="noStrike">
              <a:latin typeface="Arial"/>
            </a:endParaRPr>
          </a:p>
        </p:txBody>
      </p:sp>
      <p:pic>
        <p:nvPicPr>
          <p:cNvPr id="49" name="Image 1" descr="preencoded.png"/>
          <p:cNvPicPr/>
          <p:nvPr/>
        </p:nvPicPr>
        <p:blipFill>
          <a:blip r:embed="rId2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3189240" y="1328760"/>
            <a:ext cx="9402840" cy="5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r">
              <a:lnSpc>
                <a:spcPts val="4374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60a9ff"/>
                </a:solidFill>
                <a:latin typeface="Roboto Slab"/>
                <a:ea typeface="Roboto Slab"/>
              </a:rPr>
              <a:t>Оценка эффективности и обратная связь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182" name="Image 0" descr="preencoded.png"/>
          <p:cNvPicPr/>
          <p:nvPr/>
        </p:nvPicPr>
        <p:blipFill>
          <a:blip r:embed="rId1"/>
          <a:stretch/>
        </p:blipFill>
        <p:spPr>
          <a:xfrm>
            <a:off x="2037960" y="2328480"/>
            <a:ext cx="3295440" cy="203652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2037960" y="4643280"/>
            <a:ext cx="268200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Достижение целей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037960" y="5123520"/>
            <a:ext cx="3295440" cy="17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Нашу модель можно применять на практике и решение не требует большого количества ресурсов для работы.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185" name="Image 1" descr="preencoded.png"/>
          <p:cNvPicPr/>
          <p:nvPr/>
        </p:nvPicPr>
        <p:blipFill>
          <a:blip r:embed="rId2"/>
          <a:stretch/>
        </p:blipFill>
        <p:spPr>
          <a:xfrm>
            <a:off x="5667120" y="2328480"/>
            <a:ext cx="3295800" cy="2036520"/>
          </a:xfrm>
          <a:prstGeom prst="rect">
            <a:avLst/>
          </a:prstGeom>
          <a:ln>
            <a:noFill/>
          </a:ln>
        </p:spPr>
      </p:pic>
      <p:sp>
        <p:nvSpPr>
          <p:cNvPr id="186" name="CustomShape 6"/>
          <p:cNvSpPr/>
          <p:nvPr/>
        </p:nvSpPr>
        <p:spPr>
          <a:xfrm>
            <a:off x="5667120" y="4643280"/>
            <a:ext cx="262872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Командная работа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5667120" y="5123880"/>
            <a:ext cx="329580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Отличный teambuilding выходного дня! </a:t>
            </a:r>
            <a:r>
              <a:rPr b="0" lang="en-US" sz="1750" spc="-1" strike="noStrike">
                <a:solidFill>
                  <a:srgbClr val="000000"/>
                </a:solidFill>
                <a:latin typeface="Roboto"/>
                <a:ea typeface="Roboto"/>
              </a:rPr>
              <a:t>🤗</a:t>
            </a: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 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188" name="Image 2" descr="preencoded.png"/>
          <p:cNvPicPr/>
          <p:nvPr/>
        </p:nvPicPr>
        <p:blipFill>
          <a:blip r:embed="rId3"/>
          <a:stretch/>
        </p:blipFill>
        <p:spPr>
          <a:xfrm>
            <a:off x="9296280" y="2328480"/>
            <a:ext cx="3295800" cy="2036520"/>
          </a:xfrm>
          <a:prstGeom prst="rect">
            <a:avLst/>
          </a:prstGeom>
          <a:ln>
            <a:noFill/>
          </a:ln>
        </p:spPr>
      </p:pic>
      <p:sp>
        <p:nvSpPr>
          <p:cNvPr id="189" name="CustomShape 8"/>
          <p:cNvSpPr/>
          <p:nvPr/>
        </p:nvSpPr>
        <p:spPr>
          <a:xfrm>
            <a:off x="9296280" y="4643280"/>
            <a:ext cx="222156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Благодарность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190" name="CustomShape 9"/>
          <p:cNvSpPr/>
          <p:nvPr/>
        </p:nvSpPr>
        <p:spPr>
          <a:xfrm>
            <a:off x="9296280" y="5123880"/>
            <a:ext cx="329580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Большое спасибо организаторам за интересную задачу и датасет!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191" name="Image 3" descr="preencoded.png"/>
          <p:cNvPicPr/>
          <p:nvPr/>
        </p:nvPicPr>
        <p:blipFill>
          <a:blip r:embed="rId4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1463004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3368160" y="456840"/>
            <a:ext cx="332352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4090"/>
              </a:lnSpc>
              <a:tabLst>
                <a:tab algn="l" pos="0"/>
              </a:tabLst>
            </a:pPr>
            <a:r>
              <a:rPr b="0" lang="en-US" sz="3270" spc="-1" strike="noStrike">
                <a:solidFill>
                  <a:srgbClr val="60a9ff"/>
                </a:solidFill>
                <a:latin typeface="Roboto Slab"/>
                <a:ea typeface="Roboto Slab"/>
              </a:rPr>
              <a:t>Наша команда</a:t>
            </a:r>
            <a:endParaRPr b="0" lang="en-US" sz="3270" spc="-1" strike="noStrike">
              <a:latin typeface="Arial"/>
            </a:endParaRPr>
          </a:p>
        </p:txBody>
      </p:sp>
      <p:pic>
        <p:nvPicPr>
          <p:cNvPr id="53" name="Image 0" descr="preencoded.png"/>
          <p:cNvPicPr/>
          <p:nvPr/>
        </p:nvPicPr>
        <p:blipFill>
          <a:blip r:embed="rId1"/>
          <a:stretch/>
        </p:blipFill>
        <p:spPr>
          <a:xfrm>
            <a:off x="3368160" y="1308600"/>
            <a:ext cx="1786320" cy="178632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3368160" y="3302640"/>
            <a:ext cx="1786320" cy="51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2044"/>
              </a:lnSpc>
              <a:tabLst>
                <a:tab algn="l" pos="0"/>
              </a:tabLst>
            </a:pPr>
            <a:r>
              <a:rPr b="0" lang="en-US" sz="1640" spc="-1" strike="noStrike">
                <a:solidFill>
                  <a:srgbClr val="60a9ff"/>
                </a:solidFill>
                <a:latin typeface="Roboto Slab"/>
                <a:ea typeface="Roboto Slab"/>
              </a:rPr>
              <a:t>Богородицкий Игорь</a:t>
            </a:r>
            <a:endParaRPr b="0" lang="en-US" sz="164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368160" y="3921840"/>
            <a:ext cx="17863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095"/>
              </a:lnSpc>
              <a:tabLst>
                <a:tab algn="l" pos="0"/>
              </a:tabLst>
            </a:pPr>
            <a:r>
              <a:rPr b="1" lang="en-US" sz="1310" spc="-1" strike="noStrike">
                <a:solidFill>
                  <a:srgbClr val="d6e5ef"/>
                </a:solidFill>
                <a:latin typeface="Roboto"/>
                <a:ea typeface="Roboto"/>
              </a:rPr>
              <a:t>Капитан команды</a:t>
            </a:r>
            <a:r>
              <a:rPr b="0" lang="en-US" sz="1310" spc="-1" strike="noStrike">
                <a:solidFill>
                  <a:srgbClr val="d6e5ef"/>
                </a:solidFill>
                <a:latin typeface="Roboto"/>
                <a:ea typeface="Roboto"/>
              </a:rPr>
              <a:t> 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56" name="Image 1" descr="preencoded.png"/>
          <p:cNvPicPr/>
          <p:nvPr/>
        </p:nvPicPr>
        <p:blipFill>
          <a:blip r:embed="rId2"/>
          <a:stretch/>
        </p:blipFill>
        <p:spPr>
          <a:xfrm>
            <a:off x="5403960" y="1308600"/>
            <a:ext cx="1786320" cy="1786320"/>
          </a:xfrm>
          <a:prstGeom prst="rect">
            <a:avLst/>
          </a:prstGeom>
          <a:ln>
            <a:noFill/>
          </a:ln>
        </p:spPr>
      </p:pic>
      <p:sp>
        <p:nvSpPr>
          <p:cNvPr id="57" name="CustomShape 6"/>
          <p:cNvSpPr/>
          <p:nvPr/>
        </p:nvSpPr>
        <p:spPr>
          <a:xfrm>
            <a:off x="5403960" y="3302640"/>
            <a:ext cx="178632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455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60a9ff"/>
                </a:solidFill>
                <a:latin typeface="Roboto Slab"/>
                <a:ea typeface="Roboto Slab"/>
              </a:rPr>
              <a:t>Асхаев Батор</a:t>
            </a:r>
            <a:endParaRPr b="0" lang="en-US" sz="1970" spc="-1" strike="noStrike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5403960" y="3714120"/>
            <a:ext cx="17863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095"/>
              </a:lnSpc>
              <a:tabLst>
                <a:tab algn="l" pos="0"/>
              </a:tabLst>
            </a:pPr>
            <a:r>
              <a:rPr b="1" lang="en-US" sz="1310" spc="-1" strike="noStrike">
                <a:solidFill>
                  <a:srgbClr val="d6e5ef"/>
                </a:solidFill>
                <a:latin typeface="Roboto"/>
                <a:ea typeface="Roboto"/>
              </a:rPr>
              <a:t>DS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59" name="Image 2" descr="preencoded.png"/>
          <p:cNvPicPr/>
          <p:nvPr/>
        </p:nvPicPr>
        <p:blipFill>
          <a:blip r:embed="rId3"/>
          <a:stretch/>
        </p:blipFill>
        <p:spPr>
          <a:xfrm>
            <a:off x="7439760" y="1308600"/>
            <a:ext cx="1786320" cy="1786320"/>
          </a:xfrm>
          <a:prstGeom prst="rect">
            <a:avLst/>
          </a:prstGeom>
          <a:ln>
            <a:noFill/>
          </a:ln>
        </p:spPr>
      </p:pic>
      <p:sp>
        <p:nvSpPr>
          <p:cNvPr id="60" name="CustomShape 8"/>
          <p:cNvSpPr/>
          <p:nvPr/>
        </p:nvSpPr>
        <p:spPr>
          <a:xfrm>
            <a:off x="7439760" y="3302640"/>
            <a:ext cx="17863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2455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60a9ff"/>
                </a:solidFill>
                <a:latin typeface="Roboto Slab"/>
                <a:ea typeface="Roboto Slab"/>
              </a:rPr>
              <a:t>Велиев Карим</a:t>
            </a:r>
            <a:endParaRPr b="0" lang="en-US" sz="197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7439760" y="4025520"/>
            <a:ext cx="17863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095"/>
              </a:lnSpc>
              <a:tabLst>
                <a:tab algn="l" pos="0"/>
              </a:tabLst>
            </a:pPr>
            <a:r>
              <a:rPr b="1" lang="en-US" sz="1310" spc="-1" strike="noStrike">
                <a:solidFill>
                  <a:srgbClr val="d6e5ef"/>
                </a:solidFill>
                <a:latin typeface="Roboto"/>
                <a:ea typeface="Roboto"/>
              </a:rPr>
              <a:t>DS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62" name="Image 3" descr="preencoded.png"/>
          <p:cNvPicPr/>
          <p:nvPr/>
        </p:nvPicPr>
        <p:blipFill>
          <a:blip r:embed="rId4"/>
          <a:stretch/>
        </p:blipFill>
        <p:spPr>
          <a:xfrm>
            <a:off x="9475560" y="1308600"/>
            <a:ext cx="1786320" cy="1786320"/>
          </a:xfrm>
          <a:prstGeom prst="rect">
            <a:avLst/>
          </a:prstGeom>
          <a:ln>
            <a:noFill/>
          </a:ln>
        </p:spPr>
      </p:pic>
      <p:sp>
        <p:nvSpPr>
          <p:cNvPr id="63" name="CustomShape 10"/>
          <p:cNvSpPr/>
          <p:nvPr/>
        </p:nvSpPr>
        <p:spPr>
          <a:xfrm>
            <a:off x="9475560" y="3303000"/>
            <a:ext cx="17863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2455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60a9ff"/>
                </a:solidFill>
                <a:latin typeface="Roboto Slab"/>
                <a:ea typeface="Roboto Slab"/>
              </a:rPr>
              <a:t>Гремяков Александр</a:t>
            </a:r>
            <a:endParaRPr b="0" lang="en-US" sz="1970" spc="-1" strike="noStrike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9475560" y="4025880"/>
            <a:ext cx="17863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095"/>
              </a:lnSpc>
              <a:tabLst>
                <a:tab algn="l" pos="0"/>
              </a:tabLst>
            </a:pPr>
            <a:r>
              <a:rPr b="1" lang="en-US" sz="1310" spc="-1" strike="noStrike">
                <a:solidFill>
                  <a:srgbClr val="d6e5ef"/>
                </a:solidFill>
                <a:latin typeface="Roboto"/>
                <a:ea typeface="Roboto"/>
              </a:rPr>
              <a:t>DS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65" name="Image 4" descr="preencoded.png"/>
          <p:cNvPicPr/>
          <p:nvPr/>
        </p:nvPicPr>
        <p:blipFill>
          <a:blip r:embed="rId5"/>
          <a:stretch/>
        </p:blipFill>
        <p:spPr>
          <a:xfrm>
            <a:off x="3368160" y="4790160"/>
            <a:ext cx="1786320" cy="1786320"/>
          </a:xfrm>
          <a:prstGeom prst="rect">
            <a:avLst/>
          </a:prstGeom>
          <a:ln>
            <a:noFill/>
          </a:ln>
        </p:spPr>
      </p:pic>
      <p:sp>
        <p:nvSpPr>
          <p:cNvPr id="66" name="CustomShape 12"/>
          <p:cNvSpPr/>
          <p:nvPr/>
        </p:nvSpPr>
        <p:spPr>
          <a:xfrm>
            <a:off x="3368160" y="6784200"/>
            <a:ext cx="178632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2455"/>
              </a:lnSpc>
              <a:tabLst>
                <a:tab algn="l" pos="0"/>
              </a:tabLst>
            </a:pPr>
            <a:r>
              <a:rPr b="0" lang="en-US" sz="1970" spc="-1" strike="noStrike">
                <a:solidFill>
                  <a:srgbClr val="60a9ff"/>
                </a:solidFill>
                <a:latin typeface="Roboto Slab"/>
                <a:ea typeface="Roboto Slab"/>
              </a:rPr>
              <a:t>Ивашников Дмитрий</a:t>
            </a:r>
            <a:endParaRPr b="0" lang="en-US" sz="1970" spc="-1" strike="noStrike">
              <a:latin typeface="Arial"/>
            </a:endParaRPr>
          </a:p>
        </p:txBody>
      </p:sp>
      <p:sp>
        <p:nvSpPr>
          <p:cNvPr id="67" name="CustomShape 13"/>
          <p:cNvSpPr/>
          <p:nvPr/>
        </p:nvSpPr>
        <p:spPr>
          <a:xfrm>
            <a:off x="3368160" y="7507080"/>
            <a:ext cx="1786320" cy="2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095"/>
              </a:lnSpc>
              <a:tabLst>
                <a:tab algn="l" pos="0"/>
              </a:tabLst>
            </a:pPr>
            <a:r>
              <a:rPr b="1" lang="en-US" sz="1310" spc="-1" strike="noStrike">
                <a:solidFill>
                  <a:srgbClr val="d6e5ef"/>
                </a:solidFill>
                <a:latin typeface="Roboto"/>
                <a:ea typeface="Roboto"/>
              </a:rPr>
              <a:t>DS</a:t>
            </a:r>
            <a:endParaRPr b="0" lang="en-US" sz="1310" spc="-1" strike="noStrike">
              <a:latin typeface="Arial"/>
            </a:endParaRPr>
          </a:p>
        </p:txBody>
      </p:sp>
      <p:pic>
        <p:nvPicPr>
          <p:cNvPr id="68" name="Image 5" descr="preencoded.png"/>
          <p:cNvPicPr/>
          <p:nvPr/>
        </p:nvPicPr>
        <p:blipFill>
          <a:blip r:embed="rId6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0" y="0"/>
            <a:ext cx="14630040" cy="823176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"/>
          <p:cNvSpPr/>
          <p:nvPr/>
        </p:nvSpPr>
        <p:spPr>
          <a:xfrm>
            <a:off x="2359080" y="573840"/>
            <a:ext cx="77796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136"/>
              </a:lnSpc>
              <a:tabLst>
                <a:tab algn="l" pos="0"/>
              </a:tabLst>
            </a:pPr>
            <a:r>
              <a:rPr b="0" lang="en-US" sz="4110" spc="-1" strike="noStrike">
                <a:solidFill>
                  <a:srgbClr val="60a9ff"/>
                </a:solidFill>
                <a:latin typeface="Roboto Slab"/>
                <a:ea typeface="Roboto Slab"/>
              </a:rPr>
              <a:t>Описание решения и модели</a:t>
            </a:r>
            <a:endParaRPr b="0" lang="en-US" sz="4110" spc="-1" strike="noStrike">
              <a:latin typeface="Arial"/>
            </a:endParaRPr>
          </a:p>
        </p:txBody>
      </p:sp>
      <p:pic>
        <p:nvPicPr>
          <p:cNvPr id="72" name="Image 0" descr="preencoded.png"/>
          <p:cNvPicPr/>
          <p:nvPr/>
        </p:nvPicPr>
        <p:blipFill>
          <a:blip r:embed="rId1"/>
          <a:stretch/>
        </p:blipFill>
        <p:spPr>
          <a:xfrm>
            <a:off x="2359080" y="1643040"/>
            <a:ext cx="4799160" cy="2966040"/>
          </a:xfrm>
          <a:prstGeom prst="rect">
            <a:avLst/>
          </a:prstGeom>
          <a:ln>
            <a:noFill/>
          </a:ln>
        </p:spPr>
      </p:pic>
      <p:sp>
        <p:nvSpPr>
          <p:cNvPr id="73" name="CustomShape 4"/>
          <p:cNvSpPr/>
          <p:nvPr/>
        </p:nvSpPr>
        <p:spPr>
          <a:xfrm>
            <a:off x="2359080" y="4870080"/>
            <a:ext cx="347436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568"/>
              </a:lnSpc>
              <a:tabLst>
                <a:tab algn="l" pos="0"/>
              </a:tabLst>
            </a:pPr>
            <a:r>
              <a:rPr b="0" lang="en-US" sz="2060" spc="-1" strike="noStrike">
                <a:solidFill>
                  <a:srgbClr val="60a9ff"/>
                </a:solidFill>
                <a:latin typeface="Roboto Slab"/>
                <a:ea typeface="Roboto Slab"/>
              </a:rPr>
              <a:t>Инструменты разработки</a:t>
            </a:r>
            <a:endParaRPr b="0" lang="en-US" sz="206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2359080" y="5321520"/>
            <a:ext cx="479916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628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d6e5ef"/>
                </a:solidFill>
                <a:latin typeface="Roboto"/>
                <a:ea typeface="Roboto"/>
              </a:rPr>
              <a:t>Python: экосистема для науки о данных (NumPy, Pandas, Scikit-learn). 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2359080" y="6114240"/>
            <a:ext cx="4799160" cy="6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628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d6e5ef"/>
                </a:solidFill>
                <a:latin typeface="Roboto"/>
                <a:ea typeface="Roboto"/>
              </a:rPr>
              <a:t>Jupyter notebooks для интерактивной разработки.</a:t>
            </a:r>
            <a:endParaRPr b="0" lang="en-US" sz="1650" spc="-1" strike="noStrike">
              <a:latin typeface="Arial"/>
            </a:endParaRPr>
          </a:p>
        </p:txBody>
      </p:sp>
      <p:pic>
        <p:nvPicPr>
          <p:cNvPr id="76" name="Image 1" descr="preencoded.png"/>
          <p:cNvPicPr/>
          <p:nvPr/>
        </p:nvPicPr>
        <p:blipFill>
          <a:blip r:embed="rId2"/>
          <a:stretch/>
        </p:blipFill>
        <p:spPr>
          <a:xfrm>
            <a:off x="7471800" y="1643040"/>
            <a:ext cx="4799160" cy="2966040"/>
          </a:xfrm>
          <a:prstGeom prst="rect">
            <a:avLst/>
          </a:prstGeom>
          <a:ln>
            <a:noFill/>
          </a:ln>
        </p:spPr>
      </p:pic>
      <p:sp>
        <p:nvSpPr>
          <p:cNvPr id="77" name="CustomShape 7"/>
          <p:cNvSpPr/>
          <p:nvPr/>
        </p:nvSpPr>
        <p:spPr>
          <a:xfrm>
            <a:off x="7471800" y="4870080"/>
            <a:ext cx="20862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568"/>
              </a:lnSpc>
              <a:tabLst>
                <a:tab algn="l" pos="0"/>
              </a:tabLst>
            </a:pPr>
            <a:r>
              <a:rPr b="0" lang="en-US" sz="2060" spc="-1" strike="noStrike">
                <a:solidFill>
                  <a:srgbClr val="60a9ff"/>
                </a:solidFill>
                <a:latin typeface="Roboto Slab"/>
                <a:ea typeface="Roboto Slab"/>
              </a:rPr>
              <a:t>Наша модель</a:t>
            </a:r>
            <a:endParaRPr b="0" lang="en-US" sz="2060" spc="-1" strike="noStrike"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7471800" y="5321520"/>
            <a:ext cx="4799160" cy="23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1650" spc="-1" strike="noStrike">
                <a:solidFill>
                  <a:srgbClr val="d6e5ef"/>
                </a:solidFill>
                <a:latin typeface="Roboto"/>
                <a:ea typeface="Roboto"/>
              </a:rPr>
              <a:t>В основе модели прогноза TVR Index мы использовали Catboost, алгоритм повышения градиента. </a:t>
            </a:r>
            <a:endParaRPr b="0" lang="en-US" sz="1650" spc="-1" strike="noStrike">
              <a:latin typeface="Arial"/>
            </a:endParaRPr>
          </a:p>
          <a:p>
            <a:pPr>
              <a:lnSpc>
                <a:spcPts val="2628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d6e5ef"/>
                </a:solidFill>
                <a:latin typeface="Roboto"/>
                <a:ea typeface="Roboto"/>
              </a:rPr>
              <a:t>Для предсказания показателя "Количество минут в сутки, просматриваемых 1 средним телезрителем" за ноябрь использовалась линейная регрессия.</a:t>
            </a:r>
            <a:endParaRPr b="0" lang="en-US" sz="1650" spc="-1" strike="noStrike">
              <a:latin typeface="Arial"/>
            </a:endParaRPr>
          </a:p>
        </p:txBody>
      </p:sp>
      <p:pic>
        <p:nvPicPr>
          <p:cNvPr id="79" name="Image 2" descr="preencoded.png"/>
          <p:cNvPicPr/>
          <p:nvPr/>
        </p:nvPicPr>
        <p:blipFill>
          <a:blip r:embed="rId3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2037960" y="1092240"/>
            <a:ext cx="827496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60a9ff"/>
                </a:solidFill>
                <a:latin typeface="Roboto Slab"/>
                <a:ea typeface="Roboto Slab"/>
              </a:rPr>
              <a:t>Описание решения и модели</a:t>
            </a:r>
            <a:endParaRPr b="0" lang="en-US" sz="438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2037960" y="2230920"/>
            <a:ext cx="10554120" cy="4905720"/>
          </a:xfrm>
          <a:prstGeom prst="roundRect">
            <a:avLst>
              <a:gd name="adj" fmla="val 2717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2260080" y="2453040"/>
            <a:ext cx="222156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60a9ff"/>
                </a:solidFill>
                <a:latin typeface="Roboto Slab"/>
                <a:ea typeface="Roboto Slab"/>
              </a:rPr>
              <a:t>Наша модель</a:t>
            </a:r>
            <a:endParaRPr b="0" lang="en-US" sz="219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2260080" y="2933640"/>
            <a:ext cx="1010988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Мы уделили внимание следующим группам при разработке переменных (Feature engineering):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2615400" y="3538800"/>
            <a:ext cx="97542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343080" indent="-342720">
              <a:lnSpc>
                <a:spcPts val="2798"/>
              </a:lnSpc>
              <a:buClr>
                <a:srgbClr val="d6e5ef"/>
              </a:buClr>
              <a:buFont typeface="Calibri Light"/>
              <a:buAutoNum type="arabicPeriod"/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Категориальные переменные. 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2615400" y="3983040"/>
            <a:ext cx="975420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ts val="2798"/>
              </a:lnSpc>
              <a:buClr>
                <a:srgbClr val="d6e5ef"/>
              </a:buClr>
              <a:buFont typeface="Calibri Light"/>
              <a:buAutoNum type="arabicPeriod" startAt="2"/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Исторические переменные. (Переменные с лагом, скользящие переменные, чтобы уловить более сглаженные тенденции).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2615400" y="4782600"/>
            <a:ext cx="97542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343080" indent="-342720">
              <a:lnSpc>
                <a:spcPts val="2798"/>
              </a:lnSpc>
              <a:buClr>
                <a:srgbClr val="d6e5ef"/>
              </a:buClr>
              <a:buFont typeface="Calibri Light"/>
              <a:buAutoNum type="arabicPeriod" startAt="3"/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Переменные, связанные с продолжительностью (Duration-related variables).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2615400" y="5226840"/>
            <a:ext cx="97542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343080" indent="-342720">
              <a:lnSpc>
                <a:spcPts val="2798"/>
              </a:lnSpc>
              <a:buClr>
                <a:srgbClr val="d6e5ef"/>
              </a:buClr>
              <a:buFont typeface="Calibri Light"/>
              <a:buAutoNum type="arabicPeriod" startAt="4"/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Временные переменные (Time-related variables).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2615400" y="5671080"/>
            <a:ext cx="97542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343080" indent="-342720">
              <a:lnSpc>
                <a:spcPts val="2798"/>
              </a:lnSpc>
              <a:buClr>
                <a:srgbClr val="d6e5ef"/>
              </a:buClr>
              <a:buFont typeface="Calibri Light"/>
              <a:buAutoNum type="arabicPeriod" startAt="5"/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Статистические переменные. 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2615400" y="6115320"/>
            <a:ext cx="97542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343080" indent="-342720">
              <a:lnSpc>
                <a:spcPts val="2798"/>
              </a:lnSpc>
              <a:buClr>
                <a:srgbClr val="d6e5ef"/>
              </a:buClr>
              <a:buFont typeface="Calibri Light"/>
              <a:buAutoNum type="arabicPeriod" startAt="6"/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Сезонность и событийные (event-related) переменные.</a:t>
            </a:r>
            <a:endParaRPr b="0" lang="en-US" sz="1750" spc="-1" strike="noStrike"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2615400" y="6559560"/>
            <a:ext cx="975420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marL="343080" indent="-342720">
              <a:lnSpc>
                <a:spcPts val="2798"/>
              </a:lnSpc>
              <a:buClr>
                <a:srgbClr val="d6e5ef"/>
              </a:buClr>
              <a:buFont typeface="Calibri Light"/>
              <a:buAutoNum type="arabicPeriod" startAt="7"/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Некоторые дополнительные соображения.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93" name="Image 0" descr="preencoded.png"/>
          <p:cNvPicPr/>
          <p:nvPr/>
        </p:nvPicPr>
        <p:blipFill>
          <a:blip r:embed="rId1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7240" cy="82292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812880" y="707040"/>
            <a:ext cx="6385320" cy="67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332"/>
              </a:lnSpc>
              <a:tabLst>
                <a:tab algn="l" pos="0"/>
              </a:tabLst>
            </a:pPr>
            <a:r>
              <a:rPr b="0" lang="en-US" sz="4270" spc="-1" strike="noStrike">
                <a:solidFill>
                  <a:srgbClr val="60a9ff"/>
                </a:solidFill>
                <a:latin typeface="Roboto Slab"/>
                <a:ea typeface="Roboto Slab"/>
              </a:rPr>
              <a:t>Основные переменные</a:t>
            </a:r>
            <a:endParaRPr b="0" lang="en-US" sz="427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812880" y="1878480"/>
            <a:ext cx="487440" cy="487440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987840" y="1919160"/>
            <a:ext cx="13680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00"/>
              </a:lnSpc>
              <a:tabLst>
                <a:tab algn="l" pos="0"/>
              </a:tabLst>
            </a:pPr>
            <a:r>
              <a:rPr b="0" lang="en-US" sz="2560" spc="-1" strike="noStrike">
                <a:solidFill>
                  <a:srgbClr val="60a9ff"/>
                </a:solidFill>
                <a:latin typeface="Roboto Slab"/>
                <a:ea typeface="Roboto Slab"/>
              </a:rPr>
              <a:t>1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1517040" y="1953000"/>
            <a:ext cx="3860640" cy="67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667"/>
              </a:lnSpc>
              <a:tabLst>
                <a:tab algn="l" pos="0"/>
              </a:tabLst>
            </a:pPr>
            <a:r>
              <a:rPr b="0" lang="en-US" sz="2140" spc="-1" strike="noStrike">
                <a:solidFill>
                  <a:srgbClr val="60a9ff"/>
                </a:solidFill>
                <a:latin typeface="Roboto Slab"/>
                <a:ea typeface="Roboto Slab"/>
              </a:rPr>
              <a:t>target_break_flight_start_hour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517040" y="2760480"/>
            <a:ext cx="3860640" cy="10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0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d6e5ef"/>
                </a:solidFill>
                <a:latin typeface="Roboto"/>
                <a:ea typeface="Roboto"/>
              </a:rPr>
              <a:t>Переменная, представляющая час, в который рекламный блок выходит в эфир.</a:t>
            </a:r>
            <a:endParaRPr b="0" lang="en-US" sz="171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5594760" y="1878480"/>
            <a:ext cx="487440" cy="487440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5747040" y="1919160"/>
            <a:ext cx="18252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00"/>
              </a:lnSpc>
              <a:tabLst>
                <a:tab algn="l" pos="0"/>
              </a:tabLst>
            </a:pPr>
            <a:r>
              <a:rPr b="0" lang="en-US" sz="2560" spc="-1" strike="noStrike">
                <a:solidFill>
                  <a:srgbClr val="60a9ff"/>
                </a:solidFill>
                <a:latin typeface="Roboto Slab"/>
                <a:ea typeface="Roboto Slab"/>
              </a:rPr>
              <a:t>2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6299280" y="1953000"/>
            <a:ext cx="24152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67"/>
              </a:lnSpc>
              <a:tabLst>
                <a:tab algn="l" pos="0"/>
              </a:tabLst>
            </a:pPr>
            <a:r>
              <a:rPr b="0" lang="en-US" sz="2140" spc="-1" strike="noStrike">
                <a:solidFill>
                  <a:srgbClr val="60a9ff"/>
                </a:solidFill>
                <a:latin typeface="Roboto Slab"/>
                <a:ea typeface="Roboto Slab"/>
              </a:rPr>
              <a:t>target_programme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6299280" y="2421720"/>
            <a:ext cx="386064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0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d6e5ef"/>
                </a:solidFill>
                <a:latin typeface="Roboto"/>
                <a:ea typeface="Roboto"/>
              </a:rPr>
              <a:t>Переменная, представляющая телепрограмму.</a:t>
            </a:r>
            <a:endParaRPr b="0" lang="en-US" sz="171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812880" y="4186440"/>
            <a:ext cx="487440" cy="487440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>
            <a:off x="968760" y="4227120"/>
            <a:ext cx="1749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00"/>
              </a:lnSpc>
              <a:tabLst>
                <a:tab algn="l" pos="0"/>
              </a:tabLst>
            </a:pPr>
            <a:r>
              <a:rPr b="0" lang="en-US" sz="2560" spc="-1" strike="noStrike">
                <a:solidFill>
                  <a:srgbClr val="60a9ff"/>
                </a:solidFill>
                <a:latin typeface="Roboto Slab"/>
                <a:ea typeface="Roboto Slab"/>
              </a:rPr>
              <a:t>3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108" name="CustomShape 14"/>
          <p:cNvSpPr/>
          <p:nvPr/>
        </p:nvSpPr>
        <p:spPr>
          <a:xfrm>
            <a:off x="1517040" y="4260960"/>
            <a:ext cx="31392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67"/>
              </a:lnSpc>
              <a:tabLst>
                <a:tab algn="l" pos="0"/>
              </a:tabLst>
            </a:pPr>
            <a:r>
              <a:rPr b="0" lang="en-US" sz="2140" spc="-1" strike="noStrike">
                <a:solidFill>
                  <a:srgbClr val="60a9ff"/>
                </a:solidFill>
                <a:latin typeface="Roboto Slab"/>
                <a:ea typeface="Roboto Slab"/>
              </a:rPr>
              <a:t>target_programme_prev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1517040" y="4730040"/>
            <a:ext cx="3860640" cy="103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0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d6e5ef"/>
                </a:solidFill>
                <a:latin typeface="Roboto"/>
                <a:ea typeface="Roboto"/>
              </a:rPr>
              <a:t>Переменная, представляющая телепрограмму, вышедшую в эфир перед текущей.</a:t>
            </a:r>
            <a:endParaRPr b="0" lang="en-US" sz="171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5594760" y="4186440"/>
            <a:ext cx="487440" cy="487440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7"/>
          <p:cNvSpPr/>
          <p:nvPr/>
        </p:nvSpPr>
        <p:spPr>
          <a:xfrm>
            <a:off x="5743440" y="4227120"/>
            <a:ext cx="19008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00"/>
              </a:lnSpc>
              <a:tabLst>
                <a:tab algn="l" pos="0"/>
              </a:tabLst>
            </a:pPr>
            <a:r>
              <a:rPr b="0" lang="en-US" sz="2560" spc="-1" strike="noStrike">
                <a:solidFill>
                  <a:srgbClr val="60a9ff"/>
                </a:solidFill>
                <a:latin typeface="Roboto Slab"/>
                <a:ea typeface="Roboto Slab"/>
              </a:rPr>
              <a:t>4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>
            <a:off x="6299280" y="4260960"/>
            <a:ext cx="216720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67"/>
              </a:lnSpc>
              <a:tabLst>
                <a:tab algn="l" pos="0"/>
              </a:tabLst>
            </a:pPr>
            <a:r>
              <a:rPr b="0" lang="en-US" sz="2140" spc="-1" strike="noStrike">
                <a:solidFill>
                  <a:srgbClr val="60a9ff"/>
                </a:solidFill>
                <a:latin typeface="Roboto Slab"/>
                <a:ea typeface="Roboto Slab"/>
              </a:rPr>
              <a:t>tv_viewing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113" name="CustomShape 19"/>
          <p:cNvSpPr/>
          <p:nvPr/>
        </p:nvSpPr>
        <p:spPr>
          <a:xfrm>
            <a:off x="6299280" y="4730040"/>
            <a:ext cx="386064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0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d6e5ef"/>
                </a:solidFill>
                <a:latin typeface="Roboto"/>
                <a:ea typeface="Roboto"/>
              </a:rPr>
              <a:t>Количество просмотров (зрителей программы).</a:t>
            </a:r>
            <a:endParaRPr b="0" lang="en-US" sz="1710" spc="-1" strike="noStrike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>
            <a:off x="812880" y="6156000"/>
            <a:ext cx="487440" cy="487440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1"/>
          <p:cNvSpPr/>
          <p:nvPr/>
        </p:nvSpPr>
        <p:spPr>
          <a:xfrm>
            <a:off x="968760" y="6196680"/>
            <a:ext cx="1749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00"/>
              </a:lnSpc>
              <a:tabLst>
                <a:tab algn="l" pos="0"/>
              </a:tabLst>
            </a:pPr>
            <a:r>
              <a:rPr b="0" lang="en-US" sz="2560" spc="-1" strike="noStrike">
                <a:solidFill>
                  <a:srgbClr val="60a9ff"/>
                </a:solidFill>
                <a:latin typeface="Roboto Slab"/>
                <a:ea typeface="Roboto Slab"/>
              </a:rPr>
              <a:t>5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1517040" y="6230520"/>
            <a:ext cx="329148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67"/>
              </a:lnSpc>
              <a:tabLst>
                <a:tab algn="l" pos="0"/>
              </a:tabLst>
            </a:pPr>
            <a:r>
              <a:rPr b="0" lang="en-US" sz="2140" spc="-1" strike="noStrike">
                <a:solidFill>
                  <a:srgbClr val="60a9ff"/>
                </a:solidFill>
                <a:latin typeface="Roboto Slab"/>
                <a:ea typeface="Roboto Slab"/>
              </a:rPr>
              <a:t>target_break_distribution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1517040" y="6699240"/>
            <a:ext cx="3860640" cy="6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30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d6e5ef"/>
                </a:solidFill>
                <a:latin typeface="Roboto"/>
                <a:ea typeface="Roboto"/>
              </a:rPr>
              <a:t>Среднегодовой рейтинг по break_distribution.</a:t>
            </a:r>
            <a:endParaRPr b="0" lang="en-US" sz="1710" spc="-1" strike="noStrike">
              <a:latin typeface="Arial"/>
            </a:endParaRPr>
          </a:p>
        </p:txBody>
      </p:sp>
      <p:sp>
        <p:nvSpPr>
          <p:cNvPr id="118" name="CustomShape 24"/>
          <p:cNvSpPr/>
          <p:nvPr/>
        </p:nvSpPr>
        <p:spPr>
          <a:xfrm>
            <a:off x="5594760" y="6156000"/>
            <a:ext cx="487440" cy="487440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5"/>
          <p:cNvSpPr/>
          <p:nvPr/>
        </p:nvSpPr>
        <p:spPr>
          <a:xfrm>
            <a:off x="5747040" y="6196680"/>
            <a:ext cx="18252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200"/>
              </a:lnSpc>
              <a:tabLst>
                <a:tab algn="l" pos="0"/>
              </a:tabLst>
            </a:pPr>
            <a:r>
              <a:rPr b="0" lang="en-US" sz="2560" spc="-1" strike="noStrike">
                <a:solidFill>
                  <a:srgbClr val="60a9ff"/>
                </a:solidFill>
                <a:latin typeface="Roboto Slab"/>
                <a:ea typeface="Roboto Slab"/>
              </a:rPr>
              <a:t>6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120" name="CustomShape 26"/>
          <p:cNvSpPr/>
          <p:nvPr/>
        </p:nvSpPr>
        <p:spPr>
          <a:xfrm>
            <a:off x="6299280" y="6230520"/>
            <a:ext cx="2384640" cy="3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667"/>
              </a:lnSpc>
              <a:tabLst>
                <a:tab algn="l" pos="0"/>
              </a:tabLst>
            </a:pPr>
            <a:r>
              <a:rPr b="0" lang="en-US" sz="2140" spc="-1" strike="noStrike">
                <a:solidFill>
                  <a:srgbClr val="60a9ff"/>
                </a:solidFill>
                <a:latin typeface="Roboto Slab"/>
                <a:ea typeface="Roboto Slab"/>
              </a:rPr>
              <a:t>break_distribution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121" name="CustomShape 27"/>
          <p:cNvSpPr/>
          <p:nvPr/>
        </p:nvSpPr>
        <p:spPr>
          <a:xfrm>
            <a:off x="6299280" y="6699240"/>
            <a:ext cx="3860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0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d6e5ef"/>
                </a:solidFill>
                <a:latin typeface="Roboto"/>
                <a:ea typeface="Roboto"/>
              </a:rPr>
              <a:t>Распространение блока.</a:t>
            </a:r>
            <a:endParaRPr b="0" lang="en-US" sz="1710" spc="-1" strike="noStrike">
              <a:latin typeface="Arial"/>
            </a:endParaRPr>
          </a:p>
        </p:txBody>
      </p:sp>
      <p:sp>
        <p:nvSpPr>
          <p:cNvPr id="122" name="CustomShape 28"/>
          <p:cNvSpPr/>
          <p:nvPr/>
        </p:nvSpPr>
        <p:spPr>
          <a:xfrm>
            <a:off x="6299280" y="7175880"/>
            <a:ext cx="3860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730"/>
              </a:lnSpc>
              <a:tabLst>
                <a:tab algn="l" pos="0"/>
              </a:tabLst>
            </a:pPr>
            <a:r>
              <a:rPr b="0" lang="en-US" sz="1710" spc="-1" strike="noStrike">
                <a:solidFill>
                  <a:srgbClr val="d6e5ef"/>
                </a:solidFill>
                <a:latin typeface="Roboto"/>
                <a:ea typeface="Roboto"/>
              </a:rPr>
              <a:t>(Network, Orbital) </a:t>
            </a:r>
            <a:endParaRPr b="0" lang="en-US" sz="1710" spc="-1" strike="noStrike">
              <a:latin typeface="Arial"/>
            </a:endParaRPr>
          </a:p>
        </p:txBody>
      </p:sp>
      <p:pic>
        <p:nvPicPr>
          <p:cNvPr id="123" name="Image 1" descr="preencoded.png"/>
          <p:cNvPicPr/>
          <p:nvPr/>
        </p:nvPicPr>
        <p:blipFill>
          <a:blip r:embed="rId2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-548640" y="-9144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463040" y="2414880"/>
            <a:ext cx="444348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5468"/>
              </a:lnSpc>
              <a:tabLst>
                <a:tab algn="l" pos="0"/>
              </a:tabLst>
            </a:pPr>
            <a:r>
              <a:rPr b="0" lang="en-US" sz="4380" spc="-1" strike="noStrike">
                <a:solidFill>
                  <a:srgbClr val="60a9ff"/>
                </a:solidFill>
                <a:latin typeface="Roboto Slab"/>
                <a:ea typeface="Roboto Slab"/>
              </a:rPr>
              <a:t>SHAP</a:t>
            </a:r>
            <a:endParaRPr b="0" lang="en-US" sz="438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33040" y="3562200"/>
            <a:ext cx="6116400" cy="40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Значения SHAP обеспечивают интерпретируемость. Понимание вклада переменных. Значения SHAP (SHapley Additive ExPlanations) предоставляют комплексный способ интерпретации прогнозов модели. Они количественно определяют вклад каждой функции в окончательный прогноз, позволяя нам понять относительную важность и влияние различных переменных.</a:t>
            </a:r>
            <a:endParaRPr b="0" lang="en-US" sz="1750" spc="-1" strike="noStrike">
              <a:latin typeface="Arial"/>
            </a:endParaRPr>
          </a:p>
        </p:txBody>
      </p:sp>
      <p:pic>
        <p:nvPicPr>
          <p:cNvPr id="128" name="Image 1" descr="preencoded.png"/>
          <p:cNvPicPr/>
          <p:nvPr/>
        </p:nvPicPr>
        <p:blipFill>
          <a:blip r:embed="rId1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7315200" y="154800"/>
            <a:ext cx="6643440" cy="780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2070360" y="482400"/>
            <a:ext cx="10488960" cy="10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4303"/>
              </a:lnSpc>
              <a:tabLst>
                <a:tab algn="l" pos="0"/>
              </a:tabLst>
            </a:pPr>
            <a:r>
              <a:rPr b="0" lang="en-US" sz="3440" spc="-1" strike="noStrike">
                <a:solidFill>
                  <a:srgbClr val="60a9ff"/>
                </a:solidFill>
                <a:latin typeface="Roboto Slab"/>
                <a:ea typeface="Roboto Slab"/>
              </a:rPr>
              <a:t>Возможные способы улучшить имеющуюся модель</a:t>
            </a:r>
            <a:endParaRPr b="0" lang="en-US" sz="344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070360" y="1924560"/>
            <a:ext cx="5157000" cy="2404440"/>
          </a:xfrm>
          <a:prstGeom prst="roundRect">
            <a:avLst>
              <a:gd name="adj" fmla="val 4362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2245320" y="2099160"/>
            <a:ext cx="4388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151"/>
              </a:lnSpc>
              <a:tabLst>
                <a:tab algn="l" pos="0"/>
              </a:tabLst>
            </a:pPr>
            <a:r>
              <a:rPr b="0" lang="en-US" sz="1720" spc="-1" strike="noStrike">
                <a:solidFill>
                  <a:srgbClr val="60a9ff"/>
                </a:solidFill>
                <a:latin typeface="Roboto Slab"/>
                <a:ea typeface="Roboto Slab"/>
              </a:rPr>
              <a:t>Больше внимания дисбалансу классов</a:t>
            </a:r>
            <a:endParaRPr b="0" lang="en-US" sz="172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2245320" y="2476800"/>
            <a:ext cx="4807440" cy="11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203"/>
              </a:lnSpc>
              <a:tabLst>
                <a:tab algn="l" pos="0"/>
              </a:tabLst>
            </a:pPr>
            <a:r>
              <a:rPr b="0" lang="en-US" sz="1380" spc="-1" strike="noStrike">
                <a:solidFill>
                  <a:srgbClr val="d6e5ef"/>
                </a:solidFill>
                <a:latin typeface="Roboto"/>
                <a:ea typeface="Roboto"/>
              </a:rPr>
              <a:t>Orbital составляли 10%-20% от Network в данном кейсе, и Local оказалось ещё меньше. При работе с реальными данными возможно пришлось бы больше внимания уделить дисбалансу классов.</a:t>
            </a:r>
            <a:endParaRPr b="0" lang="en-US" sz="138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7402680" y="1924560"/>
            <a:ext cx="5157000" cy="2404440"/>
          </a:xfrm>
          <a:prstGeom prst="roundRect">
            <a:avLst>
              <a:gd name="adj" fmla="val 4362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7577280" y="2099160"/>
            <a:ext cx="21942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151"/>
              </a:lnSpc>
              <a:tabLst>
                <a:tab algn="l" pos="0"/>
              </a:tabLst>
            </a:pPr>
            <a:r>
              <a:rPr b="0" lang="en-US" sz="1720" spc="-1" strike="noStrike">
                <a:solidFill>
                  <a:srgbClr val="60a9ff"/>
                </a:solidFill>
                <a:latin typeface="Roboto Slab"/>
                <a:ea typeface="Roboto Slab"/>
              </a:rPr>
              <a:t>Новые переменные</a:t>
            </a:r>
            <a:endParaRPr b="0" lang="en-US" sz="172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7577280" y="2476800"/>
            <a:ext cx="4807440" cy="167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203"/>
              </a:lnSpc>
              <a:tabLst>
                <a:tab algn="l" pos="0"/>
              </a:tabLst>
            </a:pPr>
            <a:r>
              <a:rPr b="0" lang="en-US" sz="1380" spc="-1" strike="noStrike">
                <a:solidFill>
                  <a:srgbClr val="d6e5ef"/>
                </a:solidFill>
                <a:latin typeface="Roboto"/>
                <a:ea typeface="Roboto"/>
              </a:rPr>
              <a:t>Новые переменные могут предоставить ценную информацию, повысить точность модели и помочь выявить ранее невидимые закономерности. Тщательный выбор и разработка этих переменных могут раскрыть весь потенциал модели и способствовать повышению общей производительности.</a:t>
            </a:r>
            <a:endParaRPr b="0" lang="en-US" sz="138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2070360" y="4503960"/>
            <a:ext cx="5157000" cy="3242880"/>
          </a:xfrm>
          <a:prstGeom prst="roundRect">
            <a:avLst>
              <a:gd name="adj" fmla="val 3234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2245320" y="4678560"/>
            <a:ext cx="32688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151"/>
              </a:lnSpc>
              <a:tabLst>
                <a:tab algn="l" pos="0"/>
              </a:tabLst>
            </a:pPr>
            <a:r>
              <a:rPr b="0" lang="en-US" sz="1720" spc="-1" strike="noStrike">
                <a:solidFill>
                  <a:srgbClr val="60a9ff"/>
                </a:solidFill>
                <a:latin typeface="Roboto Slab"/>
                <a:ea typeface="Roboto Slab"/>
              </a:rPr>
              <a:t>Настройка гиперпараметров</a:t>
            </a:r>
            <a:endParaRPr b="0" lang="en-US" sz="1720" spc="-1" strike="noStrike">
              <a:latin typeface="Arial"/>
            </a:endParaRPr>
          </a:p>
        </p:txBody>
      </p:sp>
      <p:sp>
        <p:nvSpPr>
          <p:cNvPr id="141" name="CustomShape 12"/>
          <p:cNvSpPr/>
          <p:nvPr/>
        </p:nvSpPr>
        <p:spPr>
          <a:xfrm>
            <a:off x="2245320" y="5056560"/>
            <a:ext cx="4807440" cy="25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203"/>
              </a:lnSpc>
              <a:tabLst>
                <a:tab algn="l" pos="0"/>
              </a:tabLst>
            </a:pPr>
            <a:r>
              <a:rPr b="0" lang="en-US" sz="1380" spc="-1" strike="noStrike">
                <a:solidFill>
                  <a:srgbClr val="d6e5ef"/>
                </a:solidFill>
                <a:latin typeface="Roboto"/>
                <a:ea typeface="Roboto"/>
              </a:rPr>
              <a:t>Из-за ограничений по времени мы не смогли много времени уделить настройке гиперпараметров нашей модели. Это может оказать существенное влияние на производительность модели. Гиперпараметры управляют поведением модели, и их оптимизация позволяет нам найти лучшую конфигурацию для набора данных. Точная настройка гиперпараметров может привести к повышению точности, лучшему обобщению и общим превосходным результатам</a:t>
            </a:r>
            <a:endParaRPr b="0" lang="en-US" sz="138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7402680" y="4503960"/>
            <a:ext cx="5157000" cy="3242880"/>
          </a:xfrm>
          <a:prstGeom prst="roundRect">
            <a:avLst>
              <a:gd name="adj" fmla="val 3234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7577280" y="4678560"/>
            <a:ext cx="256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151"/>
              </a:lnSpc>
              <a:tabLst>
                <a:tab algn="l" pos="0"/>
              </a:tabLst>
            </a:pPr>
            <a:r>
              <a:rPr b="0" lang="en-US" sz="1720" spc="-1" strike="noStrike">
                <a:solidFill>
                  <a:srgbClr val="60a9ff"/>
                </a:solidFill>
                <a:latin typeface="Roboto Slab"/>
                <a:ea typeface="Roboto Slab"/>
              </a:rPr>
              <a:t>Дополнительные идеи</a:t>
            </a:r>
            <a:endParaRPr b="0" lang="en-US" sz="1720" spc="-1" strike="noStrike"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>
            <a:off x="7577280" y="5056560"/>
            <a:ext cx="4807440" cy="5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203"/>
              </a:lnSpc>
              <a:tabLst>
                <a:tab algn="l" pos="0"/>
              </a:tabLst>
            </a:pPr>
            <a:r>
              <a:rPr b="0" lang="en-US" sz="1380" spc="-1" strike="noStrike">
                <a:solidFill>
                  <a:srgbClr val="d6e5ef"/>
                </a:solidFill>
                <a:latin typeface="Roboto"/>
                <a:ea typeface="Roboto"/>
              </a:rPr>
              <a:t>Направления, которые не было времени развивать в рамках хакатона.</a:t>
            </a:r>
            <a:endParaRPr b="0" lang="en-US" sz="1380" spc="-1" strike="noStrike">
              <a:latin typeface="Arial"/>
            </a:endParaRPr>
          </a:p>
        </p:txBody>
      </p:sp>
      <p:pic>
        <p:nvPicPr>
          <p:cNvPr id="145" name="Image 0" descr="preencoded.png"/>
          <p:cNvPicPr/>
          <p:nvPr/>
        </p:nvPicPr>
        <p:blipFill>
          <a:blip r:embed="rId1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3657240" cy="822924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5450040" y="748080"/>
            <a:ext cx="4548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3827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60a9ff"/>
                </a:solidFill>
                <a:latin typeface="Roboto Slab"/>
                <a:ea typeface="Roboto Slab"/>
              </a:rPr>
              <a:t>Дополнительные идеи</a:t>
            </a:r>
            <a:endParaRPr b="0" lang="en-US" sz="306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667840" y="1467360"/>
            <a:ext cx="30600" cy="601416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5858280" y="1748160"/>
            <a:ext cx="543960" cy="3060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"/>
          <p:cNvSpPr/>
          <p:nvPr/>
        </p:nvSpPr>
        <p:spPr>
          <a:xfrm>
            <a:off x="5508360" y="1588680"/>
            <a:ext cx="349560" cy="349560"/>
          </a:xfrm>
          <a:prstGeom prst="roundRect">
            <a:avLst>
              <a:gd name="adj" fmla="val 26670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"/>
          <p:cNvSpPr/>
          <p:nvPr/>
        </p:nvSpPr>
        <p:spPr>
          <a:xfrm>
            <a:off x="5633640" y="1617840"/>
            <a:ext cx="986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296"/>
              </a:lnSpc>
              <a:tabLst>
                <a:tab algn="l" pos="0"/>
              </a:tabLst>
            </a:pPr>
            <a:r>
              <a:rPr b="0" lang="en-US" sz="1840" spc="-1" strike="noStrike">
                <a:solidFill>
                  <a:srgbClr val="60a9ff"/>
                </a:solidFill>
                <a:latin typeface="Roboto Slab"/>
                <a:ea typeface="Roboto Slab"/>
              </a:rPr>
              <a:t>1</a:t>
            </a:r>
            <a:endParaRPr b="0" lang="en-US" sz="184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6538680" y="1622880"/>
            <a:ext cx="62989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60a9ff"/>
                </a:solidFill>
                <a:latin typeface="Roboto Slab"/>
                <a:ea typeface="Roboto Slab"/>
              </a:rPr>
              <a:t>Изучение данных о погоде: использование сводок погоды и архива прогнозов</a:t>
            </a:r>
            <a:endParaRPr b="0" lang="en-US" sz="1530" spc="-1" strike="noStrike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6538680" y="2202120"/>
            <a:ext cx="6298920" cy="19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30" spc="-1" strike="noStrike">
                <a:solidFill>
                  <a:srgbClr val="d6e5ef"/>
                </a:solidFill>
                <a:latin typeface="Roboto"/>
                <a:ea typeface="Roboto"/>
              </a:rPr>
              <a:t>В ходе нашего проекта мы осознали потенциал включения данных о погоде. Мы нашли ресурсы со сводками погоды и архивами прогнозов погоды, стремясь использовать эту информацию для уменьшения средней абсолютной процентной ошибки (MAPE) в наших прогнозах. Первоначально мы предположили, что погодные условия могут оказать существенное влияние на эффективность рекламного блока. Мы считали, что такие переменные, как температура, осадки, влажность, могут влиять на поведение потребителей и впоследствии влиять на эффективность рекламных блоков.</a:t>
            </a:r>
            <a:endParaRPr b="0" lang="en-US" sz="1230" spc="-1" strike="noStrike">
              <a:latin typeface="Arial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6538680" y="4285080"/>
            <a:ext cx="6298920" cy="12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30" spc="-1" strike="noStrike">
                <a:solidFill>
                  <a:srgbClr val="d6e5ef"/>
                </a:solidFill>
                <a:latin typeface="Roboto"/>
                <a:ea typeface="Roboto"/>
              </a:rPr>
              <a:t>Однако, несмотря на наши первоначальные ожидания, включение погодных данных не привело к заметному улучшению MAPE нашей прогнозной модели. Корреляция между погодными переменными и рейтингами рекламных блоков оказалась слабее, чем ожидалось, и их включение в прогнозную эффективность модели существенно не улучшилось.</a:t>
            </a:r>
            <a:endParaRPr b="0" lang="en-US" sz="1230" spc="-1" strike="noStrike">
              <a:latin typeface="Arial"/>
            </a:endParaRPr>
          </a:p>
        </p:txBody>
      </p:sp>
      <p:sp>
        <p:nvSpPr>
          <p:cNvPr id="157" name="CustomShape 11"/>
          <p:cNvSpPr/>
          <p:nvPr/>
        </p:nvSpPr>
        <p:spPr>
          <a:xfrm>
            <a:off x="6538680" y="5621760"/>
            <a:ext cx="62989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959"/>
              </a:lnSpc>
              <a:tabLst>
                <a:tab algn="l" pos="0"/>
              </a:tabLst>
            </a:pPr>
            <a:r>
              <a:rPr b="0" lang="en-US" sz="1230" spc="-1" strike="noStrike">
                <a:solidFill>
                  <a:srgbClr val="d6e5ef"/>
                </a:solidFill>
                <a:latin typeface="Roboto"/>
                <a:ea typeface="Roboto"/>
              </a:rPr>
              <a:t>Хотя наше исследование погодных данных не принесло желаемых результатов в этом конкретном проекте, мы признаем, что погодные условия действительно могут играть роль в эффективности рекламных блоков. Данные о погоде представляют собой потенциально ценный путь для улучшения нашей прогнозной модели.</a:t>
            </a:r>
            <a:endParaRPr b="0" lang="en-US" sz="1230" spc="-1" strike="noStrike">
              <a:latin typeface="Arial"/>
            </a:endParaRPr>
          </a:p>
        </p:txBody>
      </p:sp>
      <p:sp>
        <p:nvSpPr>
          <p:cNvPr id="158" name="CustomShape 12"/>
          <p:cNvSpPr/>
          <p:nvPr/>
        </p:nvSpPr>
        <p:spPr>
          <a:xfrm>
            <a:off x="5858280" y="7208640"/>
            <a:ext cx="543960" cy="3060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3"/>
          <p:cNvSpPr/>
          <p:nvPr/>
        </p:nvSpPr>
        <p:spPr>
          <a:xfrm>
            <a:off x="5508360" y="7049160"/>
            <a:ext cx="349560" cy="349560"/>
          </a:xfrm>
          <a:prstGeom prst="roundRect">
            <a:avLst>
              <a:gd name="adj" fmla="val 26670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4"/>
          <p:cNvSpPr/>
          <p:nvPr/>
        </p:nvSpPr>
        <p:spPr>
          <a:xfrm>
            <a:off x="5618520" y="7078320"/>
            <a:ext cx="129240" cy="2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2296"/>
              </a:lnSpc>
              <a:tabLst>
                <a:tab algn="l" pos="0"/>
              </a:tabLst>
            </a:pPr>
            <a:r>
              <a:rPr b="0" lang="en-US" sz="1840" spc="-1" strike="noStrike">
                <a:solidFill>
                  <a:srgbClr val="60a9ff"/>
                </a:solidFill>
                <a:latin typeface="Roboto Slab"/>
                <a:ea typeface="Roboto Slab"/>
              </a:rPr>
              <a:t>2</a:t>
            </a:r>
            <a:endParaRPr b="0" lang="en-US" sz="1840" spc="-1" strike="noStrike">
              <a:latin typeface="Arial"/>
            </a:endParaRPr>
          </a:p>
        </p:txBody>
      </p:sp>
      <p:sp>
        <p:nvSpPr>
          <p:cNvPr id="161" name="CustomShape 15"/>
          <p:cNvSpPr/>
          <p:nvPr/>
        </p:nvSpPr>
        <p:spPr>
          <a:xfrm>
            <a:off x="6538680" y="7083000"/>
            <a:ext cx="28036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1913"/>
              </a:lnSpc>
              <a:tabLst>
                <a:tab algn="l" pos="0"/>
              </a:tabLst>
            </a:pPr>
            <a:r>
              <a:rPr b="0" lang="en-US" sz="1530" spc="-1" strike="noStrike">
                <a:solidFill>
                  <a:srgbClr val="60a9ff"/>
                </a:solidFill>
                <a:latin typeface="Roboto Slab"/>
                <a:ea typeface="Roboto Slab"/>
              </a:rPr>
              <a:t>Отслеживание конкурентов.</a:t>
            </a:r>
            <a:endParaRPr b="0" lang="en-US" sz="1530" spc="-1" strike="noStrike">
              <a:latin typeface="Arial"/>
            </a:endParaRPr>
          </a:p>
        </p:txBody>
      </p:sp>
      <p:pic>
        <p:nvPicPr>
          <p:cNvPr id="162" name="Image 1" descr="preencoded.png"/>
          <p:cNvPicPr/>
          <p:nvPr/>
        </p:nvPicPr>
        <p:blipFill>
          <a:blip r:embed="rId2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3657240" cy="822924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4425480" y="725040"/>
            <a:ext cx="5988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5037"/>
              </a:lnSpc>
              <a:tabLst>
                <a:tab algn="l" pos="0"/>
              </a:tabLst>
            </a:pPr>
            <a:r>
              <a:rPr b="0" lang="en-US" sz="4030" spc="-1" strike="noStrike">
                <a:solidFill>
                  <a:srgbClr val="60a9ff"/>
                </a:solidFill>
                <a:latin typeface="Roboto Slab"/>
                <a:ea typeface="Roboto Slab"/>
              </a:rPr>
              <a:t>Дополнительные идеи</a:t>
            </a:r>
            <a:endParaRPr b="0" lang="en-US" sz="403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4712040" y="1671840"/>
            <a:ext cx="40320" cy="583236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4962960" y="2041560"/>
            <a:ext cx="716400" cy="4032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>
            <a:off x="4502160" y="1831680"/>
            <a:ext cx="460440" cy="460440"/>
          </a:xfrm>
          <a:prstGeom prst="roundRect">
            <a:avLst>
              <a:gd name="adj" fmla="val 26670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"/>
          <p:cNvSpPr/>
          <p:nvPr/>
        </p:nvSpPr>
        <p:spPr>
          <a:xfrm>
            <a:off x="4667760" y="1869840"/>
            <a:ext cx="12924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022"/>
              </a:lnSpc>
              <a:tabLst>
                <a:tab algn="l" pos="0"/>
              </a:tabLst>
            </a:pPr>
            <a:r>
              <a:rPr b="0" lang="en-US" sz="2420" spc="-1" strike="noStrike">
                <a:solidFill>
                  <a:srgbClr val="60a9ff"/>
                </a:solidFill>
                <a:latin typeface="Roboto Slab"/>
                <a:ea typeface="Roboto Slab"/>
              </a:rPr>
              <a:t>1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5858640" y="1876320"/>
            <a:ext cx="80035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520"/>
              </a:lnSpc>
              <a:tabLst>
                <a:tab algn="l" pos="0"/>
              </a:tabLst>
            </a:pPr>
            <a:r>
              <a:rPr b="0" lang="en-US" sz="2020" spc="-1" strike="noStrike">
                <a:solidFill>
                  <a:srgbClr val="60a9ff"/>
                </a:solidFill>
                <a:latin typeface="Roboto Slab"/>
                <a:ea typeface="Roboto Slab"/>
              </a:rPr>
              <a:t>Изучение данных о погоде: использование сводок погоды и архива прогнозов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4962960" y="3295440"/>
            <a:ext cx="716400" cy="40320"/>
          </a:xfrm>
          <a:prstGeom prst="rect">
            <a:avLst/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0"/>
          <p:cNvSpPr/>
          <p:nvPr/>
        </p:nvSpPr>
        <p:spPr>
          <a:xfrm>
            <a:off x="4502160" y="3085560"/>
            <a:ext cx="460440" cy="460440"/>
          </a:xfrm>
          <a:prstGeom prst="roundRect">
            <a:avLst>
              <a:gd name="adj" fmla="val 26670"/>
            </a:avLst>
          </a:prstGeom>
          <a:solidFill>
            <a:srgbClr val="161b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1"/>
          <p:cNvSpPr/>
          <p:nvPr/>
        </p:nvSpPr>
        <p:spPr>
          <a:xfrm>
            <a:off x="4648680" y="3123720"/>
            <a:ext cx="16740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ts val="3022"/>
              </a:lnSpc>
              <a:tabLst>
                <a:tab algn="l" pos="0"/>
              </a:tabLst>
            </a:pPr>
            <a:r>
              <a:rPr b="0" lang="en-US" sz="2420" spc="-1" strike="noStrike">
                <a:solidFill>
                  <a:srgbClr val="60a9ff"/>
                </a:solidFill>
                <a:latin typeface="Roboto Slab"/>
                <a:ea typeface="Roboto Slab"/>
              </a:rPr>
              <a:t>2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175" name="CustomShape 12"/>
          <p:cNvSpPr/>
          <p:nvPr/>
        </p:nvSpPr>
        <p:spPr>
          <a:xfrm>
            <a:off x="5858640" y="3130200"/>
            <a:ext cx="374112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ts val="2520"/>
              </a:lnSpc>
              <a:tabLst>
                <a:tab algn="l" pos="0"/>
              </a:tabLst>
            </a:pPr>
            <a:r>
              <a:rPr b="0" lang="en-US" sz="2020" spc="-1" strike="noStrike">
                <a:solidFill>
                  <a:srgbClr val="60a9ff"/>
                </a:solidFill>
                <a:latin typeface="Roboto Slab"/>
                <a:ea typeface="Roboto Slab"/>
              </a:rPr>
              <a:t>Отслеживание конкурентов.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5858640" y="3573000"/>
            <a:ext cx="8003520" cy="163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580"/>
              </a:lnSpc>
              <a:tabLst>
                <a:tab algn="l" pos="0"/>
              </a:tabLst>
            </a:pPr>
            <a:r>
              <a:rPr b="0" lang="en-US" sz="1610" spc="-1" strike="noStrike">
                <a:solidFill>
                  <a:srgbClr val="d6e5ef"/>
                </a:solidFill>
                <a:latin typeface="Roboto"/>
                <a:ea typeface="Roboto"/>
              </a:rPr>
              <a:t>Признавая важность активности конкурентов в сфере рекламных кампаний, мы предприняли попытку включить мониторинг конкурентов в нашу прогнозную модель. Нашей целью было использовать информацию о запусках рекламных блоков конкурентов, телепередач и других каналов вещаний, и их рейтингов, чтобы улучшить нашу модель.</a:t>
            </a:r>
            <a:endParaRPr b="0" lang="en-US" sz="1610" spc="-1" strike="noStrike">
              <a:latin typeface="Arial"/>
            </a:endParaRPr>
          </a:p>
        </p:txBody>
      </p:sp>
      <p:sp>
        <p:nvSpPr>
          <p:cNvPr id="177" name="CustomShape 14"/>
          <p:cNvSpPr/>
          <p:nvPr/>
        </p:nvSpPr>
        <p:spPr>
          <a:xfrm>
            <a:off x="5858640" y="5334120"/>
            <a:ext cx="8003520" cy="19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2580"/>
              </a:lnSpc>
              <a:tabLst>
                <a:tab algn="l" pos="0"/>
              </a:tabLst>
            </a:pPr>
            <a:r>
              <a:rPr b="0" lang="en-US" sz="1610" spc="-1" strike="noStrike">
                <a:solidFill>
                  <a:srgbClr val="d6e5ef"/>
                </a:solidFill>
                <a:latin typeface="Roboto"/>
                <a:ea typeface="Roboto"/>
              </a:rPr>
              <a:t>Однако, углубившись в тему, мы поняли, что для получения значимой информации требуется больше времени и ресурсов. Сбор и дальнейший анализ и обработка огромного количества данных о конкурентах, даже если ограничиться основными каналами, заняли бы больше времени, чем мы располагали. Динамичный характер рекламной среды и закрытость некоторой информации затрудняет сбор подходящего датасета.</a:t>
            </a:r>
            <a:endParaRPr b="0" lang="en-US" sz="1610" spc="-1" strike="noStrike">
              <a:latin typeface="Arial"/>
            </a:endParaRPr>
          </a:p>
        </p:txBody>
      </p:sp>
      <p:pic>
        <p:nvPicPr>
          <p:cNvPr id="178" name="Image 1" descr="preencoded.png"/>
          <p:cNvPicPr/>
          <p:nvPr/>
        </p:nvPicPr>
        <p:blipFill>
          <a:blip r:embed="rId2"/>
          <a:stretch/>
        </p:blipFill>
        <p:spPr>
          <a:xfrm>
            <a:off x="12242160" y="7589520"/>
            <a:ext cx="2296440" cy="54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2023-12-23T23:43:39Z</dcterms:created>
  <dc:creator>PptxGenJS</dc:creator>
  <dc:description/>
  <dc:language>en-US</dc:language>
  <cp:lastModifiedBy/>
  <dcterms:modified xsi:type="dcterms:W3CDTF">2023-12-24T04:28:27Z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