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4AC80F-3FFD-454A-B583-E8150447AC90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96EE8F-DBBF-4124-96B5-597170C95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4AC80F-3FFD-454A-B583-E8150447AC90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96EE8F-DBBF-4124-96B5-597170C95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4AC80F-3FFD-454A-B583-E8150447AC90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96EE8F-DBBF-4124-96B5-597170C95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4AC80F-3FFD-454A-B583-E8150447AC90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96EE8F-DBBF-4124-96B5-597170C959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4AC80F-3FFD-454A-B583-E8150447AC90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96EE8F-DBBF-4124-96B5-597170C959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4AC80F-3FFD-454A-B583-E8150447AC90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96EE8F-DBBF-4124-96B5-597170C959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4AC80F-3FFD-454A-B583-E8150447AC90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96EE8F-DBBF-4124-96B5-597170C95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4AC80F-3FFD-454A-B583-E8150447AC90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96EE8F-DBBF-4124-96B5-597170C959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4AC80F-3FFD-454A-B583-E8150447AC90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96EE8F-DBBF-4124-96B5-597170C95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A4AC80F-3FFD-454A-B583-E8150447AC90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96EE8F-DBBF-4124-96B5-597170C95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4AC80F-3FFD-454A-B583-E8150447AC90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96EE8F-DBBF-4124-96B5-597170C959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A4AC80F-3FFD-454A-B583-E8150447AC90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B96EE8F-DBBF-4124-96B5-597170C95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3_main_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2264" y="142852"/>
            <a:ext cx="2105025" cy="628650"/>
          </a:xfrm>
          <a:prstGeom prst="rect">
            <a:avLst/>
          </a:prstGeom>
        </p:spPr>
      </p:pic>
      <p:pic>
        <p:nvPicPr>
          <p:cNvPr id="6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286520"/>
            <a:ext cx="1899716" cy="484911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8" name="object 10"/>
          <p:cNvSpPr txBox="1"/>
          <p:nvPr/>
        </p:nvSpPr>
        <p:spPr>
          <a:xfrm>
            <a:off x="7429520" y="6143644"/>
            <a:ext cx="259397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>
                <a:solidFill>
                  <a:srgbClr val="F0F0F0"/>
                </a:solidFill>
                <a:latin typeface="Calibri"/>
                <a:cs typeface="Calibri"/>
              </a:rPr>
              <a:t>Sara </a:t>
            </a:r>
            <a:r>
              <a:rPr lang="en-US" b="1" spc="-5" dirty="0" err="1" smtClean="0">
                <a:solidFill>
                  <a:srgbClr val="F0F0F0"/>
                </a:solidFill>
                <a:latin typeface="Calibri"/>
                <a:cs typeface="Calibri"/>
              </a:rPr>
              <a:t>Rehman</a:t>
            </a:r>
            <a:endParaRPr lang="en-US" b="1" spc="-5" dirty="0" smtClean="0">
              <a:solidFill>
                <a:srgbClr val="F0F0F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 smtClean="0">
                <a:solidFill>
                  <a:srgbClr val="F0F0F0"/>
                </a:solidFill>
                <a:latin typeface="Calibri"/>
                <a:cs typeface="Calibri"/>
              </a:rPr>
              <a:t>02.04.2024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 smtClean="0"/>
              <a:t>EDA with Data Visualization</a:t>
            </a:r>
            <a:endParaRPr lang="en-US" dirty="0"/>
          </a:p>
        </p:txBody>
      </p:sp>
      <p:sp>
        <p:nvSpPr>
          <p:cNvPr id="4" name="object 3"/>
          <p:cNvSpPr txBox="1">
            <a:spLocks noGrp="1"/>
          </p:cNvSpPr>
          <p:nvPr>
            <p:ph sz="half" idx="4294967295"/>
          </p:nvPr>
        </p:nvSpPr>
        <p:spPr>
          <a:xfrm>
            <a:off x="571473" y="1000108"/>
            <a:ext cx="2786081" cy="39318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200" b="1" spc="-50" dirty="0"/>
              <a:t>Scatter</a:t>
            </a:r>
            <a:r>
              <a:rPr sz="1200" b="1" spc="-60" dirty="0"/>
              <a:t> </a:t>
            </a:r>
            <a:r>
              <a:rPr sz="1200" b="1" spc="-100" dirty="0"/>
              <a:t>Graphs</a:t>
            </a:r>
          </a:p>
          <a:p>
            <a:pPr marL="699135" lvl="1" indent="-22987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200" spc="-5" dirty="0">
                <a:solidFill>
                  <a:srgbClr val="292929"/>
                </a:solidFill>
                <a:cs typeface="Microsoft Sans Serif"/>
              </a:rPr>
              <a:t>Flight</a:t>
            </a:r>
            <a:r>
              <a:rPr sz="1200" spc="12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35" dirty="0">
                <a:solidFill>
                  <a:srgbClr val="292929"/>
                </a:solidFill>
                <a:cs typeface="Microsoft Sans Serif"/>
              </a:rPr>
              <a:t>Number</a:t>
            </a:r>
            <a:r>
              <a:rPr sz="1200" spc="16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70" dirty="0">
                <a:solidFill>
                  <a:srgbClr val="292929"/>
                </a:solidFill>
                <a:cs typeface="Microsoft Sans Serif"/>
              </a:rPr>
              <a:t>vs.</a:t>
            </a:r>
            <a:r>
              <a:rPr sz="1200" spc="4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50" dirty="0">
                <a:solidFill>
                  <a:srgbClr val="292929"/>
                </a:solidFill>
                <a:cs typeface="Microsoft Sans Serif"/>
              </a:rPr>
              <a:t>Payload</a:t>
            </a:r>
            <a:r>
              <a:rPr sz="1200" spc="19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00" dirty="0">
                <a:solidFill>
                  <a:srgbClr val="292929"/>
                </a:solidFill>
                <a:cs typeface="Microsoft Sans Serif"/>
              </a:rPr>
              <a:t>Mass</a:t>
            </a:r>
            <a:endParaRPr sz="1200"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200" spc="-5" dirty="0">
                <a:solidFill>
                  <a:srgbClr val="292929"/>
                </a:solidFill>
                <a:cs typeface="Microsoft Sans Serif"/>
              </a:rPr>
              <a:t>Flight</a:t>
            </a:r>
            <a:r>
              <a:rPr sz="1200" spc="12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35" dirty="0">
                <a:solidFill>
                  <a:srgbClr val="292929"/>
                </a:solidFill>
                <a:cs typeface="Microsoft Sans Serif"/>
              </a:rPr>
              <a:t>Number</a:t>
            </a:r>
            <a:r>
              <a:rPr sz="1200" spc="15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70" dirty="0">
                <a:solidFill>
                  <a:srgbClr val="292929"/>
                </a:solidFill>
                <a:cs typeface="Microsoft Sans Serif"/>
              </a:rPr>
              <a:t>vs.</a:t>
            </a:r>
            <a:r>
              <a:rPr sz="1200" spc="5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65" dirty="0">
                <a:solidFill>
                  <a:srgbClr val="292929"/>
                </a:solidFill>
                <a:cs typeface="Microsoft Sans Serif"/>
              </a:rPr>
              <a:t>Launch</a:t>
            </a:r>
            <a:r>
              <a:rPr sz="1200" spc="24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45" dirty="0">
                <a:solidFill>
                  <a:srgbClr val="292929"/>
                </a:solidFill>
                <a:cs typeface="Microsoft Sans Serif"/>
              </a:rPr>
              <a:t>Site</a:t>
            </a:r>
            <a:endParaRPr sz="1200"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200" spc="-50" dirty="0">
                <a:solidFill>
                  <a:srgbClr val="292929"/>
                </a:solidFill>
                <a:cs typeface="Microsoft Sans Serif"/>
              </a:rPr>
              <a:t>Payload</a:t>
            </a:r>
            <a:r>
              <a:rPr sz="1200" spc="11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70" dirty="0">
                <a:solidFill>
                  <a:srgbClr val="292929"/>
                </a:solidFill>
                <a:cs typeface="Microsoft Sans Serif"/>
              </a:rPr>
              <a:t>vs.</a:t>
            </a:r>
            <a:r>
              <a:rPr sz="1200" spc="11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65" dirty="0">
                <a:solidFill>
                  <a:srgbClr val="292929"/>
                </a:solidFill>
                <a:cs typeface="Microsoft Sans Serif"/>
              </a:rPr>
              <a:t>Launch</a:t>
            </a:r>
            <a:r>
              <a:rPr sz="1200" spc="16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45" dirty="0">
                <a:solidFill>
                  <a:srgbClr val="292929"/>
                </a:solidFill>
                <a:cs typeface="Microsoft Sans Serif"/>
              </a:rPr>
              <a:t>Site</a:t>
            </a:r>
            <a:endParaRPr sz="1200"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52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200" spc="10" dirty="0">
                <a:solidFill>
                  <a:srgbClr val="292929"/>
                </a:solidFill>
                <a:cs typeface="Microsoft Sans Serif"/>
              </a:rPr>
              <a:t>Orbit</a:t>
            </a:r>
            <a:r>
              <a:rPr sz="1200" spc="10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70" dirty="0">
                <a:solidFill>
                  <a:srgbClr val="292929"/>
                </a:solidFill>
                <a:cs typeface="Microsoft Sans Serif"/>
              </a:rPr>
              <a:t>vs.</a:t>
            </a:r>
            <a:r>
              <a:rPr sz="1200" spc="4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5" dirty="0">
                <a:solidFill>
                  <a:srgbClr val="292929"/>
                </a:solidFill>
                <a:cs typeface="Microsoft Sans Serif"/>
              </a:rPr>
              <a:t>Flight</a:t>
            </a:r>
            <a:r>
              <a:rPr sz="1200" spc="18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35" dirty="0">
                <a:solidFill>
                  <a:srgbClr val="292929"/>
                </a:solidFill>
                <a:cs typeface="Microsoft Sans Serif"/>
              </a:rPr>
              <a:t>Number</a:t>
            </a:r>
            <a:endParaRPr sz="1200"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200" spc="-50" dirty="0">
                <a:solidFill>
                  <a:srgbClr val="292929"/>
                </a:solidFill>
                <a:cs typeface="Microsoft Sans Serif"/>
              </a:rPr>
              <a:t>Payload</a:t>
            </a:r>
            <a:r>
              <a:rPr sz="1200" spc="10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70" dirty="0">
                <a:solidFill>
                  <a:srgbClr val="292929"/>
                </a:solidFill>
                <a:cs typeface="Microsoft Sans Serif"/>
              </a:rPr>
              <a:t>vs.</a:t>
            </a:r>
            <a:r>
              <a:rPr sz="1200" spc="10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10" dirty="0">
                <a:solidFill>
                  <a:srgbClr val="292929"/>
                </a:solidFill>
                <a:cs typeface="Microsoft Sans Serif"/>
              </a:rPr>
              <a:t>Orbit</a:t>
            </a:r>
            <a:r>
              <a:rPr sz="1200" spc="10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50" dirty="0">
                <a:solidFill>
                  <a:srgbClr val="292929"/>
                </a:solidFill>
                <a:cs typeface="Microsoft Sans Serif"/>
              </a:rPr>
              <a:t>Type</a:t>
            </a:r>
            <a:endParaRPr sz="1200"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200" spc="10" dirty="0">
                <a:solidFill>
                  <a:srgbClr val="292929"/>
                </a:solidFill>
                <a:cs typeface="Microsoft Sans Serif"/>
              </a:rPr>
              <a:t>Orbit</a:t>
            </a:r>
            <a:r>
              <a:rPr sz="1200" spc="10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70" dirty="0">
                <a:solidFill>
                  <a:srgbClr val="292929"/>
                </a:solidFill>
                <a:cs typeface="Microsoft Sans Serif"/>
              </a:rPr>
              <a:t>vs.</a:t>
            </a:r>
            <a:r>
              <a:rPr sz="1200" spc="4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50" dirty="0">
                <a:solidFill>
                  <a:srgbClr val="292929"/>
                </a:solidFill>
                <a:cs typeface="Microsoft Sans Serif"/>
              </a:rPr>
              <a:t>Payload</a:t>
            </a:r>
            <a:r>
              <a:rPr sz="1200" spc="17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00" dirty="0">
                <a:solidFill>
                  <a:srgbClr val="292929"/>
                </a:solidFill>
                <a:cs typeface="Microsoft Sans Serif"/>
              </a:rPr>
              <a:t>Mass</a:t>
            </a:r>
            <a:endParaRPr sz="1200"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/>
          </a:p>
          <a:p>
            <a:pPr marL="13970">
              <a:lnSpc>
                <a:spcPts val="1725"/>
              </a:lnSpc>
            </a:pPr>
            <a:r>
              <a:rPr sz="1200" i="1" spc="-254" dirty="0">
                <a:solidFill>
                  <a:srgbClr val="000000"/>
                </a:solidFill>
                <a:cs typeface="Arial"/>
              </a:rPr>
              <a:t>S</a:t>
            </a:r>
            <a:r>
              <a:rPr sz="1200" i="1" spc="-155" dirty="0">
                <a:solidFill>
                  <a:srgbClr val="000000"/>
                </a:solidFill>
                <a:cs typeface="Arial"/>
              </a:rPr>
              <a:t>c</a:t>
            </a:r>
            <a:r>
              <a:rPr sz="1200" i="1" spc="-165" dirty="0">
                <a:solidFill>
                  <a:srgbClr val="000000"/>
                </a:solidFill>
                <a:cs typeface="Arial"/>
              </a:rPr>
              <a:t>a</a:t>
            </a:r>
            <a:r>
              <a:rPr sz="1200" i="1" spc="25" dirty="0">
                <a:solidFill>
                  <a:srgbClr val="000000"/>
                </a:solidFill>
                <a:cs typeface="Arial"/>
              </a:rPr>
              <a:t>tt</a:t>
            </a:r>
            <a:r>
              <a:rPr sz="1200" i="1" spc="-90" dirty="0">
                <a:solidFill>
                  <a:srgbClr val="000000"/>
                </a:solidFill>
                <a:cs typeface="Arial"/>
              </a:rPr>
              <a:t>e</a:t>
            </a:r>
            <a:r>
              <a:rPr sz="1200" i="1" spc="-10" dirty="0">
                <a:solidFill>
                  <a:srgbClr val="000000"/>
                </a:solidFill>
                <a:cs typeface="Arial"/>
              </a:rPr>
              <a:t>r </a:t>
            </a:r>
            <a:r>
              <a:rPr sz="1200" i="1" spc="-15" dirty="0">
                <a:solidFill>
                  <a:srgbClr val="000000"/>
                </a:solidFill>
                <a:cs typeface="Arial"/>
              </a:rPr>
              <a:t>p</a:t>
            </a:r>
            <a:r>
              <a:rPr sz="1200" i="1" spc="35" dirty="0">
                <a:solidFill>
                  <a:srgbClr val="000000"/>
                </a:solidFill>
                <a:cs typeface="Arial"/>
              </a:rPr>
              <a:t>l</a:t>
            </a:r>
            <a:r>
              <a:rPr sz="1200" i="1" spc="-90" dirty="0">
                <a:solidFill>
                  <a:srgbClr val="000000"/>
                </a:solidFill>
                <a:cs typeface="Arial"/>
              </a:rPr>
              <a:t>o</a:t>
            </a:r>
            <a:r>
              <a:rPr sz="1200" i="1" spc="25" dirty="0">
                <a:solidFill>
                  <a:srgbClr val="000000"/>
                </a:solidFill>
                <a:cs typeface="Arial"/>
              </a:rPr>
              <a:t>t</a:t>
            </a:r>
            <a:r>
              <a:rPr sz="1200" i="1" spc="-130" dirty="0">
                <a:solidFill>
                  <a:srgbClr val="000000"/>
                </a:solidFill>
                <a:cs typeface="Arial"/>
              </a:rPr>
              <a:t>s</a:t>
            </a:r>
            <a:r>
              <a:rPr sz="1200" i="1" spc="-70" dirty="0">
                <a:solidFill>
                  <a:srgbClr val="000000"/>
                </a:solidFill>
                <a:cs typeface="Arial"/>
              </a:rPr>
              <a:t> </a:t>
            </a:r>
            <a:r>
              <a:rPr sz="1200" i="1" spc="-155" dirty="0">
                <a:solidFill>
                  <a:srgbClr val="000000"/>
                </a:solidFill>
                <a:cs typeface="Arial"/>
              </a:rPr>
              <a:t>s</a:t>
            </a:r>
            <a:r>
              <a:rPr sz="1200" i="1" spc="-90" dirty="0">
                <a:solidFill>
                  <a:srgbClr val="000000"/>
                </a:solidFill>
                <a:cs typeface="Arial"/>
              </a:rPr>
              <a:t>how</a:t>
            </a:r>
            <a:r>
              <a:rPr sz="1200" i="1" spc="10" dirty="0">
                <a:solidFill>
                  <a:srgbClr val="000000"/>
                </a:solidFill>
                <a:cs typeface="Arial"/>
              </a:rPr>
              <a:t> </a:t>
            </a:r>
            <a:r>
              <a:rPr sz="1200" i="1" spc="20" dirty="0">
                <a:solidFill>
                  <a:srgbClr val="000000"/>
                </a:solidFill>
                <a:cs typeface="Arial"/>
              </a:rPr>
              <a:t>r</a:t>
            </a:r>
            <a:r>
              <a:rPr sz="1200" i="1" spc="-90" dirty="0">
                <a:solidFill>
                  <a:srgbClr val="000000"/>
                </a:solidFill>
                <a:cs typeface="Arial"/>
              </a:rPr>
              <a:t>e</a:t>
            </a:r>
            <a:r>
              <a:rPr sz="1200" i="1" spc="35" dirty="0">
                <a:solidFill>
                  <a:srgbClr val="000000"/>
                </a:solidFill>
                <a:cs typeface="Arial"/>
              </a:rPr>
              <a:t>l</a:t>
            </a:r>
            <a:r>
              <a:rPr sz="1200" i="1" spc="-165" dirty="0">
                <a:solidFill>
                  <a:srgbClr val="000000"/>
                </a:solidFill>
                <a:cs typeface="Arial"/>
              </a:rPr>
              <a:t>a</a:t>
            </a:r>
            <a:r>
              <a:rPr sz="1200" i="1" spc="25" dirty="0">
                <a:solidFill>
                  <a:srgbClr val="000000"/>
                </a:solidFill>
                <a:cs typeface="Arial"/>
              </a:rPr>
              <a:t>t</a:t>
            </a:r>
            <a:r>
              <a:rPr sz="1200" i="1" spc="35" dirty="0">
                <a:solidFill>
                  <a:srgbClr val="000000"/>
                </a:solidFill>
                <a:cs typeface="Arial"/>
              </a:rPr>
              <a:t>i</a:t>
            </a:r>
            <a:r>
              <a:rPr sz="1200" i="1" spc="-90" dirty="0">
                <a:solidFill>
                  <a:srgbClr val="000000"/>
                </a:solidFill>
                <a:cs typeface="Arial"/>
              </a:rPr>
              <a:t>on</a:t>
            </a:r>
            <a:r>
              <a:rPr sz="1200" i="1" spc="-155" dirty="0">
                <a:solidFill>
                  <a:srgbClr val="000000"/>
                </a:solidFill>
                <a:cs typeface="Arial"/>
              </a:rPr>
              <a:t>s</a:t>
            </a:r>
            <a:r>
              <a:rPr sz="1200" i="1" spc="-90" dirty="0">
                <a:solidFill>
                  <a:srgbClr val="000000"/>
                </a:solidFill>
                <a:cs typeface="Arial"/>
              </a:rPr>
              <a:t>h</a:t>
            </a:r>
            <a:r>
              <a:rPr sz="1200" i="1" spc="35" dirty="0">
                <a:solidFill>
                  <a:srgbClr val="000000"/>
                </a:solidFill>
                <a:cs typeface="Arial"/>
              </a:rPr>
              <a:t>i</a:t>
            </a:r>
            <a:r>
              <a:rPr sz="1200" i="1" spc="-35" dirty="0">
                <a:solidFill>
                  <a:srgbClr val="000000"/>
                </a:solidFill>
                <a:cs typeface="Arial"/>
              </a:rPr>
              <a:t>p</a:t>
            </a:r>
            <a:r>
              <a:rPr sz="1200" i="1" spc="-95" dirty="0">
                <a:solidFill>
                  <a:srgbClr val="000000"/>
                </a:solidFill>
                <a:cs typeface="Arial"/>
              </a:rPr>
              <a:t> </a:t>
            </a:r>
            <a:r>
              <a:rPr sz="1200" i="1" spc="-15" dirty="0">
                <a:solidFill>
                  <a:srgbClr val="000000"/>
                </a:solidFill>
                <a:cs typeface="Arial"/>
              </a:rPr>
              <a:t>b</a:t>
            </a:r>
            <a:r>
              <a:rPr sz="1200" i="1" spc="-90" dirty="0">
                <a:solidFill>
                  <a:srgbClr val="000000"/>
                </a:solidFill>
                <a:cs typeface="Arial"/>
              </a:rPr>
              <a:t>e</a:t>
            </a:r>
            <a:r>
              <a:rPr sz="1200" i="1" spc="25" dirty="0">
                <a:solidFill>
                  <a:srgbClr val="000000"/>
                </a:solidFill>
                <a:cs typeface="Arial"/>
              </a:rPr>
              <a:t>t</a:t>
            </a:r>
            <a:r>
              <a:rPr sz="1200" i="1" spc="-114" dirty="0">
                <a:solidFill>
                  <a:srgbClr val="000000"/>
                </a:solidFill>
                <a:cs typeface="Arial"/>
              </a:rPr>
              <a:t>w</a:t>
            </a:r>
            <a:r>
              <a:rPr sz="1200" i="1" spc="-90" dirty="0">
                <a:solidFill>
                  <a:srgbClr val="000000"/>
                </a:solidFill>
                <a:cs typeface="Arial"/>
              </a:rPr>
              <a:t>e</a:t>
            </a:r>
            <a:r>
              <a:rPr sz="1200" i="1" spc="-165" dirty="0">
                <a:solidFill>
                  <a:srgbClr val="000000"/>
                </a:solidFill>
                <a:cs typeface="Arial"/>
              </a:rPr>
              <a:t>e</a:t>
            </a:r>
            <a:r>
              <a:rPr sz="1200" i="1" spc="-80" dirty="0">
                <a:solidFill>
                  <a:srgbClr val="000000"/>
                </a:solidFill>
                <a:cs typeface="Arial"/>
              </a:rPr>
              <a:t>n</a:t>
            </a:r>
            <a:endParaRPr sz="1200">
              <a:cs typeface="Arial"/>
            </a:endParaRPr>
          </a:p>
          <a:p>
            <a:pPr marL="13970">
              <a:lnSpc>
                <a:spcPts val="1725"/>
              </a:lnSpc>
            </a:pPr>
            <a:r>
              <a:rPr sz="1200" i="1" spc="-65" dirty="0">
                <a:solidFill>
                  <a:srgbClr val="000000"/>
                </a:solidFill>
                <a:cs typeface="Arial"/>
              </a:rPr>
              <a:t>variables.</a:t>
            </a:r>
            <a:r>
              <a:rPr sz="1200" i="1" spc="-130" dirty="0">
                <a:solidFill>
                  <a:srgbClr val="000000"/>
                </a:solidFill>
                <a:cs typeface="Arial"/>
              </a:rPr>
              <a:t> </a:t>
            </a:r>
            <a:r>
              <a:rPr sz="1200" i="1" spc="-90" dirty="0">
                <a:solidFill>
                  <a:srgbClr val="000000"/>
                </a:solidFill>
                <a:cs typeface="Arial"/>
              </a:rPr>
              <a:t>This</a:t>
            </a:r>
            <a:r>
              <a:rPr sz="1200" i="1" spc="-140" dirty="0">
                <a:solidFill>
                  <a:srgbClr val="000000"/>
                </a:solidFill>
                <a:cs typeface="Arial"/>
              </a:rPr>
              <a:t> </a:t>
            </a:r>
            <a:r>
              <a:rPr sz="1200" i="1" spc="-45" dirty="0">
                <a:solidFill>
                  <a:srgbClr val="000000"/>
                </a:solidFill>
                <a:cs typeface="Arial"/>
              </a:rPr>
              <a:t>relationship</a:t>
            </a:r>
            <a:r>
              <a:rPr sz="1200" i="1" spc="-95" dirty="0">
                <a:solidFill>
                  <a:srgbClr val="000000"/>
                </a:solidFill>
                <a:cs typeface="Arial"/>
              </a:rPr>
              <a:t> </a:t>
            </a:r>
            <a:r>
              <a:rPr sz="1200" i="1" spc="-45" dirty="0">
                <a:solidFill>
                  <a:srgbClr val="000000"/>
                </a:solidFill>
                <a:cs typeface="Arial"/>
              </a:rPr>
              <a:t>is</a:t>
            </a:r>
            <a:r>
              <a:rPr sz="1200" i="1" spc="-140" dirty="0">
                <a:solidFill>
                  <a:srgbClr val="000000"/>
                </a:solidFill>
                <a:cs typeface="Arial"/>
              </a:rPr>
              <a:t> </a:t>
            </a:r>
            <a:r>
              <a:rPr sz="1200" i="1" spc="-60" dirty="0">
                <a:solidFill>
                  <a:srgbClr val="000000"/>
                </a:solidFill>
                <a:cs typeface="Arial"/>
              </a:rPr>
              <a:t>called</a:t>
            </a:r>
            <a:r>
              <a:rPr sz="1200" i="1" spc="-90" dirty="0">
                <a:solidFill>
                  <a:srgbClr val="000000"/>
                </a:solidFill>
                <a:cs typeface="Arial"/>
              </a:rPr>
              <a:t> </a:t>
            </a:r>
            <a:r>
              <a:rPr sz="1200" i="1" spc="-65" dirty="0">
                <a:solidFill>
                  <a:srgbClr val="000000"/>
                </a:solidFill>
                <a:cs typeface="Arial"/>
              </a:rPr>
              <a:t>the</a:t>
            </a:r>
            <a:r>
              <a:rPr sz="1200" i="1" spc="-5" dirty="0">
                <a:solidFill>
                  <a:srgbClr val="000000"/>
                </a:solidFill>
                <a:cs typeface="Arial"/>
              </a:rPr>
              <a:t> </a:t>
            </a:r>
            <a:r>
              <a:rPr sz="1200" i="1" spc="-55" dirty="0">
                <a:solidFill>
                  <a:srgbClr val="000000"/>
                </a:solidFill>
                <a:cs typeface="Arial"/>
              </a:rPr>
              <a:t>correlation.</a:t>
            </a:r>
            <a:endParaRPr sz="1200">
              <a:cs typeface="Arial"/>
            </a:endParaRPr>
          </a:p>
        </p:txBody>
      </p:sp>
      <p:pic>
        <p:nvPicPr>
          <p:cNvPr id="5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48" y="4857760"/>
            <a:ext cx="1187996" cy="1187627"/>
          </a:xfrm>
          <a:prstGeom prst="rect">
            <a:avLst/>
          </a:prstGeom>
        </p:spPr>
      </p:pic>
      <p:sp>
        <p:nvSpPr>
          <p:cNvPr id="6" name="object 4"/>
          <p:cNvSpPr txBox="1"/>
          <p:nvPr/>
        </p:nvSpPr>
        <p:spPr>
          <a:xfrm>
            <a:off x="3571868" y="1500174"/>
            <a:ext cx="2928958" cy="101053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200" b="1" spc="-85" dirty="0">
                <a:solidFill>
                  <a:srgbClr val="292929"/>
                </a:solidFill>
                <a:latin typeface="+mj-lt"/>
                <a:cs typeface="Microsoft Sans Serif"/>
              </a:rPr>
              <a:t>Bar</a:t>
            </a:r>
            <a:r>
              <a:rPr sz="1200" b="1" spc="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200" b="1" spc="-90" dirty="0">
                <a:solidFill>
                  <a:srgbClr val="292929"/>
                </a:solidFill>
                <a:latin typeface="+mj-lt"/>
                <a:cs typeface="Microsoft Sans Serif"/>
              </a:rPr>
              <a:t>Graph</a:t>
            </a:r>
            <a:endParaRPr sz="1200" b="1">
              <a:latin typeface="+mj-lt"/>
              <a:cs typeface="Microsoft Sans Serif"/>
            </a:endParaRPr>
          </a:p>
          <a:p>
            <a:pPr marL="813435" lvl="1" indent="-34353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200" spc="-100" dirty="0">
                <a:solidFill>
                  <a:srgbClr val="292929"/>
                </a:solidFill>
                <a:latin typeface="+mj-lt"/>
                <a:cs typeface="Microsoft Sans Serif"/>
              </a:rPr>
              <a:t>Success</a:t>
            </a:r>
            <a:r>
              <a:rPr sz="1200" spc="15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200" spc="-25" dirty="0">
                <a:solidFill>
                  <a:srgbClr val="292929"/>
                </a:solidFill>
                <a:latin typeface="+mj-lt"/>
                <a:cs typeface="Microsoft Sans Serif"/>
              </a:rPr>
              <a:t>rate</a:t>
            </a:r>
            <a:r>
              <a:rPr sz="1200" spc="12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200" spc="-70" dirty="0">
                <a:solidFill>
                  <a:srgbClr val="292929"/>
                </a:solidFill>
                <a:latin typeface="+mj-lt"/>
                <a:cs typeface="Microsoft Sans Serif"/>
              </a:rPr>
              <a:t>vs.</a:t>
            </a:r>
            <a:r>
              <a:rPr sz="1200" spc="10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200" spc="10" dirty="0">
                <a:solidFill>
                  <a:srgbClr val="292929"/>
                </a:solidFill>
                <a:latin typeface="+mj-lt"/>
                <a:cs typeface="Microsoft Sans Serif"/>
              </a:rPr>
              <a:t>Orbit</a:t>
            </a:r>
            <a:endParaRPr sz="1200">
              <a:latin typeface="+mj-lt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200">
              <a:latin typeface="+mj-lt"/>
              <a:cs typeface="Microsoft Sans Serif"/>
            </a:endParaRPr>
          </a:p>
          <a:p>
            <a:pPr marL="78740">
              <a:lnSpc>
                <a:spcPts val="1725"/>
              </a:lnSpc>
            </a:pPr>
            <a:r>
              <a:rPr sz="1200" i="1" spc="-180" dirty="0">
                <a:latin typeface="+mj-lt"/>
                <a:cs typeface="Arial"/>
              </a:rPr>
              <a:t>B</a:t>
            </a:r>
            <a:r>
              <a:rPr sz="1200" i="1" spc="-160" dirty="0">
                <a:latin typeface="+mj-lt"/>
                <a:cs typeface="Arial"/>
              </a:rPr>
              <a:t>a</a:t>
            </a:r>
            <a:r>
              <a:rPr sz="1200" i="1" spc="-10" dirty="0">
                <a:latin typeface="+mj-lt"/>
                <a:cs typeface="Arial"/>
              </a:rPr>
              <a:t>r</a:t>
            </a:r>
            <a:r>
              <a:rPr sz="1200" i="1" spc="60" dirty="0">
                <a:latin typeface="+mj-lt"/>
                <a:cs typeface="Arial"/>
              </a:rPr>
              <a:t> </a:t>
            </a:r>
            <a:r>
              <a:rPr sz="1200" i="1" spc="-15" dirty="0">
                <a:latin typeface="+mj-lt"/>
                <a:cs typeface="Arial"/>
              </a:rPr>
              <a:t>g</a:t>
            </a:r>
            <a:r>
              <a:rPr sz="1200" i="1" spc="20" dirty="0">
                <a:latin typeface="+mj-lt"/>
                <a:cs typeface="Arial"/>
              </a:rPr>
              <a:t>r</a:t>
            </a:r>
            <a:r>
              <a:rPr sz="1200" i="1" spc="-160" dirty="0">
                <a:latin typeface="+mj-lt"/>
                <a:cs typeface="Arial"/>
              </a:rPr>
              <a:t>a</a:t>
            </a:r>
            <a:r>
              <a:rPr sz="1200" i="1" spc="-15" dirty="0">
                <a:latin typeface="+mj-lt"/>
                <a:cs typeface="Arial"/>
              </a:rPr>
              <a:t>p</a:t>
            </a:r>
            <a:r>
              <a:rPr sz="1200" i="1" spc="-90" dirty="0">
                <a:latin typeface="+mj-lt"/>
                <a:cs typeface="Arial"/>
              </a:rPr>
              <a:t>h</a:t>
            </a:r>
            <a:r>
              <a:rPr sz="1200" i="1" spc="-125" dirty="0">
                <a:latin typeface="+mj-lt"/>
                <a:cs typeface="Arial"/>
              </a:rPr>
              <a:t>s</a:t>
            </a:r>
            <a:r>
              <a:rPr sz="1200" i="1" spc="-145" dirty="0">
                <a:latin typeface="+mj-lt"/>
                <a:cs typeface="Arial"/>
              </a:rPr>
              <a:t> </a:t>
            </a:r>
            <a:r>
              <a:rPr sz="1200" i="1" spc="-155" dirty="0">
                <a:latin typeface="+mj-lt"/>
                <a:cs typeface="Arial"/>
              </a:rPr>
              <a:t>s</a:t>
            </a:r>
            <a:r>
              <a:rPr sz="1200" i="1" spc="-90" dirty="0">
                <a:latin typeface="+mj-lt"/>
                <a:cs typeface="Arial"/>
              </a:rPr>
              <a:t>how</a:t>
            </a:r>
            <a:r>
              <a:rPr sz="1200" i="1" spc="5" dirty="0">
                <a:latin typeface="+mj-lt"/>
                <a:cs typeface="Arial"/>
              </a:rPr>
              <a:t> </a:t>
            </a:r>
            <a:r>
              <a:rPr sz="1200" i="1" spc="25" dirty="0">
                <a:latin typeface="+mj-lt"/>
                <a:cs typeface="Arial"/>
              </a:rPr>
              <a:t>t</a:t>
            </a:r>
            <a:r>
              <a:rPr sz="1200" i="1" spc="-90" dirty="0">
                <a:latin typeface="+mj-lt"/>
                <a:cs typeface="Arial"/>
              </a:rPr>
              <a:t>h</a:t>
            </a:r>
            <a:r>
              <a:rPr sz="1200" i="1" spc="-125" dirty="0">
                <a:latin typeface="+mj-lt"/>
                <a:cs typeface="Arial"/>
              </a:rPr>
              <a:t>e</a:t>
            </a:r>
            <a:r>
              <a:rPr sz="1200" i="1" spc="-10" dirty="0">
                <a:latin typeface="+mj-lt"/>
                <a:cs typeface="Arial"/>
              </a:rPr>
              <a:t> </a:t>
            </a:r>
            <a:r>
              <a:rPr sz="1200" i="1" spc="20" dirty="0">
                <a:latin typeface="+mj-lt"/>
                <a:cs typeface="Arial"/>
              </a:rPr>
              <a:t>r</a:t>
            </a:r>
            <a:r>
              <a:rPr sz="1200" i="1" spc="-95" dirty="0">
                <a:latin typeface="+mj-lt"/>
                <a:cs typeface="Arial"/>
              </a:rPr>
              <a:t>e</a:t>
            </a:r>
            <a:r>
              <a:rPr sz="1200" i="1" spc="35" dirty="0">
                <a:latin typeface="+mj-lt"/>
                <a:cs typeface="Arial"/>
              </a:rPr>
              <a:t>l</a:t>
            </a:r>
            <a:r>
              <a:rPr sz="1200" i="1" spc="-160" dirty="0">
                <a:latin typeface="+mj-lt"/>
                <a:cs typeface="Arial"/>
              </a:rPr>
              <a:t>a</a:t>
            </a:r>
            <a:r>
              <a:rPr sz="1200" i="1" spc="25" dirty="0">
                <a:latin typeface="+mj-lt"/>
                <a:cs typeface="Arial"/>
              </a:rPr>
              <a:t>t</a:t>
            </a:r>
            <a:r>
              <a:rPr sz="1200" i="1" spc="35" dirty="0">
                <a:latin typeface="+mj-lt"/>
                <a:cs typeface="Arial"/>
              </a:rPr>
              <a:t>i</a:t>
            </a:r>
            <a:r>
              <a:rPr sz="1200" i="1" spc="-90" dirty="0">
                <a:latin typeface="+mj-lt"/>
                <a:cs typeface="Arial"/>
              </a:rPr>
              <a:t>on</a:t>
            </a:r>
            <a:r>
              <a:rPr sz="1200" i="1" spc="-155" dirty="0">
                <a:latin typeface="+mj-lt"/>
                <a:cs typeface="Arial"/>
              </a:rPr>
              <a:t>s</a:t>
            </a:r>
            <a:r>
              <a:rPr sz="1200" i="1" spc="-90" dirty="0">
                <a:latin typeface="+mj-lt"/>
                <a:cs typeface="Arial"/>
              </a:rPr>
              <a:t>h</a:t>
            </a:r>
            <a:r>
              <a:rPr sz="1200" i="1" spc="35" dirty="0">
                <a:latin typeface="+mj-lt"/>
                <a:cs typeface="Arial"/>
              </a:rPr>
              <a:t>i</a:t>
            </a:r>
            <a:r>
              <a:rPr sz="1200" i="1" spc="-35" dirty="0">
                <a:latin typeface="+mj-lt"/>
                <a:cs typeface="Arial"/>
              </a:rPr>
              <a:t>p</a:t>
            </a:r>
            <a:r>
              <a:rPr sz="1200" i="1" spc="-100" dirty="0">
                <a:latin typeface="+mj-lt"/>
                <a:cs typeface="Arial"/>
              </a:rPr>
              <a:t> </a:t>
            </a:r>
            <a:r>
              <a:rPr sz="1200" i="1" spc="-15" dirty="0">
                <a:latin typeface="+mj-lt"/>
                <a:cs typeface="Arial"/>
              </a:rPr>
              <a:t>b</a:t>
            </a:r>
            <a:r>
              <a:rPr sz="1200" i="1" spc="-95" dirty="0">
                <a:latin typeface="+mj-lt"/>
                <a:cs typeface="Arial"/>
              </a:rPr>
              <a:t>e</a:t>
            </a:r>
            <a:r>
              <a:rPr sz="1200" i="1" spc="25" dirty="0">
                <a:latin typeface="+mj-lt"/>
                <a:cs typeface="Arial"/>
              </a:rPr>
              <a:t>t</a:t>
            </a:r>
            <a:r>
              <a:rPr sz="1200" i="1" spc="-114" dirty="0">
                <a:latin typeface="+mj-lt"/>
                <a:cs typeface="Arial"/>
              </a:rPr>
              <a:t>w</a:t>
            </a:r>
            <a:r>
              <a:rPr sz="1200" i="1" spc="-95" dirty="0">
                <a:latin typeface="+mj-lt"/>
                <a:cs typeface="Arial"/>
              </a:rPr>
              <a:t>e</a:t>
            </a:r>
            <a:r>
              <a:rPr sz="1200" i="1" spc="-165" dirty="0">
                <a:latin typeface="+mj-lt"/>
                <a:cs typeface="Arial"/>
              </a:rPr>
              <a:t>e</a:t>
            </a:r>
            <a:r>
              <a:rPr sz="1200" i="1" spc="-80" dirty="0">
                <a:latin typeface="+mj-lt"/>
                <a:cs typeface="Arial"/>
              </a:rPr>
              <a:t>n</a:t>
            </a:r>
            <a:endParaRPr sz="1200">
              <a:latin typeface="+mj-lt"/>
              <a:cs typeface="Arial"/>
            </a:endParaRPr>
          </a:p>
          <a:p>
            <a:pPr marL="78740">
              <a:lnSpc>
                <a:spcPts val="1725"/>
              </a:lnSpc>
            </a:pPr>
            <a:r>
              <a:rPr sz="1200" i="1" spc="-90" dirty="0">
                <a:latin typeface="+mj-lt"/>
                <a:cs typeface="Arial"/>
              </a:rPr>
              <a:t>nu</a:t>
            </a:r>
            <a:r>
              <a:rPr sz="1200" i="1" spc="-130" dirty="0">
                <a:latin typeface="+mj-lt"/>
                <a:cs typeface="Arial"/>
              </a:rPr>
              <a:t>m</a:t>
            </a:r>
            <a:r>
              <a:rPr sz="1200" i="1" spc="-90" dirty="0">
                <a:latin typeface="+mj-lt"/>
                <a:cs typeface="Arial"/>
              </a:rPr>
              <a:t>e</a:t>
            </a:r>
            <a:r>
              <a:rPr sz="1200" i="1" spc="20" dirty="0">
                <a:latin typeface="+mj-lt"/>
                <a:cs typeface="Arial"/>
              </a:rPr>
              <a:t>r</a:t>
            </a:r>
            <a:r>
              <a:rPr sz="1200" i="1" spc="35" dirty="0">
                <a:latin typeface="+mj-lt"/>
                <a:cs typeface="Arial"/>
              </a:rPr>
              <a:t>i</a:t>
            </a:r>
            <a:r>
              <a:rPr sz="1200" i="1" spc="-130" dirty="0">
                <a:latin typeface="+mj-lt"/>
                <a:cs typeface="Arial"/>
              </a:rPr>
              <a:t>c</a:t>
            </a:r>
            <a:r>
              <a:rPr sz="1200" i="1" spc="-145" dirty="0">
                <a:latin typeface="+mj-lt"/>
                <a:cs typeface="Arial"/>
              </a:rPr>
              <a:t> </a:t>
            </a:r>
            <a:r>
              <a:rPr sz="1200" i="1" spc="-165" dirty="0">
                <a:latin typeface="+mj-lt"/>
                <a:cs typeface="Arial"/>
              </a:rPr>
              <a:t>a</a:t>
            </a:r>
            <a:r>
              <a:rPr sz="1200" i="1" spc="-90" dirty="0">
                <a:latin typeface="+mj-lt"/>
                <a:cs typeface="Arial"/>
              </a:rPr>
              <a:t>n</a:t>
            </a:r>
            <a:r>
              <a:rPr sz="1200" i="1" spc="-35" dirty="0">
                <a:latin typeface="+mj-lt"/>
                <a:cs typeface="Arial"/>
              </a:rPr>
              <a:t>d</a:t>
            </a:r>
            <a:r>
              <a:rPr sz="1200" i="1" spc="-95" dirty="0">
                <a:latin typeface="+mj-lt"/>
                <a:cs typeface="Arial"/>
              </a:rPr>
              <a:t> </a:t>
            </a:r>
            <a:r>
              <a:rPr sz="1200" i="1" spc="-155" dirty="0">
                <a:latin typeface="+mj-lt"/>
                <a:cs typeface="Arial"/>
              </a:rPr>
              <a:t>c</a:t>
            </a:r>
            <a:r>
              <a:rPr sz="1200" i="1" spc="-165" dirty="0">
                <a:latin typeface="+mj-lt"/>
                <a:cs typeface="Arial"/>
              </a:rPr>
              <a:t>a</a:t>
            </a:r>
            <a:r>
              <a:rPr sz="1200" i="1" spc="25" dirty="0">
                <a:latin typeface="+mj-lt"/>
                <a:cs typeface="Arial"/>
              </a:rPr>
              <a:t>t</a:t>
            </a:r>
            <a:r>
              <a:rPr sz="1200" i="1" spc="-90" dirty="0">
                <a:latin typeface="+mj-lt"/>
                <a:cs typeface="Arial"/>
              </a:rPr>
              <a:t>e</a:t>
            </a:r>
            <a:r>
              <a:rPr sz="1200" i="1" spc="-15" dirty="0">
                <a:latin typeface="+mj-lt"/>
                <a:cs typeface="Arial"/>
              </a:rPr>
              <a:t>g</a:t>
            </a:r>
            <a:r>
              <a:rPr sz="1200" i="1" spc="-90" dirty="0">
                <a:latin typeface="+mj-lt"/>
                <a:cs typeface="Arial"/>
              </a:rPr>
              <a:t>o</a:t>
            </a:r>
            <a:r>
              <a:rPr sz="1200" i="1" spc="20" dirty="0">
                <a:latin typeface="+mj-lt"/>
                <a:cs typeface="Arial"/>
              </a:rPr>
              <a:t>r</a:t>
            </a:r>
            <a:r>
              <a:rPr sz="1200" i="1" spc="35" dirty="0">
                <a:latin typeface="+mj-lt"/>
                <a:cs typeface="Arial"/>
              </a:rPr>
              <a:t>i</a:t>
            </a:r>
            <a:r>
              <a:rPr sz="1200" i="1" spc="-130" dirty="0">
                <a:latin typeface="+mj-lt"/>
                <a:cs typeface="Arial"/>
              </a:rPr>
              <a:t>c</a:t>
            </a:r>
            <a:r>
              <a:rPr sz="1200" i="1" spc="-70" dirty="0">
                <a:latin typeface="+mj-lt"/>
                <a:cs typeface="Arial"/>
              </a:rPr>
              <a:t> </a:t>
            </a:r>
            <a:r>
              <a:rPr sz="1200" i="1" spc="-80" dirty="0">
                <a:latin typeface="+mj-lt"/>
                <a:cs typeface="Arial"/>
              </a:rPr>
              <a:t>v</a:t>
            </a:r>
            <a:r>
              <a:rPr sz="1200" i="1" spc="-165" dirty="0">
                <a:latin typeface="+mj-lt"/>
                <a:cs typeface="Arial"/>
              </a:rPr>
              <a:t>a</a:t>
            </a:r>
            <a:r>
              <a:rPr sz="1200" i="1" spc="20" dirty="0">
                <a:latin typeface="+mj-lt"/>
                <a:cs typeface="Arial"/>
              </a:rPr>
              <a:t>r</a:t>
            </a:r>
            <a:r>
              <a:rPr sz="1200" i="1" spc="35" dirty="0">
                <a:latin typeface="+mj-lt"/>
                <a:cs typeface="Arial"/>
              </a:rPr>
              <a:t>i</a:t>
            </a:r>
            <a:r>
              <a:rPr sz="1200" i="1" spc="-165" dirty="0">
                <a:latin typeface="+mj-lt"/>
                <a:cs typeface="Arial"/>
              </a:rPr>
              <a:t>a</a:t>
            </a:r>
            <a:r>
              <a:rPr sz="1200" i="1" spc="-15" dirty="0">
                <a:latin typeface="+mj-lt"/>
                <a:cs typeface="Arial"/>
              </a:rPr>
              <a:t>b</a:t>
            </a:r>
            <a:r>
              <a:rPr sz="1200" i="1" spc="35" dirty="0">
                <a:latin typeface="+mj-lt"/>
                <a:cs typeface="Arial"/>
              </a:rPr>
              <a:t>l</a:t>
            </a:r>
            <a:r>
              <a:rPr sz="1200" i="1" spc="-90" dirty="0">
                <a:latin typeface="+mj-lt"/>
                <a:cs typeface="Arial"/>
              </a:rPr>
              <a:t>e</a:t>
            </a:r>
            <a:r>
              <a:rPr sz="1200" i="1" spc="-155" dirty="0">
                <a:latin typeface="+mj-lt"/>
                <a:cs typeface="Arial"/>
              </a:rPr>
              <a:t>s</a:t>
            </a:r>
            <a:r>
              <a:rPr sz="1200" i="1" spc="-95" dirty="0">
                <a:latin typeface="+mj-lt"/>
                <a:cs typeface="Arial"/>
              </a:rPr>
              <a:t>.</a:t>
            </a:r>
            <a:endParaRPr sz="1200">
              <a:latin typeface="+mj-lt"/>
              <a:cs typeface="Arial"/>
            </a:endParaRPr>
          </a:p>
        </p:txBody>
      </p:sp>
      <p:pic>
        <p:nvPicPr>
          <p:cNvPr id="7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2330" y="1428736"/>
            <a:ext cx="1087539" cy="10853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28992" y="3071810"/>
            <a:ext cx="3500462" cy="128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US" sz="1200" b="1" spc="-6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Line</a:t>
            </a:r>
            <a:r>
              <a:rPr lang="en-US" sz="1200" b="1" spc="-1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200" b="1" spc="-9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Graph</a:t>
            </a:r>
            <a:endParaRPr lang="en-US" sz="1200" b="1" dirty="0" smtClean="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lang="en-US" sz="1200" spc="-10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lang="en-US" sz="1200" spc="15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200" spc="-2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lang="en-US" sz="1200" spc="13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200" spc="-7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lang="en-US" sz="1200" spc="10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200" spc="-7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Year</a:t>
            </a:r>
            <a:endParaRPr lang="en-US" sz="1200" dirty="0" smtClean="0">
              <a:latin typeface="Microsoft Sans Serif"/>
              <a:cs typeface="Microsoft Sans Serif"/>
            </a:endParaRPr>
          </a:p>
          <a:p>
            <a:pPr marL="78740" marR="5080">
              <a:lnSpc>
                <a:spcPts val="1650"/>
              </a:lnSpc>
              <a:spcBef>
                <a:spcPts val="1220"/>
              </a:spcBef>
            </a:pPr>
            <a:r>
              <a:rPr lang="en-US" sz="1200" i="1" spc="-90" dirty="0" smtClean="0">
                <a:latin typeface="Arial"/>
                <a:cs typeface="Arial"/>
              </a:rPr>
              <a:t>L</a:t>
            </a:r>
            <a:r>
              <a:rPr lang="en-US" sz="1200" i="1" spc="35" dirty="0" smtClean="0">
                <a:latin typeface="Arial"/>
                <a:cs typeface="Arial"/>
              </a:rPr>
              <a:t>i</a:t>
            </a:r>
            <a:r>
              <a:rPr lang="en-US" sz="1200" i="1" spc="-90" dirty="0" smtClean="0">
                <a:latin typeface="Arial"/>
                <a:cs typeface="Arial"/>
              </a:rPr>
              <a:t>n</a:t>
            </a:r>
            <a:r>
              <a:rPr lang="en-US" sz="1200" i="1" spc="-125" dirty="0" smtClean="0">
                <a:latin typeface="Arial"/>
                <a:cs typeface="Arial"/>
              </a:rPr>
              <a:t>e</a:t>
            </a:r>
            <a:r>
              <a:rPr lang="en-US" sz="1200" i="1" spc="-85" dirty="0" smtClean="0">
                <a:latin typeface="Arial"/>
                <a:cs typeface="Arial"/>
              </a:rPr>
              <a:t> </a:t>
            </a:r>
            <a:r>
              <a:rPr lang="en-US" sz="1200" i="1" spc="-15" dirty="0" smtClean="0">
                <a:latin typeface="Arial"/>
                <a:cs typeface="Arial"/>
              </a:rPr>
              <a:t>g</a:t>
            </a:r>
            <a:r>
              <a:rPr lang="en-US" sz="1200" i="1" spc="20" dirty="0" smtClean="0">
                <a:latin typeface="Arial"/>
                <a:cs typeface="Arial"/>
              </a:rPr>
              <a:t>r</a:t>
            </a:r>
            <a:r>
              <a:rPr lang="en-US" sz="1200" i="1" spc="-160" dirty="0" smtClean="0">
                <a:latin typeface="Arial"/>
                <a:cs typeface="Arial"/>
              </a:rPr>
              <a:t>a</a:t>
            </a:r>
            <a:r>
              <a:rPr lang="en-US" sz="1200" i="1" spc="-15" dirty="0" smtClean="0">
                <a:latin typeface="Arial"/>
                <a:cs typeface="Arial"/>
              </a:rPr>
              <a:t>p</a:t>
            </a:r>
            <a:r>
              <a:rPr lang="en-US" sz="1200" i="1" spc="-90" dirty="0" smtClean="0">
                <a:latin typeface="Arial"/>
                <a:cs typeface="Arial"/>
              </a:rPr>
              <a:t>h</a:t>
            </a:r>
            <a:r>
              <a:rPr lang="en-US" sz="1200" i="1" spc="-125" dirty="0" smtClean="0">
                <a:latin typeface="Arial"/>
                <a:cs typeface="Arial"/>
              </a:rPr>
              <a:t>s</a:t>
            </a:r>
            <a:r>
              <a:rPr lang="en-US" sz="1200" i="1" spc="-145" dirty="0" smtClean="0">
                <a:latin typeface="Arial"/>
                <a:cs typeface="Arial"/>
              </a:rPr>
              <a:t> </a:t>
            </a:r>
            <a:r>
              <a:rPr lang="en-US" sz="1200" i="1" spc="-155" dirty="0" smtClean="0">
                <a:latin typeface="Arial"/>
                <a:cs typeface="Arial"/>
              </a:rPr>
              <a:t>s</a:t>
            </a:r>
            <a:r>
              <a:rPr lang="en-US" sz="1200" i="1" spc="-90" dirty="0" smtClean="0">
                <a:latin typeface="Arial"/>
                <a:cs typeface="Arial"/>
              </a:rPr>
              <a:t>how</a:t>
            </a:r>
            <a:r>
              <a:rPr lang="en-US" sz="1200" i="1" spc="5" dirty="0" smtClean="0">
                <a:latin typeface="Arial"/>
                <a:cs typeface="Arial"/>
              </a:rPr>
              <a:t> </a:t>
            </a:r>
            <a:r>
              <a:rPr lang="en-US" sz="1200" i="1" spc="-15" dirty="0" smtClean="0">
                <a:latin typeface="Arial"/>
                <a:cs typeface="Arial"/>
              </a:rPr>
              <a:t>d</a:t>
            </a:r>
            <a:r>
              <a:rPr lang="en-US" sz="1200" i="1" spc="-160" dirty="0" smtClean="0">
                <a:latin typeface="Arial"/>
                <a:cs typeface="Arial"/>
              </a:rPr>
              <a:t>a</a:t>
            </a:r>
            <a:r>
              <a:rPr lang="en-US" sz="1200" i="1" spc="25" dirty="0" smtClean="0">
                <a:latin typeface="Arial"/>
                <a:cs typeface="Arial"/>
              </a:rPr>
              <a:t>t</a:t>
            </a:r>
            <a:r>
              <a:rPr lang="en-US" sz="1200" i="1" spc="-135" dirty="0" smtClean="0">
                <a:latin typeface="Arial"/>
                <a:cs typeface="Arial"/>
              </a:rPr>
              <a:t>a</a:t>
            </a:r>
            <a:r>
              <a:rPr lang="en-US" sz="1200" i="1" spc="5" dirty="0" smtClean="0">
                <a:latin typeface="Arial"/>
                <a:cs typeface="Arial"/>
              </a:rPr>
              <a:t> </a:t>
            </a:r>
            <a:r>
              <a:rPr lang="en-US" sz="1200" i="1" spc="-85" dirty="0" smtClean="0">
                <a:latin typeface="Arial"/>
                <a:cs typeface="Arial"/>
              </a:rPr>
              <a:t>v</a:t>
            </a:r>
            <a:r>
              <a:rPr lang="en-US" sz="1200" i="1" spc="-160" dirty="0" smtClean="0">
                <a:latin typeface="Arial"/>
                <a:cs typeface="Arial"/>
              </a:rPr>
              <a:t>a</a:t>
            </a:r>
            <a:r>
              <a:rPr lang="en-US" sz="1200" i="1" spc="20" dirty="0" smtClean="0">
                <a:latin typeface="Arial"/>
                <a:cs typeface="Arial"/>
              </a:rPr>
              <a:t>r</a:t>
            </a:r>
            <a:r>
              <a:rPr lang="en-US" sz="1200" i="1" spc="35" dirty="0" smtClean="0">
                <a:latin typeface="Arial"/>
                <a:cs typeface="Arial"/>
              </a:rPr>
              <a:t>i</a:t>
            </a:r>
            <a:r>
              <a:rPr lang="en-US" sz="1200" i="1" spc="-160" dirty="0" smtClean="0">
                <a:latin typeface="Arial"/>
                <a:cs typeface="Arial"/>
              </a:rPr>
              <a:t>a</a:t>
            </a:r>
            <a:r>
              <a:rPr lang="en-US" sz="1200" i="1" spc="-15" dirty="0" smtClean="0">
                <a:latin typeface="Arial"/>
                <a:cs typeface="Arial"/>
              </a:rPr>
              <a:t>b</a:t>
            </a:r>
            <a:r>
              <a:rPr lang="en-US" sz="1200" i="1" spc="35" dirty="0" smtClean="0">
                <a:latin typeface="Arial"/>
                <a:cs typeface="Arial"/>
              </a:rPr>
              <a:t>l</a:t>
            </a:r>
            <a:r>
              <a:rPr lang="en-US" sz="1200" i="1" spc="-95" dirty="0" smtClean="0">
                <a:latin typeface="Arial"/>
                <a:cs typeface="Arial"/>
              </a:rPr>
              <a:t>e</a:t>
            </a:r>
            <a:r>
              <a:rPr lang="en-US" sz="1200" i="1" spc="-125" dirty="0" smtClean="0">
                <a:latin typeface="Arial"/>
                <a:cs typeface="Arial"/>
              </a:rPr>
              <a:t>s</a:t>
            </a:r>
            <a:r>
              <a:rPr lang="en-US" sz="1200" i="1" spc="-145" dirty="0" smtClean="0">
                <a:latin typeface="Arial"/>
                <a:cs typeface="Arial"/>
              </a:rPr>
              <a:t> </a:t>
            </a:r>
            <a:r>
              <a:rPr lang="en-US" sz="1200" i="1" spc="-160" dirty="0" smtClean="0">
                <a:latin typeface="Arial"/>
                <a:cs typeface="Arial"/>
              </a:rPr>
              <a:t>a</a:t>
            </a:r>
            <a:r>
              <a:rPr lang="en-US" sz="1200" i="1" spc="-90" dirty="0" smtClean="0">
                <a:latin typeface="Arial"/>
                <a:cs typeface="Arial"/>
              </a:rPr>
              <a:t>n</a:t>
            </a:r>
            <a:r>
              <a:rPr lang="en-US" sz="1200" i="1" spc="-35" dirty="0" smtClean="0">
                <a:latin typeface="Arial"/>
                <a:cs typeface="Arial"/>
              </a:rPr>
              <a:t>d</a:t>
            </a:r>
            <a:r>
              <a:rPr lang="en-US" sz="1200" i="1" spc="-100" dirty="0" smtClean="0">
                <a:latin typeface="Arial"/>
                <a:cs typeface="Arial"/>
              </a:rPr>
              <a:t> </a:t>
            </a:r>
            <a:r>
              <a:rPr lang="en-US" sz="1200" i="1" spc="25" dirty="0" smtClean="0">
                <a:latin typeface="Arial"/>
                <a:cs typeface="Arial"/>
              </a:rPr>
              <a:t>t</a:t>
            </a:r>
            <a:r>
              <a:rPr lang="en-US" sz="1200" i="1" spc="-90" dirty="0" smtClean="0">
                <a:latin typeface="Arial"/>
                <a:cs typeface="Arial"/>
              </a:rPr>
              <a:t>h</a:t>
            </a:r>
            <a:r>
              <a:rPr lang="en-US" sz="1200" i="1" spc="-95" dirty="0" smtClean="0">
                <a:latin typeface="Arial"/>
                <a:cs typeface="Arial"/>
              </a:rPr>
              <a:t>e</a:t>
            </a:r>
            <a:r>
              <a:rPr lang="en-US" sz="1200" i="1" spc="35" dirty="0" smtClean="0">
                <a:latin typeface="Arial"/>
                <a:cs typeface="Arial"/>
              </a:rPr>
              <a:t>i</a:t>
            </a:r>
            <a:r>
              <a:rPr lang="en-US" sz="1200" i="1" spc="-10" dirty="0" smtClean="0">
                <a:latin typeface="Arial"/>
                <a:cs typeface="Arial"/>
              </a:rPr>
              <a:t>r</a:t>
            </a:r>
            <a:r>
              <a:rPr lang="en-US" sz="1200" i="1" spc="-85" dirty="0" smtClean="0">
                <a:latin typeface="Arial"/>
                <a:cs typeface="Arial"/>
              </a:rPr>
              <a:t> </a:t>
            </a:r>
            <a:r>
              <a:rPr lang="en-US" sz="1200" i="1" spc="25" dirty="0" smtClean="0">
                <a:latin typeface="Arial"/>
                <a:cs typeface="Arial"/>
              </a:rPr>
              <a:t>t</a:t>
            </a:r>
            <a:r>
              <a:rPr lang="en-US" sz="1200" i="1" spc="20" dirty="0" smtClean="0">
                <a:latin typeface="Arial"/>
                <a:cs typeface="Arial"/>
              </a:rPr>
              <a:t>r</a:t>
            </a:r>
            <a:r>
              <a:rPr lang="en-US" sz="1200" i="1" spc="-95" dirty="0" smtClean="0">
                <a:latin typeface="Arial"/>
                <a:cs typeface="Arial"/>
              </a:rPr>
              <a:t>e</a:t>
            </a:r>
            <a:r>
              <a:rPr lang="en-US" sz="1200" i="1" spc="-90" dirty="0" smtClean="0">
                <a:latin typeface="Arial"/>
                <a:cs typeface="Arial"/>
              </a:rPr>
              <a:t>n</a:t>
            </a:r>
            <a:r>
              <a:rPr lang="en-US" sz="1200" i="1" spc="-15" dirty="0" smtClean="0">
                <a:latin typeface="Arial"/>
                <a:cs typeface="Arial"/>
              </a:rPr>
              <a:t>d</a:t>
            </a:r>
            <a:r>
              <a:rPr lang="en-US" sz="1200" i="1" spc="-155" dirty="0" smtClean="0">
                <a:latin typeface="Arial"/>
                <a:cs typeface="Arial"/>
              </a:rPr>
              <a:t>s</a:t>
            </a:r>
            <a:r>
              <a:rPr lang="en-US" sz="1200" i="1" spc="-90" dirty="0" smtClean="0">
                <a:latin typeface="Arial"/>
                <a:cs typeface="Arial"/>
              </a:rPr>
              <a:t>.  L</a:t>
            </a:r>
            <a:r>
              <a:rPr lang="en-US" sz="1200" i="1" spc="35" dirty="0" smtClean="0">
                <a:latin typeface="Arial"/>
                <a:cs typeface="Arial"/>
              </a:rPr>
              <a:t>i</a:t>
            </a:r>
            <a:r>
              <a:rPr lang="en-US" sz="1200" i="1" spc="-90" dirty="0" smtClean="0">
                <a:latin typeface="Arial"/>
                <a:cs typeface="Arial"/>
              </a:rPr>
              <a:t>n</a:t>
            </a:r>
            <a:r>
              <a:rPr lang="en-US" sz="1200" i="1" spc="-125" dirty="0" smtClean="0">
                <a:latin typeface="Arial"/>
                <a:cs typeface="Arial"/>
              </a:rPr>
              <a:t>e</a:t>
            </a:r>
            <a:r>
              <a:rPr lang="en-US" sz="1200" i="1" spc="-85" dirty="0" smtClean="0">
                <a:latin typeface="Arial"/>
                <a:cs typeface="Arial"/>
              </a:rPr>
              <a:t> </a:t>
            </a:r>
            <a:r>
              <a:rPr lang="en-US" sz="1200" i="1" spc="-15" dirty="0" smtClean="0">
                <a:latin typeface="Arial"/>
                <a:cs typeface="Arial"/>
              </a:rPr>
              <a:t>g</a:t>
            </a:r>
            <a:r>
              <a:rPr lang="en-US" sz="1200" i="1" spc="20" dirty="0" smtClean="0">
                <a:latin typeface="Arial"/>
                <a:cs typeface="Arial"/>
              </a:rPr>
              <a:t>r</a:t>
            </a:r>
            <a:r>
              <a:rPr lang="en-US" sz="1200" i="1" spc="-160" dirty="0" smtClean="0">
                <a:latin typeface="Arial"/>
                <a:cs typeface="Arial"/>
              </a:rPr>
              <a:t>a</a:t>
            </a:r>
            <a:r>
              <a:rPr lang="en-US" sz="1200" i="1" spc="-15" dirty="0" smtClean="0">
                <a:latin typeface="Arial"/>
                <a:cs typeface="Arial"/>
              </a:rPr>
              <a:t>p</a:t>
            </a:r>
            <a:r>
              <a:rPr lang="en-US" sz="1200" i="1" spc="-90" dirty="0" smtClean="0">
                <a:latin typeface="Arial"/>
                <a:cs typeface="Arial"/>
              </a:rPr>
              <a:t>h</a:t>
            </a:r>
            <a:r>
              <a:rPr lang="en-US" sz="1200" i="1" spc="-125" dirty="0" smtClean="0">
                <a:latin typeface="Arial"/>
                <a:cs typeface="Arial"/>
              </a:rPr>
              <a:t>s</a:t>
            </a:r>
            <a:r>
              <a:rPr lang="en-US" sz="1200" i="1" spc="-145" dirty="0" smtClean="0">
                <a:latin typeface="Arial"/>
                <a:cs typeface="Arial"/>
              </a:rPr>
              <a:t> </a:t>
            </a:r>
            <a:r>
              <a:rPr lang="en-US" sz="1200" i="1" spc="-155" dirty="0" smtClean="0">
                <a:latin typeface="Arial"/>
                <a:cs typeface="Arial"/>
              </a:rPr>
              <a:t>c</a:t>
            </a:r>
            <a:r>
              <a:rPr lang="en-US" sz="1200" i="1" spc="-160" dirty="0" smtClean="0">
                <a:latin typeface="Arial"/>
                <a:cs typeface="Arial"/>
              </a:rPr>
              <a:t>a</a:t>
            </a:r>
            <a:r>
              <a:rPr lang="en-US" sz="1200" i="1" spc="-80" dirty="0" smtClean="0">
                <a:latin typeface="Arial"/>
                <a:cs typeface="Arial"/>
              </a:rPr>
              <a:t>n</a:t>
            </a:r>
            <a:r>
              <a:rPr lang="en-US" sz="1200" i="1" spc="20" dirty="0" smtClean="0">
                <a:latin typeface="Arial"/>
                <a:cs typeface="Arial"/>
              </a:rPr>
              <a:t> </a:t>
            </a:r>
            <a:r>
              <a:rPr lang="en-US" sz="1200" i="1" spc="-90" dirty="0" smtClean="0">
                <a:latin typeface="Arial"/>
                <a:cs typeface="Arial"/>
              </a:rPr>
              <a:t>h</a:t>
            </a:r>
            <a:r>
              <a:rPr lang="en-US" sz="1200" i="1" spc="-95" dirty="0" smtClean="0">
                <a:latin typeface="Arial"/>
                <a:cs typeface="Arial"/>
              </a:rPr>
              <a:t>e</a:t>
            </a:r>
            <a:r>
              <a:rPr lang="en-US" sz="1200" i="1" spc="35" dirty="0" smtClean="0">
                <a:latin typeface="Arial"/>
                <a:cs typeface="Arial"/>
              </a:rPr>
              <a:t>l</a:t>
            </a:r>
            <a:r>
              <a:rPr lang="en-US" sz="1200" i="1" spc="-35" dirty="0" smtClean="0">
                <a:latin typeface="Arial"/>
                <a:cs typeface="Arial"/>
              </a:rPr>
              <a:t>p</a:t>
            </a:r>
            <a:r>
              <a:rPr lang="en-US" sz="1200" i="1" spc="-100" dirty="0" smtClean="0">
                <a:latin typeface="Arial"/>
                <a:cs typeface="Arial"/>
              </a:rPr>
              <a:t> </a:t>
            </a:r>
            <a:r>
              <a:rPr lang="en-US" sz="1200" i="1" spc="25" dirty="0" smtClean="0">
                <a:latin typeface="Arial"/>
                <a:cs typeface="Arial"/>
              </a:rPr>
              <a:t>t</a:t>
            </a:r>
            <a:r>
              <a:rPr lang="en-US" sz="1200" i="1" spc="-50" dirty="0" smtClean="0">
                <a:latin typeface="Arial"/>
                <a:cs typeface="Arial"/>
              </a:rPr>
              <a:t>o</a:t>
            </a:r>
            <a:r>
              <a:rPr lang="en-US" sz="1200" i="1" spc="20" dirty="0" smtClean="0">
                <a:latin typeface="Arial"/>
                <a:cs typeface="Arial"/>
              </a:rPr>
              <a:t> </a:t>
            </a:r>
            <a:r>
              <a:rPr lang="en-US" sz="1200" i="1" spc="-150" dirty="0" smtClean="0">
                <a:latin typeface="Arial"/>
                <a:cs typeface="Arial"/>
              </a:rPr>
              <a:t>s</a:t>
            </a:r>
            <a:r>
              <a:rPr lang="en-US" sz="1200" i="1" spc="-90" dirty="0" smtClean="0">
                <a:latin typeface="Arial"/>
                <a:cs typeface="Arial"/>
              </a:rPr>
              <a:t>how</a:t>
            </a:r>
            <a:r>
              <a:rPr lang="en-US" sz="1200" i="1" spc="15" dirty="0" smtClean="0">
                <a:latin typeface="Arial"/>
                <a:cs typeface="Arial"/>
              </a:rPr>
              <a:t> </a:t>
            </a:r>
            <a:r>
              <a:rPr lang="en-US" sz="1200" i="1" spc="-15" dirty="0" smtClean="0">
                <a:latin typeface="Arial"/>
                <a:cs typeface="Arial"/>
              </a:rPr>
              <a:t>g</a:t>
            </a:r>
            <a:r>
              <a:rPr lang="en-US" sz="1200" i="1" spc="35" dirty="0" smtClean="0">
                <a:latin typeface="Arial"/>
                <a:cs typeface="Arial"/>
              </a:rPr>
              <a:t>l</a:t>
            </a:r>
            <a:r>
              <a:rPr lang="en-US" sz="1200" i="1" spc="-90" dirty="0" smtClean="0">
                <a:latin typeface="Arial"/>
                <a:cs typeface="Arial"/>
              </a:rPr>
              <a:t>o</a:t>
            </a:r>
            <a:r>
              <a:rPr lang="en-US" sz="1200" i="1" spc="-15" dirty="0" smtClean="0">
                <a:latin typeface="Arial"/>
                <a:cs typeface="Arial"/>
              </a:rPr>
              <a:t>b</a:t>
            </a:r>
            <a:r>
              <a:rPr lang="en-US" sz="1200" i="1" spc="-160" dirty="0" smtClean="0">
                <a:latin typeface="Arial"/>
                <a:cs typeface="Arial"/>
              </a:rPr>
              <a:t>a</a:t>
            </a:r>
            <a:r>
              <a:rPr lang="en-US" sz="1200" i="1" spc="5" dirty="0" smtClean="0">
                <a:latin typeface="Arial"/>
                <a:cs typeface="Arial"/>
              </a:rPr>
              <a:t>l</a:t>
            </a:r>
            <a:r>
              <a:rPr lang="en-US" sz="1200" i="1" spc="-85" dirty="0" smtClean="0">
                <a:latin typeface="Arial"/>
                <a:cs typeface="Arial"/>
              </a:rPr>
              <a:t> </a:t>
            </a:r>
            <a:r>
              <a:rPr lang="en-US" sz="1200" i="1" spc="-15" dirty="0" smtClean="0">
                <a:latin typeface="Arial"/>
                <a:cs typeface="Arial"/>
              </a:rPr>
              <a:t>b</a:t>
            </a:r>
            <a:r>
              <a:rPr lang="en-US" sz="1200" i="1" spc="-90" dirty="0" smtClean="0">
                <a:latin typeface="Arial"/>
                <a:cs typeface="Arial"/>
              </a:rPr>
              <a:t>eh</a:t>
            </a:r>
            <a:r>
              <a:rPr lang="en-US" sz="1200" i="1" spc="-160" dirty="0" smtClean="0">
                <a:latin typeface="Arial"/>
                <a:cs typeface="Arial"/>
              </a:rPr>
              <a:t>a</a:t>
            </a:r>
            <a:r>
              <a:rPr lang="en-US" sz="1200" i="1" spc="-80" dirty="0" smtClean="0">
                <a:latin typeface="Arial"/>
                <a:cs typeface="Arial"/>
              </a:rPr>
              <a:t>v</a:t>
            </a:r>
            <a:r>
              <a:rPr lang="en-US" sz="1200" i="1" spc="35" dirty="0" smtClean="0">
                <a:latin typeface="Arial"/>
                <a:cs typeface="Arial"/>
              </a:rPr>
              <a:t>i</a:t>
            </a:r>
            <a:r>
              <a:rPr lang="en-US" sz="1200" i="1" spc="-90" dirty="0" smtClean="0">
                <a:latin typeface="Arial"/>
                <a:cs typeface="Arial"/>
              </a:rPr>
              <a:t>o</a:t>
            </a:r>
            <a:r>
              <a:rPr lang="en-US" sz="1200" i="1" spc="-10" dirty="0" smtClean="0">
                <a:latin typeface="Arial"/>
                <a:cs typeface="Arial"/>
              </a:rPr>
              <a:t>r  </a:t>
            </a:r>
            <a:r>
              <a:rPr lang="en-US" sz="1200" i="1" spc="-160" dirty="0" smtClean="0">
                <a:latin typeface="Arial"/>
                <a:cs typeface="Arial"/>
              </a:rPr>
              <a:t>a</a:t>
            </a:r>
            <a:r>
              <a:rPr lang="en-US" sz="1200" i="1" spc="-90" dirty="0" smtClean="0">
                <a:latin typeface="Arial"/>
                <a:cs typeface="Arial"/>
              </a:rPr>
              <a:t>n</a:t>
            </a:r>
            <a:r>
              <a:rPr lang="en-US" sz="1200" i="1" spc="-35" dirty="0" smtClean="0">
                <a:latin typeface="Arial"/>
                <a:cs typeface="Arial"/>
              </a:rPr>
              <a:t>d</a:t>
            </a:r>
            <a:r>
              <a:rPr lang="en-US" sz="1200" i="1" spc="-25" dirty="0" smtClean="0">
                <a:latin typeface="Arial"/>
                <a:cs typeface="Arial"/>
              </a:rPr>
              <a:t> </a:t>
            </a:r>
            <a:r>
              <a:rPr lang="en-US" sz="1200" i="1" spc="-130" dirty="0" smtClean="0">
                <a:latin typeface="Arial"/>
                <a:cs typeface="Arial"/>
              </a:rPr>
              <a:t>m</a:t>
            </a:r>
            <a:r>
              <a:rPr lang="en-US" sz="1200" i="1" spc="-160" dirty="0" smtClean="0">
                <a:latin typeface="Arial"/>
                <a:cs typeface="Arial"/>
              </a:rPr>
              <a:t>a</a:t>
            </a:r>
            <a:r>
              <a:rPr lang="en-US" sz="1200" i="1" spc="-80" dirty="0" smtClean="0">
                <a:latin typeface="Arial"/>
                <a:cs typeface="Arial"/>
              </a:rPr>
              <a:t>k</a:t>
            </a:r>
            <a:r>
              <a:rPr lang="en-US" sz="1200" i="1" spc="-125" dirty="0" smtClean="0">
                <a:latin typeface="Arial"/>
                <a:cs typeface="Arial"/>
              </a:rPr>
              <a:t>e</a:t>
            </a:r>
            <a:r>
              <a:rPr lang="en-US" sz="1200" i="1" spc="-10" dirty="0" smtClean="0">
                <a:latin typeface="Arial"/>
                <a:cs typeface="Arial"/>
              </a:rPr>
              <a:t> </a:t>
            </a:r>
            <a:r>
              <a:rPr lang="en-US" sz="1200" i="1" spc="-15" dirty="0" smtClean="0">
                <a:latin typeface="Arial"/>
                <a:cs typeface="Arial"/>
              </a:rPr>
              <a:t>p</a:t>
            </a:r>
            <a:r>
              <a:rPr lang="en-US" sz="1200" i="1" spc="20" dirty="0" smtClean="0">
                <a:latin typeface="Arial"/>
                <a:cs typeface="Arial"/>
              </a:rPr>
              <a:t>r</a:t>
            </a:r>
            <a:r>
              <a:rPr lang="en-US" sz="1200" i="1" spc="-95" dirty="0" smtClean="0">
                <a:latin typeface="Arial"/>
                <a:cs typeface="Arial"/>
              </a:rPr>
              <a:t>e</a:t>
            </a:r>
            <a:r>
              <a:rPr lang="en-US" sz="1200" i="1" spc="-15" dirty="0" smtClean="0">
                <a:latin typeface="Arial"/>
                <a:cs typeface="Arial"/>
              </a:rPr>
              <a:t>d</a:t>
            </a:r>
            <a:r>
              <a:rPr lang="en-US" sz="1200" i="1" spc="35" dirty="0" smtClean="0">
                <a:latin typeface="Arial"/>
                <a:cs typeface="Arial"/>
              </a:rPr>
              <a:t>i</a:t>
            </a:r>
            <a:r>
              <a:rPr lang="en-US" sz="1200" i="1" spc="-155" dirty="0" smtClean="0">
                <a:latin typeface="Arial"/>
                <a:cs typeface="Arial"/>
              </a:rPr>
              <a:t>c</a:t>
            </a:r>
            <a:r>
              <a:rPr lang="en-US" sz="1200" i="1" spc="25" dirty="0" smtClean="0">
                <a:latin typeface="Arial"/>
                <a:cs typeface="Arial"/>
              </a:rPr>
              <a:t>t</a:t>
            </a:r>
            <a:r>
              <a:rPr lang="en-US" sz="1200" i="1" spc="35" dirty="0" smtClean="0">
                <a:latin typeface="Arial"/>
                <a:cs typeface="Arial"/>
              </a:rPr>
              <a:t>i</a:t>
            </a:r>
            <a:r>
              <a:rPr lang="en-US" sz="1200" i="1" spc="-90" dirty="0" smtClean="0">
                <a:latin typeface="Arial"/>
                <a:cs typeface="Arial"/>
              </a:rPr>
              <a:t>o</a:t>
            </a:r>
            <a:r>
              <a:rPr lang="en-US" sz="1200" i="1" spc="-80" dirty="0" smtClean="0">
                <a:latin typeface="Arial"/>
                <a:cs typeface="Arial"/>
              </a:rPr>
              <a:t>n</a:t>
            </a:r>
            <a:r>
              <a:rPr lang="en-US" sz="1200" i="1" spc="-130" dirty="0" smtClean="0">
                <a:latin typeface="Arial"/>
                <a:cs typeface="Arial"/>
              </a:rPr>
              <a:t> </a:t>
            </a:r>
            <a:r>
              <a:rPr lang="en-US" sz="1200" i="1" spc="-50" dirty="0" smtClean="0">
                <a:latin typeface="Arial"/>
                <a:cs typeface="Arial"/>
              </a:rPr>
              <a:t>f</a:t>
            </a:r>
            <a:r>
              <a:rPr lang="en-US" sz="1200" i="1" spc="-90" dirty="0" smtClean="0">
                <a:latin typeface="Arial"/>
                <a:cs typeface="Arial"/>
              </a:rPr>
              <a:t>o</a:t>
            </a:r>
            <a:r>
              <a:rPr lang="en-US" sz="1200" i="1" spc="-10" dirty="0" smtClean="0">
                <a:latin typeface="Arial"/>
                <a:cs typeface="Arial"/>
              </a:rPr>
              <a:t>r</a:t>
            </a:r>
            <a:r>
              <a:rPr lang="en-US" sz="1200" i="1" spc="-85" dirty="0" smtClean="0">
                <a:latin typeface="Arial"/>
                <a:cs typeface="Arial"/>
              </a:rPr>
              <a:t> </a:t>
            </a:r>
            <a:r>
              <a:rPr lang="en-US" sz="1200" i="1" spc="-90" dirty="0" smtClean="0">
                <a:latin typeface="Arial"/>
                <a:cs typeface="Arial"/>
              </a:rPr>
              <a:t>un</a:t>
            </a:r>
            <a:r>
              <a:rPr lang="en-US" sz="1200" i="1" spc="-155" dirty="0" smtClean="0">
                <a:latin typeface="Arial"/>
                <a:cs typeface="Arial"/>
              </a:rPr>
              <a:t>s</a:t>
            </a:r>
            <a:r>
              <a:rPr lang="en-US" sz="1200" i="1" spc="-95" dirty="0" smtClean="0">
                <a:latin typeface="Arial"/>
                <a:cs typeface="Arial"/>
              </a:rPr>
              <a:t>ee</a:t>
            </a:r>
            <a:r>
              <a:rPr lang="en-US" sz="1200" i="1" spc="-80" dirty="0" smtClean="0">
                <a:latin typeface="Arial"/>
                <a:cs typeface="Arial"/>
              </a:rPr>
              <a:t>n</a:t>
            </a:r>
            <a:r>
              <a:rPr lang="en-US" sz="1200" i="1" spc="-130" dirty="0" smtClean="0">
                <a:latin typeface="Arial"/>
                <a:cs typeface="Arial"/>
              </a:rPr>
              <a:t> </a:t>
            </a:r>
            <a:r>
              <a:rPr lang="en-US" sz="1200" i="1" spc="-15" dirty="0" smtClean="0">
                <a:latin typeface="Arial"/>
                <a:cs typeface="Arial"/>
              </a:rPr>
              <a:t>d</a:t>
            </a:r>
            <a:r>
              <a:rPr lang="en-US" sz="1200" i="1" spc="-160" dirty="0" smtClean="0">
                <a:latin typeface="Arial"/>
                <a:cs typeface="Arial"/>
              </a:rPr>
              <a:t>a</a:t>
            </a:r>
            <a:r>
              <a:rPr lang="en-US" sz="1200" i="1" spc="25" dirty="0" smtClean="0">
                <a:latin typeface="Arial"/>
                <a:cs typeface="Arial"/>
              </a:rPr>
              <a:t>t</a:t>
            </a:r>
            <a:r>
              <a:rPr lang="en-US" sz="1200" i="1" spc="-160" dirty="0" smtClean="0">
                <a:latin typeface="Arial"/>
                <a:cs typeface="Arial"/>
              </a:rPr>
              <a:t>a</a:t>
            </a:r>
            <a:r>
              <a:rPr lang="en-US" sz="1200" i="1" spc="-90" dirty="0" smtClean="0">
                <a:latin typeface="Arial"/>
                <a:cs typeface="Arial"/>
              </a:rPr>
              <a:t>.</a:t>
            </a:r>
            <a:endParaRPr lang="en-US" sz="1200" dirty="0">
              <a:latin typeface="Arial"/>
              <a:cs typeface="Arial"/>
            </a:endParaRPr>
          </a:p>
        </p:txBody>
      </p:sp>
      <p:pic>
        <p:nvPicPr>
          <p:cNvPr id="9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00892" y="3500438"/>
            <a:ext cx="1457325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 smtClean="0"/>
              <a:t>EDA with 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20" y="1071546"/>
            <a:ext cx="8286808" cy="4544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1200" spc="-155" dirty="0" smtClean="0">
                <a:solidFill>
                  <a:srgbClr val="292929"/>
                </a:solidFill>
                <a:cs typeface="Microsoft Sans Serif"/>
              </a:rPr>
              <a:t>We</a:t>
            </a:r>
            <a:r>
              <a:rPr lang="en-US" sz="1200" spc="5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30" dirty="0" smtClean="0">
                <a:solidFill>
                  <a:srgbClr val="292929"/>
                </a:solidFill>
                <a:cs typeface="Microsoft Sans Serif"/>
              </a:rPr>
              <a:t>performed</a:t>
            </a:r>
            <a:r>
              <a:rPr lang="en-US" sz="1200" spc="1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0" dirty="0" smtClean="0">
                <a:solidFill>
                  <a:srgbClr val="292929"/>
                </a:solidFill>
                <a:cs typeface="Microsoft Sans Serif"/>
              </a:rPr>
              <a:t>SQL</a:t>
            </a:r>
            <a:r>
              <a:rPr lang="en-US" sz="1200" spc="3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40" dirty="0" smtClean="0">
                <a:solidFill>
                  <a:srgbClr val="292929"/>
                </a:solidFill>
                <a:cs typeface="Microsoft Sans Serif"/>
              </a:rPr>
              <a:t>queries</a:t>
            </a:r>
            <a:r>
              <a:rPr lang="en-US" sz="1200" spc="1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45" dirty="0" smtClean="0">
                <a:solidFill>
                  <a:srgbClr val="292929"/>
                </a:solidFill>
                <a:cs typeface="Microsoft Sans Serif"/>
              </a:rPr>
              <a:t>to</a:t>
            </a:r>
            <a:r>
              <a:rPr lang="en-US" sz="1200" spc="3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gather</a:t>
            </a:r>
            <a:r>
              <a:rPr lang="en-US" sz="1200" spc="-45" dirty="0" smtClean="0">
                <a:solidFill>
                  <a:srgbClr val="292929"/>
                </a:solidFill>
                <a:cs typeface="Microsoft Sans Serif"/>
              </a:rPr>
              <a:t> and</a:t>
            </a:r>
            <a:r>
              <a:rPr lang="en-US" sz="1200" spc="1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25" dirty="0" smtClean="0">
                <a:solidFill>
                  <a:srgbClr val="292929"/>
                </a:solidFill>
                <a:cs typeface="Microsoft Sans Serif"/>
              </a:rPr>
              <a:t>understand</a:t>
            </a:r>
            <a:r>
              <a:rPr lang="en-US" sz="1200" spc="-6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25" dirty="0" smtClean="0">
                <a:solidFill>
                  <a:srgbClr val="292929"/>
                </a:solidFill>
                <a:cs typeface="Microsoft Sans Serif"/>
              </a:rPr>
              <a:t>data</a:t>
            </a:r>
            <a:r>
              <a:rPr lang="en-US" sz="1200" spc="-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30" dirty="0" smtClean="0">
                <a:solidFill>
                  <a:srgbClr val="292929"/>
                </a:solidFill>
                <a:cs typeface="Microsoft Sans Serif"/>
              </a:rPr>
              <a:t>from</a:t>
            </a:r>
            <a:r>
              <a:rPr lang="en-US" sz="1200" spc="6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35" dirty="0" smtClean="0">
                <a:solidFill>
                  <a:srgbClr val="292929"/>
                </a:solidFill>
                <a:cs typeface="Microsoft Sans Serif"/>
              </a:rPr>
              <a:t>dataset:</a:t>
            </a:r>
            <a:endParaRPr lang="en-US" sz="1200" dirty="0" smtClean="0"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200" spc="-10" dirty="0" smtClean="0">
                <a:solidFill>
                  <a:srgbClr val="292929"/>
                </a:solidFill>
                <a:cs typeface="Microsoft Sans Serif"/>
              </a:rPr>
              <a:t>Displaying</a:t>
            </a:r>
            <a:r>
              <a:rPr lang="en-US" sz="1200" spc="-5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the</a:t>
            </a:r>
            <a:r>
              <a:rPr lang="en-US" sz="1200" spc="-4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60" dirty="0" smtClean="0">
                <a:solidFill>
                  <a:srgbClr val="292929"/>
                </a:solidFill>
                <a:cs typeface="Microsoft Sans Serif"/>
              </a:rPr>
              <a:t>names</a:t>
            </a:r>
            <a:r>
              <a:rPr lang="en-US" sz="1200" spc="-10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0" dirty="0" smtClean="0">
                <a:solidFill>
                  <a:srgbClr val="292929"/>
                </a:solidFill>
                <a:cs typeface="Microsoft Sans Serif"/>
              </a:rPr>
              <a:t>of</a:t>
            </a:r>
            <a:r>
              <a:rPr lang="en-US" sz="1200" spc="5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the</a:t>
            </a:r>
            <a:r>
              <a:rPr lang="en-US" sz="1200" spc="3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0" dirty="0" smtClean="0">
                <a:solidFill>
                  <a:srgbClr val="292929"/>
                </a:solidFill>
                <a:cs typeface="Microsoft Sans Serif"/>
              </a:rPr>
              <a:t>unique</a:t>
            </a:r>
            <a:r>
              <a:rPr lang="en-US" sz="1200" spc="-40" dirty="0" smtClean="0">
                <a:solidFill>
                  <a:srgbClr val="292929"/>
                </a:solidFill>
                <a:cs typeface="Microsoft Sans Serif"/>
              </a:rPr>
              <a:t> launch</a:t>
            </a:r>
            <a:r>
              <a:rPr lang="en-US" sz="1200" spc="-8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25" dirty="0" smtClean="0">
                <a:solidFill>
                  <a:srgbClr val="292929"/>
                </a:solidFill>
                <a:cs typeface="Microsoft Sans Serif"/>
              </a:rPr>
              <a:t>sites</a:t>
            </a:r>
            <a:r>
              <a:rPr lang="en-US" sz="1200" spc="-2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15" dirty="0" smtClean="0">
                <a:solidFill>
                  <a:srgbClr val="292929"/>
                </a:solidFill>
                <a:cs typeface="Microsoft Sans Serif"/>
              </a:rPr>
              <a:t>in</a:t>
            </a:r>
            <a:r>
              <a:rPr lang="en-US" sz="1200" spc="-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the</a:t>
            </a:r>
            <a:r>
              <a:rPr lang="en-US" sz="1200" spc="3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70" dirty="0" smtClean="0">
                <a:solidFill>
                  <a:srgbClr val="292929"/>
                </a:solidFill>
                <a:cs typeface="Microsoft Sans Serif"/>
              </a:rPr>
              <a:t>space</a:t>
            </a:r>
            <a:r>
              <a:rPr lang="en-US" sz="1200" spc="4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35" dirty="0" smtClean="0">
                <a:solidFill>
                  <a:srgbClr val="292929"/>
                </a:solidFill>
                <a:cs typeface="Microsoft Sans Serif"/>
              </a:rPr>
              <a:t>mission.</a:t>
            </a:r>
            <a:endParaRPr lang="en-US" sz="1200" dirty="0" smtClean="0"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200" spc="-25" dirty="0" smtClean="0">
                <a:solidFill>
                  <a:srgbClr val="292929"/>
                </a:solidFill>
                <a:cs typeface="Microsoft Sans Serif"/>
              </a:rPr>
              <a:t>Display</a:t>
            </a:r>
            <a:r>
              <a:rPr lang="en-US" sz="1200" spc="-5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80" dirty="0" smtClean="0">
                <a:solidFill>
                  <a:srgbClr val="292929"/>
                </a:solidFill>
                <a:cs typeface="Microsoft Sans Serif"/>
              </a:rPr>
              <a:t>5</a:t>
            </a:r>
            <a:r>
              <a:rPr lang="en-US" sz="1200" spc="4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records</a:t>
            </a:r>
            <a:r>
              <a:rPr lang="en-US" sz="1200" spc="-9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25" dirty="0" smtClean="0">
                <a:solidFill>
                  <a:srgbClr val="292929"/>
                </a:solidFill>
                <a:cs typeface="Microsoft Sans Serif"/>
              </a:rPr>
              <a:t>where</a:t>
            </a:r>
            <a:r>
              <a:rPr lang="en-US" sz="1200" spc="-3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40" dirty="0" smtClean="0">
                <a:solidFill>
                  <a:srgbClr val="292929"/>
                </a:solidFill>
                <a:cs typeface="Microsoft Sans Serif"/>
              </a:rPr>
              <a:t>launch</a:t>
            </a:r>
            <a:r>
              <a:rPr lang="en-US" sz="120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25" dirty="0" smtClean="0">
                <a:solidFill>
                  <a:srgbClr val="292929"/>
                </a:solidFill>
                <a:cs typeface="Microsoft Sans Serif"/>
              </a:rPr>
              <a:t>sites</a:t>
            </a:r>
            <a:r>
              <a:rPr lang="en-US" sz="1200" spc="-9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15" dirty="0" smtClean="0">
                <a:solidFill>
                  <a:srgbClr val="292929"/>
                </a:solidFill>
                <a:cs typeface="Microsoft Sans Serif"/>
              </a:rPr>
              <a:t>begin</a:t>
            </a:r>
            <a:r>
              <a:rPr lang="en-US" sz="1200" spc="-8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10" dirty="0" smtClean="0">
                <a:solidFill>
                  <a:srgbClr val="292929"/>
                </a:solidFill>
                <a:cs typeface="Microsoft Sans Serif"/>
              </a:rPr>
              <a:t>with</a:t>
            </a:r>
            <a:r>
              <a:rPr lang="en-US" sz="120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the</a:t>
            </a:r>
            <a:r>
              <a:rPr lang="en-US" sz="1200" spc="4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5" dirty="0" smtClean="0">
                <a:solidFill>
                  <a:srgbClr val="292929"/>
                </a:solidFill>
                <a:cs typeface="Microsoft Sans Serif"/>
              </a:rPr>
              <a:t>string</a:t>
            </a:r>
            <a:r>
              <a:rPr lang="en-US" sz="1200" spc="-5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80" dirty="0" smtClean="0">
                <a:solidFill>
                  <a:srgbClr val="292929"/>
                </a:solidFill>
                <a:cs typeface="Microsoft Sans Serif"/>
              </a:rPr>
              <a:t>'CCA'</a:t>
            </a:r>
            <a:endParaRPr lang="en-US" sz="1200" dirty="0" smtClean="0"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200" spc="-25" dirty="0" smtClean="0">
                <a:solidFill>
                  <a:srgbClr val="292929"/>
                </a:solidFill>
                <a:cs typeface="Microsoft Sans Serif"/>
              </a:rPr>
              <a:t>Display</a:t>
            </a:r>
            <a:r>
              <a:rPr lang="en-US" sz="1200" spc="-4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the</a:t>
            </a:r>
            <a:r>
              <a:rPr lang="en-US" sz="1200" spc="4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5" dirty="0" smtClean="0">
                <a:solidFill>
                  <a:srgbClr val="292929"/>
                </a:solidFill>
                <a:cs typeface="Microsoft Sans Serif"/>
              </a:rPr>
              <a:t>total</a:t>
            </a:r>
            <a:r>
              <a:rPr lang="en-US" sz="1200" spc="3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25" dirty="0" smtClean="0">
                <a:solidFill>
                  <a:srgbClr val="292929"/>
                </a:solidFill>
                <a:cs typeface="Microsoft Sans Serif"/>
              </a:rPr>
              <a:t>payload</a:t>
            </a:r>
            <a:r>
              <a:rPr lang="en-US" sz="1200" spc="3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85" dirty="0" smtClean="0">
                <a:solidFill>
                  <a:srgbClr val="292929"/>
                </a:solidFill>
                <a:cs typeface="Microsoft Sans Serif"/>
              </a:rPr>
              <a:t>mass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0" dirty="0" smtClean="0">
                <a:solidFill>
                  <a:srgbClr val="292929"/>
                </a:solidFill>
                <a:cs typeface="Microsoft Sans Serif"/>
              </a:rPr>
              <a:t>carried</a:t>
            </a:r>
            <a:r>
              <a:rPr lang="en-US" sz="1200" spc="-4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5" dirty="0" smtClean="0">
                <a:solidFill>
                  <a:srgbClr val="292929"/>
                </a:solidFill>
                <a:cs typeface="Microsoft Sans Serif"/>
              </a:rPr>
              <a:t>by</a:t>
            </a:r>
            <a:r>
              <a:rPr lang="en-US" sz="1200" spc="-4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boosters </a:t>
            </a:r>
            <a:r>
              <a:rPr lang="en-US" sz="1200" spc="-35" dirty="0" smtClean="0">
                <a:solidFill>
                  <a:srgbClr val="292929"/>
                </a:solidFill>
                <a:cs typeface="Microsoft Sans Serif"/>
              </a:rPr>
              <a:t>launched</a:t>
            </a:r>
            <a:r>
              <a:rPr lang="en-US" sz="1200" spc="-4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5" dirty="0" smtClean="0">
                <a:solidFill>
                  <a:srgbClr val="292929"/>
                </a:solidFill>
                <a:cs typeface="Microsoft Sans Serif"/>
              </a:rPr>
              <a:t>by</a:t>
            </a:r>
            <a:r>
              <a:rPr lang="en-US" sz="1200" spc="3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00" dirty="0" smtClean="0">
                <a:solidFill>
                  <a:srgbClr val="292929"/>
                </a:solidFill>
                <a:cs typeface="Microsoft Sans Serif"/>
              </a:rPr>
              <a:t>NASA</a:t>
            </a:r>
            <a:r>
              <a:rPr lang="en-US" sz="1200" spc="1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40" dirty="0" smtClean="0">
                <a:solidFill>
                  <a:srgbClr val="292929"/>
                </a:solidFill>
                <a:cs typeface="Microsoft Sans Serif"/>
              </a:rPr>
              <a:t>(CRS).</a:t>
            </a:r>
            <a:endParaRPr lang="en-US" sz="1200" dirty="0" smtClean="0"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200" spc="-25" dirty="0" smtClean="0">
                <a:solidFill>
                  <a:srgbClr val="292929"/>
                </a:solidFill>
                <a:cs typeface="Microsoft Sans Serif"/>
              </a:rPr>
              <a:t>Display</a:t>
            </a:r>
            <a:r>
              <a:rPr lang="en-US" sz="1200" spc="-5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35" dirty="0" smtClean="0">
                <a:solidFill>
                  <a:srgbClr val="292929"/>
                </a:solidFill>
                <a:cs typeface="Microsoft Sans Serif"/>
              </a:rPr>
              <a:t>average </a:t>
            </a:r>
            <a:r>
              <a:rPr lang="en-US" sz="1200" spc="-25" dirty="0" smtClean="0">
                <a:solidFill>
                  <a:srgbClr val="292929"/>
                </a:solidFill>
                <a:cs typeface="Microsoft Sans Serif"/>
              </a:rPr>
              <a:t>payload</a:t>
            </a:r>
            <a:r>
              <a:rPr lang="en-US" sz="1200" spc="-4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85" dirty="0" smtClean="0">
                <a:solidFill>
                  <a:srgbClr val="292929"/>
                </a:solidFill>
                <a:cs typeface="Microsoft Sans Serif"/>
              </a:rPr>
              <a:t>mass</a:t>
            </a:r>
            <a:r>
              <a:rPr lang="en-US" sz="1200" spc="-2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0" dirty="0" smtClean="0">
                <a:solidFill>
                  <a:srgbClr val="292929"/>
                </a:solidFill>
                <a:cs typeface="Microsoft Sans Serif"/>
              </a:rPr>
              <a:t>carried</a:t>
            </a:r>
            <a:r>
              <a:rPr lang="en-US" sz="1200" spc="-4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5" dirty="0" smtClean="0">
                <a:solidFill>
                  <a:srgbClr val="292929"/>
                </a:solidFill>
                <a:cs typeface="Microsoft Sans Serif"/>
              </a:rPr>
              <a:t>by</a:t>
            </a:r>
            <a:r>
              <a:rPr lang="en-US" sz="1200" spc="-5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booster</a:t>
            </a:r>
            <a:r>
              <a:rPr lang="en-US" sz="1200" spc="4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20" dirty="0" smtClean="0">
                <a:solidFill>
                  <a:srgbClr val="292929"/>
                </a:solidFill>
                <a:cs typeface="Microsoft Sans Serif"/>
              </a:rPr>
              <a:t>version</a:t>
            </a:r>
            <a:r>
              <a:rPr lang="en-US" sz="1200" spc="-8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F9</a:t>
            </a:r>
            <a:r>
              <a:rPr lang="en-US" sz="1200" spc="4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20" dirty="0" smtClean="0">
                <a:solidFill>
                  <a:srgbClr val="292929"/>
                </a:solidFill>
                <a:cs typeface="Microsoft Sans Serif"/>
              </a:rPr>
              <a:t>v1.1.</a:t>
            </a:r>
            <a:endParaRPr lang="en-US" sz="1200" dirty="0" smtClean="0"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200" spc="-5" dirty="0" smtClean="0">
                <a:solidFill>
                  <a:srgbClr val="292929"/>
                </a:solidFill>
                <a:cs typeface="Microsoft Sans Serif"/>
              </a:rPr>
              <a:t>List</a:t>
            </a:r>
            <a:r>
              <a:rPr lang="en-US" sz="1200" spc="-1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the</a:t>
            </a:r>
            <a:r>
              <a:rPr lang="en-US" sz="1200" spc="4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20" dirty="0" smtClean="0">
                <a:solidFill>
                  <a:srgbClr val="292929"/>
                </a:solidFill>
                <a:cs typeface="Microsoft Sans Serif"/>
              </a:rPr>
              <a:t>date</a:t>
            </a:r>
            <a:r>
              <a:rPr lang="en-US" sz="1200" spc="-4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35" dirty="0" smtClean="0">
                <a:solidFill>
                  <a:srgbClr val="292929"/>
                </a:solidFill>
                <a:cs typeface="Microsoft Sans Serif"/>
              </a:rPr>
              <a:t>when</a:t>
            </a:r>
            <a:r>
              <a:rPr lang="en-US" sz="120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the</a:t>
            </a:r>
            <a:r>
              <a:rPr lang="en-US" sz="1200" spc="4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10" dirty="0" smtClean="0">
                <a:solidFill>
                  <a:srgbClr val="292929"/>
                </a:solidFill>
                <a:cs typeface="Microsoft Sans Serif"/>
              </a:rPr>
              <a:t>first</a:t>
            </a:r>
            <a:r>
              <a:rPr lang="en-US" sz="1200" spc="-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65" dirty="0" smtClean="0">
                <a:solidFill>
                  <a:srgbClr val="292929"/>
                </a:solidFill>
                <a:cs typeface="Microsoft Sans Serif"/>
              </a:rPr>
              <a:t>successful</a:t>
            </a:r>
            <a:r>
              <a:rPr lang="en-US" sz="1200" spc="4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dirty="0" smtClean="0">
                <a:solidFill>
                  <a:srgbClr val="292929"/>
                </a:solidFill>
                <a:cs typeface="Microsoft Sans Serif"/>
              </a:rPr>
              <a:t>landing</a:t>
            </a:r>
            <a:r>
              <a:rPr lang="en-US" sz="1200" spc="-5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40" dirty="0" smtClean="0">
                <a:solidFill>
                  <a:srgbClr val="292929"/>
                </a:solidFill>
                <a:cs typeface="Microsoft Sans Serif"/>
              </a:rPr>
              <a:t>outcome</a:t>
            </a:r>
            <a:r>
              <a:rPr lang="en-US" sz="1200" spc="4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15" dirty="0" smtClean="0">
                <a:solidFill>
                  <a:srgbClr val="292929"/>
                </a:solidFill>
                <a:cs typeface="Microsoft Sans Serif"/>
              </a:rPr>
              <a:t>in</a:t>
            </a:r>
            <a:r>
              <a:rPr lang="en-US" sz="120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5" dirty="0" smtClean="0">
                <a:solidFill>
                  <a:srgbClr val="292929"/>
                </a:solidFill>
                <a:cs typeface="Microsoft Sans Serif"/>
              </a:rPr>
              <a:t>ground</a:t>
            </a:r>
            <a:r>
              <a:rPr lang="en-US" sz="1200" spc="-5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pad</a:t>
            </a:r>
            <a:r>
              <a:rPr lang="en-US" sz="1200" spc="2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75" dirty="0" smtClean="0">
                <a:solidFill>
                  <a:srgbClr val="292929"/>
                </a:solidFill>
                <a:cs typeface="Microsoft Sans Serif"/>
              </a:rPr>
              <a:t>was</a:t>
            </a:r>
            <a:r>
              <a:rPr lang="en-US" sz="1200" spc="5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35" dirty="0" smtClean="0">
                <a:solidFill>
                  <a:srgbClr val="292929"/>
                </a:solidFill>
                <a:cs typeface="Microsoft Sans Serif"/>
              </a:rPr>
              <a:t>achieved.</a:t>
            </a:r>
            <a:endParaRPr lang="en-US" sz="1200" dirty="0" smtClean="0"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200" spc="-5" dirty="0" smtClean="0">
                <a:solidFill>
                  <a:srgbClr val="292929"/>
                </a:solidFill>
                <a:cs typeface="Microsoft Sans Serif"/>
              </a:rPr>
              <a:t>List</a:t>
            </a:r>
            <a:r>
              <a:rPr lang="en-US" sz="1200" spc="-1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the</a:t>
            </a:r>
            <a:r>
              <a:rPr lang="en-US" sz="1200" spc="4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60" dirty="0" smtClean="0">
                <a:solidFill>
                  <a:srgbClr val="292929"/>
                </a:solidFill>
                <a:cs typeface="Microsoft Sans Serif"/>
              </a:rPr>
              <a:t>names</a:t>
            </a:r>
            <a:r>
              <a:rPr lang="en-US" sz="1200" spc="-10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0" dirty="0" smtClean="0">
                <a:solidFill>
                  <a:srgbClr val="292929"/>
                </a:solidFill>
                <a:cs typeface="Microsoft Sans Serif"/>
              </a:rPr>
              <a:t>of</a:t>
            </a:r>
            <a:r>
              <a:rPr lang="en-US" sz="1200" spc="5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the</a:t>
            </a:r>
            <a:r>
              <a:rPr lang="en-US" sz="1200" spc="4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boosters</a:t>
            </a:r>
            <a:r>
              <a:rPr lang="en-US" sz="1200" spc="-2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30" dirty="0" smtClean="0">
                <a:solidFill>
                  <a:srgbClr val="292929"/>
                </a:solidFill>
                <a:cs typeface="Microsoft Sans Serif"/>
              </a:rPr>
              <a:t>which</a:t>
            </a:r>
            <a:r>
              <a:rPr lang="en-US" sz="120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60" dirty="0" smtClean="0">
                <a:solidFill>
                  <a:srgbClr val="292929"/>
                </a:solidFill>
                <a:cs typeface="Microsoft Sans Serif"/>
              </a:rPr>
              <a:t>have</a:t>
            </a:r>
            <a:r>
              <a:rPr lang="en-US" sz="1200" spc="4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80" dirty="0" smtClean="0">
                <a:solidFill>
                  <a:srgbClr val="292929"/>
                </a:solidFill>
                <a:cs typeface="Microsoft Sans Serif"/>
              </a:rPr>
              <a:t>success</a:t>
            </a:r>
            <a:r>
              <a:rPr lang="en-US" sz="1200" spc="5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15" dirty="0" smtClean="0">
                <a:solidFill>
                  <a:srgbClr val="292929"/>
                </a:solidFill>
                <a:cs typeface="Microsoft Sans Serif"/>
              </a:rPr>
              <a:t>in</a:t>
            </a:r>
            <a:r>
              <a:rPr lang="en-US" sz="120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0" dirty="0" smtClean="0">
                <a:solidFill>
                  <a:srgbClr val="292929"/>
                </a:solidFill>
                <a:cs typeface="Microsoft Sans Serif"/>
              </a:rPr>
              <a:t>drone</a:t>
            </a:r>
            <a:r>
              <a:rPr lang="en-US" sz="1200" spc="-3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ship</a:t>
            </a:r>
            <a:r>
              <a:rPr lang="en-US" sz="1200" spc="2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40" dirty="0" smtClean="0">
                <a:solidFill>
                  <a:srgbClr val="292929"/>
                </a:solidFill>
                <a:cs typeface="Microsoft Sans Serif"/>
              </a:rPr>
              <a:t>and</a:t>
            </a:r>
            <a:r>
              <a:rPr lang="en-US" sz="1200" spc="2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60" dirty="0" smtClean="0">
                <a:solidFill>
                  <a:srgbClr val="292929"/>
                </a:solidFill>
                <a:cs typeface="Microsoft Sans Serif"/>
              </a:rPr>
              <a:t>have</a:t>
            </a:r>
            <a:r>
              <a:rPr lang="en-US" sz="1200" spc="4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25" dirty="0" smtClean="0">
                <a:solidFill>
                  <a:srgbClr val="292929"/>
                </a:solidFill>
                <a:cs typeface="Microsoft Sans Serif"/>
              </a:rPr>
              <a:t>payload</a:t>
            </a:r>
            <a:r>
              <a:rPr lang="en-US" sz="1200" spc="-5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85" dirty="0" smtClean="0">
                <a:solidFill>
                  <a:srgbClr val="292929"/>
                </a:solidFill>
                <a:cs typeface="Microsoft Sans Serif"/>
              </a:rPr>
              <a:t>mass</a:t>
            </a:r>
            <a:r>
              <a:rPr lang="en-US" sz="1200" spc="5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dirty="0" smtClean="0">
                <a:solidFill>
                  <a:srgbClr val="292929"/>
                </a:solidFill>
                <a:cs typeface="Microsoft Sans Serif"/>
              </a:rPr>
              <a:t>greater</a:t>
            </a:r>
            <a:r>
              <a:rPr lang="en-US" sz="1200" spc="-3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25" dirty="0" smtClean="0">
                <a:solidFill>
                  <a:srgbClr val="292929"/>
                </a:solidFill>
                <a:cs typeface="Microsoft Sans Serif"/>
              </a:rPr>
              <a:t>than</a:t>
            </a:r>
            <a:r>
              <a:rPr lang="en-US" sz="1200" spc="-8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50" dirty="0" smtClean="0">
                <a:solidFill>
                  <a:srgbClr val="292929"/>
                </a:solidFill>
                <a:cs typeface="Microsoft Sans Serif"/>
              </a:rPr>
              <a:t>4000</a:t>
            </a:r>
            <a:r>
              <a:rPr lang="en-US" sz="1200" spc="114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25" dirty="0" smtClean="0">
                <a:solidFill>
                  <a:srgbClr val="292929"/>
                </a:solidFill>
                <a:cs typeface="Microsoft Sans Serif"/>
              </a:rPr>
              <a:t>but</a:t>
            </a:r>
            <a:r>
              <a:rPr lang="en-US" sz="1200" spc="-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45" dirty="0" smtClean="0">
                <a:solidFill>
                  <a:srgbClr val="292929"/>
                </a:solidFill>
                <a:cs typeface="Microsoft Sans Serif"/>
              </a:rPr>
              <a:t>less</a:t>
            </a:r>
            <a:r>
              <a:rPr lang="en-US" sz="1200" spc="-2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25" dirty="0" smtClean="0">
                <a:solidFill>
                  <a:srgbClr val="292929"/>
                </a:solidFill>
                <a:cs typeface="Microsoft Sans Serif"/>
              </a:rPr>
              <a:t>than</a:t>
            </a:r>
            <a:r>
              <a:rPr lang="en-US" sz="120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20" dirty="0" smtClean="0">
                <a:solidFill>
                  <a:srgbClr val="292929"/>
                </a:solidFill>
                <a:cs typeface="Microsoft Sans Serif"/>
              </a:rPr>
              <a:t>6000.</a:t>
            </a:r>
            <a:endParaRPr lang="en-US" sz="1200" dirty="0" smtClean="0"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200" spc="-5" dirty="0" smtClean="0">
                <a:solidFill>
                  <a:srgbClr val="292929"/>
                </a:solidFill>
                <a:cs typeface="Microsoft Sans Serif"/>
              </a:rPr>
              <a:t>List</a:t>
            </a:r>
            <a:r>
              <a:rPr lang="en-US" sz="1200" spc="-1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the</a:t>
            </a:r>
            <a:r>
              <a:rPr lang="en-US" sz="1200" spc="3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dirty="0" smtClean="0">
                <a:solidFill>
                  <a:srgbClr val="292929"/>
                </a:solidFill>
                <a:cs typeface="Microsoft Sans Serif"/>
              </a:rPr>
              <a:t>total</a:t>
            </a:r>
            <a:r>
              <a:rPr lang="en-US" sz="1200" spc="3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number</a:t>
            </a:r>
            <a:r>
              <a:rPr lang="en-US" sz="1200" spc="-4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0" dirty="0" smtClean="0">
                <a:solidFill>
                  <a:srgbClr val="292929"/>
                </a:solidFill>
                <a:cs typeface="Microsoft Sans Serif"/>
              </a:rPr>
              <a:t>of</a:t>
            </a:r>
            <a:r>
              <a:rPr lang="en-US" sz="1200" spc="5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65" dirty="0" smtClean="0">
                <a:solidFill>
                  <a:srgbClr val="292929"/>
                </a:solidFill>
                <a:cs typeface="Microsoft Sans Serif"/>
              </a:rPr>
              <a:t>successful</a:t>
            </a:r>
            <a:r>
              <a:rPr lang="en-US" sz="1200" spc="3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40" dirty="0" smtClean="0">
                <a:solidFill>
                  <a:srgbClr val="292929"/>
                </a:solidFill>
                <a:cs typeface="Microsoft Sans Serif"/>
              </a:rPr>
              <a:t>and</a:t>
            </a:r>
            <a:r>
              <a:rPr lang="en-US" sz="1200" spc="2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0" dirty="0" smtClean="0">
                <a:solidFill>
                  <a:srgbClr val="292929"/>
                </a:solidFill>
                <a:cs typeface="Microsoft Sans Serif"/>
              </a:rPr>
              <a:t>failure</a:t>
            </a:r>
            <a:r>
              <a:rPr lang="en-US" sz="1200" spc="-4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30" dirty="0" smtClean="0">
                <a:solidFill>
                  <a:srgbClr val="292929"/>
                </a:solidFill>
                <a:cs typeface="Microsoft Sans Serif"/>
              </a:rPr>
              <a:t>mission</a:t>
            </a:r>
            <a:r>
              <a:rPr lang="en-US" sz="1200" spc="-8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45" dirty="0" smtClean="0">
                <a:solidFill>
                  <a:srgbClr val="292929"/>
                </a:solidFill>
                <a:cs typeface="Microsoft Sans Serif"/>
              </a:rPr>
              <a:t>outcomes.</a:t>
            </a:r>
            <a:endParaRPr lang="en-US" sz="1200" dirty="0" smtClean="0"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200" spc="-5" dirty="0" smtClean="0">
                <a:solidFill>
                  <a:srgbClr val="292929"/>
                </a:solidFill>
                <a:cs typeface="Microsoft Sans Serif"/>
              </a:rPr>
              <a:t>List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the</a:t>
            </a:r>
            <a:r>
              <a:rPr lang="en-US" sz="1200" spc="4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60" dirty="0" smtClean="0">
                <a:solidFill>
                  <a:srgbClr val="292929"/>
                </a:solidFill>
                <a:cs typeface="Microsoft Sans Serif"/>
              </a:rPr>
              <a:t>names</a:t>
            </a:r>
            <a:r>
              <a:rPr lang="en-US" sz="1200" spc="-9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0" dirty="0" smtClean="0">
                <a:solidFill>
                  <a:srgbClr val="292929"/>
                </a:solidFill>
                <a:cs typeface="Microsoft Sans Serif"/>
              </a:rPr>
              <a:t>of</a:t>
            </a:r>
            <a:r>
              <a:rPr lang="en-US" sz="1200" spc="6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the</a:t>
            </a:r>
            <a:r>
              <a:rPr lang="en-US" sz="1200" spc="4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20" dirty="0" smtClean="0">
                <a:solidFill>
                  <a:srgbClr val="292929"/>
                </a:solidFill>
                <a:cs typeface="Microsoft Sans Serif"/>
              </a:rPr>
              <a:t>booster versions</a:t>
            </a:r>
            <a:r>
              <a:rPr lang="en-US" sz="1200" spc="-9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30" dirty="0" smtClean="0">
                <a:solidFill>
                  <a:srgbClr val="292929"/>
                </a:solidFill>
                <a:cs typeface="Microsoft Sans Serif"/>
              </a:rPr>
              <a:t>which</a:t>
            </a:r>
            <a:r>
              <a:rPr lang="en-US" sz="1200" spc="-8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60" dirty="0" smtClean="0">
                <a:solidFill>
                  <a:srgbClr val="292929"/>
                </a:solidFill>
                <a:cs typeface="Microsoft Sans Serif"/>
              </a:rPr>
              <a:t>have</a:t>
            </a:r>
            <a:r>
              <a:rPr lang="en-US" sz="1200" spc="4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0" dirty="0" smtClean="0">
                <a:solidFill>
                  <a:srgbClr val="292929"/>
                </a:solidFill>
                <a:cs typeface="Microsoft Sans Serif"/>
              </a:rPr>
              <a:t>carried</a:t>
            </a:r>
            <a:r>
              <a:rPr lang="en-US" sz="1200" spc="-5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the</a:t>
            </a:r>
            <a:r>
              <a:rPr lang="en-US" sz="1200" spc="-3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40" dirty="0" smtClean="0">
                <a:solidFill>
                  <a:srgbClr val="292929"/>
                </a:solidFill>
                <a:cs typeface="Microsoft Sans Serif"/>
              </a:rPr>
              <a:t>maximum</a:t>
            </a:r>
            <a:r>
              <a:rPr lang="en-US" sz="1200" spc="-6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25" dirty="0" smtClean="0">
                <a:solidFill>
                  <a:srgbClr val="292929"/>
                </a:solidFill>
                <a:cs typeface="Microsoft Sans Serif"/>
              </a:rPr>
              <a:t>payload</a:t>
            </a:r>
            <a:r>
              <a:rPr lang="en-US" sz="1200" spc="-4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85" dirty="0" smtClean="0">
                <a:solidFill>
                  <a:srgbClr val="292929"/>
                </a:solidFill>
                <a:cs typeface="Microsoft Sans Serif"/>
              </a:rPr>
              <a:t>mass.</a:t>
            </a:r>
            <a:endParaRPr lang="en-US" sz="1200" dirty="0" smtClean="0"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292929"/>
              </a:buClr>
              <a:buFont typeface="Arial MT"/>
              <a:buChar char="•"/>
            </a:pPr>
            <a:endParaRPr lang="en-US" sz="1200" dirty="0" smtClean="0">
              <a:cs typeface="Microsoft Sans Serif"/>
            </a:endParaRPr>
          </a:p>
          <a:p>
            <a:pPr marL="699135" marR="5080" lvl="1" indent="-229235">
              <a:lnSpc>
                <a:spcPts val="1650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200" spc="-5" dirty="0" smtClean="0">
                <a:solidFill>
                  <a:srgbClr val="292929"/>
                </a:solidFill>
                <a:cs typeface="Microsoft Sans Serif"/>
              </a:rPr>
              <a:t>List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the records </a:t>
            </a:r>
            <a:r>
              <a:rPr lang="en-US" sz="1200" spc="-30" dirty="0" smtClean="0">
                <a:solidFill>
                  <a:srgbClr val="292929"/>
                </a:solidFill>
                <a:cs typeface="Microsoft Sans Serif"/>
              </a:rPr>
              <a:t>which </a:t>
            </a:r>
            <a:r>
              <a:rPr lang="en-US" sz="1200" spc="20" dirty="0" smtClean="0">
                <a:solidFill>
                  <a:srgbClr val="292929"/>
                </a:solidFill>
                <a:cs typeface="Microsoft Sans Serif"/>
              </a:rPr>
              <a:t>will </a:t>
            </a:r>
            <a:r>
              <a:rPr lang="en-US" sz="1200" spc="-10" dirty="0" smtClean="0">
                <a:solidFill>
                  <a:srgbClr val="292929"/>
                </a:solidFill>
                <a:cs typeface="Microsoft Sans Serif"/>
              </a:rPr>
              <a:t>display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the month </a:t>
            </a:r>
            <a:r>
              <a:rPr lang="en-US" sz="1200" spc="-65" dirty="0" smtClean="0">
                <a:solidFill>
                  <a:srgbClr val="292929"/>
                </a:solidFill>
                <a:cs typeface="Microsoft Sans Serif"/>
              </a:rPr>
              <a:t>names, </a:t>
            </a:r>
            <a:r>
              <a:rPr lang="en-US" sz="1200" spc="-5" dirty="0" smtClean="0">
                <a:solidFill>
                  <a:srgbClr val="292929"/>
                </a:solidFill>
                <a:cs typeface="Microsoft Sans Serif"/>
              </a:rPr>
              <a:t>failure </a:t>
            </a:r>
            <a:r>
              <a:rPr lang="en-US" sz="1200" spc="-25" dirty="0" err="1" smtClean="0">
                <a:solidFill>
                  <a:srgbClr val="292929"/>
                </a:solidFill>
                <a:cs typeface="Microsoft Sans Serif"/>
              </a:rPr>
              <a:t>landing_outcomes</a:t>
            </a:r>
            <a:r>
              <a:rPr lang="en-US" sz="1200" spc="-2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15" dirty="0" smtClean="0">
                <a:solidFill>
                  <a:srgbClr val="292929"/>
                </a:solidFill>
                <a:cs typeface="Microsoft Sans Serif"/>
              </a:rPr>
              <a:t>in </a:t>
            </a:r>
            <a:r>
              <a:rPr lang="en-US" sz="1200" spc="-10" dirty="0" smtClean="0">
                <a:solidFill>
                  <a:srgbClr val="292929"/>
                </a:solidFill>
                <a:cs typeface="Microsoft Sans Serif"/>
              </a:rPr>
              <a:t>drone </a:t>
            </a:r>
            <a:r>
              <a:rPr lang="en-US" sz="1200" spc="-20" dirty="0" smtClean="0">
                <a:solidFill>
                  <a:srgbClr val="292929"/>
                </a:solidFill>
                <a:cs typeface="Microsoft Sans Serif"/>
              </a:rPr>
              <a:t>ship,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booster </a:t>
            </a:r>
            <a:r>
              <a:rPr lang="en-US" sz="1200" spc="-35" dirty="0" smtClean="0">
                <a:solidFill>
                  <a:srgbClr val="292929"/>
                </a:solidFill>
                <a:cs typeface="Microsoft Sans Serif"/>
              </a:rPr>
              <a:t>versions, launch _site</a:t>
            </a:r>
            <a:r>
              <a:rPr lang="en-US" sz="1200" spc="-3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0" dirty="0" smtClean="0">
                <a:solidFill>
                  <a:srgbClr val="292929"/>
                </a:solidFill>
                <a:cs typeface="Microsoft Sans Serif"/>
              </a:rPr>
              <a:t>for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the </a:t>
            </a:r>
            <a:r>
              <a:rPr lang="en-US" sz="1200" spc="-36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30" dirty="0" smtClean="0">
                <a:solidFill>
                  <a:srgbClr val="292929"/>
                </a:solidFill>
                <a:cs typeface="Microsoft Sans Serif"/>
              </a:rPr>
              <a:t>months </a:t>
            </a:r>
            <a:r>
              <a:rPr lang="en-US" sz="1200" spc="15" dirty="0" smtClean="0">
                <a:solidFill>
                  <a:srgbClr val="292929"/>
                </a:solidFill>
                <a:cs typeface="Microsoft Sans Serif"/>
              </a:rPr>
              <a:t>in</a:t>
            </a:r>
            <a:r>
              <a:rPr lang="en-US" sz="1200" spc="-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35" dirty="0" smtClean="0">
                <a:solidFill>
                  <a:srgbClr val="292929"/>
                </a:solidFill>
                <a:cs typeface="Microsoft Sans Serif"/>
              </a:rPr>
              <a:t>year</a:t>
            </a:r>
            <a:r>
              <a:rPr lang="en-US" sz="1200" spc="-4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20" dirty="0" smtClean="0">
                <a:solidFill>
                  <a:srgbClr val="292929"/>
                </a:solidFill>
                <a:cs typeface="Microsoft Sans Serif"/>
              </a:rPr>
              <a:t>2015.</a:t>
            </a:r>
            <a:endParaRPr lang="en-US" sz="1200" dirty="0" smtClean="0"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35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200" spc="-85" dirty="0" smtClean="0">
                <a:solidFill>
                  <a:srgbClr val="292929"/>
                </a:solidFill>
                <a:cs typeface="Microsoft Sans Serif"/>
              </a:rPr>
              <a:t>Rank</a:t>
            </a:r>
            <a:r>
              <a:rPr lang="en-US" sz="1200" spc="-2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the</a:t>
            </a:r>
            <a:r>
              <a:rPr lang="en-US" sz="1200" spc="4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25" dirty="0" smtClean="0">
                <a:solidFill>
                  <a:srgbClr val="292929"/>
                </a:solidFill>
                <a:cs typeface="Microsoft Sans Serif"/>
              </a:rPr>
              <a:t>count</a:t>
            </a:r>
            <a:r>
              <a:rPr lang="en-US" sz="1200" spc="6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0" dirty="0" smtClean="0">
                <a:solidFill>
                  <a:srgbClr val="292929"/>
                </a:solidFill>
                <a:cs typeface="Microsoft Sans Serif"/>
              </a:rPr>
              <a:t>of</a:t>
            </a:r>
            <a:r>
              <a:rPr lang="en-US" sz="1200" spc="6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65" dirty="0" smtClean="0">
                <a:solidFill>
                  <a:srgbClr val="292929"/>
                </a:solidFill>
                <a:cs typeface="Microsoft Sans Serif"/>
              </a:rPr>
              <a:t>successful</a:t>
            </a:r>
            <a:r>
              <a:rPr lang="en-US" sz="1200" spc="4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landing outcomes</a:t>
            </a:r>
            <a:r>
              <a:rPr lang="en-US" sz="1200" spc="-9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20" dirty="0" smtClean="0">
                <a:solidFill>
                  <a:srgbClr val="292929"/>
                </a:solidFill>
                <a:cs typeface="Microsoft Sans Serif"/>
              </a:rPr>
              <a:t>between</a:t>
            </a:r>
            <a:r>
              <a:rPr lang="en-US" sz="1200" spc="-8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15" dirty="0" smtClean="0">
                <a:solidFill>
                  <a:srgbClr val="292929"/>
                </a:solidFill>
                <a:cs typeface="Microsoft Sans Serif"/>
              </a:rPr>
              <a:t>the</a:t>
            </a:r>
            <a:r>
              <a:rPr lang="en-US" sz="1200" spc="-3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20" dirty="0" smtClean="0">
                <a:solidFill>
                  <a:srgbClr val="292929"/>
                </a:solidFill>
                <a:cs typeface="Microsoft Sans Serif"/>
              </a:rPr>
              <a:t>date</a:t>
            </a:r>
            <a:r>
              <a:rPr lang="en-US" sz="1200" spc="35" dirty="0" smtClean="0">
                <a:solidFill>
                  <a:srgbClr val="292929"/>
                </a:solidFill>
                <a:cs typeface="Microsoft Sans Serif"/>
              </a:rPr>
              <a:t> 04-06-2010</a:t>
            </a:r>
            <a:r>
              <a:rPr lang="en-US" sz="1200" spc="28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40" dirty="0" smtClean="0">
                <a:solidFill>
                  <a:srgbClr val="292929"/>
                </a:solidFill>
                <a:cs typeface="Microsoft Sans Serif"/>
              </a:rPr>
              <a:t>and</a:t>
            </a:r>
            <a:r>
              <a:rPr lang="en-US" sz="1200" spc="3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30" dirty="0" smtClean="0">
                <a:solidFill>
                  <a:srgbClr val="292929"/>
                </a:solidFill>
                <a:cs typeface="Microsoft Sans Serif"/>
              </a:rPr>
              <a:t>20-03-2017</a:t>
            </a:r>
            <a:r>
              <a:rPr lang="en-US" sz="1200" spc="204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15" dirty="0" smtClean="0">
                <a:solidFill>
                  <a:srgbClr val="292929"/>
                </a:solidFill>
                <a:cs typeface="Microsoft Sans Serif"/>
              </a:rPr>
              <a:t>in</a:t>
            </a:r>
            <a:r>
              <a:rPr lang="en-US" sz="120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20" dirty="0" smtClean="0">
                <a:solidFill>
                  <a:srgbClr val="292929"/>
                </a:solidFill>
                <a:cs typeface="Microsoft Sans Serif"/>
              </a:rPr>
              <a:t>descending</a:t>
            </a:r>
            <a:r>
              <a:rPr lang="en-US" sz="1200" spc="-5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dirty="0" smtClean="0">
                <a:solidFill>
                  <a:srgbClr val="292929"/>
                </a:solidFill>
                <a:cs typeface="Microsoft Sans Serif"/>
              </a:rPr>
              <a:t>order.</a:t>
            </a:r>
            <a:endParaRPr lang="en-US" sz="1200" dirty="0"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Interactive map with Folium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500034" y="1000108"/>
            <a:ext cx="8083581" cy="43638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200" spc="-35" dirty="0">
                <a:solidFill>
                  <a:srgbClr val="292929"/>
                </a:solidFill>
                <a:cs typeface="Microsoft Sans Serif"/>
              </a:rPr>
              <a:t>Folium</a:t>
            </a:r>
            <a:r>
              <a:rPr sz="1200" spc="-1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60" dirty="0">
                <a:solidFill>
                  <a:srgbClr val="292929"/>
                </a:solidFill>
                <a:cs typeface="Microsoft Sans Serif"/>
              </a:rPr>
              <a:t>map</a:t>
            </a:r>
            <a:r>
              <a:rPr sz="1200" spc="1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0" dirty="0">
                <a:solidFill>
                  <a:srgbClr val="292929"/>
                </a:solidFill>
                <a:cs typeface="Microsoft Sans Serif"/>
              </a:rPr>
              <a:t>object</a:t>
            </a:r>
            <a:r>
              <a:rPr sz="1200" spc="-1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40" dirty="0">
                <a:solidFill>
                  <a:srgbClr val="292929"/>
                </a:solidFill>
                <a:cs typeface="Microsoft Sans Serif"/>
              </a:rPr>
              <a:t>is</a:t>
            </a:r>
            <a:r>
              <a:rPr sz="1200" spc="8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20" dirty="0">
                <a:solidFill>
                  <a:srgbClr val="292929"/>
                </a:solidFill>
                <a:cs typeface="Microsoft Sans Serif"/>
              </a:rPr>
              <a:t>a</a:t>
            </a:r>
            <a:r>
              <a:rPr sz="1200" spc="6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60" dirty="0">
                <a:solidFill>
                  <a:srgbClr val="292929"/>
                </a:solidFill>
                <a:cs typeface="Microsoft Sans Serif"/>
              </a:rPr>
              <a:t>map</a:t>
            </a:r>
            <a:r>
              <a:rPr sz="1200" spc="1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40" dirty="0">
                <a:solidFill>
                  <a:srgbClr val="292929"/>
                </a:solidFill>
                <a:cs typeface="Microsoft Sans Serif"/>
              </a:rPr>
              <a:t>centered</a:t>
            </a:r>
            <a:r>
              <a:rPr sz="120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40" dirty="0">
                <a:solidFill>
                  <a:srgbClr val="292929"/>
                </a:solidFill>
                <a:cs typeface="Microsoft Sans Serif"/>
              </a:rPr>
              <a:t>on</a:t>
            </a:r>
            <a:r>
              <a:rPr sz="1200" spc="6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25" dirty="0">
                <a:solidFill>
                  <a:srgbClr val="292929"/>
                </a:solidFill>
                <a:cs typeface="Microsoft Sans Serif"/>
              </a:rPr>
              <a:t>NASA</a:t>
            </a:r>
            <a:r>
              <a:rPr sz="1200" spc="-2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80" dirty="0">
                <a:solidFill>
                  <a:srgbClr val="292929"/>
                </a:solidFill>
                <a:cs typeface="Microsoft Sans Serif"/>
              </a:rPr>
              <a:t>Johnson</a:t>
            </a:r>
            <a:r>
              <a:rPr sz="1200" spc="-1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95" dirty="0">
                <a:solidFill>
                  <a:srgbClr val="292929"/>
                </a:solidFill>
                <a:cs typeface="Microsoft Sans Serif"/>
              </a:rPr>
              <a:t>Space</a:t>
            </a:r>
            <a:r>
              <a:rPr sz="1200" spc="-2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65" dirty="0">
                <a:solidFill>
                  <a:srgbClr val="292929"/>
                </a:solidFill>
                <a:cs typeface="Microsoft Sans Serif"/>
              </a:rPr>
              <a:t>Center</a:t>
            </a:r>
            <a:r>
              <a:rPr sz="1200" spc="2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5" dirty="0">
                <a:solidFill>
                  <a:srgbClr val="292929"/>
                </a:solidFill>
                <a:cs typeface="Microsoft Sans Serif"/>
              </a:rPr>
              <a:t>at</a:t>
            </a:r>
            <a:r>
              <a:rPr sz="1200" spc="6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55" dirty="0">
                <a:solidFill>
                  <a:srgbClr val="292929"/>
                </a:solidFill>
                <a:cs typeface="Microsoft Sans Serif"/>
              </a:rPr>
              <a:t>Houson,</a:t>
            </a:r>
            <a:r>
              <a:rPr sz="1200" spc="-7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20" dirty="0">
                <a:solidFill>
                  <a:srgbClr val="292929"/>
                </a:solidFill>
                <a:cs typeface="Microsoft Sans Serif"/>
              </a:rPr>
              <a:t>Texas</a:t>
            </a:r>
            <a:endParaRPr sz="1200"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200" spc="-70" dirty="0">
                <a:solidFill>
                  <a:srgbClr val="292929"/>
                </a:solidFill>
                <a:cs typeface="Microsoft Sans Serif"/>
              </a:rPr>
              <a:t>Red</a:t>
            </a:r>
            <a:r>
              <a:rPr sz="1200" spc="-5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20" dirty="0">
                <a:solidFill>
                  <a:srgbClr val="292929"/>
                </a:solidFill>
                <a:cs typeface="Microsoft Sans Serif"/>
              </a:rPr>
              <a:t>circle</a:t>
            </a:r>
            <a:r>
              <a:rPr sz="1200" spc="-3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20" dirty="0">
                <a:solidFill>
                  <a:srgbClr val="292929"/>
                </a:solidFill>
                <a:cs typeface="Microsoft Sans Serif"/>
              </a:rPr>
              <a:t>at</a:t>
            </a:r>
            <a:r>
              <a:rPr sz="1200" spc="7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95" dirty="0">
                <a:solidFill>
                  <a:srgbClr val="292929"/>
                </a:solidFill>
                <a:cs typeface="Microsoft Sans Serif"/>
              </a:rPr>
              <a:t>NASA</a:t>
            </a:r>
            <a:r>
              <a:rPr sz="1200" spc="1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75" dirty="0">
                <a:solidFill>
                  <a:srgbClr val="292929"/>
                </a:solidFill>
                <a:cs typeface="Microsoft Sans Serif"/>
              </a:rPr>
              <a:t>Johnson</a:t>
            </a:r>
            <a:r>
              <a:rPr sz="1200" spc="8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85" dirty="0">
                <a:solidFill>
                  <a:srgbClr val="292929"/>
                </a:solidFill>
                <a:cs typeface="Microsoft Sans Serif"/>
              </a:rPr>
              <a:t>Space</a:t>
            </a:r>
            <a:r>
              <a:rPr sz="1200" spc="4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30" dirty="0">
                <a:solidFill>
                  <a:srgbClr val="292929"/>
                </a:solidFill>
                <a:cs typeface="Microsoft Sans Serif"/>
              </a:rPr>
              <a:t>Center's</a:t>
            </a:r>
            <a:r>
              <a:rPr sz="1200" spc="-9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20" dirty="0">
                <a:solidFill>
                  <a:srgbClr val="292929"/>
                </a:solidFill>
                <a:cs typeface="Microsoft Sans Serif"/>
              </a:rPr>
              <a:t>coordinate</a:t>
            </a:r>
            <a:r>
              <a:rPr sz="1200" spc="-3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10" dirty="0">
                <a:solidFill>
                  <a:srgbClr val="292929"/>
                </a:solidFill>
                <a:cs typeface="Microsoft Sans Serif"/>
              </a:rPr>
              <a:t>with</a:t>
            </a:r>
            <a:r>
              <a:rPr sz="1200" spc="-7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5" dirty="0">
                <a:solidFill>
                  <a:srgbClr val="292929"/>
                </a:solidFill>
                <a:cs typeface="Microsoft Sans Serif"/>
              </a:rPr>
              <a:t>label</a:t>
            </a:r>
            <a:r>
              <a:rPr sz="1200" spc="-4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25" dirty="0">
                <a:solidFill>
                  <a:srgbClr val="292929"/>
                </a:solidFill>
                <a:cs typeface="Microsoft Sans Serif"/>
              </a:rPr>
              <a:t>showing</a:t>
            </a:r>
            <a:r>
              <a:rPr sz="1200" spc="3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10" dirty="0">
                <a:solidFill>
                  <a:srgbClr val="292929"/>
                </a:solidFill>
                <a:cs typeface="Microsoft Sans Serif"/>
              </a:rPr>
              <a:t>its</a:t>
            </a:r>
            <a:r>
              <a:rPr sz="1200" spc="-2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65" dirty="0">
                <a:solidFill>
                  <a:srgbClr val="292929"/>
                </a:solidFill>
                <a:cs typeface="Microsoft Sans Serif"/>
              </a:rPr>
              <a:t>name</a:t>
            </a:r>
            <a:r>
              <a:rPr sz="1200" spc="7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i="1" spc="-70" dirty="0">
                <a:solidFill>
                  <a:srgbClr val="292929"/>
                </a:solidFill>
                <a:cs typeface="Arial"/>
              </a:rPr>
              <a:t>(folium.Circle,</a:t>
            </a:r>
            <a:r>
              <a:rPr sz="1200" i="1" spc="-140" dirty="0">
                <a:solidFill>
                  <a:srgbClr val="292929"/>
                </a:solidFill>
                <a:cs typeface="Arial"/>
              </a:rPr>
              <a:t> </a:t>
            </a:r>
            <a:r>
              <a:rPr sz="1200" i="1" spc="-80" dirty="0">
                <a:solidFill>
                  <a:srgbClr val="292929"/>
                </a:solidFill>
                <a:cs typeface="Arial"/>
              </a:rPr>
              <a:t>folium.map.Marker).</a:t>
            </a:r>
            <a:endParaRPr sz="1200">
              <a:cs typeface="Arial"/>
            </a:endParaRPr>
          </a:p>
          <a:p>
            <a:pPr marL="699135" marR="1029335" lvl="1" indent="-229235">
              <a:lnSpc>
                <a:spcPts val="1650"/>
              </a:lnSpc>
              <a:spcBef>
                <a:spcPts val="14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200" spc="-70" dirty="0">
                <a:solidFill>
                  <a:srgbClr val="292929"/>
                </a:solidFill>
                <a:cs typeface="Microsoft Sans Serif"/>
              </a:rPr>
              <a:t>Red</a:t>
            </a:r>
            <a:r>
              <a:rPr sz="1200" spc="-5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25" dirty="0">
                <a:solidFill>
                  <a:srgbClr val="292929"/>
                </a:solidFill>
                <a:cs typeface="Microsoft Sans Serif"/>
              </a:rPr>
              <a:t>circles</a:t>
            </a:r>
            <a:r>
              <a:rPr sz="1200" spc="-9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20" dirty="0">
                <a:solidFill>
                  <a:srgbClr val="292929"/>
                </a:solidFill>
                <a:cs typeface="Microsoft Sans Serif"/>
              </a:rPr>
              <a:t>at</a:t>
            </a:r>
            <a:r>
              <a:rPr sz="1200" spc="7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70" dirty="0">
                <a:solidFill>
                  <a:srgbClr val="292929"/>
                </a:solidFill>
                <a:cs typeface="Microsoft Sans Serif"/>
              </a:rPr>
              <a:t>each</a:t>
            </a:r>
            <a:r>
              <a:rPr sz="120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40" dirty="0">
                <a:solidFill>
                  <a:srgbClr val="292929"/>
                </a:solidFill>
                <a:cs typeface="Microsoft Sans Serif"/>
              </a:rPr>
              <a:t>launch</a:t>
            </a:r>
            <a:r>
              <a:rPr sz="1200" spc="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5" dirty="0">
                <a:solidFill>
                  <a:srgbClr val="292929"/>
                </a:solidFill>
                <a:cs typeface="Microsoft Sans Serif"/>
              </a:rPr>
              <a:t>site</a:t>
            </a:r>
            <a:r>
              <a:rPr sz="1200" spc="4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20" dirty="0">
                <a:solidFill>
                  <a:srgbClr val="292929"/>
                </a:solidFill>
                <a:cs typeface="Microsoft Sans Serif"/>
              </a:rPr>
              <a:t>coordinates</a:t>
            </a:r>
            <a:r>
              <a:rPr sz="1200" spc="-9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10" dirty="0">
                <a:solidFill>
                  <a:srgbClr val="292929"/>
                </a:solidFill>
                <a:cs typeface="Microsoft Sans Serif"/>
              </a:rPr>
              <a:t>with</a:t>
            </a:r>
            <a:r>
              <a:rPr sz="1200" spc="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5" dirty="0">
                <a:solidFill>
                  <a:srgbClr val="292929"/>
                </a:solidFill>
                <a:cs typeface="Microsoft Sans Serif"/>
              </a:rPr>
              <a:t>label</a:t>
            </a:r>
            <a:r>
              <a:rPr sz="1200" spc="-4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25" dirty="0">
                <a:solidFill>
                  <a:srgbClr val="292929"/>
                </a:solidFill>
                <a:cs typeface="Microsoft Sans Serif"/>
              </a:rPr>
              <a:t>showing</a:t>
            </a:r>
            <a:r>
              <a:rPr sz="1200" spc="3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40" dirty="0">
                <a:solidFill>
                  <a:srgbClr val="292929"/>
                </a:solidFill>
                <a:cs typeface="Microsoft Sans Serif"/>
              </a:rPr>
              <a:t>launch</a:t>
            </a:r>
            <a:r>
              <a:rPr sz="1200" spc="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5" dirty="0">
                <a:solidFill>
                  <a:srgbClr val="292929"/>
                </a:solidFill>
                <a:cs typeface="Microsoft Sans Serif"/>
              </a:rPr>
              <a:t>site</a:t>
            </a:r>
            <a:r>
              <a:rPr sz="1200" spc="-3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65" dirty="0">
                <a:solidFill>
                  <a:srgbClr val="292929"/>
                </a:solidFill>
                <a:cs typeface="Microsoft Sans Serif"/>
              </a:rPr>
              <a:t>name</a:t>
            </a:r>
            <a:r>
              <a:rPr sz="1200" spc="13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i="1" spc="-70" dirty="0">
                <a:solidFill>
                  <a:srgbClr val="292929"/>
                </a:solidFill>
                <a:cs typeface="Arial"/>
              </a:rPr>
              <a:t>(folium.Circle,</a:t>
            </a:r>
            <a:r>
              <a:rPr sz="1200" i="1" spc="-140" dirty="0">
                <a:solidFill>
                  <a:srgbClr val="292929"/>
                </a:solidFill>
                <a:cs typeface="Arial"/>
              </a:rPr>
              <a:t> </a:t>
            </a:r>
            <a:r>
              <a:rPr sz="1200" i="1" spc="-80" dirty="0">
                <a:solidFill>
                  <a:srgbClr val="292929"/>
                </a:solidFill>
                <a:cs typeface="Arial"/>
              </a:rPr>
              <a:t>folium.map.Marker, </a:t>
            </a:r>
            <a:r>
              <a:rPr sz="1200" i="1" spc="-400" dirty="0">
                <a:solidFill>
                  <a:srgbClr val="292929"/>
                </a:solidFill>
                <a:cs typeface="Arial"/>
              </a:rPr>
              <a:t> </a:t>
            </a:r>
            <a:r>
              <a:rPr sz="1200" i="1" spc="-80" dirty="0">
                <a:solidFill>
                  <a:srgbClr val="292929"/>
                </a:solidFill>
                <a:cs typeface="Arial"/>
              </a:rPr>
              <a:t>folium.features.DivIcon).</a:t>
            </a:r>
            <a:endParaRPr sz="1200">
              <a:cs typeface="Arial"/>
            </a:endParaRPr>
          </a:p>
          <a:p>
            <a:pPr marL="699135" lvl="1" indent="-229235">
              <a:lnSpc>
                <a:spcPts val="1614"/>
              </a:lnSpc>
              <a:spcBef>
                <a:spcPts val="14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200" spc="-70" dirty="0">
                <a:solidFill>
                  <a:srgbClr val="292929"/>
                </a:solidFill>
                <a:cs typeface="Microsoft Sans Serif"/>
              </a:rPr>
              <a:t>The</a:t>
            </a:r>
            <a:r>
              <a:rPr sz="1200" spc="-3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15" dirty="0">
                <a:solidFill>
                  <a:srgbClr val="292929"/>
                </a:solidFill>
                <a:cs typeface="Microsoft Sans Serif"/>
              </a:rPr>
              <a:t>grouping</a:t>
            </a:r>
            <a:r>
              <a:rPr sz="1200" spc="-5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0" dirty="0">
                <a:solidFill>
                  <a:srgbClr val="292929"/>
                </a:solidFill>
                <a:cs typeface="Microsoft Sans Serif"/>
              </a:rPr>
              <a:t>of</a:t>
            </a:r>
            <a:r>
              <a:rPr sz="1200" spc="-2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dirty="0">
                <a:solidFill>
                  <a:srgbClr val="292929"/>
                </a:solidFill>
                <a:cs typeface="Microsoft Sans Serif"/>
              </a:rPr>
              <a:t>points</a:t>
            </a:r>
            <a:r>
              <a:rPr sz="1200" spc="-2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15" dirty="0">
                <a:solidFill>
                  <a:srgbClr val="292929"/>
                </a:solidFill>
                <a:cs typeface="Microsoft Sans Serif"/>
              </a:rPr>
              <a:t>in</a:t>
            </a:r>
            <a:r>
              <a:rPr sz="120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80" dirty="0">
                <a:solidFill>
                  <a:srgbClr val="292929"/>
                </a:solidFill>
                <a:cs typeface="Microsoft Sans Serif"/>
              </a:rPr>
              <a:t>a</a:t>
            </a:r>
            <a:r>
              <a:rPr sz="1200" spc="5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20" dirty="0">
                <a:solidFill>
                  <a:srgbClr val="292929"/>
                </a:solidFill>
                <a:cs typeface="Microsoft Sans Serif"/>
              </a:rPr>
              <a:t>cluster</a:t>
            </a:r>
            <a:r>
              <a:rPr sz="1200" spc="-3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30" dirty="0">
                <a:solidFill>
                  <a:srgbClr val="292929"/>
                </a:solidFill>
                <a:cs typeface="Microsoft Sans Serif"/>
              </a:rPr>
              <a:t>to</a:t>
            </a:r>
            <a:r>
              <a:rPr sz="1200" spc="4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0" dirty="0">
                <a:solidFill>
                  <a:srgbClr val="292929"/>
                </a:solidFill>
                <a:cs typeface="Microsoft Sans Serif"/>
              </a:rPr>
              <a:t>display</a:t>
            </a:r>
            <a:r>
              <a:rPr sz="1200" spc="-5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15" dirty="0">
                <a:solidFill>
                  <a:srgbClr val="292929"/>
                </a:solidFill>
                <a:cs typeface="Microsoft Sans Serif"/>
              </a:rPr>
              <a:t>multiple</a:t>
            </a:r>
            <a:r>
              <a:rPr sz="1200" spc="-3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40" dirty="0">
                <a:solidFill>
                  <a:srgbClr val="292929"/>
                </a:solidFill>
                <a:cs typeface="Microsoft Sans Serif"/>
              </a:rPr>
              <a:t>and</a:t>
            </a:r>
            <a:r>
              <a:rPr sz="1200" spc="-5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5" dirty="0">
                <a:solidFill>
                  <a:srgbClr val="292929"/>
                </a:solidFill>
                <a:cs typeface="Microsoft Sans Serif"/>
              </a:rPr>
              <a:t>different</a:t>
            </a:r>
            <a:r>
              <a:rPr sz="1200" spc="-8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0" dirty="0">
                <a:solidFill>
                  <a:srgbClr val="292929"/>
                </a:solidFill>
                <a:cs typeface="Microsoft Sans Serif"/>
              </a:rPr>
              <a:t>information</a:t>
            </a:r>
            <a:r>
              <a:rPr sz="1200" spc="-8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0" dirty="0">
                <a:solidFill>
                  <a:srgbClr val="292929"/>
                </a:solidFill>
                <a:cs typeface="Microsoft Sans Serif"/>
              </a:rPr>
              <a:t>for</a:t>
            </a:r>
            <a:r>
              <a:rPr sz="1200" spc="-3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5" dirty="0">
                <a:solidFill>
                  <a:srgbClr val="292929"/>
                </a:solidFill>
                <a:cs typeface="Microsoft Sans Serif"/>
              </a:rPr>
              <a:t>the</a:t>
            </a:r>
            <a:r>
              <a:rPr sz="1200" spc="4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80" dirty="0">
                <a:solidFill>
                  <a:srgbClr val="292929"/>
                </a:solidFill>
                <a:cs typeface="Microsoft Sans Serif"/>
              </a:rPr>
              <a:t>same</a:t>
            </a:r>
            <a:r>
              <a:rPr sz="1200" spc="4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20" dirty="0">
                <a:solidFill>
                  <a:srgbClr val="292929"/>
                </a:solidFill>
                <a:cs typeface="Microsoft Sans Serif"/>
              </a:rPr>
              <a:t>coordinates</a:t>
            </a:r>
            <a:endParaRPr sz="1200">
              <a:cs typeface="Microsoft Sans Serif"/>
            </a:endParaRPr>
          </a:p>
          <a:p>
            <a:pPr marL="699135">
              <a:lnSpc>
                <a:spcPts val="1735"/>
              </a:lnSpc>
            </a:pPr>
            <a:r>
              <a:rPr sz="1200" i="1" spc="-75" dirty="0">
                <a:solidFill>
                  <a:srgbClr val="292929"/>
                </a:solidFill>
                <a:cs typeface="Arial"/>
              </a:rPr>
              <a:t>(folium.plugins.MarkerCluster).</a:t>
            </a:r>
            <a:endParaRPr sz="1200">
              <a:cs typeface="Arial"/>
            </a:endParaRPr>
          </a:p>
          <a:p>
            <a:pPr marL="699135" lvl="1" indent="-229235">
              <a:lnSpc>
                <a:spcPts val="1614"/>
              </a:lnSpc>
              <a:spcBef>
                <a:spcPts val="13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200" spc="-25" dirty="0">
                <a:solidFill>
                  <a:srgbClr val="292929"/>
                </a:solidFill>
                <a:cs typeface="Microsoft Sans Serif"/>
              </a:rPr>
              <a:t>Markers</a:t>
            </a:r>
            <a:r>
              <a:rPr sz="1200" spc="-9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30" dirty="0">
                <a:solidFill>
                  <a:srgbClr val="292929"/>
                </a:solidFill>
                <a:cs typeface="Microsoft Sans Serif"/>
              </a:rPr>
              <a:t>to</a:t>
            </a:r>
            <a:r>
              <a:rPr sz="1200" spc="4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50" dirty="0">
                <a:solidFill>
                  <a:srgbClr val="292929"/>
                </a:solidFill>
                <a:cs typeface="Microsoft Sans Serif"/>
              </a:rPr>
              <a:t>show</a:t>
            </a:r>
            <a:r>
              <a:rPr sz="1200" spc="6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65" dirty="0">
                <a:solidFill>
                  <a:srgbClr val="292929"/>
                </a:solidFill>
                <a:cs typeface="Microsoft Sans Serif"/>
              </a:rPr>
              <a:t>successful</a:t>
            </a:r>
            <a:r>
              <a:rPr sz="1200" spc="4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40" dirty="0">
                <a:solidFill>
                  <a:srgbClr val="292929"/>
                </a:solidFill>
                <a:cs typeface="Microsoft Sans Serif"/>
              </a:rPr>
              <a:t>and</a:t>
            </a:r>
            <a:r>
              <a:rPr sz="1200" spc="3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60" dirty="0">
                <a:solidFill>
                  <a:srgbClr val="292929"/>
                </a:solidFill>
                <a:cs typeface="Microsoft Sans Serif"/>
              </a:rPr>
              <a:t>unsuccessful</a:t>
            </a:r>
            <a:r>
              <a:rPr sz="1200" spc="4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5" dirty="0">
                <a:solidFill>
                  <a:srgbClr val="292929"/>
                </a:solidFill>
                <a:cs typeface="Microsoft Sans Serif"/>
              </a:rPr>
              <a:t>landings.</a:t>
            </a:r>
            <a:r>
              <a:rPr sz="1200" spc="-3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Green</a:t>
            </a:r>
            <a:r>
              <a:rPr sz="1200" spc="-65" dirty="0">
                <a:cs typeface="Microsoft Sans Serif"/>
              </a:rPr>
              <a:t> </a:t>
            </a:r>
            <a:r>
              <a:rPr sz="1200" spc="-10" dirty="0">
                <a:solidFill>
                  <a:srgbClr val="292929"/>
                </a:solidFill>
                <a:cs typeface="Microsoft Sans Serif"/>
              </a:rPr>
              <a:t>for</a:t>
            </a:r>
            <a:r>
              <a:rPr sz="1200" spc="5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65" dirty="0">
                <a:solidFill>
                  <a:srgbClr val="292929"/>
                </a:solidFill>
                <a:cs typeface="Microsoft Sans Serif"/>
              </a:rPr>
              <a:t>successful</a:t>
            </a:r>
            <a:r>
              <a:rPr sz="1200" spc="4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dirty="0">
                <a:solidFill>
                  <a:srgbClr val="292929"/>
                </a:solidFill>
                <a:cs typeface="Microsoft Sans Serif"/>
              </a:rPr>
              <a:t>landing</a:t>
            </a:r>
            <a:r>
              <a:rPr sz="1200" spc="-40" dirty="0">
                <a:solidFill>
                  <a:srgbClr val="292929"/>
                </a:solidFill>
                <a:cs typeface="Microsoft Sans Serif"/>
              </a:rPr>
              <a:t> and</a:t>
            </a:r>
            <a:r>
              <a:rPr sz="1200" spc="3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Red</a:t>
            </a:r>
            <a:r>
              <a:rPr sz="1200" spc="-40" dirty="0">
                <a:solidFill>
                  <a:srgbClr val="FF0000"/>
                </a:solidFill>
                <a:cs typeface="Microsoft Sans Serif"/>
              </a:rPr>
              <a:t> </a:t>
            </a:r>
            <a:r>
              <a:rPr sz="1200" spc="-10" dirty="0">
                <a:solidFill>
                  <a:srgbClr val="292929"/>
                </a:solidFill>
                <a:cs typeface="Microsoft Sans Serif"/>
              </a:rPr>
              <a:t>for</a:t>
            </a:r>
            <a:r>
              <a:rPr sz="1200" spc="12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60" dirty="0">
                <a:solidFill>
                  <a:srgbClr val="292929"/>
                </a:solidFill>
                <a:cs typeface="Microsoft Sans Serif"/>
              </a:rPr>
              <a:t>unsuccessful</a:t>
            </a:r>
            <a:r>
              <a:rPr sz="1200" spc="4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5" dirty="0">
                <a:solidFill>
                  <a:srgbClr val="292929"/>
                </a:solidFill>
                <a:cs typeface="Microsoft Sans Serif"/>
              </a:rPr>
              <a:t>landing.</a:t>
            </a:r>
            <a:endParaRPr sz="1200">
              <a:cs typeface="Microsoft Sans Serif"/>
            </a:endParaRPr>
          </a:p>
          <a:p>
            <a:pPr marL="699135">
              <a:lnSpc>
                <a:spcPts val="1735"/>
              </a:lnSpc>
            </a:pPr>
            <a:r>
              <a:rPr sz="1200" i="1" spc="-80" dirty="0">
                <a:solidFill>
                  <a:srgbClr val="292929"/>
                </a:solidFill>
                <a:cs typeface="Arial"/>
              </a:rPr>
              <a:t>(folium.map.Marker,</a:t>
            </a:r>
            <a:r>
              <a:rPr sz="1200" i="1" spc="-135" dirty="0">
                <a:solidFill>
                  <a:srgbClr val="292929"/>
                </a:solidFill>
                <a:cs typeface="Arial"/>
              </a:rPr>
              <a:t> </a:t>
            </a:r>
            <a:r>
              <a:rPr sz="1200" i="1" spc="-85" dirty="0">
                <a:solidFill>
                  <a:srgbClr val="292929"/>
                </a:solidFill>
                <a:cs typeface="Arial"/>
              </a:rPr>
              <a:t>folium.Icon).</a:t>
            </a:r>
            <a:endParaRPr sz="1200">
              <a:cs typeface="Arial"/>
            </a:endParaRPr>
          </a:p>
          <a:p>
            <a:pPr marL="699135" lvl="1" indent="-229235">
              <a:lnSpc>
                <a:spcPts val="1655"/>
              </a:lnSpc>
              <a:spcBef>
                <a:spcPts val="13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200" spc="-25" dirty="0">
                <a:solidFill>
                  <a:srgbClr val="292929"/>
                </a:solidFill>
                <a:cs typeface="Microsoft Sans Serif"/>
              </a:rPr>
              <a:t>Markers</a:t>
            </a:r>
            <a:r>
              <a:rPr sz="1200" spc="-10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30" dirty="0">
                <a:solidFill>
                  <a:srgbClr val="292929"/>
                </a:solidFill>
                <a:cs typeface="Microsoft Sans Serif"/>
              </a:rPr>
              <a:t>to</a:t>
            </a:r>
            <a:r>
              <a:rPr sz="1200" spc="4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50" dirty="0">
                <a:solidFill>
                  <a:srgbClr val="292929"/>
                </a:solidFill>
                <a:cs typeface="Microsoft Sans Serif"/>
              </a:rPr>
              <a:t>show</a:t>
            </a:r>
            <a:r>
              <a:rPr sz="1200" spc="5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35" dirty="0">
                <a:solidFill>
                  <a:srgbClr val="292929"/>
                </a:solidFill>
                <a:cs typeface="Microsoft Sans Serif"/>
              </a:rPr>
              <a:t>distance </a:t>
            </a:r>
            <a:r>
              <a:rPr sz="1200" spc="-10" dirty="0">
                <a:solidFill>
                  <a:srgbClr val="292929"/>
                </a:solidFill>
                <a:cs typeface="Microsoft Sans Serif"/>
              </a:rPr>
              <a:t>between</a:t>
            </a:r>
            <a:r>
              <a:rPr sz="1200" spc="-8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40" dirty="0">
                <a:solidFill>
                  <a:srgbClr val="292929"/>
                </a:solidFill>
                <a:cs typeface="Microsoft Sans Serif"/>
              </a:rPr>
              <a:t>launch</a:t>
            </a:r>
            <a:r>
              <a:rPr sz="1200" spc="-8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5" dirty="0">
                <a:solidFill>
                  <a:srgbClr val="292929"/>
                </a:solidFill>
                <a:cs typeface="Microsoft Sans Serif"/>
              </a:rPr>
              <a:t>site</a:t>
            </a:r>
            <a:r>
              <a:rPr sz="1200" spc="4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30" dirty="0">
                <a:solidFill>
                  <a:srgbClr val="292929"/>
                </a:solidFill>
                <a:cs typeface="Microsoft Sans Serif"/>
              </a:rPr>
              <a:t>to</a:t>
            </a:r>
            <a:r>
              <a:rPr sz="1200" spc="4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40" dirty="0">
                <a:solidFill>
                  <a:srgbClr val="292929"/>
                </a:solidFill>
                <a:cs typeface="Microsoft Sans Serif"/>
              </a:rPr>
              <a:t>key</a:t>
            </a:r>
            <a:r>
              <a:rPr sz="1200" spc="2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25" dirty="0">
                <a:solidFill>
                  <a:srgbClr val="292929"/>
                </a:solidFill>
                <a:cs typeface="Microsoft Sans Serif"/>
              </a:rPr>
              <a:t>locations</a:t>
            </a:r>
            <a:r>
              <a:rPr sz="1200" spc="-2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30" dirty="0">
                <a:solidFill>
                  <a:srgbClr val="292929"/>
                </a:solidFill>
                <a:cs typeface="Microsoft Sans Serif"/>
              </a:rPr>
              <a:t>(railway,</a:t>
            </a:r>
            <a:r>
              <a:rPr sz="1200" spc="-2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25" dirty="0">
                <a:solidFill>
                  <a:srgbClr val="292929"/>
                </a:solidFill>
                <a:cs typeface="Microsoft Sans Serif"/>
              </a:rPr>
              <a:t>highway,</a:t>
            </a:r>
            <a:r>
              <a:rPr sz="1200" spc="-10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60" dirty="0">
                <a:solidFill>
                  <a:srgbClr val="292929"/>
                </a:solidFill>
                <a:cs typeface="Microsoft Sans Serif"/>
              </a:rPr>
              <a:t>coastway,</a:t>
            </a:r>
            <a:r>
              <a:rPr sz="1200" spc="5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20" dirty="0">
                <a:solidFill>
                  <a:srgbClr val="292929"/>
                </a:solidFill>
                <a:cs typeface="Microsoft Sans Serif"/>
              </a:rPr>
              <a:t>city)</a:t>
            </a:r>
            <a:r>
              <a:rPr sz="1200" spc="-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40" dirty="0">
                <a:solidFill>
                  <a:srgbClr val="292929"/>
                </a:solidFill>
                <a:cs typeface="Microsoft Sans Serif"/>
              </a:rPr>
              <a:t>and</a:t>
            </a:r>
            <a:r>
              <a:rPr sz="1200" spc="2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35" dirty="0">
                <a:solidFill>
                  <a:srgbClr val="292929"/>
                </a:solidFill>
                <a:cs typeface="Microsoft Sans Serif"/>
              </a:rPr>
              <a:t>plot</a:t>
            </a:r>
            <a:r>
              <a:rPr sz="1200" spc="-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80" dirty="0">
                <a:solidFill>
                  <a:srgbClr val="292929"/>
                </a:solidFill>
                <a:cs typeface="Microsoft Sans Serif"/>
              </a:rPr>
              <a:t>a</a:t>
            </a:r>
            <a:r>
              <a:rPr sz="1200" spc="5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dirty="0">
                <a:solidFill>
                  <a:srgbClr val="292929"/>
                </a:solidFill>
                <a:cs typeface="Microsoft Sans Serif"/>
              </a:rPr>
              <a:t>line</a:t>
            </a:r>
            <a:r>
              <a:rPr sz="1200" spc="-3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0" dirty="0">
                <a:solidFill>
                  <a:srgbClr val="292929"/>
                </a:solidFill>
                <a:cs typeface="Microsoft Sans Serif"/>
              </a:rPr>
              <a:t>between</a:t>
            </a:r>
            <a:r>
              <a:rPr sz="1200" spc="-8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dirty="0">
                <a:solidFill>
                  <a:srgbClr val="292929"/>
                </a:solidFill>
                <a:cs typeface="Microsoft Sans Serif"/>
              </a:rPr>
              <a:t>them.</a:t>
            </a:r>
            <a:endParaRPr sz="1200">
              <a:cs typeface="Microsoft Sans Serif"/>
            </a:endParaRPr>
          </a:p>
          <a:p>
            <a:pPr marL="699135">
              <a:lnSpc>
                <a:spcPts val="1775"/>
              </a:lnSpc>
            </a:pPr>
            <a:r>
              <a:rPr sz="1200" i="1" spc="-80" dirty="0">
                <a:solidFill>
                  <a:srgbClr val="292929"/>
                </a:solidFill>
                <a:cs typeface="Arial"/>
              </a:rPr>
              <a:t>(folium.map.Marker,</a:t>
            </a:r>
            <a:r>
              <a:rPr sz="1200" i="1" spc="-110" dirty="0">
                <a:solidFill>
                  <a:srgbClr val="292929"/>
                </a:solidFill>
                <a:cs typeface="Arial"/>
              </a:rPr>
              <a:t> </a:t>
            </a:r>
            <a:r>
              <a:rPr sz="1200" i="1" spc="-75" dirty="0">
                <a:solidFill>
                  <a:srgbClr val="292929"/>
                </a:solidFill>
                <a:cs typeface="Arial"/>
              </a:rPr>
              <a:t>folium.PolyLine,</a:t>
            </a:r>
            <a:r>
              <a:rPr sz="1200" i="1" spc="-105" dirty="0">
                <a:solidFill>
                  <a:srgbClr val="292929"/>
                </a:solidFill>
                <a:cs typeface="Arial"/>
              </a:rPr>
              <a:t> </a:t>
            </a:r>
            <a:r>
              <a:rPr sz="1200" i="1" spc="-75" dirty="0">
                <a:solidFill>
                  <a:srgbClr val="292929"/>
                </a:solidFill>
                <a:cs typeface="Arial"/>
              </a:rPr>
              <a:t>folium.features.DivIcon</a:t>
            </a:r>
            <a:r>
              <a:rPr sz="1200" i="1" spc="-75" dirty="0">
                <a:solidFill>
                  <a:srgbClr val="292929"/>
                </a:solidFill>
                <a:cs typeface="Calibri"/>
              </a:rPr>
              <a:t>)</a:t>
            </a:r>
            <a:endParaRPr sz="1200">
              <a:cs typeface="Calibri"/>
            </a:endParaRPr>
          </a:p>
          <a:p>
            <a:pPr marL="241300" marR="83185" indent="-229235">
              <a:lnSpc>
                <a:spcPct val="100800"/>
              </a:lnSpc>
              <a:spcBef>
                <a:spcPts val="134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200" spc="-105" dirty="0">
                <a:solidFill>
                  <a:srgbClr val="292929"/>
                </a:solidFill>
                <a:cs typeface="Microsoft Sans Serif"/>
              </a:rPr>
              <a:t>These</a:t>
            </a:r>
            <a:r>
              <a:rPr sz="1200" spc="-3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20" dirty="0">
                <a:solidFill>
                  <a:srgbClr val="292929"/>
                </a:solidFill>
                <a:cs typeface="Microsoft Sans Serif"/>
              </a:rPr>
              <a:t>objects</a:t>
            </a:r>
            <a:r>
              <a:rPr sz="1200" spc="1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75" dirty="0">
                <a:solidFill>
                  <a:srgbClr val="292929"/>
                </a:solidFill>
                <a:cs typeface="Microsoft Sans Serif"/>
              </a:rPr>
              <a:t>are</a:t>
            </a:r>
            <a:r>
              <a:rPr sz="1200" spc="5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40" dirty="0">
                <a:solidFill>
                  <a:srgbClr val="292929"/>
                </a:solidFill>
                <a:cs typeface="Microsoft Sans Serif"/>
              </a:rPr>
              <a:t>created</a:t>
            </a:r>
            <a:r>
              <a:rPr sz="1200" spc="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5" dirty="0">
                <a:solidFill>
                  <a:srgbClr val="292929"/>
                </a:solidFill>
                <a:cs typeface="Microsoft Sans Serif"/>
              </a:rPr>
              <a:t>in</a:t>
            </a:r>
            <a:r>
              <a:rPr sz="1200" spc="6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5" dirty="0">
                <a:solidFill>
                  <a:srgbClr val="292929"/>
                </a:solidFill>
                <a:cs typeface="Microsoft Sans Serif"/>
              </a:rPr>
              <a:t>order</a:t>
            </a:r>
            <a:r>
              <a:rPr sz="1200" spc="2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45" dirty="0">
                <a:solidFill>
                  <a:srgbClr val="292929"/>
                </a:solidFill>
                <a:cs typeface="Microsoft Sans Serif"/>
              </a:rPr>
              <a:t>to</a:t>
            </a:r>
            <a:r>
              <a:rPr sz="1200" spc="11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25" dirty="0">
                <a:solidFill>
                  <a:srgbClr val="292929"/>
                </a:solidFill>
                <a:cs typeface="Microsoft Sans Serif"/>
              </a:rPr>
              <a:t>understand</a:t>
            </a:r>
            <a:r>
              <a:rPr sz="1200" spc="-14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5" dirty="0">
                <a:solidFill>
                  <a:srgbClr val="292929"/>
                </a:solidFill>
                <a:cs typeface="Microsoft Sans Serif"/>
              </a:rPr>
              <a:t>better</a:t>
            </a:r>
            <a:r>
              <a:rPr sz="1200" spc="2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5" dirty="0">
                <a:solidFill>
                  <a:srgbClr val="292929"/>
                </a:solidFill>
                <a:cs typeface="Microsoft Sans Serif"/>
              </a:rPr>
              <a:t>the</a:t>
            </a:r>
            <a:r>
              <a:rPr sz="1200" spc="5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5" dirty="0">
                <a:solidFill>
                  <a:srgbClr val="292929"/>
                </a:solidFill>
                <a:cs typeface="Microsoft Sans Serif"/>
              </a:rPr>
              <a:t>problem</a:t>
            </a:r>
            <a:r>
              <a:rPr sz="1200" spc="-1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45" dirty="0">
                <a:solidFill>
                  <a:srgbClr val="292929"/>
                </a:solidFill>
                <a:cs typeface="Microsoft Sans Serif"/>
              </a:rPr>
              <a:t>and</a:t>
            </a:r>
            <a:r>
              <a:rPr sz="1200" spc="1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5" dirty="0">
                <a:solidFill>
                  <a:srgbClr val="292929"/>
                </a:solidFill>
                <a:cs typeface="Microsoft Sans Serif"/>
              </a:rPr>
              <a:t>the</a:t>
            </a:r>
            <a:r>
              <a:rPr sz="1200" spc="5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35" dirty="0">
                <a:solidFill>
                  <a:srgbClr val="292929"/>
                </a:solidFill>
                <a:cs typeface="Microsoft Sans Serif"/>
              </a:rPr>
              <a:t>data.</a:t>
            </a:r>
            <a:r>
              <a:rPr sz="1200" spc="4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50" dirty="0">
                <a:solidFill>
                  <a:srgbClr val="292929"/>
                </a:solidFill>
                <a:cs typeface="Microsoft Sans Serif"/>
              </a:rPr>
              <a:t>We</a:t>
            </a:r>
            <a:r>
              <a:rPr sz="1200" spc="5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75" dirty="0">
                <a:solidFill>
                  <a:srgbClr val="292929"/>
                </a:solidFill>
                <a:cs typeface="Microsoft Sans Serif"/>
              </a:rPr>
              <a:t>can</a:t>
            </a:r>
            <a:r>
              <a:rPr sz="1200" spc="-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45" dirty="0">
                <a:solidFill>
                  <a:srgbClr val="292929"/>
                </a:solidFill>
                <a:cs typeface="Microsoft Sans Serif"/>
              </a:rPr>
              <a:t>show</a:t>
            </a:r>
            <a:r>
              <a:rPr sz="1200" spc="-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50" dirty="0">
                <a:solidFill>
                  <a:srgbClr val="292929"/>
                </a:solidFill>
                <a:cs typeface="Microsoft Sans Serif"/>
              </a:rPr>
              <a:t>easily </a:t>
            </a:r>
            <a:r>
              <a:rPr sz="1200" spc="-459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20" dirty="0">
                <a:solidFill>
                  <a:srgbClr val="292929"/>
                </a:solidFill>
                <a:cs typeface="Microsoft Sans Serif"/>
              </a:rPr>
              <a:t>all</a:t>
            </a:r>
            <a:r>
              <a:rPr sz="1200" spc="6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45" dirty="0">
                <a:solidFill>
                  <a:srgbClr val="292929"/>
                </a:solidFill>
                <a:cs typeface="Microsoft Sans Serif"/>
              </a:rPr>
              <a:t>launch</a:t>
            </a:r>
            <a:r>
              <a:rPr sz="1200" spc="-8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40" dirty="0">
                <a:solidFill>
                  <a:srgbClr val="292929"/>
                </a:solidFill>
                <a:cs typeface="Microsoft Sans Serif"/>
              </a:rPr>
              <a:t>sites,</a:t>
            </a:r>
            <a:r>
              <a:rPr sz="1200" spc="-6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dirty="0">
                <a:solidFill>
                  <a:srgbClr val="292929"/>
                </a:solidFill>
                <a:cs typeface="Microsoft Sans Serif"/>
              </a:rPr>
              <a:t>their</a:t>
            </a:r>
            <a:r>
              <a:rPr sz="1200" spc="6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20" dirty="0">
                <a:solidFill>
                  <a:srgbClr val="292929"/>
                </a:solidFill>
                <a:cs typeface="Microsoft Sans Serif"/>
              </a:rPr>
              <a:t>surroundings</a:t>
            </a:r>
            <a:r>
              <a:rPr sz="1200" spc="-6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45" dirty="0">
                <a:solidFill>
                  <a:srgbClr val="292929"/>
                </a:solidFill>
                <a:cs typeface="Microsoft Sans Serif"/>
              </a:rPr>
              <a:t>and</a:t>
            </a:r>
            <a:r>
              <a:rPr sz="1200" spc="1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5" dirty="0">
                <a:solidFill>
                  <a:srgbClr val="292929"/>
                </a:solidFill>
                <a:cs typeface="Microsoft Sans Serif"/>
              </a:rPr>
              <a:t>the</a:t>
            </a:r>
            <a:r>
              <a:rPr sz="120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30" dirty="0">
                <a:solidFill>
                  <a:srgbClr val="292929"/>
                </a:solidFill>
                <a:cs typeface="Microsoft Sans Serif"/>
              </a:rPr>
              <a:t>number</a:t>
            </a:r>
            <a:r>
              <a:rPr sz="1200" spc="-4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15" dirty="0">
                <a:solidFill>
                  <a:srgbClr val="292929"/>
                </a:solidFill>
                <a:cs typeface="Microsoft Sans Serif"/>
              </a:rPr>
              <a:t>of</a:t>
            </a:r>
            <a:r>
              <a:rPr sz="1200" spc="6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55" dirty="0">
                <a:solidFill>
                  <a:srgbClr val="292929"/>
                </a:solidFill>
                <a:cs typeface="Microsoft Sans Serif"/>
              </a:rPr>
              <a:t>successful</a:t>
            </a:r>
            <a:r>
              <a:rPr sz="1200" spc="-165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45" dirty="0">
                <a:solidFill>
                  <a:srgbClr val="292929"/>
                </a:solidFill>
                <a:cs typeface="Microsoft Sans Serif"/>
              </a:rPr>
              <a:t>and</a:t>
            </a:r>
            <a:r>
              <a:rPr sz="1200" spc="1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55" dirty="0">
                <a:solidFill>
                  <a:srgbClr val="292929"/>
                </a:solidFill>
                <a:cs typeface="Microsoft Sans Serif"/>
              </a:rPr>
              <a:t>unsuccessful</a:t>
            </a:r>
            <a:r>
              <a:rPr sz="1200" spc="-160" dirty="0">
                <a:solidFill>
                  <a:srgbClr val="292929"/>
                </a:solidFill>
                <a:cs typeface="Microsoft Sans Serif"/>
              </a:rPr>
              <a:t> </a:t>
            </a:r>
            <a:r>
              <a:rPr sz="1200" spc="-20" dirty="0">
                <a:solidFill>
                  <a:srgbClr val="292929"/>
                </a:solidFill>
                <a:cs typeface="Microsoft Sans Serif"/>
              </a:rPr>
              <a:t>landings.</a:t>
            </a:r>
            <a:endParaRPr sz="1200"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with </a:t>
            </a:r>
            <a:r>
              <a:rPr lang="en-US" dirty="0" err="1" smtClean="0"/>
              <a:t>Plotly</a:t>
            </a:r>
            <a:r>
              <a:rPr lang="en-US" dirty="0" smtClean="0"/>
              <a:t> Dash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596" y="1214422"/>
            <a:ext cx="7929618" cy="322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88925" algn="l"/>
                <a:tab pos="289560" algn="l"/>
              </a:tabLst>
            </a:pPr>
            <a:r>
              <a:rPr lang="en-US" sz="1200" spc="-50" dirty="0" smtClean="0"/>
              <a:t>Dashboard</a:t>
            </a:r>
            <a:r>
              <a:rPr lang="en-US" sz="1200" spc="-15" dirty="0" smtClean="0"/>
              <a:t> </a:t>
            </a:r>
            <a:r>
              <a:rPr lang="en-US" sz="1200" spc="-110" dirty="0" smtClean="0"/>
              <a:t>has</a:t>
            </a:r>
            <a:r>
              <a:rPr lang="en-US" sz="1200" spc="100" dirty="0" smtClean="0"/>
              <a:t> </a:t>
            </a:r>
            <a:r>
              <a:rPr lang="en-US" sz="1200" spc="-15" dirty="0" smtClean="0"/>
              <a:t>dropdown,</a:t>
            </a:r>
            <a:r>
              <a:rPr lang="en-US" sz="1200" spc="-5" dirty="0" smtClean="0"/>
              <a:t> </a:t>
            </a:r>
            <a:r>
              <a:rPr lang="en-US" sz="1200" spc="-35" dirty="0" smtClean="0"/>
              <a:t>pie</a:t>
            </a:r>
            <a:r>
              <a:rPr lang="en-US" sz="1200" spc="114" dirty="0" smtClean="0"/>
              <a:t> </a:t>
            </a:r>
            <a:r>
              <a:rPr lang="en-US" sz="1200" spc="-50" dirty="0" smtClean="0"/>
              <a:t>chart,</a:t>
            </a:r>
            <a:r>
              <a:rPr lang="en-US" sz="1200" spc="75" dirty="0" smtClean="0"/>
              <a:t> </a:t>
            </a:r>
            <a:r>
              <a:rPr lang="en-US" sz="1200" spc="-40" dirty="0" err="1" smtClean="0"/>
              <a:t>rangeslider</a:t>
            </a:r>
            <a:r>
              <a:rPr lang="en-US" sz="1200" spc="-15" dirty="0" smtClean="0"/>
              <a:t> </a:t>
            </a:r>
            <a:r>
              <a:rPr lang="en-US" sz="1200" spc="-60" dirty="0" smtClean="0"/>
              <a:t>and</a:t>
            </a:r>
            <a:r>
              <a:rPr lang="en-US" sz="1200" spc="75" dirty="0" smtClean="0"/>
              <a:t> </a:t>
            </a:r>
            <a:r>
              <a:rPr lang="en-US" sz="1200" spc="-25" dirty="0" smtClean="0"/>
              <a:t>scatter</a:t>
            </a:r>
            <a:r>
              <a:rPr lang="en-US" sz="1200" spc="-20" dirty="0" smtClean="0"/>
              <a:t> </a:t>
            </a:r>
            <a:r>
              <a:rPr lang="en-US" sz="1200" spc="25" dirty="0" smtClean="0"/>
              <a:t>plot </a:t>
            </a:r>
            <a:r>
              <a:rPr lang="en-US" sz="1200" spc="-40" dirty="0" smtClean="0"/>
              <a:t>components</a:t>
            </a:r>
          </a:p>
          <a:p>
            <a:pPr marL="746760" lvl="1" indent="-229870">
              <a:lnSpc>
                <a:spcPts val="2120"/>
              </a:lnSpc>
              <a:spcBef>
                <a:spcPts val="1405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lang="en-US" sz="1200" spc="-10" dirty="0" smtClean="0">
                <a:solidFill>
                  <a:srgbClr val="292929"/>
                </a:solidFill>
                <a:cs typeface="Microsoft Sans Serif"/>
              </a:rPr>
              <a:t>Dropdown</a:t>
            </a:r>
            <a:r>
              <a:rPr lang="en-US" sz="120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200" spc="-35" dirty="0" smtClean="0">
                <a:cs typeface="Microsoft Sans Serif"/>
              </a:rPr>
              <a:t>allows</a:t>
            </a:r>
            <a:r>
              <a:rPr lang="en-US" sz="1200" spc="10" dirty="0" smtClean="0">
                <a:cs typeface="Microsoft Sans Serif"/>
              </a:rPr>
              <a:t> </a:t>
            </a:r>
            <a:r>
              <a:rPr lang="en-US" sz="1200" spc="-120" dirty="0" smtClean="0">
                <a:cs typeface="Microsoft Sans Serif"/>
              </a:rPr>
              <a:t>a</a:t>
            </a:r>
            <a:r>
              <a:rPr lang="en-US" sz="1200" spc="65" dirty="0" smtClean="0">
                <a:cs typeface="Microsoft Sans Serif"/>
              </a:rPr>
              <a:t> </a:t>
            </a:r>
            <a:r>
              <a:rPr lang="en-US" sz="1200" spc="-50" dirty="0" smtClean="0">
                <a:cs typeface="Microsoft Sans Serif"/>
              </a:rPr>
              <a:t>user</a:t>
            </a:r>
            <a:r>
              <a:rPr lang="en-US" sz="1200" spc="20" dirty="0" smtClean="0">
                <a:cs typeface="Microsoft Sans Serif"/>
              </a:rPr>
              <a:t> </a:t>
            </a:r>
            <a:r>
              <a:rPr lang="en-US" sz="1200" spc="45" dirty="0" smtClean="0">
                <a:cs typeface="Microsoft Sans Serif"/>
              </a:rPr>
              <a:t>to</a:t>
            </a:r>
            <a:r>
              <a:rPr lang="en-US" sz="1200" spc="30" dirty="0" smtClean="0">
                <a:cs typeface="Microsoft Sans Serif"/>
              </a:rPr>
              <a:t> </a:t>
            </a:r>
            <a:r>
              <a:rPr lang="en-US" sz="1200" spc="-60" dirty="0" smtClean="0">
                <a:cs typeface="Microsoft Sans Serif"/>
              </a:rPr>
              <a:t>choose</a:t>
            </a:r>
            <a:r>
              <a:rPr lang="en-US" sz="1200" spc="-25" dirty="0" smtClean="0">
                <a:cs typeface="Microsoft Sans Serif"/>
              </a:rPr>
              <a:t> </a:t>
            </a:r>
            <a:r>
              <a:rPr lang="en-US" sz="1200" spc="-15" dirty="0" smtClean="0">
                <a:cs typeface="Microsoft Sans Serif"/>
              </a:rPr>
              <a:t>the</a:t>
            </a:r>
            <a:r>
              <a:rPr lang="en-US" sz="1200" spc="45" dirty="0" smtClean="0">
                <a:cs typeface="Microsoft Sans Serif"/>
              </a:rPr>
              <a:t> </a:t>
            </a:r>
            <a:r>
              <a:rPr lang="en-US" sz="1200" spc="-45" dirty="0" smtClean="0">
                <a:cs typeface="Microsoft Sans Serif"/>
              </a:rPr>
              <a:t>launch</a:t>
            </a:r>
            <a:r>
              <a:rPr lang="en-US" sz="1200" spc="-85" dirty="0" smtClean="0">
                <a:cs typeface="Microsoft Sans Serif"/>
              </a:rPr>
              <a:t> </a:t>
            </a:r>
            <a:r>
              <a:rPr lang="en-US" sz="1200" spc="-15" dirty="0" smtClean="0">
                <a:cs typeface="Microsoft Sans Serif"/>
              </a:rPr>
              <a:t>site</a:t>
            </a:r>
            <a:r>
              <a:rPr lang="en-US" sz="1200" spc="-30" dirty="0" smtClean="0">
                <a:cs typeface="Microsoft Sans Serif"/>
              </a:rPr>
              <a:t> </a:t>
            </a:r>
            <a:r>
              <a:rPr lang="en-US" sz="1200" spc="-5" dirty="0" smtClean="0">
                <a:cs typeface="Microsoft Sans Serif"/>
              </a:rPr>
              <a:t>or</a:t>
            </a:r>
            <a:r>
              <a:rPr lang="en-US" sz="1200" spc="105" dirty="0" smtClean="0">
                <a:cs typeface="Microsoft Sans Serif"/>
              </a:rPr>
              <a:t> </a:t>
            </a:r>
            <a:r>
              <a:rPr lang="en-US" sz="1200" spc="-20" dirty="0" smtClean="0">
                <a:cs typeface="Microsoft Sans Serif"/>
              </a:rPr>
              <a:t>all</a:t>
            </a:r>
            <a:r>
              <a:rPr lang="en-US" sz="1200" spc="65" dirty="0" smtClean="0">
                <a:cs typeface="Microsoft Sans Serif"/>
              </a:rPr>
              <a:t> </a:t>
            </a:r>
            <a:r>
              <a:rPr lang="en-US" sz="1200" spc="-45" dirty="0" smtClean="0">
                <a:cs typeface="Microsoft Sans Serif"/>
              </a:rPr>
              <a:t>launch</a:t>
            </a:r>
            <a:r>
              <a:rPr lang="en-US" sz="1200" spc="-90" dirty="0" smtClean="0">
                <a:cs typeface="Microsoft Sans Serif"/>
              </a:rPr>
              <a:t> </a:t>
            </a:r>
            <a:r>
              <a:rPr lang="en-US" sz="1200" spc="-35" dirty="0" smtClean="0">
                <a:cs typeface="Microsoft Sans Serif"/>
              </a:rPr>
              <a:t>sites</a:t>
            </a:r>
            <a:endParaRPr lang="en-US" sz="1200" dirty="0" smtClean="0">
              <a:cs typeface="Microsoft Sans Serif"/>
            </a:endParaRPr>
          </a:p>
          <a:p>
            <a:pPr marL="746760">
              <a:lnSpc>
                <a:spcPts val="2240"/>
              </a:lnSpc>
            </a:pPr>
            <a:r>
              <a:rPr lang="en-US" sz="1200" i="1" spc="-100" dirty="0" smtClean="0">
                <a:solidFill>
                  <a:srgbClr val="000000"/>
                </a:solidFill>
                <a:cs typeface="Arial"/>
              </a:rPr>
              <a:t>(</a:t>
            </a:r>
            <a:r>
              <a:rPr lang="en-US" sz="1200" i="1" spc="-100" dirty="0" err="1" smtClean="0">
                <a:solidFill>
                  <a:srgbClr val="000000"/>
                </a:solidFill>
                <a:cs typeface="Arial"/>
              </a:rPr>
              <a:t>dash_core_components.Dropdown</a:t>
            </a:r>
            <a:r>
              <a:rPr lang="en-US" sz="1200" i="1" spc="-100" dirty="0" smtClean="0">
                <a:solidFill>
                  <a:srgbClr val="000000"/>
                </a:solidFill>
                <a:cs typeface="Arial"/>
              </a:rPr>
              <a:t>)</a:t>
            </a:r>
            <a:r>
              <a:rPr lang="en-US" sz="1200" spc="-100" dirty="0" smtClean="0">
                <a:solidFill>
                  <a:srgbClr val="000000"/>
                </a:solidFill>
              </a:rPr>
              <a:t>.</a:t>
            </a:r>
            <a:endParaRPr lang="en-US" sz="1200" dirty="0" smtClean="0">
              <a:cs typeface="Arial"/>
            </a:endParaRPr>
          </a:p>
          <a:p>
            <a:pPr marL="746760" marR="1196340" lvl="1" indent="-229235">
              <a:lnSpc>
                <a:spcPts val="2180"/>
              </a:lnSpc>
              <a:spcBef>
                <a:spcPts val="1405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lang="en-US" sz="1200" spc="-75" dirty="0" smtClean="0">
                <a:cs typeface="Microsoft Sans Serif"/>
              </a:rPr>
              <a:t>Pie</a:t>
            </a:r>
            <a:r>
              <a:rPr lang="en-US" sz="1200" spc="-25" dirty="0" smtClean="0">
                <a:cs typeface="Microsoft Sans Serif"/>
              </a:rPr>
              <a:t> </a:t>
            </a:r>
            <a:r>
              <a:rPr lang="en-US" sz="1200" spc="-30" dirty="0" smtClean="0">
                <a:cs typeface="Microsoft Sans Serif"/>
              </a:rPr>
              <a:t>chart</a:t>
            </a:r>
            <a:r>
              <a:rPr lang="en-US" sz="1200" spc="75" dirty="0" smtClean="0">
                <a:cs typeface="Microsoft Sans Serif"/>
              </a:rPr>
              <a:t> </a:t>
            </a:r>
            <a:r>
              <a:rPr lang="en-US" sz="1200" spc="-60" dirty="0" smtClean="0">
                <a:cs typeface="Microsoft Sans Serif"/>
              </a:rPr>
              <a:t>shows</a:t>
            </a:r>
            <a:r>
              <a:rPr lang="en-US" sz="1200" spc="15" dirty="0" smtClean="0">
                <a:cs typeface="Microsoft Sans Serif"/>
              </a:rPr>
              <a:t> </a:t>
            </a:r>
            <a:r>
              <a:rPr lang="en-US" sz="1200" spc="-15" dirty="0" smtClean="0">
                <a:cs typeface="Microsoft Sans Serif"/>
              </a:rPr>
              <a:t>the</a:t>
            </a:r>
            <a:r>
              <a:rPr lang="en-US" sz="1200" spc="-20" dirty="0" smtClean="0">
                <a:cs typeface="Microsoft Sans Serif"/>
              </a:rPr>
              <a:t> </a:t>
            </a:r>
            <a:r>
              <a:rPr lang="en-US" sz="1200" spc="15" dirty="0" smtClean="0">
                <a:cs typeface="Microsoft Sans Serif"/>
              </a:rPr>
              <a:t>total</a:t>
            </a:r>
            <a:r>
              <a:rPr lang="en-US" sz="1200" spc="70" dirty="0" smtClean="0">
                <a:cs typeface="Microsoft Sans Serif"/>
              </a:rPr>
              <a:t> </a:t>
            </a:r>
            <a:r>
              <a:rPr lang="en-US" sz="1200" spc="-85" dirty="0" smtClean="0">
                <a:cs typeface="Microsoft Sans Serif"/>
              </a:rPr>
              <a:t>success</a:t>
            </a:r>
            <a:r>
              <a:rPr lang="en-US" sz="1200" spc="-140" dirty="0" smtClean="0">
                <a:cs typeface="Microsoft Sans Serif"/>
              </a:rPr>
              <a:t> </a:t>
            </a:r>
            <a:r>
              <a:rPr lang="en-US" sz="1200" spc="-45" dirty="0" smtClean="0">
                <a:cs typeface="Microsoft Sans Serif"/>
              </a:rPr>
              <a:t>and</a:t>
            </a:r>
            <a:r>
              <a:rPr lang="en-US" sz="1200" spc="15" dirty="0" smtClean="0">
                <a:cs typeface="Microsoft Sans Serif"/>
              </a:rPr>
              <a:t> </a:t>
            </a:r>
            <a:r>
              <a:rPr lang="en-US" sz="1200" spc="-15" dirty="0" smtClean="0">
                <a:cs typeface="Microsoft Sans Serif"/>
              </a:rPr>
              <a:t>the</a:t>
            </a:r>
            <a:r>
              <a:rPr lang="en-US" sz="1200" spc="60" dirty="0" smtClean="0">
                <a:cs typeface="Microsoft Sans Serif"/>
              </a:rPr>
              <a:t> </a:t>
            </a:r>
            <a:r>
              <a:rPr lang="en-US" sz="1200" spc="15" dirty="0" smtClean="0">
                <a:cs typeface="Microsoft Sans Serif"/>
              </a:rPr>
              <a:t>total</a:t>
            </a:r>
            <a:r>
              <a:rPr lang="en-US" sz="1200" spc="70" dirty="0" smtClean="0">
                <a:cs typeface="Microsoft Sans Serif"/>
              </a:rPr>
              <a:t> </a:t>
            </a:r>
            <a:r>
              <a:rPr lang="en-US" sz="1200" spc="-25" dirty="0" smtClean="0">
                <a:cs typeface="Microsoft Sans Serif"/>
              </a:rPr>
              <a:t>failure</a:t>
            </a:r>
            <a:r>
              <a:rPr lang="en-US" sz="1200" spc="-20" dirty="0" smtClean="0">
                <a:cs typeface="Microsoft Sans Serif"/>
              </a:rPr>
              <a:t> </a:t>
            </a:r>
            <a:r>
              <a:rPr lang="en-US" sz="1200" spc="5" dirty="0" smtClean="0">
                <a:cs typeface="Microsoft Sans Serif"/>
              </a:rPr>
              <a:t>for</a:t>
            </a:r>
            <a:r>
              <a:rPr lang="en-US" sz="1200" spc="35" dirty="0" smtClean="0">
                <a:cs typeface="Microsoft Sans Serif"/>
              </a:rPr>
              <a:t> </a:t>
            </a:r>
            <a:r>
              <a:rPr lang="en-US" sz="1200" spc="-15" dirty="0" smtClean="0">
                <a:cs typeface="Microsoft Sans Serif"/>
              </a:rPr>
              <a:t>the</a:t>
            </a:r>
            <a:r>
              <a:rPr lang="en-US" sz="1200" spc="55" dirty="0" smtClean="0">
                <a:cs typeface="Microsoft Sans Serif"/>
              </a:rPr>
              <a:t> </a:t>
            </a:r>
            <a:r>
              <a:rPr lang="en-US" sz="1200" spc="-45" dirty="0" smtClean="0">
                <a:cs typeface="Microsoft Sans Serif"/>
              </a:rPr>
              <a:t>launch</a:t>
            </a:r>
            <a:r>
              <a:rPr lang="en-US" sz="1200" spc="-80" dirty="0" smtClean="0">
                <a:cs typeface="Microsoft Sans Serif"/>
              </a:rPr>
              <a:t> </a:t>
            </a:r>
            <a:r>
              <a:rPr lang="en-US" sz="1200" spc="-15" dirty="0" smtClean="0">
                <a:cs typeface="Microsoft Sans Serif"/>
              </a:rPr>
              <a:t>site</a:t>
            </a:r>
            <a:r>
              <a:rPr lang="en-US" sz="1200" spc="55" dirty="0" smtClean="0">
                <a:cs typeface="Microsoft Sans Serif"/>
              </a:rPr>
              <a:t> </a:t>
            </a:r>
            <a:r>
              <a:rPr lang="en-US" sz="1200" spc="-65" dirty="0" smtClean="0">
                <a:cs typeface="Microsoft Sans Serif"/>
              </a:rPr>
              <a:t>chosen</a:t>
            </a:r>
            <a:r>
              <a:rPr lang="en-US" sz="1200" spc="-80" dirty="0" smtClean="0">
                <a:cs typeface="Microsoft Sans Serif"/>
              </a:rPr>
              <a:t> </a:t>
            </a:r>
            <a:r>
              <a:rPr lang="en-US" sz="1200" spc="10" dirty="0" smtClean="0">
                <a:cs typeface="Microsoft Sans Serif"/>
              </a:rPr>
              <a:t>with</a:t>
            </a:r>
            <a:r>
              <a:rPr lang="en-US" sz="1200" spc="70" dirty="0" smtClean="0">
                <a:cs typeface="Microsoft Sans Serif"/>
              </a:rPr>
              <a:t> </a:t>
            </a:r>
            <a:r>
              <a:rPr lang="en-US" sz="1200" spc="-15" dirty="0" smtClean="0">
                <a:cs typeface="Microsoft Sans Serif"/>
              </a:rPr>
              <a:t>the </a:t>
            </a:r>
            <a:r>
              <a:rPr lang="en-US" sz="1200" spc="-465" dirty="0" smtClean="0">
                <a:cs typeface="Microsoft Sans Serif"/>
              </a:rPr>
              <a:t> </a:t>
            </a:r>
            <a:r>
              <a:rPr lang="en-US" sz="1200" spc="-5" dirty="0" smtClean="0">
                <a:cs typeface="Microsoft Sans Serif"/>
              </a:rPr>
              <a:t>dropdown</a:t>
            </a:r>
            <a:r>
              <a:rPr lang="en-US" sz="1200" spc="-15" dirty="0" smtClean="0">
                <a:cs typeface="Microsoft Sans Serif"/>
              </a:rPr>
              <a:t> </a:t>
            </a:r>
            <a:r>
              <a:rPr lang="en-US" sz="1200" spc="-30" dirty="0" smtClean="0">
                <a:cs typeface="Microsoft Sans Serif"/>
              </a:rPr>
              <a:t>component</a:t>
            </a:r>
            <a:r>
              <a:rPr lang="en-US" sz="1200" spc="-65" dirty="0" smtClean="0">
                <a:cs typeface="Microsoft Sans Serif"/>
              </a:rPr>
              <a:t> </a:t>
            </a:r>
            <a:r>
              <a:rPr lang="en-US" sz="1200" i="1" spc="-80" dirty="0" smtClean="0">
                <a:cs typeface="Arial"/>
              </a:rPr>
              <a:t>(</a:t>
            </a:r>
            <a:r>
              <a:rPr lang="en-US" sz="1200" i="1" spc="-80" dirty="0" err="1" smtClean="0">
                <a:cs typeface="Arial"/>
              </a:rPr>
              <a:t>plotly.express.pie</a:t>
            </a:r>
            <a:r>
              <a:rPr lang="en-US" sz="1200" i="1" spc="-80" dirty="0" smtClean="0">
                <a:cs typeface="Arial"/>
              </a:rPr>
              <a:t>)</a:t>
            </a:r>
            <a:r>
              <a:rPr lang="en-US" sz="1200" spc="-80" dirty="0" smtClean="0">
                <a:cs typeface="Microsoft Sans Serif"/>
              </a:rPr>
              <a:t>.</a:t>
            </a:r>
            <a:endParaRPr lang="en-US" sz="1200" dirty="0" smtClean="0">
              <a:cs typeface="Microsoft Sans Serif"/>
            </a:endParaRPr>
          </a:p>
          <a:p>
            <a:pPr marL="746760" lvl="1" indent="-229870">
              <a:lnSpc>
                <a:spcPts val="2120"/>
              </a:lnSpc>
              <a:spcBef>
                <a:spcPts val="1370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lang="en-US" sz="1200" spc="-45" dirty="0" err="1" smtClean="0">
                <a:cs typeface="Microsoft Sans Serif"/>
              </a:rPr>
              <a:t>Rangeslider</a:t>
            </a:r>
            <a:r>
              <a:rPr lang="en-US" sz="1200" spc="-125" dirty="0" smtClean="0">
                <a:cs typeface="Microsoft Sans Serif"/>
              </a:rPr>
              <a:t> </a:t>
            </a:r>
            <a:r>
              <a:rPr lang="en-US" sz="1200" spc="-35" dirty="0" smtClean="0">
                <a:cs typeface="Microsoft Sans Serif"/>
              </a:rPr>
              <a:t>allows</a:t>
            </a:r>
            <a:r>
              <a:rPr lang="en-US" sz="1200" spc="5" dirty="0" smtClean="0">
                <a:cs typeface="Microsoft Sans Serif"/>
              </a:rPr>
              <a:t> </a:t>
            </a:r>
            <a:r>
              <a:rPr lang="en-US" sz="1200" spc="-120" dirty="0" smtClean="0">
                <a:cs typeface="Microsoft Sans Serif"/>
              </a:rPr>
              <a:t>a</a:t>
            </a:r>
            <a:r>
              <a:rPr lang="en-US" sz="1200" spc="60" dirty="0" smtClean="0">
                <a:cs typeface="Microsoft Sans Serif"/>
              </a:rPr>
              <a:t> </a:t>
            </a:r>
            <a:r>
              <a:rPr lang="en-US" sz="1200" spc="-50" dirty="0" smtClean="0">
                <a:cs typeface="Microsoft Sans Serif"/>
              </a:rPr>
              <a:t>user</a:t>
            </a:r>
            <a:r>
              <a:rPr lang="en-US" sz="1200" spc="20" dirty="0" smtClean="0">
                <a:cs typeface="Microsoft Sans Serif"/>
              </a:rPr>
              <a:t> </a:t>
            </a:r>
            <a:r>
              <a:rPr lang="en-US" sz="1200" spc="45" dirty="0" smtClean="0">
                <a:cs typeface="Microsoft Sans Serif"/>
              </a:rPr>
              <a:t>to</a:t>
            </a:r>
            <a:r>
              <a:rPr lang="en-US" sz="1200" spc="30" dirty="0" smtClean="0">
                <a:cs typeface="Microsoft Sans Serif"/>
              </a:rPr>
              <a:t> </a:t>
            </a:r>
            <a:r>
              <a:rPr lang="en-US" sz="1200" spc="-45" dirty="0" smtClean="0">
                <a:cs typeface="Microsoft Sans Serif"/>
              </a:rPr>
              <a:t>select</a:t>
            </a:r>
            <a:r>
              <a:rPr lang="en-US" sz="1200" spc="-15" dirty="0" smtClean="0">
                <a:cs typeface="Microsoft Sans Serif"/>
              </a:rPr>
              <a:t> </a:t>
            </a:r>
            <a:r>
              <a:rPr lang="en-US" sz="1200" spc="-120" dirty="0" smtClean="0">
                <a:cs typeface="Microsoft Sans Serif"/>
              </a:rPr>
              <a:t>a</a:t>
            </a:r>
            <a:r>
              <a:rPr lang="en-US" sz="1200" spc="60" dirty="0" smtClean="0">
                <a:cs typeface="Microsoft Sans Serif"/>
              </a:rPr>
              <a:t> </a:t>
            </a:r>
            <a:r>
              <a:rPr lang="en-US" sz="1200" spc="-35" dirty="0" smtClean="0">
                <a:cs typeface="Microsoft Sans Serif"/>
              </a:rPr>
              <a:t>payload</a:t>
            </a:r>
            <a:r>
              <a:rPr lang="en-US" sz="1200" spc="5" dirty="0" smtClean="0">
                <a:cs typeface="Microsoft Sans Serif"/>
              </a:rPr>
              <a:t> </a:t>
            </a:r>
            <a:r>
              <a:rPr lang="en-US" sz="1200" spc="-95" dirty="0" smtClean="0">
                <a:cs typeface="Microsoft Sans Serif"/>
              </a:rPr>
              <a:t>mass</a:t>
            </a:r>
            <a:r>
              <a:rPr lang="en-US" sz="1200" spc="-70" dirty="0" smtClean="0">
                <a:cs typeface="Microsoft Sans Serif"/>
              </a:rPr>
              <a:t> </a:t>
            </a:r>
            <a:r>
              <a:rPr lang="en-US" sz="1200" spc="-5" dirty="0" smtClean="0">
                <a:cs typeface="Microsoft Sans Serif"/>
              </a:rPr>
              <a:t>in</a:t>
            </a:r>
            <a:r>
              <a:rPr lang="en-US" sz="1200" spc="65" dirty="0" smtClean="0">
                <a:cs typeface="Microsoft Sans Serif"/>
              </a:rPr>
              <a:t> </a:t>
            </a:r>
            <a:r>
              <a:rPr lang="en-US" sz="1200" spc="-120" dirty="0" smtClean="0">
                <a:cs typeface="Microsoft Sans Serif"/>
              </a:rPr>
              <a:t>a</a:t>
            </a:r>
            <a:r>
              <a:rPr lang="en-US" sz="1200" spc="60" dirty="0" smtClean="0">
                <a:cs typeface="Microsoft Sans Serif"/>
              </a:rPr>
              <a:t> </a:t>
            </a:r>
            <a:r>
              <a:rPr lang="en-US" sz="1200" spc="-25" dirty="0" smtClean="0">
                <a:cs typeface="Microsoft Sans Serif"/>
              </a:rPr>
              <a:t>fixed</a:t>
            </a:r>
            <a:r>
              <a:rPr lang="en-US" sz="1200" dirty="0" smtClean="0">
                <a:cs typeface="Microsoft Sans Serif"/>
              </a:rPr>
              <a:t> </a:t>
            </a:r>
            <a:r>
              <a:rPr lang="en-US" sz="1200" spc="-40" dirty="0" smtClean="0">
                <a:cs typeface="Microsoft Sans Serif"/>
              </a:rPr>
              <a:t>range</a:t>
            </a:r>
            <a:endParaRPr lang="en-US" sz="1200" dirty="0" smtClean="0">
              <a:cs typeface="Microsoft Sans Serif"/>
            </a:endParaRPr>
          </a:p>
          <a:p>
            <a:pPr marL="746760">
              <a:lnSpc>
                <a:spcPts val="2240"/>
              </a:lnSpc>
            </a:pPr>
            <a:r>
              <a:rPr lang="en-US" sz="1200" i="1" spc="-110" dirty="0" smtClean="0">
                <a:solidFill>
                  <a:srgbClr val="000000"/>
                </a:solidFill>
                <a:cs typeface="Arial"/>
              </a:rPr>
              <a:t>(</a:t>
            </a:r>
            <a:r>
              <a:rPr lang="en-US" sz="1200" i="1" spc="-110" dirty="0" err="1" smtClean="0">
                <a:solidFill>
                  <a:srgbClr val="000000"/>
                </a:solidFill>
                <a:cs typeface="Arial"/>
              </a:rPr>
              <a:t>dash_core_components.RangeSlider</a:t>
            </a:r>
            <a:r>
              <a:rPr lang="en-US" sz="1200" i="1" spc="-110" dirty="0" smtClean="0">
                <a:solidFill>
                  <a:srgbClr val="000000"/>
                </a:solidFill>
                <a:cs typeface="Arial"/>
              </a:rPr>
              <a:t>)</a:t>
            </a:r>
            <a:r>
              <a:rPr lang="en-US" sz="1200" spc="-110" dirty="0" smtClean="0">
                <a:solidFill>
                  <a:srgbClr val="000000"/>
                </a:solidFill>
              </a:rPr>
              <a:t>.</a:t>
            </a:r>
            <a:endParaRPr lang="en-US" sz="1200" dirty="0" smtClean="0">
              <a:cs typeface="Arial"/>
            </a:endParaRPr>
          </a:p>
          <a:p>
            <a:pPr marL="746760" marR="1699895" lvl="1" indent="-229235">
              <a:lnSpc>
                <a:spcPts val="2180"/>
              </a:lnSpc>
              <a:spcBef>
                <a:spcPts val="1405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lang="en-US" sz="1200" spc="-45" dirty="0" smtClean="0">
                <a:cs typeface="Microsoft Sans Serif"/>
              </a:rPr>
              <a:t>Scatter</a:t>
            </a:r>
            <a:r>
              <a:rPr lang="en-US" sz="1200" spc="-50" dirty="0" smtClean="0">
                <a:cs typeface="Microsoft Sans Serif"/>
              </a:rPr>
              <a:t> </a:t>
            </a:r>
            <a:r>
              <a:rPr lang="en-US" sz="1200" spc="-30" dirty="0" smtClean="0">
                <a:cs typeface="Microsoft Sans Serif"/>
              </a:rPr>
              <a:t>chart</a:t>
            </a:r>
            <a:r>
              <a:rPr lang="en-US" sz="1200" spc="-10" dirty="0" smtClean="0">
                <a:cs typeface="Microsoft Sans Serif"/>
              </a:rPr>
              <a:t> </a:t>
            </a:r>
            <a:r>
              <a:rPr lang="en-US" sz="1200" spc="-60" dirty="0" smtClean="0">
                <a:cs typeface="Microsoft Sans Serif"/>
              </a:rPr>
              <a:t>shows</a:t>
            </a:r>
            <a:r>
              <a:rPr lang="en-US" sz="1200" spc="40" dirty="0" smtClean="0">
                <a:cs typeface="Microsoft Sans Serif"/>
              </a:rPr>
              <a:t> </a:t>
            </a:r>
            <a:r>
              <a:rPr lang="en-US" sz="1200" spc="-15" dirty="0" smtClean="0">
                <a:cs typeface="Microsoft Sans Serif"/>
              </a:rPr>
              <a:t>the</a:t>
            </a:r>
            <a:r>
              <a:rPr lang="en-US" sz="1200" spc="50" dirty="0" smtClean="0">
                <a:cs typeface="Microsoft Sans Serif"/>
              </a:rPr>
              <a:t> </a:t>
            </a:r>
            <a:r>
              <a:rPr lang="en-US" sz="1200" spc="-15" dirty="0" smtClean="0">
                <a:cs typeface="Microsoft Sans Serif"/>
              </a:rPr>
              <a:t>relationship</a:t>
            </a:r>
            <a:r>
              <a:rPr lang="en-US" sz="1200" spc="-70" dirty="0" smtClean="0">
                <a:cs typeface="Microsoft Sans Serif"/>
              </a:rPr>
              <a:t> </a:t>
            </a:r>
            <a:r>
              <a:rPr lang="en-US" sz="1200" spc="-35" dirty="0" smtClean="0">
                <a:cs typeface="Microsoft Sans Serif"/>
              </a:rPr>
              <a:t>between</a:t>
            </a:r>
            <a:r>
              <a:rPr lang="en-US" sz="1200" spc="-10" dirty="0" smtClean="0">
                <a:cs typeface="Microsoft Sans Serif"/>
              </a:rPr>
              <a:t> </a:t>
            </a:r>
            <a:r>
              <a:rPr lang="en-US" sz="1200" spc="15" dirty="0" smtClean="0">
                <a:cs typeface="Microsoft Sans Serif"/>
              </a:rPr>
              <a:t>two</a:t>
            </a:r>
            <a:r>
              <a:rPr lang="en-US" sz="1200" spc="30" dirty="0" smtClean="0">
                <a:cs typeface="Microsoft Sans Serif"/>
              </a:rPr>
              <a:t> </a:t>
            </a:r>
            <a:r>
              <a:rPr lang="en-US" sz="1200" spc="-45" dirty="0" smtClean="0">
                <a:cs typeface="Microsoft Sans Serif"/>
              </a:rPr>
              <a:t>variables,</a:t>
            </a:r>
            <a:r>
              <a:rPr lang="en-US" sz="1200" spc="10" dirty="0" smtClean="0">
                <a:cs typeface="Microsoft Sans Serif"/>
              </a:rPr>
              <a:t> </a:t>
            </a:r>
            <a:r>
              <a:rPr lang="en-US" sz="1200" spc="-5" dirty="0" smtClean="0">
                <a:cs typeface="Microsoft Sans Serif"/>
              </a:rPr>
              <a:t>in</a:t>
            </a:r>
            <a:r>
              <a:rPr lang="en-US" sz="1200" spc="-10" dirty="0" smtClean="0">
                <a:cs typeface="Microsoft Sans Serif"/>
              </a:rPr>
              <a:t> particular</a:t>
            </a:r>
            <a:r>
              <a:rPr lang="en-US" sz="1200" spc="-50" dirty="0" smtClean="0">
                <a:cs typeface="Microsoft Sans Serif"/>
              </a:rPr>
              <a:t> </a:t>
            </a:r>
            <a:r>
              <a:rPr lang="en-US" sz="1200" spc="-105" dirty="0" smtClean="0">
                <a:cs typeface="Microsoft Sans Serif"/>
              </a:rPr>
              <a:t>Success</a:t>
            </a:r>
            <a:r>
              <a:rPr lang="en-US" sz="1200" spc="-65" dirty="0" smtClean="0">
                <a:cs typeface="Microsoft Sans Serif"/>
              </a:rPr>
              <a:t> </a:t>
            </a:r>
            <a:r>
              <a:rPr lang="en-US" sz="1200" spc="-95" dirty="0" err="1" smtClean="0">
                <a:cs typeface="Microsoft Sans Serif"/>
              </a:rPr>
              <a:t>vs</a:t>
            </a:r>
            <a:r>
              <a:rPr lang="en-US" sz="1200" spc="-95" dirty="0" smtClean="0">
                <a:cs typeface="Microsoft Sans Serif"/>
              </a:rPr>
              <a:t> </a:t>
            </a:r>
            <a:r>
              <a:rPr lang="en-US" sz="1200" spc="-465" dirty="0" smtClean="0">
                <a:cs typeface="Microsoft Sans Serif"/>
              </a:rPr>
              <a:t> </a:t>
            </a:r>
            <a:r>
              <a:rPr lang="en-US" sz="1200" spc="-65" dirty="0" smtClean="0">
                <a:cs typeface="Microsoft Sans Serif"/>
              </a:rPr>
              <a:t>Payload</a:t>
            </a:r>
            <a:r>
              <a:rPr lang="en-US" sz="1200" spc="5" dirty="0" smtClean="0">
                <a:cs typeface="Microsoft Sans Serif"/>
              </a:rPr>
              <a:t> </a:t>
            </a:r>
            <a:r>
              <a:rPr lang="en-US" sz="1200" spc="-95" dirty="0" smtClean="0">
                <a:cs typeface="Microsoft Sans Serif"/>
              </a:rPr>
              <a:t>Mass</a:t>
            </a:r>
            <a:r>
              <a:rPr lang="en-US" sz="1200" spc="-50" dirty="0" smtClean="0">
                <a:cs typeface="Microsoft Sans Serif"/>
              </a:rPr>
              <a:t> </a:t>
            </a:r>
            <a:r>
              <a:rPr lang="en-US" sz="1200" i="1" spc="-80" dirty="0" smtClean="0">
                <a:cs typeface="Arial"/>
              </a:rPr>
              <a:t>(</a:t>
            </a:r>
            <a:r>
              <a:rPr lang="en-US" sz="1200" i="1" spc="-80" dirty="0" err="1" smtClean="0">
                <a:cs typeface="Arial"/>
              </a:rPr>
              <a:t>plotly.express.scatter</a:t>
            </a:r>
            <a:r>
              <a:rPr lang="en-US" sz="1200" i="1" spc="-80" dirty="0" smtClean="0">
                <a:cs typeface="Arial"/>
              </a:rPr>
              <a:t>)</a:t>
            </a:r>
            <a:r>
              <a:rPr lang="en-US" sz="1200" spc="-80" dirty="0" smtClean="0">
                <a:cs typeface="Microsoft Sans Serif"/>
              </a:rPr>
              <a:t>.</a:t>
            </a:r>
            <a:endParaRPr lang="en-US" sz="1200" dirty="0"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Predictive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1071546"/>
            <a:ext cx="7643866" cy="4685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1600" spc="-4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Data </a:t>
            </a:r>
            <a:r>
              <a:rPr lang="en-US" sz="1600" spc="-2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preparation</a:t>
            </a:r>
            <a:endParaRPr lang="en-US" sz="1600" dirty="0" smtClean="0">
              <a:latin typeface="Lucida Sans Unicode" pitchFamily="34" charset="0"/>
              <a:cs typeface="Lucida Sans Unicode" pitchFamily="34" charset="0"/>
            </a:endParaRPr>
          </a:p>
          <a:p>
            <a:pPr marL="699135" lvl="1" indent="-22987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600" spc="-4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Load</a:t>
            </a:r>
            <a:r>
              <a:rPr lang="en-US" sz="1600" spc="-2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2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dataset</a:t>
            </a:r>
            <a:endParaRPr lang="en-US" sz="1600" dirty="0" smtClean="0">
              <a:latin typeface="Lucida Sans Unicode" pitchFamily="34" charset="0"/>
              <a:cs typeface="Lucida Sans Unicode" pitchFamily="34" charset="0"/>
            </a:endParaRPr>
          </a:p>
          <a:p>
            <a:pPr marL="699135" lvl="1" indent="-22987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600" spc="-114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N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o</a:t>
            </a:r>
            <a:r>
              <a:rPr lang="en-US" sz="1600" spc="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r</a:t>
            </a:r>
            <a:r>
              <a:rPr lang="en-US" sz="1600" spc="-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m</a:t>
            </a:r>
            <a:r>
              <a:rPr lang="en-US" sz="1600" spc="-10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sz="1600" spc="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li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z</a:t>
            </a:r>
            <a:r>
              <a:rPr lang="en-US" sz="1600" spc="-6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e</a:t>
            </a:r>
            <a:r>
              <a:rPr lang="en-US" sz="1600" spc="-4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4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d</a:t>
            </a:r>
            <a:r>
              <a:rPr lang="en-US" sz="1600" spc="-10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sz="1600" spc="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spc="-8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endParaRPr lang="en-US" sz="1600" dirty="0" smtClean="0">
              <a:latin typeface="Lucida Sans Unicode" pitchFamily="34" charset="0"/>
              <a:cs typeface="Lucida Sans Unicode" pitchFamily="34" charset="0"/>
            </a:endParaRPr>
          </a:p>
          <a:p>
            <a:pPr marL="699135" lvl="1" indent="-22987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600" spc="-19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S</a:t>
            </a:r>
            <a:r>
              <a:rPr lang="en-US" sz="1600" spc="4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p</a:t>
            </a:r>
            <a:r>
              <a:rPr lang="en-US" sz="1600" spc="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li</a:t>
            </a:r>
            <a:r>
              <a:rPr lang="en-US" sz="1600" spc="7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spc="-8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4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d</a:t>
            </a:r>
            <a:r>
              <a:rPr lang="en-US" sz="1600" spc="-10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sz="1600" spc="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spc="-8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sz="1600" spc="-2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n</a:t>
            </a:r>
            <a:r>
              <a:rPr lang="en-US" sz="1600" spc="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spc="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o</a:t>
            </a:r>
            <a:r>
              <a:rPr lang="en-US" sz="1600" spc="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tr</a:t>
            </a:r>
            <a:r>
              <a:rPr lang="en-US" sz="1600" spc="-10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sz="1600" spc="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n</a:t>
            </a:r>
            <a:r>
              <a:rPr lang="en-US" sz="1600" spc="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n</a:t>
            </a:r>
            <a:r>
              <a:rPr lang="en-US" sz="1600" spc="2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r>
              <a:rPr lang="en-US" sz="1600" spc="-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10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n</a:t>
            </a:r>
            <a:r>
              <a:rPr lang="en-US" sz="1600" spc="2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d</a:t>
            </a:r>
            <a:r>
              <a:rPr lang="en-US" sz="1600" spc="-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e</a:t>
            </a:r>
            <a:r>
              <a:rPr lang="en-US" sz="1600" spc="-10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s</a:t>
            </a:r>
            <a:r>
              <a:rPr lang="en-US" sz="1600" spc="7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spc="6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10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s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e</a:t>
            </a:r>
            <a:r>
              <a:rPr lang="en-US" sz="1600" spc="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spc="-10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s</a:t>
            </a:r>
            <a:r>
              <a:rPr lang="en-US" sz="1600" spc="-6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.</a:t>
            </a:r>
            <a:endParaRPr lang="en-US" sz="1600" dirty="0" smtClean="0">
              <a:latin typeface="Lucida Sans Unicode" pitchFamily="34" charset="0"/>
              <a:cs typeface="Lucida Sans Unicode" pitchFamily="34" charset="0"/>
            </a:endParaRPr>
          </a:p>
          <a:p>
            <a:pPr marL="241300" indent="-22923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1600" spc="-3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Model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2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preparation</a:t>
            </a:r>
            <a:endParaRPr lang="en-US" sz="1600" dirty="0" smtClean="0">
              <a:latin typeface="Lucida Sans Unicode" pitchFamily="34" charset="0"/>
              <a:cs typeface="Lucida Sans Unicode" pitchFamily="34" charset="0"/>
            </a:endParaRPr>
          </a:p>
          <a:p>
            <a:pPr marL="699135" lvl="1" indent="-22987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600" spc="-19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S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e</a:t>
            </a:r>
            <a:r>
              <a:rPr lang="en-US" sz="1600" spc="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l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e</a:t>
            </a:r>
            <a:r>
              <a:rPr lang="en-US" sz="1600" spc="-10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c</a:t>
            </a:r>
            <a:r>
              <a:rPr lang="en-US" sz="1600" spc="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spc="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o</a:t>
            </a:r>
            <a:r>
              <a:rPr lang="en-US" sz="1600" spc="-2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n</a:t>
            </a:r>
            <a:r>
              <a:rPr lang="en-US" sz="1600" spc="-8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o</a:t>
            </a:r>
            <a:r>
              <a:rPr lang="en-US" sz="1600" spc="1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r>
              <a:rPr lang="en-US" sz="1600" spc="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m</a:t>
            </a:r>
            <a:r>
              <a:rPr lang="en-US" sz="1600" spc="-10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ac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h</a:t>
            </a:r>
            <a:r>
              <a:rPr lang="en-US" sz="1600" spc="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n</a:t>
            </a:r>
            <a:r>
              <a:rPr lang="en-US" sz="1600" spc="-6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e</a:t>
            </a:r>
            <a:r>
              <a:rPr lang="en-US" sz="1600" spc="-4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l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e</a:t>
            </a:r>
            <a:r>
              <a:rPr lang="en-US" sz="1600" spc="-10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sz="1600" spc="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r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n</a:t>
            </a:r>
            <a:r>
              <a:rPr lang="en-US" sz="1600" spc="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n</a:t>
            </a:r>
            <a:r>
              <a:rPr lang="en-US" sz="1600" spc="2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r>
              <a:rPr lang="en-US" sz="1600" spc="-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10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sz="1600" spc="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l</a:t>
            </a:r>
            <a:r>
              <a:rPr lang="en-US" sz="1600" spc="4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o</a:t>
            </a:r>
            <a:r>
              <a:rPr lang="en-US" sz="1600" spc="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r</a:t>
            </a:r>
            <a:r>
              <a:rPr lang="en-US" sz="1600" spc="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600" spc="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h</a:t>
            </a:r>
            <a:r>
              <a:rPr lang="en-US" sz="1600" spc="-12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m</a:t>
            </a:r>
            <a:r>
              <a:rPr lang="en-US" sz="1600" spc="-7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s</a:t>
            </a:r>
            <a:endParaRPr lang="en-US" sz="1600" dirty="0" smtClean="0">
              <a:latin typeface="Lucida Sans Unicode" pitchFamily="34" charset="0"/>
              <a:cs typeface="Lucida Sans Unicode" pitchFamily="34" charset="0"/>
            </a:endParaRPr>
          </a:p>
          <a:p>
            <a:pPr marL="699135" lvl="1" indent="-22987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600" spc="-19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S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e</a:t>
            </a:r>
            <a:r>
              <a:rPr lang="en-US" sz="1600" spc="7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spc="-1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4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p</a:t>
            </a:r>
            <a:r>
              <a:rPr lang="en-US" sz="1600" spc="-10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sz="1600" spc="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r</a:t>
            </a:r>
            <a:r>
              <a:rPr lang="en-US" sz="1600" spc="-10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sz="1600" spc="-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m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e</a:t>
            </a:r>
            <a:r>
              <a:rPr lang="en-US" sz="1600" spc="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e</a:t>
            </a:r>
            <a:r>
              <a:rPr lang="en-US" sz="1600" spc="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r</a:t>
            </a:r>
            <a:r>
              <a:rPr lang="en-US" sz="1600" spc="-7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s</a:t>
            </a:r>
            <a:r>
              <a:rPr lang="en-US" sz="1600" spc="-10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2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o</a:t>
            </a:r>
            <a:r>
              <a:rPr lang="en-US" sz="1600" spc="2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r</a:t>
            </a:r>
            <a:r>
              <a:rPr lang="en-US" sz="1600" spc="-4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e</a:t>
            </a:r>
            <a:r>
              <a:rPr lang="en-US" sz="1600" spc="-10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ac</a:t>
            </a:r>
            <a:r>
              <a:rPr lang="en-US" sz="1600" spc="-2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h</a:t>
            </a:r>
            <a:r>
              <a:rPr lang="en-US" sz="1600" spc="-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10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sz="1600" spc="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l</a:t>
            </a:r>
            <a:r>
              <a:rPr lang="en-US" sz="1600" spc="4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o</a:t>
            </a:r>
            <a:r>
              <a:rPr lang="en-US" sz="1600" spc="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r</a:t>
            </a:r>
            <a:r>
              <a:rPr lang="en-US" sz="1600" spc="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600" spc="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h</a:t>
            </a:r>
            <a:r>
              <a:rPr lang="en-US" sz="1600" spc="-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m</a:t>
            </a:r>
            <a:r>
              <a:rPr lang="en-US" sz="1600" spc="-6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spc="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o</a:t>
            </a:r>
            <a:r>
              <a:rPr lang="en-US" sz="1600" spc="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195" dirty="0" err="1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r>
              <a:rPr lang="en-US" sz="1600" spc="55" dirty="0" err="1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r</a:t>
            </a:r>
            <a:r>
              <a:rPr lang="en-US" sz="1600" spc="50" dirty="0" err="1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600" spc="45" dirty="0" err="1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d</a:t>
            </a:r>
            <a:r>
              <a:rPr lang="en-US" sz="1600" spc="-190" dirty="0" err="1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S</a:t>
            </a:r>
            <a:r>
              <a:rPr lang="en-US" sz="1600" spc="-35" dirty="0" err="1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e</a:t>
            </a:r>
            <a:r>
              <a:rPr lang="en-US" sz="1600" spc="-105" dirty="0" err="1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sz="1600" spc="55" dirty="0" err="1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r</a:t>
            </a:r>
            <a:r>
              <a:rPr lang="en-US" sz="1600" spc="-105" dirty="0" err="1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c</a:t>
            </a:r>
            <a:r>
              <a:rPr lang="en-US" sz="1600" spc="-35" dirty="0" err="1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h</a:t>
            </a:r>
            <a:r>
              <a:rPr lang="en-US" sz="1600" spc="-190" dirty="0" err="1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C</a:t>
            </a:r>
            <a:r>
              <a:rPr lang="en-US" sz="1600" spc="-60" dirty="0" err="1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V</a:t>
            </a:r>
            <a:endParaRPr lang="en-US" sz="1600" dirty="0" smtClean="0">
              <a:latin typeface="Lucida Sans Unicode" pitchFamily="34" charset="0"/>
              <a:cs typeface="Lucida Sans Unicode" pitchFamily="34" charset="0"/>
            </a:endParaRPr>
          </a:p>
          <a:p>
            <a:pPr marL="699135" lvl="1" indent="-22987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600" spc="-1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Training</a:t>
            </a:r>
            <a:r>
              <a:rPr lang="en-US" sz="1600" spc="-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50" dirty="0" err="1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GridSearchModel</a:t>
            </a:r>
            <a:r>
              <a:rPr lang="en-US" sz="1600" spc="-4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1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models</a:t>
            </a:r>
            <a:r>
              <a:rPr lang="en-US" sz="1600" spc="-9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1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with</a:t>
            </a:r>
            <a:r>
              <a:rPr lang="en-US" sz="1600" spc="-8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training</a:t>
            </a:r>
            <a:r>
              <a:rPr lang="en-US" sz="1600" spc="-4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2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dataset</a:t>
            </a:r>
            <a:endParaRPr lang="en-US" sz="1600" dirty="0" smtClean="0">
              <a:latin typeface="Lucida Sans Unicode" pitchFamily="34" charset="0"/>
              <a:cs typeface="Lucida Sans Unicode" pitchFamily="34" charset="0"/>
            </a:endParaRPr>
          </a:p>
          <a:p>
            <a:pPr marL="241300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1600" spc="-3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Model</a:t>
            </a:r>
            <a:r>
              <a:rPr lang="en-US" sz="1600" spc="-4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evaluation</a:t>
            </a:r>
            <a:endParaRPr lang="en-US" sz="1600" dirty="0" smtClean="0">
              <a:latin typeface="Lucida Sans Unicode" pitchFamily="34" charset="0"/>
              <a:cs typeface="Lucida Sans Unicode" pitchFamily="34" charset="0"/>
            </a:endParaRPr>
          </a:p>
          <a:p>
            <a:pPr marL="699135" lvl="1" indent="-22987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600" spc="-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Get</a:t>
            </a:r>
            <a:r>
              <a:rPr lang="en-US" sz="1600" spc="-1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best</a:t>
            </a:r>
            <a:r>
              <a:rPr lang="en-US" sz="1600" spc="-8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25" dirty="0" err="1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hyperparameters</a:t>
            </a:r>
            <a:r>
              <a:rPr lang="en-US" sz="1600" spc="-10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1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for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7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each</a:t>
            </a:r>
            <a:r>
              <a:rPr lang="en-US" sz="1600" spc="7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type</a:t>
            </a:r>
            <a:r>
              <a:rPr lang="en-US" sz="1600" spc="-4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1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of</a:t>
            </a:r>
            <a:r>
              <a:rPr lang="en-US" sz="1600" spc="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1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model</a:t>
            </a:r>
            <a:endParaRPr lang="en-US" sz="1600" dirty="0" smtClean="0">
              <a:latin typeface="Lucida Sans Unicode" pitchFamily="34" charset="0"/>
              <a:cs typeface="Lucida Sans Unicode" pitchFamily="34" charset="0"/>
            </a:endParaRPr>
          </a:p>
          <a:p>
            <a:pPr marL="699135" lvl="1" indent="-22987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600" spc="-4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Compute</a:t>
            </a:r>
            <a:r>
              <a:rPr lang="en-US" sz="1600" spc="-4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7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accuracy</a:t>
            </a:r>
            <a:r>
              <a:rPr lang="en-US" sz="1600" spc="2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1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for</a:t>
            </a:r>
            <a:r>
              <a:rPr lang="en-US" sz="1600" spc="10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7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each</a:t>
            </a:r>
            <a:r>
              <a:rPr lang="en-US" sz="1600" spc="-1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model</a:t>
            </a:r>
            <a:r>
              <a:rPr lang="en-US" sz="1600" spc="-4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1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with</a:t>
            </a:r>
            <a:r>
              <a:rPr lang="en-US" sz="1600" spc="-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test</a:t>
            </a:r>
            <a:r>
              <a:rPr lang="en-US" sz="1600" spc="-1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2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dataset</a:t>
            </a:r>
            <a:endParaRPr lang="en-US" sz="1600" dirty="0" smtClean="0">
              <a:latin typeface="Lucida Sans Unicode" pitchFamily="34" charset="0"/>
              <a:cs typeface="Lucida Sans Unicode" pitchFamily="34" charset="0"/>
            </a:endParaRPr>
          </a:p>
          <a:p>
            <a:pPr marL="699135" lvl="1" indent="-22987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600" spc="-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Plot</a:t>
            </a:r>
            <a:r>
              <a:rPr lang="en-US" sz="1600" spc="-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4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Confusion</a:t>
            </a:r>
            <a:r>
              <a:rPr lang="en-US" sz="1600" spc="-3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1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Matrix</a:t>
            </a:r>
            <a:endParaRPr lang="en-US" sz="1600" dirty="0" smtClean="0">
              <a:latin typeface="Lucida Sans Unicode" pitchFamily="34" charset="0"/>
              <a:cs typeface="Lucida Sans Unicode" pitchFamily="34" charset="0"/>
            </a:endParaRPr>
          </a:p>
          <a:p>
            <a:pPr marL="241300" indent="-22923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1600" spc="-3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Model</a:t>
            </a:r>
            <a:r>
              <a:rPr lang="en-US" sz="1600" spc="-4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comparison</a:t>
            </a:r>
            <a:endParaRPr lang="en-US" sz="1600" dirty="0" smtClean="0">
              <a:latin typeface="Lucida Sans Unicode" pitchFamily="34" charset="0"/>
              <a:cs typeface="Lucida Sans Unicode" pitchFamily="34" charset="0"/>
            </a:endParaRPr>
          </a:p>
          <a:p>
            <a:pPr marL="699135" lvl="1" indent="-22987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600" spc="-4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Comparison</a:t>
            </a:r>
            <a:r>
              <a:rPr lang="en-US" sz="1600" spc="-8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1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of</a:t>
            </a:r>
            <a:r>
              <a:rPr lang="en-US" sz="1600" spc="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1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models</a:t>
            </a:r>
            <a:r>
              <a:rPr lang="en-US" sz="1600" spc="-10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2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according</a:t>
            </a:r>
            <a:r>
              <a:rPr lang="en-US" sz="1600" spc="2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3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to</a:t>
            </a:r>
            <a:r>
              <a:rPr lang="en-US" sz="1600" spc="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1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their</a:t>
            </a:r>
            <a:r>
              <a:rPr lang="en-US" sz="1600" spc="-4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7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accuracy</a:t>
            </a:r>
            <a:endParaRPr lang="en-US" sz="1600" dirty="0" smtClean="0">
              <a:latin typeface="Lucida Sans Unicode" pitchFamily="34" charset="0"/>
              <a:cs typeface="Lucida Sans Unicode" pitchFamily="34" charset="0"/>
            </a:endParaRPr>
          </a:p>
          <a:p>
            <a:pPr marL="699135" lvl="1" indent="-22987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600" spc="-7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The</a:t>
            </a:r>
            <a:r>
              <a:rPr lang="en-US" sz="1600" spc="-4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1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model</a:t>
            </a:r>
            <a:r>
              <a:rPr lang="en-US" sz="1600" spc="-4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1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with</a:t>
            </a:r>
            <a:r>
              <a:rPr lang="en-US" sz="160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1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the</a:t>
            </a:r>
            <a:r>
              <a:rPr lang="en-US" sz="1600" spc="3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1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best</a:t>
            </a:r>
            <a:r>
              <a:rPr lang="en-US" sz="1600" spc="-8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7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accuracy</a:t>
            </a:r>
            <a:r>
              <a:rPr lang="en-US" sz="1600" spc="10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2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will</a:t>
            </a:r>
            <a:r>
              <a:rPr lang="en-US" sz="1600" spc="-4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1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be</a:t>
            </a:r>
            <a:r>
              <a:rPr lang="en-US" sz="1600" spc="-4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5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chosen</a:t>
            </a:r>
            <a:r>
              <a:rPr lang="en-US" sz="1600" spc="7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7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(see</a:t>
            </a:r>
            <a:r>
              <a:rPr lang="en-US" sz="1600" spc="-4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2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Notebook</a:t>
            </a:r>
            <a:r>
              <a:rPr lang="en-US" sz="1600" spc="5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1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for</a:t>
            </a:r>
            <a:r>
              <a:rPr lang="en-US" sz="1600" spc="110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spc="-15" dirty="0" smtClean="0">
                <a:solidFill>
                  <a:srgbClr val="292929"/>
                </a:solidFill>
                <a:latin typeface="Lucida Sans Unicode" pitchFamily="34" charset="0"/>
                <a:cs typeface="Lucida Sans Unicode" pitchFamily="34" charset="0"/>
              </a:rPr>
              <a:t>result)</a:t>
            </a:r>
            <a:endParaRPr lang="en-US" sz="1600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marR="7239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80" dirty="0" smtClean="0">
                <a:solidFill>
                  <a:srgbClr val="1B1B1B"/>
                </a:solidFill>
                <a:cs typeface="Arial Black"/>
              </a:rPr>
              <a:t>E</a:t>
            </a:r>
            <a:r>
              <a:rPr lang="en-US" sz="2800" spc="-85" dirty="0" smtClean="0">
                <a:solidFill>
                  <a:srgbClr val="1B1B1B"/>
                </a:solidFill>
                <a:cs typeface="Arial Black"/>
              </a:rPr>
              <a:t>xp</a:t>
            </a:r>
            <a:r>
              <a:rPr lang="en-US" sz="2800" spc="-90" dirty="0" smtClean="0">
                <a:solidFill>
                  <a:srgbClr val="1B1B1B"/>
                </a:solidFill>
                <a:cs typeface="Arial Black"/>
              </a:rPr>
              <a:t>l</a:t>
            </a:r>
            <a:r>
              <a:rPr lang="en-US" sz="2800" spc="-85" dirty="0" smtClean="0">
                <a:solidFill>
                  <a:srgbClr val="1B1B1B"/>
                </a:solidFill>
                <a:cs typeface="Arial Black"/>
              </a:rPr>
              <a:t>o</a:t>
            </a:r>
            <a:r>
              <a:rPr lang="en-US" sz="2800" spc="-35" dirty="0" smtClean="0">
                <a:solidFill>
                  <a:srgbClr val="1B1B1B"/>
                </a:solidFill>
                <a:cs typeface="Arial Black"/>
              </a:rPr>
              <a:t>r</a:t>
            </a:r>
            <a:r>
              <a:rPr lang="en-US" sz="2800" spc="-135" dirty="0" smtClean="0">
                <a:solidFill>
                  <a:srgbClr val="1B1B1B"/>
                </a:solidFill>
                <a:cs typeface="Arial Black"/>
              </a:rPr>
              <a:t>a</a:t>
            </a:r>
            <a:r>
              <a:rPr lang="en-US" sz="2800" spc="-95" dirty="0" smtClean="0">
                <a:solidFill>
                  <a:srgbClr val="1B1B1B"/>
                </a:solidFill>
                <a:cs typeface="Arial Black"/>
              </a:rPr>
              <a:t>t</a:t>
            </a:r>
            <a:r>
              <a:rPr lang="en-US" sz="2800" spc="-85" dirty="0" smtClean="0">
                <a:solidFill>
                  <a:srgbClr val="1B1B1B"/>
                </a:solidFill>
                <a:cs typeface="Arial Black"/>
              </a:rPr>
              <a:t>o</a:t>
            </a:r>
            <a:r>
              <a:rPr lang="en-US" sz="2800" spc="80" dirty="0" smtClean="0">
                <a:solidFill>
                  <a:srgbClr val="1B1B1B"/>
                </a:solidFill>
                <a:cs typeface="Arial Black"/>
              </a:rPr>
              <a:t>r</a:t>
            </a:r>
            <a:r>
              <a:rPr lang="en-US" sz="2800" dirty="0" smtClean="0">
                <a:solidFill>
                  <a:srgbClr val="1B1B1B"/>
                </a:solidFill>
                <a:cs typeface="Arial Black"/>
              </a:rPr>
              <a:t>y</a:t>
            </a:r>
            <a:r>
              <a:rPr lang="en-US" sz="2800" spc="-180" dirty="0" smtClean="0">
                <a:solidFill>
                  <a:srgbClr val="1B1B1B"/>
                </a:solidFill>
                <a:cs typeface="Arial Black"/>
              </a:rPr>
              <a:t> </a:t>
            </a:r>
            <a:r>
              <a:rPr lang="en-US" sz="2800" spc="-90" dirty="0" smtClean="0">
                <a:solidFill>
                  <a:srgbClr val="1B1B1B"/>
                </a:solidFill>
                <a:cs typeface="Arial Black"/>
              </a:rPr>
              <a:t>d</a:t>
            </a:r>
            <a:r>
              <a:rPr lang="en-US" sz="2800" spc="-120" dirty="0" smtClean="0">
                <a:solidFill>
                  <a:srgbClr val="1B1B1B"/>
                </a:solidFill>
                <a:cs typeface="Arial Black"/>
              </a:rPr>
              <a:t>a</a:t>
            </a:r>
            <a:r>
              <a:rPr lang="en-US" sz="2800" spc="-95" dirty="0" smtClean="0">
                <a:solidFill>
                  <a:srgbClr val="1B1B1B"/>
                </a:solidFill>
                <a:cs typeface="Arial Black"/>
              </a:rPr>
              <a:t>t</a:t>
            </a:r>
            <a:r>
              <a:rPr lang="en-US" sz="2800" dirty="0" smtClean="0">
                <a:solidFill>
                  <a:srgbClr val="1B1B1B"/>
                </a:solidFill>
                <a:cs typeface="Arial Black"/>
              </a:rPr>
              <a:t>a</a:t>
            </a:r>
            <a:r>
              <a:rPr lang="en-US" sz="2800" spc="-175" dirty="0" smtClean="0">
                <a:solidFill>
                  <a:srgbClr val="1B1B1B"/>
                </a:solidFill>
                <a:cs typeface="Arial Black"/>
              </a:rPr>
              <a:t> </a:t>
            </a:r>
            <a:r>
              <a:rPr lang="en-US" sz="2800" spc="-85" dirty="0" smtClean="0">
                <a:solidFill>
                  <a:srgbClr val="1B1B1B"/>
                </a:solidFill>
                <a:cs typeface="Arial Black"/>
              </a:rPr>
              <a:t>ana</a:t>
            </a:r>
            <a:r>
              <a:rPr lang="en-US" sz="2800" spc="-40" dirty="0" smtClean="0">
                <a:solidFill>
                  <a:srgbClr val="1B1B1B"/>
                </a:solidFill>
                <a:cs typeface="Arial Black"/>
              </a:rPr>
              <a:t>l</a:t>
            </a:r>
            <a:r>
              <a:rPr lang="en-US" sz="2800" spc="-85" dirty="0" smtClean="0">
                <a:solidFill>
                  <a:srgbClr val="1B1B1B"/>
                </a:solidFill>
                <a:cs typeface="Arial Black"/>
              </a:rPr>
              <a:t>ys</a:t>
            </a:r>
            <a:r>
              <a:rPr lang="en-US" sz="2800" spc="-90" dirty="0" smtClean="0">
                <a:solidFill>
                  <a:srgbClr val="1B1B1B"/>
                </a:solidFill>
                <a:cs typeface="Arial Black"/>
              </a:rPr>
              <a:t>i</a:t>
            </a:r>
            <a:r>
              <a:rPr lang="en-US" sz="2800" dirty="0" smtClean="0">
                <a:solidFill>
                  <a:srgbClr val="1B1B1B"/>
                </a:solidFill>
                <a:cs typeface="Arial Black"/>
              </a:rPr>
              <a:t>s  </a:t>
            </a:r>
            <a:r>
              <a:rPr lang="en-US" sz="2800" spc="-70" dirty="0" smtClean="0">
                <a:solidFill>
                  <a:srgbClr val="1B1B1B"/>
                </a:solidFill>
                <a:cs typeface="Arial Black"/>
              </a:rPr>
              <a:t>results</a:t>
            </a:r>
            <a:endParaRPr lang="en-US" sz="2800" dirty="0" smtClean="0">
              <a:cs typeface="Arial Black"/>
            </a:endParaRPr>
          </a:p>
          <a:p>
            <a:pPr marL="241300" marR="5080" indent="-228600">
              <a:lnSpc>
                <a:spcPct val="100000"/>
              </a:lnSpc>
              <a:spcBef>
                <a:spcPts val="342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90" dirty="0" smtClean="0">
                <a:solidFill>
                  <a:srgbClr val="1B1B1B"/>
                </a:solidFill>
                <a:cs typeface="Arial Black"/>
              </a:rPr>
              <a:t>I</a:t>
            </a:r>
            <a:r>
              <a:rPr lang="en-US" sz="2800" spc="-85" dirty="0" smtClean="0">
                <a:solidFill>
                  <a:srgbClr val="1B1B1B"/>
                </a:solidFill>
                <a:cs typeface="Arial Black"/>
              </a:rPr>
              <a:t>nte</a:t>
            </a:r>
            <a:r>
              <a:rPr lang="en-US" sz="2800" spc="-35" dirty="0" smtClean="0">
                <a:solidFill>
                  <a:srgbClr val="1B1B1B"/>
                </a:solidFill>
                <a:cs typeface="Arial Black"/>
              </a:rPr>
              <a:t>r</a:t>
            </a:r>
            <a:r>
              <a:rPr lang="en-US" sz="2800" spc="-90" dirty="0" smtClean="0">
                <a:solidFill>
                  <a:srgbClr val="1B1B1B"/>
                </a:solidFill>
                <a:cs typeface="Arial Black"/>
              </a:rPr>
              <a:t>a</a:t>
            </a:r>
            <a:r>
              <a:rPr lang="en-US" sz="2800" spc="-85" dirty="0" smtClean="0">
                <a:solidFill>
                  <a:srgbClr val="1B1B1B"/>
                </a:solidFill>
                <a:cs typeface="Arial Black"/>
              </a:rPr>
              <a:t>ct</a:t>
            </a:r>
            <a:r>
              <a:rPr lang="en-US" sz="2800" spc="-90" dirty="0" smtClean="0">
                <a:solidFill>
                  <a:srgbClr val="1B1B1B"/>
                </a:solidFill>
                <a:cs typeface="Arial Black"/>
              </a:rPr>
              <a:t>i</a:t>
            </a:r>
            <a:r>
              <a:rPr lang="en-US" sz="2800" spc="-175" dirty="0" smtClean="0">
                <a:solidFill>
                  <a:srgbClr val="1B1B1B"/>
                </a:solidFill>
                <a:cs typeface="Arial Black"/>
              </a:rPr>
              <a:t>v</a:t>
            </a:r>
            <a:r>
              <a:rPr lang="en-US" sz="2800" dirty="0" smtClean="0">
                <a:solidFill>
                  <a:srgbClr val="1B1B1B"/>
                </a:solidFill>
                <a:cs typeface="Arial Black"/>
              </a:rPr>
              <a:t>e</a:t>
            </a:r>
            <a:r>
              <a:rPr lang="en-US" sz="2800" spc="-165" dirty="0" smtClean="0">
                <a:solidFill>
                  <a:srgbClr val="1B1B1B"/>
                </a:solidFill>
                <a:cs typeface="Arial Black"/>
              </a:rPr>
              <a:t> </a:t>
            </a:r>
            <a:r>
              <a:rPr lang="en-US" sz="2800" spc="-90" dirty="0" smtClean="0">
                <a:solidFill>
                  <a:srgbClr val="1B1B1B"/>
                </a:solidFill>
                <a:cs typeface="Arial Black"/>
              </a:rPr>
              <a:t>a</a:t>
            </a:r>
            <a:r>
              <a:rPr lang="en-US" sz="2800" spc="-85" dirty="0" smtClean="0">
                <a:solidFill>
                  <a:srgbClr val="1B1B1B"/>
                </a:solidFill>
                <a:cs typeface="Arial Black"/>
              </a:rPr>
              <a:t>na</a:t>
            </a:r>
            <a:r>
              <a:rPr lang="en-US" sz="2800" spc="-30" dirty="0" smtClean="0">
                <a:solidFill>
                  <a:srgbClr val="1B1B1B"/>
                </a:solidFill>
                <a:cs typeface="Arial Black"/>
              </a:rPr>
              <a:t>l</a:t>
            </a:r>
            <a:r>
              <a:rPr lang="en-US" sz="2800" spc="-95" dirty="0" smtClean="0">
                <a:solidFill>
                  <a:srgbClr val="1B1B1B"/>
                </a:solidFill>
                <a:cs typeface="Arial Black"/>
              </a:rPr>
              <a:t>y</a:t>
            </a:r>
            <a:r>
              <a:rPr lang="en-US" sz="2800" spc="-85" dirty="0" smtClean="0">
                <a:solidFill>
                  <a:srgbClr val="1B1B1B"/>
                </a:solidFill>
                <a:cs typeface="Arial Black"/>
              </a:rPr>
              <a:t>t</a:t>
            </a:r>
            <a:r>
              <a:rPr lang="en-US" sz="2800" spc="-90" dirty="0" smtClean="0">
                <a:solidFill>
                  <a:srgbClr val="1B1B1B"/>
                </a:solidFill>
                <a:cs typeface="Arial Black"/>
              </a:rPr>
              <a:t>i</a:t>
            </a:r>
            <a:r>
              <a:rPr lang="en-US" sz="2800" spc="-85" dirty="0" smtClean="0">
                <a:solidFill>
                  <a:srgbClr val="1B1B1B"/>
                </a:solidFill>
                <a:cs typeface="Arial Black"/>
              </a:rPr>
              <a:t>c</a:t>
            </a:r>
            <a:r>
              <a:rPr lang="en-US" sz="2800" dirty="0" smtClean="0">
                <a:solidFill>
                  <a:srgbClr val="1B1B1B"/>
                </a:solidFill>
                <a:cs typeface="Arial Black"/>
              </a:rPr>
              <a:t>s</a:t>
            </a:r>
            <a:r>
              <a:rPr lang="en-US" sz="2800" spc="-180" dirty="0" smtClean="0">
                <a:solidFill>
                  <a:srgbClr val="1B1B1B"/>
                </a:solidFill>
                <a:cs typeface="Arial Black"/>
              </a:rPr>
              <a:t> </a:t>
            </a:r>
            <a:r>
              <a:rPr lang="en-US" sz="2800" spc="-85" dirty="0" smtClean="0">
                <a:solidFill>
                  <a:srgbClr val="1B1B1B"/>
                </a:solidFill>
                <a:cs typeface="Arial Black"/>
              </a:rPr>
              <a:t>de</a:t>
            </a:r>
            <a:r>
              <a:rPr lang="en-US" sz="2800" spc="-90" dirty="0" smtClean="0">
                <a:solidFill>
                  <a:srgbClr val="1B1B1B"/>
                </a:solidFill>
                <a:cs typeface="Arial Black"/>
              </a:rPr>
              <a:t>m</a:t>
            </a:r>
            <a:r>
              <a:rPr lang="en-US" sz="2800" dirty="0" smtClean="0">
                <a:solidFill>
                  <a:srgbClr val="1B1B1B"/>
                </a:solidFill>
                <a:cs typeface="Arial Black"/>
              </a:rPr>
              <a:t>o</a:t>
            </a:r>
            <a:r>
              <a:rPr lang="en-US" sz="2800" spc="-175" dirty="0" smtClean="0">
                <a:solidFill>
                  <a:srgbClr val="1B1B1B"/>
                </a:solidFill>
                <a:cs typeface="Arial Black"/>
              </a:rPr>
              <a:t> </a:t>
            </a:r>
            <a:r>
              <a:rPr lang="en-US" sz="2800" spc="-90" dirty="0" smtClean="0">
                <a:solidFill>
                  <a:srgbClr val="1B1B1B"/>
                </a:solidFill>
                <a:cs typeface="Arial Black"/>
              </a:rPr>
              <a:t>i</a:t>
            </a:r>
            <a:r>
              <a:rPr lang="en-US" sz="2800" dirty="0" smtClean="0">
                <a:solidFill>
                  <a:srgbClr val="1B1B1B"/>
                </a:solidFill>
                <a:cs typeface="Arial Black"/>
              </a:rPr>
              <a:t>n  </a:t>
            </a:r>
            <a:r>
              <a:rPr lang="en-US" sz="2800" spc="-75" dirty="0" smtClean="0">
                <a:solidFill>
                  <a:srgbClr val="1B1B1B"/>
                </a:solidFill>
                <a:cs typeface="Arial Black"/>
              </a:rPr>
              <a:t>screenshots</a:t>
            </a:r>
            <a:endParaRPr lang="en-US" sz="2800" dirty="0" smtClean="0"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43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80" dirty="0" smtClean="0">
                <a:solidFill>
                  <a:srgbClr val="1B1B1B"/>
                </a:solidFill>
                <a:cs typeface="Arial Black"/>
              </a:rPr>
              <a:t>P</a:t>
            </a:r>
            <a:r>
              <a:rPr lang="en-US" sz="2800" spc="-45" dirty="0" smtClean="0">
                <a:solidFill>
                  <a:srgbClr val="1B1B1B"/>
                </a:solidFill>
                <a:cs typeface="Arial Black"/>
              </a:rPr>
              <a:t>r</a:t>
            </a:r>
            <a:r>
              <a:rPr lang="en-US" sz="2800" spc="-85" dirty="0" smtClean="0">
                <a:solidFill>
                  <a:srgbClr val="1B1B1B"/>
                </a:solidFill>
                <a:cs typeface="Arial Black"/>
              </a:rPr>
              <a:t>ed</a:t>
            </a:r>
            <a:r>
              <a:rPr lang="en-US" sz="2800" spc="-90" dirty="0" smtClean="0">
                <a:solidFill>
                  <a:srgbClr val="1B1B1B"/>
                </a:solidFill>
                <a:cs typeface="Arial Black"/>
              </a:rPr>
              <a:t>i</a:t>
            </a:r>
            <a:r>
              <a:rPr lang="en-US" sz="2800" spc="-85" dirty="0" smtClean="0">
                <a:solidFill>
                  <a:srgbClr val="1B1B1B"/>
                </a:solidFill>
                <a:cs typeface="Arial Black"/>
              </a:rPr>
              <a:t>ct</a:t>
            </a:r>
            <a:r>
              <a:rPr lang="en-US" sz="2800" spc="-90" dirty="0" smtClean="0">
                <a:solidFill>
                  <a:srgbClr val="1B1B1B"/>
                </a:solidFill>
                <a:cs typeface="Arial Black"/>
              </a:rPr>
              <a:t>i</a:t>
            </a:r>
            <a:r>
              <a:rPr lang="en-US" sz="2800" spc="-175" dirty="0" smtClean="0">
                <a:solidFill>
                  <a:srgbClr val="1B1B1B"/>
                </a:solidFill>
                <a:cs typeface="Arial Black"/>
              </a:rPr>
              <a:t>v</a:t>
            </a:r>
            <a:r>
              <a:rPr lang="en-US" sz="2800" dirty="0" smtClean="0">
                <a:solidFill>
                  <a:srgbClr val="1B1B1B"/>
                </a:solidFill>
                <a:cs typeface="Arial Black"/>
              </a:rPr>
              <a:t>e</a:t>
            </a:r>
            <a:r>
              <a:rPr lang="en-US" sz="2800" spc="-165" dirty="0" smtClean="0">
                <a:solidFill>
                  <a:srgbClr val="1B1B1B"/>
                </a:solidFill>
                <a:cs typeface="Arial Black"/>
              </a:rPr>
              <a:t> </a:t>
            </a:r>
            <a:r>
              <a:rPr lang="en-US" sz="2800" spc="-85" dirty="0" smtClean="0">
                <a:solidFill>
                  <a:srgbClr val="1B1B1B"/>
                </a:solidFill>
                <a:cs typeface="Arial Black"/>
              </a:rPr>
              <a:t>an</a:t>
            </a:r>
            <a:r>
              <a:rPr lang="en-US" sz="2800" spc="-90" dirty="0" smtClean="0">
                <a:solidFill>
                  <a:srgbClr val="1B1B1B"/>
                </a:solidFill>
                <a:cs typeface="Arial Black"/>
              </a:rPr>
              <a:t>a</a:t>
            </a:r>
            <a:r>
              <a:rPr lang="en-US" sz="2800" spc="-30" dirty="0" smtClean="0">
                <a:solidFill>
                  <a:srgbClr val="1B1B1B"/>
                </a:solidFill>
                <a:cs typeface="Arial Black"/>
              </a:rPr>
              <a:t>l</a:t>
            </a:r>
            <a:r>
              <a:rPr lang="en-US" sz="2800" spc="-95" dirty="0" smtClean="0">
                <a:solidFill>
                  <a:srgbClr val="1B1B1B"/>
                </a:solidFill>
                <a:cs typeface="Arial Black"/>
              </a:rPr>
              <a:t>y</a:t>
            </a:r>
            <a:r>
              <a:rPr lang="en-US" sz="2800" spc="-75" dirty="0" smtClean="0">
                <a:solidFill>
                  <a:srgbClr val="1B1B1B"/>
                </a:solidFill>
                <a:cs typeface="Arial Black"/>
              </a:rPr>
              <a:t>s</a:t>
            </a:r>
            <a:r>
              <a:rPr lang="en-US" sz="2800" spc="-90" dirty="0" smtClean="0">
                <a:solidFill>
                  <a:srgbClr val="1B1B1B"/>
                </a:solidFill>
                <a:cs typeface="Arial Black"/>
              </a:rPr>
              <a:t>i</a:t>
            </a:r>
            <a:r>
              <a:rPr lang="en-US" sz="2800" dirty="0" smtClean="0">
                <a:solidFill>
                  <a:srgbClr val="1B1B1B"/>
                </a:solidFill>
                <a:cs typeface="Arial Black"/>
              </a:rPr>
              <a:t>s</a:t>
            </a:r>
            <a:r>
              <a:rPr lang="en-US" sz="2800" spc="-180" dirty="0" smtClean="0">
                <a:solidFill>
                  <a:srgbClr val="1B1B1B"/>
                </a:solidFill>
                <a:cs typeface="Arial Black"/>
              </a:rPr>
              <a:t> </a:t>
            </a:r>
            <a:r>
              <a:rPr lang="en-US" sz="2800" spc="-45" dirty="0" smtClean="0">
                <a:solidFill>
                  <a:srgbClr val="1B1B1B"/>
                </a:solidFill>
                <a:cs typeface="Arial Black"/>
              </a:rPr>
              <a:t>r</a:t>
            </a:r>
            <a:r>
              <a:rPr lang="en-US" sz="2800" spc="-85" dirty="0" smtClean="0">
                <a:solidFill>
                  <a:srgbClr val="1B1B1B"/>
                </a:solidFill>
                <a:cs typeface="Arial Black"/>
              </a:rPr>
              <a:t>esu</a:t>
            </a:r>
            <a:r>
              <a:rPr lang="en-US" sz="2800" spc="-90" dirty="0" smtClean="0">
                <a:solidFill>
                  <a:srgbClr val="1B1B1B"/>
                </a:solidFill>
                <a:cs typeface="Arial Black"/>
              </a:rPr>
              <a:t>l</a:t>
            </a:r>
            <a:r>
              <a:rPr lang="en-US" sz="2800" spc="-85" dirty="0" smtClean="0">
                <a:solidFill>
                  <a:srgbClr val="1B1B1B"/>
                </a:solidFill>
                <a:cs typeface="Arial Black"/>
              </a:rPr>
              <a:t>t</a:t>
            </a:r>
            <a:r>
              <a:rPr lang="en-US" sz="2800" dirty="0" smtClean="0">
                <a:solidFill>
                  <a:srgbClr val="1B1B1B"/>
                </a:solidFill>
                <a:cs typeface="Arial Black"/>
              </a:rPr>
              <a:t>s</a:t>
            </a:r>
            <a:endParaRPr lang="en-US" sz="2800" dirty="0" smtClean="0">
              <a:cs typeface="Arial Blac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Number </a:t>
            </a:r>
            <a:r>
              <a:rPr lang="en-US" dirty="0" err="1" smtClean="0"/>
              <a:t>vs</a:t>
            </a:r>
            <a:r>
              <a:rPr lang="en-US" dirty="0" smtClean="0"/>
              <a:t> Launch site</a:t>
            </a: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" y="1924050"/>
            <a:ext cx="8905906" cy="2543175"/>
          </a:xfrm>
          <a:prstGeom prst="rect">
            <a:avLst/>
          </a:prstGeom>
        </p:spPr>
      </p:pic>
      <p:sp>
        <p:nvSpPr>
          <p:cNvPr id="5" name="object 2"/>
          <p:cNvSpPr txBox="1"/>
          <p:nvPr/>
        </p:nvSpPr>
        <p:spPr>
          <a:xfrm>
            <a:off x="1000100" y="4714884"/>
            <a:ext cx="5974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5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Observation:  </a:t>
            </a:r>
            <a:r>
              <a:rPr sz="1800" spc="5" smtClean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105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increasing.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 vs. Launch site</a:t>
            </a: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" y="1924050"/>
            <a:ext cx="8839231" cy="2400300"/>
          </a:xfrm>
          <a:prstGeom prst="rect">
            <a:avLst/>
          </a:prstGeom>
        </p:spPr>
      </p:pic>
      <p:sp>
        <p:nvSpPr>
          <p:cNvPr id="5" name="object 2"/>
          <p:cNvSpPr txBox="1"/>
          <p:nvPr/>
        </p:nvSpPr>
        <p:spPr>
          <a:xfrm>
            <a:off x="428596" y="4643446"/>
            <a:ext cx="8013413" cy="83612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Depending</a:t>
            </a: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heavier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may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consideration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hand,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too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make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vs. Orbit type</a:t>
            </a: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596" y="1428736"/>
            <a:ext cx="8358246" cy="3476625"/>
          </a:xfrm>
          <a:prstGeom prst="rect">
            <a:avLst/>
          </a:prstGeom>
        </p:spPr>
      </p:pic>
      <p:sp>
        <p:nvSpPr>
          <p:cNvPr id="5" name="object 2"/>
          <p:cNvSpPr txBox="1"/>
          <p:nvPr/>
        </p:nvSpPr>
        <p:spPr>
          <a:xfrm>
            <a:off x="642910" y="4929198"/>
            <a:ext cx="8080406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see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types. </a:t>
            </a: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ES-L1, 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GEO,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HEO,</a:t>
            </a:r>
            <a:r>
              <a:rPr sz="18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0">
                <a:solidFill>
                  <a:srgbClr val="292929"/>
                </a:solidFill>
                <a:latin typeface="Microsoft Sans Serif"/>
                <a:cs typeface="Microsoft Sans Serif"/>
              </a:rPr>
              <a:t>SSO</a:t>
            </a:r>
            <a:r>
              <a:rPr sz="1800" spc="-195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19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smtClean="0">
                <a:solidFill>
                  <a:srgbClr val="292929"/>
                </a:solidFill>
                <a:latin typeface="Microsoft Sans Serif"/>
                <a:cs typeface="Microsoft Sans Serif"/>
              </a:rPr>
              <a:t>have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best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number vs. orbit type</a:t>
            </a: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1" y="1990725"/>
            <a:ext cx="8701118" cy="2333625"/>
          </a:xfrm>
          <a:prstGeom prst="rect">
            <a:avLst/>
          </a:prstGeom>
        </p:spPr>
      </p:pic>
      <p:sp>
        <p:nvSpPr>
          <p:cNvPr id="5" name="object 2"/>
          <p:cNvSpPr txBox="1"/>
          <p:nvPr/>
        </p:nvSpPr>
        <p:spPr>
          <a:xfrm>
            <a:off x="428596" y="4357694"/>
            <a:ext cx="8008968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05"/>
              </a:spcBef>
            </a:pPr>
            <a:r>
              <a:rPr lang="en-US" b="1" spc="-150" dirty="0" smtClean="0">
                <a:latin typeface="Microsoft Sans Serif"/>
                <a:cs typeface="Microsoft Sans Serif"/>
              </a:rPr>
              <a:t>Observation: </a:t>
            </a:r>
            <a:r>
              <a:rPr lang="en-US" spc="-15" dirty="0" smtClean="0">
                <a:latin typeface="Microsoft Sans Serif"/>
                <a:cs typeface="Microsoft Sans Serif"/>
              </a:rPr>
              <a:t>T</a:t>
            </a:r>
            <a:r>
              <a:rPr sz="1800" spc="-15" smtClean="0">
                <a:latin typeface="Microsoft Sans Serif"/>
                <a:cs typeface="Microsoft Sans Serif"/>
              </a:rPr>
              <a:t>he </a:t>
            </a:r>
            <a:r>
              <a:rPr sz="1800" spc="-80" dirty="0">
                <a:latin typeface="Microsoft Sans Serif"/>
                <a:cs typeface="Microsoft Sans Serif"/>
              </a:rPr>
              <a:t>success </a:t>
            </a:r>
            <a:r>
              <a:rPr sz="1800" spc="-30" dirty="0">
                <a:latin typeface="Microsoft Sans Serif"/>
                <a:cs typeface="Microsoft Sans Serif"/>
              </a:rPr>
              <a:t>rate </a:t>
            </a:r>
            <a:r>
              <a:rPr sz="1800" spc="-65" dirty="0">
                <a:latin typeface="Microsoft Sans Serif"/>
                <a:cs typeface="Microsoft Sans Serif"/>
              </a:rPr>
              <a:t>increases </a:t>
            </a:r>
            <a:r>
              <a:rPr sz="1800" spc="15" dirty="0">
                <a:latin typeface="Microsoft Sans Serif"/>
                <a:cs typeface="Microsoft Sans Serif"/>
              </a:rPr>
              <a:t>with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30" dirty="0">
                <a:latin typeface="Microsoft Sans Serif"/>
                <a:cs typeface="Microsoft Sans Serif"/>
              </a:rPr>
              <a:t>number </a:t>
            </a:r>
            <a:r>
              <a:rPr sz="1800" spc="-15" dirty="0">
                <a:latin typeface="Microsoft Sans Serif"/>
                <a:cs typeface="Microsoft Sans Serif"/>
              </a:rPr>
              <a:t>of </a:t>
            </a:r>
            <a:r>
              <a:rPr sz="1800" spc="15" dirty="0">
                <a:latin typeface="Microsoft Sans Serif"/>
                <a:cs typeface="Microsoft Sans Serif"/>
              </a:rPr>
              <a:t>flights </a:t>
            </a:r>
            <a:r>
              <a:rPr sz="1800" spc="5" dirty="0">
                <a:latin typeface="Microsoft Sans Serif"/>
                <a:cs typeface="Microsoft Sans Serif"/>
              </a:rPr>
              <a:t>for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160" dirty="0">
                <a:latin typeface="Microsoft Sans Serif"/>
                <a:cs typeface="Microsoft Sans Serif"/>
              </a:rPr>
              <a:t>LEO </a:t>
            </a:r>
            <a:r>
              <a:rPr sz="1800" spc="10" dirty="0">
                <a:latin typeface="Microsoft Sans Serif"/>
                <a:cs typeface="Microsoft Sans Serif"/>
              </a:rPr>
              <a:t>orbit. </a:t>
            </a:r>
            <a:r>
              <a:rPr sz="1800" spc="-45" dirty="0">
                <a:latin typeface="Microsoft Sans Serif"/>
                <a:cs typeface="Microsoft Sans Serif"/>
              </a:rPr>
              <a:t>For </a:t>
            </a:r>
            <a:r>
              <a:rPr sz="1800" spc="-75" dirty="0">
                <a:latin typeface="Microsoft Sans Serif"/>
                <a:cs typeface="Microsoft Sans Serif"/>
              </a:rPr>
              <a:t>some </a:t>
            </a:r>
            <a:r>
              <a:rPr sz="1800" spc="5" dirty="0">
                <a:latin typeface="Microsoft Sans Serif"/>
                <a:cs typeface="Microsoft Sans Serif"/>
              </a:rPr>
              <a:t>orbits </a:t>
            </a:r>
            <a:r>
              <a:rPr sz="1800" spc="-10" dirty="0">
                <a:latin typeface="Microsoft Sans Serif"/>
                <a:cs typeface="Microsoft Sans Serif"/>
              </a:rPr>
              <a:t>like 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75" dirty="0">
                <a:latin typeface="Microsoft Sans Serif"/>
                <a:cs typeface="Microsoft Sans Serif"/>
              </a:rPr>
              <a:t>GTO, </a:t>
            </a:r>
            <a:r>
              <a:rPr sz="1800" spc="-30" dirty="0">
                <a:latin typeface="Microsoft Sans Serif"/>
                <a:cs typeface="Microsoft Sans Serif"/>
              </a:rPr>
              <a:t>there </a:t>
            </a:r>
            <a:r>
              <a:rPr sz="1800" spc="-40" dirty="0">
                <a:latin typeface="Microsoft Sans Serif"/>
                <a:cs typeface="Microsoft Sans Serif"/>
              </a:rPr>
              <a:t>is </a:t>
            </a:r>
            <a:r>
              <a:rPr sz="1800" spc="-20" dirty="0">
                <a:latin typeface="Microsoft Sans Serif"/>
                <a:cs typeface="Microsoft Sans Serif"/>
              </a:rPr>
              <a:t>no </a:t>
            </a:r>
            <a:r>
              <a:rPr sz="1800" spc="-15" dirty="0">
                <a:latin typeface="Microsoft Sans Serif"/>
                <a:cs typeface="Microsoft Sans Serif"/>
              </a:rPr>
              <a:t>relation </a:t>
            </a:r>
            <a:r>
              <a:rPr sz="1800" spc="-35" dirty="0">
                <a:latin typeface="Microsoft Sans Serif"/>
                <a:cs typeface="Microsoft Sans Serif"/>
              </a:rPr>
              <a:t>between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80" dirty="0">
                <a:latin typeface="Microsoft Sans Serif"/>
                <a:cs typeface="Microsoft Sans Serif"/>
              </a:rPr>
              <a:t>success </a:t>
            </a:r>
            <a:r>
              <a:rPr sz="1800" spc="-30" dirty="0">
                <a:latin typeface="Microsoft Sans Serif"/>
                <a:cs typeface="Microsoft Sans Serif"/>
              </a:rPr>
              <a:t>rate </a:t>
            </a:r>
            <a:r>
              <a:rPr sz="1800" spc="-40" dirty="0">
                <a:latin typeface="Microsoft Sans Serif"/>
                <a:cs typeface="Microsoft Sans Serif"/>
              </a:rPr>
              <a:t>and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30" dirty="0">
                <a:latin typeface="Microsoft Sans Serif"/>
                <a:cs typeface="Microsoft Sans Serif"/>
              </a:rPr>
              <a:t>number </a:t>
            </a:r>
            <a:r>
              <a:rPr sz="1800" spc="-15" dirty="0">
                <a:latin typeface="Microsoft Sans Serif"/>
                <a:cs typeface="Microsoft Sans Serif"/>
              </a:rPr>
              <a:t>of </a:t>
            </a:r>
            <a:r>
              <a:rPr sz="1800" spc="5" dirty="0">
                <a:latin typeface="Microsoft Sans Serif"/>
                <a:cs typeface="Microsoft Sans Serif"/>
              </a:rPr>
              <a:t>flights. </a:t>
            </a:r>
            <a:r>
              <a:rPr sz="1800" spc="-10" dirty="0">
                <a:latin typeface="Microsoft Sans Serif"/>
                <a:cs typeface="Microsoft Sans Serif"/>
              </a:rPr>
              <a:t>But </a:t>
            </a:r>
            <a:r>
              <a:rPr sz="1800" spc="-70" dirty="0">
                <a:latin typeface="Microsoft Sans Serif"/>
                <a:cs typeface="Microsoft Sans Serif"/>
              </a:rPr>
              <a:t>we </a:t>
            </a:r>
            <a:r>
              <a:rPr sz="1800" spc="-80" dirty="0">
                <a:latin typeface="Microsoft Sans Serif"/>
                <a:cs typeface="Microsoft Sans Serif"/>
              </a:rPr>
              <a:t>can </a:t>
            </a:r>
            <a:r>
              <a:rPr sz="1800" spc="-35" dirty="0">
                <a:latin typeface="Microsoft Sans Serif"/>
                <a:cs typeface="Microsoft Sans Serif"/>
              </a:rPr>
              <a:t>suppose </a:t>
            </a:r>
            <a:r>
              <a:rPr sz="1800" spc="10" dirty="0">
                <a:latin typeface="Microsoft Sans Serif"/>
                <a:cs typeface="Microsoft Sans Serif"/>
              </a:rPr>
              <a:t>that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high </a:t>
            </a:r>
            <a:r>
              <a:rPr sz="1800" spc="-80" dirty="0">
                <a:latin typeface="Microsoft Sans Serif"/>
                <a:cs typeface="Microsoft Sans Serif"/>
              </a:rPr>
              <a:t>success </a:t>
            </a:r>
            <a:r>
              <a:rPr sz="1800" spc="-30" dirty="0">
                <a:latin typeface="Microsoft Sans Serif"/>
                <a:cs typeface="Microsoft Sans Serif"/>
              </a:rPr>
              <a:t>rate </a:t>
            </a:r>
            <a:r>
              <a:rPr sz="1800" spc="-15" dirty="0">
                <a:latin typeface="Microsoft Sans Serif"/>
                <a:cs typeface="Microsoft Sans Serif"/>
              </a:rPr>
              <a:t>of </a:t>
            </a:r>
            <a:r>
              <a:rPr sz="1800" spc="-70" dirty="0">
                <a:latin typeface="Microsoft Sans Serif"/>
                <a:cs typeface="Microsoft Sans Serif"/>
              </a:rPr>
              <a:t>some </a:t>
            </a:r>
            <a:r>
              <a:rPr sz="1800" spc="5" dirty="0">
                <a:latin typeface="Microsoft Sans Serif"/>
                <a:cs typeface="Microsoft Sans Serif"/>
              </a:rPr>
              <a:t>orbits </a:t>
            </a:r>
            <a:r>
              <a:rPr sz="1800" spc="-10" dirty="0">
                <a:latin typeface="Microsoft Sans Serif"/>
                <a:cs typeface="Microsoft Sans Serif"/>
              </a:rPr>
              <a:t>like </a:t>
            </a:r>
            <a:r>
              <a:rPr sz="1800" spc="-200" dirty="0">
                <a:latin typeface="Microsoft Sans Serif"/>
                <a:cs typeface="Microsoft Sans Serif"/>
              </a:rPr>
              <a:t>SSO </a:t>
            </a:r>
            <a:r>
              <a:rPr sz="1800" spc="-5" dirty="0">
                <a:latin typeface="Microsoft Sans Serif"/>
                <a:cs typeface="Microsoft Sans Serif"/>
              </a:rPr>
              <a:t>or </a:t>
            </a:r>
            <a:r>
              <a:rPr sz="1800" spc="-160" dirty="0">
                <a:latin typeface="Microsoft Sans Serif"/>
                <a:cs typeface="Microsoft Sans Serif"/>
              </a:rPr>
              <a:t>HEO </a:t>
            </a:r>
            <a:r>
              <a:rPr sz="1800" spc="-40" dirty="0">
                <a:latin typeface="Microsoft Sans Serif"/>
                <a:cs typeface="Microsoft Sans Serif"/>
              </a:rPr>
              <a:t>is </a:t>
            </a:r>
            <a:r>
              <a:rPr sz="1800" spc="-30" dirty="0">
                <a:latin typeface="Microsoft Sans Serif"/>
                <a:cs typeface="Microsoft Sans Serif"/>
              </a:rPr>
              <a:t>due </a:t>
            </a:r>
            <a:r>
              <a:rPr sz="1800" spc="45" dirty="0">
                <a:latin typeface="Microsoft Sans Serif"/>
                <a:cs typeface="Microsoft Sans Serif"/>
              </a:rPr>
              <a:t>to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20" dirty="0">
                <a:latin typeface="Microsoft Sans Serif"/>
                <a:cs typeface="Microsoft Sans Serif"/>
              </a:rPr>
              <a:t>knowledge </a:t>
            </a:r>
            <a:r>
              <a:rPr sz="1800" spc="-40" dirty="0">
                <a:latin typeface="Microsoft Sans Serif"/>
                <a:cs typeface="Microsoft Sans Serif"/>
              </a:rPr>
              <a:t>learned </a:t>
            </a:r>
            <a:r>
              <a:rPr sz="1800" spc="5" dirty="0">
                <a:latin typeface="Microsoft Sans Serif"/>
                <a:cs typeface="Microsoft Sans Serif"/>
              </a:rPr>
              <a:t>during </a:t>
            </a:r>
            <a:r>
              <a:rPr sz="1800" spc="-30" dirty="0">
                <a:latin typeface="Microsoft Sans Serif"/>
                <a:cs typeface="Microsoft Sans Serif"/>
              </a:rPr>
              <a:t>former </a:t>
            </a:r>
            <a:r>
              <a:rPr sz="1800" spc="-55" dirty="0">
                <a:latin typeface="Microsoft Sans Serif"/>
                <a:cs typeface="Microsoft Sans Serif"/>
              </a:rPr>
              <a:t>launches 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for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other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orbits.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9235">
              <a:lnSpc>
                <a:spcPct val="100000"/>
              </a:lnSpc>
              <a:spcBef>
                <a:spcPts val="15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2800" spc="-80" dirty="0" smtClean="0">
                <a:solidFill>
                  <a:srgbClr val="292929"/>
                </a:solidFill>
                <a:latin typeface="Leelawadee UI Semilight" pitchFamily="34" charset="-34"/>
                <a:cs typeface="Leelawadee UI Semilight" pitchFamily="34" charset="-34"/>
              </a:rPr>
              <a:t>Executive</a:t>
            </a:r>
            <a:r>
              <a:rPr lang="en-US" sz="2800" spc="80" dirty="0" smtClean="0">
                <a:solidFill>
                  <a:srgbClr val="292929"/>
                </a:solidFill>
                <a:latin typeface="Leelawadee UI Semilight" pitchFamily="34" charset="-34"/>
                <a:cs typeface="Leelawadee UI Semilight" pitchFamily="34" charset="-34"/>
              </a:rPr>
              <a:t> </a:t>
            </a:r>
            <a:r>
              <a:rPr lang="en-US" sz="2800" spc="-105" dirty="0" smtClean="0">
                <a:solidFill>
                  <a:srgbClr val="292929"/>
                </a:solidFill>
                <a:latin typeface="Leelawadee UI Semilight" pitchFamily="34" charset="-34"/>
                <a:cs typeface="Leelawadee UI Semilight" pitchFamily="34" charset="-34"/>
              </a:rPr>
              <a:t>Summary</a:t>
            </a:r>
            <a:endParaRPr lang="en-US" sz="2800" dirty="0" smtClean="0">
              <a:latin typeface="Leelawadee UI Semilight" pitchFamily="34" charset="-34"/>
              <a:cs typeface="Leelawadee UI Semilight" pitchFamily="34" charset="-34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2800" spc="-15" dirty="0" smtClean="0">
                <a:solidFill>
                  <a:srgbClr val="292929"/>
                </a:solidFill>
                <a:latin typeface="Leelawadee UI Semilight" pitchFamily="34" charset="-34"/>
                <a:cs typeface="Leelawadee UI Semilight" pitchFamily="34" charset="-34"/>
              </a:rPr>
              <a:t>Introduction</a:t>
            </a:r>
            <a:endParaRPr lang="en-US" sz="2800" dirty="0" smtClean="0">
              <a:latin typeface="Leelawadee UI Semilight" pitchFamily="34" charset="-34"/>
              <a:cs typeface="Leelawadee UI Semilight" pitchFamily="34" charset="-34"/>
            </a:endParaRPr>
          </a:p>
          <a:p>
            <a:pPr marL="241300" indent="-229235">
              <a:lnSpc>
                <a:spcPct val="100000"/>
              </a:lnSpc>
              <a:spcBef>
                <a:spcPts val="14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2800" spc="-20" dirty="0" smtClean="0">
                <a:solidFill>
                  <a:srgbClr val="292929"/>
                </a:solidFill>
                <a:latin typeface="Leelawadee UI Semilight" pitchFamily="34" charset="-34"/>
                <a:cs typeface="Leelawadee UI Semilight" pitchFamily="34" charset="-34"/>
              </a:rPr>
              <a:t>Methodology</a:t>
            </a:r>
            <a:endParaRPr lang="en-US" sz="2800" dirty="0" smtClean="0">
              <a:latin typeface="Leelawadee UI Semilight" pitchFamily="34" charset="-34"/>
              <a:cs typeface="Leelawadee UI Semilight" pitchFamily="34" charset="-3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2800" spc="-80" dirty="0" smtClean="0">
                <a:solidFill>
                  <a:srgbClr val="292929"/>
                </a:solidFill>
                <a:latin typeface="Leelawadee UI Semilight" pitchFamily="34" charset="-34"/>
                <a:cs typeface="Leelawadee UI Semilight" pitchFamily="34" charset="-34"/>
              </a:rPr>
              <a:t>Results</a:t>
            </a:r>
            <a:endParaRPr lang="en-US" sz="2800" dirty="0" smtClean="0">
              <a:latin typeface="Leelawadee UI Semilight" pitchFamily="34" charset="-34"/>
              <a:cs typeface="Leelawadee UI Semilight" pitchFamily="34" charset="-3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2800" spc="-65" dirty="0" smtClean="0">
                <a:solidFill>
                  <a:srgbClr val="292929"/>
                </a:solidFill>
                <a:latin typeface="Leelawadee UI Semilight" pitchFamily="34" charset="-34"/>
                <a:cs typeface="Leelawadee UI Semilight" pitchFamily="34" charset="-34"/>
              </a:rPr>
              <a:t>Conclusion</a:t>
            </a:r>
            <a:endParaRPr lang="en-US" sz="2800" dirty="0" smtClean="0">
              <a:latin typeface="Leelawadee UI Semilight" pitchFamily="34" charset="-34"/>
              <a:cs typeface="Leelawadee UI Semilight" pitchFamily="34" charset="-34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2800" spc="-40" dirty="0" smtClean="0">
                <a:solidFill>
                  <a:srgbClr val="292929"/>
                </a:solidFill>
                <a:latin typeface="Leelawadee UI Semilight" pitchFamily="34" charset="-34"/>
                <a:cs typeface="Leelawadee UI Semilight" pitchFamily="34" charset="-34"/>
              </a:rPr>
              <a:t>Appendix</a:t>
            </a:r>
            <a:endParaRPr lang="en-US" sz="2800" dirty="0" smtClean="0">
              <a:latin typeface="Leelawadee UI Semilight" pitchFamily="34" charset="-34"/>
              <a:cs typeface="Leelawadee UI Semilight" pitchFamily="34" charset="-34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 vs. orbit type</a:t>
            </a: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14488"/>
            <a:ext cx="8896381" cy="2409825"/>
          </a:xfrm>
          <a:prstGeom prst="rect">
            <a:avLst/>
          </a:prstGeom>
        </p:spPr>
      </p:pic>
      <p:sp>
        <p:nvSpPr>
          <p:cNvPr id="5" name="object 2"/>
          <p:cNvSpPr txBox="1"/>
          <p:nvPr/>
        </p:nvSpPr>
        <p:spPr>
          <a:xfrm>
            <a:off x="357158" y="4286256"/>
            <a:ext cx="8286808" cy="111235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</a:pPr>
            <a:r>
              <a:rPr sz="1800" spc="-110" dirty="0">
                <a:latin typeface="Microsoft Sans Serif"/>
                <a:cs typeface="Microsoft Sans Serif"/>
              </a:rPr>
              <a:t>The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weight </a:t>
            </a:r>
            <a:r>
              <a:rPr sz="1800" spc="-15" dirty="0">
                <a:latin typeface="Microsoft Sans Serif"/>
                <a:cs typeface="Microsoft Sans Serif"/>
              </a:rPr>
              <a:t>of the </a:t>
            </a:r>
            <a:r>
              <a:rPr sz="1800" spc="-40" dirty="0">
                <a:latin typeface="Microsoft Sans Serif"/>
                <a:cs typeface="Microsoft Sans Serif"/>
              </a:rPr>
              <a:t>payloads </a:t>
            </a:r>
            <a:r>
              <a:rPr sz="1800" spc="-75" dirty="0">
                <a:latin typeface="Microsoft Sans Serif"/>
                <a:cs typeface="Microsoft Sans Serif"/>
              </a:rPr>
              <a:t>can </a:t>
            </a:r>
            <a:r>
              <a:rPr sz="1800" spc="-80" dirty="0">
                <a:latin typeface="Microsoft Sans Serif"/>
                <a:cs typeface="Microsoft Sans Serif"/>
              </a:rPr>
              <a:t>have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great </a:t>
            </a:r>
            <a:r>
              <a:rPr sz="1800" spc="-30" dirty="0">
                <a:latin typeface="Microsoft Sans Serif"/>
                <a:cs typeface="Microsoft Sans Serif"/>
              </a:rPr>
              <a:t>influence </a:t>
            </a:r>
            <a:r>
              <a:rPr sz="1800" spc="-40" dirty="0">
                <a:latin typeface="Microsoft Sans Serif"/>
                <a:cs typeface="Microsoft Sans Serif"/>
              </a:rPr>
              <a:t>on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80" dirty="0">
                <a:latin typeface="Microsoft Sans Serif"/>
                <a:cs typeface="Microsoft Sans Serif"/>
              </a:rPr>
              <a:t>success </a:t>
            </a:r>
            <a:r>
              <a:rPr sz="1800" spc="-30" dirty="0">
                <a:latin typeface="Microsoft Sans Serif"/>
                <a:cs typeface="Microsoft Sans Serif"/>
              </a:rPr>
              <a:t>rate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of the </a:t>
            </a:r>
            <a:r>
              <a:rPr sz="1800" spc="-55" dirty="0">
                <a:latin typeface="Microsoft Sans Serif"/>
                <a:cs typeface="Microsoft Sans Serif"/>
              </a:rPr>
              <a:t>launches </a:t>
            </a:r>
            <a:r>
              <a:rPr sz="1800" spc="-5" dirty="0">
                <a:latin typeface="Microsoft Sans Serif"/>
                <a:cs typeface="Microsoft Sans Serif"/>
              </a:rPr>
              <a:t>in </a:t>
            </a:r>
            <a:r>
              <a:rPr sz="1800" spc="-30" dirty="0">
                <a:latin typeface="Microsoft Sans Serif"/>
                <a:cs typeface="Microsoft Sans Serif"/>
              </a:rPr>
              <a:t>certain 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orbits.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For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example,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heavier</a:t>
            </a:r>
            <a:r>
              <a:rPr sz="1800" spc="12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payloads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improve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success</a:t>
            </a:r>
            <a:r>
              <a:rPr sz="1800" spc="-14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rate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for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60" dirty="0">
                <a:latin typeface="Microsoft Sans Serif"/>
                <a:cs typeface="Microsoft Sans Serif"/>
              </a:rPr>
              <a:t>LEO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orbit.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Another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finding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is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that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decreasing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payload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weight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for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204" dirty="0">
                <a:latin typeface="Microsoft Sans Serif"/>
                <a:cs typeface="Microsoft Sans Serif"/>
              </a:rPr>
              <a:t>GTO  </a:t>
            </a:r>
            <a:r>
              <a:rPr sz="1800" spc="25" dirty="0">
                <a:latin typeface="Microsoft Sans Serif"/>
                <a:cs typeface="Microsoft Sans Serif"/>
              </a:rPr>
              <a:t>orbit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improves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success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of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launch.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success yearly trend</a:t>
            </a: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20" y="1071547"/>
            <a:ext cx="8143932" cy="3714776"/>
          </a:xfrm>
          <a:prstGeom prst="rect">
            <a:avLst/>
          </a:prstGeom>
        </p:spPr>
      </p:pic>
      <p:sp>
        <p:nvSpPr>
          <p:cNvPr id="5" name="object 2"/>
          <p:cNvSpPr txBox="1"/>
          <p:nvPr/>
        </p:nvSpPr>
        <p:spPr>
          <a:xfrm>
            <a:off x="849312" y="5072062"/>
            <a:ext cx="70205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80" dirty="0" smtClean="0">
                <a:latin typeface="Microsoft Sans Serif"/>
                <a:cs typeface="Microsoft Sans Serif"/>
              </a:rPr>
              <a:t>Observation: </a:t>
            </a:r>
            <a:r>
              <a:rPr sz="1800" spc="-80" smtClean="0">
                <a:latin typeface="Microsoft Sans Serif"/>
                <a:cs typeface="Microsoft Sans Serif"/>
              </a:rPr>
              <a:t>Since</a:t>
            </a:r>
            <a:r>
              <a:rPr sz="1800" spc="-30" smtClean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2013,</a:t>
            </a:r>
            <a:r>
              <a:rPr sz="1800" spc="-14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we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can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see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an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increase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Space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70" dirty="0">
                <a:latin typeface="Microsoft Sans Serif"/>
                <a:cs typeface="Microsoft Sans Serif"/>
              </a:rPr>
              <a:t>X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Rocket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rate.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Launch sites names</a:t>
            </a:r>
            <a:endParaRPr lang="en-US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786" y="2071678"/>
            <a:ext cx="4419600" cy="276225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+mj-lt"/>
                <a:cs typeface="Arial"/>
              </a:rPr>
              <a:t>S</a:t>
            </a:r>
            <a:r>
              <a:rPr sz="1800" b="1" spc="-55" dirty="0">
                <a:latin typeface="+mj-lt"/>
                <a:cs typeface="Arial"/>
              </a:rPr>
              <a:t>Q</a:t>
            </a:r>
            <a:r>
              <a:rPr sz="1800" b="1" spc="-185" dirty="0">
                <a:latin typeface="+mj-lt"/>
                <a:cs typeface="Arial"/>
              </a:rPr>
              <a:t>L</a:t>
            </a:r>
            <a:r>
              <a:rPr sz="1800" b="1" spc="-145" dirty="0">
                <a:latin typeface="+mj-lt"/>
                <a:cs typeface="Arial"/>
              </a:rPr>
              <a:t> </a:t>
            </a:r>
            <a:r>
              <a:rPr sz="1800" b="1" spc="-55" dirty="0">
                <a:latin typeface="+mj-lt"/>
                <a:cs typeface="Arial"/>
              </a:rPr>
              <a:t>Q</a:t>
            </a:r>
            <a:r>
              <a:rPr sz="1800" b="1" spc="-130" dirty="0">
                <a:latin typeface="+mj-lt"/>
                <a:cs typeface="Arial"/>
              </a:rPr>
              <a:t>u</a:t>
            </a:r>
            <a:r>
              <a:rPr sz="1800" b="1" spc="-110" dirty="0">
                <a:latin typeface="+mj-lt"/>
                <a:cs typeface="Arial"/>
              </a:rPr>
              <a:t>e</a:t>
            </a:r>
            <a:r>
              <a:rPr sz="1800" b="1" spc="-100" dirty="0">
                <a:latin typeface="+mj-lt"/>
                <a:cs typeface="Arial"/>
              </a:rPr>
              <a:t>r</a:t>
            </a:r>
            <a:r>
              <a:rPr sz="1800" b="1" spc="-180" dirty="0">
                <a:latin typeface="+mj-lt"/>
                <a:cs typeface="Arial"/>
              </a:rPr>
              <a:t>y</a:t>
            </a:r>
            <a:endParaRPr sz="1800">
              <a:latin typeface="+mj-lt"/>
              <a:cs typeface="Arial"/>
            </a:endParaRPr>
          </a:p>
        </p:txBody>
      </p:sp>
      <p:pic>
        <p:nvPicPr>
          <p:cNvPr id="6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786" y="4500570"/>
            <a:ext cx="962025" cy="1228725"/>
          </a:xfrm>
          <a:prstGeom prst="rect">
            <a:avLst/>
          </a:prstGeom>
        </p:spPr>
      </p:pic>
      <p:sp>
        <p:nvSpPr>
          <p:cNvPr id="7" name="object 6"/>
          <p:cNvSpPr txBox="1"/>
          <p:nvPr/>
        </p:nvSpPr>
        <p:spPr>
          <a:xfrm>
            <a:off x="857224" y="4071942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+mj-lt"/>
                <a:cs typeface="Arial"/>
              </a:rPr>
              <a:t>R</a:t>
            </a:r>
            <a:r>
              <a:rPr sz="1800" b="1" spc="-160" dirty="0">
                <a:latin typeface="+mj-lt"/>
                <a:cs typeface="Arial"/>
              </a:rPr>
              <a:t>e</a:t>
            </a:r>
            <a:r>
              <a:rPr sz="1800" b="1" spc="-130" dirty="0">
                <a:latin typeface="+mj-lt"/>
                <a:cs typeface="Arial"/>
              </a:rPr>
              <a:t>s</a:t>
            </a:r>
            <a:r>
              <a:rPr sz="1800" b="1" spc="-204" dirty="0">
                <a:latin typeface="+mj-lt"/>
                <a:cs typeface="Arial"/>
              </a:rPr>
              <a:t>u</a:t>
            </a:r>
            <a:r>
              <a:rPr sz="1800" b="1" spc="-55" dirty="0">
                <a:latin typeface="+mj-lt"/>
                <a:cs typeface="Arial"/>
              </a:rPr>
              <a:t>l</a:t>
            </a:r>
            <a:r>
              <a:rPr sz="1800" b="1" spc="-80" dirty="0">
                <a:latin typeface="+mj-lt"/>
                <a:cs typeface="Arial"/>
              </a:rPr>
              <a:t>t</a:t>
            </a:r>
            <a:r>
              <a:rPr sz="1800" b="1" spc="-215" dirty="0">
                <a:latin typeface="+mj-lt"/>
                <a:cs typeface="Arial"/>
              </a:rPr>
              <a:t>s</a:t>
            </a:r>
            <a:endParaRPr sz="1800">
              <a:latin typeface="+mj-lt"/>
              <a:cs typeface="Arial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857224" y="2643182"/>
            <a:ext cx="4955540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+mj-lt"/>
                <a:cs typeface="Arial"/>
              </a:rPr>
              <a:t>Explanation</a:t>
            </a:r>
            <a:endParaRPr sz="1800">
              <a:latin typeface="+mj-lt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5"/>
              </a:spcBef>
            </a:pPr>
            <a:r>
              <a:rPr sz="1800" spc="-130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o</a:t>
            </a:r>
            <a:r>
              <a:rPr sz="1800" spc="5" dirty="0">
                <a:latin typeface="Microsoft Sans Serif"/>
                <a:cs typeface="Microsoft Sans Serif"/>
              </a:rPr>
              <a:t>f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D</a:t>
            </a:r>
            <a:r>
              <a:rPr sz="1800" spc="-55" dirty="0">
                <a:latin typeface="Microsoft Sans Serif"/>
                <a:cs typeface="Microsoft Sans Serif"/>
              </a:rPr>
              <a:t>I</a:t>
            </a:r>
            <a:r>
              <a:rPr sz="1800" spc="-229" dirty="0">
                <a:latin typeface="Microsoft Sans Serif"/>
                <a:cs typeface="Microsoft Sans Serif"/>
              </a:rPr>
              <a:t>S</a:t>
            </a:r>
            <a:r>
              <a:rPr sz="1800" spc="-200" dirty="0">
                <a:latin typeface="Microsoft Sans Serif"/>
                <a:cs typeface="Microsoft Sans Serif"/>
              </a:rPr>
              <a:t>T</a:t>
            </a:r>
            <a:r>
              <a:rPr sz="1800" spc="-60" dirty="0">
                <a:latin typeface="Microsoft Sans Serif"/>
                <a:cs typeface="Microsoft Sans Serif"/>
              </a:rPr>
              <a:t>I</a:t>
            </a:r>
            <a:r>
              <a:rPr sz="1800" spc="-105" dirty="0">
                <a:latin typeface="Microsoft Sans Serif"/>
                <a:cs typeface="Microsoft Sans Serif"/>
              </a:rPr>
              <a:t>N</a:t>
            </a:r>
            <a:r>
              <a:rPr sz="1800" spc="-225" dirty="0">
                <a:latin typeface="Microsoft Sans Serif"/>
                <a:cs typeface="Microsoft Sans Serif"/>
              </a:rPr>
              <a:t>CT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45" dirty="0">
                <a:latin typeface="Microsoft Sans Serif"/>
                <a:cs typeface="Microsoft Sans Serif"/>
              </a:rPr>
              <a:t>n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q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50" dirty="0">
                <a:latin typeface="Microsoft Sans Serif"/>
                <a:cs typeface="Microsoft Sans Serif"/>
              </a:rPr>
              <a:t>e</a:t>
            </a:r>
            <a:r>
              <a:rPr sz="1800" spc="-55" dirty="0">
                <a:latin typeface="Microsoft Sans Serif"/>
                <a:cs typeface="Microsoft Sans Serif"/>
              </a:rPr>
              <a:t>r</a:t>
            </a:r>
            <a:r>
              <a:rPr sz="1800" spc="-75" dirty="0">
                <a:latin typeface="Microsoft Sans Serif"/>
                <a:cs typeface="Microsoft Sans Serif"/>
              </a:rPr>
              <a:t>y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35" dirty="0">
                <a:latin typeface="Microsoft Sans Serif"/>
                <a:cs typeface="Microsoft Sans Serif"/>
              </a:rPr>
              <a:t>ll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10" dirty="0">
                <a:latin typeface="Microsoft Sans Serif"/>
                <a:cs typeface="Microsoft Sans Serif"/>
              </a:rPr>
              <a:t>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-80" dirty="0">
                <a:latin typeface="Microsoft Sans Serif"/>
                <a:cs typeface="Microsoft Sans Serif"/>
              </a:rPr>
              <a:t>e</a:t>
            </a:r>
            <a:r>
              <a:rPr sz="1800" spc="-105" dirty="0">
                <a:latin typeface="Microsoft Sans Serif"/>
                <a:cs typeface="Microsoft Sans Serif"/>
              </a:rPr>
              <a:t>m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80" dirty="0">
                <a:latin typeface="Microsoft Sans Serif"/>
                <a:cs typeface="Microsoft Sans Serif"/>
              </a:rPr>
              <a:t>v</a:t>
            </a:r>
            <a:r>
              <a:rPr sz="1800" spc="-70" dirty="0">
                <a:latin typeface="Microsoft Sans Serif"/>
                <a:cs typeface="Microsoft Sans Serif"/>
              </a:rPr>
              <a:t>e  </a:t>
            </a:r>
            <a:r>
              <a:rPr sz="1800" spc="-10" dirty="0">
                <a:latin typeface="Microsoft Sans Serif"/>
                <a:cs typeface="Microsoft Sans Serif"/>
              </a:rPr>
              <a:t>duplicate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145" dirty="0">
                <a:latin typeface="Microsoft Sans Serif"/>
                <a:cs typeface="Microsoft Sans Serif"/>
              </a:rPr>
              <a:t>LAUNCH_SITE.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Launch site names begin with CCA</a:t>
            </a:r>
            <a:endParaRPr lang="en-US" dirty="0"/>
          </a:p>
        </p:txBody>
      </p:sp>
      <p:sp>
        <p:nvSpPr>
          <p:cNvPr id="9" name="object 3"/>
          <p:cNvSpPr txBox="1"/>
          <p:nvPr/>
        </p:nvSpPr>
        <p:spPr>
          <a:xfrm>
            <a:off x="3929058" y="2143116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+mj-lt"/>
                <a:cs typeface="Arial"/>
              </a:rPr>
              <a:t>R</a:t>
            </a:r>
            <a:r>
              <a:rPr sz="1800" b="1" spc="-160" dirty="0">
                <a:latin typeface="+mj-lt"/>
                <a:cs typeface="Arial"/>
              </a:rPr>
              <a:t>e</a:t>
            </a:r>
            <a:r>
              <a:rPr sz="1800" b="1" spc="-130" dirty="0">
                <a:latin typeface="+mj-lt"/>
                <a:cs typeface="Arial"/>
              </a:rPr>
              <a:t>s</a:t>
            </a:r>
            <a:r>
              <a:rPr sz="1800" b="1" spc="-204" dirty="0">
                <a:latin typeface="+mj-lt"/>
                <a:cs typeface="Arial"/>
              </a:rPr>
              <a:t>u</a:t>
            </a:r>
            <a:r>
              <a:rPr sz="1800" b="1" spc="-55" dirty="0">
                <a:latin typeface="+mj-lt"/>
                <a:cs typeface="Arial"/>
              </a:rPr>
              <a:t>l</a:t>
            </a:r>
            <a:r>
              <a:rPr sz="1800" b="1" spc="-80" dirty="0">
                <a:latin typeface="+mj-lt"/>
                <a:cs typeface="Arial"/>
              </a:rPr>
              <a:t>t</a:t>
            </a:r>
            <a:r>
              <a:rPr sz="1800" b="1" spc="-215" dirty="0">
                <a:latin typeface="+mj-lt"/>
                <a:cs typeface="Arial"/>
              </a:rPr>
              <a:t>s</a:t>
            </a:r>
            <a:endParaRPr sz="1800">
              <a:latin typeface="+mj-lt"/>
              <a:cs typeface="Arial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222219" y="1221096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+mj-lt"/>
                <a:cs typeface="Arial"/>
              </a:rPr>
              <a:t>S</a:t>
            </a:r>
            <a:r>
              <a:rPr sz="1800" b="1" spc="-55" dirty="0">
                <a:latin typeface="+mj-lt"/>
                <a:cs typeface="Arial"/>
              </a:rPr>
              <a:t>Q</a:t>
            </a:r>
            <a:r>
              <a:rPr sz="1800" b="1" spc="-185" dirty="0">
                <a:latin typeface="+mj-lt"/>
                <a:cs typeface="Arial"/>
              </a:rPr>
              <a:t>L</a:t>
            </a:r>
            <a:r>
              <a:rPr sz="1800" b="1" spc="-145" dirty="0">
                <a:latin typeface="+mj-lt"/>
                <a:cs typeface="Arial"/>
              </a:rPr>
              <a:t> </a:t>
            </a:r>
            <a:r>
              <a:rPr sz="1800" b="1" spc="-55" dirty="0">
                <a:latin typeface="+mj-lt"/>
                <a:cs typeface="Arial"/>
              </a:rPr>
              <a:t>Q</a:t>
            </a:r>
            <a:r>
              <a:rPr sz="1800" b="1" spc="-130" dirty="0">
                <a:latin typeface="+mj-lt"/>
                <a:cs typeface="Arial"/>
              </a:rPr>
              <a:t>u</a:t>
            </a:r>
            <a:r>
              <a:rPr sz="1800" b="1" spc="-110" dirty="0">
                <a:latin typeface="+mj-lt"/>
                <a:cs typeface="Arial"/>
              </a:rPr>
              <a:t>e</a:t>
            </a:r>
            <a:r>
              <a:rPr sz="1800" b="1" spc="-100" dirty="0">
                <a:latin typeface="+mj-lt"/>
                <a:cs typeface="Arial"/>
              </a:rPr>
              <a:t>r</a:t>
            </a:r>
            <a:r>
              <a:rPr sz="1800" b="1" spc="-180" dirty="0">
                <a:latin typeface="+mj-lt"/>
                <a:cs typeface="Arial"/>
              </a:rPr>
              <a:t>y</a:t>
            </a:r>
            <a:endParaRPr sz="1800">
              <a:latin typeface="+mj-lt"/>
              <a:cs typeface="Arial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285720" y="2571744"/>
            <a:ext cx="1165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+mj-lt"/>
                <a:cs typeface="Arial"/>
              </a:rPr>
              <a:t>E</a:t>
            </a:r>
            <a:r>
              <a:rPr sz="1800" b="1" spc="-180" dirty="0">
                <a:latin typeface="+mj-lt"/>
                <a:cs typeface="Arial"/>
              </a:rPr>
              <a:t>x</a:t>
            </a:r>
            <a:r>
              <a:rPr sz="1800" b="1" spc="-55" dirty="0">
                <a:latin typeface="+mj-lt"/>
                <a:cs typeface="Arial"/>
              </a:rPr>
              <a:t>pl</a:t>
            </a:r>
            <a:r>
              <a:rPr sz="1800" b="1" spc="-180" dirty="0">
                <a:latin typeface="+mj-lt"/>
                <a:cs typeface="Arial"/>
              </a:rPr>
              <a:t>a</a:t>
            </a:r>
            <a:r>
              <a:rPr sz="1800" b="1" spc="-130" dirty="0">
                <a:latin typeface="+mj-lt"/>
                <a:cs typeface="Arial"/>
              </a:rPr>
              <a:t>n</a:t>
            </a:r>
            <a:r>
              <a:rPr sz="1800" b="1" spc="-180" dirty="0">
                <a:latin typeface="+mj-lt"/>
                <a:cs typeface="Arial"/>
              </a:rPr>
              <a:t>a</a:t>
            </a:r>
            <a:r>
              <a:rPr sz="1800" b="1" spc="-5" dirty="0">
                <a:latin typeface="+mj-lt"/>
                <a:cs typeface="Arial"/>
              </a:rPr>
              <a:t>t</a:t>
            </a:r>
            <a:r>
              <a:rPr sz="1800" b="1" spc="-55" dirty="0">
                <a:latin typeface="+mj-lt"/>
                <a:cs typeface="Arial"/>
              </a:rPr>
              <a:t>i</a:t>
            </a:r>
            <a:r>
              <a:rPr sz="1800" b="1" spc="-125" dirty="0">
                <a:latin typeface="+mj-lt"/>
                <a:cs typeface="Arial"/>
              </a:rPr>
              <a:t>o</a:t>
            </a:r>
            <a:r>
              <a:rPr sz="1800" b="1" spc="-145" dirty="0">
                <a:latin typeface="+mj-lt"/>
                <a:cs typeface="Arial"/>
              </a:rPr>
              <a:t>n</a:t>
            </a:r>
            <a:endParaRPr sz="1800">
              <a:latin typeface="+mj-lt"/>
              <a:cs typeface="Arial"/>
            </a:endParaRPr>
          </a:p>
        </p:txBody>
      </p:sp>
      <p:pic>
        <p:nvPicPr>
          <p:cNvPr id="1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82" y="1643050"/>
            <a:ext cx="3429024" cy="238125"/>
          </a:xfrm>
          <a:prstGeom prst="rect">
            <a:avLst/>
          </a:prstGeom>
        </p:spPr>
      </p:pic>
      <p:pic>
        <p:nvPicPr>
          <p:cNvPr id="13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3306" y="2714620"/>
            <a:ext cx="4895850" cy="2952750"/>
          </a:xfrm>
          <a:prstGeom prst="rect">
            <a:avLst/>
          </a:prstGeom>
        </p:spPr>
      </p:pic>
      <p:sp>
        <p:nvSpPr>
          <p:cNvPr id="14" name="object 8"/>
          <p:cNvSpPr txBox="1"/>
          <p:nvPr/>
        </p:nvSpPr>
        <p:spPr>
          <a:xfrm>
            <a:off x="285720" y="3071810"/>
            <a:ext cx="3278211" cy="13865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</a:pPr>
            <a:r>
              <a:rPr sz="1800" spc="-130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00" dirty="0">
                <a:latin typeface="Microsoft Sans Serif"/>
                <a:cs typeface="Microsoft Sans Serif"/>
              </a:rPr>
              <a:t>W</a:t>
            </a:r>
            <a:r>
              <a:rPr sz="1800" spc="-105" dirty="0">
                <a:latin typeface="Microsoft Sans Serif"/>
                <a:cs typeface="Microsoft Sans Serif"/>
              </a:rPr>
              <a:t>H</a:t>
            </a:r>
            <a:r>
              <a:rPr sz="1800" spc="-229" dirty="0">
                <a:latin typeface="Microsoft Sans Serif"/>
                <a:cs typeface="Microsoft Sans Serif"/>
              </a:rPr>
              <a:t>E</a:t>
            </a:r>
            <a:r>
              <a:rPr sz="1800" spc="-254" dirty="0">
                <a:latin typeface="Microsoft Sans Serif"/>
                <a:cs typeface="Microsoft Sans Serif"/>
              </a:rPr>
              <a:t>R</a:t>
            </a:r>
            <a:r>
              <a:rPr sz="1800" spc="-245" dirty="0">
                <a:latin typeface="Microsoft Sans Serif"/>
                <a:cs typeface="Microsoft Sans Serif"/>
              </a:rPr>
              <a:t>E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35" dirty="0">
                <a:latin typeface="Microsoft Sans Serif"/>
                <a:cs typeface="Microsoft Sans Serif"/>
              </a:rPr>
              <a:t>ll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45" dirty="0">
                <a:latin typeface="Microsoft Sans Serif"/>
                <a:cs typeface="Microsoft Sans Serif"/>
              </a:rPr>
              <a:t>ed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b</a:t>
            </a:r>
            <a:r>
              <a:rPr sz="1800" spc="-75" dirty="0">
                <a:latin typeface="Microsoft Sans Serif"/>
                <a:cs typeface="Microsoft Sans Serif"/>
              </a:rPr>
              <a:t>y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L</a:t>
            </a:r>
            <a:r>
              <a:rPr sz="1800" spc="-55" dirty="0">
                <a:latin typeface="Microsoft Sans Serif"/>
                <a:cs typeface="Microsoft Sans Serif"/>
              </a:rPr>
              <a:t>I</a:t>
            </a:r>
            <a:r>
              <a:rPr sz="1800" spc="-155" dirty="0">
                <a:latin typeface="Microsoft Sans Serif"/>
                <a:cs typeface="Microsoft Sans Serif"/>
              </a:rPr>
              <a:t>K</a:t>
            </a:r>
            <a:r>
              <a:rPr sz="1800" spc="-245" dirty="0">
                <a:latin typeface="Microsoft Sans Serif"/>
                <a:cs typeface="Microsoft Sans Serif"/>
              </a:rPr>
              <a:t>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f</a:t>
            </a:r>
            <a:r>
              <a:rPr sz="1800" spc="35" dirty="0">
                <a:latin typeface="Microsoft Sans Serif"/>
                <a:cs typeface="Microsoft Sans Serif"/>
              </a:rPr>
              <a:t>il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50" dirty="0">
                <a:latin typeface="Microsoft Sans Serif"/>
                <a:cs typeface="Microsoft Sans Serif"/>
              </a:rPr>
              <a:t>e</a:t>
            </a:r>
            <a:r>
              <a:rPr sz="1800" spc="-55" dirty="0">
                <a:latin typeface="Microsoft Sans Serif"/>
                <a:cs typeface="Microsoft Sans Serif"/>
              </a:rPr>
              <a:t>r</a:t>
            </a:r>
            <a:r>
              <a:rPr sz="1800" spc="-80" dirty="0">
                <a:latin typeface="Microsoft Sans Serif"/>
                <a:cs typeface="Microsoft Sans Serif"/>
              </a:rPr>
              <a:t>s  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un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-45" dirty="0">
                <a:latin typeface="Microsoft Sans Serif"/>
                <a:cs typeface="Microsoft Sans Serif"/>
              </a:rPr>
              <a:t>h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es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80" dirty="0">
                <a:latin typeface="Microsoft Sans Serif"/>
                <a:cs typeface="Microsoft Sans Serif"/>
              </a:rPr>
              <a:t>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on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45" dirty="0">
                <a:latin typeface="Microsoft Sans Serif"/>
                <a:cs typeface="Microsoft Sans Serif"/>
              </a:rPr>
              <a:t>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40" dirty="0">
                <a:latin typeface="Microsoft Sans Serif"/>
                <a:cs typeface="Microsoft Sans Serif"/>
              </a:rPr>
              <a:t>b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g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-135" dirty="0">
                <a:latin typeface="Microsoft Sans Serif"/>
                <a:cs typeface="Microsoft Sans Serif"/>
              </a:rPr>
              <a:t>CCA.  </a:t>
            </a:r>
            <a:r>
              <a:rPr sz="1800" spc="-100" dirty="0">
                <a:latin typeface="Microsoft Sans Serif"/>
                <a:cs typeface="Microsoft Sans Serif"/>
              </a:rPr>
              <a:t>LIMIT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5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shows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5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records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from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filtering.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Payload mass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850900" y="1683067"/>
            <a:ext cx="10826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5" dirty="0">
                <a:latin typeface="+mj-lt"/>
                <a:cs typeface="Arial"/>
              </a:rPr>
              <a:t>S</a:t>
            </a:r>
            <a:r>
              <a:rPr sz="1600" b="1" spc="-55" dirty="0">
                <a:latin typeface="+mj-lt"/>
                <a:cs typeface="Arial"/>
              </a:rPr>
              <a:t>Q</a:t>
            </a:r>
            <a:r>
              <a:rPr sz="1600" b="1" spc="-185" dirty="0">
                <a:latin typeface="+mj-lt"/>
                <a:cs typeface="Arial"/>
              </a:rPr>
              <a:t>L</a:t>
            </a:r>
            <a:r>
              <a:rPr sz="1600" b="1" spc="-145" dirty="0">
                <a:latin typeface="+mj-lt"/>
                <a:cs typeface="Arial"/>
              </a:rPr>
              <a:t> </a:t>
            </a:r>
            <a:r>
              <a:rPr sz="1600" b="1" spc="-55" dirty="0">
                <a:latin typeface="+mj-lt"/>
                <a:cs typeface="Arial"/>
              </a:rPr>
              <a:t>Q</a:t>
            </a:r>
            <a:r>
              <a:rPr sz="1600" b="1" spc="-130" dirty="0">
                <a:latin typeface="+mj-lt"/>
                <a:cs typeface="Arial"/>
              </a:rPr>
              <a:t>u</a:t>
            </a:r>
            <a:r>
              <a:rPr sz="1600" b="1" spc="-110" dirty="0">
                <a:latin typeface="+mj-lt"/>
                <a:cs typeface="Arial"/>
              </a:rPr>
              <a:t>e</a:t>
            </a:r>
            <a:r>
              <a:rPr sz="1600" b="1" spc="-100" dirty="0">
                <a:latin typeface="+mj-lt"/>
                <a:cs typeface="Arial"/>
              </a:rPr>
              <a:t>r</a:t>
            </a:r>
            <a:r>
              <a:rPr sz="1600" b="1" spc="-180" dirty="0">
                <a:latin typeface="+mj-lt"/>
                <a:cs typeface="Arial"/>
              </a:rPr>
              <a:t>y</a:t>
            </a:r>
            <a:endParaRPr sz="1600">
              <a:latin typeface="+mj-lt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785786" y="4000504"/>
            <a:ext cx="7156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4" dirty="0">
                <a:latin typeface="+mj-lt"/>
                <a:cs typeface="Arial"/>
              </a:rPr>
              <a:t>R</a:t>
            </a:r>
            <a:r>
              <a:rPr sz="1600" b="1" spc="-160" dirty="0">
                <a:latin typeface="+mj-lt"/>
                <a:cs typeface="Arial"/>
              </a:rPr>
              <a:t>e</a:t>
            </a:r>
            <a:r>
              <a:rPr sz="1600" b="1" spc="-130" dirty="0">
                <a:latin typeface="+mj-lt"/>
                <a:cs typeface="Arial"/>
              </a:rPr>
              <a:t>s</a:t>
            </a:r>
            <a:r>
              <a:rPr sz="1600" b="1" spc="-204" dirty="0">
                <a:latin typeface="+mj-lt"/>
                <a:cs typeface="Arial"/>
              </a:rPr>
              <a:t>u</a:t>
            </a:r>
            <a:r>
              <a:rPr sz="1600" b="1" spc="-55" dirty="0">
                <a:latin typeface="+mj-lt"/>
                <a:cs typeface="Arial"/>
              </a:rPr>
              <a:t>l</a:t>
            </a:r>
            <a:r>
              <a:rPr sz="1600" b="1" spc="-80" dirty="0">
                <a:latin typeface="+mj-lt"/>
                <a:cs typeface="Arial"/>
              </a:rPr>
              <a:t>t</a:t>
            </a:r>
            <a:r>
              <a:rPr sz="1600" b="1" spc="-215" dirty="0">
                <a:latin typeface="+mj-lt"/>
                <a:cs typeface="Arial"/>
              </a:rPr>
              <a:t>s</a:t>
            </a:r>
            <a:endParaRPr sz="1600">
              <a:latin typeface="+mj-lt"/>
              <a:cs typeface="Arial"/>
            </a:endParaRPr>
          </a:p>
        </p:txBody>
      </p:sp>
      <p:pic>
        <p:nvPicPr>
          <p:cNvPr id="6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787" y="2071678"/>
            <a:ext cx="2786082" cy="142876"/>
          </a:xfrm>
          <a:prstGeom prst="rect">
            <a:avLst/>
          </a:prstGeom>
        </p:spPr>
      </p:pic>
      <p:pic>
        <p:nvPicPr>
          <p:cNvPr id="7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786" y="4429132"/>
            <a:ext cx="1828800" cy="457200"/>
          </a:xfrm>
          <a:prstGeom prst="rect">
            <a:avLst/>
          </a:prstGeom>
        </p:spPr>
      </p:pic>
      <p:sp>
        <p:nvSpPr>
          <p:cNvPr id="8" name="object 7"/>
          <p:cNvSpPr txBox="1"/>
          <p:nvPr/>
        </p:nvSpPr>
        <p:spPr>
          <a:xfrm>
            <a:off x="785786" y="2571744"/>
            <a:ext cx="4798060" cy="124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14" dirty="0">
                <a:latin typeface="+mj-lt"/>
                <a:cs typeface="Arial"/>
              </a:rPr>
              <a:t>Explanation</a:t>
            </a:r>
            <a:endParaRPr sz="160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+mj-lt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1595"/>
              </a:spcBef>
            </a:pPr>
            <a:r>
              <a:rPr sz="1600" spc="-80" dirty="0">
                <a:latin typeface="+mj-lt"/>
                <a:cs typeface="Microsoft Sans Serif"/>
              </a:rPr>
              <a:t>This</a:t>
            </a:r>
            <a:r>
              <a:rPr sz="1600" spc="5" dirty="0">
                <a:latin typeface="+mj-lt"/>
                <a:cs typeface="Microsoft Sans Serif"/>
              </a:rPr>
              <a:t> </a:t>
            </a:r>
            <a:r>
              <a:rPr sz="1600" spc="-35" dirty="0">
                <a:latin typeface="+mj-lt"/>
                <a:cs typeface="Microsoft Sans Serif"/>
              </a:rPr>
              <a:t>query</a:t>
            </a:r>
            <a:r>
              <a:rPr sz="1600" spc="50" dirty="0">
                <a:latin typeface="+mj-lt"/>
                <a:cs typeface="Microsoft Sans Serif"/>
              </a:rPr>
              <a:t> </a:t>
            </a:r>
            <a:r>
              <a:rPr sz="1600" spc="-30" dirty="0">
                <a:latin typeface="+mj-lt"/>
                <a:cs typeface="Microsoft Sans Serif"/>
              </a:rPr>
              <a:t>returns</a:t>
            </a:r>
            <a:r>
              <a:rPr sz="1600" spc="10" dirty="0">
                <a:latin typeface="+mj-lt"/>
                <a:cs typeface="Microsoft Sans Serif"/>
              </a:rPr>
              <a:t> </a:t>
            </a:r>
            <a:r>
              <a:rPr sz="1600" spc="-15" dirty="0">
                <a:latin typeface="+mj-lt"/>
                <a:cs typeface="Microsoft Sans Serif"/>
              </a:rPr>
              <a:t>the</a:t>
            </a:r>
            <a:r>
              <a:rPr sz="1600" spc="45" dirty="0">
                <a:latin typeface="+mj-lt"/>
                <a:cs typeface="Microsoft Sans Serif"/>
              </a:rPr>
              <a:t> </a:t>
            </a:r>
            <a:r>
              <a:rPr sz="1600" spc="-70" dirty="0">
                <a:latin typeface="+mj-lt"/>
                <a:cs typeface="Microsoft Sans Serif"/>
              </a:rPr>
              <a:t>sum</a:t>
            </a:r>
            <a:r>
              <a:rPr sz="1600" spc="-5" dirty="0">
                <a:latin typeface="+mj-lt"/>
                <a:cs typeface="Microsoft Sans Serif"/>
              </a:rPr>
              <a:t> </a:t>
            </a:r>
            <a:r>
              <a:rPr sz="1600" spc="-15" dirty="0">
                <a:latin typeface="+mj-lt"/>
                <a:cs typeface="Microsoft Sans Serif"/>
              </a:rPr>
              <a:t>of</a:t>
            </a:r>
            <a:r>
              <a:rPr sz="1600" spc="65" dirty="0">
                <a:latin typeface="+mj-lt"/>
                <a:cs typeface="Microsoft Sans Serif"/>
              </a:rPr>
              <a:t> </a:t>
            </a:r>
            <a:r>
              <a:rPr sz="1600" spc="-20" dirty="0">
                <a:latin typeface="+mj-lt"/>
                <a:cs typeface="Microsoft Sans Serif"/>
              </a:rPr>
              <a:t>all</a:t>
            </a:r>
            <a:r>
              <a:rPr sz="1600" spc="60" dirty="0">
                <a:latin typeface="+mj-lt"/>
                <a:cs typeface="Microsoft Sans Serif"/>
              </a:rPr>
              <a:t> </a:t>
            </a:r>
            <a:r>
              <a:rPr sz="1600" spc="-35" dirty="0">
                <a:latin typeface="+mj-lt"/>
                <a:cs typeface="Microsoft Sans Serif"/>
              </a:rPr>
              <a:t>payload</a:t>
            </a:r>
            <a:r>
              <a:rPr sz="1600" spc="-65" dirty="0">
                <a:latin typeface="+mj-lt"/>
                <a:cs typeface="Microsoft Sans Serif"/>
              </a:rPr>
              <a:t> </a:t>
            </a:r>
            <a:r>
              <a:rPr sz="1600" spc="-95" dirty="0">
                <a:latin typeface="+mj-lt"/>
                <a:cs typeface="Microsoft Sans Serif"/>
              </a:rPr>
              <a:t>masses </a:t>
            </a:r>
            <a:r>
              <a:rPr sz="1600" spc="-465" dirty="0">
                <a:latin typeface="+mj-lt"/>
                <a:cs typeface="Microsoft Sans Serif"/>
              </a:rPr>
              <a:t> </a:t>
            </a:r>
            <a:r>
              <a:rPr sz="1600" spc="-35" dirty="0">
                <a:latin typeface="+mj-lt"/>
                <a:cs typeface="Microsoft Sans Serif"/>
              </a:rPr>
              <a:t>w</a:t>
            </a:r>
            <a:r>
              <a:rPr sz="1600" spc="-30" dirty="0">
                <a:latin typeface="+mj-lt"/>
                <a:cs typeface="Microsoft Sans Serif"/>
              </a:rPr>
              <a:t>h</a:t>
            </a:r>
            <a:r>
              <a:rPr sz="1600" spc="-50" dirty="0">
                <a:latin typeface="+mj-lt"/>
                <a:cs typeface="Microsoft Sans Serif"/>
              </a:rPr>
              <a:t>e</a:t>
            </a:r>
            <a:r>
              <a:rPr sz="1600" spc="-55" dirty="0">
                <a:latin typeface="+mj-lt"/>
                <a:cs typeface="Microsoft Sans Serif"/>
              </a:rPr>
              <a:t>r</a:t>
            </a:r>
            <a:r>
              <a:rPr sz="1600" spc="-100" dirty="0">
                <a:latin typeface="+mj-lt"/>
                <a:cs typeface="Microsoft Sans Serif"/>
              </a:rPr>
              <a:t>e</a:t>
            </a:r>
            <a:r>
              <a:rPr sz="1600" spc="45" dirty="0">
                <a:latin typeface="+mj-lt"/>
                <a:cs typeface="Microsoft Sans Serif"/>
              </a:rPr>
              <a:t> </a:t>
            </a:r>
            <a:r>
              <a:rPr sz="1600" spc="95" dirty="0">
                <a:latin typeface="+mj-lt"/>
                <a:cs typeface="Microsoft Sans Serif"/>
              </a:rPr>
              <a:t>t</a:t>
            </a:r>
            <a:r>
              <a:rPr sz="1600" spc="-30" dirty="0">
                <a:latin typeface="+mj-lt"/>
                <a:cs typeface="Microsoft Sans Serif"/>
              </a:rPr>
              <a:t>h</a:t>
            </a:r>
            <a:r>
              <a:rPr sz="1600" spc="-100" dirty="0">
                <a:latin typeface="+mj-lt"/>
                <a:cs typeface="Microsoft Sans Serif"/>
              </a:rPr>
              <a:t>e</a:t>
            </a:r>
            <a:r>
              <a:rPr sz="1600" spc="45" dirty="0">
                <a:latin typeface="+mj-lt"/>
                <a:cs typeface="Microsoft Sans Serif"/>
              </a:rPr>
              <a:t> </a:t>
            </a:r>
            <a:r>
              <a:rPr sz="1600" spc="-85" dirty="0">
                <a:latin typeface="+mj-lt"/>
                <a:cs typeface="Microsoft Sans Serif"/>
              </a:rPr>
              <a:t>c</a:t>
            </a:r>
            <a:r>
              <a:rPr sz="1600" spc="-30" dirty="0">
                <a:latin typeface="+mj-lt"/>
                <a:cs typeface="Microsoft Sans Serif"/>
              </a:rPr>
              <a:t>u</a:t>
            </a:r>
            <a:r>
              <a:rPr sz="1600" spc="-85" dirty="0">
                <a:latin typeface="+mj-lt"/>
                <a:cs typeface="Microsoft Sans Serif"/>
              </a:rPr>
              <a:t>s</a:t>
            </a:r>
            <a:r>
              <a:rPr sz="1600" spc="95" dirty="0">
                <a:latin typeface="+mj-lt"/>
                <a:cs typeface="Microsoft Sans Serif"/>
              </a:rPr>
              <a:t>t</a:t>
            </a:r>
            <a:r>
              <a:rPr sz="1600" spc="-30" dirty="0">
                <a:latin typeface="+mj-lt"/>
                <a:cs typeface="Microsoft Sans Serif"/>
              </a:rPr>
              <a:t>o</a:t>
            </a:r>
            <a:r>
              <a:rPr sz="1600" spc="-80" dirty="0">
                <a:latin typeface="+mj-lt"/>
                <a:cs typeface="Microsoft Sans Serif"/>
              </a:rPr>
              <a:t>m</a:t>
            </a:r>
            <a:r>
              <a:rPr sz="1600" spc="-40" dirty="0">
                <a:latin typeface="+mj-lt"/>
                <a:cs typeface="Microsoft Sans Serif"/>
              </a:rPr>
              <a:t>er</a:t>
            </a:r>
            <a:r>
              <a:rPr sz="1600" spc="-125" dirty="0">
                <a:latin typeface="+mj-lt"/>
                <a:cs typeface="Microsoft Sans Serif"/>
              </a:rPr>
              <a:t> </a:t>
            </a:r>
            <a:r>
              <a:rPr sz="1600" spc="35" dirty="0">
                <a:latin typeface="+mj-lt"/>
                <a:cs typeface="Microsoft Sans Serif"/>
              </a:rPr>
              <a:t>i</a:t>
            </a:r>
            <a:r>
              <a:rPr sz="1600" spc="-114" dirty="0">
                <a:latin typeface="+mj-lt"/>
                <a:cs typeface="Microsoft Sans Serif"/>
              </a:rPr>
              <a:t>s</a:t>
            </a:r>
            <a:r>
              <a:rPr sz="1600" spc="80" dirty="0">
                <a:latin typeface="+mj-lt"/>
                <a:cs typeface="Microsoft Sans Serif"/>
              </a:rPr>
              <a:t> </a:t>
            </a:r>
            <a:r>
              <a:rPr sz="1600" spc="-105" dirty="0">
                <a:latin typeface="+mj-lt"/>
                <a:cs typeface="Microsoft Sans Serif"/>
              </a:rPr>
              <a:t>N</a:t>
            </a:r>
            <a:r>
              <a:rPr sz="1600" spc="-160" dirty="0">
                <a:latin typeface="+mj-lt"/>
                <a:cs typeface="Microsoft Sans Serif"/>
              </a:rPr>
              <a:t>A</a:t>
            </a:r>
            <a:r>
              <a:rPr sz="1600" spc="-150" dirty="0">
                <a:latin typeface="+mj-lt"/>
                <a:cs typeface="Microsoft Sans Serif"/>
              </a:rPr>
              <a:t>S</a:t>
            </a:r>
            <a:r>
              <a:rPr sz="1600" spc="-75" dirty="0">
                <a:latin typeface="+mj-lt"/>
                <a:cs typeface="Microsoft Sans Serif"/>
              </a:rPr>
              <a:t>A</a:t>
            </a:r>
            <a:r>
              <a:rPr sz="1600" spc="-30" dirty="0">
                <a:latin typeface="+mj-lt"/>
                <a:cs typeface="Microsoft Sans Serif"/>
              </a:rPr>
              <a:t> </a:t>
            </a:r>
            <a:r>
              <a:rPr sz="1600" spc="-85" dirty="0">
                <a:latin typeface="+mj-lt"/>
                <a:cs typeface="Microsoft Sans Serif"/>
              </a:rPr>
              <a:t>(</a:t>
            </a:r>
            <a:r>
              <a:rPr sz="1600" spc="-260" dirty="0">
                <a:latin typeface="+mj-lt"/>
                <a:cs typeface="Microsoft Sans Serif"/>
              </a:rPr>
              <a:t>C</a:t>
            </a:r>
            <a:r>
              <a:rPr sz="1600" spc="-250" dirty="0">
                <a:latin typeface="+mj-lt"/>
                <a:cs typeface="Microsoft Sans Serif"/>
              </a:rPr>
              <a:t>R</a:t>
            </a:r>
            <a:r>
              <a:rPr sz="1600" spc="-229" dirty="0">
                <a:latin typeface="+mj-lt"/>
                <a:cs typeface="Microsoft Sans Serif"/>
              </a:rPr>
              <a:t>S</a:t>
            </a:r>
            <a:r>
              <a:rPr sz="1600" spc="-85" dirty="0">
                <a:latin typeface="+mj-lt"/>
                <a:cs typeface="Microsoft Sans Serif"/>
              </a:rPr>
              <a:t>)</a:t>
            </a:r>
            <a:r>
              <a:rPr sz="1600" spc="-90" dirty="0">
                <a:latin typeface="+mj-lt"/>
                <a:cs typeface="Microsoft Sans Serif"/>
              </a:rPr>
              <a:t>.</a:t>
            </a:r>
            <a:endParaRPr sz="1600">
              <a:latin typeface="+mj-lt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spc="-100" dirty="0" smtClean="0"/>
              <a:t>Average</a:t>
            </a:r>
            <a:r>
              <a:rPr lang="en-US" sz="4000" spc="105" dirty="0" smtClean="0"/>
              <a:t> </a:t>
            </a:r>
            <a:r>
              <a:rPr lang="en-US" sz="4000" spc="-125" dirty="0" smtClean="0"/>
              <a:t>Payload</a:t>
            </a:r>
            <a:r>
              <a:rPr lang="en-US" sz="4000" spc="240" dirty="0" smtClean="0"/>
              <a:t> </a:t>
            </a:r>
            <a:r>
              <a:rPr lang="en-US" sz="4000" spc="-225" dirty="0" smtClean="0"/>
              <a:t>Mass</a:t>
            </a:r>
            <a:r>
              <a:rPr lang="en-US" sz="4000" spc="190" dirty="0" smtClean="0"/>
              <a:t> </a:t>
            </a:r>
            <a:r>
              <a:rPr lang="en-US" sz="4000" spc="-40" dirty="0" smtClean="0"/>
              <a:t>by</a:t>
            </a:r>
            <a:r>
              <a:rPr lang="en-US" sz="4000" spc="185" dirty="0" smtClean="0"/>
              <a:t> </a:t>
            </a:r>
            <a:r>
              <a:rPr lang="en-US" sz="4000" spc="-45" dirty="0" smtClean="0"/>
              <a:t>F9</a:t>
            </a:r>
            <a:r>
              <a:rPr lang="en-US" sz="4000" spc="170" dirty="0" smtClean="0"/>
              <a:t> </a:t>
            </a:r>
            <a:r>
              <a:rPr lang="en-US" sz="4000" spc="30" dirty="0" smtClean="0"/>
              <a:t>v1.1</a:t>
            </a:r>
            <a:endParaRPr lang="en-US" sz="4000" dirty="0"/>
          </a:p>
        </p:txBody>
      </p:sp>
      <p:sp>
        <p:nvSpPr>
          <p:cNvPr id="4" name="object 3"/>
          <p:cNvSpPr txBox="1"/>
          <p:nvPr/>
        </p:nvSpPr>
        <p:spPr>
          <a:xfrm>
            <a:off x="785786" y="1643050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5" dirty="0">
                <a:latin typeface="+mj-lt"/>
                <a:cs typeface="Arial"/>
              </a:rPr>
              <a:t>S</a:t>
            </a:r>
            <a:r>
              <a:rPr b="1" spc="-55" dirty="0">
                <a:latin typeface="+mj-lt"/>
                <a:cs typeface="Arial"/>
              </a:rPr>
              <a:t>Q</a:t>
            </a:r>
            <a:r>
              <a:rPr b="1" spc="-185" dirty="0">
                <a:latin typeface="+mj-lt"/>
                <a:cs typeface="Arial"/>
              </a:rPr>
              <a:t>L</a:t>
            </a:r>
            <a:r>
              <a:rPr b="1" spc="-145" dirty="0">
                <a:latin typeface="+mj-lt"/>
                <a:cs typeface="Arial"/>
              </a:rPr>
              <a:t> </a:t>
            </a:r>
            <a:r>
              <a:rPr b="1" spc="-55" dirty="0">
                <a:latin typeface="+mj-lt"/>
                <a:cs typeface="Arial"/>
              </a:rPr>
              <a:t>Q</a:t>
            </a:r>
            <a:r>
              <a:rPr b="1" spc="-130" dirty="0">
                <a:latin typeface="+mj-lt"/>
                <a:cs typeface="Arial"/>
              </a:rPr>
              <a:t>u</a:t>
            </a:r>
            <a:r>
              <a:rPr b="1" spc="-110" dirty="0">
                <a:latin typeface="+mj-lt"/>
                <a:cs typeface="Arial"/>
              </a:rPr>
              <a:t>e</a:t>
            </a:r>
            <a:r>
              <a:rPr b="1" spc="-100" dirty="0">
                <a:latin typeface="+mj-lt"/>
                <a:cs typeface="Arial"/>
              </a:rPr>
              <a:t>r</a:t>
            </a:r>
            <a:r>
              <a:rPr b="1" spc="-180" dirty="0">
                <a:latin typeface="+mj-lt"/>
                <a:cs typeface="Arial"/>
              </a:rPr>
              <a:t>y</a:t>
            </a:r>
            <a:endParaRPr>
              <a:latin typeface="+mj-lt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714348" y="4500570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4" dirty="0">
                <a:latin typeface="+mj-lt"/>
                <a:cs typeface="Arial"/>
              </a:rPr>
              <a:t>R</a:t>
            </a:r>
            <a:r>
              <a:rPr b="1" spc="-160" dirty="0">
                <a:latin typeface="+mj-lt"/>
                <a:cs typeface="Arial"/>
              </a:rPr>
              <a:t>e</a:t>
            </a:r>
            <a:r>
              <a:rPr b="1" spc="-130" dirty="0">
                <a:latin typeface="+mj-lt"/>
                <a:cs typeface="Arial"/>
              </a:rPr>
              <a:t>s</a:t>
            </a:r>
            <a:r>
              <a:rPr b="1" spc="-204" dirty="0">
                <a:latin typeface="+mj-lt"/>
                <a:cs typeface="Arial"/>
              </a:rPr>
              <a:t>u</a:t>
            </a:r>
            <a:r>
              <a:rPr b="1" spc="-55" dirty="0">
                <a:latin typeface="+mj-lt"/>
                <a:cs typeface="Arial"/>
              </a:rPr>
              <a:t>l</a:t>
            </a:r>
            <a:r>
              <a:rPr b="1" spc="-80" dirty="0">
                <a:latin typeface="+mj-lt"/>
                <a:cs typeface="Arial"/>
              </a:rPr>
              <a:t>t</a:t>
            </a:r>
            <a:r>
              <a:rPr b="1" spc="-215" dirty="0">
                <a:latin typeface="+mj-lt"/>
                <a:cs typeface="Arial"/>
              </a:rPr>
              <a:t>s</a:t>
            </a:r>
            <a:endParaRPr>
              <a:latin typeface="+mj-lt"/>
              <a:cs typeface="Arial"/>
            </a:endParaRPr>
          </a:p>
        </p:txBody>
      </p:sp>
      <p:pic>
        <p:nvPicPr>
          <p:cNvPr id="6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48" y="2214554"/>
            <a:ext cx="4933950" cy="171450"/>
          </a:xfrm>
          <a:prstGeom prst="rect">
            <a:avLst/>
          </a:prstGeom>
        </p:spPr>
      </p:pic>
      <p:pic>
        <p:nvPicPr>
          <p:cNvPr id="7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786" y="5072074"/>
            <a:ext cx="1866900" cy="476250"/>
          </a:xfrm>
          <a:prstGeom prst="rect">
            <a:avLst/>
          </a:prstGeom>
        </p:spPr>
      </p:pic>
      <p:sp>
        <p:nvSpPr>
          <p:cNvPr id="8" name="object 7"/>
          <p:cNvSpPr txBox="1"/>
          <p:nvPr/>
        </p:nvSpPr>
        <p:spPr>
          <a:xfrm>
            <a:off x="714348" y="2714620"/>
            <a:ext cx="5169535" cy="16133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14" dirty="0">
                <a:latin typeface="+mj-lt"/>
                <a:cs typeface="Arial"/>
              </a:rPr>
              <a:t>Explanation</a:t>
            </a:r>
            <a:endParaRPr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>
              <a:latin typeface="+mj-lt"/>
              <a:cs typeface="Arial"/>
            </a:endParaRPr>
          </a:p>
          <a:p>
            <a:pPr marL="12700" marR="5080" algn="just">
              <a:lnSpc>
                <a:spcPct val="99100"/>
              </a:lnSpc>
              <a:spcBef>
                <a:spcPts val="1495"/>
              </a:spcBef>
            </a:pPr>
            <a:r>
              <a:rPr spc="-80" dirty="0">
                <a:latin typeface="+mj-lt"/>
                <a:cs typeface="Microsoft Sans Serif"/>
              </a:rPr>
              <a:t>This </a:t>
            </a:r>
            <a:r>
              <a:rPr spc="-35" dirty="0">
                <a:latin typeface="+mj-lt"/>
                <a:cs typeface="Microsoft Sans Serif"/>
              </a:rPr>
              <a:t>query </a:t>
            </a:r>
            <a:r>
              <a:rPr spc="-30" dirty="0">
                <a:latin typeface="+mj-lt"/>
                <a:cs typeface="Microsoft Sans Serif"/>
              </a:rPr>
              <a:t>returns </a:t>
            </a:r>
            <a:r>
              <a:rPr spc="-15" dirty="0">
                <a:latin typeface="+mj-lt"/>
                <a:cs typeface="Microsoft Sans Serif"/>
              </a:rPr>
              <a:t>the </a:t>
            </a:r>
            <a:r>
              <a:rPr spc="-65" dirty="0">
                <a:latin typeface="+mj-lt"/>
                <a:cs typeface="Microsoft Sans Serif"/>
              </a:rPr>
              <a:t>average </a:t>
            </a:r>
            <a:r>
              <a:rPr spc="-15" dirty="0">
                <a:latin typeface="+mj-lt"/>
                <a:cs typeface="Microsoft Sans Serif"/>
              </a:rPr>
              <a:t>of </a:t>
            </a:r>
            <a:r>
              <a:rPr spc="-20" dirty="0">
                <a:latin typeface="+mj-lt"/>
                <a:cs typeface="Microsoft Sans Serif"/>
              </a:rPr>
              <a:t>all </a:t>
            </a:r>
            <a:r>
              <a:rPr spc="-35" dirty="0">
                <a:latin typeface="+mj-lt"/>
                <a:cs typeface="Microsoft Sans Serif"/>
              </a:rPr>
              <a:t>payload </a:t>
            </a:r>
            <a:r>
              <a:rPr spc="-95" dirty="0">
                <a:latin typeface="+mj-lt"/>
                <a:cs typeface="Microsoft Sans Serif"/>
              </a:rPr>
              <a:t>masses </a:t>
            </a:r>
            <a:r>
              <a:rPr spc="-90" dirty="0">
                <a:latin typeface="+mj-lt"/>
                <a:cs typeface="Microsoft Sans Serif"/>
              </a:rPr>
              <a:t> </a:t>
            </a:r>
            <a:r>
              <a:rPr spc="-55" dirty="0">
                <a:latin typeface="+mj-lt"/>
                <a:cs typeface="Microsoft Sans Serif"/>
              </a:rPr>
              <a:t>where </a:t>
            </a:r>
            <a:r>
              <a:rPr spc="-15" dirty="0">
                <a:latin typeface="+mj-lt"/>
                <a:cs typeface="Microsoft Sans Serif"/>
              </a:rPr>
              <a:t>the booster </a:t>
            </a:r>
            <a:r>
              <a:rPr spc="-45" dirty="0">
                <a:latin typeface="+mj-lt"/>
                <a:cs typeface="Microsoft Sans Serif"/>
              </a:rPr>
              <a:t>version </a:t>
            </a:r>
            <a:r>
              <a:rPr spc="-35" dirty="0">
                <a:latin typeface="+mj-lt"/>
                <a:cs typeface="Microsoft Sans Serif"/>
              </a:rPr>
              <a:t>contains </a:t>
            </a:r>
            <a:r>
              <a:rPr spc="-15" dirty="0">
                <a:latin typeface="+mj-lt"/>
                <a:cs typeface="Microsoft Sans Serif"/>
              </a:rPr>
              <a:t>the </a:t>
            </a:r>
            <a:r>
              <a:rPr spc="-5" dirty="0">
                <a:latin typeface="+mj-lt"/>
                <a:cs typeface="Microsoft Sans Serif"/>
              </a:rPr>
              <a:t>substring </a:t>
            </a:r>
            <a:r>
              <a:rPr spc="-25" dirty="0">
                <a:latin typeface="+mj-lt"/>
                <a:cs typeface="Microsoft Sans Serif"/>
              </a:rPr>
              <a:t>F9 </a:t>
            </a:r>
            <a:r>
              <a:rPr spc="-20" dirty="0">
                <a:latin typeface="+mj-lt"/>
                <a:cs typeface="Microsoft Sans Serif"/>
              </a:rPr>
              <a:t> </a:t>
            </a:r>
            <a:r>
              <a:rPr dirty="0">
                <a:latin typeface="+mj-lt"/>
                <a:cs typeface="Microsoft Sans Serif"/>
              </a:rPr>
              <a:t>v1.1.</a:t>
            </a:r>
            <a:endParaRPr>
              <a:latin typeface="+mj-lt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-50" dirty="0" smtClean="0"/>
              <a:t>First</a:t>
            </a:r>
            <a:r>
              <a:rPr lang="en-US" sz="3600" spc="165" dirty="0" smtClean="0"/>
              <a:t> </a:t>
            </a:r>
            <a:r>
              <a:rPr lang="en-US" sz="3600" spc="-175" dirty="0" smtClean="0"/>
              <a:t>Successful</a:t>
            </a:r>
            <a:r>
              <a:rPr lang="en-US" sz="3600" spc="405" dirty="0" smtClean="0"/>
              <a:t> </a:t>
            </a:r>
            <a:r>
              <a:rPr lang="en-US" sz="3600" spc="-100" dirty="0" smtClean="0"/>
              <a:t>Ground</a:t>
            </a:r>
            <a:r>
              <a:rPr lang="en-US" sz="3600" spc="175" dirty="0" smtClean="0"/>
              <a:t> </a:t>
            </a:r>
            <a:r>
              <a:rPr lang="en-US" sz="3600" spc="-55" dirty="0" smtClean="0"/>
              <a:t>Landing</a:t>
            </a:r>
            <a:r>
              <a:rPr lang="en-US" sz="3600" spc="180" dirty="0" smtClean="0"/>
              <a:t> </a:t>
            </a:r>
            <a:r>
              <a:rPr lang="en-US" sz="3600" spc="-85" dirty="0" smtClean="0"/>
              <a:t>Date</a:t>
            </a:r>
            <a:endParaRPr lang="en-US" sz="3600" dirty="0"/>
          </a:p>
        </p:txBody>
      </p:sp>
      <p:sp>
        <p:nvSpPr>
          <p:cNvPr id="4" name="object 3"/>
          <p:cNvSpPr txBox="1"/>
          <p:nvPr/>
        </p:nvSpPr>
        <p:spPr>
          <a:xfrm>
            <a:off x="857224" y="1428736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+mj-lt"/>
                <a:cs typeface="Arial"/>
              </a:rPr>
              <a:t>S</a:t>
            </a:r>
            <a:r>
              <a:rPr sz="1800" b="1" spc="-55" dirty="0">
                <a:latin typeface="+mj-lt"/>
                <a:cs typeface="Arial"/>
              </a:rPr>
              <a:t>Q</a:t>
            </a:r>
            <a:r>
              <a:rPr sz="1800" b="1" spc="-185" dirty="0">
                <a:latin typeface="+mj-lt"/>
                <a:cs typeface="Arial"/>
              </a:rPr>
              <a:t>L</a:t>
            </a:r>
            <a:r>
              <a:rPr sz="1800" b="1" spc="-145" dirty="0">
                <a:latin typeface="+mj-lt"/>
                <a:cs typeface="Arial"/>
              </a:rPr>
              <a:t> </a:t>
            </a:r>
            <a:r>
              <a:rPr sz="1800" b="1" spc="-55" dirty="0">
                <a:latin typeface="+mj-lt"/>
                <a:cs typeface="Arial"/>
              </a:rPr>
              <a:t>Q</a:t>
            </a:r>
            <a:r>
              <a:rPr sz="1800" b="1" spc="-130" dirty="0">
                <a:latin typeface="+mj-lt"/>
                <a:cs typeface="Arial"/>
              </a:rPr>
              <a:t>u</a:t>
            </a:r>
            <a:r>
              <a:rPr sz="1800" b="1" spc="-110" dirty="0">
                <a:latin typeface="+mj-lt"/>
                <a:cs typeface="Arial"/>
              </a:rPr>
              <a:t>e</a:t>
            </a:r>
            <a:r>
              <a:rPr sz="1800" b="1" spc="-100" dirty="0">
                <a:latin typeface="+mj-lt"/>
                <a:cs typeface="Arial"/>
              </a:rPr>
              <a:t>r</a:t>
            </a:r>
            <a:r>
              <a:rPr sz="1800" b="1" spc="-180" dirty="0">
                <a:latin typeface="+mj-lt"/>
                <a:cs typeface="Arial"/>
              </a:rPr>
              <a:t>y</a:t>
            </a:r>
            <a:endParaRPr sz="1800">
              <a:latin typeface="+mj-lt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785786" y="5000636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+mj-lt"/>
                <a:cs typeface="Arial"/>
              </a:rPr>
              <a:t>R</a:t>
            </a:r>
            <a:r>
              <a:rPr sz="1800" b="1" spc="-160" dirty="0">
                <a:latin typeface="+mj-lt"/>
                <a:cs typeface="Arial"/>
              </a:rPr>
              <a:t>e</a:t>
            </a:r>
            <a:r>
              <a:rPr sz="1800" b="1" spc="-130" dirty="0">
                <a:latin typeface="+mj-lt"/>
                <a:cs typeface="Arial"/>
              </a:rPr>
              <a:t>s</a:t>
            </a:r>
            <a:r>
              <a:rPr sz="1800" b="1" spc="-204" dirty="0">
                <a:latin typeface="+mj-lt"/>
                <a:cs typeface="Arial"/>
              </a:rPr>
              <a:t>u</a:t>
            </a:r>
            <a:r>
              <a:rPr sz="1800" b="1" spc="-55" dirty="0">
                <a:latin typeface="+mj-lt"/>
                <a:cs typeface="Arial"/>
              </a:rPr>
              <a:t>l</a:t>
            </a:r>
            <a:r>
              <a:rPr sz="1800" b="1" spc="-80" dirty="0">
                <a:latin typeface="+mj-lt"/>
                <a:cs typeface="Arial"/>
              </a:rPr>
              <a:t>t</a:t>
            </a:r>
            <a:r>
              <a:rPr sz="1800" b="1" spc="-215" dirty="0">
                <a:latin typeface="+mj-lt"/>
                <a:cs typeface="Arial"/>
              </a:rPr>
              <a:t>s</a:t>
            </a:r>
            <a:endParaRPr sz="1800">
              <a:latin typeface="+mj-lt"/>
              <a:cs typeface="Arial"/>
            </a:endParaRPr>
          </a:p>
        </p:txBody>
      </p:sp>
      <p:pic>
        <p:nvPicPr>
          <p:cNvPr id="6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24" y="1928802"/>
            <a:ext cx="5486400" cy="190500"/>
          </a:xfrm>
          <a:prstGeom prst="rect">
            <a:avLst/>
          </a:prstGeom>
        </p:spPr>
      </p:pic>
      <p:pic>
        <p:nvPicPr>
          <p:cNvPr id="7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786" y="5357826"/>
            <a:ext cx="914400" cy="542925"/>
          </a:xfrm>
          <a:prstGeom prst="rect">
            <a:avLst/>
          </a:prstGeom>
        </p:spPr>
      </p:pic>
      <p:sp>
        <p:nvSpPr>
          <p:cNvPr id="8" name="object 7"/>
          <p:cNvSpPr txBox="1"/>
          <p:nvPr/>
        </p:nvSpPr>
        <p:spPr>
          <a:xfrm>
            <a:off x="785786" y="2428868"/>
            <a:ext cx="5335270" cy="24699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+mj-lt"/>
                <a:cs typeface="Arial"/>
              </a:rPr>
              <a:t>Explanation</a:t>
            </a:r>
            <a:endParaRPr sz="180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+mj-lt"/>
              <a:cs typeface="Arial"/>
            </a:endParaRPr>
          </a:p>
          <a:p>
            <a:pPr marL="12700" marR="710565">
              <a:lnSpc>
                <a:spcPts val="2100"/>
              </a:lnSpc>
              <a:spcBef>
                <a:spcPts val="1595"/>
              </a:spcBef>
            </a:pPr>
            <a:r>
              <a:rPr sz="1800" spc="-30" dirty="0">
                <a:latin typeface="+mj-lt"/>
                <a:cs typeface="Microsoft Sans Serif"/>
              </a:rPr>
              <a:t>With</a:t>
            </a:r>
            <a:r>
              <a:rPr sz="1800" spc="-15" dirty="0">
                <a:latin typeface="+mj-lt"/>
                <a:cs typeface="Microsoft Sans Serif"/>
              </a:rPr>
              <a:t> </a:t>
            </a:r>
            <a:r>
              <a:rPr sz="1800" spc="-5" dirty="0">
                <a:latin typeface="+mj-lt"/>
                <a:cs typeface="Microsoft Sans Serif"/>
              </a:rPr>
              <a:t>this</a:t>
            </a:r>
            <a:r>
              <a:rPr sz="1800" spc="5" dirty="0">
                <a:latin typeface="+mj-lt"/>
                <a:cs typeface="Microsoft Sans Serif"/>
              </a:rPr>
              <a:t> </a:t>
            </a:r>
            <a:r>
              <a:rPr sz="1800" spc="-45" dirty="0">
                <a:latin typeface="+mj-lt"/>
                <a:cs typeface="Microsoft Sans Serif"/>
              </a:rPr>
              <a:t>query,</a:t>
            </a:r>
            <a:r>
              <a:rPr sz="1800" spc="10" dirty="0">
                <a:latin typeface="+mj-lt"/>
                <a:cs typeface="Microsoft Sans Serif"/>
              </a:rPr>
              <a:t> </a:t>
            </a:r>
            <a:r>
              <a:rPr sz="1800" spc="-70" dirty="0">
                <a:latin typeface="+mj-lt"/>
                <a:cs typeface="Microsoft Sans Serif"/>
              </a:rPr>
              <a:t>we</a:t>
            </a:r>
            <a:r>
              <a:rPr sz="1800" spc="45" dirty="0">
                <a:latin typeface="+mj-lt"/>
                <a:cs typeface="Microsoft Sans Serif"/>
              </a:rPr>
              <a:t> </a:t>
            </a:r>
            <a:r>
              <a:rPr sz="1800" spc="-45" dirty="0">
                <a:latin typeface="+mj-lt"/>
                <a:cs typeface="Microsoft Sans Serif"/>
              </a:rPr>
              <a:t>select</a:t>
            </a:r>
            <a:r>
              <a:rPr sz="1800" spc="-10" dirty="0">
                <a:latin typeface="+mj-lt"/>
                <a:cs typeface="Microsoft Sans Serif"/>
              </a:rPr>
              <a:t> </a:t>
            </a:r>
            <a:r>
              <a:rPr sz="1800" spc="-15" dirty="0">
                <a:latin typeface="+mj-lt"/>
                <a:cs typeface="Microsoft Sans Serif"/>
              </a:rPr>
              <a:t>the</a:t>
            </a:r>
            <a:r>
              <a:rPr sz="1800" spc="45" dirty="0">
                <a:latin typeface="+mj-lt"/>
                <a:cs typeface="Microsoft Sans Serif"/>
              </a:rPr>
              <a:t> </a:t>
            </a:r>
            <a:r>
              <a:rPr sz="1800" spc="-10" dirty="0">
                <a:latin typeface="+mj-lt"/>
                <a:cs typeface="Microsoft Sans Serif"/>
              </a:rPr>
              <a:t>oldest </a:t>
            </a:r>
            <a:r>
              <a:rPr sz="1800" spc="-60" dirty="0">
                <a:latin typeface="+mj-lt"/>
                <a:cs typeface="Microsoft Sans Serif"/>
              </a:rPr>
              <a:t>successful </a:t>
            </a:r>
            <a:r>
              <a:rPr sz="1800" spc="-465" dirty="0">
                <a:latin typeface="+mj-lt"/>
                <a:cs typeface="Microsoft Sans Serif"/>
              </a:rPr>
              <a:t> </a:t>
            </a:r>
            <a:r>
              <a:rPr sz="1800" spc="-15" dirty="0">
                <a:latin typeface="+mj-lt"/>
                <a:cs typeface="Microsoft Sans Serif"/>
              </a:rPr>
              <a:t>landing.</a:t>
            </a:r>
            <a:endParaRPr sz="1800">
              <a:latin typeface="+mj-lt"/>
              <a:cs typeface="Microsoft Sans Serif"/>
            </a:endParaRPr>
          </a:p>
          <a:p>
            <a:pPr marL="12700" marR="5080">
              <a:lnSpc>
                <a:spcPts val="2180"/>
              </a:lnSpc>
              <a:spcBef>
                <a:spcPts val="15"/>
              </a:spcBef>
            </a:pPr>
            <a:r>
              <a:rPr sz="1800" spc="-130" dirty="0">
                <a:latin typeface="+mj-lt"/>
                <a:cs typeface="Microsoft Sans Serif"/>
              </a:rPr>
              <a:t>T</a:t>
            </a:r>
            <a:r>
              <a:rPr sz="1800" spc="-110" dirty="0">
                <a:latin typeface="+mj-lt"/>
                <a:cs typeface="Microsoft Sans Serif"/>
              </a:rPr>
              <a:t>h</a:t>
            </a:r>
            <a:r>
              <a:rPr sz="1800" spc="-100" dirty="0">
                <a:latin typeface="+mj-lt"/>
                <a:cs typeface="Microsoft Sans Serif"/>
              </a:rPr>
              <a:t>e</a:t>
            </a:r>
            <a:r>
              <a:rPr sz="1800" spc="45" dirty="0">
                <a:latin typeface="+mj-lt"/>
                <a:cs typeface="Microsoft Sans Serif"/>
              </a:rPr>
              <a:t> </a:t>
            </a:r>
            <a:r>
              <a:rPr sz="1800" spc="-200" dirty="0">
                <a:latin typeface="+mj-lt"/>
                <a:cs typeface="Microsoft Sans Serif"/>
              </a:rPr>
              <a:t>W</a:t>
            </a:r>
            <a:r>
              <a:rPr sz="1800" spc="-105" dirty="0">
                <a:latin typeface="+mj-lt"/>
                <a:cs typeface="Microsoft Sans Serif"/>
              </a:rPr>
              <a:t>H</a:t>
            </a:r>
            <a:r>
              <a:rPr sz="1800" spc="-229" dirty="0">
                <a:latin typeface="+mj-lt"/>
                <a:cs typeface="Microsoft Sans Serif"/>
              </a:rPr>
              <a:t>E</a:t>
            </a:r>
            <a:r>
              <a:rPr sz="1800" spc="-254" dirty="0">
                <a:latin typeface="+mj-lt"/>
                <a:cs typeface="Microsoft Sans Serif"/>
              </a:rPr>
              <a:t>R</a:t>
            </a:r>
            <a:r>
              <a:rPr sz="1800" spc="-245" dirty="0">
                <a:latin typeface="+mj-lt"/>
                <a:cs typeface="Microsoft Sans Serif"/>
              </a:rPr>
              <a:t>E</a:t>
            </a:r>
            <a:r>
              <a:rPr sz="1800" spc="-90" dirty="0">
                <a:latin typeface="+mj-lt"/>
                <a:cs typeface="Microsoft Sans Serif"/>
              </a:rPr>
              <a:t> </a:t>
            </a:r>
            <a:r>
              <a:rPr sz="1800" spc="-85" dirty="0">
                <a:latin typeface="+mj-lt"/>
                <a:cs typeface="Microsoft Sans Serif"/>
              </a:rPr>
              <a:t>c</a:t>
            </a:r>
            <a:r>
              <a:rPr sz="1800" spc="35" dirty="0">
                <a:latin typeface="+mj-lt"/>
                <a:cs typeface="Microsoft Sans Serif"/>
              </a:rPr>
              <a:t>l</a:t>
            </a:r>
            <a:r>
              <a:rPr sz="1800" spc="-110" dirty="0">
                <a:latin typeface="+mj-lt"/>
                <a:cs typeface="Microsoft Sans Serif"/>
              </a:rPr>
              <a:t>a</a:t>
            </a:r>
            <a:r>
              <a:rPr sz="1800" spc="-30" dirty="0">
                <a:latin typeface="+mj-lt"/>
                <a:cs typeface="Microsoft Sans Serif"/>
              </a:rPr>
              <a:t>u</a:t>
            </a:r>
            <a:r>
              <a:rPr sz="1800" spc="-85" dirty="0">
                <a:latin typeface="+mj-lt"/>
                <a:cs typeface="Microsoft Sans Serif"/>
              </a:rPr>
              <a:t>s</a:t>
            </a:r>
            <a:r>
              <a:rPr sz="1800" spc="-100" dirty="0">
                <a:latin typeface="+mj-lt"/>
                <a:cs typeface="Microsoft Sans Serif"/>
              </a:rPr>
              <a:t>e</a:t>
            </a:r>
            <a:r>
              <a:rPr sz="1800" spc="-30" dirty="0">
                <a:latin typeface="+mj-lt"/>
                <a:cs typeface="Microsoft Sans Serif"/>
              </a:rPr>
              <a:t> </a:t>
            </a:r>
            <a:r>
              <a:rPr sz="1800" spc="20" dirty="0">
                <a:latin typeface="+mj-lt"/>
                <a:cs typeface="Microsoft Sans Serif"/>
              </a:rPr>
              <a:t>f</a:t>
            </a:r>
            <a:r>
              <a:rPr sz="1800" spc="35" dirty="0">
                <a:latin typeface="+mj-lt"/>
                <a:cs typeface="Microsoft Sans Serif"/>
              </a:rPr>
              <a:t>il</a:t>
            </a:r>
            <a:r>
              <a:rPr sz="1800" spc="95" dirty="0">
                <a:latin typeface="+mj-lt"/>
                <a:cs typeface="Microsoft Sans Serif"/>
              </a:rPr>
              <a:t>t</a:t>
            </a:r>
            <a:r>
              <a:rPr sz="1800" spc="-50" dirty="0">
                <a:latin typeface="+mj-lt"/>
                <a:cs typeface="Microsoft Sans Serif"/>
              </a:rPr>
              <a:t>e</a:t>
            </a:r>
            <a:r>
              <a:rPr sz="1800" spc="-55" dirty="0">
                <a:latin typeface="+mj-lt"/>
                <a:cs typeface="Microsoft Sans Serif"/>
              </a:rPr>
              <a:t>r</a:t>
            </a:r>
            <a:r>
              <a:rPr sz="1800" spc="-114" dirty="0">
                <a:latin typeface="+mj-lt"/>
                <a:cs typeface="Microsoft Sans Serif"/>
              </a:rPr>
              <a:t>s</a:t>
            </a:r>
            <a:r>
              <a:rPr sz="1800" spc="5" dirty="0">
                <a:latin typeface="+mj-lt"/>
                <a:cs typeface="Microsoft Sans Serif"/>
              </a:rPr>
              <a:t> </a:t>
            </a:r>
            <a:r>
              <a:rPr sz="1800" spc="40" dirty="0">
                <a:latin typeface="+mj-lt"/>
                <a:cs typeface="Microsoft Sans Serif"/>
              </a:rPr>
              <a:t>d</a:t>
            </a:r>
            <a:r>
              <a:rPr sz="1800" spc="-110" dirty="0">
                <a:latin typeface="+mj-lt"/>
                <a:cs typeface="Microsoft Sans Serif"/>
              </a:rPr>
              <a:t>a</a:t>
            </a:r>
            <a:r>
              <a:rPr sz="1800" spc="95" dirty="0">
                <a:latin typeface="+mj-lt"/>
                <a:cs typeface="Microsoft Sans Serif"/>
              </a:rPr>
              <a:t>t</a:t>
            </a:r>
            <a:r>
              <a:rPr sz="1800" spc="-110" dirty="0">
                <a:latin typeface="+mj-lt"/>
                <a:cs typeface="Microsoft Sans Serif"/>
              </a:rPr>
              <a:t>a</a:t>
            </a:r>
            <a:r>
              <a:rPr sz="1800" spc="-85" dirty="0">
                <a:latin typeface="+mj-lt"/>
                <a:cs typeface="Microsoft Sans Serif"/>
              </a:rPr>
              <a:t>s</a:t>
            </a:r>
            <a:r>
              <a:rPr sz="1800" spc="-10" dirty="0">
                <a:latin typeface="+mj-lt"/>
                <a:cs typeface="Microsoft Sans Serif"/>
              </a:rPr>
              <a:t>et</a:t>
            </a:r>
            <a:r>
              <a:rPr sz="1800" spc="-90" dirty="0">
                <a:latin typeface="+mj-lt"/>
                <a:cs typeface="Microsoft Sans Serif"/>
              </a:rPr>
              <a:t> </a:t>
            </a:r>
            <a:r>
              <a:rPr sz="1800" spc="35" dirty="0">
                <a:latin typeface="+mj-lt"/>
                <a:cs typeface="Microsoft Sans Serif"/>
              </a:rPr>
              <a:t>i</a:t>
            </a:r>
            <a:r>
              <a:rPr sz="1800" spc="-45" dirty="0">
                <a:latin typeface="+mj-lt"/>
                <a:cs typeface="Microsoft Sans Serif"/>
              </a:rPr>
              <a:t>n</a:t>
            </a:r>
            <a:r>
              <a:rPr sz="1800" spc="60" dirty="0">
                <a:latin typeface="+mj-lt"/>
                <a:cs typeface="Microsoft Sans Serif"/>
              </a:rPr>
              <a:t> </a:t>
            </a:r>
            <a:r>
              <a:rPr sz="1800" spc="-30" dirty="0">
                <a:latin typeface="+mj-lt"/>
                <a:cs typeface="Microsoft Sans Serif"/>
              </a:rPr>
              <a:t>o</a:t>
            </a:r>
            <a:r>
              <a:rPr sz="1800" spc="-5" dirty="0">
                <a:latin typeface="+mj-lt"/>
                <a:cs typeface="Microsoft Sans Serif"/>
              </a:rPr>
              <a:t>r</a:t>
            </a:r>
            <a:r>
              <a:rPr sz="1800" spc="40" dirty="0">
                <a:latin typeface="+mj-lt"/>
                <a:cs typeface="Microsoft Sans Serif"/>
              </a:rPr>
              <a:t>d</a:t>
            </a:r>
            <a:r>
              <a:rPr sz="1800" spc="-40" dirty="0">
                <a:latin typeface="+mj-lt"/>
                <a:cs typeface="Microsoft Sans Serif"/>
              </a:rPr>
              <a:t>er</a:t>
            </a:r>
            <a:r>
              <a:rPr sz="1800" spc="95" dirty="0">
                <a:latin typeface="+mj-lt"/>
                <a:cs typeface="Microsoft Sans Serif"/>
              </a:rPr>
              <a:t> t</a:t>
            </a:r>
            <a:r>
              <a:rPr sz="1800" spc="-10" dirty="0">
                <a:latin typeface="+mj-lt"/>
                <a:cs typeface="Microsoft Sans Serif"/>
              </a:rPr>
              <a:t>o</a:t>
            </a:r>
            <a:r>
              <a:rPr sz="1800" spc="25" dirty="0">
                <a:latin typeface="+mj-lt"/>
                <a:cs typeface="Microsoft Sans Serif"/>
              </a:rPr>
              <a:t> </a:t>
            </a:r>
            <a:r>
              <a:rPr sz="1800" spc="-10" dirty="0">
                <a:latin typeface="+mj-lt"/>
                <a:cs typeface="Microsoft Sans Serif"/>
              </a:rPr>
              <a:t>k</a:t>
            </a:r>
            <a:r>
              <a:rPr sz="1800" spc="-65" dirty="0">
                <a:latin typeface="+mj-lt"/>
                <a:cs typeface="Microsoft Sans Serif"/>
              </a:rPr>
              <a:t>eep</a:t>
            </a:r>
            <a:r>
              <a:rPr sz="1800" dirty="0">
                <a:latin typeface="+mj-lt"/>
                <a:cs typeface="Microsoft Sans Serif"/>
              </a:rPr>
              <a:t> </a:t>
            </a:r>
            <a:r>
              <a:rPr sz="1800" spc="-30" dirty="0">
                <a:latin typeface="+mj-lt"/>
                <a:cs typeface="Microsoft Sans Serif"/>
              </a:rPr>
              <a:t>on</a:t>
            </a:r>
            <a:r>
              <a:rPr sz="1800" spc="35" dirty="0">
                <a:latin typeface="+mj-lt"/>
                <a:cs typeface="Microsoft Sans Serif"/>
              </a:rPr>
              <a:t>l</a:t>
            </a:r>
            <a:r>
              <a:rPr sz="1800" spc="-55" dirty="0">
                <a:latin typeface="+mj-lt"/>
                <a:cs typeface="Microsoft Sans Serif"/>
              </a:rPr>
              <a:t>y  </a:t>
            </a:r>
            <a:r>
              <a:rPr sz="1800" spc="-45" dirty="0">
                <a:latin typeface="+mj-lt"/>
                <a:cs typeface="Microsoft Sans Serif"/>
              </a:rPr>
              <a:t>records </a:t>
            </a:r>
            <a:r>
              <a:rPr sz="1800" spc="-55" dirty="0">
                <a:latin typeface="+mj-lt"/>
                <a:cs typeface="Microsoft Sans Serif"/>
              </a:rPr>
              <a:t>where </a:t>
            </a:r>
            <a:r>
              <a:rPr sz="1800" spc="-5" dirty="0">
                <a:latin typeface="+mj-lt"/>
                <a:cs typeface="Microsoft Sans Serif"/>
              </a:rPr>
              <a:t>landing </a:t>
            </a:r>
            <a:r>
              <a:rPr sz="1800" spc="-85" dirty="0">
                <a:latin typeface="+mj-lt"/>
                <a:cs typeface="Microsoft Sans Serif"/>
              </a:rPr>
              <a:t>was</a:t>
            </a:r>
            <a:r>
              <a:rPr sz="1800" spc="-80" dirty="0">
                <a:latin typeface="+mj-lt"/>
                <a:cs typeface="Microsoft Sans Serif"/>
              </a:rPr>
              <a:t> </a:t>
            </a:r>
            <a:r>
              <a:rPr sz="1800" spc="-65" dirty="0">
                <a:latin typeface="+mj-lt"/>
                <a:cs typeface="Microsoft Sans Serif"/>
              </a:rPr>
              <a:t>successful. </a:t>
            </a:r>
            <a:r>
              <a:rPr sz="1800" spc="-30" dirty="0">
                <a:latin typeface="+mj-lt"/>
                <a:cs typeface="Microsoft Sans Serif"/>
              </a:rPr>
              <a:t>With </a:t>
            </a:r>
            <a:r>
              <a:rPr sz="1800" spc="-15" dirty="0">
                <a:latin typeface="+mj-lt"/>
                <a:cs typeface="Microsoft Sans Serif"/>
              </a:rPr>
              <a:t>the </a:t>
            </a:r>
            <a:r>
              <a:rPr sz="1800" spc="-85" dirty="0">
                <a:latin typeface="+mj-lt"/>
                <a:cs typeface="Microsoft Sans Serif"/>
              </a:rPr>
              <a:t>MIN </a:t>
            </a:r>
            <a:r>
              <a:rPr sz="1800" spc="-80" dirty="0">
                <a:latin typeface="+mj-lt"/>
                <a:cs typeface="Microsoft Sans Serif"/>
              </a:rPr>
              <a:t> </a:t>
            </a:r>
            <a:r>
              <a:rPr sz="1800" spc="-15" dirty="0">
                <a:latin typeface="+mj-lt"/>
                <a:cs typeface="Microsoft Sans Serif"/>
              </a:rPr>
              <a:t>function,</a:t>
            </a:r>
            <a:r>
              <a:rPr sz="1800" spc="-70" dirty="0">
                <a:latin typeface="+mj-lt"/>
                <a:cs typeface="Microsoft Sans Serif"/>
              </a:rPr>
              <a:t> we</a:t>
            </a:r>
            <a:r>
              <a:rPr sz="1800" spc="45" dirty="0">
                <a:latin typeface="+mj-lt"/>
                <a:cs typeface="Microsoft Sans Serif"/>
              </a:rPr>
              <a:t> </a:t>
            </a:r>
            <a:r>
              <a:rPr sz="1800" spc="-45" dirty="0">
                <a:latin typeface="+mj-lt"/>
                <a:cs typeface="Microsoft Sans Serif"/>
              </a:rPr>
              <a:t>select</a:t>
            </a:r>
            <a:r>
              <a:rPr sz="1800" spc="-85" dirty="0">
                <a:latin typeface="+mj-lt"/>
                <a:cs typeface="Microsoft Sans Serif"/>
              </a:rPr>
              <a:t> </a:t>
            </a:r>
            <a:r>
              <a:rPr sz="1800" spc="-15" dirty="0">
                <a:latin typeface="+mj-lt"/>
                <a:cs typeface="Microsoft Sans Serif"/>
              </a:rPr>
              <a:t>the</a:t>
            </a:r>
            <a:r>
              <a:rPr sz="1800" spc="45" dirty="0">
                <a:latin typeface="+mj-lt"/>
                <a:cs typeface="Microsoft Sans Serif"/>
              </a:rPr>
              <a:t> </a:t>
            </a:r>
            <a:r>
              <a:rPr sz="1800" spc="-35" dirty="0">
                <a:latin typeface="+mj-lt"/>
                <a:cs typeface="Microsoft Sans Serif"/>
              </a:rPr>
              <a:t>record</a:t>
            </a:r>
            <a:r>
              <a:rPr sz="1800" spc="85" dirty="0">
                <a:latin typeface="+mj-lt"/>
                <a:cs typeface="Microsoft Sans Serif"/>
              </a:rPr>
              <a:t> </a:t>
            </a:r>
            <a:r>
              <a:rPr sz="1800" spc="10" dirty="0">
                <a:latin typeface="+mj-lt"/>
                <a:cs typeface="Microsoft Sans Serif"/>
              </a:rPr>
              <a:t>with</a:t>
            </a:r>
            <a:r>
              <a:rPr sz="1800" spc="-10" dirty="0">
                <a:latin typeface="+mj-lt"/>
                <a:cs typeface="Microsoft Sans Serif"/>
              </a:rPr>
              <a:t> </a:t>
            </a:r>
            <a:r>
              <a:rPr sz="1800" spc="-15" dirty="0">
                <a:latin typeface="+mj-lt"/>
                <a:cs typeface="Microsoft Sans Serif"/>
              </a:rPr>
              <a:t>the</a:t>
            </a:r>
            <a:r>
              <a:rPr sz="1800" spc="45" dirty="0">
                <a:latin typeface="+mj-lt"/>
                <a:cs typeface="Microsoft Sans Serif"/>
              </a:rPr>
              <a:t> </a:t>
            </a:r>
            <a:r>
              <a:rPr sz="1800" spc="-10" dirty="0">
                <a:latin typeface="+mj-lt"/>
                <a:cs typeface="Microsoft Sans Serif"/>
              </a:rPr>
              <a:t>oldest </a:t>
            </a:r>
            <a:r>
              <a:rPr sz="1800" spc="-35" dirty="0">
                <a:latin typeface="+mj-lt"/>
                <a:cs typeface="Microsoft Sans Serif"/>
              </a:rPr>
              <a:t>date.</a:t>
            </a:r>
            <a:endParaRPr sz="1800">
              <a:latin typeface="+mj-lt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984" y="545783"/>
            <a:ext cx="7204234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10" dirty="0"/>
              <a:t>Successful</a:t>
            </a:r>
            <a:r>
              <a:rPr sz="2450" spc="250" dirty="0"/>
              <a:t> </a:t>
            </a:r>
            <a:r>
              <a:rPr sz="2450" spc="-40" dirty="0"/>
              <a:t>Drone</a:t>
            </a:r>
            <a:r>
              <a:rPr sz="2450" spc="135" dirty="0"/>
              <a:t> </a:t>
            </a:r>
            <a:r>
              <a:rPr sz="2450" spc="-60" dirty="0"/>
              <a:t>Ship</a:t>
            </a:r>
            <a:r>
              <a:rPr sz="2450" spc="60" dirty="0"/>
              <a:t> </a:t>
            </a:r>
            <a:r>
              <a:rPr sz="2450" spc="-25" dirty="0"/>
              <a:t>Landing</a:t>
            </a:r>
            <a:r>
              <a:rPr sz="2450" spc="60" dirty="0"/>
              <a:t> </a:t>
            </a:r>
            <a:r>
              <a:rPr sz="2450" spc="20" dirty="0"/>
              <a:t>with</a:t>
            </a:r>
            <a:r>
              <a:rPr sz="2450" spc="135" dirty="0"/>
              <a:t> </a:t>
            </a:r>
            <a:r>
              <a:rPr sz="2450" spc="-85" dirty="0"/>
              <a:t>Payload</a:t>
            </a:r>
            <a:r>
              <a:rPr sz="2450" spc="200" dirty="0"/>
              <a:t> </a:t>
            </a:r>
            <a:r>
              <a:rPr sz="2450" spc="-25" dirty="0"/>
              <a:t>between</a:t>
            </a:r>
            <a:r>
              <a:rPr sz="2450" spc="65" dirty="0"/>
              <a:t> </a:t>
            </a:r>
            <a:r>
              <a:rPr sz="2450" spc="135" dirty="0"/>
              <a:t>4000</a:t>
            </a:r>
            <a:r>
              <a:rPr sz="2450" spc="110" dirty="0"/>
              <a:t> </a:t>
            </a:r>
            <a:r>
              <a:rPr sz="2450" spc="-50" dirty="0"/>
              <a:t>and</a:t>
            </a:r>
            <a:r>
              <a:rPr sz="2450" spc="130" dirty="0"/>
              <a:t> </a:t>
            </a:r>
            <a:r>
              <a:rPr sz="2450" spc="135" dirty="0"/>
              <a:t>6000</a:t>
            </a:r>
            <a:endParaRPr sz="2450"/>
          </a:p>
        </p:txBody>
      </p:sp>
      <p:sp>
        <p:nvSpPr>
          <p:cNvPr id="3" name="object 3"/>
          <p:cNvSpPr txBox="1"/>
          <p:nvPr/>
        </p:nvSpPr>
        <p:spPr>
          <a:xfrm>
            <a:off x="638174" y="1683068"/>
            <a:ext cx="136205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+mj-lt"/>
                <a:cs typeface="Arial"/>
              </a:rPr>
              <a:t>S</a:t>
            </a:r>
            <a:r>
              <a:rPr sz="1800" b="1" spc="-55" dirty="0">
                <a:latin typeface="+mj-lt"/>
                <a:cs typeface="Arial"/>
              </a:rPr>
              <a:t>Q</a:t>
            </a:r>
            <a:r>
              <a:rPr sz="1800" b="1" spc="-185" dirty="0">
                <a:latin typeface="+mj-lt"/>
                <a:cs typeface="Arial"/>
              </a:rPr>
              <a:t>L</a:t>
            </a:r>
            <a:r>
              <a:rPr sz="1800" b="1" spc="-145" dirty="0">
                <a:latin typeface="+mj-lt"/>
                <a:cs typeface="Arial"/>
              </a:rPr>
              <a:t> </a:t>
            </a:r>
            <a:r>
              <a:rPr sz="1800" b="1" spc="-55" dirty="0">
                <a:latin typeface="+mj-lt"/>
                <a:cs typeface="Arial"/>
              </a:rPr>
              <a:t>Q</a:t>
            </a:r>
            <a:r>
              <a:rPr sz="1800" b="1" spc="-130" dirty="0">
                <a:latin typeface="+mj-lt"/>
                <a:cs typeface="Arial"/>
              </a:rPr>
              <a:t>u</a:t>
            </a:r>
            <a:r>
              <a:rPr sz="1800" b="1" spc="-110" dirty="0">
                <a:latin typeface="+mj-lt"/>
                <a:cs typeface="Arial"/>
              </a:rPr>
              <a:t>e</a:t>
            </a:r>
            <a:r>
              <a:rPr sz="1800" b="1" spc="-100" dirty="0">
                <a:latin typeface="+mj-lt"/>
                <a:cs typeface="Arial"/>
              </a:rPr>
              <a:t>r</a:t>
            </a:r>
            <a:r>
              <a:rPr sz="1800" b="1" spc="-180" dirty="0">
                <a:latin typeface="+mj-lt"/>
                <a:cs typeface="Arial"/>
              </a:rPr>
              <a:t>y</a:t>
            </a:r>
            <a:endParaRPr sz="180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7752" y="2857496"/>
            <a:ext cx="100156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+mj-lt"/>
                <a:cs typeface="Arial"/>
              </a:rPr>
              <a:t>R</a:t>
            </a:r>
            <a:r>
              <a:rPr sz="1800" b="1" spc="-160" dirty="0">
                <a:latin typeface="+mj-lt"/>
                <a:cs typeface="Arial"/>
              </a:rPr>
              <a:t>e</a:t>
            </a:r>
            <a:r>
              <a:rPr sz="1800" b="1" spc="-130" dirty="0">
                <a:latin typeface="+mj-lt"/>
                <a:cs typeface="Arial"/>
              </a:rPr>
              <a:t>s</a:t>
            </a:r>
            <a:r>
              <a:rPr sz="1800" b="1" spc="-204" dirty="0">
                <a:latin typeface="+mj-lt"/>
                <a:cs typeface="Arial"/>
              </a:rPr>
              <a:t>u</a:t>
            </a:r>
            <a:r>
              <a:rPr sz="1800" b="1" spc="-55" dirty="0">
                <a:latin typeface="+mj-lt"/>
                <a:cs typeface="Arial"/>
              </a:rPr>
              <a:t>l</a:t>
            </a:r>
            <a:r>
              <a:rPr sz="1800" b="1" spc="-80" dirty="0">
                <a:latin typeface="+mj-lt"/>
                <a:cs typeface="Arial"/>
              </a:rPr>
              <a:t>t</a:t>
            </a:r>
            <a:r>
              <a:rPr sz="1800" b="1" spc="-215" dirty="0">
                <a:latin typeface="+mj-lt"/>
                <a:cs typeface="Arial"/>
              </a:rPr>
              <a:t>s</a:t>
            </a:r>
            <a:endParaRPr sz="1800">
              <a:latin typeface="+mj-lt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910" y="2214554"/>
            <a:ext cx="4036219" cy="2571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7950" y="3500438"/>
            <a:ext cx="750094" cy="1209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2910" y="2786058"/>
            <a:ext cx="3913346" cy="2174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9700"/>
              </a:lnSpc>
              <a:spcBef>
                <a:spcPts val="1480"/>
              </a:spcBef>
            </a:pPr>
            <a:r>
              <a:rPr sz="1800" spc="-80" dirty="0">
                <a:latin typeface="Microsoft Sans Serif"/>
                <a:cs typeface="Microsoft Sans Serif"/>
              </a:rPr>
              <a:t>This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query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returns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booster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version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where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landing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cc</a:t>
            </a:r>
            <a:r>
              <a:rPr sz="1800" spc="-114" dirty="0">
                <a:latin typeface="Microsoft Sans Serif"/>
                <a:cs typeface="Microsoft Sans Serif"/>
              </a:rPr>
              <a:t>e</a:t>
            </a:r>
            <a:r>
              <a:rPr sz="1800" spc="-70" dirty="0">
                <a:latin typeface="Microsoft Sans Serif"/>
                <a:cs typeface="Microsoft Sans Serif"/>
              </a:rPr>
              <a:t>s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20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20" dirty="0">
                <a:latin typeface="Microsoft Sans Serif"/>
                <a:cs typeface="Microsoft Sans Serif"/>
              </a:rPr>
              <a:t>l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p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40" dirty="0">
                <a:latin typeface="Microsoft Sans Serif"/>
                <a:cs typeface="Microsoft Sans Serif"/>
              </a:rPr>
              <a:t>y</a:t>
            </a:r>
            <a:r>
              <a:rPr sz="1800" spc="-10" dirty="0">
                <a:latin typeface="Microsoft Sans Serif"/>
                <a:cs typeface="Microsoft Sans Serif"/>
              </a:rPr>
              <a:t>l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b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t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85" dirty="0">
                <a:latin typeface="Microsoft Sans Serif"/>
                <a:cs typeface="Microsoft Sans Serif"/>
              </a:rPr>
              <a:t>een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400</a:t>
            </a:r>
            <a:r>
              <a:rPr sz="1800" spc="55" dirty="0">
                <a:latin typeface="Microsoft Sans Serif"/>
                <a:cs typeface="Microsoft Sans Serif"/>
              </a:rPr>
              <a:t>0  </a:t>
            </a:r>
            <a:r>
              <a:rPr sz="1800" spc="-45" dirty="0">
                <a:latin typeface="Microsoft Sans Serif"/>
                <a:cs typeface="Microsoft Sans Serif"/>
              </a:rPr>
              <a:t>and </a:t>
            </a:r>
            <a:r>
              <a:rPr sz="1800" spc="110" dirty="0">
                <a:latin typeface="Microsoft Sans Serif"/>
                <a:cs typeface="Microsoft Sans Serif"/>
              </a:rPr>
              <a:t>6000 </a:t>
            </a:r>
            <a:r>
              <a:rPr sz="1800" spc="-20" dirty="0">
                <a:latin typeface="Microsoft Sans Serif"/>
                <a:cs typeface="Microsoft Sans Serif"/>
              </a:rPr>
              <a:t>kg. </a:t>
            </a:r>
            <a:r>
              <a:rPr sz="1800" spc="-114" dirty="0">
                <a:latin typeface="Microsoft Sans Serif"/>
                <a:cs typeface="Microsoft Sans Serif"/>
              </a:rPr>
              <a:t>The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210" dirty="0">
                <a:latin typeface="Microsoft Sans Serif"/>
                <a:cs typeface="Microsoft Sans Serif"/>
              </a:rPr>
              <a:t>WHERE</a:t>
            </a:r>
            <a:r>
              <a:rPr sz="1800" spc="-204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and </a:t>
            </a:r>
            <a:r>
              <a:rPr sz="1800" spc="-85" dirty="0">
                <a:latin typeface="Microsoft Sans Serif"/>
                <a:cs typeface="Microsoft Sans Serif"/>
              </a:rPr>
              <a:t>AND </a:t>
            </a:r>
            <a:r>
              <a:rPr sz="1800" spc="-70" dirty="0">
                <a:latin typeface="Microsoft Sans Serif"/>
                <a:cs typeface="Microsoft Sans Serif"/>
              </a:rPr>
              <a:t>clauses </a:t>
            </a:r>
            <a:r>
              <a:rPr sz="1800" spc="15" dirty="0">
                <a:latin typeface="Microsoft Sans Serif"/>
                <a:cs typeface="Microsoft Sans Serif"/>
              </a:rPr>
              <a:t>filter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dataset.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984" y="482980"/>
            <a:ext cx="7337108" cy="9553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60" dirty="0"/>
              <a:t>Total</a:t>
            </a:r>
            <a:r>
              <a:rPr sz="3050" spc="170" dirty="0"/>
              <a:t> </a:t>
            </a:r>
            <a:r>
              <a:rPr sz="3050" spc="-70" dirty="0"/>
              <a:t>Number</a:t>
            </a:r>
            <a:r>
              <a:rPr sz="3050" spc="160" dirty="0"/>
              <a:t> </a:t>
            </a:r>
            <a:r>
              <a:rPr sz="3050" spc="20" dirty="0"/>
              <a:t>of</a:t>
            </a:r>
            <a:r>
              <a:rPr sz="3050" spc="125" dirty="0"/>
              <a:t> </a:t>
            </a:r>
            <a:r>
              <a:rPr sz="3050" spc="-120" dirty="0"/>
              <a:t>Successful</a:t>
            </a:r>
            <a:r>
              <a:rPr sz="3050" spc="105" dirty="0"/>
              <a:t> </a:t>
            </a:r>
            <a:r>
              <a:rPr sz="3050" spc="-70" dirty="0"/>
              <a:t>and</a:t>
            </a:r>
            <a:r>
              <a:rPr sz="3050" spc="155" dirty="0"/>
              <a:t> </a:t>
            </a:r>
            <a:r>
              <a:rPr sz="3050" spc="-70" dirty="0"/>
              <a:t>Failure</a:t>
            </a:r>
            <a:r>
              <a:rPr sz="3050" spc="204" dirty="0"/>
              <a:t> </a:t>
            </a:r>
            <a:r>
              <a:rPr sz="3050" spc="-65" dirty="0"/>
              <a:t>Mission</a:t>
            </a:r>
            <a:r>
              <a:rPr sz="3050" spc="175" dirty="0"/>
              <a:t> </a:t>
            </a:r>
            <a:r>
              <a:rPr sz="3050" spc="-95" dirty="0"/>
              <a:t>Outcomes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638174" y="1683068"/>
            <a:ext cx="19335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smtClean="0">
                <a:latin typeface="+mj-lt"/>
                <a:cs typeface="Arial"/>
              </a:rPr>
              <a:t>S</a:t>
            </a:r>
            <a:r>
              <a:rPr sz="1800" b="1" spc="-55" smtClean="0">
                <a:latin typeface="+mj-lt"/>
                <a:cs typeface="Arial"/>
              </a:rPr>
              <a:t>Q</a:t>
            </a:r>
            <a:r>
              <a:rPr sz="1800" b="1" spc="-185" smtClean="0">
                <a:latin typeface="+mj-lt"/>
                <a:cs typeface="Arial"/>
              </a:rPr>
              <a:t>L</a:t>
            </a:r>
            <a:r>
              <a:rPr lang="en-US" b="1" spc="-145" dirty="0" smtClean="0">
                <a:latin typeface="+mj-lt"/>
                <a:cs typeface="Arial"/>
              </a:rPr>
              <a:t> </a:t>
            </a:r>
            <a:r>
              <a:rPr sz="1800" b="1" spc="-55" smtClean="0">
                <a:latin typeface="+mj-lt"/>
                <a:cs typeface="Arial"/>
              </a:rPr>
              <a:t>Q</a:t>
            </a:r>
            <a:r>
              <a:rPr sz="1800" b="1" spc="-130" smtClean="0">
                <a:latin typeface="+mj-lt"/>
                <a:cs typeface="Arial"/>
              </a:rPr>
              <a:t>u</a:t>
            </a:r>
            <a:r>
              <a:rPr sz="1800" b="1" spc="-110" smtClean="0">
                <a:latin typeface="+mj-lt"/>
                <a:cs typeface="Arial"/>
              </a:rPr>
              <a:t>e</a:t>
            </a:r>
            <a:r>
              <a:rPr sz="1800" b="1" spc="-100" smtClean="0">
                <a:latin typeface="+mj-lt"/>
                <a:cs typeface="Arial"/>
              </a:rPr>
              <a:t>r</a:t>
            </a:r>
            <a:r>
              <a:rPr sz="1800" b="1" spc="-180" smtClean="0">
                <a:latin typeface="+mj-lt"/>
                <a:cs typeface="Arial"/>
              </a:rPr>
              <a:t>y</a:t>
            </a:r>
            <a:endParaRPr sz="180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910" y="4714884"/>
            <a:ext cx="150162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+mj-lt"/>
                <a:cs typeface="Arial"/>
              </a:rPr>
              <a:t>R</a:t>
            </a:r>
            <a:r>
              <a:rPr sz="1800" b="1" spc="-160" dirty="0">
                <a:latin typeface="+mj-lt"/>
                <a:cs typeface="Arial"/>
              </a:rPr>
              <a:t>e</a:t>
            </a:r>
            <a:r>
              <a:rPr sz="1800" b="1" spc="-130" dirty="0">
                <a:latin typeface="+mj-lt"/>
                <a:cs typeface="Arial"/>
              </a:rPr>
              <a:t>s</a:t>
            </a:r>
            <a:r>
              <a:rPr sz="1800" b="1" spc="-204" dirty="0">
                <a:latin typeface="+mj-lt"/>
                <a:cs typeface="Arial"/>
              </a:rPr>
              <a:t>u</a:t>
            </a:r>
            <a:r>
              <a:rPr sz="1800" b="1" spc="-55" dirty="0">
                <a:latin typeface="+mj-lt"/>
                <a:cs typeface="Arial"/>
              </a:rPr>
              <a:t>l</a:t>
            </a:r>
            <a:r>
              <a:rPr sz="1800" b="1" spc="-80" dirty="0">
                <a:latin typeface="+mj-lt"/>
                <a:cs typeface="Arial"/>
              </a:rPr>
              <a:t>t</a:t>
            </a:r>
            <a:r>
              <a:rPr sz="1800" b="1" spc="-215" dirty="0">
                <a:latin typeface="+mj-lt"/>
                <a:cs typeface="Arial"/>
              </a:rPr>
              <a:t>s</a:t>
            </a:r>
            <a:endParaRPr sz="1800">
              <a:latin typeface="+mj-lt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910" y="2143116"/>
            <a:ext cx="4114800" cy="228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1472" y="2643182"/>
            <a:ext cx="8572528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+mj-lt"/>
                <a:cs typeface="Arial"/>
              </a:rPr>
              <a:t>Explanation</a:t>
            </a:r>
            <a:endParaRPr sz="180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99"/>
              </a:lnSpc>
              <a:spcBef>
                <a:spcPts val="1475"/>
              </a:spcBef>
            </a:pPr>
            <a:r>
              <a:rPr sz="1800" spc="-200" dirty="0">
                <a:latin typeface="+mj-lt"/>
                <a:cs typeface="Microsoft Sans Serif"/>
              </a:rPr>
              <a:t>W</a:t>
            </a:r>
            <a:r>
              <a:rPr sz="1800" spc="35" dirty="0">
                <a:latin typeface="+mj-lt"/>
                <a:cs typeface="Microsoft Sans Serif"/>
              </a:rPr>
              <a:t>i</a:t>
            </a:r>
            <a:r>
              <a:rPr sz="1800" spc="95" dirty="0">
                <a:latin typeface="+mj-lt"/>
                <a:cs typeface="Microsoft Sans Serif"/>
              </a:rPr>
              <a:t>t</a:t>
            </a:r>
            <a:r>
              <a:rPr sz="1800" spc="-45" dirty="0">
                <a:latin typeface="+mj-lt"/>
                <a:cs typeface="Microsoft Sans Serif"/>
              </a:rPr>
              <a:t>h</a:t>
            </a:r>
            <a:r>
              <a:rPr sz="1800" spc="-15" dirty="0">
                <a:latin typeface="+mj-lt"/>
                <a:cs typeface="Microsoft Sans Serif"/>
              </a:rPr>
              <a:t> </a:t>
            </a:r>
            <a:r>
              <a:rPr sz="1800" spc="95" dirty="0">
                <a:latin typeface="+mj-lt"/>
                <a:cs typeface="Microsoft Sans Serif"/>
              </a:rPr>
              <a:t>t</a:t>
            </a:r>
            <a:r>
              <a:rPr sz="1800" spc="-30" dirty="0">
                <a:latin typeface="+mj-lt"/>
                <a:cs typeface="Microsoft Sans Serif"/>
              </a:rPr>
              <a:t>h</a:t>
            </a:r>
            <a:r>
              <a:rPr sz="1800" spc="-100" dirty="0">
                <a:latin typeface="+mj-lt"/>
                <a:cs typeface="Microsoft Sans Serif"/>
              </a:rPr>
              <a:t>e</a:t>
            </a:r>
            <a:r>
              <a:rPr sz="1800" spc="45" dirty="0">
                <a:latin typeface="+mj-lt"/>
                <a:cs typeface="Microsoft Sans Serif"/>
              </a:rPr>
              <a:t> </a:t>
            </a:r>
            <a:r>
              <a:rPr sz="1800" spc="20" dirty="0">
                <a:latin typeface="+mj-lt"/>
                <a:cs typeface="Microsoft Sans Serif"/>
              </a:rPr>
              <a:t>f</a:t>
            </a:r>
            <a:r>
              <a:rPr sz="1800" spc="35" dirty="0">
                <a:latin typeface="+mj-lt"/>
                <a:cs typeface="Microsoft Sans Serif"/>
              </a:rPr>
              <a:t>i</a:t>
            </a:r>
            <a:r>
              <a:rPr sz="1800" spc="-5" dirty="0">
                <a:latin typeface="+mj-lt"/>
                <a:cs typeface="Microsoft Sans Serif"/>
              </a:rPr>
              <a:t>r</a:t>
            </a:r>
            <a:r>
              <a:rPr sz="1800" spc="-85" dirty="0">
                <a:latin typeface="+mj-lt"/>
                <a:cs typeface="Microsoft Sans Serif"/>
              </a:rPr>
              <a:t>s</a:t>
            </a:r>
            <a:r>
              <a:rPr sz="1800" spc="80" dirty="0">
                <a:latin typeface="+mj-lt"/>
                <a:cs typeface="Microsoft Sans Serif"/>
              </a:rPr>
              <a:t>t</a:t>
            </a:r>
            <a:r>
              <a:rPr sz="1800" spc="-15" dirty="0">
                <a:latin typeface="+mj-lt"/>
                <a:cs typeface="Microsoft Sans Serif"/>
              </a:rPr>
              <a:t> </a:t>
            </a:r>
            <a:r>
              <a:rPr sz="1800" spc="-229" dirty="0">
                <a:latin typeface="+mj-lt"/>
                <a:cs typeface="Microsoft Sans Serif"/>
              </a:rPr>
              <a:t>SE</a:t>
            </a:r>
            <a:r>
              <a:rPr sz="1800" spc="-105" dirty="0">
                <a:latin typeface="+mj-lt"/>
                <a:cs typeface="Microsoft Sans Serif"/>
              </a:rPr>
              <a:t>L</a:t>
            </a:r>
            <a:r>
              <a:rPr sz="1800" spc="-229" dirty="0">
                <a:latin typeface="+mj-lt"/>
                <a:cs typeface="Microsoft Sans Serif"/>
              </a:rPr>
              <a:t>E</a:t>
            </a:r>
            <a:r>
              <a:rPr sz="1800" spc="-180" dirty="0">
                <a:latin typeface="+mj-lt"/>
                <a:cs typeface="Microsoft Sans Serif"/>
              </a:rPr>
              <a:t>CT,</a:t>
            </a:r>
            <a:r>
              <a:rPr sz="1800" dirty="0">
                <a:latin typeface="+mj-lt"/>
                <a:cs typeface="Microsoft Sans Serif"/>
              </a:rPr>
              <a:t> </a:t>
            </a:r>
            <a:r>
              <a:rPr sz="1800" spc="-35" dirty="0">
                <a:latin typeface="+mj-lt"/>
                <a:cs typeface="Microsoft Sans Serif"/>
              </a:rPr>
              <a:t>w</a:t>
            </a:r>
            <a:r>
              <a:rPr sz="1800" spc="-100" dirty="0">
                <a:latin typeface="+mj-lt"/>
                <a:cs typeface="Microsoft Sans Serif"/>
              </a:rPr>
              <a:t>e</a:t>
            </a:r>
            <a:r>
              <a:rPr sz="1800" spc="45" dirty="0">
                <a:latin typeface="+mj-lt"/>
                <a:cs typeface="Microsoft Sans Serif"/>
              </a:rPr>
              <a:t> </a:t>
            </a:r>
            <a:r>
              <a:rPr sz="1800" spc="-85" dirty="0">
                <a:latin typeface="+mj-lt"/>
                <a:cs typeface="Microsoft Sans Serif"/>
              </a:rPr>
              <a:t>s</a:t>
            </a:r>
            <a:r>
              <a:rPr sz="1800" spc="-30" dirty="0">
                <a:latin typeface="+mj-lt"/>
                <a:cs typeface="Microsoft Sans Serif"/>
              </a:rPr>
              <a:t>ho</a:t>
            </a:r>
            <a:r>
              <a:rPr sz="1800" spc="-45" dirty="0">
                <a:latin typeface="+mj-lt"/>
                <a:cs typeface="Microsoft Sans Serif"/>
              </a:rPr>
              <a:t>w</a:t>
            </a:r>
            <a:r>
              <a:rPr sz="1800" spc="-15" dirty="0">
                <a:latin typeface="+mj-lt"/>
                <a:cs typeface="Microsoft Sans Serif"/>
              </a:rPr>
              <a:t> </a:t>
            </a:r>
            <a:r>
              <a:rPr sz="1800" spc="95" dirty="0">
                <a:latin typeface="+mj-lt"/>
                <a:cs typeface="Microsoft Sans Serif"/>
              </a:rPr>
              <a:t>t</a:t>
            </a:r>
            <a:r>
              <a:rPr sz="1800" spc="-30" dirty="0">
                <a:latin typeface="+mj-lt"/>
                <a:cs typeface="Microsoft Sans Serif"/>
              </a:rPr>
              <a:t>h</a:t>
            </a:r>
            <a:r>
              <a:rPr sz="1800" spc="-100" dirty="0">
                <a:latin typeface="+mj-lt"/>
                <a:cs typeface="Microsoft Sans Serif"/>
              </a:rPr>
              <a:t>e</a:t>
            </a:r>
            <a:r>
              <a:rPr sz="1800" spc="45" dirty="0">
                <a:latin typeface="+mj-lt"/>
                <a:cs typeface="Microsoft Sans Serif"/>
              </a:rPr>
              <a:t> </a:t>
            </a:r>
            <a:r>
              <a:rPr sz="1800" spc="-85" dirty="0">
                <a:latin typeface="+mj-lt"/>
                <a:cs typeface="Microsoft Sans Serif"/>
              </a:rPr>
              <a:t>s</a:t>
            </a:r>
            <a:r>
              <a:rPr sz="1800" spc="-30" dirty="0">
                <a:latin typeface="+mj-lt"/>
                <a:cs typeface="Microsoft Sans Serif"/>
              </a:rPr>
              <a:t>u</a:t>
            </a:r>
            <a:r>
              <a:rPr sz="1800" spc="40" dirty="0">
                <a:latin typeface="+mj-lt"/>
                <a:cs typeface="Microsoft Sans Serif"/>
              </a:rPr>
              <a:t>bq</a:t>
            </a:r>
            <a:r>
              <a:rPr sz="1800" spc="-30" dirty="0">
                <a:latin typeface="+mj-lt"/>
                <a:cs typeface="Microsoft Sans Serif"/>
              </a:rPr>
              <a:t>u</a:t>
            </a:r>
            <a:r>
              <a:rPr sz="1800" spc="-50" dirty="0">
                <a:latin typeface="+mj-lt"/>
                <a:cs typeface="Microsoft Sans Serif"/>
              </a:rPr>
              <a:t>e</a:t>
            </a:r>
            <a:r>
              <a:rPr sz="1800" spc="-55" dirty="0">
                <a:latin typeface="+mj-lt"/>
                <a:cs typeface="Microsoft Sans Serif"/>
              </a:rPr>
              <a:t>r</a:t>
            </a:r>
            <a:r>
              <a:rPr sz="1800" spc="35" dirty="0">
                <a:latin typeface="+mj-lt"/>
                <a:cs typeface="Microsoft Sans Serif"/>
              </a:rPr>
              <a:t>i</a:t>
            </a:r>
            <a:r>
              <a:rPr sz="1800" spc="-110" dirty="0">
                <a:latin typeface="+mj-lt"/>
                <a:cs typeface="Microsoft Sans Serif"/>
              </a:rPr>
              <a:t>es</a:t>
            </a:r>
            <a:r>
              <a:rPr sz="1800" spc="-150" dirty="0">
                <a:latin typeface="+mj-lt"/>
                <a:cs typeface="Microsoft Sans Serif"/>
              </a:rPr>
              <a:t> </a:t>
            </a:r>
            <a:r>
              <a:rPr sz="1800" spc="95" dirty="0">
                <a:latin typeface="+mj-lt"/>
                <a:cs typeface="Microsoft Sans Serif"/>
              </a:rPr>
              <a:t>t</a:t>
            </a:r>
            <a:r>
              <a:rPr sz="1800" spc="-30" dirty="0">
                <a:latin typeface="+mj-lt"/>
                <a:cs typeface="Microsoft Sans Serif"/>
              </a:rPr>
              <a:t>h</a:t>
            </a:r>
            <a:r>
              <a:rPr sz="1800" spc="-110" dirty="0">
                <a:latin typeface="+mj-lt"/>
                <a:cs typeface="Microsoft Sans Serif"/>
              </a:rPr>
              <a:t>a</a:t>
            </a:r>
            <a:r>
              <a:rPr sz="1800" spc="80" dirty="0">
                <a:latin typeface="+mj-lt"/>
                <a:cs typeface="Microsoft Sans Serif"/>
              </a:rPr>
              <a:t>t  </a:t>
            </a:r>
            <a:r>
              <a:rPr sz="1800" spc="-15" dirty="0">
                <a:latin typeface="+mj-lt"/>
                <a:cs typeface="Microsoft Sans Serif"/>
              </a:rPr>
              <a:t>return</a:t>
            </a:r>
            <a:r>
              <a:rPr sz="1800" spc="55" dirty="0">
                <a:latin typeface="+mj-lt"/>
                <a:cs typeface="Microsoft Sans Serif"/>
              </a:rPr>
              <a:t> </a:t>
            </a:r>
            <a:r>
              <a:rPr sz="1800" spc="-35" dirty="0">
                <a:latin typeface="+mj-lt"/>
                <a:cs typeface="Microsoft Sans Serif"/>
              </a:rPr>
              <a:t>results.</a:t>
            </a:r>
            <a:r>
              <a:rPr sz="1800" spc="-70" dirty="0">
                <a:latin typeface="+mj-lt"/>
                <a:cs typeface="Microsoft Sans Serif"/>
              </a:rPr>
              <a:t> </a:t>
            </a:r>
            <a:r>
              <a:rPr sz="1800" spc="-114" dirty="0">
                <a:latin typeface="+mj-lt"/>
                <a:cs typeface="Microsoft Sans Serif"/>
              </a:rPr>
              <a:t>The</a:t>
            </a:r>
            <a:r>
              <a:rPr sz="1800" spc="40" dirty="0">
                <a:latin typeface="+mj-lt"/>
                <a:cs typeface="Microsoft Sans Serif"/>
              </a:rPr>
              <a:t> </a:t>
            </a:r>
            <a:r>
              <a:rPr sz="1800" spc="10" dirty="0">
                <a:latin typeface="+mj-lt"/>
                <a:cs typeface="Microsoft Sans Serif"/>
              </a:rPr>
              <a:t>first</a:t>
            </a:r>
            <a:r>
              <a:rPr sz="1800" spc="-15" dirty="0">
                <a:latin typeface="+mj-lt"/>
                <a:cs typeface="Microsoft Sans Serif"/>
              </a:rPr>
              <a:t> </a:t>
            </a:r>
            <a:r>
              <a:rPr sz="1800" spc="-30" dirty="0">
                <a:latin typeface="+mj-lt"/>
                <a:cs typeface="Microsoft Sans Serif"/>
              </a:rPr>
              <a:t>subquery counts</a:t>
            </a:r>
            <a:r>
              <a:rPr sz="1800" spc="-75" dirty="0">
                <a:latin typeface="+mj-lt"/>
                <a:cs typeface="Microsoft Sans Serif"/>
              </a:rPr>
              <a:t> </a:t>
            </a:r>
            <a:r>
              <a:rPr sz="1800" spc="-15" dirty="0">
                <a:latin typeface="+mj-lt"/>
                <a:cs typeface="Microsoft Sans Serif"/>
              </a:rPr>
              <a:t>the</a:t>
            </a:r>
            <a:r>
              <a:rPr sz="1800" spc="45" dirty="0">
                <a:latin typeface="+mj-lt"/>
                <a:cs typeface="Microsoft Sans Serif"/>
              </a:rPr>
              <a:t> </a:t>
            </a:r>
            <a:r>
              <a:rPr sz="1800" spc="-60" dirty="0">
                <a:latin typeface="+mj-lt"/>
                <a:cs typeface="Microsoft Sans Serif"/>
              </a:rPr>
              <a:t>successful </a:t>
            </a:r>
            <a:r>
              <a:rPr sz="1800" spc="-465" dirty="0">
                <a:latin typeface="+mj-lt"/>
                <a:cs typeface="Microsoft Sans Serif"/>
              </a:rPr>
              <a:t> </a:t>
            </a:r>
            <a:r>
              <a:rPr sz="1800" spc="-40" dirty="0">
                <a:latin typeface="+mj-lt"/>
                <a:cs typeface="Microsoft Sans Serif"/>
              </a:rPr>
              <a:t>mission.</a:t>
            </a:r>
            <a:r>
              <a:rPr sz="1800" spc="-65" dirty="0">
                <a:latin typeface="+mj-lt"/>
                <a:cs typeface="Microsoft Sans Serif"/>
              </a:rPr>
              <a:t> </a:t>
            </a:r>
            <a:r>
              <a:rPr sz="1800" spc="-114" dirty="0">
                <a:latin typeface="+mj-lt"/>
                <a:cs typeface="Microsoft Sans Serif"/>
              </a:rPr>
              <a:t>The</a:t>
            </a:r>
            <a:r>
              <a:rPr sz="1800" spc="50" dirty="0">
                <a:latin typeface="+mj-lt"/>
                <a:cs typeface="Microsoft Sans Serif"/>
              </a:rPr>
              <a:t> </a:t>
            </a:r>
            <a:r>
              <a:rPr sz="1800" spc="-55" dirty="0">
                <a:latin typeface="+mj-lt"/>
                <a:cs typeface="Microsoft Sans Serif"/>
              </a:rPr>
              <a:t>second</a:t>
            </a:r>
            <a:r>
              <a:rPr sz="1800" spc="-65" dirty="0">
                <a:latin typeface="+mj-lt"/>
                <a:cs typeface="Microsoft Sans Serif"/>
              </a:rPr>
              <a:t> </a:t>
            </a:r>
            <a:r>
              <a:rPr sz="1800" spc="-30" dirty="0">
                <a:latin typeface="+mj-lt"/>
                <a:cs typeface="Microsoft Sans Serif"/>
              </a:rPr>
              <a:t>subquery</a:t>
            </a:r>
            <a:r>
              <a:rPr sz="1800" spc="-100" dirty="0">
                <a:latin typeface="+mj-lt"/>
                <a:cs typeface="Microsoft Sans Serif"/>
              </a:rPr>
              <a:t> </a:t>
            </a:r>
            <a:r>
              <a:rPr sz="1800" spc="-30" dirty="0">
                <a:latin typeface="+mj-lt"/>
                <a:cs typeface="Microsoft Sans Serif"/>
              </a:rPr>
              <a:t>counts</a:t>
            </a:r>
            <a:r>
              <a:rPr sz="1800" spc="10" dirty="0">
                <a:latin typeface="+mj-lt"/>
                <a:cs typeface="Microsoft Sans Serif"/>
              </a:rPr>
              <a:t> </a:t>
            </a:r>
            <a:r>
              <a:rPr sz="1800" spc="-15" dirty="0">
                <a:latin typeface="+mj-lt"/>
                <a:cs typeface="Microsoft Sans Serif"/>
              </a:rPr>
              <a:t>the</a:t>
            </a:r>
            <a:r>
              <a:rPr sz="1800" spc="50" dirty="0">
                <a:latin typeface="+mj-lt"/>
                <a:cs typeface="Microsoft Sans Serif"/>
              </a:rPr>
              <a:t> </a:t>
            </a:r>
            <a:r>
              <a:rPr sz="1800" spc="-65" dirty="0">
                <a:latin typeface="+mj-lt"/>
                <a:cs typeface="Microsoft Sans Serif"/>
              </a:rPr>
              <a:t>unsuccessful </a:t>
            </a:r>
            <a:r>
              <a:rPr sz="1800" spc="-459" dirty="0">
                <a:latin typeface="+mj-lt"/>
                <a:cs typeface="Microsoft Sans Serif"/>
              </a:rPr>
              <a:t> </a:t>
            </a:r>
            <a:r>
              <a:rPr sz="1800" spc="-80" dirty="0">
                <a:latin typeface="+mj-lt"/>
                <a:cs typeface="Microsoft Sans Serif"/>
              </a:rPr>
              <a:t>m</a:t>
            </a:r>
            <a:r>
              <a:rPr sz="1800" spc="35" dirty="0">
                <a:latin typeface="+mj-lt"/>
                <a:cs typeface="Microsoft Sans Serif"/>
              </a:rPr>
              <a:t>i</a:t>
            </a:r>
            <a:r>
              <a:rPr sz="1800" spc="-85" dirty="0">
                <a:latin typeface="+mj-lt"/>
                <a:cs typeface="Microsoft Sans Serif"/>
              </a:rPr>
              <a:t>ss</a:t>
            </a:r>
            <a:r>
              <a:rPr sz="1800" spc="35" dirty="0">
                <a:latin typeface="+mj-lt"/>
                <a:cs typeface="Microsoft Sans Serif"/>
              </a:rPr>
              <a:t>i</a:t>
            </a:r>
            <a:r>
              <a:rPr sz="1800" spc="-30" dirty="0">
                <a:latin typeface="+mj-lt"/>
                <a:cs typeface="Microsoft Sans Serif"/>
              </a:rPr>
              <a:t>on</a:t>
            </a:r>
            <a:r>
              <a:rPr sz="1800" spc="-90" dirty="0">
                <a:latin typeface="+mj-lt"/>
                <a:cs typeface="Microsoft Sans Serif"/>
              </a:rPr>
              <a:t>.</a:t>
            </a:r>
            <a:r>
              <a:rPr sz="1800" dirty="0">
                <a:latin typeface="+mj-lt"/>
                <a:cs typeface="Microsoft Sans Serif"/>
              </a:rPr>
              <a:t> </a:t>
            </a:r>
            <a:r>
              <a:rPr sz="1800" spc="-10" dirty="0">
                <a:latin typeface="+mj-lt"/>
                <a:cs typeface="Microsoft Sans Serif"/>
              </a:rPr>
              <a:t> </a:t>
            </a:r>
            <a:r>
              <a:rPr sz="1800" spc="-130" dirty="0">
                <a:latin typeface="+mj-lt"/>
                <a:cs typeface="Microsoft Sans Serif"/>
              </a:rPr>
              <a:t>T</a:t>
            </a:r>
            <a:r>
              <a:rPr sz="1800" spc="-105" dirty="0">
                <a:latin typeface="+mj-lt"/>
                <a:cs typeface="Microsoft Sans Serif"/>
              </a:rPr>
              <a:t>h</a:t>
            </a:r>
            <a:r>
              <a:rPr sz="1800" spc="-100" dirty="0">
                <a:latin typeface="+mj-lt"/>
                <a:cs typeface="Microsoft Sans Serif"/>
              </a:rPr>
              <a:t>e</a:t>
            </a:r>
            <a:r>
              <a:rPr sz="1800" spc="50" dirty="0">
                <a:latin typeface="+mj-lt"/>
                <a:cs typeface="Microsoft Sans Serif"/>
              </a:rPr>
              <a:t> </a:t>
            </a:r>
            <a:r>
              <a:rPr sz="1800" spc="-200" dirty="0">
                <a:latin typeface="+mj-lt"/>
                <a:cs typeface="Microsoft Sans Serif"/>
              </a:rPr>
              <a:t>W</a:t>
            </a:r>
            <a:r>
              <a:rPr sz="1800" spc="-105" dirty="0">
                <a:latin typeface="+mj-lt"/>
                <a:cs typeface="Microsoft Sans Serif"/>
              </a:rPr>
              <a:t>H</a:t>
            </a:r>
            <a:r>
              <a:rPr sz="1800" spc="-229" dirty="0">
                <a:latin typeface="+mj-lt"/>
                <a:cs typeface="Microsoft Sans Serif"/>
              </a:rPr>
              <a:t>E</a:t>
            </a:r>
            <a:r>
              <a:rPr sz="1800" spc="-254" dirty="0">
                <a:latin typeface="+mj-lt"/>
                <a:cs typeface="Microsoft Sans Serif"/>
              </a:rPr>
              <a:t>R</a:t>
            </a:r>
            <a:r>
              <a:rPr sz="1800" spc="-245" dirty="0">
                <a:latin typeface="+mj-lt"/>
                <a:cs typeface="Microsoft Sans Serif"/>
              </a:rPr>
              <a:t>E</a:t>
            </a:r>
            <a:r>
              <a:rPr sz="1800" spc="-85" dirty="0">
                <a:latin typeface="+mj-lt"/>
                <a:cs typeface="Microsoft Sans Serif"/>
              </a:rPr>
              <a:t> </a:t>
            </a:r>
            <a:r>
              <a:rPr sz="1800" spc="-80" dirty="0">
                <a:latin typeface="+mj-lt"/>
                <a:cs typeface="Microsoft Sans Serif"/>
              </a:rPr>
              <a:t>c</a:t>
            </a:r>
            <a:r>
              <a:rPr sz="1800" spc="35" dirty="0">
                <a:latin typeface="+mj-lt"/>
                <a:cs typeface="Microsoft Sans Serif"/>
              </a:rPr>
              <a:t>l</a:t>
            </a:r>
            <a:r>
              <a:rPr sz="1800" spc="-105" dirty="0">
                <a:latin typeface="+mj-lt"/>
                <a:cs typeface="Microsoft Sans Serif"/>
              </a:rPr>
              <a:t>a</a:t>
            </a:r>
            <a:r>
              <a:rPr sz="1800" spc="-30" dirty="0">
                <a:latin typeface="+mj-lt"/>
                <a:cs typeface="Microsoft Sans Serif"/>
              </a:rPr>
              <a:t>u</a:t>
            </a:r>
            <a:r>
              <a:rPr sz="1800" spc="-80" dirty="0">
                <a:latin typeface="+mj-lt"/>
                <a:cs typeface="Microsoft Sans Serif"/>
              </a:rPr>
              <a:t>s</a:t>
            </a:r>
            <a:r>
              <a:rPr sz="1800" spc="-100" dirty="0">
                <a:latin typeface="+mj-lt"/>
                <a:cs typeface="Microsoft Sans Serif"/>
              </a:rPr>
              <a:t>e</a:t>
            </a:r>
            <a:r>
              <a:rPr sz="1800" spc="-30" dirty="0">
                <a:latin typeface="+mj-lt"/>
                <a:cs typeface="Microsoft Sans Serif"/>
              </a:rPr>
              <a:t> </a:t>
            </a:r>
            <a:r>
              <a:rPr sz="1800" spc="25" dirty="0">
                <a:latin typeface="+mj-lt"/>
                <a:cs typeface="Microsoft Sans Serif"/>
              </a:rPr>
              <a:t>f</a:t>
            </a:r>
            <a:r>
              <a:rPr sz="1800" spc="-30" dirty="0">
                <a:latin typeface="+mj-lt"/>
                <a:cs typeface="Microsoft Sans Serif"/>
              </a:rPr>
              <a:t>o</a:t>
            </a:r>
            <a:r>
              <a:rPr sz="1800" spc="35" dirty="0">
                <a:latin typeface="+mj-lt"/>
                <a:cs typeface="Microsoft Sans Serif"/>
              </a:rPr>
              <a:t>ll</a:t>
            </a:r>
            <a:r>
              <a:rPr sz="1800" spc="-30" dirty="0">
                <a:latin typeface="+mj-lt"/>
                <a:cs typeface="Microsoft Sans Serif"/>
              </a:rPr>
              <a:t>ow</a:t>
            </a:r>
            <a:r>
              <a:rPr sz="1800" spc="-45" dirty="0">
                <a:latin typeface="+mj-lt"/>
                <a:cs typeface="Microsoft Sans Serif"/>
              </a:rPr>
              <a:t>ed</a:t>
            </a:r>
            <a:r>
              <a:rPr sz="1800" spc="10" dirty="0">
                <a:latin typeface="+mj-lt"/>
                <a:cs typeface="Microsoft Sans Serif"/>
              </a:rPr>
              <a:t> </a:t>
            </a:r>
            <a:r>
              <a:rPr sz="1800" spc="45" dirty="0">
                <a:latin typeface="+mj-lt"/>
                <a:cs typeface="Microsoft Sans Serif"/>
              </a:rPr>
              <a:t>b</a:t>
            </a:r>
            <a:r>
              <a:rPr sz="1800" spc="-75" dirty="0">
                <a:latin typeface="+mj-lt"/>
                <a:cs typeface="Microsoft Sans Serif"/>
              </a:rPr>
              <a:t>y</a:t>
            </a:r>
            <a:r>
              <a:rPr sz="1800" spc="50" dirty="0">
                <a:latin typeface="+mj-lt"/>
                <a:cs typeface="Microsoft Sans Serif"/>
              </a:rPr>
              <a:t> </a:t>
            </a:r>
            <a:r>
              <a:rPr sz="1800" spc="-105" dirty="0">
                <a:latin typeface="+mj-lt"/>
                <a:cs typeface="Microsoft Sans Serif"/>
              </a:rPr>
              <a:t>L</a:t>
            </a:r>
            <a:r>
              <a:rPr sz="1800" spc="-55" dirty="0">
                <a:latin typeface="+mj-lt"/>
                <a:cs typeface="Microsoft Sans Serif"/>
              </a:rPr>
              <a:t>I</a:t>
            </a:r>
            <a:r>
              <a:rPr sz="1800" spc="-155" dirty="0">
                <a:latin typeface="+mj-lt"/>
                <a:cs typeface="Microsoft Sans Serif"/>
              </a:rPr>
              <a:t>K</a:t>
            </a:r>
            <a:r>
              <a:rPr sz="1800" spc="-245" dirty="0">
                <a:latin typeface="+mj-lt"/>
                <a:cs typeface="Microsoft Sans Serif"/>
              </a:rPr>
              <a:t>E</a:t>
            </a:r>
            <a:r>
              <a:rPr sz="1800" spc="-10" dirty="0">
                <a:latin typeface="+mj-lt"/>
                <a:cs typeface="Microsoft Sans Serif"/>
              </a:rPr>
              <a:t> </a:t>
            </a:r>
            <a:r>
              <a:rPr sz="1800" spc="-80" dirty="0">
                <a:latin typeface="+mj-lt"/>
                <a:cs typeface="Microsoft Sans Serif"/>
              </a:rPr>
              <a:t>c</a:t>
            </a:r>
            <a:r>
              <a:rPr sz="1800" spc="35" dirty="0">
                <a:latin typeface="+mj-lt"/>
                <a:cs typeface="Microsoft Sans Serif"/>
              </a:rPr>
              <a:t>l</a:t>
            </a:r>
            <a:r>
              <a:rPr sz="1800" spc="-105" dirty="0">
                <a:latin typeface="+mj-lt"/>
                <a:cs typeface="Microsoft Sans Serif"/>
              </a:rPr>
              <a:t>a</a:t>
            </a:r>
            <a:r>
              <a:rPr sz="1800" spc="-30" dirty="0">
                <a:latin typeface="+mj-lt"/>
                <a:cs typeface="Microsoft Sans Serif"/>
              </a:rPr>
              <a:t>u</a:t>
            </a:r>
            <a:r>
              <a:rPr sz="1800" spc="-80" dirty="0">
                <a:latin typeface="+mj-lt"/>
                <a:cs typeface="Microsoft Sans Serif"/>
              </a:rPr>
              <a:t>s</a:t>
            </a:r>
            <a:r>
              <a:rPr sz="1800" spc="-70" dirty="0">
                <a:latin typeface="+mj-lt"/>
                <a:cs typeface="Microsoft Sans Serif"/>
              </a:rPr>
              <a:t>e  </a:t>
            </a:r>
            <a:r>
              <a:rPr sz="1800" spc="20" dirty="0">
                <a:latin typeface="+mj-lt"/>
                <a:cs typeface="Microsoft Sans Serif"/>
              </a:rPr>
              <a:t>f</a:t>
            </a:r>
            <a:r>
              <a:rPr sz="1800" spc="35" dirty="0">
                <a:latin typeface="+mj-lt"/>
                <a:cs typeface="Microsoft Sans Serif"/>
              </a:rPr>
              <a:t>il</a:t>
            </a:r>
            <a:r>
              <a:rPr sz="1800" spc="95" dirty="0">
                <a:latin typeface="+mj-lt"/>
                <a:cs typeface="Microsoft Sans Serif"/>
              </a:rPr>
              <a:t>t</a:t>
            </a:r>
            <a:r>
              <a:rPr sz="1800" spc="-50" dirty="0">
                <a:latin typeface="+mj-lt"/>
                <a:cs typeface="Microsoft Sans Serif"/>
              </a:rPr>
              <a:t>e</a:t>
            </a:r>
            <a:r>
              <a:rPr sz="1800" spc="-55" dirty="0">
                <a:latin typeface="+mj-lt"/>
                <a:cs typeface="Microsoft Sans Serif"/>
              </a:rPr>
              <a:t>r</a:t>
            </a:r>
            <a:r>
              <a:rPr sz="1800" spc="-114" dirty="0">
                <a:latin typeface="+mj-lt"/>
                <a:cs typeface="Microsoft Sans Serif"/>
              </a:rPr>
              <a:t>s</a:t>
            </a:r>
            <a:r>
              <a:rPr sz="1800" spc="5" dirty="0">
                <a:latin typeface="+mj-lt"/>
                <a:cs typeface="Microsoft Sans Serif"/>
              </a:rPr>
              <a:t> </a:t>
            </a:r>
            <a:r>
              <a:rPr sz="1800" spc="-80" dirty="0">
                <a:latin typeface="+mj-lt"/>
                <a:cs typeface="Microsoft Sans Serif"/>
              </a:rPr>
              <a:t>m</a:t>
            </a:r>
            <a:r>
              <a:rPr sz="1800" spc="35" dirty="0">
                <a:latin typeface="+mj-lt"/>
                <a:cs typeface="Microsoft Sans Serif"/>
              </a:rPr>
              <a:t>i</a:t>
            </a:r>
            <a:r>
              <a:rPr sz="1800" spc="-85" dirty="0">
                <a:latin typeface="+mj-lt"/>
                <a:cs typeface="Microsoft Sans Serif"/>
              </a:rPr>
              <a:t>ss</a:t>
            </a:r>
            <a:r>
              <a:rPr sz="1800" spc="35" dirty="0">
                <a:latin typeface="+mj-lt"/>
                <a:cs typeface="Microsoft Sans Serif"/>
              </a:rPr>
              <a:t>i</a:t>
            </a:r>
            <a:r>
              <a:rPr sz="1800" spc="-30" dirty="0">
                <a:latin typeface="+mj-lt"/>
                <a:cs typeface="Microsoft Sans Serif"/>
              </a:rPr>
              <a:t>o</a:t>
            </a:r>
            <a:r>
              <a:rPr sz="1800" spc="-45" dirty="0">
                <a:latin typeface="+mj-lt"/>
                <a:cs typeface="Microsoft Sans Serif"/>
              </a:rPr>
              <a:t>n</a:t>
            </a:r>
            <a:r>
              <a:rPr sz="1800" spc="-90" dirty="0">
                <a:latin typeface="+mj-lt"/>
                <a:cs typeface="Microsoft Sans Serif"/>
              </a:rPr>
              <a:t> </a:t>
            </a:r>
            <a:r>
              <a:rPr sz="1800" spc="-30" dirty="0">
                <a:latin typeface="+mj-lt"/>
                <a:cs typeface="Microsoft Sans Serif"/>
              </a:rPr>
              <a:t>ou</a:t>
            </a:r>
            <a:r>
              <a:rPr sz="1800" spc="95" dirty="0">
                <a:latin typeface="+mj-lt"/>
                <a:cs typeface="Microsoft Sans Serif"/>
              </a:rPr>
              <a:t>t</a:t>
            </a:r>
            <a:r>
              <a:rPr sz="1800" spc="-85" dirty="0">
                <a:latin typeface="+mj-lt"/>
                <a:cs typeface="Microsoft Sans Serif"/>
              </a:rPr>
              <a:t>c</a:t>
            </a:r>
            <a:r>
              <a:rPr sz="1800" spc="-30" dirty="0">
                <a:latin typeface="+mj-lt"/>
                <a:cs typeface="Microsoft Sans Serif"/>
              </a:rPr>
              <a:t>o</a:t>
            </a:r>
            <a:r>
              <a:rPr sz="1800" spc="-80" dirty="0">
                <a:latin typeface="+mj-lt"/>
                <a:cs typeface="Microsoft Sans Serif"/>
              </a:rPr>
              <a:t>m</a:t>
            </a:r>
            <a:r>
              <a:rPr sz="1800" spc="-75" dirty="0">
                <a:latin typeface="+mj-lt"/>
                <a:cs typeface="Microsoft Sans Serif"/>
              </a:rPr>
              <a:t>e</a:t>
            </a:r>
            <a:r>
              <a:rPr sz="1800" spc="-90" dirty="0">
                <a:latin typeface="+mj-lt"/>
                <a:cs typeface="Microsoft Sans Serif"/>
              </a:rPr>
              <a:t>.</a:t>
            </a:r>
            <a:r>
              <a:rPr sz="1800" spc="5" dirty="0">
                <a:latin typeface="+mj-lt"/>
                <a:cs typeface="Microsoft Sans Serif"/>
              </a:rPr>
              <a:t> </a:t>
            </a:r>
            <a:r>
              <a:rPr sz="1800" spc="-130" dirty="0">
                <a:latin typeface="+mj-lt"/>
                <a:cs typeface="Microsoft Sans Serif"/>
              </a:rPr>
              <a:t>T</a:t>
            </a:r>
            <a:r>
              <a:rPr sz="1800" spc="-110" dirty="0">
                <a:latin typeface="+mj-lt"/>
                <a:cs typeface="Microsoft Sans Serif"/>
              </a:rPr>
              <a:t>h</a:t>
            </a:r>
            <a:r>
              <a:rPr sz="1800" spc="-100" dirty="0">
                <a:latin typeface="+mj-lt"/>
                <a:cs typeface="Microsoft Sans Serif"/>
              </a:rPr>
              <a:t>e</a:t>
            </a:r>
            <a:r>
              <a:rPr sz="1800" spc="45" dirty="0">
                <a:latin typeface="+mj-lt"/>
                <a:cs typeface="Microsoft Sans Serif"/>
              </a:rPr>
              <a:t> </a:t>
            </a:r>
            <a:r>
              <a:rPr sz="1800" spc="-190" dirty="0">
                <a:latin typeface="+mj-lt"/>
                <a:cs typeface="Microsoft Sans Serif"/>
              </a:rPr>
              <a:t>C</a:t>
            </a:r>
            <a:r>
              <a:rPr sz="1800" spc="-195" dirty="0">
                <a:latin typeface="+mj-lt"/>
                <a:cs typeface="Microsoft Sans Serif"/>
              </a:rPr>
              <a:t>O</a:t>
            </a:r>
            <a:r>
              <a:rPr sz="1800" spc="-185" dirty="0">
                <a:latin typeface="+mj-lt"/>
                <a:cs typeface="Microsoft Sans Serif"/>
              </a:rPr>
              <a:t>U</a:t>
            </a:r>
            <a:r>
              <a:rPr sz="1800" spc="-105" dirty="0">
                <a:latin typeface="+mj-lt"/>
                <a:cs typeface="Microsoft Sans Serif"/>
              </a:rPr>
              <a:t>N</a:t>
            </a:r>
            <a:r>
              <a:rPr sz="1800" spc="-200" dirty="0">
                <a:latin typeface="+mj-lt"/>
                <a:cs typeface="Microsoft Sans Serif"/>
              </a:rPr>
              <a:t>T</a:t>
            </a:r>
            <a:r>
              <a:rPr sz="1800" spc="-30" dirty="0">
                <a:latin typeface="+mj-lt"/>
                <a:cs typeface="Microsoft Sans Serif"/>
              </a:rPr>
              <a:t> </a:t>
            </a:r>
            <a:r>
              <a:rPr sz="1800" spc="20" dirty="0">
                <a:latin typeface="+mj-lt"/>
                <a:cs typeface="Microsoft Sans Serif"/>
              </a:rPr>
              <a:t>f</a:t>
            </a:r>
            <a:r>
              <a:rPr sz="1800" spc="-30" dirty="0">
                <a:latin typeface="+mj-lt"/>
                <a:cs typeface="Microsoft Sans Serif"/>
              </a:rPr>
              <a:t>un</a:t>
            </a:r>
            <a:r>
              <a:rPr sz="1800" spc="-85" dirty="0">
                <a:latin typeface="+mj-lt"/>
                <a:cs typeface="Microsoft Sans Serif"/>
              </a:rPr>
              <a:t>c</a:t>
            </a:r>
            <a:r>
              <a:rPr sz="1800" spc="95" dirty="0">
                <a:latin typeface="+mj-lt"/>
                <a:cs typeface="Microsoft Sans Serif"/>
              </a:rPr>
              <a:t>t</a:t>
            </a:r>
            <a:r>
              <a:rPr sz="1800" spc="35" dirty="0">
                <a:latin typeface="+mj-lt"/>
                <a:cs typeface="Microsoft Sans Serif"/>
              </a:rPr>
              <a:t>i</a:t>
            </a:r>
            <a:r>
              <a:rPr sz="1800" spc="-30" dirty="0">
                <a:latin typeface="+mj-lt"/>
                <a:cs typeface="Microsoft Sans Serif"/>
              </a:rPr>
              <a:t>o</a:t>
            </a:r>
            <a:r>
              <a:rPr sz="1800" spc="-45" dirty="0">
                <a:latin typeface="+mj-lt"/>
                <a:cs typeface="Microsoft Sans Serif"/>
              </a:rPr>
              <a:t>n</a:t>
            </a:r>
            <a:r>
              <a:rPr sz="1800" spc="-90" dirty="0">
                <a:latin typeface="+mj-lt"/>
                <a:cs typeface="Microsoft Sans Serif"/>
              </a:rPr>
              <a:t> </a:t>
            </a:r>
            <a:r>
              <a:rPr sz="1800" spc="-85" dirty="0">
                <a:latin typeface="+mj-lt"/>
                <a:cs typeface="Microsoft Sans Serif"/>
              </a:rPr>
              <a:t>c</a:t>
            </a:r>
            <a:r>
              <a:rPr sz="1800" spc="-30" dirty="0">
                <a:latin typeface="+mj-lt"/>
                <a:cs typeface="Microsoft Sans Serif"/>
              </a:rPr>
              <a:t>oun</a:t>
            </a:r>
            <a:r>
              <a:rPr sz="1800" spc="95" dirty="0">
                <a:latin typeface="+mj-lt"/>
                <a:cs typeface="Microsoft Sans Serif"/>
              </a:rPr>
              <a:t>t</a:t>
            </a:r>
            <a:r>
              <a:rPr sz="1800" spc="-80" dirty="0">
                <a:latin typeface="+mj-lt"/>
                <a:cs typeface="Microsoft Sans Serif"/>
              </a:rPr>
              <a:t>s  </a:t>
            </a:r>
            <a:r>
              <a:rPr sz="1800" spc="-45" dirty="0">
                <a:latin typeface="+mj-lt"/>
                <a:cs typeface="Microsoft Sans Serif"/>
              </a:rPr>
              <a:t>records</a:t>
            </a:r>
            <a:r>
              <a:rPr sz="1800" dirty="0">
                <a:latin typeface="+mj-lt"/>
                <a:cs typeface="Microsoft Sans Serif"/>
              </a:rPr>
              <a:t> </a:t>
            </a:r>
            <a:r>
              <a:rPr sz="1800" spc="-10" dirty="0">
                <a:latin typeface="+mj-lt"/>
                <a:cs typeface="Microsoft Sans Serif"/>
              </a:rPr>
              <a:t>filtered.</a:t>
            </a:r>
            <a:endParaRPr sz="1800">
              <a:latin typeface="+mj-lt"/>
              <a:cs typeface="Microsoft Sans Serif"/>
            </a:endParaRPr>
          </a:p>
        </p:txBody>
      </p:sp>
      <p:pic>
        <p:nvPicPr>
          <p:cNvPr id="9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910" y="5072074"/>
            <a:ext cx="1171577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282" y="357166"/>
            <a:ext cx="9144000" cy="6476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5" dirty="0"/>
              <a:t>Boosters</a:t>
            </a:r>
            <a:r>
              <a:rPr spc="180" dirty="0"/>
              <a:t> </a:t>
            </a:r>
            <a:r>
              <a:rPr spc="-95" dirty="0"/>
              <a:t>Carried</a:t>
            </a:r>
            <a:r>
              <a:rPr spc="95" dirty="0"/>
              <a:t> </a:t>
            </a:r>
            <a:r>
              <a:rPr spc="-140" dirty="0"/>
              <a:t>Maximum</a:t>
            </a:r>
            <a:r>
              <a:rPr spc="280" dirty="0"/>
              <a:t> </a:t>
            </a:r>
            <a:r>
              <a:rPr spc="-125" dirty="0"/>
              <a:t>Payload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472" y="1214422"/>
            <a:ext cx="15763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3636" y="2571744"/>
            <a:ext cx="85725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72" y="1714488"/>
            <a:ext cx="4114800" cy="3429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00035" y="2428868"/>
            <a:ext cx="4643470" cy="2451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+mj-lt"/>
                <a:cs typeface="Arial"/>
              </a:rPr>
              <a:t>Explanation</a:t>
            </a:r>
            <a:endParaRPr sz="180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+mj-lt"/>
              <a:cs typeface="Arial"/>
            </a:endParaRPr>
          </a:p>
          <a:p>
            <a:pPr marL="12700" marR="5080">
              <a:lnSpc>
                <a:spcPct val="99900"/>
              </a:lnSpc>
              <a:spcBef>
                <a:spcPts val="1475"/>
              </a:spcBef>
            </a:pPr>
            <a:r>
              <a:rPr sz="1800" spc="-150" dirty="0">
                <a:latin typeface="+mj-lt"/>
                <a:cs typeface="Microsoft Sans Serif"/>
              </a:rPr>
              <a:t>We</a:t>
            </a:r>
            <a:r>
              <a:rPr sz="1800" spc="-145" dirty="0">
                <a:latin typeface="+mj-lt"/>
                <a:cs typeface="Microsoft Sans Serif"/>
              </a:rPr>
              <a:t> </a:t>
            </a:r>
            <a:r>
              <a:rPr sz="1800" spc="-50" dirty="0">
                <a:latin typeface="+mj-lt"/>
                <a:cs typeface="Microsoft Sans Serif"/>
              </a:rPr>
              <a:t>used </a:t>
            </a:r>
            <a:r>
              <a:rPr sz="1800" spc="-120" dirty="0">
                <a:latin typeface="+mj-lt"/>
                <a:cs typeface="Microsoft Sans Serif"/>
              </a:rPr>
              <a:t>a</a:t>
            </a:r>
            <a:r>
              <a:rPr sz="1800" spc="-114" dirty="0">
                <a:latin typeface="+mj-lt"/>
                <a:cs typeface="Microsoft Sans Serif"/>
              </a:rPr>
              <a:t> </a:t>
            </a:r>
            <a:r>
              <a:rPr sz="1800" spc="-30" dirty="0">
                <a:latin typeface="+mj-lt"/>
                <a:cs typeface="Microsoft Sans Serif"/>
              </a:rPr>
              <a:t>subquery </a:t>
            </a:r>
            <a:r>
              <a:rPr sz="1800" spc="45" dirty="0">
                <a:latin typeface="+mj-lt"/>
                <a:cs typeface="Microsoft Sans Serif"/>
              </a:rPr>
              <a:t>to </a:t>
            </a:r>
            <a:r>
              <a:rPr sz="1800" spc="15" dirty="0">
                <a:latin typeface="+mj-lt"/>
                <a:cs typeface="Microsoft Sans Serif"/>
              </a:rPr>
              <a:t>filter </a:t>
            </a:r>
            <a:r>
              <a:rPr sz="1800" spc="-25" dirty="0">
                <a:latin typeface="+mj-lt"/>
                <a:cs typeface="Microsoft Sans Serif"/>
              </a:rPr>
              <a:t>data </a:t>
            </a:r>
            <a:r>
              <a:rPr sz="1800" spc="-20" dirty="0">
                <a:latin typeface="+mj-lt"/>
                <a:cs typeface="Microsoft Sans Serif"/>
              </a:rPr>
              <a:t>by </a:t>
            </a:r>
            <a:r>
              <a:rPr sz="1800" spc="-10" dirty="0">
                <a:latin typeface="+mj-lt"/>
                <a:cs typeface="Microsoft Sans Serif"/>
              </a:rPr>
              <a:t>returning </a:t>
            </a:r>
            <a:r>
              <a:rPr sz="1800" spc="-25" dirty="0">
                <a:latin typeface="+mj-lt"/>
                <a:cs typeface="Microsoft Sans Serif"/>
              </a:rPr>
              <a:t>only </a:t>
            </a:r>
            <a:r>
              <a:rPr sz="1800" spc="-20" dirty="0">
                <a:latin typeface="+mj-lt"/>
                <a:cs typeface="Microsoft Sans Serif"/>
              </a:rPr>
              <a:t> </a:t>
            </a:r>
            <a:r>
              <a:rPr sz="1800" spc="-15" dirty="0">
                <a:latin typeface="+mj-lt"/>
                <a:cs typeface="Microsoft Sans Serif"/>
              </a:rPr>
              <a:t>the</a:t>
            </a:r>
            <a:r>
              <a:rPr sz="1800" spc="45" dirty="0">
                <a:latin typeface="+mj-lt"/>
                <a:cs typeface="Microsoft Sans Serif"/>
              </a:rPr>
              <a:t> </a:t>
            </a:r>
            <a:r>
              <a:rPr sz="1800" spc="-50" dirty="0">
                <a:latin typeface="+mj-lt"/>
                <a:cs typeface="Microsoft Sans Serif"/>
              </a:rPr>
              <a:t>heaviest</a:t>
            </a:r>
            <a:r>
              <a:rPr sz="1800" spc="-15" dirty="0">
                <a:latin typeface="+mj-lt"/>
                <a:cs typeface="Microsoft Sans Serif"/>
              </a:rPr>
              <a:t> </a:t>
            </a:r>
            <a:r>
              <a:rPr sz="1800" spc="-35" dirty="0">
                <a:latin typeface="+mj-lt"/>
                <a:cs typeface="Microsoft Sans Serif"/>
              </a:rPr>
              <a:t>payload</a:t>
            </a:r>
            <a:r>
              <a:rPr sz="1800" spc="5" dirty="0">
                <a:latin typeface="+mj-lt"/>
                <a:cs typeface="Microsoft Sans Serif"/>
              </a:rPr>
              <a:t> </a:t>
            </a:r>
            <a:r>
              <a:rPr sz="1800" spc="-95" dirty="0">
                <a:latin typeface="+mj-lt"/>
                <a:cs typeface="Microsoft Sans Serif"/>
              </a:rPr>
              <a:t>mass</a:t>
            </a:r>
            <a:r>
              <a:rPr sz="1800" spc="-70" dirty="0">
                <a:latin typeface="+mj-lt"/>
                <a:cs typeface="Microsoft Sans Serif"/>
              </a:rPr>
              <a:t> </a:t>
            </a:r>
            <a:r>
              <a:rPr sz="1800" spc="10" dirty="0">
                <a:latin typeface="+mj-lt"/>
                <a:cs typeface="Microsoft Sans Serif"/>
              </a:rPr>
              <a:t>with</a:t>
            </a:r>
            <a:r>
              <a:rPr sz="1800" spc="65" dirty="0">
                <a:latin typeface="+mj-lt"/>
                <a:cs typeface="Microsoft Sans Serif"/>
              </a:rPr>
              <a:t> </a:t>
            </a:r>
            <a:r>
              <a:rPr sz="1800" spc="-110" dirty="0">
                <a:latin typeface="+mj-lt"/>
                <a:cs typeface="Microsoft Sans Serif"/>
              </a:rPr>
              <a:t>MAX</a:t>
            </a:r>
            <a:r>
              <a:rPr sz="1800" spc="-15" dirty="0">
                <a:latin typeface="+mj-lt"/>
                <a:cs typeface="Microsoft Sans Serif"/>
              </a:rPr>
              <a:t> function.</a:t>
            </a:r>
            <a:r>
              <a:rPr sz="1800" spc="-70" dirty="0">
                <a:latin typeface="+mj-lt"/>
                <a:cs typeface="Microsoft Sans Serif"/>
              </a:rPr>
              <a:t> </a:t>
            </a:r>
            <a:r>
              <a:rPr sz="1800" spc="-114" dirty="0">
                <a:latin typeface="+mj-lt"/>
                <a:cs typeface="Microsoft Sans Serif"/>
              </a:rPr>
              <a:t>The </a:t>
            </a:r>
            <a:r>
              <a:rPr sz="1800" spc="-110" dirty="0">
                <a:latin typeface="+mj-lt"/>
                <a:cs typeface="Microsoft Sans Serif"/>
              </a:rPr>
              <a:t> </a:t>
            </a:r>
            <a:r>
              <a:rPr sz="1800" spc="-50" dirty="0">
                <a:latin typeface="+mj-lt"/>
                <a:cs typeface="Microsoft Sans Serif"/>
              </a:rPr>
              <a:t>main</a:t>
            </a:r>
            <a:r>
              <a:rPr sz="1800" spc="-10" dirty="0">
                <a:latin typeface="+mj-lt"/>
                <a:cs typeface="Microsoft Sans Serif"/>
              </a:rPr>
              <a:t> </a:t>
            </a:r>
            <a:r>
              <a:rPr sz="1800" spc="-35" dirty="0">
                <a:latin typeface="+mj-lt"/>
                <a:cs typeface="Microsoft Sans Serif"/>
              </a:rPr>
              <a:t>query</a:t>
            </a:r>
            <a:r>
              <a:rPr sz="1800" spc="55" dirty="0">
                <a:latin typeface="+mj-lt"/>
                <a:cs typeface="Microsoft Sans Serif"/>
              </a:rPr>
              <a:t> </a:t>
            </a:r>
            <a:r>
              <a:rPr sz="1800" spc="-80" dirty="0">
                <a:latin typeface="+mj-lt"/>
                <a:cs typeface="Microsoft Sans Serif"/>
              </a:rPr>
              <a:t>uses</a:t>
            </a:r>
            <a:r>
              <a:rPr sz="1800" spc="10" dirty="0">
                <a:latin typeface="+mj-lt"/>
                <a:cs typeface="Microsoft Sans Serif"/>
              </a:rPr>
              <a:t> </a:t>
            </a:r>
            <a:r>
              <a:rPr sz="1800" spc="-30" dirty="0">
                <a:latin typeface="+mj-lt"/>
                <a:cs typeface="Microsoft Sans Serif"/>
              </a:rPr>
              <a:t>subquery</a:t>
            </a:r>
            <a:r>
              <a:rPr sz="1800" spc="-95" dirty="0">
                <a:latin typeface="+mj-lt"/>
                <a:cs typeface="Microsoft Sans Serif"/>
              </a:rPr>
              <a:t> </a:t>
            </a:r>
            <a:r>
              <a:rPr sz="1800" spc="-30" dirty="0">
                <a:latin typeface="+mj-lt"/>
                <a:cs typeface="Microsoft Sans Serif"/>
              </a:rPr>
              <a:t>results</a:t>
            </a:r>
            <a:r>
              <a:rPr sz="1800" spc="10" dirty="0">
                <a:latin typeface="+mj-lt"/>
                <a:cs typeface="Microsoft Sans Serif"/>
              </a:rPr>
              <a:t> </a:t>
            </a:r>
            <a:r>
              <a:rPr sz="1800" spc="-40" dirty="0">
                <a:latin typeface="+mj-lt"/>
                <a:cs typeface="Microsoft Sans Serif"/>
              </a:rPr>
              <a:t>and</a:t>
            </a:r>
            <a:r>
              <a:rPr sz="1800" spc="15" dirty="0">
                <a:latin typeface="+mj-lt"/>
                <a:cs typeface="Microsoft Sans Serif"/>
              </a:rPr>
              <a:t> </a:t>
            </a:r>
            <a:r>
              <a:rPr sz="1800" spc="-25" dirty="0">
                <a:latin typeface="+mj-lt"/>
                <a:cs typeface="Microsoft Sans Serif"/>
              </a:rPr>
              <a:t>returns</a:t>
            </a:r>
            <a:r>
              <a:rPr sz="1800" spc="15" dirty="0">
                <a:latin typeface="+mj-lt"/>
                <a:cs typeface="Microsoft Sans Serif"/>
              </a:rPr>
              <a:t> </a:t>
            </a:r>
            <a:r>
              <a:rPr sz="1800" spc="-20" dirty="0">
                <a:latin typeface="+mj-lt"/>
                <a:cs typeface="Microsoft Sans Serif"/>
              </a:rPr>
              <a:t>unique </a:t>
            </a:r>
            <a:r>
              <a:rPr sz="1800" spc="-465" dirty="0">
                <a:latin typeface="+mj-lt"/>
                <a:cs typeface="Microsoft Sans Serif"/>
              </a:rPr>
              <a:t> </a:t>
            </a:r>
            <a:r>
              <a:rPr sz="1800" spc="-15" dirty="0">
                <a:latin typeface="+mj-lt"/>
                <a:cs typeface="Microsoft Sans Serif"/>
              </a:rPr>
              <a:t>booster </a:t>
            </a:r>
            <a:r>
              <a:rPr sz="1800" spc="-45" dirty="0">
                <a:latin typeface="+mj-lt"/>
                <a:cs typeface="Microsoft Sans Serif"/>
              </a:rPr>
              <a:t>version</a:t>
            </a:r>
            <a:r>
              <a:rPr sz="1800" spc="-40" dirty="0">
                <a:latin typeface="+mj-lt"/>
                <a:cs typeface="Microsoft Sans Serif"/>
              </a:rPr>
              <a:t> </a:t>
            </a:r>
            <a:r>
              <a:rPr sz="1800" spc="-190" dirty="0">
                <a:latin typeface="+mj-lt"/>
                <a:cs typeface="Microsoft Sans Serif"/>
              </a:rPr>
              <a:t>(SELECT</a:t>
            </a:r>
            <a:r>
              <a:rPr sz="1800" spc="-185" dirty="0">
                <a:latin typeface="+mj-lt"/>
                <a:cs typeface="Microsoft Sans Serif"/>
              </a:rPr>
              <a:t> </a:t>
            </a:r>
            <a:r>
              <a:rPr sz="1800" spc="-140" dirty="0">
                <a:latin typeface="+mj-lt"/>
                <a:cs typeface="Microsoft Sans Serif"/>
              </a:rPr>
              <a:t>DISTINCT) </a:t>
            </a:r>
            <a:r>
              <a:rPr sz="1800" spc="10" dirty="0">
                <a:latin typeface="+mj-lt"/>
                <a:cs typeface="Microsoft Sans Serif"/>
              </a:rPr>
              <a:t>with </a:t>
            </a:r>
            <a:r>
              <a:rPr sz="1800" spc="-15" dirty="0">
                <a:latin typeface="+mj-lt"/>
                <a:cs typeface="Microsoft Sans Serif"/>
              </a:rPr>
              <a:t>the </a:t>
            </a:r>
            <a:r>
              <a:rPr sz="1800" spc="-50" dirty="0">
                <a:latin typeface="+mj-lt"/>
                <a:cs typeface="Microsoft Sans Serif"/>
              </a:rPr>
              <a:t>heaviest </a:t>
            </a:r>
            <a:r>
              <a:rPr sz="1800" spc="-465" dirty="0">
                <a:latin typeface="+mj-lt"/>
                <a:cs typeface="Microsoft Sans Serif"/>
              </a:rPr>
              <a:t> </a:t>
            </a:r>
            <a:r>
              <a:rPr sz="1800" spc="-35" dirty="0">
                <a:latin typeface="+mj-lt"/>
                <a:cs typeface="Microsoft Sans Serif"/>
              </a:rPr>
              <a:t>payload</a:t>
            </a:r>
            <a:r>
              <a:rPr sz="1800" dirty="0">
                <a:latin typeface="+mj-lt"/>
                <a:cs typeface="Microsoft Sans Serif"/>
              </a:rPr>
              <a:t> </a:t>
            </a:r>
            <a:r>
              <a:rPr sz="1800" spc="-90" dirty="0">
                <a:latin typeface="+mj-lt"/>
                <a:cs typeface="Microsoft Sans Serif"/>
              </a:rPr>
              <a:t>mass.</a:t>
            </a:r>
            <a:endParaRPr sz="1800">
              <a:latin typeface="+mj-lt"/>
              <a:cs typeface="Microsoft Sans Serif"/>
            </a:endParaRPr>
          </a:p>
        </p:txBody>
      </p:sp>
      <p:pic>
        <p:nvPicPr>
          <p:cNvPr id="9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3834" y="2643182"/>
            <a:ext cx="750094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71546"/>
            <a:ext cx="9329774" cy="4935745"/>
          </a:xfrm>
        </p:spPr>
        <p:txBody>
          <a:bodyPr/>
          <a:lstStyle/>
          <a:p>
            <a:pPr marL="12700" marR="2029460">
              <a:lnSpc>
                <a:spcPct val="139100"/>
              </a:lnSpc>
              <a:spcBef>
                <a:spcPts val="100"/>
              </a:spcBef>
              <a:buNone/>
            </a:pPr>
            <a:r>
              <a:rPr lang="en-US" sz="1800" b="1" spc="-15" dirty="0" smtClean="0">
                <a:cs typeface="Calibri"/>
              </a:rPr>
              <a:t>Methods Summary</a:t>
            </a:r>
          </a:p>
          <a:p>
            <a:pPr marL="12700" marR="2029460">
              <a:lnSpc>
                <a:spcPct val="139100"/>
              </a:lnSpc>
              <a:spcBef>
                <a:spcPts val="100"/>
              </a:spcBef>
            </a:pPr>
            <a:r>
              <a:rPr lang="en-US" sz="1800" spc="-15" dirty="0" smtClean="0">
                <a:cs typeface="Calibri"/>
              </a:rPr>
              <a:t>Data </a:t>
            </a:r>
            <a:r>
              <a:rPr lang="en-US" sz="1800" spc="-10" dirty="0" smtClean="0">
                <a:cs typeface="Calibri"/>
              </a:rPr>
              <a:t>collection and D</a:t>
            </a:r>
            <a:r>
              <a:rPr lang="en-US" sz="1800" spc="-15" dirty="0" smtClean="0">
                <a:cs typeface="Calibri"/>
              </a:rPr>
              <a:t>ata</a:t>
            </a:r>
            <a:r>
              <a:rPr lang="en-US" sz="1800" spc="-65" dirty="0" smtClean="0">
                <a:cs typeface="Calibri"/>
              </a:rPr>
              <a:t> </a:t>
            </a:r>
            <a:r>
              <a:rPr lang="en-US" sz="1800" spc="-10" dirty="0" smtClean="0">
                <a:cs typeface="Calibri"/>
              </a:rPr>
              <a:t>wrangling</a:t>
            </a:r>
          </a:p>
          <a:p>
            <a:pPr marL="12700" marR="2029460" lvl="1" indent="-256032">
              <a:lnSpc>
                <a:spcPct val="139100"/>
              </a:lnSpc>
              <a:spcBef>
                <a:spcPts val="100"/>
              </a:spcBef>
              <a:buSzPct val="68000"/>
              <a:buFont typeface="Wingdings 3"/>
              <a:buChar char=""/>
            </a:pPr>
            <a:r>
              <a:rPr lang="en-US" sz="1800" spc="-35" dirty="0" smtClean="0">
                <a:solidFill>
                  <a:srgbClr val="292929"/>
                </a:solidFill>
                <a:cs typeface="Microsoft Sans Serif"/>
              </a:rPr>
              <a:t>Exploratory</a:t>
            </a:r>
            <a:r>
              <a:rPr lang="en-US" sz="1800" spc="5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800" spc="-40" dirty="0" smtClean="0">
                <a:solidFill>
                  <a:srgbClr val="292929"/>
                </a:solidFill>
                <a:cs typeface="Microsoft Sans Serif"/>
              </a:rPr>
              <a:t>Data</a:t>
            </a:r>
            <a:r>
              <a:rPr lang="en-US" sz="1800" spc="-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800" spc="-50" dirty="0" smtClean="0">
                <a:solidFill>
                  <a:srgbClr val="292929"/>
                </a:solidFill>
                <a:cs typeface="Microsoft Sans Serif"/>
              </a:rPr>
              <a:t>Analysis</a:t>
            </a:r>
            <a:r>
              <a:rPr lang="en-US" sz="1800" spc="-65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800" spc="-105" dirty="0" smtClean="0">
                <a:solidFill>
                  <a:srgbClr val="292929"/>
                </a:solidFill>
                <a:cs typeface="Microsoft Sans Serif"/>
              </a:rPr>
              <a:t>(EDA)</a:t>
            </a:r>
            <a:r>
              <a:rPr lang="en-US" sz="1800" spc="-60" dirty="0" smtClean="0">
                <a:solidFill>
                  <a:srgbClr val="292929"/>
                </a:solidFill>
                <a:cs typeface="Microsoft Sans Serif"/>
              </a:rPr>
              <a:t>  </a:t>
            </a:r>
            <a:r>
              <a:rPr lang="en-US" sz="1800" spc="15" dirty="0" smtClean="0">
                <a:solidFill>
                  <a:srgbClr val="292929"/>
                </a:solidFill>
                <a:cs typeface="Microsoft Sans Serif"/>
              </a:rPr>
              <a:t>with</a:t>
            </a:r>
            <a:r>
              <a:rPr lang="en-US" sz="1800" spc="70" dirty="0" smtClean="0">
                <a:solidFill>
                  <a:srgbClr val="292929"/>
                </a:solidFill>
                <a:cs typeface="Microsoft Sans Serif"/>
              </a:rPr>
              <a:t> </a:t>
            </a:r>
            <a:r>
              <a:rPr lang="en-US" sz="1800" spc="-40" dirty="0" smtClean="0">
                <a:solidFill>
                  <a:srgbClr val="292929"/>
                </a:solidFill>
                <a:cs typeface="Microsoft Sans Serif"/>
              </a:rPr>
              <a:t>Data </a:t>
            </a:r>
            <a:r>
              <a:rPr lang="en-US" sz="1800" spc="-25" dirty="0" smtClean="0">
                <a:solidFill>
                  <a:srgbClr val="292929"/>
                </a:solidFill>
                <a:cs typeface="Microsoft Sans Serif"/>
              </a:rPr>
              <a:t>Visualization</a:t>
            </a:r>
          </a:p>
          <a:p>
            <a:pPr marL="12700" marR="2029460" lvl="1" indent="-256032">
              <a:lnSpc>
                <a:spcPct val="139100"/>
              </a:lnSpc>
              <a:spcBef>
                <a:spcPts val="100"/>
              </a:spcBef>
              <a:buSzPct val="68000"/>
              <a:buFont typeface="Wingdings 3"/>
              <a:buChar char=""/>
            </a:pPr>
            <a:r>
              <a:rPr lang="en-US" sz="1800" spc="-15" dirty="0" smtClean="0">
                <a:cs typeface="Calibri"/>
              </a:rPr>
              <a:t>EDA</a:t>
            </a:r>
            <a:r>
              <a:rPr lang="en-US" sz="1800" spc="-5" dirty="0" smtClean="0">
                <a:cs typeface="Calibri"/>
              </a:rPr>
              <a:t> with </a:t>
            </a:r>
            <a:r>
              <a:rPr lang="en-US" sz="1800" spc="-10" dirty="0" smtClean="0">
                <a:cs typeface="Calibri"/>
              </a:rPr>
              <a:t>SQL</a:t>
            </a:r>
            <a:endParaRPr lang="en-US" sz="1800" dirty="0" smtClean="0">
              <a:cs typeface="Calibri"/>
            </a:endParaRPr>
          </a:p>
          <a:p>
            <a:pPr marL="12700" marR="5080">
              <a:lnSpc>
                <a:spcPct val="139100"/>
              </a:lnSpc>
            </a:pPr>
            <a:r>
              <a:rPr lang="en-US" sz="1800" spc="-5" dirty="0" smtClean="0">
                <a:cs typeface="Calibri"/>
              </a:rPr>
              <a:t>Building an </a:t>
            </a:r>
            <a:r>
              <a:rPr lang="en-US" sz="1800" spc="-15" dirty="0" smtClean="0">
                <a:cs typeface="Calibri"/>
              </a:rPr>
              <a:t>interactive</a:t>
            </a:r>
            <a:r>
              <a:rPr lang="en-US" sz="1800" spc="-10" dirty="0" smtClean="0">
                <a:cs typeface="Calibri"/>
              </a:rPr>
              <a:t> </a:t>
            </a:r>
            <a:r>
              <a:rPr lang="en-US" sz="1800" spc="-5" dirty="0" smtClean="0">
                <a:cs typeface="Calibri"/>
              </a:rPr>
              <a:t>map with</a:t>
            </a:r>
            <a:r>
              <a:rPr lang="en-US" sz="1800" spc="-10" dirty="0" smtClean="0">
                <a:cs typeface="Calibri"/>
              </a:rPr>
              <a:t> Folium </a:t>
            </a:r>
            <a:r>
              <a:rPr lang="en-US" sz="1800" spc="-345" dirty="0" smtClean="0">
                <a:cs typeface="Calibri"/>
              </a:rPr>
              <a:t> </a:t>
            </a:r>
          </a:p>
          <a:p>
            <a:pPr marL="12700" marR="5080">
              <a:lnSpc>
                <a:spcPct val="139100"/>
              </a:lnSpc>
            </a:pPr>
            <a:r>
              <a:rPr lang="en-US" sz="1800" spc="-10" dirty="0" smtClean="0">
                <a:cs typeface="Calibri"/>
              </a:rPr>
              <a:t>Dashboard </a:t>
            </a:r>
            <a:r>
              <a:rPr lang="en-US" sz="1800" spc="-5" dirty="0" smtClean="0">
                <a:cs typeface="Calibri"/>
              </a:rPr>
              <a:t>with </a:t>
            </a:r>
            <a:r>
              <a:rPr lang="en-US" sz="1800" dirty="0" err="1" smtClean="0">
                <a:cs typeface="Calibri"/>
              </a:rPr>
              <a:t>Plotly</a:t>
            </a:r>
            <a:r>
              <a:rPr lang="en-US" sz="1800" dirty="0" smtClean="0">
                <a:cs typeface="Calibri"/>
              </a:rPr>
              <a:t> </a:t>
            </a:r>
            <a:r>
              <a:rPr lang="en-US" sz="1800" spc="-10" dirty="0" smtClean="0">
                <a:cs typeface="Calibri"/>
              </a:rPr>
              <a:t>Dash </a:t>
            </a:r>
            <a:r>
              <a:rPr lang="en-US" sz="1800" spc="-5" dirty="0" smtClean="0">
                <a:cs typeface="Calibri"/>
              </a:rPr>
              <a:t> </a:t>
            </a:r>
          </a:p>
          <a:p>
            <a:pPr marL="12700" marR="5080">
              <a:lnSpc>
                <a:spcPct val="139100"/>
              </a:lnSpc>
            </a:pPr>
            <a:r>
              <a:rPr lang="en-US" sz="1800" spc="-10" dirty="0" smtClean="0">
                <a:cs typeface="Calibri"/>
              </a:rPr>
              <a:t>Predictive</a:t>
            </a:r>
            <a:r>
              <a:rPr lang="en-US" sz="1800" spc="-15" dirty="0" smtClean="0">
                <a:cs typeface="Calibri"/>
              </a:rPr>
              <a:t> </a:t>
            </a:r>
            <a:r>
              <a:rPr lang="en-US" sz="1800" spc="-5" dirty="0" smtClean="0">
                <a:cs typeface="Calibri"/>
              </a:rPr>
              <a:t>analysis</a:t>
            </a:r>
          </a:p>
          <a:p>
            <a:pPr marL="12700" marR="5080">
              <a:lnSpc>
                <a:spcPct val="139100"/>
              </a:lnSpc>
              <a:buNone/>
            </a:pPr>
            <a:r>
              <a:rPr lang="en-US" sz="1800" b="1" spc="-5" dirty="0" smtClean="0">
                <a:cs typeface="Calibri"/>
              </a:rPr>
              <a:t>Results summary</a:t>
            </a:r>
          </a:p>
          <a:p>
            <a:pPr marL="12700" marR="5080">
              <a:lnSpc>
                <a:spcPct val="139100"/>
              </a:lnSpc>
            </a:pPr>
            <a:r>
              <a:rPr lang="en-US" sz="1800" spc="-229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lang="en-US" sz="1800" spc="-8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lang="en-US" sz="1800" spc="4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lang="en-US" sz="1800" spc="3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lang="en-US" sz="1800" spc="-3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lang="en-US" sz="180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lang="en-US" sz="1800" spc="-10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lang="en-US" sz="1800" spc="9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lang="en-US" sz="1800" spc="-3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lang="en-US" sz="180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lang="en-US" sz="1800" spc="-7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lang="en-US" sz="1800" spc="5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2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lang="en-US" sz="1800" spc="-10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lang="en-US" sz="1800" spc="9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lang="en-US" sz="1800" spc="-12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lang="en-US" sz="1800" spc="-1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6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lang="en-US" sz="1800" spc="-4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lang="en-US" sz="1800" spc="-10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lang="en-US" sz="1800" spc="3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lang="en-US" sz="1800" spc="-9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lang="en-US" sz="1800" spc="-6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lang="en-US" sz="1800" spc="3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lang="en-US" sz="1800" spc="-114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lang="en-US" sz="1800" spc="-7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lang="en-US" sz="1800" spc="-114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lang="en-US" sz="1800" spc="-6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lang="en-US" sz="1800" spc="-3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lang="en-US" sz="1800" spc="3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lang="en-US" sz="1800" spc="9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lang="en-US" sz="1800" spc="-114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</a:p>
          <a:p>
            <a:pPr marL="12700" marR="5080">
              <a:lnSpc>
                <a:spcPct val="139100"/>
              </a:lnSpc>
            </a:pPr>
            <a:r>
              <a:rPr lang="en-US" sz="1800" spc="-5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lang="en-US" sz="1800" spc="-3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lang="en-US" sz="1800" spc="9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lang="en-US" sz="1800" spc="-5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er</a:t>
            </a:r>
            <a:r>
              <a:rPr lang="en-US" sz="1800" spc="-10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lang="en-US" sz="1800" spc="-8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lang="en-US" sz="1800" spc="9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lang="en-US" sz="1800" spc="3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lang="en-US" sz="1800" spc="-7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lang="en-US" sz="1800" spc="-10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lang="en-US" sz="1800" spc="-2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8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lang="en-US" sz="1800" spc="-10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lang="en-US" sz="1800" spc="4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lang="en-US" sz="1800" spc="-114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lang="en-US" sz="1800" spc="-7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10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lang="en-US" sz="1800" spc="-3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lang="en-US" sz="1800" spc="1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lang="en-US" sz="1800" spc="8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4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lang="en-US" sz="1800" spc="-10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lang="en-US" sz="1800" spc="-8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lang="en-US" sz="1800" spc="-3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lang="en-US" sz="1800" spc="4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lang="en-US" sz="1800" spc="-3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lang="en-US" sz="1800" spc="-10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lang="en-US" sz="180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lang="en-US" sz="1800" spc="1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</a:p>
          <a:p>
            <a:pPr marL="12700" marR="5080">
              <a:lnSpc>
                <a:spcPct val="139100"/>
              </a:lnSpc>
            </a:pPr>
            <a:r>
              <a:rPr lang="en-US" sz="1800" spc="-3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lang="en-US" sz="1800" spc="-5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3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lang="en-US" sz="1800" dirty="0" smtClean="0">
              <a:latin typeface="Microsoft Sans Serif"/>
              <a:cs typeface="Microsoft Sans Serif"/>
            </a:endParaRPr>
          </a:p>
          <a:p>
            <a:pPr marL="12700" marR="5080">
              <a:lnSpc>
                <a:spcPct val="139100"/>
              </a:lnSpc>
            </a:pPr>
            <a:endParaRPr lang="en-US" sz="1800" b="1" dirty="0" smtClean="0">
              <a:cs typeface="Calibri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427038"/>
            <a:ext cx="8229600" cy="86834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Executive summary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984" y="420369"/>
            <a:ext cx="6863974" cy="6476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0" dirty="0"/>
              <a:t>2015</a:t>
            </a:r>
            <a:r>
              <a:rPr spc="70" dirty="0"/>
              <a:t> </a:t>
            </a:r>
            <a:r>
              <a:rPr spc="-145" dirty="0"/>
              <a:t>Launch</a:t>
            </a:r>
            <a:r>
              <a:rPr spc="190" dirty="0"/>
              <a:t> </a:t>
            </a:r>
            <a:r>
              <a:rPr spc="-150" dirty="0"/>
              <a:t>Records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910" y="1357298"/>
            <a:ext cx="22907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348" y="4572008"/>
            <a:ext cx="150162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72" y="1928802"/>
            <a:ext cx="3964781" cy="2571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2910" y="2428868"/>
            <a:ext cx="7720039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9900"/>
              </a:lnSpc>
              <a:spcBef>
                <a:spcPts val="1475"/>
              </a:spcBef>
            </a:pPr>
            <a:r>
              <a:rPr sz="1800" spc="-80" dirty="0">
                <a:latin typeface="Microsoft Sans Serif"/>
                <a:cs typeface="Microsoft Sans Serif"/>
              </a:rPr>
              <a:t>This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query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returns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month,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booster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version,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launch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site 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50" dirty="0">
                <a:latin typeface="Microsoft Sans Serif"/>
                <a:cs typeface="Microsoft Sans Serif"/>
              </a:rPr>
              <a:t>e</a:t>
            </a:r>
            <a:r>
              <a:rPr sz="1800" spc="-55" dirty="0">
                <a:latin typeface="Microsoft Sans Serif"/>
                <a:cs typeface="Microsoft Sans Serif"/>
              </a:rPr>
              <a:t>r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40" dirty="0">
                <a:latin typeface="Microsoft Sans Serif"/>
                <a:cs typeface="Microsoft Sans Serif"/>
              </a:rPr>
              <a:t>d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g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un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cc</a:t>
            </a:r>
            <a:r>
              <a:rPr sz="1800" spc="-114" dirty="0">
                <a:latin typeface="Microsoft Sans Serif"/>
                <a:cs typeface="Microsoft Sans Serif"/>
              </a:rPr>
              <a:t>e</a:t>
            </a:r>
            <a:r>
              <a:rPr sz="1800" spc="-70" dirty="0">
                <a:latin typeface="Microsoft Sans Serif"/>
                <a:cs typeface="Microsoft Sans Serif"/>
              </a:rPr>
              <a:t>s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20" dirty="0">
                <a:latin typeface="Microsoft Sans Serif"/>
                <a:cs typeface="Microsoft Sans Serif"/>
              </a:rPr>
              <a:t>l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40" dirty="0">
                <a:latin typeface="Microsoft Sans Serif"/>
                <a:cs typeface="Microsoft Sans Serif"/>
              </a:rPr>
              <a:t>d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g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d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oo</a:t>
            </a:r>
            <a:r>
              <a:rPr sz="1800" spc="-15" dirty="0">
                <a:latin typeface="Microsoft Sans Serif"/>
                <a:cs typeface="Microsoft Sans Serif"/>
              </a:rPr>
              <a:t>k  </a:t>
            </a:r>
            <a:r>
              <a:rPr sz="1800" spc="-45" dirty="0">
                <a:latin typeface="Microsoft Sans Serif"/>
                <a:cs typeface="Microsoft Sans Serif"/>
              </a:rPr>
              <a:t>place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2015.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Substr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function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process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date</a:t>
            </a:r>
            <a:r>
              <a:rPr sz="1800" spc="-5" dirty="0">
                <a:latin typeface="Microsoft Sans Serif"/>
                <a:cs typeface="Microsoft Sans Serif"/>
              </a:rPr>
              <a:t> in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order 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to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take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month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</a:t>
            </a:r>
            <a:r>
              <a:rPr sz="1800" spc="10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year.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Substr(DATE,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4,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2)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shows 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month.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Substr(DATE,7,</a:t>
            </a:r>
            <a:r>
              <a:rPr sz="1800" spc="-2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4)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shows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year.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9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348" y="5072074"/>
            <a:ext cx="1793081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984" y="518794"/>
            <a:ext cx="8221296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285355" algn="l"/>
              </a:tabLst>
            </a:pPr>
            <a:r>
              <a:rPr sz="2000" spc="-160" dirty="0"/>
              <a:t>Rank</a:t>
            </a:r>
            <a:r>
              <a:rPr sz="2000" spc="170" dirty="0"/>
              <a:t> </a:t>
            </a:r>
            <a:r>
              <a:rPr sz="2000" spc="-35" dirty="0"/>
              <a:t>Landing</a:t>
            </a:r>
            <a:r>
              <a:rPr sz="2000" spc="114" dirty="0"/>
              <a:t> </a:t>
            </a:r>
            <a:r>
              <a:rPr sz="2000" spc="-85" dirty="0"/>
              <a:t>Outcomes</a:t>
            </a:r>
            <a:r>
              <a:rPr sz="2000" spc="240" dirty="0"/>
              <a:t> </a:t>
            </a:r>
            <a:r>
              <a:rPr sz="2000" spc="-70"/>
              <a:t>Between</a:t>
            </a:r>
            <a:r>
              <a:rPr sz="2000" spc="55"/>
              <a:t> </a:t>
            </a:r>
            <a:r>
              <a:rPr sz="2000" spc="95" smtClean="0"/>
              <a:t>2010-06-04</a:t>
            </a:r>
            <a:r>
              <a:rPr lang="en-US" sz="2000" spc="95" dirty="0" smtClean="0"/>
              <a:t> </a:t>
            </a:r>
            <a:r>
              <a:rPr sz="2000" spc="-60" smtClean="0"/>
              <a:t>and</a:t>
            </a:r>
            <a:r>
              <a:rPr sz="2000" spc="35" smtClean="0"/>
              <a:t> </a:t>
            </a:r>
            <a:r>
              <a:rPr sz="2000" spc="90" dirty="0"/>
              <a:t>2017-03-20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642910" y="1000108"/>
            <a:ext cx="16478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+mj-lt"/>
                <a:cs typeface="Arial"/>
              </a:rPr>
              <a:t>S</a:t>
            </a:r>
            <a:r>
              <a:rPr sz="1800" b="1" spc="-55" dirty="0">
                <a:latin typeface="+mj-lt"/>
                <a:cs typeface="Arial"/>
              </a:rPr>
              <a:t>Q</a:t>
            </a:r>
            <a:r>
              <a:rPr sz="1800" b="1" spc="-185" dirty="0">
                <a:latin typeface="+mj-lt"/>
                <a:cs typeface="Arial"/>
              </a:rPr>
              <a:t>L</a:t>
            </a:r>
            <a:r>
              <a:rPr sz="1800" b="1" spc="-145" dirty="0">
                <a:latin typeface="+mj-lt"/>
                <a:cs typeface="Arial"/>
              </a:rPr>
              <a:t> </a:t>
            </a:r>
            <a:r>
              <a:rPr sz="1800" b="1" spc="-55" dirty="0">
                <a:latin typeface="+mj-lt"/>
                <a:cs typeface="Arial"/>
              </a:rPr>
              <a:t>Q</a:t>
            </a:r>
            <a:r>
              <a:rPr sz="1800" b="1" spc="-130" dirty="0">
                <a:latin typeface="+mj-lt"/>
                <a:cs typeface="Arial"/>
              </a:rPr>
              <a:t>u</a:t>
            </a:r>
            <a:r>
              <a:rPr sz="1800" b="1" spc="-110" dirty="0">
                <a:latin typeface="+mj-lt"/>
                <a:cs typeface="Arial"/>
              </a:rPr>
              <a:t>e</a:t>
            </a:r>
            <a:r>
              <a:rPr sz="1800" b="1" spc="-100" dirty="0">
                <a:latin typeface="+mj-lt"/>
                <a:cs typeface="Arial"/>
              </a:rPr>
              <a:t>r</a:t>
            </a:r>
            <a:r>
              <a:rPr sz="1800" b="1" spc="-180" dirty="0">
                <a:latin typeface="+mj-lt"/>
                <a:cs typeface="Arial"/>
              </a:rPr>
              <a:t>y</a:t>
            </a:r>
            <a:endParaRPr sz="180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472" y="4786322"/>
            <a:ext cx="135732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+mj-lt"/>
                <a:cs typeface="Arial"/>
              </a:rPr>
              <a:t>R</a:t>
            </a:r>
            <a:r>
              <a:rPr sz="1800" b="1" spc="-160" dirty="0">
                <a:latin typeface="+mj-lt"/>
                <a:cs typeface="Arial"/>
              </a:rPr>
              <a:t>e</a:t>
            </a:r>
            <a:r>
              <a:rPr sz="1800" b="1" spc="-130" dirty="0">
                <a:latin typeface="+mj-lt"/>
                <a:cs typeface="Arial"/>
              </a:rPr>
              <a:t>s</a:t>
            </a:r>
            <a:r>
              <a:rPr sz="1800" b="1" spc="-204" dirty="0">
                <a:latin typeface="+mj-lt"/>
                <a:cs typeface="Arial"/>
              </a:rPr>
              <a:t>u</a:t>
            </a:r>
            <a:r>
              <a:rPr sz="1800" b="1" spc="-55" dirty="0">
                <a:latin typeface="+mj-lt"/>
                <a:cs typeface="Arial"/>
              </a:rPr>
              <a:t>l</a:t>
            </a:r>
            <a:r>
              <a:rPr sz="1800" b="1" spc="-80" dirty="0">
                <a:latin typeface="+mj-lt"/>
                <a:cs typeface="Arial"/>
              </a:rPr>
              <a:t>t</a:t>
            </a:r>
            <a:r>
              <a:rPr sz="1800" b="1" spc="-215" dirty="0">
                <a:latin typeface="+mj-lt"/>
                <a:cs typeface="Arial"/>
              </a:rPr>
              <a:t>s</a:t>
            </a:r>
            <a:endParaRPr sz="1800">
              <a:latin typeface="+mj-lt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72" y="1500174"/>
            <a:ext cx="4193381" cy="5048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1472" y="2285992"/>
            <a:ext cx="7072362" cy="2149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+mj-lt"/>
                <a:cs typeface="Arial"/>
              </a:rPr>
              <a:t>Explanation</a:t>
            </a:r>
            <a:endParaRPr sz="180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cs typeface="Arial"/>
            </a:endParaRPr>
          </a:p>
          <a:p>
            <a:pPr marL="12700" marR="540385">
              <a:lnSpc>
                <a:spcPts val="2100"/>
              </a:lnSpc>
              <a:spcBef>
                <a:spcPts val="1595"/>
              </a:spcBef>
              <a:tabLst>
                <a:tab pos="688975" algn="l"/>
              </a:tabLst>
            </a:pPr>
            <a:r>
              <a:rPr sz="1800" spc="-80" dirty="0">
                <a:cs typeface="Microsoft Sans Serif"/>
              </a:rPr>
              <a:t>This</a:t>
            </a:r>
            <a:r>
              <a:rPr sz="1800" dirty="0">
                <a:cs typeface="Microsoft Sans Serif"/>
              </a:rPr>
              <a:t> </a:t>
            </a:r>
            <a:r>
              <a:rPr sz="1800" spc="-35" dirty="0">
                <a:cs typeface="Microsoft Sans Serif"/>
              </a:rPr>
              <a:t>query</a:t>
            </a:r>
            <a:r>
              <a:rPr sz="1800" spc="45" dirty="0">
                <a:cs typeface="Microsoft Sans Serif"/>
              </a:rPr>
              <a:t> </a:t>
            </a:r>
            <a:r>
              <a:rPr sz="1800" spc="-30" dirty="0">
                <a:cs typeface="Microsoft Sans Serif"/>
              </a:rPr>
              <a:t>returns</a:t>
            </a:r>
            <a:r>
              <a:rPr sz="1800" spc="5" dirty="0">
                <a:cs typeface="Microsoft Sans Serif"/>
              </a:rPr>
              <a:t> </a:t>
            </a:r>
            <a:r>
              <a:rPr sz="1800" spc="-5" dirty="0">
                <a:cs typeface="Microsoft Sans Serif"/>
              </a:rPr>
              <a:t>landing</a:t>
            </a:r>
            <a:r>
              <a:rPr sz="1800" spc="-70" dirty="0">
                <a:cs typeface="Microsoft Sans Serif"/>
              </a:rPr>
              <a:t> </a:t>
            </a:r>
            <a:r>
              <a:rPr sz="1800" spc="-45" dirty="0">
                <a:cs typeface="Microsoft Sans Serif"/>
              </a:rPr>
              <a:t>outcomes</a:t>
            </a:r>
            <a:r>
              <a:rPr sz="1800" dirty="0">
                <a:cs typeface="Microsoft Sans Serif"/>
              </a:rPr>
              <a:t> </a:t>
            </a:r>
            <a:r>
              <a:rPr sz="1800" spc="-45" dirty="0">
                <a:cs typeface="Microsoft Sans Serif"/>
              </a:rPr>
              <a:t>and</a:t>
            </a:r>
            <a:r>
              <a:rPr sz="1800" spc="5" dirty="0">
                <a:cs typeface="Microsoft Sans Serif"/>
              </a:rPr>
              <a:t> </a:t>
            </a:r>
            <a:r>
              <a:rPr sz="1800">
                <a:cs typeface="Microsoft Sans Serif"/>
              </a:rPr>
              <a:t>their </a:t>
            </a:r>
            <a:r>
              <a:rPr sz="1800" spc="5">
                <a:cs typeface="Microsoft Sans Serif"/>
              </a:rPr>
              <a:t> </a:t>
            </a:r>
            <a:r>
              <a:rPr sz="1800" spc="-85" smtClean="0">
                <a:cs typeface="Microsoft Sans Serif"/>
              </a:rPr>
              <a:t>c</a:t>
            </a:r>
            <a:r>
              <a:rPr sz="1800" spc="-30" smtClean="0">
                <a:cs typeface="Microsoft Sans Serif"/>
              </a:rPr>
              <a:t>oun</a:t>
            </a:r>
            <a:r>
              <a:rPr sz="1800" spc="80" smtClean="0">
                <a:cs typeface="Microsoft Sans Serif"/>
              </a:rPr>
              <a:t>t</a:t>
            </a:r>
            <a:r>
              <a:rPr lang="en-US" spc="80" dirty="0" smtClean="0">
                <a:cs typeface="Microsoft Sans Serif"/>
              </a:rPr>
              <a:t> </a:t>
            </a:r>
            <a:r>
              <a:rPr sz="1800" spc="-35" smtClean="0">
                <a:cs typeface="Microsoft Sans Serif"/>
              </a:rPr>
              <a:t>w</a:t>
            </a:r>
            <a:r>
              <a:rPr sz="1800" spc="-30" smtClean="0">
                <a:cs typeface="Microsoft Sans Serif"/>
              </a:rPr>
              <a:t>h</a:t>
            </a:r>
            <a:r>
              <a:rPr sz="1800" spc="-50" smtClean="0">
                <a:cs typeface="Microsoft Sans Serif"/>
              </a:rPr>
              <a:t>e</a:t>
            </a:r>
            <a:r>
              <a:rPr sz="1800" spc="-55" smtClean="0">
                <a:cs typeface="Microsoft Sans Serif"/>
              </a:rPr>
              <a:t>r</a:t>
            </a:r>
            <a:r>
              <a:rPr sz="1800" spc="-100" smtClean="0">
                <a:cs typeface="Microsoft Sans Serif"/>
              </a:rPr>
              <a:t>e</a:t>
            </a:r>
            <a:r>
              <a:rPr sz="1800" spc="45" smtClean="0">
                <a:cs typeface="Microsoft Sans Serif"/>
              </a:rPr>
              <a:t> </a:t>
            </a:r>
            <a:r>
              <a:rPr sz="1800" spc="-80" dirty="0">
                <a:cs typeface="Microsoft Sans Serif"/>
              </a:rPr>
              <a:t>m</a:t>
            </a:r>
            <a:r>
              <a:rPr sz="1800" spc="35" dirty="0">
                <a:cs typeface="Microsoft Sans Serif"/>
              </a:rPr>
              <a:t>i</a:t>
            </a:r>
            <a:r>
              <a:rPr sz="1800" spc="-85" dirty="0">
                <a:cs typeface="Microsoft Sans Serif"/>
              </a:rPr>
              <a:t>ss</a:t>
            </a:r>
            <a:r>
              <a:rPr sz="1800" spc="35" dirty="0">
                <a:cs typeface="Microsoft Sans Serif"/>
              </a:rPr>
              <a:t>i</a:t>
            </a:r>
            <a:r>
              <a:rPr sz="1800" spc="-30" dirty="0">
                <a:cs typeface="Microsoft Sans Serif"/>
              </a:rPr>
              <a:t>o</a:t>
            </a:r>
            <a:r>
              <a:rPr sz="1800" spc="-45" dirty="0">
                <a:cs typeface="Microsoft Sans Serif"/>
              </a:rPr>
              <a:t>n</a:t>
            </a:r>
            <a:r>
              <a:rPr sz="1800" spc="-90" dirty="0">
                <a:cs typeface="Microsoft Sans Serif"/>
              </a:rPr>
              <a:t> </a:t>
            </a:r>
            <a:r>
              <a:rPr sz="1800" spc="-35" dirty="0">
                <a:cs typeface="Microsoft Sans Serif"/>
              </a:rPr>
              <a:t>w</a:t>
            </a:r>
            <a:r>
              <a:rPr sz="1800" spc="-110" dirty="0">
                <a:cs typeface="Microsoft Sans Serif"/>
              </a:rPr>
              <a:t>a</a:t>
            </a:r>
            <a:r>
              <a:rPr sz="1800" spc="-114" dirty="0">
                <a:cs typeface="Microsoft Sans Serif"/>
              </a:rPr>
              <a:t>s</a:t>
            </a:r>
            <a:r>
              <a:rPr sz="1800" spc="80" dirty="0">
                <a:cs typeface="Microsoft Sans Serif"/>
              </a:rPr>
              <a:t> </a:t>
            </a:r>
            <a:r>
              <a:rPr sz="1800" spc="-85" dirty="0">
                <a:cs typeface="Microsoft Sans Serif"/>
              </a:rPr>
              <a:t>s</a:t>
            </a:r>
            <a:r>
              <a:rPr sz="1800" spc="-30" dirty="0">
                <a:cs typeface="Microsoft Sans Serif"/>
              </a:rPr>
              <a:t>u</a:t>
            </a:r>
            <a:r>
              <a:rPr sz="1800" spc="-85" dirty="0">
                <a:cs typeface="Microsoft Sans Serif"/>
              </a:rPr>
              <a:t>cc</a:t>
            </a:r>
            <a:r>
              <a:rPr sz="1800" spc="-114" dirty="0">
                <a:cs typeface="Microsoft Sans Serif"/>
              </a:rPr>
              <a:t>e</a:t>
            </a:r>
            <a:r>
              <a:rPr sz="1800" spc="-70" dirty="0">
                <a:cs typeface="Microsoft Sans Serif"/>
              </a:rPr>
              <a:t>s</a:t>
            </a:r>
            <a:r>
              <a:rPr sz="1800" spc="-85" dirty="0">
                <a:cs typeface="Microsoft Sans Serif"/>
              </a:rPr>
              <a:t>s</a:t>
            </a:r>
            <a:r>
              <a:rPr sz="1800" spc="20" dirty="0">
                <a:cs typeface="Microsoft Sans Serif"/>
              </a:rPr>
              <a:t>f</a:t>
            </a:r>
            <a:r>
              <a:rPr sz="1800" spc="-105" dirty="0">
                <a:cs typeface="Microsoft Sans Serif"/>
              </a:rPr>
              <a:t>u</a:t>
            </a:r>
            <a:r>
              <a:rPr sz="1800" spc="20" dirty="0">
                <a:cs typeface="Microsoft Sans Serif"/>
              </a:rPr>
              <a:t>l</a:t>
            </a:r>
            <a:r>
              <a:rPr sz="1800" spc="-165" dirty="0">
                <a:cs typeface="Microsoft Sans Serif"/>
              </a:rPr>
              <a:t> </a:t>
            </a:r>
            <a:r>
              <a:rPr sz="1800" spc="-110" dirty="0">
                <a:cs typeface="Microsoft Sans Serif"/>
              </a:rPr>
              <a:t>a</a:t>
            </a:r>
            <a:r>
              <a:rPr sz="1800" spc="-30" dirty="0">
                <a:cs typeface="Microsoft Sans Serif"/>
              </a:rPr>
              <a:t>n</a:t>
            </a:r>
            <a:r>
              <a:rPr sz="1800" spc="10" dirty="0">
                <a:cs typeface="Microsoft Sans Serif"/>
              </a:rPr>
              <a:t>d</a:t>
            </a:r>
            <a:r>
              <a:rPr sz="1800" spc="5" dirty="0">
                <a:cs typeface="Microsoft Sans Serif"/>
              </a:rPr>
              <a:t> </a:t>
            </a:r>
            <a:r>
              <a:rPr sz="1800" spc="40">
                <a:cs typeface="Microsoft Sans Serif"/>
              </a:rPr>
              <a:t>d</a:t>
            </a:r>
            <a:r>
              <a:rPr sz="1800" spc="-110">
                <a:cs typeface="Microsoft Sans Serif"/>
              </a:rPr>
              <a:t>a</a:t>
            </a:r>
            <a:r>
              <a:rPr sz="1800" spc="95">
                <a:cs typeface="Microsoft Sans Serif"/>
              </a:rPr>
              <a:t>t</a:t>
            </a:r>
            <a:r>
              <a:rPr sz="1800" spc="-100">
                <a:cs typeface="Microsoft Sans Serif"/>
              </a:rPr>
              <a:t>e</a:t>
            </a:r>
            <a:r>
              <a:rPr sz="1800" spc="45">
                <a:cs typeface="Microsoft Sans Serif"/>
              </a:rPr>
              <a:t> </a:t>
            </a:r>
            <a:r>
              <a:rPr sz="1800" spc="35" smtClean="0">
                <a:cs typeface="Microsoft Sans Serif"/>
              </a:rPr>
              <a:t>i</a:t>
            </a:r>
            <a:r>
              <a:rPr sz="1800" spc="-114" smtClean="0">
                <a:cs typeface="Microsoft Sans Serif"/>
              </a:rPr>
              <a:t>s</a:t>
            </a:r>
            <a:r>
              <a:rPr lang="en-US" spc="-114" dirty="0" smtClean="0">
                <a:cs typeface="Microsoft Sans Serif"/>
              </a:rPr>
              <a:t> </a:t>
            </a:r>
            <a:r>
              <a:rPr sz="1800" spc="40" smtClean="0">
                <a:cs typeface="Microsoft Sans Serif"/>
              </a:rPr>
              <a:t>b</a:t>
            </a:r>
            <a:r>
              <a:rPr sz="1800" spc="-15" smtClean="0">
                <a:cs typeface="Microsoft Sans Serif"/>
              </a:rPr>
              <a:t>e</a:t>
            </a:r>
            <a:r>
              <a:rPr sz="1800" smtClean="0">
                <a:cs typeface="Microsoft Sans Serif"/>
              </a:rPr>
              <a:t>t</a:t>
            </a:r>
            <a:r>
              <a:rPr sz="1800" spc="-35" smtClean="0">
                <a:cs typeface="Microsoft Sans Serif"/>
              </a:rPr>
              <a:t>w</a:t>
            </a:r>
            <a:r>
              <a:rPr sz="1800" spc="-85" smtClean="0">
                <a:cs typeface="Microsoft Sans Serif"/>
              </a:rPr>
              <a:t>een</a:t>
            </a:r>
            <a:r>
              <a:rPr sz="1800" spc="-15" smtClean="0">
                <a:cs typeface="Microsoft Sans Serif"/>
              </a:rPr>
              <a:t> </a:t>
            </a:r>
            <a:r>
              <a:rPr sz="1800" spc="114" dirty="0">
                <a:cs typeface="Microsoft Sans Serif"/>
              </a:rPr>
              <a:t>04</a:t>
            </a:r>
            <a:r>
              <a:rPr sz="1800" spc="165" dirty="0">
                <a:cs typeface="Microsoft Sans Serif"/>
              </a:rPr>
              <a:t>/</a:t>
            </a:r>
            <a:r>
              <a:rPr sz="1800" spc="114" dirty="0">
                <a:cs typeface="Microsoft Sans Serif"/>
              </a:rPr>
              <a:t>06</a:t>
            </a:r>
            <a:r>
              <a:rPr sz="1800" spc="165" dirty="0">
                <a:cs typeface="Microsoft Sans Serif"/>
              </a:rPr>
              <a:t>/</a:t>
            </a:r>
            <a:r>
              <a:rPr sz="1800" spc="114" dirty="0">
                <a:cs typeface="Microsoft Sans Serif"/>
              </a:rPr>
              <a:t>20</a:t>
            </a:r>
            <a:r>
              <a:rPr sz="1800" spc="45" dirty="0">
                <a:cs typeface="Microsoft Sans Serif"/>
              </a:rPr>
              <a:t>1</a:t>
            </a:r>
            <a:r>
              <a:rPr sz="1800" spc="85" dirty="0">
                <a:cs typeface="Microsoft Sans Serif"/>
              </a:rPr>
              <a:t>0</a:t>
            </a:r>
            <a:r>
              <a:rPr sz="1800" spc="-145" dirty="0">
                <a:cs typeface="Microsoft Sans Serif"/>
              </a:rPr>
              <a:t> </a:t>
            </a:r>
            <a:r>
              <a:rPr sz="1800" spc="-110" dirty="0">
                <a:cs typeface="Microsoft Sans Serif"/>
              </a:rPr>
              <a:t>a</a:t>
            </a:r>
            <a:r>
              <a:rPr sz="1800" spc="-30" dirty="0">
                <a:cs typeface="Microsoft Sans Serif"/>
              </a:rPr>
              <a:t>n</a:t>
            </a:r>
            <a:r>
              <a:rPr sz="1800" spc="10" dirty="0">
                <a:cs typeface="Microsoft Sans Serif"/>
              </a:rPr>
              <a:t>d</a:t>
            </a:r>
            <a:r>
              <a:rPr sz="1800" spc="5" dirty="0">
                <a:cs typeface="Microsoft Sans Serif"/>
              </a:rPr>
              <a:t> </a:t>
            </a:r>
            <a:r>
              <a:rPr sz="1800" spc="114" dirty="0">
                <a:cs typeface="Microsoft Sans Serif"/>
              </a:rPr>
              <a:t>20</a:t>
            </a:r>
            <a:r>
              <a:rPr sz="1800" spc="165" dirty="0">
                <a:cs typeface="Microsoft Sans Serif"/>
              </a:rPr>
              <a:t>/</a:t>
            </a:r>
            <a:r>
              <a:rPr sz="1800" spc="114" dirty="0">
                <a:cs typeface="Microsoft Sans Serif"/>
              </a:rPr>
              <a:t>03</a:t>
            </a:r>
            <a:r>
              <a:rPr sz="1800" spc="165" dirty="0">
                <a:cs typeface="Microsoft Sans Serif"/>
              </a:rPr>
              <a:t>/</a:t>
            </a:r>
            <a:r>
              <a:rPr sz="1800" spc="114" dirty="0">
                <a:cs typeface="Microsoft Sans Serif"/>
              </a:rPr>
              <a:t>20</a:t>
            </a:r>
            <a:r>
              <a:rPr sz="1800" spc="45" dirty="0">
                <a:cs typeface="Microsoft Sans Serif"/>
              </a:rPr>
              <a:t>1</a:t>
            </a:r>
            <a:r>
              <a:rPr sz="1800" spc="114" dirty="0">
                <a:cs typeface="Microsoft Sans Serif"/>
              </a:rPr>
              <a:t>7</a:t>
            </a:r>
            <a:r>
              <a:rPr sz="1800" spc="-90" dirty="0">
                <a:cs typeface="Microsoft Sans Serif"/>
              </a:rPr>
              <a:t>.</a:t>
            </a:r>
            <a:r>
              <a:rPr sz="1800" spc="-220" dirty="0">
                <a:cs typeface="Microsoft Sans Serif"/>
              </a:rPr>
              <a:t> </a:t>
            </a:r>
            <a:r>
              <a:rPr sz="1800" spc="-130">
                <a:cs typeface="Microsoft Sans Serif"/>
              </a:rPr>
              <a:t>T</a:t>
            </a:r>
            <a:r>
              <a:rPr sz="1800" spc="-110">
                <a:cs typeface="Microsoft Sans Serif"/>
              </a:rPr>
              <a:t>h</a:t>
            </a:r>
            <a:r>
              <a:rPr sz="1800" spc="-100">
                <a:cs typeface="Microsoft Sans Serif"/>
              </a:rPr>
              <a:t>e</a:t>
            </a:r>
            <a:r>
              <a:rPr sz="1800" spc="45">
                <a:cs typeface="Microsoft Sans Serif"/>
              </a:rPr>
              <a:t> </a:t>
            </a:r>
            <a:r>
              <a:rPr lang="en-US" sz="1800" spc="-285" dirty="0" smtClean="0">
                <a:cs typeface="Microsoft Sans Serif"/>
              </a:rPr>
              <a:t>g</a:t>
            </a:r>
            <a:r>
              <a:rPr lang="en-US" sz="1800" spc="-254" dirty="0" smtClean="0">
                <a:cs typeface="Microsoft Sans Serif"/>
              </a:rPr>
              <a:t>r</a:t>
            </a:r>
            <a:r>
              <a:rPr lang="en-US" sz="1800" spc="-135" dirty="0" smtClean="0">
                <a:cs typeface="Microsoft Sans Serif"/>
              </a:rPr>
              <a:t>o</a:t>
            </a:r>
            <a:r>
              <a:rPr lang="en-US" sz="1800" spc="-185" dirty="0" smtClean="0">
                <a:cs typeface="Microsoft Sans Serif"/>
              </a:rPr>
              <a:t>u</a:t>
            </a:r>
            <a:r>
              <a:rPr lang="en-US" sz="1800" spc="-114" dirty="0" smtClean="0">
                <a:cs typeface="Microsoft Sans Serif"/>
              </a:rPr>
              <a:t>p  </a:t>
            </a:r>
            <a:r>
              <a:rPr lang="en-US" sz="1800" spc="-85" dirty="0" smtClean="0">
                <a:cs typeface="Microsoft Sans Serif"/>
              </a:rPr>
              <a:t>b</a:t>
            </a:r>
            <a:r>
              <a:rPr lang="en-US" sz="1800" spc="-190" dirty="0" smtClean="0">
                <a:cs typeface="Microsoft Sans Serif"/>
              </a:rPr>
              <a:t>y</a:t>
            </a:r>
            <a:r>
              <a:rPr lang="en-US" sz="1800" spc="5" dirty="0" smtClean="0">
                <a:cs typeface="Microsoft Sans Serif"/>
              </a:rPr>
              <a:t> </a:t>
            </a:r>
            <a:r>
              <a:rPr lang="en-US" sz="1800" spc="-85" dirty="0" smtClean="0">
                <a:cs typeface="Microsoft Sans Serif"/>
              </a:rPr>
              <a:t>c</a:t>
            </a:r>
            <a:r>
              <a:rPr lang="en-US" sz="1800" spc="35" dirty="0" smtClean="0">
                <a:cs typeface="Microsoft Sans Serif"/>
              </a:rPr>
              <a:t>l</a:t>
            </a:r>
            <a:r>
              <a:rPr lang="en-US" sz="1800" spc="-110" dirty="0" smtClean="0">
                <a:cs typeface="Microsoft Sans Serif"/>
              </a:rPr>
              <a:t>a</a:t>
            </a:r>
            <a:r>
              <a:rPr lang="en-US" sz="1800" spc="-30" dirty="0" smtClean="0">
                <a:cs typeface="Microsoft Sans Serif"/>
              </a:rPr>
              <a:t>u</a:t>
            </a:r>
            <a:r>
              <a:rPr lang="en-US" sz="1800" spc="-85" dirty="0" smtClean="0">
                <a:cs typeface="Microsoft Sans Serif"/>
              </a:rPr>
              <a:t>s</a:t>
            </a:r>
            <a:r>
              <a:rPr lang="en-US" sz="1800" spc="-100" dirty="0" smtClean="0">
                <a:cs typeface="Microsoft Sans Serif"/>
              </a:rPr>
              <a:t>e</a:t>
            </a:r>
            <a:r>
              <a:rPr lang="en-US" sz="1800" spc="-15" dirty="0" smtClean="0">
                <a:cs typeface="Microsoft Sans Serif"/>
              </a:rPr>
              <a:t> </a:t>
            </a:r>
            <a:r>
              <a:rPr lang="en-US" sz="1800" spc="40" dirty="0" smtClean="0">
                <a:cs typeface="Microsoft Sans Serif"/>
              </a:rPr>
              <a:t>g</a:t>
            </a:r>
            <a:r>
              <a:rPr lang="en-US" sz="1800" spc="-5" dirty="0" smtClean="0">
                <a:cs typeface="Microsoft Sans Serif"/>
              </a:rPr>
              <a:t>r</a:t>
            </a:r>
            <a:r>
              <a:rPr lang="en-US" sz="1800" spc="-30" dirty="0" smtClean="0">
                <a:cs typeface="Microsoft Sans Serif"/>
              </a:rPr>
              <a:t>ou</a:t>
            </a:r>
            <a:r>
              <a:rPr lang="en-US" sz="1800" spc="40" dirty="0" smtClean="0">
                <a:cs typeface="Microsoft Sans Serif"/>
              </a:rPr>
              <a:t>p</a:t>
            </a:r>
            <a:r>
              <a:rPr lang="en-US" sz="1800" spc="-114" dirty="0" smtClean="0">
                <a:cs typeface="Microsoft Sans Serif"/>
              </a:rPr>
              <a:t>s</a:t>
            </a:r>
            <a:r>
              <a:rPr lang="en-US" sz="1800" spc="-70" dirty="0" smtClean="0">
                <a:cs typeface="Microsoft Sans Serif"/>
              </a:rPr>
              <a:t> </a:t>
            </a:r>
            <a:r>
              <a:rPr lang="en-US" sz="1800" spc="-5" dirty="0" smtClean="0">
                <a:cs typeface="Microsoft Sans Serif"/>
              </a:rPr>
              <a:t>r</a:t>
            </a:r>
            <a:r>
              <a:rPr lang="en-US" sz="1800" spc="-114" dirty="0" smtClean="0">
                <a:cs typeface="Microsoft Sans Serif"/>
              </a:rPr>
              <a:t>e</a:t>
            </a:r>
            <a:r>
              <a:rPr lang="en-US" sz="1800" spc="-70" dirty="0" smtClean="0">
                <a:cs typeface="Microsoft Sans Serif"/>
              </a:rPr>
              <a:t>s</a:t>
            </a:r>
            <a:r>
              <a:rPr lang="en-US" sz="1800" spc="-30" dirty="0" smtClean="0">
                <a:cs typeface="Microsoft Sans Serif"/>
              </a:rPr>
              <a:t>u</a:t>
            </a:r>
            <a:r>
              <a:rPr lang="en-US" sz="1800" spc="35" dirty="0" smtClean="0">
                <a:cs typeface="Microsoft Sans Serif"/>
              </a:rPr>
              <a:t>l</a:t>
            </a:r>
            <a:r>
              <a:rPr lang="en-US" sz="1800" spc="95" dirty="0" smtClean="0">
                <a:cs typeface="Microsoft Sans Serif"/>
              </a:rPr>
              <a:t>t</a:t>
            </a:r>
            <a:r>
              <a:rPr lang="en-US" sz="1800" spc="-114" dirty="0" smtClean="0">
                <a:cs typeface="Microsoft Sans Serif"/>
              </a:rPr>
              <a:t>s</a:t>
            </a:r>
            <a:r>
              <a:rPr lang="en-US" sz="1800" spc="5" dirty="0" smtClean="0">
                <a:cs typeface="Microsoft Sans Serif"/>
              </a:rPr>
              <a:t> </a:t>
            </a:r>
            <a:r>
              <a:rPr lang="en-US" sz="1800" spc="40" dirty="0" smtClean="0">
                <a:cs typeface="Microsoft Sans Serif"/>
              </a:rPr>
              <a:t>b</a:t>
            </a:r>
            <a:r>
              <a:rPr lang="en-US" sz="1800" spc="-75" dirty="0" smtClean="0">
                <a:cs typeface="Microsoft Sans Serif"/>
              </a:rPr>
              <a:t>y</a:t>
            </a:r>
            <a:r>
              <a:rPr lang="en-US" sz="1800" spc="45" dirty="0" smtClean="0">
                <a:cs typeface="Microsoft Sans Serif"/>
              </a:rPr>
              <a:t> </a:t>
            </a:r>
            <a:r>
              <a:rPr lang="en-US" sz="1800" spc="35" dirty="0" smtClean="0">
                <a:cs typeface="Microsoft Sans Serif"/>
              </a:rPr>
              <a:t>l</a:t>
            </a:r>
            <a:r>
              <a:rPr lang="en-US" sz="1800" spc="-110" dirty="0" smtClean="0">
                <a:cs typeface="Microsoft Sans Serif"/>
              </a:rPr>
              <a:t>a</a:t>
            </a:r>
            <a:r>
              <a:rPr lang="en-US" sz="1800" spc="-30" dirty="0" smtClean="0">
                <a:cs typeface="Microsoft Sans Serif"/>
              </a:rPr>
              <a:t>n</a:t>
            </a:r>
            <a:r>
              <a:rPr lang="en-US" sz="1800" spc="40" dirty="0" smtClean="0">
                <a:cs typeface="Microsoft Sans Serif"/>
              </a:rPr>
              <a:t>d</a:t>
            </a:r>
            <a:r>
              <a:rPr lang="en-US" sz="1800" spc="35" dirty="0" smtClean="0">
                <a:cs typeface="Microsoft Sans Serif"/>
              </a:rPr>
              <a:t>i</a:t>
            </a:r>
            <a:r>
              <a:rPr lang="en-US" sz="1800" spc="-30" dirty="0" smtClean="0">
                <a:cs typeface="Microsoft Sans Serif"/>
              </a:rPr>
              <a:t>n</a:t>
            </a:r>
            <a:r>
              <a:rPr lang="en-US" sz="1800" spc="10" dirty="0" smtClean="0">
                <a:cs typeface="Microsoft Sans Serif"/>
              </a:rPr>
              <a:t>g</a:t>
            </a:r>
            <a:r>
              <a:rPr lang="en-US" sz="1800" spc="-70" dirty="0" smtClean="0">
                <a:cs typeface="Microsoft Sans Serif"/>
              </a:rPr>
              <a:t> </a:t>
            </a:r>
            <a:r>
              <a:rPr lang="en-US" sz="1800" spc="-30" dirty="0" smtClean="0">
                <a:cs typeface="Microsoft Sans Serif"/>
              </a:rPr>
              <a:t>ou</a:t>
            </a:r>
            <a:r>
              <a:rPr lang="en-US" sz="1800" spc="95" dirty="0" smtClean="0">
                <a:cs typeface="Microsoft Sans Serif"/>
              </a:rPr>
              <a:t>t</a:t>
            </a:r>
            <a:r>
              <a:rPr lang="en-US" sz="1800" spc="-85" dirty="0" smtClean="0">
                <a:cs typeface="Microsoft Sans Serif"/>
              </a:rPr>
              <a:t>c</a:t>
            </a:r>
            <a:r>
              <a:rPr lang="en-US" sz="1800" spc="-30" dirty="0" smtClean="0">
                <a:cs typeface="Microsoft Sans Serif"/>
              </a:rPr>
              <a:t>o</a:t>
            </a:r>
            <a:r>
              <a:rPr lang="en-US" sz="1800" spc="-80" dirty="0" smtClean="0">
                <a:cs typeface="Microsoft Sans Serif"/>
              </a:rPr>
              <a:t>m</a:t>
            </a:r>
            <a:r>
              <a:rPr lang="en-US" sz="1800" spc="-100" dirty="0" smtClean="0">
                <a:cs typeface="Microsoft Sans Serif"/>
              </a:rPr>
              <a:t>e</a:t>
            </a:r>
            <a:r>
              <a:rPr lang="en-US" sz="1800" spc="-30" dirty="0" smtClean="0">
                <a:cs typeface="Microsoft Sans Serif"/>
              </a:rPr>
              <a:t> </a:t>
            </a:r>
            <a:r>
              <a:rPr lang="en-US" sz="1800" spc="-110" dirty="0" smtClean="0">
                <a:cs typeface="Microsoft Sans Serif"/>
              </a:rPr>
              <a:t>a</a:t>
            </a:r>
            <a:r>
              <a:rPr lang="en-US" sz="1800" spc="-30" dirty="0" smtClean="0">
                <a:cs typeface="Microsoft Sans Serif"/>
              </a:rPr>
              <a:t>n</a:t>
            </a:r>
            <a:r>
              <a:rPr lang="en-US" sz="1800" spc="5" dirty="0" smtClean="0">
                <a:cs typeface="Microsoft Sans Serif"/>
              </a:rPr>
              <a:t>d  </a:t>
            </a:r>
            <a:r>
              <a:rPr lang="en-US" sz="1800" spc="-135" dirty="0" smtClean="0">
                <a:cs typeface="Microsoft Sans Serif"/>
              </a:rPr>
              <a:t>o</a:t>
            </a:r>
            <a:r>
              <a:rPr lang="en-US" sz="1800" spc="-254" dirty="0" smtClean="0">
                <a:cs typeface="Microsoft Sans Serif"/>
              </a:rPr>
              <a:t>r</a:t>
            </a:r>
            <a:r>
              <a:rPr lang="en-US" sz="1800" spc="-30" dirty="0" smtClean="0">
                <a:cs typeface="Microsoft Sans Serif"/>
              </a:rPr>
              <a:t>d</a:t>
            </a:r>
            <a:r>
              <a:rPr lang="en-US" sz="1800" spc="-229" dirty="0" smtClean="0">
                <a:cs typeface="Microsoft Sans Serif"/>
              </a:rPr>
              <a:t>e</a:t>
            </a:r>
            <a:r>
              <a:rPr lang="en-US" sz="1800" spc="-270" dirty="0" smtClean="0">
                <a:cs typeface="Microsoft Sans Serif"/>
              </a:rPr>
              <a:t>r</a:t>
            </a:r>
            <a:r>
              <a:rPr lang="en-US" sz="1800" spc="-15" dirty="0" smtClean="0">
                <a:cs typeface="Microsoft Sans Serif"/>
              </a:rPr>
              <a:t> </a:t>
            </a:r>
            <a:r>
              <a:rPr lang="en-US" sz="1800" spc="-85" dirty="0" smtClean="0">
                <a:cs typeface="Microsoft Sans Serif"/>
              </a:rPr>
              <a:t>b</a:t>
            </a:r>
            <a:r>
              <a:rPr lang="en-US" sz="1800" spc="-190" dirty="0" smtClean="0">
                <a:cs typeface="Microsoft Sans Serif"/>
              </a:rPr>
              <a:t>y</a:t>
            </a:r>
            <a:r>
              <a:rPr lang="en-US" sz="1800" spc="5" dirty="0" smtClean="0">
                <a:cs typeface="Microsoft Sans Serif"/>
              </a:rPr>
              <a:t> </a:t>
            </a:r>
            <a:r>
              <a:rPr lang="en-US" sz="1800" spc="-190" dirty="0" err="1" smtClean="0">
                <a:cs typeface="Microsoft Sans Serif"/>
              </a:rPr>
              <a:t>c</a:t>
            </a:r>
            <a:r>
              <a:rPr lang="en-US" sz="1800" spc="-195" dirty="0" err="1" smtClean="0">
                <a:cs typeface="Microsoft Sans Serif"/>
              </a:rPr>
              <a:t>o</a:t>
            </a:r>
            <a:r>
              <a:rPr lang="en-US" sz="1800" spc="-185" dirty="0" err="1" smtClean="0">
                <a:cs typeface="Microsoft Sans Serif"/>
              </a:rPr>
              <a:t>u</a:t>
            </a:r>
            <a:r>
              <a:rPr lang="en-US" sz="1800" spc="-105" dirty="0" err="1" smtClean="0">
                <a:cs typeface="Microsoft Sans Serif"/>
              </a:rPr>
              <a:t>n</a:t>
            </a:r>
            <a:r>
              <a:rPr lang="en-US" sz="1800" spc="-200" dirty="0" err="1" smtClean="0">
                <a:cs typeface="Microsoft Sans Serif"/>
              </a:rPr>
              <a:t>te</a:t>
            </a:r>
            <a:r>
              <a:rPr lang="en-US" sz="1800" spc="-30" dirty="0" err="1" smtClean="0">
                <a:cs typeface="Microsoft Sans Serif"/>
              </a:rPr>
              <a:t>d</a:t>
            </a:r>
            <a:r>
              <a:rPr lang="en-US" sz="1800" spc="-229" dirty="0" err="1" smtClean="0">
                <a:cs typeface="Microsoft Sans Serif"/>
              </a:rPr>
              <a:t>es</a:t>
            </a:r>
            <a:r>
              <a:rPr lang="en-US" sz="1800" spc="-250" dirty="0" err="1" smtClean="0">
                <a:cs typeface="Microsoft Sans Serif"/>
              </a:rPr>
              <a:t>c</a:t>
            </a:r>
            <a:r>
              <a:rPr lang="en-US" sz="1800" spc="-30" dirty="0" smtClean="0">
                <a:cs typeface="Microsoft Sans Serif"/>
              </a:rPr>
              <a:t> </a:t>
            </a:r>
            <a:r>
              <a:rPr lang="en-US" sz="1800" spc="-85" dirty="0" smtClean="0">
                <a:cs typeface="Microsoft Sans Serif"/>
              </a:rPr>
              <a:t>s</a:t>
            </a:r>
            <a:r>
              <a:rPr lang="en-US" sz="1800" spc="-30" dirty="0" smtClean="0">
                <a:cs typeface="Microsoft Sans Serif"/>
              </a:rPr>
              <a:t>ho</a:t>
            </a:r>
            <a:r>
              <a:rPr lang="en-US" sz="1800" spc="-35" dirty="0" smtClean="0">
                <a:cs typeface="Microsoft Sans Serif"/>
              </a:rPr>
              <a:t>w</a:t>
            </a:r>
            <a:r>
              <a:rPr lang="en-US" sz="1800" spc="-114" dirty="0" smtClean="0">
                <a:cs typeface="Microsoft Sans Serif"/>
              </a:rPr>
              <a:t>s</a:t>
            </a:r>
            <a:r>
              <a:rPr lang="en-US" sz="1800" spc="5" dirty="0" smtClean="0">
                <a:cs typeface="Microsoft Sans Serif"/>
              </a:rPr>
              <a:t> </a:t>
            </a:r>
            <a:r>
              <a:rPr lang="en-US" sz="1800" spc="-5" dirty="0" smtClean="0">
                <a:cs typeface="Microsoft Sans Serif"/>
              </a:rPr>
              <a:t>r</a:t>
            </a:r>
            <a:r>
              <a:rPr lang="en-US" sz="1800" spc="-114" dirty="0" smtClean="0">
                <a:cs typeface="Microsoft Sans Serif"/>
              </a:rPr>
              <a:t>e</a:t>
            </a:r>
            <a:r>
              <a:rPr lang="en-US" sz="1800" spc="-70" dirty="0" smtClean="0">
                <a:cs typeface="Microsoft Sans Serif"/>
              </a:rPr>
              <a:t>s</a:t>
            </a:r>
            <a:r>
              <a:rPr lang="en-US" sz="1800" spc="-30" dirty="0" smtClean="0">
                <a:cs typeface="Microsoft Sans Serif"/>
              </a:rPr>
              <a:t>u</a:t>
            </a:r>
            <a:r>
              <a:rPr lang="en-US" sz="1800" spc="35" dirty="0" smtClean="0">
                <a:cs typeface="Microsoft Sans Serif"/>
              </a:rPr>
              <a:t>l</a:t>
            </a:r>
            <a:r>
              <a:rPr lang="en-US" sz="1800" spc="95" dirty="0" smtClean="0">
                <a:cs typeface="Microsoft Sans Serif"/>
              </a:rPr>
              <a:t>t</a:t>
            </a:r>
            <a:r>
              <a:rPr lang="en-US" sz="1800" spc="-114" dirty="0" smtClean="0">
                <a:cs typeface="Microsoft Sans Serif"/>
              </a:rPr>
              <a:t>s</a:t>
            </a:r>
            <a:r>
              <a:rPr lang="en-US" sz="1800" spc="5" dirty="0" smtClean="0">
                <a:cs typeface="Microsoft Sans Serif"/>
              </a:rPr>
              <a:t> </a:t>
            </a:r>
            <a:r>
              <a:rPr lang="en-US" sz="1800" spc="35" dirty="0" smtClean="0">
                <a:cs typeface="Microsoft Sans Serif"/>
              </a:rPr>
              <a:t>i</a:t>
            </a:r>
            <a:r>
              <a:rPr lang="en-US" sz="1800" spc="-45" dirty="0" smtClean="0">
                <a:cs typeface="Microsoft Sans Serif"/>
              </a:rPr>
              <a:t>n</a:t>
            </a:r>
            <a:r>
              <a:rPr lang="en-US" sz="1800" spc="60" dirty="0" smtClean="0">
                <a:cs typeface="Microsoft Sans Serif"/>
              </a:rPr>
              <a:t> </a:t>
            </a:r>
            <a:r>
              <a:rPr lang="en-US" sz="1800" spc="40" dirty="0" smtClean="0">
                <a:cs typeface="Microsoft Sans Serif"/>
              </a:rPr>
              <a:t>d</a:t>
            </a:r>
            <a:r>
              <a:rPr lang="en-US" sz="1800" spc="-114" dirty="0" smtClean="0">
                <a:cs typeface="Microsoft Sans Serif"/>
              </a:rPr>
              <a:t>e</a:t>
            </a:r>
            <a:r>
              <a:rPr lang="en-US" sz="1800" spc="-70" dirty="0" smtClean="0">
                <a:cs typeface="Microsoft Sans Serif"/>
              </a:rPr>
              <a:t>c</a:t>
            </a:r>
            <a:r>
              <a:rPr lang="en-US" sz="1800" spc="-5" dirty="0" smtClean="0">
                <a:cs typeface="Microsoft Sans Serif"/>
              </a:rPr>
              <a:t>r</a:t>
            </a:r>
            <a:r>
              <a:rPr lang="en-US" sz="1800" spc="-110" dirty="0" smtClean="0">
                <a:cs typeface="Microsoft Sans Serif"/>
              </a:rPr>
              <a:t>e</a:t>
            </a:r>
            <a:r>
              <a:rPr lang="en-US" sz="1800" spc="-100" dirty="0" smtClean="0">
                <a:cs typeface="Microsoft Sans Serif"/>
              </a:rPr>
              <a:t>a</a:t>
            </a:r>
            <a:r>
              <a:rPr lang="en-US" sz="1800" spc="-85" dirty="0" smtClean="0">
                <a:cs typeface="Microsoft Sans Serif"/>
              </a:rPr>
              <a:t>s</a:t>
            </a:r>
            <a:r>
              <a:rPr lang="en-US" sz="1800" spc="35" dirty="0" smtClean="0">
                <a:cs typeface="Microsoft Sans Serif"/>
              </a:rPr>
              <a:t>i</a:t>
            </a:r>
            <a:r>
              <a:rPr lang="en-US" sz="1800" spc="-30" dirty="0" smtClean="0">
                <a:cs typeface="Microsoft Sans Serif"/>
              </a:rPr>
              <a:t>n</a:t>
            </a:r>
            <a:r>
              <a:rPr lang="en-US" sz="1800" spc="10" dirty="0" smtClean="0">
                <a:cs typeface="Microsoft Sans Serif"/>
              </a:rPr>
              <a:t>g</a:t>
            </a:r>
            <a:r>
              <a:rPr lang="en-US" spc="10" dirty="0" smtClean="0">
                <a:cs typeface="Microsoft Sans Serif"/>
              </a:rPr>
              <a:t> </a:t>
            </a:r>
            <a:r>
              <a:rPr lang="en-US" sz="1800" spc="-30" dirty="0" smtClean="0">
                <a:cs typeface="Microsoft Sans Serif"/>
              </a:rPr>
              <a:t>order.</a:t>
            </a:r>
            <a:endParaRPr lang="en-US" sz="1800" dirty="0">
              <a:cs typeface="Microsoft Sans Serif"/>
            </a:endParaRPr>
          </a:p>
        </p:txBody>
      </p:sp>
      <p:pic>
        <p:nvPicPr>
          <p:cNvPr id="9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034" y="5143512"/>
            <a:ext cx="20574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 launch site global map marker</a:t>
            </a:r>
            <a:endParaRPr lang="en-US" dirty="0"/>
          </a:p>
        </p:txBody>
      </p:sp>
      <p:pic>
        <p:nvPicPr>
          <p:cNvPr id="4" name="object 5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1538" y="1357298"/>
            <a:ext cx="7007941" cy="4071966"/>
          </a:xfrm>
          <a:prstGeom prst="rect">
            <a:avLst/>
          </a:prstGeom>
        </p:spPr>
      </p:pic>
      <p:sp>
        <p:nvSpPr>
          <p:cNvPr id="5" name="object 3"/>
          <p:cNvSpPr txBox="1"/>
          <p:nvPr/>
        </p:nvSpPr>
        <p:spPr>
          <a:xfrm>
            <a:off x="785786" y="5572140"/>
            <a:ext cx="76701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292929"/>
                </a:solidFill>
                <a:latin typeface="+mj-lt"/>
                <a:cs typeface="Microsoft Sans Serif"/>
              </a:rPr>
              <a:t>We</a:t>
            </a:r>
            <a:r>
              <a:rPr sz="1800" spc="5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+mj-lt"/>
                <a:cs typeface="Microsoft Sans Serif"/>
              </a:rPr>
              <a:t>see</a:t>
            </a:r>
            <a:r>
              <a:rPr sz="1800" spc="-2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+mj-lt"/>
                <a:cs typeface="Microsoft Sans Serif"/>
              </a:rPr>
              <a:t>that</a:t>
            </a:r>
            <a:r>
              <a:rPr sz="1800" spc="7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+mj-lt"/>
                <a:cs typeface="Microsoft Sans Serif"/>
              </a:rPr>
              <a:t>Space</a:t>
            </a:r>
            <a:r>
              <a:rPr sz="1800" spc="-10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70" dirty="0">
                <a:solidFill>
                  <a:srgbClr val="292929"/>
                </a:solidFill>
                <a:latin typeface="+mj-lt"/>
                <a:cs typeface="Microsoft Sans Serif"/>
              </a:rPr>
              <a:t>X</a:t>
            </a:r>
            <a:r>
              <a:rPr sz="1800" spc="7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+mj-lt"/>
                <a:cs typeface="Microsoft Sans Serif"/>
              </a:rPr>
              <a:t>launch</a:t>
            </a:r>
            <a:r>
              <a:rPr sz="1800" spc="-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+mj-lt"/>
                <a:cs typeface="Microsoft Sans Serif"/>
              </a:rPr>
              <a:t>sites</a:t>
            </a:r>
            <a:r>
              <a:rPr sz="1800" spc="-6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+mj-lt"/>
                <a:cs typeface="Microsoft Sans Serif"/>
              </a:rPr>
              <a:t>are</a:t>
            </a:r>
            <a:r>
              <a:rPr sz="1800" spc="12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+mj-lt"/>
                <a:cs typeface="Microsoft Sans Serif"/>
              </a:rPr>
              <a:t>located</a:t>
            </a:r>
            <a:r>
              <a:rPr sz="1800" spc="1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+mj-lt"/>
                <a:cs typeface="Microsoft Sans Serif"/>
              </a:rPr>
              <a:t>on</a:t>
            </a:r>
            <a:r>
              <a:rPr sz="1800" spc="7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+mj-lt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+mj-lt"/>
                <a:cs typeface="Microsoft Sans Serif"/>
              </a:rPr>
              <a:t>coast</a:t>
            </a:r>
            <a:r>
              <a:rPr sz="1800" spc="-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+mj-lt"/>
                <a:cs typeface="Microsoft Sans Serif"/>
              </a:rPr>
              <a:t>of</a:t>
            </a:r>
            <a:r>
              <a:rPr sz="1800" spc="8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+mj-lt"/>
                <a:cs typeface="Microsoft Sans Serif"/>
              </a:rPr>
              <a:t>the</a:t>
            </a:r>
            <a:r>
              <a:rPr sz="1800" spc="5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United</a:t>
            </a:r>
            <a:r>
              <a:rPr sz="1800" spc="-60" dirty="0">
                <a:solidFill>
                  <a:srgbClr val="292929"/>
                </a:solidFill>
                <a:latin typeface="+mj-lt"/>
                <a:cs typeface="Microsoft Sans Serif"/>
              </a:rPr>
              <a:t> States</a:t>
            </a:r>
            <a:endParaRPr sz="1800">
              <a:latin typeface="+mj-lt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</a:t>
            </a:r>
            <a:r>
              <a:rPr lang="en-US" dirty="0" err="1" smtClean="0"/>
              <a:t>labelled</a:t>
            </a:r>
            <a:r>
              <a:rPr lang="en-US" dirty="0" smtClean="0"/>
              <a:t> Markers</a:t>
            </a:r>
            <a:endParaRPr lang="en-US" dirty="0"/>
          </a:p>
        </p:txBody>
      </p:sp>
      <p:grpSp>
        <p:nvGrpSpPr>
          <p:cNvPr id="4" name="object 5"/>
          <p:cNvGrpSpPr>
            <a:grpSpLocks noGrp="1"/>
          </p:cNvGrpSpPr>
          <p:nvPr>
            <p:ph idx="1"/>
          </p:nvPr>
        </p:nvGrpSpPr>
        <p:grpSpPr>
          <a:xfrm>
            <a:off x="457200" y="1481138"/>
            <a:ext cx="8229600" cy="3805250"/>
            <a:chOff x="828675" y="1381125"/>
            <a:chExt cx="10972800" cy="3981450"/>
          </a:xfrm>
        </p:grpSpPr>
        <p:pic>
          <p:nvPicPr>
            <p:cNvPr id="5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675" y="1381125"/>
              <a:ext cx="2743200" cy="2762250"/>
            </a:xfrm>
            <a:prstGeom prst="rect">
              <a:avLst/>
            </a:prstGeom>
          </p:spPr>
        </p:pic>
        <p:pic>
          <p:nvPicPr>
            <p:cNvPr id="6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1875" y="2762250"/>
              <a:ext cx="2686050" cy="2600325"/>
            </a:xfrm>
            <a:prstGeom prst="rect">
              <a:avLst/>
            </a:prstGeom>
          </p:spPr>
        </p:pic>
        <p:pic>
          <p:nvPicPr>
            <p:cNvPr id="7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0775" y="1390650"/>
              <a:ext cx="2857500" cy="2133600"/>
            </a:xfrm>
            <a:prstGeom prst="rect">
              <a:avLst/>
            </a:prstGeom>
          </p:spPr>
        </p:pic>
        <p:pic>
          <p:nvPicPr>
            <p:cNvPr id="8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58275" y="2762250"/>
              <a:ext cx="2743200" cy="2400300"/>
            </a:xfrm>
            <a:prstGeom prst="rect">
              <a:avLst/>
            </a:prstGeom>
          </p:spPr>
        </p:pic>
      </p:grpSp>
      <p:sp>
        <p:nvSpPr>
          <p:cNvPr id="9" name="object 3"/>
          <p:cNvSpPr txBox="1"/>
          <p:nvPr/>
        </p:nvSpPr>
        <p:spPr>
          <a:xfrm>
            <a:off x="357158" y="5429264"/>
            <a:ext cx="8643966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105" dirty="0">
                <a:solidFill>
                  <a:srgbClr val="00AF50"/>
                </a:solidFill>
                <a:latin typeface="Microsoft Sans Serif"/>
                <a:cs typeface="Microsoft Sans Serif"/>
              </a:rPr>
              <a:t>Green</a:t>
            </a:r>
            <a:r>
              <a:rPr sz="1800" spc="70" dirty="0">
                <a:solidFill>
                  <a:srgbClr val="00AF50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represents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 </a:t>
            </a:r>
            <a:r>
              <a:rPr sz="1800" spc="-114" dirty="0">
                <a:solidFill>
                  <a:srgbClr val="FF0000"/>
                </a:solidFill>
                <a:latin typeface="Microsoft Sans Serif"/>
                <a:cs typeface="Microsoft Sans Serif"/>
              </a:rPr>
              <a:t>Red</a:t>
            </a:r>
            <a:r>
              <a:rPr sz="18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18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represents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unsuccessful</a:t>
            </a:r>
            <a:r>
              <a:rPr sz="18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 </a:t>
            </a:r>
            <a:r>
              <a:rPr sz="18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80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higher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pc="-50" dirty="0" smtClean="0"/>
              <a:t>Folium</a:t>
            </a:r>
            <a:r>
              <a:rPr lang="en-US" sz="2800" spc="180" dirty="0" smtClean="0"/>
              <a:t> </a:t>
            </a:r>
            <a:r>
              <a:rPr lang="en-US" sz="2800" spc="-85" dirty="0" smtClean="0"/>
              <a:t>Map</a:t>
            </a:r>
            <a:r>
              <a:rPr lang="en-US" sz="2800" spc="185" dirty="0" smtClean="0"/>
              <a:t> </a:t>
            </a:r>
            <a:r>
              <a:rPr lang="en-US" sz="2800" spc="580" dirty="0" smtClean="0"/>
              <a:t>–</a:t>
            </a:r>
            <a:r>
              <a:rPr lang="en-US" sz="2800" spc="135" dirty="0" smtClean="0"/>
              <a:t> </a:t>
            </a:r>
            <a:r>
              <a:rPr lang="en-US" sz="2800" spc="-90" dirty="0" smtClean="0"/>
              <a:t>Distances</a:t>
            </a:r>
            <a:r>
              <a:rPr lang="en-US" sz="2800" spc="155" dirty="0" smtClean="0"/>
              <a:t> </a:t>
            </a:r>
            <a:r>
              <a:rPr lang="en-US" sz="2800" spc="-40" dirty="0" smtClean="0"/>
              <a:t>between</a:t>
            </a:r>
            <a:r>
              <a:rPr lang="en-US" sz="2800" spc="120" dirty="0" smtClean="0"/>
              <a:t> </a:t>
            </a:r>
            <a:r>
              <a:rPr lang="en-US" sz="2800" spc="-270" dirty="0" smtClean="0"/>
              <a:t>CCAFS</a:t>
            </a:r>
            <a:r>
              <a:rPr lang="en-US" sz="2800" spc="120" dirty="0" smtClean="0"/>
              <a:t> </a:t>
            </a:r>
            <a:r>
              <a:rPr lang="en-US" sz="2800" spc="-85" dirty="0" smtClean="0"/>
              <a:t>SLC-40</a:t>
            </a:r>
            <a:r>
              <a:rPr lang="en-US" sz="2800" spc="140" dirty="0" smtClean="0"/>
              <a:t> </a:t>
            </a:r>
            <a:r>
              <a:rPr lang="en-US" sz="2800" spc="-60" dirty="0" smtClean="0"/>
              <a:t>and</a:t>
            </a:r>
            <a:r>
              <a:rPr lang="en-US" sz="2800" spc="180" dirty="0" smtClean="0"/>
              <a:t> </a:t>
            </a:r>
            <a:r>
              <a:rPr lang="en-US" sz="2800" spc="5" dirty="0" smtClean="0"/>
              <a:t>its</a:t>
            </a:r>
            <a:r>
              <a:rPr lang="en-US" sz="2800" spc="85" dirty="0" smtClean="0"/>
              <a:t> </a:t>
            </a:r>
            <a:r>
              <a:rPr lang="en-US" sz="2800" spc="-15" dirty="0" smtClean="0"/>
              <a:t>proximities</a:t>
            </a:r>
            <a:endParaRPr lang="en-US" sz="2800" dirty="0"/>
          </a:p>
        </p:txBody>
      </p:sp>
      <p:pic>
        <p:nvPicPr>
          <p:cNvPr id="21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82" y="1285860"/>
            <a:ext cx="4562475" cy="1009650"/>
          </a:xfrm>
          <a:prstGeom prst="rect">
            <a:avLst/>
          </a:prstGeom>
        </p:spPr>
      </p:pic>
      <p:pic>
        <p:nvPicPr>
          <p:cNvPr id="22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282" y="2428868"/>
            <a:ext cx="4562475" cy="1295400"/>
          </a:xfrm>
          <a:prstGeom prst="rect">
            <a:avLst/>
          </a:prstGeom>
        </p:spPr>
      </p:pic>
      <p:pic>
        <p:nvPicPr>
          <p:cNvPr id="23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1821637" y="2107397"/>
            <a:ext cx="1143008" cy="4500594"/>
          </a:xfrm>
          <a:prstGeom prst="rect">
            <a:avLst/>
          </a:prstGeom>
        </p:spPr>
      </p:pic>
      <p:pic>
        <p:nvPicPr>
          <p:cNvPr id="24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0628" y="1500174"/>
            <a:ext cx="3571900" cy="1733550"/>
          </a:xfrm>
          <a:prstGeom prst="rect">
            <a:avLst/>
          </a:prstGeom>
        </p:spPr>
      </p:pic>
      <p:sp>
        <p:nvSpPr>
          <p:cNvPr id="25" name="object 3"/>
          <p:cNvSpPr txBox="1"/>
          <p:nvPr/>
        </p:nvSpPr>
        <p:spPr>
          <a:xfrm>
            <a:off x="285720" y="5072074"/>
            <a:ext cx="7643866" cy="11547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924560">
              <a:lnSpc>
                <a:spcPct val="104400"/>
              </a:lnSpc>
              <a:spcBef>
                <a:spcPts val="5"/>
              </a:spcBef>
            </a:pPr>
            <a:r>
              <a:rPr sz="1800" spc="-55" dirty="0">
                <a:solidFill>
                  <a:srgbClr val="292929"/>
                </a:solidFill>
                <a:latin typeface="+mj-lt"/>
                <a:cs typeface="Microsoft Sans Serif"/>
              </a:rPr>
              <a:t>I</a:t>
            </a:r>
            <a:r>
              <a:rPr sz="1800" spc="-114" dirty="0">
                <a:solidFill>
                  <a:srgbClr val="292929"/>
                </a:solidFill>
                <a:latin typeface="+mj-lt"/>
                <a:cs typeface="Microsoft Sans Serif"/>
              </a:rPr>
              <a:t>s</a:t>
            </a:r>
            <a:r>
              <a:rPr sz="1800" spc="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85" dirty="0">
                <a:solidFill>
                  <a:srgbClr val="292929"/>
                </a:solidFill>
                <a:latin typeface="+mj-lt"/>
                <a:cs typeface="Microsoft Sans Serif"/>
              </a:rPr>
              <a:t>CCA</a:t>
            </a:r>
            <a:r>
              <a:rPr sz="1800" spc="-145" dirty="0">
                <a:solidFill>
                  <a:srgbClr val="292929"/>
                </a:solidFill>
                <a:latin typeface="+mj-lt"/>
                <a:cs typeface="Microsoft Sans Serif"/>
              </a:rPr>
              <a:t>F</a:t>
            </a:r>
            <a:r>
              <a:rPr sz="1800" spc="-245" dirty="0">
                <a:solidFill>
                  <a:srgbClr val="292929"/>
                </a:solidFill>
                <a:latin typeface="+mj-lt"/>
                <a:cs typeface="Microsoft Sans Serif"/>
              </a:rPr>
              <a:t>S</a:t>
            </a:r>
            <a:r>
              <a:rPr sz="1800" spc="6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229" dirty="0">
                <a:solidFill>
                  <a:srgbClr val="292929"/>
                </a:solidFill>
                <a:latin typeface="+mj-lt"/>
                <a:cs typeface="Microsoft Sans Serif"/>
              </a:rPr>
              <a:t>S</a:t>
            </a:r>
            <a:r>
              <a:rPr sz="1800" spc="-105" dirty="0">
                <a:solidFill>
                  <a:srgbClr val="292929"/>
                </a:solidFill>
                <a:latin typeface="+mj-lt"/>
                <a:cs typeface="Microsoft Sans Serif"/>
              </a:rPr>
              <a:t>L</a:t>
            </a:r>
            <a:r>
              <a:rPr sz="1800" spc="-260" dirty="0">
                <a:solidFill>
                  <a:srgbClr val="292929"/>
                </a:solidFill>
                <a:latin typeface="+mj-lt"/>
                <a:cs typeface="Microsoft Sans Serif"/>
              </a:rPr>
              <a:t>C</a:t>
            </a:r>
            <a:r>
              <a:rPr sz="1800" spc="-5" dirty="0">
                <a:solidFill>
                  <a:srgbClr val="292929"/>
                </a:solidFill>
                <a:latin typeface="+mj-lt"/>
                <a:cs typeface="Microsoft Sans Serif"/>
              </a:rPr>
              <a:t>-</a:t>
            </a:r>
            <a:r>
              <a:rPr sz="1800" spc="114" dirty="0">
                <a:solidFill>
                  <a:srgbClr val="292929"/>
                </a:solidFill>
                <a:latin typeface="+mj-lt"/>
                <a:cs typeface="Microsoft Sans Serif"/>
              </a:rPr>
              <a:t>4</a:t>
            </a:r>
            <a:r>
              <a:rPr sz="1800" spc="85" dirty="0">
                <a:solidFill>
                  <a:srgbClr val="292929"/>
                </a:solidFill>
                <a:latin typeface="+mj-lt"/>
                <a:cs typeface="Microsoft Sans Serif"/>
              </a:rPr>
              <a:t>0</a:t>
            </a:r>
            <a:r>
              <a:rPr sz="1800" spc="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+mj-lt"/>
                <a:cs typeface="Microsoft Sans Serif"/>
              </a:rPr>
              <a:t>i</a:t>
            </a:r>
            <a:r>
              <a:rPr sz="1800" spc="-45" dirty="0">
                <a:solidFill>
                  <a:srgbClr val="292929"/>
                </a:solidFill>
                <a:latin typeface="+mj-lt"/>
                <a:cs typeface="Microsoft Sans Serif"/>
              </a:rPr>
              <a:t>n</a:t>
            </a:r>
            <a:r>
              <a:rPr sz="1800" spc="-1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+mj-lt"/>
                <a:cs typeface="Microsoft Sans Serif"/>
              </a:rPr>
              <a:t>c</a:t>
            </a:r>
            <a:r>
              <a:rPr sz="1800" spc="35" dirty="0">
                <a:solidFill>
                  <a:srgbClr val="292929"/>
                </a:solidFill>
                <a:latin typeface="+mj-lt"/>
                <a:cs typeface="Microsoft Sans Serif"/>
              </a:rPr>
              <a:t>l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o</a:t>
            </a:r>
            <a:r>
              <a:rPr sz="1800" spc="-85" dirty="0">
                <a:solidFill>
                  <a:srgbClr val="292929"/>
                </a:solidFill>
                <a:latin typeface="+mj-lt"/>
                <a:cs typeface="Microsoft Sans Serif"/>
              </a:rPr>
              <a:t>s</a:t>
            </a:r>
            <a:r>
              <a:rPr sz="1800" spc="-100" dirty="0">
                <a:solidFill>
                  <a:srgbClr val="292929"/>
                </a:solidFill>
                <a:latin typeface="+mj-lt"/>
                <a:cs typeface="Microsoft Sans Serif"/>
              </a:rPr>
              <a:t>e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+mj-lt"/>
                <a:cs typeface="Microsoft Sans Serif"/>
              </a:rPr>
              <a:t>p</a:t>
            </a:r>
            <a:r>
              <a:rPr sz="1800" spc="-5" dirty="0">
                <a:solidFill>
                  <a:srgbClr val="292929"/>
                </a:solidFill>
                <a:latin typeface="+mj-lt"/>
                <a:cs typeface="Microsoft Sans Serif"/>
              </a:rPr>
              <a:t>r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o</a:t>
            </a:r>
            <a:r>
              <a:rPr sz="1800" spc="-80" dirty="0">
                <a:solidFill>
                  <a:srgbClr val="292929"/>
                </a:solidFill>
                <a:latin typeface="+mj-lt"/>
                <a:cs typeface="Microsoft Sans Serif"/>
              </a:rPr>
              <a:t>x</a:t>
            </a:r>
            <a:r>
              <a:rPr sz="1800" spc="35" dirty="0">
                <a:solidFill>
                  <a:srgbClr val="292929"/>
                </a:solidFill>
                <a:latin typeface="+mj-lt"/>
                <a:cs typeface="Microsoft Sans Serif"/>
              </a:rPr>
              <a:t>i</a:t>
            </a:r>
            <a:r>
              <a:rPr sz="1800" spc="-80" dirty="0">
                <a:solidFill>
                  <a:srgbClr val="292929"/>
                </a:solidFill>
                <a:latin typeface="+mj-lt"/>
                <a:cs typeface="Microsoft Sans Serif"/>
              </a:rPr>
              <a:t>m</a:t>
            </a:r>
            <a:r>
              <a:rPr sz="1800" spc="35" dirty="0">
                <a:solidFill>
                  <a:srgbClr val="292929"/>
                </a:solidFill>
                <a:latin typeface="+mj-lt"/>
                <a:cs typeface="Microsoft Sans Serif"/>
              </a:rPr>
              <a:t>i</a:t>
            </a:r>
            <a:r>
              <a:rPr sz="1800" spc="95" dirty="0">
                <a:solidFill>
                  <a:srgbClr val="292929"/>
                </a:solidFill>
                <a:latin typeface="+mj-lt"/>
                <a:cs typeface="Microsoft Sans Serif"/>
              </a:rPr>
              <a:t>t</a:t>
            </a:r>
            <a:r>
              <a:rPr sz="1800" spc="-75" dirty="0">
                <a:solidFill>
                  <a:srgbClr val="292929"/>
                </a:solidFill>
                <a:latin typeface="+mj-lt"/>
                <a:cs typeface="Microsoft Sans Serif"/>
              </a:rPr>
              <a:t>y</a:t>
            </a:r>
            <a:r>
              <a:rPr sz="1800" spc="4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95" dirty="0">
                <a:solidFill>
                  <a:srgbClr val="292929"/>
                </a:solidFill>
                <a:latin typeface="+mj-lt"/>
                <a:cs typeface="Microsoft Sans Serif"/>
              </a:rPr>
              <a:t>t</a:t>
            </a:r>
            <a:r>
              <a:rPr sz="1800" spc="-10" dirty="0">
                <a:solidFill>
                  <a:srgbClr val="292929"/>
                </a:solidFill>
                <a:latin typeface="+mj-lt"/>
                <a:cs typeface="Microsoft Sans Serif"/>
              </a:rPr>
              <a:t>o</a:t>
            </a:r>
            <a:r>
              <a:rPr sz="1800" spc="2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+mj-lt"/>
                <a:cs typeface="Microsoft Sans Serif"/>
              </a:rPr>
              <a:t>r</a:t>
            </a:r>
            <a:r>
              <a:rPr sz="1800" spc="-110" dirty="0">
                <a:solidFill>
                  <a:srgbClr val="292929"/>
                </a:solidFill>
                <a:latin typeface="+mj-lt"/>
                <a:cs typeface="Microsoft Sans Serif"/>
              </a:rPr>
              <a:t>a</a:t>
            </a:r>
            <a:r>
              <a:rPr sz="1800" spc="35" dirty="0">
                <a:solidFill>
                  <a:srgbClr val="292929"/>
                </a:solidFill>
                <a:latin typeface="+mj-lt"/>
                <a:cs typeface="Microsoft Sans Serif"/>
              </a:rPr>
              <a:t>il</a:t>
            </a:r>
            <a:r>
              <a:rPr sz="1800" spc="-35" dirty="0">
                <a:solidFill>
                  <a:srgbClr val="292929"/>
                </a:solidFill>
                <a:latin typeface="+mj-lt"/>
                <a:cs typeface="Microsoft Sans Serif"/>
              </a:rPr>
              <a:t>w</a:t>
            </a:r>
            <a:r>
              <a:rPr sz="1800" spc="-110" dirty="0">
                <a:solidFill>
                  <a:srgbClr val="292929"/>
                </a:solidFill>
                <a:latin typeface="+mj-lt"/>
                <a:cs typeface="Microsoft Sans Serif"/>
              </a:rPr>
              <a:t>a</a:t>
            </a:r>
            <a:r>
              <a:rPr sz="1800" spc="-95" dirty="0">
                <a:solidFill>
                  <a:srgbClr val="292929"/>
                </a:solidFill>
                <a:latin typeface="+mj-lt"/>
                <a:cs typeface="Microsoft Sans Serif"/>
              </a:rPr>
              <a:t>ys</a:t>
            </a:r>
            <a:r>
              <a:rPr sz="180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+mj-lt"/>
                <a:cs typeface="Microsoft Sans Serif"/>
              </a:rPr>
              <a:t>?</a:t>
            </a:r>
            <a:r>
              <a:rPr sz="1800" spc="8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+mj-lt"/>
                <a:cs typeface="Microsoft Sans Serif"/>
              </a:rPr>
              <a:t>Y</a:t>
            </a:r>
            <a:r>
              <a:rPr sz="1800" spc="-80" dirty="0">
                <a:solidFill>
                  <a:srgbClr val="292929"/>
                </a:solidFill>
                <a:latin typeface="+mj-lt"/>
                <a:cs typeface="Microsoft Sans Serif"/>
              </a:rPr>
              <a:t>es  </a:t>
            </a:r>
            <a:r>
              <a:rPr sz="1800" spc="-55" dirty="0">
                <a:solidFill>
                  <a:srgbClr val="292929"/>
                </a:solidFill>
                <a:latin typeface="+mj-lt"/>
                <a:cs typeface="Microsoft Sans Serif"/>
              </a:rPr>
              <a:t>I</a:t>
            </a:r>
            <a:r>
              <a:rPr sz="1800" spc="-114" dirty="0">
                <a:solidFill>
                  <a:srgbClr val="292929"/>
                </a:solidFill>
                <a:latin typeface="+mj-lt"/>
                <a:cs typeface="Microsoft Sans Serif"/>
              </a:rPr>
              <a:t>s</a:t>
            </a:r>
            <a:r>
              <a:rPr sz="1800" spc="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85" dirty="0">
                <a:solidFill>
                  <a:srgbClr val="292929"/>
                </a:solidFill>
                <a:latin typeface="+mj-lt"/>
                <a:cs typeface="Microsoft Sans Serif"/>
              </a:rPr>
              <a:t>CCA</a:t>
            </a:r>
            <a:r>
              <a:rPr sz="1800" spc="-145" dirty="0">
                <a:solidFill>
                  <a:srgbClr val="292929"/>
                </a:solidFill>
                <a:latin typeface="+mj-lt"/>
                <a:cs typeface="Microsoft Sans Serif"/>
              </a:rPr>
              <a:t>F</a:t>
            </a:r>
            <a:r>
              <a:rPr sz="1800" spc="-245" dirty="0">
                <a:solidFill>
                  <a:srgbClr val="292929"/>
                </a:solidFill>
                <a:latin typeface="+mj-lt"/>
                <a:cs typeface="Microsoft Sans Serif"/>
              </a:rPr>
              <a:t>S</a:t>
            </a:r>
            <a:r>
              <a:rPr sz="1800" spc="6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229" dirty="0">
                <a:solidFill>
                  <a:srgbClr val="292929"/>
                </a:solidFill>
                <a:latin typeface="+mj-lt"/>
                <a:cs typeface="Microsoft Sans Serif"/>
              </a:rPr>
              <a:t>S</a:t>
            </a:r>
            <a:r>
              <a:rPr sz="1800" spc="-105" dirty="0">
                <a:solidFill>
                  <a:srgbClr val="292929"/>
                </a:solidFill>
                <a:latin typeface="+mj-lt"/>
                <a:cs typeface="Microsoft Sans Serif"/>
              </a:rPr>
              <a:t>L</a:t>
            </a:r>
            <a:r>
              <a:rPr sz="1800" spc="-260" dirty="0">
                <a:solidFill>
                  <a:srgbClr val="292929"/>
                </a:solidFill>
                <a:latin typeface="+mj-lt"/>
                <a:cs typeface="Microsoft Sans Serif"/>
              </a:rPr>
              <a:t>C</a:t>
            </a:r>
            <a:r>
              <a:rPr sz="1800" spc="-5" dirty="0">
                <a:solidFill>
                  <a:srgbClr val="292929"/>
                </a:solidFill>
                <a:latin typeface="+mj-lt"/>
                <a:cs typeface="Microsoft Sans Serif"/>
              </a:rPr>
              <a:t>-</a:t>
            </a:r>
            <a:r>
              <a:rPr sz="1800" spc="120" dirty="0">
                <a:solidFill>
                  <a:srgbClr val="292929"/>
                </a:solidFill>
                <a:latin typeface="+mj-lt"/>
                <a:cs typeface="Microsoft Sans Serif"/>
              </a:rPr>
              <a:t>4</a:t>
            </a:r>
            <a:r>
              <a:rPr sz="1800" spc="85" dirty="0">
                <a:solidFill>
                  <a:srgbClr val="292929"/>
                </a:solidFill>
                <a:latin typeface="+mj-lt"/>
                <a:cs typeface="Microsoft Sans Serif"/>
              </a:rPr>
              <a:t>0</a:t>
            </a:r>
            <a:r>
              <a:rPr sz="1800" spc="1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+mj-lt"/>
                <a:cs typeface="Microsoft Sans Serif"/>
              </a:rPr>
              <a:t>i</a:t>
            </a:r>
            <a:r>
              <a:rPr sz="1800" spc="-45" dirty="0">
                <a:solidFill>
                  <a:srgbClr val="292929"/>
                </a:solidFill>
                <a:latin typeface="+mj-lt"/>
                <a:cs typeface="Microsoft Sans Serif"/>
              </a:rPr>
              <a:t>n</a:t>
            </a:r>
            <a:r>
              <a:rPr sz="1800" spc="-1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+mj-lt"/>
                <a:cs typeface="Microsoft Sans Serif"/>
              </a:rPr>
              <a:t>c</a:t>
            </a:r>
            <a:r>
              <a:rPr sz="1800" spc="35" dirty="0">
                <a:solidFill>
                  <a:srgbClr val="292929"/>
                </a:solidFill>
                <a:latin typeface="+mj-lt"/>
                <a:cs typeface="Microsoft Sans Serif"/>
              </a:rPr>
              <a:t>l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o</a:t>
            </a:r>
            <a:r>
              <a:rPr sz="1800" spc="-85" dirty="0">
                <a:solidFill>
                  <a:srgbClr val="292929"/>
                </a:solidFill>
                <a:latin typeface="+mj-lt"/>
                <a:cs typeface="Microsoft Sans Serif"/>
              </a:rPr>
              <a:t>s</a:t>
            </a:r>
            <a:r>
              <a:rPr sz="1800" spc="-100" dirty="0">
                <a:solidFill>
                  <a:srgbClr val="292929"/>
                </a:solidFill>
                <a:latin typeface="+mj-lt"/>
                <a:cs typeface="Microsoft Sans Serif"/>
              </a:rPr>
              <a:t>e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+mj-lt"/>
                <a:cs typeface="Microsoft Sans Serif"/>
              </a:rPr>
              <a:t>p</a:t>
            </a:r>
            <a:r>
              <a:rPr sz="1800" spc="-5" dirty="0">
                <a:solidFill>
                  <a:srgbClr val="292929"/>
                </a:solidFill>
                <a:latin typeface="+mj-lt"/>
                <a:cs typeface="Microsoft Sans Serif"/>
              </a:rPr>
              <a:t>r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o</a:t>
            </a:r>
            <a:r>
              <a:rPr sz="1800" spc="-80" dirty="0">
                <a:solidFill>
                  <a:srgbClr val="292929"/>
                </a:solidFill>
                <a:latin typeface="+mj-lt"/>
                <a:cs typeface="Microsoft Sans Serif"/>
              </a:rPr>
              <a:t>x</a:t>
            </a:r>
            <a:r>
              <a:rPr sz="1800" spc="35" dirty="0">
                <a:solidFill>
                  <a:srgbClr val="292929"/>
                </a:solidFill>
                <a:latin typeface="+mj-lt"/>
                <a:cs typeface="Microsoft Sans Serif"/>
              </a:rPr>
              <a:t>i</a:t>
            </a:r>
            <a:r>
              <a:rPr sz="1800" spc="-80" dirty="0">
                <a:solidFill>
                  <a:srgbClr val="292929"/>
                </a:solidFill>
                <a:latin typeface="+mj-lt"/>
                <a:cs typeface="Microsoft Sans Serif"/>
              </a:rPr>
              <a:t>m</a:t>
            </a:r>
            <a:r>
              <a:rPr sz="1800" spc="35" dirty="0">
                <a:solidFill>
                  <a:srgbClr val="292929"/>
                </a:solidFill>
                <a:latin typeface="+mj-lt"/>
                <a:cs typeface="Microsoft Sans Serif"/>
              </a:rPr>
              <a:t>i</a:t>
            </a:r>
            <a:r>
              <a:rPr sz="1800" spc="95" dirty="0">
                <a:solidFill>
                  <a:srgbClr val="292929"/>
                </a:solidFill>
                <a:latin typeface="+mj-lt"/>
                <a:cs typeface="Microsoft Sans Serif"/>
              </a:rPr>
              <a:t>t</a:t>
            </a:r>
            <a:r>
              <a:rPr sz="1800" spc="-75" dirty="0">
                <a:solidFill>
                  <a:srgbClr val="292929"/>
                </a:solidFill>
                <a:latin typeface="+mj-lt"/>
                <a:cs typeface="Microsoft Sans Serif"/>
              </a:rPr>
              <a:t>y</a:t>
            </a:r>
            <a:r>
              <a:rPr sz="1800" spc="4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95" dirty="0">
                <a:solidFill>
                  <a:srgbClr val="292929"/>
                </a:solidFill>
                <a:latin typeface="+mj-lt"/>
                <a:cs typeface="Microsoft Sans Serif"/>
              </a:rPr>
              <a:t>t</a:t>
            </a:r>
            <a:r>
              <a:rPr sz="1800" spc="-10" dirty="0">
                <a:solidFill>
                  <a:srgbClr val="292929"/>
                </a:solidFill>
                <a:latin typeface="+mj-lt"/>
                <a:cs typeface="Microsoft Sans Serif"/>
              </a:rPr>
              <a:t>o</a:t>
            </a:r>
            <a:r>
              <a:rPr sz="1800" spc="2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h</a:t>
            </a:r>
            <a:r>
              <a:rPr sz="1800" spc="35" dirty="0">
                <a:solidFill>
                  <a:srgbClr val="292929"/>
                </a:solidFill>
                <a:latin typeface="+mj-lt"/>
                <a:cs typeface="Microsoft Sans Serif"/>
              </a:rPr>
              <a:t>i</a:t>
            </a:r>
            <a:r>
              <a:rPr sz="1800" spc="40" dirty="0">
                <a:solidFill>
                  <a:srgbClr val="292929"/>
                </a:solidFill>
                <a:latin typeface="+mj-lt"/>
                <a:cs typeface="Microsoft Sans Serif"/>
              </a:rPr>
              <a:t>g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h</a:t>
            </a:r>
            <a:r>
              <a:rPr sz="1800" spc="-35" dirty="0">
                <a:solidFill>
                  <a:srgbClr val="292929"/>
                </a:solidFill>
                <a:latin typeface="+mj-lt"/>
                <a:cs typeface="Microsoft Sans Serif"/>
              </a:rPr>
              <a:t>w</a:t>
            </a:r>
            <a:r>
              <a:rPr sz="1800" spc="-110" dirty="0">
                <a:solidFill>
                  <a:srgbClr val="292929"/>
                </a:solidFill>
                <a:latin typeface="+mj-lt"/>
                <a:cs typeface="Microsoft Sans Serif"/>
              </a:rPr>
              <a:t>a</a:t>
            </a:r>
            <a:r>
              <a:rPr sz="1800" spc="-95" dirty="0">
                <a:solidFill>
                  <a:srgbClr val="292929"/>
                </a:solidFill>
                <a:latin typeface="+mj-lt"/>
                <a:cs typeface="Microsoft Sans Serif"/>
              </a:rPr>
              <a:t>ys</a:t>
            </a:r>
            <a:r>
              <a:rPr sz="1800" spc="-7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+mj-lt"/>
                <a:cs typeface="Microsoft Sans Serif"/>
              </a:rPr>
              <a:t>?</a:t>
            </a:r>
            <a:r>
              <a:rPr sz="1800" spc="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+mj-lt"/>
                <a:cs typeface="Microsoft Sans Serif"/>
              </a:rPr>
              <a:t>Y</a:t>
            </a:r>
            <a:r>
              <a:rPr sz="1800" spc="-80" dirty="0">
                <a:solidFill>
                  <a:srgbClr val="292929"/>
                </a:solidFill>
                <a:latin typeface="+mj-lt"/>
                <a:cs typeface="Microsoft Sans Serif"/>
              </a:rPr>
              <a:t>es  </a:t>
            </a:r>
            <a:r>
              <a:rPr sz="1800" spc="-55" dirty="0">
                <a:solidFill>
                  <a:srgbClr val="292929"/>
                </a:solidFill>
                <a:latin typeface="+mj-lt"/>
                <a:cs typeface="Microsoft Sans Serif"/>
              </a:rPr>
              <a:t>I</a:t>
            </a:r>
            <a:r>
              <a:rPr sz="1800" spc="-114" dirty="0">
                <a:solidFill>
                  <a:srgbClr val="292929"/>
                </a:solidFill>
                <a:latin typeface="+mj-lt"/>
                <a:cs typeface="Microsoft Sans Serif"/>
              </a:rPr>
              <a:t>s</a:t>
            </a:r>
            <a:r>
              <a:rPr sz="1800" spc="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85" dirty="0">
                <a:solidFill>
                  <a:srgbClr val="292929"/>
                </a:solidFill>
                <a:latin typeface="+mj-lt"/>
                <a:cs typeface="Microsoft Sans Serif"/>
              </a:rPr>
              <a:t>CCA</a:t>
            </a:r>
            <a:r>
              <a:rPr sz="1800" spc="-145" dirty="0">
                <a:solidFill>
                  <a:srgbClr val="292929"/>
                </a:solidFill>
                <a:latin typeface="+mj-lt"/>
                <a:cs typeface="Microsoft Sans Serif"/>
              </a:rPr>
              <a:t>F</a:t>
            </a:r>
            <a:r>
              <a:rPr sz="1800" spc="-245" dirty="0">
                <a:solidFill>
                  <a:srgbClr val="292929"/>
                </a:solidFill>
                <a:latin typeface="+mj-lt"/>
                <a:cs typeface="Microsoft Sans Serif"/>
              </a:rPr>
              <a:t>S</a:t>
            </a:r>
            <a:r>
              <a:rPr sz="1800" spc="6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229" dirty="0">
                <a:solidFill>
                  <a:srgbClr val="292929"/>
                </a:solidFill>
                <a:latin typeface="+mj-lt"/>
                <a:cs typeface="Microsoft Sans Serif"/>
              </a:rPr>
              <a:t>S</a:t>
            </a:r>
            <a:r>
              <a:rPr sz="1800" spc="-105" dirty="0">
                <a:solidFill>
                  <a:srgbClr val="292929"/>
                </a:solidFill>
                <a:latin typeface="+mj-lt"/>
                <a:cs typeface="Microsoft Sans Serif"/>
              </a:rPr>
              <a:t>L</a:t>
            </a:r>
            <a:r>
              <a:rPr sz="1800" spc="-260" dirty="0">
                <a:solidFill>
                  <a:srgbClr val="292929"/>
                </a:solidFill>
                <a:latin typeface="+mj-lt"/>
                <a:cs typeface="Microsoft Sans Serif"/>
              </a:rPr>
              <a:t>C</a:t>
            </a:r>
            <a:r>
              <a:rPr sz="1800" spc="-5" dirty="0">
                <a:solidFill>
                  <a:srgbClr val="292929"/>
                </a:solidFill>
                <a:latin typeface="+mj-lt"/>
                <a:cs typeface="Microsoft Sans Serif"/>
              </a:rPr>
              <a:t>-</a:t>
            </a:r>
            <a:r>
              <a:rPr sz="1800" spc="120" dirty="0">
                <a:solidFill>
                  <a:srgbClr val="292929"/>
                </a:solidFill>
                <a:latin typeface="+mj-lt"/>
                <a:cs typeface="Microsoft Sans Serif"/>
              </a:rPr>
              <a:t>4</a:t>
            </a:r>
            <a:r>
              <a:rPr sz="1800" spc="85" dirty="0">
                <a:solidFill>
                  <a:srgbClr val="292929"/>
                </a:solidFill>
                <a:latin typeface="+mj-lt"/>
                <a:cs typeface="Microsoft Sans Serif"/>
              </a:rPr>
              <a:t>0</a:t>
            </a:r>
            <a:r>
              <a:rPr sz="1800" spc="1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+mj-lt"/>
                <a:cs typeface="Microsoft Sans Serif"/>
              </a:rPr>
              <a:t>i</a:t>
            </a:r>
            <a:r>
              <a:rPr sz="1800" spc="-45" dirty="0">
                <a:solidFill>
                  <a:srgbClr val="292929"/>
                </a:solidFill>
                <a:latin typeface="+mj-lt"/>
                <a:cs typeface="Microsoft Sans Serif"/>
              </a:rPr>
              <a:t>n</a:t>
            </a:r>
            <a:r>
              <a:rPr sz="1800" spc="-1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+mj-lt"/>
                <a:cs typeface="Microsoft Sans Serif"/>
              </a:rPr>
              <a:t>c</a:t>
            </a:r>
            <a:r>
              <a:rPr sz="1800" spc="35" dirty="0">
                <a:solidFill>
                  <a:srgbClr val="292929"/>
                </a:solidFill>
                <a:latin typeface="+mj-lt"/>
                <a:cs typeface="Microsoft Sans Serif"/>
              </a:rPr>
              <a:t>l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o</a:t>
            </a:r>
            <a:r>
              <a:rPr sz="1800" spc="-85" dirty="0">
                <a:solidFill>
                  <a:srgbClr val="292929"/>
                </a:solidFill>
                <a:latin typeface="+mj-lt"/>
                <a:cs typeface="Microsoft Sans Serif"/>
              </a:rPr>
              <a:t>s</a:t>
            </a:r>
            <a:r>
              <a:rPr sz="1800" spc="-100" dirty="0">
                <a:solidFill>
                  <a:srgbClr val="292929"/>
                </a:solidFill>
                <a:latin typeface="+mj-lt"/>
                <a:cs typeface="Microsoft Sans Serif"/>
              </a:rPr>
              <a:t>e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+mj-lt"/>
                <a:cs typeface="Microsoft Sans Serif"/>
              </a:rPr>
              <a:t>p</a:t>
            </a:r>
            <a:r>
              <a:rPr sz="1800" spc="-5" dirty="0">
                <a:solidFill>
                  <a:srgbClr val="292929"/>
                </a:solidFill>
                <a:latin typeface="+mj-lt"/>
                <a:cs typeface="Microsoft Sans Serif"/>
              </a:rPr>
              <a:t>r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o</a:t>
            </a:r>
            <a:r>
              <a:rPr sz="1800" spc="-80" dirty="0">
                <a:solidFill>
                  <a:srgbClr val="292929"/>
                </a:solidFill>
                <a:latin typeface="+mj-lt"/>
                <a:cs typeface="Microsoft Sans Serif"/>
              </a:rPr>
              <a:t>x</a:t>
            </a:r>
            <a:r>
              <a:rPr sz="1800" spc="35" dirty="0">
                <a:solidFill>
                  <a:srgbClr val="292929"/>
                </a:solidFill>
                <a:latin typeface="+mj-lt"/>
                <a:cs typeface="Microsoft Sans Serif"/>
              </a:rPr>
              <a:t>i</a:t>
            </a:r>
            <a:r>
              <a:rPr sz="1800" spc="-80" dirty="0">
                <a:solidFill>
                  <a:srgbClr val="292929"/>
                </a:solidFill>
                <a:latin typeface="+mj-lt"/>
                <a:cs typeface="Microsoft Sans Serif"/>
              </a:rPr>
              <a:t>m</a:t>
            </a:r>
            <a:r>
              <a:rPr sz="1800" spc="35" dirty="0">
                <a:solidFill>
                  <a:srgbClr val="292929"/>
                </a:solidFill>
                <a:latin typeface="+mj-lt"/>
                <a:cs typeface="Microsoft Sans Serif"/>
              </a:rPr>
              <a:t>i</a:t>
            </a:r>
            <a:r>
              <a:rPr sz="1800" spc="95" dirty="0">
                <a:solidFill>
                  <a:srgbClr val="292929"/>
                </a:solidFill>
                <a:latin typeface="+mj-lt"/>
                <a:cs typeface="Microsoft Sans Serif"/>
              </a:rPr>
              <a:t>t</a:t>
            </a:r>
            <a:r>
              <a:rPr sz="1800" spc="-75" dirty="0">
                <a:solidFill>
                  <a:srgbClr val="292929"/>
                </a:solidFill>
                <a:latin typeface="+mj-lt"/>
                <a:cs typeface="Microsoft Sans Serif"/>
              </a:rPr>
              <a:t>y</a:t>
            </a:r>
            <a:r>
              <a:rPr sz="1800" spc="4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95" dirty="0">
                <a:solidFill>
                  <a:srgbClr val="292929"/>
                </a:solidFill>
                <a:latin typeface="+mj-lt"/>
                <a:cs typeface="Microsoft Sans Serif"/>
              </a:rPr>
              <a:t>t</a:t>
            </a:r>
            <a:r>
              <a:rPr sz="1800" spc="-10" dirty="0">
                <a:solidFill>
                  <a:srgbClr val="292929"/>
                </a:solidFill>
                <a:latin typeface="+mj-lt"/>
                <a:cs typeface="Microsoft Sans Serif"/>
              </a:rPr>
              <a:t>o</a:t>
            </a:r>
            <a:r>
              <a:rPr sz="1800" spc="2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+mj-lt"/>
                <a:cs typeface="Microsoft Sans Serif"/>
              </a:rPr>
              <a:t>c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o</a:t>
            </a:r>
            <a:r>
              <a:rPr sz="1800" spc="-110" dirty="0">
                <a:solidFill>
                  <a:srgbClr val="292929"/>
                </a:solidFill>
                <a:latin typeface="+mj-lt"/>
                <a:cs typeface="Microsoft Sans Serif"/>
              </a:rPr>
              <a:t>a</a:t>
            </a:r>
            <a:r>
              <a:rPr sz="1800" spc="-85" dirty="0">
                <a:solidFill>
                  <a:srgbClr val="292929"/>
                </a:solidFill>
                <a:latin typeface="+mj-lt"/>
                <a:cs typeface="Microsoft Sans Serif"/>
              </a:rPr>
              <a:t>s</a:t>
            </a:r>
            <a:r>
              <a:rPr sz="1800" spc="95" dirty="0">
                <a:solidFill>
                  <a:srgbClr val="292929"/>
                </a:solidFill>
                <a:latin typeface="+mj-lt"/>
                <a:cs typeface="Microsoft Sans Serif"/>
              </a:rPr>
              <a:t>t</a:t>
            </a:r>
            <a:r>
              <a:rPr sz="1800" spc="35" dirty="0">
                <a:solidFill>
                  <a:srgbClr val="292929"/>
                </a:solidFill>
                <a:latin typeface="+mj-lt"/>
                <a:cs typeface="Microsoft Sans Serif"/>
              </a:rPr>
              <a:t>li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n</a:t>
            </a:r>
            <a:r>
              <a:rPr sz="1800" spc="-100" dirty="0">
                <a:solidFill>
                  <a:srgbClr val="292929"/>
                </a:solidFill>
                <a:latin typeface="+mj-lt"/>
                <a:cs typeface="Microsoft Sans Serif"/>
              </a:rPr>
              <a:t>e</a:t>
            </a:r>
            <a:r>
              <a:rPr sz="1800" spc="-10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+mj-lt"/>
                <a:cs typeface="Microsoft Sans Serif"/>
              </a:rPr>
              <a:t>?</a:t>
            </a:r>
            <a:r>
              <a:rPr sz="1800" spc="8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+mj-lt"/>
                <a:cs typeface="Microsoft Sans Serif"/>
              </a:rPr>
              <a:t>Y</a:t>
            </a:r>
            <a:r>
              <a:rPr sz="1800" spc="-110" dirty="0">
                <a:solidFill>
                  <a:srgbClr val="292929"/>
                </a:solidFill>
                <a:latin typeface="+mj-lt"/>
                <a:cs typeface="Microsoft Sans Serif"/>
              </a:rPr>
              <a:t>es</a:t>
            </a:r>
            <a:endParaRPr sz="1800">
              <a:latin typeface="+mj-lt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20" dirty="0">
                <a:solidFill>
                  <a:srgbClr val="292929"/>
                </a:solidFill>
                <a:latin typeface="+mj-lt"/>
                <a:cs typeface="Microsoft Sans Serif"/>
              </a:rPr>
              <a:t>Do</a:t>
            </a:r>
            <a:r>
              <a:rPr sz="1800" spc="2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90" dirty="0">
                <a:solidFill>
                  <a:srgbClr val="292929"/>
                </a:solidFill>
                <a:latin typeface="+mj-lt"/>
                <a:cs typeface="Microsoft Sans Serif"/>
              </a:rPr>
              <a:t>CCAFS</a:t>
            </a:r>
            <a:r>
              <a:rPr sz="1800" spc="-1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+mj-lt"/>
                <a:cs typeface="Microsoft Sans Serif"/>
              </a:rPr>
              <a:t>SLC-40</a:t>
            </a:r>
            <a:r>
              <a:rPr sz="1800" spc="1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+mj-lt"/>
                <a:cs typeface="Microsoft Sans Serif"/>
              </a:rPr>
              <a:t>keeps</a:t>
            </a:r>
            <a:r>
              <a:rPr sz="1800" spc="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certain</a:t>
            </a:r>
            <a:r>
              <a:rPr sz="1800" spc="-1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distance</a:t>
            </a:r>
            <a:r>
              <a:rPr sz="1800" spc="-10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+mj-lt"/>
                <a:cs typeface="Microsoft Sans Serif"/>
              </a:rPr>
              <a:t>away</a:t>
            </a:r>
            <a:r>
              <a:rPr sz="1800" spc="4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from</a:t>
            </a:r>
            <a:r>
              <a:rPr sz="1800" spc="6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+mj-lt"/>
                <a:cs typeface="Microsoft Sans Serif"/>
              </a:rPr>
              <a:t>cities</a:t>
            </a:r>
            <a:r>
              <a:rPr sz="180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+mj-lt"/>
                <a:cs typeface="Microsoft Sans Serif"/>
              </a:rPr>
              <a:t>?</a:t>
            </a:r>
            <a:r>
              <a:rPr sz="1800" spc="1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+mj-lt"/>
                <a:cs typeface="Microsoft Sans Serif"/>
              </a:rPr>
              <a:t>No</a:t>
            </a:r>
            <a:endParaRPr sz="1800">
              <a:latin typeface="+mj-lt"/>
              <a:cs typeface="Microsoft Sans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6984" y="5323523"/>
            <a:ext cx="72211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292929"/>
                </a:solidFill>
                <a:latin typeface="+mj-lt"/>
                <a:cs typeface="Microsoft Sans Serif"/>
              </a:rPr>
              <a:t>We</a:t>
            </a:r>
            <a:r>
              <a:rPr sz="1800" spc="5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+mj-lt"/>
                <a:cs typeface="Microsoft Sans Serif"/>
              </a:rPr>
              <a:t>see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+mj-lt"/>
                <a:cs typeface="Microsoft Sans Serif"/>
              </a:rPr>
              <a:t>that</a:t>
            </a:r>
            <a:r>
              <a:rPr sz="1800" spc="7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215" dirty="0">
                <a:solidFill>
                  <a:srgbClr val="292929"/>
                </a:solidFill>
                <a:latin typeface="+mj-lt"/>
                <a:cs typeface="Microsoft Sans Serif"/>
              </a:rPr>
              <a:t>KSC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+mj-lt"/>
                <a:cs typeface="Microsoft Sans Serif"/>
              </a:rPr>
              <a:t>LC-39A</a:t>
            </a:r>
            <a:r>
              <a:rPr sz="1800" spc="5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+mj-lt"/>
                <a:cs typeface="Microsoft Sans Serif"/>
              </a:rPr>
              <a:t>has</a:t>
            </a:r>
            <a:r>
              <a:rPr sz="1800" spc="1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+mj-lt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+mj-lt"/>
                <a:cs typeface="Microsoft Sans Serif"/>
              </a:rPr>
              <a:t>best</a:t>
            </a:r>
            <a:r>
              <a:rPr sz="1800" spc="-1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+mj-lt"/>
                <a:cs typeface="Microsoft Sans Serif"/>
              </a:rPr>
              <a:t>success</a:t>
            </a:r>
            <a:r>
              <a:rPr sz="1800" spc="-6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rate</a:t>
            </a:r>
            <a:r>
              <a:rPr sz="1800" spc="5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+mj-lt"/>
                <a:cs typeface="Microsoft Sans Serif"/>
              </a:rPr>
              <a:t>of</a:t>
            </a:r>
            <a:r>
              <a:rPr sz="1800" spc="6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+mj-lt"/>
                <a:cs typeface="Microsoft Sans Serif"/>
              </a:rPr>
              <a:t>launches.</a:t>
            </a:r>
            <a:endParaRPr sz="1800">
              <a:latin typeface="+mj-lt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984" y="420369"/>
            <a:ext cx="8221296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-80" dirty="0"/>
              <a:t>Dashboard</a:t>
            </a:r>
            <a:r>
              <a:rPr sz="4000" spc="250" dirty="0"/>
              <a:t> </a:t>
            </a:r>
            <a:r>
              <a:rPr sz="4000" spc="770" dirty="0"/>
              <a:t>–</a:t>
            </a:r>
            <a:r>
              <a:rPr sz="4000" spc="110" dirty="0"/>
              <a:t> </a:t>
            </a:r>
            <a:r>
              <a:rPr sz="4000" spc="-75" dirty="0"/>
              <a:t>Total</a:t>
            </a:r>
            <a:r>
              <a:rPr sz="4000" spc="160" dirty="0"/>
              <a:t> </a:t>
            </a:r>
            <a:r>
              <a:rPr sz="4000" spc="-210" dirty="0"/>
              <a:t>success</a:t>
            </a:r>
            <a:r>
              <a:rPr sz="4000" spc="325" dirty="0"/>
              <a:t> </a:t>
            </a:r>
            <a:r>
              <a:rPr sz="4000" spc="-40" dirty="0"/>
              <a:t>by</a:t>
            </a:r>
            <a:r>
              <a:rPr sz="4000" spc="105" dirty="0"/>
              <a:t> </a:t>
            </a:r>
            <a:r>
              <a:rPr sz="4000" spc="-110" dirty="0"/>
              <a:t>Site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488" y="1285860"/>
            <a:ext cx="8201025" cy="326709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077" y="5190173"/>
            <a:ext cx="853392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292929"/>
                </a:solidFill>
                <a:latin typeface="+mj-lt"/>
                <a:cs typeface="Microsoft Sans Serif"/>
              </a:rPr>
              <a:t>We</a:t>
            </a:r>
            <a:r>
              <a:rPr sz="1800" spc="5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+mj-lt"/>
                <a:cs typeface="Microsoft Sans Serif"/>
              </a:rPr>
              <a:t>see</a:t>
            </a:r>
            <a:r>
              <a:rPr sz="1800" spc="-2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+mj-lt"/>
                <a:cs typeface="Microsoft Sans Serif"/>
              </a:rPr>
              <a:t>that</a:t>
            </a:r>
            <a:r>
              <a:rPr sz="1800" spc="7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215" dirty="0">
                <a:solidFill>
                  <a:srgbClr val="292929"/>
                </a:solidFill>
                <a:latin typeface="+mj-lt"/>
                <a:cs typeface="Microsoft Sans Serif"/>
              </a:rPr>
              <a:t>KSC</a:t>
            </a:r>
            <a:r>
              <a:rPr sz="1800" spc="-2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LC-39A</a:t>
            </a:r>
            <a:r>
              <a:rPr sz="1800" spc="5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+mj-lt"/>
                <a:cs typeface="Microsoft Sans Serif"/>
              </a:rPr>
              <a:t>has</a:t>
            </a:r>
            <a:r>
              <a:rPr sz="1800" spc="1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+mj-lt"/>
                <a:cs typeface="Microsoft Sans Serif"/>
              </a:rPr>
              <a:t>achieved</a:t>
            </a:r>
            <a:r>
              <a:rPr sz="1800" spc="1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+mj-lt"/>
                <a:cs typeface="Microsoft Sans Serif"/>
              </a:rPr>
              <a:t>a</a:t>
            </a:r>
            <a:r>
              <a:rPr sz="1800" spc="10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65" dirty="0">
                <a:solidFill>
                  <a:srgbClr val="292929"/>
                </a:solidFill>
                <a:latin typeface="+mj-lt"/>
                <a:cs typeface="Microsoft Sans Serif"/>
              </a:rPr>
              <a:t>76.9%</a:t>
            </a:r>
            <a:r>
              <a:rPr sz="1800" spc="-15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+mj-lt"/>
                <a:cs typeface="Microsoft Sans Serif"/>
              </a:rPr>
              <a:t>success</a:t>
            </a:r>
            <a:r>
              <a:rPr sz="1800" spc="-6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rate</a:t>
            </a:r>
            <a:r>
              <a:rPr sz="1800" spc="5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+mj-lt"/>
                <a:cs typeface="Microsoft Sans Serif"/>
              </a:rPr>
              <a:t>while</a:t>
            </a:r>
            <a:r>
              <a:rPr sz="1800" spc="-1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20" dirty="0">
                <a:solidFill>
                  <a:srgbClr val="292929"/>
                </a:solidFill>
                <a:latin typeface="+mj-lt"/>
                <a:cs typeface="Microsoft Sans Serif"/>
              </a:rPr>
              <a:t>getting </a:t>
            </a:r>
            <a:r>
              <a:rPr sz="1800" spc="-120" dirty="0">
                <a:solidFill>
                  <a:srgbClr val="292929"/>
                </a:solidFill>
                <a:latin typeface="+mj-lt"/>
                <a:cs typeface="Microsoft Sans Serif"/>
              </a:rPr>
              <a:t>a</a:t>
            </a:r>
            <a:r>
              <a:rPr sz="1800" spc="7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65" dirty="0">
                <a:solidFill>
                  <a:srgbClr val="292929"/>
                </a:solidFill>
                <a:latin typeface="+mj-lt"/>
                <a:cs typeface="Microsoft Sans Serif"/>
              </a:rPr>
              <a:t>23.1%</a:t>
            </a:r>
            <a:r>
              <a:rPr sz="1800" spc="-16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+mj-lt"/>
                <a:cs typeface="Microsoft Sans Serif"/>
              </a:rPr>
              <a:t>failure</a:t>
            </a:r>
            <a:r>
              <a:rPr sz="1800" spc="5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+mj-lt"/>
                <a:cs typeface="Microsoft Sans Serif"/>
              </a:rPr>
              <a:t>rate.</a:t>
            </a:r>
            <a:endParaRPr sz="1800">
              <a:latin typeface="+mj-lt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984" y="482980"/>
            <a:ext cx="7935544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-70" dirty="0"/>
              <a:t>Dashboard</a:t>
            </a:r>
            <a:r>
              <a:rPr sz="4000" spc="229" dirty="0"/>
              <a:t> </a:t>
            </a:r>
            <a:r>
              <a:rPr sz="4000" spc="645" dirty="0"/>
              <a:t>–</a:t>
            </a:r>
            <a:r>
              <a:rPr sz="4000" spc="200" dirty="0"/>
              <a:t> </a:t>
            </a:r>
            <a:r>
              <a:rPr sz="4000" spc="-60" dirty="0"/>
              <a:t>Total</a:t>
            </a:r>
            <a:r>
              <a:rPr sz="4000" spc="95" dirty="0"/>
              <a:t> </a:t>
            </a:r>
            <a:r>
              <a:rPr sz="4000" spc="-155" dirty="0"/>
              <a:t>success</a:t>
            </a:r>
            <a:r>
              <a:rPr sz="4000" spc="160" dirty="0"/>
              <a:t> </a:t>
            </a:r>
            <a:r>
              <a:rPr sz="4000" spc="-100" dirty="0"/>
              <a:t>launches</a:t>
            </a:r>
            <a:r>
              <a:rPr sz="4000" spc="165" dirty="0"/>
              <a:t> </a:t>
            </a:r>
            <a:r>
              <a:rPr sz="4000" spc="35" dirty="0"/>
              <a:t>for</a:t>
            </a:r>
            <a:r>
              <a:rPr sz="4000" spc="75" dirty="0"/>
              <a:t> </a:t>
            </a:r>
            <a:r>
              <a:rPr sz="4000" spc="-95" dirty="0"/>
              <a:t>Site</a:t>
            </a:r>
            <a:r>
              <a:rPr sz="4000" spc="190" dirty="0"/>
              <a:t> </a:t>
            </a:r>
            <a:r>
              <a:rPr sz="4000" spc="-350" dirty="0"/>
              <a:t>KSC</a:t>
            </a:r>
            <a:r>
              <a:rPr sz="4000" spc="100" dirty="0"/>
              <a:t> </a:t>
            </a:r>
            <a:r>
              <a:rPr sz="4000" spc="-25" dirty="0"/>
              <a:t>LC-39A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644" y="1790701"/>
            <a:ext cx="8122444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910" y="5572140"/>
            <a:ext cx="75783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292929"/>
                </a:solidFill>
                <a:latin typeface="+mj-lt"/>
                <a:cs typeface="Microsoft Sans Serif"/>
              </a:rPr>
              <a:t>Low</a:t>
            </a:r>
            <a:r>
              <a:rPr sz="1800" spc="7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+mj-lt"/>
                <a:cs typeface="Microsoft Sans Serif"/>
              </a:rPr>
              <a:t>weighted</a:t>
            </a:r>
            <a:r>
              <a:rPr sz="1800" spc="2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+mj-lt"/>
                <a:cs typeface="Microsoft Sans Serif"/>
              </a:rPr>
              <a:t>payloads</a:t>
            </a:r>
            <a:r>
              <a:rPr sz="1800" spc="-6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+mj-lt"/>
                <a:cs typeface="Microsoft Sans Serif"/>
              </a:rPr>
              <a:t>have</a:t>
            </a:r>
            <a:r>
              <a:rPr sz="1800" spc="6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+mj-lt"/>
                <a:cs typeface="Microsoft Sans Serif"/>
              </a:rPr>
              <a:t>a</a:t>
            </a:r>
            <a:r>
              <a:rPr sz="1800" spc="7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+mj-lt"/>
                <a:cs typeface="Microsoft Sans Serif"/>
              </a:rPr>
              <a:t>better</a:t>
            </a:r>
            <a:r>
              <a:rPr sz="1800" spc="4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+mj-lt"/>
                <a:cs typeface="Microsoft Sans Serif"/>
              </a:rPr>
              <a:t>success</a:t>
            </a:r>
            <a:r>
              <a:rPr sz="1800" spc="-14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rate</a:t>
            </a:r>
            <a:r>
              <a:rPr sz="1800" spc="6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+mj-lt"/>
                <a:cs typeface="Microsoft Sans Serif"/>
              </a:rPr>
              <a:t>than</a:t>
            </a:r>
            <a:r>
              <a:rPr sz="1800" spc="-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+mj-lt"/>
                <a:cs typeface="Microsoft Sans Serif"/>
              </a:rPr>
              <a:t>the</a:t>
            </a:r>
            <a:r>
              <a:rPr sz="1800" spc="6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+mj-lt"/>
                <a:cs typeface="Microsoft Sans Serif"/>
              </a:rPr>
              <a:t>heavy</a:t>
            </a:r>
            <a:r>
              <a:rPr sz="1800" spc="6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+mj-lt"/>
                <a:cs typeface="Microsoft Sans Serif"/>
              </a:rPr>
              <a:t>weighted</a:t>
            </a:r>
            <a:r>
              <a:rPr sz="1800" spc="-6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+mj-lt"/>
                <a:cs typeface="Microsoft Sans Serif"/>
              </a:rPr>
              <a:t>payloads.</a:t>
            </a:r>
            <a:endParaRPr sz="1800">
              <a:latin typeface="+mj-lt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984" y="608267"/>
            <a:ext cx="6872764" cy="5854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40" dirty="0"/>
              <a:t>Dashboard</a:t>
            </a:r>
            <a:r>
              <a:rPr sz="1850" spc="245" dirty="0"/>
              <a:t> </a:t>
            </a:r>
            <a:r>
              <a:rPr sz="1850" spc="395" dirty="0"/>
              <a:t>–</a:t>
            </a:r>
            <a:r>
              <a:rPr sz="1850" spc="75" dirty="0"/>
              <a:t> </a:t>
            </a:r>
            <a:r>
              <a:rPr sz="1850" spc="-70" dirty="0"/>
              <a:t>Payload</a:t>
            </a:r>
            <a:r>
              <a:rPr sz="1850" spc="330" dirty="0"/>
              <a:t> </a:t>
            </a:r>
            <a:r>
              <a:rPr sz="1850" spc="-100" dirty="0"/>
              <a:t>mass</a:t>
            </a:r>
            <a:r>
              <a:rPr sz="1850" spc="114" dirty="0"/>
              <a:t> </a:t>
            </a:r>
            <a:r>
              <a:rPr sz="1850" spc="-70" dirty="0"/>
              <a:t>vs</a:t>
            </a:r>
            <a:r>
              <a:rPr sz="1850" spc="110" dirty="0"/>
              <a:t> </a:t>
            </a:r>
            <a:r>
              <a:rPr sz="1850" spc="-55" dirty="0"/>
              <a:t>Outcome</a:t>
            </a:r>
            <a:r>
              <a:rPr sz="1850" spc="145" dirty="0"/>
              <a:t> </a:t>
            </a:r>
            <a:r>
              <a:rPr sz="1850" spc="15" dirty="0"/>
              <a:t>for</a:t>
            </a:r>
            <a:r>
              <a:rPr sz="1850" spc="140" dirty="0"/>
              <a:t> </a:t>
            </a:r>
            <a:r>
              <a:rPr sz="1850" spc="-30" dirty="0"/>
              <a:t>all</a:t>
            </a:r>
            <a:r>
              <a:rPr sz="1850" spc="110" dirty="0"/>
              <a:t> </a:t>
            </a:r>
            <a:r>
              <a:rPr sz="1850" spc="-30" dirty="0"/>
              <a:t>sites</a:t>
            </a:r>
            <a:r>
              <a:rPr sz="1850" spc="110" dirty="0"/>
              <a:t> </a:t>
            </a:r>
            <a:r>
              <a:rPr sz="1850" dirty="0"/>
              <a:t>with</a:t>
            </a:r>
            <a:r>
              <a:rPr sz="1850" spc="165" dirty="0"/>
              <a:t> </a:t>
            </a:r>
            <a:r>
              <a:rPr sz="1850" dirty="0"/>
              <a:t>different</a:t>
            </a:r>
            <a:r>
              <a:rPr sz="1850" spc="180" dirty="0"/>
              <a:t> </a:t>
            </a:r>
            <a:r>
              <a:rPr sz="1850" spc="-45" dirty="0"/>
              <a:t>payload</a:t>
            </a:r>
            <a:r>
              <a:rPr sz="1850" spc="254" dirty="0"/>
              <a:t> </a:t>
            </a:r>
            <a:r>
              <a:rPr sz="1850" spc="-100" dirty="0"/>
              <a:t>mass</a:t>
            </a:r>
            <a:r>
              <a:rPr sz="1850" spc="114" dirty="0"/>
              <a:t> </a:t>
            </a:r>
            <a:r>
              <a:rPr sz="1850" spc="-30" dirty="0"/>
              <a:t>selected</a:t>
            </a:r>
            <a:endParaRPr sz="18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394" y="1419225"/>
            <a:ext cx="7236619" cy="18669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394" y="3524250"/>
            <a:ext cx="7236619" cy="18669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18974" y="1358837"/>
            <a:ext cx="413910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cs typeface="Calibri"/>
              </a:rPr>
              <a:t>L</a:t>
            </a:r>
            <a:r>
              <a:rPr sz="1400" b="1" spc="5" dirty="0">
                <a:cs typeface="Calibri"/>
              </a:rPr>
              <a:t>o</a:t>
            </a:r>
            <a:r>
              <a:rPr sz="1400" b="1" dirty="0">
                <a:cs typeface="Calibri"/>
              </a:rPr>
              <a:t>w</a:t>
            </a:r>
            <a:r>
              <a:rPr sz="1400" b="1" spc="-25" dirty="0">
                <a:cs typeface="Calibri"/>
              </a:rPr>
              <a:t> </a:t>
            </a:r>
            <a:r>
              <a:rPr sz="1400" b="1" spc="5" dirty="0">
                <a:cs typeface="Calibri"/>
              </a:rPr>
              <a:t>w</a:t>
            </a:r>
            <a:r>
              <a:rPr sz="1400" b="1" spc="-5" dirty="0">
                <a:cs typeface="Calibri"/>
              </a:rPr>
              <a:t>ei</a:t>
            </a:r>
            <a:r>
              <a:rPr sz="1400" b="1" spc="-25" dirty="0">
                <a:cs typeface="Calibri"/>
              </a:rPr>
              <a:t>g</a:t>
            </a:r>
            <a:r>
              <a:rPr sz="1400" b="1" spc="5" dirty="0">
                <a:cs typeface="Calibri"/>
              </a:rPr>
              <a:t>h</a:t>
            </a:r>
            <a:r>
              <a:rPr sz="1400" b="1" spc="-25" dirty="0">
                <a:cs typeface="Calibri"/>
              </a:rPr>
              <a:t>t</a:t>
            </a:r>
            <a:r>
              <a:rPr sz="1400" b="1" spc="-5" dirty="0">
                <a:cs typeface="Calibri"/>
              </a:rPr>
              <a:t>e</a:t>
            </a:r>
            <a:r>
              <a:rPr sz="1400" b="1" dirty="0">
                <a:cs typeface="Calibri"/>
              </a:rPr>
              <a:t>d</a:t>
            </a:r>
            <a:r>
              <a:rPr sz="1400" b="1" spc="-30" dirty="0">
                <a:cs typeface="Calibri"/>
              </a:rPr>
              <a:t> </a:t>
            </a:r>
            <a:r>
              <a:rPr sz="1400" b="1" spc="5" dirty="0">
                <a:cs typeface="Calibri"/>
              </a:rPr>
              <a:t>p</a:t>
            </a:r>
            <a:r>
              <a:rPr sz="1400" b="1" spc="10" dirty="0">
                <a:cs typeface="Calibri"/>
              </a:rPr>
              <a:t>a</a:t>
            </a:r>
            <a:r>
              <a:rPr sz="1400" b="1" spc="-30" dirty="0">
                <a:cs typeface="Calibri"/>
              </a:rPr>
              <a:t>y</a:t>
            </a:r>
            <a:r>
              <a:rPr sz="1400" b="1" spc="5" dirty="0">
                <a:cs typeface="Calibri"/>
              </a:rPr>
              <a:t>lo</a:t>
            </a:r>
            <a:r>
              <a:rPr sz="1400" b="1" spc="10" dirty="0">
                <a:cs typeface="Calibri"/>
              </a:rPr>
              <a:t>a</a:t>
            </a:r>
            <a:r>
              <a:rPr sz="1400" b="1" dirty="0">
                <a:cs typeface="Calibri"/>
              </a:rPr>
              <a:t>d</a:t>
            </a:r>
            <a:r>
              <a:rPr sz="1400" b="1" spc="-100" dirty="0">
                <a:cs typeface="Calibri"/>
              </a:rPr>
              <a:t> </a:t>
            </a:r>
            <a:r>
              <a:rPr sz="1400" b="1" spc="-35" dirty="0">
                <a:cs typeface="Calibri"/>
              </a:rPr>
              <a:t>(</a:t>
            </a:r>
            <a:r>
              <a:rPr sz="1400" b="1" dirty="0">
                <a:cs typeface="Calibri"/>
              </a:rPr>
              <a:t>0</a:t>
            </a:r>
            <a:r>
              <a:rPr sz="1400" b="1" spc="90" dirty="0">
                <a:cs typeface="Calibri"/>
              </a:rPr>
              <a:t> </a:t>
            </a:r>
            <a:r>
              <a:rPr sz="1400" b="1" dirty="0">
                <a:cs typeface="Calibri"/>
              </a:rPr>
              <a:t>–</a:t>
            </a:r>
            <a:r>
              <a:rPr sz="1400" b="1" spc="-30" dirty="0">
                <a:cs typeface="Calibri"/>
              </a:rPr>
              <a:t> </a:t>
            </a:r>
            <a:r>
              <a:rPr sz="1400" b="1" spc="-15" dirty="0">
                <a:cs typeface="Calibri"/>
              </a:rPr>
              <a:t>500</a:t>
            </a:r>
            <a:r>
              <a:rPr sz="1400" b="1" dirty="0">
                <a:cs typeface="Calibri"/>
              </a:rPr>
              <a:t>0</a:t>
            </a:r>
            <a:r>
              <a:rPr sz="1400" b="1" spc="25" dirty="0">
                <a:cs typeface="Calibri"/>
              </a:rPr>
              <a:t> </a:t>
            </a:r>
            <a:r>
              <a:rPr sz="1400" b="1" spc="30" dirty="0">
                <a:cs typeface="Calibri"/>
              </a:rPr>
              <a:t>k</a:t>
            </a:r>
            <a:r>
              <a:rPr sz="1400" b="1" spc="-30" dirty="0">
                <a:cs typeface="Calibri"/>
              </a:rPr>
              <a:t>g</a:t>
            </a:r>
            <a:r>
              <a:rPr sz="1400" b="1" dirty="0">
                <a:cs typeface="Calibri"/>
              </a:rPr>
              <a:t>)</a:t>
            </a:r>
            <a:endParaRPr sz="140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3256" y="3485833"/>
            <a:ext cx="424626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+mj-lt"/>
                <a:cs typeface="Calibri"/>
              </a:rPr>
              <a:t>H</a:t>
            </a:r>
            <a:r>
              <a:rPr sz="1400" b="1" spc="-5" dirty="0">
                <a:latin typeface="+mj-lt"/>
                <a:cs typeface="Calibri"/>
              </a:rPr>
              <a:t>e</a:t>
            </a:r>
            <a:r>
              <a:rPr sz="1400" b="1" dirty="0">
                <a:latin typeface="+mj-lt"/>
                <a:cs typeface="Calibri"/>
              </a:rPr>
              <a:t>a</a:t>
            </a:r>
            <a:r>
              <a:rPr sz="1400" b="1" spc="-30" dirty="0">
                <a:latin typeface="+mj-lt"/>
                <a:cs typeface="Calibri"/>
              </a:rPr>
              <a:t>v</a:t>
            </a:r>
            <a:r>
              <a:rPr sz="1400" b="1" dirty="0">
                <a:latin typeface="+mj-lt"/>
                <a:cs typeface="Calibri"/>
              </a:rPr>
              <a:t>y</a:t>
            </a:r>
            <a:r>
              <a:rPr sz="1400" b="1" spc="15" dirty="0">
                <a:latin typeface="+mj-lt"/>
                <a:cs typeface="Calibri"/>
              </a:rPr>
              <a:t> </a:t>
            </a:r>
            <a:r>
              <a:rPr sz="1400" b="1" spc="5" dirty="0">
                <a:latin typeface="+mj-lt"/>
                <a:cs typeface="Calibri"/>
              </a:rPr>
              <a:t>w</a:t>
            </a:r>
            <a:r>
              <a:rPr sz="1400" b="1" spc="-5" dirty="0">
                <a:latin typeface="+mj-lt"/>
                <a:cs typeface="Calibri"/>
              </a:rPr>
              <a:t>ei</a:t>
            </a:r>
            <a:r>
              <a:rPr sz="1400" b="1" spc="-30" dirty="0">
                <a:latin typeface="+mj-lt"/>
                <a:cs typeface="Calibri"/>
              </a:rPr>
              <a:t>g</a:t>
            </a:r>
            <a:r>
              <a:rPr sz="1400" b="1" spc="5" dirty="0">
                <a:latin typeface="+mj-lt"/>
                <a:cs typeface="Calibri"/>
              </a:rPr>
              <a:t>h</a:t>
            </a:r>
            <a:r>
              <a:rPr sz="1400" b="1" spc="-25" dirty="0">
                <a:latin typeface="+mj-lt"/>
                <a:cs typeface="Calibri"/>
              </a:rPr>
              <a:t>t</a:t>
            </a:r>
            <a:r>
              <a:rPr sz="1400" b="1" spc="-5" dirty="0">
                <a:latin typeface="+mj-lt"/>
                <a:cs typeface="Calibri"/>
              </a:rPr>
              <a:t>e</a:t>
            </a:r>
            <a:r>
              <a:rPr sz="1400" b="1" dirty="0">
                <a:latin typeface="+mj-lt"/>
                <a:cs typeface="Calibri"/>
              </a:rPr>
              <a:t>d</a:t>
            </a:r>
            <a:r>
              <a:rPr sz="1400" b="1" spc="-30" dirty="0">
                <a:latin typeface="+mj-lt"/>
                <a:cs typeface="Calibri"/>
              </a:rPr>
              <a:t> </a:t>
            </a:r>
            <a:r>
              <a:rPr sz="1400" b="1" spc="5" dirty="0">
                <a:latin typeface="+mj-lt"/>
                <a:cs typeface="Calibri"/>
              </a:rPr>
              <a:t>p</a:t>
            </a:r>
            <a:r>
              <a:rPr sz="1400" b="1" spc="10" dirty="0">
                <a:latin typeface="+mj-lt"/>
                <a:cs typeface="Calibri"/>
              </a:rPr>
              <a:t>a</a:t>
            </a:r>
            <a:r>
              <a:rPr sz="1400" b="1" spc="-30" dirty="0">
                <a:latin typeface="+mj-lt"/>
                <a:cs typeface="Calibri"/>
              </a:rPr>
              <a:t>y</a:t>
            </a:r>
            <a:r>
              <a:rPr sz="1400" b="1" spc="5" dirty="0">
                <a:latin typeface="+mj-lt"/>
                <a:cs typeface="Calibri"/>
              </a:rPr>
              <a:t>lo</a:t>
            </a:r>
            <a:r>
              <a:rPr sz="1400" b="1" spc="10" dirty="0">
                <a:latin typeface="+mj-lt"/>
                <a:cs typeface="Calibri"/>
              </a:rPr>
              <a:t>a</a:t>
            </a:r>
            <a:r>
              <a:rPr sz="1400" b="1" dirty="0">
                <a:latin typeface="+mj-lt"/>
                <a:cs typeface="Calibri"/>
              </a:rPr>
              <a:t>d</a:t>
            </a:r>
            <a:r>
              <a:rPr sz="1400" b="1" spc="-100" dirty="0">
                <a:latin typeface="+mj-lt"/>
                <a:cs typeface="Calibri"/>
              </a:rPr>
              <a:t> </a:t>
            </a:r>
            <a:r>
              <a:rPr sz="1400" b="1" spc="-35" dirty="0">
                <a:latin typeface="+mj-lt"/>
                <a:cs typeface="Calibri"/>
              </a:rPr>
              <a:t>(</a:t>
            </a:r>
            <a:r>
              <a:rPr sz="1400" b="1" spc="-15" dirty="0">
                <a:latin typeface="+mj-lt"/>
                <a:cs typeface="Calibri"/>
              </a:rPr>
              <a:t>500</a:t>
            </a:r>
            <a:r>
              <a:rPr sz="1400" b="1" dirty="0">
                <a:latin typeface="+mj-lt"/>
                <a:cs typeface="Calibri"/>
              </a:rPr>
              <a:t>0</a:t>
            </a:r>
            <a:r>
              <a:rPr sz="1400" b="1" spc="90" dirty="0">
                <a:latin typeface="+mj-lt"/>
                <a:cs typeface="Calibri"/>
              </a:rPr>
              <a:t> </a:t>
            </a:r>
            <a:r>
              <a:rPr sz="1400" b="1" dirty="0">
                <a:latin typeface="+mj-lt"/>
                <a:cs typeface="Calibri"/>
              </a:rPr>
              <a:t>–</a:t>
            </a:r>
            <a:r>
              <a:rPr sz="1400" b="1" spc="-30" dirty="0">
                <a:latin typeface="+mj-lt"/>
                <a:cs typeface="Calibri"/>
              </a:rPr>
              <a:t> </a:t>
            </a:r>
            <a:r>
              <a:rPr sz="1400" b="1" spc="-15" dirty="0">
                <a:latin typeface="+mj-lt"/>
                <a:cs typeface="Calibri"/>
              </a:rPr>
              <a:t>1000</a:t>
            </a:r>
            <a:r>
              <a:rPr sz="1400" b="1" dirty="0">
                <a:latin typeface="+mj-lt"/>
                <a:cs typeface="Calibri"/>
              </a:rPr>
              <a:t>0</a:t>
            </a:r>
            <a:r>
              <a:rPr sz="1400" b="1" spc="100" dirty="0">
                <a:latin typeface="+mj-lt"/>
                <a:cs typeface="Calibri"/>
              </a:rPr>
              <a:t> </a:t>
            </a:r>
            <a:r>
              <a:rPr sz="1400" b="1" spc="30" dirty="0">
                <a:latin typeface="+mj-lt"/>
                <a:cs typeface="Calibri"/>
              </a:rPr>
              <a:t>k</a:t>
            </a:r>
            <a:r>
              <a:rPr sz="1400" b="1" spc="-30" dirty="0">
                <a:latin typeface="+mj-lt"/>
                <a:cs typeface="Calibri"/>
              </a:rPr>
              <a:t>g</a:t>
            </a:r>
            <a:r>
              <a:rPr sz="1400" b="1" dirty="0">
                <a:latin typeface="+mj-lt"/>
                <a:cs typeface="Calibri"/>
              </a:rPr>
              <a:t>)</a:t>
            </a:r>
            <a:endParaRPr sz="140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984" y="420624"/>
            <a:ext cx="7578354" cy="6476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5" dirty="0"/>
              <a:t>Classification</a:t>
            </a:r>
            <a:r>
              <a:rPr spc="170" dirty="0"/>
              <a:t> </a:t>
            </a:r>
            <a:r>
              <a:rPr spc="-155" dirty="0"/>
              <a:t>Accuracy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694" y="1142984"/>
            <a:ext cx="2900363" cy="29527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472" y="1571612"/>
            <a:ext cx="1757363" cy="12382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1736" y="1142984"/>
            <a:ext cx="2921794" cy="29527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910" y="5643578"/>
            <a:ext cx="6986588" cy="3238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2910" y="4286256"/>
            <a:ext cx="7858180" cy="12311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6995" marR="5080">
              <a:lnSpc>
                <a:spcPts val="2100"/>
              </a:lnSpc>
              <a:spcBef>
                <a:spcPts val="220"/>
              </a:spcBef>
            </a:pPr>
            <a:r>
              <a:rPr sz="1800" spc="-45" dirty="0">
                <a:solidFill>
                  <a:srgbClr val="292929"/>
                </a:solidFill>
                <a:latin typeface="+mj-lt"/>
                <a:cs typeface="Microsoft Sans Serif"/>
              </a:rPr>
              <a:t>For </a:t>
            </a:r>
            <a:r>
              <a:rPr sz="1800" spc="-70" dirty="0">
                <a:solidFill>
                  <a:srgbClr val="292929"/>
                </a:solidFill>
                <a:latin typeface="+mj-lt"/>
                <a:cs typeface="Microsoft Sans Serif"/>
              </a:rPr>
              <a:t>accuracy </a:t>
            </a:r>
            <a:r>
              <a:rPr sz="1800" spc="-15" dirty="0">
                <a:solidFill>
                  <a:srgbClr val="292929"/>
                </a:solidFill>
                <a:latin typeface="+mj-lt"/>
                <a:cs typeface="Microsoft Sans Serif"/>
              </a:rPr>
              <a:t>test, all 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methods </a:t>
            </a:r>
            <a:r>
              <a:rPr sz="1800" spc="-25" dirty="0">
                <a:solidFill>
                  <a:srgbClr val="292929"/>
                </a:solidFill>
                <a:latin typeface="+mj-lt"/>
                <a:cs typeface="Microsoft Sans Serif"/>
              </a:rPr>
              <a:t>performed 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similar. </a:t>
            </a:r>
            <a:r>
              <a:rPr sz="1800" spc="-155" dirty="0">
                <a:latin typeface="+mj-lt"/>
                <a:cs typeface="Microsoft Sans Serif"/>
              </a:rPr>
              <a:t>We</a:t>
            </a:r>
            <a:r>
              <a:rPr sz="1800" spc="-150" dirty="0">
                <a:latin typeface="+mj-lt"/>
                <a:cs typeface="Microsoft Sans Serif"/>
              </a:rPr>
              <a:t> </a:t>
            </a:r>
            <a:r>
              <a:rPr sz="1800" spc="-20" dirty="0">
                <a:latin typeface="+mj-lt"/>
                <a:cs typeface="Microsoft Sans Serif"/>
              </a:rPr>
              <a:t>could </a:t>
            </a:r>
            <a:r>
              <a:rPr sz="1800" spc="5" dirty="0">
                <a:latin typeface="+mj-lt"/>
                <a:cs typeface="Microsoft Sans Serif"/>
              </a:rPr>
              <a:t>get </a:t>
            </a:r>
            <a:r>
              <a:rPr sz="1800" spc="-55" dirty="0">
                <a:latin typeface="+mj-lt"/>
                <a:cs typeface="Microsoft Sans Serif"/>
              </a:rPr>
              <a:t>more</a:t>
            </a:r>
            <a:r>
              <a:rPr sz="1800" spc="-50" dirty="0">
                <a:latin typeface="+mj-lt"/>
                <a:cs typeface="Microsoft Sans Serif"/>
              </a:rPr>
              <a:t> </a:t>
            </a:r>
            <a:r>
              <a:rPr sz="1800" spc="-5" dirty="0">
                <a:latin typeface="+mj-lt"/>
                <a:cs typeface="Microsoft Sans Serif"/>
              </a:rPr>
              <a:t>test </a:t>
            </a:r>
            <a:r>
              <a:rPr sz="1800" spc="-25" dirty="0">
                <a:latin typeface="+mj-lt"/>
                <a:cs typeface="Microsoft Sans Serif"/>
              </a:rPr>
              <a:t>data </a:t>
            </a:r>
            <a:r>
              <a:rPr sz="1800" spc="45" dirty="0">
                <a:latin typeface="+mj-lt"/>
                <a:cs typeface="Microsoft Sans Serif"/>
              </a:rPr>
              <a:t>to </a:t>
            </a:r>
            <a:r>
              <a:rPr sz="1800" spc="-30" dirty="0">
                <a:latin typeface="+mj-lt"/>
                <a:cs typeface="Microsoft Sans Serif"/>
              </a:rPr>
              <a:t>decide </a:t>
            </a:r>
            <a:r>
              <a:rPr sz="1800" spc="-35" dirty="0">
                <a:latin typeface="+mj-lt"/>
                <a:cs typeface="Microsoft Sans Serif"/>
              </a:rPr>
              <a:t>between </a:t>
            </a:r>
            <a:r>
              <a:rPr sz="1800" spc="-465" dirty="0">
                <a:latin typeface="+mj-lt"/>
                <a:cs typeface="Microsoft Sans Serif"/>
              </a:rPr>
              <a:t> </a:t>
            </a:r>
            <a:r>
              <a:rPr sz="1800" spc="-40" dirty="0">
                <a:latin typeface="+mj-lt"/>
                <a:cs typeface="Microsoft Sans Serif"/>
              </a:rPr>
              <a:t>them.</a:t>
            </a:r>
            <a:r>
              <a:rPr sz="1800" spc="5" dirty="0">
                <a:latin typeface="+mj-lt"/>
                <a:cs typeface="Microsoft Sans Serif"/>
              </a:rPr>
              <a:t> </a:t>
            </a:r>
            <a:r>
              <a:rPr sz="1800" spc="-10" dirty="0">
                <a:latin typeface="+mj-lt"/>
                <a:cs typeface="Microsoft Sans Serif"/>
              </a:rPr>
              <a:t>But</a:t>
            </a:r>
            <a:r>
              <a:rPr sz="1800" spc="-15" dirty="0">
                <a:latin typeface="+mj-lt"/>
                <a:cs typeface="Microsoft Sans Serif"/>
              </a:rPr>
              <a:t> </a:t>
            </a:r>
            <a:r>
              <a:rPr sz="1800" spc="20" dirty="0">
                <a:latin typeface="+mj-lt"/>
                <a:cs typeface="Microsoft Sans Serif"/>
              </a:rPr>
              <a:t>i</a:t>
            </a:r>
            <a:r>
              <a:rPr sz="1800" spc="20" dirty="0">
                <a:solidFill>
                  <a:srgbClr val="292929"/>
                </a:solidFill>
                <a:latin typeface="+mj-lt"/>
                <a:cs typeface="Microsoft Sans Serif"/>
              </a:rPr>
              <a:t>f</a:t>
            </a:r>
            <a:r>
              <a:rPr sz="1800" spc="6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+mj-lt"/>
                <a:cs typeface="Microsoft Sans Serif"/>
              </a:rPr>
              <a:t>we</a:t>
            </a:r>
            <a:r>
              <a:rPr sz="1800" spc="4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+mj-lt"/>
                <a:cs typeface="Microsoft Sans Serif"/>
              </a:rPr>
              <a:t>really</a:t>
            </a:r>
            <a:r>
              <a:rPr sz="1800" spc="5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+mj-lt"/>
                <a:cs typeface="Microsoft Sans Serif"/>
              </a:rPr>
              <a:t>need</a:t>
            </a:r>
            <a:r>
              <a:rPr sz="180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+mj-lt"/>
                <a:cs typeface="Microsoft Sans Serif"/>
              </a:rPr>
              <a:t>to</a:t>
            </a:r>
            <a:r>
              <a:rPr sz="1800" spc="2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+mj-lt"/>
                <a:cs typeface="Microsoft Sans Serif"/>
              </a:rPr>
              <a:t>choose</a:t>
            </a:r>
            <a:r>
              <a:rPr sz="1800" spc="-2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+mj-lt"/>
                <a:cs typeface="Microsoft Sans Serif"/>
              </a:rPr>
              <a:t>one</a:t>
            </a:r>
            <a:r>
              <a:rPr sz="1800" spc="4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25" dirty="0">
                <a:solidFill>
                  <a:srgbClr val="292929"/>
                </a:solidFill>
                <a:latin typeface="+mj-lt"/>
                <a:cs typeface="Microsoft Sans Serif"/>
              </a:rPr>
              <a:t>right</a:t>
            </a:r>
            <a:r>
              <a:rPr sz="1800" spc="6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+mj-lt"/>
                <a:cs typeface="Microsoft Sans Serif"/>
              </a:rPr>
              <a:t>now,</a:t>
            </a:r>
            <a:r>
              <a:rPr sz="1800" spc="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+mj-lt"/>
                <a:cs typeface="Microsoft Sans Serif"/>
              </a:rPr>
              <a:t>we</a:t>
            </a:r>
            <a:r>
              <a:rPr sz="1800" spc="4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+mj-lt"/>
                <a:cs typeface="Microsoft Sans Serif"/>
              </a:rPr>
              <a:t>would</a:t>
            </a:r>
            <a:r>
              <a:rPr sz="1800" spc="1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take</a:t>
            </a:r>
            <a:r>
              <a:rPr sz="1800" spc="4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+mj-lt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+mj-lt"/>
                <a:cs typeface="Microsoft Sans Serif"/>
              </a:rPr>
              <a:t>decision</a:t>
            </a:r>
            <a:r>
              <a:rPr sz="1800" spc="-1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+mj-lt"/>
                <a:cs typeface="Microsoft Sans Serif"/>
              </a:rPr>
              <a:t>tree.</a:t>
            </a:r>
            <a:endParaRPr sz="1800">
              <a:latin typeface="+mj-lt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400" b="1" spc="35" dirty="0">
                <a:latin typeface="+mj-lt"/>
                <a:cs typeface="Arial"/>
              </a:rPr>
              <a:t>D</a:t>
            </a:r>
            <a:r>
              <a:rPr sz="1400" b="1" spc="40" dirty="0">
                <a:latin typeface="+mj-lt"/>
                <a:cs typeface="Arial"/>
              </a:rPr>
              <a:t>e</a:t>
            </a:r>
            <a:r>
              <a:rPr sz="1400" b="1" spc="-185" dirty="0">
                <a:latin typeface="+mj-lt"/>
                <a:cs typeface="Arial"/>
              </a:rPr>
              <a:t>c</a:t>
            </a:r>
            <a:r>
              <a:rPr sz="1400" b="1" spc="-95" dirty="0">
                <a:latin typeface="+mj-lt"/>
                <a:cs typeface="Arial"/>
              </a:rPr>
              <a:t>i</a:t>
            </a:r>
            <a:r>
              <a:rPr sz="1400" b="1" spc="-185" dirty="0">
                <a:latin typeface="+mj-lt"/>
                <a:cs typeface="Arial"/>
              </a:rPr>
              <a:t>s</a:t>
            </a:r>
            <a:r>
              <a:rPr sz="1400" b="1" spc="-95" dirty="0">
                <a:latin typeface="+mj-lt"/>
                <a:cs typeface="Arial"/>
              </a:rPr>
              <a:t>i</a:t>
            </a:r>
            <a:r>
              <a:rPr sz="1400" b="1" spc="-110" dirty="0">
                <a:latin typeface="+mj-lt"/>
                <a:cs typeface="Arial"/>
              </a:rPr>
              <a:t>o</a:t>
            </a:r>
            <a:r>
              <a:rPr sz="1400" b="1" spc="-100" dirty="0">
                <a:latin typeface="+mj-lt"/>
                <a:cs typeface="Arial"/>
              </a:rPr>
              <a:t>n </a:t>
            </a:r>
            <a:r>
              <a:rPr sz="1400" b="1" spc="55" dirty="0">
                <a:latin typeface="+mj-lt"/>
                <a:cs typeface="Arial"/>
              </a:rPr>
              <a:t>t</a:t>
            </a:r>
            <a:r>
              <a:rPr sz="1400" b="1" spc="-25" dirty="0">
                <a:latin typeface="+mj-lt"/>
                <a:cs typeface="Arial"/>
              </a:rPr>
              <a:t>r</a:t>
            </a:r>
            <a:r>
              <a:rPr sz="1400" b="1" spc="-105" dirty="0">
                <a:latin typeface="+mj-lt"/>
                <a:cs typeface="Arial"/>
              </a:rPr>
              <a:t>e</a:t>
            </a:r>
            <a:r>
              <a:rPr sz="1400" b="1" spc="-65" dirty="0">
                <a:latin typeface="+mj-lt"/>
                <a:cs typeface="Arial"/>
              </a:rPr>
              <a:t>e</a:t>
            </a:r>
            <a:r>
              <a:rPr sz="1400" b="1" spc="-130" dirty="0">
                <a:latin typeface="+mj-lt"/>
                <a:cs typeface="Arial"/>
              </a:rPr>
              <a:t> </a:t>
            </a:r>
            <a:r>
              <a:rPr sz="1400" b="1" spc="-35" dirty="0">
                <a:latin typeface="+mj-lt"/>
                <a:cs typeface="Arial"/>
              </a:rPr>
              <a:t>be</a:t>
            </a:r>
            <a:r>
              <a:rPr sz="1400" b="1" spc="-185" dirty="0">
                <a:latin typeface="+mj-lt"/>
                <a:cs typeface="Arial"/>
              </a:rPr>
              <a:t>s</a:t>
            </a:r>
            <a:r>
              <a:rPr sz="1400" b="1" spc="-5" dirty="0">
                <a:latin typeface="+mj-lt"/>
                <a:cs typeface="Arial"/>
              </a:rPr>
              <a:t>t</a:t>
            </a:r>
            <a:r>
              <a:rPr sz="1400" b="1" spc="-105" dirty="0">
                <a:latin typeface="+mj-lt"/>
                <a:cs typeface="Arial"/>
              </a:rPr>
              <a:t> </a:t>
            </a:r>
            <a:r>
              <a:rPr sz="1400" b="1" spc="35" dirty="0">
                <a:latin typeface="+mj-lt"/>
                <a:cs typeface="Arial"/>
              </a:rPr>
              <a:t>p</a:t>
            </a:r>
            <a:r>
              <a:rPr sz="1400" b="1" spc="-105" dirty="0">
                <a:latin typeface="+mj-lt"/>
                <a:cs typeface="Arial"/>
              </a:rPr>
              <a:t>a</a:t>
            </a:r>
            <a:r>
              <a:rPr sz="1400" b="1" spc="-25" dirty="0">
                <a:latin typeface="+mj-lt"/>
                <a:cs typeface="Arial"/>
              </a:rPr>
              <a:t>r</a:t>
            </a:r>
            <a:r>
              <a:rPr sz="1400" b="1" spc="-105" dirty="0">
                <a:latin typeface="+mj-lt"/>
                <a:cs typeface="Arial"/>
              </a:rPr>
              <a:t>a</a:t>
            </a:r>
            <a:r>
              <a:rPr sz="1400" b="1" spc="-200" dirty="0">
                <a:latin typeface="+mj-lt"/>
                <a:cs typeface="Arial"/>
              </a:rPr>
              <a:t>m</a:t>
            </a:r>
            <a:r>
              <a:rPr sz="1400" b="1" spc="-105" dirty="0">
                <a:latin typeface="+mj-lt"/>
                <a:cs typeface="Arial"/>
              </a:rPr>
              <a:t>e</a:t>
            </a:r>
            <a:r>
              <a:rPr sz="1400" b="1" spc="-20" dirty="0">
                <a:latin typeface="+mj-lt"/>
                <a:cs typeface="Arial"/>
              </a:rPr>
              <a:t>t</a:t>
            </a:r>
            <a:r>
              <a:rPr sz="1400" b="1" spc="-105" dirty="0">
                <a:latin typeface="+mj-lt"/>
                <a:cs typeface="Arial"/>
              </a:rPr>
              <a:t>e</a:t>
            </a:r>
            <a:r>
              <a:rPr sz="1400" b="1" spc="-25" dirty="0">
                <a:latin typeface="+mj-lt"/>
                <a:cs typeface="Arial"/>
              </a:rPr>
              <a:t>r</a:t>
            </a:r>
            <a:r>
              <a:rPr sz="1400" b="1" spc="-155" dirty="0">
                <a:latin typeface="+mj-lt"/>
                <a:cs typeface="Arial"/>
              </a:rPr>
              <a:t>s</a:t>
            </a:r>
            <a:endParaRPr sz="14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3088" y="1854580"/>
            <a:ext cx="2695126" cy="198785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  <a:tabLst>
                <a:tab pos="1242060" algn="l"/>
              </a:tabLst>
            </a:pPr>
            <a:r>
              <a:rPr spc="-105" dirty="0">
                <a:latin typeface="+mj-lt"/>
                <a:cs typeface="Microsoft Sans Serif"/>
              </a:rPr>
              <a:t>As</a:t>
            </a:r>
            <a:r>
              <a:rPr spc="110" dirty="0">
                <a:latin typeface="+mj-lt"/>
                <a:cs typeface="Microsoft Sans Serif"/>
              </a:rPr>
              <a:t> </a:t>
            </a:r>
            <a:r>
              <a:rPr spc="-35" dirty="0">
                <a:latin typeface="+mj-lt"/>
                <a:cs typeface="Microsoft Sans Serif"/>
              </a:rPr>
              <a:t>the</a:t>
            </a:r>
            <a:r>
              <a:rPr spc="130" dirty="0">
                <a:latin typeface="+mj-lt"/>
                <a:cs typeface="Microsoft Sans Serif"/>
              </a:rPr>
              <a:t> </a:t>
            </a:r>
            <a:r>
              <a:rPr dirty="0">
                <a:latin typeface="+mj-lt"/>
                <a:cs typeface="Microsoft Sans Serif"/>
              </a:rPr>
              <a:t>test</a:t>
            </a:r>
            <a:r>
              <a:rPr spc="140" dirty="0">
                <a:latin typeface="+mj-lt"/>
                <a:cs typeface="Microsoft Sans Serif"/>
              </a:rPr>
              <a:t> </a:t>
            </a:r>
            <a:r>
              <a:rPr spc="-95" dirty="0">
                <a:latin typeface="+mj-lt"/>
                <a:cs typeface="Microsoft Sans Serif"/>
              </a:rPr>
              <a:t>accuracy</a:t>
            </a:r>
            <a:r>
              <a:rPr spc="145" dirty="0">
                <a:latin typeface="+mj-lt"/>
                <a:cs typeface="Microsoft Sans Serif"/>
              </a:rPr>
              <a:t> </a:t>
            </a:r>
            <a:r>
              <a:rPr spc="-75" dirty="0">
                <a:latin typeface="+mj-lt"/>
                <a:cs typeface="Microsoft Sans Serif"/>
              </a:rPr>
              <a:t>are</a:t>
            </a:r>
            <a:r>
              <a:rPr spc="125" dirty="0">
                <a:latin typeface="+mj-lt"/>
                <a:cs typeface="Microsoft Sans Serif"/>
              </a:rPr>
              <a:t> </a:t>
            </a:r>
            <a:r>
              <a:rPr spc="-30" dirty="0">
                <a:latin typeface="+mj-lt"/>
                <a:cs typeface="Microsoft Sans Serif"/>
              </a:rPr>
              <a:t>all</a:t>
            </a:r>
            <a:r>
              <a:rPr spc="95" dirty="0">
                <a:latin typeface="+mj-lt"/>
                <a:cs typeface="Microsoft Sans Serif"/>
              </a:rPr>
              <a:t> </a:t>
            </a:r>
            <a:r>
              <a:rPr spc="-65" dirty="0">
                <a:latin typeface="+mj-lt"/>
                <a:cs typeface="Microsoft Sans Serif"/>
              </a:rPr>
              <a:t>equal, </a:t>
            </a:r>
            <a:r>
              <a:rPr spc="-555" dirty="0">
                <a:latin typeface="+mj-lt"/>
                <a:cs typeface="Microsoft Sans Serif"/>
              </a:rPr>
              <a:t> </a:t>
            </a:r>
            <a:r>
              <a:rPr spc="-35" dirty="0">
                <a:latin typeface="+mj-lt"/>
                <a:cs typeface="Microsoft Sans Serif"/>
              </a:rPr>
              <a:t>the </a:t>
            </a:r>
            <a:r>
              <a:rPr spc="-45" dirty="0">
                <a:latin typeface="+mj-lt"/>
                <a:cs typeface="Microsoft Sans Serif"/>
              </a:rPr>
              <a:t>confusion</a:t>
            </a:r>
            <a:r>
              <a:rPr spc="-40" dirty="0">
                <a:latin typeface="+mj-lt"/>
                <a:cs typeface="Microsoft Sans Serif"/>
              </a:rPr>
              <a:t> </a:t>
            </a:r>
            <a:r>
              <a:rPr spc="-50" dirty="0">
                <a:latin typeface="+mj-lt"/>
                <a:cs typeface="Microsoft Sans Serif"/>
              </a:rPr>
              <a:t>matrices </a:t>
            </a:r>
            <a:r>
              <a:rPr spc="-80" dirty="0">
                <a:latin typeface="+mj-lt"/>
                <a:cs typeface="Microsoft Sans Serif"/>
              </a:rPr>
              <a:t>are</a:t>
            </a:r>
            <a:r>
              <a:rPr spc="-75" dirty="0">
                <a:latin typeface="+mj-lt"/>
                <a:cs typeface="Microsoft Sans Serif"/>
              </a:rPr>
              <a:t> </a:t>
            </a:r>
            <a:r>
              <a:rPr spc="-55">
                <a:latin typeface="+mj-lt"/>
                <a:cs typeface="Microsoft Sans Serif"/>
              </a:rPr>
              <a:t>also </a:t>
            </a:r>
            <a:r>
              <a:rPr spc="-50">
                <a:latin typeface="+mj-lt"/>
                <a:cs typeface="Microsoft Sans Serif"/>
              </a:rPr>
              <a:t> </a:t>
            </a:r>
            <a:r>
              <a:rPr spc="-35" smtClean="0">
                <a:latin typeface="+mj-lt"/>
                <a:cs typeface="Microsoft Sans Serif"/>
              </a:rPr>
              <a:t>identical.</a:t>
            </a:r>
            <a:r>
              <a:rPr spc="-125" smtClean="0">
                <a:latin typeface="+mj-lt"/>
                <a:cs typeface="Microsoft Sans Serif"/>
              </a:rPr>
              <a:t>The</a:t>
            </a:r>
            <a:r>
              <a:rPr spc="-120" smtClean="0">
                <a:latin typeface="+mj-lt"/>
                <a:cs typeface="Microsoft Sans Serif"/>
              </a:rPr>
              <a:t> </a:t>
            </a:r>
            <a:r>
              <a:rPr spc="-60" dirty="0">
                <a:latin typeface="+mj-lt"/>
                <a:cs typeface="Microsoft Sans Serif"/>
              </a:rPr>
              <a:t>main</a:t>
            </a:r>
            <a:r>
              <a:rPr spc="-55" dirty="0">
                <a:latin typeface="+mj-lt"/>
                <a:cs typeface="Microsoft Sans Serif"/>
              </a:rPr>
              <a:t> </a:t>
            </a:r>
            <a:r>
              <a:rPr spc="-15" dirty="0">
                <a:latin typeface="+mj-lt"/>
                <a:cs typeface="Microsoft Sans Serif"/>
              </a:rPr>
              <a:t>problem </a:t>
            </a:r>
            <a:r>
              <a:rPr spc="5" dirty="0">
                <a:latin typeface="+mj-lt"/>
                <a:cs typeface="Microsoft Sans Serif"/>
              </a:rPr>
              <a:t>of </a:t>
            </a:r>
            <a:r>
              <a:rPr spc="10" dirty="0">
                <a:latin typeface="+mj-lt"/>
                <a:cs typeface="Microsoft Sans Serif"/>
              </a:rPr>
              <a:t> </a:t>
            </a:r>
            <a:r>
              <a:rPr spc="-60" dirty="0">
                <a:latin typeface="+mj-lt"/>
                <a:cs typeface="Microsoft Sans Serif"/>
              </a:rPr>
              <a:t>these</a:t>
            </a:r>
            <a:r>
              <a:rPr spc="130" dirty="0">
                <a:latin typeface="+mj-lt"/>
                <a:cs typeface="Microsoft Sans Serif"/>
              </a:rPr>
              <a:t> </a:t>
            </a:r>
            <a:r>
              <a:rPr spc="-40" dirty="0">
                <a:latin typeface="+mj-lt"/>
                <a:cs typeface="Microsoft Sans Serif"/>
              </a:rPr>
              <a:t>models</a:t>
            </a:r>
            <a:r>
              <a:rPr spc="114" dirty="0">
                <a:latin typeface="+mj-lt"/>
                <a:cs typeface="Microsoft Sans Serif"/>
              </a:rPr>
              <a:t> </a:t>
            </a:r>
            <a:r>
              <a:rPr spc="-80" dirty="0">
                <a:latin typeface="+mj-lt"/>
                <a:cs typeface="Microsoft Sans Serif"/>
              </a:rPr>
              <a:t>are</a:t>
            </a:r>
            <a:r>
              <a:rPr spc="130" dirty="0">
                <a:latin typeface="+mj-lt"/>
                <a:cs typeface="Microsoft Sans Serif"/>
              </a:rPr>
              <a:t> </a:t>
            </a:r>
            <a:r>
              <a:rPr spc="-70" dirty="0">
                <a:latin typeface="+mj-lt"/>
                <a:cs typeface="Microsoft Sans Serif"/>
              </a:rPr>
              <a:t>false</a:t>
            </a:r>
            <a:r>
              <a:rPr spc="130" dirty="0">
                <a:latin typeface="+mj-lt"/>
                <a:cs typeface="Microsoft Sans Serif"/>
              </a:rPr>
              <a:t> </a:t>
            </a:r>
            <a:r>
              <a:rPr spc="-30" dirty="0">
                <a:latin typeface="+mj-lt"/>
                <a:cs typeface="Microsoft Sans Serif"/>
              </a:rPr>
              <a:t>positives.</a:t>
            </a:r>
            <a:endParaRPr>
              <a:latin typeface="+mj-lt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984" y="420624"/>
            <a:ext cx="6935412" cy="6476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0" dirty="0"/>
              <a:t>Confusion</a:t>
            </a:r>
            <a:r>
              <a:rPr spc="170" dirty="0"/>
              <a:t> </a:t>
            </a:r>
            <a:r>
              <a:rPr spc="-50" dirty="0"/>
              <a:t>Matrix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9288" y="4114800"/>
            <a:ext cx="2057400" cy="1543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944" y="1752600"/>
            <a:ext cx="1943100" cy="20002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66978" y="1396937"/>
            <a:ext cx="203338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+mj-lt"/>
                <a:cs typeface="Calibri"/>
              </a:rPr>
              <a:t>Logistic</a:t>
            </a:r>
            <a:r>
              <a:rPr sz="1200" b="1" spc="-85" dirty="0">
                <a:latin typeface="+mj-lt"/>
                <a:cs typeface="Calibri"/>
              </a:rPr>
              <a:t> </a:t>
            </a:r>
            <a:r>
              <a:rPr sz="1200" b="1" spc="5" dirty="0">
                <a:latin typeface="+mj-lt"/>
                <a:cs typeface="Calibri"/>
              </a:rPr>
              <a:t>regression</a:t>
            </a:r>
            <a:endParaRPr sz="1200">
              <a:latin typeface="+mj-lt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3256" y="1752600"/>
            <a:ext cx="1943100" cy="20002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944" y="3867150"/>
            <a:ext cx="1943100" cy="20002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3256" y="3867150"/>
            <a:ext cx="1943100" cy="20002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2731" y="3638614"/>
            <a:ext cx="50707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0" dirty="0">
                <a:latin typeface="+mj-lt"/>
                <a:cs typeface="Calibri"/>
              </a:rPr>
              <a:t>k</a:t>
            </a:r>
            <a:r>
              <a:rPr sz="1200" b="1" spc="10" dirty="0">
                <a:latin typeface="+mj-lt"/>
                <a:cs typeface="Calibri"/>
              </a:rPr>
              <a:t>N</a:t>
            </a:r>
            <a:r>
              <a:rPr sz="1200" b="1" dirty="0">
                <a:latin typeface="+mj-lt"/>
                <a:cs typeface="Calibri"/>
              </a:rPr>
              <a:t>N</a:t>
            </a:r>
            <a:endParaRPr sz="1200">
              <a:latin typeface="+mj-lt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97770" y="1396937"/>
            <a:ext cx="148411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+mj-lt"/>
                <a:cs typeface="Calibri"/>
              </a:rPr>
              <a:t>D</a:t>
            </a:r>
            <a:r>
              <a:rPr sz="1200" b="1" spc="-5" dirty="0">
                <a:latin typeface="+mj-lt"/>
                <a:cs typeface="Calibri"/>
              </a:rPr>
              <a:t>eci</a:t>
            </a:r>
            <a:r>
              <a:rPr sz="1200" b="1" spc="30" dirty="0">
                <a:latin typeface="+mj-lt"/>
                <a:cs typeface="Calibri"/>
              </a:rPr>
              <a:t>s</a:t>
            </a:r>
            <a:r>
              <a:rPr sz="1200" b="1" spc="5" dirty="0">
                <a:latin typeface="+mj-lt"/>
                <a:cs typeface="Calibri"/>
              </a:rPr>
              <a:t>io</a:t>
            </a:r>
            <a:r>
              <a:rPr sz="1200" b="1" dirty="0">
                <a:latin typeface="+mj-lt"/>
                <a:cs typeface="Calibri"/>
              </a:rPr>
              <a:t>n</a:t>
            </a:r>
            <a:r>
              <a:rPr sz="1200" b="1" spc="-100" dirty="0">
                <a:latin typeface="+mj-lt"/>
                <a:cs typeface="Calibri"/>
              </a:rPr>
              <a:t> </a:t>
            </a:r>
            <a:r>
              <a:rPr sz="1200" b="1" spc="-70" dirty="0">
                <a:latin typeface="+mj-lt"/>
                <a:cs typeface="Calibri"/>
              </a:rPr>
              <a:t>T</a:t>
            </a:r>
            <a:r>
              <a:rPr sz="1200" b="1" spc="35" dirty="0">
                <a:latin typeface="+mj-lt"/>
                <a:cs typeface="Calibri"/>
              </a:rPr>
              <a:t>r</a:t>
            </a:r>
            <a:r>
              <a:rPr sz="1200" b="1" spc="-5" dirty="0">
                <a:latin typeface="+mj-lt"/>
                <a:cs typeface="Calibri"/>
              </a:rPr>
              <a:t>ee</a:t>
            </a:r>
            <a:endParaRPr sz="1200">
              <a:latin typeface="+mj-lt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6421" y="3638614"/>
            <a:ext cx="5318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latin typeface="+mj-lt"/>
                <a:cs typeface="Calibri"/>
              </a:rPr>
              <a:t>S</a:t>
            </a:r>
            <a:r>
              <a:rPr sz="1200" b="1" spc="-15" dirty="0">
                <a:latin typeface="+mj-lt"/>
                <a:cs typeface="Calibri"/>
              </a:rPr>
              <a:t>V</a:t>
            </a:r>
            <a:r>
              <a:rPr sz="1200" b="1" dirty="0">
                <a:latin typeface="+mj-lt"/>
                <a:cs typeface="Calibri"/>
              </a:rPr>
              <a:t>M</a:t>
            </a:r>
            <a:endParaRPr sz="120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928670"/>
            <a:ext cx="8429684" cy="335758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en-US" sz="1600" b="1" dirty="0" smtClean="0"/>
              <a:t>Context and Background of Project</a:t>
            </a:r>
            <a:endParaRPr lang="en-US" sz="1200" b="1" dirty="0" smtClean="0"/>
          </a:p>
          <a:p>
            <a:pPr algn="just"/>
            <a:r>
              <a:rPr lang="en-US" sz="1200" b="1" spc="-114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200" b="1" dirty="0" smtClean="0"/>
              <a:t>Project aim</a:t>
            </a:r>
            <a:r>
              <a:rPr lang="en-US" sz="1200" dirty="0" smtClean="0"/>
              <a:t>: Predict the successful landing of the Falcon 9 first stage.</a:t>
            </a:r>
          </a:p>
          <a:p>
            <a:pPr algn="just"/>
            <a:r>
              <a:rPr lang="en-US" sz="1200" b="1" dirty="0" err="1" smtClean="0"/>
              <a:t>SpaceX's</a:t>
            </a:r>
            <a:r>
              <a:rPr lang="en-US" sz="1200" b="1" dirty="0" smtClean="0"/>
              <a:t> claim</a:t>
            </a:r>
            <a:r>
              <a:rPr lang="en-US" sz="1200" dirty="0" smtClean="0"/>
              <a:t>: Falcon 9 rocket launch costs $62 million, significantly lower than competitors.</a:t>
            </a:r>
          </a:p>
          <a:p>
            <a:pPr algn="just"/>
            <a:r>
              <a:rPr lang="en-US" sz="1200" b="1" dirty="0" smtClean="0"/>
              <a:t>Cost comparison</a:t>
            </a:r>
            <a:r>
              <a:rPr lang="en-US" sz="1200" dirty="0" smtClean="0"/>
              <a:t>: Other providers charge upwards of $165 million for similar launches.</a:t>
            </a:r>
          </a:p>
          <a:p>
            <a:pPr algn="just"/>
            <a:r>
              <a:rPr lang="en-US" sz="1200" b="1" dirty="0" err="1" smtClean="0"/>
              <a:t>SpaceX's</a:t>
            </a:r>
            <a:r>
              <a:rPr lang="en-US" sz="1200" b="1" dirty="0" smtClean="0"/>
              <a:t> advantage</a:t>
            </a:r>
            <a:r>
              <a:rPr lang="en-US" sz="1200" dirty="0" smtClean="0"/>
              <a:t>: Ability to reuse the first stage, reducing costs.</a:t>
            </a:r>
          </a:p>
          <a:p>
            <a:pPr algn="just"/>
            <a:r>
              <a:rPr lang="en-US" sz="1200" b="1" dirty="0" smtClean="0"/>
              <a:t>Importance of predictio</a:t>
            </a:r>
            <a:r>
              <a:rPr lang="en-US" sz="1200" dirty="0" smtClean="0"/>
              <a:t>n: Determines the cost of a launch based on successful landing.</a:t>
            </a:r>
          </a:p>
          <a:p>
            <a:pPr algn="just"/>
            <a:r>
              <a:rPr lang="en-US" sz="1200" b="1" dirty="0" smtClean="0"/>
              <a:t>Relevance to competitors</a:t>
            </a:r>
            <a:r>
              <a:rPr lang="en-US" sz="1200" dirty="0" smtClean="0"/>
              <a:t>: Valuable information for companies aiming to compete with </a:t>
            </a:r>
            <a:r>
              <a:rPr lang="en-US" sz="1200" dirty="0" err="1" smtClean="0"/>
              <a:t>SpaceX</a:t>
            </a:r>
            <a:r>
              <a:rPr lang="en-US" sz="1200" dirty="0" smtClean="0"/>
              <a:t> in rocket launches</a:t>
            </a:r>
            <a:r>
              <a:rPr lang="en-US" sz="1100" dirty="0" smtClean="0"/>
              <a:t>.</a:t>
            </a:r>
          </a:p>
          <a:p>
            <a:pPr algn="just">
              <a:buNone/>
            </a:pPr>
            <a:endParaRPr lang="en-US" sz="1100" dirty="0" smtClean="0"/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endParaRPr lang="en-US" sz="1800" dirty="0" smtClean="0">
              <a:latin typeface="Microsoft Sans Serif"/>
              <a:cs typeface="Microsoft Sans Serif"/>
            </a:endParaRP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2844" y="214290"/>
            <a:ext cx="8229600" cy="72547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00034" y="3643314"/>
            <a:ext cx="8429684" cy="228601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1600" b="1" dirty="0" smtClean="0"/>
              <a:t>Problems need to focus on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1300" dirty="0" smtClean="0"/>
              <a:t>What factors influences the successful landing of rocket?</a:t>
            </a:r>
          </a:p>
          <a:p>
            <a:pPr marL="365760" lvl="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§"/>
            </a:pPr>
            <a:r>
              <a:rPr lang="en-US" sz="1300" dirty="0"/>
              <a:t>How do specific relationships with rocket variables affect the success rate of landing</a:t>
            </a:r>
            <a:r>
              <a:rPr lang="en-US" sz="1300" dirty="0" smtClean="0"/>
              <a:t>?</a:t>
            </a:r>
          </a:p>
          <a:p>
            <a:pPr marL="365760" lvl="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§"/>
            </a:pPr>
            <a:r>
              <a:rPr lang="en-US" sz="1300" dirty="0"/>
              <a:t>What conditions does </a:t>
            </a:r>
            <a:r>
              <a:rPr lang="en-US" sz="1300" dirty="0" err="1"/>
              <a:t>SpaceX</a:t>
            </a:r>
            <a:r>
              <a:rPr lang="en-US" sz="1300" dirty="0"/>
              <a:t> need to achieve to optimize results and ensure the highest success rate for rocket landings?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Verdana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910" y="1214422"/>
            <a:ext cx="8001056" cy="446782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410209" indent="-229235">
              <a:lnSpc>
                <a:spcPts val="195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600" spc="-114" dirty="0">
                <a:latin typeface="+mj-lt"/>
                <a:cs typeface="Microsoft Sans Serif"/>
              </a:rPr>
              <a:t>The</a:t>
            </a:r>
            <a:r>
              <a:rPr sz="1600" spc="50" dirty="0">
                <a:latin typeface="+mj-lt"/>
                <a:cs typeface="Microsoft Sans Serif"/>
              </a:rPr>
              <a:t> </a:t>
            </a:r>
            <a:r>
              <a:rPr sz="1600" spc="-85" dirty="0">
                <a:latin typeface="+mj-lt"/>
                <a:cs typeface="Microsoft Sans Serif"/>
              </a:rPr>
              <a:t>success</a:t>
            </a:r>
            <a:r>
              <a:rPr sz="1600" spc="-140" dirty="0">
                <a:latin typeface="+mj-lt"/>
                <a:cs typeface="Microsoft Sans Serif"/>
              </a:rPr>
              <a:t> </a:t>
            </a:r>
            <a:r>
              <a:rPr sz="1600" spc="-15" dirty="0">
                <a:latin typeface="+mj-lt"/>
                <a:cs typeface="Microsoft Sans Serif"/>
              </a:rPr>
              <a:t>of</a:t>
            </a:r>
            <a:r>
              <a:rPr sz="1600" spc="70" dirty="0">
                <a:latin typeface="+mj-lt"/>
                <a:cs typeface="Microsoft Sans Serif"/>
              </a:rPr>
              <a:t> </a:t>
            </a:r>
            <a:r>
              <a:rPr sz="1600" spc="-120" dirty="0">
                <a:latin typeface="+mj-lt"/>
                <a:cs typeface="Microsoft Sans Serif"/>
              </a:rPr>
              <a:t>a</a:t>
            </a:r>
            <a:r>
              <a:rPr sz="1600" spc="70" dirty="0">
                <a:latin typeface="+mj-lt"/>
                <a:cs typeface="Microsoft Sans Serif"/>
              </a:rPr>
              <a:t> </a:t>
            </a:r>
            <a:r>
              <a:rPr sz="1600" spc="-35" dirty="0">
                <a:latin typeface="+mj-lt"/>
                <a:cs typeface="Microsoft Sans Serif"/>
              </a:rPr>
              <a:t>mission</a:t>
            </a:r>
            <a:r>
              <a:rPr sz="1600" spc="-85" dirty="0">
                <a:latin typeface="+mj-lt"/>
                <a:cs typeface="Microsoft Sans Serif"/>
              </a:rPr>
              <a:t> </a:t>
            </a:r>
            <a:r>
              <a:rPr sz="1600" spc="-80" dirty="0">
                <a:latin typeface="+mj-lt"/>
                <a:cs typeface="Microsoft Sans Serif"/>
              </a:rPr>
              <a:t>can</a:t>
            </a:r>
            <a:r>
              <a:rPr sz="1600" spc="70" dirty="0">
                <a:latin typeface="+mj-lt"/>
                <a:cs typeface="Microsoft Sans Serif"/>
              </a:rPr>
              <a:t> </a:t>
            </a:r>
            <a:r>
              <a:rPr sz="1600" spc="-30" dirty="0">
                <a:latin typeface="+mj-lt"/>
                <a:cs typeface="Microsoft Sans Serif"/>
              </a:rPr>
              <a:t>be</a:t>
            </a:r>
            <a:r>
              <a:rPr sz="1600" spc="-20" dirty="0">
                <a:latin typeface="+mj-lt"/>
                <a:cs typeface="Microsoft Sans Serif"/>
              </a:rPr>
              <a:t> </a:t>
            </a:r>
            <a:r>
              <a:rPr sz="1600" spc="-35" dirty="0">
                <a:latin typeface="+mj-lt"/>
                <a:cs typeface="Microsoft Sans Serif"/>
              </a:rPr>
              <a:t>explained</a:t>
            </a:r>
            <a:r>
              <a:rPr sz="1600" spc="-70" dirty="0">
                <a:latin typeface="+mj-lt"/>
                <a:cs typeface="Microsoft Sans Serif"/>
              </a:rPr>
              <a:t> </a:t>
            </a:r>
            <a:r>
              <a:rPr sz="1600" spc="-20" dirty="0">
                <a:latin typeface="+mj-lt"/>
                <a:cs typeface="Microsoft Sans Serif"/>
              </a:rPr>
              <a:t>by</a:t>
            </a:r>
            <a:r>
              <a:rPr sz="1600" spc="55" dirty="0">
                <a:latin typeface="+mj-lt"/>
                <a:cs typeface="Microsoft Sans Serif"/>
              </a:rPr>
              <a:t> </a:t>
            </a:r>
            <a:r>
              <a:rPr sz="1600" spc="-65" dirty="0">
                <a:latin typeface="+mj-lt"/>
                <a:cs typeface="Microsoft Sans Serif"/>
              </a:rPr>
              <a:t>several</a:t>
            </a:r>
            <a:r>
              <a:rPr sz="1600" spc="65" dirty="0">
                <a:latin typeface="+mj-lt"/>
                <a:cs typeface="Microsoft Sans Serif"/>
              </a:rPr>
              <a:t> </a:t>
            </a:r>
            <a:r>
              <a:rPr sz="1600" spc="-35" dirty="0">
                <a:latin typeface="+mj-lt"/>
                <a:cs typeface="Microsoft Sans Serif"/>
              </a:rPr>
              <a:t>factors</a:t>
            </a:r>
            <a:r>
              <a:rPr sz="1600" spc="15" dirty="0">
                <a:latin typeface="+mj-lt"/>
                <a:cs typeface="Microsoft Sans Serif"/>
              </a:rPr>
              <a:t> </a:t>
            </a:r>
            <a:r>
              <a:rPr sz="1600" spc="-60" dirty="0">
                <a:latin typeface="+mj-lt"/>
                <a:cs typeface="Microsoft Sans Serif"/>
              </a:rPr>
              <a:t>such</a:t>
            </a:r>
            <a:r>
              <a:rPr sz="1600" spc="-5" dirty="0">
                <a:latin typeface="+mj-lt"/>
                <a:cs typeface="Microsoft Sans Serif"/>
              </a:rPr>
              <a:t> </a:t>
            </a:r>
            <a:r>
              <a:rPr sz="1600" spc="-110" dirty="0">
                <a:latin typeface="+mj-lt"/>
                <a:cs typeface="Microsoft Sans Serif"/>
              </a:rPr>
              <a:t>as</a:t>
            </a:r>
            <a:r>
              <a:rPr sz="1600" spc="10" dirty="0">
                <a:latin typeface="+mj-lt"/>
                <a:cs typeface="Microsoft Sans Serif"/>
              </a:rPr>
              <a:t> </a:t>
            </a:r>
            <a:r>
              <a:rPr sz="1600" spc="-15" dirty="0">
                <a:latin typeface="+mj-lt"/>
                <a:cs typeface="Microsoft Sans Serif"/>
              </a:rPr>
              <a:t>the</a:t>
            </a:r>
            <a:r>
              <a:rPr sz="1600" spc="55" dirty="0">
                <a:latin typeface="+mj-lt"/>
                <a:cs typeface="Microsoft Sans Serif"/>
              </a:rPr>
              <a:t> </a:t>
            </a:r>
            <a:r>
              <a:rPr sz="1600" spc="-45" dirty="0">
                <a:latin typeface="+mj-lt"/>
                <a:cs typeface="Microsoft Sans Serif"/>
              </a:rPr>
              <a:t>launch</a:t>
            </a:r>
            <a:r>
              <a:rPr sz="1600" spc="-85" dirty="0">
                <a:latin typeface="+mj-lt"/>
                <a:cs typeface="Microsoft Sans Serif"/>
              </a:rPr>
              <a:t> </a:t>
            </a:r>
            <a:r>
              <a:rPr sz="1600" spc="-30" dirty="0">
                <a:latin typeface="+mj-lt"/>
                <a:cs typeface="Microsoft Sans Serif"/>
              </a:rPr>
              <a:t>site,</a:t>
            </a:r>
            <a:r>
              <a:rPr sz="1600" spc="145" dirty="0">
                <a:latin typeface="+mj-lt"/>
                <a:cs typeface="Microsoft Sans Serif"/>
              </a:rPr>
              <a:t> </a:t>
            </a:r>
            <a:r>
              <a:rPr sz="1600" spc="-15" dirty="0">
                <a:latin typeface="+mj-lt"/>
                <a:cs typeface="Microsoft Sans Serif"/>
              </a:rPr>
              <a:t>the</a:t>
            </a:r>
            <a:r>
              <a:rPr sz="1600" spc="55" dirty="0">
                <a:latin typeface="+mj-lt"/>
                <a:cs typeface="Microsoft Sans Serif"/>
              </a:rPr>
              <a:t> </a:t>
            </a:r>
            <a:r>
              <a:rPr sz="1600" spc="25" dirty="0">
                <a:latin typeface="+mj-lt"/>
                <a:cs typeface="Microsoft Sans Serif"/>
              </a:rPr>
              <a:t>orbit</a:t>
            </a:r>
            <a:r>
              <a:rPr sz="1600" spc="-10" dirty="0">
                <a:latin typeface="+mj-lt"/>
                <a:cs typeface="Microsoft Sans Serif"/>
              </a:rPr>
              <a:t> </a:t>
            </a:r>
            <a:r>
              <a:rPr sz="1600" spc="-45" dirty="0">
                <a:latin typeface="+mj-lt"/>
                <a:cs typeface="Microsoft Sans Serif"/>
              </a:rPr>
              <a:t>and </a:t>
            </a:r>
            <a:r>
              <a:rPr sz="1600" spc="-459" dirty="0">
                <a:latin typeface="+mj-lt"/>
                <a:cs typeface="Microsoft Sans Serif"/>
              </a:rPr>
              <a:t> </a:t>
            </a:r>
            <a:r>
              <a:rPr sz="1600" spc="-40" dirty="0">
                <a:latin typeface="+mj-lt"/>
                <a:cs typeface="Microsoft Sans Serif"/>
              </a:rPr>
              <a:t>especially</a:t>
            </a:r>
            <a:r>
              <a:rPr sz="1600" spc="-105" dirty="0">
                <a:latin typeface="+mj-lt"/>
                <a:cs typeface="Microsoft Sans Serif"/>
              </a:rPr>
              <a:t> </a:t>
            </a:r>
            <a:r>
              <a:rPr sz="1600" spc="-15" dirty="0">
                <a:latin typeface="+mj-lt"/>
                <a:cs typeface="Microsoft Sans Serif"/>
              </a:rPr>
              <a:t>the</a:t>
            </a:r>
            <a:r>
              <a:rPr sz="1600" spc="55" dirty="0">
                <a:latin typeface="+mj-lt"/>
                <a:cs typeface="Microsoft Sans Serif"/>
              </a:rPr>
              <a:t> </a:t>
            </a:r>
            <a:r>
              <a:rPr sz="1600" spc="-30" dirty="0">
                <a:latin typeface="+mj-lt"/>
                <a:cs typeface="Microsoft Sans Serif"/>
              </a:rPr>
              <a:t>number</a:t>
            </a:r>
            <a:r>
              <a:rPr sz="1600" spc="-45" dirty="0">
                <a:latin typeface="+mj-lt"/>
                <a:cs typeface="Microsoft Sans Serif"/>
              </a:rPr>
              <a:t> </a:t>
            </a:r>
            <a:r>
              <a:rPr sz="1600" spc="-15" dirty="0">
                <a:latin typeface="+mj-lt"/>
                <a:cs typeface="Microsoft Sans Serif"/>
              </a:rPr>
              <a:t>of</a:t>
            </a:r>
            <a:r>
              <a:rPr sz="1600" spc="65" dirty="0">
                <a:latin typeface="+mj-lt"/>
                <a:cs typeface="Microsoft Sans Serif"/>
              </a:rPr>
              <a:t> </a:t>
            </a:r>
            <a:r>
              <a:rPr sz="1600" spc="-35" dirty="0">
                <a:latin typeface="+mj-lt"/>
                <a:cs typeface="Microsoft Sans Serif"/>
              </a:rPr>
              <a:t>previous</a:t>
            </a:r>
            <a:r>
              <a:rPr sz="1600" spc="10" dirty="0">
                <a:latin typeface="+mj-lt"/>
                <a:cs typeface="Microsoft Sans Serif"/>
              </a:rPr>
              <a:t> </a:t>
            </a:r>
            <a:r>
              <a:rPr sz="1600" spc="-60" dirty="0">
                <a:latin typeface="+mj-lt"/>
                <a:cs typeface="Microsoft Sans Serif"/>
              </a:rPr>
              <a:t>launches.</a:t>
            </a:r>
            <a:r>
              <a:rPr sz="1600" spc="-140" dirty="0">
                <a:latin typeface="+mj-lt"/>
                <a:cs typeface="Microsoft Sans Serif"/>
              </a:rPr>
              <a:t> </a:t>
            </a:r>
            <a:r>
              <a:rPr sz="1600" spc="-45" dirty="0">
                <a:latin typeface="+mj-lt"/>
                <a:cs typeface="Microsoft Sans Serif"/>
              </a:rPr>
              <a:t>Indeed,</a:t>
            </a:r>
            <a:r>
              <a:rPr sz="1600" spc="-65" dirty="0">
                <a:latin typeface="+mj-lt"/>
                <a:cs typeface="Microsoft Sans Serif"/>
              </a:rPr>
              <a:t> </a:t>
            </a:r>
            <a:r>
              <a:rPr sz="1600" spc="-70" dirty="0">
                <a:latin typeface="+mj-lt"/>
                <a:cs typeface="Microsoft Sans Serif"/>
              </a:rPr>
              <a:t>we</a:t>
            </a:r>
            <a:r>
              <a:rPr sz="1600" spc="50" dirty="0">
                <a:latin typeface="+mj-lt"/>
                <a:cs typeface="Microsoft Sans Serif"/>
              </a:rPr>
              <a:t> </a:t>
            </a:r>
            <a:r>
              <a:rPr sz="1600" spc="-80" dirty="0">
                <a:latin typeface="+mj-lt"/>
                <a:cs typeface="Microsoft Sans Serif"/>
              </a:rPr>
              <a:t>can</a:t>
            </a:r>
            <a:r>
              <a:rPr sz="1600" spc="-5" dirty="0">
                <a:latin typeface="+mj-lt"/>
                <a:cs typeface="Microsoft Sans Serif"/>
              </a:rPr>
              <a:t> </a:t>
            </a:r>
            <a:r>
              <a:rPr sz="1600" spc="-80" dirty="0">
                <a:latin typeface="+mj-lt"/>
                <a:cs typeface="Microsoft Sans Serif"/>
              </a:rPr>
              <a:t>assume</a:t>
            </a:r>
            <a:r>
              <a:rPr sz="1600" spc="-25" dirty="0">
                <a:latin typeface="+mj-lt"/>
                <a:cs typeface="Microsoft Sans Serif"/>
              </a:rPr>
              <a:t> </a:t>
            </a:r>
            <a:r>
              <a:rPr sz="1600" spc="10" dirty="0">
                <a:latin typeface="+mj-lt"/>
                <a:cs typeface="Microsoft Sans Serif"/>
              </a:rPr>
              <a:t>that</a:t>
            </a:r>
            <a:r>
              <a:rPr sz="1600" spc="-10" dirty="0">
                <a:latin typeface="+mj-lt"/>
                <a:cs typeface="Microsoft Sans Serif"/>
              </a:rPr>
              <a:t> </a:t>
            </a:r>
            <a:r>
              <a:rPr sz="1600" spc="-30" dirty="0">
                <a:latin typeface="+mj-lt"/>
                <a:cs typeface="Microsoft Sans Serif"/>
              </a:rPr>
              <a:t>there</a:t>
            </a:r>
            <a:r>
              <a:rPr sz="1600" spc="50" dirty="0">
                <a:latin typeface="+mj-lt"/>
                <a:cs typeface="Microsoft Sans Serif"/>
              </a:rPr>
              <a:t> </a:t>
            </a:r>
            <a:r>
              <a:rPr sz="1600" spc="-85" dirty="0">
                <a:latin typeface="+mj-lt"/>
                <a:cs typeface="Microsoft Sans Serif"/>
              </a:rPr>
              <a:t>has</a:t>
            </a:r>
            <a:r>
              <a:rPr sz="1600" spc="10" dirty="0">
                <a:latin typeface="+mj-lt"/>
                <a:cs typeface="Microsoft Sans Serif"/>
              </a:rPr>
              <a:t> </a:t>
            </a:r>
            <a:r>
              <a:rPr sz="1600" spc="-55" dirty="0">
                <a:latin typeface="+mj-lt"/>
                <a:cs typeface="Microsoft Sans Serif"/>
              </a:rPr>
              <a:t>been</a:t>
            </a:r>
            <a:r>
              <a:rPr sz="1600" spc="70" dirty="0">
                <a:latin typeface="+mj-lt"/>
                <a:cs typeface="Microsoft Sans Serif"/>
              </a:rPr>
              <a:t> </a:t>
            </a:r>
            <a:r>
              <a:rPr sz="1600" spc="-120" dirty="0">
                <a:latin typeface="+mj-lt"/>
                <a:cs typeface="Microsoft Sans Serif"/>
              </a:rPr>
              <a:t>a</a:t>
            </a:r>
            <a:r>
              <a:rPr sz="1600" spc="65" dirty="0">
                <a:latin typeface="+mj-lt"/>
                <a:cs typeface="Microsoft Sans Serif"/>
              </a:rPr>
              <a:t> </a:t>
            </a:r>
            <a:r>
              <a:rPr sz="1600" spc="-20" dirty="0">
                <a:latin typeface="+mj-lt"/>
                <a:cs typeface="Microsoft Sans Serif"/>
              </a:rPr>
              <a:t>gain</a:t>
            </a:r>
            <a:r>
              <a:rPr sz="1600" spc="-10" dirty="0">
                <a:latin typeface="+mj-lt"/>
                <a:cs typeface="Microsoft Sans Serif"/>
              </a:rPr>
              <a:t> </a:t>
            </a:r>
            <a:r>
              <a:rPr sz="1600" spc="-5" dirty="0">
                <a:latin typeface="+mj-lt"/>
                <a:cs typeface="Microsoft Sans Serif"/>
              </a:rPr>
              <a:t>in </a:t>
            </a:r>
            <a:r>
              <a:rPr sz="1600" dirty="0">
                <a:latin typeface="+mj-lt"/>
                <a:cs typeface="Microsoft Sans Serif"/>
              </a:rPr>
              <a:t> </a:t>
            </a:r>
            <a:r>
              <a:rPr sz="1600" spc="-20" dirty="0">
                <a:latin typeface="+mj-lt"/>
                <a:cs typeface="Microsoft Sans Serif"/>
              </a:rPr>
              <a:t>knowledge</a:t>
            </a:r>
            <a:r>
              <a:rPr sz="1600" spc="-105" dirty="0">
                <a:latin typeface="+mj-lt"/>
                <a:cs typeface="Microsoft Sans Serif"/>
              </a:rPr>
              <a:t> </a:t>
            </a:r>
            <a:r>
              <a:rPr sz="1600" spc="-35" dirty="0">
                <a:latin typeface="+mj-lt"/>
                <a:cs typeface="Microsoft Sans Serif"/>
              </a:rPr>
              <a:t>between</a:t>
            </a:r>
            <a:r>
              <a:rPr sz="1600" spc="-15" dirty="0">
                <a:latin typeface="+mj-lt"/>
                <a:cs typeface="Microsoft Sans Serif"/>
              </a:rPr>
              <a:t> </a:t>
            </a:r>
            <a:r>
              <a:rPr sz="1600" spc="-60" dirty="0">
                <a:latin typeface="+mj-lt"/>
                <a:cs typeface="Microsoft Sans Serif"/>
              </a:rPr>
              <a:t>launches</a:t>
            </a:r>
            <a:r>
              <a:rPr sz="1600" spc="-70" dirty="0">
                <a:latin typeface="+mj-lt"/>
                <a:cs typeface="Microsoft Sans Serif"/>
              </a:rPr>
              <a:t> </a:t>
            </a:r>
            <a:r>
              <a:rPr sz="1600" spc="10" dirty="0">
                <a:latin typeface="+mj-lt"/>
                <a:cs typeface="Microsoft Sans Serif"/>
              </a:rPr>
              <a:t>that</a:t>
            </a:r>
            <a:r>
              <a:rPr sz="1600" spc="60" dirty="0">
                <a:latin typeface="+mj-lt"/>
                <a:cs typeface="Microsoft Sans Serif"/>
              </a:rPr>
              <a:t> </a:t>
            </a:r>
            <a:r>
              <a:rPr sz="1600" spc="-30" dirty="0">
                <a:latin typeface="+mj-lt"/>
                <a:cs typeface="Microsoft Sans Serif"/>
              </a:rPr>
              <a:t>allowed</a:t>
            </a:r>
            <a:r>
              <a:rPr sz="1600" spc="5" dirty="0">
                <a:latin typeface="+mj-lt"/>
                <a:cs typeface="Microsoft Sans Serif"/>
              </a:rPr>
              <a:t> </a:t>
            </a:r>
            <a:r>
              <a:rPr sz="1600" spc="45" dirty="0">
                <a:latin typeface="+mj-lt"/>
                <a:cs typeface="Microsoft Sans Serif"/>
              </a:rPr>
              <a:t>to</a:t>
            </a:r>
            <a:r>
              <a:rPr sz="1600" spc="25" dirty="0">
                <a:latin typeface="+mj-lt"/>
                <a:cs typeface="Microsoft Sans Serif"/>
              </a:rPr>
              <a:t> </a:t>
            </a:r>
            <a:r>
              <a:rPr sz="1600" spc="15" dirty="0">
                <a:latin typeface="+mj-lt"/>
                <a:cs typeface="Microsoft Sans Serif"/>
              </a:rPr>
              <a:t>go</a:t>
            </a:r>
            <a:r>
              <a:rPr sz="1600" spc="30" dirty="0">
                <a:latin typeface="+mj-lt"/>
                <a:cs typeface="Microsoft Sans Serif"/>
              </a:rPr>
              <a:t> </a:t>
            </a:r>
            <a:r>
              <a:rPr sz="1600" spc="-30" dirty="0">
                <a:latin typeface="+mj-lt"/>
                <a:cs typeface="Microsoft Sans Serif"/>
              </a:rPr>
              <a:t>from</a:t>
            </a:r>
            <a:r>
              <a:rPr sz="1600" spc="60" dirty="0">
                <a:latin typeface="+mj-lt"/>
                <a:cs typeface="Microsoft Sans Serif"/>
              </a:rPr>
              <a:t> </a:t>
            </a:r>
            <a:r>
              <a:rPr sz="1600" spc="-120" dirty="0">
                <a:latin typeface="+mj-lt"/>
                <a:cs typeface="Microsoft Sans Serif"/>
              </a:rPr>
              <a:t>a</a:t>
            </a:r>
            <a:r>
              <a:rPr sz="1600" spc="65" dirty="0">
                <a:latin typeface="+mj-lt"/>
                <a:cs typeface="Microsoft Sans Serif"/>
              </a:rPr>
              <a:t> </a:t>
            </a:r>
            <a:r>
              <a:rPr sz="1600" spc="-45" dirty="0">
                <a:latin typeface="+mj-lt"/>
                <a:cs typeface="Microsoft Sans Serif"/>
              </a:rPr>
              <a:t>launch</a:t>
            </a:r>
            <a:r>
              <a:rPr sz="1600" spc="-90" dirty="0">
                <a:latin typeface="+mj-lt"/>
                <a:cs typeface="Microsoft Sans Serif"/>
              </a:rPr>
              <a:t> </a:t>
            </a:r>
            <a:r>
              <a:rPr sz="1600" spc="-25" dirty="0">
                <a:latin typeface="+mj-lt"/>
                <a:cs typeface="Microsoft Sans Serif"/>
              </a:rPr>
              <a:t>failure </a:t>
            </a:r>
            <a:r>
              <a:rPr sz="1600" spc="45" dirty="0">
                <a:latin typeface="+mj-lt"/>
                <a:cs typeface="Microsoft Sans Serif"/>
              </a:rPr>
              <a:t>to</a:t>
            </a:r>
            <a:r>
              <a:rPr sz="1600" spc="100" dirty="0">
                <a:latin typeface="+mj-lt"/>
                <a:cs typeface="Microsoft Sans Serif"/>
              </a:rPr>
              <a:t> </a:t>
            </a:r>
            <a:r>
              <a:rPr sz="1600" spc="-120" dirty="0">
                <a:latin typeface="+mj-lt"/>
                <a:cs typeface="Microsoft Sans Serif"/>
              </a:rPr>
              <a:t>a</a:t>
            </a:r>
            <a:r>
              <a:rPr sz="1600" spc="65" dirty="0">
                <a:latin typeface="+mj-lt"/>
                <a:cs typeface="Microsoft Sans Serif"/>
              </a:rPr>
              <a:t> </a:t>
            </a:r>
            <a:r>
              <a:rPr sz="1600" spc="-80" dirty="0">
                <a:latin typeface="+mj-lt"/>
                <a:cs typeface="Microsoft Sans Serif"/>
              </a:rPr>
              <a:t>success.</a:t>
            </a:r>
            <a:endParaRPr sz="1600">
              <a:latin typeface="+mj-lt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600" spc="-114" dirty="0">
                <a:latin typeface="+mj-lt"/>
                <a:cs typeface="Microsoft Sans Serif"/>
              </a:rPr>
              <a:t>The</a:t>
            </a:r>
            <a:r>
              <a:rPr sz="1600" spc="45" dirty="0">
                <a:latin typeface="+mj-lt"/>
                <a:cs typeface="Microsoft Sans Serif"/>
              </a:rPr>
              <a:t> </a:t>
            </a:r>
            <a:r>
              <a:rPr sz="1600" spc="5" dirty="0">
                <a:latin typeface="+mj-lt"/>
                <a:cs typeface="Microsoft Sans Serif"/>
              </a:rPr>
              <a:t>orbits</a:t>
            </a:r>
            <a:r>
              <a:rPr sz="1600" spc="10" dirty="0">
                <a:latin typeface="+mj-lt"/>
                <a:cs typeface="Microsoft Sans Serif"/>
              </a:rPr>
              <a:t> with</a:t>
            </a:r>
            <a:r>
              <a:rPr sz="1600" spc="-10" dirty="0">
                <a:latin typeface="+mj-lt"/>
                <a:cs typeface="Microsoft Sans Serif"/>
              </a:rPr>
              <a:t> </a:t>
            </a:r>
            <a:r>
              <a:rPr sz="1600" spc="-15" dirty="0">
                <a:latin typeface="+mj-lt"/>
                <a:cs typeface="Microsoft Sans Serif"/>
              </a:rPr>
              <a:t>the</a:t>
            </a:r>
            <a:r>
              <a:rPr sz="1600" spc="45" dirty="0">
                <a:latin typeface="+mj-lt"/>
                <a:cs typeface="Microsoft Sans Serif"/>
              </a:rPr>
              <a:t> </a:t>
            </a:r>
            <a:r>
              <a:rPr sz="1600" spc="-15" dirty="0">
                <a:latin typeface="+mj-lt"/>
                <a:cs typeface="Microsoft Sans Serif"/>
              </a:rPr>
              <a:t>best</a:t>
            </a:r>
            <a:r>
              <a:rPr sz="1600" spc="-10" dirty="0">
                <a:latin typeface="+mj-lt"/>
                <a:cs typeface="Microsoft Sans Serif"/>
              </a:rPr>
              <a:t> </a:t>
            </a:r>
            <a:r>
              <a:rPr sz="1600" spc="-85" dirty="0">
                <a:latin typeface="+mj-lt"/>
                <a:cs typeface="Microsoft Sans Serif"/>
              </a:rPr>
              <a:t>success</a:t>
            </a:r>
            <a:r>
              <a:rPr sz="1600" spc="-140" dirty="0">
                <a:latin typeface="+mj-lt"/>
                <a:cs typeface="Microsoft Sans Serif"/>
              </a:rPr>
              <a:t> </a:t>
            </a:r>
            <a:r>
              <a:rPr sz="1600" spc="-45" dirty="0">
                <a:latin typeface="+mj-lt"/>
                <a:cs typeface="Microsoft Sans Serif"/>
              </a:rPr>
              <a:t>rates</a:t>
            </a:r>
            <a:r>
              <a:rPr sz="1600" spc="75" dirty="0">
                <a:latin typeface="+mj-lt"/>
                <a:cs typeface="Microsoft Sans Serif"/>
              </a:rPr>
              <a:t> </a:t>
            </a:r>
            <a:r>
              <a:rPr sz="1600" spc="-75" dirty="0">
                <a:latin typeface="+mj-lt"/>
                <a:cs typeface="Microsoft Sans Serif"/>
              </a:rPr>
              <a:t>are</a:t>
            </a:r>
            <a:r>
              <a:rPr sz="1600" spc="110" dirty="0">
                <a:latin typeface="+mj-lt"/>
                <a:cs typeface="Microsoft Sans Serif"/>
              </a:rPr>
              <a:t> </a:t>
            </a:r>
            <a:r>
              <a:rPr sz="1600" spc="-185" dirty="0">
                <a:latin typeface="+mj-lt"/>
                <a:cs typeface="Microsoft Sans Serif"/>
              </a:rPr>
              <a:t>GEO,</a:t>
            </a:r>
            <a:r>
              <a:rPr sz="1600" spc="85" dirty="0">
                <a:latin typeface="+mj-lt"/>
                <a:cs typeface="Microsoft Sans Serif"/>
              </a:rPr>
              <a:t> </a:t>
            </a:r>
            <a:r>
              <a:rPr sz="1600" spc="-140" dirty="0">
                <a:latin typeface="+mj-lt"/>
                <a:cs typeface="Microsoft Sans Serif"/>
              </a:rPr>
              <a:t>HEO,</a:t>
            </a:r>
            <a:r>
              <a:rPr sz="1600" spc="-65" dirty="0">
                <a:latin typeface="+mj-lt"/>
                <a:cs typeface="Microsoft Sans Serif"/>
              </a:rPr>
              <a:t> </a:t>
            </a:r>
            <a:r>
              <a:rPr sz="1600" spc="-170" dirty="0">
                <a:latin typeface="+mj-lt"/>
                <a:cs typeface="Microsoft Sans Serif"/>
              </a:rPr>
              <a:t>SSO,</a:t>
            </a:r>
            <a:r>
              <a:rPr sz="1600" spc="10" dirty="0">
                <a:latin typeface="+mj-lt"/>
                <a:cs typeface="Microsoft Sans Serif"/>
              </a:rPr>
              <a:t> </a:t>
            </a:r>
            <a:r>
              <a:rPr sz="1600" spc="-85" dirty="0">
                <a:latin typeface="+mj-lt"/>
                <a:cs typeface="Microsoft Sans Serif"/>
              </a:rPr>
              <a:t>ES-L1.</a:t>
            </a:r>
            <a:endParaRPr sz="1600">
              <a:latin typeface="+mj-lt"/>
              <a:cs typeface="Microsoft Sans Serif"/>
            </a:endParaRPr>
          </a:p>
          <a:p>
            <a:pPr marL="241300" marR="24765" indent="-229235">
              <a:lnSpc>
                <a:spcPts val="195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600" spc="-20" dirty="0">
                <a:solidFill>
                  <a:srgbClr val="292929"/>
                </a:solidFill>
                <a:latin typeface="+mj-lt"/>
                <a:cs typeface="Microsoft Sans Serif"/>
              </a:rPr>
              <a:t>Depending</a:t>
            </a:r>
            <a:r>
              <a:rPr sz="1600" spc="-14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+mj-lt"/>
                <a:cs typeface="Microsoft Sans Serif"/>
              </a:rPr>
              <a:t>on</a:t>
            </a:r>
            <a:r>
              <a:rPr sz="1600" spc="7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15" dirty="0">
                <a:solidFill>
                  <a:srgbClr val="292929"/>
                </a:solidFill>
                <a:latin typeface="+mj-lt"/>
                <a:cs typeface="Microsoft Sans Serif"/>
              </a:rPr>
              <a:t>the</a:t>
            </a:r>
            <a:r>
              <a:rPr sz="1600" spc="5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+mj-lt"/>
                <a:cs typeface="Microsoft Sans Serif"/>
              </a:rPr>
              <a:t>orbits,</a:t>
            </a:r>
            <a:r>
              <a:rPr sz="1600" spc="1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15" dirty="0">
                <a:solidFill>
                  <a:srgbClr val="292929"/>
                </a:solidFill>
                <a:latin typeface="+mj-lt"/>
                <a:cs typeface="Microsoft Sans Serif"/>
              </a:rPr>
              <a:t>the</a:t>
            </a:r>
            <a:r>
              <a:rPr sz="1600" spc="-2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+mj-lt"/>
                <a:cs typeface="Microsoft Sans Serif"/>
              </a:rPr>
              <a:t>payload</a:t>
            </a:r>
            <a:r>
              <a:rPr sz="1600" spc="1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95" dirty="0">
                <a:solidFill>
                  <a:srgbClr val="292929"/>
                </a:solidFill>
                <a:latin typeface="+mj-lt"/>
                <a:cs typeface="Microsoft Sans Serif"/>
              </a:rPr>
              <a:t>mass</a:t>
            </a:r>
            <a:r>
              <a:rPr sz="1600" spc="1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80" dirty="0">
                <a:solidFill>
                  <a:srgbClr val="292929"/>
                </a:solidFill>
                <a:latin typeface="+mj-lt"/>
                <a:cs typeface="Microsoft Sans Serif"/>
              </a:rPr>
              <a:t>can</a:t>
            </a:r>
            <a:r>
              <a:rPr sz="1600" spc="-1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+mj-lt"/>
                <a:cs typeface="Microsoft Sans Serif"/>
              </a:rPr>
              <a:t>be</a:t>
            </a:r>
            <a:r>
              <a:rPr sz="1600" spc="5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120" dirty="0">
                <a:solidFill>
                  <a:srgbClr val="292929"/>
                </a:solidFill>
                <a:latin typeface="+mj-lt"/>
                <a:cs typeface="Microsoft Sans Serif"/>
              </a:rPr>
              <a:t>a</a:t>
            </a:r>
            <a:r>
              <a:rPr sz="1600" spc="6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+mj-lt"/>
                <a:cs typeface="Microsoft Sans Serif"/>
              </a:rPr>
              <a:t>criterion </a:t>
            </a:r>
            <a:r>
              <a:rPr sz="1600" spc="45" dirty="0">
                <a:solidFill>
                  <a:srgbClr val="292929"/>
                </a:solidFill>
                <a:latin typeface="+mj-lt"/>
                <a:cs typeface="Microsoft Sans Serif"/>
              </a:rPr>
              <a:t>to</a:t>
            </a:r>
            <a:r>
              <a:rPr sz="1600" spc="10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+mj-lt"/>
                <a:cs typeface="Microsoft Sans Serif"/>
              </a:rPr>
              <a:t>take</a:t>
            </a:r>
            <a:r>
              <a:rPr sz="1600" spc="-2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20" dirty="0">
                <a:solidFill>
                  <a:srgbClr val="292929"/>
                </a:solidFill>
                <a:latin typeface="+mj-lt"/>
                <a:cs typeface="Microsoft Sans Serif"/>
              </a:rPr>
              <a:t>into</a:t>
            </a:r>
            <a:r>
              <a:rPr sz="1600" spc="3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+mj-lt"/>
                <a:cs typeface="Microsoft Sans Serif"/>
              </a:rPr>
              <a:t>account</a:t>
            </a:r>
            <a:r>
              <a:rPr sz="1600" spc="-9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+mj-lt"/>
                <a:cs typeface="Microsoft Sans Serif"/>
              </a:rPr>
              <a:t>for</a:t>
            </a:r>
            <a:r>
              <a:rPr sz="1600" spc="11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15" dirty="0">
                <a:solidFill>
                  <a:srgbClr val="292929"/>
                </a:solidFill>
                <a:latin typeface="+mj-lt"/>
                <a:cs typeface="Microsoft Sans Serif"/>
              </a:rPr>
              <a:t>the</a:t>
            </a:r>
            <a:r>
              <a:rPr sz="1600" spc="-2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+mj-lt"/>
                <a:cs typeface="Microsoft Sans Serif"/>
              </a:rPr>
              <a:t>success</a:t>
            </a:r>
            <a:r>
              <a:rPr sz="1600" spc="-6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15" dirty="0">
                <a:solidFill>
                  <a:srgbClr val="292929"/>
                </a:solidFill>
                <a:latin typeface="+mj-lt"/>
                <a:cs typeface="Microsoft Sans Serif"/>
              </a:rPr>
              <a:t>of</a:t>
            </a:r>
            <a:r>
              <a:rPr sz="1600" spc="6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120" dirty="0">
                <a:solidFill>
                  <a:srgbClr val="292929"/>
                </a:solidFill>
                <a:latin typeface="+mj-lt"/>
                <a:cs typeface="Microsoft Sans Serif"/>
              </a:rPr>
              <a:t>a </a:t>
            </a:r>
            <a:r>
              <a:rPr sz="1600" spc="-46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+mj-lt"/>
                <a:cs typeface="Microsoft Sans Serif"/>
              </a:rPr>
              <a:t>mission.</a:t>
            </a:r>
            <a:r>
              <a:rPr sz="1600" spc="-7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110" dirty="0">
                <a:solidFill>
                  <a:srgbClr val="292929"/>
                </a:solidFill>
                <a:latin typeface="+mj-lt"/>
                <a:cs typeface="Microsoft Sans Serif"/>
              </a:rPr>
              <a:t>Some</a:t>
            </a:r>
            <a:r>
              <a:rPr sz="1600" spc="-2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+mj-lt"/>
                <a:cs typeface="Microsoft Sans Serif"/>
              </a:rPr>
              <a:t>orbits</a:t>
            </a:r>
            <a:r>
              <a:rPr sz="1600" spc="8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+mj-lt"/>
                <a:cs typeface="Microsoft Sans Serif"/>
              </a:rPr>
              <a:t>require</a:t>
            </a:r>
            <a:r>
              <a:rPr sz="1600" spc="5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120" dirty="0">
                <a:solidFill>
                  <a:srgbClr val="292929"/>
                </a:solidFill>
                <a:latin typeface="+mj-lt"/>
                <a:cs typeface="Microsoft Sans Serif"/>
              </a:rPr>
              <a:t>a</a:t>
            </a:r>
            <a:r>
              <a:rPr sz="1600" spc="6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30" dirty="0">
                <a:solidFill>
                  <a:srgbClr val="292929"/>
                </a:solidFill>
                <a:latin typeface="+mj-lt"/>
                <a:cs typeface="Microsoft Sans Serif"/>
              </a:rPr>
              <a:t>light</a:t>
            </a:r>
            <a:r>
              <a:rPr sz="1600" spc="-9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+mj-lt"/>
                <a:cs typeface="Microsoft Sans Serif"/>
              </a:rPr>
              <a:t>or</a:t>
            </a:r>
            <a:r>
              <a:rPr sz="1600" spc="10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80" dirty="0">
                <a:solidFill>
                  <a:srgbClr val="292929"/>
                </a:solidFill>
                <a:latin typeface="+mj-lt"/>
                <a:cs typeface="Microsoft Sans Serif"/>
              </a:rPr>
              <a:t>heavy</a:t>
            </a:r>
            <a:r>
              <a:rPr sz="1600" spc="5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+mj-lt"/>
                <a:cs typeface="Microsoft Sans Serif"/>
              </a:rPr>
              <a:t>payload</a:t>
            </a:r>
            <a:r>
              <a:rPr sz="1600" spc="1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90" dirty="0">
                <a:solidFill>
                  <a:srgbClr val="292929"/>
                </a:solidFill>
                <a:latin typeface="+mj-lt"/>
                <a:cs typeface="Microsoft Sans Serif"/>
              </a:rPr>
              <a:t>mass.</a:t>
            </a:r>
            <a:r>
              <a:rPr sz="1600" spc="-6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+mj-lt"/>
                <a:cs typeface="Microsoft Sans Serif"/>
              </a:rPr>
              <a:t>But </a:t>
            </a:r>
            <a:r>
              <a:rPr sz="1600" spc="-35" dirty="0">
                <a:solidFill>
                  <a:srgbClr val="292929"/>
                </a:solidFill>
                <a:latin typeface="+mj-lt"/>
                <a:cs typeface="Microsoft Sans Serif"/>
              </a:rPr>
              <a:t>generally</a:t>
            </a:r>
            <a:r>
              <a:rPr sz="1600" spc="7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15" dirty="0">
                <a:solidFill>
                  <a:srgbClr val="292929"/>
                </a:solidFill>
                <a:latin typeface="+mj-lt"/>
                <a:cs typeface="Microsoft Sans Serif"/>
              </a:rPr>
              <a:t>low</a:t>
            </a:r>
            <a:r>
              <a:rPr sz="1600" spc="7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+mj-lt"/>
                <a:cs typeface="Microsoft Sans Serif"/>
              </a:rPr>
              <a:t>weighted</a:t>
            </a:r>
            <a:r>
              <a:rPr sz="1600" spc="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+mj-lt"/>
                <a:cs typeface="Microsoft Sans Serif"/>
              </a:rPr>
              <a:t>payloads </a:t>
            </a:r>
            <a:r>
              <a:rPr sz="1600" spc="-3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+mj-lt"/>
                <a:cs typeface="Microsoft Sans Serif"/>
              </a:rPr>
              <a:t>perform</a:t>
            </a:r>
            <a:r>
              <a:rPr sz="1600" spc="6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+mj-lt"/>
                <a:cs typeface="Microsoft Sans Serif"/>
              </a:rPr>
              <a:t>better</a:t>
            </a:r>
            <a:r>
              <a:rPr sz="1600" spc="-5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+mj-lt"/>
                <a:cs typeface="Microsoft Sans Serif"/>
              </a:rPr>
              <a:t>than</a:t>
            </a:r>
            <a:r>
              <a:rPr sz="1600" spc="6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15" dirty="0">
                <a:solidFill>
                  <a:srgbClr val="292929"/>
                </a:solidFill>
                <a:latin typeface="+mj-lt"/>
                <a:cs typeface="Microsoft Sans Serif"/>
              </a:rPr>
              <a:t>the</a:t>
            </a:r>
            <a:r>
              <a:rPr sz="160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80" dirty="0">
                <a:solidFill>
                  <a:srgbClr val="292929"/>
                </a:solidFill>
                <a:latin typeface="+mj-lt"/>
                <a:cs typeface="Microsoft Sans Serif"/>
              </a:rPr>
              <a:t>heavy</a:t>
            </a:r>
            <a:r>
              <a:rPr sz="1600" spc="45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+mj-lt"/>
                <a:cs typeface="Microsoft Sans Serif"/>
              </a:rPr>
              <a:t>weighted</a:t>
            </a:r>
            <a:r>
              <a:rPr sz="1600" dirty="0">
                <a:solidFill>
                  <a:srgbClr val="292929"/>
                </a:solidFill>
                <a:latin typeface="+mj-lt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+mj-lt"/>
                <a:cs typeface="Microsoft Sans Serif"/>
              </a:rPr>
              <a:t>payloads.</a:t>
            </a:r>
            <a:endParaRPr sz="1600">
              <a:latin typeface="+mj-lt"/>
              <a:cs typeface="Microsoft Sans Serif"/>
            </a:endParaRPr>
          </a:p>
          <a:p>
            <a:pPr marL="241300" marR="5080" indent="-229235" algn="just">
              <a:lnSpc>
                <a:spcPts val="1950"/>
              </a:lnSpc>
              <a:spcBef>
                <a:spcPts val="1360"/>
              </a:spcBef>
              <a:buFont typeface="Arial MT"/>
              <a:buChar char="•"/>
              <a:tabLst>
                <a:tab pos="241935" algn="l"/>
              </a:tabLst>
            </a:pPr>
            <a:r>
              <a:rPr sz="1600" spc="-30" dirty="0">
                <a:latin typeface="+mj-lt"/>
                <a:cs typeface="Microsoft Sans Serif"/>
              </a:rPr>
              <a:t>With </a:t>
            </a:r>
            <a:r>
              <a:rPr sz="1600" spc="-15" dirty="0">
                <a:latin typeface="+mj-lt"/>
                <a:cs typeface="Microsoft Sans Serif"/>
              </a:rPr>
              <a:t>the </a:t>
            </a:r>
            <a:r>
              <a:rPr sz="1600" spc="-25" dirty="0">
                <a:latin typeface="+mj-lt"/>
                <a:cs typeface="Microsoft Sans Serif"/>
              </a:rPr>
              <a:t>current </a:t>
            </a:r>
            <a:r>
              <a:rPr sz="1600" spc="-35" dirty="0">
                <a:latin typeface="+mj-lt"/>
                <a:cs typeface="Microsoft Sans Serif"/>
              </a:rPr>
              <a:t>data, </a:t>
            </a:r>
            <a:r>
              <a:rPr sz="1600" spc="-70" dirty="0">
                <a:latin typeface="+mj-lt"/>
                <a:cs typeface="Microsoft Sans Serif"/>
              </a:rPr>
              <a:t>we </a:t>
            </a:r>
            <a:r>
              <a:rPr sz="1600" spc="-35" dirty="0">
                <a:latin typeface="+mj-lt"/>
                <a:cs typeface="Microsoft Sans Serif"/>
              </a:rPr>
              <a:t>cannot explain </a:t>
            </a:r>
            <a:r>
              <a:rPr sz="1600" spc="-45" dirty="0">
                <a:latin typeface="+mj-lt"/>
                <a:cs typeface="Microsoft Sans Serif"/>
              </a:rPr>
              <a:t>why </a:t>
            </a:r>
            <a:r>
              <a:rPr sz="1600" spc="-75" dirty="0">
                <a:latin typeface="+mj-lt"/>
                <a:cs typeface="Microsoft Sans Serif"/>
              </a:rPr>
              <a:t>some </a:t>
            </a:r>
            <a:r>
              <a:rPr sz="1600" spc="-45" dirty="0">
                <a:latin typeface="+mj-lt"/>
                <a:cs typeface="Microsoft Sans Serif"/>
              </a:rPr>
              <a:t>launch </a:t>
            </a:r>
            <a:r>
              <a:rPr sz="1600" spc="-35" dirty="0">
                <a:latin typeface="+mj-lt"/>
                <a:cs typeface="Microsoft Sans Serif"/>
              </a:rPr>
              <a:t>sites </a:t>
            </a:r>
            <a:r>
              <a:rPr sz="1600" spc="-75" dirty="0">
                <a:latin typeface="+mj-lt"/>
                <a:cs typeface="Microsoft Sans Serif"/>
              </a:rPr>
              <a:t>are </a:t>
            </a:r>
            <a:r>
              <a:rPr sz="1600" spc="5" dirty="0">
                <a:latin typeface="+mj-lt"/>
                <a:cs typeface="Microsoft Sans Serif"/>
              </a:rPr>
              <a:t>better </a:t>
            </a:r>
            <a:r>
              <a:rPr sz="1600" spc="-25" dirty="0">
                <a:latin typeface="+mj-lt"/>
                <a:cs typeface="Microsoft Sans Serif"/>
              </a:rPr>
              <a:t>than </a:t>
            </a:r>
            <a:r>
              <a:rPr sz="1600" spc="-30" dirty="0">
                <a:latin typeface="+mj-lt"/>
                <a:cs typeface="Microsoft Sans Serif"/>
              </a:rPr>
              <a:t>others </a:t>
            </a:r>
            <a:r>
              <a:rPr sz="1600" spc="-180" dirty="0">
                <a:latin typeface="+mj-lt"/>
                <a:cs typeface="Microsoft Sans Serif"/>
              </a:rPr>
              <a:t>(KSC </a:t>
            </a:r>
            <a:r>
              <a:rPr sz="1600" spc="-10" dirty="0">
                <a:latin typeface="+mj-lt"/>
                <a:cs typeface="Microsoft Sans Serif"/>
              </a:rPr>
              <a:t>LC-39A </a:t>
            </a:r>
            <a:r>
              <a:rPr sz="1600" spc="-40" dirty="0">
                <a:latin typeface="+mj-lt"/>
                <a:cs typeface="Microsoft Sans Serif"/>
              </a:rPr>
              <a:t>is </a:t>
            </a:r>
            <a:r>
              <a:rPr sz="1600" spc="-35" dirty="0">
                <a:latin typeface="+mj-lt"/>
                <a:cs typeface="Microsoft Sans Serif"/>
              </a:rPr>
              <a:t> </a:t>
            </a:r>
            <a:r>
              <a:rPr sz="1600" spc="-15" dirty="0">
                <a:latin typeface="+mj-lt"/>
                <a:cs typeface="Microsoft Sans Serif"/>
              </a:rPr>
              <a:t>the best </a:t>
            </a:r>
            <a:r>
              <a:rPr sz="1600" spc="-45" dirty="0">
                <a:latin typeface="+mj-lt"/>
                <a:cs typeface="Microsoft Sans Serif"/>
              </a:rPr>
              <a:t>launch </a:t>
            </a:r>
            <a:r>
              <a:rPr sz="1600" spc="-40" dirty="0">
                <a:latin typeface="+mj-lt"/>
                <a:cs typeface="Microsoft Sans Serif"/>
              </a:rPr>
              <a:t>site). </a:t>
            </a:r>
            <a:r>
              <a:rPr sz="1600" spc="-105" dirty="0">
                <a:latin typeface="+mj-lt"/>
                <a:cs typeface="Microsoft Sans Serif"/>
              </a:rPr>
              <a:t>To </a:t>
            </a:r>
            <a:r>
              <a:rPr sz="1600" spc="5" dirty="0">
                <a:latin typeface="+mj-lt"/>
                <a:cs typeface="Microsoft Sans Serif"/>
              </a:rPr>
              <a:t>get </a:t>
            </a:r>
            <a:r>
              <a:rPr sz="1600" spc="-80" dirty="0">
                <a:latin typeface="+mj-lt"/>
                <a:cs typeface="Microsoft Sans Serif"/>
              </a:rPr>
              <a:t>an </a:t>
            </a:r>
            <a:r>
              <a:rPr sz="1600" spc="-55" dirty="0">
                <a:latin typeface="+mj-lt"/>
                <a:cs typeface="Microsoft Sans Serif"/>
              </a:rPr>
              <a:t>answer </a:t>
            </a:r>
            <a:r>
              <a:rPr sz="1600" spc="45" dirty="0">
                <a:latin typeface="+mj-lt"/>
                <a:cs typeface="Microsoft Sans Serif"/>
              </a:rPr>
              <a:t>to </a:t>
            </a:r>
            <a:r>
              <a:rPr sz="1600" spc="-5" dirty="0">
                <a:latin typeface="+mj-lt"/>
                <a:cs typeface="Microsoft Sans Serif"/>
              </a:rPr>
              <a:t>this </a:t>
            </a:r>
            <a:r>
              <a:rPr sz="1600" spc="-25" dirty="0">
                <a:latin typeface="+mj-lt"/>
                <a:cs typeface="Microsoft Sans Serif"/>
              </a:rPr>
              <a:t>problem, </a:t>
            </a:r>
            <a:r>
              <a:rPr sz="1600" spc="-70" dirty="0">
                <a:latin typeface="+mj-lt"/>
                <a:cs typeface="Microsoft Sans Serif"/>
              </a:rPr>
              <a:t>we </a:t>
            </a:r>
            <a:r>
              <a:rPr sz="1600" spc="-20" dirty="0">
                <a:latin typeface="+mj-lt"/>
                <a:cs typeface="Microsoft Sans Serif"/>
              </a:rPr>
              <a:t>could </a:t>
            </a:r>
            <a:r>
              <a:rPr sz="1600" dirty="0">
                <a:latin typeface="+mj-lt"/>
                <a:cs typeface="Microsoft Sans Serif"/>
              </a:rPr>
              <a:t>obtain </a:t>
            </a:r>
            <a:r>
              <a:rPr sz="1600" spc="-35" dirty="0">
                <a:latin typeface="+mj-lt"/>
                <a:cs typeface="Microsoft Sans Serif"/>
              </a:rPr>
              <a:t>atmospheric </a:t>
            </a:r>
            <a:r>
              <a:rPr sz="1600" spc="-5" dirty="0">
                <a:latin typeface="+mj-lt"/>
                <a:cs typeface="Microsoft Sans Serif"/>
              </a:rPr>
              <a:t>or </a:t>
            </a:r>
            <a:r>
              <a:rPr sz="1600" spc="-10" dirty="0">
                <a:latin typeface="+mj-lt"/>
                <a:cs typeface="Microsoft Sans Serif"/>
              </a:rPr>
              <a:t>other </a:t>
            </a:r>
            <a:r>
              <a:rPr sz="1600" spc="-40" dirty="0">
                <a:latin typeface="+mj-lt"/>
                <a:cs typeface="Microsoft Sans Serif"/>
              </a:rPr>
              <a:t>relevant </a:t>
            </a:r>
            <a:r>
              <a:rPr sz="1600" spc="-35" dirty="0">
                <a:latin typeface="+mj-lt"/>
                <a:cs typeface="Microsoft Sans Serif"/>
              </a:rPr>
              <a:t> data.</a:t>
            </a:r>
            <a:endParaRPr sz="1600">
              <a:latin typeface="+mj-lt"/>
              <a:cs typeface="Microsoft Sans Serif"/>
            </a:endParaRPr>
          </a:p>
          <a:p>
            <a:pPr marL="241300" marR="166370" indent="-229235">
              <a:lnSpc>
                <a:spcPct val="88600"/>
              </a:lnSpc>
              <a:spcBef>
                <a:spcPts val="144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600" spc="-45" dirty="0">
                <a:latin typeface="+mj-lt"/>
                <a:cs typeface="Microsoft Sans Serif"/>
              </a:rPr>
              <a:t>For </a:t>
            </a:r>
            <a:r>
              <a:rPr sz="1600" spc="-5" dirty="0">
                <a:latin typeface="+mj-lt"/>
                <a:cs typeface="Microsoft Sans Serif"/>
              </a:rPr>
              <a:t>this </a:t>
            </a:r>
            <a:r>
              <a:rPr sz="1600" spc="-35" dirty="0">
                <a:latin typeface="+mj-lt"/>
                <a:cs typeface="Microsoft Sans Serif"/>
              </a:rPr>
              <a:t>dataset, </a:t>
            </a:r>
            <a:r>
              <a:rPr sz="1600" spc="-70" dirty="0">
                <a:latin typeface="+mj-lt"/>
                <a:cs typeface="Microsoft Sans Serif"/>
              </a:rPr>
              <a:t>we</a:t>
            </a:r>
            <a:r>
              <a:rPr sz="1600" spc="-65" dirty="0">
                <a:latin typeface="+mj-lt"/>
                <a:cs typeface="Microsoft Sans Serif"/>
              </a:rPr>
              <a:t> </a:t>
            </a:r>
            <a:r>
              <a:rPr sz="1600" spc="-60" dirty="0">
                <a:latin typeface="+mj-lt"/>
                <a:cs typeface="Microsoft Sans Serif"/>
              </a:rPr>
              <a:t>choose </a:t>
            </a:r>
            <a:r>
              <a:rPr sz="1600" spc="-15" dirty="0">
                <a:latin typeface="+mj-lt"/>
                <a:cs typeface="Microsoft Sans Serif"/>
              </a:rPr>
              <a:t>the </a:t>
            </a:r>
            <a:r>
              <a:rPr sz="1600" spc="-40" dirty="0">
                <a:latin typeface="+mj-lt"/>
                <a:cs typeface="Microsoft Sans Serif"/>
              </a:rPr>
              <a:t>Decision </a:t>
            </a:r>
            <a:r>
              <a:rPr sz="1600" spc="-105" dirty="0">
                <a:latin typeface="+mj-lt"/>
                <a:cs typeface="Microsoft Sans Serif"/>
              </a:rPr>
              <a:t>Tree</a:t>
            </a:r>
            <a:r>
              <a:rPr sz="1600" spc="-100" dirty="0">
                <a:latin typeface="+mj-lt"/>
                <a:cs typeface="Microsoft Sans Serif"/>
              </a:rPr>
              <a:t> </a:t>
            </a:r>
            <a:r>
              <a:rPr sz="1600" spc="-5" dirty="0">
                <a:latin typeface="+mj-lt"/>
                <a:cs typeface="Microsoft Sans Serif"/>
              </a:rPr>
              <a:t>Algorithm </a:t>
            </a:r>
            <a:r>
              <a:rPr sz="1600" spc="-110" dirty="0">
                <a:latin typeface="+mj-lt"/>
                <a:cs typeface="Microsoft Sans Serif"/>
              </a:rPr>
              <a:t>as</a:t>
            </a:r>
            <a:r>
              <a:rPr sz="1600" spc="-105" dirty="0">
                <a:latin typeface="+mj-lt"/>
                <a:cs typeface="Microsoft Sans Serif"/>
              </a:rPr>
              <a:t> </a:t>
            </a:r>
            <a:r>
              <a:rPr sz="1600" spc="-15" dirty="0">
                <a:latin typeface="+mj-lt"/>
                <a:cs typeface="Microsoft Sans Serif"/>
              </a:rPr>
              <a:t>the best </a:t>
            </a:r>
            <a:r>
              <a:rPr sz="1600" spc="-30" dirty="0">
                <a:latin typeface="+mj-lt"/>
                <a:cs typeface="Microsoft Sans Serif"/>
              </a:rPr>
              <a:t>model </a:t>
            </a:r>
            <a:r>
              <a:rPr sz="1600" spc="-80" dirty="0">
                <a:latin typeface="+mj-lt"/>
                <a:cs typeface="Microsoft Sans Serif"/>
              </a:rPr>
              <a:t>even</a:t>
            </a:r>
            <a:r>
              <a:rPr sz="1600" spc="-75" dirty="0">
                <a:latin typeface="+mj-lt"/>
                <a:cs typeface="Microsoft Sans Serif"/>
              </a:rPr>
              <a:t> </a:t>
            </a:r>
            <a:r>
              <a:rPr sz="1600" spc="20" dirty="0">
                <a:latin typeface="+mj-lt"/>
                <a:cs typeface="Microsoft Sans Serif"/>
              </a:rPr>
              <a:t>if </a:t>
            </a:r>
            <a:r>
              <a:rPr sz="1600" spc="-15" dirty="0">
                <a:latin typeface="+mj-lt"/>
                <a:cs typeface="Microsoft Sans Serif"/>
              </a:rPr>
              <a:t>the </a:t>
            </a:r>
            <a:r>
              <a:rPr sz="1600" dirty="0">
                <a:latin typeface="+mj-lt"/>
                <a:cs typeface="Microsoft Sans Serif"/>
              </a:rPr>
              <a:t>test </a:t>
            </a:r>
            <a:r>
              <a:rPr sz="1600" spc="-70" dirty="0">
                <a:latin typeface="+mj-lt"/>
                <a:cs typeface="Microsoft Sans Serif"/>
              </a:rPr>
              <a:t>accuracy </a:t>
            </a:r>
            <a:r>
              <a:rPr sz="1600" spc="-465" dirty="0">
                <a:latin typeface="+mj-lt"/>
                <a:cs typeface="Microsoft Sans Serif"/>
              </a:rPr>
              <a:t> </a:t>
            </a:r>
            <a:r>
              <a:rPr sz="1600" spc="-35" dirty="0">
                <a:latin typeface="+mj-lt"/>
                <a:cs typeface="Microsoft Sans Serif"/>
              </a:rPr>
              <a:t>between</a:t>
            </a:r>
            <a:r>
              <a:rPr sz="1600" spc="-10" dirty="0">
                <a:latin typeface="+mj-lt"/>
                <a:cs typeface="Microsoft Sans Serif"/>
              </a:rPr>
              <a:t> </a:t>
            </a:r>
            <a:r>
              <a:rPr sz="1600" spc="-20" dirty="0">
                <a:latin typeface="+mj-lt"/>
                <a:cs typeface="Microsoft Sans Serif"/>
              </a:rPr>
              <a:t>all</a:t>
            </a:r>
            <a:r>
              <a:rPr sz="1600" spc="65" dirty="0">
                <a:latin typeface="+mj-lt"/>
                <a:cs typeface="Microsoft Sans Serif"/>
              </a:rPr>
              <a:t> </a:t>
            </a:r>
            <a:r>
              <a:rPr sz="1600" spc="-15" dirty="0">
                <a:latin typeface="+mj-lt"/>
                <a:cs typeface="Microsoft Sans Serif"/>
              </a:rPr>
              <a:t>the</a:t>
            </a:r>
            <a:r>
              <a:rPr sz="1600" spc="-20" dirty="0">
                <a:latin typeface="+mj-lt"/>
                <a:cs typeface="Microsoft Sans Serif"/>
              </a:rPr>
              <a:t> </a:t>
            </a:r>
            <a:r>
              <a:rPr sz="1600" spc="-40" dirty="0">
                <a:latin typeface="+mj-lt"/>
                <a:cs typeface="Microsoft Sans Serif"/>
              </a:rPr>
              <a:t>models</a:t>
            </a:r>
            <a:r>
              <a:rPr sz="1600" spc="10" dirty="0">
                <a:latin typeface="+mj-lt"/>
                <a:cs typeface="Microsoft Sans Serif"/>
              </a:rPr>
              <a:t> </a:t>
            </a:r>
            <a:r>
              <a:rPr sz="1600" spc="-50" dirty="0">
                <a:latin typeface="+mj-lt"/>
                <a:cs typeface="Microsoft Sans Serif"/>
              </a:rPr>
              <a:t>used</a:t>
            </a:r>
            <a:r>
              <a:rPr sz="1600" spc="5" dirty="0">
                <a:latin typeface="+mj-lt"/>
                <a:cs typeface="Microsoft Sans Serif"/>
              </a:rPr>
              <a:t> </a:t>
            </a:r>
            <a:r>
              <a:rPr sz="1600" spc="-40" dirty="0">
                <a:latin typeface="+mj-lt"/>
                <a:cs typeface="Microsoft Sans Serif"/>
              </a:rPr>
              <a:t>is</a:t>
            </a:r>
            <a:r>
              <a:rPr sz="1600" spc="15" dirty="0">
                <a:latin typeface="+mj-lt"/>
                <a:cs typeface="Microsoft Sans Serif"/>
              </a:rPr>
              <a:t> </a:t>
            </a:r>
            <a:r>
              <a:rPr sz="1600" spc="-20" dirty="0">
                <a:latin typeface="+mj-lt"/>
                <a:cs typeface="Microsoft Sans Serif"/>
              </a:rPr>
              <a:t>identical.</a:t>
            </a:r>
            <a:r>
              <a:rPr sz="1600" spc="-65" dirty="0">
                <a:latin typeface="+mj-lt"/>
                <a:cs typeface="Microsoft Sans Serif"/>
              </a:rPr>
              <a:t> </a:t>
            </a:r>
            <a:r>
              <a:rPr sz="1600" spc="-155" dirty="0">
                <a:latin typeface="+mj-lt"/>
                <a:cs typeface="Microsoft Sans Serif"/>
              </a:rPr>
              <a:t>We</a:t>
            </a:r>
            <a:r>
              <a:rPr sz="1600" spc="50" dirty="0">
                <a:latin typeface="+mj-lt"/>
                <a:cs typeface="Microsoft Sans Serif"/>
              </a:rPr>
              <a:t> </a:t>
            </a:r>
            <a:r>
              <a:rPr sz="1600" spc="-60" dirty="0">
                <a:latin typeface="+mj-lt"/>
                <a:cs typeface="Microsoft Sans Serif"/>
              </a:rPr>
              <a:t>choose</a:t>
            </a:r>
            <a:r>
              <a:rPr sz="1600" spc="-20" dirty="0">
                <a:latin typeface="+mj-lt"/>
                <a:cs typeface="Microsoft Sans Serif"/>
              </a:rPr>
              <a:t> </a:t>
            </a:r>
            <a:r>
              <a:rPr sz="1600" spc="-40" dirty="0">
                <a:latin typeface="+mj-lt"/>
                <a:cs typeface="Microsoft Sans Serif"/>
              </a:rPr>
              <a:t>Decision</a:t>
            </a:r>
            <a:r>
              <a:rPr sz="1600" spc="-85" dirty="0">
                <a:latin typeface="+mj-lt"/>
                <a:cs typeface="Microsoft Sans Serif"/>
              </a:rPr>
              <a:t> </a:t>
            </a:r>
            <a:r>
              <a:rPr sz="1600" spc="-105" dirty="0">
                <a:latin typeface="+mj-lt"/>
                <a:cs typeface="Microsoft Sans Serif"/>
              </a:rPr>
              <a:t>Tree</a:t>
            </a:r>
            <a:r>
              <a:rPr sz="1600" spc="45" dirty="0">
                <a:latin typeface="+mj-lt"/>
                <a:cs typeface="Microsoft Sans Serif"/>
              </a:rPr>
              <a:t> </a:t>
            </a:r>
            <a:r>
              <a:rPr sz="1600" spc="-5" dirty="0">
                <a:latin typeface="+mj-lt"/>
                <a:cs typeface="Microsoft Sans Serif"/>
              </a:rPr>
              <a:t>Algorithm</a:t>
            </a:r>
            <a:r>
              <a:rPr sz="1600" spc="100" dirty="0">
                <a:latin typeface="+mj-lt"/>
                <a:cs typeface="Microsoft Sans Serif"/>
              </a:rPr>
              <a:t> </a:t>
            </a:r>
            <a:r>
              <a:rPr sz="1600" spc="-65" dirty="0">
                <a:latin typeface="+mj-lt"/>
                <a:cs typeface="Microsoft Sans Serif"/>
              </a:rPr>
              <a:t>because</a:t>
            </a:r>
            <a:r>
              <a:rPr sz="1600" spc="-25" dirty="0">
                <a:latin typeface="+mj-lt"/>
                <a:cs typeface="Microsoft Sans Serif"/>
              </a:rPr>
              <a:t> </a:t>
            </a:r>
            <a:r>
              <a:rPr sz="1600" spc="60" dirty="0">
                <a:latin typeface="+mj-lt"/>
                <a:cs typeface="Microsoft Sans Serif"/>
              </a:rPr>
              <a:t>it</a:t>
            </a:r>
            <a:r>
              <a:rPr sz="1600" spc="-10" dirty="0">
                <a:latin typeface="+mj-lt"/>
                <a:cs typeface="Microsoft Sans Serif"/>
              </a:rPr>
              <a:t> </a:t>
            </a:r>
            <a:r>
              <a:rPr sz="1600" spc="-85" dirty="0">
                <a:latin typeface="+mj-lt"/>
                <a:cs typeface="Microsoft Sans Serif"/>
              </a:rPr>
              <a:t>has</a:t>
            </a:r>
            <a:r>
              <a:rPr sz="1600" spc="90" dirty="0">
                <a:latin typeface="+mj-lt"/>
                <a:cs typeface="Microsoft Sans Serif"/>
              </a:rPr>
              <a:t> </a:t>
            </a:r>
            <a:r>
              <a:rPr sz="1600" spc="-120" dirty="0">
                <a:latin typeface="+mj-lt"/>
                <a:cs typeface="Microsoft Sans Serif"/>
              </a:rPr>
              <a:t>a</a:t>
            </a:r>
            <a:r>
              <a:rPr sz="1600" spc="65" dirty="0">
                <a:latin typeface="+mj-lt"/>
                <a:cs typeface="Microsoft Sans Serif"/>
              </a:rPr>
              <a:t> </a:t>
            </a:r>
            <a:r>
              <a:rPr sz="1600" spc="10" dirty="0">
                <a:latin typeface="+mj-lt"/>
                <a:cs typeface="Microsoft Sans Serif"/>
              </a:rPr>
              <a:t>better </a:t>
            </a:r>
            <a:r>
              <a:rPr sz="1600" spc="-459" dirty="0">
                <a:latin typeface="+mj-lt"/>
                <a:cs typeface="Microsoft Sans Serif"/>
              </a:rPr>
              <a:t> </a:t>
            </a:r>
            <a:r>
              <a:rPr sz="1600" spc="-5" dirty="0">
                <a:latin typeface="+mj-lt"/>
                <a:cs typeface="Microsoft Sans Serif"/>
              </a:rPr>
              <a:t>train</a:t>
            </a:r>
            <a:r>
              <a:rPr sz="1600" spc="55" dirty="0">
                <a:latin typeface="+mj-lt"/>
                <a:cs typeface="Microsoft Sans Serif"/>
              </a:rPr>
              <a:t> </a:t>
            </a:r>
            <a:r>
              <a:rPr sz="1600" spc="-75" dirty="0">
                <a:latin typeface="+mj-lt"/>
                <a:cs typeface="Microsoft Sans Serif"/>
              </a:rPr>
              <a:t>accuracy.</a:t>
            </a:r>
            <a:endParaRPr sz="1600">
              <a:latin typeface="+mj-lt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984" y="420624"/>
            <a:ext cx="4863710" cy="6476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20" dirty="0"/>
              <a:t>Conclusions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lang="en-US" sz="2150" b="1" spc="-80" dirty="0" smtClean="0">
                <a:latin typeface="Microsoft Sans Serif"/>
                <a:cs typeface="Microsoft Sans Serif"/>
              </a:rPr>
              <a:t>Executive</a:t>
            </a:r>
            <a:r>
              <a:rPr lang="en-US" sz="2150" b="1" spc="114" dirty="0" smtClean="0">
                <a:latin typeface="Microsoft Sans Serif"/>
                <a:cs typeface="Microsoft Sans Serif"/>
              </a:rPr>
              <a:t> </a:t>
            </a:r>
            <a:r>
              <a:rPr lang="en-US" sz="2150" b="1" spc="-105" dirty="0" smtClean="0">
                <a:latin typeface="Microsoft Sans Serif"/>
                <a:cs typeface="Microsoft Sans Serif"/>
              </a:rPr>
              <a:t>Summary</a:t>
            </a:r>
            <a:endParaRPr lang="en-US" sz="2150" b="1" dirty="0" smtClean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2150" spc="-6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lang="en-US" sz="2150" spc="12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1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lang="en-US" sz="2150" spc="11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2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methodology:</a:t>
            </a:r>
            <a:endParaRPr lang="en-US" sz="2150" dirty="0" smtClean="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850" spc="-120" dirty="0" err="1" smtClean="0">
                <a:latin typeface="Microsoft Sans Serif"/>
                <a:cs typeface="Microsoft Sans Serif"/>
              </a:rPr>
              <a:t>SpaceX</a:t>
            </a:r>
            <a:r>
              <a:rPr lang="en-US" sz="1850" spc="135" dirty="0" smtClean="0">
                <a:latin typeface="Microsoft Sans Serif"/>
                <a:cs typeface="Microsoft Sans Serif"/>
              </a:rPr>
              <a:t> </a:t>
            </a:r>
            <a:r>
              <a:rPr lang="en-US" sz="1850" spc="-254" dirty="0" smtClean="0">
                <a:latin typeface="Microsoft Sans Serif"/>
                <a:cs typeface="Microsoft Sans Serif"/>
              </a:rPr>
              <a:t>REST</a:t>
            </a:r>
            <a:r>
              <a:rPr lang="en-US" sz="1850" spc="-35" dirty="0" smtClean="0">
                <a:latin typeface="Microsoft Sans Serif"/>
                <a:cs typeface="Microsoft Sans Serif"/>
              </a:rPr>
              <a:t> </a:t>
            </a:r>
            <a:r>
              <a:rPr lang="en-US" sz="1850" spc="-105" dirty="0" smtClean="0">
                <a:latin typeface="Microsoft Sans Serif"/>
                <a:cs typeface="Microsoft Sans Serif"/>
              </a:rPr>
              <a:t>API</a:t>
            </a:r>
            <a:endParaRPr lang="en-US" sz="1850" dirty="0" smtClean="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850" spc="-95" dirty="0" smtClean="0">
                <a:latin typeface="Microsoft Sans Serif"/>
                <a:cs typeface="Microsoft Sans Serif"/>
              </a:rPr>
              <a:t>Web</a:t>
            </a:r>
            <a:r>
              <a:rPr lang="en-US" sz="1850" spc="90" dirty="0" smtClean="0">
                <a:latin typeface="Microsoft Sans Serif"/>
                <a:cs typeface="Microsoft Sans Serif"/>
              </a:rPr>
              <a:t> </a:t>
            </a:r>
            <a:r>
              <a:rPr lang="en-US" sz="1850" spc="-50" dirty="0" smtClean="0">
                <a:latin typeface="Microsoft Sans Serif"/>
                <a:cs typeface="Microsoft Sans Serif"/>
              </a:rPr>
              <a:t>Scrapping</a:t>
            </a:r>
            <a:r>
              <a:rPr lang="en-US" sz="1850" spc="235" dirty="0" smtClean="0">
                <a:latin typeface="Microsoft Sans Serif"/>
                <a:cs typeface="Microsoft Sans Serif"/>
              </a:rPr>
              <a:t> </a:t>
            </a:r>
            <a:r>
              <a:rPr lang="en-US" sz="1850" dirty="0" smtClean="0">
                <a:latin typeface="Microsoft Sans Serif"/>
                <a:cs typeface="Microsoft Sans Serif"/>
              </a:rPr>
              <a:t>from</a:t>
            </a:r>
            <a:r>
              <a:rPr lang="en-US" sz="1850" spc="130" dirty="0" smtClean="0">
                <a:latin typeface="Microsoft Sans Serif"/>
                <a:cs typeface="Microsoft Sans Serif"/>
              </a:rPr>
              <a:t> </a:t>
            </a:r>
            <a:r>
              <a:rPr lang="en-US" sz="1850" spc="-40" dirty="0" smtClean="0">
                <a:latin typeface="Microsoft Sans Serif"/>
                <a:cs typeface="Microsoft Sans Serif"/>
              </a:rPr>
              <a:t>Wikipedia</a:t>
            </a:r>
            <a:endParaRPr lang="en-US" sz="1850" dirty="0" smtClean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2150" spc="-5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lang="en-US" sz="2150" spc="10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5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lang="en-US" sz="2150" spc="23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3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lang="en-US" sz="2150" dirty="0" smtClean="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850" dirty="0" smtClean="0">
                <a:latin typeface="Microsoft Sans Serif"/>
                <a:cs typeface="Microsoft Sans Serif"/>
              </a:rPr>
              <a:t>Dropping</a:t>
            </a:r>
            <a:r>
              <a:rPr lang="en-US" sz="1850" spc="175" dirty="0" smtClean="0">
                <a:latin typeface="Microsoft Sans Serif"/>
                <a:cs typeface="Microsoft Sans Serif"/>
              </a:rPr>
              <a:t> </a:t>
            </a:r>
            <a:r>
              <a:rPr lang="en-US" sz="1850" spc="-70" dirty="0" smtClean="0">
                <a:latin typeface="Microsoft Sans Serif"/>
                <a:cs typeface="Microsoft Sans Serif"/>
              </a:rPr>
              <a:t>unnecessary</a:t>
            </a:r>
            <a:r>
              <a:rPr lang="en-US" sz="1850" spc="225" dirty="0" smtClean="0">
                <a:latin typeface="Microsoft Sans Serif"/>
                <a:cs typeface="Microsoft Sans Serif"/>
              </a:rPr>
              <a:t> </a:t>
            </a:r>
            <a:r>
              <a:rPr lang="en-US" sz="1850" spc="-50" dirty="0" smtClean="0">
                <a:latin typeface="Microsoft Sans Serif"/>
                <a:cs typeface="Microsoft Sans Serif"/>
              </a:rPr>
              <a:t>columns</a:t>
            </a:r>
            <a:endParaRPr lang="en-US" sz="1850" dirty="0" smtClean="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lang="en-US" sz="1850" spc="-110" dirty="0" smtClean="0">
                <a:latin typeface="Microsoft Sans Serif"/>
                <a:cs typeface="Microsoft Sans Serif"/>
              </a:rPr>
              <a:t>One</a:t>
            </a:r>
            <a:r>
              <a:rPr lang="en-US" sz="1850" spc="135" dirty="0" smtClean="0">
                <a:latin typeface="Microsoft Sans Serif"/>
                <a:cs typeface="Microsoft Sans Serif"/>
              </a:rPr>
              <a:t> </a:t>
            </a:r>
            <a:r>
              <a:rPr lang="en-US" sz="1850" spc="-10" dirty="0" smtClean="0">
                <a:latin typeface="Microsoft Sans Serif"/>
                <a:cs typeface="Microsoft Sans Serif"/>
              </a:rPr>
              <a:t>Hot</a:t>
            </a:r>
            <a:r>
              <a:rPr lang="en-US" sz="1850" spc="170" dirty="0" smtClean="0">
                <a:latin typeface="Microsoft Sans Serif"/>
                <a:cs typeface="Microsoft Sans Serif"/>
              </a:rPr>
              <a:t> </a:t>
            </a:r>
            <a:r>
              <a:rPr lang="en-US" sz="1850" spc="-50" dirty="0" smtClean="0">
                <a:latin typeface="Microsoft Sans Serif"/>
                <a:cs typeface="Microsoft Sans Serif"/>
              </a:rPr>
              <a:t>Encoding</a:t>
            </a:r>
            <a:r>
              <a:rPr lang="en-US" sz="1850" spc="245" dirty="0" smtClean="0">
                <a:latin typeface="Microsoft Sans Serif"/>
                <a:cs typeface="Microsoft Sans Serif"/>
              </a:rPr>
              <a:t> </a:t>
            </a:r>
            <a:r>
              <a:rPr lang="en-US" sz="1850" spc="15" dirty="0" smtClean="0">
                <a:latin typeface="Microsoft Sans Serif"/>
                <a:cs typeface="Microsoft Sans Serif"/>
              </a:rPr>
              <a:t>for</a:t>
            </a:r>
            <a:r>
              <a:rPr lang="en-US" sz="1850" spc="135" dirty="0" smtClean="0">
                <a:latin typeface="Microsoft Sans Serif"/>
                <a:cs typeface="Microsoft Sans Serif"/>
              </a:rPr>
              <a:t> </a:t>
            </a:r>
            <a:r>
              <a:rPr lang="en-US" sz="1850" spc="-35" dirty="0" smtClean="0">
                <a:latin typeface="Microsoft Sans Serif"/>
                <a:cs typeface="Microsoft Sans Serif"/>
              </a:rPr>
              <a:t>classification</a:t>
            </a:r>
            <a:r>
              <a:rPr lang="en-US" sz="1850" spc="225" dirty="0" smtClean="0">
                <a:latin typeface="Microsoft Sans Serif"/>
                <a:cs typeface="Microsoft Sans Serif"/>
              </a:rPr>
              <a:t> </a:t>
            </a:r>
            <a:r>
              <a:rPr lang="en-US" sz="1850" spc="-30" dirty="0" smtClean="0">
                <a:latin typeface="Microsoft Sans Serif"/>
                <a:cs typeface="Microsoft Sans Serif"/>
              </a:rPr>
              <a:t>models</a:t>
            </a:r>
            <a:endParaRPr lang="en-US" sz="1850" dirty="0" smtClean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2150" spc="-5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lang="en-US" sz="2150" spc="12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2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lang="en-US" sz="2150" spc="30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5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lang="en-US" sz="2150" spc="16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8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lang="en-US" sz="2150" spc="19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14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lang="en-US" sz="2150" spc="18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4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lang="en-US" sz="2150" spc="15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3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lang="en-US" sz="2150" spc="21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6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lang="en-US" sz="2150" spc="23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19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lang="en-US" sz="2150" dirty="0" smtClean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2150" spc="-5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lang="en-US" sz="2150" spc="12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3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lang="en-US" sz="2150" spc="21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5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lang="en-US" sz="2150" spc="18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6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lang="en-US" sz="2150" spc="19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4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lang="en-US" sz="2150" spc="15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5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lang="en-US" sz="2150" spc="20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6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lang="en-US" sz="2150" spc="229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30" dirty="0" err="1" smtClean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lang="en-US" sz="2150" spc="23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9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lang="en-US" sz="2150" dirty="0" smtClean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2150" spc="-5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lang="en-US" sz="2150" spc="11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1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lang="en-US" sz="2150" spc="19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8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lang="en-US" sz="2150" spc="18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4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lang="en-US" sz="2150" spc="13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4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lang="en-US" sz="2150" spc="13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150" spc="-40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lang="en-US" sz="2150" dirty="0" smtClean="0">
              <a:latin typeface="Microsoft Sans Serif"/>
              <a:cs typeface="Microsoft Sans Serif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The dataset was obtained by accessing </a:t>
            </a:r>
            <a:r>
              <a:rPr lang="en-US" sz="2400" dirty="0" err="1" smtClean="0"/>
              <a:t>SpaceX</a:t>
            </a:r>
            <a:r>
              <a:rPr lang="en-US" sz="2400" dirty="0" smtClean="0"/>
              <a:t> launch data through the </a:t>
            </a:r>
            <a:r>
              <a:rPr lang="en-US" sz="2400" dirty="0" err="1" smtClean="0"/>
              <a:t>SpaceX</a:t>
            </a:r>
            <a:r>
              <a:rPr lang="en-US" sz="2400" dirty="0" smtClean="0"/>
              <a:t> REST API.</a:t>
            </a:r>
          </a:p>
          <a:p>
            <a:r>
              <a:rPr lang="en-US" sz="2400" dirty="0" smtClean="0"/>
              <a:t>This API offers detailed information on launches, including rocket details, payload, launch specifications, landing specifications, and landing outcomes.</a:t>
            </a:r>
          </a:p>
          <a:p>
            <a:r>
              <a:rPr lang="en-US" sz="2400" dirty="0" smtClean="0"/>
              <a:t>The primary goal is to utilize this dataset to predict whether </a:t>
            </a:r>
            <a:r>
              <a:rPr lang="en-US" sz="2400" dirty="0" err="1" smtClean="0"/>
              <a:t>SpaceX</a:t>
            </a:r>
            <a:r>
              <a:rPr lang="en-US" sz="2400" dirty="0" smtClean="0"/>
              <a:t> will attempt to land a rocket.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SpaceX</a:t>
            </a:r>
            <a:r>
              <a:rPr lang="en-US" sz="2400" dirty="0" smtClean="0"/>
              <a:t> REST API endpoints begin with api.spacexdata.com/v4/.</a:t>
            </a:r>
          </a:p>
          <a:p>
            <a:r>
              <a:rPr lang="en-US" sz="2400" dirty="0" smtClean="0"/>
              <a:t>An alternative method for acquiring Falcon 9 Launch data involves web scraping Wikipedia using </a:t>
            </a:r>
            <a:r>
              <a:rPr lang="en-US" sz="2400" dirty="0" err="1" smtClean="0"/>
              <a:t>BeautifulSoup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 – </a:t>
            </a:r>
            <a:r>
              <a:rPr lang="en-US" dirty="0" err="1" smtClean="0"/>
              <a:t>SpaceX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4" name="object 18"/>
          <p:cNvSpPr txBox="1"/>
          <p:nvPr/>
        </p:nvSpPr>
        <p:spPr>
          <a:xfrm>
            <a:off x="571472" y="1000108"/>
            <a:ext cx="274256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-15" smtClean="0">
                <a:latin typeface="Calibri"/>
                <a:cs typeface="Calibri"/>
              </a:rPr>
              <a:t>G</a:t>
            </a:r>
            <a:r>
              <a:rPr sz="1800" smtClean="0">
                <a:latin typeface="Calibri"/>
                <a:cs typeface="Calibri"/>
              </a:rPr>
              <a:t>ett</a:t>
            </a:r>
            <a:r>
              <a:rPr sz="1800" spc="25" smtClean="0">
                <a:latin typeface="Calibri"/>
                <a:cs typeface="Calibri"/>
              </a:rPr>
              <a:t>in</a:t>
            </a:r>
            <a:r>
              <a:rPr sz="1800" smtClean="0">
                <a:latin typeface="Calibri"/>
                <a:cs typeface="Calibri"/>
              </a:rPr>
              <a:t>g</a:t>
            </a:r>
            <a:r>
              <a:rPr sz="1800" spc="-135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p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30">
                <a:latin typeface="Calibri"/>
                <a:cs typeface="Calibri"/>
              </a:rPr>
              <a:t>fr</a:t>
            </a:r>
            <a:r>
              <a:rPr sz="1800" spc="20">
                <a:latin typeface="Calibri"/>
                <a:cs typeface="Calibri"/>
              </a:rPr>
              <a:t>o</a:t>
            </a:r>
            <a:r>
              <a:rPr sz="1800">
                <a:latin typeface="Calibri"/>
                <a:cs typeface="Calibri"/>
              </a:rPr>
              <a:t>m</a:t>
            </a:r>
            <a:r>
              <a:rPr sz="1800" spc="55">
                <a:latin typeface="Calibri"/>
                <a:cs typeface="Calibri"/>
              </a:rPr>
              <a:t> </a:t>
            </a:r>
            <a:r>
              <a:rPr sz="1800" spc="5" smtClean="0">
                <a:latin typeface="Calibri"/>
                <a:cs typeface="Calibri"/>
              </a:rPr>
              <a:t>A</a:t>
            </a:r>
            <a:r>
              <a:rPr sz="1800" spc="-35" smtClean="0">
                <a:latin typeface="Calibri"/>
                <a:cs typeface="Calibri"/>
              </a:rPr>
              <a:t>P</a:t>
            </a:r>
            <a:r>
              <a:rPr sz="1800" smtClean="0">
                <a:latin typeface="Calibri"/>
                <a:cs typeface="Calibri"/>
              </a:rPr>
              <a:t>I</a:t>
            </a:r>
            <a:endParaRPr lang="en-US" sz="1800" dirty="0" smtClean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endParaRPr sz="1800">
              <a:latin typeface="Calibri"/>
              <a:cs typeface="Calibri"/>
            </a:endParaRPr>
          </a:p>
        </p:txBody>
      </p:sp>
      <p:pic>
        <p:nvPicPr>
          <p:cNvPr id="5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48" y="1285860"/>
            <a:ext cx="2847975" cy="2571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43306" y="1285860"/>
            <a:ext cx="1000132" cy="15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object 19"/>
          <p:cNvSpPr txBox="1"/>
          <p:nvPr/>
        </p:nvSpPr>
        <p:spPr>
          <a:xfrm>
            <a:off x="4786314" y="1000108"/>
            <a:ext cx="3084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smtClean="0">
                <a:latin typeface="Calibri"/>
                <a:cs typeface="Calibri"/>
              </a:rPr>
              <a:t>C</a:t>
            </a:r>
            <a:r>
              <a:rPr sz="1800" spc="20" smtClean="0">
                <a:latin typeface="Calibri"/>
                <a:cs typeface="Calibri"/>
              </a:rPr>
              <a:t>o</a:t>
            </a:r>
            <a:r>
              <a:rPr sz="1800" spc="25" smtClean="0">
                <a:latin typeface="Calibri"/>
                <a:cs typeface="Calibri"/>
              </a:rPr>
              <a:t>n</a:t>
            </a:r>
            <a:r>
              <a:rPr sz="1800" spc="5" smtClean="0">
                <a:latin typeface="Calibri"/>
                <a:cs typeface="Calibri"/>
              </a:rPr>
              <a:t>v</a:t>
            </a:r>
            <a:r>
              <a:rPr sz="1800" smtClean="0">
                <a:latin typeface="Calibri"/>
                <a:cs typeface="Calibri"/>
              </a:rPr>
              <a:t>e</a:t>
            </a:r>
            <a:r>
              <a:rPr sz="1800" spc="-30" smtClean="0">
                <a:latin typeface="Calibri"/>
                <a:cs typeface="Calibri"/>
              </a:rPr>
              <a:t>r</a:t>
            </a:r>
            <a:r>
              <a:rPr sz="1800" smtClean="0">
                <a:latin typeface="Calibri"/>
                <a:cs typeface="Calibri"/>
              </a:rPr>
              <a:t>t</a:t>
            </a:r>
            <a:r>
              <a:rPr sz="1800" spc="-114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p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J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30" dirty="0">
                <a:latin typeface="Calibri"/>
                <a:cs typeface="Calibri"/>
              </a:rPr>
              <a:t>i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7752" y="1285860"/>
            <a:ext cx="2371725" cy="352425"/>
          </a:xfrm>
          <a:prstGeom prst="rect">
            <a:avLst/>
          </a:prstGeom>
        </p:spPr>
      </p:pic>
      <p:cxnSp>
        <p:nvCxnSpPr>
          <p:cNvPr id="12" name="Elbow Connector 11"/>
          <p:cNvCxnSpPr/>
          <p:nvPr/>
        </p:nvCxnSpPr>
        <p:spPr>
          <a:xfrm rot="5400000">
            <a:off x="7393801" y="1607331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object 20"/>
          <p:cNvSpPr txBox="1"/>
          <p:nvPr/>
        </p:nvSpPr>
        <p:spPr>
          <a:xfrm>
            <a:off x="6786578" y="2000240"/>
            <a:ext cx="1658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smtClean="0">
                <a:latin typeface="Calibri"/>
                <a:cs typeface="Calibri"/>
              </a:rPr>
              <a:t>T</a:t>
            </a:r>
            <a:r>
              <a:rPr sz="1800" spc="-30" smtClean="0">
                <a:latin typeface="Calibri"/>
                <a:cs typeface="Calibri"/>
              </a:rPr>
              <a:t>r</a:t>
            </a:r>
            <a:r>
              <a:rPr sz="1800" spc="30" smtClean="0">
                <a:latin typeface="Calibri"/>
                <a:cs typeface="Calibri"/>
              </a:rPr>
              <a:t>a</a:t>
            </a:r>
            <a:r>
              <a:rPr sz="1800" spc="25" smtClean="0">
                <a:latin typeface="Calibri"/>
                <a:cs typeface="Calibri"/>
              </a:rPr>
              <a:t>n</a:t>
            </a:r>
            <a:r>
              <a:rPr sz="1800" spc="-35" smtClean="0">
                <a:latin typeface="Calibri"/>
                <a:cs typeface="Calibri"/>
              </a:rPr>
              <a:t>s</a:t>
            </a:r>
            <a:r>
              <a:rPr sz="1800" spc="-100" smtClean="0">
                <a:latin typeface="Calibri"/>
                <a:cs typeface="Calibri"/>
              </a:rPr>
              <a:t>f</a:t>
            </a:r>
            <a:r>
              <a:rPr sz="1800" spc="20" smtClean="0">
                <a:latin typeface="Calibri"/>
                <a:cs typeface="Calibri"/>
              </a:rPr>
              <a:t>o</a:t>
            </a:r>
            <a:r>
              <a:rPr sz="1800" spc="-30" smtClean="0">
                <a:latin typeface="Calibri"/>
                <a:cs typeface="Calibri"/>
              </a:rPr>
              <a:t>r</a:t>
            </a:r>
            <a:r>
              <a:rPr sz="1800" smtClean="0">
                <a:latin typeface="Calibri"/>
                <a:cs typeface="Calibri"/>
              </a:rPr>
              <a:t>m</a:t>
            </a:r>
            <a:r>
              <a:rPr sz="1800" spc="-120" smtClean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86578" y="2285992"/>
            <a:ext cx="1914525" cy="6858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rot="10800000">
            <a:off x="6072198" y="228599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object 21"/>
          <p:cNvSpPr txBox="1"/>
          <p:nvPr/>
        </p:nvSpPr>
        <p:spPr>
          <a:xfrm>
            <a:off x="3000364" y="2000240"/>
            <a:ext cx="2784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smtClean="0">
                <a:latin typeface="Calibri"/>
                <a:cs typeface="Calibri"/>
              </a:rPr>
              <a:t>C</a:t>
            </a:r>
            <a:r>
              <a:rPr sz="1800" spc="-30" smtClean="0">
                <a:latin typeface="Calibri"/>
                <a:cs typeface="Calibri"/>
              </a:rPr>
              <a:t>r</a:t>
            </a:r>
            <a:r>
              <a:rPr sz="1800" smtClean="0">
                <a:latin typeface="Calibri"/>
                <a:cs typeface="Calibri"/>
              </a:rPr>
              <a:t>e</a:t>
            </a:r>
            <a:r>
              <a:rPr sz="1800" spc="35" smtClean="0">
                <a:latin typeface="Calibri"/>
                <a:cs typeface="Calibri"/>
              </a:rPr>
              <a:t>a</a:t>
            </a:r>
            <a:r>
              <a:rPr sz="1800" smtClean="0">
                <a:latin typeface="Calibri"/>
                <a:cs typeface="Calibri"/>
              </a:rPr>
              <a:t>te</a:t>
            </a:r>
            <a:r>
              <a:rPr sz="1800" spc="-110" smtClean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0364" y="2357430"/>
            <a:ext cx="2743200" cy="17907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rot="10800000">
            <a:off x="2214546" y="228599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object 22"/>
          <p:cNvSpPr txBox="1"/>
          <p:nvPr/>
        </p:nvSpPr>
        <p:spPr>
          <a:xfrm>
            <a:off x="285720" y="2000240"/>
            <a:ext cx="1890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" dirty="0" smtClean="0">
                <a:latin typeface="Calibri"/>
                <a:cs typeface="Calibri"/>
              </a:rPr>
              <a:t>   </a:t>
            </a:r>
            <a:r>
              <a:rPr sz="1800" spc="10" smtClean="0">
                <a:latin typeface="Calibri"/>
                <a:cs typeface="Calibri"/>
              </a:rPr>
              <a:t>C</a:t>
            </a:r>
            <a:r>
              <a:rPr sz="1800" spc="-30" smtClean="0">
                <a:latin typeface="Calibri"/>
                <a:cs typeface="Calibri"/>
              </a:rPr>
              <a:t>r</a:t>
            </a:r>
            <a:r>
              <a:rPr sz="1800" smtClean="0">
                <a:latin typeface="Calibri"/>
                <a:cs typeface="Calibri"/>
              </a:rPr>
              <a:t>e</a:t>
            </a:r>
            <a:r>
              <a:rPr sz="1800" spc="35" smtClean="0">
                <a:latin typeface="Calibri"/>
                <a:cs typeface="Calibri"/>
              </a:rPr>
              <a:t>a</a:t>
            </a:r>
            <a:r>
              <a:rPr sz="1800" smtClean="0">
                <a:latin typeface="Calibri"/>
                <a:cs typeface="Calibri"/>
              </a:rPr>
              <a:t>te</a:t>
            </a:r>
            <a:r>
              <a:rPr sz="1800" spc="-110" smtClean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fr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5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5720" y="2357430"/>
            <a:ext cx="2500330" cy="142876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rot="5400000">
            <a:off x="607191" y="3393281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23"/>
          <p:cNvSpPr txBox="1"/>
          <p:nvPr/>
        </p:nvSpPr>
        <p:spPr>
          <a:xfrm>
            <a:off x="500034" y="4214818"/>
            <a:ext cx="1756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smtClean="0">
                <a:latin typeface="Calibri"/>
                <a:cs typeface="Calibri"/>
              </a:rPr>
              <a:t>F</a:t>
            </a:r>
            <a:r>
              <a:rPr sz="1800" spc="25" smtClean="0">
                <a:latin typeface="Calibri"/>
                <a:cs typeface="Calibri"/>
              </a:rPr>
              <a:t>i</a:t>
            </a:r>
            <a:r>
              <a:rPr sz="1800" spc="35" smtClean="0">
                <a:latin typeface="Calibri"/>
                <a:cs typeface="Calibri"/>
              </a:rPr>
              <a:t>l</a:t>
            </a:r>
            <a:r>
              <a:rPr sz="1800" smtClean="0">
                <a:latin typeface="Calibri"/>
                <a:cs typeface="Calibri"/>
              </a:rPr>
              <a:t>ter</a:t>
            </a:r>
            <a:r>
              <a:rPr sz="1800" spc="-140" smtClean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fr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0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0034" y="4572008"/>
            <a:ext cx="2743200" cy="1143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rot="5400000">
            <a:off x="1107257" y="5107793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357290" y="5357826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bject 24"/>
          <p:cNvSpPr txBox="1"/>
          <p:nvPr/>
        </p:nvSpPr>
        <p:spPr>
          <a:xfrm>
            <a:off x="3214678" y="5214950"/>
            <a:ext cx="1452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latin typeface="Calibri"/>
                <a:cs typeface="Calibri"/>
              </a:rPr>
              <a:t>  </a:t>
            </a:r>
            <a:r>
              <a:rPr sz="180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Export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9" name="object 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57554" y="5643578"/>
            <a:ext cx="2743200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 – Web Scrapping</a:t>
            </a:r>
            <a:endParaRPr lang="en-US" dirty="0"/>
          </a:p>
        </p:txBody>
      </p:sp>
      <p:pic>
        <p:nvPicPr>
          <p:cNvPr id="27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72" y="1357298"/>
            <a:ext cx="2733675" cy="14287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3571868" y="128586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bject 19"/>
          <p:cNvSpPr txBox="1"/>
          <p:nvPr/>
        </p:nvSpPr>
        <p:spPr>
          <a:xfrm>
            <a:off x="4643438" y="1000108"/>
            <a:ext cx="2896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smtClean="0">
                <a:latin typeface="Calibri"/>
                <a:cs typeface="Calibri"/>
              </a:rPr>
              <a:t>C</a:t>
            </a:r>
            <a:r>
              <a:rPr sz="1800" spc="-30" smtClean="0">
                <a:latin typeface="Calibri"/>
                <a:cs typeface="Calibri"/>
              </a:rPr>
              <a:t>r</a:t>
            </a:r>
            <a:r>
              <a:rPr sz="1800" smtClean="0">
                <a:latin typeface="Calibri"/>
                <a:cs typeface="Calibri"/>
              </a:rPr>
              <a:t>e</a:t>
            </a:r>
            <a:r>
              <a:rPr sz="1800" spc="35" smtClean="0">
                <a:latin typeface="Calibri"/>
                <a:cs typeface="Calibri"/>
              </a:rPr>
              <a:t>a</a:t>
            </a:r>
            <a:r>
              <a:rPr sz="1800" smtClean="0">
                <a:latin typeface="Calibri"/>
                <a:cs typeface="Calibri"/>
              </a:rPr>
              <a:t>te</a:t>
            </a:r>
            <a:r>
              <a:rPr sz="1800" spc="-110" smtClean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b</a:t>
            </a:r>
            <a:r>
              <a:rPr sz="1800" spc="15" dirty="0">
                <a:latin typeface="Calibri"/>
                <a:cs typeface="Calibri"/>
              </a:rPr>
              <a:t>j</a:t>
            </a:r>
            <a:r>
              <a:rPr sz="1800" dirty="0">
                <a:latin typeface="Calibri"/>
                <a:cs typeface="Calibri"/>
              </a:rPr>
              <a:t>ect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1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4876" y="1357298"/>
            <a:ext cx="2743200" cy="11430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rot="5400000">
            <a:off x="6322231" y="189308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bject 20"/>
          <p:cNvSpPr txBox="1"/>
          <p:nvPr/>
        </p:nvSpPr>
        <p:spPr>
          <a:xfrm>
            <a:off x="5786446" y="2214554"/>
            <a:ext cx="1541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smtClean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2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b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5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6446" y="2500306"/>
            <a:ext cx="2619375" cy="161925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rot="10800000">
            <a:off x="4786314" y="2428868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object 21"/>
          <p:cNvSpPr txBox="1"/>
          <p:nvPr/>
        </p:nvSpPr>
        <p:spPr>
          <a:xfrm>
            <a:off x="2714612" y="2214554"/>
            <a:ext cx="19996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smtClean="0">
                <a:latin typeface="Calibri"/>
                <a:cs typeface="Calibri"/>
              </a:rPr>
              <a:t>Get</a:t>
            </a:r>
            <a:r>
              <a:rPr sz="1800" spc="-50" smtClean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column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names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9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14612" y="2500306"/>
            <a:ext cx="1957382" cy="60960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rot="10800000">
            <a:off x="2071670" y="242886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object 22"/>
          <p:cNvSpPr txBox="1"/>
          <p:nvPr/>
        </p:nvSpPr>
        <p:spPr>
          <a:xfrm>
            <a:off x="214282" y="2285992"/>
            <a:ext cx="1861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" dirty="0" smtClean="0">
                <a:latin typeface="Calibri"/>
                <a:cs typeface="Calibri"/>
              </a:rPr>
              <a:t> </a:t>
            </a:r>
            <a:r>
              <a:rPr sz="1800" spc="30" smtClean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te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3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5720" y="2571744"/>
            <a:ext cx="2071702" cy="2085975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2428860" y="3643314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object 23"/>
          <p:cNvSpPr txBox="1"/>
          <p:nvPr/>
        </p:nvSpPr>
        <p:spPr>
          <a:xfrm>
            <a:off x="3500430" y="3357562"/>
            <a:ext cx="17932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latin typeface="Calibri"/>
                <a:cs typeface="Calibri"/>
              </a:rPr>
              <a:t>  </a:t>
            </a:r>
            <a:r>
              <a:rPr sz="1800" spc="10" smtClean="0">
                <a:latin typeface="Calibri"/>
                <a:cs typeface="Calibri"/>
              </a:rPr>
              <a:t>Add</a:t>
            </a:r>
            <a:r>
              <a:rPr sz="1800" spc="-95" smtClean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data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keys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7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00430" y="3714752"/>
            <a:ext cx="2000264" cy="120015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5357818" y="357187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object 25"/>
          <p:cNvSpPr txBox="1"/>
          <p:nvPr/>
        </p:nvSpPr>
        <p:spPr>
          <a:xfrm>
            <a:off x="6215075" y="3429000"/>
            <a:ext cx="27860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mtClean="0">
                <a:latin typeface="Calibri"/>
                <a:cs typeface="Calibri"/>
              </a:rPr>
              <a:t>Create</a:t>
            </a:r>
            <a:r>
              <a:rPr sz="1800" spc="-105" smtClean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dataframe</a:t>
            </a:r>
            <a:r>
              <a:rPr sz="1800" spc="-1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dictionary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1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15074" y="4000504"/>
            <a:ext cx="2114550" cy="180975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>
          <a:xfrm rot="5400000">
            <a:off x="6929454" y="478632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object 26"/>
          <p:cNvSpPr txBox="1"/>
          <p:nvPr/>
        </p:nvSpPr>
        <p:spPr>
          <a:xfrm>
            <a:off x="6643702" y="5286388"/>
            <a:ext cx="1455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mtClean="0">
                <a:latin typeface="Calibri"/>
                <a:cs typeface="Calibri"/>
              </a:rPr>
              <a:t>Export</a:t>
            </a:r>
            <a:r>
              <a:rPr sz="1800" spc="-55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5" name="object 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72198" y="5643578"/>
            <a:ext cx="2743200" cy="152400"/>
          </a:xfrm>
          <a:prstGeom prst="rect">
            <a:avLst/>
          </a:prstGeom>
        </p:spPr>
      </p:pic>
      <p:sp>
        <p:nvSpPr>
          <p:cNvPr id="56" name="object 18"/>
          <p:cNvSpPr txBox="1"/>
          <p:nvPr/>
        </p:nvSpPr>
        <p:spPr>
          <a:xfrm>
            <a:off x="428596" y="1000108"/>
            <a:ext cx="2987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" dirty="0" smtClean="0">
                <a:latin typeface="Calibri"/>
                <a:cs typeface="Calibri"/>
              </a:rPr>
              <a:t>   </a:t>
            </a:r>
            <a:r>
              <a:rPr sz="1800" spc="-15" smtClean="0">
                <a:latin typeface="Calibri"/>
                <a:cs typeface="Calibri"/>
              </a:rPr>
              <a:t>G</a:t>
            </a:r>
            <a:r>
              <a:rPr sz="1800" smtClean="0">
                <a:latin typeface="Calibri"/>
                <a:cs typeface="Calibri"/>
              </a:rPr>
              <a:t>ett</a:t>
            </a:r>
            <a:r>
              <a:rPr sz="1800" spc="25" smtClean="0">
                <a:latin typeface="Calibri"/>
                <a:cs typeface="Calibri"/>
              </a:rPr>
              <a:t>in</a:t>
            </a:r>
            <a:r>
              <a:rPr sz="1800" smtClean="0">
                <a:latin typeface="Calibri"/>
                <a:cs typeface="Calibri"/>
              </a:rPr>
              <a:t>g</a:t>
            </a:r>
            <a:r>
              <a:rPr sz="1800" spc="-135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p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 fr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2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18466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Söhne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71472" y="714356"/>
            <a:ext cx="7500990" cy="25853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Söhne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  <a:cs typeface="Arial" pitchFamily="34" charset="0"/>
              </a:rPr>
              <a:t>The dataset contains various instances where booster landings were not successful, categorized based on different criteria.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  <a:cs typeface="Arial" pitchFamily="34" charset="0"/>
              </a:rPr>
              <a:t>Instances where a landing was attempted but failed due to an accident are identified.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  <a:cs typeface="Arial" pitchFamily="34" charset="0"/>
              </a:rPr>
              <a:t>Two main categories denote the landing outcomes: "Ocean" and "RTLS" (Return to Launch Site).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  <a:cs typeface="Arial" pitchFamily="34" charset="0"/>
              </a:rPr>
              <a:t>Under the "Ocean" category, "True Ocean" indicates a successful landing in a specific ocean region, while "False Ocean" indicates an unsuccessful landing in the ocean.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  <a:cs typeface="Arial" pitchFamily="34" charset="0"/>
              </a:rPr>
              <a:t>In the "RTLS" category, "True RTLS" signifies a successful landing on a ground pad at the launch site, while "False RTLS" indicates an unsuccessful landing on a ground pad.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  <a:cs typeface="Arial" pitchFamily="34" charset="0"/>
              </a:rPr>
              <a:t>Additionally, the dataset includes outcomes categorized as "ASDS" (Autonomous Spaceport Drone Ship).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  <a:cs typeface="Arial" pitchFamily="34" charset="0"/>
              </a:rPr>
              <a:t>Within the "ASDS" category, "True ASDS" represents a successful landing on a drone ship, whereas "False ASDS" denotes an unsuccessful landing on a drone ship.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  <a:cs typeface="Arial" pitchFamily="34" charset="0"/>
              </a:rPr>
              <a:t>These outcomes are transformed into training labels for analysis, where the successful landing is labeled as '1' and the unsuccessful landing as '0'.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190</TotalTime>
  <Words>2363</Words>
  <Application>Microsoft Office PowerPoint</Application>
  <PresentationFormat>On-screen Show (4:3)</PresentationFormat>
  <Paragraphs>257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Concourse</vt:lpstr>
      <vt:lpstr>Slide 1</vt:lpstr>
      <vt:lpstr>Outline</vt:lpstr>
      <vt:lpstr>Slide 3</vt:lpstr>
      <vt:lpstr>Introduction</vt:lpstr>
      <vt:lpstr>Methodology</vt:lpstr>
      <vt:lpstr>Methodology</vt:lpstr>
      <vt:lpstr>Data Collection – SpaceX API</vt:lpstr>
      <vt:lpstr>Data Collection – Web Scrapping</vt:lpstr>
      <vt:lpstr>Data Wrangling</vt:lpstr>
      <vt:lpstr>EDA with Data Visualization</vt:lpstr>
      <vt:lpstr>EDA with SQL</vt:lpstr>
      <vt:lpstr>Interactive map with Folium</vt:lpstr>
      <vt:lpstr>Dashboard with Plotly Dash</vt:lpstr>
      <vt:lpstr>Predictive Analysis</vt:lpstr>
      <vt:lpstr>Results</vt:lpstr>
      <vt:lpstr>Flight Number vs Launch site</vt:lpstr>
      <vt:lpstr>Payload vs. Launch site</vt:lpstr>
      <vt:lpstr>Success vs. Orbit type</vt:lpstr>
      <vt:lpstr>Flight number vs. orbit type</vt:lpstr>
      <vt:lpstr>Payload vs. orbit type</vt:lpstr>
      <vt:lpstr>Launch success yearly trend</vt:lpstr>
      <vt:lpstr>All Launch sites names</vt:lpstr>
      <vt:lpstr>Launch site names begin with CCA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 Payload</vt:lpstr>
      <vt:lpstr>2015 Launch Records</vt:lpstr>
      <vt:lpstr>Rank Landing Outcomes Between 2010-06-04 and 2017-03-20</vt:lpstr>
      <vt:lpstr>All launch site global map marker</vt:lpstr>
      <vt:lpstr>Color labelled Markers</vt:lpstr>
      <vt:lpstr>Folium Map – Distances between CCAFS SLC-40 and its proximities</vt:lpstr>
      <vt:lpstr>Dashboard – Total success by Site</vt:lpstr>
      <vt:lpstr>Dashboard – Total success launches for Site KSC LC-39A</vt:lpstr>
      <vt:lpstr>Dashboard – Payload mass vs Outcome for all sites with different payload mass selected</vt:lpstr>
      <vt:lpstr>Classification Accuracy</vt:lpstr>
      <vt:lpstr>Confusion Matrix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Sara</dc:creator>
  <cp:lastModifiedBy>Sara</cp:lastModifiedBy>
  <cp:revision>20</cp:revision>
  <dcterms:created xsi:type="dcterms:W3CDTF">2024-04-02T11:30:36Z</dcterms:created>
  <dcterms:modified xsi:type="dcterms:W3CDTF">2024-04-04T11:38:58Z</dcterms:modified>
</cp:coreProperties>
</file>