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7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ore.numerex.com/media/catalog/product/cache/1/image/5e06319eda06f020e43594a9c230972d/m/t/mt-u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74576"/>
            <a:ext cx="5491121" cy="370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r>
              <a:rPr lang="en-US" dirty="0" smtClean="0"/>
              <a:t>Onboard the Train: </a:t>
            </a:r>
          </a:p>
          <a:p>
            <a:pPr lvl="1"/>
            <a:r>
              <a:rPr lang="en-US" dirty="0" smtClean="0"/>
              <a:t>GPS (Global Positioning System) Unit</a:t>
            </a:r>
          </a:p>
          <a:p>
            <a:pPr lvl="2"/>
            <a:r>
              <a:rPr lang="en-US" dirty="0" smtClean="0"/>
              <a:t>Reports location of train in </a:t>
            </a:r>
            <a:r>
              <a:rPr lang="en-US" dirty="0" err="1" smtClean="0"/>
              <a:t>realtime</a:t>
            </a:r>
            <a:endParaRPr lang="en-US" dirty="0" smtClean="0"/>
          </a:p>
          <a:p>
            <a:pPr lvl="2"/>
            <a:r>
              <a:rPr lang="en-US" dirty="0" smtClean="0"/>
              <a:t>Communicates with onboard Master PC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1324" y="6172200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</a:t>
            </a:r>
            <a:r>
              <a:rPr lang="en-US" sz="1000" dirty="0" err="1" smtClean="0"/>
              <a:t>Numerex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30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APC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Onboard the Train: </a:t>
            </a:r>
          </a:p>
          <a:p>
            <a:pPr lvl="1"/>
            <a:r>
              <a:rPr lang="en-US" dirty="0"/>
              <a:t>Bi Directional </a:t>
            </a:r>
            <a:r>
              <a:rPr lang="en-US" dirty="0" smtClean="0"/>
              <a:t>Infrared Sensor </a:t>
            </a:r>
            <a:r>
              <a:rPr lang="en-US" dirty="0"/>
              <a:t>Bars</a:t>
            </a:r>
          </a:p>
          <a:p>
            <a:pPr lvl="2"/>
            <a:r>
              <a:rPr lang="en-US" dirty="0" smtClean="0"/>
              <a:t>Accurately records </a:t>
            </a:r>
            <a:r>
              <a:rPr lang="en-US" dirty="0"/>
              <a:t>occupancy by tracking incoming and outgoing passengers</a:t>
            </a:r>
          </a:p>
          <a:p>
            <a:pPr lvl="2"/>
            <a:r>
              <a:rPr lang="en-US" dirty="0"/>
              <a:t>Communicates </a:t>
            </a:r>
            <a:r>
              <a:rPr lang="en-US" dirty="0" smtClean="0"/>
              <a:t>with onboard </a:t>
            </a:r>
            <a:r>
              <a:rPr lang="en-US" dirty="0"/>
              <a:t>Master PC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 descr="http://www.initag.de/gfx_content/products/APC2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9724"/>
            <a:ext cx="3591347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6741" y="4114800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INIT systems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0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Master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Underlying Hardware: </a:t>
            </a:r>
          </a:p>
          <a:p>
            <a:pPr lvl="1"/>
            <a:r>
              <a:rPr lang="en-US" dirty="0" smtClean="0"/>
              <a:t>ARM SBC </a:t>
            </a:r>
            <a:endParaRPr lang="en-US" dirty="0" smtClean="0"/>
          </a:p>
          <a:p>
            <a:pPr lvl="1"/>
            <a:r>
              <a:rPr lang="en-US" dirty="0" smtClean="0"/>
              <a:t>Runs Linux (free!)</a:t>
            </a:r>
          </a:p>
          <a:p>
            <a:pPr lvl="1"/>
            <a:r>
              <a:rPr lang="en-US" dirty="0" smtClean="0"/>
              <a:t>Easily Adaptable </a:t>
            </a:r>
            <a:endParaRPr lang="en-US" dirty="0" smtClean="0"/>
          </a:p>
          <a:p>
            <a:pPr lvl="1"/>
            <a:r>
              <a:rPr lang="en-US" dirty="0" smtClean="0"/>
              <a:t>802.11 / GPRS Capable</a:t>
            </a:r>
            <a:endParaRPr lang="en-US" dirty="0"/>
          </a:p>
          <a:p>
            <a:r>
              <a:rPr lang="en-US" dirty="0"/>
              <a:t>Designed to receive input from many onboard AVL units and APC units</a:t>
            </a:r>
          </a:p>
          <a:p>
            <a:pPr lvl="1"/>
            <a:r>
              <a:rPr lang="en-US" dirty="0"/>
              <a:t>Serial RS-232 &amp; RS-485</a:t>
            </a:r>
          </a:p>
          <a:p>
            <a:pPr lvl="1"/>
            <a:r>
              <a:rPr lang="en-US" dirty="0"/>
              <a:t>Long range RF</a:t>
            </a:r>
          </a:p>
          <a:p>
            <a:pPr lvl="1"/>
            <a:r>
              <a:rPr lang="en-US" dirty="0"/>
              <a:t>USB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TS-7552 Shown with WIFI-G-MINIPCI WiFi 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17605"/>
            <a:ext cx="3200400" cy="165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S-7552 Shown with TS-ENC755 Metal Enclos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22121"/>
            <a:ext cx="3948992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24400" y="635564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sources: Technologic Systems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2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X86 based Intel processors</a:t>
            </a:r>
          </a:p>
          <a:p>
            <a:r>
              <a:rPr lang="en-US" dirty="0" smtClean="0"/>
              <a:t>Database server</a:t>
            </a:r>
          </a:p>
          <a:p>
            <a:pPr lvl="1"/>
            <a:r>
              <a:rPr lang="en-US" dirty="0"/>
              <a:t>Large disk size </a:t>
            </a:r>
          </a:p>
          <a:p>
            <a:pPr lvl="1"/>
            <a:r>
              <a:rPr lang="en-US" dirty="0"/>
              <a:t>Redundancy </a:t>
            </a:r>
            <a:r>
              <a:rPr lang="en-US" dirty="0" smtClean="0"/>
              <a:t>&amp; Backups </a:t>
            </a:r>
            <a:endParaRPr lang="en-US" dirty="0"/>
          </a:p>
          <a:p>
            <a:r>
              <a:rPr lang="en-US" dirty="0" smtClean="0"/>
              <a:t>Optimization &amp; Decision server</a:t>
            </a:r>
            <a:endParaRPr lang="en-US" dirty="0"/>
          </a:p>
          <a:p>
            <a:r>
              <a:rPr lang="en-US" dirty="0" smtClean="0"/>
              <a:t>Web App Server(s)</a:t>
            </a:r>
          </a:p>
          <a:p>
            <a:pPr lvl="1"/>
            <a:r>
              <a:rPr lang="en-US" dirty="0" smtClean="0"/>
              <a:t>Clustered &amp; Load Balanced w/ HA</a:t>
            </a:r>
          </a:p>
        </p:txBody>
      </p:sp>
    </p:spTree>
    <p:extLst>
      <p:ext uri="{BB962C8B-B14F-4D97-AF65-F5344CB8AC3E}">
        <p14:creationId xmlns:p14="http://schemas.microsoft.com/office/powerpoint/2010/main" val="150732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Servers vs. Virtual Servers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Virtualization allows for longevity and ease of maintenance versus a physical server.</a:t>
            </a:r>
          </a:p>
          <a:p>
            <a:r>
              <a:rPr lang="en-US" dirty="0" smtClean="0"/>
              <a:t>However, transit organizations may want to have a physical box on site for local management. </a:t>
            </a:r>
          </a:p>
          <a:p>
            <a:r>
              <a:rPr lang="en-US" dirty="0" smtClean="0"/>
              <a:t>This flexibility allows for solutions at multiple price points. </a:t>
            </a:r>
          </a:p>
          <a:p>
            <a:pPr lvl="1"/>
            <a:r>
              <a:rPr lang="en-US" dirty="0" smtClean="0"/>
              <a:t>Local physical servers</a:t>
            </a:r>
          </a:p>
          <a:p>
            <a:pPr lvl="1"/>
            <a:r>
              <a:rPr lang="en-US" dirty="0" smtClean="0"/>
              <a:t>Local virtual servers</a:t>
            </a:r>
          </a:p>
          <a:p>
            <a:pPr lvl="1"/>
            <a:r>
              <a:rPr lang="en-US" dirty="0" smtClean="0"/>
              <a:t>Remote servers</a:t>
            </a:r>
          </a:p>
        </p:txBody>
      </p:sp>
    </p:spTree>
    <p:extLst>
      <p:ext uri="{BB962C8B-B14F-4D97-AF65-F5344CB8AC3E}">
        <p14:creationId xmlns:p14="http://schemas.microsoft.com/office/powerpoint/2010/main" val="126143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185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AVL Hardware</vt:lpstr>
      <vt:lpstr>APC Hardware</vt:lpstr>
      <vt:lpstr>Onboard Master PC</vt:lpstr>
      <vt:lpstr>Server Architecture </vt:lpstr>
      <vt:lpstr>Physical Servers vs. Virtual Servers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+ APC Hardware</dc:title>
  <dc:creator>Nathan</dc:creator>
  <cp:lastModifiedBy>Nathan</cp:lastModifiedBy>
  <cp:revision>12</cp:revision>
  <dcterms:created xsi:type="dcterms:W3CDTF">2012-02-28T04:00:48Z</dcterms:created>
  <dcterms:modified xsi:type="dcterms:W3CDTF">2012-02-28T16:13:43Z</dcterms:modified>
</cp:coreProperties>
</file>