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1"/>
  </p:notesMasterIdLst>
  <p:sldIdLst>
    <p:sldId id="297" r:id="rId2"/>
    <p:sldId id="424" r:id="rId3"/>
    <p:sldId id="310" r:id="rId4"/>
    <p:sldId id="317" r:id="rId5"/>
    <p:sldId id="345" r:id="rId6"/>
    <p:sldId id="343" r:id="rId7"/>
    <p:sldId id="285" r:id="rId8"/>
    <p:sldId id="286" r:id="rId9"/>
    <p:sldId id="439" r:id="rId10"/>
    <p:sldId id="319" r:id="rId11"/>
    <p:sldId id="441" r:id="rId12"/>
    <p:sldId id="320" r:id="rId13"/>
    <p:sldId id="323" r:id="rId14"/>
    <p:sldId id="332" r:id="rId15"/>
    <p:sldId id="318" r:id="rId16"/>
    <p:sldId id="325" r:id="rId17"/>
    <p:sldId id="437" r:id="rId18"/>
    <p:sldId id="438" r:id="rId19"/>
    <p:sldId id="298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407" r:id="rId28"/>
    <p:sldId id="411" r:id="rId29"/>
    <p:sldId id="412" r:id="rId30"/>
    <p:sldId id="413" r:id="rId31"/>
    <p:sldId id="305" r:id="rId32"/>
    <p:sldId id="304" r:id="rId33"/>
    <p:sldId id="401" r:id="rId34"/>
    <p:sldId id="301" r:id="rId35"/>
    <p:sldId id="434" r:id="rId36"/>
    <p:sldId id="435" r:id="rId37"/>
    <p:sldId id="302" r:id="rId38"/>
    <p:sldId id="303" r:id="rId39"/>
    <p:sldId id="433" r:id="rId40"/>
    <p:sldId id="431" r:id="rId41"/>
    <p:sldId id="432" r:id="rId42"/>
    <p:sldId id="402" r:id="rId43"/>
    <p:sldId id="405" r:id="rId44"/>
    <p:sldId id="419" r:id="rId45"/>
    <p:sldId id="420" r:id="rId46"/>
    <p:sldId id="421" r:id="rId47"/>
    <p:sldId id="422" r:id="rId48"/>
    <p:sldId id="428" r:id="rId49"/>
    <p:sldId id="429" r:id="rId50"/>
    <p:sldId id="430" r:id="rId51"/>
    <p:sldId id="417" r:id="rId52"/>
    <p:sldId id="418" r:id="rId53"/>
    <p:sldId id="414" r:id="rId54"/>
    <p:sldId id="423" r:id="rId55"/>
    <p:sldId id="388" r:id="rId56"/>
    <p:sldId id="389" r:id="rId57"/>
    <p:sldId id="390" r:id="rId58"/>
    <p:sldId id="396" r:id="rId59"/>
    <p:sldId id="397" r:id="rId60"/>
    <p:sldId id="398" r:id="rId61"/>
    <p:sldId id="276" r:id="rId62"/>
    <p:sldId id="312" r:id="rId63"/>
    <p:sldId id="313" r:id="rId64"/>
    <p:sldId id="315" r:id="rId65"/>
    <p:sldId id="314" r:id="rId66"/>
    <p:sldId id="316" r:id="rId67"/>
    <p:sldId id="292" r:id="rId68"/>
    <p:sldId id="335" r:id="rId69"/>
    <p:sldId id="334" r:id="rId70"/>
    <p:sldId id="425" r:id="rId71"/>
    <p:sldId id="426" r:id="rId72"/>
    <p:sldId id="370" r:id="rId73"/>
    <p:sldId id="371" r:id="rId74"/>
    <p:sldId id="372" r:id="rId75"/>
    <p:sldId id="373" r:id="rId76"/>
    <p:sldId id="391" r:id="rId77"/>
    <p:sldId id="387" r:id="rId78"/>
    <p:sldId id="384" r:id="rId79"/>
    <p:sldId id="38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364" autoAdjust="0"/>
  </p:normalViewPr>
  <p:slideViewPr>
    <p:cSldViewPr>
      <p:cViewPr>
        <p:scale>
          <a:sx n="90" d="100"/>
          <a:sy n="90" d="100"/>
        </p:scale>
        <p:origin x="-224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4806</c:v>
                </c:pt>
                <c:pt idx="1">
                  <c:v>4692</c:v>
                </c:pt>
                <c:pt idx="2">
                  <c:v>4354</c:v>
                </c:pt>
                <c:pt idx="3">
                  <c:v>3706</c:v>
                </c:pt>
                <c:pt idx="4">
                  <c:v>3565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65472"/>
        <c:axId val="37067008"/>
      </c:lineChart>
      <c:catAx>
        <c:axId val="37065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</a:defRPr>
            </a:pPr>
            <a:endParaRPr lang="en-US"/>
          </a:p>
        </c:txPr>
        <c:crossAx val="37067008"/>
        <c:crosses val="autoZero"/>
        <c:auto val="1"/>
        <c:lblAlgn val="ctr"/>
        <c:lblOffset val="100"/>
        <c:noMultiLvlLbl val="0"/>
      </c:catAx>
      <c:valAx>
        <c:axId val="37067008"/>
        <c:scaling>
          <c:orientation val="minMax"/>
          <c:max val="5000"/>
          <c:min val="30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37065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12277</c:v>
                </c:pt>
                <c:pt idx="1">
                  <c:v>4806</c:v>
                </c:pt>
                <c:pt idx="2">
                  <c:v>4692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66944"/>
        <c:axId val="37268480"/>
      </c:lineChart>
      <c:catAx>
        <c:axId val="372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+mj-lt"/>
              </a:defRPr>
            </a:pPr>
            <a:endParaRPr lang="en-US"/>
          </a:p>
        </c:txPr>
        <c:crossAx val="37268480"/>
        <c:crosses val="autoZero"/>
        <c:auto val="1"/>
        <c:lblAlgn val="ctr"/>
        <c:lblOffset val="100"/>
        <c:noMultiLvlLbl val="0"/>
      </c:catAx>
      <c:valAx>
        <c:axId val="3726848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37266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38024450591074E-2"/>
          <c:y val="0.101072432998956"/>
          <c:w val="0.90651362236320998"/>
          <c:h val="0.507854999320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Daily Boarding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EVMS</c:v>
                </c:pt>
                <c:pt idx="1">
                  <c:v>York Street</c:v>
                </c:pt>
                <c:pt idx="2">
                  <c:v>Monticello Ave</c:v>
                </c:pt>
                <c:pt idx="3">
                  <c:v>MacArthur Sq</c:v>
                </c:pt>
                <c:pt idx="4">
                  <c:v>Civic Plaza</c:v>
                </c:pt>
                <c:pt idx="5">
                  <c:v>Harbor Park</c:v>
                </c:pt>
                <c:pt idx="6">
                  <c:v>NSU</c:v>
                </c:pt>
                <c:pt idx="7">
                  <c:v>Ballentine Blvd</c:v>
                </c:pt>
                <c:pt idx="8">
                  <c:v>Ingleside</c:v>
                </c:pt>
                <c:pt idx="9">
                  <c:v>Military Hwy</c:v>
                </c:pt>
                <c:pt idx="10">
                  <c:v>Newtown Rd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542</c:v>
                </c:pt>
                <c:pt idx="1">
                  <c:v>131</c:v>
                </c:pt>
                <c:pt idx="2">
                  <c:v>427</c:v>
                </c:pt>
                <c:pt idx="3">
                  <c:v>716</c:v>
                </c:pt>
                <c:pt idx="4">
                  <c:v>297</c:v>
                </c:pt>
                <c:pt idx="5">
                  <c:v>115</c:v>
                </c:pt>
                <c:pt idx="6">
                  <c:v>328</c:v>
                </c:pt>
                <c:pt idx="7">
                  <c:v>278</c:v>
                </c:pt>
                <c:pt idx="8">
                  <c:v>64</c:v>
                </c:pt>
                <c:pt idx="9">
                  <c:v>375</c:v>
                </c:pt>
                <c:pt idx="10">
                  <c:v>982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83456"/>
        <c:axId val="37962496"/>
      </c:barChart>
      <c:catAx>
        <c:axId val="36883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50">
                <a:latin typeface="+mj-lt"/>
              </a:defRPr>
            </a:pPr>
            <a:endParaRPr lang="en-US"/>
          </a:p>
        </c:txPr>
        <c:crossAx val="37962496"/>
        <c:crosses val="autoZero"/>
        <c:auto val="1"/>
        <c:lblAlgn val="ctr"/>
        <c:lblOffset val="100"/>
        <c:noMultiLvlLbl val="0"/>
      </c:catAx>
      <c:valAx>
        <c:axId val="37962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+mj-lt"/>
              </a:defRPr>
            </a:pPr>
            <a:endParaRPr lang="en-US"/>
          </a:p>
        </c:txPr>
        <c:crossAx val="36883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D1FC8-2171-4851-81E0-CF6817EA6D4E}" type="datetimeFigureOut">
              <a:rPr lang="en-US" smtClean="0"/>
              <a:pPr/>
              <a:t>4/3/2012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B6BD-0642-4977-8A5D-41BB939BB1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C1D9D-F115-4B9A-B63C-76E25505F2B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8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bird’s eye view of the overall</a:t>
            </a:r>
            <a:r>
              <a:rPr lang="en-US" baseline="0" dirty="0" smtClean="0"/>
              <a:t> software design phases.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C1D9D-F115-4B9A-B63C-76E25505F2B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7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collected from the sensors</a:t>
            </a:r>
            <a:r>
              <a:rPr lang="en-US" baseline="0" dirty="0" smtClean="0"/>
              <a:t> are interpreted by the embedded Linux application, </a:t>
            </a:r>
            <a:r>
              <a:rPr lang="en-US" dirty="0" smtClean="0"/>
              <a:t>then transmitted via secure 802.11 to Wireless APs along the tracks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The AP nodes will be </a:t>
            </a:r>
            <a:r>
              <a:rPr lang="en-US" dirty="0" smtClean="0"/>
              <a:t>connected to the transit</a:t>
            </a:r>
            <a:r>
              <a:rPr lang="en-US" baseline="0" dirty="0" smtClean="0"/>
              <a:t> authority</a:t>
            </a:r>
            <a:r>
              <a:rPr lang="en-US" dirty="0" smtClean="0"/>
              <a:t> local Intranet.</a:t>
            </a:r>
          </a:p>
          <a:p>
            <a:r>
              <a:rPr lang="en-US" dirty="0" smtClean="0"/>
              <a:t>Monitoring information is saved into a SQL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C1D9D-F115-4B9A-B63C-76E25505F2B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Calculations</a:t>
            </a:r>
            <a:r>
              <a:rPr lang="en-US" baseline="0" dirty="0" smtClean="0"/>
              <a:t> are performed </a:t>
            </a:r>
            <a:r>
              <a:rPr lang="en-US" dirty="0" smtClean="0"/>
              <a:t>using supervised machine learning algorithms (artificial neural network, gradient descent, etc.)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provide optional routes and anticipate scheduling deviation. </a:t>
            </a:r>
            <a:r>
              <a:rPr lang="en-US" dirty="0" smtClean="0"/>
              <a:t>Actual data and predictions will then be made available for the next software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C1D9D-F115-4B9A-B63C-76E25505F2B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41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scheduled</a:t>
            </a:r>
            <a:r>
              <a:rPr lang="en-US" baseline="0" dirty="0" smtClean="0"/>
              <a:t> intervals, the Web App Engine updates the record of local businesses and transmits the most recent information to the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C1D9D-F115-4B9A-B63C-76E25505F2B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00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web server is in place, the sky is the limit. </a:t>
            </a:r>
          </a:p>
          <a:p>
            <a:r>
              <a:rPr lang="en-US" dirty="0" smtClean="0"/>
              <a:t>Our customers will be</a:t>
            </a:r>
            <a:r>
              <a:rPr lang="en-US" baseline="0" dirty="0" smtClean="0"/>
              <a:t> able to monitor their passengers using an administration interface for displaying forecasted and real-time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C1D9D-F115-4B9A-B63C-76E25505F2B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90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just ties in the fact that despite bad economies making people want to cut back on spending, light rail technology can overcome downward trends.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explains that using the light</a:t>
            </a:r>
            <a:r>
              <a:rPr lang="en-US" baseline="0" dirty="0" smtClean="0"/>
              <a:t> rail system as an alternative to driving has huge benefits, but this can only be achieved if people have enough information/reliability from the light rail to choose it over traditional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4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issues with the Tide and its operation that can be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we’ve already seen sales boosted just by the light rail existing, imagine the potential</a:t>
            </a:r>
            <a:r>
              <a:rPr lang="en-US" baseline="0" dirty="0" smtClean="0"/>
              <a:t> boost if we actually put effort into maximizing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keys: information,</a:t>
            </a:r>
            <a:r>
              <a:rPr lang="en-US" baseline="0" dirty="0" smtClean="0"/>
              <a:t> communication, satisfaction – these are the generic categories current light rail systems are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</a:t>
            </a:r>
            <a:r>
              <a:rPr lang="en-US" baseline="0" dirty="0" smtClean="0"/>
              <a:t> in the chart, Dallas’s expansions provided even more boosts so in places like Charlotte and Norfolk, convincing the public that expansion is worth it will boost the economy even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case study ties this into the Tide</a:t>
            </a:r>
            <a:r>
              <a:rPr lang="en-US" baseline="0" dirty="0" smtClean="0"/>
              <a:t> and shows that information is important to riders here in Norfolk.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3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the newspapers might be bragging about the record</a:t>
            </a:r>
            <a:r>
              <a:rPr lang="en-US" baseline="0" dirty="0" smtClean="0"/>
              <a:t> breaking numbers (yay PR departments), there’s still a troubling downward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serious barriers</a:t>
            </a:r>
            <a:r>
              <a:rPr lang="en-US" baseline="0" dirty="0" smtClean="0"/>
              <a:t> to communication between these three entities. Without Current, they can only talk to each other indirectly.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Current</a:t>
            </a:r>
            <a:r>
              <a:rPr lang="en-US" baseline="0" dirty="0" smtClean="0"/>
              <a:t> ITS, information flows freely between HRT, riders and business owners.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April 5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dell.com/content/products/superview.aspx?c=us&amp;cs=555&amp;l=en&amp;pageoverride=gallery_view1&amp;s=biz&amp;xdb=Z2xvYmFsOnByb2R1Y3RzOnBlZGdlOmZsYXNoOnNlcnZlci1wb3dlcmVkZ2UtcjcxMCNyZWdpb24=&amp;modaltype=box&amp;position=center&amp;ovrcolor=gray&amp;modalwidth=850&amp;modalheight=55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10" Type="http://schemas.openxmlformats.org/officeDocument/2006/relationships/image" Target="../media/image15.jpeg"/><Relationship Id="rId4" Type="http://schemas.openxmlformats.org/officeDocument/2006/relationships/image" Target="../media/image32.jpe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40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–</a:t>
            </a:r>
            <a:r>
              <a:rPr lang="en-US" sz="4400" i="1" dirty="0" smtClean="0"/>
              <a:t> Intelligent Transportation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1120" y="4572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Where do you need to go?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1652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Solution</a:t>
            </a:r>
            <a:endParaRPr lang="en-US" sz="5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0236" y="1981200"/>
            <a:ext cx="6920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Current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i="1" dirty="0" smtClean="0"/>
              <a:t>Intelligent Transportation System </a:t>
            </a:r>
            <a:r>
              <a:rPr lang="en-US" sz="2800" dirty="0" smtClean="0"/>
              <a:t>(ITS)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Our product will provide  accessible, real-time, and accurate information </a:t>
            </a:r>
            <a:r>
              <a:rPr lang="en-US" sz="2400" dirty="0" smtClean="0"/>
              <a:t>to </a:t>
            </a:r>
            <a:r>
              <a:rPr lang="en-US" sz="2400" dirty="0"/>
              <a:t>transit authorities </a:t>
            </a:r>
            <a:r>
              <a:rPr lang="en-US" sz="2400" dirty="0" smtClean="0"/>
              <a:t>in order to </a:t>
            </a:r>
            <a:r>
              <a:rPr lang="en-US" sz="2400" dirty="0"/>
              <a:t>maximize adoption and expansion of emerging light rail public transportation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4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with Current 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9" name="Flowchart: Process 8"/>
          <p:cNvSpPr/>
          <p:nvPr/>
        </p:nvSpPr>
        <p:spPr>
          <a:xfrm>
            <a:off x="3882420" y="2458933"/>
            <a:ext cx="1224564" cy="95136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alerts &amp; Receive </a:t>
            </a:r>
            <a:r>
              <a:rPr lang="en-US" sz="1200" dirty="0" smtClean="0"/>
              <a:t>user feedback about service through </a:t>
            </a:r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882420" y="1800666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ridership + GPS data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5274116" y="1575032"/>
            <a:ext cx="1320074" cy="10919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Quickly &amp; </a:t>
            </a:r>
            <a:r>
              <a:rPr lang="en-US" sz="1200" dirty="0" smtClean="0"/>
              <a:t>accurately set Schedule, Stops/Stations and fare for Light Rail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867446" y="1827246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Efficient Light Rail operation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2143046" y="3827970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882418" y="3646257"/>
            <a:ext cx="1224564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Current ITS provides all info needed by rider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65693" y="3829579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410643" y="4499969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23893" y="3690392"/>
            <a:ext cx="1127676" cy="4748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830531" y="4698805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19" name="Flowchart: Decision 18"/>
          <p:cNvSpPr/>
          <p:nvPr/>
        </p:nvSpPr>
        <p:spPr>
          <a:xfrm>
            <a:off x="7099218" y="4352295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43046" y="5353378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19" y="5199170"/>
            <a:ext cx="1224563" cy="10492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Advertising with </a:t>
            </a:r>
          </a:p>
          <a:p>
            <a:pPr algn="ctr"/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81437" y="5457084"/>
            <a:ext cx="1202884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Effectively target market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3882419" y="1198699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Historical Data &amp; Event data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9" idx="2"/>
            <a:endCxn id="14" idx="0"/>
          </p:cNvCxnSpPr>
          <p:nvPr/>
        </p:nvCxnSpPr>
        <p:spPr>
          <a:xfrm flipH="1">
            <a:off x="4494700" y="3410300"/>
            <a:ext cx="2" cy="23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21" idx="0"/>
          </p:cNvCxnSpPr>
          <p:nvPr/>
        </p:nvCxnSpPr>
        <p:spPr>
          <a:xfrm>
            <a:off x="4494700" y="5017857"/>
            <a:ext cx="1" cy="1813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3705146" y="1305922"/>
            <a:ext cx="177273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3705146" y="4198377"/>
            <a:ext cx="177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3"/>
            <a:endCxn id="15" idx="1"/>
          </p:cNvCxnSpPr>
          <p:nvPr/>
        </p:nvCxnSpPr>
        <p:spPr>
          <a:xfrm flipV="1">
            <a:off x="5106982" y="4064698"/>
            <a:ext cx="158711" cy="2673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5882879" y="4299816"/>
            <a:ext cx="0" cy="20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3"/>
            <a:endCxn id="17" idx="1"/>
          </p:cNvCxnSpPr>
          <p:nvPr/>
        </p:nvCxnSpPr>
        <p:spPr>
          <a:xfrm flipV="1">
            <a:off x="6355114" y="3927798"/>
            <a:ext cx="368779" cy="7710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3"/>
            <a:endCxn id="19" idx="3"/>
          </p:cNvCxnSpPr>
          <p:nvPr/>
        </p:nvCxnSpPr>
        <p:spPr>
          <a:xfrm flipH="1">
            <a:off x="7476238" y="3927798"/>
            <a:ext cx="375331" cy="556454"/>
          </a:xfrm>
          <a:prstGeom prst="bentConnector3">
            <a:avLst>
              <a:gd name="adj1" fmla="val -60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7" idx="2"/>
          </p:cNvCxnSpPr>
          <p:nvPr/>
        </p:nvCxnSpPr>
        <p:spPr>
          <a:xfrm rot="10800000" flipH="1">
            <a:off x="7099217" y="4165204"/>
            <a:ext cx="188513" cy="319049"/>
          </a:xfrm>
          <a:prstGeom prst="bentConnector4">
            <a:avLst>
              <a:gd name="adj1" fmla="val -121265"/>
              <a:gd name="adj2" fmla="val 70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8" idx="0"/>
          </p:cNvCxnSpPr>
          <p:nvPr/>
        </p:nvCxnSpPr>
        <p:spPr>
          <a:xfrm>
            <a:off x="7287728" y="4616209"/>
            <a:ext cx="3" cy="8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594190" y="2121016"/>
            <a:ext cx="273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5106984" y="1260612"/>
            <a:ext cx="167132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0" idx="3"/>
            <a:endCxn id="21" idx="1"/>
          </p:cNvCxnSpPr>
          <p:nvPr/>
        </p:nvCxnSpPr>
        <p:spPr>
          <a:xfrm>
            <a:off x="3705146" y="5723785"/>
            <a:ext cx="177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1"/>
          </p:cNvCxnSpPr>
          <p:nvPr/>
        </p:nvCxnSpPr>
        <p:spPr>
          <a:xfrm flipV="1">
            <a:off x="5106982" y="5723784"/>
            <a:ext cx="1744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67674" y="5302201"/>
            <a:ext cx="1638125" cy="84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Realize returns on tax payer investment in Light Rail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6484321" y="5723784"/>
            <a:ext cx="1833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35816" y="4959503"/>
            <a:ext cx="1594603" cy="1722356"/>
            <a:chOff x="235816" y="4959503"/>
            <a:chExt cx="1594603" cy="1722356"/>
          </a:xfrm>
        </p:grpSpPr>
        <p:sp>
          <p:nvSpPr>
            <p:cNvPr id="42" name="TextBox 41"/>
            <p:cNvSpPr txBox="1"/>
            <p:nvPr/>
          </p:nvSpPr>
          <p:spPr>
            <a:xfrm>
              <a:off x="235816" y="64048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  <p:pic>
          <p:nvPicPr>
            <p:cNvPr id="43" name="Picture 2" descr="C:\Program Files (x86)\Microsoft Office\MEDIA\CAGCAT10\j019581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3" y="4959503"/>
              <a:ext cx="1444896" cy="148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148089" y="3079743"/>
            <a:ext cx="1709396" cy="1719001"/>
            <a:chOff x="148089" y="3079743"/>
            <a:chExt cx="1709396" cy="1719001"/>
          </a:xfrm>
        </p:grpSpPr>
        <p:sp>
          <p:nvSpPr>
            <p:cNvPr id="45" name="TextBox 44"/>
            <p:cNvSpPr txBox="1"/>
            <p:nvPr/>
          </p:nvSpPr>
          <p:spPr>
            <a:xfrm>
              <a:off x="607352" y="4521745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  <p:pic>
          <p:nvPicPr>
            <p:cNvPr id="46" name="Picture 12" descr="C:\Users\Nathan\AppData\Local\Microsoft\Windows\Temporary Internet Files\Content.IE5\FM6Q0GEP\MC90044193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9" y="3079743"/>
              <a:ext cx="1709396" cy="149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60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Objectives</a:t>
            </a: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05000"/>
            <a:ext cx="7027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Multiple mediums (mobile apps, station kiosks, and websites) will be used for information and communication to ensure easy access.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Provide easily accessible static information to riders regarding schedules, stop locations, and local businesses.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Provide real-time updates on train locations, seat availability, service interruptions, local events, and important announcements.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Cooperation with local businesses through targeted advertising and listing will directly contribute to local economic growth.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Direct, two-way communication with riders will allow operators to deliver important information and collect feedback from riders.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Provide transit authorities and local businesses with analysis and reports showing detailed information about riders and their habits.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3"/>
            <a:ext cx="7772400" cy="1470025"/>
          </a:xfrm>
        </p:spPr>
        <p:txBody>
          <a:bodyPr/>
          <a:lstStyle/>
          <a:p>
            <a:r>
              <a:rPr lang="en-US" sz="5400" dirty="0" smtClean="0"/>
              <a:t>Trend Analysis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6920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Our system will provide detailed information regarding light rail usage. This data can be sorted to highlight different stops, special events, and time of day trending.</a:t>
            </a:r>
          </a:p>
          <a:p>
            <a:pPr marL="285750" indent="-285750">
              <a:buFontTx/>
              <a:buChar char="-"/>
            </a:pPr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dirty="0" smtClean="0"/>
              <a:t>While our system will not provide automatic rerouting or boost capacity in itself, it will provide operators with the necessary information to make these decisions.</a:t>
            </a:r>
          </a:p>
          <a:p>
            <a:pPr marL="285750" indent="-285750">
              <a:buFontTx/>
              <a:buChar char="-"/>
            </a:pPr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dirty="0" smtClean="0"/>
              <a:t>For example, the Grand Illumination Parade in Norfolk generated almost 3x the amount of the normal average daily ridership but had no additional capacity made available.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476693" y="6324600"/>
            <a:ext cx="7618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>
                <a:latin typeface="+mj-lt"/>
              </a:rPr>
              <a:t>http://www.gohrt.com/public-records/Operations-Documents/Rail/Monthly-Ridership/Rail-Ridership-Current.pdf</a:t>
            </a:r>
          </a:p>
          <a:p>
            <a:pPr marL="342900" indent="-342900">
              <a:buAutoNum type="arabicParenR"/>
            </a:pPr>
            <a:r>
              <a:rPr lang="en-US" sz="1100" dirty="0"/>
              <a:t>Debbie Messina, “The Tide.” </a:t>
            </a:r>
            <a:r>
              <a:rPr lang="en-US" sz="1100" i="1" dirty="0"/>
              <a:t>The Virginian-Pilot</a:t>
            </a:r>
            <a:r>
              <a:rPr lang="en-US" sz="1100" dirty="0"/>
              <a:t>. February 18</a:t>
            </a:r>
            <a:r>
              <a:rPr lang="en-US" sz="1100" baseline="30000" dirty="0"/>
              <a:t>th</a:t>
            </a:r>
            <a:r>
              <a:rPr lang="en-US" sz="1100" dirty="0"/>
              <a:t>, 2012.</a:t>
            </a:r>
            <a:endParaRPr lang="en-US" sz="1100" i="1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651077102"/>
              </p:ext>
            </p:extLst>
          </p:nvPr>
        </p:nvGraphicFramePr>
        <p:xfrm>
          <a:off x="809840" y="4861199"/>
          <a:ext cx="6952061" cy="163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6595" y="4687502"/>
            <a:ext cx="2098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Average Daily Boarding </a:t>
            </a:r>
            <a:r>
              <a:rPr lang="en-US" sz="1400" baseline="30000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32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3"/>
            <a:ext cx="7772400" cy="1470025"/>
          </a:xfrm>
        </p:spPr>
        <p:txBody>
          <a:bodyPr/>
          <a:lstStyle/>
          <a:p>
            <a:r>
              <a:rPr lang="en-US" sz="5400" dirty="0" smtClean="0"/>
              <a:t>Local Businesses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905000"/>
            <a:ext cx="4863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Our previous data showed how much impact light rail stops can have on local businesses, but riders still lack information about them.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Through a GUI allowing users to easily find business and attractions accessible by the light rail, riders will be more likely to explore and rely on the system for recreational usage.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 addition, our business owner backend will provide opportunities for local businesses to advertise their companies through our system to further enhance exposure.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3000"/>
            <a:ext cx="2534178" cy="422638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8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3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Our Current market?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659" y="1834590"/>
            <a:ext cx="7027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 As traffic, gas prices, and pollution rise, light rails are quickly catching on as a more efficient means of transportation.</a:t>
            </a:r>
            <a:r>
              <a:rPr lang="en-US" baseline="30000" dirty="0"/>
              <a:t>1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 As the result of Obama investing $8 Billion in stimulus funding for rail transit, even more projects are now under development and expansion.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New light rail development and expansion costs millions to taxpayers who demand quick results for their money.</a:t>
            </a:r>
            <a:r>
              <a:rPr lang="en-US" baseline="30000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7248" y="6324600"/>
            <a:ext cx="4730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>
                <a:latin typeface="+mj-lt"/>
              </a:rPr>
              <a:t>http://www.cbsnews.com/8301-503544_162-4949672-503544.html</a:t>
            </a:r>
          </a:p>
          <a:p>
            <a:pPr marL="342900" indent="-342900">
              <a:buAutoNum type="arabicParenR"/>
            </a:pPr>
            <a:r>
              <a:rPr lang="en-US" sz="1100" dirty="0">
                <a:latin typeface="+mj-lt"/>
              </a:rPr>
              <a:t>http://www.lightrail.com/projects.htm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81585"/>
              </p:ext>
            </p:extLst>
          </p:nvPr>
        </p:nvGraphicFramePr>
        <p:xfrm>
          <a:off x="1908225" y="4724400"/>
          <a:ext cx="4973682" cy="117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69"/>
                <a:gridCol w="706569"/>
                <a:gridCol w="706569"/>
                <a:gridCol w="706569"/>
                <a:gridCol w="734268"/>
                <a:gridCol w="706569"/>
                <a:gridCol w="706569"/>
              </a:tblGrid>
              <a:tr h="29411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j-lt"/>
                        </a:rPr>
                        <a:t>Baltimore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j-lt"/>
                        </a:rPr>
                        <a:t>Buffalo</a:t>
                      </a: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j-lt"/>
                        </a:rPr>
                        <a:t>Camden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j-lt"/>
                        </a:rPr>
                        <a:t>Charlotte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j-lt"/>
                        </a:rPr>
                        <a:t>Cincinnati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j-lt"/>
                        </a:rPr>
                        <a:t>Denver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j-lt"/>
                        </a:rPr>
                        <a:t>Detroit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</a:tr>
              <a:tr h="29411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$400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$636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$604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$350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$750</a:t>
                      </a:r>
                      <a:r>
                        <a:rPr lang="en-US" sz="800" baseline="0" dirty="0" smtClean="0">
                          <a:latin typeface="+mj-lt"/>
                        </a:rPr>
                        <a:t>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$118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$494</a:t>
                      </a:r>
                      <a:r>
                        <a:rPr lang="en-US" sz="800" baseline="0" dirty="0" smtClean="0">
                          <a:latin typeface="+mj-lt"/>
                        </a:rPr>
                        <a:t>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</a:tr>
              <a:tr h="29411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Miami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520" marR="72520" marT="36260" marB="362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Indianapolis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520" marR="72520" marT="36260" marB="362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Portland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520" marR="72520" marT="36260" marB="362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Sacramento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520" marR="72520" marT="36260" marB="362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Salt Lake City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520" marR="72520" marT="36260" marB="362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Minneapolis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520" marR="72520" marT="36260" marB="362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Oakland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520" marR="72520" marT="36260" marB="36260">
                    <a:solidFill>
                      <a:schemeClr val="accent1"/>
                    </a:solidFill>
                  </a:tcPr>
                </a:tc>
              </a:tr>
              <a:tr h="29411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$340</a:t>
                      </a:r>
                      <a:r>
                        <a:rPr lang="en-US" sz="800" baseline="0" dirty="0" smtClean="0">
                          <a:latin typeface="+mj-lt"/>
                        </a:rPr>
                        <a:t>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$498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$214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$176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$300</a:t>
                      </a:r>
                      <a:r>
                        <a:rPr lang="en-US" sz="800" baseline="0" dirty="0" smtClean="0">
                          <a:latin typeface="+mj-lt"/>
                        </a:rPr>
                        <a:t>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$548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j-lt"/>
                        </a:rPr>
                        <a:t>$320</a:t>
                      </a:r>
                      <a:r>
                        <a:rPr lang="en-US" sz="800" baseline="0" dirty="0" smtClean="0">
                          <a:latin typeface="+mj-lt"/>
                        </a:rPr>
                        <a:t> Million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72520" marR="72520" marT="36260" marB="3626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799" y="4453583"/>
            <a:ext cx="1597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Light Rail Project Costs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3"/>
            <a:ext cx="7772400" cy="1470025"/>
          </a:xfrm>
        </p:spPr>
        <p:txBody>
          <a:bodyPr/>
          <a:lstStyle/>
          <a:p>
            <a:r>
              <a:rPr lang="en-US" sz="5400" dirty="0" smtClean="0"/>
              <a:t>Market Outlook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812" y="1834590"/>
            <a:ext cx="6812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Target:</a:t>
            </a:r>
          </a:p>
          <a:p>
            <a:r>
              <a:rPr lang="en-US" dirty="0"/>
              <a:t>	- The Tide (Hampton Roads Transit)</a:t>
            </a:r>
          </a:p>
          <a:p>
            <a:r>
              <a:rPr lang="en-US" dirty="0"/>
              <a:t>US Market:</a:t>
            </a:r>
          </a:p>
          <a:p>
            <a:r>
              <a:rPr lang="en-US" dirty="0"/>
              <a:t>	- 35 Light Rail systems currently active and running</a:t>
            </a:r>
            <a:r>
              <a:rPr lang="en-US" baseline="30000" dirty="0"/>
              <a:t>1</a:t>
            </a:r>
          </a:p>
          <a:p>
            <a:r>
              <a:rPr lang="en-US" dirty="0"/>
              <a:t>	- 60 more systems in development or proposal stages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Global Market:</a:t>
            </a:r>
          </a:p>
          <a:p>
            <a:r>
              <a:rPr lang="en-US" dirty="0"/>
              <a:t>	- Almost 8000 miles of Light Rail track in Europe alone </a:t>
            </a:r>
            <a:r>
              <a:rPr lang="en-US" dirty="0" smtClean="0"/>
              <a:t>(some </a:t>
            </a:r>
            <a:r>
              <a:rPr lang="en-US" dirty="0"/>
              <a:t>	</a:t>
            </a:r>
            <a:r>
              <a:rPr lang="en-US" dirty="0" smtClean="0"/>
              <a:t>perspective</a:t>
            </a:r>
            <a:r>
              <a:rPr lang="en-US" dirty="0"/>
              <a:t>: LA to NY is less than 3000 miles)</a:t>
            </a:r>
            <a:r>
              <a:rPr lang="en-US" baseline="30000" dirty="0"/>
              <a:t>3</a:t>
            </a:r>
          </a:p>
          <a:p>
            <a:r>
              <a:rPr lang="en-US" dirty="0"/>
              <a:t>	- Light Rails are used throughout the world from South </a:t>
            </a:r>
            <a:r>
              <a:rPr lang="en-US" dirty="0" smtClean="0"/>
              <a:t>	America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Philippines</a:t>
            </a:r>
          </a:p>
          <a:p>
            <a:r>
              <a:rPr lang="en-US" dirty="0"/>
              <a:t>Future:</a:t>
            </a:r>
          </a:p>
          <a:p>
            <a:r>
              <a:rPr lang="en-US" dirty="0"/>
              <a:t>	- Global Light Rail market estimated at $7.5 Billion by 2015 	</a:t>
            </a:r>
            <a:r>
              <a:rPr lang="en-US" dirty="0" smtClean="0"/>
              <a:t>	and </a:t>
            </a:r>
            <a:r>
              <a:rPr lang="en-US" dirty="0"/>
              <a:t>is </a:t>
            </a:r>
            <a:r>
              <a:rPr lang="en-US" dirty="0" smtClean="0"/>
              <a:t>rapidly </a:t>
            </a:r>
            <a:r>
              <a:rPr lang="en-US" dirty="0"/>
              <a:t>growing.</a:t>
            </a:r>
            <a:r>
              <a:rPr lang="en-US" baseline="30000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7812" y="5792141"/>
            <a:ext cx="5985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apta.com/resources/statistics/Documents/Ridership/2011-q3-ridership-APTA.pdf</a:t>
            </a:r>
          </a:p>
          <a:p>
            <a:pPr marL="342900" indent="-342900"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www.lightrailnow.org/success2.htm</a:t>
            </a:r>
          </a:p>
          <a:p>
            <a:pPr marL="342900" indent="-342900">
              <a:buAutoNum type="arabicParenR"/>
            </a:pPr>
            <a:r>
              <a:rPr lang="en-US" sz="1100" dirty="0">
                <a:latin typeface="+mj-lt"/>
              </a:rPr>
              <a:t>http://www.prweb.com/releases/light_rail/light_rail_transit/prweb4253534.htm</a:t>
            </a:r>
            <a:endParaRPr lang="en-US" sz="1100" dirty="0" smtClean="0">
              <a:latin typeface="+mj-lt"/>
            </a:endParaRPr>
          </a:p>
          <a:p>
            <a:pPr marL="342900" indent="-342900">
              <a:buAutoNum type="arabicParenR"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3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to set up and maintain:</a:t>
            </a:r>
          </a:p>
          <a:p>
            <a:pPr lvl="1"/>
            <a:r>
              <a:rPr lang="en-US" dirty="0" smtClean="0"/>
              <a:t>Web Application Engine</a:t>
            </a:r>
          </a:p>
          <a:p>
            <a:pPr lvl="1"/>
            <a:r>
              <a:rPr lang="en-US" dirty="0" smtClean="0"/>
              <a:t>Prediction Server/ Decision Engine</a:t>
            </a:r>
          </a:p>
          <a:p>
            <a:pPr lvl="1"/>
            <a:r>
              <a:rPr lang="en-US" dirty="0" smtClean="0"/>
              <a:t>Embedded Linux Transmission Application</a:t>
            </a:r>
          </a:p>
          <a:p>
            <a:pPr lvl="1"/>
            <a:r>
              <a:rPr lang="en-US" dirty="0" smtClean="0"/>
              <a:t>Android Application</a:t>
            </a:r>
          </a:p>
          <a:p>
            <a:pPr lvl="1"/>
            <a:r>
              <a:rPr lang="en-US" dirty="0" smtClean="0"/>
              <a:t>Real-time train tracking (GPS)</a:t>
            </a:r>
          </a:p>
          <a:p>
            <a:pPr lvl="1"/>
            <a:r>
              <a:rPr lang="en-US" dirty="0" smtClean="0"/>
              <a:t>Real-time people counting (APC)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To Provide customized reports  and forecast data</a:t>
            </a:r>
          </a:p>
          <a:p>
            <a:pPr lvl="1"/>
            <a:r>
              <a:rPr lang="en-US" dirty="0" smtClean="0"/>
              <a:t>Backend to provide location based business advertisements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Trains</a:t>
            </a:r>
          </a:p>
          <a:p>
            <a:r>
              <a:rPr lang="en-US" dirty="0" smtClean="0"/>
              <a:t>Tracking System for Buses</a:t>
            </a:r>
          </a:p>
          <a:p>
            <a:r>
              <a:rPr lang="en-US" dirty="0" smtClean="0"/>
              <a:t>Real-time Rerouting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http://t2.gstatic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99" y="1889603"/>
            <a:ext cx="1785747" cy="17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Major Function Component Diagram</a:t>
            </a: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z="1400" smtClean="0"/>
              <a:pPr/>
              <a:t>19</a:t>
            </a:fld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699737" y="1976950"/>
            <a:ext cx="2551395" cy="20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" name="Picture 4" descr="http://www.mysamsunggalaxys2.com/wp-content/uploads/2011/12/galaxy-s-2-and-iphone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63826"/>
            <a:ext cx="1734292" cy="14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123793" y="2326994"/>
            <a:ext cx="1066800" cy="144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3" name="Elbow Connector 12"/>
          <p:cNvCxnSpPr>
            <a:endCxn id="9" idx="1"/>
          </p:cNvCxnSpPr>
          <p:nvPr/>
        </p:nvCxnSpPr>
        <p:spPr>
          <a:xfrm>
            <a:off x="3149938" y="2549779"/>
            <a:ext cx="549799" cy="4653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6190593" y="305089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5695950" y="1858976"/>
            <a:ext cx="800100" cy="609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6" descr="http://www.stationstops.com/blog/wp-content/uploads/2008/03/pid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34770"/>
            <a:ext cx="1727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5647564" y="4165864"/>
            <a:ext cx="1100855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2" descr="http://www.metrojacksonville.com/assets/thumbs/image.1049.fea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44" y="4161652"/>
            <a:ext cx="4188387" cy="15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191000" y="2905409"/>
            <a:ext cx="54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400" dirty="0"/>
              <a:t>GTFS</a:t>
            </a:r>
          </a:p>
          <a:p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67000" y="3675350"/>
            <a:ext cx="0" cy="87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0420" y="2255556"/>
            <a:ext cx="1223408" cy="15192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36851" y="3230985"/>
            <a:ext cx="206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05199" y="4422107"/>
            <a:ext cx="1638301" cy="3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 Transponder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523138" y="4962170"/>
            <a:ext cx="1517037" cy="343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Infrared  Counters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24" idx="1"/>
            <a:endCxn id="29" idx="3"/>
          </p:cNvCxnSpPr>
          <p:nvPr/>
        </p:nvCxnSpPr>
        <p:spPr>
          <a:xfrm rot="10800000" flipV="1">
            <a:off x="3161499" y="4583870"/>
            <a:ext cx="343700" cy="161764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1"/>
            <a:endCxn id="29" idx="3"/>
          </p:cNvCxnSpPr>
          <p:nvPr/>
        </p:nvCxnSpPr>
        <p:spPr>
          <a:xfrm rot="10800000">
            <a:off x="3161500" y="4745635"/>
            <a:ext cx="361639" cy="38830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www.mimicemore.com/hr/wp-content/uploads/2011/02/ww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9" y="1139226"/>
            <a:ext cx="1332211" cy="13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846308" y="4546864"/>
            <a:ext cx="1315191" cy="3975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Unit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52084" y="2563826"/>
            <a:ext cx="856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62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001000" cy="5334000"/>
          </a:xfrm>
        </p:spPr>
        <p:txBody>
          <a:bodyPr numCol="2">
            <a:noAutofit/>
          </a:bodyPr>
          <a:lstStyle/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3</a:t>
            </a:r>
            <a:r>
              <a:rPr lang="en-US" sz="1800" b="1" dirty="0" smtClean="0"/>
              <a:t> </a:t>
            </a:r>
            <a:r>
              <a:rPr lang="en-US" sz="1800" b="1" dirty="0" smtClean="0"/>
              <a:t>Team Introduction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4 </a:t>
            </a:r>
            <a:r>
              <a:rPr lang="en-US" sz="1800" b="1" dirty="0" smtClean="0"/>
              <a:t>Problem Statement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5-8 </a:t>
            </a:r>
            <a:r>
              <a:rPr lang="en-US" sz="1800" b="1" dirty="0" smtClean="0"/>
              <a:t>Background Research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9-11</a:t>
            </a:r>
            <a:r>
              <a:rPr lang="en-US" sz="1800" b="1" dirty="0" smtClean="0"/>
              <a:t> </a:t>
            </a:r>
            <a:r>
              <a:rPr lang="en-US" sz="1800" b="1" dirty="0" smtClean="0"/>
              <a:t>Process Flows (Pre Solution)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12-13</a:t>
            </a:r>
            <a:r>
              <a:rPr lang="en-US" sz="1800" b="1" dirty="0" smtClean="0"/>
              <a:t> </a:t>
            </a:r>
            <a:r>
              <a:rPr lang="en-US" sz="1800" b="1" dirty="0" smtClean="0"/>
              <a:t>Solution &amp; Objectives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14-16 </a:t>
            </a:r>
            <a:r>
              <a:rPr lang="en-US" sz="1800" b="1" dirty="0" smtClean="0"/>
              <a:t>Process Flows (Post Solution)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17 – </a:t>
            </a:r>
            <a:r>
              <a:rPr lang="en-US" sz="1800" b="1" dirty="0" smtClean="0">
                <a:solidFill>
                  <a:schemeClr val="tx2"/>
                </a:solidFill>
              </a:rPr>
              <a:t>20 </a:t>
            </a:r>
            <a:r>
              <a:rPr lang="en-US" sz="1800" b="1" dirty="0" smtClean="0"/>
              <a:t>Market Info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21 </a:t>
            </a:r>
            <a:r>
              <a:rPr lang="en-US" sz="1800" b="1" dirty="0" smtClean="0"/>
              <a:t>MFCD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22-28 </a:t>
            </a:r>
            <a:r>
              <a:rPr lang="en-US" sz="1800" b="1" dirty="0" smtClean="0"/>
              <a:t>Hardware 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29-32</a:t>
            </a:r>
            <a:r>
              <a:rPr lang="en-US" sz="1800" b="1" dirty="0" smtClean="0"/>
              <a:t> </a:t>
            </a:r>
            <a:r>
              <a:rPr lang="en-US" sz="1800" b="1" dirty="0" smtClean="0"/>
              <a:t>Hardware WBS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33 </a:t>
            </a:r>
            <a:r>
              <a:rPr lang="en-US" sz="1800" b="1" dirty="0" smtClean="0"/>
              <a:t>Software Provided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    </a:t>
            </a: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-</a:t>
            </a:r>
            <a:r>
              <a:rPr lang="en-US" sz="1800" b="1" dirty="0" smtClean="0">
                <a:solidFill>
                  <a:schemeClr val="tx2"/>
                </a:solidFill>
              </a:rPr>
              <a:t>     </a:t>
            </a:r>
            <a:r>
              <a:rPr lang="en-US" sz="1800" b="1" dirty="0" smtClean="0">
                <a:solidFill>
                  <a:schemeClr val="tx2"/>
                </a:solidFill>
              </a:rPr>
              <a:t>34-38  </a:t>
            </a:r>
            <a:r>
              <a:rPr lang="en-US" sz="1800" b="1" dirty="0" smtClean="0"/>
              <a:t>Software Overview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39-42</a:t>
            </a:r>
            <a:r>
              <a:rPr lang="en-US" sz="1800" b="1" dirty="0" smtClean="0"/>
              <a:t> </a:t>
            </a:r>
            <a:r>
              <a:rPr lang="en-US" sz="1800" b="1" dirty="0" smtClean="0"/>
              <a:t>Software WBS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43-44</a:t>
            </a:r>
            <a:r>
              <a:rPr lang="en-US" sz="1800" b="1" dirty="0" smtClean="0"/>
              <a:t> </a:t>
            </a:r>
            <a:r>
              <a:rPr lang="en-US" sz="1800" b="1" dirty="0" smtClean="0"/>
              <a:t>Database Schemas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45-47</a:t>
            </a:r>
            <a:r>
              <a:rPr lang="en-US" sz="1800" b="1" dirty="0" smtClean="0"/>
              <a:t> </a:t>
            </a:r>
            <a:r>
              <a:rPr lang="en-US" sz="1800" b="1" dirty="0" smtClean="0"/>
              <a:t>Software WBS Continued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48-51 </a:t>
            </a:r>
            <a:r>
              <a:rPr lang="en-US" sz="1800" b="1" dirty="0" smtClean="0"/>
              <a:t>Gantt Charts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52-54</a:t>
            </a:r>
            <a:r>
              <a:rPr lang="en-US" sz="1800" b="1" dirty="0" smtClean="0"/>
              <a:t> </a:t>
            </a:r>
            <a:r>
              <a:rPr lang="en-US" sz="1800" b="1" dirty="0" smtClean="0"/>
              <a:t>Project Budget &amp; Cost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55 </a:t>
            </a:r>
            <a:r>
              <a:rPr lang="en-US" sz="1800" b="1" dirty="0" smtClean="0"/>
              <a:t>In The Box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56 </a:t>
            </a:r>
            <a:r>
              <a:rPr lang="en-US" sz="1800" b="1" dirty="0" smtClean="0"/>
              <a:t>Not In The Box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57-62</a:t>
            </a:r>
            <a:r>
              <a:rPr lang="en-US" sz="1800" b="1" dirty="0" smtClean="0"/>
              <a:t> </a:t>
            </a:r>
            <a:r>
              <a:rPr lang="en-US" sz="1800" b="1" dirty="0" smtClean="0"/>
              <a:t>Risks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63</a:t>
            </a:r>
            <a:r>
              <a:rPr lang="en-US" sz="1800" b="1" dirty="0" smtClean="0"/>
              <a:t> </a:t>
            </a:r>
            <a:r>
              <a:rPr lang="en-US" sz="1800" b="1" dirty="0" smtClean="0"/>
              <a:t>Conclusion</a:t>
            </a:r>
          </a:p>
          <a:p>
            <a:pPr indent="-342900">
              <a:buFontTx/>
              <a:buChar char="-"/>
            </a:pPr>
            <a:r>
              <a:rPr lang="en-US" sz="1800" b="1" dirty="0" smtClean="0">
                <a:solidFill>
                  <a:schemeClr val="tx2"/>
                </a:solidFill>
              </a:rPr>
              <a:t>65 </a:t>
            </a:r>
            <a:r>
              <a:rPr lang="en-US" sz="1800" b="1" dirty="0" smtClean="0"/>
              <a:t>References</a:t>
            </a:r>
          </a:p>
          <a:p>
            <a:pPr indent="-342900">
              <a:buFontTx/>
              <a:buChar char="-"/>
            </a:pPr>
            <a:endParaRPr lang="en-US" sz="1800" b="1" dirty="0" smtClean="0"/>
          </a:p>
          <a:p>
            <a:pPr indent="-342900">
              <a:buFontTx/>
              <a:buChar char="-"/>
            </a:pPr>
            <a:endParaRPr lang="en-US" sz="1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Train Hardware </a:t>
            </a:r>
            <a:br>
              <a:rPr lang="en-US" dirty="0" smtClean="0"/>
            </a:br>
            <a:r>
              <a:rPr lang="en-US" sz="2000" dirty="0" smtClean="0"/>
              <a:t>Option 1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3341688"/>
            <a:ext cx="15875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55713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http://www.initag.de/gfx_content/products/APC2_la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363" y="1524000"/>
            <a:ext cx="129698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TS-7552 Shown with TS-ENC755 Metal Enclosu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387725"/>
            <a:ext cx="30480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8188" y="5016500"/>
            <a:ext cx="9144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 descr="C:\Users\CJ\AppData\Local\Microsoft\Windows\Temporary Internet Files\Content.IE5\HVIUM9GX\MP900444522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4572000"/>
            <a:ext cx="1387475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059113" y="5391150"/>
            <a:ext cx="1489075" cy="239713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43400" y="2428875"/>
            <a:ext cx="349250" cy="61912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1171575" y="2197100"/>
            <a:ext cx="566738" cy="11191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75288" y="5630863"/>
            <a:ext cx="138271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7275" y="2971800"/>
            <a:ext cx="4648200" cy="23510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600200" y="1524000"/>
            <a:ext cx="1031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GPS Antenna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627688" y="1606550"/>
            <a:ext cx="1203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Person Counter</a:t>
            </a: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1919288" y="2362200"/>
            <a:ext cx="1114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USB to PC</a:t>
            </a: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4989513" y="25527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Serial to PC</a:t>
            </a: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3116263" y="6342063"/>
            <a:ext cx="333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GSM to Application Server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5695950"/>
            <a:ext cx="2006600" cy="6461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Cost: approx. $400 per train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858000" y="4148138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Transit IT site</a:t>
            </a:r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5632450" y="3276600"/>
            <a:ext cx="2316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Onboard Computer with 3G Modem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7620000" cy="1143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en-US" dirty="0" smtClean="0"/>
              <a:t>Train Hardware </a:t>
            </a:r>
          </a:p>
          <a:p>
            <a:pPr>
              <a:defRPr/>
            </a:pPr>
            <a:r>
              <a:rPr lang="en-US" sz="2000" dirty="0" smtClean="0"/>
              <a:t>Option 2</a:t>
            </a:r>
            <a:endParaRPr lang="en-US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3341688"/>
            <a:ext cx="15875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://www.initag.de/gfx_content/products/APC2_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3363" y="1403350"/>
            <a:ext cx="129698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TS-7552 Shown with TS-ENC755 Metal Enclos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387725"/>
            <a:ext cx="30480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8188" y="5016500"/>
            <a:ext cx="9144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C:\Users\CJ\AppData\Local\Microsoft\Windows\Temporary Internet Files\Content.IE5\HVIUM9GX\MP900444522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4572000"/>
            <a:ext cx="1387475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656013" y="5237163"/>
            <a:ext cx="862012" cy="24923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43400" y="2308225"/>
            <a:ext cx="349250" cy="61912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75288" y="5630863"/>
            <a:ext cx="138271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38300" y="2922588"/>
            <a:ext cx="4648200" cy="23510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922463" y="1524000"/>
            <a:ext cx="1031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GPS Tracker</a:t>
            </a: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5627688" y="1606550"/>
            <a:ext cx="1203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Person Counter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989513" y="25527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Serial to PC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981450" y="6259513"/>
            <a:ext cx="333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GSM to Application 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5695950"/>
            <a:ext cx="2006600" cy="6461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Cost: approx. $400 per train</a:t>
            </a:r>
          </a:p>
        </p:txBody>
      </p: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6858000" y="4148138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Transit IT site</a:t>
            </a:r>
          </a:p>
        </p:txBody>
      </p: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6211888" y="3227388"/>
            <a:ext cx="2317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Onboard Computer with 3G Modem</a:t>
            </a:r>
          </a:p>
        </p:txBody>
      </p:sp>
      <p:pic>
        <p:nvPicPr>
          <p:cNvPr id="24" name="Picture 2" descr="http://store.numerex.com/media/catalog/product/cache/1/image/5e06319eda06f020e43594a9c230972d/m/t/mt-u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179513"/>
            <a:ext cx="19827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Elbow Connector 34"/>
          <p:cNvCxnSpPr/>
          <p:nvPr/>
        </p:nvCxnSpPr>
        <p:spPr>
          <a:xfrm rot="16200000" flipH="1">
            <a:off x="1212056" y="2294732"/>
            <a:ext cx="3114675" cy="3557588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1246188" y="2433638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GSM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Train Hardware Costs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5603685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6600"/>
                <a:gridCol w="2327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Onboard</a:t>
                      </a:r>
                      <a:r>
                        <a:rPr lang="en-US" baseline="0" dirty="0" smtClean="0"/>
                        <a:t>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$170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3G Mobile Broadband Modem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GPS Antenna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Mounting</a:t>
                      </a:r>
                      <a:r>
                        <a:rPr lang="en-US" baseline="0" dirty="0" smtClean="0"/>
                        <a:t> and cabling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$415*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57200" y="4313238"/>
          <a:ext cx="5603685" cy="224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6600"/>
                <a:gridCol w="2327085"/>
              </a:tblGrid>
              <a:tr h="310365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10365">
                <a:tc>
                  <a:txBody>
                    <a:bodyPr/>
                    <a:lstStyle/>
                    <a:p>
                      <a:r>
                        <a:rPr lang="en-US" dirty="0" smtClean="0"/>
                        <a:t>Onboard</a:t>
                      </a:r>
                      <a:r>
                        <a:rPr lang="en-US" baseline="0" dirty="0" smtClean="0"/>
                        <a:t>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3G Mobile Broadband Modem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$217</a:t>
                      </a:r>
                      <a:endParaRPr lang="en-US" dirty="0"/>
                    </a:p>
                  </a:txBody>
                  <a:tcPr/>
                </a:tc>
              </a:tr>
              <a:tr h="310365">
                <a:tc>
                  <a:txBody>
                    <a:bodyPr/>
                    <a:lstStyle/>
                    <a:p>
                      <a:r>
                        <a:rPr lang="en-US" dirty="0" smtClean="0"/>
                        <a:t>GPS Tracking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$85</a:t>
                      </a:r>
                      <a:endParaRPr lang="en-US" dirty="0"/>
                    </a:p>
                  </a:txBody>
                  <a:tcPr/>
                </a:tc>
              </a:tr>
              <a:tr h="310365">
                <a:tc>
                  <a:txBody>
                    <a:bodyPr/>
                    <a:lstStyle/>
                    <a:p>
                      <a:r>
                        <a:rPr lang="en-US" dirty="0" smtClean="0"/>
                        <a:t>Mounting</a:t>
                      </a:r>
                      <a:r>
                        <a:rPr lang="en-US" baseline="0" dirty="0" smtClean="0"/>
                        <a:t> and cabling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103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$522*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57200" y="10668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Option 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Option 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43675" y="5997575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* Per train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IT Department Hardware</a:t>
            </a:r>
            <a:br>
              <a:rPr lang="en-US" dirty="0" smtClean="0"/>
            </a:br>
            <a:r>
              <a:rPr lang="en-US" sz="1800" dirty="0" smtClean="0"/>
              <a:t>Locally hosted option </a:t>
            </a:r>
            <a:endParaRPr lang="en-US" sz="1800" dirty="0"/>
          </a:p>
        </p:txBody>
      </p:sp>
      <p:pic>
        <p:nvPicPr>
          <p:cNvPr id="8" name="Picture 36" descr="PowerEdge R710 Server">
            <a:hlinkClick r:id="rId2" tooltip="PowerEdge R710 Server"/>
          </p:cNvPr>
          <p:cNvPicPr>
            <a:picLocks noChangeAspect="1" noChangeArrowheads="1"/>
          </p:cNvPicPr>
          <p:nvPr/>
        </p:nvPicPr>
        <p:blipFill>
          <a:blip r:embed="rId3" cstate="print"/>
          <a:srcRect t="41143" b="6286"/>
          <a:stretch>
            <a:fillRect/>
          </a:stretch>
        </p:blipFill>
        <p:spPr bwMode="auto">
          <a:xfrm>
            <a:off x="228600" y="2317448"/>
            <a:ext cx="2209800" cy="806752"/>
          </a:xfrm>
          <a:prstGeom prst="rect">
            <a:avLst/>
          </a:prstGeom>
          <a:noFill/>
        </p:spPr>
      </p:pic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228600" y="1784048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Host Server: Dell R710</a:t>
            </a:r>
            <a:endParaRPr lang="en-US" dirty="0"/>
          </a:p>
        </p:txBody>
      </p:sp>
      <p:pic>
        <p:nvPicPr>
          <p:cNvPr id="10" name="Picture 38" descr="http://files.myopera.com/yoroshiku/albums/441102/redh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088848"/>
            <a:ext cx="762000" cy="762000"/>
          </a:xfrm>
          <a:prstGeom prst="rect">
            <a:avLst/>
          </a:prstGeom>
          <a:noFill/>
        </p:spPr>
      </p:pic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3962400" y="2393648"/>
            <a:ext cx="30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Virtualization Host: Red Hat ® Enterprise Virtualization</a:t>
            </a:r>
            <a:endParaRPr lang="en-US" dirty="0"/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3962400" y="1707848"/>
            <a:ext cx="30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Operation System: Red Hat® Enterprise Linux</a:t>
            </a:r>
            <a:endParaRPr lang="en-US" dirty="0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3810000"/>
          <a:ext cx="7010400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9137"/>
                <a:gridCol w="291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$8500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Virtualization</a:t>
                      </a:r>
                      <a:r>
                        <a:rPr lang="en-US" b="0" baseline="0" dirty="0" smtClean="0"/>
                        <a:t>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$3000/year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system software w/support*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$2000/year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Mounting</a:t>
                      </a:r>
                      <a:r>
                        <a:rPr lang="en-US" baseline="0" dirty="0" smtClean="0"/>
                        <a:t> and cabling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$13700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724400" y="6324600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Unlimited Virtual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Database server</a:t>
            </a:r>
          </a:p>
          <a:p>
            <a:pPr lvl="1" eaLnBrk="1" hangingPunct="1"/>
            <a:r>
              <a:rPr lang="en-US" dirty="0" smtClean="0"/>
              <a:t>Large storage capacity </a:t>
            </a:r>
          </a:p>
          <a:p>
            <a:pPr lvl="1" eaLnBrk="1" hangingPunct="1"/>
            <a:r>
              <a:rPr lang="en-US" dirty="0" smtClean="0"/>
              <a:t>Redundancy &amp; Backups </a:t>
            </a:r>
          </a:p>
          <a:p>
            <a:pPr eaLnBrk="1" hangingPunct="1"/>
            <a:r>
              <a:rPr lang="en-US" dirty="0" smtClean="0"/>
              <a:t>Web App Server(s)</a:t>
            </a:r>
          </a:p>
          <a:p>
            <a:pPr lvl="1" eaLnBrk="1" hangingPunct="1"/>
            <a:r>
              <a:rPr lang="en-US" dirty="0" smtClean="0"/>
              <a:t>Optimization &amp; Decision engine</a:t>
            </a:r>
          </a:p>
          <a:p>
            <a:pPr lvl="1" eaLnBrk="1" hangingPunct="1"/>
            <a:r>
              <a:rPr lang="en-US" dirty="0" smtClean="0"/>
              <a:t>Clustered &amp; Load Balanced w/ HA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21956"/>
              </p:ext>
            </p:extLst>
          </p:nvPr>
        </p:nvGraphicFramePr>
        <p:xfrm>
          <a:off x="152400" y="4267200"/>
          <a:ext cx="8077200" cy="2085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300"/>
                <a:gridCol w="1982249"/>
                <a:gridCol w="2056351"/>
                <a:gridCol w="2019300"/>
              </a:tblGrid>
              <a:tr h="454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Optimization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Apps</a:t>
                      </a:r>
                      <a:endParaRPr lang="en-US" sz="1400" dirty="0"/>
                    </a:p>
                  </a:txBody>
                  <a:tcPr/>
                </a:tc>
              </a:tr>
              <a:tr h="454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 (Hosted</a:t>
                      </a:r>
                      <a:r>
                        <a:rPr lang="en-US" sz="1400" baseline="0" dirty="0" smtClean="0"/>
                        <a:t> by them)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$5000 License</a:t>
                      </a:r>
                      <a:r>
                        <a:rPr lang="en-US" sz="1400" baseline="0" dirty="0" smtClean="0"/>
                        <a:t> per VM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Resides with WAE (included in cost)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$3000 License per VM</a:t>
                      </a:r>
                      <a:endParaRPr lang="en-US" sz="1400" dirty="0"/>
                    </a:p>
                  </a:txBody>
                  <a:tcPr/>
                </a:tc>
              </a:tr>
              <a:tr h="5562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 (Hosted by Us)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Priced by CPU</a:t>
                      </a:r>
                      <a:r>
                        <a:rPr lang="en-US" sz="1400" baseline="0" dirty="0" smtClean="0"/>
                        <a:t> time</a:t>
                      </a:r>
                      <a:r>
                        <a:rPr lang="en-US" sz="1400" baseline="30000" dirty="0" smtClean="0"/>
                        <a:t>1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Priced</a:t>
                      </a:r>
                      <a:r>
                        <a:rPr lang="en-US" sz="1400" baseline="0" dirty="0" smtClean="0"/>
                        <a:t> by CPU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Priced</a:t>
                      </a:r>
                      <a:r>
                        <a:rPr lang="en-US" sz="1400" baseline="0" dirty="0" smtClean="0"/>
                        <a:t> by CPU time</a:t>
                      </a:r>
                      <a:endParaRPr lang="en-US" sz="1400" dirty="0"/>
                    </a:p>
                  </a:txBody>
                  <a:tcPr/>
                </a:tc>
              </a:tr>
              <a:tr h="5562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Physical (Hosted</a:t>
                      </a:r>
                      <a:r>
                        <a:rPr lang="en-US" sz="1400" baseline="0" dirty="0" smtClean="0"/>
                        <a:t> by them)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Quoted at $6000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Resides</a:t>
                      </a:r>
                      <a:r>
                        <a:rPr lang="en-US" sz="1400" baseline="0" dirty="0" smtClean="0"/>
                        <a:t> with WAE (included in cost)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Quoted</a:t>
                      </a:r>
                      <a:r>
                        <a:rPr lang="en-US" sz="1400" baseline="0" dirty="0" smtClean="0"/>
                        <a:t> at $4000 per node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6477000"/>
            <a:ext cx="29654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/>
              <a:t>1) Source: http://aws.amazon.com/ec2/pricing/</a:t>
            </a:r>
          </a:p>
        </p:txBody>
      </p:sp>
      <p:pic>
        <p:nvPicPr>
          <p:cNvPr id="10" name="Picture 2" descr="http://images.forbes.com/media/2010/06/02/0602_amazon-web-services-logo_485x3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71600"/>
            <a:ext cx="2293937" cy="1608121"/>
          </a:xfrm>
          <a:prstGeom prst="rect">
            <a:avLst/>
          </a:prstGeom>
          <a:noFill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IT Department Hardware</a:t>
            </a:r>
            <a:br>
              <a:rPr lang="en-US" dirty="0" smtClean="0"/>
            </a:br>
            <a:r>
              <a:rPr lang="en-US" sz="1800" dirty="0" smtClean="0"/>
              <a:t>Remotely hosted option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Station Hardware</a:t>
            </a:r>
            <a:br>
              <a:rPr lang="en-US" dirty="0" smtClean="0"/>
            </a:br>
            <a:r>
              <a:rPr lang="en-US" sz="1800" dirty="0" smtClean="0"/>
              <a:t>Optional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8" y="2616200"/>
            <a:ext cx="1585912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TS-7552 Shown with TS-ENC755 Metal Enclos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2662237"/>
            <a:ext cx="30480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4600" y="4289425"/>
            <a:ext cx="9144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 descr="C:\Users\CJ\AppData\Local\Microsoft\Windows\Temporary Internet Files\Content.IE5\HVIUM9GX\MP900444522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4413" y="3846512"/>
            <a:ext cx="1387475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98813" y="3846512"/>
            <a:ext cx="585787" cy="1058863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99000" y="4905375"/>
            <a:ext cx="1395413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6094413" y="3421062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Transit IT site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60900" y="487362"/>
            <a:ext cx="15875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4947455" y="989097"/>
            <a:ext cx="114650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Next train is at 3:30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84600" y="1960562"/>
            <a:ext cx="1168400" cy="881063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603685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6600"/>
                <a:gridCol w="2327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Station </a:t>
                      </a:r>
                      <a:r>
                        <a:rPr lang="en-US" baseline="0" dirty="0" smtClean="0"/>
                        <a:t>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$170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3G Mobile Broadband Modem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Weatherproof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Mounting</a:t>
                      </a:r>
                      <a:r>
                        <a:rPr lang="en-US" baseline="0" dirty="0" smtClean="0"/>
                        <a:t> and cabling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$1265*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543675" y="5997575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* Per station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Station Hardware</a:t>
            </a:r>
            <a:b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Optional</a:t>
            </a:r>
            <a:endParaRPr kumimoji="0" lang="en-US" sz="46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7612" y="3008680"/>
            <a:ext cx="2544156" cy="67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 Servers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3031960"/>
            <a:ext cx="1992406" cy="64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Development 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486400" y="3003008"/>
            <a:ext cx="2848122" cy="68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Hardware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614989" y="1814473"/>
            <a:ext cx="2560995" cy="54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cxnSp>
        <p:nvCxnSpPr>
          <p:cNvPr id="25" name="Elbow Connector 24"/>
          <p:cNvCxnSpPr>
            <a:stCxn id="24" idx="2"/>
            <a:endCxn id="11" idx="0"/>
          </p:cNvCxnSpPr>
          <p:nvPr/>
        </p:nvCxnSpPr>
        <p:spPr>
          <a:xfrm rot="5400000">
            <a:off x="2339565" y="1476038"/>
            <a:ext cx="669760" cy="2442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4" idx="2"/>
            <a:endCxn id="7" idx="0"/>
          </p:cNvCxnSpPr>
          <p:nvPr/>
        </p:nvCxnSpPr>
        <p:spPr>
          <a:xfrm rot="16200000" flipH="1">
            <a:off x="3624348" y="2633338"/>
            <a:ext cx="646480" cy="1042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15" idx="0"/>
          </p:cNvCxnSpPr>
          <p:nvPr/>
        </p:nvCxnSpPr>
        <p:spPr>
          <a:xfrm rot="16200000" flipH="1">
            <a:off x="5082570" y="1175117"/>
            <a:ext cx="640808" cy="3014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7612" y="3008680"/>
            <a:ext cx="2544156" cy="67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 Servers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3031960"/>
            <a:ext cx="1992406" cy="64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Development 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486400" y="3003008"/>
            <a:ext cx="2848122" cy="68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Hardware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614989" y="1814473"/>
            <a:ext cx="2560995" cy="54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cxnSp>
        <p:nvCxnSpPr>
          <p:cNvPr id="25" name="Elbow Connector 24"/>
          <p:cNvCxnSpPr>
            <a:stCxn id="24" idx="2"/>
            <a:endCxn id="11" idx="0"/>
          </p:cNvCxnSpPr>
          <p:nvPr/>
        </p:nvCxnSpPr>
        <p:spPr>
          <a:xfrm rot="5400000">
            <a:off x="2339565" y="1476038"/>
            <a:ext cx="669760" cy="2442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4" idx="2"/>
            <a:endCxn id="7" idx="0"/>
          </p:cNvCxnSpPr>
          <p:nvPr/>
        </p:nvCxnSpPr>
        <p:spPr>
          <a:xfrm rot="16200000" flipH="1">
            <a:off x="3624348" y="2633338"/>
            <a:ext cx="646480" cy="1042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15" idx="0"/>
          </p:cNvCxnSpPr>
          <p:nvPr/>
        </p:nvCxnSpPr>
        <p:spPr>
          <a:xfrm rot="16200000" flipH="1">
            <a:off x="5082570" y="1175117"/>
            <a:ext cx="640808" cy="3014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7707" y="3819674"/>
            <a:ext cx="2209199" cy="569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Workstations</a:t>
            </a:r>
            <a:endParaRPr lang="en-US" sz="1400" dirty="0"/>
          </a:p>
        </p:txBody>
      </p:sp>
      <p:cxnSp>
        <p:nvCxnSpPr>
          <p:cNvPr id="14" name="Elbow Connector 13"/>
          <p:cNvCxnSpPr>
            <a:endCxn id="13" idx="1"/>
          </p:cNvCxnSpPr>
          <p:nvPr/>
        </p:nvCxnSpPr>
        <p:spPr>
          <a:xfrm rot="16200000" flipH="1">
            <a:off x="347433" y="3783982"/>
            <a:ext cx="523210" cy="1173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7708" y="4478608"/>
            <a:ext cx="2038058" cy="569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 Servers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67709" y="5127409"/>
            <a:ext cx="2209197" cy="564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 Phone</a:t>
            </a:r>
            <a:endParaRPr lang="en-US" sz="1400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 rot="16200000" flipH="1">
            <a:off x="-37490" y="4704521"/>
            <a:ext cx="1293058" cy="1173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7612" y="3008680"/>
            <a:ext cx="2544156" cy="67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 Servers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3031960"/>
            <a:ext cx="1992406" cy="64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Development 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486400" y="3003008"/>
            <a:ext cx="2848122" cy="68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Hardware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614989" y="1814473"/>
            <a:ext cx="2560995" cy="54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cxnSp>
        <p:nvCxnSpPr>
          <p:cNvPr id="25" name="Elbow Connector 24"/>
          <p:cNvCxnSpPr>
            <a:stCxn id="24" idx="2"/>
            <a:endCxn id="11" idx="0"/>
          </p:cNvCxnSpPr>
          <p:nvPr/>
        </p:nvCxnSpPr>
        <p:spPr>
          <a:xfrm rot="5400000">
            <a:off x="2339565" y="1476038"/>
            <a:ext cx="669760" cy="2442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4" idx="2"/>
            <a:endCxn id="7" idx="0"/>
          </p:cNvCxnSpPr>
          <p:nvPr/>
        </p:nvCxnSpPr>
        <p:spPr>
          <a:xfrm rot="16200000" flipH="1">
            <a:off x="3624348" y="2633338"/>
            <a:ext cx="646480" cy="1042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15" idx="0"/>
          </p:cNvCxnSpPr>
          <p:nvPr/>
        </p:nvCxnSpPr>
        <p:spPr>
          <a:xfrm rot="16200000" flipH="1">
            <a:off x="5082570" y="1175117"/>
            <a:ext cx="640808" cy="3014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24199" y="4675781"/>
            <a:ext cx="2266523" cy="67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 Server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826197"/>
            <a:ext cx="2266523" cy="67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WAE Server</a:t>
            </a:r>
            <a:endParaRPr lang="en-US" sz="1400" dirty="0"/>
          </a:p>
        </p:txBody>
      </p:sp>
      <p:cxnSp>
        <p:nvCxnSpPr>
          <p:cNvPr id="16" name="Elbow Connector 15"/>
          <p:cNvCxnSpPr>
            <a:endCxn id="14" idx="1"/>
          </p:cNvCxnSpPr>
          <p:nvPr/>
        </p:nvCxnSpPr>
        <p:spPr>
          <a:xfrm rot="16200000" flipH="1">
            <a:off x="2816935" y="3856136"/>
            <a:ext cx="494087" cy="1204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3" idx="1"/>
          </p:cNvCxnSpPr>
          <p:nvPr/>
        </p:nvCxnSpPr>
        <p:spPr>
          <a:xfrm rot="16200000" flipH="1">
            <a:off x="2590504" y="4479290"/>
            <a:ext cx="946947" cy="1204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Introduction: Our Team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74342" y="455134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4341" y="3482947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4341" y="243009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8172" y="345982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9219" y="451445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6764" y="1252051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6567" y="240099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cs.odu.edu/~410red/files/Pho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3" y="2429343"/>
            <a:ext cx="769606" cy="769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http://cs.odu.edu/~410red/files/kstud002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3" y="4551342"/>
            <a:ext cx="768192" cy="7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6416189" y="2473920"/>
            <a:ext cx="198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Akeem Edwards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Financial Specialist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308" y="4650671"/>
            <a:ext cx="208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CJ Deaver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Risk Analyst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8518" y="3611364"/>
            <a:ext cx="186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Brian Dunn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Marketing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8871" y="3499614"/>
            <a:ext cx="23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Dean Maye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Documentation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210" y="1297717"/>
            <a:ext cx="181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Nathan Lutz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Project Manager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5722" y="2521582"/>
            <a:ext cx="17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Chris Coykendall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Web Developer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665" y="4535468"/>
            <a:ext cx="16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Kevin Studevant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17814" y="5792035"/>
            <a:ext cx="5834347" cy="797434"/>
            <a:chOff x="910596" y="5792035"/>
            <a:chExt cx="5834347" cy="797434"/>
          </a:xfrm>
        </p:grpSpPr>
        <p:sp>
          <p:nvSpPr>
            <p:cNvPr id="20" name="Rectangle 19"/>
            <p:cNvSpPr/>
            <p:nvPr/>
          </p:nvSpPr>
          <p:spPr>
            <a:xfrm>
              <a:off x="910596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bg1"/>
                  </a:solidFill>
                </a:rPr>
                <a:t>Domain Expert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Kamlesh Chowdary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ITS Engineer at HRT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79505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Mentor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Dave Farrell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Systems Engineer at MITRE Corp.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49784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Domain </a:t>
              </a:r>
              <a:r>
                <a:rPr lang="en-US" sz="1200" b="1" u="sng" dirty="0">
                  <a:solidFill>
                    <a:schemeClr val="bg1"/>
                  </a:solidFill>
                </a:rPr>
                <a:t>Expert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Dr. Tamer Nadeem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Mobile Apps at ODU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18" y="1285757"/>
            <a:ext cx="781667" cy="768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29" y="4577337"/>
            <a:ext cx="767947" cy="7680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7" y="3482947"/>
            <a:ext cx="768089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1" t="20930" r="23695" b="54502"/>
          <a:stretch/>
        </p:blipFill>
        <p:spPr>
          <a:xfrm>
            <a:off x="5672289" y="3512053"/>
            <a:ext cx="77078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9" y="2459204"/>
            <a:ext cx="76809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5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7612" y="3008680"/>
            <a:ext cx="2544156" cy="67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 Servers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3031960"/>
            <a:ext cx="1992406" cy="64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Development 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486400" y="3003008"/>
            <a:ext cx="2848122" cy="68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Onboard Hardware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614989" y="1814473"/>
            <a:ext cx="2560995" cy="54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</a:t>
            </a:r>
          </a:p>
        </p:txBody>
      </p:sp>
      <p:cxnSp>
        <p:nvCxnSpPr>
          <p:cNvPr id="25" name="Elbow Connector 24"/>
          <p:cNvCxnSpPr>
            <a:stCxn id="24" idx="2"/>
            <a:endCxn id="11" idx="0"/>
          </p:cNvCxnSpPr>
          <p:nvPr/>
        </p:nvCxnSpPr>
        <p:spPr>
          <a:xfrm rot="5400000">
            <a:off x="2339565" y="1476038"/>
            <a:ext cx="669760" cy="2442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4" idx="2"/>
            <a:endCxn id="7" idx="0"/>
          </p:cNvCxnSpPr>
          <p:nvPr/>
        </p:nvCxnSpPr>
        <p:spPr>
          <a:xfrm rot="16200000" flipH="1">
            <a:off x="3624348" y="2633338"/>
            <a:ext cx="646480" cy="1042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15" idx="0"/>
          </p:cNvCxnSpPr>
          <p:nvPr/>
        </p:nvCxnSpPr>
        <p:spPr>
          <a:xfrm rot="16200000" flipH="1">
            <a:off x="5082570" y="1175117"/>
            <a:ext cx="640808" cy="3014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47630" y="3924214"/>
            <a:ext cx="2293102" cy="104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People Counting Sensors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955573" y="5135814"/>
            <a:ext cx="2274526" cy="66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 Sensors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5574" y="5943600"/>
            <a:ext cx="2274525" cy="66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Embedded PC</a:t>
            </a:r>
            <a:endParaRPr lang="en-US" sz="1400" dirty="0"/>
          </a:p>
        </p:txBody>
      </p:sp>
      <p:cxnSp>
        <p:nvCxnSpPr>
          <p:cNvPr id="17" name="Elbow Connector 16"/>
          <p:cNvCxnSpPr>
            <a:endCxn id="13" idx="1"/>
          </p:cNvCxnSpPr>
          <p:nvPr/>
        </p:nvCxnSpPr>
        <p:spPr>
          <a:xfrm rot="16200000" flipH="1">
            <a:off x="5462638" y="3961711"/>
            <a:ext cx="661159" cy="3088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4" idx="1"/>
          </p:cNvCxnSpPr>
          <p:nvPr/>
        </p:nvCxnSpPr>
        <p:spPr>
          <a:xfrm rot="16200000" flipH="1">
            <a:off x="4905678" y="4420009"/>
            <a:ext cx="1783019" cy="316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6" idx="1"/>
          </p:cNvCxnSpPr>
          <p:nvPr/>
        </p:nvCxnSpPr>
        <p:spPr>
          <a:xfrm rot="16200000" flipH="1">
            <a:off x="4502851" y="4822839"/>
            <a:ext cx="2588676" cy="3167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Engine</a:t>
            </a:r>
            <a:br>
              <a:rPr lang="en-US" dirty="0" smtClean="0"/>
            </a:br>
            <a:r>
              <a:rPr lang="en-US" dirty="0" smtClean="0"/>
              <a:t>- Monitoring Report System</a:t>
            </a:r>
            <a:br>
              <a:rPr lang="en-US" dirty="0" smtClean="0"/>
            </a:br>
            <a:r>
              <a:rPr lang="en-US" dirty="0" smtClean="0"/>
              <a:t>- Capacity/Trend Forecasting</a:t>
            </a:r>
            <a:br>
              <a:rPr lang="en-US" dirty="0" smtClean="0"/>
            </a:br>
            <a:r>
              <a:rPr lang="en-US" dirty="0" smtClean="0"/>
              <a:t>- Rider Web Interface</a:t>
            </a:r>
          </a:p>
          <a:p>
            <a:r>
              <a:rPr lang="en-US" dirty="0" smtClean="0"/>
              <a:t>Optimization/Prediction Server</a:t>
            </a:r>
          </a:p>
          <a:p>
            <a:r>
              <a:rPr lang="en-US" dirty="0"/>
              <a:t>Embedded Linux Transmission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4219956" y="1409065"/>
            <a:ext cx="1158622" cy="36575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10" name="Elbow Connector 109"/>
          <p:cNvCxnSpPr>
            <a:stCxn id="15" idx="0"/>
            <a:endCxn id="92" idx="2"/>
          </p:cNvCxnSpPr>
          <p:nvPr/>
        </p:nvCxnSpPr>
        <p:spPr>
          <a:xfrm rot="16200000" flipV="1">
            <a:off x="5103117" y="4662045"/>
            <a:ext cx="974595" cy="153542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5836" y="5764657"/>
            <a:ext cx="534162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82056" y="2365252"/>
            <a:ext cx="2590800" cy="25146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6260" y="2402718"/>
            <a:ext cx="3529584" cy="2514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672084" y="2614553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GPS</a:t>
            </a:r>
            <a:endParaRPr lang="en-US" sz="1100" dirty="0"/>
          </a:p>
        </p:txBody>
      </p:sp>
      <p:sp>
        <p:nvSpPr>
          <p:cNvPr id="5" name="Flowchart: Process 4"/>
          <p:cNvSpPr/>
          <p:nvPr/>
        </p:nvSpPr>
        <p:spPr>
          <a:xfrm>
            <a:off x="672084" y="4062353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APC</a:t>
            </a:r>
            <a:endParaRPr lang="en-US" sz="1100" dirty="0"/>
          </a:p>
        </p:txBody>
      </p:sp>
      <p:sp>
        <p:nvSpPr>
          <p:cNvPr id="6" name="Flowchart: Process 5"/>
          <p:cNvSpPr/>
          <p:nvPr/>
        </p:nvSpPr>
        <p:spPr>
          <a:xfrm>
            <a:off x="1831848" y="3300352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On-board</a:t>
            </a:r>
            <a:br>
              <a:rPr lang="en-US" sz="1100" dirty="0" smtClean="0"/>
            </a:br>
            <a:r>
              <a:rPr lang="en-US" sz="1100" dirty="0" smtClean="0"/>
              <a:t>Module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934456" y="2682245"/>
            <a:ext cx="924615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  <a:br>
              <a:rPr lang="en-US" sz="1100" dirty="0" smtClean="0"/>
            </a:br>
            <a:r>
              <a:rPr lang="en-US" sz="1100" dirty="0" smtClean="0"/>
              <a:t>Server</a:t>
            </a:r>
            <a:endParaRPr lang="en-US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3029712" y="3300352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Wireless Sensor</a:t>
            </a:r>
            <a:br>
              <a:rPr lang="en-US" sz="1100" dirty="0" smtClean="0"/>
            </a:br>
            <a:r>
              <a:rPr lang="en-US" sz="1100" dirty="0" smtClean="0"/>
              <a:t>Network</a:t>
            </a:r>
            <a:endParaRPr lang="en-US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4329684" y="3300351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Intranet</a:t>
            </a:r>
            <a:endParaRPr lang="en-US" sz="1100" dirty="0"/>
          </a:p>
        </p:txBody>
      </p:sp>
      <p:sp>
        <p:nvSpPr>
          <p:cNvPr id="10" name="Flowchart: Process 9"/>
          <p:cNvSpPr/>
          <p:nvPr/>
        </p:nvSpPr>
        <p:spPr>
          <a:xfrm>
            <a:off x="7313676" y="3279652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Optimization and Prediction Server</a:t>
            </a:r>
            <a:endParaRPr lang="en-US" sz="1100" dirty="0"/>
          </a:p>
        </p:txBody>
      </p:sp>
      <p:sp>
        <p:nvSpPr>
          <p:cNvPr id="11" name="Flowchart: Process 10"/>
          <p:cNvSpPr/>
          <p:nvPr/>
        </p:nvSpPr>
        <p:spPr>
          <a:xfrm>
            <a:off x="5934456" y="3877061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Application</a:t>
            </a:r>
            <a:br>
              <a:rPr lang="en-US" sz="1100" dirty="0" smtClean="0"/>
            </a:br>
            <a:r>
              <a:rPr lang="en-US" sz="1100" dirty="0" smtClean="0"/>
              <a:t>Engine</a:t>
            </a:r>
            <a:endParaRPr lang="en-US" sz="1100" dirty="0"/>
          </a:p>
        </p:txBody>
      </p:sp>
      <p:sp>
        <p:nvSpPr>
          <p:cNvPr id="12" name="Flowchart: Process 11"/>
          <p:cNvSpPr/>
          <p:nvPr/>
        </p:nvSpPr>
        <p:spPr>
          <a:xfrm>
            <a:off x="2013204" y="5923154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Smart Devices</a:t>
            </a:r>
            <a:endParaRPr lang="en-US" sz="1100" dirty="0"/>
          </a:p>
        </p:txBody>
      </p:sp>
      <p:sp>
        <p:nvSpPr>
          <p:cNvPr id="13" name="Flowchart: Process 12"/>
          <p:cNvSpPr/>
          <p:nvPr/>
        </p:nvSpPr>
        <p:spPr>
          <a:xfrm>
            <a:off x="3302508" y="5929249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Desktop</a:t>
            </a:r>
            <a:endParaRPr lang="en-US" sz="1100" dirty="0"/>
          </a:p>
        </p:txBody>
      </p:sp>
      <p:sp>
        <p:nvSpPr>
          <p:cNvPr id="14" name="Flowchart: Process 13"/>
          <p:cNvSpPr/>
          <p:nvPr/>
        </p:nvSpPr>
        <p:spPr>
          <a:xfrm>
            <a:off x="4616196" y="5929249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On-Board</a:t>
            </a:r>
            <a:br>
              <a:rPr lang="en-US" sz="1100" dirty="0" smtClean="0"/>
            </a:br>
            <a:r>
              <a:rPr lang="en-US" sz="1100" dirty="0" smtClean="0"/>
              <a:t>Passenger</a:t>
            </a:r>
            <a:br>
              <a:rPr lang="en-US" sz="1100" dirty="0" smtClean="0"/>
            </a:br>
            <a:r>
              <a:rPr lang="en-US" sz="1100" dirty="0" smtClean="0"/>
              <a:t>Display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893308" y="5917057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Station Display</a:t>
            </a:r>
            <a:endParaRPr lang="en-US" sz="1100" dirty="0"/>
          </a:p>
        </p:txBody>
      </p:sp>
      <p:cxnSp>
        <p:nvCxnSpPr>
          <p:cNvPr id="24" name="Elbow Connector 23"/>
          <p:cNvCxnSpPr>
            <a:stCxn id="3" idx="3"/>
            <a:endCxn id="6" idx="0"/>
          </p:cNvCxnSpPr>
          <p:nvPr/>
        </p:nvCxnSpPr>
        <p:spPr>
          <a:xfrm>
            <a:off x="1601724" y="2913257"/>
            <a:ext cx="694944" cy="38709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6" idx="2"/>
          </p:cNvCxnSpPr>
          <p:nvPr/>
        </p:nvCxnSpPr>
        <p:spPr>
          <a:xfrm flipV="1">
            <a:off x="1601724" y="3897760"/>
            <a:ext cx="694944" cy="4632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8" idx="1"/>
          </p:cNvCxnSpPr>
          <p:nvPr/>
        </p:nvCxnSpPr>
        <p:spPr>
          <a:xfrm>
            <a:off x="2761488" y="3599056"/>
            <a:ext cx="2682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4329684" y="1527939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Google API</a:t>
            </a:r>
            <a:endParaRPr lang="en-US" sz="1100" dirty="0"/>
          </a:p>
        </p:txBody>
      </p:sp>
      <p:cxnSp>
        <p:nvCxnSpPr>
          <p:cNvPr id="58" name="Elbow Connector 57"/>
          <p:cNvCxnSpPr>
            <a:stCxn id="8" idx="3"/>
            <a:endCxn id="9" idx="1"/>
          </p:cNvCxnSpPr>
          <p:nvPr/>
        </p:nvCxnSpPr>
        <p:spPr>
          <a:xfrm flipV="1">
            <a:off x="3959352" y="3599055"/>
            <a:ext cx="370332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9" idx="3"/>
            <a:endCxn id="7" idx="1"/>
          </p:cNvCxnSpPr>
          <p:nvPr/>
        </p:nvCxnSpPr>
        <p:spPr>
          <a:xfrm flipV="1">
            <a:off x="5259324" y="2980949"/>
            <a:ext cx="675132" cy="6181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" idx="3"/>
            <a:endCxn id="10" idx="0"/>
          </p:cNvCxnSpPr>
          <p:nvPr/>
        </p:nvCxnSpPr>
        <p:spPr>
          <a:xfrm>
            <a:off x="6859071" y="2980949"/>
            <a:ext cx="919425" cy="2987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1" idx="1"/>
            <a:endCxn id="92" idx="0"/>
          </p:cNvCxnSpPr>
          <p:nvPr/>
        </p:nvCxnSpPr>
        <p:spPr>
          <a:xfrm rot="10800000" flipV="1">
            <a:off x="4822700" y="4175764"/>
            <a:ext cx="1111757" cy="16928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2" idx="3"/>
            <a:endCxn id="56" idx="2"/>
          </p:cNvCxnSpPr>
          <p:nvPr/>
        </p:nvCxnSpPr>
        <p:spPr>
          <a:xfrm flipH="1" flipV="1">
            <a:off x="4794504" y="2125347"/>
            <a:ext cx="493015" cy="2518411"/>
          </a:xfrm>
          <a:prstGeom prst="bentConnector4">
            <a:avLst>
              <a:gd name="adj1" fmla="val -46368"/>
              <a:gd name="adj2" fmla="val 5593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1" idx="3"/>
            <a:endCxn id="10" idx="2"/>
          </p:cNvCxnSpPr>
          <p:nvPr/>
        </p:nvCxnSpPr>
        <p:spPr>
          <a:xfrm flipV="1">
            <a:off x="6864096" y="3877060"/>
            <a:ext cx="914400" cy="29870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4357879" y="4345054"/>
            <a:ext cx="929640" cy="5974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Internet</a:t>
            </a:r>
            <a:endParaRPr lang="en-US" sz="1100" dirty="0"/>
          </a:p>
        </p:txBody>
      </p:sp>
      <p:cxnSp>
        <p:nvCxnSpPr>
          <p:cNvPr id="104" name="Elbow Connector 103"/>
          <p:cNvCxnSpPr>
            <a:stCxn id="13" idx="0"/>
            <a:endCxn id="92" idx="2"/>
          </p:cNvCxnSpPr>
          <p:nvPr/>
        </p:nvCxnSpPr>
        <p:spPr>
          <a:xfrm rot="5400000" flipH="1" flipV="1">
            <a:off x="3801620" y="4908171"/>
            <a:ext cx="986787" cy="105537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4" idx="0"/>
            <a:endCxn id="92" idx="2"/>
          </p:cNvCxnSpPr>
          <p:nvPr/>
        </p:nvCxnSpPr>
        <p:spPr>
          <a:xfrm rot="16200000" flipV="1">
            <a:off x="4458465" y="5306697"/>
            <a:ext cx="986787" cy="2583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6260" y="1288034"/>
            <a:ext cx="274624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cs typeface="Consolas" pitchFamily="49" charset="0"/>
              </a:rPr>
              <a:t>PHASE I </a:t>
            </a:r>
            <a:br>
              <a:rPr lang="en-US" sz="1400" dirty="0" smtClean="0">
                <a:solidFill>
                  <a:schemeClr val="accent6"/>
                </a:solidFill>
                <a:cs typeface="Consolas" pitchFamily="49" charset="0"/>
              </a:rPr>
            </a:br>
            <a:r>
              <a:rPr lang="en-US" sz="1400" dirty="0" smtClean="0">
                <a:solidFill>
                  <a:srgbClr val="C00000"/>
                </a:solidFill>
                <a:cs typeface="Consolas" pitchFamily="49" charset="0"/>
              </a:rPr>
              <a:t>PHASE II </a:t>
            </a:r>
            <a:r>
              <a:rPr lang="en-US" sz="1400" dirty="0" smtClean="0">
                <a:solidFill>
                  <a:schemeClr val="accent6"/>
                </a:solidFill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cs typeface="Consolas" pitchFamily="49" charset="0"/>
              </a:rPr>
            </a:br>
            <a:r>
              <a:rPr lang="en-US" sz="1400" dirty="0" smtClean="0">
                <a:solidFill>
                  <a:schemeClr val="accent4"/>
                </a:solidFill>
                <a:cs typeface="Consolas" pitchFamily="49" charset="0"/>
              </a:rPr>
              <a:t>PHASE III </a:t>
            </a:r>
            <a:r>
              <a:rPr lang="en-US" sz="1400" dirty="0" smtClean="0">
                <a:solidFill>
                  <a:schemeClr val="accent6"/>
                </a:solidFill>
                <a:cs typeface="Consolas" pitchFamily="49" charset="0"/>
              </a:rPr>
              <a:t/>
            </a:r>
            <a:br>
              <a:rPr lang="en-US" sz="1400" dirty="0" smtClean="0">
                <a:solidFill>
                  <a:schemeClr val="accent6"/>
                </a:solidFill>
                <a:cs typeface="Consolas" pitchFamily="49" charset="0"/>
              </a:rPr>
            </a:br>
            <a:r>
              <a:rPr lang="en-US" sz="1400" dirty="0" smtClean="0">
                <a:solidFill>
                  <a:schemeClr val="accent5"/>
                </a:solidFill>
                <a:cs typeface="Consolas" pitchFamily="49" charset="0"/>
              </a:rPr>
              <a:t>PHASE IV (ASYNCHRONOUS)</a:t>
            </a:r>
            <a:endParaRPr lang="en-US" sz="1400" dirty="0">
              <a:solidFill>
                <a:schemeClr val="accent5"/>
              </a:solidFill>
              <a:cs typeface="Consolas" pitchFamily="49" charset="0"/>
            </a:endParaRPr>
          </a:p>
        </p:txBody>
      </p:sp>
      <p:cxnSp>
        <p:nvCxnSpPr>
          <p:cNvPr id="118" name="Elbow Connector 117"/>
          <p:cNvCxnSpPr>
            <a:stCxn id="92" idx="1"/>
            <a:endCxn id="11" idx="2"/>
          </p:cNvCxnSpPr>
          <p:nvPr/>
        </p:nvCxnSpPr>
        <p:spPr>
          <a:xfrm rot="10800000" flipH="1">
            <a:off x="4357878" y="4474470"/>
            <a:ext cx="2041397" cy="169289"/>
          </a:xfrm>
          <a:prstGeom prst="bentConnector4">
            <a:avLst>
              <a:gd name="adj1" fmla="val -11198"/>
              <a:gd name="adj2" fmla="val -31148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2" idx="0"/>
            <a:endCxn id="92" idx="2"/>
          </p:cNvCxnSpPr>
          <p:nvPr/>
        </p:nvCxnSpPr>
        <p:spPr>
          <a:xfrm rot="5400000" flipH="1" flipV="1">
            <a:off x="3160015" y="4260471"/>
            <a:ext cx="980692" cy="23446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80874" y="1194816"/>
            <a:ext cx="4076735" cy="2724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 descr="http://www.toronto.ca/involved/projects/lrv/images/streetc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" y="1528381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 – Embedded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30" name="Picture 6" descr="http://www.eurotech-inc.com/images/devices/passenger-people-counter-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50" y="2667000"/>
            <a:ext cx="1723397" cy="117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pc2u.com/images/nice3100p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44" y="1642907"/>
            <a:ext cx="1905000" cy="12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ohrt.com/wp-content/uploads/2010/04/lightrail-map-we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802465"/>
            <a:ext cx="4724400" cy="23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http://image.made-in-china.com/2f0j00EBetQqoIvfuF/54M-108M-300M-Wireless-AP-Rou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16" y="4062677"/>
            <a:ext cx="880872" cy="11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image.made-in-china.com/2f0j00EBetQqoIvfuF/54M-108M-300M-Wireless-AP-Rou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12" y="4062677"/>
            <a:ext cx="880872" cy="11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://image.made-in-china.com/2f0j00EBetQqoIvfuF/54M-108M-300M-Wireless-AP-Rou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84" y="4062677"/>
            <a:ext cx="880872" cy="11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intranetsoftwareguide.files.wordpress.com/2010/06/intranet2.jpg?w=49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47594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3128" y="1567934"/>
            <a:ext cx="176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Rail Vehicle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4407408" y="1237488"/>
            <a:ext cx="316992" cy="2724912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4848" y="4800600"/>
            <a:ext cx="3578352" cy="9613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4848" y="1894830"/>
            <a:ext cx="2787396" cy="2905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19800" y="2938616"/>
            <a:ext cx="1258110" cy="406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64024" y="1286492"/>
            <a:ext cx="199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Board Linux Master PC</a:t>
            </a:r>
            <a:br>
              <a:rPr lang="en-US" sz="1200" dirty="0" smtClean="0"/>
            </a:br>
            <a:r>
              <a:rPr lang="en-US" sz="1200" dirty="0" smtClean="0"/>
              <a:t>with GSM communications. 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776575" y="353621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APC</a:t>
            </a:r>
            <a:endParaRPr lang="en-US" dirty="0"/>
          </a:p>
        </p:txBody>
      </p:sp>
      <p:sp>
        <p:nvSpPr>
          <p:cNvPr id="1053" name="TextBox 1052"/>
          <p:cNvSpPr txBox="1"/>
          <p:nvPr/>
        </p:nvSpPr>
        <p:spPr>
          <a:xfrm>
            <a:off x="1881554" y="6179645"/>
            <a:ext cx="21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Wireless AP Network</a:t>
            </a:r>
            <a:endParaRPr lang="en-US" dirty="0"/>
          </a:p>
        </p:txBody>
      </p:sp>
      <p:sp>
        <p:nvSpPr>
          <p:cNvPr id="1054" name="TextBox 1053"/>
          <p:cNvSpPr txBox="1"/>
          <p:nvPr/>
        </p:nvSpPr>
        <p:spPr>
          <a:xfrm>
            <a:off x="6808902" y="5577303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Intranet</a:t>
            </a:r>
            <a:endParaRPr lang="en-US" dirty="0"/>
          </a:p>
        </p:txBody>
      </p:sp>
      <p:pic>
        <p:nvPicPr>
          <p:cNvPr id="1055" name="Picture 28" descr="http://www.comparison.com.au/images/stories/Articles/gps%20satelli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45" y="1292588"/>
            <a:ext cx="1414002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6430955" y="1752600"/>
            <a:ext cx="1473375" cy="5381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16077" y="130435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GPS</a:t>
            </a:r>
            <a:endParaRPr lang="en-US" sz="1600" dirty="0"/>
          </a:p>
        </p:txBody>
      </p:sp>
      <p:pic>
        <p:nvPicPr>
          <p:cNvPr id="67" name="Picture 2" descr="http://t2.gstatic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95" y="5001461"/>
            <a:ext cx="773579" cy="7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294187" y="4388765"/>
            <a:ext cx="15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Server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 -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199"/>
            <a:ext cx="5255747" cy="46415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Real-time ridership and GPS coordinates of the vehicles will be retrieved from database, along with historical ridership data.</a:t>
            </a:r>
          </a:p>
          <a:p>
            <a:r>
              <a:rPr lang="en-US" dirty="0" smtClean="0"/>
              <a:t>This data will be analyzed based upon various features of time, riders, waypoints and other trends.</a:t>
            </a:r>
          </a:p>
          <a:p>
            <a:r>
              <a:rPr lang="en-US" dirty="0" smtClean="0"/>
              <a:t>The prediction server will generate and save a forecast to a database, as well as option routes in the event of a failure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 descr="http://t2.gstatic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37" y="1752600"/>
            <a:ext cx="1785747" cy="17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35" y="4042446"/>
            <a:ext cx="1552956" cy="155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51790" y="1567934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 Database Server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9709" y="5595402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Decision Engine &amp; Web Apps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050" idx="2"/>
            <a:endCxn id="2052" idx="0"/>
          </p:cNvCxnSpPr>
          <p:nvPr/>
        </p:nvCxnSpPr>
        <p:spPr>
          <a:xfrm>
            <a:off x="7013811" y="3538347"/>
            <a:ext cx="2" cy="5040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Engine (DE) Request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1431409" y="2138769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Poll Interval Reached</a:t>
            </a:r>
            <a:endParaRPr lang="en-US" sz="12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431409" y="2976969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Request new historical data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3610640" y="2057400"/>
            <a:ext cx="990600" cy="8382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 Database</a:t>
            </a:r>
            <a:endParaRPr lang="en-US" sz="12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1431409" y="3815169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Associate ridership/time/locations  with actual reported incidents</a:t>
            </a:r>
            <a:endParaRPr lang="en-US" sz="12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431409" y="4653369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Generate new training sets  and save to forecast tables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8" idx="1"/>
            <a:endCxn id="9" idx="3"/>
          </p:cNvCxnSpPr>
          <p:nvPr/>
        </p:nvCxnSpPr>
        <p:spPr>
          <a:xfrm>
            <a:off x="2231509" y="282456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0"/>
            <a:endCxn id="10" idx="2"/>
          </p:cNvCxnSpPr>
          <p:nvPr/>
        </p:nvCxnSpPr>
        <p:spPr>
          <a:xfrm flipV="1">
            <a:off x="3031609" y="2476500"/>
            <a:ext cx="579031" cy="8433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3"/>
            <a:endCxn id="11" idx="0"/>
          </p:cNvCxnSpPr>
          <p:nvPr/>
        </p:nvCxnSpPr>
        <p:spPr>
          <a:xfrm rot="5400000">
            <a:off x="2937541" y="2989669"/>
            <a:ext cx="1262469" cy="10743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12" idx="3"/>
          </p:cNvCxnSpPr>
          <p:nvPr/>
        </p:nvCxnSpPr>
        <p:spPr>
          <a:xfrm>
            <a:off x="2231509" y="450096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" idx="0"/>
            <a:endCxn id="10" idx="3"/>
          </p:cNvCxnSpPr>
          <p:nvPr/>
        </p:nvCxnSpPr>
        <p:spPr>
          <a:xfrm flipV="1">
            <a:off x="3031609" y="2895600"/>
            <a:ext cx="1074331" cy="210066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Diagonal Corner Rectangle 17"/>
          <p:cNvSpPr/>
          <p:nvPr/>
        </p:nvSpPr>
        <p:spPr>
          <a:xfrm>
            <a:off x="1431409" y="5491569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Reset poll clock</a:t>
            </a:r>
            <a:endParaRPr lang="en-US" sz="1200" dirty="0"/>
          </a:p>
        </p:txBody>
      </p:sp>
      <p:cxnSp>
        <p:nvCxnSpPr>
          <p:cNvPr id="19" name="Curved Connector 18"/>
          <p:cNvCxnSpPr>
            <a:stCxn id="10" idx="3"/>
            <a:endCxn id="18" idx="0"/>
          </p:cNvCxnSpPr>
          <p:nvPr/>
        </p:nvCxnSpPr>
        <p:spPr>
          <a:xfrm rot="5400000">
            <a:off x="2099341" y="3827869"/>
            <a:ext cx="2938869" cy="10743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Diagonal Corner Rectangle 19"/>
          <p:cNvSpPr/>
          <p:nvPr/>
        </p:nvSpPr>
        <p:spPr>
          <a:xfrm>
            <a:off x="6242198" y="16764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WAE Request Received</a:t>
            </a:r>
            <a:endParaRPr lang="en-US" sz="1200" dirty="0"/>
          </a:p>
        </p:txBody>
      </p:sp>
      <p:sp>
        <p:nvSpPr>
          <p:cNvPr id="21" name="Flowchart: Decision 20"/>
          <p:cNvSpPr/>
          <p:nvPr/>
        </p:nvSpPr>
        <p:spPr>
          <a:xfrm>
            <a:off x="5556398" y="2743200"/>
            <a:ext cx="1676400" cy="9906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Prediction</a:t>
            </a:r>
            <a:br>
              <a:rPr lang="en-US" sz="1200" dirty="0" smtClean="0"/>
            </a:br>
            <a:r>
              <a:rPr lang="en-US" sz="1200" dirty="0" smtClean="0"/>
              <a:t>Type?</a:t>
            </a:r>
            <a:endParaRPr lang="en-US" sz="1200" dirty="0"/>
          </a:p>
        </p:txBody>
      </p:sp>
      <p:sp>
        <p:nvSpPr>
          <p:cNvPr id="22" name="Round Diagonal Corner Rectangle 21"/>
          <p:cNvSpPr/>
          <p:nvPr/>
        </p:nvSpPr>
        <p:spPr>
          <a:xfrm>
            <a:off x="4565798" y="38862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Retrieve  ridership forecast table</a:t>
            </a:r>
            <a:endParaRPr lang="en-US" sz="12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6623198" y="38862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Retrieve delay forecast table</a:t>
            </a:r>
            <a:endParaRPr lang="en-US" sz="12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5632598" y="49530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Apply batch gradient descent learning algorithm w/ client position vector</a:t>
            </a:r>
            <a:endParaRPr lang="en-US" sz="12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5632598" y="5791200"/>
            <a:ext cx="1600200" cy="685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Return forecast result  to WAE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0" idx="1"/>
            <a:endCxn id="21" idx="0"/>
          </p:cNvCxnSpPr>
          <p:nvPr/>
        </p:nvCxnSpPr>
        <p:spPr>
          <a:xfrm flipH="1">
            <a:off x="6394598" y="23622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22" idx="3"/>
          </p:cNvCxnSpPr>
          <p:nvPr/>
        </p:nvCxnSpPr>
        <p:spPr>
          <a:xfrm flipH="1">
            <a:off x="5365898" y="3238500"/>
            <a:ext cx="1905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3" idx="3"/>
          </p:cNvCxnSpPr>
          <p:nvPr/>
        </p:nvCxnSpPr>
        <p:spPr>
          <a:xfrm>
            <a:off x="7232798" y="3238500"/>
            <a:ext cx="1905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25" idx="3"/>
          </p:cNvCxnSpPr>
          <p:nvPr/>
        </p:nvCxnSpPr>
        <p:spPr>
          <a:xfrm>
            <a:off x="6432698" y="5638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1"/>
          <p:cNvSpPr txBox="1"/>
          <p:nvPr/>
        </p:nvSpPr>
        <p:spPr>
          <a:xfrm>
            <a:off x="4870598" y="335280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Capacity</a:t>
            </a:r>
            <a:endParaRPr lang="en-US" sz="1100" dirty="0"/>
          </a:p>
        </p:txBody>
      </p:sp>
      <p:sp>
        <p:nvSpPr>
          <p:cNvPr id="31" name="TextBox 62"/>
          <p:cNvSpPr txBox="1"/>
          <p:nvPr/>
        </p:nvSpPr>
        <p:spPr>
          <a:xfrm>
            <a:off x="7232798" y="335280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Delay</a:t>
            </a:r>
            <a:endParaRPr lang="en-US" sz="1100" dirty="0"/>
          </a:p>
        </p:txBody>
      </p:sp>
      <p:cxnSp>
        <p:nvCxnSpPr>
          <p:cNvPr id="32" name="Curved Connector 31"/>
          <p:cNvCxnSpPr>
            <a:stCxn id="22" idx="1"/>
            <a:endCxn id="10" idx="4"/>
          </p:cNvCxnSpPr>
          <p:nvPr/>
        </p:nvCxnSpPr>
        <p:spPr>
          <a:xfrm rot="5400000" flipH="1">
            <a:off x="3935819" y="3141921"/>
            <a:ext cx="2095500" cy="764658"/>
          </a:xfrm>
          <a:prstGeom prst="curvedConnector4">
            <a:avLst>
              <a:gd name="adj1" fmla="val -10909"/>
              <a:gd name="adj2" fmla="val -134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0" idx="3"/>
            <a:endCxn id="24" idx="2"/>
          </p:cNvCxnSpPr>
          <p:nvPr/>
        </p:nvCxnSpPr>
        <p:spPr>
          <a:xfrm rot="16200000" flipH="1">
            <a:off x="3669119" y="3332421"/>
            <a:ext cx="2400300" cy="15266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3" idx="1"/>
            <a:endCxn id="10" idx="3"/>
          </p:cNvCxnSpPr>
          <p:nvPr/>
        </p:nvCxnSpPr>
        <p:spPr>
          <a:xfrm rot="5400000" flipH="1">
            <a:off x="4926419" y="2075121"/>
            <a:ext cx="1676400" cy="3317358"/>
          </a:xfrm>
          <a:prstGeom prst="curvedConnector3">
            <a:avLst>
              <a:gd name="adj1" fmla="val -136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8" idx="1"/>
            <a:endCxn id="8" idx="3"/>
          </p:cNvCxnSpPr>
          <p:nvPr/>
        </p:nvCxnSpPr>
        <p:spPr>
          <a:xfrm rot="5400000" flipH="1">
            <a:off x="212209" y="4158069"/>
            <a:ext cx="4038600" cy="12700"/>
          </a:xfrm>
          <a:prstGeom prst="curvedConnector5">
            <a:avLst>
              <a:gd name="adj1" fmla="val -12603"/>
              <a:gd name="adj2" fmla="val 9732003"/>
              <a:gd name="adj3" fmla="val 1132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Routing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7029" y="1536192"/>
            <a:ext cx="3657600" cy="459028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61137" y="3135307"/>
            <a:ext cx="990600" cy="8382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 Database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61337" y="5660473"/>
            <a:ext cx="1752600" cy="5408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</a:rPr>
              <a:t>Update weighted network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1337" y="2333687"/>
            <a:ext cx="1752600" cy="841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Establish network of nodes (train cars, stations, busses)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1337" y="3300762"/>
            <a:ext cx="1752600" cy="660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</a:rPr>
              <a:t>Assign weights to nodes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3546844" y="1342547"/>
            <a:ext cx="1981200" cy="84124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</a:rPr>
              <a:t>Route Request from WAE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9673" y="3256897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</a:rPr>
              <a:t> Associate endpoint with </a:t>
            </a:r>
            <a:r>
              <a:rPr lang="en-US" sz="1200" dirty="0" smtClean="0">
                <a:solidFill>
                  <a:schemeClr val="dk1"/>
                </a:solidFill>
              </a:rPr>
              <a:t>nearest node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39166" y="2373315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/>
              <a:t>Associate beginning point with nearest node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03724" y="4124828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Poll DB for moving entities that intersect path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6566" y="4414123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Determine fitness of path comparing weights </a:t>
            </a:r>
            <a:r>
              <a:rPr lang="en-US" sz="1200" dirty="0" smtClean="0"/>
              <a:t>of potential paths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2585" y="5621802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Advise route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1337" y="4787886"/>
            <a:ext cx="1752600" cy="761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Apply constraints</a:t>
            </a:r>
          </a:p>
          <a:p>
            <a:pPr algn="ctr"/>
            <a:r>
              <a:rPr lang="en-US" sz="1200" dirty="0" smtClean="0"/>
              <a:t>(schedules, capacity, alerts)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32324" y="4986666"/>
            <a:ext cx="1295400" cy="563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Use network to determine shortest path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>
            <a:off x="3834367" y="2183798"/>
            <a:ext cx="278219" cy="381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0"/>
          </p:cNvCxnSpPr>
          <p:nvPr/>
        </p:nvCxnSpPr>
        <p:spPr>
          <a:xfrm>
            <a:off x="4672566" y="2183797"/>
            <a:ext cx="342900" cy="1895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3" idx="0"/>
          </p:cNvCxnSpPr>
          <p:nvPr/>
        </p:nvCxnSpPr>
        <p:spPr>
          <a:xfrm flipH="1">
            <a:off x="4995973" y="3135307"/>
            <a:ext cx="19493" cy="1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 flipH="1">
            <a:off x="4980024" y="4018889"/>
            <a:ext cx="15949" cy="105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9" idx="0"/>
          </p:cNvCxnSpPr>
          <p:nvPr/>
        </p:nvCxnSpPr>
        <p:spPr>
          <a:xfrm>
            <a:off x="4980024" y="4886820"/>
            <a:ext cx="0" cy="99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3"/>
            <a:endCxn id="16" idx="0"/>
          </p:cNvCxnSpPr>
          <p:nvPr/>
        </p:nvCxnSpPr>
        <p:spPr>
          <a:xfrm flipV="1">
            <a:off x="5627724" y="4414123"/>
            <a:ext cx="1445142" cy="854149"/>
          </a:xfrm>
          <a:prstGeom prst="bentConnector4">
            <a:avLst>
              <a:gd name="adj1" fmla="val 19681"/>
              <a:gd name="adj2" fmla="val 126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3"/>
            <a:endCxn id="16" idx="2"/>
          </p:cNvCxnSpPr>
          <p:nvPr/>
        </p:nvCxnSpPr>
        <p:spPr>
          <a:xfrm flipH="1">
            <a:off x="7072866" y="4795119"/>
            <a:ext cx="876300" cy="380996"/>
          </a:xfrm>
          <a:prstGeom prst="bentConnector4">
            <a:avLst>
              <a:gd name="adj1" fmla="val -26087"/>
              <a:gd name="adj2" fmla="val 160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 flipV="1">
            <a:off x="5663166" y="5176114"/>
            <a:ext cx="914400" cy="2441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>
            <a:off x="2537637" y="3174935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47384" y="3944410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0295" y="4662059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30549" y="5534646"/>
            <a:ext cx="0" cy="125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5" idx="1"/>
            <a:endCxn id="8" idx="4"/>
          </p:cNvCxnSpPr>
          <p:nvPr/>
        </p:nvCxnSpPr>
        <p:spPr>
          <a:xfrm rot="10800000">
            <a:off x="1051737" y="3554408"/>
            <a:ext cx="602512" cy="8238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3"/>
            <a:endCxn id="35" idx="1"/>
          </p:cNvCxnSpPr>
          <p:nvPr/>
        </p:nvCxnSpPr>
        <p:spPr>
          <a:xfrm rot="16200000" flipH="1">
            <a:off x="902986" y="3626958"/>
            <a:ext cx="404715" cy="10978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5" idx="1"/>
            <a:endCxn id="8" idx="3"/>
          </p:cNvCxnSpPr>
          <p:nvPr/>
        </p:nvCxnSpPr>
        <p:spPr>
          <a:xfrm rot="10800000">
            <a:off x="556438" y="3973508"/>
            <a:ext cx="3547287" cy="5323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54249" y="4062754"/>
            <a:ext cx="1752600" cy="6309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</a:rPr>
              <a:t>Poll </a:t>
            </a:r>
            <a:r>
              <a:rPr lang="en-US" sz="1200" dirty="0" err="1">
                <a:solidFill>
                  <a:schemeClr val="dk1"/>
                </a:solidFill>
              </a:rPr>
              <a:t>db</a:t>
            </a:r>
            <a:r>
              <a:rPr lang="en-US" sz="1200" dirty="0">
                <a:solidFill>
                  <a:schemeClr val="dk1"/>
                </a:solidFill>
              </a:rPr>
              <a:t> for </a:t>
            </a:r>
            <a:r>
              <a:rPr lang="en-US" sz="1200" dirty="0" smtClean="0">
                <a:solidFill>
                  <a:schemeClr val="dk1"/>
                </a:solidFill>
              </a:rPr>
              <a:t>changes</a:t>
            </a:r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III - Reporting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948076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The Web Application Engine (WAE) transmits the monitoring results from the Decision Engine to the Google API using General Transit Feed Specification (GTFS).</a:t>
            </a:r>
          </a:p>
          <a:p>
            <a:r>
              <a:rPr lang="en-US" dirty="0" smtClean="0"/>
              <a:t>Simultaneously, the WAE checks with the Google API to update its record of local destinations at the station waypoints from Google Places.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3" y="4033434"/>
            <a:ext cx="1552956" cy="155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2143" y="558639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Decision Engine</a:t>
            </a:r>
            <a:endParaRPr lang="en-US" dirty="0"/>
          </a:p>
        </p:txBody>
      </p:sp>
      <p:pic>
        <p:nvPicPr>
          <p:cNvPr id="9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9" y="4033434"/>
            <a:ext cx="1552956" cy="155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29169" y="5586390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Application</a:t>
            </a:r>
            <a:br>
              <a:rPr lang="en-US" dirty="0" smtClean="0"/>
            </a:br>
            <a:r>
              <a:rPr lang="en-US" dirty="0" smtClean="0"/>
              <a:t>Engine</a:t>
            </a:r>
            <a:endParaRPr lang="en-US" dirty="0"/>
          </a:p>
        </p:txBody>
      </p:sp>
      <p:pic>
        <p:nvPicPr>
          <p:cNvPr id="11" name="Picture 18" descr="http://intranetsoftwareguide.files.wordpress.com/2010/06/intranet2.jpg?w=49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13" y="415764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t1.gstatic.com/images?q=tbn:ANd9GcTRBrAwzAesT3czt8UTJFeYA1amX_yFcSraryZh5mI_LkNBIg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89" y="4300515"/>
            <a:ext cx="194708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Elbow Connector 28"/>
          <p:cNvCxnSpPr/>
          <p:nvPr/>
        </p:nvCxnSpPr>
        <p:spPr>
          <a:xfrm rot="10800000">
            <a:off x="1941433" y="4490634"/>
            <a:ext cx="990600" cy="3192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1919655" y="4985934"/>
            <a:ext cx="1012378" cy="149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3770233" y="4809913"/>
            <a:ext cx="9144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6037422" y="4687349"/>
            <a:ext cx="552211" cy="101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5469115" y="4872014"/>
            <a:ext cx="844412" cy="4568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>
            <a:off x="4227433" y="5135289"/>
            <a:ext cx="1279780" cy="1987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3685" y="4691279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 -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393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With the WAE in place and our extensible interface to it, any web-enabled device can then retrieve the monitoring and local destination results directly using a standard format (GTFS, AJAX, etc.)</a:t>
            </a:r>
          </a:p>
          <a:p>
            <a:r>
              <a:rPr lang="en-US" dirty="0" smtClean="0"/>
              <a:t>The WAE will also receive rider feedback input from the end-user devices (website , Android app, etc.) Results will be written to a database for trend data and accessible via a back-end monitoring interface.</a:t>
            </a:r>
          </a:p>
          <a:p>
            <a:r>
              <a:rPr lang="en-US" dirty="0" smtClean="0"/>
              <a:t>Ideally, the real-time passenger information (RTPI) will be available at every point possible to the end-user.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104" name="Picture 8" descr="http://t1.gstatic.com/images?q=tbn:ANd9GcS_EHXbrct3jBFhk6B9155gBN3QneQlSisPRI0b1HJ8C6axG6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3" y="3830257"/>
            <a:ext cx="2303463" cy="12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t3.gstatic.com/images?q=tbn:ANd9GcTdiIQ37Lv0LZ1glrYpxmFufU94vze32E8KmxmaGC7TeX0Vr8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0" y="5718754"/>
            <a:ext cx="1338492" cy="7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asal.com.hk/images/given/H01%20NS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00" y="5211468"/>
            <a:ext cx="16764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http://intranetsoftwareguide.files.wordpress.com/2010/06/intranet2.jpg?w=49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46" y="3943745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73818" y="447738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20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21" y="3600000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15502" y="4420602"/>
            <a:ext cx="1349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Application</a:t>
            </a:r>
            <a:br>
              <a:rPr lang="en-US" sz="1400" dirty="0" smtClean="0"/>
            </a:br>
            <a:r>
              <a:rPr lang="en-US" sz="1400" dirty="0" smtClean="0"/>
              <a:t>Engine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4104" idx="2"/>
          </p:cNvCxnSpPr>
          <p:nvPr/>
        </p:nvCxnSpPr>
        <p:spPr>
          <a:xfrm rot="5400000" flipH="1" flipV="1">
            <a:off x="1964644" y="3643459"/>
            <a:ext cx="650226" cy="2311876"/>
          </a:xfrm>
          <a:prstGeom prst="bentConnector4">
            <a:avLst>
              <a:gd name="adj1" fmla="val -35157"/>
              <a:gd name="adj2" fmla="val 74909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106" idx="0"/>
          </p:cNvCxnSpPr>
          <p:nvPr/>
        </p:nvCxnSpPr>
        <p:spPr>
          <a:xfrm rot="5400000" flipH="1" flipV="1">
            <a:off x="2470119" y="4168543"/>
            <a:ext cx="544238" cy="255618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110" idx="0"/>
            <a:endCxn id="18" idx="2"/>
          </p:cNvCxnSpPr>
          <p:nvPr/>
        </p:nvCxnSpPr>
        <p:spPr>
          <a:xfrm rot="5400000" flipH="1" flipV="1">
            <a:off x="3857867" y="5386039"/>
            <a:ext cx="324923" cy="2978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108" idx="1"/>
          </p:cNvCxnSpPr>
          <p:nvPr/>
        </p:nvCxnSpPr>
        <p:spPr>
          <a:xfrm rot="10800000">
            <a:off x="4376300" y="5124511"/>
            <a:ext cx="2286000" cy="7156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10" name="Picture 14" descr="http://www.stationstops.com/blog/wp-content/uploads/2009/11/dc-metro-led-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47" y="5697418"/>
            <a:ext cx="1360925" cy="10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Elbow Connector 36"/>
          <p:cNvCxnSpPr>
            <a:endCxn id="20" idx="1"/>
          </p:cNvCxnSpPr>
          <p:nvPr/>
        </p:nvCxnSpPr>
        <p:spPr>
          <a:xfrm flipV="1">
            <a:off x="4970467" y="4190550"/>
            <a:ext cx="1956054" cy="4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GUI Sitemap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4068485" y="1986395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Splash Screen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068485" y="2734540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 Menu</a:t>
            </a:r>
            <a:br>
              <a:rPr lang="en-US" sz="1100" dirty="0" smtClean="0"/>
            </a:br>
            <a:r>
              <a:rPr lang="en-US" sz="1100" dirty="0" smtClean="0"/>
              <a:t>&amp; Alerts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415339" y="3551959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Local Events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2973976" y="3565814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Browse Attractions</a:t>
            </a:r>
            <a:endParaRPr lang="en-US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5135285" y="3578802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Trip Planning</a:t>
            </a:r>
            <a:endParaRPr lang="en-US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5841867" y="4358122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 Trip w/ Destination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130339" y="4358122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 Vehicle Vacancy &amp; Delays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973976" y="4327815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Google Maps Overlay</a:t>
            </a:r>
            <a:endParaRPr lang="en-US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4068485" y="5124450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Google Driving Directions</a:t>
            </a:r>
            <a:endParaRPr lang="en-US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293121" y="4327815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Starred Events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1643939" y="4345134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Upcoming Event Calendar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6215939" y="2734540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 Settings (Menu)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329739" y="2734540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Feedback Submission Form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1"/>
            <a:endCxn id="8" idx="3"/>
          </p:cNvCxnSpPr>
          <p:nvPr/>
        </p:nvCxnSpPr>
        <p:spPr>
          <a:xfrm>
            <a:off x="4601885" y="2557895"/>
            <a:ext cx="0" cy="17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9" idx="0"/>
          </p:cNvCxnSpPr>
          <p:nvPr/>
        </p:nvCxnSpPr>
        <p:spPr>
          <a:xfrm flipH="1">
            <a:off x="3396539" y="3020290"/>
            <a:ext cx="671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  <a:endCxn id="9" idx="3"/>
          </p:cNvCxnSpPr>
          <p:nvPr/>
        </p:nvCxnSpPr>
        <p:spPr>
          <a:xfrm flipH="1">
            <a:off x="1948739" y="3306040"/>
            <a:ext cx="2653146" cy="24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1"/>
            <a:endCxn id="10" idx="3"/>
          </p:cNvCxnSpPr>
          <p:nvPr/>
        </p:nvCxnSpPr>
        <p:spPr>
          <a:xfrm flipH="1">
            <a:off x="3507376" y="3306040"/>
            <a:ext cx="1094509" cy="2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1" idx="2"/>
          </p:cNvCxnSpPr>
          <p:nvPr/>
        </p:nvCxnSpPr>
        <p:spPr>
          <a:xfrm>
            <a:off x="4601885" y="3306040"/>
            <a:ext cx="533400" cy="55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18" idx="2"/>
          </p:cNvCxnSpPr>
          <p:nvPr/>
        </p:nvCxnSpPr>
        <p:spPr>
          <a:xfrm>
            <a:off x="5135285" y="3020290"/>
            <a:ext cx="108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14" idx="3"/>
          </p:cNvCxnSpPr>
          <p:nvPr/>
        </p:nvCxnSpPr>
        <p:spPr>
          <a:xfrm>
            <a:off x="3507376" y="4137314"/>
            <a:ext cx="0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15" idx="2"/>
          </p:cNvCxnSpPr>
          <p:nvPr/>
        </p:nvCxnSpPr>
        <p:spPr>
          <a:xfrm>
            <a:off x="3507376" y="4899315"/>
            <a:ext cx="561109" cy="5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15" idx="0"/>
          </p:cNvCxnSpPr>
          <p:nvPr/>
        </p:nvCxnSpPr>
        <p:spPr>
          <a:xfrm flipH="1">
            <a:off x="5135285" y="4929622"/>
            <a:ext cx="1239982" cy="48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1"/>
            <a:endCxn id="13" idx="3"/>
          </p:cNvCxnSpPr>
          <p:nvPr/>
        </p:nvCxnSpPr>
        <p:spPr>
          <a:xfrm>
            <a:off x="5668685" y="4150302"/>
            <a:ext cx="1995054" cy="2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1"/>
            <a:endCxn id="12" idx="3"/>
          </p:cNvCxnSpPr>
          <p:nvPr/>
        </p:nvCxnSpPr>
        <p:spPr>
          <a:xfrm>
            <a:off x="5668685" y="4150302"/>
            <a:ext cx="706582" cy="2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7" idx="3"/>
          </p:cNvCxnSpPr>
          <p:nvPr/>
        </p:nvCxnSpPr>
        <p:spPr>
          <a:xfrm>
            <a:off x="1948739" y="4123459"/>
            <a:ext cx="228600" cy="22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1"/>
            <a:endCxn id="16" idx="3"/>
          </p:cNvCxnSpPr>
          <p:nvPr/>
        </p:nvCxnSpPr>
        <p:spPr>
          <a:xfrm flipH="1">
            <a:off x="826521" y="4123459"/>
            <a:ext cx="1122218" cy="20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 Diagonal Corner Rectangle 32"/>
          <p:cNvSpPr/>
          <p:nvPr/>
        </p:nvSpPr>
        <p:spPr>
          <a:xfrm>
            <a:off x="6908667" y="3565814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Ticket Purchasing</a:t>
            </a:r>
            <a:endParaRPr lang="en-US" dirty="0"/>
          </a:p>
        </p:txBody>
      </p:sp>
      <p:cxnSp>
        <p:nvCxnSpPr>
          <p:cNvPr id="34" name="Straight Connector 33"/>
          <p:cNvCxnSpPr>
            <a:stCxn id="8" idx="1"/>
            <a:endCxn id="33" idx="3"/>
          </p:cNvCxnSpPr>
          <p:nvPr/>
        </p:nvCxnSpPr>
        <p:spPr>
          <a:xfrm>
            <a:off x="4601885" y="3306040"/>
            <a:ext cx="2840182" cy="25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Diagonal Corner Rectangle 34"/>
          <p:cNvSpPr/>
          <p:nvPr/>
        </p:nvSpPr>
        <p:spPr>
          <a:xfrm>
            <a:off x="4601885" y="4381504"/>
            <a:ext cx="1066800" cy="5715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 Stop List Map</a:t>
            </a:r>
            <a:endParaRPr lang="en-US" dirty="0"/>
          </a:p>
        </p:txBody>
      </p:sp>
      <p:cxnSp>
        <p:nvCxnSpPr>
          <p:cNvPr id="36" name="Straight Connector 35"/>
          <p:cNvCxnSpPr>
            <a:stCxn id="11" idx="1"/>
            <a:endCxn id="35" idx="3"/>
          </p:cNvCxnSpPr>
          <p:nvPr/>
        </p:nvCxnSpPr>
        <p:spPr>
          <a:xfrm flipH="1">
            <a:off x="5135285" y="4150302"/>
            <a:ext cx="533400" cy="231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24200"/>
            <a:ext cx="76200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Lack of complete information prevents transit organizations </a:t>
            </a:r>
            <a:r>
              <a:rPr lang="en-US" dirty="0" smtClean="0"/>
              <a:t>and local businesses from maximizing the potential benefits of light rail systems.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8" name="Picture 4" descr="http://www.cs.odu.edu/~410red/forum/XMB-1.9.11.12/files/files.php?pid=200&amp;aid=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4294"/>
            <a:ext cx="5207076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 descr="http://www.cs.odu.edu/~410red/forum/XMB-1.9.11.12/files/files.php?pid=213&amp;aid=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5" y="1524000"/>
            <a:ext cx="518436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s.odu.edu/~410red/forum/XMB-1.9.11.12/files/files.php?pid=201&amp;aid=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09" y="1524000"/>
            <a:ext cx="29241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3151" y="2570216"/>
            <a:ext cx="1931241" cy="57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Software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86400" y="3710580"/>
            <a:ext cx="2193377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Mobile/Kiosk App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353151" y="3710580"/>
            <a:ext cx="1917143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Software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60348" y="3741980"/>
            <a:ext cx="2700491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Embedded Apps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16200000" flipH="1">
            <a:off x="5168032" y="2295523"/>
            <a:ext cx="565796" cy="2264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20" idx="0"/>
          </p:cNvCxnSpPr>
          <p:nvPr/>
        </p:nvCxnSpPr>
        <p:spPr>
          <a:xfrm rot="5400000">
            <a:off x="4032350" y="3424158"/>
            <a:ext cx="565796" cy="70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2"/>
            <a:endCxn id="21" idx="0"/>
          </p:cNvCxnSpPr>
          <p:nvPr/>
        </p:nvCxnSpPr>
        <p:spPr>
          <a:xfrm rot="5400000">
            <a:off x="2766085" y="2189293"/>
            <a:ext cx="597196" cy="25081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9794" y="4886619"/>
            <a:ext cx="361933" cy="261396"/>
          </a:xfrm>
        </p:spPr>
        <p:txBody>
          <a:bodyPr/>
          <a:lstStyle/>
          <a:p>
            <a:fld id="{2EE873E7-DBD3-43C8-86A2-5E88EDD02B8A}" type="slidenum">
              <a:rPr lang="en-US" sz="1400" smtClean="0"/>
              <a:pPr/>
              <a:t>43</a:t>
            </a:fld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512641" y="1338907"/>
            <a:ext cx="28462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Apps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6211" y="2481907"/>
            <a:ext cx="2186194" cy="59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Linux Reporting Agent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747891" y="3348262"/>
            <a:ext cx="1543197" cy="57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WAN Database I/O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122241" y="3348262"/>
            <a:ext cx="1391609" cy="57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Serial Interface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28969" y="4048508"/>
            <a:ext cx="1256714" cy="66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</a:t>
            </a:r>
          </a:p>
          <a:p>
            <a:pPr algn="ctr"/>
            <a:r>
              <a:rPr lang="en-US" sz="1400" dirty="0" smtClean="0"/>
              <a:t>Vehicle position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41137" y="4870507"/>
            <a:ext cx="1206446" cy="64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APC</a:t>
            </a:r>
          </a:p>
          <a:p>
            <a:pPr algn="ctr"/>
            <a:r>
              <a:rPr lang="en-US" sz="1400" dirty="0" smtClean="0"/>
              <a:t>Ridership count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16762" y="4059538"/>
            <a:ext cx="1414597" cy="60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Ridership Data</a:t>
            </a:r>
            <a:endParaRPr lang="en-US" sz="1400" dirty="0"/>
          </a:p>
        </p:txBody>
      </p:sp>
      <p:cxnSp>
        <p:nvCxnSpPr>
          <p:cNvPr id="39" name="Elbow Connector 38"/>
          <p:cNvCxnSpPr>
            <a:endCxn id="32" idx="1"/>
          </p:cNvCxnSpPr>
          <p:nvPr/>
        </p:nvCxnSpPr>
        <p:spPr>
          <a:xfrm rot="16200000" flipH="1">
            <a:off x="2946542" y="4400205"/>
            <a:ext cx="1236808" cy="352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31" idx="1"/>
          </p:cNvCxnSpPr>
          <p:nvPr/>
        </p:nvCxnSpPr>
        <p:spPr>
          <a:xfrm rot="16200000" flipH="1">
            <a:off x="3346204" y="4000542"/>
            <a:ext cx="425316" cy="3402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5" idx="1"/>
          </p:cNvCxnSpPr>
          <p:nvPr/>
        </p:nvCxnSpPr>
        <p:spPr>
          <a:xfrm rot="16200000" flipH="1">
            <a:off x="4942427" y="4087974"/>
            <a:ext cx="435348" cy="1133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0" idx="0"/>
          </p:cNvCxnSpPr>
          <p:nvPr/>
        </p:nvCxnSpPr>
        <p:spPr>
          <a:xfrm rot="16200000" flipH="1">
            <a:off x="3680212" y="3210428"/>
            <a:ext cx="27566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9" idx="0"/>
          </p:cNvCxnSpPr>
          <p:nvPr/>
        </p:nvCxnSpPr>
        <p:spPr>
          <a:xfrm>
            <a:off x="5160101" y="3072593"/>
            <a:ext cx="359389" cy="275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9" idx="1"/>
          </p:cNvCxnSpPr>
          <p:nvPr/>
        </p:nvCxnSpPr>
        <p:spPr>
          <a:xfrm rot="16200000" flipH="1">
            <a:off x="2977954" y="2168994"/>
            <a:ext cx="752544" cy="463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3151" y="2570216"/>
            <a:ext cx="1931241" cy="57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Software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86400" y="3710580"/>
            <a:ext cx="2193377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Mobile/Kiosk App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353151" y="3710580"/>
            <a:ext cx="1917143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Software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460348" y="3741980"/>
            <a:ext cx="2700491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Embedded Apps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16200000" flipH="1">
            <a:off x="5168032" y="2295523"/>
            <a:ext cx="565796" cy="2264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20" idx="0"/>
          </p:cNvCxnSpPr>
          <p:nvPr/>
        </p:nvCxnSpPr>
        <p:spPr>
          <a:xfrm rot="5400000">
            <a:off x="4032350" y="3424158"/>
            <a:ext cx="565796" cy="70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2"/>
            <a:endCxn id="21" idx="0"/>
          </p:cNvCxnSpPr>
          <p:nvPr/>
        </p:nvCxnSpPr>
        <p:spPr>
          <a:xfrm rot="5400000">
            <a:off x="2766085" y="2189293"/>
            <a:ext cx="597196" cy="25081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38601" y="5181600"/>
            <a:ext cx="1701037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Decision Engine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54578" y="4495800"/>
            <a:ext cx="1701037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5898550"/>
            <a:ext cx="1701037" cy="57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Application Engine</a:t>
            </a:r>
            <a:endParaRPr lang="en-US" sz="1400" dirty="0"/>
          </a:p>
        </p:txBody>
      </p:sp>
      <p:cxnSp>
        <p:nvCxnSpPr>
          <p:cNvPr id="7" name="Elbow Connector 6"/>
          <p:cNvCxnSpPr>
            <a:endCxn id="14" idx="1"/>
          </p:cNvCxnSpPr>
          <p:nvPr/>
        </p:nvCxnSpPr>
        <p:spPr>
          <a:xfrm rot="16200000" flipH="1">
            <a:off x="3623480" y="4353304"/>
            <a:ext cx="465218" cy="3969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13" idx="1"/>
          </p:cNvCxnSpPr>
          <p:nvPr/>
        </p:nvCxnSpPr>
        <p:spPr>
          <a:xfrm rot="16200000" flipH="1">
            <a:off x="3272591" y="4704192"/>
            <a:ext cx="1151018" cy="381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17" idx="1"/>
          </p:cNvCxnSpPr>
          <p:nvPr/>
        </p:nvCxnSpPr>
        <p:spPr>
          <a:xfrm rot="16200000" flipH="1">
            <a:off x="2898416" y="5046968"/>
            <a:ext cx="1899368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0880" y="1430211"/>
            <a:ext cx="1447800" cy="81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710081" y="3768890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 Schemas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43480" y="4298592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Tables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981317" y="5422937"/>
            <a:ext cx="99448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Backups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12585" y="5386106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512585" y="5940590"/>
            <a:ext cx="12347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989147" y="4915434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002894" y="3760226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Disk Layout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529266" y="3229789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OS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529266" y="6046226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DBMS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515102" y="4835690"/>
            <a:ext cx="8994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Fields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995065" y="4293626"/>
            <a:ext cx="13198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021204" y="2613528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17743" y="2633288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DBMS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710081" y="3228836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Control</a:t>
            </a:r>
            <a:endParaRPr lang="en-US" sz="1600" dirty="0"/>
          </a:p>
        </p:txBody>
      </p:sp>
      <p:cxnSp>
        <p:nvCxnSpPr>
          <p:cNvPr id="22" name="Elbow Connector 21"/>
          <p:cNvCxnSpPr>
            <a:stCxn id="7" idx="2"/>
            <a:endCxn id="19" idx="0"/>
          </p:cNvCxnSpPr>
          <p:nvPr/>
        </p:nvCxnSpPr>
        <p:spPr>
          <a:xfrm rot="5400000">
            <a:off x="3325343" y="1794090"/>
            <a:ext cx="372549" cy="12663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0" idx="0"/>
          </p:cNvCxnSpPr>
          <p:nvPr/>
        </p:nvCxnSpPr>
        <p:spPr>
          <a:xfrm rot="16200000" flipH="1">
            <a:off x="4463732" y="1922026"/>
            <a:ext cx="392309" cy="10302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  <a:endCxn id="15" idx="1"/>
          </p:cNvCxnSpPr>
          <p:nvPr/>
        </p:nvCxnSpPr>
        <p:spPr>
          <a:xfrm rot="5400000">
            <a:off x="2510030" y="3089964"/>
            <a:ext cx="387661" cy="349188"/>
          </a:xfrm>
          <a:prstGeom prst="bentConnector4">
            <a:avLst>
              <a:gd name="adj1" fmla="val 20515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14" idx="1"/>
          </p:cNvCxnSpPr>
          <p:nvPr/>
        </p:nvCxnSpPr>
        <p:spPr>
          <a:xfrm rot="5400000">
            <a:off x="2856431" y="3833452"/>
            <a:ext cx="301837" cy="8910"/>
          </a:xfrm>
          <a:prstGeom prst="bentConnector4">
            <a:avLst>
              <a:gd name="adj1" fmla="val 12132"/>
              <a:gd name="adj2" fmla="val 26656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18" idx="1"/>
          </p:cNvCxnSpPr>
          <p:nvPr/>
        </p:nvCxnSpPr>
        <p:spPr>
          <a:xfrm rot="5400000">
            <a:off x="2566767" y="4115288"/>
            <a:ext cx="873337" cy="16739"/>
          </a:xfrm>
          <a:prstGeom prst="bentConnector4">
            <a:avLst>
              <a:gd name="adj1" fmla="val 34731"/>
              <a:gd name="adj2" fmla="val 14656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2"/>
            <a:endCxn id="13" idx="1"/>
          </p:cNvCxnSpPr>
          <p:nvPr/>
        </p:nvCxnSpPr>
        <p:spPr>
          <a:xfrm rot="5400000">
            <a:off x="2271954" y="4404183"/>
            <a:ext cx="1457045" cy="22657"/>
          </a:xfrm>
          <a:prstGeom prst="bentConnector4">
            <a:avLst>
              <a:gd name="adj1" fmla="val 42155"/>
              <a:gd name="adj2" fmla="val 1108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0" idx="1"/>
          </p:cNvCxnSpPr>
          <p:nvPr/>
        </p:nvCxnSpPr>
        <p:spPr>
          <a:xfrm rot="5400000">
            <a:off x="1995237" y="4673070"/>
            <a:ext cx="2002648" cy="30487"/>
          </a:xfrm>
          <a:prstGeom prst="bentConnector4">
            <a:avLst>
              <a:gd name="adj1" fmla="val 43341"/>
              <a:gd name="adj2" fmla="val 8498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2"/>
            <a:endCxn id="16" idx="1"/>
          </p:cNvCxnSpPr>
          <p:nvPr/>
        </p:nvCxnSpPr>
        <p:spPr>
          <a:xfrm rot="5400000">
            <a:off x="1101811" y="4498183"/>
            <a:ext cx="3204098" cy="349188"/>
          </a:xfrm>
          <a:prstGeom prst="bentConnector4">
            <a:avLst>
              <a:gd name="adj1" fmla="val 2656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2"/>
            <a:endCxn id="21" idx="1"/>
          </p:cNvCxnSpPr>
          <p:nvPr/>
        </p:nvCxnSpPr>
        <p:spPr>
          <a:xfrm rot="5400000">
            <a:off x="4759063" y="3041506"/>
            <a:ext cx="366948" cy="464912"/>
          </a:xfrm>
          <a:prstGeom prst="bentConnector4">
            <a:avLst>
              <a:gd name="adj1" fmla="val 1885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2"/>
            <a:endCxn id="8" idx="1"/>
          </p:cNvCxnSpPr>
          <p:nvPr/>
        </p:nvCxnSpPr>
        <p:spPr>
          <a:xfrm rot="5400000">
            <a:off x="4489036" y="3311533"/>
            <a:ext cx="907002" cy="464912"/>
          </a:xfrm>
          <a:prstGeom prst="bentConnector4">
            <a:avLst>
              <a:gd name="adj1" fmla="val 37398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  <a:endCxn id="9" idx="1"/>
          </p:cNvCxnSpPr>
          <p:nvPr/>
        </p:nvCxnSpPr>
        <p:spPr>
          <a:xfrm rot="5400000">
            <a:off x="5152632" y="4316939"/>
            <a:ext cx="301102" cy="119405"/>
          </a:xfrm>
          <a:prstGeom prst="bentConnector4">
            <a:avLst>
              <a:gd name="adj1" fmla="val 12039"/>
              <a:gd name="adj2" fmla="val 291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7" idx="1"/>
          </p:cNvCxnSpPr>
          <p:nvPr/>
        </p:nvCxnSpPr>
        <p:spPr>
          <a:xfrm rot="16200000" flipH="1">
            <a:off x="5284745" y="4833933"/>
            <a:ext cx="308498" cy="1522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286000" cy="1600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6000"/>
              </a:tblGrid>
              <a:tr h="380504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 User Profile</a:t>
                      </a:r>
                      <a:endParaRPr lang="en-US" dirty="0"/>
                    </a:p>
                  </a:txBody>
                  <a:tcPr/>
                </a:tc>
              </a:tr>
              <a:tr h="1219696">
                <a:tc>
                  <a:txBody>
                    <a:bodyPr/>
                    <a:lstStyle/>
                    <a:p>
                      <a:r>
                        <a:rPr lang="en-US" dirty="0" smtClean="0"/>
                        <a:t>user_id</a:t>
                      </a:r>
                    </a:p>
                    <a:p>
                      <a:r>
                        <a:rPr lang="en-US" dirty="0" smtClean="0"/>
                        <a:t>user_name</a:t>
                      </a:r>
                    </a:p>
                    <a:p>
                      <a:r>
                        <a:rPr lang="en-US" dirty="0" smtClean="0"/>
                        <a:t>Password</a:t>
                      </a:r>
                    </a:p>
                    <a:p>
                      <a:r>
                        <a:rPr lang="en-US" dirty="0" smtClean="0"/>
                        <a:t>user_permission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3657600"/>
          <a:ext cx="64008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06500"/>
                <a:gridCol w="1295400"/>
                <a:gridCol w="12954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</a:p>
                    <a:p>
                      <a:r>
                        <a:rPr lang="en-US" dirty="0" smtClean="0"/>
                        <a:t>Base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 Event</a:t>
                      </a:r>
                    </a:p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Detailed System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3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Events Info and Attractions Info</a:t>
            </a:r>
          </a:p>
          <a:p>
            <a:pPr>
              <a:buNone/>
            </a:pPr>
            <a:r>
              <a:rPr lang="en-US" dirty="0" smtClean="0"/>
              <a:t>will inherit attributes from Stops</a:t>
            </a:r>
          </a:p>
          <a:p>
            <a:pPr>
              <a:buNone/>
            </a:pPr>
            <a:r>
              <a:rPr lang="en-US" dirty="0" smtClean="0"/>
              <a:t>Info.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29200" y="1676400"/>
          <a:ext cx="1447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80503">
                <a:tc>
                  <a:txBody>
                    <a:bodyPr/>
                    <a:lstStyle/>
                    <a:p>
                      <a:r>
                        <a:rPr lang="en-US" dirty="0" smtClean="0"/>
                        <a:t>Stops</a:t>
                      </a:r>
                      <a:r>
                        <a:rPr lang="en-US" baseline="0" dirty="0" smtClean="0"/>
                        <a:t> Info</a:t>
                      </a:r>
                      <a:endParaRPr lang="en-US" dirty="0"/>
                    </a:p>
                  </a:txBody>
                  <a:tcPr/>
                </a:tc>
              </a:tr>
              <a:tr h="1219697">
                <a:tc>
                  <a:txBody>
                    <a:bodyPr/>
                    <a:lstStyle/>
                    <a:p>
                      <a:r>
                        <a:rPr lang="en-US" dirty="0" smtClean="0"/>
                        <a:t>stop_id</a:t>
                      </a:r>
                    </a:p>
                    <a:p>
                      <a:r>
                        <a:rPr lang="en-US" dirty="0" smtClean="0"/>
                        <a:t>stop_name</a:t>
                      </a:r>
                    </a:p>
                    <a:p>
                      <a:r>
                        <a:rPr lang="en-US" dirty="0" smtClean="0"/>
                        <a:t>stop</a:t>
                      </a:r>
                      <a:r>
                        <a:rPr lang="en-US" baseline="0" dirty="0" smtClean="0"/>
                        <a:t>_lat</a:t>
                      </a:r>
                    </a:p>
                    <a:p>
                      <a:r>
                        <a:rPr lang="en-US" baseline="0" dirty="0" smtClean="0"/>
                        <a:t>stop_lon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05200" y="3733800"/>
          <a:ext cx="19812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Events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event_id</a:t>
                      </a:r>
                    </a:p>
                    <a:p>
                      <a:r>
                        <a:rPr lang="en-US" dirty="0" smtClean="0"/>
                        <a:t>event_lat</a:t>
                      </a:r>
                    </a:p>
                    <a:p>
                      <a:r>
                        <a:rPr lang="en-US" dirty="0" smtClean="0"/>
                        <a:t>event_lon</a:t>
                      </a:r>
                    </a:p>
                    <a:p>
                      <a:r>
                        <a:rPr lang="en-US" dirty="0" smtClean="0"/>
                        <a:t>event_start</a:t>
                      </a:r>
                    </a:p>
                    <a:p>
                      <a:r>
                        <a:rPr lang="en-US" dirty="0" smtClean="0"/>
                        <a:t>event_stop</a:t>
                      </a:r>
                    </a:p>
                    <a:p>
                      <a:r>
                        <a:rPr lang="en-US" dirty="0" smtClean="0"/>
                        <a:t>event_cost</a:t>
                      </a:r>
                    </a:p>
                    <a:p>
                      <a:r>
                        <a:rPr lang="en-US" dirty="0" smtClean="0"/>
                        <a:t>event_artwork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19800" y="3886200"/>
          <a:ext cx="228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Attractions</a:t>
                      </a:r>
                      <a:r>
                        <a:rPr lang="en-US" baseline="0" dirty="0" smtClean="0"/>
                        <a:t> Info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attraction_lat</a:t>
                      </a:r>
                    </a:p>
                    <a:p>
                      <a:r>
                        <a:rPr lang="en-US" dirty="0" smtClean="0"/>
                        <a:t>attraction_lon</a:t>
                      </a:r>
                    </a:p>
                    <a:p>
                      <a:r>
                        <a:rPr lang="en-US" dirty="0" smtClean="0"/>
                        <a:t>attraction_category</a:t>
                      </a:r>
                    </a:p>
                    <a:p>
                      <a:r>
                        <a:rPr lang="en-US" dirty="0" smtClean="0"/>
                        <a:t>attraction_ desc</a:t>
                      </a:r>
                    </a:p>
                    <a:p>
                      <a:r>
                        <a:rPr lang="en-US" dirty="0" smtClean="0"/>
                        <a:t>attraction_logo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 rot="5400000">
            <a:off x="5105400" y="3276600"/>
            <a:ext cx="457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5791200" y="3352800"/>
            <a:ext cx="6096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85800" y="3733800"/>
          <a:ext cx="2286000" cy="190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6000"/>
              </a:tblGrid>
              <a:tr h="385222">
                <a:tc>
                  <a:txBody>
                    <a:bodyPr/>
                    <a:lstStyle/>
                    <a:p>
                      <a:r>
                        <a:rPr lang="en-US" dirty="0" smtClean="0"/>
                        <a:t>Train Info</a:t>
                      </a:r>
                      <a:endParaRPr lang="en-US" dirty="0"/>
                    </a:p>
                  </a:txBody>
                  <a:tcPr/>
                </a:tc>
              </a:tr>
              <a:tr h="1519778">
                <a:tc>
                  <a:txBody>
                    <a:bodyPr/>
                    <a:lstStyle/>
                    <a:p>
                      <a:r>
                        <a:rPr lang="en-US" dirty="0" smtClean="0"/>
                        <a:t>train_id</a:t>
                      </a:r>
                    </a:p>
                    <a:p>
                      <a:r>
                        <a:rPr lang="en-US" dirty="0" smtClean="0"/>
                        <a:t>curr_train_loc</a:t>
                      </a:r>
                    </a:p>
                    <a:p>
                      <a:r>
                        <a:rPr lang="en-US" dirty="0" smtClean="0"/>
                        <a:t>train_ontime</a:t>
                      </a:r>
                    </a:p>
                    <a:p>
                      <a:r>
                        <a:rPr lang="en-US" dirty="0" smtClean="0"/>
                        <a:t>train_capacity</a:t>
                      </a:r>
                    </a:p>
                    <a:p>
                      <a:r>
                        <a:rPr lang="en-US" dirty="0" smtClean="0"/>
                        <a:t>train_schedule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29400" y="4267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End-User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0" y="2667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676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user_class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2971800" y="1447800"/>
            <a:ext cx="838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user_id</a:t>
            </a:r>
            <a:endParaRPr lang="en-US" sz="1050" dirty="0"/>
          </a:p>
        </p:txBody>
      </p:sp>
      <p:sp>
        <p:nvSpPr>
          <p:cNvPr id="14" name="Oval 13"/>
          <p:cNvSpPr/>
          <p:nvPr/>
        </p:nvSpPr>
        <p:spPr>
          <a:xfrm>
            <a:off x="1219200" y="4419600"/>
            <a:ext cx="1371600" cy="685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Ridership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0" y="5257800"/>
            <a:ext cx="11430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R_frequency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0" y="58674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R_location</a:t>
            </a:r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3048000" y="2057400"/>
            <a:ext cx="838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</a:t>
            </a:r>
            <a:r>
              <a:rPr lang="en-US" sz="1200" dirty="0" err="1" smtClean="0"/>
              <a:t>ser_name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5562600" y="1752600"/>
            <a:ext cx="838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user_password</a:t>
            </a:r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0" y="64008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R_time_of_day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2819400" y="3581400"/>
            <a:ext cx="1066800" cy="381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Employee_SSN</a:t>
            </a:r>
            <a:endParaRPr lang="en-US" sz="1100" dirty="0"/>
          </a:p>
        </p:txBody>
      </p:sp>
      <p:sp>
        <p:nvSpPr>
          <p:cNvPr id="24" name="Oval 23"/>
          <p:cNvSpPr/>
          <p:nvPr/>
        </p:nvSpPr>
        <p:spPr>
          <a:xfrm>
            <a:off x="304800" y="3581400"/>
            <a:ext cx="1143000" cy="609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Profile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0" y="4495800"/>
            <a:ext cx="11430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Preferences</a:t>
            </a:r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7772400" y="1905000"/>
            <a:ext cx="13716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Business_ads</a:t>
            </a:r>
            <a:endParaRPr lang="en-US" sz="1000" dirty="0"/>
          </a:p>
        </p:txBody>
      </p:sp>
      <p:sp>
        <p:nvSpPr>
          <p:cNvPr id="27" name="Oval 26"/>
          <p:cNvSpPr/>
          <p:nvPr/>
        </p:nvSpPr>
        <p:spPr>
          <a:xfrm>
            <a:off x="1524000" y="38100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End_user_prilveleges</a:t>
            </a:r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5257800" y="35814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Employee_address</a:t>
            </a:r>
            <a:endParaRPr lang="en-US" sz="1100" dirty="0"/>
          </a:p>
        </p:txBody>
      </p:sp>
      <p:sp>
        <p:nvSpPr>
          <p:cNvPr id="29" name="Oval 28"/>
          <p:cNvSpPr/>
          <p:nvPr/>
        </p:nvSpPr>
        <p:spPr>
          <a:xfrm>
            <a:off x="7315200" y="34290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Customer_priveleges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8001000" y="43434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Payment_info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7924800" y="3886200"/>
            <a:ext cx="1219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description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8077200" y="4876800"/>
            <a:ext cx="10668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Max_routes</a:t>
            </a:r>
            <a:endParaRPr lang="en-US" sz="800" dirty="0"/>
          </a:p>
        </p:txBody>
      </p:sp>
      <p:sp>
        <p:nvSpPr>
          <p:cNvPr id="33" name="Diamond 32"/>
          <p:cNvSpPr/>
          <p:nvPr/>
        </p:nvSpPr>
        <p:spPr>
          <a:xfrm>
            <a:off x="4191000" y="2514600"/>
            <a:ext cx="914400" cy="8382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Classifies into</a:t>
            </a:r>
            <a:endParaRPr lang="en-US" sz="900" dirty="0"/>
          </a:p>
        </p:txBody>
      </p:sp>
      <p:cxnSp>
        <p:nvCxnSpPr>
          <p:cNvPr id="35" name="Straight Connector 34"/>
          <p:cNvCxnSpPr>
            <a:stCxn id="25" idx="0"/>
            <a:endCxn id="24" idx="4"/>
          </p:cNvCxnSpPr>
          <p:nvPr/>
        </p:nvCxnSpPr>
        <p:spPr>
          <a:xfrm flipV="1">
            <a:off x="571500" y="41910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0"/>
            <a:endCxn id="6" idx="2"/>
          </p:cNvCxnSpPr>
          <p:nvPr/>
        </p:nvCxnSpPr>
        <p:spPr>
          <a:xfrm flipH="1" flipV="1">
            <a:off x="762000" y="3200400"/>
            <a:ext cx="1143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1"/>
            <a:endCxn id="6" idx="2"/>
          </p:cNvCxnSpPr>
          <p:nvPr/>
        </p:nvCxnSpPr>
        <p:spPr>
          <a:xfrm flipH="1" flipV="1">
            <a:off x="762000" y="3200400"/>
            <a:ext cx="929389" cy="67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1"/>
            <a:endCxn id="24" idx="4"/>
          </p:cNvCxnSpPr>
          <p:nvPr/>
        </p:nvCxnSpPr>
        <p:spPr>
          <a:xfrm flipH="1" flipV="1">
            <a:off x="876300" y="4191000"/>
            <a:ext cx="543766" cy="32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7"/>
            <a:endCxn id="14" idx="4"/>
          </p:cNvCxnSpPr>
          <p:nvPr/>
        </p:nvCxnSpPr>
        <p:spPr>
          <a:xfrm flipV="1">
            <a:off x="975611" y="5105400"/>
            <a:ext cx="929389" cy="2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0"/>
            <a:endCxn id="16" idx="0"/>
          </p:cNvCxnSpPr>
          <p:nvPr/>
        </p:nvCxnSpPr>
        <p:spPr>
          <a:xfrm>
            <a:off x="571500" y="5867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6" idx="7"/>
            <a:endCxn id="14" idx="4"/>
          </p:cNvCxnSpPr>
          <p:nvPr/>
        </p:nvCxnSpPr>
        <p:spPr>
          <a:xfrm flipV="1">
            <a:off x="975611" y="5105400"/>
            <a:ext cx="929389" cy="82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7"/>
            <a:endCxn id="14" idx="4"/>
          </p:cNvCxnSpPr>
          <p:nvPr/>
        </p:nvCxnSpPr>
        <p:spPr>
          <a:xfrm flipV="1">
            <a:off x="975611" y="5105400"/>
            <a:ext cx="929389" cy="13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2" idx="1"/>
            <a:endCxn id="5" idx="2"/>
          </p:cNvCxnSpPr>
          <p:nvPr/>
        </p:nvCxnSpPr>
        <p:spPr>
          <a:xfrm flipH="1" flipV="1">
            <a:off x="7239000" y="4800600"/>
            <a:ext cx="994429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0" idx="2"/>
            <a:endCxn id="5" idx="3"/>
          </p:cNvCxnSpPr>
          <p:nvPr/>
        </p:nvCxnSpPr>
        <p:spPr>
          <a:xfrm flipH="1" flipV="1">
            <a:off x="7848600" y="453390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2"/>
            <a:endCxn id="5" idx="0"/>
          </p:cNvCxnSpPr>
          <p:nvPr/>
        </p:nvCxnSpPr>
        <p:spPr>
          <a:xfrm flipH="1">
            <a:off x="7239000" y="41148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3"/>
            <a:endCxn id="5" idx="0"/>
          </p:cNvCxnSpPr>
          <p:nvPr/>
        </p:nvCxnSpPr>
        <p:spPr>
          <a:xfrm flipH="1">
            <a:off x="7239000" y="3819245"/>
            <a:ext cx="243589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6" idx="4"/>
            <a:endCxn id="7" idx="0"/>
          </p:cNvCxnSpPr>
          <p:nvPr/>
        </p:nvCxnSpPr>
        <p:spPr>
          <a:xfrm>
            <a:off x="8458200" y="2438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" idx="2"/>
            <a:endCxn id="33" idx="0"/>
          </p:cNvCxnSpPr>
          <p:nvPr/>
        </p:nvCxnSpPr>
        <p:spPr>
          <a:xfrm>
            <a:off x="4648200" y="220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3" idx="6"/>
            <a:endCxn id="8" idx="1"/>
          </p:cNvCxnSpPr>
          <p:nvPr/>
        </p:nvCxnSpPr>
        <p:spPr>
          <a:xfrm>
            <a:off x="3810000" y="1676400"/>
            <a:ext cx="2286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7" idx="7"/>
            <a:endCxn id="8" idx="1"/>
          </p:cNvCxnSpPr>
          <p:nvPr/>
        </p:nvCxnSpPr>
        <p:spPr>
          <a:xfrm flipV="1">
            <a:off x="3763448" y="1943100"/>
            <a:ext cx="275152" cy="18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8" idx="2"/>
            <a:endCxn id="8" idx="3"/>
          </p:cNvCxnSpPr>
          <p:nvPr/>
        </p:nvCxnSpPr>
        <p:spPr>
          <a:xfrm flipH="1" flipV="1">
            <a:off x="5257800" y="194310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2" idx="7"/>
          </p:cNvCxnSpPr>
          <p:nvPr/>
        </p:nvCxnSpPr>
        <p:spPr>
          <a:xfrm>
            <a:off x="3729971" y="3637196"/>
            <a:ext cx="308629" cy="40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3" idx="1"/>
            <a:endCxn id="105" idx="3"/>
          </p:cNvCxnSpPr>
          <p:nvPr/>
        </p:nvCxnSpPr>
        <p:spPr>
          <a:xfrm flipH="1">
            <a:off x="2895600" y="29337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76400" y="2971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Client/Mobile App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33" idx="3"/>
            <a:endCxn id="7" idx="1"/>
          </p:cNvCxnSpPr>
          <p:nvPr/>
        </p:nvCxnSpPr>
        <p:spPr>
          <a:xfrm>
            <a:off x="5105400" y="29337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038600" y="40386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2819400" y="45720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Employee_last</a:t>
            </a:r>
            <a:endParaRPr lang="en-US" sz="1100" dirty="0" smtClean="0"/>
          </a:p>
        </p:txBody>
      </p:sp>
      <p:sp>
        <p:nvSpPr>
          <p:cNvPr id="190" name="Oval 189"/>
          <p:cNvSpPr/>
          <p:nvPr/>
        </p:nvSpPr>
        <p:spPr>
          <a:xfrm>
            <a:off x="2667000" y="40386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Employee_first</a:t>
            </a:r>
            <a:endParaRPr lang="en-US" sz="1100" dirty="0"/>
          </a:p>
        </p:txBody>
      </p:sp>
      <p:sp>
        <p:nvSpPr>
          <p:cNvPr id="191" name="Oval 190"/>
          <p:cNvSpPr/>
          <p:nvPr/>
        </p:nvSpPr>
        <p:spPr>
          <a:xfrm>
            <a:off x="4191000" y="48768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Employee_birthdate</a:t>
            </a:r>
            <a:endParaRPr lang="en-US" sz="1100" dirty="0"/>
          </a:p>
        </p:txBody>
      </p:sp>
      <p:sp>
        <p:nvSpPr>
          <p:cNvPr id="192" name="Oval 191"/>
          <p:cNvSpPr/>
          <p:nvPr/>
        </p:nvSpPr>
        <p:spPr>
          <a:xfrm>
            <a:off x="5410200" y="41148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Employee_gender</a:t>
            </a:r>
            <a:endParaRPr lang="en-US" sz="1100" dirty="0"/>
          </a:p>
        </p:txBody>
      </p:sp>
      <p:sp>
        <p:nvSpPr>
          <p:cNvPr id="193" name="Oval 192"/>
          <p:cNvSpPr/>
          <p:nvPr/>
        </p:nvSpPr>
        <p:spPr>
          <a:xfrm>
            <a:off x="5334000" y="46482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Employee_salary</a:t>
            </a:r>
            <a:endParaRPr lang="en-US" sz="1100" dirty="0"/>
          </a:p>
        </p:txBody>
      </p:sp>
      <p:cxnSp>
        <p:nvCxnSpPr>
          <p:cNvPr id="198" name="Straight Connector 197"/>
          <p:cNvCxnSpPr>
            <a:stCxn id="190" idx="6"/>
            <a:endCxn id="126" idx="1"/>
          </p:cNvCxnSpPr>
          <p:nvPr/>
        </p:nvCxnSpPr>
        <p:spPr>
          <a:xfrm>
            <a:off x="3810000" y="426720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9" idx="7"/>
          </p:cNvCxnSpPr>
          <p:nvPr/>
        </p:nvCxnSpPr>
        <p:spPr>
          <a:xfrm flipV="1">
            <a:off x="3795011" y="4572000"/>
            <a:ext cx="243589" cy="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endCxn id="28" idx="3"/>
          </p:cNvCxnSpPr>
          <p:nvPr/>
        </p:nvCxnSpPr>
        <p:spPr>
          <a:xfrm flipV="1">
            <a:off x="5257800" y="3971645"/>
            <a:ext cx="167389" cy="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1" idx="0"/>
            <a:endCxn id="126" idx="2"/>
          </p:cNvCxnSpPr>
          <p:nvPr/>
        </p:nvCxnSpPr>
        <p:spPr>
          <a:xfrm flipH="1" flipV="1">
            <a:off x="4648200" y="4572000"/>
            <a:ext cx="1143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92" idx="2"/>
            <a:endCxn id="126" idx="3"/>
          </p:cNvCxnSpPr>
          <p:nvPr/>
        </p:nvCxnSpPr>
        <p:spPr>
          <a:xfrm flipH="1" flipV="1">
            <a:off x="5257800" y="430530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3" idx="1"/>
            <a:endCxn id="126" idx="3"/>
          </p:cNvCxnSpPr>
          <p:nvPr/>
        </p:nvCxnSpPr>
        <p:spPr>
          <a:xfrm flipH="1" flipV="1">
            <a:off x="5257800" y="4305300"/>
            <a:ext cx="243589" cy="40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33" idx="2"/>
            <a:endCxn id="126" idx="0"/>
          </p:cNvCxnSpPr>
          <p:nvPr/>
        </p:nvCxnSpPr>
        <p:spPr>
          <a:xfrm>
            <a:off x="4648200" y="3352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16"/>
          <p:cNvCxnSpPr>
            <a:stCxn id="33" idx="3"/>
            <a:endCxn id="5" idx="0"/>
          </p:cNvCxnSpPr>
          <p:nvPr/>
        </p:nvCxnSpPr>
        <p:spPr>
          <a:xfrm>
            <a:off x="5105400" y="2933700"/>
            <a:ext cx="2133600" cy="1333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Diamond 217"/>
          <p:cNvSpPr/>
          <p:nvPr/>
        </p:nvSpPr>
        <p:spPr>
          <a:xfrm>
            <a:off x="3048000" y="5181600"/>
            <a:ext cx="1219200" cy="8382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Controls</a:t>
            </a:r>
            <a:endParaRPr lang="en-US" sz="900" dirty="0"/>
          </a:p>
        </p:txBody>
      </p:sp>
      <p:sp>
        <p:nvSpPr>
          <p:cNvPr id="219" name="Oval 218"/>
          <p:cNvSpPr/>
          <p:nvPr/>
        </p:nvSpPr>
        <p:spPr>
          <a:xfrm>
            <a:off x="1981200" y="5791200"/>
            <a:ext cx="10668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Admin_authentication</a:t>
            </a:r>
            <a:endParaRPr lang="en-US" sz="1000" dirty="0"/>
          </a:p>
        </p:txBody>
      </p:sp>
      <p:sp>
        <p:nvSpPr>
          <p:cNvPr id="220" name="Oval 219"/>
          <p:cNvSpPr/>
          <p:nvPr/>
        </p:nvSpPr>
        <p:spPr>
          <a:xfrm>
            <a:off x="2057400" y="51054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Admin_alerts</a:t>
            </a:r>
            <a:endParaRPr lang="en-US" sz="900" dirty="0"/>
          </a:p>
        </p:txBody>
      </p:sp>
      <p:sp>
        <p:nvSpPr>
          <p:cNvPr id="221" name="Oval 220"/>
          <p:cNvSpPr/>
          <p:nvPr/>
        </p:nvSpPr>
        <p:spPr>
          <a:xfrm>
            <a:off x="4267200" y="56388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Admin_domains_and_functions</a:t>
            </a:r>
            <a:endParaRPr lang="en-US" sz="1000" dirty="0"/>
          </a:p>
        </p:txBody>
      </p:sp>
      <p:sp>
        <p:nvSpPr>
          <p:cNvPr id="222" name="Oval 221"/>
          <p:cNvSpPr/>
          <p:nvPr/>
        </p:nvSpPr>
        <p:spPr>
          <a:xfrm>
            <a:off x="3124200" y="62484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Admin_access</a:t>
            </a:r>
            <a:endParaRPr lang="en-US" sz="1100" dirty="0"/>
          </a:p>
        </p:txBody>
      </p:sp>
      <p:cxnSp>
        <p:nvCxnSpPr>
          <p:cNvPr id="224" name="Straight Arrow Connector 223"/>
          <p:cNvCxnSpPr>
            <a:stCxn id="126" idx="2"/>
            <a:endCxn id="218" idx="0"/>
          </p:cNvCxnSpPr>
          <p:nvPr/>
        </p:nvCxnSpPr>
        <p:spPr>
          <a:xfrm flipH="1">
            <a:off x="3657600" y="45720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8" idx="1"/>
            <a:endCxn id="220" idx="6"/>
          </p:cNvCxnSpPr>
          <p:nvPr/>
        </p:nvCxnSpPr>
        <p:spPr>
          <a:xfrm flipV="1">
            <a:off x="3048000" y="5334000"/>
            <a:ext cx="152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219" idx="6"/>
          </p:cNvCxnSpPr>
          <p:nvPr/>
        </p:nvCxnSpPr>
        <p:spPr>
          <a:xfrm flipH="1">
            <a:off x="3048000" y="5791200"/>
            <a:ext cx="3810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18" idx="2"/>
            <a:endCxn id="222" idx="0"/>
          </p:cNvCxnSpPr>
          <p:nvPr/>
        </p:nvCxnSpPr>
        <p:spPr>
          <a:xfrm>
            <a:off x="3657600" y="6019800"/>
            <a:ext cx="38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8" idx="3"/>
            <a:endCxn id="221" idx="1"/>
          </p:cNvCxnSpPr>
          <p:nvPr/>
        </p:nvCxnSpPr>
        <p:spPr>
          <a:xfrm>
            <a:off x="4267200" y="5600700"/>
            <a:ext cx="167389" cy="10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5791200" y="60960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customer_authentication</a:t>
            </a:r>
            <a:endParaRPr lang="en-US" sz="1050" dirty="0"/>
          </a:p>
        </p:txBody>
      </p:sp>
      <p:sp>
        <p:nvSpPr>
          <p:cNvPr id="258" name="Oval 257"/>
          <p:cNvSpPr/>
          <p:nvPr/>
        </p:nvSpPr>
        <p:spPr>
          <a:xfrm>
            <a:off x="7848600" y="5562600"/>
            <a:ext cx="12954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customer_domains_and_functions</a:t>
            </a:r>
            <a:endParaRPr lang="en-US" sz="1000" dirty="0"/>
          </a:p>
        </p:txBody>
      </p:sp>
      <p:sp>
        <p:nvSpPr>
          <p:cNvPr id="259" name="Oval 258"/>
          <p:cNvSpPr/>
          <p:nvPr/>
        </p:nvSpPr>
        <p:spPr>
          <a:xfrm>
            <a:off x="7315200" y="60960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customer_access</a:t>
            </a:r>
            <a:endParaRPr lang="en-US" sz="1100" dirty="0"/>
          </a:p>
        </p:txBody>
      </p:sp>
      <p:cxnSp>
        <p:nvCxnSpPr>
          <p:cNvPr id="261" name="Straight Connector 260"/>
          <p:cNvCxnSpPr>
            <a:stCxn id="264" idx="2"/>
            <a:endCxn id="257" idx="7"/>
          </p:cNvCxnSpPr>
          <p:nvPr/>
        </p:nvCxnSpPr>
        <p:spPr>
          <a:xfrm flipH="1">
            <a:off x="6766811" y="5943600"/>
            <a:ext cx="395989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64" idx="2"/>
            <a:endCxn id="259" idx="1"/>
          </p:cNvCxnSpPr>
          <p:nvPr/>
        </p:nvCxnSpPr>
        <p:spPr>
          <a:xfrm>
            <a:off x="7162800" y="5943600"/>
            <a:ext cx="319789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64" idx="3"/>
            <a:endCxn id="258" idx="1"/>
          </p:cNvCxnSpPr>
          <p:nvPr/>
        </p:nvCxnSpPr>
        <p:spPr>
          <a:xfrm>
            <a:off x="7772400" y="5448300"/>
            <a:ext cx="265907" cy="18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Diamond 263"/>
          <p:cNvSpPr/>
          <p:nvPr/>
        </p:nvSpPr>
        <p:spPr>
          <a:xfrm>
            <a:off x="6553200" y="4953000"/>
            <a:ext cx="1219200" cy="9906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Controls</a:t>
            </a:r>
            <a:endParaRPr lang="en-US" sz="900" dirty="0"/>
          </a:p>
        </p:txBody>
      </p:sp>
      <p:sp>
        <p:nvSpPr>
          <p:cNvPr id="295" name="Oval 294"/>
          <p:cNvSpPr/>
          <p:nvPr/>
        </p:nvSpPr>
        <p:spPr>
          <a:xfrm>
            <a:off x="5486400" y="5486400"/>
            <a:ext cx="11430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customer_alerts</a:t>
            </a:r>
            <a:endParaRPr lang="en-US" sz="1100" dirty="0"/>
          </a:p>
        </p:txBody>
      </p:sp>
      <p:cxnSp>
        <p:nvCxnSpPr>
          <p:cNvPr id="307" name="Straight Connector 306"/>
          <p:cNvCxnSpPr>
            <a:stCxn id="295" idx="7"/>
            <a:endCxn id="264" idx="1"/>
          </p:cNvCxnSpPr>
          <p:nvPr/>
        </p:nvCxnSpPr>
        <p:spPr>
          <a:xfrm flipV="1">
            <a:off x="6462011" y="5448300"/>
            <a:ext cx="91189" cy="10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5" idx="2"/>
            <a:endCxn id="264" idx="0"/>
          </p:cNvCxnSpPr>
          <p:nvPr/>
        </p:nvCxnSpPr>
        <p:spPr>
          <a:xfrm flipH="1">
            <a:off x="7162800" y="4800600"/>
            <a:ext cx="76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24" idx="7"/>
            <a:endCxn id="105" idx="2"/>
          </p:cNvCxnSpPr>
          <p:nvPr/>
        </p:nvCxnSpPr>
        <p:spPr>
          <a:xfrm flipV="1">
            <a:off x="1280411" y="3505200"/>
            <a:ext cx="1005589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27" idx="0"/>
            <a:endCxn id="105" idx="2"/>
          </p:cNvCxnSpPr>
          <p:nvPr/>
        </p:nvCxnSpPr>
        <p:spPr>
          <a:xfrm flipV="1">
            <a:off x="2095500" y="3505200"/>
            <a:ext cx="1905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383"/>
          <p:cNvCxnSpPr>
            <a:stCxn id="33" idx="1"/>
            <a:endCxn id="6" idx="0"/>
          </p:cNvCxnSpPr>
          <p:nvPr/>
        </p:nvCxnSpPr>
        <p:spPr>
          <a:xfrm rot="10800000">
            <a:off x="762000" y="2667000"/>
            <a:ext cx="3429000" cy="266700"/>
          </a:xfrm>
          <a:prstGeom prst="bentConnector4">
            <a:avLst>
              <a:gd name="adj1" fmla="val 41111"/>
              <a:gd name="adj2" fmla="val 1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6" name="Title 11"/>
          <p:cNvSpPr txBox="1">
            <a:spLocks/>
          </p:cNvSpPr>
          <p:nvPr/>
        </p:nvSpPr>
        <p:spPr>
          <a:xfrm>
            <a:off x="609600" y="4270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Database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146070" cy="1143000"/>
          </a:xfrm>
        </p:spPr>
        <p:txBody>
          <a:bodyPr/>
          <a:lstStyle/>
          <a:p>
            <a:r>
              <a:rPr lang="en-US" dirty="0" smtClean="0"/>
              <a:t>Database Schema ERD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676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 User profile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3810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Events Info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781800" y="5486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3124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Stations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05200" y="5486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Surrounding Attractions</a:t>
            </a:r>
          </a:p>
        </p:txBody>
      </p:sp>
      <p:sp>
        <p:nvSpPr>
          <p:cNvPr id="10" name="Oval 9"/>
          <p:cNvSpPr/>
          <p:nvPr/>
        </p:nvSpPr>
        <p:spPr>
          <a:xfrm>
            <a:off x="914400" y="2819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</a:t>
            </a:r>
            <a:r>
              <a:rPr lang="en-US" sz="1100" dirty="0" err="1" smtClean="0"/>
              <a:t>vent_id</a:t>
            </a:r>
            <a:endParaRPr lang="en-US" sz="1100" dirty="0" smtClean="0"/>
          </a:p>
        </p:txBody>
      </p:sp>
      <p:sp>
        <p:nvSpPr>
          <p:cNvPr id="11" name="Oval 10"/>
          <p:cNvSpPr/>
          <p:nvPr/>
        </p:nvSpPr>
        <p:spPr>
          <a:xfrm>
            <a:off x="0" y="3124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event_lat</a:t>
            </a:r>
            <a:endParaRPr lang="en-US" sz="1400" dirty="0" smtClean="0"/>
          </a:p>
        </p:txBody>
      </p:sp>
      <p:sp>
        <p:nvSpPr>
          <p:cNvPr id="12" name="Oval 11"/>
          <p:cNvSpPr/>
          <p:nvPr/>
        </p:nvSpPr>
        <p:spPr>
          <a:xfrm>
            <a:off x="0" y="3733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event_lon</a:t>
            </a:r>
            <a:endParaRPr lang="en-US" sz="1400" dirty="0" smtClean="0"/>
          </a:p>
        </p:txBody>
      </p:sp>
      <p:sp>
        <p:nvSpPr>
          <p:cNvPr id="13" name="Oval 12"/>
          <p:cNvSpPr/>
          <p:nvPr/>
        </p:nvSpPr>
        <p:spPr>
          <a:xfrm>
            <a:off x="0" y="4343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event_start</a:t>
            </a:r>
            <a:endParaRPr lang="en-US" sz="1400" dirty="0" smtClean="0"/>
          </a:p>
        </p:txBody>
      </p:sp>
      <p:sp>
        <p:nvSpPr>
          <p:cNvPr id="14" name="Oval 13"/>
          <p:cNvSpPr/>
          <p:nvPr/>
        </p:nvSpPr>
        <p:spPr>
          <a:xfrm>
            <a:off x="914400" y="4648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event_stop</a:t>
            </a:r>
            <a:endParaRPr lang="en-US" sz="1400" dirty="0" smtClean="0"/>
          </a:p>
        </p:txBody>
      </p:sp>
      <p:sp>
        <p:nvSpPr>
          <p:cNvPr id="15" name="Oval 14"/>
          <p:cNvSpPr/>
          <p:nvPr/>
        </p:nvSpPr>
        <p:spPr>
          <a:xfrm>
            <a:off x="63246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station_id</a:t>
            </a:r>
            <a:endParaRPr lang="en-US" sz="1000" dirty="0" smtClean="0"/>
          </a:p>
        </p:txBody>
      </p:sp>
      <p:sp>
        <p:nvSpPr>
          <p:cNvPr id="16" name="Oval 15"/>
          <p:cNvSpPr/>
          <p:nvPr/>
        </p:nvSpPr>
        <p:spPr>
          <a:xfrm>
            <a:off x="8001000" y="3657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station_name</a:t>
            </a:r>
            <a:endParaRPr lang="en-US" sz="1100" dirty="0" smtClean="0"/>
          </a:p>
        </p:txBody>
      </p:sp>
      <p:sp>
        <p:nvSpPr>
          <p:cNvPr id="17" name="Oval 16"/>
          <p:cNvSpPr/>
          <p:nvPr/>
        </p:nvSpPr>
        <p:spPr>
          <a:xfrm>
            <a:off x="8153400" y="2895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</a:t>
            </a:r>
            <a:r>
              <a:rPr lang="en-US" sz="1200" dirty="0" err="1" smtClean="0"/>
              <a:t>tation_lon</a:t>
            </a:r>
            <a:endParaRPr lang="en-US" sz="1200" dirty="0" smtClean="0"/>
          </a:p>
        </p:txBody>
      </p:sp>
      <p:sp>
        <p:nvSpPr>
          <p:cNvPr id="18" name="Oval 17"/>
          <p:cNvSpPr/>
          <p:nvPr/>
        </p:nvSpPr>
        <p:spPr>
          <a:xfrm>
            <a:off x="74676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station_lat</a:t>
            </a:r>
            <a:endParaRPr lang="en-US" sz="1200" dirty="0" smtClean="0"/>
          </a:p>
        </p:txBody>
      </p:sp>
      <p:sp>
        <p:nvSpPr>
          <p:cNvPr id="19" name="Oval 18"/>
          <p:cNvSpPr/>
          <p:nvPr/>
        </p:nvSpPr>
        <p:spPr>
          <a:xfrm>
            <a:off x="8153400" y="5638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train_capacity</a:t>
            </a:r>
            <a:endParaRPr lang="en-US" sz="1050" dirty="0" smtClean="0"/>
          </a:p>
        </p:txBody>
      </p:sp>
      <p:sp>
        <p:nvSpPr>
          <p:cNvPr id="20" name="Oval 19"/>
          <p:cNvSpPr/>
          <p:nvPr/>
        </p:nvSpPr>
        <p:spPr>
          <a:xfrm>
            <a:off x="6705600" y="6248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</a:t>
            </a:r>
            <a:r>
              <a:rPr lang="en-US" sz="1100" dirty="0" err="1" smtClean="0"/>
              <a:t>rain_ontime</a:t>
            </a:r>
            <a:endParaRPr lang="en-US" sz="1100" dirty="0" smtClean="0"/>
          </a:p>
        </p:txBody>
      </p:sp>
      <p:sp>
        <p:nvSpPr>
          <p:cNvPr id="21" name="Oval 20"/>
          <p:cNvSpPr/>
          <p:nvPr/>
        </p:nvSpPr>
        <p:spPr>
          <a:xfrm>
            <a:off x="7772400" y="6248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train_current</a:t>
            </a:r>
            <a:endParaRPr lang="en-US" sz="1100" dirty="0" smtClean="0"/>
          </a:p>
        </p:txBody>
      </p:sp>
      <p:sp>
        <p:nvSpPr>
          <p:cNvPr id="22" name="Oval 21"/>
          <p:cNvSpPr/>
          <p:nvPr/>
        </p:nvSpPr>
        <p:spPr>
          <a:xfrm>
            <a:off x="8153400" y="4953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train_id</a:t>
            </a:r>
            <a:endParaRPr lang="en-US" sz="1200" dirty="0" smtClean="0"/>
          </a:p>
        </p:txBody>
      </p:sp>
      <p:sp>
        <p:nvSpPr>
          <p:cNvPr id="23" name="Oval 22"/>
          <p:cNvSpPr/>
          <p:nvPr/>
        </p:nvSpPr>
        <p:spPr>
          <a:xfrm>
            <a:off x="2438400" y="1219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user_id</a:t>
            </a:r>
            <a:endParaRPr lang="en-US" sz="1200" dirty="0" smtClean="0"/>
          </a:p>
        </p:txBody>
      </p:sp>
      <p:sp>
        <p:nvSpPr>
          <p:cNvPr id="24" name="Oval 23"/>
          <p:cNvSpPr/>
          <p:nvPr/>
        </p:nvSpPr>
        <p:spPr>
          <a:xfrm>
            <a:off x="2438400" y="1905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user_name</a:t>
            </a:r>
            <a:endParaRPr lang="en-US" sz="1200" dirty="0" smtClean="0"/>
          </a:p>
        </p:txBody>
      </p:sp>
      <p:sp>
        <p:nvSpPr>
          <p:cNvPr id="25" name="Oval 24"/>
          <p:cNvSpPr/>
          <p:nvPr/>
        </p:nvSpPr>
        <p:spPr>
          <a:xfrm>
            <a:off x="4876800" y="1219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user_password</a:t>
            </a:r>
            <a:endParaRPr lang="en-US" sz="1200" dirty="0" smtClean="0"/>
          </a:p>
        </p:txBody>
      </p:sp>
      <p:sp>
        <p:nvSpPr>
          <p:cNvPr id="26" name="Oval 25"/>
          <p:cNvSpPr/>
          <p:nvPr/>
        </p:nvSpPr>
        <p:spPr>
          <a:xfrm>
            <a:off x="4876800" y="1905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</a:t>
            </a:r>
            <a:r>
              <a:rPr lang="en-US" sz="1200" dirty="0" err="1" smtClean="0"/>
              <a:t>ser_permissions</a:t>
            </a:r>
            <a:endParaRPr lang="en-US" sz="1200" dirty="0" smtClean="0"/>
          </a:p>
        </p:txBody>
      </p:sp>
      <p:sp>
        <p:nvSpPr>
          <p:cNvPr id="27" name="Oval 26"/>
          <p:cNvSpPr/>
          <p:nvPr/>
        </p:nvSpPr>
        <p:spPr>
          <a:xfrm>
            <a:off x="2514600" y="4876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Attraction_lat</a:t>
            </a:r>
            <a:endParaRPr lang="en-US" sz="900" dirty="0" smtClean="0"/>
          </a:p>
        </p:txBody>
      </p:sp>
      <p:sp>
        <p:nvSpPr>
          <p:cNvPr id="28" name="Oval 27"/>
          <p:cNvSpPr/>
          <p:nvPr/>
        </p:nvSpPr>
        <p:spPr>
          <a:xfrm>
            <a:off x="2209800" y="5486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Attraction_lon</a:t>
            </a:r>
            <a:endParaRPr lang="en-US" sz="900" dirty="0" smtClean="0"/>
          </a:p>
        </p:txBody>
      </p:sp>
      <p:sp>
        <p:nvSpPr>
          <p:cNvPr id="29" name="Oval 28"/>
          <p:cNvSpPr/>
          <p:nvPr/>
        </p:nvSpPr>
        <p:spPr>
          <a:xfrm>
            <a:off x="2362200" y="6096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Attraction_category</a:t>
            </a:r>
            <a:endParaRPr lang="en-US" sz="900" dirty="0" smtClean="0"/>
          </a:p>
        </p:txBody>
      </p:sp>
      <p:sp>
        <p:nvSpPr>
          <p:cNvPr id="30" name="Oval 29"/>
          <p:cNvSpPr/>
          <p:nvPr/>
        </p:nvSpPr>
        <p:spPr>
          <a:xfrm>
            <a:off x="3352800" y="6248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Attraction_artwork</a:t>
            </a:r>
            <a:endParaRPr lang="en-US" sz="900" dirty="0" smtClean="0"/>
          </a:p>
        </p:txBody>
      </p:sp>
      <p:sp>
        <p:nvSpPr>
          <p:cNvPr id="31" name="Oval 30"/>
          <p:cNvSpPr/>
          <p:nvPr/>
        </p:nvSpPr>
        <p:spPr>
          <a:xfrm>
            <a:off x="4343400" y="6096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Attraction_description</a:t>
            </a:r>
            <a:endParaRPr lang="en-US" sz="800" dirty="0" smtClean="0"/>
          </a:p>
        </p:txBody>
      </p:sp>
      <p:sp>
        <p:nvSpPr>
          <p:cNvPr id="32" name="Diamond 31"/>
          <p:cNvSpPr/>
          <p:nvPr/>
        </p:nvSpPr>
        <p:spPr>
          <a:xfrm>
            <a:off x="3962400" y="3276600"/>
            <a:ext cx="1371600" cy="12192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provides</a:t>
            </a:r>
            <a:endParaRPr lang="en-US" sz="1100" dirty="0"/>
          </a:p>
        </p:txBody>
      </p:sp>
      <p:sp>
        <p:nvSpPr>
          <p:cNvPr id="33" name="Diamond 32"/>
          <p:cNvSpPr/>
          <p:nvPr/>
        </p:nvSpPr>
        <p:spPr>
          <a:xfrm>
            <a:off x="5257800" y="5257800"/>
            <a:ext cx="1219200" cy="9906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Lists within radius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6" idx="1"/>
            <a:endCxn id="33" idx="3"/>
          </p:cNvCxnSpPr>
          <p:nvPr/>
        </p:nvCxnSpPr>
        <p:spPr>
          <a:xfrm flipH="1">
            <a:off x="6477000" y="5753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1"/>
            <a:endCxn id="8" idx="3"/>
          </p:cNvCxnSpPr>
          <p:nvPr/>
        </p:nvCxnSpPr>
        <p:spPr>
          <a:xfrm flipH="1">
            <a:off x="4724400" y="5753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3"/>
            <a:endCxn id="6" idx="0"/>
          </p:cNvCxnSpPr>
          <p:nvPr/>
        </p:nvCxnSpPr>
        <p:spPr>
          <a:xfrm>
            <a:off x="5334000" y="3886200"/>
            <a:ext cx="205740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3"/>
            <a:endCxn id="7" idx="1"/>
          </p:cNvCxnSpPr>
          <p:nvPr/>
        </p:nvCxnSpPr>
        <p:spPr>
          <a:xfrm flipV="1">
            <a:off x="5334000" y="3390900"/>
            <a:ext cx="1447800" cy="495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6934200" y="4114800"/>
            <a:ext cx="914400" cy="9144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alerts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6" idx="0"/>
            <a:endCxn id="54" idx="2"/>
          </p:cNvCxnSpPr>
          <p:nvPr/>
        </p:nvCxnSpPr>
        <p:spPr>
          <a:xfrm flipV="1">
            <a:off x="7391400" y="50292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0"/>
            <a:endCxn id="7" idx="2"/>
          </p:cNvCxnSpPr>
          <p:nvPr/>
        </p:nvCxnSpPr>
        <p:spPr>
          <a:xfrm flipV="1">
            <a:off x="7391400" y="36576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1"/>
            <a:endCxn id="5" idx="3"/>
          </p:cNvCxnSpPr>
          <p:nvPr/>
        </p:nvCxnSpPr>
        <p:spPr>
          <a:xfrm flipH="1">
            <a:off x="2438400" y="388620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" idx="2"/>
            <a:endCxn id="32" idx="0"/>
          </p:cNvCxnSpPr>
          <p:nvPr/>
        </p:nvCxnSpPr>
        <p:spPr>
          <a:xfrm>
            <a:off x="4191000" y="2209800"/>
            <a:ext cx="4572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0"/>
            <a:endCxn id="10" idx="4"/>
          </p:cNvCxnSpPr>
          <p:nvPr/>
        </p:nvCxnSpPr>
        <p:spPr>
          <a:xfrm flipH="1" flipV="1">
            <a:off x="1409700" y="3429000"/>
            <a:ext cx="4191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  <a:endCxn id="11" idx="5"/>
          </p:cNvCxnSpPr>
          <p:nvPr/>
        </p:nvCxnSpPr>
        <p:spPr>
          <a:xfrm flipH="1" flipV="1">
            <a:off x="845530" y="3644526"/>
            <a:ext cx="373670" cy="43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" idx="1"/>
          </p:cNvCxnSpPr>
          <p:nvPr/>
        </p:nvCxnSpPr>
        <p:spPr>
          <a:xfrm flipH="1" flipV="1">
            <a:off x="914400" y="3886200"/>
            <a:ext cx="304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" idx="1"/>
            <a:endCxn id="13" idx="7"/>
          </p:cNvCxnSpPr>
          <p:nvPr/>
        </p:nvCxnSpPr>
        <p:spPr>
          <a:xfrm flipH="1">
            <a:off x="845530" y="4076700"/>
            <a:ext cx="373670" cy="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0"/>
            <a:endCxn id="5" idx="2"/>
          </p:cNvCxnSpPr>
          <p:nvPr/>
        </p:nvCxnSpPr>
        <p:spPr>
          <a:xfrm flipV="1">
            <a:off x="1409700" y="4343400"/>
            <a:ext cx="4191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5"/>
            <a:endCxn id="7" idx="0"/>
          </p:cNvCxnSpPr>
          <p:nvPr/>
        </p:nvCxnSpPr>
        <p:spPr>
          <a:xfrm>
            <a:off x="7170130" y="2882526"/>
            <a:ext cx="221270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8" idx="3"/>
            <a:endCxn id="7" idx="0"/>
          </p:cNvCxnSpPr>
          <p:nvPr/>
        </p:nvCxnSpPr>
        <p:spPr>
          <a:xfrm flipH="1">
            <a:off x="7391400" y="2882526"/>
            <a:ext cx="221270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7" idx="2"/>
            <a:endCxn id="7" idx="3"/>
          </p:cNvCxnSpPr>
          <p:nvPr/>
        </p:nvCxnSpPr>
        <p:spPr>
          <a:xfrm flipH="1">
            <a:off x="8001000" y="3200400"/>
            <a:ext cx="152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1"/>
            <a:endCxn id="7" idx="3"/>
          </p:cNvCxnSpPr>
          <p:nvPr/>
        </p:nvCxnSpPr>
        <p:spPr>
          <a:xfrm flipH="1" flipV="1">
            <a:off x="8001000" y="3390900"/>
            <a:ext cx="145070" cy="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2" idx="3"/>
            <a:endCxn id="6" idx="3"/>
          </p:cNvCxnSpPr>
          <p:nvPr/>
        </p:nvCxnSpPr>
        <p:spPr>
          <a:xfrm flipH="1">
            <a:off x="8001000" y="5473326"/>
            <a:ext cx="297470" cy="27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9" idx="2"/>
            <a:endCxn id="6" idx="3"/>
          </p:cNvCxnSpPr>
          <p:nvPr/>
        </p:nvCxnSpPr>
        <p:spPr>
          <a:xfrm flipH="1" flipV="1">
            <a:off x="8001000" y="5753100"/>
            <a:ext cx="152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1" idx="1"/>
            <a:endCxn id="6" idx="2"/>
          </p:cNvCxnSpPr>
          <p:nvPr/>
        </p:nvCxnSpPr>
        <p:spPr>
          <a:xfrm flipH="1" flipV="1">
            <a:off x="7391400" y="6019800"/>
            <a:ext cx="526070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0" idx="0"/>
            <a:endCxn id="6" idx="2"/>
          </p:cNvCxnSpPr>
          <p:nvPr/>
        </p:nvCxnSpPr>
        <p:spPr>
          <a:xfrm flipV="1">
            <a:off x="7200900" y="6019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3" idx="5"/>
            <a:endCxn id="4" idx="1"/>
          </p:cNvCxnSpPr>
          <p:nvPr/>
        </p:nvCxnSpPr>
        <p:spPr>
          <a:xfrm>
            <a:off x="3283930" y="1739526"/>
            <a:ext cx="297470" cy="20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4" idx="7"/>
            <a:endCxn id="4" idx="1"/>
          </p:cNvCxnSpPr>
          <p:nvPr/>
        </p:nvCxnSpPr>
        <p:spPr>
          <a:xfrm flipV="1">
            <a:off x="3283930" y="1943100"/>
            <a:ext cx="297470" cy="5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5" idx="3"/>
            <a:endCxn id="4" idx="3"/>
          </p:cNvCxnSpPr>
          <p:nvPr/>
        </p:nvCxnSpPr>
        <p:spPr>
          <a:xfrm flipH="1">
            <a:off x="4800600" y="1739526"/>
            <a:ext cx="221270" cy="20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6" idx="1"/>
            <a:endCxn id="4" idx="3"/>
          </p:cNvCxnSpPr>
          <p:nvPr/>
        </p:nvCxnSpPr>
        <p:spPr>
          <a:xfrm flipH="1" flipV="1">
            <a:off x="4800600" y="1943100"/>
            <a:ext cx="221270" cy="5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5"/>
            <a:endCxn id="8" idx="1"/>
          </p:cNvCxnSpPr>
          <p:nvPr/>
        </p:nvCxnSpPr>
        <p:spPr>
          <a:xfrm>
            <a:off x="3360130" y="5397126"/>
            <a:ext cx="145070" cy="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6"/>
            <a:endCxn id="8" idx="1"/>
          </p:cNvCxnSpPr>
          <p:nvPr/>
        </p:nvCxnSpPr>
        <p:spPr>
          <a:xfrm flipV="1">
            <a:off x="3200400" y="575310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9" idx="7"/>
            <a:endCxn id="8" idx="1"/>
          </p:cNvCxnSpPr>
          <p:nvPr/>
        </p:nvCxnSpPr>
        <p:spPr>
          <a:xfrm flipV="1">
            <a:off x="3207730" y="5753100"/>
            <a:ext cx="297470" cy="43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0" idx="0"/>
            <a:endCxn id="8" idx="2"/>
          </p:cNvCxnSpPr>
          <p:nvPr/>
        </p:nvCxnSpPr>
        <p:spPr>
          <a:xfrm flipV="1">
            <a:off x="3848100" y="6019800"/>
            <a:ext cx="266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1" idx="1"/>
            <a:endCxn id="8" idx="2"/>
          </p:cNvCxnSpPr>
          <p:nvPr/>
        </p:nvCxnSpPr>
        <p:spPr>
          <a:xfrm flipH="1" flipV="1">
            <a:off x="4114800" y="6019800"/>
            <a:ext cx="373670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5" idx="0"/>
          </p:cNvCxnSpPr>
          <p:nvPr/>
        </p:nvCxnSpPr>
        <p:spPr>
          <a:xfrm flipH="1">
            <a:off x="1828800" y="2209800"/>
            <a:ext cx="236220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2438400" y="2667000"/>
            <a:ext cx="990600" cy="9144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Relays</a:t>
            </a:r>
          </a:p>
        </p:txBody>
      </p:sp>
    </p:spTree>
    <p:extLst>
      <p:ext uri="{BB962C8B-B14F-4D97-AF65-F5344CB8AC3E}">
        <p14:creationId xmlns:p14="http://schemas.microsoft.com/office/powerpoint/2010/main" val="2298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Background: Increased Sales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191000"/>
          </a:xfrm>
        </p:spPr>
        <p:txBody>
          <a:bodyPr>
            <a:normAutofit fontScale="92500"/>
          </a:bodyPr>
          <a:lstStyle/>
          <a:p>
            <a:pPr indent="-342900">
              <a:buFontTx/>
              <a:buChar char="-"/>
            </a:pPr>
            <a:r>
              <a:rPr lang="en-US" dirty="0" smtClean="0"/>
              <a:t>Due to increased accessibility and an influx of new customers, local businesses in light rail service areas see increased sales:</a:t>
            </a:r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lvl="1" indent="-342900">
              <a:buFontTx/>
              <a:buChar char="-"/>
            </a:pPr>
            <a:r>
              <a:rPr lang="en-US" sz="1800" dirty="0"/>
              <a:t>A study in Dallas showed a 33% increase in retail sales of businesses near the DART starter </a:t>
            </a:r>
            <a:r>
              <a:rPr lang="en-US" sz="1800" dirty="0" smtClean="0"/>
              <a:t>line.</a:t>
            </a:r>
            <a:r>
              <a:rPr lang="en-US" sz="1800" baseline="30000" dirty="0" smtClean="0"/>
              <a:t>1</a:t>
            </a:r>
            <a:endParaRPr lang="en-US" sz="1800" baseline="30000" dirty="0"/>
          </a:p>
          <a:p>
            <a:pPr lvl="1" indent="-342900">
              <a:buFontTx/>
              <a:buChar char="-"/>
            </a:pPr>
            <a:r>
              <a:rPr lang="en-US" sz="1800" dirty="0" smtClean="0"/>
              <a:t>Near </a:t>
            </a:r>
            <a:r>
              <a:rPr lang="en-US" sz="1800" dirty="0"/>
              <a:t>Norfolk’s Tide light rail station on Newtown Road, a 7-Eleven owner reported a 13-14% increase in </a:t>
            </a:r>
            <a:r>
              <a:rPr lang="en-US" sz="1800" dirty="0" smtClean="0"/>
              <a:t>sales.</a:t>
            </a:r>
            <a:r>
              <a:rPr lang="en-US" sz="1800" baseline="30000" dirty="0"/>
              <a:t>2</a:t>
            </a:r>
            <a:endParaRPr lang="en-US" sz="1800" baseline="30000" dirty="0" smtClean="0"/>
          </a:p>
          <a:p>
            <a:pPr lvl="1" indent="-342900">
              <a:buFontTx/>
              <a:buChar char="-"/>
            </a:pPr>
            <a:r>
              <a:rPr lang="en-US" sz="1800" dirty="0" smtClean="0"/>
              <a:t>In Salt Lake City, a restaurant owner reported annual increases of 25-30% due to their proximity to the TRAX light rail.</a:t>
            </a:r>
            <a:r>
              <a:rPr lang="en-US" sz="1800" baseline="30000" dirty="0" smtClean="0"/>
              <a:t>3</a:t>
            </a:r>
          </a:p>
          <a:p>
            <a:pPr lvl="1" indent="-342900">
              <a:buFontTx/>
              <a:buChar char="-"/>
            </a:pPr>
            <a:r>
              <a:rPr lang="en-US" sz="1800" dirty="0">
                <a:latin typeface="Calibri" charset="0"/>
              </a:rPr>
              <a:t>In Phoenix, one business owner reported a 30% increase in revenue since the local light </a:t>
            </a:r>
            <a:r>
              <a:rPr lang="en-US" sz="1800" dirty="0" smtClean="0">
                <a:latin typeface="Calibri" charset="0"/>
              </a:rPr>
              <a:t>rails </a:t>
            </a:r>
            <a:r>
              <a:rPr lang="en-US" sz="1800" dirty="0">
                <a:latin typeface="Calibri" charset="0"/>
              </a:rPr>
              <a:t>opening.</a:t>
            </a:r>
            <a:r>
              <a:rPr lang="en-US" sz="1800" baseline="30000" dirty="0" smtClean="0">
                <a:latin typeface="Calibri" charset="0"/>
              </a:rPr>
              <a:t>4</a:t>
            </a:r>
          </a:p>
          <a:p>
            <a:pPr lvl="1" indent="-342900">
              <a:buFontTx/>
              <a:buChar char="-"/>
            </a:pPr>
            <a:endParaRPr lang="en-US" sz="1800" baseline="30000" dirty="0" smtClean="0">
              <a:latin typeface="Calibri" charset="0"/>
            </a:endParaRPr>
          </a:p>
          <a:p>
            <a:pPr indent="-342900">
              <a:buFontTx/>
              <a:buChar char="-"/>
            </a:pPr>
            <a:r>
              <a:rPr lang="en-US" dirty="0" smtClean="0">
                <a:latin typeface="Calibri" charset="0"/>
              </a:rPr>
              <a:t>However, these systems do not maximize this potential by working with local businesses and providing information to riders.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599" y="5867400"/>
            <a:ext cx="5965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www.detroittransit.org/cms.php?pageid=26</a:t>
            </a:r>
          </a:p>
          <a:p>
            <a:pPr marL="228600" indent="-228600">
              <a:buFontTx/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hamptonroads.com/2012/02/some-stores-near-norfolk-light-rail-stations-see-boost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www.gulfcoastinstitute.org/university/LightRail_BusinessImpact.pdf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http://www.friendsoftransit.org/The-Businesses-of-Light-Rail.pdf</a:t>
            </a:r>
          </a:p>
        </p:txBody>
      </p:sp>
    </p:spTree>
    <p:extLst>
      <p:ext uri="{BB962C8B-B14F-4D97-AF65-F5344CB8AC3E}">
        <p14:creationId xmlns:p14="http://schemas.microsoft.com/office/powerpoint/2010/main" val="5476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52400"/>
            <a:ext cx="6096000" cy="1143000"/>
          </a:xfrm>
        </p:spPr>
        <p:txBody>
          <a:bodyPr/>
          <a:lstStyle/>
          <a:p>
            <a:r>
              <a:rPr lang="en-US" dirty="0" smtClean="0"/>
              <a:t>Business ERD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Interface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35814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3886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Cars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81800" y="5638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Stations</a:t>
            </a:r>
          </a:p>
        </p:txBody>
      </p:sp>
      <p:sp>
        <p:nvSpPr>
          <p:cNvPr id="10" name="Oval 9"/>
          <p:cNvSpPr/>
          <p:nvPr/>
        </p:nvSpPr>
        <p:spPr>
          <a:xfrm>
            <a:off x="914400" y="3124200"/>
            <a:ext cx="762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Ad_to</a:t>
            </a:r>
            <a:endParaRPr lang="en-US" sz="1100" dirty="0" smtClean="0"/>
          </a:p>
        </p:txBody>
      </p:sp>
      <p:sp>
        <p:nvSpPr>
          <p:cNvPr id="11" name="Oval 10"/>
          <p:cNvSpPr/>
          <p:nvPr/>
        </p:nvSpPr>
        <p:spPr>
          <a:xfrm>
            <a:off x="0" y="34290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Ad_from</a:t>
            </a:r>
            <a:endParaRPr lang="en-US" sz="1000" dirty="0" smtClean="0"/>
          </a:p>
        </p:txBody>
      </p:sp>
      <p:sp>
        <p:nvSpPr>
          <p:cNvPr id="12" name="Oval 11"/>
          <p:cNvSpPr/>
          <p:nvPr/>
        </p:nvSpPr>
        <p:spPr>
          <a:xfrm>
            <a:off x="685800" y="38862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Ad_price</a:t>
            </a:r>
            <a:endParaRPr lang="en-US" sz="1100" dirty="0" smtClean="0"/>
          </a:p>
        </p:txBody>
      </p:sp>
      <p:sp>
        <p:nvSpPr>
          <p:cNvPr id="13" name="Oval 12"/>
          <p:cNvSpPr/>
          <p:nvPr/>
        </p:nvSpPr>
        <p:spPr>
          <a:xfrm>
            <a:off x="1676400" y="4191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Ad_content</a:t>
            </a:r>
            <a:endParaRPr lang="en-US" sz="1000" dirty="0" smtClean="0"/>
          </a:p>
        </p:txBody>
      </p:sp>
      <p:sp>
        <p:nvSpPr>
          <p:cNvPr id="14" name="Oval 13"/>
          <p:cNvSpPr/>
          <p:nvPr/>
        </p:nvSpPr>
        <p:spPr>
          <a:xfrm>
            <a:off x="2590800" y="3048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Custom_design_demands</a:t>
            </a:r>
            <a:endParaRPr lang="en-US" sz="1100" dirty="0" smtClean="0"/>
          </a:p>
        </p:txBody>
      </p:sp>
      <p:sp>
        <p:nvSpPr>
          <p:cNvPr id="15" name="Oval 14"/>
          <p:cNvSpPr/>
          <p:nvPr/>
        </p:nvSpPr>
        <p:spPr>
          <a:xfrm>
            <a:off x="4343400" y="3124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car_id</a:t>
            </a:r>
            <a:endParaRPr lang="en-US" sz="1000" dirty="0" smtClean="0"/>
          </a:p>
        </p:txBody>
      </p:sp>
      <p:sp>
        <p:nvSpPr>
          <p:cNvPr id="19" name="Oval 18"/>
          <p:cNvSpPr/>
          <p:nvPr/>
        </p:nvSpPr>
        <p:spPr>
          <a:xfrm>
            <a:off x="7467600" y="3124200"/>
            <a:ext cx="9906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train_capacity</a:t>
            </a:r>
            <a:endParaRPr lang="en-US" sz="1050" dirty="0" smtClean="0"/>
          </a:p>
        </p:txBody>
      </p:sp>
      <p:sp>
        <p:nvSpPr>
          <p:cNvPr id="20" name="Oval 19"/>
          <p:cNvSpPr/>
          <p:nvPr/>
        </p:nvSpPr>
        <p:spPr>
          <a:xfrm>
            <a:off x="8153400" y="4572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</a:t>
            </a:r>
            <a:r>
              <a:rPr lang="en-US" sz="1100" dirty="0" err="1" smtClean="0"/>
              <a:t>rain_ontime</a:t>
            </a:r>
            <a:endParaRPr lang="en-US" sz="1100" dirty="0" smtClean="0"/>
          </a:p>
        </p:txBody>
      </p:sp>
      <p:sp>
        <p:nvSpPr>
          <p:cNvPr id="21" name="Oval 20"/>
          <p:cNvSpPr/>
          <p:nvPr/>
        </p:nvSpPr>
        <p:spPr>
          <a:xfrm>
            <a:off x="8153400" y="3810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train_current</a:t>
            </a:r>
            <a:endParaRPr lang="en-US" sz="1100" dirty="0" smtClean="0"/>
          </a:p>
        </p:txBody>
      </p:sp>
      <p:sp>
        <p:nvSpPr>
          <p:cNvPr id="22" name="Oval 21"/>
          <p:cNvSpPr/>
          <p:nvPr/>
        </p:nvSpPr>
        <p:spPr>
          <a:xfrm>
            <a:off x="6324600" y="3124200"/>
            <a:ext cx="990600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train_id</a:t>
            </a:r>
            <a:endParaRPr lang="en-US" sz="1200" dirty="0" smtClean="0"/>
          </a:p>
        </p:txBody>
      </p:sp>
      <p:sp>
        <p:nvSpPr>
          <p:cNvPr id="23" name="Oval 22"/>
          <p:cNvSpPr/>
          <p:nvPr/>
        </p:nvSpPr>
        <p:spPr>
          <a:xfrm>
            <a:off x="381000" y="1295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user_id</a:t>
            </a:r>
            <a:endParaRPr lang="en-US" sz="1200" dirty="0" smtClean="0"/>
          </a:p>
        </p:txBody>
      </p:sp>
      <p:sp>
        <p:nvSpPr>
          <p:cNvPr id="24" name="Oval 23"/>
          <p:cNvSpPr/>
          <p:nvPr/>
        </p:nvSpPr>
        <p:spPr>
          <a:xfrm>
            <a:off x="381000" y="1981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user_name</a:t>
            </a:r>
            <a:endParaRPr lang="en-US" sz="1200" dirty="0" smtClean="0"/>
          </a:p>
        </p:txBody>
      </p:sp>
      <p:sp>
        <p:nvSpPr>
          <p:cNvPr id="25" name="Oval 24"/>
          <p:cNvSpPr/>
          <p:nvPr/>
        </p:nvSpPr>
        <p:spPr>
          <a:xfrm>
            <a:off x="2819400" y="1295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user_password</a:t>
            </a:r>
            <a:endParaRPr lang="en-US" sz="1200" dirty="0" smtClean="0"/>
          </a:p>
        </p:txBody>
      </p:sp>
      <p:sp>
        <p:nvSpPr>
          <p:cNvPr id="26" name="Oval 25"/>
          <p:cNvSpPr/>
          <p:nvPr/>
        </p:nvSpPr>
        <p:spPr>
          <a:xfrm>
            <a:off x="2819400" y="2057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user_phone</a:t>
            </a:r>
            <a:endParaRPr lang="en-US" sz="1200" dirty="0" smtClean="0"/>
          </a:p>
        </p:txBody>
      </p:sp>
      <p:sp>
        <p:nvSpPr>
          <p:cNvPr id="29" name="Oval 28"/>
          <p:cNvSpPr/>
          <p:nvPr/>
        </p:nvSpPr>
        <p:spPr>
          <a:xfrm>
            <a:off x="6858000" y="6248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Stop_name</a:t>
            </a:r>
            <a:endParaRPr lang="en-US" sz="900" dirty="0" smtClean="0"/>
          </a:p>
        </p:txBody>
      </p:sp>
      <p:sp>
        <p:nvSpPr>
          <p:cNvPr id="30" name="Oval 29"/>
          <p:cNvSpPr/>
          <p:nvPr/>
        </p:nvSpPr>
        <p:spPr>
          <a:xfrm>
            <a:off x="8153400" y="6248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Stop_location</a:t>
            </a:r>
            <a:endParaRPr lang="en-US" sz="900" dirty="0" smtClean="0"/>
          </a:p>
        </p:txBody>
      </p:sp>
      <p:sp>
        <p:nvSpPr>
          <p:cNvPr id="31" name="Oval 30"/>
          <p:cNvSpPr/>
          <p:nvPr/>
        </p:nvSpPr>
        <p:spPr>
          <a:xfrm>
            <a:off x="8153400" y="5410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Stop_next</a:t>
            </a:r>
            <a:endParaRPr lang="en-US" sz="900" dirty="0" smtClean="0"/>
          </a:p>
        </p:txBody>
      </p:sp>
      <p:sp>
        <p:nvSpPr>
          <p:cNvPr id="32" name="Diamond 31"/>
          <p:cNvSpPr/>
          <p:nvPr/>
        </p:nvSpPr>
        <p:spPr>
          <a:xfrm>
            <a:off x="1676400" y="2514600"/>
            <a:ext cx="914400" cy="8382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buys</a:t>
            </a:r>
            <a:endParaRPr lang="en-US" sz="1100" dirty="0"/>
          </a:p>
        </p:txBody>
      </p:sp>
      <p:sp>
        <p:nvSpPr>
          <p:cNvPr id="33" name="Diamond 32"/>
          <p:cNvSpPr/>
          <p:nvPr/>
        </p:nvSpPr>
        <p:spPr>
          <a:xfrm>
            <a:off x="6934200" y="4648200"/>
            <a:ext cx="914400" cy="762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Next stop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6" idx="1"/>
            <a:endCxn id="193" idx="3"/>
          </p:cNvCxnSpPr>
          <p:nvPr/>
        </p:nvCxnSpPr>
        <p:spPr>
          <a:xfrm flipH="1">
            <a:off x="6553200" y="4114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3048000" y="3657600"/>
            <a:ext cx="990600" cy="9144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placed</a:t>
            </a:r>
            <a:endParaRPr lang="en-US" sz="900" dirty="0"/>
          </a:p>
        </p:txBody>
      </p:sp>
      <p:cxnSp>
        <p:nvCxnSpPr>
          <p:cNvPr id="68" name="Straight Connector 67"/>
          <p:cNvCxnSpPr>
            <a:stCxn id="5" idx="1"/>
            <a:endCxn id="10" idx="5"/>
          </p:cNvCxnSpPr>
          <p:nvPr/>
        </p:nvCxnSpPr>
        <p:spPr>
          <a:xfrm flipH="1" flipV="1">
            <a:off x="1564808" y="3579485"/>
            <a:ext cx="263992" cy="15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  <a:endCxn id="11" idx="6"/>
          </p:cNvCxnSpPr>
          <p:nvPr/>
        </p:nvCxnSpPr>
        <p:spPr>
          <a:xfrm flipH="1" flipV="1">
            <a:off x="914400" y="36957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" idx="1"/>
            <a:endCxn id="12" idx="7"/>
          </p:cNvCxnSpPr>
          <p:nvPr/>
        </p:nvCxnSpPr>
        <p:spPr>
          <a:xfrm flipH="1">
            <a:off x="1531330" y="3733800"/>
            <a:ext cx="297470" cy="25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" idx="2"/>
            <a:endCxn id="13" idx="0"/>
          </p:cNvCxnSpPr>
          <p:nvPr/>
        </p:nvCxnSpPr>
        <p:spPr>
          <a:xfrm>
            <a:off x="2133600" y="3886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3"/>
            <a:endCxn id="5" idx="3"/>
          </p:cNvCxnSpPr>
          <p:nvPr/>
        </p:nvCxnSpPr>
        <p:spPr>
          <a:xfrm flipH="1">
            <a:off x="2438400" y="3568326"/>
            <a:ext cx="297470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4"/>
            <a:endCxn id="7" idx="0"/>
          </p:cNvCxnSpPr>
          <p:nvPr/>
        </p:nvCxnSpPr>
        <p:spPr>
          <a:xfrm>
            <a:off x="4800600" y="3657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2" idx="5"/>
            <a:endCxn id="6" idx="0"/>
          </p:cNvCxnSpPr>
          <p:nvPr/>
        </p:nvCxnSpPr>
        <p:spPr>
          <a:xfrm>
            <a:off x="7170130" y="3570194"/>
            <a:ext cx="221270" cy="31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9" idx="3"/>
            <a:endCxn id="6" idx="0"/>
          </p:cNvCxnSpPr>
          <p:nvPr/>
        </p:nvCxnSpPr>
        <p:spPr>
          <a:xfrm flipH="1">
            <a:off x="7391400" y="3570194"/>
            <a:ext cx="221270" cy="31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1" idx="2"/>
            <a:endCxn id="6" idx="3"/>
          </p:cNvCxnSpPr>
          <p:nvPr/>
        </p:nvCxnSpPr>
        <p:spPr>
          <a:xfrm flipH="1">
            <a:off x="8001000" y="4114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0" idx="1"/>
          </p:cNvCxnSpPr>
          <p:nvPr/>
        </p:nvCxnSpPr>
        <p:spPr>
          <a:xfrm flipH="1" flipV="1">
            <a:off x="8001000" y="4343400"/>
            <a:ext cx="297470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3" idx="5"/>
            <a:endCxn id="4" idx="1"/>
          </p:cNvCxnSpPr>
          <p:nvPr/>
        </p:nvCxnSpPr>
        <p:spPr>
          <a:xfrm>
            <a:off x="1226530" y="1815726"/>
            <a:ext cx="297470" cy="20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4" idx="7"/>
            <a:endCxn id="4" idx="1"/>
          </p:cNvCxnSpPr>
          <p:nvPr/>
        </p:nvCxnSpPr>
        <p:spPr>
          <a:xfrm flipV="1">
            <a:off x="1226530" y="2019300"/>
            <a:ext cx="297470" cy="5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5" idx="3"/>
            <a:endCxn id="4" idx="3"/>
          </p:cNvCxnSpPr>
          <p:nvPr/>
        </p:nvCxnSpPr>
        <p:spPr>
          <a:xfrm flipH="1">
            <a:off x="2743200" y="1815726"/>
            <a:ext cx="221270" cy="20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6" idx="1"/>
            <a:endCxn id="4" idx="3"/>
          </p:cNvCxnSpPr>
          <p:nvPr/>
        </p:nvCxnSpPr>
        <p:spPr>
          <a:xfrm flipH="1" flipV="1">
            <a:off x="2743200" y="2019300"/>
            <a:ext cx="221270" cy="12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9" idx="0"/>
            <a:endCxn id="8" idx="2"/>
          </p:cNvCxnSpPr>
          <p:nvPr/>
        </p:nvCxnSpPr>
        <p:spPr>
          <a:xfrm flipV="1">
            <a:off x="7353300" y="6172200"/>
            <a:ext cx="381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0" idx="1"/>
          </p:cNvCxnSpPr>
          <p:nvPr/>
        </p:nvCxnSpPr>
        <p:spPr>
          <a:xfrm flipH="1" flipV="1">
            <a:off x="8001000" y="6172200"/>
            <a:ext cx="297470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1" idx="2"/>
            <a:endCxn id="8" idx="3"/>
          </p:cNvCxnSpPr>
          <p:nvPr/>
        </p:nvCxnSpPr>
        <p:spPr>
          <a:xfrm flipH="1">
            <a:off x="8001000" y="5715000"/>
            <a:ext cx="152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5" idx="3"/>
            <a:endCxn id="54" idx="1"/>
          </p:cNvCxnSpPr>
          <p:nvPr/>
        </p:nvCxnSpPr>
        <p:spPr>
          <a:xfrm>
            <a:off x="2438400" y="37338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54" idx="3"/>
            <a:endCxn id="7" idx="1"/>
          </p:cNvCxnSpPr>
          <p:nvPr/>
        </p:nvCxnSpPr>
        <p:spPr>
          <a:xfrm>
            <a:off x="4038600" y="4114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Diamond 192"/>
          <p:cNvSpPr/>
          <p:nvPr/>
        </p:nvSpPr>
        <p:spPr>
          <a:xfrm>
            <a:off x="5410200" y="3581400"/>
            <a:ext cx="1143000" cy="10668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consists</a:t>
            </a:r>
            <a:endParaRPr lang="en-US" sz="900" dirty="0"/>
          </a:p>
        </p:txBody>
      </p:sp>
      <p:cxnSp>
        <p:nvCxnSpPr>
          <p:cNvPr id="196" name="Straight Arrow Connector 195"/>
          <p:cNvCxnSpPr>
            <a:stCxn id="7" idx="3"/>
            <a:endCxn id="193" idx="1"/>
          </p:cNvCxnSpPr>
          <p:nvPr/>
        </p:nvCxnSpPr>
        <p:spPr>
          <a:xfrm>
            <a:off x="5181600" y="4114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Diamond 263"/>
          <p:cNvSpPr/>
          <p:nvPr/>
        </p:nvSpPr>
        <p:spPr>
          <a:xfrm>
            <a:off x="5410200" y="5029200"/>
            <a:ext cx="914400" cy="762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next</a:t>
            </a:r>
            <a:endParaRPr lang="en-US" sz="1100" dirty="0"/>
          </a:p>
        </p:txBody>
      </p:sp>
      <p:sp>
        <p:nvSpPr>
          <p:cNvPr id="265" name="Diamond 264"/>
          <p:cNvSpPr/>
          <p:nvPr/>
        </p:nvSpPr>
        <p:spPr>
          <a:xfrm>
            <a:off x="5410200" y="5867400"/>
            <a:ext cx="914400" cy="762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next</a:t>
            </a:r>
            <a:endParaRPr lang="en-US" sz="1100" dirty="0"/>
          </a:p>
        </p:txBody>
      </p:sp>
      <p:cxnSp>
        <p:nvCxnSpPr>
          <p:cNvPr id="271" name="Straight Arrow Connector 270"/>
          <p:cNvCxnSpPr>
            <a:stCxn id="8" idx="0"/>
            <a:endCxn id="33" idx="2"/>
          </p:cNvCxnSpPr>
          <p:nvPr/>
        </p:nvCxnSpPr>
        <p:spPr>
          <a:xfrm flipV="1">
            <a:off x="7391400" y="54102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8" idx="1"/>
            <a:endCxn id="264" idx="3"/>
          </p:cNvCxnSpPr>
          <p:nvPr/>
        </p:nvCxnSpPr>
        <p:spPr>
          <a:xfrm flipH="1" flipV="1">
            <a:off x="6324600" y="5410200"/>
            <a:ext cx="457200" cy="495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8" idx="1"/>
            <a:endCxn id="265" idx="3"/>
          </p:cNvCxnSpPr>
          <p:nvPr/>
        </p:nvCxnSpPr>
        <p:spPr>
          <a:xfrm flipH="1">
            <a:off x="6324600" y="5905500"/>
            <a:ext cx="457200" cy="342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3962400" y="5638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Tickets</a:t>
            </a:r>
          </a:p>
        </p:txBody>
      </p:sp>
      <p:cxnSp>
        <p:nvCxnSpPr>
          <p:cNvPr id="278" name="Straight Arrow Connector 277"/>
          <p:cNvCxnSpPr>
            <a:stCxn id="264" idx="1"/>
          </p:cNvCxnSpPr>
          <p:nvPr/>
        </p:nvCxnSpPr>
        <p:spPr>
          <a:xfrm flipH="1">
            <a:off x="5181600" y="5410200"/>
            <a:ext cx="228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65" idx="1"/>
          </p:cNvCxnSpPr>
          <p:nvPr/>
        </p:nvCxnSpPr>
        <p:spPr>
          <a:xfrm flipH="1" flipV="1">
            <a:off x="5181600" y="6096000"/>
            <a:ext cx="2286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1143000" y="5638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</a:t>
            </a:r>
          </a:p>
        </p:txBody>
      </p:sp>
      <p:sp>
        <p:nvSpPr>
          <p:cNvPr id="284" name="Oval 283"/>
          <p:cNvSpPr/>
          <p:nvPr/>
        </p:nvSpPr>
        <p:spPr>
          <a:xfrm>
            <a:off x="4114800" y="48768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Ticket_date</a:t>
            </a:r>
            <a:endParaRPr lang="en-US" sz="1000" dirty="0" smtClean="0"/>
          </a:p>
        </p:txBody>
      </p:sp>
      <p:cxnSp>
        <p:nvCxnSpPr>
          <p:cNvPr id="286" name="Straight Connector 285"/>
          <p:cNvCxnSpPr>
            <a:stCxn id="284" idx="4"/>
            <a:endCxn id="276" idx="0"/>
          </p:cNvCxnSpPr>
          <p:nvPr/>
        </p:nvCxnSpPr>
        <p:spPr>
          <a:xfrm>
            <a:off x="4572000" y="5410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Diamond 286"/>
          <p:cNvSpPr/>
          <p:nvPr/>
        </p:nvSpPr>
        <p:spPr>
          <a:xfrm>
            <a:off x="2743200" y="5410200"/>
            <a:ext cx="914400" cy="9144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buys</a:t>
            </a:r>
            <a:endParaRPr lang="en-US" sz="1100" dirty="0"/>
          </a:p>
        </p:txBody>
      </p:sp>
      <p:cxnSp>
        <p:nvCxnSpPr>
          <p:cNvPr id="289" name="Straight Arrow Connector 288"/>
          <p:cNvCxnSpPr>
            <a:stCxn id="32" idx="2"/>
            <a:endCxn id="5" idx="0"/>
          </p:cNvCxnSpPr>
          <p:nvPr/>
        </p:nvCxnSpPr>
        <p:spPr>
          <a:xfrm>
            <a:off x="21336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4" idx="2"/>
            <a:endCxn id="32" idx="0"/>
          </p:cNvCxnSpPr>
          <p:nvPr/>
        </p:nvCxnSpPr>
        <p:spPr>
          <a:xfrm>
            <a:off x="2133600" y="2286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76" idx="1"/>
            <a:endCxn id="287" idx="3"/>
          </p:cNvCxnSpPr>
          <p:nvPr/>
        </p:nvCxnSpPr>
        <p:spPr>
          <a:xfrm flipH="1">
            <a:off x="3657600" y="58674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87" idx="1"/>
            <a:endCxn id="283" idx="3"/>
          </p:cNvCxnSpPr>
          <p:nvPr/>
        </p:nvCxnSpPr>
        <p:spPr>
          <a:xfrm flipH="1">
            <a:off x="2362200" y="58674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/>
          <p:cNvSpPr/>
          <p:nvPr/>
        </p:nvSpPr>
        <p:spPr>
          <a:xfrm>
            <a:off x="1295400" y="49530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Cc_number</a:t>
            </a:r>
            <a:endParaRPr lang="en-US" sz="1000" dirty="0" smtClean="0"/>
          </a:p>
        </p:txBody>
      </p:sp>
      <p:sp>
        <p:nvSpPr>
          <p:cNvPr id="302" name="Oval 301"/>
          <p:cNvSpPr/>
          <p:nvPr/>
        </p:nvSpPr>
        <p:spPr>
          <a:xfrm>
            <a:off x="1295400" y="63246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customer_balance</a:t>
            </a:r>
            <a:endParaRPr lang="en-US" sz="900" dirty="0" smtClean="0"/>
          </a:p>
        </p:txBody>
      </p:sp>
      <p:sp>
        <p:nvSpPr>
          <p:cNvPr id="303" name="Oval 302"/>
          <p:cNvSpPr/>
          <p:nvPr/>
        </p:nvSpPr>
        <p:spPr>
          <a:xfrm>
            <a:off x="0" y="55626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Customer_name</a:t>
            </a:r>
            <a:endParaRPr lang="en-US" sz="900" dirty="0" smtClean="0"/>
          </a:p>
        </p:txBody>
      </p:sp>
      <p:cxnSp>
        <p:nvCxnSpPr>
          <p:cNvPr id="305" name="Straight Connector 304"/>
          <p:cNvCxnSpPr>
            <a:stCxn id="301" idx="4"/>
            <a:endCxn id="283" idx="0"/>
          </p:cNvCxnSpPr>
          <p:nvPr/>
        </p:nvCxnSpPr>
        <p:spPr>
          <a:xfrm>
            <a:off x="1752600" y="5486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03" idx="6"/>
            <a:endCxn id="283" idx="1"/>
          </p:cNvCxnSpPr>
          <p:nvPr/>
        </p:nvCxnSpPr>
        <p:spPr>
          <a:xfrm>
            <a:off x="914400" y="582930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2" idx="0"/>
            <a:endCxn id="283" idx="2"/>
          </p:cNvCxnSpPr>
          <p:nvPr/>
        </p:nvCxnSpPr>
        <p:spPr>
          <a:xfrm flipV="1">
            <a:off x="1752600" y="6096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7" name="Elbow Connector 6"/>
          <p:cNvCxnSpPr>
            <a:stCxn id="11" idx="3"/>
            <a:endCxn id="15" idx="0"/>
          </p:cNvCxnSpPr>
          <p:nvPr/>
        </p:nvCxnSpPr>
        <p:spPr>
          <a:xfrm>
            <a:off x="5107715" y="2853002"/>
            <a:ext cx="2038438" cy="7617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457200" y="605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9" name="Elbow Connector 8"/>
          <p:cNvCxnSpPr>
            <a:stCxn id="11" idx="1"/>
            <a:endCxn id="12" idx="0"/>
          </p:cNvCxnSpPr>
          <p:nvPr/>
        </p:nvCxnSpPr>
        <p:spPr>
          <a:xfrm rot="10800000" flipV="1">
            <a:off x="1431153" y="2853002"/>
            <a:ext cx="2000162" cy="7617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2"/>
            <a:endCxn id="13" idx="0"/>
          </p:cNvCxnSpPr>
          <p:nvPr/>
        </p:nvCxnSpPr>
        <p:spPr>
          <a:xfrm rot="5400000">
            <a:off x="3688638" y="3033917"/>
            <a:ext cx="228392" cy="9333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431315" y="2319602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Decision Engine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2953" y="3614794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Database I/O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97953" y="3614794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Request Handler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02953" y="3614794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Gradient Descent / Supervised Learning</a:t>
            </a:r>
            <a:br>
              <a:rPr lang="en-US" sz="1400" dirty="0" smtClean="0"/>
            </a:br>
            <a:r>
              <a:rPr lang="en-US" sz="1400" dirty="0" smtClean="0"/>
              <a:t>Algorithm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07953" y="3614794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Option Route Detection</a:t>
            </a:r>
          </a:p>
        </p:txBody>
      </p:sp>
      <p:cxnSp>
        <p:nvCxnSpPr>
          <p:cNvPr id="16" name="Elbow Connector 15"/>
          <p:cNvCxnSpPr>
            <a:stCxn id="11" idx="2"/>
            <a:endCxn id="14" idx="0"/>
          </p:cNvCxnSpPr>
          <p:nvPr/>
        </p:nvCxnSpPr>
        <p:spPr>
          <a:xfrm rot="16200000" flipH="1">
            <a:off x="4641138" y="3014779"/>
            <a:ext cx="228392" cy="9716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12753" y="49205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Shortest Path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612753" y="54539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Shortest Time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612753" y="59873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GTFS Interface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707753" y="49205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Rider Features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707753" y="54539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Historical Features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707753" y="5994312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Location Features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802753" y="49205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Delay Forecast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13" idx="2"/>
            <a:endCxn id="23" idx="1"/>
          </p:cNvCxnSpPr>
          <p:nvPr/>
        </p:nvCxnSpPr>
        <p:spPr>
          <a:xfrm rot="5400000">
            <a:off x="2854708" y="4629639"/>
            <a:ext cx="429491" cy="533400"/>
          </a:xfrm>
          <a:prstGeom prst="bentConnector4">
            <a:avLst>
              <a:gd name="adj1" fmla="val 27822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2"/>
            <a:endCxn id="20" idx="1"/>
          </p:cNvCxnSpPr>
          <p:nvPr/>
        </p:nvCxnSpPr>
        <p:spPr>
          <a:xfrm rot="5400000">
            <a:off x="4759708" y="4629639"/>
            <a:ext cx="429491" cy="533400"/>
          </a:xfrm>
          <a:prstGeom prst="bentConnector4">
            <a:avLst>
              <a:gd name="adj1" fmla="val 27822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21" idx="1"/>
          </p:cNvCxnSpPr>
          <p:nvPr/>
        </p:nvCxnSpPr>
        <p:spPr>
          <a:xfrm rot="5400000">
            <a:off x="4493008" y="4896339"/>
            <a:ext cx="962891" cy="533400"/>
          </a:xfrm>
          <a:prstGeom prst="bentConnector4">
            <a:avLst>
              <a:gd name="adj1" fmla="val 12050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2"/>
            <a:endCxn id="22" idx="1"/>
          </p:cNvCxnSpPr>
          <p:nvPr/>
        </p:nvCxnSpPr>
        <p:spPr>
          <a:xfrm rot="5400000">
            <a:off x="4222844" y="5166503"/>
            <a:ext cx="1503218" cy="533400"/>
          </a:xfrm>
          <a:prstGeom prst="bentConnector4">
            <a:avLst>
              <a:gd name="adj1" fmla="val 7830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7" idx="1"/>
          </p:cNvCxnSpPr>
          <p:nvPr/>
        </p:nvCxnSpPr>
        <p:spPr>
          <a:xfrm rot="5400000">
            <a:off x="6664708" y="4629639"/>
            <a:ext cx="429491" cy="533400"/>
          </a:xfrm>
          <a:prstGeom prst="bentConnector4">
            <a:avLst>
              <a:gd name="adj1" fmla="val 27822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18" idx="1"/>
          </p:cNvCxnSpPr>
          <p:nvPr/>
        </p:nvCxnSpPr>
        <p:spPr>
          <a:xfrm rot="5400000">
            <a:off x="6398008" y="4896339"/>
            <a:ext cx="962891" cy="533400"/>
          </a:xfrm>
          <a:prstGeom prst="bentConnector4">
            <a:avLst>
              <a:gd name="adj1" fmla="val 12827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19" idx="1"/>
          </p:cNvCxnSpPr>
          <p:nvPr/>
        </p:nvCxnSpPr>
        <p:spPr>
          <a:xfrm rot="5400000">
            <a:off x="6131308" y="5163039"/>
            <a:ext cx="1496291" cy="533400"/>
          </a:xfrm>
          <a:prstGeom prst="bentConnector4">
            <a:avLst>
              <a:gd name="adj1" fmla="val 8301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802753" y="5463877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Ridership Forecast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802753" y="59873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Optional Routes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897753" y="492058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Forecast Tables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12" idx="2"/>
            <a:endCxn id="33" idx="1"/>
          </p:cNvCxnSpPr>
          <p:nvPr/>
        </p:nvCxnSpPr>
        <p:spPr>
          <a:xfrm rot="5400000">
            <a:off x="949708" y="4629639"/>
            <a:ext cx="429491" cy="533400"/>
          </a:xfrm>
          <a:prstGeom prst="bentConnector4">
            <a:avLst>
              <a:gd name="adj1" fmla="val 27822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31" idx="1"/>
          </p:cNvCxnSpPr>
          <p:nvPr/>
        </p:nvCxnSpPr>
        <p:spPr>
          <a:xfrm rot="5400000">
            <a:off x="2583062" y="4901285"/>
            <a:ext cx="972783" cy="533400"/>
          </a:xfrm>
          <a:prstGeom prst="bentConnector4">
            <a:avLst>
              <a:gd name="adj1" fmla="val 12293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  <a:endCxn id="32" idx="1"/>
          </p:cNvCxnSpPr>
          <p:nvPr/>
        </p:nvCxnSpPr>
        <p:spPr>
          <a:xfrm rot="5400000">
            <a:off x="2321308" y="5163039"/>
            <a:ext cx="1496291" cy="533400"/>
          </a:xfrm>
          <a:prstGeom prst="bentConnector4">
            <a:avLst>
              <a:gd name="adj1" fmla="val 8078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7" name="Elbow Connector 6"/>
          <p:cNvCxnSpPr>
            <a:stCxn id="12" idx="1"/>
            <a:endCxn id="40" idx="0"/>
          </p:cNvCxnSpPr>
          <p:nvPr/>
        </p:nvCxnSpPr>
        <p:spPr>
          <a:xfrm rot="10800000" flipV="1">
            <a:off x="1676400" y="1716726"/>
            <a:ext cx="1981200" cy="7750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3"/>
            <a:endCxn id="15" idx="0"/>
          </p:cNvCxnSpPr>
          <p:nvPr/>
        </p:nvCxnSpPr>
        <p:spPr>
          <a:xfrm>
            <a:off x="5334000" y="1716727"/>
            <a:ext cx="2057400" cy="775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2" idx="2"/>
            <a:endCxn id="13" idx="0"/>
          </p:cNvCxnSpPr>
          <p:nvPr/>
        </p:nvCxnSpPr>
        <p:spPr>
          <a:xfrm rot="5400000">
            <a:off x="3917772" y="1913755"/>
            <a:ext cx="241656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2" idx="2"/>
            <a:endCxn id="14" idx="0"/>
          </p:cNvCxnSpPr>
          <p:nvPr/>
        </p:nvCxnSpPr>
        <p:spPr>
          <a:xfrm rot="16200000" flipH="1">
            <a:off x="4870272" y="1875655"/>
            <a:ext cx="241656" cy="9906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14" idx="1"/>
          </p:cNvCxnSpPr>
          <p:nvPr/>
        </p:nvCxnSpPr>
        <p:spPr>
          <a:xfrm>
            <a:off x="4419600" y="3025183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657600" y="1183327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2491783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GUI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2491783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Request Handler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53200" y="2491783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Syndication Process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48001" y="3787183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Administrative Interface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3048001" y="4320583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 Delays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3787183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Google Places API Checker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6858000" y="4320583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GTFS/AJAX/Etc Publication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953000" y="3787183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Capacity Check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5" idx="2"/>
            <a:endCxn id="18" idx="1"/>
          </p:cNvCxnSpPr>
          <p:nvPr/>
        </p:nvCxnSpPr>
        <p:spPr>
          <a:xfrm rot="5400000">
            <a:off x="6915150" y="3501433"/>
            <a:ext cx="419100" cy="533400"/>
          </a:xfrm>
          <a:prstGeom prst="bentConnector4">
            <a:avLst>
              <a:gd name="adj1" fmla="val 27273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19" idx="1"/>
          </p:cNvCxnSpPr>
          <p:nvPr/>
        </p:nvCxnSpPr>
        <p:spPr>
          <a:xfrm rot="5400000">
            <a:off x="6648450" y="3768133"/>
            <a:ext cx="952500" cy="533400"/>
          </a:xfrm>
          <a:prstGeom prst="bentConnector4">
            <a:avLst>
              <a:gd name="adj1" fmla="val 11724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2"/>
            <a:endCxn id="20" idx="1"/>
          </p:cNvCxnSpPr>
          <p:nvPr/>
        </p:nvCxnSpPr>
        <p:spPr>
          <a:xfrm rot="5400000">
            <a:off x="5010150" y="3501433"/>
            <a:ext cx="419100" cy="533400"/>
          </a:xfrm>
          <a:prstGeom prst="bentConnector4">
            <a:avLst>
              <a:gd name="adj1" fmla="val 27273"/>
              <a:gd name="adj2" fmla="val 144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2"/>
            <a:endCxn id="16" idx="1"/>
          </p:cNvCxnSpPr>
          <p:nvPr/>
        </p:nvCxnSpPr>
        <p:spPr>
          <a:xfrm rot="5400000">
            <a:off x="3105151" y="3501434"/>
            <a:ext cx="419100" cy="533399"/>
          </a:xfrm>
          <a:prstGeom prst="bentConnector4">
            <a:avLst>
              <a:gd name="adj1" fmla="val 27273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7" idx="1"/>
          </p:cNvCxnSpPr>
          <p:nvPr/>
        </p:nvCxnSpPr>
        <p:spPr>
          <a:xfrm rot="5400000">
            <a:off x="2838451" y="3768134"/>
            <a:ext cx="952500" cy="533399"/>
          </a:xfrm>
          <a:prstGeom prst="bentConnector4">
            <a:avLst>
              <a:gd name="adj1" fmla="val 11724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53000" y="4320584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Schedule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4953000" y="4853984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Feedback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4953000" y="5390259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Destinations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14" idx="2"/>
            <a:endCxn id="26" idx="1"/>
          </p:cNvCxnSpPr>
          <p:nvPr/>
        </p:nvCxnSpPr>
        <p:spPr>
          <a:xfrm rot="5400000">
            <a:off x="4743450" y="3768133"/>
            <a:ext cx="952501" cy="533400"/>
          </a:xfrm>
          <a:prstGeom prst="bentConnector4">
            <a:avLst>
              <a:gd name="adj1" fmla="val 12241"/>
              <a:gd name="adj2" fmla="val 144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27" idx="1"/>
          </p:cNvCxnSpPr>
          <p:nvPr/>
        </p:nvCxnSpPr>
        <p:spPr>
          <a:xfrm rot="5400000">
            <a:off x="4476750" y="4034833"/>
            <a:ext cx="1485901" cy="533400"/>
          </a:xfrm>
          <a:prstGeom prst="bentConnector4">
            <a:avLst>
              <a:gd name="adj1" fmla="val 7816"/>
              <a:gd name="adj2" fmla="val 144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2"/>
            <a:endCxn id="28" idx="1"/>
          </p:cNvCxnSpPr>
          <p:nvPr/>
        </p:nvCxnSpPr>
        <p:spPr>
          <a:xfrm rot="5400000">
            <a:off x="4208612" y="4302971"/>
            <a:ext cx="2022176" cy="533400"/>
          </a:xfrm>
          <a:prstGeom prst="bentConnector4">
            <a:avLst>
              <a:gd name="adj1" fmla="val 5844"/>
              <a:gd name="adj2" fmla="val 144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946650" y="5882683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Forecast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14" idx="2"/>
            <a:endCxn id="32" idx="1"/>
          </p:cNvCxnSpPr>
          <p:nvPr/>
        </p:nvCxnSpPr>
        <p:spPr>
          <a:xfrm rot="5400000">
            <a:off x="3959225" y="4546008"/>
            <a:ext cx="2514600" cy="539750"/>
          </a:xfrm>
          <a:prstGeom prst="bentConnector4">
            <a:avLst>
              <a:gd name="adj1" fmla="val 4654"/>
              <a:gd name="adj2" fmla="val 1423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48000" y="4853984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Rail Capacity &amp; Delay Forecast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3048000" y="5390259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Rider Feedback Module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3048001" y="5882683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Ridership </a:t>
            </a:r>
            <a:r>
              <a:rPr lang="en-US" sz="1200" dirty="0" smtClean="0"/>
              <a:t>Counts</a:t>
            </a:r>
            <a:endParaRPr lang="en-US" sz="1200" dirty="0"/>
          </a:p>
        </p:txBody>
      </p:sp>
      <p:cxnSp>
        <p:nvCxnSpPr>
          <p:cNvPr id="37" name="Elbow Connector 36"/>
          <p:cNvCxnSpPr>
            <a:stCxn id="13" idx="2"/>
            <a:endCxn id="34" idx="1"/>
          </p:cNvCxnSpPr>
          <p:nvPr/>
        </p:nvCxnSpPr>
        <p:spPr>
          <a:xfrm rot="5400000">
            <a:off x="2571750" y="4034833"/>
            <a:ext cx="1485901" cy="533400"/>
          </a:xfrm>
          <a:prstGeom prst="bentConnector4">
            <a:avLst>
              <a:gd name="adj1" fmla="val 7652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2"/>
            <a:endCxn id="35" idx="1"/>
          </p:cNvCxnSpPr>
          <p:nvPr/>
        </p:nvCxnSpPr>
        <p:spPr>
          <a:xfrm rot="5400000">
            <a:off x="2303612" y="4302971"/>
            <a:ext cx="2022176" cy="533400"/>
          </a:xfrm>
          <a:prstGeom prst="bentConnector4">
            <a:avLst>
              <a:gd name="adj1" fmla="val 5859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2"/>
            <a:endCxn id="36" idx="1"/>
          </p:cNvCxnSpPr>
          <p:nvPr/>
        </p:nvCxnSpPr>
        <p:spPr>
          <a:xfrm rot="5400000">
            <a:off x="2057401" y="4549184"/>
            <a:ext cx="2514600" cy="533399"/>
          </a:xfrm>
          <a:prstGeom prst="bentConnector4">
            <a:avLst>
              <a:gd name="adj1" fmla="val 4321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38200" y="2491782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I/O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3000" y="3787184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Rider Feedback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40" idx="2"/>
            <a:endCxn id="41" idx="1"/>
          </p:cNvCxnSpPr>
          <p:nvPr/>
        </p:nvCxnSpPr>
        <p:spPr>
          <a:xfrm rot="5400000">
            <a:off x="1200149" y="3501433"/>
            <a:ext cx="419102" cy="533400"/>
          </a:xfrm>
          <a:prstGeom prst="bentConnector4">
            <a:avLst>
              <a:gd name="adj1" fmla="val 27273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8001" y="6393267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Event Calendar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13" idx="2"/>
            <a:endCxn id="43" idx="1"/>
          </p:cNvCxnSpPr>
          <p:nvPr/>
        </p:nvCxnSpPr>
        <p:spPr>
          <a:xfrm rot="5400000">
            <a:off x="1802109" y="4804476"/>
            <a:ext cx="3025184" cy="533399"/>
          </a:xfrm>
          <a:prstGeom prst="bentConnector4">
            <a:avLst>
              <a:gd name="adj1" fmla="val 3401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Work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11072" y="2777158"/>
            <a:ext cx="723900" cy="34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GUI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26" idx="3"/>
            <a:endCxn id="29" idx="0"/>
          </p:cNvCxnSpPr>
          <p:nvPr/>
        </p:nvCxnSpPr>
        <p:spPr>
          <a:xfrm>
            <a:off x="5317177" y="1837805"/>
            <a:ext cx="1069203" cy="7427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Elbow Connector 19"/>
          <p:cNvCxnSpPr>
            <a:stCxn id="26" idx="1"/>
            <a:endCxn id="27" idx="0"/>
          </p:cNvCxnSpPr>
          <p:nvPr/>
        </p:nvCxnSpPr>
        <p:spPr>
          <a:xfrm rot="10800000" flipV="1">
            <a:off x="2576381" y="1837805"/>
            <a:ext cx="1064397" cy="7427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6" idx="2"/>
            <a:endCxn id="28" idx="0"/>
          </p:cNvCxnSpPr>
          <p:nvPr/>
        </p:nvCxnSpPr>
        <p:spPr>
          <a:xfrm rot="16200000" flipH="1">
            <a:off x="4375507" y="2474674"/>
            <a:ext cx="209342" cy="24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40777" y="1304405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Mobile/Kiosk  Application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738180" y="2580547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Database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643180" y="2580547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48180" y="2580547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Processes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5852980" y="3886338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 Event Handler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5852980" y="4419738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GPS/Triangulation Checker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5852980" y="496006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WAE Requester (Interface)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28" idx="2"/>
          </p:cNvCxnSpPr>
          <p:nvPr/>
        </p:nvCxnSpPr>
        <p:spPr>
          <a:xfrm rot="5400000">
            <a:off x="3999935" y="3595392"/>
            <a:ext cx="429491" cy="533400"/>
          </a:xfrm>
          <a:prstGeom prst="bentConnector4">
            <a:avLst>
              <a:gd name="adj1" fmla="val 27822"/>
              <a:gd name="adj2" fmla="val 1446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2"/>
            <a:endCxn id="30" idx="1"/>
          </p:cNvCxnSpPr>
          <p:nvPr/>
        </p:nvCxnSpPr>
        <p:spPr>
          <a:xfrm rot="5400000">
            <a:off x="5904935" y="3595392"/>
            <a:ext cx="429491" cy="533400"/>
          </a:xfrm>
          <a:prstGeom prst="bentConnector4">
            <a:avLst>
              <a:gd name="adj1" fmla="val 27822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2"/>
            <a:endCxn id="31" idx="1"/>
          </p:cNvCxnSpPr>
          <p:nvPr/>
        </p:nvCxnSpPr>
        <p:spPr>
          <a:xfrm rot="5400000">
            <a:off x="5638235" y="3862092"/>
            <a:ext cx="962891" cy="533400"/>
          </a:xfrm>
          <a:prstGeom prst="bentConnector4">
            <a:avLst>
              <a:gd name="adj1" fmla="val 12050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2"/>
            <a:endCxn id="32" idx="1"/>
          </p:cNvCxnSpPr>
          <p:nvPr/>
        </p:nvCxnSpPr>
        <p:spPr>
          <a:xfrm rot="5400000">
            <a:off x="5368071" y="4132256"/>
            <a:ext cx="1503218" cy="533400"/>
          </a:xfrm>
          <a:prstGeom prst="bentConnector4">
            <a:avLst>
              <a:gd name="adj1" fmla="val 7830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042980" y="3886338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Setting Shared Preferences</a:t>
            </a:r>
            <a:endParaRPr lang="en-US" sz="1200" dirty="0"/>
          </a:p>
        </p:txBody>
      </p:sp>
      <p:cxnSp>
        <p:nvCxnSpPr>
          <p:cNvPr id="40" name="Elbow Connector 39"/>
          <p:cNvCxnSpPr>
            <a:stCxn id="28" idx="2"/>
          </p:cNvCxnSpPr>
          <p:nvPr/>
        </p:nvCxnSpPr>
        <p:spPr>
          <a:xfrm rot="5400000">
            <a:off x="3728289" y="3867038"/>
            <a:ext cx="972783" cy="533400"/>
          </a:xfrm>
          <a:prstGeom prst="bentConnector4">
            <a:avLst>
              <a:gd name="adj1" fmla="val 12293"/>
              <a:gd name="adj2" fmla="val 144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8" idx="2"/>
          </p:cNvCxnSpPr>
          <p:nvPr/>
        </p:nvCxnSpPr>
        <p:spPr>
          <a:xfrm rot="5400000">
            <a:off x="3466535" y="4128792"/>
            <a:ext cx="1496291" cy="533400"/>
          </a:xfrm>
          <a:prstGeom prst="bentConnector4">
            <a:avLst>
              <a:gd name="adj1" fmla="val 8078"/>
              <a:gd name="adj2" fmla="val 144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947980" y="3886338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 Delays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947979" y="4419739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Rail Capacity &amp; Delay Forecast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947979" y="4956014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Rider Feedback Module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3947980" y="5448438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Ridership </a:t>
            </a:r>
            <a:r>
              <a:rPr lang="en-US" sz="1200" dirty="0" smtClean="0"/>
              <a:t>Counts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28" idx="2"/>
            <a:endCxn id="45" idx="1"/>
          </p:cNvCxnSpPr>
          <p:nvPr/>
        </p:nvCxnSpPr>
        <p:spPr>
          <a:xfrm rot="5400000">
            <a:off x="3218885" y="4376442"/>
            <a:ext cx="1991591" cy="533400"/>
          </a:xfrm>
          <a:prstGeom prst="bentConnector4">
            <a:avLst>
              <a:gd name="adj1" fmla="val 6000"/>
              <a:gd name="adj2" fmla="val 144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38454" y="5944188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Places</a:t>
            </a:r>
            <a:endParaRPr lang="en-US" sz="1200" dirty="0"/>
          </a:p>
        </p:txBody>
      </p:sp>
      <p:cxnSp>
        <p:nvCxnSpPr>
          <p:cNvPr id="48" name="Elbow Connector 47"/>
          <p:cNvCxnSpPr>
            <a:stCxn id="28" idx="2"/>
            <a:endCxn id="47" idx="1"/>
          </p:cNvCxnSpPr>
          <p:nvPr/>
        </p:nvCxnSpPr>
        <p:spPr>
          <a:xfrm rot="5400000">
            <a:off x="2966247" y="4619554"/>
            <a:ext cx="2487341" cy="542926"/>
          </a:xfrm>
          <a:prstGeom prst="bentConnector4">
            <a:avLst>
              <a:gd name="adj1" fmla="val 4814"/>
              <a:gd name="adj2" fmla="val 1421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852980" y="5448438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Rider Feedback Submission</a:t>
            </a:r>
            <a:endParaRPr lang="en-US" sz="1200" dirty="0"/>
          </a:p>
        </p:txBody>
      </p:sp>
      <p:cxnSp>
        <p:nvCxnSpPr>
          <p:cNvPr id="50" name="Elbow Connector 49"/>
          <p:cNvCxnSpPr>
            <a:stCxn id="29" idx="2"/>
            <a:endCxn id="49" idx="1"/>
          </p:cNvCxnSpPr>
          <p:nvPr/>
        </p:nvCxnSpPr>
        <p:spPr>
          <a:xfrm rot="5400000">
            <a:off x="5123885" y="4376442"/>
            <a:ext cx="1991591" cy="533400"/>
          </a:xfrm>
          <a:prstGeom prst="bentConnector4">
            <a:avLst>
              <a:gd name="adj1" fmla="val 6000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938454" y="64389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Event Calendar</a:t>
            </a:r>
            <a:endParaRPr lang="en-US" sz="1200" dirty="0"/>
          </a:p>
        </p:txBody>
      </p:sp>
      <p:cxnSp>
        <p:nvCxnSpPr>
          <p:cNvPr id="52" name="Elbow Connector 51"/>
          <p:cNvCxnSpPr>
            <a:stCxn id="28" idx="2"/>
            <a:endCxn id="51" idx="1"/>
          </p:cNvCxnSpPr>
          <p:nvPr/>
        </p:nvCxnSpPr>
        <p:spPr>
          <a:xfrm rot="5400000">
            <a:off x="2718891" y="4866910"/>
            <a:ext cx="2982053" cy="542926"/>
          </a:xfrm>
          <a:prstGeom prst="bentConnector4">
            <a:avLst>
              <a:gd name="adj1" fmla="val 3686"/>
              <a:gd name="adj2" fmla="val 1421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7" idx="2"/>
            <a:endCxn id="38" idx="1"/>
          </p:cNvCxnSpPr>
          <p:nvPr/>
        </p:nvCxnSpPr>
        <p:spPr>
          <a:xfrm rot="5400000">
            <a:off x="2094935" y="3595392"/>
            <a:ext cx="429491" cy="533400"/>
          </a:xfrm>
          <a:prstGeom prst="bentConnector4">
            <a:avLst>
              <a:gd name="adj1" fmla="val 27822"/>
              <a:gd name="adj2" fmla="val 1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279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2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WBS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80772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543647"/>
            <a:ext cx="81343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4" y="1447800"/>
            <a:ext cx="664083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371600"/>
            <a:ext cx="8715376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001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5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Staff Budget</a:t>
            </a:r>
            <a:endParaRPr lang="en-US" dirty="0"/>
          </a:p>
        </p:txBody>
      </p:sp>
      <p:pic>
        <p:nvPicPr>
          <p:cNvPr id="7" name="Content Placeholder 6" descr="Staff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7620000" cy="29302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Resources Budget</a:t>
            </a:r>
            <a:endParaRPr lang="en-US" dirty="0"/>
          </a:p>
        </p:txBody>
      </p:sp>
      <p:pic>
        <p:nvPicPr>
          <p:cNvPr id="7" name="Content Placeholder 6" descr="Resourc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81200"/>
            <a:ext cx="7620000" cy="24800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sz="4300" dirty="0" smtClean="0"/>
              <a:t>Background: Jobs &amp; Development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/>
          </a:bodyPr>
          <a:lstStyle/>
          <a:p>
            <a:pPr indent="-342900">
              <a:buFontTx/>
              <a:buChar char="-"/>
            </a:pPr>
            <a:r>
              <a:rPr lang="en-US" dirty="0" smtClean="0"/>
              <a:t>Over the past five years, studies have shown light rail systems as an effective stimulant for new development and jobs:</a:t>
            </a:r>
            <a:endParaRPr lang="en-US" sz="1200" dirty="0" smtClean="0"/>
          </a:p>
          <a:p>
            <a:pPr lvl="1" indent="-342900">
              <a:buFontTx/>
              <a:buChar char="-"/>
            </a:pPr>
            <a:endParaRPr lang="en-US" sz="800" dirty="0" smtClean="0"/>
          </a:p>
          <a:p>
            <a:pPr lvl="1" indent="-342900">
              <a:buFontTx/>
              <a:buChar char="-"/>
            </a:pPr>
            <a:r>
              <a:rPr lang="en-US" sz="1700" dirty="0" smtClean="0"/>
              <a:t>In Charlotte, over $291 million in new development was seen along their new 10-mile line with another $1.6 billion expected.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r>
              <a:rPr lang="en-US" sz="1700" dirty="0" smtClean="0"/>
              <a:t>The </a:t>
            </a:r>
            <a:r>
              <a:rPr lang="en-US" sz="1700" dirty="0"/>
              <a:t>Maryland Transit Administration estimated 27,000 new jobs per year over the next 30 years attributed to their new Purple </a:t>
            </a:r>
            <a:r>
              <a:rPr lang="en-US" sz="1700" dirty="0" smtClean="0"/>
              <a:t>Line.</a:t>
            </a:r>
            <a:r>
              <a:rPr lang="en-US" sz="1700" baseline="30000" dirty="0" smtClean="0"/>
              <a:t>2</a:t>
            </a:r>
          </a:p>
          <a:p>
            <a:pPr lvl="1" indent="-342900">
              <a:buFontTx/>
              <a:buChar char="-"/>
            </a:pPr>
            <a:endParaRPr lang="en-US" sz="800" baseline="30000" dirty="0" smtClean="0"/>
          </a:p>
          <a:p>
            <a:pPr indent="-342900">
              <a:buFontTx/>
              <a:buChar char="-"/>
            </a:pPr>
            <a:r>
              <a:rPr lang="en-US" dirty="0" smtClean="0"/>
              <a:t>If light rail usage is maximized then the potential for further expansion can boost these numbers even further.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76769"/>
              </p:ext>
            </p:extLst>
          </p:nvPr>
        </p:nvGraphicFramePr>
        <p:xfrm>
          <a:off x="1694407" y="4591051"/>
          <a:ext cx="495300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17157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Line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Spending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Impact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Jobs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$289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$502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3,969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11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$1.18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$2.05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16,205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49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$868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11,921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191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$3.14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$5.65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32,095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4088" y="4267200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-1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Dallas LRT Projected Spending vs. Impact</a:t>
            </a:r>
            <a:r>
              <a:rPr lang="en-US" sz="1600" spc="-100" baseline="300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3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85987"/>
            <a:ext cx="77941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www.detroittransit.org/cms.php?pageid=26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washingtonexaminer.com/local/maryland/2011/11/purple-line-expected-be-major-economic-engine-md-officials-say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http://www.dart.org/about/WeinsteinClowerTODNov07.pdf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6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Total</a:t>
            </a:r>
            <a:endParaRPr lang="en-US" dirty="0"/>
          </a:p>
        </p:txBody>
      </p:sp>
      <p:pic>
        <p:nvPicPr>
          <p:cNvPr id="7" name="Content Placeholder 6" descr="tot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4495238" cy="12761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Risk Matrix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40386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F1,T1,C1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F3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C3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S1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66800" y="6182380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Probability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" y="6069013"/>
            <a:ext cx="41148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609153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6096000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600" y="2335213"/>
            <a:ext cx="0" cy="374967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-219045" y="250504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-180945" y="5286345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248275" y="368300"/>
          <a:ext cx="2819400" cy="17224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400"/>
              </a:tblGrid>
              <a:tr h="3810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Financial</a:t>
                      </a:r>
                      <a:endParaRPr lang="en-US" sz="1600" dirty="0"/>
                    </a:p>
                  </a:txBody>
                  <a:tcPr marT="45728" marB="45728"/>
                </a:tc>
              </a:tr>
              <a:tr h="3810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F1: </a:t>
                      </a:r>
                      <a:r>
                        <a:rPr lang="en-US" sz="1600" baseline="0" dirty="0" smtClean="0"/>
                        <a:t> Low investment return</a:t>
                      </a:r>
                      <a:endParaRPr lang="en-US" sz="1600" dirty="0"/>
                    </a:p>
                  </a:txBody>
                  <a:tcPr marT="45728" marB="45728"/>
                </a:tc>
              </a:tr>
              <a:tr h="5792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F2:  Low development</a:t>
                      </a:r>
                      <a:r>
                        <a:rPr lang="en-US" sz="1600" baseline="0" dirty="0" smtClean="0"/>
                        <a:t> investment</a:t>
                      </a:r>
                      <a:endParaRPr lang="en-US" sz="1600" dirty="0"/>
                    </a:p>
                  </a:txBody>
                  <a:tcPr marT="45728" marB="45728"/>
                </a:tc>
              </a:tr>
              <a:tr h="3810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F3: High implementation cost</a:t>
                      </a:r>
                      <a:endParaRPr lang="en-US" sz="1600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235575" y="2209800"/>
          <a:ext cx="2895600" cy="1143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Technical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T1: Data latency/accuracy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T2: Sensor</a:t>
                      </a:r>
                      <a:r>
                        <a:rPr lang="en-US" sz="1600" baseline="0" dirty="0" smtClean="0"/>
                        <a:t> availability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43513" y="3505200"/>
          <a:ext cx="2895600" cy="17221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C1: Lack</a:t>
                      </a:r>
                      <a:r>
                        <a:rPr lang="en-US" sz="1600" baseline="0" dirty="0" smtClean="0"/>
                        <a:t> of transit authority interest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C2: Low</a:t>
                      </a:r>
                      <a:r>
                        <a:rPr lang="en-US" sz="1600" baseline="0" dirty="0" smtClean="0"/>
                        <a:t> rider acceptance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C3: No local busines</a:t>
                      </a:r>
                      <a:r>
                        <a:rPr lang="en-US" sz="1600" baseline="0" dirty="0" smtClean="0"/>
                        <a:t>s buy-in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257800" y="5410200"/>
          <a:ext cx="2895600" cy="1143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Schedule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S1:</a:t>
                      </a:r>
                      <a:r>
                        <a:rPr lang="en-US" sz="1600" baseline="0" dirty="0" smtClean="0"/>
                        <a:t>  Safety adjustments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S2:  Sensor availability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-1326042" y="3865737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Impact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b="1" dirty="0" smtClean="0"/>
              <a:t>Low return on investment 2/4</a:t>
            </a:r>
          </a:p>
          <a:p>
            <a:pPr lvl="1"/>
            <a:r>
              <a:rPr lang="en-US" i="1" u="sng" dirty="0" smtClean="0"/>
              <a:t>Risk</a:t>
            </a:r>
            <a:r>
              <a:rPr lang="en-US" u="sng" dirty="0" smtClean="0"/>
              <a:t>: </a:t>
            </a:r>
            <a:r>
              <a:rPr lang="en-US" dirty="0" smtClean="0"/>
              <a:t>Income from service changes and improved ridership not enough to provide an investment return. </a:t>
            </a:r>
            <a:endParaRPr lang="en-US" u="sng" dirty="0" smtClean="0"/>
          </a:p>
          <a:p>
            <a:pPr lvl="1"/>
            <a:r>
              <a:rPr lang="en-US" i="1" u="sng" dirty="0" smtClean="0"/>
              <a:t>Risk Strategy:</a:t>
            </a:r>
            <a:r>
              <a:rPr lang="en-US" dirty="0" smtClean="0"/>
              <a:t> Provide advertising capability within web/phone application to local businesses providing an additional income source.</a:t>
            </a:r>
            <a:endParaRPr lang="en-US" b="1" dirty="0" smtClean="0"/>
          </a:p>
          <a:p>
            <a:r>
              <a:rPr lang="en-US" sz="3400" b="1" dirty="0" smtClean="0"/>
              <a:t>Low development investment 3/5</a:t>
            </a:r>
          </a:p>
          <a:p>
            <a:pPr lvl="1"/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Transportation authorities have little to no budgeting for development.</a:t>
            </a:r>
            <a:endParaRPr lang="en-US" u="sng" dirty="0" smtClean="0"/>
          </a:p>
          <a:p>
            <a:pPr lvl="1"/>
            <a:r>
              <a:rPr lang="en-US" i="1" u="sng" dirty="0" smtClean="0"/>
              <a:t>Risk Strategy:</a:t>
            </a:r>
            <a:r>
              <a:rPr lang="en-US" dirty="0" smtClean="0"/>
              <a:t> Assist in locating and applying for transportation grants.</a:t>
            </a:r>
          </a:p>
          <a:p>
            <a:r>
              <a:rPr lang="en-US" sz="3400" b="1" dirty="0" smtClean="0"/>
              <a:t>High implementation cost 3/3</a:t>
            </a:r>
          </a:p>
          <a:p>
            <a:pPr lvl="1"/>
            <a:r>
              <a:rPr lang="en-US" i="1" u="sng" dirty="0" smtClean="0"/>
              <a:t>Risk</a:t>
            </a:r>
            <a:r>
              <a:rPr lang="en-US" u="sng" dirty="0" smtClean="0"/>
              <a:t>: </a:t>
            </a:r>
            <a:r>
              <a:rPr lang="en-US" dirty="0" smtClean="0"/>
              <a:t>Implementing a full system has high initial costs. ~$800,000</a:t>
            </a:r>
            <a:endParaRPr lang="en-US" u="sng" dirty="0" smtClean="0"/>
          </a:p>
          <a:p>
            <a:pPr lvl="1"/>
            <a:r>
              <a:rPr lang="en-US" i="1" u="sng" dirty="0" smtClean="0"/>
              <a:t>Risk Strategy:</a:t>
            </a:r>
            <a:r>
              <a:rPr lang="en-US" dirty="0" smtClean="0"/>
              <a:t> Implement system in smaller increments to defer costs.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Data latency/accuracy 2/4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provided to the end user has exceeded time of use.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Determine acceptable latency periods and provide user warning if data is time deficient. 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is incorrect or not updating.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Provide system diagnostic capability to run during maintenance periods</a:t>
            </a:r>
          </a:p>
          <a:p>
            <a:r>
              <a:rPr lang="en-US" sz="2800" b="1" dirty="0" smtClean="0"/>
              <a:t>Sensor availability 2/2</a:t>
            </a:r>
          </a:p>
          <a:p>
            <a:pPr lvl="1"/>
            <a:r>
              <a:rPr lang="en-US" sz="2200" i="1" u="sng" dirty="0" smtClean="0"/>
              <a:t>Risk</a:t>
            </a:r>
            <a:r>
              <a:rPr lang="en-US" sz="2200" u="sng" dirty="0" smtClean="0"/>
              <a:t>:</a:t>
            </a:r>
            <a:r>
              <a:rPr lang="en-US" sz="2200" dirty="0" smtClean="0"/>
              <a:t> Sensors are out-of-stock or otherwise unavailable.</a:t>
            </a:r>
            <a:endParaRPr lang="en-US" sz="2200" u="sng" dirty="0" smtClean="0"/>
          </a:p>
          <a:p>
            <a:pPr lvl="1"/>
            <a:r>
              <a:rPr lang="en-US" sz="2200" i="1" u="sng" dirty="0" smtClean="0"/>
              <a:t>Risk Strategy:</a:t>
            </a:r>
            <a:r>
              <a:rPr lang="en-US" sz="2200" dirty="0" smtClean="0"/>
              <a:t> Purchase from multiple vendors if necessary and acquire additional units for repair stock.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Risks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Lack of interest by transit authorities 2/4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 </a:t>
            </a:r>
            <a:r>
              <a:rPr lang="en-US" dirty="0" smtClean="0"/>
              <a:t>Transit authorities feel current systems are efficient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Spur interest by providing granular riding data to aid in faster service changes to maximize efficiency and predict growth.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Low rider acceptance 1/2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Riders and prospective are averse to utilizing products.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Develop application to operate on multiple platforms to address customer preference range.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 smtClean="0"/>
              <a:t>No local business buy-in </a:t>
            </a:r>
            <a:r>
              <a:rPr lang="en-US" sz="3100" b="1" dirty="0" smtClean="0"/>
              <a:t>3/2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Local businesses choose to not support with advertising dollars.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Provide local businesses with adequate resources to update and inform prospective customers to drive up business.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Testing and recalibration of safety systems 4/2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Changes from application may require retesting of traffic light timing or other safety systems.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Conduct testing during non-service nighttime hours or during periods of low traffic.</a:t>
            </a:r>
          </a:p>
          <a:p>
            <a:r>
              <a:rPr lang="en-US" sz="2800" b="1" dirty="0" smtClean="0"/>
              <a:t>Hardware delivery delays from vendors 1/3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i="1" dirty="0" smtClean="0"/>
              <a:t> </a:t>
            </a:r>
            <a:r>
              <a:rPr lang="en-US" sz="2400" dirty="0" smtClean="0"/>
              <a:t>External vendors do not deliver orders on time</a:t>
            </a:r>
            <a:r>
              <a:rPr lang="en-US" sz="2400" i="1" dirty="0" smtClean="0"/>
              <a:t>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</a:t>
            </a:r>
            <a:r>
              <a:rPr lang="en-US" sz="2400" u="sng" dirty="0" smtClean="0"/>
              <a:t>:</a:t>
            </a:r>
            <a:r>
              <a:rPr lang="en-US" sz="2400" dirty="0" smtClean="0"/>
              <a:t>  Utilize multiple vendors when possible. Accept risk for single vendor products.</a:t>
            </a:r>
            <a:endParaRPr lang="en-US" sz="2400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659" y="1905000"/>
            <a:ext cx="7027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+mj-lt"/>
              </a:rPr>
              <a:t> Through the same mediums used for tracking information, light rail systems will now be able to communicate with the end-users directly. This will allow announcements of service interruptions, promotions, and special events.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Through our interface, users will also be able to share current information about their destinations and needs.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All of this historical data regarding ridership and timing will allow light rail systems to effectively analyze customer needs and adapt to them.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Using this information, light rail systems will realize increased revenues and the ability to engineer future expansion.</a:t>
            </a:r>
          </a:p>
        </p:txBody>
      </p:sp>
    </p:spTree>
    <p:extLst>
      <p:ext uri="{BB962C8B-B14F-4D97-AF65-F5344CB8AC3E}">
        <p14:creationId xmlns:p14="http://schemas.microsoft.com/office/powerpoint/2010/main" val="37433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Questions</a:t>
            </a:r>
            <a:r>
              <a:rPr lang="en-US" sz="6600" dirty="0"/>
              <a:t>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http://www.gohrt.com/publications/reports/sir-light-rail-summary.pdf</a:t>
            </a:r>
          </a:p>
          <a:p>
            <a:r>
              <a:rPr lang="en-US" sz="1200" dirty="0"/>
              <a:t>http://www.gohrt.com/public-records/Commission-Documents/Commission-Meetings/FY2012/January-2012.pdf</a:t>
            </a:r>
          </a:p>
          <a:p>
            <a:r>
              <a:rPr lang="en-US" sz="1200" dirty="0"/>
              <a:t>http://hamptonroads.com/2011/11/poll-public-board-expanding-lightrail-route</a:t>
            </a:r>
          </a:p>
          <a:p>
            <a:r>
              <a:rPr lang="en-US" sz="1200" dirty="0"/>
              <a:t>http://www.metro-magazine.com/News/Story/2011/08/INIT-employees-to-serve-as-Tide-Guides-.aspx</a:t>
            </a:r>
          </a:p>
          <a:p>
            <a:r>
              <a:rPr lang="en-US" sz="1200" dirty="0"/>
              <a:t>http://hamptonroads.com/2011/07/control-room-nsu-serves-brains-light-rail</a:t>
            </a:r>
          </a:p>
          <a:p>
            <a:r>
              <a:rPr lang="en-US" sz="1200" dirty="0"/>
              <a:t>http://www.serpefirm.com/responsibilities-the-tide-light-rail-controller-operator.aspx</a:t>
            </a:r>
          </a:p>
          <a:p>
            <a:r>
              <a:rPr lang="en-US" sz="1200" dirty="0"/>
              <a:t>http://www.gohrt.com/public-records/Operations-Documents/Rail/Monthly-Ridership/Rail-Ridership-Current.pdf</a:t>
            </a:r>
          </a:p>
          <a:p>
            <a:r>
              <a:rPr lang="en-US" sz="1200" dirty="0"/>
              <a:t>http://www.metro-magazine.com/News/Story/2011/08/Va-s-The-Tide-opens-hits-30K-boardings.aspx</a:t>
            </a:r>
          </a:p>
          <a:p>
            <a:r>
              <a:rPr lang="en-US" sz="1200" dirty="0"/>
              <a:t>http://www.cbsnews.com/8301-503544_162-4949672-503544.html</a:t>
            </a:r>
          </a:p>
          <a:p>
            <a:r>
              <a:rPr lang="en-US" sz="1200" dirty="0"/>
              <a:t>http://www.lightrail.com/projects.htm</a:t>
            </a:r>
          </a:p>
          <a:p>
            <a:r>
              <a:rPr lang="en-US" sz="1200" dirty="0"/>
              <a:t>http://www.realtor.org/wps/wcm/connect/212699004205f031b404fcc7ba2f3d20/cpa_transport_090.pdf</a:t>
            </a:r>
          </a:p>
          <a:p>
            <a:r>
              <a:rPr lang="en-US" sz="1200" dirty="0"/>
              <a:t>http://hamptonroads.com/2012/02/some-stores-near-norfolk-light-rail-stations-see-boost</a:t>
            </a:r>
          </a:p>
          <a:p>
            <a:r>
              <a:rPr lang="en-US" sz="1200" dirty="0"/>
              <a:t>Debbie Messina, “The Tide.” The Virginian-Pilot. February 18th, 2012.</a:t>
            </a:r>
          </a:p>
          <a:p>
            <a:r>
              <a:rPr lang="en-US" sz="1200" dirty="0"/>
              <a:t>http://apta.com/resources/statistics/Documents/Ridership/2011-q3-ridership-APTA.pdf</a:t>
            </a:r>
          </a:p>
          <a:p>
            <a:r>
              <a:rPr lang="en-US" sz="1200" dirty="0"/>
              <a:t>http://www.lightrailnow.org/success2.htm</a:t>
            </a:r>
          </a:p>
          <a:p>
            <a:r>
              <a:rPr lang="en-US" sz="1200" dirty="0"/>
              <a:t>http://www.prweb.com/releases/light_rail/light_rail_transit/prweb4253534.htm</a:t>
            </a:r>
          </a:p>
          <a:p>
            <a:r>
              <a:rPr lang="en-US" sz="1200" dirty="0"/>
              <a:t>http://www.itscosts.its.dot.gov/its/benecost.nsf/images/Reports/$</a:t>
            </a:r>
            <a:r>
              <a:rPr lang="en-US" sz="1200" dirty="0" smtClean="0"/>
              <a:t>File/Ben_Cost_Less_Depl_2011%20Update.pdf</a:t>
            </a:r>
          </a:p>
          <a:p>
            <a:r>
              <a:rPr lang="en-US" sz="1200" dirty="0"/>
              <a:t>http://www.detroittransit.org/cms.php?pageid=26</a:t>
            </a:r>
          </a:p>
          <a:p>
            <a:r>
              <a:rPr lang="en-US" sz="1200" dirty="0"/>
              <a:t>http://www.dart.org/about/economicimpact.asp</a:t>
            </a:r>
          </a:p>
          <a:p>
            <a:r>
              <a:rPr lang="en-US" sz="1200" dirty="0"/>
              <a:t>http://reason.org/news/show/126773.html</a:t>
            </a:r>
          </a:p>
          <a:p>
            <a:r>
              <a:rPr lang="en-US" sz="1200" dirty="0"/>
              <a:t>http://mobility.tamu.edu/files/2011/09/congestion-cost.pdf</a:t>
            </a:r>
          </a:p>
          <a:p>
            <a:r>
              <a:rPr lang="en-US" sz="1200" dirty="0"/>
              <a:t>http://www.vtpi.org/railben.pdf</a:t>
            </a:r>
          </a:p>
          <a:p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208767"/>
          </a:xfrm>
        </p:spPr>
        <p:txBody>
          <a:bodyPr/>
          <a:lstStyle/>
          <a:p>
            <a:r>
              <a:rPr lang="en-US" sz="4600" dirty="0" smtClean="0"/>
              <a:t>Background: Tide Case Study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008" y="2057400"/>
            <a:ext cx="69201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A survey of over 1000 Norfolk residents was taken and although 90% were aware of new light rail, many lacked other information: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 lvl="1">
              <a:buFontTx/>
              <a:buChar char="-"/>
            </a:pPr>
            <a:r>
              <a:rPr lang="en-US" dirty="0" smtClean="0"/>
              <a:t> About 70% of downtown workers did not know the stop locations.</a:t>
            </a:r>
          </a:p>
          <a:p>
            <a:pPr lvl="1">
              <a:buFontTx/>
              <a:buChar char="-"/>
            </a:pPr>
            <a:endParaRPr lang="en-US" sz="1100" dirty="0" smtClean="0"/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About 55% of other respondents did not know the stop locations.</a:t>
            </a:r>
          </a:p>
          <a:p>
            <a:pPr lvl="1">
              <a:buFontTx/>
              <a:buChar char="-"/>
            </a:pPr>
            <a:endParaRPr lang="en-US" sz="1100" dirty="0" smtClean="0"/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69% of respondents ranked information about stops as an important problem.</a:t>
            </a:r>
          </a:p>
          <a:p>
            <a:pPr lvl="1">
              <a:buFontTx/>
              <a:buChar char="-"/>
            </a:pPr>
            <a:endParaRPr lang="en-US" sz="1100" dirty="0" smtClean="0"/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75% of respondents ranked schedule information as an important problem.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6033247"/>
            <a:ext cx="4232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http://www.gohrt.com/publications/reports/sir-light-rail-summary.pdf</a:t>
            </a:r>
          </a:p>
        </p:txBody>
      </p:sp>
    </p:spTree>
    <p:extLst>
      <p:ext uri="{BB962C8B-B14F-4D97-AF65-F5344CB8AC3E}">
        <p14:creationId xmlns:p14="http://schemas.microsoft.com/office/powerpoint/2010/main" val="2483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Background: Property Value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795" y="1524000"/>
            <a:ext cx="7620000" cy="4191000"/>
          </a:xfrm>
        </p:spPr>
        <p:txBody>
          <a:bodyPr>
            <a:normAutofit fontScale="92500"/>
          </a:bodyPr>
          <a:lstStyle/>
          <a:p>
            <a:pPr indent="-342900">
              <a:buFontTx/>
              <a:buChar char="-"/>
            </a:pPr>
            <a:r>
              <a:rPr lang="en-US" dirty="0" smtClean="0"/>
              <a:t>Both directly through increased accessibility and indirectly through area development, property values increase from light rail systems:</a:t>
            </a:r>
          </a:p>
          <a:p>
            <a:pPr indent="-342900">
              <a:buFontTx/>
              <a:buChar char="-"/>
            </a:pPr>
            <a:endParaRPr lang="en-US" dirty="0" smtClean="0"/>
          </a:p>
          <a:p>
            <a:pPr lvl="1" indent="-342900">
              <a:buFontTx/>
              <a:buChar char="-"/>
            </a:pPr>
            <a:r>
              <a:rPr lang="en-US" sz="1800" dirty="0" smtClean="0"/>
              <a:t>In Dallas, residential properties increased by an average of 39% while commercial properties increased by 53% over similar properties not located near the rail.</a:t>
            </a:r>
            <a:r>
              <a:rPr lang="en-US" sz="1800" baseline="30000" dirty="0" smtClean="0"/>
              <a:t>1</a:t>
            </a:r>
            <a:endParaRPr lang="en-US" sz="1000" dirty="0" smtClean="0"/>
          </a:p>
          <a:p>
            <a:pPr lvl="1" indent="-342900">
              <a:buFontTx/>
              <a:buChar char="-"/>
            </a:pPr>
            <a:r>
              <a:rPr lang="en-US" sz="1800" dirty="0" smtClean="0"/>
              <a:t>A study in Portland showed an increase of over 10% for homes within 500 meters of the MAX Eastside line.</a:t>
            </a:r>
            <a:r>
              <a:rPr lang="en-US" sz="1800" baseline="30000" dirty="0" smtClean="0"/>
              <a:t>2</a:t>
            </a:r>
            <a:endParaRPr lang="en-US" sz="1000" dirty="0" smtClean="0"/>
          </a:p>
          <a:p>
            <a:pPr lvl="1" indent="-342900">
              <a:buFontTx/>
              <a:buChar char="-"/>
            </a:pPr>
            <a:r>
              <a:rPr lang="en-US" sz="1800" dirty="0" smtClean="0"/>
              <a:t>In Denver, the poor economy led to an average market decline of 7.5%, but homes near the light-rail stations still saw an increase of almost 4%.</a:t>
            </a:r>
            <a:r>
              <a:rPr lang="en-US" sz="1800" baseline="30000" dirty="0" smtClean="0"/>
              <a:t>3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indent="-342900">
              <a:buFontTx/>
              <a:buChar char="-"/>
            </a:pPr>
            <a:r>
              <a:rPr lang="en-US" dirty="0" smtClean="0"/>
              <a:t>This proves that even during tough economic times, maximizing the value of light rail systems is important.</a:t>
            </a:r>
          </a:p>
          <a:p>
            <a:pPr lvl="1"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085988"/>
            <a:ext cx="62295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www.dart.org/about/economicimpact.asp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www.rtd-fastracks.com/media/uploads/nm/impacts_of_rail_transif_on_property_values.pdf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http://www.denverpost.com/news/ci_10850014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Traffic &amp; Parking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Tx/>
              <a:buChar char="-"/>
            </a:pPr>
            <a:r>
              <a:rPr lang="en-US" sz="2000" dirty="0"/>
              <a:t>Studies estimate that a $12.5 Billion rail system subsidy returns $19.4 Billion just through reduced congestion and another $12.1 Billion in </a:t>
            </a:r>
            <a:r>
              <a:rPr lang="en-US" sz="2000" dirty="0" smtClean="0"/>
              <a:t>parking.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lvl="1" indent="-342900">
              <a:buFontTx/>
              <a:buChar char="-"/>
            </a:pPr>
            <a:r>
              <a:rPr lang="en-US" sz="1700" dirty="0" smtClean="0"/>
              <a:t>Local: By 2030, Virginia will need an estimated 989 new lane-miles to accommodate growing traffic which will cost $3.1 Billion.</a:t>
            </a:r>
            <a:r>
              <a:rPr lang="en-US" sz="1700" baseline="30000" dirty="0" smtClean="0"/>
              <a:t>2</a:t>
            </a:r>
            <a:endParaRPr lang="en-US" sz="1700" dirty="0" smtClean="0"/>
          </a:p>
          <a:p>
            <a:pPr lvl="1" indent="-342900">
              <a:buFontTx/>
              <a:buChar char="-"/>
            </a:pPr>
            <a:r>
              <a:rPr lang="en-US" sz="1700" dirty="0" smtClean="0"/>
              <a:t>National: Congestion and traffic cause over $115 Billion in lost productivity and wasted fuel in the US each year.</a:t>
            </a:r>
            <a:r>
              <a:rPr lang="en-US" sz="1700" baseline="30000" dirty="0" smtClean="0"/>
              <a:t>3</a:t>
            </a:r>
            <a:endParaRPr lang="en-US" sz="1700" dirty="0" smtClean="0"/>
          </a:p>
          <a:p>
            <a:pPr lvl="1" indent="-342900">
              <a:buFontTx/>
              <a:buChar char="-"/>
            </a:pPr>
            <a:r>
              <a:rPr lang="en-US" sz="1700" dirty="0" smtClean="0"/>
              <a:t>How? Even </a:t>
            </a:r>
            <a:r>
              <a:rPr lang="en-US" sz="1700" dirty="0"/>
              <a:t>a reduction as small as 5% in traffic volume will reduce delays by 20% or </a:t>
            </a:r>
            <a:r>
              <a:rPr lang="en-US" sz="1700" dirty="0" smtClean="0"/>
              <a:t>more during peak hours.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endParaRPr lang="en-US" sz="1800" baseline="30000" dirty="0"/>
          </a:p>
          <a:p>
            <a:pPr indent="-342900">
              <a:buFontTx/>
              <a:buChar char="-"/>
            </a:pPr>
            <a:r>
              <a:rPr lang="en-US" sz="2000" dirty="0" smtClean="0"/>
              <a:t>In order to maximize these benefits, end-users must trust the transit systems’ reliability as an alternative to driving.</a:t>
            </a:r>
          </a:p>
          <a:p>
            <a:pPr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399" y="6085989"/>
            <a:ext cx="40591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http://www.vtpi.org/railben.pdf</a:t>
            </a:r>
          </a:p>
          <a:p>
            <a:pPr marL="342900" indent="-342900">
              <a:buAutoNum type="arabicParenR"/>
            </a:pPr>
            <a:r>
              <a:rPr lang="en-US" sz="1050" dirty="0" smtClean="0">
                <a:latin typeface="+mj-lt"/>
              </a:rPr>
              <a:t>http</a:t>
            </a:r>
            <a:r>
              <a:rPr lang="en-US" sz="1050" dirty="0">
                <a:latin typeface="+mj-lt"/>
              </a:rPr>
              <a:t>://</a:t>
            </a:r>
            <a:r>
              <a:rPr lang="en-US" sz="1050" dirty="0" smtClean="0">
                <a:latin typeface="+mj-lt"/>
              </a:rPr>
              <a:t>reason.org/news/show/126773.html</a:t>
            </a:r>
          </a:p>
          <a:p>
            <a:pPr marL="342900" indent="-342900"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mobility.tamu.edu/files/2011/09/congestion-cost.pdf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264" y="228600"/>
            <a:ext cx="7772400" cy="1023258"/>
          </a:xfrm>
        </p:spPr>
        <p:txBody>
          <a:bodyPr/>
          <a:lstStyle/>
          <a:p>
            <a:r>
              <a:rPr lang="en-US" sz="4800" dirty="0" smtClean="0"/>
              <a:t>End-User Problems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8518" y="19050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3899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947058"/>
          </a:xfrm>
        </p:spPr>
        <p:txBody>
          <a:bodyPr/>
          <a:lstStyle/>
          <a:p>
            <a:r>
              <a:rPr lang="en-US" sz="4800" dirty="0"/>
              <a:t>Operating </a:t>
            </a:r>
            <a:r>
              <a:rPr lang="en-US" sz="4800" dirty="0" smtClean="0"/>
              <a:t>Problems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8518" y="1905000"/>
            <a:ext cx="6991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The Tide tracks the number of riders entering the train, but </a:t>
            </a:r>
            <a:r>
              <a:rPr lang="en-US" sz="2000" dirty="0" smtClean="0"/>
              <a:t>no </a:t>
            </a:r>
            <a:r>
              <a:rPr lang="en-US" sz="2000" dirty="0"/>
              <a:t>detailed </a:t>
            </a:r>
            <a:r>
              <a:rPr lang="en-US" sz="2000" dirty="0" smtClean="0"/>
              <a:t>information.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marL="285750" indent="-285750">
              <a:buFontTx/>
              <a:buChar char="-"/>
            </a:pPr>
            <a:r>
              <a:rPr lang="en-US" sz="2000" dirty="0"/>
              <a:t>Operators have no form of real-time alerts or status </a:t>
            </a:r>
            <a:r>
              <a:rPr lang="en-US" sz="2000" dirty="0" smtClean="0"/>
              <a:t>updates.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Dispatchers have no way of tracking </a:t>
            </a:r>
            <a:r>
              <a:rPr lang="en-US" sz="2000" dirty="0" smtClean="0"/>
              <a:t>train </a:t>
            </a:r>
            <a:r>
              <a:rPr lang="en-US" sz="2000" dirty="0"/>
              <a:t>positions on the downtown portion of the rail system, so must rely on </a:t>
            </a:r>
            <a:r>
              <a:rPr lang="en-US" sz="2000" dirty="0" smtClean="0"/>
              <a:t>radios.</a:t>
            </a:r>
            <a:r>
              <a:rPr lang="en-US" sz="2000" baseline="30000" dirty="0" smtClean="0"/>
              <a:t>3</a:t>
            </a:r>
            <a:endParaRPr lang="en-US" sz="20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255975" y="6096000"/>
            <a:ext cx="67569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http://www.metro-magazine.com/News/Story/2011/08/INIT-employees-to-serve-as-Tide-Guides-.aspx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http://hamptonroads.com/2011/07/control-room-nsu-serves-brains-light-rail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http://www.serpefirm.com/responsibilities-the-tide-light-rail-controller-operator.aspx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20" y="3810000"/>
            <a:ext cx="4374488" cy="21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33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Multiple Mediums</a:t>
            </a:r>
            <a:endParaRPr lang="en-US" sz="5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938" y="1828800"/>
            <a:ext cx="702775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Our system will be fully accessible from three different mediums: mobile applications, station kiosks, and a website. This will ensure that users can access it easily from virtually any location.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All three systems will use the same underlying system and authentication process, providing appropriate tools based on the user level (rider, business owner, operator).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The key to the interfaces will be providing a way for HRT and local businesses to provide riders with the necessary data to fully utilize the light rail system.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In addition to providing static information, use of these mediums will provide riders with real-time tracking, allow operators to issue service updates, and give business owners a new way of delivering targeted advertising.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Revisited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Tx/>
              <a:buChar char="-"/>
            </a:pPr>
            <a:r>
              <a:rPr lang="en-US" dirty="0" smtClean="0"/>
              <a:t>These studies show the benefits, but return on investment can be further boosted in 3 key areas:</a:t>
            </a:r>
            <a:endParaRPr lang="en-US" baseline="30000" dirty="0"/>
          </a:p>
          <a:p>
            <a:pPr indent="-342900">
              <a:buFontTx/>
              <a:buChar char="-"/>
            </a:pPr>
            <a:endParaRPr lang="en-US" dirty="0" smtClean="0"/>
          </a:p>
          <a:p>
            <a:pPr lvl="1" indent="-342900">
              <a:buFontTx/>
              <a:buChar char="-"/>
            </a:pPr>
            <a:r>
              <a:rPr lang="en-US" sz="1800" dirty="0" smtClean="0"/>
              <a:t>Information: Everything from details about local businesses to train schedules during major events is vital.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lvl="1" indent="-342900">
              <a:buFontTx/>
              <a:buChar char="-"/>
            </a:pPr>
            <a:r>
              <a:rPr lang="en-US" sz="1800" dirty="0" smtClean="0"/>
              <a:t>Communication: Two-way, real-time communication is essential in every aspect of improving light rail systems towards further expansion.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lvl="1" indent="-342900">
              <a:buFontTx/>
              <a:buChar char="-"/>
            </a:pPr>
            <a:r>
              <a:rPr lang="en-US" sz="1800" dirty="0" smtClean="0"/>
              <a:t>Overall Satisfaction:  Providing an easy to use system for local businesses, riders, and operators will promote maximal adoption of the light rail system.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WBS – addendum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3721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0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8485"/>
            <a:ext cx="8229600" cy="331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Overall WBS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85517" y="1302984"/>
            <a:ext cx="1447800" cy="81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WAE Server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32706" y="3769868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251178" y="4925076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264925" y="3769868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Disk Layout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791297" y="3239431"/>
            <a:ext cx="9650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OS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791297" y="5489549"/>
            <a:ext cx="120643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Install Webserver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257096" y="4303268"/>
            <a:ext cx="131981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283235" y="2623170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40368" y="2634266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Webserver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132706" y="3229814"/>
            <a:ext cx="130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Access Control</a:t>
            </a:r>
            <a:endParaRPr lang="en-US" sz="1600" dirty="0"/>
          </a:p>
        </p:txBody>
      </p:sp>
      <p:cxnSp>
        <p:nvCxnSpPr>
          <p:cNvPr id="8" name="Elbow Connector 7"/>
          <p:cNvCxnSpPr>
            <a:stCxn id="4" idx="2"/>
            <a:endCxn id="26" idx="0"/>
          </p:cNvCxnSpPr>
          <p:nvPr/>
        </p:nvCxnSpPr>
        <p:spPr>
          <a:xfrm rot="5400000">
            <a:off x="2520242" y="1733995"/>
            <a:ext cx="509418" cy="12689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27" idx="0"/>
          </p:cNvCxnSpPr>
          <p:nvPr/>
        </p:nvCxnSpPr>
        <p:spPr>
          <a:xfrm rot="16200000" flipH="1">
            <a:off x="3743260" y="1779908"/>
            <a:ext cx="520514" cy="1188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2"/>
            <a:endCxn id="13" idx="1"/>
          </p:cNvCxnSpPr>
          <p:nvPr/>
        </p:nvCxnSpPr>
        <p:spPr>
          <a:xfrm rot="5400000">
            <a:off x="1772061" y="3099606"/>
            <a:ext cx="387661" cy="349188"/>
          </a:xfrm>
          <a:prstGeom prst="bentConnector4">
            <a:avLst>
              <a:gd name="adj1" fmla="val 20515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7" idx="2"/>
            <a:endCxn id="29" idx="1"/>
          </p:cNvCxnSpPr>
          <p:nvPr/>
        </p:nvCxnSpPr>
        <p:spPr>
          <a:xfrm rot="5400000">
            <a:off x="4181688" y="3042484"/>
            <a:ext cx="366948" cy="464912"/>
          </a:xfrm>
          <a:prstGeom prst="bentConnector4">
            <a:avLst>
              <a:gd name="adj1" fmla="val 18851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7" idx="2"/>
            <a:endCxn id="20" idx="1"/>
          </p:cNvCxnSpPr>
          <p:nvPr/>
        </p:nvCxnSpPr>
        <p:spPr>
          <a:xfrm rot="5400000">
            <a:off x="3911661" y="3312511"/>
            <a:ext cx="907002" cy="464912"/>
          </a:xfrm>
          <a:prstGeom prst="bentConnector4">
            <a:avLst>
              <a:gd name="adj1" fmla="val 37398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653879" y="2634266"/>
            <a:ext cx="13062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Decision Engine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4132706" y="4341368"/>
            <a:ext cx="159737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Decision Engine</a:t>
            </a:r>
            <a:endParaRPr lang="en-US" sz="1600" dirty="0"/>
          </a:p>
        </p:txBody>
      </p:sp>
      <p:cxnSp>
        <p:nvCxnSpPr>
          <p:cNvPr id="80" name="Elbow Connector 79"/>
          <p:cNvCxnSpPr>
            <a:stCxn id="27" idx="2"/>
            <a:endCxn id="77" idx="1"/>
          </p:cNvCxnSpPr>
          <p:nvPr/>
        </p:nvCxnSpPr>
        <p:spPr>
          <a:xfrm rot="5400000">
            <a:off x="3625911" y="3598261"/>
            <a:ext cx="1478502" cy="464912"/>
          </a:xfrm>
          <a:prstGeom prst="bentConnector4">
            <a:avLst>
              <a:gd name="adj1" fmla="val 42269"/>
              <a:gd name="adj2" fmla="val 149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76" idx="0"/>
          </p:cNvCxnSpPr>
          <p:nvPr/>
        </p:nvCxnSpPr>
        <p:spPr>
          <a:xfrm rot="16200000" flipH="1">
            <a:off x="4597945" y="925224"/>
            <a:ext cx="520514" cy="28975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926735" y="3220934"/>
            <a:ext cx="106574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5926736" y="3792434"/>
            <a:ext cx="1303908" cy="9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Decision Engine</a:t>
            </a:r>
            <a:endParaRPr lang="en-US" sz="1600" dirty="0"/>
          </a:p>
        </p:txBody>
      </p:sp>
      <p:cxnSp>
        <p:nvCxnSpPr>
          <p:cNvPr id="92" name="Elbow Connector 91"/>
          <p:cNvCxnSpPr>
            <a:stCxn id="76" idx="2"/>
            <a:endCxn id="89" idx="1"/>
          </p:cNvCxnSpPr>
          <p:nvPr/>
        </p:nvCxnSpPr>
        <p:spPr>
          <a:xfrm rot="5400000">
            <a:off x="5937827" y="3080374"/>
            <a:ext cx="358068" cy="380252"/>
          </a:xfrm>
          <a:prstGeom prst="bentConnector4">
            <a:avLst>
              <a:gd name="adj1" fmla="val 18079"/>
              <a:gd name="adj2" fmla="val 1601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6" idx="2"/>
            <a:endCxn id="90" idx="1"/>
          </p:cNvCxnSpPr>
          <p:nvPr/>
        </p:nvCxnSpPr>
        <p:spPr>
          <a:xfrm rot="5400000">
            <a:off x="5534495" y="3483708"/>
            <a:ext cx="1164734" cy="380251"/>
          </a:xfrm>
          <a:prstGeom prst="bentConnector4">
            <a:avLst>
              <a:gd name="adj1" fmla="val 30091"/>
              <a:gd name="adj2" fmla="val 1601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6" idx="2"/>
            <a:endCxn id="14" idx="1"/>
          </p:cNvCxnSpPr>
          <p:nvPr/>
        </p:nvCxnSpPr>
        <p:spPr>
          <a:xfrm rot="5400000">
            <a:off x="647002" y="4224665"/>
            <a:ext cx="2637779" cy="349188"/>
          </a:xfrm>
          <a:prstGeom prst="bentConnector4">
            <a:avLst>
              <a:gd name="adj1" fmla="val 45667"/>
              <a:gd name="adj2" fmla="val 16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3" idx="2"/>
            <a:endCxn id="12" idx="1"/>
          </p:cNvCxnSpPr>
          <p:nvPr/>
        </p:nvCxnSpPr>
        <p:spPr>
          <a:xfrm rot="5400000">
            <a:off x="2118462" y="3843094"/>
            <a:ext cx="301837" cy="8910"/>
          </a:xfrm>
          <a:prstGeom prst="bentConnector4">
            <a:avLst>
              <a:gd name="adj1" fmla="val 12132"/>
              <a:gd name="adj2" fmla="val 26656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3" idx="2"/>
            <a:endCxn id="3" idx="1"/>
          </p:cNvCxnSpPr>
          <p:nvPr/>
        </p:nvCxnSpPr>
        <p:spPr>
          <a:xfrm rot="5400000">
            <a:off x="1828798" y="4124930"/>
            <a:ext cx="873337" cy="16739"/>
          </a:xfrm>
          <a:prstGeom prst="bentConnector4">
            <a:avLst>
              <a:gd name="adj1" fmla="val 34731"/>
              <a:gd name="adj2" fmla="val 14656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3" idx="2"/>
            <a:endCxn id="11" idx="1"/>
          </p:cNvCxnSpPr>
          <p:nvPr/>
        </p:nvCxnSpPr>
        <p:spPr>
          <a:xfrm rot="5400000">
            <a:off x="1533985" y="4413825"/>
            <a:ext cx="1457045" cy="22657"/>
          </a:xfrm>
          <a:prstGeom prst="bentConnector4">
            <a:avLst>
              <a:gd name="adj1" fmla="val 42155"/>
              <a:gd name="adj2" fmla="val 1108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791297" y="6099148"/>
            <a:ext cx="1728982" cy="53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 Decision Engine</a:t>
            </a:r>
            <a:endParaRPr lang="en-US" sz="1600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Web Apps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6954" y="1238248"/>
            <a:ext cx="17888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Onboard Hardware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19479" y="2305048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Sensors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844554" y="2305048"/>
            <a:ext cx="20936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Automatic People Counters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66299" y="230135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Master PC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42404" y="2914648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185604" y="2900592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89224" y="2902812"/>
            <a:ext cx="209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Quote from multiple vendors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42404" y="3448048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Master PC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85604" y="3448048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Master PC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220287" y="3448048"/>
            <a:ext cx="12587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Device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690804" y="398144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 Install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133208" y="443864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Networking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676008" y="4895848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Reporting Agent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133208" y="5429248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GPS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18412" y="5886448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APC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118412" y="6343648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 to DB</a:t>
            </a:r>
            <a:endParaRPr lang="en-US" sz="1600" dirty="0"/>
          </a:p>
        </p:txBody>
      </p:sp>
      <p:cxnSp>
        <p:nvCxnSpPr>
          <p:cNvPr id="22" name="Elbow Connector 21"/>
          <p:cNvCxnSpPr>
            <a:endCxn id="6" idx="0"/>
          </p:cNvCxnSpPr>
          <p:nvPr/>
        </p:nvCxnSpPr>
        <p:spPr>
          <a:xfrm>
            <a:off x="3490404" y="2000248"/>
            <a:ext cx="400975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5" idx="0"/>
          </p:cNvCxnSpPr>
          <p:nvPr/>
        </p:nvCxnSpPr>
        <p:spPr>
          <a:xfrm rot="5400000">
            <a:off x="2195929" y="609598"/>
            <a:ext cx="304800" cy="3086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8" idx="0"/>
          </p:cNvCxnSpPr>
          <p:nvPr/>
        </p:nvCxnSpPr>
        <p:spPr>
          <a:xfrm rot="16200000" flipH="1">
            <a:off x="4921188" y="970439"/>
            <a:ext cx="301102" cy="2360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9" idx="1"/>
          </p:cNvCxnSpPr>
          <p:nvPr/>
        </p:nvCxnSpPr>
        <p:spPr>
          <a:xfrm rot="5400000">
            <a:off x="433342" y="2771311"/>
            <a:ext cx="381000" cy="362875"/>
          </a:xfrm>
          <a:prstGeom prst="bentConnector4">
            <a:avLst>
              <a:gd name="adj1" fmla="val 20000"/>
              <a:gd name="adj2" fmla="val 162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2" idx="1"/>
          </p:cNvCxnSpPr>
          <p:nvPr/>
        </p:nvCxnSpPr>
        <p:spPr>
          <a:xfrm rot="5400000">
            <a:off x="166642" y="3038011"/>
            <a:ext cx="914400" cy="362875"/>
          </a:xfrm>
          <a:prstGeom prst="bentConnector4">
            <a:avLst>
              <a:gd name="adj1" fmla="val 7403"/>
              <a:gd name="adj2" fmla="val 162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1"/>
          </p:cNvCxnSpPr>
          <p:nvPr/>
        </p:nvCxnSpPr>
        <p:spPr>
          <a:xfrm rot="16200000" flipH="1">
            <a:off x="2887832" y="2831420"/>
            <a:ext cx="366944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3" idx="1"/>
          </p:cNvCxnSpPr>
          <p:nvPr/>
        </p:nvCxnSpPr>
        <p:spPr>
          <a:xfrm rot="16200000" flipH="1">
            <a:off x="2614104" y="3105148"/>
            <a:ext cx="9144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1" idx="1"/>
          </p:cNvCxnSpPr>
          <p:nvPr/>
        </p:nvCxnSpPr>
        <p:spPr>
          <a:xfrm rot="16200000" flipH="1">
            <a:off x="5610132" y="2852320"/>
            <a:ext cx="369164" cy="189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4" idx="1"/>
          </p:cNvCxnSpPr>
          <p:nvPr/>
        </p:nvCxnSpPr>
        <p:spPr>
          <a:xfrm rot="16200000" flipH="1">
            <a:off x="5992427" y="3448788"/>
            <a:ext cx="316636" cy="139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6519354" y="3924298"/>
            <a:ext cx="1905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6" idx="1"/>
          </p:cNvCxnSpPr>
          <p:nvPr/>
        </p:nvCxnSpPr>
        <p:spPr>
          <a:xfrm rot="16200000" flipH="1">
            <a:off x="6902203" y="4398143"/>
            <a:ext cx="266700" cy="195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7" idx="1"/>
          </p:cNvCxnSpPr>
          <p:nvPr/>
        </p:nvCxnSpPr>
        <p:spPr>
          <a:xfrm rot="16200000" flipH="1">
            <a:off x="5997606" y="4446046"/>
            <a:ext cx="1219200" cy="1376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8" idx="1"/>
          </p:cNvCxnSpPr>
          <p:nvPr/>
        </p:nvCxnSpPr>
        <p:spPr>
          <a:xfrm>
            <a:off x="6849677" y="5353048"/>
            <a:ext cx="283531" cy="266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19" idx="1"/>
          </p:cNvCxnSpPr>
          <p:nvPr/>
        </p:nvCxnSpPr>
        <p:spPr>
          <a:xfrm rot="16200000" flipH="1">
            <a:off x="6731077" y="5689613"/>
            <a:ext cx="647700" cy="126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1"/>
          </p:cNvCxnSpPr>
          <p:nvPr/>
        </p:nvCxnSpPr>
        <p:spPr>
          <a:xfrm rot="16200000" flipH="1">
            <a:off x="6502477" y="5918213"/>
            <a:ext cx="1104900" cy="126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Onboard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237" y="304800"/>
            <a:ext cx="7772400" cy="947058"/>
          </a:xfrm>
        </p:spPr>
        <p:txBody>
          <a:bodyPr/>
          <a:lstStyle/>
          <a:p>
            <a:r>
              <a:rPr lang="en-US" sz="4500" dirty="0" smtClean="0"/>
              <a:t>Background</a:t>
            </a:r>
            <a:r>
              <a:rPr lang="en-US" sz="4800" dirty="0" smtClean="0"/>
              <a:t>: Tide Ridership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8518" y="1905000"/>
            <a:ext cx="699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Tide ridership started strong, breaking the first-year 2,900 daily rider </a:t>
            </a:r>
            <a:r>
              <a:rPr lang="en-US" sz="2000" dirty="0" smtClean="0"/>
              <a:t>estimate in its opening months, </a:t>
            </a:r>
            <a:r>
              <a:rPr lang="en-US" sz="2000" dirty="0"/>
              <a:t>but has been in decline </a:t>
            </a:r>
            <a:r>
              <a:rPr lang="en-US" sz="2000" dirty="0" smtClean="0"/>
              <a:t>since.</a:t>
            </a:r>
            <a:r>
              <a:rPr lang="en-US" sz="2000" baseline="30000" dirty="0" smtClean="0"/>
              <a:t>1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2464" y="6176683"/>
            <a:ext cx="7487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www.gohrt.com/public-records/Commission-Documents/Commission-Meetings/FY2012/January-2012.pdf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35377885"/>
              </p:ext>
            </p:extLst>
          </p:nvPr>
        </p:nvGraphicFramePr>
        <p:xfrm>
          <a:off x="4191000" y="3276600"/>
          <a:ext cx="3864697" cy="2023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3662023"/>
              </p:ext>
            </p:extLst>
          </p:nvPr>
        </p:nvGraphicFramePr>
        <p:xfrm>
          <a:off x="457200" y="3276600"/>
          <a:ext cx="3581399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34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pre-Current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80722" y="4953000"/>
            <a:ext cx="1594603" cy="1728859"/>
            <a:chOff x="715274" y="838200"/>
            <a:chExt cx="1594603" cy="1728859"/>
          </a:xfrm>
        </p:grpSpPr>
        <p:pic>
          <p:nvPicPr>
            <p:cNvPr id="9" name="Picture 2" descr="C:\Users\Nathan\AppData\Local\Microsoft\Windows\Temporary Internet Files\Content.IE5\53UYLVK1\MC90038352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24" y="838200"/>
              <a:ext cx="1303107" cy="14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5274" y="22900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2172" y="3138446"/>
            <a:ext cx="1841892" cy="1660298"/>
            <a:chOff x="228600" y="2743200"/>
            <a:chExt cx="2333625" cy="2103550"/>
          </a:xfrm>
        </p:grpSpPr>
        <p:pic>
          <p:nvPicPr>
            <p:cNvPr id="12" name="Picture 11" descr="C:\Users\Nathan\AppData\Local\Microsoft\Windows\Temporary Internet Files\Content.IE5\DQ84ZFRV\MC900361268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2333625" cy="185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24628" y="4495800"/>
              <a:ext cx="1034164" cy="350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</p:grpSp>
      <p:sp>
        <p:nvSpPr>
          <p:cNvPr id="14" name="Flowchart: Process 13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3882420" y="2067411"/>
            <a:ext cx="1224564" cy="95136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feedback about service through traditional means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3882419" y="1249451"/>
            <a:ext cx="1224564" cy="4750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ridership data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5365640" y="1583380"/>
            <a:ext cx="1320074" cy="968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Schedule, Stops/Stations and fare for Light Rail, determine new service areas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6867446" y="1773641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 Rail normal operation</a:t>
            </a:r>
            <a:endParaRPr lang="en-US" sz="1200" dirty="0"/>
          </a:p>
        </p:txBody>
      </p:sp>
      <p:sp>
        <p:nvSpPr>
          <p:cNvPr id="19" name="Plus 18"/>
          <p:cNvSpPr/>
          <p:nvPr/>
        </p:nvSpPr>
        <p:spPr>
          <a:xfrm>
            <a:off x="4392497" y="1783652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09039" y="3552946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20" y="3237553"/>
            <a:ext cx="1224564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-Get Schedule Info</a:t>
            </a:r>
          </a:p>
          <a:p>
            <a:r>
              <a:rPr lang="en-US" sz="1200" dirty="0" smtClean="0"/>
              <a:t>-Get Fare Info</a:t>
            </a:r>
          </a:p>
          <a:p>
            <a:r>
              <a:rPr lang="en-US" sz="1200" dirty="0" smtClean="0"/>
              <a:t>-Get Stop Info</a:t>
            </a:r>
          </a:p>
          <a:p>
            <a:r>
              <a:rPr lang="en-US" sz="1200" dirty="0" smtClean="0"/>
              <a:t>Purchase e-ticket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42628" y="3376740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387578" y="3952595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700828" y="3237553"/>
            <a:ext cx="1127676" cy="474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807466" y="4140717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7076156" y="3791396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0722" y="3124527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0722" y="4798744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143046" y="5301181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959411" y="5218094"/>
            <a:ext cx="107058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Advertising </a:t>
            </a:r>
          </a:p>
          <a:p>
            <a:pPr algn="ctr"/>
            <a:r>
              <a:rPr lang="en-US" sz="1200" dirty="0" smtClean="0"/>
              <a:t>Media (Print, Radio, TV)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74116" y="5410200"/>
            <a:ext cx="1202884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Inefficient marketing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700828" y="5404887"/>
            <a:ext cx="1528772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big returns on tax payer investment in Light Rail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3705146" y="1361600"/>
            <a:ext cx="177274" cy="138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flipH="1">
            <a:off x="5106984" y="1367898"/>
            <a:ext cx="232380" cy="1375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6685714" y="2067411"/>
            <a:ext cx="181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1" idx="1"/>
          </p:cNvCxnSpPr>
          <p:nvPr/>
        </p:nvCxnSpPr>
        <p:spPr>
          <a:xfrm>
            <a:off x="3671139" y="3923353"/>
            <a:ext cx="21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1"/>
          </p:cNvCxnSpPr>
          <p:nvPr/>
        </p:nvCxnSpPr>
        <p:spPr>
          <a:xfrm>
            <a:off x="5149590" y="3611858"/>
            <a:ext cx="93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23" idx="0"/>
          </p:cNvCxnSpPr>
          <p:nvPr/>
        </p:nvCxnSpPr>
        <p:spPr>
          <a:xfrm>
            <a:off x="5859814" y="3846977"/>
            <a:ext cx="0" cy="10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3"/>
            <a:endCxn id="24" idx="1"/>
          </p:cNvCxnSpPr>
          <p:nvPr/>
        </p:nvCxnSpPr>
        <p:spPr>
          <a:xfrm flipV="1">
            <a:off x="6332049" y="3474959"/>
            <a:ext cx="368779" cy="676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6" idx="1"/>
          </p:cNvCxnSpPr>
          <p:nvPr/>
        </p:nvCxnSpPr>
        <p:spPr>
          <a:xfrm>
            <a:off x="6807466" y="3712364"/>
            <a:ext cx="268690" cy="210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24" idx="3"/>
          </p:cNvCxnSpPr>
          <p:nvPr/>
        </p:nvCxnSpPr>
        <p:spPr>
          <a:xfrm flipV="1">
            <a:off x="7453176" y="3474959"/>
            <a:ext cx="375328" cy="448394"/>
          </a:xfrm>
          <a:prstGeom prst="bentConnector3">
            <a:avLst>
              <a:gd name="adj1" fmla="val 160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25" idx="0"/>
          </p:cNvCxnSpPr>
          <p:nvPr/>
        </p:nvCxnSpPr>
        <p:spPr>
          <a:xfrm>
            <a:off x="7264666" y="4055310"/>
            <a:ext cx="0" cy="8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0" idx="1"/>
          </p:cNvCxnSpPr>
          <p:nvPr/>
        </p:nvCxnSpPr>
        <p:spPr>
          <a:xfrm>
            <a:off x="3705146" y="5671588"/>
            <a:ext cx="254265" cy="3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31" idx="1"/>
          </p:cNvCxnSpPr>
          <p:nvPr/>
        </p:nvCxnSpPr>
        <p:spPr>
          <a:xfrm>
            <a:off x="5029991" y="5675294"/>
            <a:ext cx="244125" cy="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3"/>
            <a:endCxn id="32" idx="1"/>
          </p:cNvCxnSpPr>
          <p:nvPr/>
        </p:nvCxnSpPr>
        <p:spPr>
          <a:xfrm flipV="1">
            <a:off x="6477000" y="5671587"/>
            <a:ext cx="223828" cy="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4930</Words>
  <Application>Microsoft Office PowerPoint</Application>
  <PresentationFormat>On-screen Show (4:3)</PresentationFormat>
  <Paragraphs>1215</Paragraphs>
  <Slides>79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Adjacency</vt:lpstr>
      <vt:lpstr>Current – Intelligent Transportation System  </vt:lpstr>
      <vt:lpstr>Outline</vt:lpstr>
      <vt:lpstr>Introduction: Our Team</vt:lpstr>
      <vt:lpstr>Introduction: The Problem</vt:lpstr>
      <vt:lpstr>Background: Increased Sales</vt:lpstr>
      <vt:lpstr>Background: Jobs &amp; Development</vt:lpstr>
      <vt:lpstr>Background: Tide Case Study</vt:lpstr>
      <vt:lpstr>Background: Tide Ridership</vt:lpstr>
      <vt:lpstr>Process Flow pre-Current ITS</vt:lpstr>
      <vt:lpstr>The Solution</vt:lpstr>
      <vt:lpstr>Process Flow with Current ITS</vt:lpstr>
      <vt:lpstr>Objectives</vt:lpstr>
      <vt:lpstr>Trend Analysis</vt:lpstr>
      <vt:lpstr>Local Businesses</vt:lpstr>
      <vt:lpstr>Our Current market?</vt:lpstr>
      <vt:lpstr>Market Outlook</vt:lpstr>
      <vt:lpstr>In The Box</vt:lpstr>
      <vt:lpstr>Not In The Box</vt:lpstr>
      <vt:lpstr>Major Function Component Diagram</vt:lpstr>
      <vt:lpstr>Train Hardware  Option 1</vt:lpstr>
      <vt:lpstr>PowerPoint Presentation</vt:lpstr>
      <vt:lpstr>Train Hardware Costs</vt:lpstr>
      <vt:lpstr>IT Department Hardware Locally hosted option </vt:lpstr>
      <vt:lpstr>IT Department Hardware Remotely hosted option </vt:lpstr>
      <vt:lpstr>Station Hardware Optional</vt:lpstr>
      <vt:lpstr>PowerPoint Presentation</vt:lpstr>
      <vt:lpstr>Hardware Work Breakdown</vt:lpstr>
      <vt:lpstr>Hardware Work Breakdown</vt:lpstr>
      <vt:lpstr>Hardware Work Breakdown</vt:lpstr>
      <vt:lpstr>Hardware Work Breakdown</vt:lpstr>
      <vt:lpstr>Software Provided</vt:lpstr>
      <vt:lpstr>Software Overview</vt:lpstr>
      <vt:lpstr> I – Embedded System</vt:lpstr>
      <vt:lpstr>II - Prediction</vt:lpstr>
      <vt:lpstr>Decision Engine (DE) Request Algorithms</vt:lpstr>
      <vt:lpstr>Intelligent Routing Algorithm</vt:lpstr>
      <vt:lpstr>III - Reporting</vt:lpstr>
      <vt:lpstr>IV - Presentation</vt:lpstr>
      <vt:lpstr>Mobile App GUI Sitemap</vt:lpstr>
      <vt:lpstr>GUI Mockups</vt:lpstr>
      <vt:lpstr>GUI Mockups</vt:lpstr>
      <vt:lpstr>Software Work Breakdown</vt:lpstr>
      <vt:lpstr>Software Work Breakdown</vt:lpstr>
      <vt:lpstr>Software Work Breakdown</vt:lpstr>
      <vt:lpstr>Software Work Breakdown</vt:lpstr>
      <vt:lpstr>Database Schemas</vt:lpstr>
      <vt:lpstr>Database Schemas</vt:lpstr>
      <vt:lpstr>PowerPoint Presentation</vt:lpstr>
      <vt:lpstr>Database Schema ERD</vt:lpstr>
      <vt:lpstr>Business ERD</vt:lpstr>
      <vt:lpstr>Software Work Breakdown</vt:lpstr>
      <vt:lpstr>Software Work Breakdown</vt:lpstr>
      <vt:lpstr>Software Work Breakdown</vt:lpstr>
      <vt:lpstr>Gantt Charts</vt:lpstr>
      <vt:lpstr>Phase 2 WBS</vt:lpstr>
      <vt:lpstr>Phase 2 WBS</vt:lpstr>
      <vt:lpstr>Phase 2 WBS</vt:lpstr>
      <vt:lpstr>Phase 2 Staff Budget</vt:lpstr>
      <vt:lpstr>Phase 2 Resources Budget</vt:lpstr>
      <vt:lpstr>Phase 2 Total</vt:lpstr>
      <vt:lpstr>Project Risks</vt:lpstr>
      <vt:lpstr>Risk Matrix</vt:lpstr>
      <vt:lpstr>Financial Risks</vt:lpstr>
      <vt:lpstr>Technical Risks</vt:lpstr>
      <vt:lpstr>Customer Risks</vt:lpstr>
      <vt:lpstr>Schedule Risks</vt:lpstr>
      <vt:lpstr>Conclusion</vt:lpstr>
      <vt:lpstr> Questions? </vt:lpstr>
      <vt:lpstr>References</vt:lpstr>
      <vt:lpstr>Background: Property Value</vt:lpstr>
      <vt:lpstr>Background: Traffic &amp; Parking</vt:lpstr>
      <vt:lpstr>End-User Problems</vt:lpstr>
      <vt:lpstr>Operating Problems</vt:lpstr>
      <vt:lpstr>Multiple Mediums</vt:lpstr>
      <vt:lpstr>The Problem: Revisited</vt:lpstr>
      <vt:lpstr>Phase 2 WBS – addendum</vt:lpstr>
      <vt:lpstr>Overall WBS</vt:lpstr>
      <vt:lpstr>Web Apps Server</vt:lpstr>
      <vt:lpstr>Onboard Hardware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Slides</dc:title>
  <dc:creator>dunn</dc:creator>
  <cp:lastModifiedBy>Nathan</cp:lastModifiedBy>
  <cp:revision>357</cp:revision>
  <dcterms:created xsi:type="dcterms:W3CDTF">2012-02-28T02:03:53Z</dcterms:created>
  <dcterms:modified xsi:type="dcterms:W3CDTF">2012-04-04T03:04:26Z</dcterms:modified>
</cp:coreProperties>
</file>