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9" d="100"/>
          <a:sy n="139" d="100"/>
        </p:scale>
        <p:origin x="-198" y="1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8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5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0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4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1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1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1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8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4D935-2549-40DE-958C-D5D9203B3C25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174B-5103-42FA-8E3B-B38323878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Onboard </a:t>
            </a:r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/>
          </a:bodyPr>
          <a:lstStyle/>
          <a:p>
            <a:r>
              <a:rPr lang="en-US" sz="1400" b="1" u="sng" dirty="0" smtClean="0"/>
              <a:t>Onboard Master PC</a:t>
            </a:r>
          </a:p>
          <a:p>
            <a:r>
              <a:rPr lang="en-US" sz="1400" dirty="0" smtClean="0"/>
              <a:t>Underlying </a:t>
            </a:r>
            <a:r>
              <a:rPr lang="en-US" sz="1400" dirty="0" smtClean="0"/>
              <a:t>Hardware: </a:t>
            </a:r>
          </a:p>
          <a:p>
            <a:pPr lvl="1"/>
            <a:r>
              <a:rPr lang="en-US" sz="1400" dirty="0" smtClean="0"/>
              <a:t>ARM SBC </a:t>
            </a:r>
          </a:p>
          <a:p>
            <a:pPr lvl="1"/>
            <a:r>
              <a:rPr lang="en-US" sz="1400" dirty="0" smtClean="0"/>
              <a:t>Runs Linux (free!)</a:t>
            </a:r>
          </a:p>
          <a:p>
            <a:pPr lvl="1"/>
            <a:r>
              <a:rPr lang="en-US" sz="1400" dirty="0" smtClean="0"/>
              <a:t>Easily </a:t>
            </a:r>
            <a:r>
              <a:rPr lang="en-US" sz="1400" dirty="0" smtClean="0"/>
              <a:t>adaptable to existing AVL or APC installations </a:t>
            </a:r>
            <a:endParaRPr lang="en-US" sz="1400" dirty="0" smtClean="0"/>
          </a:p>
          <a:p>
            <a:pPr lvl="1"/>
            <a:r>
              <a:rPr lang="en-US" sz="1400" dirty="0" smtClean="0"/>
              <a:t>802.11 / GPRS </a:t>
            </a:r>
            <a:r>
              <a:rPr lang="en-US" sz="1400" dirty="0" smtClean="0"/>
              <a:t>Capable</a:t>
            </a:r>
          </a:p>
          <a:p>
            <a:r>
              <a:rPr lang="en-US" sz="1400" dirty="0" smtClean="0"/>
              <a:t>Designed </a:t>
            </a:r>
            <a:r>
              <a:rPr lang="en-US" sz="1400" dirty="0"/>
              <a:t>to receive input from many onboard AVL units and APC units</a:t>
            </a:r>
          </a:p>
          <a:p>
            <a:pPr lvl="1"/>
            <a:r>
              <a:rPr lang="en-US" sz="1400" dirty="0"/>
              <a:t>Serial RS-232 &amp; RS-485</a:t>
            </a:r>
          </a:p>
          <a:p>
            <a:pPr lvl="1"/>
            <a:r>
              <a:rPr lang="en-US" sz="1400" dirty="0"/>
              <a:t>Long range RF</a:t>
            </a:r>
          </a:p>
          <a:p>
            <a:pPr lvl="1"/>
            <a:r>
              <a:rPr lang="en-US" sz="1400" dirty="0"/>
              <a:t>USB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</p:txBody>
      </p:sp>
      <p:pic>
        <p:nvPicPr>
          <p:cNvPr id="1028" name="Picture 4" descr="TS-7552 Shown with TS-ENC755 Metal Enclos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450" y="5029199"/>
            <a:ext cx="3415742" cy="132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57800" y="6355647"/>
            <a:ext cx="2073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 </a:t>
            </a:r>
            <a:r>
              <a:rPr lang="en-US" sz="1000" dirty="0" smtClean="0"/>
              <a:t>source: </a:t>
            </a:r>
            <a:r>
              <a:rPr lang="en-US" sz="1000" dirty="0" smtClean="0"/>
              <a:t>Technologic Systems</a:t>
            </a:r>
            <a:endParaRPr lang="en-US" sz="1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38600" y="1612232"/>
            <a:ext cx="495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 smtClean="0"/>
              <a:t>Automatic Vehicle Location (AVL)</a:t>
            </a:r>
          </a:p>
          <a:p>
            <a:r>
              <a:rPr lang="en-US" sz="1400" dirty="0" smtClean="0"/>
              <a:t>GPS (Global Positioning System) Unit</a:t>
            </a:r>
          </a:p>
          <a:p>
            <a:pPr lvl="1"/>
            <a:r>
              <a:rPr lang="en-US" sz="1400" dirty="0" smtClean="0"/>
              <a:t>Reports </a:t>
            </a:r>
            <a:r>
              <a:rPr lang="en-US" sz="1400" dirty="0"/>
              <a:t>location of train in </a:t>
            </a:r>
            <a:r>
              <a:rPr lang="en-US" sz="1400" dirty="0" smtClean="0"/>
              <a:t>real time</a:t>
            </a:r>
            <a:endParaRPr lang="en-US" sz="1400" dirty="0"/>
          </a:p>
          <a:p>
            <a:pPr lvl="1"/>
            <a:r>
              <a:rPr lang="en-US" sz="1400" dirty="0"/>
              <a:t>Communicates with onboard Master </a:t>
            </a:r>
            <a:r>
              <a:rPr lang="en-US" sz="1400" dirty="0" smtClean="0"/>
              <a:t>PC</a:t>
            </a:r>
          </a:p>
          <a:p>
            <a:pPr lvl="1"/>
            <a:endParaRPr lang="en-US" sz="1400" dirty="0"/>
          </a:p>
          <a:p>
            <a:r>
              <a:rPr lang="en-US" sz="1400" b="1" u="sng" dirty="0" smtClean="0"/>
              <a:t>Automatic People Counting (APC)</a:t>
            </a:r>
          </a:p>
          <a:p>
            <a:r>
              <a:rPr lang="en-US" sz="1400" dirty="0" smtClean="0"/>
              <a:t>Bi </a:t>
            </a:r>
            <a:r>
              <a:rPr lang="en-US" sz="1400" dirty="0"/>
              <a:t>Directional Infrared Sensor </a:t>
            </a:r>
            <a:r>
              <a:rPr lang="en-US" sz="1400" dirty="0" smtClean="0"/>
              <a:t>Bars</a:t>
            </a:r>
          </a:p>
          <a:p>
            <a:pPr lvl="1"/>
            <a:r>
              <a:rPr lang="en-US" sz="1400" dirty="0" smtClean="0"/>
              <a:t>Accurately </a:t>
            </a:r>
            <a:r>
              <a:rPr lang="en-US" sz="1400" dirty="0"/>
              <a:t>records occupancy by tracking incoming and outgoing </a:t>
            </a:r>
            <a:r>
              <a:rPr lang="en-US" sz="1400" dirty="0" smtClean="0"/>
              <a:t>passengers</a:t>
            </a:r>
          </a:p>
          <a:p>
            <a:pPr lvl="1"/>
            <a:r>
              <a:rPr lang="en-US" sz="1400" dirty="0" smtClean="0"/>
              <a:t>Communicates </a:t>
            </a:r>
            <a:r>
              <a:rPr lang="en-US" sz="1400" dirty="0"/>
              <a:t>with onboard Master PC </a:t>
            </a:r>
          </a:p>
          <a:p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lvl="1"/>
            <a:endParaRPr lang="en-US" sz="1400" dirty="0" smtClean="0"/>
          </a:p>
          <a:p>
            <a:pPr lvl="2"/>
            <a:endParaRPr lang="en-US" sz="1400" dirty="0" smtClean="0"/>
          </a:p>
        </p:txBody>
      </p:sp>
      <p:pic>
        <p:nvPicPr>
          <p:cNvPr id="10" name="Picture 2" descr="http://www.initag.de/gfx_content/products/APC2_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876800"/>
            <a:ext cx="2002688" cy="13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95600" y="6306687"/>
            <a:ext cx="1742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Image source: INIT systems</a:t>
            </a:r>
            <a:endParaRPr lang="en-US" sz="1000" dirty="0"/>
          </a:p>
        </p:txBody>
      </p:sp>
      <p:pic>
        <p:nvPicPr>
          <p:cNvPr id="12" name="Picture 2" descr="http://store.numerex.com/media/catalog/product/cache/1/image/5e06319eda06f020e43594a9c230972d/m/t/mt-u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5097636"/>
            <a:ext cx="2252515" cy="151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1000" y="6368870"/>
            <a:ext cx="1455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 source: </a:t>
            </a:r>
            <a:r>
              <a:rPr lang="en-US" sz="1000" dirty="0" err="1" smtClean="0"/>
              <a:t>Numerex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32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Hardware </a:t>
            </a:r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Good News </a:t>
            </a:r>
          </a:p>
          <a:p>
            <a:pPr lvl="1"/>
            <a:r>
              <a:rPr lang="en-US" dirty="0" smtClean="0"/>
              <a:t>A lot of the equipment needed for this project our customers(HRT) already have:</a:t>
            </a:r>
          </a:p>
          <a:p>
            <a:pPr lvl="2"/>
            <a:r>
              <a:rPr lang="en-US" dirty="0" smtClean="0"/>
              <a:t>Door </a:t>
            </a:r>
            <a:r>
              <a:rPr lang="en-US" dirty="0"/>
              <a:t>B</a:t>
            </a:r>
            <a:r>
              <a:rPr lang="en-US" dirty="0" smtClean="0"/>
              <a:t>ar Sensors</a:t>
            </a:r>
          </a:p>
          <a:p>
            <a:pPr lvl="2"/>
            <a:r>
              <a:rPr lang="en-US" dirty="0" smtClean="0"/>
              <a:t>Master Control PC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/>
              <a:t>Vendor average $170 per </a:t>
            </a:r>
            <a:r>
              <a:rPr lang="en-US" dirty="0" smtClean="0"/>
              <a:t>GPS unit </a:t>
            </a:r>
            <a:r>
              <a:rPr lang="en-US" dirty="0"/>
              <a:t>($1530 to outfit every Tide car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Remaining hardware cost will be server related.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4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</a:t>
            </a:r>
            <a:r>
              <a:rPr lang="en-US" dirty="0" smtClean="0"/>
              <a:t>Hardware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Database </a:t>
            </a:r>
            <a:r>
              <a:rPr lang="en-US" dirty="0" smtClean="0"/>
              <a:t>server</a:t>
            </a:r>
          </a:p>
          <a:p>
            <a:pPr lvl="1"/>
            <a:r>
              <a:rPr lang="en-US" dirty="0"/>
              <a:t>Large disk size </a:t>
            </a:r>
          </a:p>
          <a:p>
            <a:pPr lvl="1"/>
            <a:r>
              <a:rPr lang="en-US" dirty="0"/>
              <a:t>Redundancy </a:t>
            </a:r>
            <a:r>
              <a:rPr lang="en-US" dirty="0" smtClean="0"/>
              <a:t>&amp; Backups </a:t>
            </a:r>
            <a:endParaRPr lang="en-US" dirty="0"/>
          </a:p>
          <a:p>
            <a:r>
              <a:rPr lang="en-US" dirty="0" smtClean="0"/>
              <a:t>Optimization &amp; Decision server</a:t>
            </a:r>
            <a:endParaRPr lang="en-US" dirty="0"/>
          </a:p>
          <a:p>
            <a:r>
              <a:rPr lang="en-US" dirty="0" smtClean="0"/>
              <a:t>Web App Server(s)</a:t>
            </a:r>
          </a:p>
          <a:p>
            <a:pPr lvl="1"/>
            <a:r>
              <a:rPr lang="en-US" dirty="0" smtClean="0"/>
              <a:t>Clustered &amp; Load Balanced w/ HA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66516"/>
              </p:ext>
            </p:extLst>
          </p:nvPr>
        </p:nvGraphicFramePr>
        <p:xfrm>
          <a:off x="457200" y="4724400"/>
          <a:ext cx="8305800" cy="2085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/>
                <a:gridCol w="2038350"/>
                <a:gridCol w="2114550"/>
                <a:gridCol w="2076450"/>
              </a:tblGrid>
              <a:tr h="4546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Database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Optimization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WebApps</a:t>
                      </a:r>
                      <a:endParaRPr lang="en-US" sz="1400" dirty="0"/>
                    </a:p>
                  </a:txBody>
                  <a:tcPr/>
                </a:tc>
              </a:tr>
              <a:tr h="4546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 (Hosted</a:t>
                      </a:r>
                      <a:r>
                        <a:rPr lang="en-US" sz="1400" baseline="0" dirty="0" smtClean="0"/>
                        <a:t> by them)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$3000 License</a:t>
                      </a:r>
                      <a:r>
                        <a:rPr lang="en-US" sz="1400" baseline="0" dirty="0" smtClean="0"/>
                        <a:t> per VM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Resides with DB (included in cost)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$2000 License per VM</a:t>
                      </a:r>
                      <a:endParaRPr lang="en-US" sz="1400" dirty="0"/>
                    </a:p>
                  </a:txBody>
                  <a:tcPr/>
                </a:tc>
              </a:tr>
              <a:tr h="5562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 (Hosted by Us)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Priced by CPU</a:t>
                      </a:r>
                      <a:r>
                        <a:rPr lang="en-US" sz="1400" baseline="0" dirty="0" smtClean="0"/>
                        <a:t>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Priced</a:t>
                      </a:r>
                      <a:r>
                        <a:rPr lang="en-US" sz="1400" baseline="0" dirty="0" smtClean="0"/>
                        <a:t> by CPU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Priced</a:t>
                      </a:r>
                      <a:r>
                        <a:rPr lang="en-US" sz="1400" baseline="0" dirty="0" smtClean="0"/>
                        <a:t> by CPU time</a:t>
                      </a:r>
                      <a:endParaRPr lang="en-US" sz="1400" dirty="0"/>
                    </a:p>
                  </a:txBody>
                  <a:tcPr/>
                </a:tc>
              </a:tr>
              <a:tr h="5562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Physical (Hosted</a:t>
                      </a:r>
                      <a:r>
                        <a:rPr lang="en-US" sz="1400" baseline="0" dirty="0" smtClean="0"/>
                        <a:t> by them)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Quoted at $6000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Resides</a:t>
                      </a:r>
                      <a:r>
                        <a:rPr lang="en-US" sz="1400" baseline="0" dirty="0" smtClean="0"/>
                        <a:t> with DB (included in cost)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Quoted</a:t>
                      </a:r>
                      <a:r>
                        <a:rPr lang="en-US" sz="1400" baseline="0" dirty="0" smtClean="0"/>
                        <a:t> at $4000 per node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32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256</Words>
  <Application>Microsoft Office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Onboard Hardware</vt:lpstr>
      <vt:lpstr> Hardware Costs</vt:lpstr>
      <vt:lpstr>Server Hardware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+ APC Hardware</dc:title>
  <dc:creator>Nathan</dc:creator>
  <cp:lastModifiedBy>Nathan</cp:lastModifiedBy>
  <cp:revision>17</cp:revision>
  <dcterms:created xsi:type="dcterms:W3CDTF">2012-02-28T04:00:48Z</dcterms:created>
  <dcterms:modified xsi:type="dcterms:W3CDTF">2012-02-29T02:12:17Z</dcterms:modified>
</cp:coreProperties>
</file>