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3"/>
  </p:notesMasterIdLst>
  <p:sldIdLst>
    <p:sldId id="297" r:id="rId2"/>
    <p:sldId id="310" r:id="rId3"/>
    <p:sldId id="317" r:id="rId4"/>
    <p:sldId id="345" r:id="rId5"/>
    <p:sldId id="343" r:id="rId6"/>
    <p:sldId id="285" r:id="rId7"/>
    <p:sldId id="286" r:id="rId8"/>
    <p:sldId id="349" r:id="rId9"/>
    <p:sldId id="336" r:id="rId10"/>
    <p:sldId id="338" r:id="rId11"/>
    <p:sldId id="319" r:id="rId12"/>
    <p:sldId id="320" r:id="rId13"/>
    <p:sldId id="352" r:id="rId14"/>
    <p:sldId id="340" r:id="rId15"/>
    <p:sldId id="355" r:id="rId16"/>
    <p:sldId id="323" r:id="rId17"/>
    <p:sldId id="332" r:id="rId18"/>
    <p:sldId id="318" r:id="rId19"/>
    <p:sldId id="325" r:id="rId20"/>
    <p:sldId id="282" r:id="rId21"/>
    <p:sldId id="380" r:id="rId22"/>
    <p:sldId id="383" r:id="rId23"/>
    <p:sldId id="382" r:id="rId24"/>
    <p:sldId id="381" r:id="rId25"/>
    <p:sldId id="363" r:id="rId26"/>
    <p:sldId id="364" r:id="rId27"/>
    <p:sldId id="365" r:id="rId28"/>
    <p:sldId id="366" r:id="rId29"/>
    <p:sldId id="367" r:id="rId30"/>
    <p:sldId id="368" r:id="rId31"/>
    <p:sldId id="369" r:id="rId32"/>
    <p:sldId id="283" r:id="rId33"/>
    <p:sldId id="298" r:id="rId34"/>
    <p:sldId id="299" r:id="rId35"/>
    <p:sldId id="375" r:id="rId36"/>
    <p:sldId id="378" r:id="rId37"/>
    <p:sldId id="379" r:id="rId38"/>
    <p:sldId id="377" r:id="rId39"/>
    <p:sldId id="376" r:id="rId40"/>
    <p:sldId id="300" r:id="rId41"/>
    <p:sldId id="301" r:id="rId42"/>
    <p:sldId id="302" r:id="rId43"/>
    <p:sldId id="303" r:id="rId44"/>
    <p:sldId id="304" r:id="rId45"/>
    <p:sldId id="305" r:id="rId46"/>
    <p:sldId id="322" r:id="rId47"/>
    <p:sldId id="388" r:id="rId48"/>
    <p:sldId id="389" r:id="rId49"/>
    <p:sldId id="390" r:id="rId50"/>
    <p:sldId id="276" r:id="rId51"/>
    <p:sldId id="312" r:id="rId52"/>
    <p:sldId id="313" r:id="rId53"/>
    <p:sldId id="315" r:id="rId54"/>
    <p:sldId id="314" r:id="rId55"/>
    <p:sldId id="316" r:id="rId56"/>
    <p:sldId id="292" r:id="rId57"/>
    <p:sldId id="335" r:id="rId58"/>
    <p:sldId id="334" r:id="rId59"/>
    <p:sldId id="370" r:id="rId60"/>
    <p:sldId id="371" r:id="rId61"/>
    <p:sldId id="372" r:id="rId62"/>
    <p:sldId id="373" r:id="rId63"/>
    <p:sldId id="391" r:id="rId64"/>
    <p:sldId id="387" r:id="rId65"/>
    <p:sldId id="384" r:id="rId66"/>
    <p:sldId id="386" r:id="rId67"/>
    <p:sldId id="385" r:id="rId68"/>
    <p:sldId id="393" r:id="rId69"/>
    <p:sldId id="392" r:id="rId70"/>
    <p:sldId id="394" r:id="rId71"/>
    <p:sldId id="39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2244"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129067264"/>
        <c:axId val="129089536"/>
      </c:lineChart>
      <c:catAx>
        <c:axId val="129067264"/>
        <c:scaling>
          <c:orientation val="minMax"/>
        </c:scaling>
        <c:delete val="0"/>
        <c:axPos val="b"/>
        <c:majorTickMark val="out"/>
        <c:minorTickMark val="none"/>
        <c:tickLblPos val="nextTo"/>
        <c:txPr>
          <a:bodyPr/>
          <a:lstStyle/>
          <a:p>
            <a:pPr>
              <a:defRPr sz="1100">
                <a:latin typeface="+mj-lt"/>
              </a:defRPr>
            </a:pPr>
            <a:endParaRPr lang="en-US"/>
          </a:p>
        </c:txPr>
        <c:crossAx val="129089536"/>
        <c:crosses val="autoZero"/>
        <c:auto val="1"/>
        <c:lblAlgn val="ctr"/>
        <c:lblOffset val="100"/>
        <c:noMultiLvlLbl val="0"/>
      </c:catAx>
      <c:valAx>
        <c:axId val="129089536"/>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1290672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129100800"/>
        <c:axId val="130401024"/>
      </c:lineChart>
      <c:catAx>
        <c:axId val="129100800"/>
        <c:scaling>
          <c:orientation val="minMax"/>
        </c:scaling>
        <c:delete val="0"/>
        <c:axPos val="b"/>
        <c:majorTickMark val="out"/>
        <c:minorTickMark val="none"/>
        <c:tickLblPos val="nextTo"/>
        <c:txPr>
          <a:bodyPr/>
          <a:lstStyle/>
          <a:p>
            <a:pPr>
              <a:defRPr sz="1400">
                <a:latin typeface="+mj-lt"/>
              </a:defRPr>
            </a:pPr>
            <a:endParaRPr lang="en-US"/>
          </a:p>
        </c:txPr>
        <c:crossAx val="130401024"/>
        <c:crosses val="autoZero"/>
        <c:auto val="1"/>
        <c:lblAlgn val="ctr"/>
        <c:lblOffset val="100"/>
        <c:noMultiLvlLbl val="0"/>
      </c:catAx>
      <c:valAx>
        <c:axId val="130401024"/>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1291008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38024450591019E-2"/>
          <c:y val="0.101072432998956"/>
          <c:w val="0.90651362236320998"/>
          <c:h val="0.50785499932047007"/>
        </c:manualLayout>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203571200"/>
        <c:axId val="203572736"/>
      </c:barChart>
      <c:catAx>
        <c:axId val="203571200"/>
        <c:scaling>
          <c:orientation val="minMax"/>
        </c:scaling>
        <c:delete val="0"/>
        <c:axPos val="b"/>
        <c:majorTickMark val="out"/>
        <c:minorTickMark val="none"/>
        <c:tickLblPos val="nextTo"/>
        <c:txPr>
          <a:bodyPr/>
          <a:lstStyle/>
          <a:p>
            <a:pPr>
              <a:defRPr sz="950">
                <a:latin typeface="+mj-lt"/>
              </a:defRPr>
            </a:pPr>
            <a:endParaRPr lang="en-US"/>
          </a:p>
        </c:txPr>
        <c:crossAx val="203572736"/>
        <c:crosses val="autoZero"/>
        <c:auto val="1"/>
        <c:lblAlgn val="ctr"/>
        <c:lblOffset val="100"/>
        <c:noMultiLvlLbl val="0"/>
      </c:catAx>
      <c:valAx>
        <c:axId val="203572736"/>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2035712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pPr/>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pPr/>
              <a:t>‹#›</a:t>
            </a:fld>
            <a:endParaRPr lang="en-US"/>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we’ve already seen sales boosted just by the light rail existing, imagine the potential</a:t>
            </a:r>
            <a:r>
              <a:rPr lang="en-US" baseline="0" dirty="0" smtClean="0"/>
              <a:t> boost if we actually put effort into maximizing this.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4</a:t>
            </a:fld>
            <a:endParaRPr lang="en-US"/>
          </a:p>
        </p:txBody>
      </p:sp>
    </p:spTree>
    <p:extLst>
      <p:ext uri="{BB962C8B-B14F-4D97-AF65-F5344CB8AC3E}">
        <p14:creationId xmlns:p14="http://schemas.microsoft.com/office/powerpoint/2010/main" val="363749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13</a:t>
            </a:fld>
            <a:endParaRPr lang="en-US"/>
          </a:p>
        </p:txBody>
      </p:sp>
    </p:spTree>
    <p:extLst>
      <p:ext uri="{BB962C8B-B14F-4D97-AF65-F5344CB8AC3E}">
        <p14:creationId xmlns:p14="http://schemas.microsoft.com/office/powerpoint/2010/main" val="318955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14</a:t>
            </a:fld>
            <a:endParaRPr lang="en-US"/>
          </a:p>
        </p:txBody>
      </p:sp>
    </p:spTree>
    <p:extLst>
      <p:ext uri="{BB962C8B-B14F-4D97-AF65-F5344CB8AC3E}">
        <p14:creationId xmlns:p14="http://schemas.microsoft.com/office/powerpoint/2010/main" val="290059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15</a:t>
            </a:fld>
            <a:endParaRPr lang="en-US"/>
          </a:p>
        </p:txBody>
      </p:sp>
    </p:spTree>
    <p:extLst>
      <p:ext uri="{BB962C8B-B14F-4D97-AF65-F5344CB8AC3E}">
        <p14:creationId xmlns:p14="http://schemas.microsoft.com/office/powerpoint/2010/main" val="322404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34</a:t>
            </a:fld>
            <a:endParaRPr lang="en-US"/>
          </a:p>
        </p:txBody>
      </p:sp>
    </p:spTree>
    <p:extLst>
      <p:ext uri="{BB962C8B-B14F-4D97-AF65-F5344CB8AC3E}">
        <p14:creationId xmlns:p14="http://schemas.microsoft.com/office/powerpoint/2010/main" val="148945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40</a:t>
            </a:fld>
            <a:endParaRPr lang="en-US"/>
          </a:p>
        </p:txBody>
      </p:sp>
    </p:spTree>
    <p:extLst>
      <p:ext uri="{BB962C8B-B14F-4D97-AF65-F5344CB8AC3E}">
        <p14:creationId xmlns:p14="http://schemas.microsoft.com/office/powerpoint/2010/main" val="32894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pPr/>
              <a:t>41</a:t>
            </a:fld>
            <a:endParaRPr lang="en-US"/>
          </a:p>
        </p:txBody>
      </p:sp>
    </p:spTree>
    <p:extLst>
      <p:ext uri="{BB962C8B-B14F-4D97-AF65-F5344CB8AC3E}">
        <p14:creationId xmlns:p14="http://schemas.microsoft.com/office/powerpoint/2010/main" val="337294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42</a:t>
            </a:fld>
            <a:endParaRPr lang="en-US"/>
          </a:p>
        </p:txBody>
      </p:sp>
    </p:spTree>
    <p:extLst>
      <p:ext uri="{BB962C8B-B14F-4D97-AF65-F5344CB8AC3E}">
        <p14:creationId xmlns:p14="http://schemas.microsoft.com/office/powerpoint/2010/main" val="327060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43</a:t>
            </a:fld>
            <a:endParaRPr lang="en-US"/>
          </a:p>
        </p:txBody>
      </p:sp>
    </p:spTree>
    <p:extLst>
      <p:ext uri="{BB962C8B-B14F-4D97-AF65-F5344CB8AC3E}">
        <p14:creationId xmlns:p14="http://schemas.microsoft.com/office/powerpoint/2010/main" val="3303590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44</a:t>
            </a:fld>
            <a:endParaRPr lang="en-US"/>
          </a:p>
        </p:txBody>
      </p:sp>
    </p:spTree>
    <p:extLst>
      <p:ext uri="{BB962C8B-B14F-4D97-AF65-F5344CB8AC3E}">
        <p14:creationId xmlns:p14="http://schemas.microsoft.com/office/powerpoint/2010/main" val="3733073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45</a:t>
            </a:fld>
            <a:endParaRPr lang="en-US"/>
          </a:p>
        </p:txBody>
      </p:sp>
    </p:spTree>
    <p:extLst>
      <p:ext uri="{BB962C8B-B14F-4D97-AF65-F5344CB8AC3E}">
        <p14:creationId xmlns:p14="http://schemas.microsoft.com/office/powerpoint/2010/main" val="60448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a:t>
            </a:r>
            <a:r>
              <a:rPr lang="en-US" baseline="0" dirty="0" smtClean="0"/>
              <a:t> in the chart, Dallas’s expansions provided even more boosts so in places like Charlotte and Norfolk, convincing the public that expansion is worth it will boost the economy even more.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a:t>
            </a:fld>
            <a:endParaRPr lang="en-US"/>
          </a:p>
        </p:txBody>
      </p:sp>
    </p:spTree>
    <p:extLst>
      <p:ext uri="{BB962C8B-B14F-4D97-AF65-F5344CB8AC3E}">
        <p14:creationId xmlns:p14="http://schemas.microsoft.com/office/powerpoint/2010/main" val="392485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that riders see in today’s implementation of the Tide.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59</a:t>
            </a:fld>
            <a:endParaRPr lang="en-US"/>
          </a:p>
        </p:txBody>
      </p:sp>
    </p:spTree>
    <p:extLst>
      <p:ext uri="{BB962C8B-B14F-4D97-AF65-F5344CB8AC3E}">
        <p14:creationId xmlns:p14="http://schemas.microsoft.com/office/powerpoint/2010/main" val="292309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t>
            </a:r>
            <a:r>
              <a:rPr lang="en-US" baseline="0" dirty="0" smtClean="0"/>
              <a:t> issues with the Tide and its operation that can be fixed.</a:t>
            </a:r>
          </a:p>
        </p:txBody>
      </p:sp>
      <p:sp>
        <p:nvSpPr>
          <p:cNvPr id="4" name="Slide Number Placeholder 3"/>
          <p:cNvSpPr>
            <a:spLocks noGrp="1"/>
          </p:cNvSpPr>
          <p:nvPr>
            <p:ph type="sldNum" sz="quarter" idx="10"/>
          </p:nvPr>
        </p:nvSpPr>
        <p:spPr/>
        <p:txBody>
          <a:bodyPr/>
          <a:lstStyle/>
          <a:p>
            <a:fld id="{409CB6BD-0642-4977-8A5D-41BB939BB119}" type="slidenum">
              <a:rPr lang="en-US" smtClean="0"/>
              <a:pPr/>
              <a:t>60</a:t>
            </a:fld>
            <a:endParaRPr lang="en-US"/>
          </a:p>
        </p:txBody>
      </p:sp>
    </p:spTree>
    <p:extLst>
      <p:ext uri="{BB962C8B-B14F-4D97-AF65-F5344CB8AC3E}">
        <p14:creationId xmlns:p14="http://schemas.microsoft.com/office/powerpoint/2010/main" val="2509996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keys: information,</a:t>
            </a:r>
            <a:r>
              <a:rPr lang="en-US" baseline="0" dirty="0" smtClean="0"/>
              <a:t> communication, satisfaction – these are the generic categories current light rail systems are lacking.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62</a:t>
            </a:fld>
            <a:endParaRPr lang="en-US"/>
          </a:p>
        </p:txBody>
      </p:sp>
    </p:spTree>
    <p:extLst>
      <p:ext uri="{BB962C8B-B14F-4D97-AF65-F5344CB8AC3E}">
        <p14:creationId xmlns:p14="http://schemas.microsoft.com/office/powerpoint/2010/main" val="19758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case study ties this into the Tide</a:t>
            </a:r>
            <a:r>
              <a:rPr lang="en-US" baseline="0" dirty="0" smtClean="0"/>
              <a:t> and shows that information is important to riders here in Norfolk.</a:t>
            </a:r>
          </a:p>
        </p:txBody>
      </p:sp>
      <p:sp>
        <p:nvSpPr>
          <p:cNvPr id="4" name="Slide Number Placeholder 3"/>
          <p:cNvSpPr>
            <a:spLocks noGrp="1"/>
          </p:cNvSpPr>
          <p:nvPr>
            <p:ph type="sldNum" sz="quarter" idx="10"/>
          </p:nvPr>
        </p:nvSpPr>
        <p:spPr/>
        <p:txBody>
          <a:bodyPr/>
          <a:lstStyle/>
          <a:p>
            <a:fld id="{409CB6BD-0642-4977-8A5D-41BB939BB119}" type="slidenum">
              <a:rPr lang="en-US" smtClean="0"/>
              <a:pPr/>
              <a:t>6</a:t>
            </a:fld>
            <a:endParaRPr lang="en-US"/>
          </a:p>
        </p:txBody>
      </p:sp>
    </p:spTree>
    <p:extLst>
      <p:ext uri="{BB962C8B-B14F-4D97-AF65-F5344CB8AC3E}">
        <p14:creationId xmlns:p14="http://schemas.microsoft.com/office/powerpoint/2010/main" val="339503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newspapers might be bragging about the record</a:t>
            </a:r>
            <a:r>
              <a:rPr lang="en-US" baseline="0" dirty="0" smtClean="0"/>
              <a:t> breaking numbers (yay PR departments), there’s still a troubling downward trend.</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a:t>
            </a:fld>
            <a:endParaRPr lang="en-US"/>
          </a:p>
        </p:txBody>
      </p:sp>
    </p:spTree>
    <p:extLst>
      <p:ext uri="{BB962C8B-B14F-4D97-AF65-F5344CB8AC3E}">
        <p14:creationId xmlns:p14="http://schemas.microsoft.com/office/powerpoint/2010/main" val="115412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8</a:t>
            </a:fld>
            <a:endParaRPr lang="en-US"/>
          </a:p>
        </p:txBody>
      </p:sp>
    </p:spTree>
    <p:extLst>
      <p:ext uri="{BB962C8B-B14F-4D97-AF65-F5344CB8AC3E}">
        <p14:creationId xmlns:p14="http://schemas.microsoft.com/office/powerpoint/2010/main" val="205211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9</a:t>
            </a:fld>
            <a:endParaRPr lang="en-US"/>
          </a:p>
        </p:txBody>
      </p:sp>
    </p:spTree>
    <p:extLst>
      <p:ext uri="{BB962C8B-B14F-4D97-AF65-F5344CB8AC3E}">
        <p14:creationId xmlns:p14="http://schemas.microsoft.com/office/powerpoint/2010/main" val="180324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Hrt</a:t>
            </a:r>
            <a:r>
              <a:rPr lang="en-US" dirty="0" smtClean="0"/>
              <a:t> wants to make informed decisions, and they want to adapt quickly – but they cant. There is no </a:t>
            </a:r>
            <a:r>
              <a:rPr lang="en-US" dirty="0" err="1" smtClean="0"/>
              <a:t>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10</a:t>
            </a:fld>
            <a:endParaRPr lang="en-US"/>
          </a:p>
        </p:txBody>
      </p:sp>
    </p:spTree>
    <p:extLst>
      <p:ext uri="{BB962C8B-B14F-4D97-AF65-F5344CB8AC3E}">
        <p14:creationId xmlns:p14="http://schemas.microsoft.com/office/powerpoint/2010/main" val="107091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11</a:t>
            </a:fld>
            <a:endParaRPr lang="en-US"/>
          </a:p>
        </p:txBody>
      </p:sp>
    </p:spTree>
    <p:extLst>
      <p:ext uri="{BB962C8B-B14F-4D97-AF65-F5344CB8AC3E}">
        <p14:creationId xmlns:p14="http://schemas.microsoft.com/office/powerpoint/2010/main" val="264705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12</a:t>
            </a:fld>
            <a:endParaRPr lang="en-US"/>
          </a:p>
        </p:txBody>
      </p:sp>
    </p:spTree>
    <p:extLst>
      <p:ext uri="{BB962C8B-B14F-4D97-AF65-F5344CB8AC3E}">
        <p14:creationId xmlns:p14="http://schemas.microsoft.com/office/powerpoint/2010/main" val="290121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March 1 2012</a:t>
            </a:r>
            <a:endParaRPr lang="en-US"/>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March 1 2012</a:t>
            </a:r>
            <a:endParaRPr lang="en-US"/>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 2012</a:t>
            </a:r>
            <a:endParaRPr lang="en-US"/>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March 1 2012</a:t>
            </a:r>
            <a:endParaRPr lang="en-US"/>
          </a:p>
        </p:txBody>
      </p:sp>
      <p:sp>
        <p:nvSpPr>
          <p:cNvPr id="9" name="Slide Number Placeholder 8"/>
          <p:cNvSpPr>
            <a:spLocks noGrp="1"/>
          </p:cNvSpPr>
          <p:nvPr>
            <p:ph type="sldNum" sz="quarter" idx="11"/>
          </p:nvPr>
        </p:nvSpPr>
        <p:spPr/>
        <p:txBody>
          <a:bodyPr/>
          <a:lstStyle/>
          <a:p>
            <a:fld id="{2EE873E7-DBD3-43C8-86A2-5E88EDD02B8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CS410 Red Team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CS410 Red Team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March 1 2012</a:t>
            </a: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dell.com/content/products/superview.aspx?c=us&amp;cs=555&amp;l=en&amp;pageoverride=gallery_view1&amp;s=biz&amp;xdb=Z2xvYmFsOnByb2R1Y3RzOnBlZGdlOmZsYXNoOnNlcnZlci1wb3dlcmVkZ2UtcjcxMCNyZWdpb24=&amp;modaltype=box&amp;position=center&amp;ovrcolor=gray&amp;modalwidth=850&amp;modalheight=550"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5.jpe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jpeg"/><Relationship Id="rId5" Type="http://schemas.openxmlformats.org/officeDocument/2006/relationships/image" Target="../media/image34.jpeg"/><Relationship Id="rId10" Type="http://schemas.openxmlformats.org/officeDocument/2006/relationships/image" Target="../media/image39.png"/><Relationship Id="rId4" Type="http://schemas.openxmlformats.org/officeDocument/2006/relationships/image" Target="../media/image33.jpeg"/><Relationship Id="rId9" Type="http://schemas.openxmlformats.org/officeDocument/2006/relationships/image" Target="../media/image38.jpeg"/></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37.jpeg"/></Relationships>
</file>

<file path=ppt/slides/_rels/slide43.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3.jpe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45.jpeg"/><Relationship Id="rId4" Type="http://schemas.openxmlformats.org/officeDocument/2006/relationships/image" Target="../media/image44.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pPr/>
              <a:t>1</a:t>
            </a:fld>
            <a:endParaRPr lang="en-US"/>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10</a:t>
            </a:fld>
            <a:endParaRPr lang="en-US"/>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11</a:t>
            </a:fld>
            <a:endParaRPr lang="en-US"/>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Objectives</a:t>
            </a:r>
            <a:endParaRPr lang="en-US" sz="60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12</a:t>
            </a:fld>
            <a:endParaRPr lang="en-US"/>
          </a:p>
        </p:txBody>
      </p:sp>
      <p:sp>
        <p:nvSpPr>
          <p:cNvPr id="7" name="TextBox 6"/>
          <p:cNvSpPr txBox="1"/>
          <p:nvPr/>
        </p:nvSpPr>
        <p:spPr>
          <a:xfrm>
            <a:off x="914400" y="1905000"/>
            <a:ext cx="7027752" cy="4801314"/>
          </a:xfrm>
          <a:prstGeom prst="rect">
            <a:avLst/>
          </a:prstGeom>
          <a:noFill/>
        </p:spPr>
        <p:txBody>
          <a:bodyPr wrap="square" rtlCol="0">
            <a:spAutoFit/>
          </a:bodyPr>
          <a:lstStyle/>
          <a:p>
            <a:pPr>
              <a:buFontTx/>
              <a:buChar char="-"/>
            </a:pPr>
            <a:r>
              <a:rPr lang="en-US" dirty="0" smtClean="0"/>
              <a:t> Multiple mediums (mobile apps, station kiosks, and websites) will be used for information and communication to ensure easy access.</a:t>
            </a:r>
          </a:p>
          <a:p>
            <a:pPr>
              <a:buFontTx/>
              <a:buChar char="-"/>
            </a:pPr>
            <a:endParaRPr lang="en-US" dirty="0" smtClean="0"/>
          </a:p>
          <a:p>
            <a:pPr>
              <a:buFontTx/>
              <a:buChar char="-"/>
            </a:pPr>
            <a:r>
              <a:rPr lang="en-US" dirty="0" smtClean="0"/>
              <a:t> Provide easily accessible static information to riders regarding schedules, stop locations, and local businesses.</a:t>
            </a:r>
          </a:p>
          <a:p>
            <a:pPr>
              <a:buFontTx/>
              <a:buChar char="-"/>
            </a:pPr>
            <a:endParaRPr lang="en-US" dirty="0"/>
          </a:p>
          <a:p>
            <a:pPr>
              <a:buFontTx/>
              <a:buChar char="-"/>
            </a:pPr>
            <a:r>
              <a:rPr lang="en-US" dirty="0" smtClean="0"/>
              <a:t> Provide real-time updates on train locations, seat availability, service interruptions, local events, and important announcements.</a:t>
            </a:r>
          </a:p>
          <a:p>
            <a:pPr>
              <a:buFontTx/>
              <a:buChar char="-"/>
            </a:pPr>
            <a:endParaRPr lang="en-US" dirty="0" smtClean="0"/>
          </a:p>
          <a:p>
            <a:pPr>
              <a:buFontTx/>
              <a:buChar char="-"/>
            </a:pPr>
            <a:r>
              <a:rPr lang="en-US" dirty="0"/>
              <a:t> </a:t>
            </a:r>
            <a:r>
              <a:rPr lang="en-US" dirty="0" smtClean="0"/>
              <a:t>Cooperation with local businesses through targeted advertising and listing will directly contribute to local economic growth.</a:t>
            </a:r>
          </a:p>
          <a:p>
            <a:pPr>
              <a:buFontTx/>
              <a:buChar char="-"/>
            </a:pPr>
            <a:endParaRPr lang="en-US" dirty="0" smtClean="0"/>
          </a:p>
          <a:p>
            <a:pPr>
              <a:buFontTx/>
              <a:buChar char="-"/>
            </a:pPr>
            <a:r>
              <a:rPr lang="en-US" dirty="0"/>
              <a:t> </a:t>
            </a:r>
            <a:r>
              <a:rPr lang="en-US" dirty="0" smtClean="0"/>
              <a:t>Direct, two-way communication with riders will allow operators to deliver important information and collect feedback from riders.</a:t>
            </a:r>
          </a:p>
          <a:p>
            <a:endParaRPr lang="en-US" dirty="0" smtClean="0"/>
          </a:p>
          <a:p>
            <a:pPr>
              <a:buFontTx/>
              <a:buChar char="-"/>
            </a:pPr>
            <a:r>
              <a:rPr lang="en-US" dirty="0"/>
              <a:t> </a:t>
            </a:r>
            <a:r>
              <a:rPr lang="en-US" dirty="0" smtClean="0"/>
              <a:t>Provide transit authorities and local businesses with analysis and reports showing detailed information about riders and their habits.</a:t>
            </a:r>
            <a:endParaRPr lang="en-US" dirty="0"/>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13</a:t>
            </a:fld>
            <a:endParaRPr lang="en-US"/>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with 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14</a:t>
            </a:fld>
            <a:endParaRPr lang="en-US"/>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15</a:t>
            </a:fld>
            <a:endParaRPr lang="en-US"/>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Trend Analysis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pPr/>
              <a:t>16</a:t>
            </a:fld>
            <a:endParaRPr lang="en-US"/>
          </a:p>
        </p:txBody>
      </p:sp>
      <p:sp>
        <p:nvSpPr>
          <p:cNvPr id="5" name="TextBox 4"/>
          <p:cNvSpPr txBox="1"/>
          <p:nvPr/>
        </p:nvSpPr>
        <p:spPr>
          <a:xfrm>
            <a:off x="1295400" y="1752600"/>
            <a:ext cx="6920176" cy="2893100"/>
          </a:xfrm>
          <a:prstGeom prst="rect">
            <a:avLst/>
          </a:prstGeom>
          <a:noFill/>
        </p:spPr>
        <p:txBody>
          <a:bodyPr wrap="square" rtlCol="0">
            <a:spAutoFit/>
          </a:bodyPr>
          <a:lstStyle/>
          <a:p>
            <a:pPr marL="285750" indent="-285750">
              <a:buFontTx/>
              <a:buChar char="-"/>
            </a:pPr>
            <a:r>
              <a:rPr lang="en-US" dirty="0" smtClean="0"/>
              <a:t>Our system will provide detailed information regarding light rail usage. This data can be sorted to highlight different stops, special events, and time of day trending.</a:t>
            </a:r>
          </a:p>
          <a:p>
            <a:pPr marL="285750" indent="-285750">
              <a:buFontTx/>
              <a:buChar char="-"/>
            </a:pPr>
            <a:endParaRPr lang="en-US" sz="1000" dirty="0"/>
          </a:p>
          <a:p>
            <a:pPr marL="285750" indent="-285750">
              <a:buFontTx/>
              <a:buChar char="-"/>
            </a:pPr>
            <a:r>
              <a:rPr lang="en-US" dirty="0" smtClean="0"/>
              <a:t>While our system will not provide automatic rerouting or boost capacity in itself, it will provide operators with the necessary information to make these decisions.</a:t>
            </a:r>
          </a:p>
          <a:p>
            <a:pPr marL="285750" indent="-285750">
              <a:buFontTx/>
              <a:buChar char="-"/>
            </a:pPr>
            <a:endParaRPr lang="en-US" sz="1000" dirty="0"/>
          </a:p>
          <a:p>
            <a:pPr marL="285750" indent="-285750">
              <a:buFontTx/>
              <a:buChar char="-"/>
            </a:pPr>
            <a:r>
              <a:rPr lang="en-US" dirty="0" smtClean="0"/>
              <a:t>For example, the Grand Illumination Parade in Norfolk generated almost 3x the amount of the normal average daily ridership but had no additional capacity made available.</a:t>
            </a:r>
            <a:r>
              <a:rPr lang="en-US" baseline="30000" dirty="0" smtClean="0"/>
              <a:t>1</a:t>
            </a:r>
            <a:endParaRPr lang="en-US" baseline="30000" dirty="0"/>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a:t>Debbie 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14" name="Chart 13"/>
          <p:cNvGraphicFramePr/>
          <p:nvPr>
            <p:extLst>
              <p:ext uri="{D42A27DB-BD31-4B8C-83A1-F6EECF244321}">
                <p14:modId xmlns:p14="http://schemas.microsoft.com/office/powerpoint/2010/main" val="1651077102"/>
              </p:ext>
            </p:extLst>
          </p:nvPr>
        </p:nvGraphicFramePr>
        <p:xfrm>
          <a:off x="809840" y="4861199"/>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3236595" y="4687502"/>
            <a:ext cx="2098551" cy="307777"/>
          </a:xfrm>
          <a:prstGeom prst="rect">
            <a:avLst/>
          </a:prstGeom>
          <a:noFill/>
        </p:spPr>
        <p:txBody>
          <a:bodyPr wrap="none" rtlCol="0">
            <a:spAutoFit/>
          </a:bodyPr>
          <a:lstStyle/>
          <a:p>
            <a:r>
              <a:rPr lang="en-US" sz="1400" dirty="0" smtClean="0">
                <a:latin typeface="+mj-lt"/>
              </a:rPr>
              <a:t>Average Daily Boarding </a:t>
            </a:r>
            <a:r>
              <a:rPr lang="en-US" sz="1400" baseline="30000" dirty="0">
                <a:latin typeface="+mj-lt"/>
              </a:rPr>
              <a:t>2</a:t>
            </a:r>
          </a:p>
        </p:txBody>
      </p:sp>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Local Businesses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17</a:t>
            </a:fld>
            <a:endParaRPr lang="en-US"/>
          </a:p>
        </p:txBody>
      </p:sp>
      <p:sp>
        <p:nvSpPr>
          <p:cNvPr id="5" name="TextBox 4"/>
          <p:cNvSpPr txBox="1"/>
          <p:nvPr/>
        </p:nvSpPr>
        <p:spPr>
          <a:xfrm>
            <a:off x="3352800" y="1905000"/>
            <a:ext cx="4863714" cy="3693319"/>
          </a:xfrm>
          <a:prstGeom prst="rect">
            <a:avLst/>
          </a:prstGeom>
          <a:noFill/>
        </p:spPr>
        <p:txBody>
          <a:bodyPr wrap="square" rtlCol="0">
            <a:spAutoFit/>
          </a:bodyPr>
          <a:lstStyle/>
          <a:p>
            <a:pPr marL="285750" indent="-285750">
              <a:buFontTx/>
              <a:buChar char="-"/>
            </a:pPr>
            <a:r>
              <a:rPr lang="en-US" dirty="0" smtClean="0"/>
              <a:t>Our previous data showed how much impact light rail stops can have on local businesses, but riders still lack information about them.</a:t>
            </a:r>
          </a:p>
          <a:p>
            <a:pPr marL="285750" indent="-285750">
              <a:buFontTx/>
              <a:buChar char="-"/>
            </a:pPr>
            <a:endParaRPr lang="en-US" dirty="0"/>
          </a:p>
          <a:p>
            <a:pPr marL="285750" indent="-285750">
              <a:buFontTx/>
              <a:buChar char="-"/>
            </a:pPr>
            <a:r>
              <a:rPr lang="en-US" dirty="0" smtClean="0"/>
              <a:t>Through a GUI allowing users to easily find business and attractions accessible by the light rail, riders will be more likely to explore and rely on the system for recreational usage.</a:t>
            </a:r>
          </a:p>
          <a:p>
            <a:pPr marL="285750" indent="-285750">
              <a:buFontTx/>
              <a:buChar char="-"/>
            </a:pPr>
            <a:endParaRPr lang="en-US" dirty="0"/>
          </a:p>
          <a:p>
            <a:pPr marL="285750" indent="-285750">
              <a:buFontTx/>
              <a:buChar char="-"/>
            </a:pPr>
            <a:r>
              <a:rPr lang="en-US" dirty="0" smtClean="0"/>
              <a:t>In addition, our business owner backend will provide opportunities for local businesses to advertise their companies through our system to further enhance exposure.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83000"/>
            <a:ext cx="2534178" cy="4226381"/>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pPr/>
              <a:t>18</a:t>
            </a:fld>
            <a:endParaRPr lang="en-US"/>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19</a:t>
            </a:fld>
            <a:endParaRPr lang="en-US"/>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12" name="Slide Number Placeholder 11"/>
          <p:cNvSpPr>
            <a:spLocks noGrp="1"/>
          </p:cNvSpPr>
          <p:nvPr>
            <p:ph type="sldNum" sz="quarter" idx="12"/>
          </p:nvPr>
        </p:nvSpPr>
        <p:spPr/>
        <p:txBody>
          <a:bodyPr/>
          <a:lstStyle/>
          <a:p>
            <a:fld id="{2EE873E7-DBD3-43C8-86A2-5E88EDD02B8A}" type="slidenum">
              <a:rPr lang="en-US" smtClean="0"/>
              <a:pPr/>
              <a:t>2</a:t>
            </a:fld>
            <a:endParaRPr lang="en-US"/>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err="1" smtClean="0">
                <a:solidFill>
                  <a:schemeClr val="bg1"/>
                </a:solidFill>
              </a:rPr>
              <a:t>Akeem</a:t>
            </a:r>
            <a:r>
              <a:rPr lang="en-US" sz="1200" dirty="0" smtClean="0">
                <a:solidFill>
                  <a:schemeClr val="bg1"/>
                </a:solidFill>
              </a:rPr>
              <a:t>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a:t>
            </a:r>
            <a:r>
              <a:rPr lang="en-US" sz="1200" dirty="0" err="1" smtClean="0">
                <a:solidFill>
                  <a:schemeClr val="bg1"/>
                </a:solidFill>
              </a:rPr>
              <a:t>Deaver</a:t>
            </a:r>
            <a:endParaRPr lang="en-US" sz="1200" dirty="0" smtClean="0">
              <a:solidFill>
                <a:schemeClr val="bg1"/>
              </a:solidFill>
            </a:endParaRP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a:t>
            </a:r>
            <a:r>
              <a:rPr lang="en-US" sz="1200" dirty="0" err="1" smtClean="0">
                <a:solidFill>
                  <a:schemeClr val="bg1"/>
                </a:solidFill>
              </a:rPr>
              <a:t>Maye</a:t>
            </a:r>
            <a:endParaRPr lang="en-US" sz="1200" dirty="0" smtClean="0">
              <a:solidFill>
                <a:schemeClr val="bg1"/>
              </a:solidFill>
            </a:endParaRP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a:t>
            </a:r>
            <a:r>
              <a:rPr lang="en-US" sz="1200" dirty="0" err="1" smtClean="0">
                <a:solidFill>
                  <a:schemeClr val="bg1"/>
                </a:solidFill>
              </a:rPr>
              <a:t>Coykendall</a:t>
            </a:r>
            <a:endParaRPr lang="en-US" sz="1200" dirty="0" smtClean="0">
              <a:solidFill>
                <a:schemeClr val="bg1"/>
              </a:solidFill>
            </a:endParaRP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646331"/>
          </a:xfrm>
          <a:prstGeom prst="rect">
            <a:avLst/>
          </a:prstGeom>
          <a:noFill/>
        </p:spPr>
        <p:txBody>
          <a:bodyPr wrap="square" rtlCol="0">
            <a:spAutoFit/>
          </a:bodyPr>
          <a:lstStyle/>
          <a:p>
            <a:r>
              <a:rPr lang="en-US" sz="1200" dirty="0" smtClean="0">
                <a:solidFill>
                  <a:schemeClr val="bg1"/>
                </a:solidFill>
              </a:rPr>
              <a:t>Kevin </a:t>
            </a:r>
            <a:r>
              <a:rPr lang="en-US" sz="1200" dirty="0" err="1" smtClean="0">
                <a:solidFill>
                  <a:schemeClr val="bg1"/>
                </a:solidFill>
              </a:rPr>
              <a:t>Studevant</a:t>
            </a:r>
            <a:r>
              <a:rPr lang="en-US" sz="1200" dirty="0" smtClean="0">
                <a:solidFill>
                  <a:schemeClr val="bg1"/>
                </a:solidFill>
              </a:rPr>
              <a:t>	</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err="1">
                  <a:solidFill>
                    <a:schemeClr val="bg1"/>
                  </a:solidFill>
                </a:rPr>
                <a:t>Kamlesh</a:t>
              </a:r>
              <a:r>
                <a:rPr lang="en-US" sz="1200" dirty="0">
                  <a:solidFill>
                    <a:schemeClr val="bg1"/>
                  </a:solidFill>
                </a:rPr>
                <a:t> </a:t>
              </a:r>
              <a:r>
                <a:rPr lang="en-US" sz="1200" dirty="0" err="1">
                  <a:solidFill>
                    <a:schemeClr val="bg1"/>
                  </a:solidFill>
                </a:rPr>
                <a:t>Chowdary</a:t>
              </a:r>
              <a:endParaRPr lang="en-US" sz="1200" dirty="0">
                <a:solidFill>
                  <a:schemeClr val="bg1"/>
                </a:solidFill>
              </a:endParaRP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Hardware</a:t>
            </a:r>
            <a:br>
              <a:rPr lang="en-US" dirty="0" smtClean="0"/>
            </a:br>
            <a:endParaRPr lang="en-US"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20</a:t>
            </a:fld>
            <a:endParaRPr lang="en-US"/>
          </a:p>
        </p:txBody>
      </p:sp>
    </p:spTree>
    <p:extLst>
      <p:ext uri="{BB962C8B-B14F-4D97-AF65-F5344CB8AC3E}">
        <p14:creationId xmlns:p14="http://schemas.microsoft.com/office/powerpoint/2010/main" val="432805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21</a:t>
            </a:fld>
            <a:endParaRPr lang="en-US"/>
          </a:p>
        </p:txBody>
      </p:sp>
      <p:sp>
        <p:nvSpPr>
          <p:cNvPr id="7" name="Rectangle 6"/>
          <p:cNvSpPr/>
          <p:nvPr/>
        </p:nvSpPr>
        <p:spPr>
          <a:xfrm>
            <a:off x="3769004" y="2985067"/>
            <a:ext cx="1332870" cy="35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Servers</a:t>
            </a:r>
            <a:endParaRPr lang="en-US" sz="1400" dirty="0"/>
          </a:p>
        </p:txBody>
      </p:sp>
      <p:sp>
        <p:nvSpPr>
          <p:cNvPr id="8" name="Rectangle 7"/>
          <p:cNvSpPr/>
          <p:nvPr/>
        </p:nvSpPr>
        <p:spPr>
          <a:xfrm>
            <a:off x="5586019" y="3494481"/>
            <a:ext cx="1343756" cy="61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People Counting Sensors</a:t>
            </a:r>
            <a:endParaRPr lang="en-US" sz="1400" dirty="0"/>
          </a:p>
        </p:txBody>
      </p:sp>
      <p:sp>
        <p:nvSpPr>
          <p:cNvPr id="9" name="Rectangle 8"/>
          <p:cNvSpPr/>
          <p:nvPr/>
        </p:nvSpPr>
        <p:spPr>
          <a:xfrm>
            <a:off x="5586019" y="4191602"/>
            <a:ext cx="1332870" cy="391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Sensors</a:t>
            </a:r>
            <a:endParaRPr lang="en-US" sz="1400" dirty="0"/>
          </a:p>
        </p:txBody>
      </p:sp>
      <p:sp>
        <p:nvSpPr>
          <p:cNvPr id="10" name="Rectangle 9"/>
          <p:cNvSpPr/>
          <p:nvPr/>
        </p:nvSpPr>
        <p:spPr>
          <a:xfrm>
            <a:off x="5586019" y="4654468"/>
            <a:ext cx="1332870" cy="38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PC</a:t>
            </a:r>
            <a:endParaRPr lang="en-US" sz="1400" dirty="0"/>
          </a:p>
        </p:txBody>
      </p:sp>
      <p:sp>
        <p:nvSpPr>
          <p:cNvPr id="11" name="Rectangle 10"/>
          <p:cNvSpPr/>
          <p:nvPr/>
        </p:nvSpPr>
        <p:spPr>
          <a:xfrm>
            <a:off x="2214225" y="3008681"/>
            <a:ext cx="1332870" cy="34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 Support</a:t>
            </a:r>
            <a:endParaRPr lang="en-US" sz="1400" dirty="0"/>
          </a:p>
        </p:txBody>
      </p:sp>
      <p:sp>
        <p:nvSpPr>
          <p:cNvPr id="12" name="Rectangle 11"/>
          <p:cNvSpPr/>
          <p:nvPr/>
        </p:nvSpPr>
        <p:spPr>
          <a:xfrm>
            <a:off x="2348779" y="3525060"/>
            <a:ext cx="1219200" cy="31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Workstations</a:t>
            </a:r>
            <a:endParaRPr lang="en-US" sz="1400" dirty="0"/>
          </a:p>
        </p:txBody>
      </p:sp>
      <p:sp>
        <p:nvSpPr>
          <p:cNvPr id="13" name="Rectangle 12"/>
          <p:cNvSpPr/>
          <p:nvPr/>
        </p:nvSpPr>
        <p:spPr>
          <a:xfrm>
            <a:off x="4011068" y="3925514"/>
            <a:ext cx="1137664" cy="338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 Server</a:t>
            </a:r>
            <a:endParaRPr lang="en-US" sz="1400" dirty="0"/>
          </a:p>
        </p:txBody>
      </p:sp>
      <p:sp>
        <p:nvSpPr>
          <p:cNvPr id="14" name="Rectangle 13"/>
          <p:cNvSpPr/>
          <p:nvPr/>
        </p:nvSpPr>
        <p:spPr>
          <a:xfrm>
            <a:off x="4011069" y="3494285"/>
            <a:ext cx="1137664" cy="338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WAE Server</a:t>
            </a:r>
            <a:endParaRPr lang="en-US" sz="1400" dirty="0"/>
          </a:p>
        </p:txBody>
      </p:sp>
      <p:sp>
        <p:nvSpPr>
          <p:cNvPr id="15" name="Rectangle 14"/>
          <p:cNvSpPr/>
          <p:nvPr/>
        </p:nvSpPr>
        <p:spPr>
          <a:xfrm>
            <a:off x="5223988" y="2973723"/>
            <a:ext cx="1515717" cy="36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cxnSp>
        <p:nvCxnSpPr>
          <p:cNvPr id="16" name="Elbow Connector 15"/>
          <p:cNvCxnSpPr>
            <a:endCxn id="12" idx="1"/>
          </p:cNvCxnSpPr>
          <p:nvPr/>
        </p:nvCxnSpPr>
        <p:spPr>
          <a:xfrm rot="16200000" flipH="1">
            <a:off x="2092269" y="3425603"/>
            <a:ext cx="395681" cy="1173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48779" y="3937171"/>
            <a:ext cx="1124752" cy="31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Servers</a:t>
            </a:r>
            <a:endParaRPr lang="en-US" sz="1400" dirty="0"/>
          </a:p>
        </p:txBody>
      </p:sp>
      <p:cxnSp>
        <p:nvCxnSpPr>
          <p:cNvPr id="18" name="Elbow Connector 17"/>
          <p:cNvCxnSpPr>
            <a:endCxn id="8" idx="1"/>
          </p:cNvCxnSpPr>
          <p:nvPr/>
        </p:nvCxnSpPr>
        <p:spPr>
          <a:xfrm rot="16200000" flipH="1">
            <a:off x="5296881" y="3511521"/>
            <a:ext cx="444845"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9" idx="1"/>
          </p:cNvCxnSpPr>
          <p:nvPr/>
        </p:nvCxnSpPr>
        <p:spPr>
          <a:xfrm rot="16200000" flipH="1">
            <a:off x="5003523" y="3804882"/>
            <a:ext cx="1031561"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0" idx="1"/>
          </p:cNvCxnSpPr>
          <p:nvPr/>
        </p:nvCxnSpPr>
        <p:spPr>
          <a:xfrm rot="16200000" flipH="1">
            <a:off x="4772713" y="4035692"/>
            <a:ext cx="1493180"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348781" y="4366882"/>
            <a:ext cx="1219200" cy="31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Phone</a:t>
            </a:r>
            <a:endParaRPr lang="en-US" sz="1400" dirty="0"/>
          </a:p>
        </p:txBody>
      </p:sp>
      <p:cxnSp>
        <p:nvCxnSpPr>
          <p:cNvPr id="22" name="Elbow Connector 21"/>
          <p:cNvCxnSpPr>
            <a:endCxn id="17" idx="1"/>
          </p:cNvCxnSpPr>
          <p:nvPr/>
        </p:nvCxnSpPr>
        <p:spPr>
          <a:xfrm rot="16200000" flipH="1">
            <a:off x="1785797" y="3531242"/>
            <a:ext cx="1008623" cy="1173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21" idx="1"/>
          </p:cNvCxnSpPr>
          <p:nvPr/>
        </p:nvCxnSpPr>
        <p:spPr>
          <a:xfrm rot="16200000" flipH="1">
            <a:off x="1706837" y="3880738"/>
            <a:ext cx="1166548" cy="1173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94893" y="1814473"/>
            <a:ext cx="1481091" cy="31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3219329" y="1792570"/>
            <a:ext cx="877443" cy="1554779"/>
          </a:xfrm>
          <a:prstGeom prst="bentConnector3">
            <a:avLst>
              <a:gd name="adj1" fmla="val 463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5400000">
            <a:off x="4008525" y="2558152"/>
            <a:ext cx="853829"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4787401" y="1779276"/>
            <a:ext cx="842485" cy="1546408"/>
          </a:xfrm>
          <a:prstGeom prst="bentConnector3">
            <a:avLst>
              <a:gd name="adj1" fmla="val 487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4" idx="1"/>
          </p:cNvCxnSpPr>
          <p:nvPr/>
        </p:nvCxnSpPr>
        <p:spPr>
          <a:xfrm rot="16200000" flipH="1">
            <a:off x="3787777" y="3440251"/>
            <a:ext cx="326140" cy="1204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3" idx="1"/>
          </p:cNvCxnSpPr>
          <p:nvPr/>
        </p:nvCxnSpPr>
        <p:spPr>
          <a:xfrm rot="16200000" flipH="1">
            <a:off x="3561346" y="3645050"/>
            <a:ext cx="779000"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672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22</a:t>
            </a:fld>
            <a:endParaRPr lang="en-US"/>
          </a:p>
        </p:txBody>
      </p:sp>
      <p:sp>
        <p:nvSpPr>
          <p:cNvPr id="7" name="Rectangle 6"/>
          <p:cNvSpPr/>
          <p:nvPr/>
        </p:nvSpPr>
        <p:spPr>
          <a:xfrm>
            <a:off x="3769004" y="2985067"/>
            <a:ext cx="1332870" cy="35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Servers</a:t>
            </a:r>
            <a:endParaRPr lang="en-US" sz="1400" dirty="0"/>
          </a:p>
        </p:txBody>
      </p:sp>
      <p:sp>
        <p:nvSpPr>
          <p:cNvPr id="11" name="Rectangle 10"/>
          <p:cNvSpPr/>
          <p:nvPr/>
        </p:nvSpPr>
        <p:spPr>
          <a:xfrm>
            <a:off x="2214225" y="3008681"/>
            <a:ext cx="1332870" cy="34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 Support</a:t>
            </a:r>
            <a:endParaRPr lang="en-US" sz="1400" dirty="0"/>
          </a:p>
        </p:txBody>
      </p:sp>
      <p:sp>
        <p:nvSpPr>
          <p:cNvPr id="12" name="Rectangle 11"/>
          <p:cNvSpPr/>
          <p:nvPr/>
        </p:nvSpPr>
        <p:spPr>
          <a:xfrm>
            <a:off x="2348779" y="3525060"/>
            <a:ext cx="1219200" cy="31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Workstations</a:t>
            </a:r>
            <a:endParaRPr lang="en-US" sz="1400" dirty="0"/>
          </a:p>
        </p:txBody>
      </p:sp>
      <p:sp>
        <p:nvSpPr>
          <p:cNvPr id="15" name="Rectangle 14"/>
          <p:cNvSpPr/>
          <p:nvPr/>
        </p:nvSpPr>
        <p:spPr>
          <a:xfrm>
            <a:off x="5223988" y="2973723"/>
            <a:ext cx="1515717" cy="36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cxnSp>
        <p:nvCxnSpPr>
          <p:cNvPr id="16" name="Elbow Connector 15"/>
          <p:cNvCxnSpPr>
            <a:endCxn id="12" idx="1"/>
          </p:cNvCxnSpPr>
          <p:nvPr/>
        </p:nvCxnSpPr>
        <p:spPr>
          <a:xfrm rot="16200000" flipH="1">
            <a:off x="2092269" y="3425603"/>
            <a:ext cx="395681" cy="1173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48779" y="3937171"/>
            <a:ext cx="1124752" cy="31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Servers</a:t>
            </a:r>
            <a:endParaRPr lang="en-US" sz="1400" dirty="0"/>
          </a:p>
        </p:txBody>
      </p:sp>
      <p:sp>
        <p:nvSpPr>
          <p:cNvPr id="21" name="Rectangle 20"/>
          <p:cNvSpPr/>
          <p:nvPr/>
        </p:nvSpPr>
        <p:spPr>
          <a:xfrm>
            <a:off x="2348781" y="4366882"/>
            <a:ext cx="1219200" cy="31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Phone</a:t>
            </a:r>
            <a:endParaRPr lang="en-US" sz="1400" dirty="0"/>
          </a:p>
        </p:txBody>
      </p:sp>
      <p:cxnSp>
        <p:nvCxnSpPr>
          <p:cNvPr id="22" name="Elbow Connector 21"/>
          <p:cNvCxnSpPr>
            <a:endCxn id="17" idx="1"/>
          </p:cNvCxnSpPr>
          <p:nvPr/>
        </p:nvCxnSpPr>
        <p:spPr>
          <a:xfrm rot="16200000" flipH="1">
            <a:off x="1785797" y="3531242"/>
            <a:ext cx="1008623" cy="1173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21" idx="1"/>
          </p:cNvCxnSpPr>
          <p:nvPr/>
        </p:nvCxnSpPr>
        <p:spPr>
          <a:xfrm rot="16200000" flipH="1">
            <a:off x="1706837" y="3880738"/>
            <a:ext cx="1166548" cy="1173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94893" y="1814473"/>
            <a:ext cx="1481091" cy="31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3219329" y="1792570"/>
            <a:ext cx="877443" cy="1554779"/>
          </a:xfrm>
          <a:prstGeom prst="bentConnector3">
            <a:avLst>
              <a:gd name="adj1" fmla="val 463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5400000">
            <a:off x="4008525" y="2558152"/>
            <a:ext cx="853829"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4787401" y="1779276"/>
            <a:ext cx="842485" cy="1546408"/>
          </a:xfrm>
          <a:prstGeom prst="bentConnector3">
            <a:avLst>
              <a:gd name="adj1" fmla="val 4873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091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23</a:t>
            </a:fld>
            <a:endParaRPr lang="en-US"/>
          </a:p>
        </p:txBody>
      </p:sp>
      <p:sp>
        <p:nvSpPr>
          <p:cNvPr id="7" name="Rectangle 6"/>
          <p:cNvSpPr/>
          <p:nvPr/>
        </p:nvSpPr>
        <p:spPr>
          <a:xfrm>
            <a:off x="3769004" y="2985067"/>
            <a:ext cx="1332870" cy="35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Servers</a:t>
            </a:r>
            <a:endParaRPr lang="en-US" sz="1400" dirty="0"/>
          </a:p>
        </p:txBody>
      </p:sp>
      <p:sp>
        <p:nvSpPr>
          <p:cNvPr id="11" name="Rectangle 10"/>
          <p:cNvSpPr/>
          <p:nvPr/>
        </p:nvSpPr>
        <p:spPr>
          <a:xfrm>
            <a:off x="2214225" y="3008681"/>
            <a:ext cx="1332870" cy="34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 Support</a:t>
            </a:r>
            <a:endParaRPr lang="en-US" sz="1400" dirty="0"/>
          </a:p>
        </p:txBody>
      </p:sp>
      <p:sp>
        <p:nvSpPr>
          <p:cNvPr id="13" name="Rectangle 12"/>
          <p:cNvSpPr/>
          <p:nvPr/>
        </p:nvSpPr>
        <p:spPr>
          <a:xfrm>
            <a:off x="4011068" y="3925514"/>
            <a:ext cx="1137664" cy="338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 Server</a:t>
            </a:r>
            <a:endParaRPr lang="en-US" sz="1400" dirty="0"/>
          </a:p>
        </p:txBody>
      </p:sp>
      <p:sp>
        <p:nvSpPr>
          <p:cNvPr id="14" name="Rectangle 13"/>
          <p:cNvSpPr/>
          <p:nvPr/>
        </p:nvSpPr>
        <p:spPr>
          <a:xfrm>
            <a:off x="4011069" y="3494285"/>
            <a:ext cx="1137664" cy="338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WAE Server</a:t>
            </a:r>
            <a:endParaRPr lang="en-US" sz="1400" dirty="0"/>
          </a:p>
        </p:txBody>
      </p:sp>
      <p:sp>
        <p:nvSpPr>
          <p:cNvPr id="15" name="Rectangle 14"/>
          <p:cNvSpPr/>
          <p:nvPr/>
        </p:nvSpPr>
        <p:spPr>
          <a:xfrm>
            <a:off x="5223988" y="2973723"/>
            <a:ext cx="1515717" cy="36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3694893" y="1814473"/>
            <a:ext cx="1481091" cy="31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3219329" y="1792570"/>
            <a:ext cx="877443" cy="1554779"/>
          </a:xfrm>
          <a:prstGeom prst="bentConnector3">
            <a:avLst>
              <a:gd name="adj1" fmla="val 463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5400000">
            <a:off x="4008525" y="2558152"/>
            <a:ext cx="853829"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4787401" y="1779276"/>
            <a:ext cx="842485" cy="1546408"/>
          </a:xfrm>
          <a:prstGeom prst="bentConnector3">
            <a:avLst>
              <a:gd name="adj1" fmla="val 487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4" idx="1"/>
          </p:cNvCxnSpPr>
          <p:nvPr/>
        </p:nvCxnSpPr>
        <p:spPr>
          <a:xfrm rot="16200000" flipH="1">
            <a:off x="3787777" y="3440251"/>
            <a:ext cx="326140" cy="1204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3" idx="1"/>
          </p:cNvCxnSpPr>
          <p:nvPr/>
        </p:nvCxnSpPr>
        <p:spPr>
          <a:xfrm rot="16200000" flipH="1">
            <a:off x="3561346" y="3645050"/>
            <a:ext cx="779000"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40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24</a:t>
            </a:fld>
            <a:endParaRPr lang="en-US"/>
          </a:p>
        </p:txBody>
      </p:sp>
      <p:sp>
        <p:nvSpPr>
          <p:cNvPr id="7" name="Rectangle 6"/>
          <p:cNvSpPr/>
          <p:nvPr/>
        </p:nvSpPr>
        <p:spPr>
          <a:xfrm>
            <a:off x="3769004" y="2985067"/>
            <a:ext cx="1332870" cy="35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Servers</a:t>
            </a:r>
            <a:endParaRPr lang="en-US" sz="1400" dirty="0"/>
          </a:p>
        </p:txBody>
      </p:sp>
      <p:sp>
        <p:nvSpPr>
          <p:cNvPr id="8" name="Rectangle 7"/>
          <p:cNvSpPr/>
          <p:nvPr/>
        </p:nvSpPr>
        <p:spPr>
          <a:xfrm>
            <a:off x="5586019" y="3494481"/>
            <a:ext cx="1343756" cy="61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People Counting Sensors</a:t>
            </a:r>
            <a:endParaRPr lang="en-US" sz="1400" dirty="0"/>
          </a:p>
        </p:txBody>
      </p:sp>
      <p:sp>
        <p:nvSpPr>
          <p:cNvPr id="9" name="Rectangle 8"/>
          <p:cNvSpPr/>
          <p:nvPr/>
        </p:nvSpPr>
        <p:spPr>
          <a:xfrm>
            <a:off x="5586019" y="4191602"/>
            <a:ext cx="1332870" cy="391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Sensors</a:t>
            </a:r>
            <a:endParaRPr lang="en-US" sz="1400" dirty="0"/>
          </a:p>
        </p:txBody>
      </p:sp>
      <p:sp>
        <p:nvSpPr>
          <p:cNvPr id="10" name="Rectangle 9"/>
          <p:cNvSpPr/>
          <p:nvPr/>
        </p:nvSpPr>
        <p:spPr>
          <a:xfrm>
            <a:off x="5586019" y="4654468"/>
            <a:ext cx="1332870" cy="38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PC</a:t>
            </a:r>
            <a:endParaRPr lang="en-US" sz="1400" dirty="0"/>
          </a:p>
        </p:txBody>
      </p:sp>
      <p:sp>
        <p:nvSpPr>
          <p:cNvPr id="11" name="Rectangle 10"/>
          <p:cNvSpPr/>
          <p:nvPr/>
        </p:nvSpPr>
        <p:spPr>
          <a:xfrm>
            <a:off x="2214225" y="3008681"/>
            <a:ext cx="1332870" cy="34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Dev</a:t>
            </a:r>
            <a:r>
              <a:rPr lang="en-US" sz="1400" dirty="0" smtClean="0"/>
              <a:t> + Support</a:t>
            </a:r>
            <a:endParaRPr lang="en-US" sz="1400" dirty="0"/>
          </a:p>
        </p:txBody>
      </p:sp>
      <p:sp>
        <p:nvSpPr>
          <p:cNvPr id="15" name="Rectangle 14"/>
          <p:cNvSpPr/>
          <p:nvPr/>
        </p:nvSpPr>
        <p:spPr>
          <a:xfrm>
            <a:off x="5223988" y="2973723"/>
            <a:ext cx="1515717" cy="36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cxnSp>
        <p:nvCxnSpPr>
          <p:cNvPr id="18" name="Elbow Connector 17"/>
          <p:cNvCxnSpPr>
            <a:endCxn id="8" idx="1"/>
          </p:cNvCxnSpPr>
          <p:nvPr/>
        </p:nvCxnSpPr>
        <p:spPr>
          <a:xfrm rot="16200000" flipH="1">
            <a:off x="5296881" y="3511521"/>
            <a:ext cx="444845"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9" idx="1"/>
          </p:cNvCxnSpPr>
          <p:nvPr/>
        </p:nvCxnSpPr>
        <p:spPr>
          <a:xfrm rot="16200000" flipH="1">
            <a:off x="5003523" y="3804882"/>
            <a:ext cx="1031561"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4772713" y="4035692"/>
            <a:ext cx="1493180" cy="1334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94893" y="1814473"/>
            <a:ext cx="1481091" cy="31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3219329" y="1792570"/>
            <a:ext cx="877443" cy="1554779"/>
          </a:xfrm>
          <a:prstGeom prst="bentConnector3">
            <a:avLst>
              <a:gd name="adj1" fmla="val 463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5400000">
            <a:off x="4008525" y="2558152"/>
            <a:ext cx="853829"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4787401" y="1779276"/>
            <a:ext cx="842485" cy="1546408"/>
          </a:xfrm>
          <a:prstGeom prst="bentConnector3">
            <a:avLst>
              <a:gd name="adj1" fmla="val 4873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928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25</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Train Hardware </a:t>
            </a:r>
            <a:br>
              <a:rPr lang="en-US" dirty="0" smtClean="0"/>
            </a:br>
            <a:r>
              <a:rPr lang="en-US" sz="2000" dirty="0" smtClean="0"/>
              <a:t>Option 1</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304800" y="1255713"/>
            <a:ext cx="1295400" cy="1295400"/>
          </a:xfrm>
          <a:prstGeom prst="rect">
            <a:avLst/>
          </a:prstGeom>
          <a:noFill/>
          <a:ln w="9525">
            <a:noFill/>
            <a:miter lim="800000"/>
            <a:headEnd/>
            <a:tailEnd/>
          </a:ln>
          <a:effectLst/>
        </p:spPr>
      </p:pic>
      <p:pic>
        <p:nvPicPr>
          <p:cNvPr id="10" name="Picture 2" descr="http://www.initag.de/gfx_content/products/APC2_large.jpg"/>
          <p:cNvPicPr>
            <a:picLocks noChangeAspect="1" noChangeArrowheads="1"/>
          </p:cNvPicPr>
          <p:nvPr/>
        </p:nvPicPr>
        <p:blipFill>
          <a:blip r:embed="rId4" cstate="print"/>
          <a:srcRect/>
          <a:stretch>
            <a:fillRect/>
          </a:stretch>
        </p:blipFill>
        <p:spPr bwMode="auto">
          <a:xfrm>
            <a:off x="4043363" y="1524000"/>
            <a:ext cx="1296987" cy="904875"/>
          </a:xfrm>
          <a:prstGeom prst="rect">
            <a:avLst/>
          </a:prstGeom>
          <a:noFill/>
          <a:ln w="9525">
            <a:noFill/>
            <a:miter lim="800000"/>
            <a:headEnd/>
            <a:tailEnd/>
          </a:ln>
        </p:spPr>
      </p:pic>
      <p:pic>
        <p:nvPicPr>
          <p:cNvPr id="11" name="Picture 4" descr="TS-7552 Shown with TS-ENC755 Metal Enclosure"/>
          <p:cNvPicPr>
            <a:picLocks noChangeAspect="1" noChangeArrowheads="1"/>
          </p:cNvPicPr>
          <p:nvPr/>
        </p:nvPicPr>
        <p:blipFill>
          <a:blip r:embed="rId5" cstate="print"/>
          <a:srcRect/>
          <a:stretch>
            <a:fillRect/>
          </a:stretch>
        </p:blipFill>
        <p:spPr bwMode="auto">
          <a:xfrm>
            <a:off x="2438400" y="3387725"/>
            <a:ext cx="3048000" cy="1184275"/>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3" name="Picture 8" descr="C:\Users\CJ\AppData\Local\Microsoft\Windows\Temporary Internet Files\Content.IE5\HVIUM9GX\MP900444522[1].jpg"/>
          <p:cNvPicPr>
            <a:picLocks noChangeAspect="1" noChangeArrowheads="1"/>
          </p:cNvPicPr>
          <p:nvPr/>
        </p:nvPicPr>
        <p:blipFill>
          <a:blip r:embed="rId7" cstate="print"/>
          <a:srcRect/>
          <a:stretch>
            <a:fillRect/>
          </a:stretch>
        </p:blipFill>
        <p:spPr bwMode="auto">
          <a:xfrm>
            <a:off x="6858000" y="4572000"/>
            <a:ext cx="1387475" cy="2117725"/>
          </a:xfrm>
          <a:prstGeom prst="rect">
            <a:avLst/>
          </a:prstGeom>
          <a:noFill/>
          <a:ln w="9525">
            <a:noFill/>
            <a:miter lim="800000"/>
            <a:headEnd/>
            <a:tailEnd/>
          </a:ln>
        </p:spPr>
      </p:pic>
      <p:cxnSp>
        <p:nvCxnSpPr>
          <p:cNvPr id="14" name="Straight Arrow Connector 13"/>
          <p:cNvCxnSpPr/>
          <p:nvPr/>
        </p:nvCxnSpPr>
        <p:spPr>
          <a:xfrm>
            <a:off x="3059113" y="5391150"/>
            <a:ext cx="1489075" cy="2397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343400" y="242887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 idx="1"/>
          </p:cNvCxnSpPr>
          <p:nvPr/>
        </p:nvCxnSpPr>
        <p:spPr>
          <a:xfrm>
            <a:off x="1171575" y="2197100"/>
            <a:ext cx="566738" cy="11191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7275" y="2971800"/>
            <a:ext cx="4648200" cy="23510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9"/>
          <p:cNvSpPr txBox="1">
            <a:spLocks noChangeArrowheads="1"/>
          </p:cNvSpPr>
          <p:nvPr/>
        </p:nvSpPr>
        <p:spPr bwMode="auto">
          <a:xfrm>
            <a:off x="1600200" y="1524000"/>
            <a:ext cx="1031875" cy="646113"/>
          </a:xfrm>
          <a:prstGeom prst="rect">
            <a:avLst/>
          </a:prstGeom>
          <a:noFill/>
          <a:ln w="9525">
            <a:noFill/>
            <a:miter lim="800000"/>
            <a:headEnd/>
            <a:tailEnd/>
          </a:ln>
        </p:spPr>
        <p:txBody>
          <a:bodyPr>
            <a:spAutoFit/>
          </a:bodyPr>
          <a:lstStyle/>
          <a:p>
            <a:r>
              <a:rPr lang="en-US"/>
              <a:t>GPS Antenna</a:t>
            </a:r>
          </a:p>
        </p:txBody>
      </p:sp>
      <p:sp>
        <p:nvSpPr>
          <p:cNvPr id="20" name="TextBox 20"/>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a:t>Person Counter</a:t>
            </a:r>
          </a:p>
        </p:txBody>
      </p:sp>
      <p:sp>
        <p:nvSpPr>
          <p:cNvPr id="21" name="TextBox 21"/>
          <p:cNvSpPr txBox="1">
            <a:spLocks noChangeArrowheads="1"/>
          </p:cNvSpPr>
          <p:nvPr/>
        </p:nvSpPr>
        <p:spPr bwMode="auto">
          <a:xfrm>
            <a:off x="1919288" y="2362200"/>
            <a:ext cx="1114425" cy="369888"/>
          </a:xfrm>
          <a:prstGeom prst="rect">
            <a:avLst/>
          </a:prstGeom>
          <a:noFill/>
          <a:ln w="9525">
            <a:noFill/>
            <a:miter lim="800000"/>
            <a:headEnd/>
            <a:tailEnd/>
          </a:ln>
        </p:spPr>
        <p:txBody>
          <a:bodyPr>
            <a:spAutoFit/>
          </a:bodyPr>
          <a:lstStyle/>
          <a:p>
            <a:r>
              <a:rPr lang="en-US">
                <a:solidFill>
                  <a:srgbClr val="FF0000"/>
                </a:solidFill>
              </a:rPr>
              <a:t>USB to PC</a:t>
            </a:r>
          </a:p>
        </p:txBody>
      </p:sp>
      <p:sp>
        <p:nvSpPr>
          <p:cNvPr id="22" name="TextBox 22"/>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a:solidFill>
                  <a:srgbClr val="FF0000"/>
                </a:solidFill>
              </a:rPr>
              <a:t>Serial to PC</a:t>
            </a:r>
          </a:p>
        </p:txBody>
      </p:sp>
      <p:sp>
        <p:nvSpPr>
          <p:cNvPr id="23" name="TextBox 23"/>
          <p:cNvSpPr txBox="1">
            <a:spLocks noChangeArrowheads="1"/>
          </p:cNvSpPr>
          <p:nvPr/>
        </p:nvSpPr>
        <p:spPr bwMode="auto">
          <a:xfrm>
            <a:off x="3116263" y="6342063"/>
            <a:ext cx="3333750" cy="369887"/>
          </a:xfrm>
          <a:prstGeom prst="rect">
            <a:avLst/>
          </a:prstGeom>
          <a:noFill/>
          <a:ln w="9525">
            <a:noFill/>
            <a:miter lim="800000"/>
            <a:headEnd/>
            <a:tailEnd/>
          </a:ln>
        </p:spPr>
        <p:txBody>
          <a:bodyPr>
            <a:spAutoFit/>
          </a:bodyPr>
          <a:lstStyle/>
          <a:p>
            <a:r>
              <a:rPr lang="en-US">
                <a:solidFill>
                  <a:srgbClr val="FF0000"/>
                </a:solidFill>
              </a:rPr>
              <a:t>GSM to Application Server</a:t>
            </a:r>
          </a:p>
        </p:txBody>
      </p:sp>
      <p:sp>
        <p:nvSpPr>
          <p:cNvPr id="24" name="TextBox 23"/>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5" name="TextBox 25"/>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a:t>Transit IT site</a:t>
            </a:r>
          </a:p>
        </p:txBody>
      </p:sp>
      <p:sp>
        <p:nvSpPr>
          <p:cNvPr id="26" name="TextBox 26"/>
          <p:cNvSpPr txBox="1">
            <a:spLocks noChangeArrowheads="1"/>
          </p:cNvSpPr>
          <p:nvPr/>
        </p:nvSpPr>
        <p:spPr bwMode="auto">
          <a:xfrm>
            <a:off x="5632450" y="3276600"/>
            <a:ext cx="2316163" cy="646113"/>
          </a:xfrm>
          <a:prstGeom prst="rect">
            <a:avLst/>
          </a:prstGeom>
          <a:noFill/>
          <a:ln w="9525">
            <a:noFill/>
            <a:miter lim="800000"/>
            <a:headEnd/>
            <a:tailEnd/>
          </a:ln>
        </p:spPr>
        <p:txBody>
          <a:bodyPr>
            <a:spAutoFit/>
          </a:bodyPr>
          <a:lstStyle/>
          <a:p>
            <a:r>
              <a:rPr lang="en-US"/>
              <a:t>Onboard Computer with 3G Modem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26</a:t>
            </a:fld>
            <a:endParaRPr lang="en-US"/>
          </a:p>
        </p:txBody>
      </p:sp>
      <p:sp>
        <p:nvSpPr>
          <p:cNvPr id="7" name="Title 1"/>
          <p:cNvSpPr txBox="1">
            <a:spLocks/>
          </p:cNvSpPr>
          <p:nvPr/>
        </p:nvSpPr>
        <p:spPr>
          <a:xfrm>
            <a:off x="0" y="0"/>
            <a:ext cx="7620000" cy="1143000"/>
          </a:xfrm>
          <a:prstGeom prst="rect">
            <a:avLst/>
          </a:prstGeom>
        </p:spPr>
        <p:txBody>
          <a:bodyPr anchor="ctr"/>
          <a:lst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a:lstStyle>
          <a:p>
            <a:pPr>
              <a:defRPr/>
            </a:pPr>
            <a:r>
              <a:rPr lang="en-US" dirty="0" smtClean="0"/>
              <a:t>Train Hardware </a:t>
            </a:r>
          </a:p>
          <a:p>
            <a:pPr>
              <a:defRPr/>
            </a:pPr>
            <a:r>
              <a:rPr lang="en-US" sz="2000" dirty="0" smtClean="0"/>
              <a:t>Option 2</a:t>
            </a:r>
            <a:endParaRPr lang="en-US" sz="2000"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descr="http://www.initag.de/gfx_content/products/APC2_large.jpg"/>
          <p:cNvPicPr>
            <a:picLocks noChangeAspect="1" noChangeArrowheads="1"/>
          </p:cNvPicPr>
          <p:nvPr/>
        </p:nvPicPr>
        <p:blipFill>
          <a:blip r:embed="rId3" cstate="print"/>
          <a:srcRect/>
          <a:stretch>
            <a:fillRect/>
          </a:stretch>
        </p:blipFill>
        <p:spPr bwMode="auto">
          <a:xfrm>
            <a:off x="4043363" y="1403350"/>
            <a:ext cx="1296987" cy="904875"/>
          </a:xfrm>
          <a:prstGeom prst="rect">
            <a:avLst/>
          </a:prstGeom>
          <a:noFill/>
          <a:ln w="9525">
            <a:noFill/>
            <a:miter lim="800000"/>
            <a:headEnd/>
            <a:tailEnd/>
          </a:ln>
        </p:spPr>
      </p:pic>
      <p:pic>
        <p:nvPicPr>
          <p:cNvPr id="10" name="Picture 4" descr="TS-7552 Shown with TS-ENC755 Metal Enclosure"/>
          <p:cNvPicPr>
            <a:picLocks noChangeAspect="1" noChangeArrowheads="1"/>
          </p:cNvPicPr>
          <p:nvPr/>
        </p:nvPicPr>
        <p:blipFill>
          <a:blip r:embed="rId4" cstate="print"/>
          <a:srcRect/>
          <a:stretch>
            <a:fillRect/>
          </a:stretch>
        </p:blipFill>
        <p:spPr bwMode="auto">
          <a:xfrm>
            <a:off x="2438400" y="3387725"/>
            <a:ext cx="3048000" cy="11842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2" name="Picture 8" descr="C:\Users\CJ\AppData\Local\Microsoft\Windows\Temporary Internet Files\Content.IE5\HVIUM9GX\MP900444522[1].jpg"/>
          <p:cNvPicPr>
            <a:picLocks noChangeAspect="1" noChangeArrowheads="1"/>
          </p:cNvPicPr>
          <p:nvPr/>
        </p:nvPicPr>
        <p:blipFill>
          <a:blip r:embed="rId6" cstate="print"/>
          <a:srcRect/>
          <a:stretch>
            <a:fillRect/>
          </a:stretch>
        </p:blipFill>
        <p:spPr bwMode="auto">
          <a:xfrm>
            <a:off x="6858000" y="4572000"/>
            <a:ext cx="1387475" cy="2117725"/>
          </a:xfrm>
          <a:prstGeom prst="rect">
            <a:avLst/>
          </a:prstGeom>
          <a:noFill/>
          <a:ln w="9525">
            <a:noFill/>
            <a:miter lim="800000"/>
            <a:headEnd/>
            <a:tailEnd/>
          </a:ln>
        </p:spPr>
      </p:pic>
      <p:cxnSp>
        <p:nvCxnSpPr>
          <p:cNvPr id="13" name="Straight Arrow Connector 12"/>
          <p:cNvCxnSpPr/>
          <p:nvPr/>
        </p:nvCxnSpPr>
        <p:spPr>
          <a:xfrm>
            <a:off x="3656013" y="5237163"/>
            <a:ext cx="862012" cy="2492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230822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38300" y="2922588"/>
            <a:ext cx="4648200" cy="23510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21"/>
          <p:cNvSpPr txBox="1">
            <a:spLocks noChangeArrowheads="1"/>
          </p:cNvSpPr>
          <p:nvPr/>
        </p:nvSpPr>
        <p:spPr bwMode="auto">
          <a:xfrm>
            <a:off x="1922463" y="1524000"/>
            <a:ext cx="1031875" cy="646113"/>
          </a:xfrm>
          <a:prstGeom prst="rect">
            <a:avLst/>
          </a:prstGeom>
          <a:noFill/>
          <a:ln w="9525">
            <a:noFill/>
            <a:miter lim="800000"/>
            <a:headEnd/>
            <a:tailEnd/>
          </a:ln>
        </p:spPr>
        <p:txBody>
          <a:bodyPr>
            <a:spAutoFit/>
          </a:bodyPr>
          <a:lstStyle/>
          <a:p>
            <a:r>
              <a:rPr lang="en-US"/>
              <a:t>GPS Tracker</a:t>
            </a:r>
          </a:p>
        </p:txBody>
      </p:sp>
      <p:sp>
        <p:nvSpPr>
          <p:cNvPr id="18" name="TextBox 22"/>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a:t>Person Counter</a:t>
            </a:r>
          </a:p>
        </p:txBody>
      </p:sp>
      <p:sp>
        <p:nvSpPr>
          <p:cNvPr id="19" name="TextBox 24"/>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a:solidFill>
                  <a:srgbClr val="FF0000"/>
                </a:solidFill>
              </a:rPr>
              <a:t>Serial to PC</a:t>
            </a:r>
          </a:p>
        </p:txBody>
      </p:sp>
      <p:sp>
        <p:nvSpPr>
          <p:cNvPr id="20" name="TextBox 25"/>
          <p:cNvSpPr txBox="1">
            <a:spLocks noChangeArrowheads="1"/>
          </p:cNvSpPr>
          <p:nvPr/>
        </p:nvSpPr>
        <p:spPr bwMode="auto">
          <a:xfrm>
            <a:off x="3981450" y="6259513"/>
            <a:ext cx="3333750" cy="369887"/>
          </a:xfrm>
          <a:prstGeom prst="rect">
            <a:avLst/>
          </a:prstGeom>
          <a:noFill/>
          <a:ln w="9525">
            <a:noFill/>
            <a:miter lim="800000"/>
            <a:headEnd/>
            <a:tailEnd/>
          </a:ln>
        </p:spPr>
        <p:txBody>
          <a:bodyPr>
            <a:spAutoFit/>
          </a:bodyPr>
          <a:lstStyle/>
          <a:p>
            <a:r>
              <a:rPr lang="en-US">
                <a:solidFill>
                  <a:srgbClr val="FF0000"/>
                </a:solidFill>
              </a:rPr>
              <a:t>GSM to Application Server</a:t>
            </a:r>
          </a:p>
        </p:txBody>
      </p:sp>
      <p:sp>
        <p:nvSpPr>
          <p:cNvPr id="21" name="TextBox 20"/>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2" name="TextBox 27"/>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a:t>Transit IT site</a:t>
            </a:r>
          </a:p>
        </p:txBody>
      </p:sp>
      <p:sp>
        <p:nvSpPr>
          <p:cNvPr id="23" name="TextBox 28"/>
          <p:cNvSpPr txBox="1">
            <a:spLocks noChangeArrowheads="1"/>
          </p:cNvSpPr>
          <p:nvPr/>
        </p:nvSpPr>
        <p:spPr bwMode="auto">
          <a:xfrm>
            <a:off x="6211888" y="3227388"/>
            <a:ext cx="2317750" cy="646112"/>
          </a:xfrm>
          <a:prstGeom prst="rect">
            <a:avLst/>
          </a:prstGeom>
          <a:noFill/>
          <a:ln w="9525">
            <a:noFill/>
            <a:miter lim="800000"/>
            <a:headEnd/>
            <a:tailEnd/>
          </a:ln>
        </p:spPr>
        <p:txBody>
          <a:bodyPr>
            <a:spAutoFit/>
          </a:bodyPr>
          <a:lstStyle/>
          <a:p>
            <a:r>
              <a:rPr lang="en-US"/>
              <a:t>Onboard Computer with 3G Modem</a:t>
            </a:r>
          </a:p>
        </p:txBody>
      </p:sp>
      <p:pic>
        <p:nvPicPr>
          <p:cNvPr id="24" name="Picture 2" descr="http://store.numerex.com/media/catalog/product/cache/1/image/5e06319eda06f020e43594a9c230972d/m/t/mt-ul.jpg"/>
          <p:cNvPicPr>
            <a:picLocks noChangeAspect="1" noChangeArrowheads="1"/>
          </p:cNvPicPr>
          <p:nvPr/>
        </p:nvPicPr>
        <p:blipFill>
          <a:blip r:embed="rId7" cstate="print"/>
          <a:srcRect/>
          <a:stretch>
            <a:fillRect/>
          </a:stretch>
        </p:blipFill>
        <p:spPr bwMode="auto">
          <a:xfrm>
            <a:off x="0" y="1179513"/>
            <a:ext cx="1982788" cy="1336675"/>
          </a:xfrm>
          <a:prstGeom prst="rect">
            <a:avLst/>
          </a:prstGeom>
          <a:noFill/>
          <a:ln w="9525">
            <a:noFill/>
            <a:miter lim="800000"/>
            <a:headEnd/>
            <a:tailEnd/>
          </a:ln>
        </p:spPr>
      </p:pic>
      <p:cxnSp>
        <p:nvCxnSpPr>
          <p:cNvPr id="25" name="Elbow Connector 34"/>
          <p:cNvCxnSpPr/>
          <p:nvPr/>
        </p:nvCxnSpPr>
        <p:spPr>
          <a:xfrm rot="16200000" flipH="1">
            <a:off x="1212056" y="2294732"/>
            <a:ext cx="3114675" cy="355758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246188" y="2433638"/>
            <a:ext cx="1524000" cy="368300"/>
          </a:xfrm>
          <a:prstGeom prst="rect">
            <a:avLst/>
          </a:prstGeom>
          <a:noFill/>
          <a:ln w="9525">
            <a:noFill/>
            <a:miter lim="800000"/>
            <a:headEnd/>
            <a:tailEnd/>
          </a:ln>
        </p:spPr>
        <p:txBody>
          <a:bodyPr>
            <a:spAutoFit/>
          </a:bodyPr>
          <a:lstStyle/>
          <a:p>
            <a:r>
              <a:rPr lang="en-US">
                <a:solidFill>
                  <a:srgbClr val="FF0000"/>
                </a:solidFill>
              </a:rPr>
              <a:t>GSM output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27</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Train Hardware Costs</a:t>
            </a:r>
            <a:endParaRPr lang="en-US" dirty="0"/>
          </a:p>
        </p:txBody>
      </p:sp>
      <p:graphicFrame>
        <p:nvGraphicFramePr>
          <p:cNvPr id="8" name="Content Placeholder 6"/>
          <p:cNvGraphicFramePr>
            <a:graphicFrameLocks noGrp="1"/>
          </p:cNvGraphicFramePr>
          <p:nvPr>
            <p:ph idx="1"/>
          </p:nvPr>
        </p:nvGraphicFramePr>
        <p:xfrm>
          <a:off x="457200" y="15240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GPS Antenna</a:t>
                      </a:r>
                      <a:endParaRPr lang="en-US" dirty="0"/>
                    </a:p>
                  </a:txBody>
                  <a:tcPr/>
                </a:tc>
                <a:tc>
                  <a:txBody>
                    <a:bodyPr/>
                    <a:lstStyle/>
                    <a:p>
                      <a:r>
                        <a:rPr lang="en-US" dirty="0" smtClean="0"/>
                        <a:t>$85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$415*</a:t>
                      </a:r>
                      <a:endParaRPr lang="en-US" b="1" dirty="0"/>
                    </a:p>
                  </a:txBody>
                  <a:tcPr/>
                </a:tc>
              </a:tr>
            </a:tbl>
          </a:graphicData>
        </a:graphic>
      </p:graphicFrame>
      <p:graphicFrame>
        <p:nvGraphicFramePr>
          <p:cNvPr id="9" name="Content Placeholder 6"/>
          <p:cNvGraphicFramePr>
            <a:graphicFrameLocks/>
          </p:cNvGraphicFramePr>
          <p:nvPr/>
        </p:nvGraphicFramePr>
        <p:xfrm>
          <a:off x="457200" y="4313238"/>
          <a:ext cx="5603685" cy="2240280"/>
        </p:xfrm>
        <a:graphic>
          <a:graphicData uri="http://schemas.openxmlformats.org/drawingml/2006/table">
            <a:tbl>
              <a:tblPr firstRow="1" bandRow="1">
                <a:tableStyleId>{073A0DAA-6AF3-43AB-8588-CEC1D06C72B9}</a:tableStyleId>
              </a:tblPr>
              <a:tblGrid>
                <a:gridCol w="3276600"/>
                <a:gridCol w="2327085"/>
              </a:tblGrid>
              <a:tr h="310365">
                <a:tc>
                  <a:txBody>
                    <a:bodyPr/>
                    <a:lstStyle/>
                    <a:p>
                      <a:r>
                        <a:rPr lang="en-US" dirty="0" smtClean="0"/>
                        <a:t>Item</a:t>
                      </a:r>
                      <a:endParaRPr lang="en-US" dirty="0"/>
                    </a:p>
                  </a:txBody>
                  <a:tcPr/>
                </a:tc>
                <a:tc>
                  <a:txBody>
                    <a:bodyPr/>
                    <a:lstStyle/>
                    <a:p>
                      <a:r>
                        <a:rPr lang="en-US" dirty="0" smtClean="0"/>
                        <a:t>Cost</a:t>
                      </a:r>
                      <a:endParaRPr lang="en-US" dirty="0"/>
                    </a:p>
                  </a:txBody>
                  <a:tcPr/>
                </a:tc>
              </a:tr>
              <a:tr h="310365">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$217</a:t>
                      </a:r>
                      <a:endParaRPr lang="en-US" dirty="0"/>
                    </a:p>
                  </a:txBody>
                  <a:tcPr/>
                </a:tc>
              </a:tr>
              <a:tr h="310365">
                <a:tc>
                  <a:txBody>
                    <a:bodyPr/>
                    <a:lstStyle/>
                    <a:p>
                      <a:r>
                        <a:rPr lang="en-US" dirty="0" smtClean="0"/>
                        <a:t>GPS Tracking Device</a:t>
                      </a:r>
                      <a:endParaRPr lang="en-US" dirty="0"/>
                    </a:p>
                  </a:txBody>
                  <a:tcPr/>
                </a:tc>
                <a:tc>
                  <a:txBody>
                    <a:bodyPr/>
                    <a:lstStyle/>
                    <a:p>
                      <a:r>
                        <a:rPr lang="en-US" dirty="0" smtClean="0"/>
                        <a:t>$85</a:t>
                      </a:r>
                      <a:endParaRPr lang="en-US" dirty="0"/>
                    </a:p>
                  </a:txBody>
                  <a:tcPr/>
                </a:tc>
              </a:tr>
              <a:tr h="310365">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10365">
                <a:tc>
                  <a:txBody>
                    <a:bodyPr/>
                    <a:lstStyle/>
                    <a:p>
                      <a:r>
                        <a:rPr lang="en-US" b="1" dirty="0" smtClean="0"/>
                        <a:t>TOTAL</a:t>
                      </a:r>
                      <a:endParaRPr lang="en-US" b="1" dirty="0"/>
                    </a:p>
                  </a:txBody>
                  <a:tcPr/>
                </a:tc>
                <a:tc>
                  <a:txBody>
                    <a:bodyPr/>
                    <a:lstStyle/>
                    <a:p>
                      <a:r>
                        <a:rPr lang="en-US" b="1" dirty="0" smtClean="0"/>
                        <a:t>$522*</a:t>
                      </a:r>
                      <a:endParaRPr lang="en-US" b="1" dirty="0"/>
                    </a:p>
                  </a:txBody>
                  <a:tcPr/>
                </a:tc>
              </a:tr>
            </a:tbl>
          </a:graphicData>
        </a:graphic>
      </p:graphicFrame>
      <p:sp>
        <p:nvSpPr>
          <p:cNvPr id="10" name="TextBox 8"/>
          <p:cNvSpPr txBox="1">
            <a:spLocks noChangeArrowheads="1"/>
          </p:cNvSpPr>
          <p:nvPr/>
        </p:nvSpPr>
        <p:spPr bwMode="auto">
          <a:xfrm>
            <a:off x="457200" y="1066800"/>
            <a:ext cx="2133600" cy="369888"/>
          </a:xfrm>
          <a:prstGeom prst="rect">
            <a:avLst/>
          </a:prstGeom>
          <a:noFill/>
          <a:ln w="9525">
            <a:noFill/>
            <a:miter lim="800000"/>
            <a:headEnd/>
            <a:tailEnd/>
          </a:ln>
        </p:spPr>
        <p:txBody>
          <a:bodyPr>
            <a:spAutoFit/>
          </a:bodyPr>
          <a:lstStyle/>
          <a:p>
            <a:r>
              <a:rPr lang="en-US"/>
              <a:t>Option 1</a:t>
            </a:r>
          </a:p>
        </p:txBody>
      </p:sp>
      <p:sp>
        <p:nvSpPr>
          <p:cNvPr id="11" name="TextBox 10"/>
          <p:cNvSpPr txBox="1">
            <a:spLocks noChangeArrowheads="1"/>
          </p:cNvSpPr>
          <p:nvPr/>
        </p:nvSpPr>
        <p:spPr bwMode="auto">
          <a:xfrm>
            <a:off x="457200" y="3886200"/>
            <a:ext cx="2133600" cy="369888"/>
          </a:xfrm>
          <a:prstGeom prst="rect">
            <a:avLst/>
          </a:prstGeom>
          <a:noFill/>
          <a:ln w="9525">
            <a:noFill/>
            <a:miter lim="800000"/>
            <a:headEnd/>
            <a:tailEnd/>
          </a:ln>
        </p:spPr>
        <p:txBody>
          <a:bodyPr>
            <a:spAutoFit/>
          </a:bodyPr>
          <a:lstStyle/>
          <a:p>
            <a:r>
              <a:rPr lang="en-US"/>
              <a:t>Option 2</a:t>
            </a:r>
          </a:p>
        </p:txBody>
      </p:sp>
      <p:sp>
        <p:nvSpPr>
          <p:cNvPr id="12" name="TextBox 11"/>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train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28</a:t>
            </a:fld>
            <a:endParaRPr lang="en-US"/>
          </a:p>
        </p:txBody>
      </p:sp>
      <p:sp>
        <p:nvSpPr>
          <p:cNvPr id="7"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Locally hosted option </a:t>
            </a:r>
            <a:endParaRPr lang="en-US" sz="1800" dirty="0"/>
          </a:p>
        </p:txBody>
      </p:sp>
      <p:pic>
        <p:nvPicPr>
          <p:cNvPr id="8" name="Picture 36" descr="PowerEdge R710 Server">
            <a:hlinkClick r:id="rId2" tooltip="PowerEdge R710 Server"/>
          </p:cNvPr>
          <p:cNvPicPr>
            <a:picLocks noChangeAspect="1" noChangeArrowheads="1"/>
          </p:cNvPicPr>
          <p:nvPr/>
        </p:nvPicPr>
        <p:blipFill>
          <a:blip r:embed="rId3" cstate="print"/>
          <a:srcRect t="41143" b="6286"/>
          <a:stretch>
            <a:fillRect/>
          </a:stretch>
        </p:blipFill>
        <p:spPr bwMode="auto">
          <a:xfrm>
            <a:off x="228600" y="2317448"/>
            <a:ext cx="2209800" cy="806752"/>
          </a:xfrm>
          <a:prstGeom prst="rect">
            <a:avLst/>
          </a:prstGeom>
          <a:noFill/>
        </p:spPr>
      </p:pic>
      <p:sp>
        <p:nvSpPr>
          <p:cNvPr id="9" name="TextBox 21"/>
          <p:cNvSpPr txBox="1">
            <a:spLocks noChangeArrowheads="1"/>
          </p:cNvSpPr>
          <p:nvPr/>
        </p:nvSpPr>
        <p:spPr bwMode="auto">
          <a:xfrm>
            <a:off x="228600" y="1784048"/>
            <a:ext cx="2362200" cy="369332"/>
          </a:xfrm>
          <a:prstGeom prst="rect">
            <a:avLst/>
          </a:prstGeom>
          <a:noFill/>
          <a:ln w="9525">
            <a:noFill/>
            <a:miter lim="800000"/>
            <a:headEnd/>
            <a:tailEnd/>
          </a:ln>
        </p:spPr>
        <p:txBody>
          <a:bodyPr wrap="square">
            <a:spAutoFit/>
          </a:bodyPr>
          <a:lstStyle/>
          <a:p>
            <a:r>
              <a:rPr lang="en-US" dirty="0" smtClean="0"/>
              <a:t>Host Server: Dell R710</a:t>
            </a:r>
            <a:endParaRPr lang="en-US" dirty="0"/>
          </a:p>
        </p:txBody>
      </p:sp>
      <p:pic>
        <p:nvPicPr>
          <p:cNvPr id="10" name="Picture 38" descr="http://files.myopera.com/yoroshiku/albums/441102/redhat.png"/>
          <p:cNvPicPr>
            <a:picLocks noChangeAspect="1" noChangeArrowheads="1"/>
          </p:cNvPicPr>
          <p:nvPr/>
        </p:nvPicPr>
        <p:blipFill>
          <a:blip r:embed="rId4" cstate="print"/>
          <a:srcRect/>
          <a:stretch>
            <a:fillRect/>
          </a:stretch>
        </p:blipFill>
        <p:spPr bwMode="auto">
          <a:xfrm>
            <a:off x="6934200" y="2088848"/>
            <a:ext cx="762000" cy="762000"/>
          </a:xfrm>
          <a:prstGeom prst="rect">
            <a:avLst/>
          </a:prstGeom>
          <a:noFill/>
        </p:spPr>
      </p:pic>
      <p:sp>
        <p:nvSpPr>
          <p:cNvPr id="11" name="TextBox 21"/>
          <p:cNvSpPr txBox="1">
            <a:spLocks noChangeArrowheads="1"/>
          </p:cNvSpPr>
          <p:nvPr/>
        </p:nvSpPr>
        <p:spPr bwMode="auto">
          <a:xfrm>
            <a:off x="3962400" y="2393648"/>
            <a:ext cx="3048000" cy="646331"/>
          </a:xfrm>
          <a:prstGeom prst="rect">
            <a:avLst/>
          </a:prstGeom>
          <a:noFill/>
          <a:ln w="9525">
            <a:noFill/>
            <a:miter lim="800000"/>
            <a:headEnd/>
            <a:tailEnd/>
          </a:ln>
        </p:spPr>
        <p:txBody>
          <a:bodyPr wrap="square">
            <a:spAutoFit/>
          </a:bodyPr>
          <a:lstStyle/>
          <a:p>
            <a:r>
              <a:rPr lang="en-US" dirty="0" smtClean="0"/>
              <a:t>Virtualization Host: Red Hat ® Enterprise Virtualization</a:t>
            </a:r>
            <a:endParaRPr lang="en-US" dirty="0"/>
          </a:p>
        </p:txBody>
      </p:sp>
      <p:sp>
        <p:nvSpPr>
          <p:cNvPr id="12" name="TextBox 21"/>
          <p:cNvSpPr txBox="1">
            <a:spLocks noChangeArrowheads="1"/>
          </p:cNvSpPr>
          <p:nvPr/>
        </p:nvSpPr>
        <p:spPr bwMode="auto">
          <a:xfrm>
            <a:off x="3962400" y="1707848"/>
            <a:ext cx="3048000" cy="646331"/>
          </a:xfrm>
          <a:prstGeom prst="rect">
            <a:avLst/>
          </a:prstGeom>
          <a:noFill/>
          <a:ln w="9525">
            <a:noFill/>
            <a:miter lim="800000"/>
            <a:headEnd/>
            <a:tailEnd/>
          </a:ln>
        </p:spPr>
        <p:txBody>
          <a:bodyPr wrap="square">
            <a:spAutoFit/>
          </a:bodyPr>
          <a:lstStyle/>
          <a:p>
            <a:r>
              <a:rPr lang="en-US" dirty="0" smtClean="0"/>
              <a:t>Operation System: Red Hat® Enterprise Linux</a:t>
            </a:r>
            <a:endParaRPr lang="en-US" dirty="0"/>
          </a:p>
        </p:txBody>
      </p:sp>
      <p:graphicFrame>
        <p:nvGraphicFramePr>
          <p:cNvPr id="13" name="Content Placeholder 6"/>
          <p:cNvGraphicFramePr>
            <a:graphicFrameLocks noGrp="1"/>
          </p:cNvGraphicFramePr>
          <p:nvPr>
            <p:ph idx="1"/>
          </p:nvPr>
        </p:nvGraphicFramePr>
        <p:xfrm>
          <a:off x="609600" y="3810000"/>
          <a:ext cx="7010400" cy="2255520"/>
        </p:xfrm>
        <a:graphic>
          <a:graphicData uri="http://schemas.openxmlformats.org/drawingml/2006/table">
            <a:tbl>
              <a:tblPr firstRow="1" bandRow="1">
                <a:tableStyleId>{073A0DAA-6AF3-43AB-8588-CEC1D06C72B9}</a:tableStyleId>
              </a:tblPr>
              <a:tblGrid>
                <a:gridCol w="4099137"/>
                <a:gridCol w="2911263"/>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Physical</a:t>
                      </a:r>
                      <a:r>
                        <a:rPr lang="en-US" baseline="0" dirty="0" smtClean="0"/>
                        <a:t> Server</a:t>
                      </a:r>
                      <a:endParaRPr lang="en-US" dirty="0"/>
                    </a:p>
                  </a:txBody>
                  <a:tcPr/>
                </a:tc>
                <a:tc>
                  <a:txBody>
                    <a:bodyPr/>
                    <a:lstStyle/>
                    <a:p>
                      <a:r>
                        <a:rPr lang="en-US" dirty="0" smtClean="0"/>
                        <a:t>$8500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Virtualization</a:t>
                      </a:r>
                      <a:r>
                        <a:rPr lang="en-US" b="0" baseline="0" dirty="0" smtClean="0"/>
                        <a:t> software</a:t>
                      </a:r>
                      <a:endParaRPr lang="en-US" dirty="0"/>
                    </a:p>
                  </a:txBody>
                  <a:tcPr/>
                </a:tc>
                <a:tc>
                  <a:txBody>
                    <a:bodyPr/>
                    <a:lstStyle/>
                    <a:p>
                      <a:r>
                        <a:rPr lang="en-US" dirty="0" smtClean="0"/>
                        <a:t>$3000/year</a:t>
                      </a:r>
                      <a:endParaRPr lang="en-US" dirty="0"/>
                    </a:p>
                  </a:txBody>
                  <a:tcPr/>
                </a:tc>
              </a:tr>
              <a:tr h="370840">
                <a:tc>
                  <a:txBody>
                    <a:bodyPr/>
                    <a:lstStyle/>
                    <a:p>
                      <a:r>
                        <a:rPr lang="en-US" dirty="0" smtClean="0"/>
                        <a:t>Operating</a:t>
                      </a:r>
                      <a:r>
                        <a:rPr lang="en-US" baseline="0" dirty="0" smtClean="0"/>
                        <a:t> system software w/support*</a:t>
                      </a:r>
                      <a:endParaRPr lang="en-US" dirty="0"/>
                    </a:p>
                  </a:txBody>
                  <a:tcPr/>
                </a:tc>
                <a:tc>
                  <a:txBody>
                    <a:bodyPr/>
                    <a:lstStyle/>
                    <a:p>
                      <a:r>
                        <a:rPr lang="en-US" dirty="0" smtClean="0"/>
                        <a:t>$2000/year</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$13700</a:t>
                      </a:r>
                      <a:endParaRPr lang="en-US" b="1" dirty="0"/>
                    </a:p>
                  </a:txBody>
                  <a:tcPr/>
                </a:tc>
              </a:tr>
            </a:tbl>
          </a:graphicData>
        </a:graphic>
      </p:graphicFrame>
      <p:sp>
        <p:nvSpPr>
          <p:cNvPr id="14" name="TextBox 11"/>
          <p:cNvSpPr txBox="1">
            <a:spLocks noChangeArrowheads="1"/>
          </p:cNvSpPr>
          <p:nvPr/>
        </p:nvSpPr>
        <p:spPr bwMode="auto">
          <a:xfrm>
            <a:off x="4724400" y="6324600"/>
            <a:ext cx="3352800" cy="369332"/>
          </a:xfrm>
          <a:prstGeom prst="rect">
            <a:avLst/>
          </a:prstGeom>
          <a:noFill/>
          <a:ln w="9525">
            <a:noFill/>
            <a:miter lim="800000"/>
            <a:headEnd/>
            <a:tailEnd/>
          </a:ln>
        </p:spPr>
        <p:txBody>
          <a:bodyPr wrap="square">
            <a:spAutoFit/>
          </a:bodyPr>
          <a:lstStyle/>
          <a:p>
            <a:r>
              <a:rPr lang="en-US" dirty="0"/>
              <a:t>* </a:t>
            </a:r>
            <a:r>
              <a:rPr lang="en-US" dirty="0" smtClean="0"/>
              <a:t>Unlimited Virtual Machines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29</a:t>
            </a:fld>
            <a:endParaRPr lang="en-US"/>
          </a:p>
        </p:txBody>
      </p:sp>
      <p:sp>
        <p:nvSpPr>
          <p:cNvPr id="7" name="Content Placeholder 2"/>
          <p:cNvSpPr>
            <a:spLocks noGrp="1"/>
          </p:cNvSpPr>
          <p:nvPr>
            <p:ph idx="1"/>
          </p:nvPr>
        </p:nvSpPr>
        <p:spPr>
          <a:xfrm>
            <a:off x="457200" y="1371600"/>
            <a:ext cx="7924800" cy="4525963"/>
          </a:xfrm>
        </p:spPr>
        <p:txBody>
          <a:bodyPr/>
          <a:lstStyle/>
          <a:p>
            <a:pPr eaLnBrk="1" hangingPunct="1"/>
            <a:r>
              <a:rPr lang="en-US" dirty="0" smtClean="0"/>
              <a:t>Database server</a:t>
            </a:r>
          </a:p>
          <a:p>
            <a:pPr lvl="1" eaLnBrk="1" hangingPunct="1"/>
            <a:r>
              <a:rPr lang="en-US" dirty="0" smtClean="0"/>
              <a:t>Large storage capacity </a:t>
            </a:r>
          </a:p>
          <a:p>
            <a:pPr lvl="1" eaLnBrk="1" hangingPunct="1"/>
            <a:r>
              <a:rPr lang="en-US" dirty="0" smtClean="0"/>
              <a:t>Redundancy &amp; Backups </a:t>
            </a:r>
          </a:p>
          <a:p>
            <a:pPr eaLnBrk="1" hangingPunct="1"/>
            <a:r>
              <a:rPr lang="en-US" dirty="0" smtClean="0"/>
              <a:t>Web App Server(s)</a:t>
            </a:r>
          </a:p>
          <a:p>
            <a:pPr lvl="1" eaLnBrk="1" hangingPunct="1"/>
            <a:r>
              <a:rPr lang="en-US" dirty="0" smtClean="0"/>
              <a:t>Optimization &amp; Decision engine</a:t>
            </a:r>
          </a:p>
          <a:p>
            <a:pPr lvl="1" eaLnBrk="1" hangingPunct="1"/>
            <a:r>
              <a:rPr lang="en-US" dirty="0" smtClean="0"/>
              <a:t>Clustered &amp; Load Balanced w/ HA</a:t>
            </a:r>
          </a:p>
        </p:txBody>
      </p:sp>
      <p:graphicFrame>
        <p:nvGraphicFramePr>
          <p:cNvPr id="8" name="Table 7"/>
          <p:cNvGraphicFramePr>
            <a:graphicFrameLocks noGrp="1"/>
          </p:cNvGraphicFramePr>
          <p:nvPr/>
        </p:nvGraphicFramePr>
        <p:xfrm>
          <a:off x="152400" y="4267200"/>
          <a:ext cx="8077200" cy="2085308"/>
        </p:xfrm>
        <a:graphic>
          <a:graphicData uri="http://schemas.openxmlformats.org/drawingml/2006/table">
            <a:tbl>
              <a:tblPr firstRow="1" bandRow="1">
                <a:tableStyleId>{073A0DAA-6AF3-43AB-8588-CEC1D06C72B9}</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err="1" smtClean="0"/>
                        <a:t>WebApps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License</a:t>
                      </a:r>
                      <a:r>
                        <a:rPr lang="en-US" sz="1400" baseline="0" dirty="0" smtClean="0"/>
                        <a:t> per VM </a:t>
                      </a:r>
                      <a:endParaRPr lang="en-US" sz="1400" dirty="0"/>
                    </a:p>
                  </a:txBody>
                  <a:tcPr/>
                </a:tc>
                <a:tc>
                  <a:txBody>
                    <a:bodyPr/>
                    <a:lstStyle/>
                    <a:p>
                      <a:r>
                        <a:rPr lang="en-US" sz="1400" dirty="0" smtClean="0"/>
                        <a:t>Resides with WAE (included in cost)</a:t>
                      </a:r>
                      <a:endParaRPr lang="en-US" sz="1400" dirty="0"/>
                    </a:p>
                  </a:txBody>
                  <a:tcPr/>
                </a:tc>
                <a:tc>
                  <a:txBody>
                    <a:bodyPr/>
                    <a:lstStyle/>
                    <a:p>
                      <a:r>
                        <a:rPr lang="en-US" sz="1400" dirty="0" smtClean="0"/>
                        <a:t>$3000 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by CPU</a:t>
                      </a:r>
                      <a:r>
                        <a:rPr lang="en-US" sz="1400" baseline="0" dirty="0" smtClean="0"/>
                        <a:t> 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WAE (included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9" name="Rectangle 7"/>
          <p:cNvSpPr>
            <a:spLocks noChangeArrowheads="1"/>
          </p:cNvSpPr>
          <p:nvPr/>
        </p:nvSpPr>
        <p:spPr bwMode="auto">
          <a:xfrm>
            <a:off x="152400" y="6477000"/>
            <a:ext cx="2965450" cy="261938"/>
          </a:xfrm>
          <a:prstGeom prst="rect">
            <a:avLst/>
          </a:prstGeom>
          <a:noFill/>
          <a:ln w="9525">
            <a:noFill/>
            <a:miter lim="800000"/>
            <a:headEnd/>
            <a:tailEnd/>
          </a:ln>
        </p:spPr>
        <p:txBody>
          <a:bodyPr wrap="none">
            <a:spAutoFit/>
          </a:bodyPr>
          <a:lstStyle/>
          <a:p>
            <a:r>
              <a:rPr lang="en-US" sz="1100" dirty="0"/>
              <a:t>1) Source: http://aws.amazon.com/ec2/pricing/</a:t>
            </a:r>
          </a:p>
        </p:txBody>
      </p:sp>
      <p:pic>
        <p:nvPicPr>
          <p:cNvPr id="10" name="Picture 2" descr="http://images.forbes.com/media/2010/06/02/0602_amazon-web-services-logo_485x340.jpg"/>
          <p:cNvPicPr>
            <a:picLocks noChangeAspect="1" noChangeArrowheads="1"/>
          </p:cNvPicPr>
          <p:nvPr/>
        </p:nvPicPr>
        <p:blipFill>
          <a:blip r:embed="rId2" cstate="print"/>
          <a:srcRect/>
          <a:stretch>
            <a:fillRect/>
          </a:stretch>
        </p:blipFill>
        <p:spPr bwMode="auto">
          <a:xfrm>
            <a:off x="5334000" y="1371600"/>
            <a:ext cx="2293937" cy="1608121"/>
          </a:xfrm>
          <a:prstGeom prst="rect">
            <a:avLst/>
          </a:prstGeom>
          <a:noFill/>
        </p:spPr>
      </p:pic>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Remotely hosted option </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30</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Station Hardware</a:t>
            </a:r>
            <a:br>
              <a:rPr lang="en-US" dirty="0" smtClean="0"/>
            </a:br>
            <a:r>
              <a:rPr lang="en-US" sz="1800" dirty="0" smtClean="0"/>
              <a:t>Optional</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617538" y="2616200"/>
            <a:ext cx="1585912" cy="1587500"/>
          </a:xfrm>
          <a:prstGeom prst="rect">
            <a:avLst/>
          </a:prstGeom>
          <a:noFill/>
          <a:ln w="9525">
            <a:noFill/>
            <a:miter lim="800000"/>
            <a:headEnd/>
            <a:tailEnd/>
          </a:ln>
          <a:effectLst/>
        </p:spPr>
      </p:pic>
      <p:pic>
        <p:nvPicPr>
          <p:cNvPr id="9" name="Picture 4" descr="TS-7552 Shown with TS-ENC755 Metal Enclosure"/>
          <p:cNvPicPr>
            <a:picLocks noChangeAspect="1" noChangeArrowheads="1"/>
          </p:cNvPicPr>
          <p:nvPr/>
        </p:nvPicPr>
        <p:blipFill>
          <a:blip r:embed="rId3" cstate="print"/>
          <a:srcRect/>
          <a:stretch>
            <a:fillRect/>
          </a:stretch>
        </p:blipFill>
        <p:spPr bwMode="auto">
          <a:xfrm>
            <a:off x="1674813" y="2662237"/>
            <a:ext cx="3048000" cy="1184275"/>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3784600" y="4289425"/>
            <a:ext cx="914400" cy="1230312"/>
          </a:xfrm>
          <a:prstGeom prst="rect">
            <a:avLst/>
          </a:prstGeom>
          <a:noFill/>
          <a:ln w="9525">
            <a:noFill/>
            <a:miter lim="800000"/>
            <a:headEnd/>
            <a:tailEnd/>
          </a:ln>
          <a:effectLst/>
        </p:spPr>
      </p:pic>
      <p:pic>
        <p:nvPicPr>
          <p:cNvPr id="11" name="Picture 8" descr="C:\Users\CJ\AppData\Local\Microsoft\Windows\Temporary Internet Files\Content.IE5\HVIUM9GX\MP900444522[1].jpg"/>
          <p:cNvPicPr>
            <a:picLocks noChangeAspect="1" noChangeArrowheads="1"/>
          </p:cNvPicPr>
          <p:nvPr/>
        </p:nvPicPr>
        <p:blipFill>
          <a:blip r:embed="rId5" cstate="print"/>
          <a:srcRect/>
          <a:stretch>
            <a:fillRect/>
          </a:stretch>
        </p:blipFill>
        <p:spPr bwMode="auto">
          <a:xfrm>
            <a:off x="6094413" y="3846512"/>
            <a:ext cx="1387475" cy="2117725"/>
          </a:xfrm>
          <a:prstGeom prst="rect">
            <a:avLst/>
          </a:prstGeom>
          <a:noFill/>
          <a:ln w="9525">
            <a:noFill/>
            <a:miter lim="800000"/>
            <a:headEnd/>
            <a:tailEnd/>
          </a:ln>
        </p:spPr>
      </p:pic>
      <p:cxnSp>
        <p:nvCxnSpPr>
          <p:cNvPr id="12" name="Straight Arrow Connector 11"/>
          <p:cNvCxnSpPr/>
          <p:nvPr/>
        </p:nvCxnSpPr>
        <p:spPr>
          <a:xfrm flipH="1" flipV="1">
            <a:off x="3198813" y="3846512"/>
            <a:ext cx="585787" cy="10588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699000" y="4905375"/>
            <a:ext cx="1395413"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6094413" y="3421062"/>
            <a:ext cx="1524000" cy="369888"/>
          </a:xfrm>
          <a:prstGeom prst="rect">
            <a:avLst/>
          </a:prstGeom>
          <a:noFill/>
          <a:ln w="9525">
            <a:noFill/>
            <a:miter lim="800000"/>
            <a:headEnd/>
            <a:tailEnd/>
          </a:ln>
        </p:spPr>
        <p:txBody>
          <a:bodyPr>
            <a:spAutoFit/>
          </a:bodyPr>
          <a:lstStyle/>
          <a:p>
            <a:r>
              <a:rPr lang="en-US"/>
              <a:t>Transit IT site</a:t>
            </a:r>
          </a:p>
        </p:txBody>
      </p:sp>
      <p:pic>
        <p:nvPicPr>
          <p:cNvPr id="15" name="Picture 2"/>
          <p:cNvPicPr>
            <a:picLocks noChangeAspect="1" noChangeArrowheads="1"/>
          </p:cNvPicPr>
          <p:nvPr/>
        </p:nvPicPr>
        <p:blipFill>
          <a:blip r:embed="rId6" cstate="print"/>
          <a:srcRect/>
          <a:stretch>
            <a:fillRect/>
          </a:stretch>
        </p:blipFill>
        <p:spPr bwMode="auto">
          <a:xfrm>
            <a:off x="4660900" y="487362"/>
            <a:ext cx="1587500" cy="1587500"/>
          </a:xfrm>
          <a:prstGeom prst="rect">
            <a:avLst/>
          </a:prstGeom>
          <a:noFill/>
          <a:ln w="9525">
            <a:noFill/>
            <a:miter lim="800000"/>
            <a:headEnd/>
            <a:tailEnd/>
          </a:ln>
          <a:effectLst/>
        </p:spPr>
      </p:pic>
      <p:sp>
        <p:nvSpPr>
          <p:cNvPr id="16" name="Rectangle 15"/>
          <p:cNvSpPr/>
          <p:nvPr/>
        </p:nvSpPr>
        <p:spPr>
          <a:xfrm>
            <a:off x="4947455" y="989097"/>
            <a:ext cx="1146502" cy="584775"/>
          </a:xfrm>
          <a:prstGeom prst="rect">
            <a:avLst/>
          </a:prstGeom>
          <a:noFill/>
        </p:spPr>
        <p:txBody>
          <a:bodyPr>
            <a:spAutoFit/>
          </a:bodyPr>
          <a:lstStyle/>
          <a:p>
            <a:pPr algn="ctr">
              <a:defRPr/>
            </a:pPr>
            <a:r>
              <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Next train is at 3:30</a:t>
            </a:r>
          </a:p>
        </p:txBody>
      </p:sp>
      <p:cxnSp>
        <p:nvCxnSpPr>
          <p:cNvPr id="17" name="Straight Arrow Connector 16"/>
          <p:cNvCxnSpPr/>
          <p:nvPr/>
        </p:nvCxnSpPr>
        <p:spPr>
          <a:xfrm flipV="1">
            <a:off x="3784600" y="1960562"/>
            <a:ext cx="1168400" cy="8810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31</a:t>
            </a:fld>
            <a:endParaRPr lang="en-US"/>
          </a:p>
        </p:txBody>
      </p:sp>
      <p:graphicFrame>
        <p:nvGraphicFramePr>
          <p:cNvPr id="7" name="Content Placeholder 6"/>
          <p:cNvGraphicFramePr>
            <a:graphicFrameLocks noGrp="1"/>
          </p:cNvGraphicFramePr>
          <p:nvPr>
            <p:ph idx="1"/>
          </p:nvPr>
        </p:nvGraphicFramePr>
        <p:xfrm>
          <a:off x="457200" y="16002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Station </a:t>
                      </a:r>
                      <a:r>
                        <a:rPr lang="en-US" baseline="0" dirty="0" smtClean="0"/>
                        <a:t>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Weatherproof monitor</a:t>
                      </a:r>
                      <a:endParaRPr lang="en-US" dirty="0"/>
                    </a:p>
                  </a:txBody>
                  <a:tcPr/>
                </a:tc>
                <a:tc>
                  <a:txBody>
                    <a:bodyPr/>
                    <a:lstStyle/>
                    <a:p>
                      <a:r>
                        <a:rPr lang="en-US" dirty="0" smtClean="0"/>
                        <a:t>$785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$1265*</a:t>
                      </a:r>
                      <a:endParaRPr lang="en-US" b="1" dirty="0"/>
                    </a:p>
                  </a:txBody>
                  <a:tcPr/>
                </a:tc>
              </a:tr>
            </a:tbl>
          </a:graphicData>
        </a:graphic>
      </p:graphicFrame>
      <p:sp>
        <p:nvSpPr>
          <p:cNvPr id="8" name="TextBox 8"/>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a:t>* Per station</a:t>
            </a:r>
          </a:p>
        </p:txBody>
      </p:sp>
      <p:sp>
        <p:nvSpPr>
          <p:cNvPr id="9" name="Title 1"/>
          <p:cNvSpPr txBox="1">
            <a:spLocks/>
          </p:cNvSpPr>
          <p:nvPr/>
        </p:nvSpPr>
        <p:spPr>
          <a:xfrm>
            <a:off x="0" y="0"/>
            <a:ext cx="7620000" cy="1143000"/>
          </a:xfrm>
          <a:prstGeom prst="rect">
            <a:avLst/>
          </a:prstGeo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Station Hardware</a:t>
            </a:r>
            <a:br>
              <a:rPr kumimoji="0" lang="en-US" sz="4600" b="0" i="0" u="none" strike="noStrike" kern="1200" cap="none" spc="-100" normalizeH="0" baseline="0" noProof="0" dirty="0" smtClean="0">
                <a:ln>
                  <a:noFill/>
                </a:ln>
                <a:solidFill>
                  <a:schemeClr val="tx2"/>
                </a:solidFill>
                <a:effectLst/>
                <a:uLnTx/>
                <a:uFillTx/>
                <a:latin typeface="+mj-lt"/>
                <a:ea typeface="+mj-ea"/>
                <a:cs typeface="+mj-cs"/>
              </a:rPr>
            </a:br>
            <a:r>
              <a:rPr kumimoji="0" lang="en-US" sz="1800" b="0" i="0" u="none" strike="noStrike" kern="1200" cap="none" spc="-100" normalizeH="0" baseline="0" noProof="0" dirty="0" smtClean="0">
                <a:ln>
                  <a:noFill/>
                </a:ln>
                <a:solidFill>
                  <a:schemeClr val="tx2"/>
                </a:solidFill>
                <a:effectLst/>
                <a:uLnTx/>
                <a:uFillTx/>
                <a:latin typeface="+mj-lt"/>
                <a:ea typeface="+mj-ea"/>
                <a:cs typeface="+mj-cs"/>
              </a:rPr>
              <a:t>Optional</a:t>
            </a: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32</a:t>
            </a:fld>
            <a:endParaRPr lang="en-US"/>
          </a:p>
        </p:txBody>
      </p:sp>
    </p:spTree>
    <p:extLst>
      <p:ext uri="{BB962C8B-B14F-4D97-AF65-F5344CB8AC3E}">
        <p14:creationId xmlns:p14="http://schemas.microsoft.com/office/powerpoint/2010/main" val="2416349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33</a:t>
            </a:fld>
            <a:endParaRPr lang="en-US"/>
          </a:p>
        </p:txBody>
      </p:sp>
      <p:pic>
        <p:nvPicPr>
          <p:cNvPr id="5122" name="Picture 2" descr="http://www.cs.odu.edu/~410red/forum/XMB-1.9.11.12/files/files.php?pid=116&amp;aid=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Design Concept</a:t>
            </a:r>
            <a:endParaRPr lang="en-US" dirty="0"/>
          </a:p>
        </p:txBody>
      </p:sp>
      <p:sp>
        <p:nvSpPr>
          <p:cNvPr id="3" name="Content Placeholder 2"/>
          <p:cNvSpPr>
            <a:spLocks noGrp="1"/>
          </p:cNvSpPr>
          <p:nvPr>
            <p:ph idx="1"/>
          </p:nvPr>
        </p:nvSpPr>
        <p:spPr/>
        <p:txBody>
          <a:bodyPr>
            <a:normAutofit/>
          </a:bodyPr>
          <a:lstStyle/>
          <a:p>
            <a:r>
              <a:rPr lang="en-US" dirty="0"/>
              <a:t>Emerging light rail systems may be equipped with some of the AVL functionality of our system currently.</a:t>
            </a:r>
          </a:p>
          <a:p>
            <a:r>
              <a:rPr lang="en-US" dirty="0"/>
              <a:t>The monitoring system will have a modular design such that existing </a:t>
            </a:r>
            <a:r>
              <a:rPr lang="en-US" dirty="0" smtClean="0"/>
              <a:t>systems/sensors </a:t>
            </a:r>
            <a:r>
              <a:rPr lang="en-US" dirty="0"/>
              <a:t>on </a:t>
            </a:r>
            <a:r>
              <a:rPr lang="en-US" dirty="0" smtClean="0"/>
              <a:t>the vehicles </a:t>
            </a:r>
            <a:r>
              <a:rPr lang="en-US" dirty="0"/>
              <a:t>can be interfaced </a:t>
            </a:r>
            <a:r>
              <a:rPr lang="en-US" dirty="0" smtClean="0"/>
              <a:t>into our </a:t>
            </a:r>
            <a:r>
              <a:rPr lang="en-US" dirty="0"/>
              <a:t>on-board Linux embedded </a:t>
            </a:r>
            <a:r>
              <a:rPr lang="en-US" dirty="0" smtClean="0"/>
              <a:t>module. </a:t>
            </a:r>
            <a:endParaRPr lang="en-US" dirty="0"/>
          </a:p>
          <a:p>
            <a:r>
              <a:rPr lang="en-US" dirty="0" smtClean="0"/>
              <a:t>Data is collected from the vehicle sensors and our software interprets that data.</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34</a:t>
            </a:fld>
            <a:endParaRPr lang="en-US"/>
          </a:p>
        </p:txBody>
      </p:sp>
    </p:spTree>
    <p:extLst>
      <p:ext uri="{BB962C8B-B14F-4D97-AF65-F5344CB8AC3E}">
        <p14:creationId xmlns:p14="http://schemas.microsoft.com/office/powerpoint/2010/main" val="651476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35</a:t>
            </a:fld>
            <a:endParaRPr lang="en-US"/>
          </a:p>
        </p:txBody>
      </p:sp>
      <p:sp>
        <p:nvSpPr>
          <p:cNvPr id="15" name="Rectangle 14"/>
          <p:cNvSpPr/>
          <p:nvPr/>
        </p:nvSpPr>
        <p:spPr>
          <a:xfrm>
            <a:off x="3079555" y="1711432"/>
            <a:ext cx="1249135" cy="371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304800" y="2840028"/>
            <a:ext cx="14478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1905000" y="2840028"/>
            <a:ext cx="126546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a:t>
            </a:r>
            <a:r>
              <a:rPr lang="en-US" sz="1400" dirty="0" err="1" smtClean="0"/>
              <a:t>Sfw</a:t>
            </a:r>
            <a:endParaRPr lang="en-US" sz="1400" dirty="0"/>
          </a:p>
        </p:txBody>
      </p:sp>
      <p:sp>
        <p:nvSpPr>
          <p:cNvPr id="21" name="Rectangle 20"/>
          <p:cNvSpPr/>
          <p:nvPr/>
        </p:nvSpPr>
        <p:spPr>
          <a:xfrm>
            <a:off x="3322865" y="2840028"/>
            <a:ext cx="178253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5400000">
            <a:off x="1987931" y="1123835"/>
            <a:ext cx="756963" cy="26754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2742447" y="1878351"/>
            <a:ext cx="756963" cy="1166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16200000" flipH="1">
            <a:off x="3580647" y="2206541"/>
            <a:ext cx="756963" cy="5100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57940" y="2836103"/>
            <a:ext cx="259080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a:t>
            </a:r>
            <a:endParaRPr lang="en-US" sz="1400" dirty="0"/>
          </a:p>
        </p:txBody>
      </p:sp>
      <p:cxnSp>
        <p:nvCxnSpPr>
          <p:cNvPr id="34" name="Elbow Connector 33"/>
          <p:cNvCxnSpPr>
            <a:stCxn id="15" idx="2"/>
            <a:endCxn id="33" idx="0"/>
          </p:cNvCxnSpPr>
          <p:nvPr/>
        </p:nvCxnSpPr>
        <p:spPr>
          <a:xfrm rot="16200000" flipH="1">
            <a:off x="4752212" y="1034975"/>
            <a:ext cx="753038" cy="28492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917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36</a:t>
            </a:fld>
            <a:endParaRPr lang="en-US"/>
          </a:p>
        </p:txBody>
      </p:sp>
      <p:sp>
        <p:nvSpPr>
          <p:cNvPr id="15" name="Rectangle 14"/>
          <p:cNvSpPr/>
          <p:nvPr/>
        </p:nvSpPr>
        <p:spPr>
          <a:xfrm>
            <a:off x="3079555" y="1711432"/>
            <a:ext cx="1249135" cy="371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304800" y="2840028"/>
            <a:ext cx="14478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1905000" y="2840028"/>
            <a:ext cx="126546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a:t>
            </a:r>
            <a:r>
              <a:rPr lang="en-US" sz="1400" dirty="0" err="1" smtClean="0"/>
              <a:t>Sfw</a:t>
            </a:r>
            <a:endParaRPr lang="en-US" sz="1400" dirty="0"/>
          </a:p>
        </p:txBody>
      </p:sp>
      <p:sp>
        <p:nvSpPr>
          <p:cNvPr id="21" name="Rectangle 20"/>
          <p:cNvSpPr/>
          <p:nvPr/>
        </p:nvSpPr>
        <p:spPr>
          <a:xfrm>
            <a:off x="3322865" y="2840028"/>
            <a:ext cx="178253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5400000">
            <a:off x="1987931" y="1123835"/>
            <a:ext cx="756963" cy="26754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2742447" y="1878351"/>
            <a:ext cx="756963" cy="1166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16200000" flipH="1">
            <a:off x="3580647" y="2206541"/>
            <a:ext cx="756963" cy="5100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91295" y="3452596"/>
            <a:ext cx="723900" cy="345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GUI</a:t>
            </a:r>
            <a:endParaRPr lang="en-US" sz="1400" dirty="0"/>
          </a:p>
        </p:txBody>
      </p:sp>
      <p:sp>
        <p:nvSpPr>
          <p:cNvPr id="33" name="Rectangle 32"/>
          <p:cNvSpPr/>
          <p:nvPr/>
        </p:nvSpPr>
        <p:spPr>
          <a:xfrm>
            <a:off x="5257940" y="2836103"/>
            <a:ext cx="259080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a:t>
            </a:r>
            <a:endParaRPr lang="en-US" sz="1400" dirty="0"/>
          </a:p>
        </p:txBody>
      </p:sp>
      <p:cxnSp>
        <p:nvCxnSpPr>
          <p:cNvPr id="34" name="Elbow Connector 33"/>
          <p:cNvCxnSpPr>
            <a:stCxn id="15" idx="2"/>
            <a:endCxn id="33" idx="0"/>
          </p:cNvCxnSpPr>
          <p:nvPr/>
        </p:nvCxnSpPr>
        <p:spPr>
          <a:xfrm rot="16200000" flipH="1">
            <a:off x="4752212" y="1034975"/>
            <a:ext cx="753038" cy="28492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2"/>
            <a:endCxn id="32" idx="1"/>
          </p:cNvCxnSpPr>
          <p:nvPr/>
        </p:nvCxnSpPr>
        <p:spPr>
          <a:xfrm rot="5400000">
            <a:off x="707853" y="3304470"/>
            <a:ext cx="404290" cy="237406"/>
          </a:xfrm>
          <a:prstGeom prst="bentConnector4">
            <a:avLst>
              <a:gd name="adj1" fmla="val 28639"/>
              <a:gd name="adj2" fmla="val 19629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91295" y="3928790"/>
            <a:ext cx="1594038" cy="345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Interface to WAE</a:t>
            </a:r>
            <a:endParaRPr lang="en-US" sz="1400" dirty="0"/>
          </a:p>
        </p:txBody>
      </p:sp>
      <p:cxnSp>
        <p:nvCxnSpPr>
          <p:cNvPr id="45" name="Elbow Connector 44"/>
          <p:cNvCxnSpPr>
            <a:stCxn id="16" idx="2"/>
            <a:endCxn id="44" idx="1"/>
          </p:cNvCxnSpPr>
          <p:nvPr/>
        </p:nvCxnSpPr>
        <p:spPr>
          <a:xfrm rot="5400000">
            <a:off x="469756" y="3542567"/>
            <a:ext cx="880484" cy="237406"/>
          </a:xfrm>
          <a:prstGeom prst="bentConnector4">
            <a:avLst>
              <a:gd name="adj1" fmla="val 13625"/>
              <a:gd name="adj2" fmla="val 19629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79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37</a:t>
            </a:fld>
            <a:endParaRPr lang="en-US"/>
          </a:p>
        </p:txBody>
      </p:sp>
      <p:sp>
        <p:nvSpPr>
          <p:cNvPr id="15" name="Rectangle 14"/>
          <p:cNvSpPr/>
          <p:nvPr/>
        </p:nvSpPr>
        <p:spPr>
          <a:xfrm>
            <a:off x="3079555" y="1711432"/>
            <a:ext cx="1249135" cy="371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304800" y="2840028"/>
            <a:ext cx="14478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17" name="Rectangle 16"/>
          <p:cNvSpPr/>
          <p:nvPr/>
        </p:nvSpPr>
        <p:spPr>
          <a:xfrm>
            <a:off x="2134610" y="4256798"/>
            <a:ext cx="65698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WAE</a:t>
            </a:r>
            <a:endParaRPr lang="en-US" sz="1400" dirty="0"/>
          </a:p>
        </p:txBody>
      </p:sp>
      <p:sp>
        <p:nvSpPr>
          <p:cNvPr id="18" name="Rectangle 17"/>
          <p:cNvSpPr/>
          <p:nvPr/>
        </p:nvSpPr>
        <p:spPr>
          <a:xfrm>
            <a:off x="2146363" y="3377818"/>
            <a:ext cx="65698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a:t>
            </a:r>
            <a:endParaRPr lang="en-US" sz="1400" dirty="0"/>
          </a:p>
        </p:txBody>
      </p:sp>
      <p:sp>
        <p:nvSpPr>
          <p:cNvPr id="19" name="Rectangle 18"/>
          <p:cNvSpPr/>
          <p:nvPr/>
        </p:nvSpPr>
        <p:spPr>
          <a:xfrm>
            <a:off x="2134611" y="3811718"/>
            <a:ext cx="134002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Decision Engine</a:t>
            </a:r>
            <a:endParaRPr lang="en-US" sz="1400" dirty="0"/>
          </a:p>
        </p:txBody>
      </p:sp>
      <p:sp>
        <p:nvSpPr>
          <p:cNvPr id="20" name="Rectangle 19"/>
          <p:cNvSpPr/>
          <p:nvPr/>
        </p:nvSpPr>
        <p:spPr>
          <a:xfrm>
            <a:off x="1905000" y="2840028"/>
            <a:ext cx="126546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a:t>
            </a:r>
            <a:r>
              <a:rPr lang="en-US" sz="1400" dirty="0" err="1" smtClean="0"/>
              <a:t>Sfw</a:t>
            </a:r>
            <a:endParaRPr lang="en-US" sz="1400" dirty="0"/>
          </a:p>
        </p:txBody>
      </p:sp>
      <p:sp>
        <p:nvSpPr>
          <p:cNvPr id="21" name="Rectangle 20"/>
          <p:cNvSpPr/>
          <p:nvPr/>
        </p:nvSpPr>
        <p:spPr>
          <a:xfrm>
            <a:off x="3322865" y="2840028"/>
            <a:ext cx="178253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5400000">
            <a:off x="1987931" y="1123835"/>
            <a:ext cx="756963" cy="26754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2742447" y="1878351"/>
            <a:ext cx="756963" cy="1166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16200000" flipH="1">
            <a:off x="3580647" y="2206541"/>
            <a:ext cx="756963" cy="5100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8" idx="1"/>
          </p:cNvCxnSpPr>
          <p:nvPr/>
        </p:nvCxnSpPr>
        <p:spPr>
          <a:xfrm rot="16200000" flipH="1">
            <a:off x="1819798" y="3241753"/>
            <a:ext cx="476092" cy="1770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19" idx="1"/>
          </p:cNvCxnSpPr>
          <p:nvPr/>
        </p:nvCxnSpPr>
        <p:spPr>
          <a:xfrm rot="16200000" flipH="1">
            <a:off x="1596971" y="3464578"/>
            <a:ext cx="909994" cy="16528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17" idx="1"/>
          </p:cNvCxnSpPr>
          <p:nvPr/>
        </p:nvCxnSpPr>
        <p:spPr>
          <a:xfrm rot="16200000" flipH="1">
            <a:off x="1374431" y="3687119"/>
            <a:ext cx="1355072" cy="16528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57940" y="2836103"/>
            <a:ext cx="259080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a:t>
            </a:r>
            <a:endParaRPr lang="en-US" sz="1400" dirty="0"/>
          </a:p>
        </p:txBody>
      </p:sp>
      <p:cxnSp>
        <p:nvCxnSpPr>
          <p:cNvPr id="34" name="Elbow Connector 33"/>
          <p:cNvCxnSpPr>
            <a:stCxn id="15" idx="2"/>
            <a:endCxn id="33" idx="0"/>
          </p:cNvCxnSpPr>
          <p:nvPr/>
        </p:nvCxnSpPr>
        <p:spPr>
          <a:xfrm rot="16200000" flipH="1">
            <a:off x="4752212" y="1034975"/>
            <a:ext cx="753038" cy="28492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561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38</a:t>
            </a:fld>
            <a:endParaRPr lang="en-US"/>
          </a:p>
        </p:txBody>
      </p:sp>
      <p:sp>
        <p:nvSpPr>
          <p:cNvPr id="15" name="Rectangle 14"/>
          <p:cNvSpPr/>
          <p:nvPr/>
        </p:nvSpPr>
        <p:spPr>
          <a:xfrm>
            <a:off x="3079555" y="1711432"/>
            <a:ext cx="1249135" cy="371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304800" y="2840028"/>
            <a:ext cx="14478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1905000" y="2840028"/>
            <a:ext cx="126546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a:t>
            </a:r>
            <a:r>
              <a:rPr lang="en-US" sz="1400" dirty="0" err="1" smtClean="0"/>
              <a:t>Sfw</a:t>
            </a:r>
            <a:endParaRPr lang="en-US" sz="1400" dirty="0"/>
          </a:p>
        </p:txBody>
      </p:sp>
      <p:sp>
        <p:nvSpPr>
          <p:cNvPr id="21" name="Rectangle 20"/>
          <p:cNvSpPr/>
          <p:nvPr/>
        </p:nvSpPr>
        <p:spPr>
          <a:xfrm>
            <a:off x="3322865" y="2840028"/>
            <a:ext cx="178253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5400000">
            <a:off x="1987931" y="1123835"/>
            <a:ext cx="756963" cy="26754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2742447" y="1878351"/>
            <a:ext cx="756963" cy="1166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16200000" flipH="1">
            <a:off x="3580647" y="2206541"/>
            <a:ext cx="756963" cy="5100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05210" y="3365939"/>
            <a:ext cx="172367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Reporting Agent</a:t>
            </a:r>
            <a:endParaRPr lang="en-US" sz="1400" dirty="0"/>
          </a:p>
        </p:txBody>
      </p:sp>
      <p:sp>
        <p:nvSpPr>
          <p:cNvPr id="26" name="Rectangle 25"/>
          <p:cNvSpPr/>
          <p:nvPr/>
        </p:nvSpPr>
        <p:spPr>
          <a:xfrm>
            <a:off x="3805209" y="3825972"/>
            <a:ext cx="1723673" cy="48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Reporting Agent to DB interface</a:t>
            </a:r>
            <a:endParaRPr lang="en-US" sz="1400" dirty="0"/>
          </a:p>
        </p:txBody>
      </p:sp>
      <p:cxnSp>
        <p:nvCxnSpPr>
          <p:cNvPr id="27" name="Elbow Connector 26"/>
          <p:cNvCxnSpPr>
            <a:endCxn id="26" idx="1"/>
          </p:cNvCxnSpPr>
          <p:nvPr/>
        </p:nvCxnSpPr>
        <p:spPr>
          <a:xfrm rot="16200000" flipH="1">
            <a:off x="3238882" y="3501155"/>
            <a:ext cx="859630" cy="273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5" idx="1"/>
          </p:cNvCxnSpPr>
          <p:nvPr/>
        </p:nvCxnSpPr>
        <p:spPr>
          <a:xfrm rot="16200000" flipH="1">
            <a:off x="3511425" y="3262653"/>
            <a:ext cx="314403" cy="2731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57940" y="2836103"/>
            <a:ext cx="259080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a:t>
            </a:r>
            <a:endParaRPr lang="en-US" sz="1400" dirty="0"/>
          </a:p>
        </p:txBody>
      </p:sp>
      <p:cxnSp>
        <p:nvCxnSpPr>
          <p:cNvPr id="34" name="Elbow Connector 33"/>
          <p:cNvCxnSpPr>
            <a:stCxn id="15" idx="2"/>
            <a:endCxn id="33" idx="0"/>
          </p:cNvCxnSpPr>
          <p:nvPr/>
        </p:nvCxnSpPr>
        <p:spPr>
          <a:xfrm rot="16200000" flipH="1">
            <a:off x="4752212" y="1034975"/>
            <a:ext cx="753038" cy="28492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24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39</a:t>
            </a:fld>
            <a:endParaRPr lang="en-US"/>
          </a:p>
        </p:txBody>
      </p:sp>
      <p:sp>
        <p:nvSpPr>
          <p:cNvPr id="15" name="Rectangle 14"/>
          <p:cNvSpPr/>
          <p:nvPr/>
        </p:nvSpPr>
        <p:spPr>
          <a:xfrm>
            <a:off x="3079555" y="1711432"/>
            <a:ext cx="1249135" cy="371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304800" y="2840028"/>
            <a:ext cx="14478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1905000" y="2840028"/>
            <a:ext cx="126546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a:t>
            </a:r>
            <a:r>
              <a:rPr lang="en-US" sz="1400" dirty="0" err="1" smtClean="0"/>
              <a:t>Sfw</a:t>
            </a:r>
            <a:endParaRPr lang="en-US" sz="1400" dirty="0"/>
          </a:p>
        </p:txBody>
      </p:sp>
      <p:sp>
        <p:nvSpPr>
          <p:cNvPr id="21" name="Rectangle 20"/>
          <p:cNvSpPr/>
          <p:nvPr/>
        </p:nvSpPr>
        <p:spPr>
          <a:xfrm>
            <a:off x="3322865" y="2840028"/>
            <a:ext cx="178253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5400000">
            <a:off x="1987931" y="1123835"/>
            <a:ext cx="756963" cy="26754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2742447" y="1878351"/>
            <a:ext cx="756963" cy="1166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16200000" flipH="1">
            <a:off x="3580647" y="2206541"/>
            <a:ext cx="756963" cy="5100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57940" y="2836103"/>
            <a:ext cx="259080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a:t>
            </a:r>
            <a:endParaRPr lang="en-US" sz="1400" dirty="0"/>
          </a:p>
        </p:txBody>
      </p:sp>
      <p:cxnSp>
        <p:nvCxnSpPr>
          <p:cNvPr id="34" name="Elbow Connector 33"/>
          <p:cNvCxnSpPr>
            <a:stCxn id="15" idx="2"/>
            <a:endCxn id="33" idx="0"/>
          </p:cNvCxnSpPr>
          <p:nvPr/>
        </p:nvCxnSpPr>
        <p:spPr>
          <a:xfrm rot="16200000" flipH="1">
            <a:off x="4752212" y="1034975"/>
            <a:ext cx="753038" cy="28492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019574" y="3884545"/>
            <a:ext cx="2360920" cy="36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HRT Management Interface</a:t>
            </a:r>
          </a:p>
        </p:txBody>
      </p:sp>
      <p:sp>
        <p:nvSpPr>
          <p:cNvPr id="37" name="Rectangle 36"/>
          <p:cNvSpPr/>
          <p:nvPr/>
        </p:nvSpPr>
        <p:spPr>
          <a:xfrm>
            <a:off x="6019574" y="4348473"/>
            <a:ext cx="2360920" cy="34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smtClean="0"/>
          </a:p>
          <a:p>
            <a:pPr algn="ctr"/>
            <a:r>
              <a:rPr lang="en-US" sz="1400" dirty="0" smtClean="0"/>
              <a:t>Business Interface</a:t>
            </a:r>
          </a:p>
          <a:p>
            <a:pPr algn="ctr"/>
            <a:endParaRPr lang="en-US" sz="1400" dirty="0"/>
          </a:p>
        </p:txBody>
      </p:sp>
      <p:sp>
        <p:nvSpPr>
          <p:cNvPr id="38" name="Rectangle 37"/>
          <p:cNvSpPr/>
          <p:nvPr/>
        </p:nvSpPr>
        <p:spPr>
          <a:xfrm>
            <a:off x="6019574" y="4791387"/>
            <a:ext cx="2360920" cy="355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Rider Interface</a:t>
            </a:r>
            <a:endParaRPr lang="en-US" sz="1400" dirty="0"/>
          </a:p>
        </p:txBody>
      </p:sp>
      <p:sp>
        <p:nvSpPr>
          <p:cNvPr id="39" name="Rectangle 38"/>
          <p:cNvSpPr/>
          <p:nvPr/>
        </p:nvSpPr>
        <p:spPr>
          <a:xfrm>
            <a:off x="5817456" y="3365939"/>
            <a:ext cx="946556" cy="421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GUI</a:t>
            </a:r>
            <a:endParaRPr lang="en-US" sz="1400" dirty="0"/>
          </a:p>
        </p:txBody>
      </p:sp>
      <p:cxnSp>
        <p:nvCxnSpPr>
          <p:cNvPr id="40" name="Elbow Connector 39"/>
          <p:cNvCxnSpPr>
            <a:stCxn id="33" idx="2"/>
            <a:endCxn id="39" idx="0"/>
          </p:cNvCxnSpPr>
          <p:nvPr/>
        </p:nvCxnSpPr>
        <p:spPr>
          <a:xfrm rot="5400000">
            <a:off x="6340057" y="3152655"/>
            <a:ext cx="163961" cy="2626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36" idx="1"/>
          </p:cNvCxnSpPr>
          <p:nvPr/>
        </p:nvCxnSpPr>
        <p:spPr>
          <a:xfrm rot="16200000" flipH="1">
            <a:off x="5808835" y="3856744"/>
            <a:ext cx="269444" cy="152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7" idx="1"/>
          </p:cNvCxnSpPr>
          <p:nvPr/>
        </p:nvCxnSpPr>
        <p:spPr>
          <a:xfrm rot="16200000" flipH="1">
            <a:off x="5588411" y="4090847"/>
            <a:ext cx="710293" cy="152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38" idx="1"/>
          </p:cNvCxnSpPr>
          <p:nvPr/>
        </p:nvCxnSpPr>
        <p:spPr>
          <a:xfrm rot="16200000" flipH="1">
            <a:off x="5364927" y="4314330"/>
            <a:ext cx="1157261" cy="152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949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1524000"/>
            <a:ext cx="7620000" cy="4191000"/>
          </a:xfrm>
        </p:spPr>
        <p:txBody>
          <a:bodyPr>
            <a:normAutofit fontScale="92500"/>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smtClean="0"/>
              <a:t>3</a:t>
            </a:r>
          </a:p>
          <a:p>
            <a:pPr lvl="1" indent="-342900">
              <a:buFontTx/>
              <a:buChar char="-"/>
            </a:pPr>
            <a:r>
              <a:rPr lang="en-US" sz="1800" dirty="0">
                <a:latin typeface="Calibri" charset="0"/>
              </a:rPr>
              <a:t>In Phoenix, one business owner reported a 30% increase in revenue since the local light </a:t>
            </a:r>
            <a:r>
              <a:rPr lang="en-US" sz="1800" dirty="0" smtClean="0">
                <a:latin typeface="Calibri" charset="0"/>
              </a:rPr>
              <a:t>rails </a:t>
            </a:r>
            <a:r>
              <a:rPr lang="en-US" sz="1800" dirty="0">
                <a:latin typeface="Calibri" charset="0"/>
              </a:rPr>
              <a:t>opening.</a:t>
            </a:r>
            <a:r>
              <a:rPr lang="en-US" sz="1800" baseline="30000" dirty="0" smtClean="0">
                <a:latin typeface="Calibri" charset="0"/>
              </a:rPr>
              <a:t>4</a:t>
            </a:r>
          </a:p>
          <a:p>
            <a:pPr lvl="1" indent="-342900">
              <a:buFontTx/>
              <a:buChar char="-"/>
            </a:pPr>
            <a:endParaRPr lang="en-US" sz="1800" baseline="30000" dirty="0" smtClean="0">
              <a:latin typeface="Calibri" charset="0"/>
            </a:endParaRPr>
          </a:p>
          <a:p>
            <a:pPr indent="-342900">
              <a:buFontTx/>
              <a:buChar char="-"/>
            </a:pPr>
            <a:r>
              <a:rPr lang="en-US" dirty="0" smtClean="0">
                <a:latin typeface="Calibri" charset="0"/>
              </a:rPr>
              <a:t>However, these systems do not maximize this potential by working with local businesses and providing information to riders.</a:t>
            </a:r>
            <a:endParaRPr lang="en-US" dirty="0">
              <a:latin typeface="Calibri" charset="0"/>
            </a:endParaRPr>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44" name="Picture 20" descr="http://www.toronto.ca/involved/projects/lrv/images/streetc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Software Level I – Embedded System</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40</a:t>
            </a:fld>
            <a:endParaRPr lang="en-US"/>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048" name="Picture 24" descr="http://ak.buy.com/PI/0/500/1035320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048" y="2856431"/>
            <a:ext cx="977646" cy="97764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a:off x="5825872" y="3345254"/>
            <a:ext cx="1452037" cy="15994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47" name="Straight Arrow Connector 1046"/>
          <p:cNvCxnSpPr/>
          <p:nvPr/>
        </p:nvCxnSpPr>
        <p:spPr>
          <a:xfrm flipV="1">
            <a:off x="5825871" y="2290761"/>
            <a:ext cx="270129" cy="96225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666931" cy="461665"/>
          </a:xfrm>
          <a:prstGeom prst="rect">
            <a:avLst/>
          </a:prstGeom>
          <a:noFill/>
        </p:spPr>
        <p:txBody>
          <a:bodyPr wrap="none" rtlCol="0">
            <a:spAutoFit/>
          </a:bodyPr>
          <a:lstStyle/>
          <a:p>
            <a:r>
              <a:rPr lang="en-US" sz="1200" dirty="0" smtClean="0"/>
              <a:t>On-Board Linux Module</a:t>
            </a:r>
            <a:br>
              <a:rPr lang="en-US" sz="1200" dirty="0" smtClean="0"/>
            </a:br>
            <a:r>
              <a:rPr lang="en-US" sz="1200" dirty="0" smtClean="0"/>
              <a:t>w/ Wireless NIC</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2" name="TextBox 1051"/>
          <p:cNvSpPr txBox="1"/>
          <p:nvPr/>
        </p:nvSpPr>
        <p:spPr>
          <a:xfrm>
            <a:off x="4809744" y="3581173"/>
            <a:ext cx="663515" cy="307777"/>
          </a:xfrm>
          <a:prstGeom prst="rect">
            <a:avLst/>
          </a:prstGeom>
          <a:noFill/>
        </p:spPr>
        <p:txBody>
          <a:bodyPr wrap="none" rtlCol="0">
            <a:spAutoFit/>
          </a:bodyPr>
          <a:lstStyle/>
          <a:p>
            <a:r>
              <a:rPr lang="en-US" sz="1400" dirty="0" smtClean="0"/>
              <a:t>Switch</a:t>
            </a:r>
            <a:endParaRPr lang="en-US" sz="1400"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3859316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Level 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41</a:t>
            </a:fld>
            <a:endParaRPr lang="en-US"/>
          </a:p>
        </p:txBody>
      </p:sp>
      <p:pic>
        <p:nvPicPr>
          <p:cNvPr id="2050" name="Picture 2" descr="http://t2.gstatic.com/images?q=tbn:ANd9GcT9yHlq_30feFvpEwL-AdD2jkEKjLLLa24M3_01HLuPs6DWtJIt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124043" cy="369332"/>
          </a:xfrm>
          <a:prstGeom prst="rect">
            <a:avLst/>
          </a:prstGeom>
          <a:noFill/>
        </p:spPr>
        <p:txBody>
          <a:bodyPr wrap="none" rtlCol="0">
            <a:spAutoFit/>
          </a:bodyPr>
          <a:lstStyle/>
          <a:p>
            <a:r>
              <a:rPr lang="en-US" dirty="0" smtClean="0"/>
              <a:t>SQL Database Server</a:t>
            </a:r>
            <a:endParaRPr lang="en-US" dirty="0"/>
          </a:p>
        </p:txBody>
      </p:sp>
      <p:sp>
        <p:nvSpPr>
          <p:cNvPr id="13" name="TextBox 12"/>
          <p:cNvSpPr txBox="1"/>
          <p:nvPr/>
        </p:nvSpPr>
        <p:spPr>
          <a:xfrm>
            <a:off x="5712947" y="5595402"/>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Software Level 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prediction server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2" name="Footer Placeholder 1"/>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42</a:t>
            </a:fld>
            <a:endParaRPr lang="en-US"/>
          </a:p>
        </p:txBody>
      </p:sp>
      <p:pic>
        <p:nvPicPr>
          <p:cNvPr id="7"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845" y="5586390"/>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pic>
        <p:nvPicPr>
          <p:cNvPr id="9"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Level 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43</a:t>
            </a:fld>
            <a:endParaRPr lang="en-US"/>
          </a:p>
        </p:txBody>
      </p:sp>
      <p:pic>
        <p:nvPicPr>
          <p:cNvPr id="4104" name="Picture 8" descr="http://t1.gstatic.com/images?q=tbn:ANd9GcS_EHXbrct3jBFhk6B9155gBN3QneQlSisPRI0b1HJ8C6axG6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20" name="Slide Number Placeholder 19"/>
          <p:cNvSpPr>
            <a:spLocks noGrp="1"/>
          </p:cNvSpPr>
          <p:nvPr>
            <p:ph type="sldNum" sz="quarter" idx="12"/>
          </p:nvPr>
        </p:nvSpPr>
        <p:spPr/>
        <p:txBody>
          <a:bodyPr/>
          <a:lstStyle/>
          <a:p>
            <a:fld id="{2EE873E7-DBD3-43C8-86A2-5E88EDD02B8A}" type="slidenum">
              <a:rPr lang="en-US" smtClean="0"/>
              <a:pPr/>
              <a:t>44</a:t>
            </a:fld>
            <a:endParaRPr lang="en-US"/>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45</a:t>
            </a:fld>
            <a:endParaRPr lang="en-US"/>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Costs</a:t>
            </a:r>
            <a:endParaRPr lang="en-US" dirty="0"/>
          </a:p>
        </p:txBody>
      </p:sp>
      <p:sp>
        <p:nvSpPr>
          <p:cNvPr id="3" name="Content Placeholder 2"/>
          <p:cNvSpPr>
            <a:spLocks noGrp="1"/>
          </p:cNvSpPr>
          <p:nvPr>
            <p:ph idx="1"/>
          </p:nvPr>
        </p:nvSpPr>
        <p:spPr/>
        <p:txBody>
          <a:bodyPr/>
          <a:lstStyle/>
          <a:p>
            <a:r>
              <a:rPr lang="en-US" dirty="0" smtClean="0"/>
              <a:t>Given data on similar Intelligent Transportation Systems deployed within the past 8 years, software costs for our system may range roughly between $80,000 and $150,000 USD.</a:t>
            </a:r>
          </a:p>
          <a:p>
            <a:r>
              <a:rPr lang="en-US" dirty="0" smtClean="0"/>
              <a:t>Due to the modular nature of our system, many </a:t>
            </a:r>
            <a:r>
              <a:rPr lang="en-US" dirty="0"/>
              <a:t>components may not be needed depending on the client’s specific needs.</a:t>
            </a:r>
          </a:p>
          <a:p>
            <a:endParaRPr lang="en-US" dirty="0"/>
          </a:p>
        </p:txBody>
      </p:sp>
      <p:sp>
        <p:nvSpPr>
          <p:cNvPr id="6" name="Date Placeholder 5"/>
          <p:cNvSpPr>
            <a:spLocks noGrp="1"/>
          </p:cNvSpPr>
          <p:nvPr>
            <p:ph type="dt" sz="half" idx="10"/>
          </p:nvPr>
        </p:nvSpPr>
        <p:spPr/>
        <p:txBody>
          <a:bodyPr/>
          <a:lstStyle/>
          <a:p>
            <a:r>
              <a:rPr lang="en-US" dirty="0" smtClean="0"/>
              <a:t>April 5 2012</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46</a:t>
            </a:fld>
            <a:endParaRPr lang="en-US"/>
          </a:p>
        </p:txBody>
      </p:sp>
      <p:sp>
        <p:nvSpPr>
          <p:cNvPr id="5" name="TextBox 4"/>
          <p:cNvSpPr txBox="1"/>
          <p:nvPr/>
        </p:nvSpPr>
        <p:spPr>
          <a:xfrm>
            <a:off x="533400" y="5943600"/>
            <a:ext cx="8024441" cy="461665"/>
          </a:xfrm>
          <a:prstGeom prst="rect">
            <a:avLst/>
          </a:prstGeom>
          <a:noFill/>
        </p:spPr>
        <p:txBody>
          <a:bodyPr wrap="none" rtlCol="0">
            <a:spAutoFit/>
          </a:bodyPr>
          <a:lstStyle/>
          <a:p>
            <a:r>
              <a:rPr lang="en-US" sz="1200" dirty="0"/>
              <a:t>Source: http://www.itscosts.its.dot.gov/its/benecost.nsf/images/Reports/$File/Ben_Cost_Less_Depl_2011%20Update.pdf</a:t>
            </a:r>
          </a:p>
          <a:p>
            <a:endParaRPr lang="en-US" sz="1200" dirty="0"/>
          </a:p>
        </p:txBody>
      </p:sp>
      <p:sp>
        <p:nvSpPr>
          <p:cNvPr id="8" name="Footer Placeholder 7"/>
          <p:cNvSpPr>
            <a:spLocks noGrp="1"/>
          </p:cNvSpPr>
          <p:nvPr>
            <p:ph type="ftr" sz="quarter" idx="11"/>
          </p:nvPr>
        </p:nvSpPr>
        <p:spPr/>
        <p:txBody>
          <a:bodyPr/>
          <a:lstStyle/>
          <a:p>
            <a:r>
              <a:rPr lang="en-US" smtClean="0"/>
              <a:t>CS410 Red Team</a:t>
            </a:r>
            <a:endParaRPr lang="en-US"/>
          </a:p>
        </p:txBody>
      </p:sp>
    </p:spTree>
    <p:extLst>
      <p:ext uri="{BB962C8B-B14F-4D97-AF65-F5344CB8AC3E}">
        <p14:creationId xmlns:p14="http://schemas.microsoft.com/office/powerpoint/2010/main" val="2614078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47</a:t>
            </a:fld>
            <a:endParaRPr lang="en-US"/>
          </a:p>
        </p:txBody>
      </p:sp>
      <p:sp>
        <p:nvSpPr>
          <p:cNvPr id="8" name="Content Placeholder 7"/>
          <p:cNvSpPr>
            <a:spLocks noGrp="1"/>
          </p:cNvSpPr>
          <p:nvPr>
            <p:ph idx="1"/>
          </p:nvPr>
        </p:nvSpPr>
        <p:spPr/>
        <p:txBody>
          <a:bodyPr/>
          <a:lstStyle/>
          <a:p>
            <a:endParaRPr lang="en-US" dirty="0"/>
          </a:p>
        </p:txBody>
      </p:sp>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0772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05" y="4572000"/>
            <a:ext cx="81343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54" y="1447800"/>
            <a:ext cx="664083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051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715376"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48</a:t>
            </a:fld>
            <a:endParaRPr lang="en-US"/>
          </a:p>
        </p:txBody>
      </p:sp>
    </p:spTree>
    <p:extLst>
      <p:ext uri="{BB962C8B-B14F-4D97-AF65-F5344CB8AC3E}">
        <p14:creationId xmlns:p14="http://schemas.microsoft.com/office/powerpoint/2010/main" val="40784003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49</a:t>
            </a:fld>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0010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53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371600"/>
            <a:ext cx="7620000" cy="4191000"/>
          </a:xfrm>
        </p:spPr>
        <p:txBody>
          <a:bodyPr>
            <a:normAutofit/>
          </a:bodyPr>
          <a:lstStyle/>
          <a:p>
            <a:pPr indent="-342900">
              <a:buFontTx/>
              <a:buChar char="-"/>
            </a:pPr>
            <a:r>
              <a:rPr lang="en-US" dirty="0" smtClean="0"/>
              <a:t>Over the past five years, studies have shown light rail systems as an effective stimulant for new development and jobs:</a:t>
            </a:r>
            <a:endParaRPr lang="en-US" sz="1200" dirty="0" smtClean="0"/>
          </a:p>
          <a:p>
            <a:pPr lvl="1" indent="-342900">
              <a:buFontTx/>
              <a:buChar char="-"/>
            </a:pPr>
            <a:endParaRPr lang="en-US" sz="800" dirty="0" smtClean="0"/>
          </a:p>
          <a:p>
            <a:pPr lvl="1" indent="-342900">
              <a:buFontTx/>
              <a:buChar char="-"/>
            </a:pPr>
            <a:r>
              <a:rPr lang="en-US" sz="1700" dirty="0" smtClean="0"/>
              <a:t>In Charlotte, over $291 million in new development was seen along their new 10-mile line with another $1.6 billion expected.</a:t>
            </a:r>
            <a:r>
              <a:rPr lang="en-US" sz="1700" baseline="30000" dirty="0" smtClean="0"/>
              <a:t>1</a:t>
            </a:r>
          </a:p>
          <a:p>
            <a:pPr lvl="1" indent="-342900">
              <a:buFontTx/>
              <a:buChar char="-"/>
            </a:pPr>
            <a:r>
              <a:rPr lang="en-US" sz="1700" dirty="0" smtClean="0"/>
              <a:t>The </a:t>
            </a:r>
            <a:r>
              <a:rPr lang="en-US" sz="1700" dirty="0"/>
              <a:t>Maryland Transit Administration estimated 27,000 new jobs per year over the next 30 years attributed to their new Purple </a:t>
            </a:r>
            <a:r>
              <a:rPr lang="en-US" sz="1700" dirty="0" smtClean="0"/>
              <a:t>Line.</a:t>
            </a:r>
            <a:r>
              <a:rPr lang="en-US" sz="1700" baseline="30000" dirty="0" smtClean="0"/>
              <a:t>2</a:t>
            </a:r>
          </a:p>
          <a:p>
            <a:pPr lvl="1" indent="-342900">
              <a:buFontTx/>
              <a:buChar char="-"/>
            </a:pPr>
            <a:endParaRPr lang="en-US" sz="800" baseline="30000" dirty="0" smtClean="0"/>
          </a:p>
          <a:p>
            <a:pPr indent="-342900">
              <a:buFontTx/>
              <a:buChar char="-"/>
            </a:pPr>
            <a:r>
              <a:rPr lang="en-US" dirty="0" smtClean="0"/>
              <a:t>If light rail usage is maximized then the potential for further expansion can boost these numbers even further.</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50</a:t>
            </a:fld>
            <a:endParaRPr lang="en-US"/>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51</a:t>
            </a:fld>
            <a:endParaRPr lang="en-US"/>
          </a:p>
        </p:txBody>
      </p:sp>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Risk Matrix</a:t>
            </a:r>
            <a:endParaRPr lang="en-US" dirty="0"/>
          </a:p>
        </p:txBody>
      </p:sp>
      <p:graphicFrame>
        <p:nvGraphicFramePr>
          <p:cNvPr id="12" name="Content Placeholder 3"/>
          <p:cNvGraphicFramePr>
            <a:graphicFrameLocks noGrp="1"/>
          </p:cNvGraphicFramePr>
          <p:nvPr>
            <p:ph idx="1"/>
          </p:nvPr>
        </p:nvGraphicFramePr>
        <p:xfrm>
          <a:off x="762000" y="2209800"/>
          <a:ext cx="4038600" cy="3733800"/>
        </p:xfrm>
        <a:graphic>
          <a:graphicData uri="http://schemas.openxmlformats.org/drawingml/2006/table">
            <a:tbl>
              <a:tblPr firstRow="1" bandRow="1">
                <a:tableStyleId>{5940675A-B579-460E-94D1-54222C63F5DA}</a:tableStyleId>
              </a:tblPr>
              <a:tblGrid>
                <a:gridCol w="807720"/>
                <a:gridCol w="807720"/>
                <a:gridCol w="807720"/>
                <a:gridCol w="807720"/>
                <a:gridCol w="807720"/>
              </a:tblGrid>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US" sz="1800" b="1" dirty="0" smtClean="0"/>
                        <a:t>F2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F1,T1,C1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746760">
                <a:tc>
                  <a:txBody>
                    <a:bodyPr/>
                    <a:lstStyle/>
                    <a:p>
                      <a:pPr algn="ctr"/>
                      <a:r>
                        <a:rPr lang="en-US" sz="1800" b="1" smtClean="0"/>
                        <a:t>S2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r>
              <a:tr h="746760">
                <a:tc>
                  <a:txBody>
                    <a:bodyPr/>
                    <a:lstStyle/>
                    <a:p>
                      <a:pPr algn="ctr"/>
                      <a:r>
                        <a:rPr lang="en-US" sz="1800" b="1" dirty="0" smtClean="0"/>
                        <a:t>C2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b="1" dirty="0" smtClean="0"/>
                        <a:t>T2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r>
                        <a:rPr lang="en-US" sz="1800" b="1" dirty="0" smtClean="0"/>
                        <a:t>C3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S1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13" name="Rectangle 12"/>
          <p:cNvSpPr/>
          <p:nvPr/>
        </p:nvSpPr>
        <p:spPr>
          <a:xfrm>
            <a:off x="1066800" y="6182380"/>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Probability</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4" name="Straight Arrow Connector 13"/>
          <p:cNvCxnSpPr/>
          <p:nvPr/>
        </p:nvCxnSpPr>
        <p:spPr>
          <a:xfrm>
            <a:off x="609600" y="6069013"/>
            <a:ext cx="4114800"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609153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609600" y="6096000"/>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7" name="Straight Arrow Connector 16"/>
          <p:cNvCxnSpPr/>
          <p:nvPr/>
        </p:nvCxnSpPr>
        <p:spPr>
          <a:xfrm flipV="1">
            <a:off x="609600" y="2335213"/>
            <a:ext cx="0" cy="3749675"/>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16200000">
            <a:off x="-219045" y="250504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9" name="Rectangle 18"/>
          <p:cNvSpPr/>
          <p:nvPr/>
        </p:nvSpPr>
        <p:spPr>
          <a:xfrm rot="16200000">
            <a:off x="-180945" y="5286345"/>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graphicFrame>
        <p:nvGraphicFramePr>
          <p:cNvPr id="20" name="Table 19"/>
          <p:cNvGraphicFramePr>
            <a:graphicFrameLocks noGrp="1"/>
          </p:cNvGraphicFramePr>
          <p:nvPr/>
        </p:nvGraphicFramePr>
        <p:xfrm>
          <a:off x="5248275" y="368300"/>
          <a:ext cx="2819400" cy="1722437"/>
        </p:xfrm>
        <a:graphic>
          <a:graphicData uri="http://schemas.openxmlformats.org/drawingml/2006/table">
            <a:tbl>
              <a:tblPr firstRow="1" bandRow="1">
                <a:tableStyleId>{7E9639D4-E3E2-4D34-9284-5A2195B3D0D7}</a:tableStyleId>
              </a:tblPr>
              <a:tblGrid>
                <a:gridCol w="2819400"/>
              </a:tblGrid>
              <a:tr h="381070">
                <a:tc>
                  <a:txBody>
                    <a:bodyPr/>
                    <a:lstStyle/>
                    <a:p>
                      <a:r>
                        <a:rPr lang="en-US" sz="1600" dirty="0" smtClean="0"/>
                        <a:t>Financial</a:t>
                      </a:r>
                      <a:endParaRPr lang="en-US" sz="1600" dirty="0"/>
                    </a:p>
                  </a:txBody>
                  <a:tcPr marT="45728" marB="45728"/>
                </a:tc>
              </a:tr>
              <a:tr h="381070">
                <a:tc>
                  <a:txBody>
                    <a:bodyPr/>
                    <a:lstStyle/>
                    <a:p>
                      <a:r>
                        <a:rPr lang="en-US" sz="1600" dirty="0" smtClean="0"/>
                        <a:t>F1: </a:t>
                      </a:r>
                      <a:r>
                        <a:rPr lang="en-US" sz="1600" baseline="0" dirty="0" smtClean="0"/>
                        <a:t> Low investment return</a:t>
                      </a:r>
                      <a:endParaRPr lang="en-US" sz="1600" dirty="0"/>
                    </a:p>
                  </a:txBody>
                  <a:tcPr marT="45728" marB="45728"/>
                </a:tc>
              </a:tr>
              <a:tr h="579227">
                <a:tc>
                  <a:txBody>
                    <a:bodyPr/>
                    <a:lstStyle/>
                    <a:p>
                      <a:r>
                        <a:rPr lang="en-US" sz="1600" dirty="0" smtClean="0"/>
                        <a:t>F2:  Low development</a:t>
                      </a:r>
                      <a:r>
                        <a:rPr lang="en-US" sz="1600" baseline="0" dirty="0" smtClean="0"/>
                        <a:t> investment</a:t>
                      </a:r>
                      <a:endParaRPr lang="en-US" sz="1600" dirty="0"/>
                    </a:p>
                  </a:txBody>
                  <a:tcPr marT="45728" marB="45728"/>
                </a:tc>
              </a:tr>
              <a:tr h="381070">
                <a:tc>
                  <a:txBody>
                    <a:bodyPr/>
                    <a:lstStyle/>
                    <a:p>
                      <a:r>
                        <a:rPr lang="en-US" sz="1600" dirty="0" smtClean="0"/>
                        <a:t>F3: High implementation cost</a:t>
                      </a:r>
                      <a:endParaRPr lang="en-US" sz="1600" dirty="0"/>
                    </a:p>
                  </a:txBody>
                  <a:tcPr marT="45728" marB="45728"/>
                </a:tc>
              </a:tr>
            </a:tbl>
          </a:graphicData>
        </a:graphic>
      </p:graphicFrame>
      <p:graphicFrame>
        <p:nvGraphicFramePr>
          <p:cNvPr id="21" name="Table 20"/>
          <p:cNvGraphicFramePr>
            <a:graphicFrameLocks noGrp="1"/>
          </p:cNvGraphicFramePr>
          <p:nvPr/>
        </p:nvGraphicFramePr>
        <p:xfrm>
          <a:off x="5235575" y="22098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Technical</a:t>
                      </a:r>
                      <a:endParaRPr lang="en-US" sz="1600" dirty="0"/>
                    </a:p>
                  </a:txBody>
                  <a:tcPr/>
                </a:tc>
              </a:tr>
              <a:tr h="381000">
                <a:tc>
                  <a:txBody>
                    <a:bodyPr/>
                    <a:lstStyle/>
                    <a:p>
                      <a:r>
                        <a:rPr lang="en-US" sz="1600" dirty="0" smtClean="0"/>
                        <a:t>T1: Data latency/accuracy</a:t>
                      </a:r>
                      <a:endParaRPr lang="en-US" sz="1600" dirty="0"/>
                    </a:p>
                  </a:txBody>
                  <a:tcPr/>
                </a:tc>
              </a:tr>
              <a:tr h="381000">
                <a:tc>
                  <a:txBody>
                    <a:bodyPr/>
                    <a:lstStyle/>
                    <a:p>
                      <a:r>
                        <a:rPr lang="en-US" sz="1600" dirty="0" smtClean="0"/>
                        <a:t>T2: Sensor</a:t>
                      </a:r>
                      <a:r>
                        <a:rPr lang="en-US" sz="1600" baseline="0" dirty="0" smtClean="0"/>
                        <a:t> availability</a:t>
                      </a:r>
                      <a:endParaRPr lang="en-US" sz="1600" dirty="0"/>
                    </a:p>
                  </a:txBody>
                  <a:tcPr/>
                </a:tc>
              </a:tr>
            </a:tbl>
          </a:graphicData>
        </a:graphic>
      </p:graphicFrame>
      <p:graphicFrame>
        <p:nvGraphicFramePr>
          <p:cNvPr id="22" name="Table 21"/>
          <p:cNvGraphicFramePr>
            <a:graphicFrameLocks noGrp="1"/>
          </p:cNvGraphicFramePr>
          <p:nvPr/>
        </p:nvGraphicFramePr>
        <p:xfrm>
          <a:off x="5243513" y="3505200"/>
          <a:ext cx="2895600" cy="1722119"/>
        </p:xfrm>
        <a:graphic>
          <a:graphicData uri="http://schemas.openxmlformats.org/drawingml/2006/table">
            <a:tbl>
              <a:tblPr firstRow="1" bandRow="1">
                <a:tableStyleId>{7E9639D4-E3E2-4D34-9284-5A2195B3D0D7}</a:tableStyleId>
              </a:tblPr>
              <a:tblGrid>
                <a:gridCol w="2895600"/>
              </a:tblGrid>
              <a:tr h="380999">
                <a:tc>
                  <a:txBody>
                    <a:bodyPr/>
                    <a:lstStyle/>
                    <a:p>
                      <a:r>
                        <a:rPr lang="en-US" sz="1600" dirty="0" smtClean="0"/>
                        <a:t>Customer</a:t>
                      </a:r>
                      <a:endParaRPr lang="en-US" sz="1600" dirty="0"/>
                    </a:p>
                  </a:txBody>
                  <a:tcPr/>
                </a:tc>
              </a:tr>
              <a:tr h="381000">
                <a:tc>
                  <a:txBody>
                    <a:bodyPr/>
                    <a:lstStyle/>
                    <a:p>
                      <a:r>
                        <a:rPr lang="en-US" sz="1600" dirty="0" smtClean="0"/>
                        <a:t>C1: Lack</a:t>
                      </a:r>
                      <a:r>
                        <a:rPr lang="en-US" sz="1600" baseline="0" dirty="0" smtClean="0"/>
                        <a:t> of transit authority interest</a:t>
                      </a:r>
                      <a:endParaRPr lang="en-US" sz="1600" dirty="0"/>
                    </a:p>
                  </a:txBody>
                  <a:tcPr/>
                </a:tc>
              </a:tr>
              <a:tr h="381000">
                <a:tc>
                  <a:txBody>
                    <a:bodyPr/>
                    <a:lstStyle/>
                    <a:p>
                      <a:r>
                        <a:rPr lang="en-US" sz="1600" dirty="0" smtClean="0"/>
                        <a:t>C2: Low</a:t>
                      </a:r>
                      <a:r>
                        <a:rPr lang="en-US" sz="1600" baseline="0" dirty="0" smtClean="0"/>
                        <a:t> rider acceptance</a:t>
                      </a:r>
                      <a:endParaRPr lang="en-US" sz="1600" dirty="0"/>
                    </a:p>
                  </a:txBody>
                  <a:tcPr/>
                </a:tc>
              </a:tr>
              <a:tr h="381000">
                <a:tc>
                  <a:txBody>
                    <a:bodyPr/>
                    <a:lstStyle/>
                    <a:p>
                      <a:r>
                        <a:rPr lang="en-US" sz="1600" dirty="0" smtClean="0"/>
                        <a:t>C3: No local busines</a:t>
                      </a:r>
                      <a:r>
                        <a:rPr lang="en-US" sz="1600" baseline="0" dirty="0" smtClean="0"/>
                        <a:t>s buy-in</a:t>
                      </a:r>
                      <a:endParaRPr lang="en-US" sz="1600" dirty="0"/>
                    </a:p>
                  </a:txBody>
                  <a:tcPr/>
                </a:tc>
              </a:tr>
            </a:tbl>
          </a:graphicData>
        </a:graphic>
      </p:graphicFrame>
      <p:graphicFrame>
        <p:nvGraphicFramePr>
          <p:cNvPr id="23" name="Table 22"/>
          <p:cNvGraphicFramePr>
            <a:graphicFrameLocks noGrp="1"/>
          </p:cNvGraphicFramePr>
          <p:nvPr/>
        </p:nvGraphicFramePr>
        <p:xfrm>
          <a:off x="5257800" y="54102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Schedule</a:t>
                      </a:r>
                      <a:endParaRPr lang="en-US" sz="1600" dirty="0"/>
                    </a:p>
                  </a:txBody>
                  <a:tcPr/>
                </a:tc>
              </a:tr>
              <a:tr h="381000">
                <a:tc>
                  <a:txBody>
                    <a:bodyPr/>
                    <a:lstStyle/>
                    <a:p>
                      <a:r>
                        <a:rPr lang="en-US" sz="1600" dirty="0" smtClean="0"/>
                        <a:t>S1:</a:t>
                      </a:r>
                      <a:r>
                        <a:rPr lang="en-US" sz="1600" baseline="0" dirty="0" smtClean="0"/>
                        <a:t>  Safety adjustments</a:t>
                      </a:r>
                      <a:endParaRPr lang="en-US" sz="1600" dirty="0"/>
                    </a:p>
                  </a:txBody>
                  <a:tcPr/>
                </a:tc>
              </a:tr>
              <a:tr h="381000">
                <a:tc>
                  <a:txBody>
                    <a:bodyPr/>
                    <a:lstStyle/>
                    <a:p>
                      <a:r>
                        <a:rPr lang="en-US" sz="1600" dirty="0" smtClean="0"/>
                        <a:t>S2:  Sensor availability</a:t>
                      </a:r>
                      <a:endParaRPr lang="en-US" sz="1600" dirty="0"/>
                    </a:p>
                  </a:txBody>
                  <a:tcPr/>
                </a:tc>
              </a:tr>
            </a:tbl>
          </a:graphicData>
        </a:graphic>
      </p:graphicFrame>
      <p:sp>
        <p:nvSpPr>
          <p:cNvPr id="24" name="Rectangle 23"/>
          <p:cNvSpPr/>
          <p:nvPr/>
        </p:nvSpPr>
        <p:spPr>
          <a:xfrm rot="16200000">
            <a:off x="-1326042" y="3865737"/>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Impact</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52</a:t>
            </a:fld>
            <a:endParaRPr lang="en-US"/>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2/2</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53</a:t>
            </a:fld>
            <a:endParaRPr lang="en-US"/>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54</a:t>
            </a:fld>
            <a:endParaRPr lang="en-US"/>
          </a:p>
        </p:txBody>
      </p:sp>
      <p:sp>
        <p:nvSpPr>
          <p:cNvPr id="11" name="Title 1"/>
          <p:cNvSpPr>
            <a:spLocks noGrp="1"/>
          </p:cNvSpPr>
          <p:nvPr>
            <p:ph type="title"/>
          </p:nvPr>
        </p:nvSpPr>
        <p:spPr>
          <a:xfrm>
            <a:off x="457200" y="274638"/>
            <a:ext cx="7620000" cy="1143000"/>
          </a:xfrm>
        </p:spPr>
        <p:txBody>
          <a:bodyPr>
            <a:normAutofit/>
          </a:bodyPr>
          <a:lstStyle/>
          <a:p>
            <a:pPr eaLnBrk="1" fontAlgn="auto" hangingPunct="1">
              <a:spcAft>
                <a:spcPts val="0"/>
              </a:spcAft>
              <a:defRPr/>
            </a:pPr>
            <a:r>
              <a:rPr lang="en-US" dirty="0" smtClean="0"/>
              <a:t>Customer Risks</a:t>
            </a:r>
            <a:endParaRPr lang="en-US" dirty="0"/>
          </a:p>
        </p:txBody>
      </p:sp>
      <p:sp>
        <p:nvSpPr>
          <p:cNvPr id="12" name="Content Placeholder 2"/>
          <p:cNvSpPr>
            <a:spLocks noGrp="1"/>
          </p:cNvSpPr>
          <p:nvPr>
            <p:ph idx="1"/>
          </p:nvPr>
        </p:nvSpPr>
        <p:spPr>
          <a:xfrm>
            <a:off x="457200" y="1600200"/>
            <a:ext cx="7620000" cy="4800600"/>
          </a:xfrm>
        </p:spPr>
        <p:txBody>
          <a:bodyPr rtlCol="0">
            <a:normAutofit fontScale="92500"/>
          </a:bodyPr>
          <a:lstStyle/>
          <a:p>
            <a:pPr eaLnBrk="1" fontAlgn="auto" hangingPunct="1">
              <a:spcAft>
                <a:spcPts val="0"/>
              </a:spcAft>
              <a:buFont typeface="Arial" pitchFamily="34" charset="0"/>
              <a:buChar char="•"/>
              <a:defRPr/>
            </a:pPr>
            <a:r>
              <a:rPr lang="en-US" sz="3100" b="1" dirty="0" smtClean="0"/>
              <a:t>Lack of interest by transit authorities 2/4</a:t>
            </a:r>
          </a:p>
          <a:p>
            <a:pPr marL="640080" lvl="1" eaLnBrk="1" fontAlgn="auto" hangingPunct="1">
              <a:spcAft>
                <a:spcPts val="0"/>
              </a:spcAft>
              <a:buFont typeface="Arial" pitchFamily="34" charset="0"/>
              <a:buChar char="•"/>
              <a:defRPr/>
            </a:pPr>
            <a:r>
              <a:rPr lang="en-US" i="1" u="sng" dirty="0" smtClean="0"/>
              <a:t>Risk</a:t>
            </a:r>
            <a:r>
              <a:rPr lang="en-US" u="sng" dirty="0" smtClean="0"/>
              <a:t>: </a:t>
            </a:r>
            <a:r>
              <a:rPr lang="en-US" dirty="0" smtClean="0"/>
              <a:t>Transit authorities feel current systems are efficient</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Spur interest by providing granular riding data to aid in faster service changes to maximize efficiency and predict growth.</a:t>
            </a:r>
          </a:p>
          <a:p>
            <a:pPr eaLnBrk="1" fontAlgn="auto" hangingPunct="1">
              <a:spcAft>
                <a:spcPts val="0"/>
              </a:spcAft>
              <a:buFont typeface="Arial" pitchFamily="34" charset="0"/>
              <a:buChar char="•"/>
              <a:defRPr/>
            </a:pPr>
            <a:r>
              <a:rPr lang="en-US" sz="3100" b="1" dirty="0" smtClean="0"/>
              <a:t>Low rider acceptance 1/2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Riders and prospective are averse to utilizing products.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Develop application to operate on multiple platforms to address customer preference range.</a:t>
            </a:r>
          </a:p>
          <a:p>
            <a:pPr eaLnBrk="1" fontAlgn="auto" hangingPunct="1">
              <a:spcAft>
                <a:spcPts val="0"/>
              </a:spcAft>
              <a:buFont typeface="Arial" pitchFamily="34" charset="0"/>
              <a:buChar char="•"/>
              <a:defRPr/>
            </a:pPr>
            <a:r>
              <a:rPr lang="en-US" sz="3200" b="1" dirty="0" smtClean="0"/>
              <a:t>No local business buy-in </a:t>
            </a:r>
            <a:r>
              <a:rPr lang="en-US" sz="3100" b="1" dirty="0" smtClean="0"/>
              <a:t>3/2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Local businesses choose to not support with advertising dollars.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Provide local businesses with adequate resources to update and inform prospective customers to drive up business.</a:t>
            </a:r>
          </a:p>
          <a:p>
            <a:pPr marL="640080"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55</a:t>
            </a:fld>
            <a:endParaRPr lang="en-US"/>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56</a:t>
            </a:fld>
            <a:endParaRPr lang="en-US"/>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57</a:t>
            </a:fld>
            <a:endParaRPr lang="en-US"/>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58</a:t>
            </a:fld>
            <a:endParaRPr lang="en-US"/>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59</a:t>
            </a:fld>
            <a:endParaRPr lang="en-US"/>
          </a:p>
        </p:txBody>
      </p:sp>
      <p:sp>
        <p:nvSpPr>
          <p:cNvPr id="5" name="TextBox 4"/>
          <p:cNvSpPr txBox="1"/>
          <p:nvPr/>
        </p:nvSpPr>
        <p:spPr>
          <a:xfrm>
            <a:off x="1138518" y="1905000"/>
            <a:ext cx="6991893" cy="3170099"/>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With no information regarding local businesses and attractions at the stops, riders have no incentive to use the light rail to new areas.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899859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208767"/>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a:t>
            </a:fld>
            <a:endParaRPr lang="en-US"/>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60</a:t>
            </a:fld>
            <a:endParaRPr lang="en-US"/>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a:t>
            </a:r>
            <a:r>
              <a:rPr lang="en-US" sz="2000" dirty="0" smtClean="0"/>
              <a:t>train </a:t>
            </a:r>
            <a:r>
              <a:rPr lang="en-US" sz="2000" dirty="0"/>
              <a:t>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10213120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Multiple Mediums</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61</a:t>
            </a:fld>
            <a:endParaRPr lang="en-US"/>
          </a:p>
        </p:txBody>
      </p:sp>
      <p:sp>
        <p:nvSpPr>
          <p:cNvPr id="5" name="TextBox 4"/>
          <p:cNvSpPr txBox="1"/>
          <p:nvPr/>
        </p:nvSpPr>
        <p:spPr>
          <a:xfrm>
            <a:off x="1084938" y="1828800"/>
            <a:ext cx="7027752" cy="4524316"/>
          </a:xfrm>
          <a:prstGeom prst="rect">
            <a:avLst/>
          </a:prstGeom>
          <a:noFill/>
        </p:spPr>
        <p:txBody>
          <a:bodyPr wrap="square" rtlCol="0">
            <a:spAutoFit/>
          </a:bodyPr>
          <a:lstStyle/>
          <a:p>
            <a:pPr>
              <a:buFontTx/>
              <a:buChar char="-"/>
            </a:pPr>
            <a:r>
              <a:rPr lang="en-US" dirty="0"/>
              <a:t> </a:t>
            </a:r>
            <a:r>
              <a:rPr lang="en-US" dirty="0" smtClean="0"/>
              <a:t>Our system will be fully accessible from three different mediums: mobile applications, station kiosks, and a website. This will ensure that users can access it easily from virtually any location.</a:t>
            </a:r>
          </a:p>
          <a:p>
            <a:pPr>
              <a:buFontTx/>
              <a:buChar char="-"/>
            </a:pPr>
            <a:endParaRPr lang="en-US" dirty="0"/>
          </a:p>
          <a:p>
            <a:pPr>
              <a:buFontTx/>
              <a:buChar char="-"/>
            </a:pPr>
            <a:r>
              <a:rPr lang="en-US" dirty="0" smtClean="0"/>
              <a:t> All three systems will use the same underlying system and authentication process, providing appropriate tools based on the user level (rider, business owner, operator).</a:t>
            </a:r>
            <a:endParaRPr lang="en-US" dirty="0"/>
          </a:p>
          <a:p>
            <a:pPr>
              <a:buFontTx/>
              <a:buChar char="-"/>
            </a:pPr>
            <a:endParaRPr lang="en-US" dirty="0"/>
          </a:p>
          <a:p>
            <a:pPr>
              <a:buFontTx/>
              <a:buChar char="-"/>
            </a:pPr>
            <a:r>
              <a:rPr lang="en-US" dirty="0"/>
              <a:t> </a:t>
            </a:r>
            <a:r>
              <a:rPr lang="en-US" dirty="0" smtClean="0"/>
              <a:t>The key to the interfaces will be providing a way for HRT and local businesses to provide riders with the necessary data to fully utilize the light rail system.</a:t>
            </a:r>
            <a:endParaRPr lang="en-US" dirty="0"/>
          </a:p>
          <a:p>
            <a:pPr>
              <a:buFontTx/>
              <a:buChar char="-"/>
            </a:pPr>
            <a:endParaRPr lang="en-US" dirty="0"/>
          </a:p>
          <a:p>
            <a:pPr>
              <a:buFontTx/>
              <a:buChar char="-"/>
            </a:pPr>
            <a:r>
              <a:rPr lang="en-US" dirty="0"/>
              <a:t> </a:t>
            </a:r>
            <a:r>
              <a:rPr lang="en-US" dirty="0" smtClean="0"/>
              <a:t>In addition to providing static information, use of these mediums will provide riders with real-time tracking, allow operators to issue service updates, and give business owners a new way of delivering targeted advertising.</a:t>
            </a:r>
            <a:endParaRPr lang="en-US" dirty="0"/>
          </a:p>
        </p:txBody>
      </p:sp>
    </p:spTree>
    <p:extLst>
      <p:ext uri="{BB962C8B-B14F-4D97-AF65-F5344CB8AC3E}">
        <p14:creationId xmlns:p14="http://schemas.microsoft.com/office/powerpoint/2010/main" val="17776788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the benefits,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Information: Everything from details about local businesses to train schedules during major events is vital.</a:t>
            </a:r>
          </a:p>
          <a:p>
            <a:pPr lvl="1" indent="-342900">
              <a:buFontTx/>
              <a:buChar char="-"/>
            </a:pPr>
            <a:endParaRPr lang="en-US" sz="1800" dirty="0" smtClean="0"/>
          </a:p>
          <a:p>
            <a:pPr lvl="1" indent="-342900">
              <a:buFontTx/>
              <a:buChar char="-"/>
            </a:pPr>
            <a:r>
              <a:rPr lang="en-US" sz="1800" dirty="0" smtClean="0"/>
              <a:t>Communication: Two-way, real-time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Overall Satisfaction:  Providing an easy to use system for local businesses, riders, and operators will promote maximal adoption of the light rail system.</a:t>
            </a: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62</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34551709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 – addendum</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53721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0474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60" y="1988485"/>
            <a:ext cx="9194060" cy="331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itle 1"/>
          <p:cNvSpPr>
            <a:spLocks noGrp="1"/>
          </p:cNvSpPr>
          <p:nvPr>
            <p:ph type="title"/>
          </p:nvPr>
        </p:nvSpPr>
        <p:spPr>
          <a:xfrm>
            <a:off x="457200" y="274638"/>
            <a:ext cx="7620000" cy="1143000"/>
          </a:xfrm>
        </p:spPr>
        <p:txBody>
          <a:bodyPr/>
          <a:lstStyle/>
          <a:p>
            <a:r>
              <a:rPr lang="en-US" dirty="0" smtClean="0"/>
              <a:t>Overall WBS</a:t>
            </a:r>
            <a:endParaRPr lang="en-US" dirty="0"/>
          </a:p>
        </p:txBody>
      </p:sp>
    </p:spTree>
    <p:extLst>
      <p:ext uri="{BB962C8B-B14F-4D97-AF65-F5344CB8AC3E}">
        <p14:creationId xmlns:p14="http://schemas.microsoft.com/office/powerpoint/2010/main" val="35110665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17450" y="1302984"/>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WAE Server</a:t>
            </a:r>
            <a:endParaRPr lang="en-US" sz="1600" dirty="0"/>
          </a:p>
        </p:txBody>
      </p:sp>
      <p:sp>
        <p:nvSpPr>
          <p:cNvPr id="18" name="Rectangle 17"/>
          <p:cNvSpPr/>
          <p:nvPr/>
        </p:nvSpPr>
        <p:spPr>
          <a:xfrm>
            <a:off x="204301" y="2469287"/>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Get server</a:t>
            </a:r>
          </a:p>
          <a:p>
            <a:pPr algn="ctr"/>
            <a:r>
              <a:rPr lang="en-US" sz="1600" dirty="0" smtClean="0"/>
              <a:t>hardware</a:t>
            </a:r>
            <a:endParaRPr lang="en-US" sz="1600" dirty="0"/>
          </a:p>
        </p:txBody>
      </p:sp>
      <p:sp>
        <p:nvSpPr>
          <p:cNvPr id="20" name="Rectangle 19"/>
          <p:cNvSpPr/>
          <p:nvPr/>
        </p:nvSpPr>
        <p:spPr>
          <a:xfrm>
            <a:off x="5750826" y="3621903"/>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11" name="Rectangle 10"/>
          <p:cNvSpPr/>
          <p:nvPr/>
        </p:nvSpPr>
        <p:spPr>
          <a:xfrm>
            <a:off x="3869298" y="4777111"/>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2" name="Rectangle 11"/>
          <p:cNvSpPr/>
          <p:nvPr/>
        </p:nvSpPr>
        <p:spPr>
          <a:xfrm>
            <a:off x="3883045" y="3621903"/>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3" name="Rectangle 12"/>
          <p:cNvSpPr/>
          <p:nvPr/>
        </p:nvSpPr>
        <p:spPr>
          <a:xfrm>
            <a:off x="3409417" y="309146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4" name="Rectangle 13"/>
          <p:cNvSpPr/>
          <p:nvPr/>
        </p:nvSpPr>
        <p:spPr>
          <a:xfrm>
            <a:off x="3409417" y="5341584"/>
            <a:ext cx="12064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Webserver</a:t>
            </a:r>
            <a:endParaRPr lang="en-US" sz="1600" dirty="0"/>
          </a:p>
        </p:txBody>
      </p:sp>
      <p:sp>
        <p:nvSpPr>
          <p:cNvPr id="3" name="Rectangle 2"/>
          <p:cNvSpPr/>
          <p:nvPr/>
        </p:nvSpPr>
        <p:spPr>
          <a:xfrm>
            <a:off x="3875216" y="4155303"/>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25" name="Rectangle 24"/>
          <p:cNvSpPr/>
          <p:nvPr/>
        </p:nvSpPr>
        <p:spPr>
          <a:xfrm>
            <a:off x="509101" y="3072969"/>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26" name="Rectangle 25"/>
          <p:cNvSpPr/>
          <p:nvPr/>
        </p:nvSpPr>
        <p:spPr>
          <a:xfrm>
            <a:off x="2901355" y="2475205"/>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7" name="Rectangle 26"/>
          <p:cNvSpPr/>
          <p:nvPr/>
        </p:nvSpPr>
        <p:spPr>
          <a:xfrm>
            <a:off x="5358488" y="2486301"/>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Webserver</a:t>
            </a:r>
            <a:endParaRPr lang="en-US" sz="1600" dirty="0"/>
          </a:p>
        </p:txBody>
      </p:sp>
      <p:sp>
        <p:nvSpPr>
          <p:cNvPr id="29" name="Rectangle 28"/>
          <p:cNvSpPr/>
          <p:nvPr/>
        </p:nvSpPr>
        <p:spPr>
          <a:xfrm>
            <a:off x="5750826" y="3081849"/>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8" name="Elbow Connector 7"/>
          <p:cNvCxnSpPr>
            <a:stCxn id="4" idx="2"/>
            <a:endCxn id="26" idx="0"/>
          </p:cNvCxnSpPr>
          <p:nvPr/>
        </p:nvCxnSpPr>
        <p:spPr>
          <a:xfrm rot="16200000" flipH="1">
            <a:off x="3569251" y="2285850"/>
            <a:ext cx="361453" cy="172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27" idx="0"/>
          </p:cNvCxnSpPr>
          <p:nvPr/>
        </p:nvCxnSpPr>
        <p:spPr>
          <a:xfrm rot="16200000" flipH="1">
            <a:off x="4792270" y="1062832"/>
            <a:ext cx="372549" cy="24743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8" idx="2"/>
            <a:endCxn id="25" idx="1"/>
          </p:cNvCxnSpPr>
          <p:nvPr/>
        </p:nvCxnSpPr>
        <p:spPr>
          <a:xfrm rot="5400000">
            <a:off x="597785" y="2837803"/>
            <a:ext cx="375082" cy="552450"/>
          </a:xfrm>
          <a:prstGeom prst="bentConnector4">
            <a:avLst>
              <a:gd name="adj1" fmla="val 19527"/>
              <a:gd name="adj2" fmla="val 1413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6" idx="2"/>
            <a:endCxn id="13" idx="1"/>
          </p:cNvCxnSpPr>
          <p:nvPr/>
        </p:nvCxnSpPr>
        <p:spPr>
          <a:xfrm rot="5400000">
            <a:off x="3390181" y="2951641"/>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7" idx="2"/>
            <a:endCxn id="29" idx="1"/>
          </p:cNvCxnSpPr>
          <p:nvPr/>
        </p:nvCxnSpPr>
        <p:spPr>
          <a:xfrm rot="5400000">
            <a:off x="5799808" y="2894519"/>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7" idx="2"/>
            <a:endCxn id="20" idx="1"/>
          </p:cNvCxnSpPr>
          <p:nvPr/>
        </p:nvCxnSpPr>
        <p:spPr>
          <a:xfrm rot="5400000">
            <a:off x="5529781" y="3164546"/>
            <a:ext cx="907002" cy="464912"/>
          </a:xfrm>
          <a:prstGeom prst="bentConnector4">
            <a:avLst>
              <a:gd name="adj1" fmla="val 8034"/>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271999" y="2486301"/>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Decision Engine</a:t>
            </a:r>
            <a:endParaRPr lang="en-US" sz="1600" dirty="0"/>
          </a:p>
        </p:txBody>
      </p:sp>
      <p:sp>
        <p:nvSpPr>
          <p:cNvPr id="77" name="Rectangle 76"/>
          <p:cNvSpPr/>
          <p:nvPr/>
        </p:nvSpPr>
        <p:spPr>
          <a:xfrm>
            <a:off x="5750826" y="4193403"/>
            <a:ext cx="15973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80" name="Elbow Connector 79"/>
          <p:cNvCxnSpPr>
            <a:stCxn id="27" idx="2"/>
            <a:endCxn id="77" idx="1"/>
          </p:cNvCxnSpPr>
          <p:nvPr/>
        </p:nvCxnSpPr>
        <p:spPr>
          <a:xfrm rot="5400000">
            <a:off x="5244031" y="3450296"/>
            <a:ext cx="1478502" cy="464912"/>
          </a:xfrm>
          <a:prstGeom prst="bentConnector4">
            <a:avLst>
              <a:gd name="adj1" fmla="val 444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 idx="2"/>
            <a:endCxn id="76" idx="0"/>
          </p:cNvCxnSpPr>
          <p:nvPr/>
        </p:nvCxnSpPr>
        <p:spPr>
          <a:xfrm rot="16200000" flipH="1">
            <a:off x="5720450" y="134651"/>
            <a:ext cx="372549" cy="43307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4" idx="2"/>
            <a:endCxn id="18" idx="0"/>
          </p:cNvCxnSpPr>
          <p:nvPr/>
        </p:nvCxnSpPr>
        <p:spPr>
          <a:xfrm rot="5400000">
            <a:off x="2223684" y="951620"/>
            <a:ext cx="355535" cy="267979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544855" y="3072969"/>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90" name="Rectangle 89"/>
          <p:cNvSpPr/>
          <p:nvPr/>
        </p:nvSpPr>
        <p:spPr>
          <a:xfrm>
            <a:off x="7544855" y="3644469"/>
            <a:ext cx="15973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92" name="Elbow Connector 91"/>
          <p:cNvCxnSpPr>
            <a:stCxn id="76" idx="2"/>
            <a:endCxn id="89" idx="1"/>
          </p:cNvCxnSpPr>
          <p:nvPr/>
        </p:nvCxnSpPr>
        <p:spPr>
          <a:xfrm rot="5400000">
            <a:off x="7629443" y="2858913"/>
            <a:ext cx="358068" cy="527244"/>
          </a:xfrm>
          <a:prstGeom prst="bentConnector4">
            <a:avLst>
              <a:gd name="adj1" fmla="val 18079"/>
              <a:gd name="adj2" fmla="val 1433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76" idx="2"/>
            <a:endCxn id="90" idx="1"/>
          </p:cNvCxnSpPr>
          <p:nvPr/>
        </p:nvCxnSpPr>
        <p:spPr>
          <a:xfrm rot="5400000">
            <a:off x="7343693" y="3144663"/>
            <a:ext cx="929568" cy="527244"/>
          </a:xfrm>
          <a:prstGeom prst="bentConnector4">
            <a:avLst>
              <a:gd name="adj1" fmla="val 5233"/>
              <a:gd name="adj2" fmla="val 1433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26" idx="2"/>
            <a:endCxn id="14" idx="1"/>
          </p:cNvCxnSpPr>
          <p:nvPr/>
        </p:nvCxnSpPr>
        <p:spPr>
          <a:xfrm rot="5400000">
            <a:off x="2265122" y="4076700"/>
            <a:ext cx="2637779" cy="349188"/>
          </a:xfrm>
          <a:prstGeom prst="bentConnector4">
            <a:avLst>
              <a:gd name="adj1" fmla="val 3260"/>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3" idx="2"/>
            <a:endCxn id="12" idx="1"/>
          </p:cNvCxnSpPr>
          <p:nvPr/>
        </p:nvCxnSpPr>
        <p:spPr>
          <a:xfrm rot="5400000">
            <a:off x="3736582" y="3695129"/>
            <a:ext cx="301837" cy="8910"/>
          </a:xfrm>
          <a:prstGeom prst="bentConnector4">
            <a:avLst>
              <a:gd name="adj1" fmla="val 12132"/>
              <a:gd name="adj2" fmla="val 266563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3" idx="2"/>
            <a:endCxn id="3" idx="1"/>
          </p:cNvCxnSpPr>
          <p:nvPr/>
        </p:nvCxnSpPr>
        <p:spPr>
          <a:xfrm rot="5400000">
            <a:off x="3446918" y="3976965"/>
            <a:ext cx="873337" cy="16739"/>
          </a:xfrm>
          <a:prstGeom prst="bentConnector4">
            <a:avLst>
              <a:gd name="adj1" fmla="val 3219"/>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3" idx="2"/>
            <a:endCxn id="11" idx="1"/>
          </p:cNvCxnSpPr>
          <p:nvPr/>
        </p:nvCxnSpPr>
        <p:spPr>
          <a:xfrm rot="5400000">
            <a:off x="3152105" y="4265860"/>
            <a:ext cx="1457045" cy="22657"/>
          </a:xfrm>
          <a:prstGeom prst="bentConnector4">
            <a:avLst>
              <a:gd name="adj1" fmla="val 1942"/>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3409417" y="5951184"/>
            <a:ext cx="172898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 Decision Engine</a:t>
            </a:r>
            <a:endParaRPr lang="en-US" sz="1600" dirty="0"/>
          </a:p>
        </p:txBody>
      </p:sp>
      <p:sp>
        <p:nvSpPr>
          <p:cNvPr id="35" name="Title 1"/>
          <p:cNvSpPr>
            <a:spLocks noGrp="1"/>
          </p:cNvSpPr>
          <p:nvPr>
            <p:ph type="title"/>
          </p:nvPr>
        </p:nvSpPr>
        <p:spPr>
          <a:xfrm>
            <a:off x="457200" y="274638"/>
            <a:ext cx="7620000" cy="1143000"/>
          </a:xfrm>
        </p:spPr>
        <p:txBody>
          <a:bodyPr/>
          <a:lstStyle/>
          <a:p>
            <a:r>
              <a:rPr lang="en-US" dirty="0" smtClean="0"/>
              <a:t>Web Apps Server</a:t>
            </a:r>
            <a:endParaRPr lang="en-US" dirty="0"/>
          </a:p>
        </p:txBody>
      </p:sp>
    </p:spTree>
    <p:extLst>
      <p:ext uri="{BB962C8B-B14F-4D97-AF65-F5344CB8AC3E}">
        <p14:creationId xmlns:p14="http://schemas.microsoft.com/office/powerpoint/2010/main" val="723799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20880" y="1430211"/>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Database Server</a:t>
            </a:r>
            <a:endParaRPr lang="en-US" sz="1600" dirty="0"/>
          </a:p>
        </p:txBody>
      </p:sp>
      <p:sp>
        <p:nvSpPr>
          <p:cNvPr id="18" name="Rectangle 17"/>
          <p:cNvSpPr/>
          <p:nvPr/>
        </p:nvSpPr>
        <p:spPr>
          <a:xfrm>
            <a:off x="607731" y="2596514"/>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Get server</a:t>
            </a:r>
          </a:p>
          <a:p>
            <a:pPr algn="ctr"/>
            <a:r>
              <a:rPr lang="en-US" sz="1600" dirty="0" smtClean="0"/>
              <a:t>hardware</a:t>
            </a:r>
            <a:endParaRPr lang="en-US" sz="1600" dirty="0"/>
          </a:p>
        </p:txBody>
      </p:sp>
      <p:sp>
        <p:nvSpPr>
          <p:cNvPr id="20" name="Rectangle 19"/>
          <p:cNvSpPr/>
          <p:nvPr/>
        </p:nvSpPr>
        <p:spPr>
          <a:xfrm>
            <a:off x="6154256" y="3749130"/>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Design Schemas</a:t>
            </a:r>
            <a:endParaRPr lang="en-US" sz="1600" dirty="0"/>
          </a:p>
        </p:txBody>
      </p:sp>
      <p:sp>
        <p:nvSpPr>
          <p:cNvPr id="21" name="Rectangle 20"/>
          <p:cNvSpPr/>
          <p:nvPr/>
        </p:nvSpPr>
        <p:spPr>
          <a:xfrm>
            <a:off x="6687655" y="4278832"/>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Tables</a:t>
            </a:r>
            <a:endParaRPr lang="en-US" sz="1600" dirty="0"/>
          </a:p>
        </p:txBody>
      </p:sp>
      <p:sp>
        <p:nvSpPr>
          <p:cNvPr id="23" name="Rectangle 22"/>
          <p:cNvSpPr/>
          <p:nvPr/>
        </p:nvSpPr>
        <p:spPr>
          <a:xfrm>
            <a:off x="4264898" y="5411841"/>
            <a:ext cx="99448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Backups</a:t>
            </a:r>
          </a:p>
        </p:txBody>
      </p:sp>
      <p:sp>
        <p:nvSpPr>
          <p:cNvPr id="9" name="Rectangle 8"/>
          <p:cNvSpPr/>
          <p:nvPr/>
        </p:nvSpPr>
        <p:spPr>
          <a:xfrm>
            <a:off x="6956760" y="5366346"/>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Keys</a:t>
            </a:r>
            <a:endParaRPr lang="en-US" sz="1600" dirty="0"/>
          </a:p>
        </p:txBody>
      </p:sp>
      <p:sp>
        <p:nvSpPr>
          <p:cNvPr id="10" name="Rectangle 9"/>
          <p:cNvSpPr/>
          <p:nvPr/>
        </p:nvSpPr>
        <p:spPr>
          <a:xfrm>
            <a:off x="6956760" y="5920830"/>
            <a:ext cx="12347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Constraints</a:t>
            </a:r>
            <a:endParaRPr lang="en-US" sz="1600" dirty="0"/>
          </a:p>
        </p:txBody>
      </p:sp>
      <p:sp>
        <p:nvSpPr>
          <p:cNvPr id="11" name="Rectangle 10"/>
          <p:cNvSpPr/>
          <p:nvPr/>
        </p:nvSpPr>
        <p:spPr>
          <a:xfrm>
            <a:off x="4272728" y="4904338"/>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2" name="Rectangle 11"/>
          <p:cNvSpPr/>
          <p:nvPr/>
        </p:nvSpPr>
        <p:spPr>
          <a:xfrm>
            <a:off x="4286475" y="3749130"/>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3" name="Rectangle 12"/>
          <p:cNvSpPr/>
          <p:nvPr/>
        </p:nvSpPr>
        <p:spPr>
          <a:xfrm>
            <a:off x="3812847" y="3218693"/>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4" name="Rectangle 13"/>
          <p:cNvSpPr/>
          <p:nvPr/>
        </p:nvSpPr>
        <p:spPr>
          <a:xfrm>
            <a:off x="3812847" y="6035130"/>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DBMS</a:t>
            </a:r>
            <a:endParaRPr lang="en-US" sz="1600" dirty="0"/>
          </a:p>
        </p:txBody>
      </p:sp>
      <p:sp>
        <p:nvSpPr>
          <p:cNvPr id="24" name="Rectangle 23"/>
          <p:cNvSpPr/>
          <p:nvPr/>
        </p:nvSpPr>
        <p:spPr>
          <a:xfrm>
            <a:off x="6959277" y="4815930"/>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Fields</a:t>
            </a:r>
            <a:endParaRPr lang="en-US" sz="1600" dirty="0"/>
          </a:p>
        </p:txBody>
      </p:sp>
      <p:sp>
        <p:nvSpPr>
          <p:cNvPr id="3" name="Rectangle 2"/>
          <p:cNvSpPr/>
          <p:nvPr/>
        </p:nvSpPr>
        <p:spPr>
          <a:xfrm>
            <a:off x="4278646" y="4282530"/>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25" name="Rectangle 24"/>
          <p:cNvSpPr/>
          <p:nvPr/>
        </p:nvSpPr>
        <p:spPr>
          <a:xfrm>
            <a:off x="912531" y="3200196"/>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26" name="Rectangle 25"/>
          <p:cNvSpPr/>
          <p:nvPr/>
        </p:nvSpPr>
        <p:spPr>
          <a:xfrm>
            <a:off x="3304785" y="2602432"/>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7" name="Rectangle 26"/>
          <p:cNvSpPr/>
          <p:nvPr/>
        </p:nvSpPr>
        <p:spPr>
          <a:xfrm>
            <a:off x="5761918" y="2613528"/>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DBMS</a:t>
            </a:r>
            <a:endParaRPr lang="en-US" sz="1600" dirty="0"/>
          </a:p>
        </p:txBody>
      </p:sp>
      <p:sp>
        <p:nvSpPr>
          <p:cNvPr id="29" name="Rectangle 28"/>
          <p:cNvSpPr/>
          <p:nvPr/>
        </p:nvSpPr>
        <p:spPr>
          <a:xfrm>
            <a:off x="6154256" y="3209076"/>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6" name="Elbow Connector 5"/>
          <p:cNvCxnSpPr>
            <a:endCxn id="18" idx="0"/>
          </p:cNvCxnSpPr>
          <p:nvPr/>
        </p:nvCxnSpPr>
        <p:spPr>
          <a:xfrm rot="10800000" flipV="1">
            <a:off x="1464982" y="2240978"/>
            <a:ext cx="2565499" cy="355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26" idx="0"/>
          </p:cNvCxnSpPr>
          <p:nvPr/>
        </p:nvCxnSpPr>
        <p:spPr>
          <a:xfrm rot="16200000" flipH="1">
            <a:off x="3972681" y="2413077"/>
            <a:ext cx="361453" cy="172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27" idx="0"/>
          </p:cNvCxnSpPr>
          <p:nvPr/>
        </p:nvCxnSpPr>
        <p:spPr>
          <a:xfrm rot="16200000" flipH="1">
            <a:off x="5195700" y="1190059"/>
            <a:ext cx="372549" cy="24743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8" idx="2"/>
            <a:endCxn id="25" idx="1"/>
          </p:cNvCxnSpPr>
          <p:nvPr/>
        </p:nvCxnSpPr>
        <p:spPr>
          <a:xfrm rot="5400000">
            <a:off x="1001215" y="2965030"/>
            <a:ext cx="375082" cy="552450"/>
          </a:xfrm>
          <a:prstGeom prst="bentConnector4">
            <a:avLst>
              <a:gd name="adj1" fmla="val 19527"/>
              <a:gd name="adj2" fmla="val 1413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6" idx="2"/>
            <a:endCxn id="13" idx="1"/>
          </p:cNvCxnSpPr>
          <p:nvPr/>
        </p:nvCxnSpPr>
        <p:spPr>
          <a:xfrm rot="5400000">
            <a:off x="3793611" y="3078868"/>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3" idx="2"/>
            <a:endCxn id="12" idx="1"/>
          </p:cNvCxnSpPr>
          <p:nvPr/>
        </p:nvCxnSpPr>
        <p:spPr>
          <a:xfrm rot="5400000">
            <a:off x="4140012" y="3822356"/>
            <a:ext cx="301837" cy="8910"/>
          </a:xfrm>
          <a:prstGeom prst="bentConnector4">
            <a:avLst>
              <a:gd name="adj1" fmla="val 12132"/>
              <a:gd name="adj2" fmla="val 26656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3" idx="2"/>
            <a:endCxn id="3" idx="1"/>
          </p:cNvCxnSpPr>
          <p:nvPr/>
        </p:nvCxnSpPr>
        <p:spPr>
          <a:xfrm rot="5400000">
            <a:off x="3850348" y="4104192"/>
            <a:ext cx="873337" cy="16739"/>
          </a:xfrm>
          <a:prstGeom prst="bentConnector4">
            <a:avLst>
              <a:gd name="adj1" fmla="val 34731"/>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3" idx="2"/>
            <a:endCxn id="11" idx="1"/>
          </p:cNvCxnSpPr>
          <p:nvPr/>
        </p:nvCxnSpPr>
        <p:spPr>
          <a:xfrm rot="5400000">
            <a:off x="3555535" y="4393087"/>
            <a:ext cx="1457045" cy="22657"/>
          </a:xfrm>
          <a:prstGeom prst="bentConnector4">
            <a:avLst>
              <a:gd name="adj1" fmla="val 42155"/>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3" idx="2"/>
            <a:endCxn id="23" idx="1"/>
          </p:cNvCxnSpPr>
          <p:nvPr/>
        </p:nvCxnSpPr>
        <p:spPr>
          <a:xfrm rot="5400000">
            <a:off x="3278818" y="4661974"/>
            <a:ext cx="2002648" cy="30487"/>
          </a:xfrm>
          <a:prstGeom prst="bentConnector4">
            <a:avLst>
              <a:gd name="adj1" fmla="val 43341"/>
              <a:gd name="adj2" fmla="val 8498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6" idx="2"/>
            <a:endCxn id="14" idx="1"/>
          </p:cNvCxnSpPr>
          <p:nvPr/>
        </p:nvCxnSpPr>
        <p:spPr>
          <a:xfrm rot="5400000">
            <a:off x="2385392" y="4487087"/>
            <a:ext cx="3204098" cy="349188"/>
          </a:xfrm>
          <a:prstGeom prst="bentConnector4">
            <a:avLst>
              <a:gd name="adj1" fmla="val 2656"/>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7" idx="2"/>
            <a:endCxn id="29" idx="1"/>
          </p:cNvCxnSpPr>
          <p:nvPr/>
        </p:nvCxnSpPr>
        <p:spPr>
          <a:xfrm rot="5400000">
            <a:off x="6203238" y="3021746"/>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7" idx="2"/>
            <a:endCxn id="20" idx="1"/>
          </p:cNvCxnSpPr>
          <p:nvPr/>
        </p:nvCxnSpPr>
        <p:spPr>
          <a:xfrm rot="5400000">
            <a:off x="5933211" y="3291773"/>
            <a:ext cx="907002" cy="464912"/>
          </a:xfrm>
          <a:prstGeom prst="bentConnector4">
            <a:avLst>
              <a:gd name="adj1" fmla="val 37398"/>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20" idx="2"/>
            <a:endCxn id="21" idx="1"/>
          </p:cNvCxnSpPr>
          <p:nvPr/>
        </p:nvCxnSpPr>
        <p:spPr>
          <a:xfrm rot="5400000">
            <a:off x="6596807" y="4297179"/>
            <a:ext cx="301102" cy="119405"/>
          </a:xfrm>
          <a:prstGeom prst="bentConnector4">
            <a:avLst>
              <a:gd name="adj1" fmla="val 12039"/>
              <a:gd name="adj2" fmla="val 2914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4" idx="1"/>
          </p:cNvCxnSpPr>
          <p:nvPr/>
        </p:nvCxnSpPr>
        <p:spPr>
          <a:xfrm rot="16200000" flipH="1">
            <a:off x="6728920" y="4814173"/>
            <a:ext cx="308498" cy="152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7620000" cy="1143000"/>
          </a:xfrm>
        </p:spPr>
        <p:txBody>
          <a:bodyPr/>
          <a:lstStyle/>
          <a:p>
            <a:r>
              <a:rPr lang="en-US" dirty="0" smtClean="0"/>
              <a:t>Database Server</a:t>
            </a:r>
            <a:endParaRPr lang="en-US" dirty="0"/>
          </a:p>
        </p:txBody>
      </p:sp>
    </p:spTree>
    <p:extLst>
      <p:ext uri="{BB962C8B-B14F-4D97-AF65-F5344CB8AC3E}">
        <p14:creationId xmlns:p14="http://schemas.microsoft.com/office/powerpoint/2010/main" val="24138480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6954" y="1238248"/>
            <a:ext cx="17888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Onboard Hardware</a:t>
            </a:r>
            <a:endParaRPr lang="en-US" sz="1600" dirty="0"/>
          </a:p>
        </p:txBody>
      </p:sp>
      <p:sp>
        <p:nvSpPr>
          <p:cNvPr id="5" name="Rectangle 4"/>
          <p:cNvSpPr/>
          <p:nvPr/>
        </p:nvSpPr>
        <p:spPr>
          <a:xfrm>
            <a:off x="119479" y="230504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GPS Sensors</a:t>
            </a:r>
            <a:endParaRPr lang="en-US" sz="1600" dirty="0"/>
          </a:p>
        </p:txBody>
      </p:sp>
      <p:sp>
        <p:nvSpPr>
          <p:cNvPr id="6" name="Rectangle 5"/>
          <p:cNvSpPr/>
          <p:nvPr/>
        </p:nvSpPr>
        <p:spPr>
          <a:xfrm>
            <a:off x="2844554" y="2305048"/>
            <a:ext cx="20936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Automatic People Counters</a:t>
            </a:r>
            <a:endParaRPr lang="en-US" sz="1600" dirty="0"/>
          </a:p>
        </p:txBody>
      </p:sp>
      <p:sp>
        <p:nvSpPr>
          <p:cNvPr id="8" name="Rectangle 7"/>
          <p:cNvSpPr/>
          <p:nvPr/>
        </p:nvSpPr>
        <p:spPr>
          <a:xfrm>
            <a:off x="5566299" y="230135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Master PC</a:t>
            </a:r>
            <a:endParaRPr lang="en-US" sz="1600" dirty="0"/>
          </a:p>
        </p:txBody>
      </p:sp>
      <p:sp>
        <p:nvSpPr>
          <p:cNvPr id="9" name="Rectangle 8"/>
          <p:cNvSpPr/>
          <p:nvPr/>
        </p:nvSpPr>
        <p:spPr>
          <a:xfrm>
            <a:off x="442404" y="2914648"/>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0" name="Rectangle 9"/>
          <p:cNvSpPr/>
          <p:nvPr/>
        </p:nvSpPr>
        <p:spPr>
          <a:xfrm>
            <a:off x="3185604" y="290059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1" name="Rectangle 10"/>
          <p:cNvSpPr/>
          <p:nvPr/>
        </p:nvSpPr>
        <p:spPr>
          <a:xfrm>
            <a:off x="5889224" y="290281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2" name="Rectangle 11"/>
          <p:cNvSpPr/>
          <p:nvPr/>
        </p:nvSpPr>
        <p:spPr>
          <a:xfrm>
            <a:off x="442404" y="344804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3" name="Rectangle 12"/>
          <p:cNvSpPr/>
          <p:nvPr/>
        </p:nvSpPr>
        <p:spPr>
          <a:xfrm>
            <a:off x="3185604" y="3448048"/>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4" name="Rectangle 13"/>
          <p:cNvSpPr/>
          <p:nvPr/>
        </p:nvSpPr>
        <p:spPr>
          <a:xfrm>
            <a:off x="6220287" y="3448048"/>
            <a:ext cx="12587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Device</a:t>
            </a:r>
            <a:endParaRPr lang="en-US" sz="1600" dirty="0"/>
          </a:p>
        </p:txBody>
      </p:sp>
      <p:sp>
        <p:nvSpPr>
          <p:cNvPr id="15" name="Rectangle 14"/>
          <p:cNvSpPr/>
          <p:nvPr/>
        </p:nvSpPr>
        <p:spPr>
          <a:xfrm>
            <a:off x="6690804" y="3981448"/>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OS Install</a:t>
            </a:r>
            <a:endParaRPr lang="en-US" sz="1600" dirty="0"/>
          </a:p>
        </p:txBody>
      </p:sp>
      <p:sp>
        <p:nvSpPr>
          <p:cNvPr id="16" name="Rectangle 15"/>
          <p:cNvSpPr/>
          <p:nvPr/>
        </p:nvSpPr>
        <p:spPr>
          <a:xfrm>
            <a:off x="7133208" y="4438648"/>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17" name="Rectangle 16"/>
          <p:cNvSpPr/>
          <p:nvPr/>
        </p:nvSpPr>
        <p:spPr>
          <a:xfrm>
            <a:off x="6676008" y="4895848"/>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Reporting Agent</a:t>
            </a:r>
            <a:endParaRPr lang="en-US" sz="1600" dirty="0"/>
          </a:p>
        </p:txBody>
      </p:sp>
      <p:sp>
        <p:nvSpPr>
          <p:cNvPr id="18" name="Rectangle 17"/>
          <p:cNvSpPr/>
          <p:nvPr/>
        </p:nvSpPr>
        <p:spPr>
          <a:xfrm>
            <a:off x="7133208" y="54292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GPS</a:t>
            </a:r>
            <a:endParaRPr lang="en-US" sz="1600" dirty="0"/>
          </a:p>
        </p:txBody>
      </p:sp>
      <p:sp>
        <p:nvSpPr>
          <p:cNvPr id="19" name="Rectangle 18"/>
          <p:cNvSpPr/>
          <p:nvPr/>
        </p:nvSpPr>
        <p:spPr>
          <a:xfrm>
            <a:off x="7118412" y="58864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APC</a:t>
            </a:r>
            <a:endParaRPr lang="en-US" sz="1600" dirty="0"/>
          </a:p>
        </p:txBody>
      </p:sp>
      <p:sp>
        <p:nvSpPr>
          <p:cNvPr id="20" name="Rectangle 19"/>
          <p:cNvSpPr/>
          <p:nvPr/>
        </p:nvSpPr>
        <p:spPr>
          <a:xfrm>
            <a:off x="7118412" y="63436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cxnSp>
        <p:nvCxnSpPr>
          <p:cNvPr id="22" name="Elbow Connector 21"/>
          <p:cNvCxnSpPr>
            <a:endCxn id="6" idx="0"/>
          </p:cNvCxnSpPr>
          <p:nvPr/>
        </p:nvCxnSpPr>
        <p:spPr>
          <a:xfrm>
            <a:off x="3490404" y="2000248"/>
            <a:ext cx="400975"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2"/>
            <a:endCxn id="5" idx="0"/>
          </p:cNvCxnSpPr>
          <p:nvPr/>
        </p:nvCxnSpPr>
        <p:spPr>
          <a:xfrm rot="5400000">
            <a:off x="2195929" y="609598"/>
            <a:ext cx="304800" cy="3086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2"/>
            <a:endCxn id="8" idx="0"/>
          </p:cNvCxnSpPr>
          <p:nvPr/>
        </p:nvCxnSpPr>
        <p:spPr>
          <a:xfrm rot="16200000" flipH="1">
            <a:off x="4921188" y="970439"/>
            <a:ext cx="301102" cy="23607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9" idx="1"/>
          </p:cNvCxnSpPr>
          <p:nvPr/>
        </p:nvCxnSpPr>
        <p:spPr>
          <a:xfrm rot="5400000">
            <a:off x="433342" y="2771311"/>
            <a:ext cx="381000" cy="362875"/>
          </a:xfrm>
          <a:prstGeom prst="bentConnector4">
            <a:avLst>
              <a:gd name="adj1" fmla="val 20000"/>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2"/>
            <a:endCxn id="12" idx="1"/>
          </p:cNvCxnSpPr>
          <p:nvPr/>
        </p:nvCxnSpPr>
        <p:spPr>
          <a:xfrm rot="5400000">
            <a:off x="166642" y="3038011"/>
            <a:ext cx="914400" cy="362875"/>
          </a:xfrm>
          <a:prstGeom prst="bentConnector4">
            <a:avLst>
              <a:gd name="adj1" fmla="val 7403"/>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0" idx="1"/>
          </p:cNvCxnSpPr>
          <p:nvPr/>
        </p:nvCxnSpPr>
        <p:spPr>
          <a:xfrm rot="16200000" flipH="1">
            <a:off x="2887832" y="2831420"/>
            <a:ext cx="366944"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3" idx="1"/>
          </p:cNvCxnSpPr>
          <p:nvPr/>
        </p:nvCxnSpPr>
        <p:spPr>
          <a:xfrm rot="16200000" flipH="1">
            <a:off x="2614104" y="3105148"/>
            <a:ext cx="9144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11" idx="1"/>
          </p:cNvCxnSpPr>
          <p:nvPr/>
        </p:nvCxnSpPr>
        <p:spPr>
          <a:xfrm rot="16200000" flipH="1">
            <a:off x="5610132" y="2852320"/>
            <a:ext cx="369164" cy="1890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4" idx="1"/>
          </p:cNvCxnSpPr>
          <p:nvPr/>
        </p:nvCxnSpPr>
        <p:spPr>
          <a:xfrm rot="16200000" flipH="1">
            <a:off x="5992427" y="3448788"/>
            <a:ext cx="316636" cy="1390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6200000" flipH="1">
            <a:off x="6519354" y="3924298"/>
            <a:ext cx="190500" cy="152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16" idx="1"/>
          </p:cNvCxnSpPr>
          <p:nvPr/>
        </p:nvCxnSpPr>
        <p:spPr>
          <a:xfrm rot="16200000" flipH="1">
            <a:off x="6902203" y="4398143"/>
            <a:ext cx="266700" cy="1953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17" idx="1"/>
          </p:cNvCxnSpPr>
          <p:nvPr/>
        </p:nvCxnSpPr>
        <p:spPr>
          <a:xfrm rot="16200000" flipH="1">
            <a:off x="5997606" y="4446046"/>
            <a:ext cx="1219200" cy="1376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8" idx="1"/>
          </p:cNvCxnSpPr>
          <p:nvPr/>
        </p:nvCxnSpPr>
        <p:spPr>
          <a:xfrm>
            <a:off x="6849677" y="5353048"/>
            <a:ext cx="283531" cy="266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19" idx="1"/>
          </p:cNvCxnSpPr>
          <p:nvPr/>
        </p:nvCxnSpPr>
        <p:spPr>
          <a:xfrm rot="16200000" flipH="1">
            <a:off x="6731077" y="5689613"/>
            <a:ext cx="6477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rot="16200000" flipH="1">
            <a:off x="6502477" y="5918213"/>
            <a:ext cx="11049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7620000" cy="1143000"/>
          </a:xfrm>
        </p:spPr>
        <p:txBody>
          <a:bodyPr/>
          <a:lstStyle/>
          <a:p>
            <a:r>
              <a:rPr lang="en-US" dirty="0" smtClean="0"/>
              <a:t>Onboard Hardware</a:t>
            </a:r>
            <a:endParaRPr lang="en-US" dirty="0"/>
          </a:p>
        </p:txBody>
      </p:sp>
    </p:spTree>
    <p:extLst>
      <p:ext uri="{BB962C8B-B14F-4D97-AF65-F5344CB8AC3E}">
        <p14:creationId xmlns:p14="http://schemas.microsoft.com/office/powerpoint/2010/main" val="187032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Mobile/Kiosk Application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68</a:t>
            </a:fld>
            <a:endParaRPr lang="en-US"/>
          </a:p>
        </p:txBody>
      </p:sp>
      <p:cxnSp>
        <p:nvCxnSpPr>
          <p:cNvPr id="7" name="Elbow Connector 6"/>
          <p:cNvCxnSpPr>
            <a:stCxn id="10" idx="3"/>
            <a:endCxn id="13" idx="0"/>
          </p:cNvCxnSpPr>
          <p:nvPr/>
        </p:nvCxnSpPr>
        <p:spPr>
          <a:xfrm>
            <a:off x="5317177" y="1837805"/>
            <a:ext cx="1069203"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Elbow Connector 19"/>
          <p:cNvCxnSpPr>
            <a:stCxn id="10" idx="1"/>
            <a:endCxn id="11" idx="0"/>
          </p:cNvCxnSpPr>
          <p:nvPr/>
        </p:nvCxnSpPr>
        <p:spPr>
          <a:xfrm rot="10800000" flipV="1">
            <a:off x="2576381" y="1837805"/>
            <a:ext cx="1064397"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Elbow Connector 8"/>
          <p:cNvCxnSpPr>
            <a:stCxn id="10" idx="2"/>
            <a:endCxn id="12" idx="0"/>
          </p:cNvCxnSpPr>
          <p:nvPr/>
        </p:nvCxnSpPr>
        <p:spPr>
          <a:xfrm rot="16200000" flipH="1">
            <a:off x="4375507" y="2474674"/>
            <a:ext cx="209342" cy="2403"/>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Rounded Rectangle 9"/>
          <p:cNvSpPr/>
          <p:nvPr/>
        </p:nvSpPr>
        <p:spPr>
          <a:xfrm>
            <a:off x="3640777" y="1304405"/>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Client/Mobile Application</a:t>
            </a:r>
            <a:endParaRPr lang="en-US" dirty="0"/>
          </a:p>
        </p:txBody>
      </p:sp>
      <p:sp>
        <p:nvSpPr>
          <p:cNvPr id="11" name="Rounded Rectangle 10"/>
          <p:cNvSpPr/>
          <p:nvPr/>
        </p:nvSpPr>
        <p:spPr>
          <a:xfrm>
            <a:off x="173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Database</a:t>
            </a:r>
            <a:endParaRPr lang="en-US" dirty="0"/>
          </a:p>
        </p:txBody>
      </p:sp>
      <p:sp>
        <p:nvSpPr>
          <p:cNvPr id="12" name="Rounded Rectangle 11"/>
          <p:cNvSpPr/>
          <p:nvPr/>
        </p:nvSpPr>
        <p:spPr>
          <a:xfrm>
            <a:off x="3643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p>
        </p:txBody>
      </p:sp>
      <p:sp>
        <p:nvSpPr>
          <p:cNvPr id="13" name="Rounded Rectangle 12"/>
          <p:cNvSpPr/>
          <p:nvPr/>
        </p:nvSpPr>
        <p:spPr>
          <a:xfrm>
            <a:off x="554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Processes</a:t>
            </a:r>
            <a:endParaRPr lang="en-US" sz="1400" dirty="0"/>
          </a:p>
        </p:txBody>
      </p:sp>
      <p:sp>
        <p:nvSpPr>
          <p:cNvPr id="14" name="Rounded Rectangle 13"/>
          <p:cNvSpPr/>
          <p:nvPr/>
        </p:nvSpPr>
        <p:spPr>
          <a:xfrm>
            <a:off x="585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 Event Handler</a:t>
            </a:r>
            <a:endParaRPr lang="en-US" sz="1200" dirty="0"/>
          </a:p>
        </p:txBody>
      </p:sp>
      <p:sp>
        <p:nvSpPr>
          <p:cNvPr id="15" name="Rounded Rectangle 14"/>
          <p:cNvSpPr/>
          <p:nvPr/>
        </p:nvSpPr>
        <p:spPr>
          <a:xfrm>
            <a:off x="5852980" y="44197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GPS/Triangulation Checker</a:t>
            </a:r>
            <a:endParaRPr lang="en-US" sz="1200" dirty="0"/>
          </a:p>
        </p:txBody>
      </p:sp>
      <p:sp>
        <p:nvSpPr>
          <p:cNvPr id="16" name="Rounded Rectangle 15"/>
          <p:cNvSpPr/>
          <p:nvPr/>
        </p:nvSpPr>
        <p:spPr>
          <a:xfrm>
            <a:off x="5852980" y="496006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WAE Requester (Interface)</a:t>
            </a:r>
            <a:endParaRPr lang="en-US" sz="1200" dirty="0"/>
          </a:p>
        </p:txBody>
      </p:sp>
      <p:cxnSp>
        <p:nvCxnSpPr>
          <p:cNvPr id="17" name="Elbow Connector 16"/>
          <p:cNvCxnSpPr>
            <a:stCxn id="12" idx="2"/>
          </p:cNvCxnSpPr>
          <p:nvPr/>
        </p:nvCxnSpPr>
        <p:spPr>
          <a:xfrm rot="5400000">
            <a:off x="3999935" y="3595392"/>
            <a:ext cx="429491" cy="533400"/>
          </a:xfrm>
          <a:prstGeom prst="bentConnector4">
            <a:avLst>
              <a:gd name="adj1" fmla="val 27822"/>
              <a:gd name="adj2" fmla="val 144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3" idx="2"/>
            <a:endCxn id="14" idx="1"/>
          </p:cNvCxnSpPr>
          <p:nvPr/>
        </p:nvCxnSpPr>
        <p:spPr>
          <a:xfrm rot="5400000">
            <a:off x="590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2"/>
            <a:endCxn id="15" idx="1"/>
          </p:cNvCxnSpPr>
          <p:nvPr/>
        </p:nvCxnSpPr>
        <p:spPr>
          <a:xfrm rot="5400000">
            <a:off x="5638235" y="3862092"/>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3" idx="2"/>
            <a:endCxn id="16" idx="1"/>
          </p:cNvCxnSpPr>
          <p:nvPr/>
        </p:nvCxnSpPr>
        <p:spPr>
          <a:xfrm rot="5400000">
            <a:off x="5368071" y="4132256"/>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04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Setting Shared Preferences</a:t>
            </a:r>
            <a:endParaRPr lang="en-US" sz="1200" dirty="0"/>
          </a:p>
        </p:txBody>
      </p:sp>
      <p:cxnSp>
        <p:nvCxnSpPr>
          <p:cNvPr id="22" name="Elbow Connector 21"/>
          <p:cNvCxnSpPr>
            <a:stCxn id="11" idx="2"/>
            <a:endCxn id="21" idx="1"/>
          </p:cNvCxnSpPr>
          <p:nvPr/>
        </p:nvCxnSpPr>
        <p:spPr>
          <a:xfrm rot="5400000">
            <a:off x="209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2"/>
          </p:cNvCxnSpPr>
          <p:nvPr/>
        </p:nvCxnSpPr>
        <p:spPr>
          <a:xfrm rot="5400000">
            <a:off x="3728289" y="3867038"/>
            <a:ext cx="972783" cy="533400"/>
          </a:xfrm>
          <a:prstGeom prst="bentConnector4">
            <a:avLst>
              <a:gd name="adj1" fmla="val 1229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2"/>
          </p:cNvCxnSpPr>
          <p:nvPr/>
        </p:nvCxnSpPr>
        <p:spPr>
          <a:xfrm rot="5400000">
            <a:off x="3466535" y="4128792"/>
            <a:ext cx="1496291" cy="533400"/>
          </a:xfrm>
          <a:prstGeom prst="bentConnector4">
            <a:avLst>
              <a:gd name="adj1" fmla="val 8078"/>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3947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26" name="Rounded Rectangle 25"/>
          <p:cNvSpPr/>
          <p:nvPr/>
        </p:nvSpPr>
        <p:spPr>
          <a:xfrm>
            <a:off x="3947979" y="441973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27" name="Rounded Rectangle 26"/>
          <p:cNvSpPr/>
          <p:nvPr/>
        </p:nvSpPr>
        <p:spPr>
          <a:xfrm>
            <a:off x="3947979" y="495601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28" name="Rounded Rectangle 27"/>
          <p:cNvSpPr/>
          <p:nvPr/>
        </p:nvSpPr>
        <p:spPr>
          <a:xfrm>
            <a:off x="3947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29" name="Elbow Connector 28"/>
          <p:cNvCxnSpPr>
            <a:stCxn id="12" idx="2"/>
            <a:endCxn id="28" idx="1"/>
          </p:cNvCxnSpPr>
          <p:nvPr/>
        </p:nvCxnSpPr>
        <p:spPr>
          <a:xfrm rot="5400000">
            <a:off x="3218885" y="4376442"/>
            <a:ext cx="1991591" cy="533400"/>
          </a:xfrm>
          <a:prstGeom prst="bentConnector4">
            <a:avLst>
              <a:gd name="adj1" fmla="val 6000"/>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938454" y="594418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Places</a:t>
            </a:r>
            <a:endParaRPr lang="en-US" sz="1200" dirty="0"/>
          </a:p>
        </p:txBody>
      </p:sp>
      <p:cxnSp>
        <p:nvCxnSpPr>
          <p:cNvPr id="31" name="Elbow Connector 30"/>
          <p:cNvCxnSpPr>
            <a:stCxn id="12" idx="2"/>
            <a:endCxn id="30" idx="1"/>
          </p:cNvCxnSpPr>
          <p:nvPr/>
        </p:nvCxnSpPr>
        <p:spPr>
          <a:xfrm rot="5400000">
            <a:off x="2966247" y="4619554"/>
            <a:ext cx="2487341" cy="542926"/>
          </a:xfrm>
          <a:prstGeom prst="bentConnector4">
            <a:avLst>
              <a:gd name="adj1" fmla="val 4814"/>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852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Submission</a:t>
            </a:r>
            <a:endParaRPr lang="en-US" sz="1200" dirty="0"/>
          </a:p>
        </p:txBody>
      </p:sp>
      <p:cxnSp>
        <p:nvCxnSpPr>
          <p:cNvPr id="33" name="Elbow Connector 32"/>
          <p:cNvCxnSpPr>
            <a:stCxn id="13" idx="2"/>
            <a:endCxn id="32" idx="1"/>
          </p:cNvCxnSpPr>
          <p:nvPr/>
        </p:nvCxnSpPr>
        <p:spPr>
          <a:xfrm rot="5400000">
            <a:off x="5123885" y="4376442"/>
            <a:ext cx="1991591" cy="533400"/>
          </a:xfrm>
          <a:prstGeom prst="bentConnector4">
            <a:avLst>
              <a:gd name="adj1" fmla="val 600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938454" y="64389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35" name="Elbow Connector 34"/>
          <p:cNvCxnSpPr>
            <a:stCxn id="12" idx="2"/>
            <a:endCxn id="34" idx="1"/>
          </p:cNvCxnSpPr>
          <p:nvPr/>
        </p:nvCxnSpPr>
        <p:spPr>
          <a:xfrm rot="5400000">
            <a:off x="2718891" y="4866910"/>
            <a:ext cx="2982053" cy="542926"/>
          </a:xfrm>
          <a:prstGeom prst="bentConnector4">
            <a:avLst>
              <a:gd name="adj1" fmla="val 3686"/>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877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Engine</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69</a:t>
            </a:fld>
            <a:endParaRPr lang="en-US"/>
          </a:p>
        </p:txBody>
      </p:sp>
      <p:cxnSp>
        <p:nvCxnSpPr>
          <p:cNvPr id="7" name="Elbow Connector 6"/>
          <p:cNvCxnSpPr>
            <a:stCxn id="11" idx="3"/>
            <a:endCxn id="15" idx="0"/>
          </p:cNvCxnSpPr>
          <p:nvPr/>
        </p:nvCxnSpPr>
        <p:spPr>
          <a:xfrm>
            <a:off x="5050477" y="2349728"/>
            <a:ext cx="2038438"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8" name="Title 1"/>
          <p:cNvSpPr>
            <a:spLocks noGrp="1"/>
          </p:cNvSpPr>
          <p:nvPr/>
        </p:nvSpPr>
        <p:spPr>
          <a:xfrm>
            <a:off x="457200" y="6050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cxnSp>
        <p:nvCxnSpPr>
          <p:cNvPr id="9" name="Elbow Connector 8"/>
          <p:cNvCxnSpPr>
            <a:stCxn id="11" idx="1"/>
            <a:endCxn id="12" idx="0"/>
          </p:cNvCxnSpPr>
          <p:nvPr/>
        </p:nvCxnSpPr>
        <p:spPr>
          <a:xfrm rot="10800000" flipV="1">
            <a:off x="1373915" y="2349728"/>
            <a:ext cx="2000162"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1" idx="2"/>
            <a:endCxn id="13" idx="0"/>
          </p:cNvCxnSpPr>
          <p:nvPr/>
        </p:nvCxnSpPr>
        <p:spPr>
          <a:xfrm rot="5400000">
            <a:off x="3631400" y="2530643"/>
            <a:ext cx="228392" cy="933362"/>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Rounded Rectangle 10"/>
          <p:cNvSpPr/>
          <p:nvPr/>
        </p:nvSpPr>
        <p:spPr>
          <a:xfrm>
            <a:off x="3374077" y="1816328"/>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Decision Engine</a:t>
            </a:r>
            <a:endParaRPr lang="en-US" dirty="0"/>
          </a:p>
        </p:txBody>
      </p:sp>
      <p:sp>
        <p:nvSpPr>
          <p:cNvPr id="12" name="Rounded Rectangle 11"/>
          <p:cNvSpPr/>
          <p:nvPr/>
        </p:nvSpPr>
        <p:spPr>
          <a:xfrm>
            <a:off x="535715" y="3111520"/>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Database I/O</a:t>
            </a:r>
            <a:endParaRPr lang="en-US" dirty="0"/>
          </a:p>
        </p:txBody>
      </p:sp>
      <p:sp>
        <p:nvSpPr>
          <p:cNvPr id="13" name="Rounded Rectangle 12"/>
          <p:cNvSpPr/>
          <p:nvPr/>
        </p:nvSpPr>
        <p:spPr>
          <a:xfrm>
            <a:off x="2440715" y="3111520"/>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Request Handler</a:t>
            </a:r>
          </a:p>
        </p:txBody>
      </p:sp>
      <p:sp>
        <p:nvSpPr>
          <p:cNvPr id="14" name="Rounded Rectangle 13"/>
          <p:cNvSpPr/>
          <p:nvPr/>
        </p:nvSpPr>
        <p:spPr>
          <a:xfrm>
            <a:off x="4345715" y="3111520"/>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Gradient Descent / Supervised Learning</a:t>
            </a:r>
            <a:br>
              <a:rPr lang="en-US" sz="1400" dirty="0" smtClean="0"/>
            </a:br>
            <a:r>
              <a:rPr lang="en-US" sz="1400" dirty="0" smtClean="0"/>
              <a:t>Algorithm</a:t>
            </a:r>
            <a:endParaRPr lang="en-US" sz="1400" dirty="0"/>
          </a:p>
        </p:txBody>
      </p:sp>
      <p:sp>
        <p:nvSpPr>
          <p:cNvPr id="15" name="Rounded Rectangle 14"/>
          <p:cNvSpPr/>
          <p:nvPr/>
        </p:nvSpPr>
        <p:spPr>
          <a:xfrm>
            <a:off x="6250715" y="3111520"/>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Option Route Detection</a:t>
            </a:r>
          </a:p>
        </p:txBody>
      </p:sp>
      <p:cxnSp>
        <p:nvCxnSpPr>
          <p:cNvPr id="16" name="Elbow Connector 15"/>
          <p:cNvCxnSpPr>
            <a:stCxn id="11" idx="2"/>
            <a:endCxn id="14" idx="0"/>
          </p:cNvCxnSpPr>
          <p:nvPr/>
        </p:nvCxnSpPr>
        <p:spPr>
          <a:xfrm rot="16200000" flipH="1">
            <a:off x="4583900" y="2511505"/>
            <a:ext cx="228392" cy="971638"/>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6555515" y="44173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Path</a:t>
            </a:r>
            <a:endParaRPr lang="en-US" sz="1200" dirty="0"/>
          </a:p>
        </p:txBody>
      </p:sp>
      <p:sp>
        <p:nvSpPr>
          <p:cNvPr id="18" name="Rounded Rectangle 17"/>
          <p:cNvSpPr/>
          <p:nvPr/>
        </p:nvSpPr>
        <p:spPr>
          <a:xfrm>
            <a:off x="6555515" y="49507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Time</a:t>
            </a:r>
            <a:endParaRPr lang="en-US" sz="1200" dirty="0"/>
          </a:p>
        </p:txBody>
      </p:sp>
      <p:sp>
        <p:nvSpPr>
          <p:cNvPr id="19" name="Rounded Rectangle 18"/>
          <p:cNvSpPr/>
          <p:nvPr/>
        </p:nvSpPr>
        <p:spPr>
          <a:xfrm>
            <a:off x="6555515" y="54841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GTFS Interface</a:t>
            </a:r>
            <a:endParaRPr lang="en-US" sz="1200" dirty="0"/>
          </a:p>
        </p:txBody>
      </p:sp>
      <p:sp>
        <p:nvSpPr>
          <p:cNvPr id="20" name="Rounded Rectangle 19"/>
          <p:cNvSpPr/>
          <p:nvPr/>
        </p:nvSpPr>
        <p:spPr>
          <a:xfrm>
            <a:off x="4650515" y="44173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 Features</a:t>
            </a:r>
            <a:endParaRPr lang="en-US" sz="1200" dirty="0"/>
          </a:p>
        </p:txBody>
      </p:sp>
      <p:sp>
        <p:nvSpPr>
          <p:cNvPr id="21" name="Rounded Rectangle 20"/>
          <p:cNvSpPr/>
          <p:nvPr/>
        </p:nvSpPr>
        <p:spPr>
          <a:xfrm>
            <a:off x="4650515" y="49507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Historical Features</a:t>
            </a:r>
            <a:endParaRPr lang="en-US" sz="1200" dirty="0"/>
          </a:p>
        </p:txBody>
      </p:sp>
      <p:sp>
        <p:nvSpPr>
          <p:cNvPr id="22" name="Rounded Rectangle 21"/>
          <p:cNvSpPr/>
          <p:nvPr/>
        </p:nvSpPr>
        <p:spPr>
          <a:xfrm>
            <a:off x="4650515" y="54910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Location Features</a:t>
            </a:r>
            <a:endParaRPr lang="en-US" sz="1200" dirty="0"/>
          </a:p>
        </p:txBody>
      </p:sp>
      <p:sp>
        <p:nvSpPr>
          <p:cNvPr id="23" name="Rounded Rectangle 22"/>
          <p:cNvSpPr/>
          <p:nvPr/>
        </p:nvSpPr>
        <p:spPr>
          <a:xfrm>
            <a:off x="2745515" y="44173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Delay Forecast</a:t>
            </a:r>
            <a:endParaRPr lang="en-US" sz="1200" dirty="0"/>
          </a:p>
        </p:txBody>
      </p:sp>
      <p:cxnSp>
        <p:nvCxnSpPr>
          <p:cNvPr id="24" name="Elbow Connector 23"/>
          <p:cNvCxnSpPr>
            <a:stCxn id="13" idx="2"/>
            <a:endCxn id="23" idx="1"/>
          </p:cNvCxnSpPr>
          <p:nvPr/>
        </p:nvCxnSpPr>
        <p:spPr>
          <a:xfrm rot="5400000">
            <a:off x="2797470" y="4126365"/>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2"/>
            <a:endCxn id="20" idx="1"/>
          </p:cNvCxnSpPr>
          <p:nvPr/>
        </p:nvCxnSpPr>
        <p:spPr>
          <a:xfrm rot="5400000">
            <a:off x="4702470" y="4126365"/>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21" idx="1"/>
          </p:cNvCxnSpPr>
          <p:nvPr/>
        </p:nvCxnSpPr>
        <p:spPr>
          <a:xfrm rot="5400000">
            <a:off x="4435770" y="4393065"/>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4" idx="2"/>
            <a:endCxn id="22" idx="1"/>
          </p:cNvCxnSpPr>
          <p:nvPr/>
        </p:nvCxnSpPr>
        <p:spPr>
          <a:xfrm rot="5400000">
            <a:off x="4165606" y="4663229"/>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7" idx="1"/>
          </p:cNvCxnSpPr>
          <p:nvPr/>
        </p:nvCxnSpPr>
        <p:spPr>
          <a:xfrm rot="5400000">
            <a:off x="6607470" y="4126365"/>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2"/>
            <a:endCxn id="18" idx="1"/>
          </p:cNvCxnSpPr>
          <p:nvPr/>
        </p:nvCxnSpPr>
        <p:spPr>
          <a:xfrm rot="5400000">
            <a:off x="6340770" y="4393065"/>
            <a:ext cx="962891" cy="533400"/>
          </a:xfrm>
          <a:prstGeom prst="bentConnector4">
            <a:avLst>
              <a:gd name="adj1" fmla="val 12827"/>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5" idx="2"/>
            <a:endCxn id="19" idx="1"/>
          </p:cNvCxnSpPr>
          <p:nvPr/>
        </p:nvCxnSpPr>
        <p:spPr>
          <a:xfrm rot="5400000">
            <a:off x="6074070" y="4659765"/>
            <a:ext cx="1496291" cy="533400"/>
          </a:xfrm>
          <a:prstGeom prst="bentConnector4">
            <a:avLst>
              <a:gd name="adj1" fmla="val 83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745515" y="496060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Ridership Forecast</a:t>
            </a:r>
            <a:endParaRPr lang="en-US" sz="1200" dirty="0"/>
          </a:p>
        </p:txBody>
      </p:sp>
      <p:sp>
        <p:nvSpPr>
          <p:cNvPr id="32" name="Rounded Rectangle 31"/>
          <p:cNvSpPr/>
          <p:nvPr/>
        </p:nvSpPr>
        <p:spPr>
          <a:xfrm>
            <a:off x="2745515" y="54841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Optional Routes</a:t>
            </a:r>
            <a:endParaRPr lang="en-US" sz="1200" dirty="0"/>
          </a:p>
        </p:txBody>
      </p:sp>
      <p:sp>
        <p:nvSpPr>
          <p:cNvPr id="33" name="Rounded Rectangle 32"/>
          <p:cNvSpPr/>
          <p:nvPr/>
        </p:nvSpPr>
        <p:spPr>
          <a:xfrm>
            <a:off x="840515" y="4417311"/>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Forecast Tables</a:t>
            </a:r>
            <a:endParaRPr lang="en-US" sz="1200" dirty="0"/>
          </a:p>
        </p:txBody>
      </p:sp>
      <p:cxnSp>
        <p:nvCxnSpPr>
          <p:cNvPr id="34" name="Elbow Connector 33"/>
          <p:cNvCxnSpPr>
            <a:stCxn id="12" idx="2"/>
            <a:endCxn id="33" idx="1"/>
          </p:cNvCxnSpPr>
          <p:nvPr/>
        </p:nvCxnSpPr>
        <p:spPr>
          <a:xfrm rot="5400000">
            <a:off x="892470" y="4126365"/>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2"/>
            <a:endCxn id="31" idx="1"/>
          </p:cNvCxnSpPr>
          <p:nvPr/>
        </p:nvCxnSpPr>
        <p:spPr>
          <a:xfrm rot="5400000">
            <a:off x="2525824" y="4398011"/>
            <a:ext cx="972783" cy="533400"/>
          </a:xfrm>
          <a:prstGeom prst="bentConnector4">
            <a:avLst>
              <a:gd name="adj1" fmla="val 1229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3" idx="2"/>
            <a:endCxn id="32" idx="1"/>
          </p:cNvCxnSpPr>
          <p:nvPr/>
        </p:nvCxnSpPr>
        <p:spPr>
          <a:xfrm rot="5400000">
            <a:off x="2264070" y="4659765"/>
            <a:ext cx="1496291" cy="533400"/>
          </a:xfrm>
          <a:prstGeom prst="bentConnector4">
            <a:avLst>
              <a:gd name="adj1" fmla="val 8078"/>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58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7</a:t>
            </a:fld>
            <a:endParaRPr lang="en-US"/>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a:t>
            </a:r>
            <a:r>
              <a:rPr lang="en-US" sz="2000" smtClean="0"/>
              <a:t>in its </a:t>
            </a:r>
            <a:r>
              <a:rPr lang="en-US" sz="2000" dirty="0" smtClean="0"/>
              <a:t>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Engine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70</a:t>
            </a:fld>
            <a:endParaRPr lang="en-US"/>
          </a:p>
        </p:txBody>
      </p:sp>
      <p:cxnSp>
        <p:nvCxnSpPr>
          <p:cNvPr id="7" name="Elbow Connector 6"/>
          <p:cNvCxnSpPr>
            <a:stCxn id="12" idx="1"/>
            <a:endCxn id="40" idx="0"/>
          </p:cNvCxnSpPr>
          <p:nvPr/>
        </p:nvCxnSpPr>
        <p:spPr>
          <a:xfrm rot="10800000" flipV="1">
            <a:off x="1676400" y="1716726"/>
            <a:ext cx="1981200" cy="775055"/>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Elbow Connector 7"/>
          <p:cNvCxnSpPr>
            <a:stCxn id="12" idx="3"/>
            <a:endCxn id="15" idx="0"/>
          </p:cNvCxnSpPr>
          <p:nvPr/>
        </p:nvCxnSpPr>
        <p:spPr>
          <a:xfrm>
            <a:off x="5334000" y="1716727"/>
            <a:ext cx="2057400" cy="775056"/>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Elbow Connector 8"/>
          <p:cNvCxnSpPr>
            <a:stCxn id="12" idx="2"/>
            <a:endCxn id="13" idx="0"/>
          </p:cNvCxnSpPr>
          <p:nvPr/>
        </p:nvCxnSpPr>
        <p:spPr>
          <a:xfrm rot="5400000">
            <a:off x="3917772" y="1913755"/>
            <a:ext cx="241656" cy="91440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2" idx="2"/>
            <a:endCxn id="14" idx="0"/>
          </p:cNvCxnSpPr>
          <p:nvPr/>
        </p:nvCxnSpPr>
        <p:spPr>
          <a:xfrm rot="16200000" flipH="1">
            <a:off x="4870272" y="1875655"/>
            <a:ext cx="241656" cy="990600"/>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a:stCxn id="13" idx="3"/>
            <a:endCxn id="14" idx="1"/>
          </p:cNvCxnSpPr>
          <p:nvPr/>
        </p:nvCxnSpPr>
        <p:spPr>
          <a:xfrm>
            <a:off x="4419600" y="3025183"/>
            <a:ext cx="22860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 name="Rounded Rectangle 11"/>
          <p:cNvSpPr/>
          <p:nvPr/>
        </p:nvSpPr>
        <p:spPr>
          <a:xfrm>
            <a:off x="3657600" y="118332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WAE</a:t>
            </a:r>
            <a:endParaRPr lang="en-US" dirty="0"/>
          </a:p>
        </p:txBody>
      </p:sp>
      <p:sp>
        <p:nvSpPr>
          <p:cNvPr id="13" name="Rounded Rectangle 12"/>
          <p:cNvSpPr/>
          <p:nvPr/>
        </p:nvSpPr>
        <p:spPr>
          <a:xfrm>
            <a:off x="274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GUI</a:t>
            </a:r>
            <a:endParaRPr lang="en-US" dirty="0"/>
          </a:p>
        </p:txBody>
      </p:sp>
      <p:sp>
        <p:nvSpPr>
          <p:cNvPr id="14" name="Rounded Rectangle 13"/>
          <p:cNvSpPr/>
          <p:nvPr/>
        </p:nvSpPr>
        <p:spPr>
          <a:xfrm>
            <a:off x="4648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Request Handler</a:t>
            </a:r>
          </a:p>
        </p:txBody>
      </p:sp>
      <p:sp>
        <p:nvSpPr>
          <p:cNvPr id="15" name="Rounded Rectangle 14"/>
          <p:cNvSpPr/>
          <p:nvPr/>
        </p:nvSpPr>
        <p:spPr>
          <a:xfrm>
            <a:off x="655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Syndication Process</a:t>
            </a:r>
            <a:endParaRPr lang="en-US" dirty="0"/>
          </a:p>
        </p:txBody>
      </p:sp>
      <p:sp>
        <p:nvSpPr>
          <p:cNvPr id="16" name="Rounded Rectangle 15"/>
          <p:cNvSpPr/>
          <p:nvPr/>
        </p:nvSpPr>
        <p:spPr>
          <a:xfrm>
            <a:off x="3048001"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Administrative Interface</a:t>
            </a:r>
            <a:endParaRPr lang="en-US" sz="1200" dirty="0"/>
          </a:p>
        </p:txBody>
      </p:sp>
      <p:sp>
        <p:nvSpPr>
          <p:cNvPr id="17" name="Rounded Rectangle 16"/>
          <p:cNvSpPr/>
          <p:nvPr/>
        </p:nvSpPr>
        <p:spPr>
          <a:xfrm>
            <a:off x="3048001"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18" name="Rounded Rectangle 17"/>
          <p:cNvSpPr/>
          <p:nvPr/>
        </p:nvSpPr>
        <p:spPr>
          <a:xfrm>
            <a:off x="6858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Google Places API Checker</a:t>
            </a:r>
            <a:endParaRPr lang="en-US" sz="1200" dirty="0"/>
          </a:p>
        </p:txBody>
      </p:sp>
      <p:sp>
        <p:nvSpPr>
          <p:cNvPr id="19" name="Rounded Rectangle 18"/>
          <p:cNvSpPr/>
          <p:nvPr/>
        </p:nvSpPr>
        <p:spPr>
          <a:xfrm>
            <a:off x="6858000"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GTFS/AJAX/</a:t>
            </a:r>
            <a:r>
              <a:rPr lang="en-US" sz="1200" dirty="0" err="1" smtClean="0"/>
              <a:t>Etc</a:t>
            </a:r>
            <a:r>
              <a:rPr lang="en-US" sz="1200" dirty="0" smtClean="0"/>
              <a:t> Publication</a:t>
            </a:r>
            <a:endParaRPr lang="en-US" sz="1200" dirty="0"/>
          </a:p>
        </p:txBody>
      </p:sp>
      <p:sp>
        <p:nvSpPr>
          <p:cNvPr id="20" name="Rounded Rectangle 19"/>
          <p:cNvSpPr/>
          <p:nvPr/>
        </p:nvSpPr>
        <p:spPr>
          <a:xfrm>
            <a:off x="4953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Capacity Check</a:t>
            </a:r>
            <a:endParaRPr lang="en-US" sz="1200" dirty="0"/>
          </a:p>
        </p:txBody>
      </p:sp>
      <p:cxnSp>
        <p:nvCxnSpPr>
          <p:cNvPr id="21" name="Elbow Connector 20"/>
          <p:cNvCxnSpPr>
            <a:stCxn id="15" idx="2"/>
            <a:endCxn id="18" idx="1"/>
          </p:cNvCxnSpPr>
          <p:nvPr/>
        </p:nvCxnSpPr>
        <p:spPr>
          <a:xfrm rot="5400000">
            <a:off x="6915150" y="3501433"/>
            <a:ext cx="419100"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19" idx="1"/>
          </p:cNvCxnSpPr>
          <p:nvPr/>
        </p:nvCxnSpPr>
        <p:spPr>
          <a:xfrm rot="5400000">
            <a:off x="6648450" y="3768133"/>
            <a:ext cx="952500" cy="533400"/>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2"/>
            <a:endCxn id="20" idx="1"/>
          </p:cNvCxnSpPr>
          <p:nvPr/>
        </p:nvCxnSpPr>
        <p:spPr>
          <a:xfrm rot="5400000">
            <a:off x="5010150" y="3501433"/>
            <a:ext cx="419100" cy="533400"/>
          </a:xfrm>
          <a:prstGeom prst="bentConnector4">
            <a:avLst>
              <a:gd name="adj1" fmla="val 2727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2"/>
            <a:endCxn id="16" idx="1"/>
          </p:cNvCxnSpPr>
          <p:nvPr/>
        </p:nvCxnSpPr>
        <p:spPr>
          <a:xfrm rot="5400000">
            <a:off x="3105151" y="3501434"/>
            <a:ext cx="419100" cy="533399"/>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17" idx="1"/>
          </p:cNvCxnSpPr>
          <p:nvPr/>
        </p:nvCxnSpPr>
        <p:spPr>
          <a:xfrm rot="5400000">
            <a:off x="2838451" y="3768134"/>
            <a:ext cx="952500" cy="533399"/>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953000" y="43205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Schedule</a:t>
            </a:r>
            <a:endParaRPr lang="en-US" sz="1200" dirty="0"/>
          </a:p>
        </p:txBody>
      </p:sp>
      <p:sp>
        <p:nvSpPr>
          <p:cNvPr id="27" name="Rounded Rectangle 26"/>
          <p:cNvSpPr/>
          <p:nvPr/>
        </p:nvSpPr>
        <p:spPr>
          <a:xfrm>
            <a:off x="4953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Accept Feedback</a:t>
            </a:r>
            <a:endParaRPr lang="en-US" sz="1200" dirty="0"/>
          </a:p>
        </p:txBody>
      </p:sp>
      <p:sp>
        <p:nvSpPr>
          <p:cNvPr id="28" name="Rounded Rectangle 27"/>
          <p:cNvSpPr/>
          <p:nvPr/>
        </p:nvSpPr>
        <p:spPr>
          <a:xfrm>
            <a:off x="4953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Destinations</a:t>
            </a:r>
            <a:endParaRPr lang="en-US" sz="1200" dirty="0"/>
          </a:p>
        </p:txBody>
      </p:sp>
      <p:cxnSp>
        <p:nvCxnSpPr>
          <p:cNvPr id="29" name="Elbow Connector 28"/>
          <p:cNvCxnSpPr>
            <a:stCxn id="14" idx="2"/>
            <a:endCxn id="26" idx="1"/>
          </p:cNvCxnSpPr>
          <p:nvPr/>
        </p:nvCxnSpPr>
        <p:spPr>
          <a:xfrm rot="5400000">
            <a:off x="4743450" y="3768133"/>
            <a:ext cx="952501" cy="533400"/>
          </a:xfrm>
          <a:prstGeom prst="bentConnector4">
            <a:avLst>
              <a:gd name="adj1" fmla="val 12241"/>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2"/>
            <a:endCxn id="27" idx="1"/>
          </p:cNvCxnSpPr>
          <p:nvPr/>
        </p:nvCxnSpPr>
        <p:spPr>
          <a:xfrm rot="5400000">
            <a:off x="4476750" y="4034833"/>
            <a:ext cx="1485901" cy="533400"/>
          </a:xfrm>
          <a:prstGeom prst="bentConnector4">
            <a:avLst>
              <a:gd name="adj1" fmla="val 7816"/>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 idx="2"/>
            <a:endCxn id="28" idx="1"/>
          </p:cNvCxnSpPr>
          <p:nvPr/>
        </p:nvCxnSpPr>
        <p:spPr>
          <a:xfrm rot="5400000">
            <a:off x="4208612" y="4302971"/>
            <a:ext cx="2022176" cy="533400"/>
          </a:xfrm>
          <a:prstGeom prst="bentConnector4">
            <a:avLst>
              <a:gd name="adj1" fmla="val 5844"/>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946650"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Forecast</a:t>
            </a:r>
            <a:endParaRPr lang="en-US" sz="1200" dirty="0"/>
          </a:p>
        </p:txBody>
      </p:sp>
      <p:cxnSp>
        <p:nvCxnSpPr>
          <p:cNvPr id="33" name="Elbow Connector 32"/>
          <p:cNvCxnSpPr>
            <a:stCxn id="14" idx="2"/>
            <a:endCxn id="32" idx="1"/>
          </p:cNvCxnSpPr>
          <p:nvPr/>
        </p:nvCxnSpPr>
        <p:spPr>
          <a:xfrm rot="5400000">
            <a:off x="3959225" y="4546008"/>
            <a:ext cx="2514600" cy="539750"/>
          </a:xfrm>
          <a:prstGeom prst="bentConnector4">
            <a:avLst>
              <a:gd name="adj1" fmla="val 4654"/>
              <a:gd name="adj2" fmla="val 142353"/>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048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35" name="Rounded Rectangle 34"/>
          <p:cNvSpPr/>
          <p:nvPr/>
        </p:nvSpPr>
        <p:spPr>
          <a:xfrm>
            <a:off x="3048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36" name="Rounded Rectangle 35"/>
          <p:cNvSpPr/>
          <p:nvPr/>
        </p:nvSpPr>
        <p:spPr>
          <a:xfrm>
            <a:off x="3048001"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37" name="Elbow Connector 36"/>
          <p:cNvCxnSpPr>
            <a:stCxn id="13" idx="2"/>
            <a:endCxn id="34" idx="1"/>
          </p:cNvCxnSpPr>
          <p:nvPr/>
        </p:nvCxnSpPr>
        <p:spPr>
          <a:xfrm rot="5400000">
            <a:off x="2571750" y="4034833"/>
            <a:ext cx="1485901" cy="533400"/>
          </a:xfrm>
          <a:prstGeom prst="bentConnector4">
            <a:avLst>
              <a:gd name="adj1" fmla="val 765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3" idx="2"/>
            <a:endCxn id="35" idx="1"/>
          </p:cNvCxnSpPr>
          <p:nvPr/>
        </p:nvCxnSpPr>
        <p:spPr>
          <a:xfrm rot="5400000">
            <a:off x="2303612" y="4302971"/>
            <a:ext cx="2022176" cy="533400"/>
          </a:xfrm>
          <a:prstGeom prst="bentConnector4">
            <a:avLst>
              <a:gd name="adj1" fmla="val 5859"/>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2"/>
            <a:endCxn id="36" idx="1"/>
          </p:cNvCxnSpPr>
          <p:nvPr/>
        </p:nvCxnSpPr>
        <p:spPr>
          <a:xfrm rot="5400000">
            <a:off x="2057401" y="4549184"/>
            <a:ext cx="2514600" cy="533399"/>
          </a:xfrm>
          <a:prstGeom prst="bentConnector4">
            <a:avLst>
              <a:gd name="adj1" fmla="val 432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838200" y="2491782"/>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I/O</a:t>
            </a:r>
            <a:endParaRPr lang="en-US" dirty="0"/>
          </a:p>
        </p:txBody>
      </p:sp>
      <p:sp>
        <p:nvSpPr>
          <p:cNvPr id="41" name="Rounded Rectangle 40"/>
          <p:cNvSpPr/>
          <p:nvPr/>
        </p:nvSpPr>
        <p:spPr>
          <a:xfrm>
            <a:off x="1143000" y="37871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a:t>
            </a:r>
            <a:endParaRPr lang="en-US" sz="1200" dirty="0"/>
          </a:p>
        </p:txBody>
      </p:sp>
      <p:cxnSp>
        <p:nvCxnSpPr>
          <p:cNvPr id="42" name="Elbow Connector 41"/>
          <p:cNvCxnSpPr>
            <a:stCxn id="40" idx="2"/>
            <a:endCxn id="41" idx="1"/>
          </p:cNvCxnSpPr>
          <p:nvPr/>
        </p:nvCxnSpPr>
        <p:spPr>
          <a:xfrm rot="5400000">
            <a:off x="1200149" y="3501433"/>
            <a:ext cx="419102"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048001" y="6393267"/>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44" name="Elbow Connector 43"/>
          <p:cNvCxnSpPr>
            <a:stCxn id="13" idx="2"/>
            <a:endCxn id="43" idx="1"/>
          </p:cNvCxnSpPr>
          <p:nvPr/>
        </p:nvCxnSpPr>
        <p:spPr>
          <a:xfrm rot="5400000">
            <a:off x="1802109" y="4804476"/>
            <a:ext cx="3025184" cy="533399"/>
          </a:xfrm>
          <a:prstGeom prst="bentConnector4">
            <a:avLst>
              <a:gd name="adj1" fmla="val 34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489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Agent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71</a:t>
            </a:fld>
            <a:endParaRPr lang="en-US"/>
          </a:p>
        </p:txBody>
      </p:sp>
      <p:sp>
        <p:nvSpPr>
          <p:cNvPr id="7" name="Rectangle 6"/>
          <p:cNvSpPr/>
          <p:nvPr/>
        </p:nvSpPr>
        <p:spPr>
          <a:xfrm>
            <a:off x="2819400" y="2177143"/>
            <a:ext cx="2590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 Reporting Agent</a:t>
            </a:r>
            <a:endParaRPr lang="en-US" dirty="0"/>
          </a:p>
        </p:txBody>
      </p:sp>
      <p:sp>
        <p:nvSpPr>
          <p:cNvPr id="8" name="Rectangle 7"/>
          <p:cNvSpPr/>
          <p:nvPr/>
        </p:nvSpPr>
        <p:spPr>
          <a:xfrm>
            <a:off x="5181600" y="3401786"/>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I/O</a:t>
            </a:r>
            <a:endParaRPr lang="en-US" dirty="0"/>
          </a:p>
        </p:txBody>
      </p:sp>
      <p:sp>
        <p:nvSpPr>
          <p:cNvPr id="9" name="Rectangle 8"/>
          <p:cNvSpPr/>
          <p:nvPr/>
        </p:nvSpPr>
        <p:spPr>
          <a:xfrm>
            <a:off x="1257300" y="33909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a:t>
            </a:r>
          </a:p>
        </p:txBody>
      </p:sp>
      <p:sp>
        <p:nvSpPr>
          <p:cNvPr id="10" name="Rectangle 9"/>
          <p:cNvSpPr/>
          <p:nvPr/>
        </p:nvSpPr>
        <p:spPr>
          <a:xfrm>
            <a:off x="2476500" y="4348843"/>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p>
          <a:p>
            <a:pPr algn="ctr"/>
            <a:r>
              <a:rPr lang="en-US" dirty="0" smtClean="0"/>
              <a:t>Vehicle position</a:t>
            </a:r>
          </a:p>
        </p:txBody>
      </p:sp>
      <p:sp>
        <p:nvSpPr>
          <p:cNvPr id="11" name="Rectangle 10"/>
          <p:cNvSpPr/>
          <p:nvPr/>
        </p:nvSpPr>
        <p:spPr>
          <a:xfrm>
            <a:off x="2514600" y="5246914"/>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p>
          <a:p>
            <a:pPr algn="ctr"/>
            <a:r>
              <a:rPr lang="en-US" dirty="0" smtClean="0"/>
              <a:t>Ridership count</a:t>
            </a:r>
          </a:p>
        </p:txBody>
      </p:sp>
      <p:sp>
        <p:nvSpPr>
          <p:cNvPr id="12" name="Rectangle 11"/>
          <p:cNvSpPr/>
          <p:nvPr/>
        </p:nvSpPr>
        <p:spPr>
          <a:xfrm>
            <a:off x="5334000" y="4376057"/>
            <a:ext cx="1676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Ridership Data</a:t>
            </a:r>
            <a:endParaRPr lang="en-US" dirty="0"/>
          </a:p>
        </p:txBody>
      </p:sp>
      <p:cxnSp>
        <p:nvCxnSpPr>
          <p:cNvPr id="13" name="Elbow Connector 12"/>
          <p:cNvCxnSpPr>
            <a:stCxn id="7" idx="2"/>
            <a:endCxn id="9" idx="0"/>
          </p:cNvCxnSpPr>
          <p:nvPr/>
        </p:nvCxnSpPr>
        <p:spPr>
          <a:xfrm rot="5400000">
            <a:off x="3012622" y="2288721"/>
            <a:ext cx="223157" cy="1981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8" idx="0"/>
          </p:cNvCxnSpPr>
          <p:nvPr/>
        </p:nvCxnSpPr>
        <p:spPr>
          <a:xfrm rot="16200000" flipH="1">
            <a:off x="4988379" y="2294164"/>
            <a:ext cx="234043" cy="1981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10" idx="1"/>
          </p:cNvCxnSpPr>
          <p:nvPr/>
        </p:nvCxnSpPr>
        <p:spPr>
          <a:xfrm rot="16200000" flipH="1">
            <a:off x="2035629" y="4250871"/>
            <a:ext cx="538843"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1" idx="1"/>
          </p:cNvCxnSpPr>
          <p:nvPr/>
        </p:nvCxnSpPr>
        <p:spPr>
          <a:xfrm rot="16200000" flipH="1">
            <a:off x="1605643" y="4680857"/>
            <a:ext cx="1436914" cy="38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2" idx="1"/>
          </p:cNvCxnSpPr>
          <p:nvPr/>
        </p:nvCxnSpPr>
        <p:spPr>
          <a:xfrm rot="5400000">
            <a:off x="5446940" y="3974646"/>
            <a:ext cx="536121" cy="762000"/>
          </a:xfrm>
          <a:prstGeom prst="bentConnector4">
            <a:avLst>
              <a:gd name="adj1" fmla="val 26903"/>
              <a:gd name="adj2" fmla="val 13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8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8</a:t>
            </a:fld>
            <a:endParaRPr lang="en-US"/>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9</a:t>
            </a:fld>
            <a:endParaRPr lang="en-US"/>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4485</Words>
  <Application>Microsoft Office PowerPoint</Application>
  <PresentationFormat>On-screen Show (4:3)</PresentationFormat>
  <Paragraphs>969</Paragraphs>
  <Slides>71</Slides>
  <Notes>22</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Adjacency</vt:lpstr>
      <vt:lpstr>Current – Intelligent Transportation System  </vt:lpstr>
      <vt:lpstr>Introduction: Our Team</vt:lpstr>
      <vt:lpstr>Introduction: The Problem</vt:lpstr>
      <vt:lpstr>Background: Increased Sales</vt:lpstr>
      <vt:lpstr>Background: Jobs &amp; Development</vt:lpstr>
      <vt:lpstr>Background: Tide Case Study</vt:lpstr>
      <vt:lpstr>Background: Tide Ridership</vt:lpstr>
      <vt:lpstr>PowerPoint Presentation</vt:lpstr>
      <vt:lpstr>PowerPoint Presentation</vt:lpstr>
      <vt:lpstr>PowerPoint Presentation</vt:lpstr>
      <vt:lpstr>The Solution</vt:lpstr>
      <vt:lpstr>Objectives</vt:lpstr>
      <vt:lpstr>PowerPoint Presentation</vt:lpstr>
      <vt:lpstr>PowerPoint Presentation</vt:lpstr>
      <vt:lpstr>PowerPoint Presentation</vt:lpstr>
      <vt:lpstr>Trend Analysis</vt:lpstr>
      <vt:lpstr>Local Businesses</vt:lpstr>
      <vt:lpstr>Our Current market?</vt:lpstr>
      <vt:lpstr>Market Outlook</vt:lpstr>
      <vt:lpstr>Hardware </vt:lpstr>
      <vt:lpstr>Hardware Work Breakdown</vt:lpstr>
      <vt:lpstr>Hardware Work Breakdown</vt:lpstr>
      <vt:lpstr>Hardware Work Breakdown</vt:lpstr>
      <vt:lpstr>Hardware Work Breakdown</vt:lpstr>
      <vt:lpstr>Train Hardware  Option 1</vt:lpstr>
      <vt:lpstr>PowerPoint Presentation</vt:lpstr>
      <vt:lpstr>Train Hardware Costs</vt:lpstr>
      <vt:lpstr>IT Department Hardware Locally hosted option </vt:lpstr>
      <vt:lpstr>IT Department Hardware Remotely hosted option </vt:lpstr>
      <vt:lpstr>Station Hardware Optional</vt:lpstr>
      <vt:lpstr>PowerPoint Presentation</vt:lpstr>
      <vt:lpstr>Software</vt:lpstr>
      <vt:lpstr>PowerPoint Presentation</vt:lpstr>
      <vt:lpstr>Software Design Concept</vt:lpstr>
      <vt:lpstr>Software Work Breakdown</vt:lpstr>
      <vt:lpstr>Software Work Breakdown</vt:lpstr>
      <vt:lpstr>Software Work Breakdown</vt:lpstr>
      <vt:lpstr>Software Work Breakdown</vt:lpstr>
      <vt:lpstr>Software Work Breakdown</vt:lpstr>
      <vt:lpstr>Software Level I – Embedded System</vt:lpstr>
      <vt:lpstr>Software Level II - Prediction</vt:lpstr>
      <vt:lpstr>Software Level III - Reporting</vt:lpstr>
      <vt:lpstr>Software Level IV - Presentation</vt:lpstr>
      <vt:lpstr>Software Overview</vt:lpstr>
      <vt:lpstr>Software Provided</vt:lpstr>
      <vt:lpstr>Software Costs</vt:lpstr>
      <vt:lpstr>Phase 2 WBS</vt:lpstr>
      <vt:lpstr>Phase 2 WBS</vt:lpstr>
      <vt:lpstr>Phase 2 WBS</vt:lpstr>
      <vt:lpstr>Project Risks</vt:lpstr>
      <vt:lpstr>Risk Matrix</vt:lpstr>
      <vt:lpstr>Financial Risks</vt:lpstr>
      <vt:lpstr>Technical Risks</vt:lpstr>
      <vt:lpstr>Customer Risks</vt:lpstr>
      <vt:lpstr>Schedule Risks</vt:lpstr>
      <vt:lpstr>Conclusion</vt:lpstr>
      <vt:lpstr> Questions? </vt:lpstr>
      <vt:lpstr>References</vt:lpstr>
      <vt:lpstr>End-User Problems</vt:lpstr>
      <vt:lpstr>Operating Problems</vt:lpstr>
      <vt:lpstr>Multiple Mediums</vt:lpstr>
      <vt:lpstr>The Problem: Revisited</vt:lpstr>
      <vt:lpstr>Phase 2 WBS – addendum</vt:lpstr>
      <vt:lpstr>Overall WBS</vt:lpstr>
      <vt:lpstr>Web Apps Server</vt:lpstr>
      <vt:lpstr>Database Server</vt:lpstr>
      <vt:lpstr>Onboard Hardware</vt:lpstr>
      <vt:lpstr>Mobile/Kiosk Application</vt:lpstr>
      <vt:lpstr>Decision Engine</vt:lpstr>
      <vt:lpstr>Web Application Engine</vt:lpstr>
      <vt:lpstr>Reporting Agent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Nathan</cp:lastModifiedBy>
  <cp:revision>310</cp:revision>
  <dcterms:created xsi:type="dcterms:W3CDTF">2012-02-28T02:03:53Z</dcterms:created>
  <dcterms:modified xsi:type="dcterms:W3CDTF">2012-04-03T01:40:29Z</dcterms:modified>
</cp:coreProperties>
</file>