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6" r:id="rId3"/>
    <p:sldId id="257" r:id="rId4"/>
    <p:sldId id="264" r:id="rId5"/>
    <p:sldId id="259" r:id="rId6"/>
    <p:sldId id="260" r:id="rId7"/>
    <p:sldId id="261" r:id="rId8"/>
    <p:sldId id="263" r:id="rId9"/>
    <p:sldId id="265" r:id="rId10"/>
    <p:sldId id="262" r:id="rId11"/>
    <p:sldId id="268" r:id="rId12"/>
    <p:sldId id="267" r:id="rId13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7A2E22-E8ED-462C-AF62-DE604CB6E440}">
          <p14:sldIdLst>
            <p14:sldId id="256"/>
            <p14:sldId id="266"/>
            <p14:sldId id="257"/>
            <p14:sldId id="264"/>
            <p14:sldId id="259"/>
            <p14:sldId id="260"/>
            <p14:sldId id="261"/>
            <p14:sldId id="263"/>
            <p14:sldId id="265"/>
            <p14:sldId id="262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>
        <p:scale>
          <a:sx n="134" d="100"/>
          <a:sy n="134" d="100"/>
        </p:scale>
        <p:origin x="-95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D9C96A25-F248-4FB0-A651-28044F39960C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7580FFBD-B76A-466E-8401-A649E2DE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2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8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FFBD-B76A-466E-8401-A649E2DE78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A56-029A-4396-9D25-D0A930FAA7BA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95AA-4B09-435E-ADD1-D499A8A73F3E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D64-8A15-447C-9A04-8A2E76466168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7055-FF2B-414A-92E9-27376510CF7C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3847-F1D7-4479-84CD-194E0F653F56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3F8A-71ED-4493-AD62-D8345B2FDD5D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844-AC0E-44F5-BEBD-4C57F76D9056}" type="datetime1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60E3-536C-46EF-B681-8CEDCAB9E92D}" type="datetime1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F3F5-991D-42AE-BA19-766F4CF4E81D}" type="datetime1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E0A-5848-4209-9F8B-75B836D83896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84A9-A61C-41C4-A883-2448621E0FB6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F9541F8-1D8A-4708-96D9-CDF32E7A22B0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track.com.tw/Docs/AY5i%20Product%20Specification%20%2020111220.pdf" TargetMode="External"/><Relationship Id="rId3" Type="http://schemas.openxmlformats.org/officeDocument/2006/relationships/hyperlink" Target="http://www.gohrt.com/publications/reports/2011/03/hampton-roads-regional-transit-vision-plan-report.pdf" TargetMode="External"/><Relationship Id="rId7" Type="http://schemas.openxmlformats.org/officeDocument/2006/relationships/hyperlink" Target="https://developers.google.com/transit/gtf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hrt.com/publications/reports/sir-light-rail-summary.pdf" TargetMode="External"/><Relationship Id="rId11" Type="http://schemas.openxmlformats.org/officeDocument/2006/relationships/hyperlink" Target="http://beyonddc.com/log/?p=1473" TargetMode="External"/><Relationship Id="rId5" Type="http://schemas.openxmlformats.org/officeDocument/2006/relationships/hyperlink" Target="http://al.odu.edu/ssrc/LIHR_tables_weighted_only.pdf" TargetMode="External"/><Relationship Id="rId10" Type="http://schemas.openxmlformats.org/officeDocument/2006/relationships/hyperlink" Target="http://www.infodev.ca/vehicles/products-and-passenger-counters/installation-type/train.html" TargetMode="External"/><Relationship Id="rId4" Type="http://schemas.openxmlformats.org/officeDocument/2006/relationships/hyperlink" Target="http://www.gohrt.com/public-records/Planning-and-Development-Documents/Transit-Development-Plan/TDP-Executive-Summary.pdf" TargetMode="External"/><Relationship Id="rId9" Type="http://schemas.openxmlformats.org/officeDocument/2006/relationships/hyperlink" Target="http://www.zdnet.com/blog/india/indian-railways-launches-real-time-train-tracking-website/7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hrt.com/publications/reports/sir-light-rail-summary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hrt.com/publications/reports/2011/03/hampton-roads-regional-transit-vision-plan-repor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mran.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viccommons.org/2011/12/nyc-bus-tracking-as-platfor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Tide Light Rail Tracker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 </a:t>
            </a:r>
            <a:r>
              <a:rPr lang="en-US" dirty="0" smtClean="0"/>
              <a:t>Lutz</a:t>
            </a:r>
          </a:p>
          <a:p>
            <a:r>
              <a:rPr lang="en-US" dirty="0" smtClean="0"/>
              <a:t>1-31-2012</a:t>
            </a:r>
            <a:endParaRPr lang="en-US" dirty="0" smtClean="0"/>
          </a:p>
          <a:p>
            <a:r>
              <a:rPr lang="en-US" dirty="0" smtClean="0"/>
              <a:t>CS410 Professional Development 1</a:t>
            </a:r>
            <a:endParaRPr lang="en-US" dirty="0"/>
          </a:p>
        </p:txBody>
      </p:sp>
      <p:pic>
        <p:nvPicPr>
          <p:cNvPr id="4098" name="Picture 2" descr="http://www.gohrt.com/images/2011/08/train-macarth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17" y="481614"/>
            <a:ext cx="6286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38892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Promotes awareness of the Tide</a:t>
            </a:r>
          </a:p>
          <a:p>
            <a:pPr lvl="1"/>
            <a:r>
              <a:rPr lang="en-US" dirty="0" smtClean="0"/>
              <a:t>Provides a backend management system for HRT to publish transit data</a:t>
            </a:r>
          </a:p>
          <a:p>
            <a:pPr lvl="1"/>
            <a:r>
              <a:rPr lang="en-US" dirty="0" smtClean="0"/>
              <a:t>Provides a way for other developers yet also brings in profit for us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&amp; Benefits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388924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Risks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Will open the door for competition</a:t>
            </a:r>
          </a:p>
          <a:p>
            <a:pPr lvl="1"/>
            <a:r>
              <a:rPr lang="en-US" dirty="0" smtClean="0"/>
              <a:t>Potentially costly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/>
          <a:lstStyle/>
          <a:p>
            <a:r>
              <a:rPr lang="en-US" dirty="0"/>
              <a:t>Lack of accessible, real-time and accurate information leads to loss of potential ridership on the Tide Light Rail. </a:t>
            </a:r>
            <a:endParaRPr lang="en-US" dirty="0" smtClean="0"/>
          </a:p>
          <a:p>
            <a:pPr lvl="1"/>
            <a:r>
              <a:rPr lang="en-US" dirty="0" smtClean="0"/>
              <a:t>Confusion is bad, leads to disinterest</a:t>
            </a:r>
            <a:endParaRPr lang="en-US" dirty="0"/>
          </a:p>
          <a:p>
            <a:r>
              <a:rPr lang="en-US" dirty="0"/>
              <a:t>Provide accurate, real time Tide Light Rail information to riders through the use of paid and free mobile apps, the web, and station signage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Give public what it wants – open info</a:t>
            </a:r>
          </a:p>
          <a:p>
            <a:pPr lvl="1"/>
            <a:r>
              <a:rPr lang="en-US" dirty="0" smtClean="0"/>
              <a:t>Drive up revenue for HRT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Hampton Roads Regional Transit Vision </a:t>
            </a:r>
            <a:r>
              <a:rPr lang="en-US" dirty="0" smtClean="0"/>
              <a:t>Plan</a:t>
            </a:r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www.gohrt.com/publications/reports/2011/03/hampton-roads-regional-transit-vision-plan-report.pdf</a:t>
            </a:r>
            <a:endParaRPr lang="en-US" u="sng" dirty="0" smtClean="0"/>
          </a:p>
          <a:p>
            <a:r>
              <a:rPr lang="en-US" dirty="0" smtClean="0"/>
              <a:t>HRT Transit </a:t>
            </a:r>
            <a:r>
              <a:rPr lang="en-US" dirty="0"/>
              <a:t>Development Plan</a:t>
            </a:r>
          </a:p>
          <a:p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://www.gohrt.com/public-records/Planning-and-Development-Documents/Transit-Development-Plan/TDP-Executive-Summary.pdf</a:t>
            </a:r>
            <a:endParaRPr lang="en-US" dirty="0"/>
          </a:p>
          <a:p>
            <a:r>
              <a:rPr lang="en-US" dirty="0"/>
              <a:t>2011 Life in Hampton Roads Survey - The Social Science Research Center at </a:t>
            </a:r>
            <a:r>
              <a:rPr lang="en-US" dirty="0" smtClean="0"/>
              <a:t>ODU </a:t>
            </a:r>
          </a:p>
          <a:p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al.odu.edu/ssrc/LIHR_tables_weighted_only.pdf</a:t>
            </a:r>
            <a:endParaRPr lang="en-US" u="sng" dirty="0" smtClean="0"/>
          </a:p>
          <a:p>
            <a:r>
              <a:rPr lang="en-US" dirty="0"/>
              <a:t>Hampton Roads Transit: Light Rail Marketing Research Study done by Southeastern Institute of </a:t>
            </a:r>
            <a:r>
              <a:rPr lang="en-US" dirty="0" smtClean="0"/>
              <a:t>Research</a:t>
            </a:r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www.gohrt.com/publications/reports/sir-light-rail-summary.pdf</a:t>
            </a:r>
            <a:endParaRPr lang="en-US" dirty="0" smtClean="0"/>
          </a:p>
          <a:p>
            <a:r>
              <a:rPr lang="en-US" dirty="0" smtClean="0"/>
              <a:t>Google GTFS</a:t>
            </a:r>
          </a:p>
          <a:p>
            <a:r>
              <a:rPr lang="en-US" dirty="0">
                <a:hlinkClick r:id="rId7"/>
              </a:rPr>
              <a:t>https://developers.google.com/transit/gtfs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Atrack</a:t>
            </a:r>
            <a:r>
              <a:rPr lang="en-US" dirty="0" smtClean="0"/>
              <a:t> wireless GPS Device</a:t>
            </a:r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atrack.com.tw/Docs/AY5i%20Product%20Specification%20%2020111220.pdf</a:t>
            </a:r>
            <a:endParaRPr lang="en-US" dirty="0" smtClean="0"/>
          </a:p>
          <a:p>
            <a:r>
              <a:rPr lang="en-US" dirty="0" smtClean="0"/>
              <a:t>Indian competition</a:t>
            </a:r>
          </a:p>
          <a:p>
            <a:r>
              <a:rPr lang="en-US" dirty="0">
                <a:hlinkClick r:id="rId9"/>
              </a:rPr>
              <a:t>http://www.zdnet.com/blog/india/indian-railways-launches-real-time-train-tracking-website/740</a:t>
            </a:r>
            <a:endParaRPr lang="en-US" dirty="0"/>
          </a:p>
          <a:p>
            <a:r>
              <a:rPr lang="en-US" dirty="0" err="1" smtClean="0"/>
              <a:t>Infodev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www.infodev.ca/vehicles/products-and-passenger-counters/installation-type/train.html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http://beyonddc.com/log/?p=1473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75467"/>
            <a:ext cx="4724400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Lack </a:t>
            </a:r>
            <a:r>
              <a:rPr lang="en-US" dirty="0" smtClean="0"/>
              <a:t>of Light Rail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Why is this a problem?</a:t>
            </a:r>
          </a:p>
          <a:p>
            <a:r>
              <a:rPr lang="en-US" dirty="0" smtClean="0"/>
              <a:t>… and it’s consequences.</a:t>
            </a:r>
          </a:p>
          <a:p>
            <a:pPr lvl="1"/>
            <a:r>
              <a:rPr lang="en-US" dirty="0" smtClean="0"/>
              <a:t>Why do they care?</a:t>
            </a:r>
          </a:p>
          <a:p>
            <a:r>
              <a:rPr lang="en-US" dirty="0" smtClean="0"/>
              <a:t>Groups solving this problem</a:t>
            </a:r>
          </a:p>
          <a:p>
            <a:pPr lvl="1"/>
            <a:r>
              <a:rPr lang="en-US" dirty="0" smtClean="0"/>
              <a:t>What are they doing?</a:t>
            </a:r>
          </a:p>
          <a:p>
            <a:r>
              <a:rPr lang="en-US" dirty="0" smtClean="0"/>
              <a:t>Tracking the Tide</a:t>
            </a:r>
          </a:p>
          <a:p>
            <a:pPr lvl="1"/>
            <a:r>
              <a:rPr lang="en-US" dirty="0" smtClean="0"/>
              <a:t>Who is this for?</a:t>
            </a:r>
          </a:p>
          <a:p>
            <a:r>
              <a:rPr lang="en-US" dirty="0" smtClean="0"/>
              <a:t>Resources required</a:t>
            </a:r>
          </a:p>
          <a:p>
            <a:pPr lvl="1"/>
            <a:r>
              <a:rPr lang="en-US" dirty="0" smtClean="0"/>
              <a:t>What do we need?</a:t>
            </a:r>
          </a:p>
          <a:p>
            <a:r>
              <a:rPr lang="en-US" dirty="0" smtClean="0"/>
              <a:t>Pros and Cons</a:t>
            </a:r>
          </a:p>
          <a:p>
            <a:pPr lvl="1"/>
            <a:r>
              <a:rPr lang="en-US" dirty="0" smtClean="0"/>
              <a:t>What can go wrong?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524375" cy="384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Lack of accessible, real-time</a:t>
            </a:r>
            <a:r>
              <a:rPr lang="en-US" dirty="0"/>
              <a:t> </a:t>
            </a:r>
            <a:r>
              <a:rPr lang="en-US" dirty="0" smtClean="0"/>
              <a:t>and accurate information leads to loss of potential ridership on the Tide Light Rail.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Characteristics:</a:t>
            </a:r>
          </a:p>
          <a:p>
            <a:pPr marL="841057" lvl="3"/>
            <a:r>
              <a:rPr lang="en-US" dirty="0" smtClean="0"/>
              <a:t>How </a:t>
            </a:r>
            <a:r>
              <a:rPr lang="en-US" dirty="0"/>
              <a:t>the schedule </a:t>
            </a:r>
            <a:r>
              <a:rPr lang="en-US" dirty="0" smtClean="0"/>
              <a:t>works </a:t>
            </a:r>
          </a:p>
          <a:p>
            <a:pPr marL="841057" lvl="3"/>
            <a:r>
              <a:rPr lang="en-US" dirty="0" smtClean="0"/>
              <a:t>Current positions of light rail</a:t>
            </a:r>
            <a:endParaRPr lang="en-US" dirty="0"/>
          </a:p>
          <a:p>
            <a:pPr marL="841057" lvl="3"/>
            <a:r>
              <a:rPr lang="en-US" dirty="0" smtClean="0"/>
              <a:t>Locations of stations</a:t>
            </a:r>
          </a:p>
          <a:p>
            <a:pPr marL="841057" lvl="3"/>
            <a:r>
              <a:rPr lang="en-US" dirty="0" smtClean="0"/>
              <a:t>Current occupancy of light rail</a:t>
            </a:r>
          </a:p>
          <a:p>
            <a:pPr marL="841057" lvl="3"/>
            <a:endParaRPr lang="en-US" dirty="0"/>
          </a:p>
          <a:p>
            <a:pPr lvl="1"/>
            <a:r>
              <a:rPr lang="en-US" dirty="0" smtClean="0"/>
              <a:t>Users cannot make educated decisions, so they seek alternative transport.</a:t>
            </a:r>
          </a:p>
          <a:p>
            <a:pPr marL="301943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at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7048"/>
            <a:ext cx="8305800" cy="4572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2010, Southeastern Institute of Research, </a:t>
            </a:r>
            <a:r>
              <a:rPr lang="en-US" dirty="0" err="1" smtClean="0"/>
              <a:t>Inc</a:t>
            </a:r>
            <a:r>
              <a:rPr lang="en-US" dirty="0" smtClean="0"/>
              <a:t> performed a survey of 1080 Norfolk residents, students and business owners. </a:t>
            </a:r>
          </a:p>
          <a:p>
            <a:r>
              <a:rPr lang="en-US" dirty="0" smtClean="0"/>
              <a:t>The results of the survey showed </a:t>
            </a:r>
            <a:r>
              <a:rPr lang="en-US" dirty="0"/>
              <a:t>that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Awareness </a:t>
            </a:r>
            <a:r>
              <a:rPr lang="en-US" dirty="0"/>
              <a:t>of The </a:t>
            </a:r>
            <a:r>
              <a:rPr lang="en-US" dirty="0" smtClean="0"/>
              <a:t>Tide is high </a:t>
            </a:r>
          </a:p>
          <a:p>
            <a:pPr lvl="2"/>
            <a:r>
              <a:rPr lang="en-US" dirty="0" smtClean="0"/>
              <a:t>~90% awareness across the board</a:t>
            </a:r>
          </a:p>
          <a:p>
            <a:pPr lvl="1"/>
            <a:r>
              <a:rPr lang="en-US" dirty="0" smtClean="0"/>
              <a:t>Familiarity </a:t>
            </a:r>
            <a:r>
              <a:rPr lang="en-US" dirty="0"/>
              <a:t>and </a:t>
            </a:r>
            <a:r>
              <a:rPr lang="en-US" dirty="0" smtClean="0"/>
              <a:t>understanding are low </a:t>
            </a:r>
          </a:p>
          <a:p>
            <a:pPr lvl="2"/>
            <a:r>
              <a:rPr lang="en-US" dirty="0" smtClean="0"/>
              <a:t>~50% of non workers did not know station locations</a:t>
            </a:r>
          </a:p>
          <a:p>
            <a:pPr lvl="1"/>
            <a:r>
              <a:rPr lang="en-US" dirty="0" smtClean="0"/>
              <a:t>Workers more likely to use light rail if it saves them time</a:t>
            </a:r>
          </a:p>
          <a:p>
            <a:pPr lvl="2"/>
            <a:r>
              <a:rPr lang="en-US" dirty="0" smtClean="0"/>
              <a:t>But only 35% agree strongly that it will help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261556"/>
            <a:ext cx="4806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 </a:t>
            </a:r>
            <a:r>
              <a:rPr lang="en-US" sz="1100" dirty="0">
                <a:hlinkClick r:id="rId3"/>
              </a:rPr>
              <a:t>http://www.gohrt.com/publications/reports/sir-light-rail-summary.pdf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56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75467"/>
            <a:ext cx="3886199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HRT</a:t>
            </a:r>
          </a:p>
          <a:p>
            <a:pPr lvl="1"/>
            <a:r>
              <a:rPr lang="en-US" dirty="0" smtClean="0"/>
              <a:t>Citizens and </a:t>
            </a:r>
            <a:r>
              <a:rPr lang="en-US" dirty="0"/>
              <a:t>b</a:t>
            </a:r>
            <a:r>
              <a:rPr lang="en-US" dirty="0" smtClean="0"/>
              <a:t>usiness owners of Hampton Roads	</a:t>
            </a:r>
          </a:p>
          <a:p>
            <a:r>
              <a:rPr lang="en-US" dirty="0" smtClean="0"/>
              <a:t>Why do they care?</a:t>
            </a:r>
          </a:p>
          <a:p>
            <a:pPr lvl="1"/>
            <a:r>
              <a:rPr lang="en-US" dirty="0" smtClean="0"/>
              <a:t>Transit is a business, efficiency is key. </a:t>
            </a:r>
          </a:p>
          <a:p>
            <a:pPr lvl="1"/>
            <a:r>
              <a:rPr lang="en-US" dirty="0" smtClean="0"/>
              <a:t>Growth is inevitable</a:t>
            </a:r>
          </a:p>
          <a:p>
            <a:pPr lvl="2"/>
            <a:r>
              <a:rPr lang="en-US" dirty="0" smtClean="0"/>
              <a:t>Predictions for 2034 </a:t>
            </a:r>
          </a:p>
          <a:p>
            <a:pPr lvl="1"/>
            <a:r>
              <a:rPr lang="en-US" dirty="0" smtClean="0"/>
              <a:t>Lack of awareness = loss of riders = loss of revenue</a:t>
            </a:r>
          </a:p>
          <a:p>
            <a:pPr lvl="1"/>
            <a:r>
              <a:rPr lang="en-US" dirty="0" smtClean="0"/>
              <a:t>Bad for Hampton Roads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/>
              <a:t> </a:t>
            </a:r>
            <a:r>
              <a:rPr lang="en-US" sz="1100" u="sng" dirty="0" smtClean="0">
                <a:hlinkClick r:id="rId3"/>
              </a:rPr>
              <a:t>http</a:t>
            </a:r>
            <a:r>
              <a:rPr lang="en-US" sz="1100" u="sng" dirty="0">
                <a:hlinkClick r:id="rId3"/>
              </a:rPr>
              <a:t>://www.gohrt.com/publications/reports/2011/03/hampton-roads-regional-transit-vision-plan-report.pdf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5122" name="Picture 2" descr="http://beyonddc.com/maps/NorfolkLRTVision8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32" y="2514600"/>
            <a:ext cx="4421697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2675467"/>
            <a:ext cx="4038599" cy="3450696"/>
          </a:xfrm>
        </p:spPr>
        <p:txBody>
          <a:bodyPr/>
          <a:lstStyle/>
          <a:p>
            <a:r>
              <a:rPr lang="en-US" dirty="0" smtClean="0"/>
              <a:t>Who’s currently solving this issue?</a:t>
            </a:r>
          </a:p>
          <a:p>
            <a:pPr lvl="1"/>
            <a:r>
              <a:rPr lang="en-US" dirty="0" smtClean="0"/>
              <a:t>New York MTA (GTFS)</a:t>
            </a:r>
          </a:p>
          <a:p>
            <a:pPr lvl="1"/>
            <a:r>
              <a:rPr lang="en-US" dirty="0" smtClean="0"/>
              <a:t>India (</a:t>
            </a:r>
            <a:r>
              <a:rPr lang="en-US" dirty="0">
                <a:hlinkClick r:id="rId3"/>
              </a:rPr>
              <a:t>http://simran.in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Infodev</a:t>
            </a:r>
            <a:r>
              <a:rPr lang="en-US" dirty="0" smtClean="0"/>
              <a:t> (People Counters + GPS)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138613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Installation schematics for passenger counting systems in public transit vehic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9" y="4572000"/>
            <a:ext cx="4346356" cy="18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Provide accurate, real time Tide Light Rail information to riders through the use of paid and free mobile apps, the web, and station signage.  </a:t>
            </a:r>
          </a:p>
          <a:p>
            <a:endParaRPr lang="en-US" dirty="0"/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Information everywhere the potential rider needs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Helps HRT market the Tides successes and analyze their failures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75467"/>
            <a:ext cx="4114800" cy="34506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Train Unit</a:t>
            </a:r>
          </a:p>
          <a:p>
            <a:pPr lvl="1"/>
            <a:r>
              <a:rPr lang="en-US" dirty="0" smtClean="0"/>
              <a:t>GPS </a:t>
            </a:r>
          </a:p>
          <a:p>
            <a:pPr lvl="1"/>
            <a:r>
              <a:rPr lang="en-US" dirty="0" smtClean="0"/>
              <a:t>Infrared People Detectors</a:t>
            </a:r>
          </a:p>
          <a:p>
            <a:pPr lvl="1"/>
            <a:r>
              <a:rPr lang="en-US" dirty="0" smtClean="0"/>
              <a:t>Use existing on-board </a:t>
            </a:r>
            <a:r>
              <a:rPr lang="en-US" dirty="0" err="1" smtClean="0"/>
              <a:t>Wifi</a:t>
            </a:r>
            <a:r>
              <a:rPr lang="en-US" dirty="0" smtClean="0"/>
              <a:t> for communications</a:t>
            </a:r>
          </a:p>
          <a:p>
            <a:r>
              <a:rPr lang="en-US" dirty="0" smtClean="0"/>
              <a:t>HRT Central monitoring Server </a:t>
            </a:r>
          </a:p>
          <a:p>
            <a:pPr lvl="1"/>
            <a:r>
              <a:rPr lang="en-US" dirty="0" smtClean="0"/>
              <a:t>Receive light rail data</a:t>
            </a:r>
          </a:p>
          <a:p>
            <a:pPr lvl="1"/>
            <a:r>
              <a:rPr lang="en-US" dirty="0"/>
              <a:t>Conform </a:t>
            </a:r>
            <a:r>
              <a:rPr lang="en-US" dirty="0" smtClean="0"/>
              <a:t>and Publish data </a:t>
            </a:r>
            <a:r>
              <a:rPr lang="en-US" dirty="0"/>
              <a:t>to existing open-source transit </a:t>
            </a:r>
            <a:r>
              <a:rPr lang="en-US" dirty="0" smtClean="0"/>
              <a:t>API</a:t>
            </a:r>
            <a:endParaRPr lang="en-US" dirty="0"/>
          </a:p>
          <a:p>
            <a:pPr lvl="2"/>
            <a:r>
              <a:rPr lang="en-US" dirty="0"/>
              <a:t>GTFS (Google Transit Feed Specification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Web Server / App Server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Mobile App</a:t>
            </a:r>
          </a:p>
          <a:p>
            <a:r>
              <a:rPr lang="en-US" dirty="0" smtClean="0"/>
              <a:t>Networked Signage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Tech</a:t>
            </a:r>
            <a:endParaRPr lang="en-US" dirty="0"/>
          </a:p>
        </p:txBody>
      </p:sp>
      <p:pic>
        <p:nvPicPr>
          <p:cNvPr id="2050" name="Picture 2" descr="http://civiccommons.org/wp-content/uploads/2011/12/bustime-op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98442"/>
            <a:ext cx="4914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477000"/>
            <a:ext cx="5428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 Source: Open Plans </a:t>
            </a:r>
            <a:r>
              <a:rPr lang="en-US" sz="1100" dirty="0">
                <a:hlinkClick r:id="rId4"/>
              </a:rPr>
              <a:t>http://civiccommons.org/2011/12/nyc-bus-tracking-as-platform/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3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419600" y="3013944"/>
            <a:ext cx="2267692" cy="17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1028" name="Picture 4" descr="http://www.mysamsunggalaxys2.com/wp-content/uploads/2011/12/galaxy-s-2-and-iphone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92" y="3166344"/>
            <a:ext cx="1734292" cy="14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89281" y="4618903"/>
            <a:ext cx="1315191" cy="3975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Unit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505840" y="3136333"/>
            <a:ext cx="924152" cy="144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20492" y="3136333"/>
            <a:ext cx="914400" cy="144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0" name="Elbow Connector 19"/>
          <p:cNvCxnSpPr>
            <a:endCxn id="11" idx="1"/>
          </p:cNvCxnSpPr>
          <p:nvPr/>
        </p:nvCxnSpPr>
        <p:spPr>
          <a:xfrm>
            <a:off x="2418609" y="3314700"/>
            <a:ext cx="2087231" cy="5455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</p:cNvCxnSpPr>
          <p:nvPr/>
        </p:nvCxnSpPr>
        <p:spPr>
          <a:xfrm>
            <a:off x="6534892" y="386023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/>
          <p:nvPr/>
        </p:nvCxnSpPr>
        <p:spPr>
          <a:xfrm rot="5400000" flipH="1" flipV="1">
            <a:off x="6134842" y="2461494"/>
            <a:ext cx="8001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6" descr="http://www.stationstops.com/blog/wp-content/uploads/2008/03/pid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92" y="4842744"/>
            <a:ext cx="1727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Elbow Connector 1038"/>
          <p:cNvCxnSpPr>
            <a:endCxn id="1036" idx="1"/>
          </p:cNvCxnSpPr>
          <p:nvPr/>
        </p:nvCxnSpPr>
        <p:spPr>
          <a:xfrm rot="16200000" flipH="1">
            <a:off x="6081737" y="4732488"/>
            <a:ext cx="906311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metrojacksonville.com/assets/thumbs/image.1049.fea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4" y="5016443"/>
            <a:ext cx="2551218" cy="9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1218" y="3013944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GTFS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9809" y="2590800"/>
            <a:ext cx="18288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HRT </a:t>
            </a:r>
          </a:p>
          <a:p>
            <a:pPr algn="ctr"/>
            <a:r>
              <a:rPr lang="en-US" dirty="0" smtClean="0"/>
              <a:t>Monitoring Server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75543" y="4103757"/>
            <a:ext cx="0" cy="545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48" y="1390967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1335</TotalTime>
  <Words>572</Words>
  <Application>Microsoft Office PowerPoint</Application>
  <PresentationFormat>On-screen Show (4:3)</PresentationFormat>
  <Paragraphs>130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Tide Light Rail Tracker </vt:lpstr>
      <vt:lpstr>Agenda</vt:lpstr>
      <vt:lpstr>The Issue at Hand</vt:lpstr>
      <vt:lpstr>Why is this a problem?</vt:lpstr>
      <vt:lpstr>Customers</vt:lpstr>
      <vt:lpstr>Competition</vt:lpstr>
      <vt:lpstr>The Solution </vt:lpstr>
      <vt:lpstr>The Tech</vt:lpstr>
      <vt:lpstr>Process Flow</vt:lpstr>
      <vt:lpstr>Risks &amp; Benefits</vt:lpstr>
      <vt:lpstr>Conclusion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Rail Tracker</dc:title>
  <dc:creator>Nathan</dc:creator>
  <cp:lastModifiedBy>Nathan</cp:lastModifiedBy>
  <cp:revision>47</cp:revision>
  <cp:lastPrinted>2012-01-31T15:15:49Z</cp:lastPrinted>
  <dcterms:created xsi:type="dcterms:W3CDTF">2012-01-29T15:37:53Z</dcterms:created>
  <dcterms:modified xsi:type="dcterms:W3CDTF">2012-01-31T15:47:55Z</dcterms:modified>
</cp:coreProperties>
</file>