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9"/>
  </p:notesMasterIdLst>
  <p:sldIdLst>
    <p:sldId id="297" r:id="rId2"/>
    <p:sldId id="424" r:id="rId3"/>
    <p:sldId id="310" r:id="rId4"/>
    <p:sldId id="317" r:id="rId5"/>
    <p:sldId id="443" r:id="rId6"/>
    <p:sldId id="444" r:id="rId7"/>
    <p:sldId id="436" r:id="rId8"/>
    <p:sldId id="286" r:id="rId9"/>
    <p:sldId id="345" r:id="rId10"/>
    <p:sldId id="440" r:id="rId11"/>
    <p:sldId id="343" r:id="rId12"/>
    <p:sldId id="441" r:id="rId13"/>
    <p:sldId id="437" r:id="rId14"/>
    <p:sldId id="319" r:id="rId15"/>
    <p:sldId id="438" r:id="rId16"/>
    <p:sldId id="298" r:id="rId17"/>
    <p:sldId id="445" r:id="rId18"/>
    <p:sldId id="447" r:id="rId19"/>
    <p:sldId id="448" r:id="rId20"/>
    <p:sldId id="335" r:id="rId21"/>
    <p:sldId id="449" r:id="rId22"/>
    <p:sldId id="334" r:id="rId23"/>
    <p:sldId id="425" r:id="rId24"/>
    <p:sldId id="426" r:id="rId25"/>
    <p:sldId id="370" r:id="rId26"/>
    <p:sldId id="372" r:id="rId27"/>
    <p:sldId id="37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49" autoAdjust="0"/>
    <p:restoredTop sz="86377" autoAdjust="0"/>
  </p:normalViewPr>
  <p:slideViewPr>
    <p:cSldViewPr>
      <p:cViewPr>
        <p:scale>
          <a:sx n="100" d="100"/>
          <a:sy n="100" d="100"/>
        </p:scale>
        <p:origin x="-72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80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43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Recorded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September</c:v>
                </c:pt>
                <c:pt idx="1">
                  <c:v>October</c:v>
                </c:pt>
                <c:pt idx="2">
                  <c:v>November</c:v>
                </c:pt>
                <c:pt idx="3">
                  <c:v>December</c:v>
                </c:pt>
                <c:pt idx="4">
                  <c:v>January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4806</c:v>
                </c:pt>
                <c:pt idx="1">
                  <c:v>4692</c:v>
                </c:pt>
                <c:pt idx="2">
                  <c:v>4354</c:v>
                </c:pt>
                <c:pt idx="3">
                  <c:v>3706</c:v>
                </c:pt>
                <c:pt idx="4">
                  <c:v>3565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9038336"/>
        <c:axId val="119040640"/>
      </c:lineChart>
      <c:catAx>
        <c:axId val="119038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+mj-lt"/>
              </a:defRPr>
            </a:pPr>
            <a:endParaRPr lang="en-US"/>
          </a:p>
        </c:txPr>
        <c:crossAx val="119040640"/>
        <c:crosses val="autoZero"/>
        <c:auto val="1"/>
        <c:lblAlgn val="ctr"/>
        <c:lblOffset val="100"/>
        <c:noMultiLvlLbl val="0"/>
      </c:catAx>
      <c:valAx>
        <c:axId val="119040640"/>
        <c:scaling>
          <c:orientation val="minMax"/>
          <c:max val="5000"/>
          <c:min val="3000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+mj-lt"/>
              </a:defRPr>
            </a:pPr>
            <a:endParaRPr lang="en-US"/>
          </a:p>
        </c:txPr>
        <c:crossAx val="1190383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Recorded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12277</c:v>
                </c:pt>
                <c:pt idx="1">
                  <c:v>4806</c:v>
                </c:pt>
                <c:pt idx="2">
                  <c:v>4692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2976128"/>
        <c:axId val="122977664"/>
      </c:lineChart>
      <c:catAx>
        <c:axId val="12297612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+mj-lt"/>
              </a:defRPr>
            </a:pPr>
            <a:endParaRPr lang="en-US"/>
          </a:p>
        </c:txPr>
        <c:crossAx val="122977664"/>
        <c:crosses val="autoZero"/>
        <c:auto val="1"/>
        <c:lblAlgn val="ctr"/>
        <c:lblOffset val="100"/>
        <c:noMultiLvlLbl val="0"/>
      </c:catAx>
      <c:valAx>
        <c:axId val="122977664"/>
        <c:scaling>
          <c:orientation val="minMax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+mj-lt"/>
              </a:defRPr>
            </a:pPr>
            <a:endParaRPr lang="en-US"/>
          </a:p>
        </c:txPr>
        <c:crossAx val="1229761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D1FC8-2171-4851-81E0-CF6817EA6D4E}" type="datetimeFigureOut">
              <a:rPr lang="en-US" smtClean="0"/>
              <a:pPr/>
              <a:t>12/11/2012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CB6BD-0642-4977-8A5D-41BB939BB1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646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30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serious barriers</a:t>
            </a:r>
            <a:r>
              <a:rPr lang="en-US" baseline="0" dirty="0" smtClean="0"/>
              <a:t> to communication between these three entities. Without Current, they can only talk to each other indirectly.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354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052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Current</a:t>
            </a:r>
            <a:r>
              <a:rPr lang="en-US" baseline="0" dirty="0" smtClean="0"/>
              <a:t> ITS, information flows freely between HRT, riders and business owners.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269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8963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slide</a:t>
            </a:r>
            <a:r>
              <a:rPr lang="en-US" baseline="0" dirty="0" smtClean="0"/>
              <a:t> just ties in the fact that despite bad economies making people want to cut back on spending, light rail technology can overcome downward trends.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32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slide explains that using the light</a:t>
            </a:r>
            <a:r>
              <a:rPr lang="en-US" baseline="0" dirty="0" smtClean="0"/>
              <a:t> rail system as an alternative to driving has huge benefits, but this can only be achieved if people have enough information/reliability from the light rail to choose it over traditional means.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44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Issues that riders see in today’s implementation of the Tide.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0928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 keys: information,</a:t>
            </a:r>
            <a:r>
              <a:rPr lang="en-US" baseline="0" dirty="0" smtClean="0"/>
              <a:t> communication, satisfaction – these are the generic categories current light rail systems are lacking.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896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</a:t>
            </a:r>
            <a:r>
              <a:rPr lang="en-US" baseline="0" dirty="0" smtClean="0"/>
              <a:t> issues with the Tide and its operation that can be fixed.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996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Issues that riders see in today’s implementation of the Tide.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092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Breakdown showing that users really do want more information about </a:t>
            </a:r>
            <a:r>
              <a:rPr lang="en-US" smtClean="0"/>
              <a:t>The Tide.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497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 the newspapers might be bragging about the record</a:t>
            </a:r>
            <a:r>
              <a:rPr lang="en-US" baseline="0" dirty="0" smtClean="0"/>
              <a:t> breaking numbers (yay PR departments), there’s still a troubling downward trend.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123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idea here is that we’ve already seen sales boosted just by the light rail existing, imagine the potential</a:t>
            </a:r>
            <a:r>
              <a:rPr lang="en-US" baseline="0" dirty="0" smtClean="0"/>
              <a:t> boost if we actually put effort into maximizing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497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idea here is that we’ve already seen sales boosted just by the light rail existing, imagine the potential</a:t>
            </a:r>
            <a:r>
              <a:rPr lang="en-US" baseline="0" dirty="0" smtClean="0"/>
              <a:t> boost if we actually put effort into maximizing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497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shown</a:t>
            </a:r>
            <a:r>
              <a:rPr lang="en-US" baseline="0" dirty="0" smtClean="0"/>
              <a:t> in the chart, Dallas’s expansions provided even more boosts so in places like Charlotte and Norfolk, convincing the public that expansion is worth it will boost the economy even more.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51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shown</a:t>
            </a:r>
            <a:r>
              <a:rPr lang="en-US" baseline="0" dirty="0" smtClean="0"/>
              <a:t> in the chart, Dallas’s expansions provided even more boosts so in places like Charlotte and Norfolk, convincing the public that expansion is worth it will boost the economy even more.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51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 2012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 2012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 2012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EE873E7-DBD3-43C8-86A2-5E88EDD02B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April 5 2012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Current –</a:t>
            </a:r>
            <a:r>
              <a:rPr lang="en-US" sz="4400" i="1" dirty="0" smtClean="0"/>
              <a:t> Intelligent Transportation System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400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41120" y="4572000"/>
            <a:ext cx="6461760" cy="106680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  </a:t>
            </a:r>
          </a:p>
          <a:p>
            <a:pPr algn="ctr"/>
            <a:r>
              <a:rPr lang="en-US" sz="2400" dirty="0" smtClean="0"/>
              <a:t>Where do you need to go?</a:t>
            </a:r>
            <a:endParaRPr lang="en-US" sz="24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 2012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16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 smtClean="0"/>
              <a:t>Background</a:t>
            </a:r>
            <a:r>
              <a:rPr lang="en-US" sz="4500" dirty="0" smtClean="0"/>
              <a:t>: Increased Sales</a:t>
            </a:r>
            <a:endParaRPr lang="en-US" sz="45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4191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Due to increased accessibility and an influx of new customers, local businesses in light rail service areas see increased sales:</a:t>
            </a:r>
          </a:p>
          <a:p>
            <a:pPr indent="-342900">
              <a:buFontTx/>
              <a:buChar char="-"/>
            </a:pPr>
            <a:endParaRPr lang="en-US" sz="1400" dirty="0" smtClean="0"/>
          </a:p>
          <a:p>
            <a:pPr marL="582930" lvl="1" indent="-285750"/>
            <a:r>
              <a:rPr lang="en-US" sz="1800" dirty="0"/>
              <a:t>A study in Dallas showed a 33% increase in retail sales of businesses near the DART starter </a:t>
            </a:r>
            <a:r>
              <a:rPr lang="en-US" sz="1800" dirty="0" smtClean="0"/>
              <a:t>line.</a:t>
            </a:r>
            <a:r>
              <a:rPr lang="en-US" sz="1800" baseline="30000" dirty="0" smtClean="0"/>
              <a:t>1</a:t>
            </a:r>
          </a:p>
          <a:p>
            <a:pPr marL="582930" lvl="1" indent="-285750"/>
            <a:r>
              <a:rPr lang="en-US" sz="1800" dirty="0" smtClean="0"/>
              <a:t>Near Norfolk’s Tide light rail station on Newtown Road, a 7-Eleven owner reported a 13-14% increase in sales.</a:t>
            </a:r>
            <a:r>
              <a:rPr lang="en-US" sz="1800" baseline="30000" dirty="0" smtClean="0"/>
              <a:t>2</a:t>
            </a:r>
          </a:p>
          <a:p>
            <a:pPr marL="582930" lvl="1" indent="-285750"/>
            <a:r>
              <a:rPr lang="en-US" sz="1800" dirty="0" smtClean="0"/>
              <a:t>In Salt Lake City, a restaurant owner reported annual increases of 25-30% due to their proximity to the TRAX light rail.</a:t>
            </a:r>
            <a:r>
              <a:rPr lang="en-US" sz="1800" baseline="30000" dirty="0" smtClean="0"/>
              <a:t>3</a:t>
            </a:r>
          </a:p>
          <a:p>
            <a:pPr marL="582930" lvl="1" indent="-285750"/>
            <a:r>
              <a:rPr lang="en-US" sz="1800" dirty="0" smtClean="0">
                <a:latin typeface="Calibri" charset="0"/>
              </a:rPr>
              <a:t>In Phoenix, one business owner reported a 30% increase in revenue since the local light rails opening.</a:t>
            </a:r>
            <a:r>
              <a:rPr lang="en-US" sz="1800" baseline="30000" dirty="0" smtClean="0">
                <a:latin typeface="Calibri" charset="0"/>
              </a:rPr>
              <a:t>4</a:t>
            </a:r>
          </a:p>
          <a:p>
            <a:pPr lvl="1" indent="-342900">
              <a:buFontTx/>
              <a:buChar char="-"/>
            </a:pPr>
            <a:endParaRPr lang="en-US" sz="1800" baseline="30000" dirty="0" smtClean="0">
              <a:latin typeface="Calibri" charset="0"/>
            </a:endParaRPr>
          </a:p>
          <a:p>
            <a:pPr marL="0" indent="0">
              <a:buNone/>
            </a:pPr>
            <a:r>
              <a:rPr lang="en-US" dirty="0" smtClean="0">
                <a:latin typeface="Calibri" charset="0"/>
              </a:rPr>
              <a:t>However, these systems do not maximize this potential by working with local businesses and providing information to riders.</a:t>
            </a:r>
            <a:endParaRPr lang="en-US" dirty="0">
              <a:latin typeface="Calibri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</p:spPr>
        <p:txBody>
          <a:bodyPr/>
          <a:lstStyle/>
          <a:p>
            <a:r>
              <a:rPr lang="en-US" smtClean="0"/>
              <a:t>April 5 2012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71599" y="5867400"/>
            <a:ext cx="59650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Tx/>
              <a:buAutoNum type="arabicParenR"/>
            </a:pPr>
            <a:r>
              <a:rPr lang="en-US" sz="1100" dirty="0">
                <a:latin typeface="+mj-lt"/>
              </a:rPr>
              <a:t>http://</a:t>
            </a:r>
            <a:r>
              <a:rPr lang="en-US" sz="1100" dirty="0" smtClean="0">
                <a:latin typeface="+mj-lt"/>
              </a:rPr>
              <a:t>www.detroittransit.org/cms.php?pageid=26</a:t>
            </a:r>
          </a:p>
          <a:p>
            <a:pPr marL="228600" indent="-228600">
              <a:buFontTx/>
              <a:buAutoNum type="arabicParenR"/>
            </a:pPr>
            <a:r>
              <a:rPr lang="en-US" sz="1100" dirty="0" smtClean="0">
                <a:latin typeface="+mj-lt"/>
              </a:rPr>
              <a:t>http</a:t>
            </a:r>
            <a:r>
              <a:rPr lang="en-US" sz="1100" dirty="0">
                <a:latin typeface="+mj-lt"/>
              </a:rPr>
              <a:t>://</a:t>
            </a:r>
            <a:r>
              <a:rPr lang="en-US" sz="1100" dirty="0" smtClean="0">
                <a:latin typeface="+mj-lt"/>
              </a:rPr>
              <a:t>hamptonroads.com/2012/02/some-stores-near-norfolk-light-rail-stations-see-boost</a:t>
            </a:r>
          </a:p>
          <a:p>
            <a:pPr marL="228600" indent="-228600">
              <a:buFontTx/>
              <a:buAutoNum type="arabicParenR"/>
            </a:pPr>
            <a:r>
              <a:rPr lang="en-US" sz="1100" dirty="0">
                <a:latin typeface="+mj-lt"/>
              </a:rPr>
              <a:t>http://</a:t>
            </a:r>
            <a:r>
              <a:rPr lang="en-US" sz="1100" dirty="0" smtClean="0">
                <a:latin typeface="+mj-lt"/>
              </a:rPr>
              <a:t>www.gulfcoastinstitute.org/university/LightRail_BusinessImpact.pdf</a:t>
            </a:r>
          </a:p>
          <a:p>
            <a:pPr marL="228600" indent="-228600">
              <a:buFontTx/>
              <a:buAutoNum type="arabicParenR"/>
            </a:pPr>
            <a:r>
              <a:rPr lang="en-US" sz="1100" dirty="0">
                <a:latin typeface="+mj-lt"/>
              </a:rPr>
              <a:t>http://www.friendsoftransit.org/The-Businesses-of-Light-Rail.pdf</a:t>
            </a:r>
          </a:p>
        </p:txBody>
      </p:sp>
    </p:spTree>
    <p:extLst>
      <p:ext uri="{BB962C8B-B14F-4D97-AF65-F5344CB8AC3E}">
        <p14:creationId xmlns:p14="http://schemas.microsoft.com/office/powerpoint/2010/main" val="376923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1143000"/>
          </a:xfrm>
        </p:spPr>
        <p:txBody>
          <a:bodyPr anchor="t"/>
          <a:lstStyle/>
          <a:p>
            <a:pPr algn="ctr"/>
            <a:r>
              <a:rPr lang="en-US" dirty="0" smtClean="0"/>
              <a:t>Background:</a:t>
            </a:r>
            <a:r>
              <a:rPr lang="en-US" sz="4300" dirty="0" smtClean="0"/>
              <a:t> Jobs &amp; Development</a:t>
            </a:r>
            <a:endParaRPr lang="en-US" sz="43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83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Over the past five years, studies have shown light rail systems as an effective stimulant for new development and jobs:</a:t>
            </a:r>
            <a:endParaRPr lang="en-US" sz="12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</p:spPr>
        <p:txBody>
          <a:bodyPr/>
          <a:lstStyle/>
          <a:p>
            <a:r>
              <a:rPr lang="en-US" smtClean="0"/>
              <a:t>April 5 2012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095073"/>
              </p:ext>
            </p:extLst>
          </p:nvPr>
        </p:nvGraphicFramePr>
        <p:xfrm>
          <a:off x="1676400" y="4495800"/>
          <a:ext cx="4953000" cy="1352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250"/>
                <a:gridCol w="1238250"/>
                <a:gridCol w="1238250"/>
                <a:gridCol w="1238250"/>
              </a:tblGrid>
              <a:tr h="171577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Line</a:t>
                      </a:r>
                      <a:endParaRPr lang="en-US" sz="13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Spending</a:t>
                      </a:r>
                      <a:endParaRPr lang="en-US" sz="13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Impact</a:t>
                      </a:r>
                      <a:endParaRPr lang="en-US" sz="13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Jobs</a:t>
                      </a:r>
                      <a:endParaRPr lang="en-US" sz="1300" dirty="0"/>
                    </a:p>
                  </a:txBody>
                  <a:tcPr marL="84582" marR="84582" marT="42291" marB="42291"/>
                </a:tc>
              </a:tr>
              <a:tr h="2506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Blue Line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$289 Million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$502 Million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3,969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</a:tr>
              <a:tr h="21183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Orange</a:t>
                      </a:r>
                      <a:r>
                        <a:rPr lang="en-US" sz="1200" baseline="0" dirty="0" smtClean="0"/>
                        <a:t> Line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$1.18 Billion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$2.05 Billion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16,205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</a:tr>
              <a:tr h="24917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Green</a:t>
                      </a:r>
                      <a:r>
                        <a:rPr lang="en-US" sz="1200" baseline="0" dirty="0" smtClean="0"/>
                        <a:t> Line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$868 Million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$1.5</a:t>
                      </a:r>
                      <a:r>
                        <a:rPr lang="en-US" sz="1200" baseline="0" dirty="0" smtClean="0"/>
                        <a:t> Billion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11,921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</a:tr>
              <a:tr h="19126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Total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$3.14 Billion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$5.65</a:t>
                      </a:r>
                      <a:r>
                        <a:rPr lang="en-US" sz="1200" baseline="0" dirty="0" smtClean="0"/>
                        <a:t> Billion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32,095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656081" y="4171949"/>
            <a:ext cx="3414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pc="-100" dirty="0" smtClean="0">
                <a:solidFill>
                  <a:srgbClr val="D1282E"/>
                </a:solidFill>
                <a:latin typeface="Cambria"/>
                <a:ea typeface="+mj-ea"/>
                <a:cs typeface="+mj-cs"/>
              </a:rPr>
              <a:t>Dallas LRT Projected Spending vs. Impact</a:t>
            </a:r>
            <a:r>
              <a:rPr lang="en-US" sz="1600" spc="-100" baseline="30000" dirty="0" smtClean="0">
                <a:solidFill>
                  <a:srgbClr val="D1282E"/>
                </a:solidFill>
                <a:latin typeface="Cambria"/>
                <a:ea typeface="+mj-ea"/>
                <a:cs typeface="+mj-cs"/>
              </a:rPr>
              <a:t>3</a:t>
            </a:r>
            <a:endParaRPr lang="en-US" sz="1600" baseline="30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6085987"/>
            <a:ext cx="7794121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arenR"/>
            </a:pPr>
            <a:r>
              <a:rPr lang="en-US" sz="1050" dirty="0"/>
              <a:t>http://</a:t>
            </a:r>
            <a:r>
              <a:rPr lang="en-US" sz="1050" dirty="0" smtClean="0"/>
              <a:t>www.detroittransit.org/cms.php?pageid=26</a:t>
            </a:r>
          </a:p>
          <a:p>
            <a:pPr marL="342900" indent="-342900">
              <a:buFontTx/>
              <a:buAutoNum type="arabicParenR"/>
            </a:pPr>
            <a:r>
              <a:rPr lang="en-US" sz="1050" dirty="0">
                <a:latin typeface="+mj-lt"/>
              </a:rPr>
              <a:t>http://</a:t>
            </a:r>
            <a:r>
              <a:rPr lang="en-US" sz="1050" dirty="0" smtClean="0">
                <a:latin typeface="+mj-lt"/>
              </a:rPr>
              <a:t>washingtonexaminer.com/local/maryland/2011/11/purple-line-expected-be-major-economic-engine-md-officials-say</a:t>
            </a:r>
          </a:p>
          <a:p>
            <a:pPr marL="342900" indent="-342900">
              <a:buFontTx/>
              <a:buAutoNum type="arabicParenR"/>
            </a:pPr>
            <a:r>
              <a:rPr lang="en-US" sz="1050" dirty="0">
                <a:latin typeface="+mj-lt"/>
              </a:rPr>
              <a:t>http://www.dart.org/about/WeinsteinClowerTODNov07.pdf</a:t>
            </a:r>
            <a:endParaRPr lang="en-US" sz="1050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3276600"/>
            <a:ext cx="762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If light rail usage is </a:t>
            </a:r>
            <a:r>
              <a:rPr lang="en-US" sz="2200" dirty="0" smtClean="0"/>
              <a:t>maximized, </a:t>
            </a:r>
            <a:r>
              <a:rPr lang="en-US" sz="2200" dirty="0"/>
              <a:t>then the potential for further expansion </a:t>
            </a:r>
            <a:r>
              <a:rPr lang="en-US" sz="2200" dirty="0" smtClean="0"/>
              <a:t>can </a:t>
            </a:r>
            <a:r>
              <a:rPr lang="en-US" sz="2200" dirty="0"/>
              <a:t>boost these numbers even further.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66800" y="2438400"/>
            <a:ext cx="6172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smtClean="0"/>
              <a:t>In </a:t>
            </a:r>
            <a:r>
              <a:rPr lang="en-US" sz="1600" dirty="0"/>
              <a:t>Charlotte, over $291 million in new development was seen along their new 10-mile line with another $1.6 billion expected.</a:t>
            </a:r>
            <a:r>
              <a:rPr lang="en-US" sz="1600" baseline="30000" dirty="0" smtClean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6800" y="2438400"/>
            <a:ext cx="6172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The Maryland Transit Administration estimated 27,000 new jobs per year over the next 30 years attributed to their new Purple Line.</a:t>
            </a:r>
            <a:r>
              <a:rPr lang="en-US" sz="1600" baseline="30000" dirty="0"/>
              <a:t>2</a:t>
            </a:r>
            <a:endParaRPr lang="en-US" sz="1600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178865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1143000"/>
          </a:xfrm>
        </p:spPr>
        <p:txBody>
          <a:bodyPr anchor="t"/>
          <a:lstStyle/>
          <a:p>
            <a:pPr algn="ctr"/>
            <a:r>
              <a:rPr lang="en-US" dirty="0" smtClean="0"/>
              <a:t>Background:</a:t>
            </a:r>
            <a:r>
              <a:rPr lang="en-US" sz="4300" dirty="0" smtClean="0"/>
              <a:t> Jobs &amp; Development</a:t>
            </a:r>
            <a:endParaRPr lang="en-US" sz="43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Over the past five years, studies have shown light rail systems as an effective stimulant for new development and jobs:</a:t>
            </a:r>
            <a:endParaRPr lang="en-US" sz="1200" dirty="0" smtClean="0"/>
          </a:p>
          <a:p>
            <a:pPr lvl="1" indent="-342900">
              <a:buFontTx/>
              <a:buChar char="-"/>
            </a:pPr>
            <a:endParaRPr lang="en-US" sz="800" dirty="0" smtClean="0"/>
          </a:p>
          <a:p>
            <a:pPr lvl="1" indent="-342900">
              <a:buFontTx/>
              <a:buChar char="-"/>
            </a:pPr>
            <a:r>
              <a:rPr lang="en-US" sz="1700" dirty="0" smtClean="0"/>
              <a:t>In Charlotte, over $291 million in new development was seen along their new 10-mile line with another $1.6 billion expected.</a:t>
            </a:r>
            <a:r>
              <a:rPr lang="en-US" sz="1700" baseline="30000" dirty="0" smtClean="0"/>
              <a:t>1</a:t>
            </a:r>
          </a:p>
          <a:p>
            <a:pPr lvl="1" indent="-342900">
              <a:buFontTx/>
              <a:buChar char="-"/>
            </a:pPr>
            <a:r>
              <a:rPr lang="en-US" sz="1700" dirty="0" smtClean="0"/>
              <a:t>The </a:t>
            </a:r>
            <a:r>
              <a:rPr lang="en-US" sz="1700" dirty="0"/>
              <a:t>Maryland Transit Administration estimated 27,000 new jobs per year over the next 30 years attributed to their new Purple </a:t>
            </a:r>
            <a:r>
              <a:rPr lang="en-US" sz="1700" dirty="0" smtClean="0"/>
              <a:t>Line.</a:t>
            </a:r>
            <a:r>
              <a:rPr lang="en-US" sz="1700" baseline="30000" dirty="0" smtClean="0"/>
              <a:t>2</a:t>
            </a:r>
          </a:p>
          <a:p>
            <a:pPr lvl="1" indent="-342900">
              <a:buFontTx/>
              <a:buChar char="-"/>
            </a:pPr>
            <a:endParaRPr lang="en-US" sz="800" baseline="30000" dirty="0" smtClean="0"/>
          </a:p>
          <a:p>
            <a:pPr marL="0" indent="0">
              <a:buNone/>
            </a:pPr>
            <a:r>
              <a:rPr lang="en-US" dirty="0" smtClean="0"/>
              <a:t>If light rail usage is maximized, then the potential for further expansion can boost these numbers even further.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</p:spPr>
        <p:txBody>
          <a:bodyPr/>
          <a:lstStyle/>
          <a:p>
            <a:r>
              <a:rPr lang="en-US" smtClean="0"/>
              <a:t>April 5 2012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471937"/>
              </p:ext>
            </p:extLst>
          </p:nvPr>
        </p:nvGraphicFramePr>
        <p:xfrm>
          <a:off x="1694407" y="4591051"/>
          <a:ext cx="4953000" cy="1352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250"/>
                <a:gridCol w="1238250"/>
                <a:gridCol w="1238250"/>
                <a:gridCol w="1238250"/>
              </a:tblGrid>
              <a:tr h="171577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Line</a:t>
                      </a:r>
                      <a:endParaRPr lang="en-US" sz="13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Spending</a:t>
                      </a:r>
                      <a:endParaRPr lang="en-US" sz="13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Impact</a:t>
                      </a:r>
                      <a:endParaRPr lang="en-US" sz="13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Jobs</a:t>
                      </a:r>
                      <a:endParaRPr lang="en-US" sz="1300" dirty="0"/>
                    </a:p>
                  </a:txBody>
                  <a:tcPr marL="84582" marR="84582" marT="42291" marB="42291"/>
                </a:tc>
              </a:tr>
              <a:tr h="2506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Blue Line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$289 Million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$502 Million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3,969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</a:tr>
              <a:tr h="21183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Orange</a:t>
                      </a:r>
                      <a:r>
                        <a:rPr lang="en-US" sz="1200" baseline="0" dirty="0" smtClean="0"/>
                        <a:t> Line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$1.18 Billion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$2.05 Billion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16,205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</a:tr>
              <a:tr h="24917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Green</a:t>
                      </a:r>
                      <a:r>
                        <a:rPr lang="en-US" sz="1200" baseline="0" dirty="0" smtClean="0"/>
                        <a:t> Line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$868 Million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$1.5</a:t>
                      </a:r>
                      <a:r>
                        <a:rPr lang="en-US" sz="1200" baseline="0" dirty="0" smtClean="0"/>
                        <a:t> Billion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11,921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</a:tr>
              <a:tr h="19126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Total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$3.14 Billion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$5.65</a:t>
                      </a:r>
                      <a:r>
                        <a:rPr lang="en-US" sz="1200" baseline="0" dirty="0" smtClean="0"/>
                        <a:t> Billion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32,095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674088" y="4267200"/>
            <a:ext cx="3414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pc="-100" dirty="0" smtClean="0">
                <a:solidFill>
                  <a:srgbClr val="D1282E"/>
                </a:solidFill>
                <a:latin typeface="Cambria"/>
                <a:ea typeface="+mj-ea"/>
                <a:cs typeface="+mj-cs"/>
              </a:rPr>
              <a:t>Dallas LRT Projected Spending vs. Impact</a:t>
            </a:r>
            <a:r>
              <a:rPr lang="en-US" sz="1600" spc="-100" baseline="30000" dirty="0" smtClean="0">
                <a:solidFill>
                  <a:srgbClr val="D1282E"/>
                </a:solidFill>
                <a:latin typeface="Cambria"/>
                <a:ea typeface="+mj-ea"/>
                <a:cs typeface="+mj-cs"/>
              </a:rPr>
              <a:t>3</a:t>
            </a:r>
            <a:endParaRPr lang="en-US" sz="1600" baseline="30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6085987"/>
            <a:ext cx="7794121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arenR"/>
            </a:pPr>
            <a:r>
              <a:rPr lang="en-US" sz="1050" dirty="0"/>
              <a:t>http://</a:t>
            </a:r>
            <a:r>
              <a:rPr lang="en-US" sz="1050" dirty="0" smtClean="0"/>
              <a:t>www.detroittransit.org/cms.php?pageid=26</a:t>
            </a:r>
          </a:p>
          <a:p>
            <a:pPr marL="342900" indent="-342900">
              <a:buFontTx/>
              <a:buAutoNum type="arabicParenR"/>
            </a:pPr>
            <a:r>
              <a:rPr lang="en-US" sz="1050" dirty="0">
                <a:latin typeface="+mj-lt"/>
              </a:rPr>
              <a:t>http://</a:t>
            </a:r>
            <a:r>
              <a:rPr lang="en-US" sz="1050" dirty="0" smtClean="0">
                <a:latin typeface="+mj-lt"/>
              </a:rPr>
              <a:t>washingtonexaminer.com/local/maryland/2011/11/purple-line-expected-be-major-economic-engine-md-officials-say</a:t>
            </a:r>
          </a:p>
          <a:p>
            <a:pPr marL="342900" indent="-342900">
              <a:buFontTx/>
              <a:buAutoNum type="arabicParenR"/>
            </a:pPr>
            <a:r>
              <a:rPr lang="en-US" sz="1050" dirty="0">
                <a:latin typeface="+mj-lt"/>
              </a:rPr>
              <a:t>http://www.dart.org/about/WeinsteinClowerTODNov07.pdf</a:t>
            </a:r>
            <a:endParaRPr lang="en-US" sz="105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9095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 smtClean="0"/>
              <a:t>Process Flow pre-Current ITS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14" descr="http://gallery.mailchimp.com/a4fc90437eadd6396e6b4c7de/images/New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70" y="1361600"/>
            <a:ext cx="1684015" cy="117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280722" y="4953000"/>
            <a:ext cx="1594603" cy="1728859"/>
            <a:chOff x="715274" y="838200"/>
            <a:chExt cx="1594603" cy="1728859"/>
          </a:xfrm>
        </p:grpSpPr>
        <p:pic>
          <p:nvPicPr>
            <p:cNvPr id="9" name="Picture 2" descr="C:\Users\Nathan\AppData\Local\Microsoft\Windows\Temporary Internet Files\Content.IE5\53UYLVK1\MC900383528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024" y="838200"/>
              <a:ext cx="1303107" cy="1437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715274" y="2290060"/>
              <a:ext cx="15946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Local Business Owners</a:t>
              </a:r>
              <a:endParaRPr lang="en-US" sz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2172" y="3138446"/>
            <a:ext cx="1841892" cy="1660298"/>
            <a:chOff x="228600" y="2743200"/>
            <a:chExt cx="2333625" cy="2103550"/>
          </a:xfrm>
        </p:grpSpPr>
        <p:pic>
          <p:nvPicPr>
            <p:cNvPr id="12" name="Picture 11" descr="C:\Users\Nathan\AppData\Local\Microsoft\Windows\Temporary Internet Files\Content.IE5\DQ84ZFRV\MC900361268[1]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2743200"/>
              <a:ext cx="2333625" cy="1854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824628" y="4495800"/>
              <a:ext cx="1034164" cy="3509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Tide Rider</a:t>
              </a:r>
              <a:endParaRPr lang="en-US" sz="1200" dirty="0"/>
            </a:p>
          </p:txBody>
        </p:sp>
      </p:grpSp>
      <p:sp>
        <p:nvSpPr>
          <p:cNvPr id="14" name="Flowchart: Process 13"/>
          <p:cNvSpPr/>
          <p:nvPr/>
        </p:nvSpPr>
        <p:spPr>
          <a:xfrm>
            <a:off x="2143046" y="1620317"/>
            <a:ext cx="1562100" cy="7408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Need to evaluate &amp; expand Tide light </a:t>
            </a:r>
            <a:r>
              <a:rPr lang="en-US" sz="1200" dirty="0"/>
              <a:t>r</a:t>
            </a:r>
            <a:r>
              <a:rPr lang="en-US" sz="1200" dirty="0" smtClean="0"/>
              <a:t>ail </a:t>
            </a:r>
            <a:r>
              <a:rPr lang="en-US" sz="1200" dirty="0"/>
              <a:t>s</a:t>
            </a:r>
            <a:r>
              <a:rPr lang="en-US" sz="1200" dirty="0" smtClean="0"/>
              <a:t>ervices</a:t>
            </a:r>
            <a:endParaRPr lang="en-US" sz="1200" dirty="0"/>
          </a:p>
        </p:txBody>
      </p:sp>
      <p:sp>
        <p:nvSpPr>
          <p:cNvPr id="15" name="Flowchart: Process 14"/>
          <p:cNvSpPr/>
          <p:nvPr/>
        </p:nvSpPr>
        <p:spPr>
          <a:xfrm>
            <a:off x="3882420" y="2067411"/>
            <a:ext cx="1224564" cy="951367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Receive user feedback about service through traditional means</a:t>
            </a:r>
            <a:endParaRPr lang="en-US" sz="1200" dirty="0"/>
          </a:p>
        </p:txBody>
      </p:sp>
      <p:sp>
        <p:nvSpPr>
          <p:cNvPr id="16" name="Flowchart: Process 15"/>
          <p:cNvSpPr/>
          <p:nvPr/>
        </p:nvSpPr>
        <p:spPr>
          <a:xfrm>
            <a:off x="3882419" y="1249451"/>
            <a:ext cx="1224564" cy="475060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Static ridership data</a:t>
            </a:r>
            <a:endParaRPr lang="en-US" sz="1200" dirty="0"/>
          </a:p>
        </p:txBody>
      </p:sp>
      <p:sp>
        <p:nvSpPr>
          <p:cNvPr id="17" name="Flowchart: Process 16"/>
          <p:cNvSpPr/>
          <p:nvPr/>
        </p:nvSpPr>
        <p:spPr>
          <a:xfrm>
            <a:off x="5365640" y="1583380"/>
            <a:ext cx="1320074" cy="9680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Set schedule, stops/stations and fare for light rail, and determine new service areas</a:t>
            </a:r>
            <a:endParaRPr lang="en-US" sz="1200" dirty="0"/>
          </a:p>
        </p:txBody>
      </p:sp>
      <p:sp>
        <p:nvSpPr>
          <p:cNvPr id="18" name="Flowchart: Process 17"/>
          <p:cNvSpPr/>
          <p:nvPr/>
        </p:nvSpPr>
        <p:spPr>
          <a:xfrm>
            <a:off x="6867446" y="1773641"/>
            <a:ext cx="1015274" cy="58753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Light rail normal operation</a:t>
            </a:r>
            <a:endParaRPr lang="en-US" sz="1200" dirty="0"/>
          </a:p>
        </p:txBody>
      </p:sp>
      <p:sp>
        <p:nvSpPr>
          <p:cNvPr id="19" name="Plus 18"/>
          <p:cNvSpPr/>
          <p:nvPr/>
        </p:nvSpPr>
        <p:spPr>
          <a:xfrm>
            <a:off x="4392497" y="1783652"/>
            <a:ext cx="204407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" name="Flowchart: Process 19"/>
          <p:cNvSpPr/>
          <p:nvPr/>
        </p:nvSpPr>
        <p:spPr>
          <a:xfrm>
            <a:off x="2109039" y="3552946"/>
            <a:ext cx="1562100" cy="7408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Need to go somewhere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3882420" y="3237553"/>
            <a:ext cx="1224564" cy="1371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-Visit website</a:t>
            </a:r>
          </a:p>
          <a:p>
            <a:r>
              <a:rPr lang="en-US" sz="1200" dirty="0" smtClean="0"/>
              <a:t>-Get schedule information</a:t>
            </a:r>
          </a:p>
          <a:p>
            <a:r>
              <a:rPr lang="en-US" sz="1200" dirty="0" smtClean="0"/>
              <a:t>-Get fare info</a:t>
            </a:r>
          </a:p>
          <a:p>
            <a:r>
              <a:rPr lang="en-US" sz="1200" dirty="0" smtClean="0"/>
              <a:t>-Get stop info</a:t>
            </a:r>
          </a:p>
          <a:p>
            <a:r>
              <a:rPr lang="en-US" sz="1200" dirty="0" smtClean="0"/>
              <a:t>-Purchase e-ticket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5242628" y="3376740"/>
            <a:ext cx="1234372" cy="470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Go to stop/station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5387578" y="3952595"/>
            <a:ext cx="944471" cy="39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Embark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6700828" y="3237553"/>
            <a:ext cx="1127676" cy="4748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Ride to next stop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6807466" y="4140717"/>
            <a:ext cx="9144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Disembark</a:t>
            </a:r>
            <a:endParaRPr lang="en-US" sz="1200" dirty="0"/>
          </a:p>
        </p:txBody>
      </p:sp>
      <p:sp>
        <p:nvSpPr>
          <p:cNvPr id="26" name="Flowchart: Decision 25"/>
          <p:cNvSpPr/>
          <p:nvPr/>
        </p:nvSpPr>
        <p:spPr>
          <a:xfrm>
            <a:off x="7076156" y="3791396"/>
            <a:ext cx="377020" cy="26391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280722" y="3124527"/>
            <a:ext cx="810127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80722" y="4798744"/>
            <a:ext cx="810127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Process 28"/>
          <p:cNvSpPr/>
          <p:nvPr/>
        </p:nvSpPr>
        <p:spPr>
          <a:xfrm>
            <a:off x="2143046" y="5301181"/>
            <a:ext cx="1562100" cy="7408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Want to attract Light Rail customers</a:t>
            </a:r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3959411" y="5218094"/>
            <a:ext cx="107058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Traditional </a:t>
            </a:r>
          </a:p>
          <a:p>
            <a:pPr algn="ctr"/>
            <a:r>
              <a:rPr lang="en-US" sz="1200" dirty="0" smtClean="0"/>
              <a:t>advertising </a:t>
            </a:r>
          </a:p>
          <a:p>
            <a:pPr algn="ctr"/>
            <a:r>
              <a:rPr lang="en-US" sz="1200" dirty="0" smtClean="0"/>
              <a:t>media (print, radio, TV)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5274116" y="5410200"/>
            <a:ext cx="1202884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Inefficient marketing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6700828" y="5404887"/>
            <a:ext cx="1528772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 big returns on tax payer investment in light rail</a:t>
            </a:r>
            <a:endParaRPr lang="en-US" sz="1200" dirty="0"/>
          </a:p>
        </p:txBody>
      </p:sp>
      <p:sp>
        <p:nvSpPr>
          <p:cNvPr id="33" name="Left Brace 32"/>
          <p:cNvSpPr/>
          <p:nvPr/>
        </p:nvSpPr>
        <p:spPr>
          <a:xfrm>
            <a:off x="3705146" y="1361600"/>
            <a:ext cx="177274" cy="1381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e 33"/>
          <p:cNvSpPr/>
          <p:nvPr/>
        </p:nvSpPr>
        <p:spPr>
          <a:xfrm flipH="1">
            <a:off x="5106984" y="1367898"/>
            <a:ext cx="232380" cy="13753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17" idx="3"/>
            <a:endCxn id="18" idx="1"/>
          </p:cNvCxnSpPr>
          <p:nvPr/>
        </p:nvCxnSpPr>
        <p:spPr>
          <a:xfrm>
            <a:off x="6685714" y="2067411"/>
            <a:ext cx="1817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0" idx="3"/>
            <a:endCxn id="21" idx="1"/>
          </p:cNvCxnSpPr>
          <p:nvPr/>
        </p:nvCxnSpPr>
        <p:spPr>
          <a:xfrm>
            <a:off x="3671139" y="3923353"/>
            <a:ext cx="2112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2" idx="1"/>
          </p:cNvCxnSpPr>
          <p:nvPr/>
        </p:nvCxnSpPr>
        <p:spPr>
          <a:xfrm>
            <a:off x="5149590" y="3611858"/>
            <a:ext cx="9303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2" idx="2"/>
            <a:endCxn id="23" idx="0"/>
          </p:cNvCxnSpPr>
          <p:nvPr/>
        </p:nvCxnSpPr>
        <p:spPr>
          <a:xfrm>
            <a:off x="5859814" y="3846977"/>
            <a:ext cx="0" cy="1056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23" idx="3"/>
            <a:endCxn id="24" idx="1"/>
          </p:cNvCxnSpPr>
          <p:nvPr/>
        </p:nvCxnSpPr>
        <p:spPr>
          <a:xfrm flipV="1">
            <a:off x="6332049" y="3474959"/>
            <a:ext cx="368779" cy="67647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endCxn id="26" idx="1"/>
          </p:cNvCxnSpPr>
          <p:nvPr/>
        </p:nvCxnSpPr>
        <p:spPr>
          <a:xfrm>
            <a:off x="6807466" y="3712364"/>
            <a:ext cx="268690" cy="21098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6" idx="3"/>
            <a:endCxn id="24" idx="3"/>
          </p:cNvCxnSpPr>
          <p:nvPr/>
        </p:nvCxnSpPr>
        <p:spPr>
          <a:xfrm flipV="1">
            <a:off x="7453176" y="3474959"/>
            <a:ext cx="375328" cy="448394"/>
          </a:xfrm>
          <a:prstGeom prst="bentConnector3">
            <a:avLst>
              <a:gd name="adj1" fmla="val 1609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6" idx="2"/>
            <a:endCxn id="25" idx="0"/>
          </p:cNvCxnSpPr>
          <p:nvPr/>
        </p:nvCxnSpPr>
        <p:spPr>
          <a:xfrm>
            <a:off x="7264666" y="4055310"/>
            <a:ext cx="0" cy="854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9" idx="3"/>
            <a:endCxn id="30" idx="1"/>
          </p:cNvCxnSpPr>
          <p:nvPr/>
        </p:nvCxnSpPr>
        <p:spPr>
          <a:xfrm>
            <a:off x="3705146" y="5671588"/>
            <a:ext cx="254265" cy="37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3"/>
            <a:endCxn id="31" idx="1"/>
          </p:cNvCxnSpPr>
          <p:nvPr/>
        </p:nvCxnSpPr>
        <p:spPr>
          <a:xfrm>
            <a:off x="5029991" y="5675294"/>
            <a:ext cx="244125" cy="1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1" idx="3"/>
            <a:endCxn id="32" idx="1"/>
          </p:cNvCxnSpPr>
          <p:nvPr/>
        </p:nvCxnSpPr>
        <p:spPr>
          <a:xfrm flipV="1">
            <a:off x="6477000" y="5671587"/>
            <a:ext cx="223828" cy="5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49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74320"/>
            <a:ext cx="7772400" cy="1165225"/>
          </a:xfrm>
        </p:spPr>
        <p:txBody>
          <a:bodyPr anchor="t">
            <a:normAutofit/>
          </a:bodyPr>
          <a:lstStyle/>
          <a:p>
            <a:pPr algn="ctr"/>
            <a:r>
              <a:rPr lang="en-US" sz="4600" dirty="0" smtClean="0"/>
              <a:t>The Solution</a:t>
            </a:r>
            <a:endParaRPr lang="en-US" sz="4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981200"/>
            <a:ext cx="69201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Current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800" i="1" dirty="0" smtClean="0"/>
              <a:t>Intelligent Transportation System </a:t>
            </a:r>
            <a:r>
              <a:rPr lang="en-US" sz="2800" dirty="0" smtClean="0"/>
              <a:t>(ITS)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Current will </a:t>
            </a:r>
            <a:r>
              <a:rPr lang="en-US" sz="2400" dirty="0"/>
              <a:t>provide  accessible, real-time, and accurate information </a:t>
            </a:r>
            <a:r>
              <a:rPr lang="en-US" sz="2400" dirty="0" smtClean="0"/>
              <a:t>to </a:t>
            </a:r>
            <a:r>
              <a:rPr lang="en-US" sz="2400" dirty="0"/>
              <a:t>transit authorities </a:t>
            </a:r>
            <a:r>
              <a:rPr lang="en-US" sz="2400" dirty="0" smtClean="0"/>
              <a:t>for maximizing </a:t>
            </a:r>
            <a:r>
              <a:rPr lang="en-US" sz="2400" dirty="0"/>
              <a:t>adoption and expansion of emerging light rail public transportation systems. </a:t>
            </a:r>
          </a:p>
        </p:txBody>
      </p:sp>
    </p:spTree>
    <p:extLst>
      <p:ext uri="{BB962C8B-B14F-4D97-AF65-F5344CB8AC3E}">
        <p14:creationId xmlns:p14="http://schemas.microsoft.com/office/powerpoint/2010/main" val="3440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 smtClean="0"/>
              <a:t>Process Flow with Current ITS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14" descr="http://gallery.mailchimp.com/a4fc90437eadd6396e6b4c7de/images/New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70" y="1361600"/>
            <a:ext cx="1684015" cy="117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lowchart: Process 7"/>
          <p:cNvSpPr/>
          <p:nvPr/>
        </p:nvSpPr>
        <p:spPr>
          <a:xfrm>
            <a:off x="2143046" y="1620317"/>
            <a:ext cx="1562100" cy="7408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Need to evaluate &amp; expand Tide light rail services</a:t>
            </a:r>
            <a:endParaRPr lang="en-US" sz="1200" dirty="0"/>
          </a:p>
        </p:txBody>
      </p:sp>
      <p:sp>
        <p:nvSpPr>
          <p:cNvPr id="9" name="Flowchart: Process 8"/>
          <p:cNvSpPr/>
          <p:nvPr/>
        </p:nvSpPr>
        <p:spPr>
          <a:xfrm>
            <a:off x="3882420" y="2458933"/>
            <a:ext cx="1224564" cy="951367"/>
          </a:xfrm>
          <a:prstGeom prst="flowChart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Send alerts &amp; receive user feedback about service through Current ITS</a:t>
            </a:r>
            <a:endParaRPr lang="en-US" sz="1200" dirty="0"/>
          </a:p>
        </p:txBody>
      </p:sp>
      <p:sp>
        <p:nvSpPr>
          <p:cNvPr id="10" name="Flowchart: Process 9"/>
          <p:cNvSpPr/>
          <p:nvPr/>
        </p:nvSpPr>
        <p:spPr>
          <a:xfrm>
            <a:off x="3882420" y="1800666"/>
            <a:ext cx="1224564" cy="538628"/>
          </a:xfrm>
          <a:prstGeom prst="flowChart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Real-time ridership + GPS data</a:t>
            </a:r>
            <a:endParaRPr lang="en-US" sz="1200" dirty="0"/>
          </a:p>
        </p:txBody>
      </p:sp>
      <p:sp>
        <p:nvSpPr>
          <p:cNvPr id="11" name="Flowchart: Process 10"/>
          <p:cNvSpPr/>
          <p:nvPr/>
        </p:nvSpPr>
        <p:spPr>
          <a:xfrm>
            <a:off x="5274116" y="1575032"/>
            <a:ext cx="1320074" cy="10919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Quickly &amp; accurately set schedule, stops/stations and fare for light rail</a:t>
            </a:r>
            <a:endParaRPr lang="en-US" sz="1200" dirty="0"/>
          </a:p>
        </p:txBody>
      </p:sp>
      <p:sp>
        <p:nvSpPr>
          <p:cNvPr id="12" name="Flowchart: Process 11"/>
          <p:cNvSpPr/>
          <p:nvPr/>
        </p:nvSpPr>
        <p:spPr>
          <a:xfrm>
            <a:off x="6867446" y="1827246"/>
            <a:ext cx="1015274" cy="58753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Efficient light rail operation</a:t>
            </a:r>
            <a:endParaRPr lang="en-US" sz="1200" dirty="0"/>
          </a:p>
        </p:txBody>
      </p:sp>
      <p:sp>
        <p:nvSpPr>
          <p:cNvPr id="13" name="Flowchart: Process 12"/>
          <p:cNvSpPr/>
          <p:nvPr/>
        </p:nvSpPr>
        <p:spPr>
          <a:xfrm>
            <a:off x="2143046" y="3827970"/>
            <a:ext cx="1562100" cy="7408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Need to go somewhere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3882418" y="3646257"/>
            <a:ext cx="1224564" cy="1371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Current ITS provides all info needed by rider 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5265693" y="3829579"/>
            <a:ext cx="1234372" cy="470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Go to stop/station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5410643" y="4499969"/>
            <a:ext cx="944471" cy="39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Embark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6723893" y="3690392"/>
            <a:ext cx="1127676" cy="47481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Ride to next stop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6830531" y="4698805"/>
            <a:ext cx="9144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Disembark</a:t>
            </a:r>
            <a:endParaRPr lang="en-US" sz="1200" dirty="0"/>
          </a:p>
        </p:txBody>
      </p:sp>
      <p:sp>
        <p:nvSpPr>
          <p:cNvPr id="19" name="Flowchart: Decision 18"/>
          <p:cNvSpPr/>
          <p:nvPr/>
        </p:nvSpPr>
        <p:spPr>
          <a:xfrm>
            <a:off x="7099218" y="4352295"/>
            <a:ext cx="377020" cy="26391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" name="Flowchart: Process 19"/>
          <p:cNvSpPr/>
          <p:nvPr/>
        </p:nvSpPr>
        <p:spPr>
          <a:xfrm>
            <a:off x="2143046" y="5353378"/>
            <a:ext cx="1562100" cy="7408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Want to attract light rail customers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3882419" y="5199170"/>
            <a:ext cx="1224563" cy="104923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Advertising with </a:t>
            </a:r>
          </a:p>
          <a:p>
            <a:pPr algn="ctr"/>
            <a:r>
              <a:rPr lang="en-US" sz="1200" dirty="0" smtClean="0"/>
              <a:t>Current ITS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5281437" y="5457084"/>
            <a:ext cx="1202884" cy="533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Effectively target market</a:t>
            </a:r>
            <a:endParaRPr lang="en-US" sz="1200" dirty="0"/>
          </a:p>
        </p:txBody>
      </p:sp>
      <p:sp>
        <p:nvSpPr>
          <p:cNvPr id="23" name="Flowchart: Process 22"/>
          <p:cNvSpPr/>
          <p:nvPr/>
        </p:nvSpPr>
        <p:spPr>
          <a:xfrm>
            <a:off x="3882419" y="1198699"/>
            <a:ext cx="1224564" cy="538628"/>
          </a:xfrm>
          <a:prstGeom prst="flowChart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Historical data &amp; event data</a:t>
            </a:r>
            <a:endParaRPr lang="en-US" sz="1200" dirty="0"/>
          </a:p>
        </p:txBody>
      </p:sp>
      <p:cxnSp>
        <p:nvCxnSpPr>
          <p:cNvPr id="24" name="Straight Arrow Connector 23"/>
          <p:cNvCxnSpPr>
            <a:stCxn id="9" idx="2"/>
            <a:endCxn id="14" idx="0"/>
          </p:cNvCxnSpPr>
          <p:nvPr/>
        </p:nvCxnSpPr>
        <p:spPr>
          <a:xfrm flipH="1">
            <a:off x="4494700" y="3410300"/>
            <a:ext cx="2" cy="23595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2"/>
            <a:endCxn id="21" idx="0"/>
          </p:cNvCxnSpPr>
          <p:nvPr/>
        </p:nvCxnSpPr>
        <p:spPr>
          <a:xfrm>
            <a:off x="4494700" y="5017857"/>
            <a:ext cx="1" cy="18131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ft Brace 25"/>
          <p:cNvSpPr/>
          <p:nvPr/>
        </p:nvSpPr>
        <p:spPr>
          <a:xfrm>
            <a:off x="3705146" y="1305922"/>
            <a:ext cx="177273" cy="1981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13" idx="3"/>
          </p:cNvCxnSpPr>
          <p:nvPr/>
        </p:nvCxnSpPr>
        <p:spPr>
          <a:xfrm>
            <a:off x="3705146" y="4198377"/>
            <a:ext cx="1772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4" idx="3"/>
            <a:endCxn id="15" idx="1"/>
          </p:cNvCxnSpPr>
          <p:nvPr/>
        </p:nvCxnSpPr>
        <p:spPr>
          <a:xfrm flipV="1">
            <a:off x="5106982" y="4064698"/>
            <a:ext cx="158711" cy="26735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2"/>
            <a:endCxn id="16" idx="0"/>
          </p:cNvCxnSpPr>
          <p:nvPr/>
        </p:nvCxnSpPr>
        <p:spPr>
          <a:xfrm>
            <a:off x="5882879" y="4299816"/>
            <a:ext cx="0" cy="2001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6" idx="3"/>
            <a:endCxn id="17" idx="1"/>
          </p:cNvCxnSpPr>
          <p:nvPr/>
        </p:nvCxnSpPr>
        <p:spPr>
          <a:xfrm flipV="1">
            <a:off x="6355114" y="3927798"/>
            <a:ext cx="368779" cy="77100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7" idx="3"/>
            <a:endCxn id="19" idx="3"/>
          </p:cNvCxnSpPr>
          <p:nvPr/>
        </p:nvCxnSpPr>
        <p:spPr>
          <a:xfrm flipH="1">
            <a:off x="7476238" y="3927798"/>
            <a:ext cx="375331" cy="556454"/>
          </a:xfrm>
          <a:prstGeom prst="bentConnector3">
            <a:avLst>
              <a:gd name="adj1" fmla="val -609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9" idx="1"/>
            <a:endCxn id="17" idx="2"/>
          </p:cNvCxnSpPr>
          <p:nvPr/>
        </p:nvCxnSpPr>
        <p:spPr>
          <a:xfrm rot="10800000" flipH="1">
            <a:off x="7099217" y="4165204"/>
            <a:ext cx="188513" cy="319049"/>
          </a:xfrm>
          <a:prstGeom prst="bentConnector4">
            <a:avLst>
              <a:gd name="adj1" fmla="val -121265"/>
              <a:gd name="adj2" fmla="val 706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9" idx="2"/>
            <a:endCxn id="18" idx="0"/>
          </p:cNvCxnSpPr>
          <p:nvPr/>
        </p:nvCxnSpPr>
        <p:spPr>
          <a:xfrm>
            <a:off x="7287728" y="4616209"/>
            <a:ext cx="3" cy="82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3"/>
            <a:endCxn id="12" idx="1"/>
          </p:cNvCxnSpPr>
          <p:nvPr/>
        </p:nvCxnSpPr>
        <p:spPr>
          <a:xfrm>
            <a:off x="6594190" y="2121016"/>
            <a:ext cx="2732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Brace 34"/>
          <p:cNvSpPr/>
          <p:nvPr/>
        </p:nvSpPr>
        <p:spPr>
          <a:xfrm>
            <a:off x="5106984" y="1260612"/>
            <a:ext cx="167132" cy="1981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20" idx="3"/>
            <a:endCxn id="21" idx="1"/>
          </p:cNvCxnSpPr>
          <p:nvPr/>
        </p:nvCxnSpPr>
        <p:spPr>
          <a:xfrm>
            <a:off x="3705146" y="5723785"/>
            <a:ext cx="1772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3"/>
            <a:endCxn id="22" idx="1"/>
          </p:cNvCxnSpPr>
          <p:nvPr/>
        </p:nvCxnSpPr>
        <p:spPr>
          <a:xfrm flipV="1">
            <a:off x="5106982" y="5723784"/>
            <a:ext cx="17445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667674" y="5302201"/>
            <a:ext cx="1638125" cy="843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Realize returns on tax payer investment in light rail</a:t>
            </a:r>
            <a:endParaRPr lang="en-US" sz="1200" dirty="0"/>
          </a:p>
        </p:txBody>
      </p:sp>
      <p:cxnSp>
        <p:nvCxnSpPr>
          <p:cNvPr id="39" name="Straight Arrow Connector 38"/>
          <p:cNvCxnSpPr>
            <a:stCxn id="22" idx="3"/>
            <a:endCxn id="38" idx="1"/>
          </p:cNvCxnSpPr>
          <p:nvPr/>
        </p:nvCxnSpPr>
        <p:spPr>
          <a:xfrm>
            <a:off x="6484321" y="5723784"/>
            <a:ext cx="18335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235816" y="4959503"/>
            <a:ext cx="1594603" cy="1722356"/>
            <a:chOff x="235816" y="4959503"/>
            <a:chExt cx="1594603" cy="1722356"/>
          </a:xfrm>
        </p:grpSpPr>
        <p:sp>
          <p:nvSpPr>
            <p:cNvPr id="42" name="TextBox 41"/>
            <p:cNvSpPr txBox="1"/>
            <p:nvPr/>
          </p:nvSpPr>
          <p:spPr>
            <a:xfrm>
              <a:off x="235816" y="6404860"/>
              <a:ext cx="15946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Local Business Owners</a:t>
              </a:r>
              <a:endParaRPr lang="en-US" sz="1200" dirty="0"/>
            </a:p>
          </p:txBody>
        </p:sp>
        <p:pic>
          <p:nvPicPr>
            <p:cNvPr id="43" name="Picture 2" descr="C:\Program Files (x86)\Microsoft Office\MEDIA\CAGCAT10\j0195812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3" y="4959503"/>
              <a:ext cx="1444896" cy="1486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 43"/>
          <p:cNvGrpSpPr/>
          <p:nvPr/>
        </p:nvGrpSpPr>
        <p:grpSpPr>
          <a:xfrm>
            <a:off x="148089" y="3079743"/>
            <a:ext cx="1709396" cy="1719001"/>
            <a:chOff x="148089" y="3079743"/>
            <a:chExt cx="1709396" cy="1719001"/>
          </a:xfrm>
        </p:grpSpPr>
        <p:sp>
          <p:nvSpPr>
            <p:cNvPr id="45" name="TextBox 44"/>
            <p:cNvSpPr txBox="1"/>
            <p:nvPr/>
          </p:nvSpPr>
          <p:spPr>
            <a:xfrm>
              <a:off x="607352" y="4521745"/>
              <a:ext cx="8162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Tide Rider</a:t>
              </a:r>
              <a:endParaRPr lang="en-US" sz="1200" dirty="0"/>
            </a:p>
          </p:txBody>
        </p:sp>
        <p:pic>
          <p:nvPicPr>
            <p:cNvPr id="46" name="Picture 12" descr="C:\Users\Nathan\AppData\Local\Microsoft\Windows\Temporary Internet Files\Content.IE5\FM6Q0GEP\MC900441932[1]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48089" y="3079743"/>
              <a:ext cx="1709396" cy="1499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27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sz="4400" dirty="0" smtClean="0"/>
              <a:t>Prototype Major Functional Component Diagram</a:t>
            </a:r>
            <a:endParaRPr lang="en-US" sz="4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247961" y="2538077"/>
            <a:ext cx="6655099" cy="3308032"/>
            <a:chOff x="0" y="0"/>
            <a:chExt cx="5952227" cy="2958860"/>
          </a:xfrm>
        </p:grpSpPr>
        <p:cxnSp>
          <p:nvCxnSpPr>
            <p:cNvPr id="31" name="Elbow Connector 30"/>
            <p:cNvCxnSpPr/>
            <p:nvPr/>
          </p:nvCxnSpPr>
          <p:spPr>
            <a:xfrm flipV="1">
              <a:off x="4330460" y="862642"/>
              <a:ext cx="412019" cy="242808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0" y="0"/>
              <a:ext cx="5952227" cy="2958860"/>
              <a:chOff x="0" y="0"/>
              <a:chExt cx="5952227" cy="2958860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0" y="0"/>
                <a:ext cx="5952227" cy="2958860"/>
                <a:chOff x="0" y="0"/>
                <a:chExt cx="5952227" cy="295886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0" y="0"/>
                  <a:ext cx="4451230" cy="29588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38" name="TextBox 31"/>
                <p:cNvSpPr txBox="1"/>
                <p:nvPr/>
              </p:nvSpPr>
              <p:spPr>
                <a:xfrm>
                  <a:off x="51759" y="0"/>
                  <a:ext cx="2028238" cy="5900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kern="1200" dirty="0">
                      <a:solidFill>
                        <a:srgbClr val="000000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CS </a:t>
                  </a:r>
                  <a:r>
                    <a:rPr lang="en-US" sz="1400" kern="1200" dirty="0" err="1">
                      <a:solidFill>
                        <a:srgbClr val="000000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Dept</a:t>
                  </a:r>
                  <a:r>
                    <a:rPr lang="en-US" sz="1400" kern="1200" dirty="0">
                      <a:solidFill>
                        <a:srgbClr val="000000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 Virtual Machine</a:t>
                  </a:r>
                  <a:endParaRPr lang="en-US" sz="1100" dirty="0">
                    <a:effectLst/>
                    <a:latin typeface="Calibri"/>
                    <a:ea typeface="Calibri"/>
                    <a:cs typeface="Times New Roman"/>
                  </a:endParaRPr>
                </a:p>
              </p:txBody>
            </p:sp>
            <p:pic>
              <p:nvPicPr>
                <p:cNvPr id="39" name="Picture 38" descr="http://t2.gstatic.com/images?q=tbn:ANd9GcT9yHlq_30feFvpEwL-AdD2jkEKjLLLa24M3_01HLuPs6DWtJItMg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8408" y="414068"/>
                  <a:ext cx="1613139" cy="13457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1" name="Rectangle 40"/>
                <p:cNvSpPr/>
                <p:nvPr/>
              </p:nvSpPr>
              <p:spPr>
                <a:xfrm>
                  <a:off x="3364302" y="405441"/>
                  <a:ext cx="963930" cy="2400300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FFFFFF"/>
                      </a:solidFill>
                      <a:effectLst/>
                      <a:ea typeface="Calibri"/>
                      <a:cs typeface="Times New Roman"/>
                    </a:rPr>
                    <a:t>Web App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FFFFFF"/>
                      </a:solidFill>
                      <a:effectLst/>
                      <a:ea typeface="Calibri"/>
                      <a:cs typeface="Times New Roman"/>
                    </a:rPr>
                    <a:t>Engine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2087593" y="405441"/>
                  <a:ext cx="1105535" cy="982980"/>
                </a:xfrm>
                <a:prstGeom prst="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FFFFFF"/>
                      </a:solidFill>
                      <a:effectLst/>
                      <a:ea typeface="Calibri"/>
                      <a:cs typeface="Times New Roman"/>
                    </a:rPr>
                    <a:t>Decision Engine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3200400" y="871268"/>
                  <a:ext cx="18669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Elbow Connector 43"/>
                <p:cNvCxnSpPr/>
                <p:nvPr/>
              </p:nvCxnSpPr>
              <p:spPr>
                <a:xfrm rot="10800000" flipH="1">
                  <a:off x="353683" y="1397479"/>
                  <a:ext cx="591209" cy="846399"/>
                </a:xfrm>
                <a:prstGeom prst="bentConnector4">
                  <a:avLst>
                    <a:gd name="adj1" fmla="val -34958"/>
                    <a:gd name="adj2" fmla="val 41358"/>
                  </a:avLst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Elbow Connector 44"/>
                <p:cNvCxnSpPr/>
                <p:nvPr/>
              </p:nvCxnSpPr>
              <p:spPr>
                <a:xfrm rot="10800000" flipH="1">
                  <a:off x="353683" y="1397479"/>
                  <a:ext cx="591210" cy="1346988"/>
                </a:xfrm>
                <a:prstGeom prst="bentConnector4">
                  <a:avLst>
                    <a:gd name="adj1" fmla="val -34957"/>
                    <a:gd name="adj2" fmla="val 64288"/>
                  </a:avLst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46" name="Picture 45" descr="http://www.mimicemore.com/hr/wp-content/uploads/2011/02/www.jpg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44528" y="526211"/>
                  <a:ext cx="1207699" cy="127670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7" name="TextBox 7"/>
                <p:cNvSpPr txBox="1"/>
                <p:nvPr/>
              </p:nvSpPr>
              <p:spPr>
                <a:xfrm>
                  <a:off x="595223" y="698739"/>
                  <a:ext cx="904849" cy="7061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4400" b="1" kern="1200">
                      <a:solidFill>
                        <a:srgbClr val="000000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DB</a:t>
                  </a:r>
                  <a:endParaRPr lang="en-US" sz="1100">
                    <a:effectLst/>
                    <a:latin typeface="Calibri"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67419" y="1992701"/>
                  <a:ext cx="2872596" cy="90695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600">
                      <a:solidFill>
                        <a:srgbClr val="FFFFFF"/>
                      </a:solidFill>
                      <a:effectLst/>
                      <a:ea typeface="Calibri"/>
                      <a:cs typeface="Times New Roman"/>
                    </a:rPr>
                    <a:t>Test Harness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cxnSp>
              <p:nvCxnSpPr>
                <p:cNvPr id="49" name="Straight Arrow Connector 48"/>
                <p:cNvCxnSpPr/>
                <p:nvPr/>
              </p:nvCxnSpPr>
              <p:spPr>
                <a:xfrm>
                  <a:off x="1811547" y="871268"/>
                  <a:ext cx="3307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1768415" y="1526875"/>
                  <a:ext cx="1682151" cy="0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 flipH="1">
                  <a:off x="3140015" y="1112807"/>
                  <a:ext cx="244475" cy="825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Rectangle 33"/>
              <p:cNvSpPr/>
              <p:nvPr/>
            </p:nvSpPr>
            <p:spPr>
              <a:xfrm>
                <a:off x="353683" y="2104845"/>
                <a:ext cx="1481152" cy="2953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kern="1200">
                    <a:solidFill>
                      <a:srgbClr val="FFFFFF"/>
                    </a:solidFill>
                    <a:effectLst/>
                    <a:ea typeface="Calibri"/>
                    <a:cs typeface="Times New Roman"/>
                  </a:rPr>
                  <a:t>Simulated GPS Data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53683" y="2493034"/>
                <a:ext cx="1481153" cy="3136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kern="1200">
                    <a:solidFill>
                      <a:srgbClr val="FFFFFF"/>
                    </a:solidFill>
                    <a:effectLst/>
                    <a:ea typeface="Calibri"/>
                    <a:cs typeface="Times New Roman"/>
                  </a:rPr>
                  <a:t>Simulated APC Data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627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620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Risk Matrix</a:t>
            </a:r>
            <a:endParaRPr lang="en-US" dirty="0"/>
          </a:p>
        </p:txBody>
      </p:sp>
      <p:graphicFrame>
        <p:nvGraphicFramePr>
          <p:cNvPr id="12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717304"/>
              </p:ext>
            </p:extLst>
          </p:nvPr>
        </p:nvGraphicFramePr>
        <p:xfrm>
          <a:off x="762000" y="2209800"/>
          <a:ext cx="4038600" cy="3733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7720"/>
                <a:gridCol w="807720"/>
                <a:gridCol w="807720"/>
                <a:gridCol w="807720"/>
                <a:gridCol w="807720"/>
              </a:tblGrid>
              <a:tr h="746760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T1,C1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00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C2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T2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C3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066800" y="6182380"/>
            <a:ext cx="3327706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ln w="12700">
                  <a:solidFill>
                    <a:schemeClr val="bg1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Probability</a:t>
            </a:r>
            <a:endParaRPr lang="en-US" sz="2400" b="1" dirty="0">
              <a:ln w="12700">
                <a:solidFill>
                  <a:schemeClr val="bg1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09600" y="6069013"/>
            <a:ext cx="4114800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733800" y="6091535"/>
            <a:ext cx="11430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ln w="12700">
                  <a:solidFill>
                    <a:schemeClr val="bg1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High</a:t>
            </a:r>
            <a:endParaRPr lang="en-US" sz="2000" b="1" dirty="0">
              <a:ln w="12700">
                <a:solidFill>
                  <a:schemeClr val="bg1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9600" y="6096000"/>
            <a:ext cx="10668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ln w="12700">
                  <a:solidFill>
                    <a:schemeClr val="bg1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Low</a:t>
            </a:r>
            <a:endParaRPr lang="en-US" sz="2000" b="1" dirty="0">
              <a:ln w="12700">
                <a:solidFill>
                  <a:schemeClr val="bg1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09600" y="2335213"/>
            <a:ext cx="0" cy="3749675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16200000">
            <a:off x="-219045" y="2505045"/>
            <a:ext cx="11430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ln w="12700">
                  <a:solidFill>
                    <a:schemeClr val="bg1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High</a:t>
            </a:r>
            <a:endParaRPr lang="en-US" sz="2000" b="1" dirty="0">
              <a:ln w="12700">
                <a:solidFill>
                  <a:schemeClr val="bg1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 rot="16200000">
            <a:off x="-180945" y="5286345"/>
            <a:ext cx="10668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ln w="12700">
                  <a:solidFill>
                    <a:schemeClr val="bg1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Low</a:t>
            </a:r>
            <a:endParaRPr lang="en-US" sz="2000" b="1" dirty="0">
              <a:ln w="12700">
                <a:solidFill>
                  <a:schemeClr val="bg1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235575" y="2209800"/>
          <a:ext cx="2895600" cy="1143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95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Technical</a:t>
                      </a:r>
                      <a:endParaRPr lang="en-US" sz="16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T1: Data latency/accuracy</a:t>
                      </a:r>
                      <a:endParaRPr lang="en-US" sz="16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T2: Sensor</a:t>
                      </a:r>
                      <a:r>
                        <a:rPr lang="en-US" sz="1600" baseline="0" dirty="0" smtClean="0"/>
                        <a:t> availability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243513" y="3505200"/>
          <a:ext cx="2895600" cy="17221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95600"/>
              </a:tblGrid>
              <a:tr h="38099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Customer</a:t>
                      </a:r>
                      <a:endParaRPr lang="en-US" sz="16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C1: Lack</a:t>
                      </a:r>
                      <a:r>
                        <a:rPr lang="en-US" sz="1600" baseline="0" dirty="0" smtClean="0"/>
                        <a:t> of transit authority interest</a:t>
                      </a:r>
                      <a:endParaRPr lang="en-US" sz="16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C2: Low</a:t>
                      </a:r>
                      <a:r>
                        <a:rPr lang="en-US" sz="1600" baseline="0" dirty="0" smtClean="0"/>
                        <a:t> rider acceptance</a:t>
                      </a:r>
                      <a:endParaRPr lang="en-US" sz="16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C3: No local busines</a:t>
                      </a:r>
                      <a:r>
                        <a:rPr lang="en-US" sz="1600" baseline="0" dirty="0" smtClean="0"/>
                        <a:t>s buy-in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 rot="16200000">
            <a:off x="-1326042" y="3865737"/>
            <a:ext cx="3327706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ln w="12700">
                  <a:solidFill>
                    <a:schemeClr val="bg1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Impact</a:t>
            </a:r>
            <a:endParaRPr lang="en-US" sz="2400" b="1" dirty="0">
              <a:ln w="12700">
                <a:solidFill>
                  <a:schemeClr val="bg1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148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Technical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 smtClean="0"/>
              <a:t>Data latency/accuracy 2/4</a:t>
            </a:r>
          </a:p>
          <a:p>
            <a:pPr lvl="1"/>
            <a:r>
              <a:rPr lang="en-US" sz="2400" i="1" u="sng" dirty="0" smtClean="0"/>
              <a:t>Risk</a:t>
            </a:r>
            <a:r>
              <a:rPr lang="en-US" sz="2400" u="sng" dirty="0" smtClean="0"/>
              <a:t>:</a:t>
            </a:r>
            <a:r>
              <a:rPr lang="en-US" sz="2400" dirty="0" smtClean="0"/>
              <a:t> Data provided to the end user has exceeded time of use.</a:t>
            </a:r>
            <a:endParaRPr lang="en-US" sz="2400" u="sng" dirty="0" smtClean="0"/>
          </a:p>
          <a:p>
            <a:pPr lvl="1"/>
            <a:r>
              <a:rPr lang="en-US" sz="2400" i="1" u="sng" dirty="0" smtClean="0"/>
              <a:t>Risk Strategy:</a:t>
            </a:r>
            <a:r>
              <a:rPr lang="en-US" sz="2400" dirty="0" smtClean="0"/>
              <a:t> Determine acceptable latency periods and provide user warning if data is time deficient. </a:t>
            </a:r>
          </a:p>
          <a:p>
            <a:pPr lvl="1"/>
            <a:r>
              <a:rPr lang="en-US" sz="2400" i="1" u="sng" dirty="0" smtClean="0"/>
              <a:t>Risk</a:t>
            </a:r>
            <a:r>
              <a:rPr lang="en-US" sz="2400" u="sng" dirty="0" smtClean="0"/>
              <a:t>:</a:t>
            </a:r>
            <a:r>
              <a:rPr lang="en-US" sz="2400" dirty="0" smtClean="0"/>
              <a:t> Data is incorrect or not updating.</a:t>
            </a:r>
            <a:endParaRPr lang="en-US" sz="2400" u="sng" dirty="0" smtClean="0"/>
          </a:p>
          <a:p>
            <a:pPr lvl="1"/>
            <a:r>
              <a:rPr lang="en-US" sz="2400" i="1" u="sng" dirty="0" smtClean="0"/>
              <a:t>Risk Strategy:</a:t>
            </a:r>
            <a:r>
              <a:rPr lang="en-US" sz="2400" dirty="0" smtClean="0"/>
              <a:t> Provide system diagnostic capability to run during maintenance periods</a:t>
            </a:r>
          </a:p>
          <a:p>
            <a:r>
              <a:rPr lang="en-US" sz="2800" b="1" dirty="0" smtClean="0"/>
              <a:t>Sensor availability 2/2</a:t>
            </a:r>
          </a:p>
          <a:p>
            <a:pPr lvl="1"/>
            <a:r>
              <a:rPr lang="en-US" sz="2200" i="1" u="sng" dirty="0" smtClean="0"/>
              <a:t>Risk</a:t>
            </a:r>
            <a:r>
              <a:rPr lang="en-US" sz="2200" u="sng" dirty="0" smtClean="0"/>
              <a:t>:</a:t>
            </a:r>
            <a:r>
              <a:rPr lang="en-US" sz="2200" dirty="0" smtClean="0"/>
              <a:t> Sensors are out-of-stock or otherwise unavailable.</a:t>
            </a:r>
            <a:endParaRPr lang="en-US" sz="2200" u="sng" dirty="0" smtClean="0"/>
          </a:p>
          <a:p>
            <a:pPr lvl="1"/>
            <a:r>
              <a:rPr lang="en-US" sz="2200" i="1" u="sng" dirty="0" smtClean="0"/>
              <a:t>Risk Strategy:</a:t>
            </a:r>
            <a:r>
              <a:rPr lang="en-US" sz="2200" dirty="0" smtClean="0"/>
              <a:t> Purchase from multiple vendors if necessary and acquire additional units for repair stock.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3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April 5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Customer Risks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100" b="1" dirty="0" smtClean="0"/>
              <a:t>Lack of interest by transit authorities 2/4</a:t>
            </a:r>
          </a:p>
          <a:p>
            <a:pPr marL="640080"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u="sng" dirty="0" smtClean="0"/>
              <a:t>Risk</a:t>
            </a:r>
            <a:r>
              <a:rPr lang="en-US" u="sng" dirty="0" smtClean="0"/>
              <a:t>: </a:t>
            </a:r>
            <a:r>
              <a:rPr lang="en-US" dirty="0" smtClean="0"/>
              <a:t>Transit authorities feel current systems are efficient</a:t>
            </a:r>
            <a:endParaRPr lang="en-US" u="sng" dirty="0" smtClean="0"/>
          </a:p>
          <a:p>
            <a:pPr marL="640080"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u="sng" dirty="0" smtClean="0"/>
              <a:t>Risk Strategy:</a:t>
            </a:r>
            <a:r>
              <a:rPr lang="en-US" dirty="0" smtClean="0"/>
              <a:t> Spur interest by providing granular riding data to aid in faster service changes to maximize efficiency and predict growth.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100" b="1" dirty="0" smtClean="0"/>
              <a:t>Low rider acceptance 1/2</a:t>
            </a:r>
          </a:p>
          <a:p>
            <a:pPr marL="640080"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u="sng" dirty="0" smtClean="0"/>
              <a:t>Risk</a:t>
            </a:r>
            <a:r>
              <a:rPr lang="en-US" u="sng" dirty="0" smtClean="0"/>
              <a:t>:</a:t>
            </a:r>
            <a:r>
              <a:rPr lang="en-US" dirty="0" smtClean="0"/>
              <a:t> Riders and prospective are averse to utilizing products.</a:t>
            </a:r>
            <a:endParaRPr lang="en-US" u="sng" dirty="0" smtClean="0"/>
          </a:p>
          <a:p>
            <a:pPr marL="640080"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u="sng" dirty="0" smtClean="0"/>
              <a:t>Risk Strategy:</a:t>
            </a:r>
            <a:r>
              <a:rPr lang="en-US" dirty="0" smtClean="0"/>
              <a:t> Develop application to operate on multiple platforms to address customer preference range.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b="1" dirty="0" smtClean="0"/>
              <a:t>No local business buy-in </a:t>
            </a:r>
            <a:r>
              <a:rPr lang="en-US" sz="3100" b="1" dirty="0" smtClean="0"/>
              <a:t>3/2</a:t>
            </a:r>
          </a:p>
          <a:p>
            <a:pPr marL="640080"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u="sng" dirty="0" smtClean="0"/>
              <a:t>Risk</a:t>
            </a:r>
            <a:r>
              <a:rPr lang="en-US" u="sng" dirty="0" smtClean="0"/>
              <a:t>:</a:t>
            </a:r>
            <a:r>
              <a:rPr lang="en-US" dirty="0" smtClean="0"/>
              <a:t> Local businesses choose to not support with advertising dollars.</a:t>
            </a:r>
            <a:endParaRPr lang="en-US" u="sng" dirty="0" smtClean="0"/>
          </a:p>
          <a:p>
            <a:pPr marL="640080"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u="sng" dirty="0" smtClean="0"/>
              <a:t>Risk Strategy:</a:t>
            </a:r>
            <a:r>
              <a:rPr lang="en-US" dirty="0" smtClean="0"/>
              <a:t> Provide local businesses with adequate resources to update and inform prospective customers to drive up business.</a:t>
            </a:r>
          </a:p>
          <a:p>
            <a:pPr marL="640080"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5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5334000"/>
          </a:xfrm>
        </p:spPr>
        <p:txBody>
          <a:bodyPr numCol="2">
            <a:noAutofit/>
          </a:bodyPr>
          <a:lstStyle/>
          <a:p>
            <a:pPr marL="285750" indent="-285750"/>
            <a:r>
              <a:rPr lang="en-US" sz="1800" b="1" dirty="0" smtClean="0">
                <a:solidFill>
                  <a:schemeClr val="tx2"/>
                </a:solidFill>
              </a:rPr>
              <a:t>        3</a:t>
            </a:r>
            <a:r>
              <a:rPr lang="en-US" sz="1800" b="1" dirty="0" smtClean="0"/>
              <a:t> Team Introduction</a:t>
            </a:r>
          </a:p>
          <a:p>
            <a:pPr marL="285750" indent="-285750"/>
            <a:r>
              <a:rPr lang="en-US" sz="1800" b="1" dirty="0" smtClean="0">
                <a:solidFill>
                  <a:schemeClr val="tx2"/>
                </a:solidFill>
              </a:rPr>
              <a:t>        4 </a:t>
            </a:r>
            <a:r>
              <a:rPr lang="en-US" sz="1800" b="1" dirty="0" smtClean="0"/>
              <a:t>Problem Statement</a:t>
            </a:r>
          </a:p>
          <a:p>
            <a:pPr marL="285750" indent="-285750"/>
            <a:r>
              <a:rPr lang="en-US" sz="1800" b="1" dirty="0" smtClean="0">
                <a:solidFill>
                  <a:schemeClr val="tx2"/>
                </a:solidFill>
              </a:rPr>
              <a:t>  5-10 </a:t>
            </a:r>
            <a:r>
              <a:rPr lang="en-US" sz="1800" b="1" dirty="0" smtClean="0"/>
              <a:t>Background Research</a:t>
            </a:r>
          </a:p>
          <a:p>
            <a:pPr marL="285750" indent="-285750"/>
            <a:r>
              <a:rPr lang="en-US" sz="1800" b="1" dirty="0" smtClean="0">
                <a:solidFill>
                  <a:schemeClr val="tx2"/>
                </a:solidFill>
              </a:rPr>
              <a:t>      11</a:t>
            </a:r>
            <a:r>
              <a:rPr lang="en-US" sz="1800" b="1" dirty="0" smtClean="0"/>
              <a:t> Process Flows (Pre Solution)</a:t>
            </a:r>
          </a:p>
          <a:p>
            <a:pPr marL="285750" indent="-285750"/>
            <a:r>
              <a:rPr lang="en-US" sz="1800" b="1" dirty="0" smtClean="0">
                <a:solidFill>
                  <a:schemeClr val="tx2"/>
                </a:solidFill>
              </a:rPr>
              <a:t>      12</a:t>
            </a:r>
            <a:r>
              <a:rPr lang="en-US" sz="1800" b="1" dirty="0" smtClean="0"/>
              <a:t> Solution</a:t>
            </a:r>
          </a:p>
          <a:p>
            <a:pPr marL="285750" indent="-285750"/>
            <a:r>
              <a:rPr lang="en-US" sz="1800" b="1" dirty="0" smtClean="0">
                <a:solidFill>
                  <a:schemeClr val="tx2"/>
                </a:solidFill>
              </a:rPr>
              <a:t>      13 </a:t>
            </a:r>
            <a:r>
              <a:rPr lang="en-US" sz="1800" b="1" dirty="0" smtClean="0"/>
              <a:t>Process Flows (Post Solution)</a:t>
            </a:r>
          </a:p>
          <a:p>
            <a:pPr marL="285750" indent="-285750"/>
            <a:r>
              <a:rPr lang="en-US" sz="1800" b="1" dirty="0" smtClean="0">
                <a:solidFill>
                  <a:schemeClr val="tx2"/>
                </a:solidFill>
              </a:rPr>
              <a:t>      14 </a:t>
            </a:r>
            <a:r>
              <a:rPr lang="en-US" sz="1800" b="1" dirty="0" smtClean="0"/>
              <a:t>Objectives</a:t>
            </a:r>
          </a:p>
          <a:p>
            <a:pPr marL="285750" indent="-285750"/>
            <a:r>
              <a:rPr lang="en-US" sz="1800" b="1" dirty="0" smtClean="0">
                <a:solidFill>
                  <a:schemeClr val="tx2"/>
                </a:solidFill>
              </a:rPr>
              <a:t>15-18 </a:t>
            </a:r>
            <a:r>
              <a:rPr lang="en-US" sz="1800" b="1" dirty="0" smtClean="0"/>
              <a:t>Market Analysis</a:t>
            </a:r>
          </a:p>
          <a:p>
            <a:pPr marL="285750" indent="-285750"/>
            <a:r>
              <a:rPr lang="en-US" sz="1800" b="1" dirty="0" smtClean="0">
                <a:solidFill>
                  <a:schemeClr val="tx2"/>
                </a:solidFill>
              </a:rPr>
              <a:t>      19 </a:t>
            </a:r>
            <a:r>
              <a:rPr lang="en-US" sz="1800" b="1" dirty="0" smtClean="0"/>
              <a:t>What’s</a:t>
            </a:r>
            <a:r>
              <a:rPr lang="en-US" sz="1800" b="1" dirty="0" smtClean="0">
                <a:solidFill>
                  <a:schemeClr val="tx2"/>
                </a:solidFill>
              </a:rPr>
              <a:t> </a:t>
            </a:r>
            <a:r>
              <a:rPr lang="en-US" sz="1800" b="1" dirty="0" smtClean="0"/>
              <a:t>In The Box</a:t>
            </a:r>
          </a:p>
          <a:p>
            <a:pPr marL="285750" indent="-285750"/>
            <a:r>
              <a:rPr lang="en-US" sz="1800" b="1" dirty="0" smtClean="0">
                <a:solidFill>
                  <a:schemeClr val="tx2"/>
                </a:solidFill>
              </a:rPr>
              <a:t>      20 </a:t>
            </a:r>
            <a:r>
              <a:rPr lang="en-US" sz="1800" b="1" dirty="0" smtClean="0"/>
              <a:t>What’s</a:t>
            </a:r>
            <a:r>
              <a:rPr lang="en-US" sz="1800" b="1" dirty="0" smtClean="0">
                <a:solidFill>
                  <a:schemeClr val="tx2"/>
                </a:solidFill>
              </a:rPr>
              <a:t> </a:t>
            </a:r>
            <a:r>
              <a:rPr lang="en-US" sz="1800" b="1" dirty="0" smtClean="0"/>
              <a:t>Not In The Box</a:t>
            </a:r>
            <a:r>
              <a:rPr lang="en-US" sz="1800" b="1" dirty="0" smtClean="0">
                <a:solidFill>
                  <a:schemeClr val="tx2"/>
                </a:solidFill>
              </a:rPr>
              <a:t> </a:t>
            </a:r>
            <a:r>
              <a:rPr lang="en-US" sz="1800" b="1" dirty="0" smtClean="0"/>
              <a:t> </a:t>
            </a:r>
          </a:p>
          <a:p>
            <a:pPr marL="285750" indent="-285750"/>
            <a:r>
              <a:rPr lang="en-US" sz="1800" b="1" dirty="0" smtClean="0">
                <a:solidFill>
                  <a:schemeClr val="tx2"/>
                </a:solidFill>
              </a:rPr>
              <a:t>      21</a:t>
            </a:r>
            <a:r>
              <a:rPr lang="en-US" sz="1800" b="1" dirty="0" smtClean="0"/>
              <a:t> Major Functional Component</a:t>
            </a:r>
          </a:p>
          <a:p>
            <a:pPr marL="285750" indent="-285750"/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  </a:t>
            </a:r>
          </a:p>
          <a:p>
            <a:pPr marL="285750" indent="-285750"/>
            <a:endParaRPr lang="en-US" sz="1800" b="1" dirty="0">
              <a:solidFill>
                <a:schemeClr val="tx2"/>
              </a:solidFill>
            </a:endParaRPr>
          </a:p>
          <a:p>
            <a:pPr marL="285750" indent="-285750"/>
            <a:endParaRPr lang="en-US" sz="1800" b="1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285750" indent="-285750"/>
            <a:r>
              <a:rPr lang="en-US" sz="1800" b="1" dirty="0" smtClean="0">
                <a:solidFill>
                  <a:schemeClr val="tx2"/>
                </a:solidFill>
              </a:rPr>
              <a:t>22-27 </a:t>
            </a:r>
            <a:r>
              <a:rPr lang="en-US" sz="1800" b="1" dirty="0" smtClean="0"/>
              <a:t>Hardware Overview</a:t>
            </a:r>
            <a:endParaRPr lang="en-US" sz="1800" b="1" dirty="0" smtClean="0">
              <a:solidFill>
                <a:schemeClr val="tx2"/>
              </a:solidFill>
            </a:endParaRPr>
          </a:p>
          <a:p>
            <a:pPr marL="285750" indent="-285750"/>
            <a:r>
              <a:rPr lang="en-US" sz="1800" b="1" dirty="0" smtClean="0">
                <a:solidFill>
                  <a:schemeClr val="tx2"/>
                </a:solidFill>
              </a:rPr>
              <a:t>28-31 </a:t>
            </a:r>
            <a:r>
              <a:rPr lang="en-US" sz="1800" b="1" dirty="0" smtClean="0"/>
              <a:t>Hardware Milestones</a:t>
            </a:r>
            <a:endParaRPr lang="en-US" sz="1800" b="1" dirty="0"/>
          </a:p>
          <a:p>
            <a:pPr marL="285750" indent="-285750"/>
            <a:r>
              <a:rPr lang="en-US" sz="1800" b="1" dirty="0" smtClean="0">
                <a:solidFill>
                  <a:schemeClr val="tx2"/>
                </a:solidFill>
              </a:rPr>
              <a:t>32-39 </a:t>
            </a:r>
            <a:r>
              <a:rPr lang="en-US" sz="1800" b="1" dirty="0" smtClean="0"/>
              <a:t>Software Overview</a:t>
            </a:r>
          </a:p>
          <a:p>
            <a:pPr marL="285750" indent="-285750"/>
            <a:r>
              <a:rPr lang="en-US" sz="1800" b="1" dirty="0" smtClean="0">
                <a:solidFill>
                  <a:schemeClr val="tx2"/>
                </a:solidFill>
              </a:rPr>
              <a:t>40-42</a:t>
            </a:r>
            <a:r>
              <a:rPr lang="en-US" sz="1800" b="1" dirty="0" smtClean="0"/>
              <a:t> User Interface Overview</a:t>
            </a:r>
          </a:p>
          <a:p>
            <a:pPr marL="285750" indent="-285750"/>
            <a:r>
              <a:rPr lang="en-US" sz="1800" b="1" dirty="0" smtClean="0">
                <a:solidFill>
                  <a:schemeClr val="tx2"/>
                </a:solidFill>
              </a:rPr>
              <a:t>43-49 </a:t>
            </a:r>
            <a:r>
              <a:rPr lang="en-US" sz="1800" b="1" dirty="0" smtClean="0"/>
              <a:t>Software Milestones</a:t>
            </a:r>
          </a:p>
          <a:p>
            <a:pPr marL="285750" indent="-285750"/>
            <a:r>
              <a:rPr lang="en-US" sz="1800" b="1" dirty="0" smtClean="0">
                <a:solidFill>
                  <a:schemeClr val="tx2"/>
                </a:solidFill>
              </a:rPr>
              <a:t>50-52</a:t>
            </a:r>
            <a:r>
              <a:rPr lang="en-US" sz="1800" b="1" dirty="0" smtClean="0"/>
              <a:t> Database Schemas</a:t>
            </a:r>
          </a:p>
          <a:p>
            <a:pPr marL="285750" indent="-285750"/>
            <a:r>
              <a:rPr lang="en-US" sz="1800" b="1" dirty="0" smtClean="0">
                <a:solidFill>
                  <a:schemeClr val="tx2"/>
                </a:solidFill>
              </a:rPr>
              <a:t>53-56 </a:t>
            </a:r>
            <a:r>
              <a:rPr lang="en-US" sz="1800" b="1" dirty="0" smtClean="0"/>
              <a:t>Gantt Charts</a:t>
            </a:r>
          </a:p>
          <a:p>
            <a:pPr marL="285750" indent="-285750"/>
            <a:r>
              <a:rPr lang="en-US" sz="1800" b="1" dirty="0" smtClean="0">
                <a:solidFill>
                  <a:schemeClr val="tx2"/>
                </a:solidFill>
              </a:rPr>
              <a:t>57-59</a:t>
            </a:r>
            <a:r>
              <a:rPr lang="en-US" sz="1800" b="1" dirty="0" smtClean="0"/>
              <a:t> Project Budget &amp; Cost</a:t>
            </a:r>
          </a:p>
          <a:p>
            <a:pPr marL="285750" indent="-285750"/>
            <a:r>
              <a:rPr lang="en-US" sz="1800" b="1" dirty="0" smtClean="0">
                <a:solidFill>
                  <a:schemeClr val="tx2"/>
                </a:solidFill>
              </a:rPr>
              <a:t>60-64 </a:t>
            </a:r>
            <a:r>
              <a:rPr lang="en-US" sz="1800" b="1" dirty="0" smtClean="0"/>
              <a:t>Project Risks</a:t>
            </a:r>
          </a:p>
          <a:p>
            <a:pPr marL="285750" indent="-285750"/>
            <a:r>
              <a:rPr lang="en-US" sz="1800" b="1" dirty="0" smtClean="0">
                <a:solidFill>
                  <a:schemeClr val="tx2"/>
                </a:solidFill>
              </a:rPr>
              <a:t>      65</a:t>
            </a:r>
            <a:r>
              <a:rPr lang="en-US" sz="1800" b="1" dirty="0" smtClean="0"/>
              <a:t> Conclusion</a:t>
            </a:r>
          </a:p>
          <a:p>
            <a:pPr marL="285750" indent="-285750"/>
            <a:r>
              <a:rPr lang="en-US" sz="1800" b="1" dirty="0" smtClean="0">
                <a:solidFill>
                  <a:schemeClr val="tx2"/>
                </a:solidFill>
              </a:rPr>
              <a:t>      67 </a:t>
            </a:r>
            <a:r>
              <a:rPr lang="en-US" sz="1800" b="1" dirty="0" smtClean="0"/>
              <a:t>References</a:t>
            </a:r>
          </a:p>
          <a:p>
            <a:pPr marL="285750" indent="-285750"/>
            <a:endParaRPr lang="en-US" sz="1800" b="1" dirty="0" smtClean="0"/>
          </a:p>
          <a:p>
            <a:pPr marL="285750" indent="-285750"/>
            <a:endParaRPr lang="en-US" sz="18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</p:spPr>
        <p:txBody>
          <a:bodyPr/>
          <a:lstStyle/>
          <a:p>
            <a:r>
              <a:rPr lang="en-US" smtClean="0"/>
              <a:t>April 5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7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0"/>
            <a:ext cx="7620000" cy="1143000"/>
          </a:xfrm>
        </p:spPr>
        <p:txBody>
          <a:bodyPr/>
          <a:lstStyle/>
          <a:p>
            <a:pPr algn="ctr"/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Questions</a:t>
            </a:r>
            <a:r>
              <a:rPr lang="en-US" sz="6600" dirty="0"/>
              <a:t>?</a:t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31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 smtClean="0"/>
              <a:t>System Overview Legend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</p:spPr>
        <p:txBody>
          <a:bodyPr/>
          <a:lstStyle/>
          <a:p>
            <a:r>
              <a:rPr lang="en-US" smtClean="0"/>
              <a:t>May 1 2012</a:t>
            </a:r>
            <a:endParaRPr lang="en-US" dirty="0"/>
          </a:p>
        </p:txBody>
      </p:sp>
      <p:sp>
        <p:nvSpPr>
          <p:cNvPr id="8198" name="AutoShape 6" descr="https://odin.cs.odu.edu:8080/images/ico_train_gree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6002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0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25908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38400" y="3581400"/>
            <a:ext cx="609600" cy="62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38400" y="4343400"/>
            <a:ext cx="609600" cy="62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3276600" y="1752600"/>
            <a:ext cx="2519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Station – No Alerts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3276600" y="2743200"/>
            <a:ext cx="3110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Station – Alerts Present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3276600" y="3657600"/>
            <a:ext cx="269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 – No Problems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3276600" y="4419600"/>
            <a:ext cx="3199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 – On-Board Failure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662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200" dirty="0"/>
              <a:t>http://www.gohrt.com/publications/reports/sir-light-rail-summary.pdf</a:t>
            </a:r>
          </a:p>
          <a:p>
            <a:r>
              <a:rPr lang="en-US" sz="1200" dirty="0"/>
              <a:t>http://www.gohrt.com/public-records/Commission-Documents/Commission-Meetings/FY2012/January-2012.pdf</a:t>
            </a:r>
          </a:p>
          <a:p>
            <a:r>
              <a:rPr lang="en-US" sz="1200" dirty="0"/>
              <a:t>http://hamptonroads.com/2011/11/poll-public-board-expanding-lightrail-route</a:t>
            </a:r>
          </a:p>
          <a:p>
            <a:r>
              <a:rPr lang="en-US" sz="1200" dirty="0"/>
              <a:t>http://www.metro-magazine.com/News/Story/2011/08/INIT-employees-to-serve-as-Tide-Guides-.aspx</a:t>
            </a:r>
          </a:p>
          <a:p>
            <a:r>
              <a:rPr lang="en-US" sz="1200" dirty="0"/>
              <a:t>http://hamptonroads.com/2011/07/control-room-nsu-serves-brains-light-rail</a:t>
            </a:r>
          </a:p>
          <a:p>
            <a:r>
              <a:rPr lang="en-US" sz="1200" dirty="0"/>
              <a:t>http://www.serpefirm.com/responsibilities-the-tide-light-rail-controller-operator.aspx</a:t>
            </a:r>
          </a:p>
          <a:p>
            <a:r>
              <a:rPr lang="en-US" sz="1200" dirty="0"/>
              <a:t>http://www.gohrt.com/public-records/Operations-Documents/Rail/Monthly-Ridership/Rail-Ridership-Current.pdf</a:t>
            </a:r>
          </a:p>
          <a:p>
            <a:r>
              <a:rPr lang="en-US" sz="1200" dirty="0"/>
              <a:t>http://www.metro-magazine.com/News/Story/2011/08/Va-s-The-Tide-opens-hits-30K-boardings.aspx</a:t>
            </a:r>
          </a:p>
          <a:p>
            <a:r>
              <a:rPr lang="en-US" sz="1200" dirty="0"/>
              <a:t>http://www.cbsnews.com/8301-503544_162-4949672-503544.html</a:t>
            </a:r>
          </a:p>
          <a:p>
            <a:r>
              <a:rPr lang="en-US" sz="1200" dirty="0"/>
              <a:t>http://www.lightrail.com/projects.htm</a:t>
            </a:r>
          </a:p>
          <a:p>
            <a:r>
              <a:rPr lang="en-US" sz="1200" dirty="0"/>
              <a:t>http://www.realtor.org/wps/wcm/connect/212699004205f031b404fcc7ba2f3d20/cpa_transport_090.pdf</a:t>
            </a:r>
          </a:p>
          <a:p>
            <a:r>
              <a:rPr lang="en-US" sz="1200" dirty="0"/>
              <a:t>http://hamptonroads.com/2012/02/some-stores-near-norfolk-light-rail-stations-see-boost</a:t>
            </a:r>
          </a:p>
          <a:p>
            <a:r>
              <a:rPr lang="en-US" sz="1200" dirty="0"/>
              <a:t>Debbie Messina, “The Tide.” The Virginian-Pilot. February 18th, 2012.</a:t>
            </a:r>
          </a:p>
          <a:p>
            <a:r>
              <a:rPr lang="en-US" sz="1200" dirty="0"/>
              <a:t>http://apta.com/resources/statistics/Documents/Ridership/2011-q3-ridership-APTA.pdf</a:t>
            </a:r>
          </a:p>
          <a:p>
            <a:r>
              <a:rPr lang="en-US" sz="1200" dirty="0"/>
              <a:t>http://www.lightrailnow.org/success2.htm</a:t>
            </a:r>
          </a:p>
          <a:p>
            <a:r>
              <a:rPr lang="en-US" sz="1200" dirty="0"/>
              <a:t>http://www.prweb.com/releases/light_rail/light_rail_transit/prweb4253534.htm</a:t>
            </a:r>
          </a:p>
          <a:p>
            <a:r>
              <a:rPr lang="en-US" sz="1200" dirty="0"/>
              <a:t>http://www.itscosts.its.dot.gov/its/benecost.nsf/images/Reports/$</a:t>
            </a:r>
            <a:r>
              <a:rPr lang="en-US" sz="1200" dirty="0" smtClean="0"/>
              <a:t>File/Ben_Cost_Less_Depl_2011%20Update.pdf</a:t>
            </a:r>
          </a:p>
          <a:p>
            <a:r>
              <a:rPr lang="en-US" sz="1200" dirty="0"/>
              <a:t>http://www.detroittransit.org/cms.php?pageid=26</a:t>
            </a:r>
          </a:p>
          <a:p>
            <a:r>
              <a:rPr lang="en-US" sz="1200" dirty="0"/>
              <a:t>http://www.dart.org/about/economicimpact.asp</a:t>
            </a:r>
          </a:p>
          <a:p>
            <a:r>
              <a:rPr lang="en-US" sz="1200" dirty="0"/>
              <a:t>http://reason.org/news/show/126773.html</a:t>
            </a:r>
          </a:p>
          <a:p>
            <a:r>
              <a:rPr lang="en-US" sz="1200" dirty="0"/>
              <a:t>http://mobility.tamu.edu/files/2011/09/congestion-cost.pdf</a:t>
            </a:r>
          </a:p>
          <a:p>
            <a:r>
              <a:rPr lang="en-US" sz="1200" dirty="0"/>
              <a:t>http://www.vtpi.org/railben.pdf</a:t>
            </a:r>
          </a:p>
          <a:p>
            <a:endParaRPr lang="en-US" sz="1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37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 smtClean="0"/>
              <a:t>Background</a:t>
            </a:r>
            <a:r>
              <a:rPr lang="en-US" sz="4500" dirty="0" smtClean="0"/>
              <a:t>: Property Value</a:t>
            </a:r>
            <a:endParaRPr lang="en-US" sz="45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191000"/>
          </a:xfrm>
        </p:spPr>
        <p:txBody>
          <a:bodyPr>
            <a:normAutofit fontScale="92500"/>
          </a:bodyPr>
          <a:lstStyle/>
          <a:p>
            <a:pPr indent="-342900"/>
            <a:r>
              <a:rPr lang="en-US" dirty="0" smtClean="0"/>
              <a:t>Both directly through increased accessibility and indirectly through area development, property values increase from light rail systems:</a:t>
            </a:r>
          </a:p>
          <a:p>
            <a:pPr indent="-342900">
              <a:buFontTx/>
              <a:buChar char="-"/>
            </a:pPr>
            <a:endParaRPr lang="en-US" dirty="0" smtClean="0"/>
          </a:p>
          <a:p>
            <a:pPr marL="582930" lvl="1" indent="-285750"/>
            <a:r>
              <a:rPr lang="en-US" sz="1800" dirty="0" smtClean="0"/>
              <a:t>In Dallas, residential properties increased by an average of 39% while commercial properties increased by 53% over similar properties not located near the rail.</a:t>
            </a:r>
            <a:r>
              <a:rPr lang="en-US" sz="1800" baseline="30000" dirty="0" smtClean="0"/>
              <a:t>1</a:t>
            </a:r>
            <a:endParaRPr lang="en-US" sz="1000" dirty="0" smtClean="0"/>
          </a:p>
          <a:p>
            <a:pPr marL="582930" lvl="1" indent="-285750"/>
            <a:r>
              <a:rPr lang="en-US" sz="1800" dirty="0" smtClean="0"/>
              <a:t>A study in Portland showed an increase of over 10% for homes within 500 meters of the MAX Eastside line.</a:t>
            </a:r>
            <a:r>
              <a:rPr lang="en-US" sz="1800" baseline="30000" dirty="0" smtClean="0"/>
              <a:t>2</a:t>
            </a:r>
            <a:endParaRPr lang="en-US" sz="1000" dirty="0" smtClean="0"/>
          </a:p>
          <a:p>
            <a:pPr marL="582930" lvl="1" indent="-285750"/>
            <a:r>
              <a:rPr lang="en-US" sz="1800" dirty="0" smtClean="0"/>
              <a:t>In Denver, the poor economy led to an average market decline of 7.5%, but homes near the light-rail stations still saw an increase of almost 4%.</a:t>
            </a:r>
            <a:r>
              <a:rPr lang="en-US" sz="1800" baseline="30000" dirty="0" smtClean="0"/>
              <a:t>3</a:t>
            </a:r>
          </a:p>
          <a:p>
            <a:pPr lvl="1" indent="-342900">
              <a:buFontTx/>
              <a:buChar char="-"/>
            </a:pPr>
            <a:endParaRPr lang="en-US" sz="1800" dirty="0" smtClean="0"/>
          </a:p>
          <a:p>
            <a:pPr indent="-342900"/>
            <a:r>
              <a:rPr lang="en-US" dirty="0" smtClean="0"/>
              <a:t>This proves that even during tough economic times, maximizing the value of light rail systems is important.</a:t>
            </a:r>
          </a:p>
          <a:p>
            <a:pPr lvl="1" indent="-342900">
              <a:buFontTx/>
              <a:buChar char="-"/>
            </a:pP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</p:spPr>
        <p:txBody>
          <a:bodyPr/>
          <a:lstStyle/>
          <a:p>
            <a:r>
              <a:rPr lang="en-US" smtClean="0"/>
              <a:t>April 5 2012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6085988"/>
            <a:ext cx="622959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arenR"/>
            </a:pPr>
            <a:r>
              <a:rPr lang="en-US" sz="1050" dirty="0"/>
              <a:t>http://</a:t>
            </a:r>
            <a:r>
              <a:rPr lang="en-US" sz="1050" dirty="0" smtClean="0"/>
              <a:t>www.dart.org/about/economicimpact.asp</a:t>
            </a:r>
          </a:p>
          <a:p>
            <a:pPr marL="342900" indent="-342900">
              <a:buFontTx/>
              <a:buAutoNum type="arabicParenR"/>
            </a:pPr>
            <a:r>
              <a:rPr lang="en-US" sz="1050" dirty="0">
                <a:latin typeface="+mj-lt"/>
              </a:rPr>
              <a:t>http://</a:t>
            </a:r>
            <a:r>
              <a:rPr lang="en-US" sz="1050" dirty="0" smtClean="0">
                <a:latin typeface="+mj-lt"/>
              </a:rPr>
              <a:t>www.rtd-fastracks.com/media/uploads/nm/impacts_of_rail_transif_on_property_values.pdf</a:t>
            </a:r>
          </a:p>
          <a:p>
            <a:pPr marL="342900" indent="-342900">
              <a:buFontTx/>
              <a:buAutoNum type="arabicParenR"/>
            </a:pPr>
            <a:r>
              <a:rPr lang="en-US" sz="1050" dirty="0">
                <a:latin typeface="+mj-lt"/>
              </a:rPr>
              <a:t>http://www.denverpost.com/news/ci_10850014</a:t>
            </a:r>
            <a:endParaRPr lang="en-US" sz="105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278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 smtClean="0"/>
              <a:t>Background: Traffic &amp; Parking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/>
            <a:r>
              <a:rPr lang="en-US" sz="2000" dirty="0"/>
              <a:t>Studies estimate that a $12.5 Billion rail system subsidy returns $19.4 Billion just through reduced congestion and another $12.1 Billion in </a:t>
            </a:r>
            <a:r>
              <a:rPr lang="en-US" sz="2000" dirty="0" smtClean="0"/>
              <a:t>parking.</a:t>
            </a:r>
            <a:r>
              <a:rPr lang="en-US" sz="2000" baseline="30000" dirty="0" smtClean="0"/>
              <a:t>1</a:t>
            </a:r>
            <a:endParaRPr lang="en-US" sz="2000" baseline="30000" dirty="0"/>
          </a:p>
          <a:p>
            <a:pPr indent="-342900">
              <a:buFontTx/>
              <a:buChar char="-"/>
            </a:pPr>
            <a:endParaRPr lang="en-US" sz="1400" dirty="0" smtClean="0"/>
          </a:p>
          <a:p>
            <a:pPr marL="582930" lvl="1" indent="-285750"/>
            <a:r>
              <a:rPr lang="en-US" sz="1700" dirty="0" smtClean="0"/>
              <a:t>Local: By 2030, Virginia will need an estimated 989 new lane-miles to accommodate growing traffic which will cost $3.1 Billion.</a:t>
            </a:r>
            <a:r>
              <a:rPr lang="en-US" sz="1700" baseline="30000" dirty="0" smtClean="0"/>
              <a:t>2</a:t>
            </a:r>
            <a:endParaRPr lang="en-US" sz="1700" dirty="0" smtClean="0"/>
          </a:p>
          <a:p>
            <a:pPr marL="582930" lvl="1" indent="-285750"/>
            <a:r>
              <a:rPr lang="en-US" sz="1700" dirty="0" smtClean="0"/>
              <a:t>National: Congestion and traffic cause over $115 Billion in lost productivity and wasted fuel in the US each year.</a:t>
            </a:r>
            <a:r>
              <a:rPr lang="en-US" sz="1700" baseline="30000" dirty="0" smtClean="0"/>
              <a:t>3</a:t>
            </a:r>
            <a:endParaRPr lang="en-US" sz="1700" dirty="0" smtClean="0"/>
          </a:p>
          <a:p>
            <a:pPr marL="582930" lvl="1" indent="-285750"/>
            <a:r>
              <a:rPr lang="en-US" sz="1700" dirty="0" smtClean="0"/>
              <a:t>How? Even </a:t>
            </a:r>
            <a:r>
              <a:rPr lang="en-US" sz="1700" dirty="0"/>
              <a:t>a reduction as small as 5% in traffic volume will reduce delays by 20% or </a:t>
            </a:r>
            <a:r>
              <a:rPr lang="en-US" sz="1700" dirty="0" smtClean="0"/>
              <a:t>more during peak hours.</a:t>
            </a:r>
            <a:r>
              <a:rPr lang="en-US" sz="1700" baseline="30000" dirty="0" smtClean="0"/>
              <a:t>1</a:t>
            </a:r>
          </a:p>
          <a:p>
            <a:pPr lvl="1" indent="-342900">
              <a:buFontTx/>
              <a:buChar char="-"/>
            </a:pPr>
            <a:endParaRPr lang="en-US" sz="1800" baseline="30000" dirty="0"/>
          </a:p>
          <a:p>
            <a:pPr indent="-342900"/>
            <a:r>
              <a:rPr lang="en-US" sz="2000" dirty="0" smtClean="0"/>
              <a:t>In order to maximize these benefits, end-users must trust the transit systems’ reliability as an alternative to driving.</a:t>
            </a:r>
          </a:p>
          <a:p>
            <a:pPr indent="-342900">
              <a:buFontTx/>
              <a:buChar char="-"/>
            </a:pP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CS410 Red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38399" y="6085989"/>
            <a:ext cx="405912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arenR"/>
            </a:pPr>
            <a:r>
              <a:rPr lang="en-US" sz="1050" dirty="0"/>
              <a:t>http://www.vtpi.org/railben.pdf</a:t>
            </a:r>
          </a:p>
          <a:p>
            <a:pPr marL="342900" indent="-342900">
              <a:buAutoNum type="arabicParenR"/>
            </a:pPr>
            <a:r>
              <a:rPr lang="en-US" sz="1050" dirty="0" smtClean="0">
                <a:latin typeface="+mj-lt"/>
              </a:rPr>
              <a:t>http</a:t>
            </a:r>
            <a:r>
              <a:rPr lang="en-US" sz="1050" dirty="0">
                <a:latin typeface="+mj-lt"/>
              </a:rPr>
              <a:t>://</a:t>
            </a:r>
            <a:r>
              <a:rPr lang="en-US" sz="1050" dirty="0" smtClean="0">
                <a:latin typeface="+mj-lt"/>
              </a:rPr>
              <a:t>reason.org/news/show/126773.html</a:t>
            </a:r>
          </a:p>
          <a:p>
            <a:pPr marL="342900" indent="-342900">
              <a:buAutoNum type="arabicParenR"/>
            </a:pPr>
            <a:r>
              <a:rPr lang="en-US" sz="1050" dirty="0">
                <a:latin typeface="+mj-lt"/>
              </a:rPr>
              <a:t>http://</a:t>
            </a:r>
            <a:r>
              <a:rPr lang="en-US" sz="1050" dirty="0" smtClean="0">
                <a:latin typeface="+mj-lt"/>
              </a:rPr>
              <a:t>mobility.tamu.edu/files/2011/09/congestion-cost.pdf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</p:spPr>
        <p:txBody>
          <a:bodyPr/>
          <a:lstStyle/>
          <a:p>
            <a:r>
              <a:rPr lang="en-US" smtClean="0"/>
              <a:t>April 5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34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74320"/>
            <a:ext cx="7772400" cy="1023258"/>
          </a:xfrm>
        </p:spPr>
        <p:txBody>
          <a:bodyPr anchor="t"/>
          <a:lstStyle/>
          <a:p>
            <a:r>
              <a:rPr lang="en-US" sz="4600" dirty="0" smtClean="0"/>
              <a:t>End-User Problems</a:t>
            </a:r>
            <a:endParaRPr lang="en-US" sz="4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 2012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600200"/>
            <a:ext cx="699189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The Tide riders lack </a:t>
            </a:r>
            <a:r>
              <a:rPr lang="en-US" sz="2000" dirty="0"/>
              <a:t>access to real-time </a:t>
            </a:r>
            <a:r>
              <a:rPr lang="en-US" sz="2000" dirty="0" smtClean="0"/>
              <a:t>information, which </a:t>
            </a:r>
            <a:r>
              <a:rPr lang="en-US" sz="2000" dirty="0"/>
              <a:t>is a cost-effective measure that can reduce perceived wait times by an average of 10%.</a:t>
            </a:r>
            <a:r>
              <a:rPr lang="en-US" sz="2000" baseline="30000" dirty="0" smtClean="0"/>
              <a:t>1</a:t>
            </a:r>
          </a:p>
          <a:p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No real-time or direct alerts and updates regarding service status and service interruptions.</a:t>
            </a:r>
            <a:r>
              <a:rPr lang="en-US" sz="2000" baseline="30000" dirty="0" smtClean="0"/>
              <a:t>2</a:t>
            </a:r>
          </a:p>
          <a:p>
            <a:pPr marL="285750" indent="-285750">
              <a:buFontTx/>
              <a:buChar char="-"/>
            </a:pP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With no information regarding local businesses and attractions at the stops, riders have no incentive to use the light rail to new areas.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204151" y="6176683"/>
            <a:ext cx="48606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arenR"/>
            </a:pPr>
            <a:r>
              <a:rPr lang="en-US" sz="1100" dirty="0">
                <a:latin typeface="+mj-lt"/>
              </a:rPr>
              <a:t>http://www.sciencedirect.com/science/article/pii/S0965856406001431</a:t>
            </a:r>
          </a:p>
          <a:p>
            <a:pPr marL="228600" indent="-228600">
              <a:buAutoNum type="arabicParenR"/>
            </a:pPr>
            <a:r>
              <a:rPr lang="en-US" sz="1100" dirty="0">
                <a:latin typeface="+mj-lt"/>
              </a:rPr>
              <a:t>http://www.gohrt.com</a:t>
            </a:r>
          </a:p>
        </p:txBody>
      </p:sp>
    </p:spTree>
    <p:extLst>
      <p:ext uri="{BB962C8B-B14F-4D97-AF65-F5344CB8AC3E}">
        <p14:creationId xmlns:p14="http://schemas.microsoft.com/office/powerpoint/2010/main" val="389985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US" dirty="0" smtClean="0"/>
              <a:t>Multiple Mediums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600200"/>
            <a:ext cx="7027752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Current ITS will be fully accessible from three different mediums: mobile applications, station kiosks, and a website. This will ensure that users can access it easily from virtually any location.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All three systems will use the same underlying system and authentication process, providing appropriate tools based on the user level (rider, business owner, operator).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key to the interfaces will be providing a way for HRT and local businesses to provide riders with the necessary data to fully utilize the light rail system.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 addition to providing static information, use of these mediums will provide riders with real-time tracking, allow operators to issue service updates, and give business owners a new way of delivering targeted advertising.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67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 smtClean="0"/>
              <a:t>The Problem: Revisited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/>
            <a:r>
              <a:rPr lang="en-US" dirty="0" smtClean="0"/>
              <a:t>These studies show the benefits, but return on investment can be further boosted in 3 key areas:</a:t>
            </a:r>
            <a:endParaRPr lang="en-US" baseline="30000" dirty="0"/>
          </a:p>
          <a:p>
            <a:pPr indent="-342900"/>
            <a:endParaRPr lang="en-US" dirty="0" smtClean="0"/>
          </a:p>
          <a:p>
            <a:pPr marL="582930" lvl="1" indent="-285750"/>
            <a:r>
              <a:rPr lang="en-US" sz="1800" dirty="0" smtClean="0"/>
              <a:t>Information: Everything from details about local businesses to train schedules during major events is vital.</a:t>
            </a:r>
          </a:p>
          <a:p>
            <a:pPr marL="582930" lvl="1" indent="-285750"/>
            <a:endParaRPr lang="en-US" sz="1800" dirty="0" smtClean="0"/>
          </a:p>
          <a:p>
            <a:pPr marL="582930" lvl="1" indent="-285750"/>
            <a:r>
              <a:rPr lang="en-US" sz="1800" dirty="0" smtClean="0"/>
              <a:t>Communication: Two-way, real-time communication is essential in every aspect of improving light rail systems towards further expansion.</a:t>
            </a:r>
          </a:p>
          <a:p>
            <a:pPr marL="582930" lvl="1" indent="-285750"/>
            <a:endParaRPr lang="en-US" sz="1800" dirty="0" smtClean="0"/>
          </a:p>
          <a:p>
            <a:pPr marL="582930" lvl="1" indent="-285750"/>
            <a:r>
              <a:rPr lang="en-US" sz="1800" dirty="0" smtClean="0"/>
              <a:t>Overall Satisfaction:  Providing an easy to use system for local businesses, riders, and operators will promote maximal adoption of the light rail system.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</p:spPr>
        <p:txBody>
          <a:bodyPr/>
          <a:lstStyle/>
          <a:p>
            <a:r>
              <a:rPr lang="en-US" smtClean="0"/>
              <a:t>April 5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17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 anchor="t">
            <a:normAutofit/>
          </a:bodyPr>
          <a:lstStyle/>
          <a:p>
            <a:pPr algn="ctr"/>
            <a:r>
              <a:rPr lang="en-US" dirty="0" smtClean="0"/>
              <a:t>Introduction: Our Team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 2012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CS410 Red Team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974342" y="4551342"/>
            <a:ext cx="2177862" cy="8263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74341" y="3482947"/>
            <a:ext cx="2177862" cy="8263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74341" y="2430098"/>
            <a:ext cx="2177862" cy="8263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388172" y="3459820"/>
            <a:ext cx="2177862" cy="8263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09219" y="4514450"/>
            <a:ext cx="2177862" cy="8263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706764" y="1252051"/>
            <a:ext cx="2177862" cy="8263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56567" y="2400992"/>
            <a:ext cx="2177862" cy="8263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028" name="Picture 4" descr="http://cs.odu.edu/~410red/files/Photo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33" y="2429343"/>
            <a:ext cx="769606" cy="7696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30" name="Picture 6" descr="http://cs.odu.edu/~410red/files/kstud002im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33" y="4551342"/>
            <a:ext cx="768192" cy="768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TextBox 9"/>
          <p:cNvSpPr txBox="1"/>
          <p:nvPr/>
        </p:nvSpPr>
        <p:spPr>
          <a:xfrm>
            <a:off x="6416189" y="2473920"/>
            <a:ext cx="1987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Akeem Edwards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- Financial Specialist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- Software Specialist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09308" y="4650671"/>
            <a:ext cx="2089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CJ Deaver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bg1"/>
                </a:solidFill>
              </a:rPr>
              <a:t>Risk Analyst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bg1"/>
                </a:solidFill>
              </a:rPr>
              <a:t>Hardware Specialist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48518" y="3611364"/>
            <a:ext cx="1869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Brian Dunn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bg1"/>
                </a:solidFill>
              </a:rPr>
              <a:t>Marketing Specialist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bg1"/>
                </a:solidFill>
              </a:rPr>
              <a:t>Web Developer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18871" y="3499614"/>
            <a:ext cx="2303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Dean Maye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- Documentation 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- Database Admin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93210" y="1297717"/>
            <a:ext cx="1812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Nathan Lutz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- Project Manager  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- Hardware Specialist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55722" y="2521582"/>
            <a:ext cx="1731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Chris Coykendall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- Web Developer  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-  Software Specialist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95665" y="4535468"/>
            <a:ext cx="1661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Kevin Studevant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- Database Admin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517814" y="5792035"/>
            <a:ext cx="5834347" cy="797434"/>
            <a:chOff x="910596" y="5792035"/>
            <a:chExt cx="5834347" cy="797434"/>
          </a:xfrm>
        </p:grpSpPr>
        <p:sp>
          <p:nvSpPr>
            <p:cNvPr id="20" name="Rectangle 19"/>
            <p:cNvSpPr/>
            <p:nvPr/>
          </p:nvSpPr>
          <p:spPr>
            <a:xfrm>
              <a:off x="910596" y="5792035"/>
              <a:ext cx="1765438" cy="79743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u="sng" dirty="0">
                  <a:solidFill>
                    <a:schemeClr val="bg1"/>
                  </a:solidFill>
                </a:rPr>
                <a:t>Domain Expert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Kamlesh Chowdary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ITS Engineer at HRT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979505" y="5792035"/>
              <a:ext cx="1765438" cy="79743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u="sng" dirty="0" smtClean="0">
                  <a:solidFill>
                    <a:schemeClr val="bg1"/>
                  </a:solidFill>
                </a:rPr>
                <a:t>Mentor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Dave Farrell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Systems Engineer at MITRE Corp.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49784" y="5792035"/>
              <a:ext cx="1765438" cy="79743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u="sng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200" b="1" u="sng" dirty="0" smtClean="0">
                  <a:solidFill>
                    <a:schemeClr val="bg1"/>
                  </a:solidFill>
                </a:rPr>
                <a:t>Domain </a:t>
              </a:r>
              <a:r>
                <a:rPr lang="en-US" sz="1200" b="1" u="sng" dirty="0">
                  <a:solidFill>
                    <a:schemeClr val="bg1"/>
                  </a:solidFill>
                </a:rPr>
                <a:t>Expert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Dr. Tamer Nadeem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Mobile Apps at ODU</a:t>
              </a:r>
            </a:p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118" y="1285757"/>
            <a:ext cx="781667" cy="7680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129" y="4577337"/>
            <a:ext cx="767947" cy="768096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27" y="3482947"/>
            <a:ext cx="768089" cy="76809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51" t="20930" r="23695" b="54502"/>
          <a:stretch/>
        </p:blipFill>
        <p:spPr>
          <a:xfrm>
            <a:off x="5672289" y="3512053"/>
            <a:ext cx="770786" cy="76809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289" y="2459204"/>
            <a:ext cx="768096" cy="76809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5516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 smtClean="0"/>
              <a:t>Introduction: The 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124200"/>
            <a:ext cx="7620000" cy="3276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Lack of complete information prevents transit organizations </a:t>
            </a:r>
            <a:r>
              <a:rPr lang="en-US" dirty="0" smtClean="0"/>
              <a:t>and local businesses from maximizing the potential benefits of light rail systems.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</p:spPr>
        <p:txBody>
          <a:bodyPr/>
          <a:lstStyle/>
          <a:p>
            <a:r>
              <a:rPr lang="en-US" smtClean="0"/>
              <a:t>April 5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20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74320"/>
            <a:ext cx="7772400" cy="947058"/>
          </a:xfrm>
        </p:spPr>
        <p:txBody>
          <a:bodyPr anchor="t"/>
          <a:lstStyle/>
          <a:p>
            <a:pPr algn="ctr"/>
            <a:r>
              <a:rPr lang="en-US" sz="4600" dirty="0"/>
              <a:t>Operating </a:t>
            </a:r>
            <a:r>
              <a:rPr lang="en-US" sz="4600" dirty="0" smtClean="0"/>
              <a:t>Problems</a:t>
            </a:r>
            <a:endParaRPr lang="en-US" sz="4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 2012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600200"/>
            <a:ext cx="69918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The Tide tracks the number of riders entering the train, but </a:t>
            </a:r>
            <a:r>
              <a:rPr lang="en-US" sz="2000" dirty="0" smtClean="0"/>
              <a:t>no </a:t>
            </a:r>
            <a:r>
              <a:rPr lang="en-US" sz="2000" dirty="0"/>
              <a:t>detailed </a:t>
            </a:r>
            <a:r>
              <a:rPr lang="en-US" sz="2000" dirty="0" smtClean="0"/>
              <a:t>information.</a:t>
            </a:r>
            <a:r>
              <a:rPr lang="en-US" sz="2000" baseline="30000" dirty="0" smtClean="0"/>
              <a:t>1</a:t>
            </a:r>
            <a:endParaRPr lang="en-US" sz="2000" baseline="30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Operators have no form of real-time alerts or status </a:t>
            </a:r>
            <a:r>
              <a:rPr lang="en-US" sz="2000" dirty="0" smtClean="0"/>
              <a:t>updates.</a:t>
            </a:r>
            <a:r>
              <a:rPr lang="en-US" sz="2000" baseline="30000" dirty="0" smtClean="0"/>
              <a:t>2</a:t>
            </a: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Dispatchers have no way of tracking </a:t>
            </a:r>
            <a:r>
              <a:rPr lang="en-US" sz="2000" dirty="0" smtClean="0"/>
              <a:t>train </a:t>
            </a:r>
            <a:r>
              <a:rPr lang="en-US" sz="2000" dirty="0"/>
              <a:t>positions on the downtown portion of the rail system, so must rely on </a:t>
            </a:r>
            <a:r>
              <a:rPr lang="en-US" sz="2000" dirty="0" smtClean="0"/>
              <a:t>radios.</a:t>
            </a:r>
            <a:r>
              <a:rPr lang="en-US" sz="2000" baseline="30000" dirty="0" smtClean="0"/>
              <a:t>3</a:t>
            </a:r>
            <a:endParaRPr lang="en-US" sz="2000" baseline="30000" dirty="0"/>
          </a:p>
        </p:txBody>
      </p:sp>
      <p:sp>
        <p:nvSpPr>
          <p:cNvPr id="3" name="TextBox 2"/>
          <p:cNvSpPr txBox="1"/>
          <p:nvPr/>
        </p:nvSpPr>
        <p:spPr>
          <a:xfrm>
            <a:off x="1255975" y="6096000"/>
            <a:ext cx="675697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Tx/>
              <a:buAutoNum type="arabicParenR"/>
            </a:pPr>
            <a:r>
              <a:rPr lang="en-US" sz="1100" dirty="0">
                <a:latin typeface="+mj-lt"/>
              </a:rPr>
              <a:t>http://www.metro-magazine.com/News/Story/2011/08/INIT-employees-to-serve-as-Tide-Guides-.aspx</a:t>
            </a:r>
          </a:p>
          <a:p>
            <a:pPr marL="228600" indent="-228600">
              <a:buFontTx/>
              <a:buAutoNum type="arabicParenR"/>
            </a:pPr>
            <a:r>
              <a:rPr lang="en-US" sz="1100" dirty="0">
                <a:latin typeface="+mj-lt"/>
              </a:rPr>
              <a:t>http://hamptonroads.com/2011/07/control-room-nsu-serves-brains-light-rail</a:t>
            </a:r>
          </a:p>
          <a:p>
            <a:pPr marL="228600" indent="-228600">
              <a:buFontTx/>
              <a:buAutoNum type="arabicParenR"/>
            </a:pPr>
            <a:r>
              <a:rPr lang="en-US" sz="1100" dirty="0">
                <a:latin typeface="+mj-lt"/>
              </a:rPr>
              <a:t>http://www.serpefirm.com/responsibilities-the-tide-light-rail-controller-operator.aspx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220" y="3810000"/>
            <a:ext cx="4374488" cy="218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8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74320"/>
            <a:ext cx="7772400" cy="1023258"/>
          </a:xfrm>
        </p:spPr>
        <p:txBody>
          <a:bodyPr anchor="t"/>
          <a:lstStyle/>
          <a:p>
            <a:r>
              <a:rPr lang="en-US" sz="4600" dirty="0" smtClean="0"/>
              <a:t>End-User Problems</a:t>
            </a:r>
            <a:endParaRPr lang="en-US" sz="4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 2012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600200"/>
            <a:ext cx="699189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The Tide riders lack </a:t>
            </a:r>
            <a:r>
              <a:rPr lang="en-US" sz="2000" dirty="0"/>
              <a:t>access to real-time </a:t>
            </a:r>
            <a:r>
              <a:rPr lang="en-US" sz="2000" dirty="0" smtClean="0"/>
              <a:t>information, which </a:t>
            </a:r>
            <a:r>
              <a:rPr lang="en-US" sz="2000" dirty="0"/>
              <a:t>is a cost-effective measure that can reduce perceived wait times by an average of 10%.</a:t>
            </a:r>
            <a:r>
              <a:rPr lang="en-US" sz="2000" baseline="30000" dirty="0" smtClean="0"/>
              <a:t>1</a:t>
            </a:r>
          </a:p>
          <a:p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No real-time or direct alerts and updates regarding service status and service interruptions.</a:t>
            </a:r>
            <a:r>
              <a:rPr lang="en-US" sz="2000" baseline="30000" dirty="0" smtClean="0"/>
              <a:t>2</a:t>
            </a:r>
          </a:p>
          <a:p>
            <a:pPr marL="285750" indent="-285750">
              <a:buFontTx/>
              <a:buChar char="-"/>
            </a:pP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With no information regarding local businesses and attractions at the stops, riders have no incentive to use the light rail to new areas.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204151" y="6176683"/>
            <a:ext cx="48606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arenR"/>
            </a:pPr>
            <a:r>
              <a:rPr lang="en-US" sz="1100" dirty="0">
                <a:latin typeface="+mj-lt"/>
              </a:rPr>
              <a:t>http://www.sciencedirect.com/science/article/pii/S0965856406001431</a:t>
            </a:r>
          </a:p>
          <a:p>
            <a:pPr marL="228600" indent="-228600">
              <a:buAutoNum type="arabicParenR"/>
            </a:pPr>
            <a:r>
              <a:rPr lang="en-US" sz="1100" dirty="0">
                <a:latin typeface="+mj-lt"/>
              </a:rPr>
              <a:t>http://www.gohrt.com</a:t>
            </a:r>
          </a:p>
        </p:txBody>
      </p:sp>
    </p:spTree>
    <p:extLst>
      <p:ext uri="{BB962C8B-B14F-4D97-AF65-F5344CB8AC3E}">
        <p14:creationId xmlns:p14="http://schemas.microsoft.com/office/powerpoint/2010/main" val="213058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 smtClean="0"/>
              <a:t>Background: Tide Case Study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survey of over 1000 Norfolk residents was taken and although 90% were aware of new light rail, many lacked other information:</a:t>
            </a:r>
          </a:p>
          <a:p>
            <a:pPr marL="0" indent="0">
              <a:buNone/>
            </a:pPr>
            <a:endParaRPr lang="en-US" sz="1400" dirty="0" smtClean="0"/>
          </a:p>
          <a:p>
            <a:pPr marL="582930" lvl="1" indent="-285750"/>
            <a:r>
              <a:rPr lang="en-US" sz="1800" dirty="0" smtClean="0"/>
              <a:t>About 70% of downtown workers did not know the stop locations.</a:t>
            </a:r>
          </a:p>
          <a:p>
            <a:pPr marL="297180" lvl="1" indent="0">
              <a:buNone/>
            </a:pPr>
            <a:endParaRPr lang="en-US" sz="1800" dirty="0" smtClean="0"/>
          </a:p>
          <a:p>
            <a:pPr marL="582930" lvl="1" indent="-285750"/>
            <a:r>
              <a:rPr lang="en-US" sz="1800" dirty="0" smtClean="0"/>
              <a:t>About 55% of other respondents did not know the stop locations.</a:t>
            </a:r>
          </a:p>
          <a:p>
            <a:pPr lvl="1" indent="-342900">
              <a:buFontTx/>
              <a:buChar char="-"/>
            </a:pPr>
            <a:endParaRPr lang="en-US" sz="1800" dirty="0" smtClean="0"/>
          </a:p>
          <a:p>
            <a:pPr marL="582930" lvl="1" indent="-285750"/>
            <a:r>
              <a:rPr lang="en-US" sz="1800" dirty="0" smtClean="0"/>
              <a:t>69% of respondents ranked information about stops as an important problem.</a:t>
            </a:r>
          </a:p>
          <a:p>
            <a:pPr lvl="1" indent="-342900">
              <a:buFontTx/>
              <a:buChar char="-"/>
            </a:pPr>
            <a:endParaRPr lang="en-US" sz="1800" dirty="0" smtClean="0">
              <a:latin typeface="Calibri" charset="0"/>
            </a:endParaRPr>
          </a:p>
          <a:p>
            <a:pPr marL="582930" lvl="1" indent="-285750"/>
            <a:r>
              <a:rPr lang="en-US" sz="1800" dirty="0" smtClean="0">
                <a:latin typeface="Calibri" charset="0"/>
              </a:rPr>
              <a:t>75% of respondents ranked schedule information as an important problem.</a:t>
            </a:r>
            <a:endParaRPr lang="en-US" dirty="0">
              <a:latin typeface="Calibri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</p:spPr>
        <p:txBody>
          <a:bodyPr/>
          <a:lstStyle/>
          <a:p>
            <a:r>
              <a:rPr lang="en-US" smtClean="0"/>
              <a:t>April 5 2012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6324600"/>
            <a:ext cx="42498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http://</a:t>
            </a:r>
            <a:r>
              <a:rPr lang="en-US" sz="1100" dirty="0" err="1"/>
              <a:t>www.gohrt.com</a:t>
            </a:r>
            <a:r>
              <a:rPr lang="en-US" sz="1100" dirty="0"/>
              <a:t>/publications/reports/sir-light-rail-</a:t>
            </a:r>
            <a:r>
              <a:rPr lang="en-US" sz="1100" dirty="0" err="1"/>
              <a:t>summary.pdf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3798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74320"/>
            <a:ext cx="7772400" cy="947058"/>
          </a:xfrm>
        </p:spPr>
        <p:txBody>
          <a:bodyPr anchor="t"/>
          <a:lstStyle/>
          <a:p>
            <a:pPr algn="ctr"/>
            <a:r>
              <a:rPr lang="en-US" sz="4600" dirty="0" smtClean="0"/>
              <a:t>Background: Tide Ridership</a:t>
            </a:r>
            <a:endParaRPr lang="en-US" sz="4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 2012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600200"/>
            <a:ext cx="69918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</a:t>
            </a:r>
            <a:r>
              <a:rPr lang="en-US" sz="2000" dirty="0"/>
              <a:t>Tide ridership started strong, breaking the first-year 2,900 daily rider </a:t>
            </a:r>
            <a:r>
              <a:rPr lang="en-US" sz="2000" dirty="0" smtClean="0"/>
              <a:t>estimate in its opening months, </a:t>
            </a:r>
            <a:r>
              <a:rPr lang="en-US" sz="2000" dirty="0"/>
              <a:t>but has been in decline </a:t>
            </a:r>
            <a:r>
              <a:rPr lang="en-US" sz="2000" dirty="0" smtClean="0"/>
              <a:t>since.</a:t>
            </a:r>
            <a:r>
              <a:rPr lang="en-US" sz="2000" baseline="30000" dirty="0" smtClean="0"/>
              <a:t>1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42464" y="6176683"/>
            <a:ext cx="7487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100" dirty="0" smtClean="0">
                <a:latin typeface="+mj-lt"/>
              </a:rPr>
              <a:t>http</a:t>
            </a:r>
            <a:r>
              <a:rPr lang="en-US" sz="1100" dirty="0">
                <a:latin typeface="+mj-lt"/>
              </a:rPr>
              <a:t>://</a:t>
            </a:r>
            <a:r>
              <a:rPr lang="en-US" sz="1100" dirty="0" smtClean="0">
                <a:latin typeface="+mj-lt"/>
              </a:rPr>
              <a:t>www.gohrt.com/public-records/Commission-Documents/Commission-Meetings/FY2012/January-2012.pdf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35377885"/>
              </p:ext>
            </p:extLst>
          </p:nvPr>
        </p:nvGraphicFramePr>
        <p:xfrm>
          <a:off x="4191000" y="3276600"/>
          <a:ext cx="3864697" cy="2023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93662023"/>
              </p:ext>
            </p:extLst>
          </p:nvPr>
        </p:nvGraphicFramePr>
        <p:xfrm>
          <a:off x="457200" y="3276600"/>
          <a:ext cx="3581399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5343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 smtClean="0"/>
              <a:t>Background</a:t>
            </a:r>
            <a:r>
              <a:rPr lang="en-US" sz="4500" dirty="0" smtClean="0"/>
              <a:t>: Increased Sales</a:t>
            </a:r>
            <a:endParaRPr lang="en-US" sz="45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83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Due to increased accessibility and an influx of new customers, local businesses in light rail service areas see increased sales: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</p:spPr>
        <p:txBody>
          <a:bodyPr/>
          <a:lstStyle/>
          <a:p>
            <a:r>
              <a:rPr lang="en-US" smtClean="0"/>
              <a:t>April 5 2012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71599" y="5867400"/>
            <a:ext cx="59650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Tx/>
              <a:buAutoNum type="arabicParenR"/>
            </a:pPr>
            <a:r>
              <a:rPr lang="en-US" sz="1100" dirty="0">
                <a:latin typeface="+mj-lt"/>
              </a:rPr>
              <a:t>http://</a:t>
            </a:r>
            <a:r>
              <a:rPr lang="en-US" sz="1100" dirty="0" smtClean="0">
                <a:latin typeface="+mj-lt"/>
              </a:rPr>
              <a:t>www.detroittransit.org/cms.php?pageid=26</a:t>
            </a:r>
          </a:p>
          <a:p>
            <a:pPr marL="228600" indent="-228600">
              <a:buFontTx/>
              <a:buAutoNum type="arabicParenR"/>
            </a:pPr>
            <a:r>
              <a:rPr lang="en-US" sz="1100" dirty="0" smtClean="0">
                <a:latin typeface="+mj-lt"/>
              </a:rPr>
              <a:t>http</a:t>
            </a:r>
            <a:r>
              <a:rPr lang="en-US" sz="1100" dirty="0">
                <a:latin typeface="+mj-lt"/>
              </a:rPr>
              <a:t>://</a:t>
            </a:r>
            <a:r>
              <a:rPr lang="en-US" sz="1100" dirty="0" smtClean="0">
                <a:latin typeface="+mj-lt"/>
              </a:rPr>
              <a:t>hamptonroads.com/2012/02/some-stores-near-norfolk-light-rail-stations-see-boost</a:t>
            </a:r>
          </a:p>
          <a:p>
            <a:pPr marL="228600" indent="-228600">
              <a:buFontTx/>
              <a:buAutoNum type="arabicParenR"/>
            </a:pPr>
            <a:r>
              <a:rPr lang="en-US" sz="1100" dirty="0">
                <a:latin typeface="+mj-lt"/>
              </a:rPr>
              <a:t>http://</a:t>
            </a:r>
            <a:r>
              <a:rPr lang="en-US" sz="1100" dirty="0" smtClean="0">
                <a:latin typeface="+mj-lt"/>
              </a:rPr>
              <a:t>www.gulfcoastinstitute.org/university/LightRail_BusinessImpact.pdf</a:t>
            </a:r>
          </a:p>
          <a:p>
            <a:pPr marL="228600" indent="-228600">
              <a:buFontTx/>
              <a:buAutoNum type="arabicParenR"/>
            </a:pPr>
            <a:r>
              <a:rPr lang="en-US" sz="1100" dirty="0">
                <a:latin typeface="+mj-lt"/>
              </a:rPr>
              <a:t>http://www.friendsoftransit.org/The-Businesses-of-Light-Rail.pdf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49580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charset="0"/>
              </a:rPr>
              <a:t>However, these systems do not maximize this potential by working with local businesses and providing information to riders</a:t>
            </a:r>
            <a:r>
              <a:rPr lang="en-US" sz="2200" dirty="0" smtClean="0">
                <a:latin typeface="Calibri" charset="0"/>
              </a:rPr>
              <a:t>.</a:t>
            </a:r>
            <a:endParaRPr lang="en-US" sz="2200" dirty="0">
              <a:latin typeface="Calibri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0600" y="2895600"/>
            <a:ext cx="6553200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2" indent="-285750">
              <a:buFontTx/>
              <a:buChar char="-"/>
            </a:pPr>
            <a:r>
              <a:rPr lang="en-US" sz="1600" dirty="0" smtClean="0"/>
              <a:t>A study in Dallas showed a 33% increase in retail sales of businesses near the DART starter line.</a:t>
            </a:r>
            <a:r>
              <a:rPr lang="en-US" sz="1600" baseline="30000" dirty="0" smtClean="0"/>
              <a:t>1</a:t>
            </a:r>
          </a:p>
          <a:p>
            <a:pPr marL="285750" lvl="1" indent="-285750">
              <a:buFontTx/>
              <a:buChar char="-"/>
            </a:pPr>
            <a:endParaRPr lang="en-US" sz="1600" baseline="30000" dirty="0"/>
          </a:p>
        </p:txBody>
      </p:sp>
      <p:sp>
        <p:nvSpPr>
          <p:cNvPr id="10" name="TextBox 9"/>
          <p:cNvSpPr txBox="1"/>
          <p:nvPr/>
        </p:nvSpPr>
        <p:spPr>
          <a:xfrm>
            <a:off x="990600" y="2895600"/>
            <a:ext cx="6553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2" indent="-285750">
              <a:buFontTx/>
              <a:buChar char="-"/>
            </a:pPr>
            <a:r>
              <a:rPr lang="en-US" sz="1600" dirty="0" smtClean="0"/>
              <a:t>Near Norfolk’s Tide light rail station on Newtown Road, a 7-Eleven owner reported a 13-14% increase in sales.</a:t>
            </a:r>
            <a:r>
              <a:rPr lang="en-US" sz="1600" baseline="30000" dirty="0" smtClean="0"/>
              <a:t>2</a:t>
            </a:r>
            <a:endParaRPr lang="en-US" sz="1600" baseline="30000" dirty="0"/>
          </a:p>
        </p:txBody>
      </p:sp>
      <p:sp>
        <p:nvSpPr>
          <p:cNvPr id="12" name="TextBox 11"/>
          <p:cNvSpPr txBox="1"/>
          <p:nvPr/>
        </p:nvSpPr>
        <p:spPr>
          <a:xfrm>
            <a:off x="990600" y="2895600"/>
            <a:ext cx="6553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2" indent="-285750">
              <a:buFontTx/>
              <a:buChar char="-"/>
            </a:pPr>
            <a:r>
              <a:rPr lang="en-US" sz="1600" dirty="0"/>
              <a:t>In Salt Lake City, a restaurant owner reported annual increases of 25-30% due to their proximity to the TRAX light rail.</a:t>
            </a:r>
            <a:r>
              <a:rPr lang="en-US" sz="1600" baseline="30000" dirty="0"/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0600" y="2895600"/>
            <a:ext cx="6553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2" indent="-285750">
              <a:buFontTx/>
              <a:buChar char="-"/>
            </a:pPr>
            <a:r>
              <a:rPr lang="en-US" sz="1600" dirty="0"/>
              <a:t>In Phoenix, one business owner reported a 30% increase in revenue since the local light rails opening.</a:t>
            </a:r>
            <a:r>
              <a:rPr lang="en-US" sz="1600" baseline="30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4763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0" grpId="1"/>
      <p:bldP spid="12" grpId="0"/>
      <p:bldP spid="12" grpId="1"/>
      <p:bldP spid="1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2868</TotalTime>
  <Words>2680</Words>
  <Application>Microsoft Office PowerPoint</Application>
  <PresentationFormat>On-screen Show (4:3)</PresentationFormat>
  <Paragraphs>459</Paragraphs>
  <Slides>27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Adjacency</vt:lpstr>
      <vt:lpstr>Current – Intelligent Transportation System  </vt:lpstr>
      <vt:lpstr>Outline</vt:lpstr>
      <vt:lpstr>Introduction: Our Team</vt:lpstr>
      <vt:lpstr>Introduction: The Problem</vt:lpstr>
      <vt:lpstr>Operating Problems</vt:lpstr>
      <vt:lpstr>End-User Problems</vt:lpstr>
      <vt:lpstr>Background: Tide Case Study</vt:lpstr>
      <vt:lpstr>Background: Tide Ridership</vt:lpstr>
      <vt:lpstr>Background: Increased Sales</vt:lpstr>
      <vt:lpstr>Background: Increased Sales</vt:lpstr>
      <vt:lpstr>Background: Jobs &amp; Development</vt:lpstr>
      <vt:lpstr>Background: Jobs &amp; Development</vt:lpstr>
      <vt:lpstr>Process Flow pre-Current ITS</vt:lpstr>
      <vt:lpstr>The Solution</vt:lpstr>
      <vt:lpstr>Process Flow with Current ITS</vt:lpstr>
      <vt:lpstr>Prototype Major Functional Component Diagram</vt:lpstr>
      <vt:lpstr>Risk Matrix</vt:lpstr>
      <vt:lpstr>Technical Risks</vt:lpstr>
      <vt:lpstr>Customer Risks</vt:lpstr>
      <vt:lpstr> Questions? </vt:lpstr>
      <vt:lpstr>System Overview Legend</vt:lpstr>
      <vt:lpstr>References</vt:lpstr>
      <vt:lpstr>Background: Property Value</vt:lpstr>
      <vt:lpstr>Background: Traffic &amp; Parking</vt:lpstr>
      <vt:lpstr>End-User Problems</vt:lpstr>
      <vt:lpstr>Multiple Mediums</vt:lpstr>
      <vt:lpstr>The Problem: Revisited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Slides</dc:title>
  <dc:creator>dunn</dc:creator>
  <cp:lastModifiedBy>nlutz</cp:lastModifiedBy>
  <cp:revision>431</cp:revision>
  <dcterms:created xsi:type="dcterms:W3CDTF">2012-02-28T02:03:53Z</dcterms:created>
  <dcterms:modified xsi:type="dcterms:W3CDTF">2012-12-11T22:26:04Z</dcterms:modified>
</cp:coreProperties>
</file>