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5"/>
  </p:notesMasterIdLst>
  <p:sldIdLst>
    <p:sldId id="297" r:id="rId2"/>
    <p:sldId id="424" r:id="rId3"/>
    <p:sldId id="310" r:id="rId4"/>
    <p:sldId id="317" r:id="rId5"/>
    <p:sldId id="345" r:id="rId6"/>
    <p:sldId id="343" r:id="rId7"/>
    <p:sldId id="285" r:id="rId8"/>
    <p:sldId id="286" r:id="rId9"/>
    <p:sldId id="349" r:id="rId10"/>
    <p:sldId id="336" r:id="rId11"/>
    <p:sldId id="338" r:id="rId12"/>
    <p:sldId id="319" r:id="rId13"/>
    <p:sldId id="320" r:id="rId14"/>
    <p:sldId id="352" r:id="rId15"/>
    <p:sldId id="340" r:id="rId16"/>
    <p:sldId id="355" r:id="rId17"/>
    <p:sldId id="323" r:id="rId18"/>
    <p:sldId id="332" r:id="rId19"/>
    <p:sldId id="318" r:id="rId20"/>
    <p:sldId id="325" r:id="rId21"/>
    <p:sldId id="298" r:id="rId22"/>
    <p:sldId id="363" r:id="rId23"/>
    <p:sldId id="364" r:id="rId24"/>
    <p:sldId id="365" r:id="rId25"/>
    <p:sldId id="366" r:id="rId26"/>
    <p:sldId id="367" r:id="rId27"/>
    <p:sldId id="368" r:id="rId28"/>
    <p:sldId id="369" r:id="rId29"/>
    <p:sldId id="407" r:id="rId30"/>
    <p:sldId id="411" r:id="rId31"/>
    <p:sldId id="412" r:id="rId32"/>
    <p:sldId id="413" r:id="rId33"/>
    <p:sldId id="305" r:id="rId34"/>
    <p:sldId id="304" r:id="rId35"/>
    <p:sldId id="401" r:id="rId36"/>
    <p:sldId id="301" r:id="rId37"/>
    <p:sldId id="434" r:id="rId38"/>
    <p:sldId id="435" r:id="rId39"/>
    <p:sldId id="302" r:id="rId40"/>
    <p:sldId id="303" r:id="rId41"/>
    <p:sldId id="433" r:id="rId42"/>
    <p:sldId id="431" r:id="rId43"/>
    <p:sldId id="432" r:id="rId44"/>
    <p:sldId id="402" r:id="rId45"/>
    <p:sldId id="405" r:id="rId46"/>
    <p:sldId id="419" r:id="rId47"/>
    <p:sldId id="420" r:id="rId48"/>
    <p:sldId id="421" r:id="rId49"/>
    <p:sldId id="422" r:id="rId50"/>
    <p:sldId id="428" r:id="rId51"/>
    <p:sldId id="429" r:id="rId52"/>
    <p:sldId id="430" r:id="rId53"/>
    <p:sldId id="417" r:id="rId54"/>
    <p:sldId id="418" r:id="rId55"/>
    <p:sldId id="414" r:id="rId56"/>
    <p:sldId id="423" r:id="rId57"/>
    <p:sldId id="388" r:id="rId58"/>
    <p:sldId id="389" r:id="rId59"/>
    <p:sldId id="390" r:id="rId60"/>
    <p:sldId id="396" r:id="rId61"/>
    <p:sldId id="397" r:id="rId62"/>
    <p:sldId id="398" r:id="rId63"/>
    <p:sldId id="399" r:id="rId64"/>
    <p:sldId id="400" r:id="rId65"/>
    <p:sldId id="276" r:id="rId66"/>
    <p:sldId id="312" r:id="rId67"/>
    <p:sldId id="313" r:id="rId68"/>
    <p:sldId id="315" r:id="rId69"/>
    <p:sldId id="314" r:id="rId70"/>
    <p:sldId id="316" r:id="rId71"/>
    <p:sldId id="292" r:id="rId72"/>
    <p:sldId id="335" r:id="rId73"/>
    <p:sldId id="334" r:id="rId74"/>
    <p:sldId id="425" r:id="rId75"/>
    <p:sldId id="426" r:id="rId76"/>
    <p:sldId id="370" r:id="rId77"/>
    <p:sldId id="371" r:id="rId78"/>
    <p:sldId id="372" r:id="rId79"/>
    <p:sldId id="373" r:id="rId80"/>
    <p:sldId id="391" r:id="rId81"/>
    <p:sldId id="387" r:id="rId82"/>
    <p:sldId id="384" r:id="rId83"/>
    <p:sldId id="38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364" autoAdjust="0"/>
  </p:normalViewPr>
  <p:slideViewPr>
    <p:cSldViewPr>
      <p:cViewPr>
        <p:scale>
          <a:sx n="90" d="100"/>
          <a:sy n="90" d="100"/>
        </p:scale>
        <p:origin x="-3114" y="-1170"/>
      </p:cViewPr>
      <p:guideLst>
        <p:guide orient="horz" pos="2160"/>
        <p:guide pos="2880"/>
      </p:guideLst>
    </p:cSldViewPr>
  </p:slideViewPr>
  <p:outlineViewPr>
    <p:cViewPr>
      <p:scale>
        <a:sx n="33" d="100"/>
        <a:sy n="33" d="100"/>
      </p:scale>
      <p:origin x="258" y="144"/>
    </p:cViewPr>
  </p:outlineViewPr>
  <p:notesTextViewPr>
    <p:cViewPr>
      <p:scale>
        <a:sx n="100" d="100"/>
        <a:sy n="100" d="100"/>
      </p:scale>
      <p:origin x="0" y="0"/>
    </p:cViewPr>
  </p:notesTextViewPr>
  <p:notesViewPr>
    <p:cSldViewPr>
      <p:cViewPr varScale="1">
        <p:scale>
          <a:sx n="105" d="100"/>
          <a:sy n="105" d="100"/>
        </p:scale>
        <p:origin x="-34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41151488"/>
        <c:axId val="46039808"/>
      </c:lineChart>
      <c:catAx>
        <c:axId val="41151488"/>
        <c:scaling>
          <c:orientation val="minMax"/>
        </c:scaling>
        <c:delete val="0"/>
        <c:axPos val="b"/>
        <c:majorTickMark val="out"/>
        <c:minorTickMark val="none"/>
        <c:tickLblPos val="nextTo"/>
        <c:txPr>
          <a:bodyPr/>
          <a:lstStyle/>
          <a:p>
            <a:pPr>
              <a:defRPr sz="1100">
                <a:latin typeface="+mj-lt"/>
              </a:defRPr>
            </a:pPr>
            <a:endParaRPr lang="en-US"/>
          </a:p>
        </c:txPr>
        <c:crossAx val="46039808"/>
        <c:crosses val="autoZero"/>
        <c:auto val="1"/>
        <c:lblAlgn val="ctr"/>
        <c:lblOffset val="100"/>
        <c:noMultiLvlLbl val="0"/>
      </c:catAx>
      <c:valAx>
        <c:axId val="46039808"/>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411514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45789184"/>
        <c:axId val="45790720"/>
      </c:lineChart>
      <c:catAx>
        <c:axId val="45789184"/>
        <c:scaling>
          <c:orientation val="minMax"/>
        </c:scaling>
        <c:delete val="0"/>
        <c:axPos val="b"/>
        <c:majorTickMark val="out"/>
        <c:minorTickMark val="none"/>
        <c:tickLblPos val="nextTo"/>
        <c:txPr>
          <a:bodyPr/>
          <a:lstStyle/>
          <a:p>
            <a:pPr>
              <a:defRPr sz="1400">
                <a:latin typeface="+mj-lt"/>
              </a:defRPr>
            </a:pPr>
            <a:endParaRPr lang="en-US"/>
          </a:p>
        </c:txPr>
        <c:crossAx val="45790720"/>
        <c:crosses val="autoZero"/>
        <c:auto val="1"/>
        <c:lblAlgn val="ctr"/>
        <c:lblOffset val="100"/>
        <c:noMultiLvlLbl val="0"/>
      </c:catAx>
      <c:valAx>
        <c:axId val="45790720"/>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457891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38024450591074E-2"/>
          <c:y val="0.101072432998956"/>
          <c:w val="0.90651362236320998"/>
          <c:h val="0.50785499932047029"/>
        </c:manualLayout>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41412480"/>
        <c:axId val="41414016"/>
      </c:barChart>
      <c:catAx>
        <c:axId val="41412480"/>
        <c:scaling>
          <c:orientation val="minMax"/>
        </c:scaling>
        <c:delete val="0"/>
        <c:axPos val="b"/>
        <c:majorTickMark val="out"/>
        <c:minorTickMark val="none"/>
        <c:tickLblPos val="nextTo"/>
        <c:txPr>
          <a:bodyPr/>
          <a:lstStyle/>
          <a:p>
            <a:pPr>
              <a:defRPr sz="950">
                <a:latin typeface="+mj-lt"/>
              </a:defRPr>
            </a:pPr>
            <a:endParaRPr lang="en-US"/>
          </a:p>
        </c:txPr>
        <c:crossAx val="41414016"/>
        <c:crosses val="autoZero"/>
        <c:auto val="1"/>
        <c:lblAlgn val="ctr"/>
        <c:lblOffset val="100"/>
        <c:noMultiLvlLbl val="0"/>
      </c:catAx>
      <c:valAx>
        <c:axId val="41414016"/>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414124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pPr/>
              <a:t>4/3/2012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pPr/>
              <a:t>‹#›</a:t>
            </a:fld>
            <a:endParaRPr lang="en-US" dirty="0"/>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9CB6BD-0642-4977-8A5D-41BB939BB119}" type="slidenum">
              <a:rPr lang="en-US" smtClean="0"/>
              <a:pPr/>
              <a:t>1</a:t>
            </a:fld>
            <a:endParaRPr lang="en-US" dirty="0"/>
          </a:p>
        </p:txBody>
      </p:sp>
    </p:spTree>
    <p:extLst>
      <p:ext uri="{BB962C8B-B14F-4D97-AF65-F5344CB8AC3E}">
        <p14:creationId xmlns:p14="http://schemas.microsoft.com/office/powerpoint/2010/main" val="4138630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13</a:t>
            </a:fld>
            <a:endParaRPr lang="en-US" dirty="0"/>
          </a:p>
        </p:txBody>
      </p:sp>
    </p:spTree>
    <p:extLst>
      <p:ext uri="{BB962C8B-B14F-4D97-AF65-F5344CB8AC3E}">
        <p14:creationId xmlns:p14="http://schemas.microsoft.com/office/powerpoint/2010/main" val="290121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14</a:t>
            </a:fld>
            <a:endParaRPr lang="en-US" dirty="0"/>
          </a:p>
        </p:txBody>
      </p:sp>
    </p:spTree>
    <p:extLst>
      <p:ext uri="{BB962C8B-B14F-4D97-AF65-F5344CB8AC3E}">
        <p14:creationId xmlns:p14="http://schemas.microsoft.com/office/powerpoint/2010/main" val="318955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15</a:t>
            </a:fld>
            <a:endParaRPr lang="en-US" dirty="0"/>
          </a:p>
        </p:txBody>
      </p:sp>
    </p:spTree>
    <p:extLst>
      <p:ext uri="{BB962C8B-B14F-4D97-AF65-F5344CB8AC3E}">
        <p14:creationId xmlns:p14="http://schemas.microsoft.com/office/powerpoint/2010/main" val="290059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16</a:t>
            </a:fld>
            <a:endParaRPr lang="en-US" dirty="0"/>
          </a:p>
        </p:txBody>
      </p:sp>
    </p:spTree>
    <p:extLst>
      <p:ext uri="{BB962C8B-B14F-4D97-AF65-F5344CB8AC3E}">
        <p14:creationId xmlns:p14="http://schemas.microsoft.com/office/powerpoint/2010/main" val="32240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33</a:t>
            </a:fld>
            <a:endParaRPr lang="en-US" dirty="0"/>
          </a:p>
        </p:txBody>
      </p:sp>
    </p:spTree>
    <p:extLst>
      <p:ext uri="{BB962C8B-B14F-4D97-AF65-F5344CB8AC3E}">
        <p14:creationId xmlns:p14="http://schemas.microsoft.com/office/powerpoint/2010/main" val="604486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34</a:t>
            </a:fld>
            <a:endParaRPr lang="en-US" dirty="0"/>
          </a:p>
        </p:txBody>
      </p:sp>
    </p:spTree>
    <p:extLst>
      <p:ext uri="{BB962C8B-B14F-4D97-AF65-F5344CB8AC3E}">
        <p14:creationId xmlns:p14="http://schemas.microsoft.com/office/powerpoint/2010/main" val="3733073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35</a:t>
            </a:fld>
            <a:endParaRPr lang="en-US" dirty="0"/>
          </a:p>
        </p:txBody>
      </p:sp>
    </p:spTree>
    <p:extLst>
      <p:ext uri="{BB962C8B-B14F-4D97-AF65-F5344CB8AC3E}">
        <p14:creationId xmlns:p14="http://schemas.microsoft.com/office/powerpoint/2010/main" val="328949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pPr/>
              <a:t>36</a:t>
            </a:fld>
            <a:endParaRPr lang="en-US" dirty="0"/>
          </a:p>
        </p:txBody>
      </p:sp>
    </p:spTree>
    <p:extLst>
      <p:ext uri="{BB962C8B-B14F-4D97-AF65-F5344CB8AC3E}">
        <p14:creationId xmlns:p14="http://schemas.microsoft.com/office/powerpoint/2010/main" val="337294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39</a:t>
            </a:fld>
            <a:endParaRPr lang="en-US" dirty="0"/>
          </a:p>
        </p:txBody>
      </p:sp>
    </p:spTree>
    <p:extLst>
      <p:ext uri="{BB962C8B-B14F-4D97-AF65-F5344CB8AC3E}">
        <p14:creationId xmlns:p14="http://schemas.microsoft.com/office/powerpoint/2010/main" val="327060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40</a:t>
            </a:fld>
            <a:endParaRPr lang="en-US" dirty="0"/>
          </a:p>
        </p:txBody>
      </p:sp>
    </p:spTree>
    <p:extLst>
      <p:ext uri="{BB962C8B-B14F-4D97-AF65-F5344CB8AC3E}">
        <p14:creationId xmlns:p14="http://schemas.microsoft.com/office/powerpoint/2010/main" val="330359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we’ve already seen sales boosted just by the light rail existing, imagine the potential</a:t>
            </a:r>
            <a:r>
              <a:rPr lang="en-US" baseline="0" dirty="0" smtClean="0"/>
              <a:t> boost if we actually put effort into maximizing this.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a:t>
            </a:fld>
            <a:endParaRPr lang="en-US" dirty="0"/>
          </a:p>
        </p:txBody>
      </p:sp>
    </p:spTree>
    <p:extLst>
      <p:ext uri="{BB962C8B-B14F-4D97-AF65-F5344CB8AC3E}">
        <p14:creationId xmlns:p14="http://schemas.microsoft.com/office/powerpoint/2010/main" val="3637497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just ties in the fact that despite bad economies making people want to cut back on spending, light rail technology can overcome downward trends.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74</a:t>
            </a:fld>
            <a:endParaRPr lang="en-US"/>
          </a:p>
        </p:txBody>
      </p:sp>
    </p:spTree>
    <p:extLst>
      <p:ext uri="{BB962C8B-B14F-4D97-AF65-F5344CB8AC3E}">
        <p14:creationId xmlns:p14="http://schemas.microsoft.com/office/powerpoint/2010/main" val="290283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explains that using the light</a:t>
            </a:r>
            <a:r>
              <a:rPr lang="en-US" baseline="0" dirty="0" smtClean="0"/>
              <a:t> rail system as an alternative to driving has huge benefits, but this can only be achieved if people have enough information/reliability from the light rail to choose it over traditional means.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75</a:t>
            </a:fld>
            <a:endParaRPr lang="en-US"/>
          </a:p>
        </p:txBody>
      </p:sp>
    </p:spTree>
    <p:extLst>
      <p:ext uri="{BB962C8B-B14F-4D97-AF65-F5344CB8AC3E}">
        <p14:creationId xmlns:p14="http://schemas.microsoft.com/office/powerpoint/2010/main" val="687244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that riders see in today’s implementation of the Tide.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76</a:t>
            </a:fld>
            <a:endParaRPr lang="en-US" dirty="0"/>
          </a:p>
        </p:txBody>
      </p:sp>
    </p:spTree>
    <p:extLst>
      <p:ext uri="{BB962C8B-B14F-4D97-AF65-F5344CB8AC3E}">
        <p14:creationId xmlns:p14="http://schemas.microsoft.com/office/powerpoint/2010/main" val="2923092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t>
            </a:r>
            <a:r>
              <a:rPr lang="en-US" baseline="0" dirty="0" smtClean="0"/>
              <a:t> issues with the Tide and its operation that can be fixed.</a:t>
            </a:r>
          </a:p>
        </p:txBody>
      </p:sp>
      <p:sp>
        <p:nvSpPr>
          <p:cNvPr id="4" name="Slide Number Placeholder 3"/>
          <p:cNvSpPr>
            <a:spLocks noGrp="1"/>
          </p:cNvSpPr>
          <p:nvPr>
            <p:ph type="sldNum" sz="quarter" idx="10"/>
          </p:nvPr>
        </p:nvSpPr>
        <p:spPr/>
        <p:txBody>
          <a:bodyPr/>
          <a:lstStyle/>
          <a:p>
            <a:fld id="{409CB6BD-0642-4977-8A5D-41BB939BB119}" type="slidenum">
              <a:rPr lang="en-US" smtClean="0"/>
              <a:pPr/>
              <a:t>77</a:t>
            </a:fld>
            <a:endParaRPr lang="en-US" dirty="0"/>
          </a:p>
        </p:txBody>
      </p:sp>
    </p:spTree>
    <p:extLst>
      <p:ext uri="{BB962C8B-B14F-4D97-AF65-F5344CB8AC3E}">
        <p14:creationId xmlns:p14="http://schemas.microsoft.com/office/powerpoint/2010/main" val="250999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keys: information,</a:t>
            </a:r>
            <a:r>
              <a:rPr lang="en-US" baseline="0" dirty="0" smtClean="0"/>
              <a:t> communication, satisfaction – these are the generic categories current light rail systems are lacking.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79</a:t>
            </a:fld>
            <a:endParaRPr lang="en-US" dirty="0"/>
          </a:p>
        </p:txBody>
      </p:sp>
    </p:spTree>
    <p:extLst>
      <p:ext uri="{BB962C8B-B14F-4D97-AF65-F5344CB8AC3E}">
        <p14:creationId xmlns:p14="http://schemas.microsoft.com/office/powerpoint/2010/main" val="19758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a:t>
            </a:r>
            <a:r>
              <a:rPr lang="en-US" baseline="0" dirty="0" smtClean="0"/>
              <a:t> in the chart, Dallas’s expansions provided even more boosts so in places like Charlotte and Norfolk, convincing the public that expansion is worth it will boost the economy even more.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6</a:t>
            </a:fld>
            <a:endParaRPr lang="en-US" dirty="0"/>
          </a:p>
        </p:txBody>
      </p:sp>
    </p:spTree>
    <p:extLst>
      <p:ext uri="{BB962C8B-B14F-4D97-AF65-F5344CB8AC3E}">
        <p14:creationId xmlns:p14="http://schemas.microsoft.com/office/powerpoint/2010/main" val="3924851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case study ties this into the Tide</a:t>
            </a:r>
            <a:r>
              <a:rPr lang="en-US" baseline="0" dirty="0" smtClean="0"/>
              <a:t> and shows that information is important to riders here in Norfolk.</a:t>
            </a:r>
          </a:p>
        </p:txBody>
      </p:sp>
      <p:sp>
        <p:nvSpPr>
          <p:cNvPr id="4" name="Slide Number Placeholder 3"/>
          <p:cNvSpPr>
            <a:spLocks noGrp="1"/>
          </p:cNvSpPr>
          <p:nvPr>
            <p:ph type="sldNum" sz="quarter" idx="10"/>
          </p:nvPr>
        </p:nvSpPr>
        <p:spPr/>
        <p:txBody>
          <a:bodyPr/>
          <a:lstStyle/>
          <a:p>
            <a:fld id="{409CB6BD-0642-4977-8A5D-41BB939BB119}" type="slidenum">
              <a:rPr lang="en-US" smtClean="0"/>
              <a:pPr/>
              <a:t>7</a:t>
            </a:fld>
            <a:endParaRPr lang="en-US" dirty="0"/>
          </a:p>
        </p:txBody>
      </p:sp>
    </p:spTree>
    <p:extLst>
      <p:ext uri="{BB962C8B-B14F-4D97-AF65-F5344CB8AC3E}">
        <p14:creationId xmlns:p14="http://schemas.microsoft.com/office/powerpoint/2010/main" val="3395031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newspapers might be bragging about the record</a:t>
            </a:r>
            <a:r>
              <a:rPr lang="en-US" baseline="0" dirty="0" smtClean="0"/>
              <a:t> breaking numbers (yay PR departments), there’s still a troubling downward trend.</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8</a:t>
            </a:fld>
            <a:endParaRPr lang="en-US" dirty="0"/>
          </a:p>
        </p:txBody>
      </p:sp>
    </p:spTree>
    <p:extLst>
      <p:ext uri="{BB962C8B-B14F-4D97-AF65-F5344CB8AC3E}">
        <p14:creationId xmlns:p14="http://schemas.microsoft.com/office/powerpoint/2010/main" val="115412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9</a:t>
            </a:fld>
            <a:endParaRPr lang="en-US" dirty="0"/>
          </a:p>
        </p:txBody>
      </p:sp>
    </p:spTree>
    <p:extLst>
      <p:ext uri="{BB962C8B-B14F-4D97-AF65-F5344CB8AC3E}">
        <p14:creationId xmlns:p14="http://schemas.microsoft.com/office/powerpoint/2010/main" val="205211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10</a:t>
            </a:fld>
            <a:endParaRPr lang="en-US" dirty="0"/>
          </a:p>
        </p:txBody>
      </p:sp>
    </p:spTree>
    <p:extLst>
      <p:ext uri="{BB962C8B-B14F-4D97-AF65-F5344CB8AC3E}">
        <p14:creationId xmlns:p14="http://schemas.microsoft.com/office/powerpoint/2010/main" val="1803249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Hrt wants to make informed decisions, and they want to adapt quickly – but they cant. There is no 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11</a:t>
            </a:fld>
            <a:endParaRPr lang="en-US" dirty="0"/>
          </a:p>
        </p:txBody>
      </p:sp>
    </p:spTree>
    <p:extLst>
      <p:ext uri="{BB962C8B-B14F-4D97-AF65-F5344CB8AC3E}">
        <p14:creationId xmlns:p14="http://schemas.microsoft.com/office/powerpoint/2010/main" val="107091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12</a:t>
            </a:fld>
            <a:endParaRPr lang="en-US" dirty="0"/>
          </a:p>
        </p:txBody>
      </p:sp>
    </p:spTree>
    <p:extLst>
      <p:ext uri="{BB962C8B-B14F-4D97-AF65-F5344CB8AC3E}">
        <p14:creationId xmlns:p14="http://schemas.microsoft.com/office/powerpoint/2010/main" val="264705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9" name="Slide Number Placeholder 8"/>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5" name="Slide Number Placeholder 4"/>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dirty="0" smtClean="0"/>
              <a:t>April 5 2012</a:t>
            </a:r>
            <a:endParaRPr lang="en-US" dirty="0"/>
          </a:p>
        </p:txBody>
      </p:sp>
      <p:sp>
        <p:nvSpPr>
          <p:cNvPr id="9" name="Slide Number Placeholder 8"/>
          <p:cNvSpPr>
            <a:spLocks noGrp="1"/>
          </p:cNvSpPr>
          <p:nvPr>
            <p:ph type="sldNum" sz="quarter" idx="11"/>
          </p:nvPr>
        </p:nvSpPr>
        <p:spPr/>
        <p:txBody>
          <a:bodyPr/>
          <a:lstStyle/>
          <a:p>
            <a:fld id="{2EE873E7-DBD3-43C8-86A2-5E88EDD02B8A}"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smtClean="0"/>
              <a:t>CS410 Red Team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dirty="0" smtClean="0"/>
              <a:t>CS410 Red Team</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dirty="0" smtClean="0"/>
              <a:t>April 5 2012</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dell.com/content/products/superview.aspx?c=us&amp;cs=555&amp;l=en&amp;pageoverride=gallery_view1&amp;s=biz&amp;xdb=Z2xvYmFsOnByb2R1Y3RzOnBlZGdlOmZsYXNoOnNlcnZlci1wb3dlcmVkZ2UtcjcxMCNyZWdpb24=&amp;modaltype=box&amp;position=center&amp;ovrcolor=gray&amp;modalwidth=850&amp;modalheight=550"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jpeg"/><Relationship Id="rId10" Type="http://schemas.openxmlformats.org/officeDocument/2006/relationships/image" Target="../media/image20.jpeg"/><Relationship Id="rId4" Type="http://schemas.openxmlformats.org/officeDocument/2006/relationships/image" Target="../media/image37.jpe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5.jpe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7.jpeg"/><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9" name="Slide Number Placeholder 8"/>
          <p:cNvSpPr>
            <a:spLocks noGrp="1"/>
          </p:cNvSpPr>
          <p:nvPr>
            <p:ph type="sldNum" sz="quarter" idx="12"/>
          </p:nvPr>
        </p:nvSpPr>
        <p:spPr/>
        <p:txBody>
          <a:bodyPr/>
          <a:lstStyle/>
          <a:p>
            <a:fld id="{2EE873E7-DBD3-43C8-86A2-5E88EDD02B8A}" type="slidenum">
              <a:rPr lang="en-US" smtClean="0"/>
              <a:pPr/>
              <a:t>1</a:t>
            </a:fld>
            <a:endParaRPr lang="en-US" dirty="0"/>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10</a:t>
            </a:fld>
            <a:endParaRPr lang="en-US" dirty="0"/>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11</a:t>
            </a:fld>
            <a:endParaRPr lang="en-US" dirty="0"/>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12</a:t>
            </a:fld>
            <a:endParaRPr lang="en-US" dirty="0"/>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Objectives</a:t>
            </a:r>
            <a:endParaRPr lang="en-US" sz="60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13</a:t>
            </a:fld>
            <a:endParaRPr lang="en-US" dirty="0"/>
          </a:p>
        </p:txBody>
      </p:sp>
      <p:sp>
        <p:nvSpPr>
          <p:cNvPr id="7" name="TextBox 6"/>
          <p:cNvSpPr txBox="1"/>
          <p:nvPr/>
        </p:nvSpPr>
        <p:spPr>
          <a:xfrm>
            <a:off x="914400" y="1905000"/>
            <a:ext cx="7027752" cy="4801314"/>
          </a:xfrm>
          <a:prstGeom prst="rect">
            <a:avLst/>
          </a:prstGeom>
          <a:noFill/>
        </p:spPr>
        <p:txBody>
          <a:bodyPr wrap="square" rtlCol="0">
            <a:spAutoFit/>
          </a:bodyPr>
          <a:lstStyle/>
          <a:p>
            <a:pPr>
              <a:buFontTx/>
              <a:buChar char="-"/>
            </a:pPr>
            <a:r>
              <a:rPr lang="en-US" dirty="0" smtClean="0"/>
              <a:t> Multiple mediums (mobile apps, station kiosks, and websites) will be used for information and communication to ensure easy access.</a:t>
            </a:r>
          </a:p>
          <a:p>
            <a:pPr>
              <a:buFontTx/>
              <a:buChar char="-"/>
            </a:pPr>
            <a:endParaRPr lang="en-US" dirty="0" smtClean="0"/>
          </a:p>
          <a:p>
            <a:pPr>
              <a:buFontTx/>
              <a:buChar char="-"/>
            </a:pPr>
            <a:r>
              <a:rPr lang="en-US" dirty="0" smtClean="0"/>
              <a:t> Provide easily accessible static information to riders regarding schedules, stop locations, and local businesses.</a:t>
            </a:r>
          </a:p>
          <a:p>
            <a:pPr>
              <a:buFontTx/>
              <a:buChar char="-"/>
            </a:pPr>
            <a:endParaRPr lang="en-US" dirty="0"/>
          </a:p>
          <a:p>
            <a:pPr>
              <a:buFontTx/>
              <a:buChar char="-"/>
            </a:pPr>
            <a:r>
              <a:rPr lang="en-US" dirty="0" smtClean="0"/>
              <a:t> Provide real-time updates on train locations, seat availability, service interruptions, local events, and important announcements.</a:t>
            </a:r>
          </a:p>
          <a:p>
            <a:pPr>
              <a:buFontTx/>
              <a:buChar char="-"/>
            </a:pPr>
            <a:endParaRPr lang="en-US" dirty="0" smtClean="0"/>
          </a:p>
          <a:p>
            <a:pPr>
              <a:buFontTx/>
              <a:buChar char="-"/>
            </a:pPr>
            <a:r>
              <a:rPr lang="en-US" dirty="0"/>
              <a:t> </a:t>
            </a:r>
            <a:r>
              <a:rPr lang="en-US" dirty="0" smtClean="0"/>
              <a:t>Cooperation with local businesses through targeted advertising and listing will directly contribute to local economic growth.</a:t>
            </a:r>
          </a:p>
          <a:p>
            <a:pPr>
              <a:buFontTx/>
              <a:buChar char="-"/>
            </a:pPr>
            <a:endParaRPr lang="en-US" dirty="0" smtClean="0"/>
          </a:p>
          <a:p>
            <a:pPr>
              <a:buFontTx/>
              <a:buChar char="-"/>
            </a:pPr>
            <a:r>
              <a:rPr lang="en-US" dirty="0"/>
              <a:t> </a:t>
            </a:r>
            <a:r>
              <a:rPr lang="en-US" dirty="0" smtClean="0"/>
              <a:t>Direct, two-way communication with riders will allow operators to deliver important information and collect feedback from riders.</a:t>
            </a:r>
          </a:p>
          <a:p>
            <a:endParaRPr lang="en-US" dirty="0" smtClean="0"/>
          </a:p>
          <a:p>
            <a:pPr>
              <a:buFontTx/>
              <a:buChar char="-"/>
            </a:pPr>
            <a:r>
              <a:rPr lang="en-US" dirty="0"/>
              <a:t> </a:t>
            </a:r>
            <a:r>
              <a:rPr lang="en-US" dirty="0" smtClean="0"/>
              <a:t>Provide transit authorities and local businesses with analysis and reports showing detailed information about riders and their habits.</a:t>
            </a:r>
            <a:endParaRPr lang="en-US" dirty="0"/>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14</a:t>
            </a:fld>
            <a:endParaRPr lang="en-US" dirty="0"/>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with 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Real-time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Real-time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15</a:t>
            </a:fld>
            <a:endParaRPr lang="en-US" dirty="0"/>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16</a:t>
            </a:fld>
            <a:endParaRPr lang="en-US" dirty="0"/>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Trend Analysis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8" name="Slide Number Placeholder 7"/>
          <p:cNvSpPr>
            <a:spLocks noGrp="1"/>
          </p:cNvSpPr>
          <p:nvPr>
            <p:ph type="sldNum" sz="quarter" idx="12"/>
          </p:nvPr>
        </p:nvSpPr>
        <p:spPr/>
        <p:txBody>
          <a:bodyPr/>
          <a:lstStyle/>
          <a:p>
            <a:fld id="{2EE873E7-DBD3-43C8-86A2-5E88EDD02B8A}" type="slidenum">
              <a:rPr lang="en-US" smtClean="0"/>
              <a:pPr/>
              <a:t>17</a:t>
            </a:fld>
            <a:endParaRPr lang="en-US" dirty="0"/>
          </a:p>
        </p:txBody>
      </p:sp>
      <p:sp>
        <p:nvSpPr>
          <p:cNvPr id="5" name="TextBox 4"/>
          <p:cNvSpPr txBox="1"/>
          <p:nvPr/>
        </p:nvSpPr>
        <p:spPr>
          <a:xfrm>
            <a:off x="1295400" y="1752600"/>
            <a:ext cx="6920176" cy="2893100"/>
          </a:xfrm>
          <a:prstGeom prst="rect">
            <a:avLst/>
          </a:prstGeom>
          <a:noFill/>
        </p:spPr>
        <p:txBody>
          <a:bodyPr wrap="square" rtlCol="0">
            <a:spAutoFit/>
          </a:bodyPr>
          <a:lstStyle/>
          <a:p>
            <a:pPr marL="285750" indent="-285750">
              <a:buFontTx/>
              <a:buChar char="-"/>
            </a:pPr>
            <a:r>
              <a:rPr lang="en-US" dirty="0" smtClean="0"/>
              <a:t>Our system will provide detailed information regarding light rail usage. This data can be sorted to highlight different stops, special events, and time of day trending.</a:t>
            </a:r>
          </a:p>
          <a:p>
            <a:pPr marL="285750" indent="-285750">
              <a:buFontTx/>
              <a:buChar char="-"/>
            </a:pPr>
            <a:endParaRPr lang="en-US" sz="1000" dirty="0"/>
          </a:p>
          <a:p>
            <a:pPr marL="285750" indent="-285750">
              <a:buFontTx/>
              <a:buChar char="-"/>
            </a:pPr>
            <a:r>
              <a:rPr lang="en-US" dirty="0" smtClean="0"/>
              <a:t>While our system will not provide automatic rerouting or boost capacity in itself, it will provide operators with the necessary information to make these decisions.</a:t>
            </a:r>
          </a:p>
          <a:p>
            <a:pPr marL="285750" indent="-285750">
              <a:buFontTx/>
              <a:buChar char="-"/>
            </a:pPr>
            <a:endParaRPr lang="en-US" sz="1000" dirty="0"/>
          </a:p>
          <a:p>
            <a:pPr marL="285750" indent="-285750">
              <a:buFontTx/>
              <a:buChar char="-"/>
            </a:pPr>
            <a:r>
              <a:rPr lang="en-US" dirty="0" smtClean="0"/>
              <a:t>For example, the Grand Illumination Parade in Norfolk generated almost 3x the amount of the normal average daily ridership but had no additional capacity made available.</a:t>
            </a:r>
            <a:r>
              <a:rPr lang="en-US" baseline="30000" dirty="0" smtClean="0"/>
              <a:t>1</a:t>
            </a:r>
            <a:endParaRPr lang="en-US" baseline="30000" dirty="0"/>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a:t>Debbie 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14" name="Chart 13"/>
          <p:cNvGraphicFramePr/>
          <p:nvPr>
            <p:extLst>
              <p:ext uri="{D42A27DB-BD31-4B8C-83A1-F6EECF244321}">
                <p14:modId xmlns:p14="http://schemas.microsoft.com/office/powerpoint/2010/main" val="1651077102"/>
              </p:ext>
            </p:extLst>
          </p:nvPr>
        </p:nvGraphicFramePr>
        <p:xfrm>
          <a:off x="809840" y="4861199"/>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3236595" y="4687502"/>
            <a:ext cx="2098551" cy="307777"/>
          </a:xfrm>
          <a:prstGeom prst="rect">
            <a:avLst/>
          </a:prstGeom>
          <a:noFill/>
        </p:spPr>
        <p:txBody>
          <a:bodyPr wrap="none" rtlCol="0">
            <a:spAutoFit/>
          </a:bodyPr>
          <a:lstStyle/>
          <a:p>
            <a:r>
              <a:rPr lang="en-US" sz="1400" dirty="0" smtClean="0">
                <a:latin typeface="+mj-lt"/>
              </a:rPr>
              <a:t>Average Daily Boarding </a:t>
            </a:r>
            <a:r>
              <a:rPr lang="en-US" sz="1400" baseline="30000" dirty="0">
                <a:latin typeface="+mj-lt"/>
              </a:rPr>
              <a:t>2</a:t>
            </a:r>
          </a:p>
        </p:txBody>
      </p:sp>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Local Businesses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18</a:t>
            </a:fld>
            <a:endParaRPr lang="en-US" dirty="0"/>
          </a:p>
        </p:txBody>
      </p:sp>
      <p:sp>
        <p:nvSpPr>
          <p:cNvPr id="5" name="TextBox 4"/>
          <p:cNvSpPr txBox="1"/>
          <p:nvPr/>
        </p:nvSpPr>
        <p:spPr>
          <a:xfrm>
            <a:off x="3352800" y="1905000"/>
            <a:ext cx="4863714" cy="3693319"/>
          </a:xfrm>
          <a:prstGeom prst="rect">
            <a:avLst/>
          </a:prstGeom>
          <a:noFill/>
        </p:spPr>
        <p:txBody>
          <a:bodyPr wrap="square" rtlCol="0">
            <a:spAutoFit/>
          </a:bodyPr>
          <a:lstStyle/>
          <a:p>
            <a:pPr marL="285750" indent="-285750">
              <a:buFontTx/>
              <a:buChar char="-"/>
            </a:pPr>
            <a:r>
              <a:rPr lang="en-US" dirty="0" smtClean="0"/>
              <a:t>Our previous data showed how much impact light rail stops can have on local businesses, but riders still lack information about them.</a:t>
            </a:r>
          </a:p>
          <a:p>
            <a:pPr marL="285750" indent="-285750">
              <a:buFontTx/>
              <a:buChar char="-"/>
            </a:pPr>
            <a:endParaRPr lang="en-US" dirty="0"/>
          </a:p>
          <a:p>
            <a:pPr marL="285750" indent="-285750">
              <a:buFontTx/>
              <a:buChar char="-"/>
            </a:pPr>
            <a:r>
              <a:rPr lang="en-US" dirty="0" smtClean="0"/>
              <a:t>Through a GUI allowing users to easily find business and attractions accessible by the light rail, riders will be more likely to explore and rely on the system for recreational usage.</a:t>
            </a:r>
          </a:p>
          <a:p>
            <a:pPr marL="285750" indent="-285750">
              <a:buFontTx/>
              <a:buChar char="-"/>
            </a:pPr>
            <a:endParaRPr lang="en-US" dirty="0"/>
          </a:p>
          <a:p>
            <a:pPr marL="285750" indent="-285750">
              <a:buFontTx/>
              <a:buChar char="-"/>
            </a:pPr>
            <a:r>
              <a:rPr lang="en-US" dirty="0" smtClean="0"/>
              <a:t>In addition, our business owner backend will provide opportunities for local businesses to advertise their companies through our system to further enhance exposure.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983000"/>
            <a:ext cx="2534178" cy="4226381"/>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8" name="Slide Number Placeholder 7"/>
          <p:cNvSpPr>
            <a:spLocks noGrp="1"/>
          </p:cNvSpPr>
          <p:nvPr>
            <p:ph type="sldNum" sz="quarter" idx="12"/>
          </p:nvPr>
        </p:nvSpPr>
        <p:spPr/>
        <p:txBody>
          <a:bodyPr/>
          <a:lstStyle/>
          <a:p>
            <a:fld id="{2EE873E7-DBD3-43C8-86A2-5E88EDD02B8A}" type="slidenum">
              <a:rPr lang="en-US" smtClean="0"/>
              <a:pPr/>
              <a:t>19</a:t>
            </a:fld>
            <a:endParaRPr lang="en-US" dirty="0"/>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304800" y="1295400"/>
            <a:ext cx="8001000" cy="5334000"/>
          </a:xfrm>
        </p:spPr>
        <p:txBody>
          <a:bodyPr numCol="2">
            <a:noAutofit/>
          </a:bodyPr>
          <a:lstStyle/>
          <a:p>
            <a:pPr indent="-342900">
              <a:buFontTx/>
              <a:buChar char="-"/>
            </a:pPr>
            <a:r>
              <a:rPr lang="en-US" sz="1800" b="1" dirty="0" smtClean="0">
                <a:solidFill>
                  <a:schemeClr val="tx2"/>
                </a:solidFill>
              </a:rPr>
              <a:t>3.</a:t>
            </a:r>
            <a:r>
              <a:rPr lang="en-US" sz="1800" b="1" dirty="0" smtClean="0"/>
              <a:t> Team Introduction</a:t>
            </a:r>
          </a:p>
          <a:p>
            <a:pPr indent="-342900">
              <a:buFontTx/>
              <a:buChar char="-"/>
            </a:pPr>
            <a:r>
              <a:rPr lang="en-US" sz="1800" b="1" dirty="0" smtClean="0">
                <a:solidFill>
                  <a:schemeClr val="tx2"/>
                </a:solidFill>
              </a:rPr>
              <a:t>4. </a:t>
            </a:r>
            <a:r>
              <a:rPr lang="en-US" sz="1800" b="1" dirty="0" smtClean="0"/>
              <a:t>Problem Statement</a:t>
            </a:r>
          </a:p>
          <a:p>
            <a:pPr indent="-342900">
              <a:buFontTx/>
              <a:buChar char="-"/>
            </a:pPr>
            <a:r>
              <a:rPr lang="en-US" sz="1800" b="1" dirty="0" smtClean="0">
                <a:solidFill>
                  <a:schemeClr val="tx2"/>
                </a:solidFill>
              </a:rPr>
              <a:t>5-8. </a:t>
            </a:r>
            <a:r>
              <a:rPr lang="en-US" sz="1800" b="1" dirty="0" smtClean="0"/>
              <a:t>Background Research</a:t>
            </a:r>
          </a:p>
          <a:p>
            <a:pPr indent="-342900">
              <a:buFontTx/>
              <a:buChar char="-"/>
            </a:pPr>
            <a:r>
              <a:rPr lang="en-US" sz="1800" b="1" dirty="0" smtClean="0">
                <a:solidFill>
                  <a:schemeClr val="tx2"/>
                </a:solidFill>
              </a:rPr>
              <a:t>9-11.</a:t>
            </a:r>
            <a:r>
              <a:rPr lang="en-US" sz="1800" b="1" dirty="0" smtClean="0"/>
              <a:t> Process Flows (Pre Solution)</a:t>
            </a:r>
          </a:p>
          <a:p>
            <a:pPr indent="-342900">
              <a:buFontTx/>
              <a:buChar char="-"/>
            </a:pPr>
            <a:r>
              <a:rPr lang="en-US" sz="1800" b="1" dirty="0" smtClean="0">
                <a:solidFill>
                  <a:schemeClr val="tx2"/>
                </a:solidFill>
              </a:rPr>
              <a:t>12-13.</a:t>
            </a:r>
            <a:r>
              <a:rPr lang="en-US" sz="1800" b="1" dirty="0" smtClean="0"/>
              <a:t> Solution &amp; Objectives</a:t>
            </a:r>
          </a:p>
          <a:p>
            <a:pPr indent="-342900">
              <a:buFontTx/>
              <a:buChar char="-"/>
            </a:pPr>
            <a:r>
              <a:rPr lang="en-US" sz="1800" b="1" dirty="0" smtClean="0">
                <a:solidFill>
                  <a:schemeClr val="tx2"/>
                </a:solidFill>
              </a:rPr>
              <a:t>14-16. </a:t>
            </a:r>
            <a:r>
              <a:rPr lang="en-US" sz="1800" b="1" dirty="0" smtClean="0"/>
              <a:t>Process Flows (Post Solution)</a:t>
            </a:r>
          </a:p>
          <a:p>
            <a:pPr indent="-342900">
              <a:buFontTx/>
              <a:buChar char="-"/>
            </a:pPr>
            <a:r>
              <a:rPr lang="en-US" sz="1800" b="1" dirty="0" smtClean="0">
                <a:solidFill>
                  <a:schemeClr val="tx2"/>
                </a:solidFill>
              </a:rPr>
              <a:t>17 – 20. </a:t>
            </a:r>
            <a:r>
              <a:rPr lang="en-US" sz="1800" b="1" dirty="0" smtClean="0"/>
              <a:t>Market Info</a:t>
            </a:r>
            <a:endParaRPr lang="en-US" sz="1800" b="1" dirty="0" smtClean="0"/>
          </a:p>
          <a:p>
            <a:pPr indent="-342900">
              <a:buFontTx/>
              <a:buChar char="-"/>
            </a:pPr>
            <a:r>
              <a:rPr lang="en-US" sz="1800" b="1" dirty="0" smtClean="0">
                <a:solidFill>
                  <a:schemeClr val="tx2"/>
                </a:solidFill>
              </a:rPr>
              <a:t>21</a:t>
            </a:r>
            <a:r>
              <a:rPr lang="en-US" sz="1800" b="1" dirty="0" smtClean="0">
                <a:solidFill>
                  <a:schemeClr val="tx2"/>
                </a:solidFill>
              </a:rPr>
              <a:t>. </a:t>
            </a:r>
            <a:r>
              <a:rPr lang="en-US" sz="1800" b="1" dirty="0" smtClean="0"/>
              <a:t>MFCD</a:t>
            </a:r>
          </a:p>
          <a:p>
            <a:pPr indent="-342900">
              <a:buFontTx/>
              <a:buChar char="-"/>
            </a:pPr>
            <a:r>
              <a:rPr lang="en-US" sz="1800" b="1" dirty="0" smtClean="0">
                <a:solidFill>
                  <a:schemeClr val="tx2"/>
                </a:solidFill>
              </a:rPr>
              <a:t>22-28 </a:t>
            </a:r>
            <a:r>
              <a:rPr lang="en-US" sz="1800" b="1" dirty="0" smtClean="0"/>
              <a:t>Hardware </a:t>
            </a:r>
          </a:p>
          <a:p>
            <a:pPr indent="-342900">
              <a:buFontTx/>
              <a:buChar char="-"/>
            </a:pPr>
            <a:r>
              <a:rPr lang="en-US" sz="1800" b="1" dirty="0" smtClean="0">
                <a:solidFill>
                  <a:schemeClr val="tx2"/>
                </a:solidFill>
              </a:rPr>
              <a:t>29-32</a:t>
            </a:r>
            <a:r>
              <a:rPr lang="en-US" sz="1800" b="1" dirty="0" smtClean="0">
                <a:solidFill>
                  <a:schemeClr val="tx2"/>
                </a:solidFill>
              </a:rPr>
              <a:t>.</a:t>
            </a:r>
            <a:r>
              <a:rPr lang="en-US" sz="1800" b="1" dirty="0" smtClean="0"/>
              <a:t> Hardware WBS</a:t>
            </a:r>
          </a:p>
          <a:p>
            <a:pPr indent="-342900">
              <a:buFontTx/>
              <a:buChar char="-"/>
            </a:pPr>
            <a:r>
              <a:rPr lang="en-US" sz="1800" b="1" dirty="0" smtClean="0">
                <a:solidFill>
                  <a:schemeClr val="tx2"/>
                </a:solidFill>
              </a:rPr>
              <a:t>33</a:t>
            </a:r>
            <a:r>
              <a:rPr lang="en-US" sz="1800" b="1" dirty="0" smtClean="0">
                <a:solidFill>
                  <a:schemeClr val="tx2"/>
                </a:solidFill>
              </a:rPr>
              <a:t>. </a:t>
            </a:r>
            <a:r>
              <a:rPr lang="en-US" sz="1800" b="1" dirty="0" smtClean="0"/>
              <a:t>Software Provided</a:t>
            </a:r>
          </a:p>
          <a:p>
            <a:pPr marL="0" indent="0">
              <a:buNone/>
            </a:pPr>
            <a:r>
              <a:rPr lang="en-US" sz="1800" b="1" dirty="0" smtClean="0">
                <a:solidFill>
                  <a:schemeClr val="tx2"/>
                </a:solidFill>
              </a:rPr>
              <a:t>    </a:t>
            </a:r>
          </a:p>
          <a:p>
            <a:pPr marL="0" indent="0">
              <a:buNone/>
            </a:pPr>
            <a:endParaRPr lang="en-US" sz="1800" b="1" dirty="0">
              <a:solidFill>
                <a:schemeClr val="tx2"/>
              </a:solidFill>
            </a:endParaRPr>
          </a:p>
          <a:p>
            <a:pPr marL="0" indent="0">
              <a:buNone/>
            </a:pPr>
            <a:endParaRPr lang="en-US" sz="1800" b="1" dirty="0" smtClean="0">
              <a:solidFill>
                <a:schemeClr val="tx2"/>
              </a:solidFill>
            </a:endParaRPr>
          </a:p>
          <a:p>
            <a:pPr marL="0" indent="0">
              <a:buNone/>
            </a:pPr>
            <a:r>
              <a:rPr lang="en-US" sz="1800" b="1" dirty="0" smtClean="0">
                <a:solidFill>
                  <a:schemeClr val="tx2"/>
                </a:solidFill>
              </a:rPr>
              <a:t> </a:t>
            </a:r>
          </a:p>
          <a:p>
            <a:pPr marL="0" indent="0">
              <a:buNone/>
            </a:pPr>
            <a:endParaRPr lang="en-US" sz="1800" b="1" dirty="0">
              <a:solidFill>
                <a:schemeClr val="tx2"/>
              </a:solidFill>
            </a:endParaRPr>
          </a:p>
          <a:p>
            <a:pPr marL="0" indent="0">
              <a:buNone/>
            </a:pPr>
            <a:r>
              <a:rPr lang="en-US" sz="1800" b="1" dirty="0" smtClean="0"/>
              <a:t>-</a:t>
            </a:r>
            <a:r>
              <a:rPr lang="en-US" sz="1800" b="1" dirty="0" smtClean="0">
                <a:solidFill>
                  <a:schemeClr val="tx2"/>
                </a:solidFill>
              </a:rPr>
              <a:t>     </a:t>
            </a:r>
            <a:r>
              <a:rPr lang="en-US" sz="1800" b="1" dirty="0" smtClean="0">
                <a:solidFill>
                  <a:schemeClr val="tx2"/>
                </a:solidFill>
              </a:rPr>
              <a:t>34-38.  </a:t>
            </a:r>
            <a:r>
              <a:rPr lang="en-US" sz="1800" b="1" dirty="0" smtClean="0"/>
              <a:t>Software </a:t>
            </a:r>
            <a:r>
              <a:rPr lang="en-US" sz="1800" b="1" dirty="0" smtClean="0"/>
              <a:t>Overview</a:t>
            </a:r>
            <a:endParaRPr lang="en-US" sz="1800" b="1" dirty="0" smtClean="0">
              <a:solidFill>
                <a:schemeClr val="tx2"/>
              </a:solidFill>
            </a:endParaRPr>
          </a:p>
          <a:p>
            <a:pPr indent="-342900">
              <a:buFontTx/>
              <a:buChar char="-"/>
            </a:pPr>
            <a:r>
              <a:rPr lang="en-US" sz="1800" b="1" dirty="0" smtClean="0">
                <a:solidFill>
                  <a:schemeClr val="tx2"/>
                </a:solidFill>
              </a:rPr>
              <a:t>39-42</a:t>
            </a:r>
            <a:r>
              <a:rPr lang="en-US" sz="1800" b="1" dirty="0" smtClean="0">
                <a:solidFill>
                  <a:schemeClr val="tx2"/>
                </a:solidFill>
              </a:rPr>
              <a:t>.</a:t>
            </a:r>
            <a:r>
              <a:rPr lang="en-US" sz="1800" b="1" dirty="0" smtClean="0"/>
              <a:t> Software WBS</a:t>
            </a:r>
          </a:p>
          <a:p>
            <a:pPr indent="-342900">
              <a:buFontTx/>
              <a:buChar char="-"/>
            </a:pPr>
            <a:r>
              <a:rPr lang="en-US" sz="1800" b="1" dirty="0" smtClean="0">
                <a:solidFill>
                  <a:schemeClr val="tx2"/>
                </a:solidFill>
              </a:rPr>
              <a:t>43-44.</a:t>
            </a:r>
            <a:r>
              <a:rPr lang="en-US" sz="1800" b="1" dirty="0" smtClean="0"/>
              <a:t> Database Schemas</a:t>
            </a:r>
          </a:p>
          <a:p>
            <a:pPr indent="-342900">
              <a:buFontTx/>
              <a:buChar char="-"/>
            </a:pPr>
            <a:r>
              <a:rPr lang="en-US" sz="1800" b="1" dirty="0" smtClean="0">
                <a:solidFill>
                  <a:schemeClr val="tx2"/>
                </a:solidFill>
              </a:rPr>
              <a:t>45-47.</a:t>
            </a:r>
            <a:r>
              <a:rPr lang="en-US" sz="1800" b="1" dirty="0" smtClean="0"/>
              <a:t> Software WBS Continued</a:t>
            </a:r>
          </a:p>
          <a:p>
            <a:pPr indent="-342900">
              <a:buFontTx/>
              <a:buChar char="-"/>
            </a:pPr>
            <a:r>
              <a:rPr lang="en-US" sz="1800" b="1" dirty="0" smtClean="0">
                <a:solidFill>
                  <a:schemeClr val="tx2"/>
                </a:solidFill>
              </a:rPr>
              <a:t>48-51. </a:t>
            </a:r>
            <a:r>
              <a:rPr lang="en-US" sz="1800" b="1" dirty="0" smtClean="0"/>
              <a:t>Gantt Charts</a:t>
            </a:r>
          </a:p>
          <a:p>
            <a:pPr indent="-342900">
              <a:buFontTx/>
              <a:buChar char="-"/>
            </a:pPr>
            <a:r>
              <a:rPr lang="en-US" sz="1800" b="1" dirty="0" smtClean="0">
                <a:solidFill>
                  <a:schemeClr val="tx2"/>
                </a:solidFill>
              </a:rPr>
              <a:t>52-54.</a:t>
            </a:r>
            <a:r>
              <a:rPr lang="en-US" sz="1800" b="1" dirty="0" smtClean="0"/>
              <a:t> Project Budget &amp; Cost</a:t>
            </a:r>
          </a:p>
          <a:p>
            <a:pPr indent="-342900">
              <a:buFontTx/>
              <a:buChar char="-"/>
            </a:pPr>
            <a:r>
              <a:rPr lang="en-US" sz="1800" b="1" dirty="0" smtClean="0">
                <a:solidFill>
                  <a:schemeClr val="tx2"/>
                </a:solidFill>
              </a:rPr>
              <a:t>55. </a:t>
            </a:r>
            <a:r>
              <a:rPr lang="en-US" sz="1800" b="1" dirty="0" smtClean="0"/>
              <a:t>In The Box</a:t>
            </a:r>
          </a:p>
          <a:p>
            <a:pPr indent="-342900">
              <a:buFontTx/>
              <a:buChar char="-"/>
            </a:pPr>
            <a:r>
              <a:rPr lang="en-US" sz="1800" b="1" dirty="0" smtClean="0">
                <a:solidFill>
                  <a:schemeClr val="tx2"/>
                </a:solidFill>
              </a:rPr>
              <a:t>56. </a:t>
            </a:r>
            <a:r>
              <a:rPr lang="en-US" sz="1800" b="1" dirty="0" smtClean="0"/>
              <a:t>Not In The Box</a:t>
            </a:r>
          </a:p>
          <a:p>
            <a:pPr indent="-342900">
              <a:buFontTx/>
              <a:buChar char="-"/>
            </a:pPr>
            <a:r>
              <a:rPr lang="en-US" sz="1800" b="1" dirty="0" smtClean="0">
                <a:solidFill>
                  <a:schemeClr val="tx2"/>
                </a:solidFill>
              </a:rPr>
              <a:t>57-62.</a:t>
            </a:r>
            <a:r>
              <a:rPr lang="en-US" sz="1800" b="1" dirty="0" smtClean="0"/>
              <a:t> Risks</a:t>
            </a:r>
          </a:p>
          <a:p>
            <a:pPr indent="-342900">
              <a:buFontTx/>
              <a:buChar char="-"/>
            </a:pPr>
            <a:r>
              <a:rPr lang="en-US" sz="1800" b="1" dirty="0" smtClean="0">
                <a:solidFill>
                  <a:schemeClr val="tx2"/>
                </a:solidFill>
              </a:rPr>
              <a:t>63.</a:t>
            </a:r>
            <a:r>
              <a:rPr lang="en-US" sz="1800" b="1" dirty="0" smtClean="0"/>
              <a:t> Conclusion</a:t>
            </a:r>
          </a:p>
          <a:p>
            <a:pPr indent="-342900">
              <a:buFontTx/>
              <a:buChar char="-"/>
            </a:pPr>
            <a:r>
              <a:rPr lang="en-US" sz="1800" b="1" dirty="0" smtClean="0">
                <a:solidFill>
                  <a:schemeClr val="tx2"/>
                </a:solidFill>
              </a:rPr>
              <a:t>65. </a:t>
            </a:r>
            <a:r>
              <a:rPr lang="en-US" sz="1800" b="1" dirty="0" smtClean="0"/>
              <a:t>References</a:t>
            </a:r>
          </a:p>
          <a:p>
            <a:pPr indent="-342900">
              <a:buFontTx/>
              <a:buChar char="-"/>
            </a:pPr>
            <a:endParaRPr lang="en-US" sz="1800" b="1" dirty="0" smtClean="0"/>
          </a:p>
          <a:p>
            <a:pPr indent="-342900">
              <a:buFontTx/>
              <a:buChar char="-"/>
            </a:pPr>
            <a:endParaRPr lang="en-US" sz="1800" b="1"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1508977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20</a:t>
            </a:fld>
            <a:endParaRPr lang="en-US" dirty="0"/>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http://t2.gstatic.com/images?q=tbn:ANd9GcT9yHlq_30feFvpEwL-AdD2jkEKjLLLa24M3_01HLuPs6DWtJIt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599" y="1889603"/>
            <a:ext cx="1785747" cy="1785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4400" dirty="0" smtClean="0"/>
              <a:t>Major Function Component Diagram</a:t>
            </a:r>
            <a:endParaRPr lang="en-US" sz="44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z="1400" smtClean="0"/>
              <a:pPr/>
              <a:t>21</a:t>
            </a:fld>
            <a:endParaRPr lang="en-US" sz="1400" dirty="0"/>
          </a:p>
        </p:txBody>
      </p:sp>
      <p:sp>
        <p:nvSpPr>
          <p:cNvPr id="9" name="Rectangle 8"/>
          <p:cNvSpPr/>
          <p:nvPr/>
        </p:nvSpPr>
        <p:spPr>
          <a:xfrm>
            <a:off x="3699737" y="1976950"/>
            <a:ext cx="2551395" cy="207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11" name="Picture 4" descr="http://www.mysamsunggalaxys2.com/wp-content/uploads/2011/12/galaxy-s-2-and-iphon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63826"/>
            <a:ext cx="1734292" cy="14829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123793" y="2326994"/>
            <a:ext cx="1066800" cy="1447800"/>
          </a:xfrm>
          <a:prstGeom prst="rect">
            <a:avLst/>
          </a:prstGeom>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 App</a:t>
            </a:r>
          </a:p>
          <a:p>
            <a:pPr algn="ctr"/>
            <a:r>
              <a:rPr lang="en-US" dirty="0" smtClean="0"/>
              <a:t>Server</a:t>
            </a:r>
            <a:endParaRPr lang="en-US" dirty="0"/>
          </a:p>
        </p:txBody>
      </p:sp>
      <p:cxnSp>
        <p:nvCxnSpPr>
          <p:cNvPr id="13" name="Elbow Connector 12"/>
          <p:cNvCxnSpPr>
            <a:endCxn id="9" idx="1"/>
          </p:cNvCxnSpPr>
          <p:nvPr/>
        </p:nvCxnSpPr>
        <p:spPr>
          <a:xfrm>
            <a:off x="3149938" y="2549779"/>
            <a:ext cx="549799" cy="465396"/>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2" idx="3"/>
          </p:cNvCxnSpPr>
          <p:nvPr/>
        </p:nvCxnSpPr>
        <p:spPr>
          <a:xfrm>
            <a:off x="6190593" y="3050894"/>
            <a:ext cx="228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Elbow Connector 14"/>
          <p:cNvCxnSpPr/>
          <p:nvPr/>
        </p:nvCxnSpPr>
        <p:spPr>
          <a:xfrm rot="5400000" flipH="1" flipV="1">
            <a:off x="5695950" y="1858976"/>
            <a:ext cx="800100" cy="60960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6" name="Picture 6" descr="http://www.stationstops.com/blog/wp-content/uploads/2008/03/pid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434770"/>
            <a:ext cx="172720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16200000" flipH="1">
            <a:off x="5647564" y="4165864"/>
            <a:ext cx="1100855" cy="76200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8" name="Picture 2" descr="http://www.metrojacksonville.com/assets/thumbs/image.1049.feat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744" y="4161652"/>
            <a:ext cx="4188387" cy="15357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191000" y="2905409"/>
            <a:ext cx="546688" cy="523220"/>
          </a:xfrm>
          <a:prstGeom prst="rect">
            <a:avLst/>
          </a:prstGeom>
          <a:noFill/>
        </p:spPr>
        <p:txBody>
          <a:bodyPr wrap="none" rtlCol="0">
            <a:spAutoFit/>
          </a:bodyPr>
          <a:lstStyle>
            <a:defPPr>
              <a:defRPr lang="en-US"/>
            </a:defPPr>
          </a:lstStyle>
          <a:p>
            <a:r>
              <a:rPr lang="en-US" sz="1400" dirty="0"/>
              <a:t>GTFS</a:t>
            </a:r>
          </a:p>
          <a:p>
            <a:endParaRPr lang="en-US" sz="1400" dirty="0"/>
          </a:p>
        </p:txBody>
      </p:sp>
      <p:cxnSp>
        <p:nvCxnSpPr>
          <p:cNvPr id="20" name="Straight Arrow Connector 19"/>
          <p:cNvCxnSpPr/>
          <p:nvPr/>
        </p:nvCxnSpPr>
        <p:spPr>
          <a:xfrm flipV="1">
            <a:off x="2667000" y="3675350"/>
            <a:ext cx="0" cy="8715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3770420" y="2255556"/>
            <a:ext cx="1223408" cy="151923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Decision</a:t>
            </a:r>
          </a:p>
          <a:p>
            <a:pPr algn="ctr"/>
            <a:r>
              <a:rPr lang="en-US" dirty="0" smtClean="0"/>
              <a:t>Engine</a:t>
            </a:r>
            <a:endParaRPr lang="en-US" dirty="0"/>
          </a:p>
        </p:txBody>
      </p:sp>
      <p:cxnSp>
        <p:nvCxnSpPr>
          <p:cNvPr id="23" name="Straight Arrow Connector 22"/>
          <p:cNvCxnSpPr/>
          <p:nvPr/>
        </p:nvCxnSpPr>
        <p:spPr>
          <a:xfrm>
            <a:off x="4936851" y="3230985"/>
            <a:ext cx="2066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3505199" y="4422107"/>
            <a:ext cx="1638301" cy="32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Transponder</a:t>
            </a:r>
            <a:endParaRPr lang="en-US" sz="1400" dirty="0"/>
          </a:p>
        </p:txBody>
      </p:sp>
      <p:sp>
        <p:nvSpPr>
          <p:cNvPr id="25" name="Rectangle 24"/>
          <p:cNvSpPr/>
          <p:nvPr/>
        </p:nvSpPr>
        <p:spPr>
          <a:xfrm>
            <a:off x="3523138" y="4962170"/>
            <a:ext cx="1517037" cy="343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Infrared  Counters</a:t>
            </a:r>
            <a:endParaRPr lang="en-US" sz="1400" dirty="0"/>
          </a:p>
        </p:txBody>
      </p:sp>
      <p:cxnSp>
        <p:nvCxnSpPr>
          <p:cNvPr id="26" name="Elbow Connector 25"/>
          <p:cNvCxnSpPr>
            <a:stCxn id="24" idx="1"/>
            <a:endCxn id="29" idx="3"/>
          </p:cNvCxnSpPr>
          <p:nvPr/>
        </p:nvCxnSpPr>
        <p:spPr>
          <a:xfrm rot="10800000" flipV="1">
            <a:off x="3161499" y="4583870"/>
            <a:ext cx="343700" cy="1617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5" idx="1"/>
            <a:endCxn id="29" idx="3"/>
          </p:cNvCxnSpPr>
          <p:nvPr/>
        </p:nvCxnSpPr>
        <p:spPr>
          <a:xfrm rot="10800000">
            <a:off x="3161500" y="4745635"/>
            <a:ext cx="361639" cy="38830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8" name="Picture 2" descr="http://www.mimicemore.com/hr/wp-content/uploads/2011/02/ww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0109" y="1139226"/>
            <a:ext cx="1332211" cy="139458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846308" y="4546864"/>
            <a:ext cx="1315191" cy="3975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Onboard Unit</a:t>
            </a:r>
            <a:endParaRPr lang="en-US" sz="1400" dirty="0"/>
          </a:p>
        </p:txBody>
      </p:sp>
      <p:sp>
        <p:nvSpPr>
          <p:cNvPr id="8" name="TextBox 7"/>
          <p:cNvSpPr txBox="1"/>
          <p:nvPr/>
        </p:nvSpPr>
        <p:spPr>
          <a:xfrm>
            <a:off x="2052084" y="2563826"/>
            <a:ext cx="856325" cy="769441"/>
          </a:xfrm>
          <a:prstGeom prst="rect">
            <a:avLst/>
          </a:prstGeom>
          <a:noFill/>
        </p:spPr>
        <p:txBody>
          <a:bodyPr wrap="none" rtlCol="0">
            <a:spAutoFit/>
          </a:bodyPr>
          <a:lstStyle/>
          <a:p>
            <a:r>
              <a:rPr lang="en-US" sz="4400" b="1" dirty="0" smtClean="0"/>
              <a:t>DB</a:t>
            </a:r>
            <a:endParaRPr lang="en-US" sz="4400" b="1" dirty="0"/>
          </a:p>
        </p:txBody>
      </p:sp>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22</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Train Hardware </a:t>
            </a:r>
            <a:br>
              <a:rPr lang="en-US" dirty="0" smtClean="0"/>
            </a:br>
            <a:r>
              <a:rPr lang="en-US" sz="2000" dirty="0" smtClean="0"/>
              <a:t>Option 1</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304800" y="1255713"/>
            <a:ext cx="1295400" cy="1295400"/>
          </a:xfrm>
          <a:prstGeom prst="rect">
            <a:avLst/>
          </a:prstGeom>
          <a:noFill/>
          <a:ln w="9525">
            <a:noFill/>
            <a:miter lim="800000"/>
            <a:headEnd/>
            <a:tailEnd/>
          </a:ln>
          <a:effectLst/>
        </p:spPr>
      </p:pic>
      <p:pic>
        <p:nvPicPr>
          <p:cNvPr id="10" name="Picture 2" descr="http://www.initag.de/gfx_content/products/APC2_large.jpg"/>
          <p:cNvPicPr>
            <a:picLocks noChangeAspect="1" noChangeArrowheads="1"/>
          </p:cNvPicPr>
          <p:nvPr/>
        </p:nvPicPr>
        <p:blipFill>
          <a:blip r:embed="rId4" cstate="print"/>
          <a:srcRect/>
          <a:stretch>
            <a:fillRect/>
          </a:stretch>
        </p:blipFill>
        <p:spPr bwMode="auto">
          <a:xfrm>
            <a:off x="4043363" y="1524000"/>
            <a:ext cx="1296987" cy="904875"/>
          </a:xfrm>
          <a:prstGeom prst="rect">
            <a:avLst/>
          </a:prstGeom>
          <a:noFill/>
          <a:ln w="9525">
            <a:noFill/>
            <a:miter lim="800000"/>
            <a:headEnd/>
            <a:tailEnd/>
          </a:ln>
        </p:spPr>
      </p:pic>
      <p:pic>
        <p:nvPicPr>
          <p:cNvPr id="11" name="Picture 4" descr="TS-7552 Shown with TS-ENC755 Metal Enclosure"/>
          <p:cNvPicPr>
            <a:picLocks noChangeAspect="1" noChangeArrowheads="1"/>
          </p:cNvPicPr>
          <p:nvPr/>
        </p:nvPicPr>
        <p:blipFill>
          <a:blip r:embed="rId5" cstate="print"/>
          <a:srcRect/>
          <a:stretch>
            <a:fillRect/>
          </a:stretch>
        </p:blipFill>
        <p:spPr bwMode="auto">
          <a:xfrm>
            <a:off x="2438400" y="3387725"/>
            <a:ext cx="3048000" cy="1184275"/>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3" name="Picture 8" descr="C:\Users\CJ\AppData\Local\Microsoft\Windows\Temporary Internet Files\Content.IE5\HVIUM9GX\MP900444522[1].jpg"/>
          <p:cNvPicPr>
            <a:picLocks noChangeAspect="1" noChangeArrowheads="1"/>
          </p:cNvPicPr>
          <p:nvPr/>
        </p:nvPicPr>
        <p:blipFill>
          <a:blip r:embed="rId7" cstate="print"/>
          <a:srcRect/>
          <a:stretch>
            <a:fillRect/>
          </a:stretch>
        </p:blipFill>
        <p:spPr bwMode="auto">
          <a:xfrm>
            <a:off x="6858000" y="4572000"/>
            <a:ext cx="1387475" cy="2117725"/>
          </a:xfrm>
          <a:prstGeom prst="rect">
            <a:avLst/>
          </a:prstGeom>
          <a:noFill/>
          <a:ln w="9525">
            <a:noFill/>
            <a:miter lim="800000"/>
            <a:headEnd/>
            <a:tailEnd/>
          </a:ln>
        </p:spPr>
      </p:pic>
      <p:cxnSp>
        <p:nvCxnSpPr>
          <p:cNvPr id="14" name="Straight Arrow Connector 13"/>
          <p:cNvCxnSpPr/>
          <p:nvPr/>
        </p:nvCxnSpPr>
        <p:spPr>
          <a:xfrm>
            <a:off x="3059113" y="5391150"/>
            <a:ext cx="1489075" cy="2397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343400" y="242887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 idx="1"/>
          </p:cNvCxnSpPr>
          <p:nvPr/>
        </p:nvCxnSpPr>
        <p:spPr>
          <a:xfrm>
            <a:off x="1171575" y="2197100"/>
            <a:ext cx="566738" cy="11191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7275" y="2971800"/>
            <a:ext cx="4648200" cy="23510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TextBox 19"/>
          <p:cNvSpPr txBox="1">
            <a:spLocks noChangeArrowheads="1"/>
          </p:cNvSpPr>
          <p:nvPr/>
        </p:nvSpPr>
        <p:spPr bwMode="auto">
          <a:xfrm>
            <a:off x="1600200" y="1524000"/>
            <a:ext cx="1031875" cy="646113"/>
          </a:xfrm>
          <a:prstGeom prst="rect">
            <a:avLst/>
          </a:prstGeom>
          <a:noFill/>
          <a:ln w="9525">
            <a:noFill/>
            <a:miter lim="800000"/>
            <a:headEnd/>
            <a:tailEnd/>
          </a:ln>
        </p:spPr>
        <p:txBody>
          <a:bodyPr>
            <a:spAutoFit/>
          </a:bodyPr>
          <a:lstStyle/>
          <a:p>
            <a:r>
              <a:rPr lang="en-US" dirty="0"/>
              <a:t>GPS Antenna</a:t>
            </a:r>
          </a:p>
        </p:txBody>
      </p:sp>
      <p:sp>
        <p:nvSpPr>
          <p:cNvPr id="20" name="TextBox 20"/>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dirty="0"/>
              <a:t>Person Counter</a:t>
            </a:r>
          </a:p>
        </p:txBody>
      </p:sp>
      <p:sp>
        <p:nvSpPr>
          <p:cNvPr id="21" name="TextBox 21"/>
          <p:cNvSpPr txBox="1">
            <a:spLocks noChangeArrowheads="1"/>
          </p:cNvSpPr>
          <p:nvPr/>
        </p:nvSpPr>
        <p:spPr bwMode="auto">
          <a:xfrm>
            <a:off x="1919288" y="2362200"/>
            <a:ext cx="1114425" cy="369888"/>
          </a:xfrm>
          <a:prstGeom prst="rect">
            <a:avLst/>
          </a:prstGeom>
          <a:noFill/>
          <a:ln w="9525">
            <a:noFill/>
            <a:miter lim="800000"/>
            <a:headEnd/>
            <a:tailEnd/>
          </a:ln>
        </p:spPr>
        <p:txBody>
          <a:bodyPr>
            <a:spAutoFit/>
          </a:bodyPr>
          <a:lstStyle/>
          <a:p>
            <a:r>
              <a:rPr lang="en-US" dirty="0">
                <a:solidFill>
                  <a:srgbClr val="FF0000"/>
                </a:solidFill>
              </a:rPr>
              <a:t>USB to PC</a:t>
            </a:r>
          </a:p>
        </p:txBody>
      </p:sp>
      <p:sp>
        <p:nvSpPr>
          <p:cNvPr id="22" name="TextBox 22"/>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dirty="0">
                <a:solidFill>
                  <a:srgbClr val="FF0000"/>
                </a:solidFill>
              </a:rPr>
              <a:t>Serial to PC</a:t>
            </a:r>
          </a:p>
        </p:txBody>
      </p:sp>
      <p:sp>
        <p:nvSpPr>
          <p:cNvPr id="23" name="TextBox 23"/>
          <p:cNvSpPr txBox="1">
            <a:spLocks noChangeArrowheads="1"/>
          </p:cNvSpPr>
          <p:nvPr/>
        </p:nvSpPr>
        <p:spPr bwMode="auto">
          <a:xfrm>
            <a:off x="3116263" y="6342063"/>
            <a:ext cx="3333750" cy="369887"/>
          </a:xfrm>
          <a:prstGeom prst="rect">
            <a:avLst/>
          </a:prstGeom>
          <a:noFill/>
          <a:ln w="9525">
            <a:noFill/>
            <a:miter lim="800000"/>
            <a:headEnd/>
            <a:tailEnd/>
          </a:ln>
        </p:spPr>
        <p:txBody>
          <a:bodyPr>
            <a:spAutoFit/>
          </a:bodyPr>
          <a:lstStyle/>
          <a:p>
            <a:r>
              <a:rPr lang="en-US" dirty="0">
                <a:solidFill>
                  <a:srgbClr val="FF0000"/>
                </a:solidFill>
              </a:rPr>
              <a:t>GSM to Application Server</a:t>
            </a:r>
          </a:p>
        </p:txBody>
      </p:sp>
      <p:sp>
        <p:nvSpPr>
          <p:cNvPr id="24" name="TextBox 23"/>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5" name="TextBox 25"/>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dirty="0"/>
              <a:t>Transit IT site</a:t>
            </a:r>
          </a:p>
        </p:txBody>
      </p:sp>
      <p:sp>
        <p:nvSpPr>
          <p:cNvPr id="26" name="TextBox 26"/>
          <p:cNvSpPr txBox="1">
            <a:spLocks noChangeArrowheads="1"/>
          </p:cNvSpPr>
          <p:nvPr/>
        </p:nvSpPr>
        <p:spPr bwMode="auto">
          <a:xfrm>
            <a:off x="5632450" y="3276600"/>
            <a:ext cx="2316163" cy="646113"/>
          </a:xfrm>
          <a:prstGeom prst="rect">
            <a:avLst/>
          </a:prstGeom>
          <a:noFill/>
          <a:ln w="9525">
            <a:noFill/>
            <a:miter lim="800000"/>
            <a:headEnd/>
            <a:tailEnd/>
          </a:ln>
        </p:spPr>
        <p:txBody>
          <a:bodyPr>
            <a:spAutoFit/>
          </a:bodyPr>
          <a:lstStyle/>
          <a:p>
            <a:r>
              <a:rPr lang="en-US" dirty="0"/>
              <a:t>Onboard Computer with 3G Modem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23</a:t>
            </a:fld>
            <a:endParaRPr lang="en-US" dirty="0"/>
          </a:p>
        </p:txBody>
      </p:sp>
      <p:sp>
        <p:nvSpPr>
          <p:cNvPr id="7" name="Title 1"/>
          <p:cNvSpPr txBox="1">
            <a:spLocks/>
          </p:cNvSpPr>
          <p:nvPr/>
        </p:nvSpPr>
        <p:spPr>
          <a:xfrm>
            <a:off x="0" y="0"/>
            <a:ext cx="7620000" cy="1143000"/>
          </a:xfrm>
          <a:prstGeom prst="rect">
            <a:avLst/>
          </a:prstGeom>
        </p:spPr>
        <p:txBody>
          <a:bodyPr anchor="ctr"/>
          <a:lst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a:lstStyle>
          <a:p>
            <a:pPr>
              <a:defRPr/>
            </a:pPr>
            <a:r>
              <a:rPr lang="en-US" dirty="0" smtClean="0"/>
              <a:t>Train Hardware </a:t>
            </a:r>
          </a:p>
          <a:p>
            <a:pPr>
              <a:defRPr/>
            </a:pPr>
            <a:r>
              <a:rPr lang="en-US" sz="2000" dirty="0" smtClean="0"/>
              <a:t>Option 2</a:t>
            </a:r>
            <a:endParaRPr lang="en-US" sz="2000"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descr="http://www.initag.de/gfx_content/products/APC2_large.jpg"/>
          <p:cNvPicPr>
            <a:picLocks noChangeAspect="1" noChangeArrowheads="1"/>
          </p:cNvPicPr>
          <p:nvPr/>
        </p:nvPicPr>
        <p:blipFill>
          <a:blip r:embed="rId3" cstate="print"/>
          <a:srcRect/>
          <a:stretch>
            <a:fillRect/>
          </a:stretch>
        </p:blipFill>
        <p:spPr bwMode="auto">
          <a:xfrm>
            <a:off x="4043363" y="1403350"/>
            <a:ext cx="1296987" cy="904875"/>
          </a:xfrm>
          <a:prstGeom prst="rect">
            <a:avLst/>
          </a:prstGeom>
          <a:noFill/>
          <a:ln w="9525">
            <a:noFill/>
            <a:miter lim="800000"/>
            <a:headEnd/>
            <a:tailEnd/>
          </a:ln>
        </p:spPr>
      </p:pic>
      <p:pic>
        <p:nvPicPr>
          <p:cNvPr id="10" name="Picture 4" descr="TS-7552 Shown with TS-ENC755 Metal Enclosure"/>
          <p:cNvPicPr>
            <a:picLocks noChangeAspect="1" noChangeArrowheads="1"/>
          </p:cNvPicPr>
          <p:nvPr/>
        </p:nvPicPr>
        <p:blipFill>
          <a:blip r:embed="rId4" cstate="print"/>
          <a:srcRect/>
          <a:stretch>
            <a:fillRect/>
          </a:stretch>
        </p:blipFill>
        <p:spPr bwMode="auto">
          <a:xfrm>
            <a:off x="2438400" y="3387725"/>
            <a:ext cx="3048000" cy="11842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2" name="Picture 8" descr="C:\Users\CJ\AppData\Local\Microsoft\Windows\Temporary Internet Files\Content.IE5\HVIUM9GX\MP900444522[1].jpg"/>
          <p:cNvPicPr>
            <a:picLocks noChangeAspect="1" noChangeArrowheads="1"/>
          </p:cNvPicPr>
          <p:nvPr/>
        </p:nvPicPr>
        <p:blipFill>
          <a:blip r:embed="rId6" cstate="print"/>
          <a:srcRect/>
          <a:stretch>
            <a:fillRect/>
          </a:stretch>
        </p:blipFill>
        <p:spPr bwMode="auto">
          <a:xfrm>
            <a:off x="6858000" y="4572000"/>
            <a:ext cx="1387475" cy="2117725"/>
          </a:xfrm>
          <a:prstGeom prst="rect">
            <a:avLst/>
          </a:prstGeom>
          <a:noFill/>
          <a:ln w="9525">
            <a:noFill/>
            <a:miter lim="800000"/>
            <a:headEnd/>
            <a:tailEnd/>
          </a:ln>
        </p:spPr>
      </p:pic>
      <p:cxnSp>
        <p:nvCxnSpPr>
          <p:cNvPr id="13" name="Straight Arrow Connector 12"/>
          <p:cNvCxnSpPr/>
          <p:nvPr/>
        </p:nvCxnSpPr>
        <p:spPr>
          <a:xfrm>
            <a:off x="3656013" y="5237163"/>
            <a:ext cx="862012" cy="2492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230822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38300" y="2922588"/>
            <a:ext cx="4648200" cy="23510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 name="TextBox 21"/>
          <p:cNvSpPr txBox="1">
            <a:spLocks noChangeArrowheads="1"/>
          </p:cNvSpPr>
          <p:nvPr/>
        </p:nvSpPr>
        <p:spPr bwMode="auto">
          <a:xfrm>
            <a:off x="1922463" y="1524000"/>
            <a:ext cx="1031875" cy="646113"/>
          </a:xfrm>
          <a:prstGeom prst="rect">
            <a:avLst/>
          </a:prstGeom>
          <a:noFill/>
          <a:ln w="9525">
            <a:noFill/>
            <a:miter lim="800000"/>
            <a:headEnd/>
            <a:tailEnd/>
          </a:ln>
        </p:spPr>
        <p:txBody>
          <a:bodyPr>
            <a:spAutoFit/>
          </a:bodyPr>
          <a:lstStyle/>
          <a:p>
            <a:r>
              <a:rPr lang="en-US" dirty="0"/>
              <a:t>GPS Tracker</a:t>
            </a:r>
          </a:p>
        </p:txBody>
      </p:sp>
      <p:sp>
        <p:nvSpPr>
          <p:cNvPr id="18" name="TextBox 22"/>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dirty="0"/>
              <a:t>Person Counter</a:t>
            </a:r>
          </a:p>
        </p:txBody>
      </p:sp>
      <p:sp>
        <p:nvSpPr>
          <p:cNvPr id="19" name="TextBox 24"/>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dirty="0">
                <a:solidFill>
                  <a:srgbClr val="FF0000"/>
                </a:solidFill>
              </a:rPr>
              <a:t>Serial to PC</a:t>
            </a:r>
          </a:p>
        </p:txBody>
      </p:sp>
      <p:sp>
        <p:nvSpPr>
          <p:cNvPr id="20" name="TextBox 25"/>
          <p:cNvSpPr txBox="1">
            <a:spLocks noChangeArrowheads="1"/>
          </p:cNvSpPr>
          <p:nvPr/>
        </p:nvSpPr>
        <p:spPr bwMode="auto">
          <a:xfrm>
            <a:off x="3981450" y="6259513"/>
            <a:ext cx="3333750" cy="369887"/>
          </a:xfrm>
          <a:prstGeom prst="rect">
            <a:avLst/>
          </a:prstGeom>
          <a:noFill/>
          <a:ln w="9525">
            <a:noFill/>
            <a:miter lim="800000"/>
            <a:headEnd/>
            <a:tailEnd/>
          </a:ln>
        </p:spPr>
        <p:txBody>
          <a:bodyPr>
            <a:spAutoFit/>
          </a:bodyPr>
          <a:lstStyle/>
          <a:p>
            <a:r>
              <a:rPr lang="en-US" dirty="0">
                <a:solidFill>
                  <a:srgbClr val="FF0000"/>
                </a:solidFill>
              </a:rPr>
              <a:t>GSM to Application Server</a:t>
            </a:r>
          </a:p>
        </p:txBody>
      </p:sp>
      <p:sp>
        <p:nvSpPr>
          <p:cNvPr id="21" name="TextBox 20"/>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2" name="TextBox 27"/>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dirty="0"/>
              <a:t>Transit IT site</a:t>
            </a:r>
          </a:p>
        </p:txBody>
      </p:sp>
      <p:sp>
        <p:nvSpPr>
          <p:cNvPr id="23" name="TextBox 28"/>
          <p:cNvSpPr txBox="1">
            <a:spLocks noChangeArrowheads="1"/>
          </p:cNvSpPr>
          <p:nvPr/>
        </p:nvSpPr>
        <p:spPr bwMode="auto">
          <a:xfrm>
            <a:off x="6211888" y="3227388"/>
            <a:ext cx="2317750" cy="646112"/>
          </a:xfrm>
          <a:prstGeom prst="rect">
            <a:avLst/>
          </a:prstGeom>
          <a:noFill/>
          <a:ln w="9525">
            <a:noFill/>
            <a:miter lim="800000"/>
            <a:headEnd/>
            <a:tailEnd/>
          </a:ln>
        </p:spPr>
        <p:txBody>
          <a:bodyPr>
            <a:spAutoFit/>
          </a:bodyPr>
          <a:lstStyle/>
          <a:p>
            <a:r>
              <a:rPr lang="en-US" dirty="0"/>
              <a:t>Onboard Computer with 3G Modem</a:t>
            </a:r>
          </a:p>
        </p:txBody>
      </p:sp>
      <p:pic>
        <p:nvPicPr>
          <p:cNvPr id="24" name="Picture 2" descr="http://store.numerex.com/media/catalog/product/cache/1/image/5e06319eda06f020e43594a9c230972d/m/t/mt-ul.jpg"/>
          <p:cNvPicPr>
            <a:picLocks noChangeAspect="1" noChangeArrowheads="1"/>
          </p:cNvPicPr>
          <p:nvPr/>
        </p:nvPicPr>
        <p:blipFill>
          <a:blip r:embed="rId7" cstate="print"/>
          <a:srcRect/>
          <a:stretch>
            <a:fillRect/>
          </a:stretch>
        </p:blipFill>
        <p:spPr bwMode="auto">
          <a:xfrm>
            <a:off x="0" y="1179513"/>
            <a:ext cx="1982788" cy="1336675"/>
          </a:xfrm>
          <a:prstGeom prst="rect">
            <a:avLst/>
          </a:prstGeom>
          <a:noFill/>
          <a:ln w="9525">
            <a:noFill/>
            <a:miter lim="800000"/>
            <a:headEnd/>
            <a:tailEnd/>
          </a:ln>
        </p:spPr>
      </p:pic>
      <p:cxnSp>
        <p:nvCxnSpPr>
          <p:cNvPr id="25" name="Elbow Connector 34"/>
          <p:cNvCxnSpPr/>
          <p:nvPr/>
        </p:nvCxnSpPr>
        <p:spPr>
          <a:xfrm rot="16200000" flipH="1">
            <a:off x="1212056" y="2294732"/>
            <a:ext cx="3114675" cy="355758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246188" y="2433638"/>
            <a:ext cx="1524000" cy="368300"/>
          </a:xfrm>
          <a:prstGeom prst="rect">
            <a:avLst/>
          </a:prstGeom>
          <a:noFill/>
          <a:ln w="9525">
            <a:noFill/>
            <a:miter lim="800000"/>
            <a:headEnd/>
            <a:tailEnd/>
          </a:ln>
        </p:spPr>
        <p:txBody>
          <a:bodyPr>
            <a:spAutoFit/>
          </a:bodyPr>
          <a:lstStyle/>
          <a:p>
            <a:r>
              <a:rPr lang="en-US" dirty="0">
                <a:solidFill>
                  <a:srgbClr val="FF0000"/>
                </a:solidFill>
              </a:rPr>
              <a:t>GSM output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24</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Train Hardware Costs</a:t>
            </a:r>
            <a:endParaRPr lang="en-US" dirty="0"/>
          </a:p>
        </p:txBody>
      </p:sp>
      <p:graphicFrame>
        <p:nvGraphicFramePr>
          <p:cNvPr id="8" name="Content Placeholder 6"/>
          <p:cNvGraphicFramePr>
            <a:graphicFrameLocks noGrp="1"/>
          </p:cNvGraphicFramePr>
          <p:nvPr>
            <p:ph idx="1"/>
          </p:nvPr>
        </p:nvGraphicFramePr>
        <p:xfrm>
          <a:off x="457200" y="15240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GPS Antenna</a:t>
                      </a:r>
                      <a:endParaRPr lang="en-US" dirty="0"/>
                    </a:p>
                  </a:txBody>
                  <a:tcPr/>
                </a:tc>
                <a:tc>
                  <a:txBody>
                    <a:bodyPr/>
                    <a:lstStyle/>
                    <a:p>
                      <a:r>
                        <a:rPr lang="en-US" dirty="0" smtClean="0"/>
                        <a:t>$85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$415*</a:t>
                      </a:r>
                      <a:endParaRPr lang="en-US" b="1" dirty="0"/>
                    </a:p>
                  </a:txBody>
                  <a:tcPr/>
                </a:tc>
              </a:tr>
            </a:tbl>
          </a:graphicData>
        </a:graphic>
      </p:graphicFrame>
      <p:graphicFrame>
        <p:nvGraphicFramePr>
          <p:cNvPr id="9" name="Content Placeholder 6"/>
          <p:cNvGraphicFramePr>
            <a:graphicFrameLocks/>
          </p:cNvGraphicFramePr>
          <p:nvPr/>
        </p:nvGraphicFramePr>
        <p:xfrm>
          <a:off x="457200" y="4313238"/>
          <a:ext cx="5603685" cy="2240280"/>
        </p:xfrm>
        <a:graphic>
          <a:graphicData uri="http://schemas.openxmlformats.org/drawingml/2006/table">
            <a:tbl>
              <a:tblPr firstRow="1" bandRow="1">
                <a:tableStyleId>{073A0DAA-6AF3-43AB-8588-CEC1D06C72B9}</a:tableStyleId>
              </a:tblPr>
              <a:tblGrid>
                <a:gridCol w="3276600"/>
                <a:gridCol w="2327085"/>
              </a:tblGrid>
              <a:tr h="310365">
                <a:tc>
                  <a:txBody>
                    <a:bodyPr/>
                    <a:lstStyle/>
                    <a:p>
                      <a:r>
                        <a:rPr lang="en-US" dirty="0" smtClean="0"/>
                        <a:t>Item</a:t>
                      </a:r>
                      <a:endParaRPr lang="en-US" dirty="0"/>
                    </a:p>
                  </a:txBody>
                  <a:tcPr/>
                </a:tc>
                <a:tc>
                  <a:txBody>
                    <a:bodyPr/>
                    <a:lstStyle/>
                    <a:p>
                      <a:r>
                        <a:rPr lang="en-US" dirty="0" smtClean="0"/>
                        <a:t>Cost</a:t>
                      </a:r>
                      <a:endParaRPr lang="en-US" dirty="0"/>
                    </a:p>
                  </a:txBody>
                  <a:tcPr/>
                </a:tc>
              </a:tr>
              <a:tr h="310365">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$217</a:t>
                      </a:r>
                      <a:endParaRPr lang="en-US" dirty="0"/>
                    </a:p>
                  </a:txBody>
                  <a:tcPr/>
                </a:tc>
              </a:tr>
              <a:tr h="310365">
                <a:tc>
                  <a:txBody>
                    <a:bodyPr/>
                    <a:lstStyle/>
                    <a:p>
                      <a:r>
                        <a:rPr lang="en-US" dirty="0" smtClean="0"/>
                        <a:t>GPS Tracking Device</a:t>
                      </a:r>
                      <a:endParaRPr lang="en-US" dirty="0"/>
                    </a:p>
                  </a:txBody>
                  <a:tcPr/>
                </a:tc>
                <a:tc>
                  <a:txBody>
                    <a:bodyPr/>
                    <a:lstStyle/>
                    <a:p>
                      <a:r>
                        <a:rPr lang="en-US" dirty="0" smtClean="0"/>
                        <a:t>$85</a:t>
                      </a:r>
                      <a:endParaRPr lang="en-US" dirty="0"/>
                    </a:p>
                  </a:txBody>
                  <a:tcPr/>
                </a:tc>
              </a:tr>
              <a:tr h="310365">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10365">
                <a:tc>
                  <a:txBody>
                    <a:bodyPr/>
                    <a:lstStyle/>
                    <a:p>
                      <a:r>
                        <a:rPr lang="en-US" b="1" dirty="0" smtClean="0"/>
                        <a:t>TOTAL</a:t>
                      </a:r>
                      <a:endParaRPr lang="en-US" b="1" dirty="0"/>
                    </a:p>
                  </a:txBody>
                  <a:tcPr/>
                </a:tc>
                <a:tc>
                  <a:txBody>
                    <a:bodyPr/>
                    <a:lstStyle/>
                    <a:p>
                      <a:r>
                        <a:rPr lang="en-US" b="1" dirty="0" smtClean="0"/>
                        <a:t>$522*</a:t>
                      </a:r>
                      <a:endParaRPr lang="en-US" b="1" dirty="0"/>
                    </a:p>
                  </a:txBody>
                  <a:tcPr/>
                </a:tc>
              </a:tr>
            </a:tbl>
          </a:graphicData>
        </a:graphic>
      </p:graphicFrame>
      <p:sp>
        <p:nvSpPr>
          <p:cNvPr id="10" name="TextBox 8"/>
          <p:cNvSpPr txBox="1">
            <a:spLocks noChangeArrowheads="1"/>
          </p:cNvSpPr>
          <p:nvPr/>
        </p:nvSpPr>
        <p:spPr bwMode="auto">
          <a:xfrm>
            <a:off x="457200" y="1066800"/>
            <a:ext cx="2133600" cy="369888"/>
          </a:xfrm>
          <a:prstGeom prst="rect">
            <a:avLst/>
          </a:prstGeom>
          <a:noFill/>
          <a:ln w="9525">
            <a:noFill/>
            <a:miter lim="800000"/>
            <a:headEnd/>
            <a:tailEnd/>
          </a:ln>
        </p:spPr>
        <p:txBody>
          <a:bodyPr>
            <a:spAutoFit/>
          </a:bodyPr>
          <a:lstStyle/>
          <a:p>
            <a:r>
              <a:rPr lang="en-US" dirty="0"/>
              <a:t>Option 1</a:t>
            </a:r>
          </a:p>
        </p:txBody>
      </p:sp>
      <p:sp>
        <p:nvSpPr>
          <p:cNvPr id="11" name="TextBox 10"/>
          <p:cNvSpPr txBox="1">
            <a:spLocks noChangeArrowheads="1"/>
          </p:cNvSpPr>
          <p:nvPr/>
        </p:nvSpPr>
        <p:spPr bwMode="auto">
          <a:xfrm>
            <a:off x="457200" y="3886200"/>
            <a:ext cx="2133600" cy="369888"/>
          </a:xfrm>
          <a:prstGeom prst="rect">
            <a:avLst/>
          </a:prstGeom>
          <a:noFill/>
          <a:ln w="9525">
            <a:noFill/>
            <a:miter lim="800000"/>
            <a:headEnd/>
            <a:tailEnd/>
          </a:ln>
        </p:spPr>
        <p:txBody>
          <a:bodyPr>
            <a:spAutoFit/>
          </a:bodyPr>
          <a:lstStyle/>
          <a:p>
            <a:r>
              <a:rPr lang="en-US" dirty="0"/>
              <a:t>Option 2</a:t>
            </a:r>
          </a:p>
        </p:txBody>
      </p:sp>
      <p:sp>
        <p:nvSpPr>
          <p:cNvPr id="12" name="TextBox 11"/>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train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25</a:t>
            </a:fld>
            <a:endParaRPr lang="en-US" dirty="0"/>
          </a:p>
        </p:txBody>
      </p:sp>
      <p:sp>
        <p:nvSpPr>
          <p:cNvPr id="7"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Locally hosted option </a:t>
            </a:r>
            <a:endParaRPr lang="en-US" sz="1800" dirty="0"/>
          </a:p>
        </p:txBody>
      </p:sp>
      <p:pic>
        <p:nvPicPr>
          <p:cNvPr id="8" name="Picture 36" descr="PowerEdge R710 Server">
            <a:hlinkClick r:id="rId2" tooltip="PowerEdge R710 Server"/>
          </p:cNvPr>
          <p:cNvPicPr>
            <a:picLocks noChangeAspect="1" noChangeArrowheads="1"/>
          </p:cNvPicPr>
          <p:nvPr/>
        </p:nvPicPr>
        <p:blipFill>
          <a:blip r:embed="rId3" cstate="print"/>
          <a:srcRect t="41143" b="6286"/>
          <a:stretch>
            <a:fillRect/>
          </a:stretch>
        </p:blipFill>
        <p:spPr bwMode="auto">
          <a:xfrm>
            <a:off x="228600" y="2317448"/>
            <a:ext cx="2209800" cy="806752"/>
          </a:xfrm>
          <a:prstGeom prst="rect">
            <a:avLst/>
          </a:prstGeom>
          <a:noFill/>
        </p:spPr>
      </p:pic>
      <p:sp>
        <p:nvSpPr>
          <p:cNvPr id="9" name="TextBox 21"/>
          <p:cNvSpPr txBox="1">
            <a:spLocks noChangeArrowheads="1"/>
          </p:cNvSpPr>
          <p:nvPr/>
        </p:nvSpPr>
        <p:spPr bwMode="auto">
          <a:xfrm>
            <a:off x="228600" y="1784048"/>
            <a:ext cx="2362200" cy="369332"/>
          </a:xfrm>
          <a:prstGeom prst="rect">
            <a:avLst/>
          </a:prstGeom>
          <a:noFill/>
          <a:ln w="9525">
            <a:noFill/>
            <a:miter lim="800000"/>
            <a:headEnd/>
            <a:tailEnd/>
          </a:ln>
        </p:spPr>
        <p:txBody>
          <a:bodyPr wrap="square">
            <a:spAutoFit/>
          </a:bodyPr>
          <a:lstStyle/>
          <a:p>
            <a:r>
              <a:rPr lang="en-US" dirty="0" smtClean="0"/>
              <a:t>Host Server: Dell R710</a:t>
            </a:r>
            <a:endParaRPr lang="en-US" dirty="0"/>
          </a:p>
        </p:txBody>
      </p:sp>
      <p:pic>
        <p:nvPicPr>
          <p:cNvPr id="10" name="Picture 38" descr="http://files.myopera.com/yoroshiku/albums/441102/redhat.png"/>
          <p:cNvPicPr>
            <a:picLocks noChangeAspect="1" noChangeArrowheads="1"/>
          </p:cNvPicPr>
          <p:nvPr/>
        </p:nvPicPr>
        <p:blipFill>
          <a:blip r:embed="rId4" cstate="print"/>
          <a:srcRect/>
          <a:stretch>
            <a:fillRect/>
          </a:stretch>
        </p:blipFill>
        <p:spPr bwMode="auto">
          <a:xfrm>
            <a:off x="6934200" y="2088848"/>
            <a:ext cx="762000" cy="762000"/>
          </a:xfrm>
          <a:prstGeom prst="rect">
            <a:avLst/>
          </a:prstGeom>
          <a:noFill/>
        </p:spPr>
      </p:pic>
      <p:sp>
        <p:nvSpPr>
          <p:cNvPr id="11" name="TextBox 21"/>
          <p:cNvSpPr txBox="1">
            <a:spLocks noChangeArrowheads="1"/>
          </p:cNvSpPr>
          <p:nvPr/>
        </p:nvSpPr>
        <p:spPr bwMode="auto">
          <a:xfrm>
            <a:off x="3962400" y="2393648"/>
            <a:ext cx="3048000" cy="646331"/>
          </a:xfrm>
          <a:prstGeom prst="rect">
            <a:avLst/>
          </a:prstGeom>
          <a:noFill/>
          <a:ln w="9525">
            <a:noFill/>
            <a:miter lim="800000"/>
            <a:headEnd/>
            <a:tailEnd/>
          </a:ln>
        </p:spPr>
        <p:txBody>
          <a:bodyPr wrap="square">
            <a:spAutoFit/>
          </a:bodyPr>
          <a:lstStyle/>
          <a:p>
            <a:r>
              <a:rPr lang="en-US" dirty="0" smtClean="0"/>
              <a:t>Virtualization Host: Red Hat ® Enterprise Virtualization</a:t>
            </a:r>
            <a:endParaRPr lang="en-US" dirty="0"/>
          </a:p>
        </p:txBody>
      </p:sp>
      <p:sp>
        <p:nvSpPr>
          <p:cNvPr id="12" name="TextBox 21"/>
          <p:cNvSpPr txBox="1">
            <a:spLocks noChangeArrowheads="1"/>
          </p:cNvSpPr>
          <p:nvPr/>
        </p:nvSpPr>
        <p:spPr bwMode="auto">
          <a:xfrm>
            <a:off x="3962400" y="1707848"/>
            <a:ext cx="3048000" cy="646331"/>
          </a:xfrm>
          <a:prstGeom prst="rect">
            <a:avLst/>
          </a:prstGeom>
          <a:noFill/>
          <a:ln w="9525">
            <a:noFill/>
            <a:miter lim="800000"/>
            <a:headEnd/>
            <a:tailEnd/>
          </a:ln>
        </p:spPr>
        <p:txBody>
          <a:bodyPr wrap="square">
            <a:spAutoFit/>
          </a:bodyPr>
          <a:lstStyle/>
          <a:p>
            <a:r>
              <a:rPr lang="en-US" dirty="0" smtClean="0"/>
              <a:t>Operation System: Red Hat® Enterprise Linux</a:t>
            </a:r>
            <a:endParaRPr lang="en-US" dirty="0"/>
          </a:p>
        </p:txBody>
      </p:sp>
      <p:graphicFrame>
        <p:nvGraphicFramePr>
          <p:cNvPr id="13" name="Content Placeholder 6"/>
          <p:cNvGraphicFramePr>
            <a:graphicFrameLocks noGrp="1"/>
          </p:cNvGraphicFramePr>
          <p:nvPr>
            <p:ph idx="1"/>
          </p:nvPr>
        </p:nvGraphicFramePr>
        <p:xfrm>
          <a:off x="609600" y="3810000"/>
          <a:ext cx="7010400" cy="2255520"/>
        </p:xfrm>
        <a:graphic>
          <a:graphicData uri="http://schemas.openxmlformats.org/drawingml/2006/table">
            <a:tbl>
              <a:tblPr firstRow="1" bandRow="1">
                <a:tableStyleId>{073A0DAA-6AF3-43AB-8588-CEC1D06C72B9}</a:tableStyleId>
              </a:tblPr>
              <a:tblGrid>
                <a:gridCol w="4099137"/>
                <a:gridCol w="2911263"/>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Physical</a:t>
                      </a:r>
                      <a:r>
                        <a:rPr lang="en-US" baseline="0" dirty="0" smtClean="0"/>
                        <a:t> Server</a:t>
                      </a:r>
                      <a:endParaRPr lang="en-US" dirty="0"/>
                    </a:p>
                  </a:txBody>
                  <a:tcPr/>
                </a:tc>
                <a:tc>
                  <a:txBody>
                    <a:bodyPr/>
                    <a:lstStyle/>
                    <a:p>
                      <a:r>
                        <a:rPr lang="en-US" dirty="0" smtClean="0"/>
                        <a:t>$8500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Virtualization</a:t>
                      </a:r>
                      <a:r>
                        <a:rPr lang="en-US" b="0" baseline="0" dirty="0" smtClean="0"/>
                        <a:t> software</a:t>
                      </a:r>
                      <a:endParaRPr lang="en-US" dirty="0"/>
                    </a:p>
                  </a:txBody>
                  <a:tcPr/>
                </a:tc>
                <a:tc>
                  <a:txBody>
                    <a:bodyPr/>
                    <a:lstStyle/>
                    <a:p>
                      <a:r>
                        <a:rPr lang="en-US" dirty="0" smtClean="0"/>
                        <a:t>$3000/year</a:t>
                      </a:r>
                      <a:endParaRPr lang="en-US" dirty="0"/>
                    </a:p>
                  </a:txBody>
                  <a:tcPr/>
                </a:tc>
              </a:tr>
              <a:tr h="370840">
                <a:tc>
                  <a:txBody>
                    <a:bodyPr/>
                    <a:lstStyle/>
                    <a:p>
                      <a:r>
                        <a:rPr lang="en-US" dirty="0" smtClean="0"/>
                        <a:t>Operating</a:t>
                      </a:r>
                      <a:r>
                        <a:rPr lang="en-US" baseline="0" dirty="0" smtClean="0"/>
                        <a:t> system software w/support*</a:t>
                      </a:r>
                      <a:endParaRPr lang="en-US" dirty="0"/>
                    </a:p>
                  </a:txBody>
                  <a:tcPr/>
                </a:tc>
                <a:tc>
                  <a:txBody>
                    <a:bodyPr/>
                    <a:lstStyle/>
                    <a:p>
                      <a:r>
                        <a:rPr lang="en-US" dirty="0" smtClean="0"/>
                        <a:t>$2000/year</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$13700</a:t>
                      </a:r>
                      <a:endParaRPr lang="en-US" b="1" dirty="0"/>
                    </a:p>
                  </a:txBody>
                  <a:tcPr/>
                </a:tc>
              </a:tr>
            </a:tbl>
          </a:graphicData>
        </a:graphic>
      </p:graphicFrame>
      <p:sp>
        <p:nvSpPr>
          <p:cNvPr id="14" name="TextBox 11"/>
          <p:cNvSpPr txBox="1">
            <a:spLocks noChangeArrowheads="1"/>
          </p:cNvSpPr>
          <p:nvPr/>
        </p:nvSpPr>
        <p:spPr bwMode="auto">
          <a:xfrm>
            <a:off x="4724400" y="6324600"/>
            <a:ext cx="3352800" cy="369332"/>
          </a:xfrm>
          <a:prstGeom prst="rect">
            <a:avLst/>
          </a:prstGeom>
          <a:noFill/>
          <a:ln w="9525">
            <a:noFill/>
            <a:miter lim="800000"/>
            <a:headEnd/>
            <a:tailEnd/>
          </a:ln>
        </p:spPr>
        <p:txBody>
          <a:bodyPr wrap="square">
            <a:spAutoFit/>
          </a:bodyPr>
          <a:lstStyle/>
          <a:p>
            <a:r>
              <a:rPr lang="en-US" dirty="0"/>
              <a:t>* </a:t>
            </a:r>
            <a:r>
              <a:rPr lang="en-US" dirty="0" smtClean="0"/>
              <a:t>Unlimited Virtual Machines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26</a:t>
            </a:fld>
            <a:endParaRPr lang="en-US" dirty="0"/>
          </a:p>
        </p:txBody>
      </p:sp>
      <p:sp>
        <p:nvSpPr>
          <p:cNvPr id="7" name="Content Placeholder 2"/>
          <p:cNvSpPr>
            <a:spLocks noGrp="1"/>
          </p:cNvSpPr>
          <p:nvPr>
            <p:ph idx="1"/>
          </p:nvPr>
        </p:nvSpPr>
        <p:spPr>
          <a:xfrm>
            <a:off x="457200" y="1371600"/>
            <a:ext cx="7924800" cy="4525963"/>
          </a:xfrm>
        </p:spPr>
        <p:txBody>
          <a:bodyPr/>
          <a:lstStyle/>
          <a:p>
            <a:pPr eaLnBrk="1" hangingPunct="1"/>
            <a:r>
              <a:rPr lang="en-US" dirty="0" smtClean="0"/>
              <a:t>Database server</a:t>
            </a:r>
          </a:p>
          <a:p>
            <a:pPr lvl="1" eaLnBrk="1" hangingPunct="1"/>
            <a:r>
              <a:rPr lang="en-US" dirty="0" smtClean="0"/>
              <a:t>Large storage capacity </a:t>
            </a:r>
          </a:p>
          <a:p>
            <a:pPr lvl="1" eaLnBrk="1" hangingPunct="1"/>
            <a:r>
              <a:rPr lang="en-US" dirty="0" smtClean="0"/>
              <a:t>Redundancy &amp; Backups </a:t>
            </a:r>
          </a:p>
          <a:p>
            <a:pPr eaLnBrk="1" hangingPunct="1"/>
            <a:r>
              <a:rPr lang="en-US" dirty="0" smtClean="0"/>
              <a:t>Web App Server(s)</a:t>
            </a:r>
          </a:p>
          <a:p>
            <a:pPr lvl="1" eaLnBrk="1" hangingPunct="1"/>
            <a:r>
              <a:rPr lang="en-US" dirty="0" smtClean="0"/>
              <a:t>Optimization &amp; Decision engine</a:t>
            </a:r>
          </a:p>
          <a:p>
            <a:pPr lvl="1" eaLnBrk="1" hangingPunct="1"/>
            <a:r>
              <a:rPr lang="en-US" dirty="0" smtClean="0"/>
              <a:t>Clustered &amp; Load Balanced w/ HA</a:t>
            </a:r>
          </a:p>
        </p:txBody>
      </p:sp>
      <p:graphicFrame>
        <p:nvGraphicFramePr>
          <p:cNvPr id="8" name="Table 7"/>
          <p:cNvGraphicFramePr>
            <a:graphicFrameLocks noGrp="1"/>
          </p:cNvGraphicFramePr>
          <p:nvPr>
            <p:extLst>
              <p:ext uri="{D42A27DB-BD31-4B8C-83A1-F6EECF244321}">
                <p14:modId xmlns:p14="http://schemas.microsoft.com/office/powerpoint/2010/main" val="1854321956"/>
              </p:ext>
            </p:extLst>
          </p:nvPr>
        </p:nvGraphicFramePr>
        <p:xfrm>
          <a:off x="152400" y="4267200"/>
          <a:ext cx="8077200" cy="2085308"/>
        </p:xfrm>
        <a:graphic>
          <a:graphicData uri="http://schemas.openxmlformats.org/drawingml/2006/table">
            <a:tbl>
              <a:tblPr firstRow="1" bandRow="1">
                <a:tableStyleId>{073A0DAA-6AF3-43AB-8588-CEC1D06C72B9}</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smtClean="0"/>
                        <a:t>Web 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License</a:t>
                      </a:r>
                      <a:r>
                        <a:rPr lang="en-US" sz="1400" baseline="0" dirty="0" smtClean="0"/>
                        <a:t> per VM </a:t>
                      </a:r>
                      <a:endParaRPr lang="en-US" sz="1400" dirty="0"/>
                    </a:p>
                  </a:txBody>
                  <a:tcPr/>
                </a:tc>
                <a:tc>
                  <a:txBody>
                    <a:bodyPr/>
                    <a:lstStyle/>
                    <a:p>
                      <a:r>
                        <a:rPr lang="en-US" sz="1400" dirty="0" smtClean="0"/>
                        <a:t>Resides with WAE (included in cost)</a:t>
                      </a:r>
                      <a:endParaRPr lang="en-US" sz="1400" dirty="0"/>
                    </a:p>
                  </a:txBody>
                  <a:tcPr/>
                </a:tc>
                <a:tc>
                  <a:txBody>
                    <a:bodyPr/>
                    <a:lstStyle/>
                    <a:p>
                      <a:r>
                        <a:rPr lang="en-US" sz="1400" dirty="0" smtClean="0"/>
                        <a:t>$3000 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by CPU</a:t>
                      </a:r>
                      <a:r>
                        <a:rPr lang="en-US" sz="1400" baseline="0" dirty="0" smtClean="0"/>
                        <a:t> 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WAE (included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9" name="Rectangle 7"/>
          <p:cNvSpPr>
            <a:spLocks noChangeArrowheads="1"/>
          </p:cNvSpPr>
          <p:nvPr/>
        </p:nvSpPr>
        <p:spPr bwMode="auto">
          <a:xfrm>
            <a:off x="152400" y="6477000"/>
            <a:ext cx="2965450" cy="261938"/>
          </a:xfrm>
          <a:prstGeom prst="rect">
            <a:avLst/>
          </a:prstGeom>
          <a:noFill/>
          <a:ln w="9525">
            <a:noFill/>
            <a:miter lim="800000"/>
            <a:headEnd/>
            <a:tailEnd/>
          </a:ln>
        </p:spPr>
        <p:txBody>
          <a:bodyPr wrap="none">
            <a:spAutoFit/>
          </a:bodyPr>
          <a:lstStyle/>
          <a:p>
            <a:r>
              <a:rPr lang="en-US" sz="1100" dirty="0"/>
              <a:t>1) Source: http://aws.amazon.com/ec2/pricing/</a:t>
            </a:r>
          </a:p>
        </p:txBody>
      </p:sp>
      <p:pic>
        <p:nvPicPr>
          <p:cNvPr id="10" name="Picture 2" descr="http://images.forbes.com/media/2010/06/02/0602_amazon-web-services-logo_485x340.jpg"/>
          <p:cNvPicPr>
            <a:picLocks noChangeAspect="1" noChangeArrowheads="1"/>
          </p:cNvPicPr>
          <p:nvPr/>
        </p:nvPicPr>
        <p:blipFill>
          <a:blip r:embed="rId2" cstate="print"/>
          <a:srcRect/>
          <a:stretch>
            <a:fillRect/>
          </a:stretch>
        </p:blipFill>
        <p:spPr bwMode="auto">
          <a:xfrm>
            <a:off x="5334000" y="1371600"/>
            <a:ext cx="2293937" cy="1608121"/>
          </a:xfrm>
          <a:prstGeom prst="rect">
            <a:avLst/>
          </a:prstGeom>
          <a:noFill/>
        </p:spPr>
      </p:pic>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Remotely hosted option </a:t>
            </a: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27</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Station Hardware</a:t>
            </a:r>
            <a:br>
              <a:rPr lang="en-US" dirty="0" smtClean="0"/>
            </a:br>
            <a:r>
              <a:rPr lang="en-US" sz="1800" dirty="0" smtClean="0"/>
              <a:t>Optional</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617538" y="2616200"/>
            <a:ext cx="1585912" cy="1587500"/>
          </a:xfrm>
          <a:prstGeom prst="rect">
            <a:avLst/>
          </a:prstGeom>
          <a:noFill/>
          <a:ln w="9525">
            <a:noFill/>
            <a:miter lim="800000"/>
            <a:headEnd/>
            <a:tailEnd/>
          </a:ln>
          <a:effectLst/>
        </p:spPr>
      </p:pic>
      <p:pic>
        <p:nvPicPr>
          <p:cNvPr id="9" name="Picture 4" descr="TS-7552 Shown with TS-ENC755 Metal Enclosure"/>
          <p:cNvPicPr>
            <a:picLocks noChangeAspect="1" noChangeArrowheads="1"/>
          </p:cNvPicPr>
          <p:nvPr/>
        </p:nvPicPr>
        <p:blipFill>
          <a:blip r:embed="rId3" cstate="print"/>
          <a:srcRect/>
          <a:stretch>
            <a:fillRect/>
          </a:stretch>
        </p:blipFill>
        <p:spPr bwMode="auto">
          <a:xfrm>
            <a:off x="1674813" y="2662237"/>
            <a:ext cx="3048000" cy="1184275"/>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3784600" y="4289425"/>
            <a:ext cx="914400" cy="1230312"/>
          </a:xfrm>
          <a:prstGeom prst="rect">
            <a:avLst/>
          </a:prstGeom>
          <a:noFill/>
          <a:ln w="9525">
            <a:noFill/>
            <a:miter lim="800000"/>
            <a:headEnd/>
            <a:tailEnd/>
          </a:ln>
          <a:effectLst/>
        </p:spPr>
      </p:pic>
      <p:pic>
        <p:nvPicPr>
          <p:cNvPr id="11" name="Picture 8" descr="C:\Users\CJ\AppData\Local\Microsoft\Windows\Temporary Internet Files\Content.IE5\HVIUM9GX\MP900444522[1].jpg"/>
          <p:cNvPicPr>
            <a:picLocks noChangeAspect="1" noChangeArrowheads="1"/>
          </p:cNvPicPr>
          <p:nvPr/>
        </p:nvPicPr>
        <p:blipFill>
          <a:blip r:embed="rId5" cstate="print"/>
          <a:srcRect/>
          <a:stretch>
            <a:fillRect/>
          </a:stretch>
        </p:blipFill>
        <p:spPr bwMode="auto">
          <a:xfrm>
            <a:off x="6094413" y="3846512"/>
            <a:ext cx="1387475" cy="2117725"/>
          </a:xfrm>
          <a:prstGeom prst="rect">
            <a:avLst/>
          </a:prstGeom>
          <a:noFill/>
          <a:ln w="9525">
            <a:noFill/>
            <a:miter lim="800000"/>
            <a:headEnd/>
            <a:tailEnd/>
          </a:ln>
        </p:spPr>
      </p:pic>
      <p:cxnSp>
        <p:nvCxnSpPr>
          <p:cNvPr id="12" name="Straight Arrow Connector 11"/>
          <p:cNvCxnSpPr/>
          <p:nvPr/>
        </p:nvCxnSpPr>
        <p:spPr>
          <a:xfrm flipH="1" flipV="1">
            <a:off x="3198813" y="3846512"/>
            <a:ext cx="585787" cy="10588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699000" y="4905375"/>
            <a:ext cx="1395413"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6094413" y="3421062"/>
            <a:ext cx="1524000" cy="369888"/>
          </a:xfrm>
          <a:prstGeom prst="rect">
            <a:avLst/>
          </a:prstGeom>
          <a:noFill/>
          <a:ln w="9525">
            <a:noFill/>
            <a:miter lim="800000"/>
            <a:headEnd/>
            <a:tailEnd/>
          </a:ln>
        </p:spPr>
        <p:txBody>
          <a:bodyPr>
            <a:spAutoFit/>
          </a:bodyPr>
          <a:lstStyle/>
          <a:p>
            <a:r>
              <a:rPr lang="en-US" dirty="0"/>
              <a:t>Transit IT site</a:t>
            </a:r>
          </a:p>
        </p:txBody>
      </p:sp>
      <p:pic>
        <p:nvPicPr>
          <p:cNvPr id="15" name="Picture 2"/>
          <p:cNvPicPr>
            <a:picLocks noChangeAspect="1" noChangeArrowheads="1"/>
          </p:cNvPicPr>
          <p:nvPr/>
        </p:nvPicPr>
        <p:blipFill>
          <a:blip r:embed="rId6" cstate="print"/>
          <a:srcRect/>
          <a:stretch>
            <a:fillRect/>
          </a:stretch>
        </p:blipFill>
        <p:spPr bwMode="auto">
          <a:xfrm>
            <a:off x="4660900" y="487362"/>
            <a:ext cx="1587500" cy="1587500"/>
          </a:xfrm>
          <a:prstGeom prst="rect">
            <a:avLst/>
          </a:prstGeom>
          <a:noFill/>
          <a:ln w="9525">
            <a:noFill/>
            <a:miter lim="800000"/>
            <a:headEnd/>
            <a:tailEnd/>
          </a:ln>
          <a:effectLst/>
        </p:spPr>
      </p:pic>
      <p:sp>
        <p:nvSpPr>
          <p:cNvPr id="16" name="Rectangle 15"/>
          <p:cNvSpPr/>
          <p:nvPr/>
        </p:nvSpPr>
        <p:spPr>
          <a:xfrm>
            <a:off x="4947455" y="989097"/>
            <a:ext cx="1146502" cy="584775"/>
          </a:xfrm>
          <a:prstGeom prst="rect">
            <a:avLst/>
          </a:prstGeom>
          <a:noFill/>
        </p:spPr>
        <p:txBody>
          <a:bodyPr>
            <a:spAutoFit/>
          </a:bodyPr>
          <a:lstStyle/>
          <a:p>
            <a:pPr algn="ctr">
              <a:defRPr/>
            </a:pPr>
            <a:r>
              <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Next train is at 3:30</a:t>
            </a:r>
          </a:p>
        </p:txBody>
      </p:sp>
      <p:cxnSp>
        <p:nvCxnSpPr>
          <p:cNvPr id="17" name="Straight Arrow Connector 16"/>
          <p:cNvCxnSpPr/>
          <p:nvPr/>
        </p:nvCxnSpPr>
        <p:spPr>
          <a:xfrm flipV="1">
            <a:off x="3784600" y="1960562"/>
            <a:ext cx="1168400" cy="8810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28</a:t>
            </a:fld>
            <a:endParaRPr lang="en-US" dirty="0"/>
          </a:p>
        </p:txBody>
      </p:sp>
      <p:graphicFrame>
        <p:nvGraphicFramePr>
          <p:cNvPr id="7" name="Content Placeholder 6"/>
          <p:cNvGraphicFramePr>
            <a:graphicFrameLocks noGrp="1"/>
          </p:cNvGraphicFramePr>
          <p:nvPr>
            <p:ph idx="1"/>
          </p:nvPr>
        </p:nvGraphicFramePr>
        <p:xfrm>
          <a:off x="457200" y="16002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Station </a:t>
                      </a:r>
                      <a:r>
                        <a:rPr lang="en-US" baseline="0" dirty="0" smtClean="0"/>
                        <a:t>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Weatherproof monitor</a:t>
                      </a:r>
                      <a:endParaRPr lang="en-US" dirty="0"/>
                    </a:p>
                  </a:txBody>
                  <a:tcPr/>
                </a:tc>
                <a:tc>
                  <a:txBody>
                    <a:bodyPr/>
                    <a:lstStyle/>
                    <a:p>
                      <a:r>
                        <a:rPr lang="en-US" dirty="0" smtClean="0"/>
                        <a:t>$785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$1265*</a:t>
                      </a:r>
                      <a:endParaRPr lang="en-US" b="1" dirty="0"/>
                    </a:p>
                  </a:txBody>
                  <a:tcPr/>
                </a:tc>
              </a:tr>
            </a:tbl>
          </a:graphicData>
        </a:graphic>
      </p:graphicFrame>
      <p:sp>
        <p:nvSpPr>
          <p:cNvPr id="8" name="TextBox 8"/>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station</a:t>
            </a:r>
          </a:p>
        </p:txBody>
      </p:sp>
      <p:sp>
        <p:nvSpPr>
          <p:cNvPr id="9" name="Title 1"/>
          <p:cNvSpPr txBox="1">
            <a:spLocks/>
          </p:cNvSpPr>
          <p:nvPr/>
        </p:nvSpPr>
        <p:spPr>
          <a:xfrm>
            <a:off x="0" y="0"/>
            <a:ext cx="7620000" cy="1143000"/>
          </a:xfrm>
          <a:prstGeom prst="rect">
            <a:avLst/>
          </a:prstGeo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Station Hardware</a:t>
            </a:r>
            <a:br>
              <a:rPr kumimoji="0" lang="en-US" sz="4600" b="0" i="0" u="none" strike="noStrike" kern="1200" cap="none" spc="-100" normalizeH="0" baseline="0" noProof="0" dirty="0" smtClean="0">
                <a:ln>
                  <a:noFill/>
                </a:ln>
                <a:solidFill>
                  <a:schemeClr val="tx2"/>
                </a:solidFill>
                <a:effectLst/>
                <a:uLnTx/>
                <a:uFillTx/>
                <a:latin typeface="+mj-lt"/>
                <a:ea typeface="+mj-ea"/>
                <a:cs typeface="+mj-cs"/>
              </a:rPr>
            </a:br>
            <a:r>
              <a:rPr kumimoji="0" lang="en-US" sz="1800" b="0" i="0" u="none" strike="noStrike" kern="1200" cap="none" spc="-100" normalizeH="0" baseline="0" noProof="0" dirty="0" smtClean="0">
                <a:ln>
                  <a:noFill/>
                </a:ln>
                <a:solidFill>
                  <a:schemeClr val="tx2"/>
                </a:solidFill>
                <a:effectLst/>
                <a:uLnTx/>
                <a:uFillTx/>
                <a:latin typeface="+mj-lt"/>
                <a:ea typeface="+mj-ea"/>
                <a:cs typeface="+mj-cs"/>
              </a:rPr>
              <a:t>Optional</a:t>
            </a: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29</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86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12" name="Slide Number Placeholder 11"/>
          <p:cNvSpPr>
            <a:spLocks noGrp="1"/>
          </p:cNvSpPr>
          <p:nvPr>
            <p:ph type="sldNum" sz="quarter" idx="12"/>
          </p:nvPr>
        </p:nvSpPr>
        <p:spPr/>
        <p:txBody>
          <a:bodyPr/>
          <a:lstStyle/>
          <a:p>
            <a:fld id="{2EE873E7-DBD3-43C8-86A2-5E88EDD02B8A}" type="slidenum">
              <a:rPr lang="en-US" smtClean="0"/>
              <a:pPr/>
              <a:t>3</a:t>
            </a:fld>
            <a:endParaRPr lang="en-US" dirty="0"/>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smtClean="0">
                <a:solidFill>
                  <a:schemeClr val="bg1"/>
                </a:solidFill>
              </a:rPr>
              <a:t>Akeem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Deaver</a:t>
            </a: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Maye</a:t>
            </a: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Coykendall</a:t>
            </a: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461665"/>
          </a:xfrm>
          <a:prstGeom prst="rect">
            <a:avLst/>
          </a:prstGeom>
          <a:noFill/>
        </p:spPr>
        <p:txBody>
          <a:bodyPr wrap="square" rtlCol="0">
            <a:spAutoFit/>
          </a:bodyPr>
          <a:lstStyle/>
          <a:p>
            <a:r>
              <a:rPr lang="en-US" sz="1200" dirty="0" smtClean="0">
                <a:solidFill>
                  <a:schemeClr val="bg1"/>
                </a:solidFill>
              </a:rPr>
              <a:t>Kevin Studevant</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a:solidFill>
                    <a:schemeClr val="bg1"/>
                  </a:solidFill>
                </a:rPr>
                <a:t>Kamlesh Chowdary</a:t>
              </a: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30</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7707" y="3819674"/>
            <a:ext cx="2209199" cy="56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Workstations</a:t>
            </a:r>
            <a:endParaRPr lang="en-US" sz="1400" dirty="0"/>
          </a:p>
        </p:txBody>
      </p:sp>
      <p:cxnSp>
        <p:nvCxnSpPr>
          <p:cNvPr id="14" name="Elbow Connector 13"/>
          <p:cNvCxnSpPr>
            <a:endCxn id="13" idx="1"/>
          </p:cNvCxnSpPr>
          <p:nvPr/>
        </p:nvCxnSpPr>
        <p:spPr>
          <a:xfrm rot="16200000" flipH="1">
            <a:off x="347433" y="3783982"/>
            <a:ext cx="523210" cy="1173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7708" y="4478608"/>
            <a:ext cx="2038058" cy="56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 Servers</a:t>
            </a:r>
            <a:endParaRPr lang="en-US" sz="1400" dirty="0"/>
          </a:p>
        </p:txBody>
      </p:sp>
      <p:sp>
        <p:nvSpPr>
          <p:cNvPr id="17" name="Rectangle 16"/>
          <p:cNvSpPr/>
          <p:nvPr/>
        </p:nvSpPr>
        <p:spPr>
          <a:xfrm>
            <a:off x="667709" y="5127409"/>
            <a:ext cx="2209197" cy="56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 Phone</a:t>
            </a:r>
            <a:endParaRPr lang="en-US" sz="1400" dirty="0"/>
          </a:p>
        </p:txBody>
      </p:sp>
      <p:cxnSp>
        <p:nvCxnSpPr>
          <p:cNvPr id="18" name="Elbow Connector 17"/>
          <p:cNvCxnSpPr>
            <a:endCxn id="17" idx="1"/>
          </p:cNvCxnSpPr>
          <p:nvPr/>
        </p:nvCxnSpPr>
        <p:spPr>
          <a:xfrm rot="16200000" flipH="1">
            <a:off x="-37490" y="4704521"/>
            <a:ext cx="1293058" cy="1173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563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31</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124199" y="4675781"/>
            <a:ext cx="2266523" cy="674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 Server</a:t>
            </a:r>
            <a:endParaRPr lang="en-US" sz="1400" dirty="0"/>
          </a:p>
        </p:txBody>
      </p:sp>
      <p:sp>
        <p:nvSpPr>
          <p:cNvPr id="14" name="Rectangle 13"/>
          <p:cNvSpPr/>
          <p:nvPr/>
        </p:nvSpPr>
        <p:spPr>
          <a:xfrm>
            <a:off x="3124200" y="3826197"/>
            <a:ext cx="2266523" cy="674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WAE Server</a:t>
            </a:r>
            <a:endParaRPr lang="en-US" sz="1400" dirty="0"/>
          </a:p>
        </p:txBody>
      </p:sp>
      <p:cxnSp>
        <p:nvCxnSpPr>
          <p:cNvPr id="16" name="Elbow Connector 15"/>
          <p:cNvCxnSpPr>
            <a:endCxn id="14" idx="1"/>
          </p:cNvCxnSpPr>
          <p:nvPr/>
        </p:nvCxnSpPr>
        <p:spPr>
          <a:xfrm rot="16200000" flipH="1">
            <a:off x="2816935" y="3856136"/>
            <a:ext cx="494087"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3" idx="1"/>
          </p:cNvCxnSpPr>
          <p:nvPr/>
        </p:nvCxnSpPr>
        <p:spPr>
          <a:xfrm rot="16200000" flipH="1">
            <a:off x="2590504" y="4479290"/>
            <a:ext cx="946947"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24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32</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7630" y="3924214"/>
            <a:ext cx="2293102" cy="104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People Counting Sensors</a:t>
            </a:r>
            <a:endParaRPr lang="en-US" sz="1400" dirty="0"/>
          </a:p>
        </p:txBody>
      </p:sp>
      <p:sp>
        <p:nvSpPr>
          <p:cNvPr id="14" name="Rectangle 13"/>
          <p:cNvSpPr/>
          <p:nvPr/>
        </p:nvSpPr>
        <p:spPr>
          <a:xfrm>
            <a:off x="5955573" y="5135814"/>
            <a:ext cx="2274526" cy="66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Sensors</a:t>
            </a:r>
            <a:endParaRPr lang="en-US" sz="1400" dirty="0"/>
          </a:p>
        </p:txBody>
      </p:sp>
      <p:sp>
        <p:nvSpPr>
          <p:cNvPr id="16" name="Rectangle 15"/>
          <p:cNvSpPr/>
          <p:nvPr/>
        </p:nvSpPr>
        <p:spPr>
          <a:xfrm>
            <a:off x="5955574" y="5943600"/>
            <a:ext cx="2274525" cy="663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PC</a:t>
            </a:r>
            <a:endParaRPr lang="en-US" sz="1400" dirty="0"/>
          </a:p>
        </p:txBody>
      </p:sp>
      <p:cxnSp>
        <p:nvCxnSpPr>
          <p:cNvPr id="17" name="Elbow Connector 16"/>
          <p:cNvCxnSpPr>
            <a:endCxn id="13" idx="1"/>
          </p:cNvCxnSpPr>
          <p:nvPr/>
        </p:nvCxnSpPr>
        <p:spPr>
          <a:xfrm rot="16200000" flipH="1">
            <a:off x="5462638" y="3961711"/>
            <a:ext cx="661159" cy="3088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4" idx="1"/>
          </p:cNvCxnSpPr>
          <p:nvPr/>
        </p:nvCxnSpPr>
        <p:spPr>
          <a:xfrm rot="16200000" flipH="1">
            <a:off x="4905678" y="4420009"/>
            <a:ext cx="1783019" cy="3167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6" idx="1"/>
          </p:cNvCxnSpPr>
          <p:nvPr/>
        </p:nvCxnSpPr>
        <p:spPr>
          <a:xfrm rot="16200000" flipH="1">
            <a:off x="4502851" y="4822839"/>
            <a:ext cx="2588676" cy="3167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434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33</a:t>
            </a:fld>
            <a:endParaRPr lang="en-US" dirty="0"/>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20" name="Slide Number Placeholder 19"/>
          <p:cNvSpPr>
            <a:spLocks noGrp="1"/>
          </p:cNvSpPr>
          <p:nvPr>
            <p:ph type="sldNum" sz="quarter" idx="12"/>
          </p:nvPr>
        </p:nvSpPr>
        <p:spPr/>
        <p:txBody>
          <a:bodyPr/>
          <a:lstStyle/>
          <a:p>
            <a:fld id="{2EE873E7-DBD3-43C8-86A2-5E88EDD02B8A}" type="slidenum">
              <a:rPr lang="en-US" smtClean="0"/>
              <a:pPr/>
              <a:t>34</a:t>
            </a:fld>
            <a:endParaRPr lang="en-US" dirty="0"/>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 </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44" name="Picture 20" descr="http://www.toronto.ca/involved/projects/lrv/images/streetc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 I – Embedded System</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5" name="Slide Number Placeholder 4"/>
          <p:cNvSpPr>
            <a:spLocks noGrp="1"/>
          </p:cNvSpPr>
          <p:nvPr>
            <p:ph type="sldNum" sz="quarter" idx="12"/>
          </p:nvPr>
        </p:nvSpPr>
        <p:spPr/>
        <p:txBody>
          <a:bodyPr/>
          <a:lstStyle/>
          <a:p>
            <a:fld id="{2EE873E7-DBD3-43C8-86A2-5E88EDD02B8A}" type="slidenum">
              <a:rPr lang="en-US" smtClean="0"/>
              <a:pPr/>
              <a:t>35</a:t>
            </a:fld>
            <a:endParaRPr lang="en-US" dirty="0"/>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dirty="0"/>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flipV="1">
            <a:off x="6019800" y="2938616"/>
            <a:ext cx="1258110" cy="4066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998560" cy="461665"/>
          </a:xfrm>
          <a:prstGeom prst="rect">
            <a:avLst/>
          </a:prstGeom>
          <a:noFill/>
        </p:spPr>
        <p:txBody>
          <a:bodyPr wrap="none" rtlCol="0">
            <a:spAutoFit/>
          </a:bodyPr>
          <a:lstStyle/>
          <a:p>
            <a:r>
              <a:rPr lang="en-US" sz="1200" dirty="0" smtClean="0"/>
              <a:t>Single Board Linux Master PC</a:t>
            </a:r>
            <a:br>
              <a:rPr lang="en-US" sz="1200" dirty="0" smtClean="0"/>
            </a:br>
            <a:r>
              <a:rPr lang="en-US" sz="1200" dirty="0" smtClean="0"/>
              <a:t>with GSM communications. </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649577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36</a:t>
            </a:fld>
            <a:endParaRPr lang="en-US" dirty="0"/>
          </a:p>
        </p:txBody>
      </p:sp>
      <p:pic>
        <p:nvPicPr>
          <p:cNvPr id="2050" name="Picture 2" descr="http://t2.gstatic.com/images?q=tbn:ANd9GcT9yHlq_30feFvpEwL-AdD2jkEKjLLLa24M3_01HLuPs6DWtJIt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425408" cy="369332"/>
          </a:xfrm>
          <a:prstGeom prst="rect">
            <a:avLst/>
          </a:prstGeom>
          <a:noFill/>
        </p:spPr>
        <p:txBody>
          <a:bodyPr wrap="none" rtlCol="0">
            <a:spAutoFit/>
          </a:bodyPr>
          <a:lstStyle/>
          <a:p>
            <a:r>
              <a:rPr lang="en-US" dirty="0" smtClean="0"/>
              <a:t>MySQL Database Server</a:t>
            </a:r>
            <a:endParaRPr lang="en-US" dirty="0"/>
          </a:p>
        </p:txBody>
      </p:sp>
      <p:sp>
        <p:nvSpPr>
          <p:cNvPr id="13" name="TextBox 12"/>
          <p:cNvSpPr txBox="1"/>
          <p:nvPr/>
        </p:nvSpPr>
        <p:spPr>
          <a:xfrm>
            <a:off x="5579709" y="5595402"/>
            <a:ext cx="2880917" cy="646331"/>
          </a:xfrm>
          <a:prstGeom prst="rect">
            <a:avLst/>
          </a:prstGeom>
          <a:noFill/>
        </p:spPr>
        <p:txBody>
          <a:bodyPr wrap="none" rtlCol="0">
            <a:spAutoFit/>
          </a:bodyPr>
          <a:lstStyle/>
          <a:p>
            <a:pPr algn="ctr"/>
            <a:r>
              <a:rPr lang="en-US" dirty="0" smtClean="0"/>
              <a:t>Decision Engine &amp; Web Apps</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Engine (DE) Request Algorithms</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r>
              <a:rPr lang="en-US"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37</a:t>
            </a:fld>
            <a:endParaRPr lang="en-US" dirty="0"/>
          </a:p>
        </p:txBody>
      </p:sp>
      <p:sp>
        <p:nvSpPr>
          <p:cNvPr id="8" name="Round Diagonal Corner Rectangle 7"/>
          <p:cNvSpPr/>
          <p:nvPr/>
        </p:nvSpPr>
        <p:spPr>
          <a:xfrm>
            <a:off x="1431409" y="2138769"/>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Poll Interval Reached</a:t>
            </a:r>
            <a:endParaRPr lang="en-US" sz="1200" dirty="0"/>
          </a:p>
        </p:txBody>
      </p:sp>
      <p:sp>
        <p:nvSpPr>
          <p:cNvPr id="9" name="Round Diagonal Corner Rectangle 8"/>
          <p:cNvSpPr/>
          <p:nvPr/>
        </p:nvSpPr>
        <p:spPr>
          <a:xfrm>
            <a:off x="1431409" y="2976969"/>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Request new historical data</a:t>
            </a:r>
            <a:endParaRPr lang="en-US" sz="1200" dirty="0"/>
          </a:p>
        </p:txBody>
      </p:sp>
      <p:sp>
        <p:nvSpPr>
          <p:cNvPr id="10" name="Can 9"/>
          <p:cNvSpPr/>
          <p:nvPr/>
        </p:nvSpPr>
        <p:spPr>
          <a:xfrm>
            <a:off x="3610640" y="2057400"/>
            <a:ext cx="990600" cy="83820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SQL Database</a:t>
            </a:r>
            <a:endParaRPr lang="en-US" sz="1200" dirty="0"/>
          </a:p>
        </p:txBody>
      </p:sp>
      <p:sp>
        <p:nvSpPr>
          <p:cNvPr id="11" name="Round Diagonal Corner Rectangle 10"/>
          <p:cNvSpPr/>
          <p:nvPr/>
        </p:nvSpPr>
        <p:spPr>
          <a:xfrm>
            <a:off x="1431409" y="3815169"/>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Associate ridership/time/locations  with actual reported incidents</a:t>
            </a:r>
            <a:endParaRPr lang="en-US" sz="1200" dirty="0"/>
          </a:p>
        </p:txBody>
      </p:sp>
      <p:sp>
        <p:nvSpPr>
          <p:cNvPr id="12" name="Round Diagonal Corner Rectangle 11"/>
          <p:cNvSpPr/>
          <p:nvPr/>
        </p:nvSpPr>
        <p:spPr>
          <a:xfrm>
            <a:off x="1431409" y="4653369"/>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Generate new training sets  and save to forecast tables</a:t>
            </a:r>
            <a:endParaRPr lang="en-US" sz="1200" dirty="0"/>
          </a:p>
        </p:txBody>
      </p:sp>
      <p:cxnSp>
        <p:nvCxnSpPr>
          <p:cNvPr id="13" name="Straight Arrow Connector 12"/>
          <p:cNvCxnSpPr>
            <a:stCxn id="8" idx="1"/>
            <a:endCxn id="9" idx="3"/>
          </p:cNvCxnSpPr>
          <p:nvPr/>
        </p:nvCxnSpPr>
        <p:spPr>
          <a:xfrm>
            <a:off x="2231509" y="2824569"/>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0"/>
            <a:endCxn id="10" idx="2"/>
          </p:cNvCxnSpPr>
          <p:nvPr/>
        </p:nvCxnSpPr>
        <p:spPr>
          <a:xfrm flipV="1">
            <a:off x="3031609" y="2476500"/>
            <a:ext cx="579031" cy="84336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0" idx="3"/>
            <a:endCxn id="11" idx="0"/>
          </p:cNvCxnSpPr>
          <p:nvPr/>
        </p:nvCxnSpPr>
        <p:spPr>
          <a:xfrm rot="5400000">
            <a:off x="2937541" y="2989669"/>
            <a:ext cx="1262469" cy="107433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a:endCxn id="12" idx="3"/>
          </p:cNvCxnSpPr>
          <p:nvPr/>
        </p:nvCxnSpPr>
        <p:spPr>
          <a:xfrm>
            <a:off x="2231509" y="4500969"/>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2" idx="0"/>
            <a:endCxn id="10" idx="3"/>
          </p:cNvCxnSpPr>
          <p:nvPr/>
        </p:nvCxnSpPr>
        <p:spPr>
          <a:xfrm flipV="1">
            <a:off x="3031609" y="2895600"/>
            <a:ext cx="1074331" cy="21006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 Diagonal Corner Rectangle 17"/>
          <p:cNvSpPr/>
          <p:nvPr/>
        </p:nvSpPr>
        <p:spPr>
          <a:xfrm>
            <a:off x="1431409" y="5491569"/>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Reset poll clock</a:t>
            </a:r>
            <a:endParaRPr lang="en-US" sz="1200" dirty="0"/>
          </a:p>
        </p:txBody>
      </p:sp>
      <p:cxnSp>
        <p:nvCxnSpPr>
          <p:cNvPr id="19" name="Curved Connector 18"/>
          <p:cNvCxnSpPr>
            <a:stCxn id="10" idx="3"/>
            <a:endCxn id="18" idx="0"/>
          </p:cNvCxnSpPr>
          <p:nvPr/>
        </p:nvCxnSpPr>
        <p:spPr>
          <a:xfrm rot="5400000">
            <a:off x="2099341" y="3827869"/>
            <a:ext cx="2938869" cy="107433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 Diagonal Corner Rectangle 19"/>
          <p:cNvSpPr/>
          <p:nvPr/>
        </p:nvSpPr>
        <p:spPr>
          <a:xfrm>
            <a:off x="6242198" y="1676400"/>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WAE Request Received</a:t>
            </a:r>
            <a:endParaRPr lang="en-US" sz="1200" dirty="0"/>
          </a:p>
        </p:txBody>
      </p:sp>
      <p:sp>
        <p:nvSpPr>
          <p:cNvPr id="21" name="Flowchart: Decision 20"/>
          <p:cNvSpPr/>
          <p:nvPr/>
        </p:nvSpPr>
        <p:spPr>
          <a:xfrm>
            <a:off x="5556398" y="2743200"/>
            <a:ext cx="1676400" cy="9906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Prediction</a:t>
            </a:r>
            <a:br>
              <a:rPr lang="en-US" sz="1200" dirty="0" smtClean="0"/>
            </a:br>
            <a:r>
              <a:rPr lang="en-US" sz="1200" dirty="0" smtClean="0"/>
              <a:t>Type?</a:t>
            </a:r>
            <a:endParaRPr lang="en-US" sz="1200" dirty="0"/>
          </a:p>
        </p:txBody>
      </p:sp>
      <p:sp>
        <p:nvSpPr>
          <p:cNvPr id="22" name="Round Diagonal Corner Rectangle 21"/>
          <p:cNvSpPr/>
          <p:nvPr/>
        </p:nvSpPr>
        <p:spPr>
          <a:xfrm>
            <a:off x="4565798" y="3886200"/>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Retrieve  ridership forecast table</a:t>
            </a:r>
            <a:endParaRPr lang="en-US" sz="1200" dirty="0"/>
          </a:p>
        </p:txBody>
      </p:sp>
      <p:sp>
        <p:nvSpPr>
          <p:cNvPr id="23" name="Round Diagonal Corner Rectangle 22"/>
          <p:cNvSpPr/>
          <p:nvPr/>
        </p:nvSpPr>
        <p:spPr>
          <a:xfrm>
            <a:off x="6623198" y="3886200"/>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Retrieve delay forecast table</a:t>
            </a:r>
            <a:endParaRPr lang="en-US" sz="1200" dirty="0"/>
          </a:p>
        </p:txBody>
      </p:sp>
      <p:sp>
        <p:nvSpPr>
          <p:cNvPr id="24" name="Round Diagonal Corner Rectangle 23"/>
          <p:cNvSpPr/>
          <p:nvPr/>
        </p:nvSpPr>
        <p:spPr>
          <a:xfrm>
            <a:off x="5632598" y="4953000"/>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Apply batch gradient descent learning algorithm w/ client position vector</a:t>
            </a:r>
            <a:endParaRPr lang="en-US" sz="1200" dirty="0"/>
          </a:p>
        </p:txBody>
      </p:sp>
      <p:sp>
        <p:nvSpPr>
          <p:cNvPr id="25" name="Round Diagonal Corner Rectangle 24"/>
          <p:cNvSpPr/>
          <p:nvPr/>
        </p:nvSpPr>
        <p:spPr>
          <a:xfrm>
            <a:off x="5632598" y="5791200"/>
            <a:ext cx="1600200" cy="6858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Return forecast result  to WAE</a:t>
            </a:r>
            <a:endParaRPr lang="en-US" sz="1200" dirty="0"/>
          </a:p>
        </p:txBody>
      </p:sp>
      <p:cxnSp>
        <p:nvCxnSpPr>
          <p:cNvPr id="26" name="Straight Arrow Connector 25"/>
          <p:cNvCxnSpPr>
            <a:stCxn id="20" idx="1"/>
            <a:endCxn id="21" idx="0"/>
          </p:cNvCxnSpPr>
          <p:nvPr/>
        </p:nvCxnSpPr>
        <p:spPr>
          <a:xfrm flipH="1">
            <a:off x="6394598" y="2362200"/>
            <a:ext cx="6477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1"/>
            <a:endCxn id="22" idx="3"/>
          </p:cNvCxnSpPr>
          <p:nvPr/>
        </p:nvCxnSpPr>
        <p:spPr>
          <a:xfrm flipH="1">
            <a:off x="5365898" y="3238500"/>
            <a:ext cx="1905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3"/>
            <a:endCxn id="23" idx="3"/>
          </p:cNvCxnSpPr>
          <p:nvPr/>
        </p:nvCxnSpPr>
        <p:spPr>
          <a:xfrm>
            <a:off x="7232798" y="3238500"/>
            <a:ext cx="1905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1"/>
            <a:endCxn id="25" idx="3"/>
          </p:cNvCxnSpPr>
          <p:nvPr/>
        </p:nvCxnSpPr>
        <p:spPr>
          <a:xfrm>
            <a:off x="6432698" y="5638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61"/>
          <p:cNvSpPr txBox="1"/>
          <p:nvPr/>
        </p:nvSpPr>
        <p:spPr>
          <a:xfrm>
            <a:off x="4870598" y="3352800"/>
            <a:ext cx="670376"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Capacity</a:t>
            </a:r>
            <a:endParaRPr lang="en-US" sz="1100" dirty="0"/>
          </a:p>
        </p:txBody>
      </p:sp>
      <p:sp>
        <p:nvSpPr>
          <p:cNvPr id="31" name="TextBox 62"/>
          <p:cNvSpPr txBox="1"/>
          <p:nvPr/>
        </p:nvSpPr>
        <p:spPr>
          <a:xfrm>
            <a:off x="7232798" y="3352800"/>
            <a:ext cx="505267" cy="2616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t>Delay</a:t>
            </a:r>
            <a:endParaRPr lang="en-US" sz="1100" dirty="0"/>
          </a:p>
        </p:txBody>
      </p:sp>
      <p:cxnSp>
        <p:nvCxnSpPr>
          <p:cNvPr id="32" name="Curved Connector 31"/>
          <p:cNvCxnSpPr>
            <a:stCxn id="22" idx="1"/>
            <a:endCxn id="10" idx="4"/>
          </p:cNvCxnSpPr>
          <p:nvPr/>
        </p:nvCxnSpPr>
        <p:spPr>
          <a:xfrm rot="5400000" flipH="1">
            <a:off x="3935819" y="3141921"/>
            <a:ext cx="2095500" cy="764658"/>
          </a:xfrm>
          <a:prstGeom prst="curvedConnector4">
            <a:avLst>
              <a:gd name="adj1" fmla="val -10909"/>
              <a:gd name="adj2" fmla="val -1345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3"/>
            <a:endCxn id="24" idx="2"/>
          </p:cNvCxnSpPr>
          <p:nvPr/>
        </p:nvCxnSpPr>
        <p:spPr>
          <a:xfrm rot="16200000" flipH="1">
            <a:off x="3669119" y="3332421"/>
            <a:ext cx="2400300" cy="152665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3" idx="1"/>
            <a:endCxn id="10" idx="3"/>
          </p:cNvCxnSpPr>
          <p:nvPr/>
        </p:nvCxnSpPr>
        <p:spPr>
          <a:xfrm rot="5400000" flipH="1">
            <a:off x="4926419" y="2075121"/>
            <a:ext cx="1676400" cy="3317358"/>
          </a:xfrm>
          <a:prstGeom prst="curvedConnector3">
            <a:avLst>
              <a:gd name="adj1" fmla="val -136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8" idx="1"/>
            <a:endCxn id="8" idx="3"/>
          </p:cNvCxnSpPr>
          <p:nvPr/>
        </p:nvCxnSpPr>
        <p:spPr>
          <a:xfrm rot="5400000" flipH="1">
            <a:off x="212209" y="4158069"/>
            <a:ext cx="4038600" cy="12700"/>
          </a:xfrm>
          <a:prstGeom prst="curvedConnector5">
            <a:avLst>
              <a:gd name="adj1" fmla="val -12603"/>
              <a:gd name="adj2" fmla="val 9732003"/>
              <a:gd name="adj3" fmla="val 11320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208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Routing Algorithm</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a:xfrm>
            <a:off x="3697029" y="1536192"/>
            <a:ext cx="3657600" cy="4590288"/>
          </a:xfrm>
        </p:spPr>
        <p:txBody>
          <a:bodyPr/>
          <a:lstStyle/>
          <a:p>
            <a:endParaRPr lang="en-US"/>
          </a:p>
        </p:txBody>
      </p:sp>
      <p:sp>
        <p:nvSpPr>
          <p:cNvPr id="5" name="Date Placeholder 4"/>
          <p:cNvSpPr>
            <a:spLocks noGrp="1"/>
          </p:cNvSpPr>
          <p:nvPr>
            <p:ph type="dt" sz="half" idx="10"/>
          </p:nvPr>
        </p:nvSpPr>
        <p:spPr/>
        <p:txBody>
          <a:bodyPr/>
          <a:lstStyle/>
          <a:p>
            <a:r>
              <a:rPr lang="en-US" smtClean="0"/>
              <a:t>April 5 2012</a:t>
            </a:r>
            <a:endParaRPr lang="en-US" dirty="0"/>
          </a:p>
        </p:txBody>
      </p:sp>
      <p:sp>
        <p:nvSpPr>
          <p:cNvPr id="6" name="Footer Placeholder 5"/>
          <p:cNvSpPr>
            <a:spLocks noGrp="1"/>
          </p:cNvSpPr>
          <p:nvPr>
            <p:ph type="ftr" sz="quarter" idx="11"/>
          </p:nvPr>
        </p:nvSpPr>
        <p:spPr/>
        <p:txBody>
          <a:bodyPr/>
          <a:lstStyle/>
          <a:p>
            <a:r>
              <a:rPr lang="en-US"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38</a:t>
            </a:fld>
            <a:endParaRPr lang="en-US" dirty="0"/>
          </a:p>
        </p:txBody>
      </p:sp>
      <p:sp>
        <p:nvSpPr>
          <p:cNvPr id="8" name="Can 7"/>
          <p:cNvSpPr/>
          <p:nvPr/>
        </p:nvSpPr>
        <p:spPr>
          <a:xfrm>
            <a:off x="61137" y="3135307"/>
            <a:ext cx="990600" cy="83820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SQL Database</a:t>
            </a:r>
            <a:endParaRPr lang="en-US" sz="1200" dirty="0"/>
          </a:p>
        </p:txBody>
      </p:sp>
      <p:sp>
        <p:nvSpPr>
          <p:cNvPr id="9" name="Rectangle 8"/>
          <p:cNvSpPr/>
          <p:nvPr/>
        </p:nvSpPr>
        <p:spPr>
          <a:xfrm>
            <a:off x="1661337" y="5660473"/>
            <a:ext cx="1752600" cy="5408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Update weighted network</a:t>
            </a:r>
          </a:p>
        </p:txBody>
      </p:sp>
      <p:sp>
        <p:nvSpPr>
          <p:cNvPr id="10" name="Rectangle 9"/>
          <p:cNvSpPr/>
          <p:nvPr/>
        </p:nvSpPr>
        <p:spPr>
          <a:xfrm>
            <a:off x="1661337" y="2333687"/>
            <a:ext cx="1752600" cy="8412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Establish network of nodes (train cars, stations, busses) </a:t>
            </a:r>
          </a:p>
        </p:txBody>
      </p:sp>
      <p:sp>
        <p:nvSpPr>
          <p:cNvPr id="11" name="Rectangle 10"/>
          <p:cNvSpPr/>
          <p:nvPr/>
        </p:nvSpPr>
        <p:spPr>
          <a:xfrm>
            <a:off x="1661337" y="3300762"/>
            <a:ext cx="1752600" cy="66098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Assign weights to nodes</a:t>
            </a:r>
          </a:p>
        </p:txBody>
      </p:sp>
      <p:sp>
        <p:nvSpPr>
          <p:cNvPr id="12" name="Round Diagonal Corner Rectangle 11"/>
          <p:cNvSpPr/>
          <p:nvPr/>
        </p:nvSpPr>
        <p:spPr>
          <a:xfrm>
            <a:off x="3546844" y="1342547"/>
            <a:ext cx="1981200" cy="841248"/>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Route Request from WAE </a:t>
            </a:r>
          </a:p>
        </p:txBody>
      </p:sp>
      <p:sp>
        <p:nvSpPr>
          <p:cNvPr id="13" name="Rectangle 12"/>
          <p:cNvSpPr/>
          <p:nvPr/>
        </p:nvSpPr>
        <p:spPr>
          <a:xfrm>
            <a:off x="4119673" y="3256897"/>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 Associate endpoint with </a:t>
            </a:r>
            <a:r>
              <a:rPr lang="en-US" sz="1200" dirty="0" smtClean="0">
                <a:solidFill>
                  <a:schemeClr val="dk1"/>
                </a:solidFill>
              </a:rPr>
              <a:t>nearest node</a:t>
            </a:r>
            <a:endParaRPr lang="en-US" sz="1200" dirty="0">
              <a:solidFill>
                <a:schemeClr val="dk1"/>
              </a:solidFill>
            </a:endParaRPr>
          </a:p>
        </p:txBody>
      </p:sp>
      <p:sp>
        <p:nvSpPr>
          <p:cNvPr id="14" name="Rectangle 13"/>
          <p:cNvSpPr/>
          <p:nvPr/>
        </p:nvSpPr>
        <p:spPr>
          <a:xfrm>
            <a:off x="4139166" y="2373315"/>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 </a:t>
            </a:r>
            <a:r>
              <a:rPr lang="en-US" sz="1200" dirty="0" smtClean="0"/>
              <a:t>Associate beginning point with nearest node</a:t>
            </a:r>
          </a:p>
        </p:txBody>
      </p:sp>
      <p:sp>
        <p:nvSpPr>
          <p:cNvPr id="15" name="Rectangle 14"/>
          <p:cNvSpPr/>
          <p:nvPr/>
        </p:nvSpPr>
        <p:spPr>
          <a:xfrm>
            <a:off x="4103724" y="4124828"/>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solidFill>
                  <a:schemeClr val="dk1"/>
                </a:solidFill>
              </a:rPr>
              <a:t>Poll DB for moving entities that intersect path</a:t>
            </a:r>
            <a:endParaRPr lang="en-US" sz="1200" dirty="0">
              <a:solidFill>
                <a:schemeClr val="dk1"/>
              </a:solidFill>
            </a:endParaRPr>
          </a:p>
        </p:txBody>
      </p:sp>
      <p:sp>
        <p:nvSpPr>
          <p:cNvPr id="16" name="Rectangle 15"/>
          <p:cNvSpPr/>
          <p:nvPr/>
        </p:nvSpPr>
        <p:spPr>
          <a:xfrm>
            <a:off x="6196566" y="4414123"/>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solidFill>
                  <a:schemeClr val="dk1"/>
                </a:solidFill>
              </a:rPr>
              <a:t>Determine fitness of path comparing weights </a:t>
            </a:r>
            <a:r>
              <a:rPr lang="en-US" sz="1200" dirty="0" smtClean="0"/>
              <a:t>of potential paths</a:t>
            </a:r>
            <a:endParaRPr lang="en-US" sz="1200" dirty="0" smtClean="0">
              <a:solidFill>
                <a:schemeClr val="dk1"/>
              </a:solidFill>
            </a:endParaRPr>
          </a:p>
        </p:txBody>
      </p:sp>
      <p:sp>
        <p:nvSpPr>
          <p:cNvPr id="17" name="Rectangle 16"/>
          <p:cNvSpPr/>
          <p:nvPr/>
        </p:nvSpPr>
        <p:spPr>
          <a:xfrm>
            <a:off x="4112585" y="5621802"/>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solidFill>
                  <a:schemeClr val="dk1"/>
                </a:solidFill>
              </a:rPr>
              <a:t>Advise route</a:t>
            </a:r>
            <a:endParaRPr lang="en-US" sz="1200" dirty="0">
              <a:solidFill>
                <a:schemeClr val="dk1"/>
              </a:solidFill>
            </a:endParaRPr>
          </a:p>
        </p:txBody>
      </p:sp>
      <p:sp>
        <p:nvSpPr>
          <p:cNvPr id="18" name="Rectangle 17"/>
          <p:cNvSpPr/>
          <p:nvPr/>
        </p:nvSpPr>
        <p:spPr>
          <a:xfrm>
            <a:off x="1661337" y="4787886"/>
            <a:ext cx="1752600" cy="7619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solidFill>
                  <a:schemeClr val="dk1"/>
                </a:solidFill>
              </a:rPr>
              <a:t>Apply constraints</a:t>
            </a:r>
          </a:p>
          <a:p>
            <a:pPr algn="ctr"/>
            <a:r>
              <a:rPr lang="en-US" sz="1200" dirty="0" smtClean="0"/>
              <a:t>(schedules, capacity, alerts)</a:t>
            </a:r>
            <a:endParaRPr lang="en-US" sz="1200" dirty="0">
              <a:solidFill>
                <a:schemeClr val="dk1"/>
              </a:solidFill>
            </a:endParaRPr>
          </a:p>
        </p:txBody>
      </p:sp>
      <p:sp>
        <p:nvSpPr>
          <p:cNvPr id="19" name="Rectangle 18"/>
          <p:cNvSpPr/>
          <p:nvPr/>
        </p:nvSpPr>
        <p:spPr>
          <a:xfrm>
            <a:off x="4332324" y="4986666"/>
            <a:ext cx="1295400" cy="563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Use network to determine shortest path</a:t>
            </a:r>
            <a:endParaRPr lang="en-US" sz="1200" dirty="0">
              <a:solidFill>
                <a:schemeClr val="dk1"/>
              </a:solidFill>
            </a:endParaRPr>
          </a:p>
        </p:txBody>
      </p:sp>
      <p:cxnSp>
        <p:nvCxnSpPr>
          <p:cNvPr id="20" name="Elbow Connector 19"/>
          <p:cNvCxnSpPr>
            <a:stCxn id="17" idx="1"/>
          </p:cNvCxnSpPr>
          <p:nvPr/>
        </p:nvCxnSpPr>
        <p:spPr>
          <a:xfrm rot="10800000">
            <a:off x="3834367" y="2183798"/>
            <a:ext cx="278219" cy="3819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14" idx="0"/>
          </p:cNvCxnSpPr>
          <p:nvPr/>
        </p:nvCxnSpPr>
        <p:spPr>
          <a:xfrm>
            <a:off x="4672566" y="2183797"/>
            <a:ext cx="342900" cy="189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3" idx="0"/>
          </p:cNvCxnSpPr>
          <p:nvPr/>
        </p:nvCxnSpPr>
        <p:spPr>
          <a:xfrm flipH="1">
            <a:off x="4995973" y="3135307"/>
            <a:ext cx="19493" cy="1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flipH="1">
            <a:off x="4980024" y="4018889"/>
            <a:ext cx="15949" cy="105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a:endCxn id="19" idx="0"/>
          </p:cNvCxnSpPr>
          <p:nvPr/>
        </p:nvCxnSpPr>
        <p:spPr>
          <a:xfrm>
            <a:off x="4980024" y="4886820"/>
            <a:ext cx="0" cy="99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9" idx="3"/>
            <a:endCxn id="16" idx="0"/>
          </p:cNvCxnSpPr>
          <p:nvPr/>
        </p:nvCxnSpPr>
        <p:spPr>
          <a:xfrm flipV="1">
            <a:off x="5627724" y="4414123"/>
            <a:ext cx="1445142" cy="854149"/>
          </a:xfrm>
          <a:prstGeom prst="bentConnector4">
            <a:avLst>
              <a:gd name="adj1" fmla="val 19681"/>
              <a:gd name="adj2" fmla="val 1267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3"/>
            <a:endCxn id="16" idx="2"/>
          </p:cNvCxnSpPr>
          <p:nvPr/>
        </p:nvCxnSpPr>
        <p:spPr>
          <a:xfrm flipH="1">
            <a:off x="7072866" y="4795119"/>
            <a:ext cx="876300" cy="380996"/>
          </a:xfrm>
          <a:prstGeom prst="bentConnector4">
            <a:avLst>
              <a:gd name="adj1" fmla="val -26087"/>
              <a:gd name="adj2" fmla="val 1600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5663166" y="5176114"/>
            <a:ext cx="914400" cy="2441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1" idx="0"/>
          </p:cNvCxnSpPr>
          <p:nvPr/>
        </p:nvCxnSpPr>
        <p:spPr>
          <a:xfrm>
            <a:off x="2537637" y="3174935"/>
            <a:ext cx="0" cy="125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384" y="3944410"/>
            <a:ext cx="0" cy="125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540295" y="4662059"/>
            <a:ext cx="0" cy="125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530549" y="5534646"/>
            <a:ext cx="0" cy="125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5" idx="1"/>
            <a:endCxn id="8" idx="4"/>
          </p:cNvCxnSpPr>
          <p:nvPr/>
        </p:nvCxnSpPr>
        <p:spPr>
          <a:xfrm rot="10800000">
            <a:off x="1051737" y="3554408"/>
            <a:ext cx="602512" cy="8238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8" idx="3"/>
            <a:endCxn id="35" idx="1"/>
          </p:cNvCxnSpPr>
          <p:nvPr/>
        </p:nvCxnSpPr>
        <p:spPr>
          <a:xfrm rot="16200000" flipH="1">
            <a:off x="902986" y="3626958"/>
            <a:ext cx="404715" cy="1097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5" idx="1"/>
            <a:endCxn id="8" idx="3"/>
          </p:cNvCxnSpPr>
          <p:nvPr/>
        </p:nvCxnSpPr>
        <p:spPr>
          <a:xfrm rot="10800000">
            <a:off x="556438" y="3973508"/>
            <a:ext cx="3547287" cy="5323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654249" y="4062754"/>
            <a:ext cx="1752600" cy="6309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solidFill>
                  <a:schemeClr val="dk1"/>
                </a:solidFill>
              </a:rPr>
              <a:t>Poll </a:t>
            </a:r>
            <a:r>
              <a:rPr lang="en-US" sz="1200" dirty="0" err="1">
                <a:solidFill>
                  <a:schemeClr val="dk1"/>
                </a:solidFill>
              </a:rPr>
              <a:t>db</a:t>
            </a:r>
            <a:r>
              <a:rPr lang="en-US" sz="1200" dirty="0">
                <a:solidFill>
                  <a:schemeClr val="dk1"/>
                </a:solidFill>
              </a:rPr>
              <a:t> for </a:t>
            </a:r>
            <a:r>
              <a:rPr lang="en-US" sz="1200" dirty="0" smtClean="0">
                <a:solidFill>
                  <a:schemeClr val="dk1"/>
                </a:solidFill>
              </a:rPr>
              <a:t>changes</a:t>
            </a:r>
            <a:endParaRPr lang="en-US" sz="1200" dirty="0">
              <a:solidFill>
                <a:schemeClr val="dk1"/>
              </a:solidFill>
            </a:endParaRPr>
          </a:p>
        </p:txBody>
      </p:sp>
    </p:spTree>
    <p:extLst>
      <p:ext uri="{BB962C8B-B14F-4D97-AF65-F5344CB8AC3E}">
        <p14:creationId xmlns:p14="http://schemas.microsoft.com/office/powerpoint/2010/main" val="1686129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Decision Engine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2" name="Footer Placeholder 1"/>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39</a:t>
            </a:fld>
            <a:endParaRPr lang="en-US" dirty="0"/>
          </a:p>
        </p:txBody>
      </p:sp>
      <p:pic>
        <p:nvPicPr>
          <p:cNvPr id="7"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2143" y="5586390"/>
            <a:ext cx="1665842" cy="369332"/>
          </a:xfrm>
          <a:prstGeom prst="rect">
            <a:avLst/>
          </a:prstGeom>
          <a:noFill/>
        </p:spPr>
        <p:txBody>
          <a:bodyPr wrap="none" rtlCol="0">
            <a:spAutoFit/>
          </a:bodyPr>
          <a:lstStyle/>
          <a:p>
            <a:pPr algn="ctr"/>
            <a:r>
              <a:rPr lang="en-US" dirty="0" smtClean="0"/>
              <a:t>Decision Engine</a:t>
            </a:r>
            <a:endParaRPr lang="en-US" dirty="0"/>
          </a:p>
        </p:txBody>
      </p:sp>
      <p:pic>
        <p:nvPicPr>
          <p:cNvPr id="9"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a:xfrm>
            <a:off x="457200" y="3124200"/>
            <a:ext cx="7620000" cy="3276600"/>
          </a:xfrm>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40</a:t>
            </a:fld>
            <a:endParaRPr lang="en-US" dirty="0"/>
          </a:p>
        </p:txBody>
      </p:sp>
      <p:pic>
        <p:nvPicPr>
          <p:cNvPr id="4104" name="Picture 8" descr="http://t1.gstatic.com/images?q=tbn:ANd9GcS_EHXbrct3jBFhk6B9155gBN3QneQlSisPRI0b1HJ8C6axG6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GUI Sitemap</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41</a:t>
            </a:fld>
            <a:endParaRPr lang="en-US" dirty="0"/>
          </a:p>
        </p:txBody>
      </p:sp>
      <p:sp>
        <p:nvSpPr>
          <p:cNvPr id="7" name="Round Diagonal Corner Rectangle 6"/>
          <p:cNvSpPr/>
          <p:nvPr/>
        </p:nvSpPr>
        <p:spPr>
          <a:xfrm>
            <a:off x="4068485" y="1986395"/>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Splash Screen</a:t>
            </a:r>
            <a:endParaRPr lang="en-US" dirty="0"/>
          </a:p>
        </p:txBody>
      </p:sp>
      <p:sp>
        <p:nvSpPr>
          <p:cNvPr id="8" name="Round Diagonal Corner Rectangle 7"/>
          <p:cNvSpPr/>
          <p:nvPr/>
        </p:nvSpPr>
        <p:spPr>
          <a:xfrm>
            <a:off x="4068485" y="2734540"/>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Main Menu</a:t>
            </a:r>
            <a:br>
              <a:rPr lang="en-US" sz="1100" dirty="0" smtClean="0"/>
            </a:br>
            <a:r>
              <a:rPr lang="en-US" sz="1100" dirty="0" smtClean="0"/>
              <a:t>&amp; Alerts</a:t>
            </a:r>
            <a:endParaRPr lang="en-US" dirty="0"/>
          </a:p>
        </p:txBody>
      </p:sp>
      <p:sp>
        <p:nvSpPr>
          <p:cNvPr id="9" name="Round Diagonal Corner Rectangle 8"/>
          <p:cNvSpPr/>
          <p:nvPr/>
        </p:nvSpPr>
        <p:spPr>
          <a:xfrm>
            <a:off x="1415339" y="3551959"/>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Local Events</a:t>
            </a:r>
            <a:endParaRPr lang="en-US" dirty="0"/>
          </a:p>
        </p:txBody>
      </p:sp>
      <p:sp>
        <p:nvSpPr>
          <p:cNvPr id="10" name="Round Diagonal Corner Rectangle 9"/>
          <p:cNvSpPr/>
          <p:nvPr/>
        </p:nvSpPr>
        <p:spPr>
          <a:xfrm>
            <a:off x="2973976" y="3565814"/>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Browse Attractions</a:t>
            </a:r>
            <a:endParaRPr lang="en-US" dirty="0"/>
          </a:p>
        </p:txBody>
      </p:sp>
      <p:sp>
        <p:nvSpPr>
          <p:cNvPr id="11" name="Round Diagonal Corner Rectangle 10"/>
          <p:cNvSpPr/>
          <p:nvPr/>
        </p:nvSpPr>
        <p:spPr>
          <a:xfrm>
            <a:off x="5135285" y="3578802"/>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Trip Planning</a:t>
            </a:r>
            <a:endParaRPr lang="en-US" dirty="0"/>
          </a:p>
        </p:txBody>
      </p:sp>
      <p:sp>
        <p:nvSpPr>
          <p:cNvPr id="12" name="Round Diagonal Corner Rectangle 11"/>
          <p:cNvSpPr/>
          <p:nvPr/>
        </p:nvSpPr>
        <p:spPr>
          <a:xfrm>
            <a:off x="5841867" y="4358122"/>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Plan Trip w/ Destination</a:t>
            </a:r>
            <a:endParaRPr lang="en-US" dirty="0"/>
          </a:p>
        </p:txBody>
      </p:sp>
      <p:sp>
        <p:nvSpPr>
          <p:cNvPr id="13" name="Round Diagonal Corner Rectangle 12"/>
          <p:cNvSpPr/>
          <p:nvPr/>
        </p:nvSpPr>
        <p:spPr>
          <a:xfrm>
            <a:off x="7130339" y="4358122"/>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Rail Vehicle Vacancy &amp; Delays</a:t>
            </a:r>
            <a:endParaRPr lang="en-US" dirty="0"/>
          </a:p>
        </p:txBody>
      </p:sp>
      <p:sp>
        <p:nvSpPr>
          <p:cNvPr id="14" name="Round Diagonal Corner Rectangle 13"/>
          <p:cNvSpPr/>
          <p:nvPr/>
        </p:nvSpPr>
        <p:spPr>
          <a:xfrm>
            <a:off x="2973976" y="4327815"/>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Google Maps Overlay</a:t>
            </a:r>
            <a:endParaRPr lang="en-US" dirty="0"/>
          </a:p>
        </p:txBody>
      </p:sp>
      <p:sp>
        <p:nvSpPr>
          <p:cNvPr id="15" name="Round Diagonal Corner Rectangle 14"/>
          <p:cNvSpPr/>
          <p:nvPr/>
        </p:nvSpPr>
        <p:spPr>
          <a:xfrm>
            <a:off x="4068485" y="5124450"/>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Google Driving Directions</a:t>
            </a:r>
            <a:endParaRPr lang="en-US" dirty="0"/>
          </a:p>
        </p:txBody>
      </p:sp>
      <p:sp>
        <p:nvSpPr>
          <p:cNvPr id="16" name="Round Diagonal Corner Rectangle 15"/>
          <p:cNvSpPr/>
          <p:nvPr/>
        </p:nvSpPr>
        <p:spPr>
          <a:xfrm>
            <a:off x="293121" y="4327815"/>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Starred Events</a:t>
            </a:r>
            <a:endParaRPr lang="en-US" dirty="0"/>
          </a:p>
        </p:txBody>
      </p:sp>
      <p:sp>
        <p:nvSpPr>
          <p:cNvPr id="17" name="Round Diagonal Corner Rectangle 16"/>
          <p:cNvSpPr/>
          <p:nvPr/>
        </p:nvSpPr>
        <p:spPr>
          <a:xfrm>
            <a:off x="1643939" y="4345134"/>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Upcoming Event Calendar</a:t>
            </a:r>
            <a:endParaRPr lang="en-US" dirty="0"/>
          </a:p>
        </p:txBody>
      </p:sp>
      <p:sp>
        <p:nvSpPr>
          <p:cNvPr id="18" name="Round Diagonal Corner Rectangle 17"/>
          <p:cNvSpPr/>
          <p:nvPr/>
        </p:nvSpPr>
        <p:spPr>
          <a:xfrm>
            <a:off x="6215939" y="2734540"/>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App Settings (Menu)</a:t>
            </a:r>
            <a:endParaRPr lang="en-US" dirty="0"/>
          </a:p>
        </p:txBody>
      </p:sp>
      <p:sp>
        <p:nvSpPr>
          <p:cNvPr id="19" name="Round Diagonal Corner Rectangle 18"/>
          <p:cNvSpPr/>
          <p:nvPr/>
        </p:nvSpPr>
        <p:spPr>
          <a:xfrm>
            <a:off x="2329739" y="2734540"/>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Feedback Submission Form</a:t>
            </a:r>
            <a:endParaRPr lang="en-US" dirty="0"/>
          </a:p>
        </p:txBody>
      </p:sp>
      <p:cxnSp>
        <p:nvCxnSpPr>
          <p:cNvPr id="20" name="Straight Arrow Connector 19"/>
          <p:cNvCxnSpPr>
            <a:stCxn id="7" idx="1"/>
            <a:endCxn id="8" idx="3"/>
          </p:cNvCxnSpPr>
          <p:nvPr/>
        </p:nvCxnSpPr>
        <p:spPr>
          <a:xfrm>
            <a:off x="4601885" y="2557895"/>
            <a:ext cx="0" cy="176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2"/>
            <a:endCxn id="19" idx="0"/>
          </p:cNvCxnSpPr>
          <p:nvPr/>
        </p:nvCxnSpPr>
        <p:spPr>
          <a:xfrm flipH="1">
            <a:off x="3396539" y="3020290"/>
            <a:ext cx="6719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9" idx="3"/>
          </p:cNvCxnSpPr>
          <p:nvPr/>
        </p:nvCxnSpPr>
        <p:spPr>
          <a:xfrm flipH="1">
            <a:off x="1948739" y="3306040"/>
            <a:ext cx="2653146" cy="245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1"/>
            <a:endCxn id="10" idx="3"/>
          </p:cNvCxnSpPr>
          <p:nvPr/>
        </p:nvCxnSpPr>
        <p:spPr>
          <a:xfrm flipH="1">
            <a:off x="3507376" y="3306040"/>
            <a:ext cx="1094509" cy="259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1"/>
            <a:endCxn id="11" idx="2"/>
          </p:cNvCxnSpPr>
          <p:nvPr/>
        </p:nvCxnSpPr>
        <p:spPr>
          <a:xfrm>
            <a:off x="4601885" y="3306040"/>
            <a:ext cx="533400" cy="558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0"/>
            <a:endCxn id="18" idx="2"/>
          </p:cNvCxnSpPr>
          <p:nvPr/>
        </p:nvCxnSpPr>
        <p:spPr>
          <a:xfrm>
            <a:off x="5135285" y="3020290"/>
            <a:ext cx="1080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1"/>
            <a:endCxn id="14" idx="3"/>
          </p:cNvCxnSpPr>
          <p:nvPr/>
        </p:nvCxnSpPr>
        <p:spPr>
          <a:xfrm>
            <a:off x="3507376" y="4137314"/>
            <a:ext cx="0" cy="190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 idx="1"/>
            <a:endCxn id="15" idx="2"/>
          </p:cNvCxnSpPr>
          <p:nvPr/>
        </p:nvCxnSpPr>
        <p:spPr>
          <a:xfrm>
            <a:off x="3507376" y="4899315"/>
            <a:ext cx="561109" cy="510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1"/>
            <a:endCxn id="15" idx="0"/>
          </p:cNvCxnSpPr>
          <p:nvPr/>
        </p:nvCxnSpPr>
        <p:spPr>
          <a:xfrm flipH="1">
            <a:off x="5135285" y="4929622"/>
            <a:ext cx="1239982" cy="48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1"/>
            <a:endCxn id="13" idx="3"/>
          </p:cNvCxnSpPr>
          <p:nvPr/>
        </p:nvCxnSpPr>
        <p:spPr>
          <a:xfrm>
            <a:off x="5668685" y="4150302"/>
            <a:ext cx="1995054" cy="20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1"/>
            <a:endCxn id="12" idx="3"/>
          </p:cNvCxnSpPr>
          <p:nvPr/>
        </p:nvCxnSpPr>
        <p:spPr>
          <a:xfrm>
            <a:off x="5668685" y="4150302"/>
            <a:ext cx="706582" cy="20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1"/>
            <a:endCxn id="17" idx="3"/>
          </p:cNvCxnSpPr>
          <p:nvPr/>
        </p:nvCxnSpPr>
        <p:spPr>
          <a:xfrm>
            <a:off x="1948739" y="4123459"/>
            <a:ext cx="228600" cy="22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1"/>
            <a:endCxn id="16" idx="3"/>
          </p:cNvCxnSpPr>
          <p:nvPr/>
        </p:nvCxnSpPr>
        <p:spPr>
          <a:xfrm flipH="1">
            <a:off x="826521" y="4123459"/>
            <a:ext cx="1122218" cy="204356"/>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 Diagonal Corner Rectangle 32"/>
          <p:cNvSpPr/>
          <p:nvPr/>
        </p:nvSpPr>
        <p:spPr>
          <a:xfrm>
            <a:off x="6908667" y="3565814"/>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Ticket Purchasing</a:t>
            </a:r>
            <a:endParaRPr lang="en-US" dirty="0"/>
          </a:p>
        </p:txBody>
      </p:sp>
      <p:cxnSp>
        <p:nvCxnSpPr>
          <p:cNvPr id="34" name="Straight Connector 33"/>
          <p:cNvCxnSpPr>
            <a:stCxn id="8" idx="1"/>
            <a:endCxn id="33" idx="3"/>
          </p:cNvCxnSpPr>
          <p:nvPr/>
        </p:nvCxnSpPr>
        <p:spPr>
          <a:xfrm>
            <a:off x="4601885" y="3306040"/>
            <a:ext cx="2840182" cy="259774"/>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 Diagonal Corner Rectangle 34"/>
          <p:cNvSpPr/>
          <p:nvPr/>
        </p:nvSpPr>
        <p:spPr>
          <a:xfrm>
            <a:off x="4601885" y="4381504"/>
            <a:ext cx="1066800" cy="57150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t>Rail Stop List Map</a:t>
            </a:r>
            <a:endParaRPr lang="en-US" dirty="0"/>
          </a:p>
        </p:txBody>
      </p:sp>
      <p:cxnSp>
        <p:nvCxnSpPr>
          <p:cNvPr id="36" name="Straight Connector 35"/>
          <p:cNvCxnSpPr>
            <a:stCxn id="11" idx="1"/>
            <a:endCxn id="35" idx="3"/>
          </p:cNvCxnSpPr>
          <p:nvPr/>
        </p:nvCxnSpPr>
        <p:spPr>
          <a:xfrm flipH="1">
            <a:off x="5135285" y="4150302"/>
            <a:ext cx="533400" cy="2312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051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Mockups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42</a:t>
            </a:fld>
            <a:endParaRPr lang="en-US" dirty="0"/>
          </a:p>
        </p:txBody>
      </p:sp>
      <p:pic>
        <p:nvPicPr>
          <p:cNvPr id="1028" name="Picture 4" descr="http://www.cs.odu.edu/~410red/forum/XMB-1.9.11.12/files/files.php?pid=200&amp;aid=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4294"/>
            <a:ext cx="5207076" cy="476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2844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Mockups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43</a:t>
            </a:fld>
            <a:endParaRPr lang="en-US" dirty="0"/>
          </a:p>
        </p:txBody>
      </p:sp>
      <p:pic>
        <p:nvPicPr>
          <p:cNvPr id="2050" name="Picture 2" descr="http://www.cs.odu.edu/~410red/forum/XMB-1.9.11.12/files/files.php?pid=213&amp;ai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25" y="1524000"/>
            <a:ext cx="5184366" cy="472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odu.edu/~410red/forum/XMB-1.9.11.12/files/files.php?pid=201&amp;aid=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09" y="1524000"/>
            <a:ext cx="292417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5790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44</a:t>
            </a:fld>
            <a:endParaRPr lang="en-US" dirty="0"/>
          </a:p>
        </p:txBody>
      </p:sp>
      <p:sp>
        <p:nvSpPr>
          <p:cNvPr id="15" name="Rectangle 14"/>
          <p:cNvSpPr/>
          <p:nvPr/>
        </p:nvSpPr>
        <p:spPr>
          <a:xfrm>
            <a:off x="3353151" y="2570216"/>
            <a:ext cx="1931241" cy="574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5486400" y="3710580"/>
            <a:ext cx="219337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3353151" y="3710580"/>
            <a:ext cx="1917143"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Software</a:t>
            </a:r>
            <a:endParaRPr lang="en-US" sz="1400" dirty="0"/>
          </a:p>
        </p:txBody>
      </p:sp>
      <p:sp>
        <p:nvSpPr>
          <p:cNvPr id="21" name="Rectangle 20"/>
          <p:cNvSpPr/>
          <p:nvPr/>
        </p:nvSpPr>
        <p:spPr>
          <a:xfrm>
            <a:off x="460348" y="3741980"/>
            <a:ext cx="2700491"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16200000" flipH="1">
            <a:off x="5168032" y="2295523"/>
            <a:ext cx="565796" cy="22643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4032350" y="3424158"/>
            <a:ext cx="565796" cy="7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5400000">
            <a:off x="2766085" y="2189293"/>
            <a:ext cx="597196" cy="25081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950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a:xfrm>
            <a:off x="7689794" y="4886619"/>
            <a:ext cx="361933" cy="261396"/>
          </a:xfrm>
        </p:spPr>
        <p:txBody>
          <a:bodyPr/>
          <a:lstStyle/>
          <a:p>
            <a:fld id="{2EE873E7-DBD3-43C8-86A2-5E88EDD02B8A}" type="slidenum">
              <a:rPr lang="en-US" sz="1400" smtClean="0"/>
              <a:pPr/>
              <a:t>45</a:t>
            </a:fld>
            <a:endParaRPr lang="en-US" sz="1400" dirty="0"/>
          </a:p>
        </p:txBody>
      </p:sp>
      <p:sp>
        <p:nvSpPr>
          <p:cNvPr id="21" name="Rectangle 20"/>
          <p:cNvSpPr/>
          <p:nvPr/>
        </p:nvSpPr>
        <p:spPr>
          <a:xfrm>
            <a:off x="2512641" y="1338907"/>
            <a:ext cx="284624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Embedded Apps</a:t>
            </a:r>
          </a:p>
        </p:txBody>
      </p:sp>
      <p:sp>
        <p:nvSpPr>
          <p:cNvPr id="19" name="Rectangle 18"/>
          <p:cNvSpPr/>
          <p:nvPr/>
        </p:nvSpPr>
        <p:spPr>
          <a:xfrm>
            <a:off x="3586211" y="2481907"/>
            <a:ext cx="2186194" cy="59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Linux Reporting Agent</a:t>
            </a:r>
            <a:endParaRPr lang="en-US" sz="1400" dirty="0"/>
          </a:p>
        </p:txBody>
      </p:sp>
      <p:sp>
        <p:nvSpPr>
          <p:cNvPr id="29" name="Rectangle 28"/>
          <p:cNvSpPr/>
          <p:nvPr/>
        </p:nvSpPr>
        <p:spPr>
          <a:xfrm>
            <a:off x="4747891" y="3348262"/>
            <a:ext cx="1543197" cy="57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WAN Database I/O</a:t>
            </a:r>
            <a:endParaRPr lang="en-US" sz="1400" dirty="0"/>
          </a:p>
        </p:txBody>
      </p:sp>
      <p:sp>
        <p:nvSpPr>
          <p:cNvPr id="30" name="Rectangle 29"/>
          <p:cNvSpPr/>
          <p:nvPr/>
        </p:nvSpPr>
        <p:spPr>
          <a:xfrm>
            <a:off x="3122241" y="3348262"/>
            <a:ext cx="1391609" cy="57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Serial Interface</a:t>
            </a:r>
          </a:p>
        </p:txBody>
      </p:sp>
      <p:sp>
        <p:nvSpPr>
          <p:cNvPr id="31" name="Rectangle 30"/>
          <p:cNvSpPr/>
          <p:nvPr/>
        </p:nvSpPr>
        <p:spPr>
          <a:xfrm>
            <a:off x="3728969" y="4048508"/>
            <a:ext cx="1256714" cy="669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a:t>
            </a:r>
          </a:p>
          <a:p>
            <a:pPr algn="ctr"/>
            <a:r>
              <a:rPr lang="en-US" sz="1400" dirty="0" smtClean="0"/>
              <a:t>Vehicle position</a:t>
            </a:r>
          </a:p>
        </p:txBody>
      </p:sp>
      <p:sp>
        <p:nvSpPr>
          <p:cNvPr id="32" name="Rectangle 31"/>
          <p:cNvSpPr/>
          <p:nvPr/>
        </p:nvSpPr>
        <p:spPr>
          <a:xfrm>
            <a:off x="3741137" y="4870507"/>
            <a:ext cx="1206446" cy="64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APC</a:t>
            </a:r>
          </a:p>
          <a:p>
            <a:pPr algn="ctr"/>
            <a:r>
              <a:rPr lang="en-US" sz="1400" dirty="0" smtClean="0"/>
              <a:t>Ridership count</a:t>
            </a:r>
          </a:p>
        </p:txBody>
      </p:sp>
      <p:sp>
        <p:nvSpPr>
          <p:cNvPr id="35" name="Rectangle 34"/>
          <p:cNvSpPr/>
          <p:nvPr/>
        </p:nvSpPr>
        <p:spPr>
          <a:xfrm>
            <a:off x="5216762" y="4059538"/>
            <a:ext cx="1414597" cy="605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Ridership Data</a:t>
            </a:r>
            <a:endParaRPr lang="en-US" sz="1400" dirty="0"/>
          </a:p>
        </p:txBody>
      </p:sp>
      <p:cxnSp>
        <p:nvCxnSpPr>
          <p:cNvPr id="39" name="Elbow Connector 38"/>
          <p:cNvCxnSpPr>
            <a:endCxn id="32" idx="1"/>
          </p:cNvCxnSpPr>
          <p:nvPr/>
        </p:nvCxnSpPr>
        <p:spPr>
          <a:xfrm rot="16200000" flipH="1">
            <a:off x="2946542" y="4400205"/>
            <a:ext cx="1236808" cy="352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31" idx="1"/>
          </p:cNvCxnSpPr>
          <p:nvPr/>
        </p:nvCxnSpPr>
        <p:spPr>
          <a:xfrm rot="16200000" flipH="1">
            <a:off x="3346204" y="4000542"/>
            <a:ext cx="425316" cy="3402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35" idx="1"/>
          </p:cNvCxnSpPr>
          <p:nvPr/>
        </p:nvCxnSpPr>
        <p:spPr>
          <a:xfrm rot="16200000" flipH="1">
            <a:off x="4942427" y="4087974"/>
            <a:ext cx="435348" cy="1133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endCxn id="30" idx="0"/>
          </p:cNvCxnSpPr>
          <p:nvPr/>
        </p:nvCxnSpPr>
        <p:spPr>
          <a:xfrm rot="16200000" flipH="1">
            <a:off x="3680212" y="3210428"/>
            <a:ext cx="275666"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9" idx="0"/>
          </p:cNvCxnSpPr>
          <p:nvPr/>
        </p:nvCxnSpPr>
        <p:spPr>
          <a:xfrm>
            <a:off x="5160101" y="3072593"/>
            <a:ext cx="359389" cy="2756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9" idx="1"/>
          </p:cNvCxnSpPr>
          <p:nvPr/>
        </p:nvCxnSpPr>
        <p:spPr>
          <a:xfrm rot="16200000" flipH="1">
            <a:off x="2977954" y="2168994"/>
            <a:ext cx="752544" cy="463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0907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46</a:t>
            </a:fld>
            <a:endParaRPr lang="en-US" dirty="0"/>
          </a:p>
        </p:txBody>
      </p:sp>
      <p:sp>
        <p:nvSpPr>
          <p:cNvPr id="15" name="Rectangle 14"/>
          <p:cNvSpPr/>
          <p:nvPr/>
        </p:nvSpPr>
        <p:spPr>
          <a:xfrm>
            <a:off x="3353151" y="2570216"/>
            <a:ext cx="1931241" cy="574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5486400" y="3710580"/>
            <a:ext cx="219337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3353151" y="3710580"/>
            <a:ext cx="1917143"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Software</a:t>
            </a:r>
            <a:endParaRPr lang="en-US" sz="1400" dirty="0"/>
          </a:p>
        </p:txBody>
      </p:sp>
      <p:sp>
        <p:nvSpPr>
          <p:cNvPr id="21" name="Rectangle 20"/>
          <p:cNvSpPr/>
          <p:nvPr/>
        </p:nvSpPr>
        <p:spPr>
          <a:xfrm>
            <a:off x="460348" y="3741980"/>
            <a:ext cx="2700491"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16200000" flipH="1">
            <a:off x="5168032" y="2295523"/>
            <a:ext cx="565796" cy="22643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4032350" y="3424158"/>
            <a:ext cx="565796" cy="7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5400000">
            <a:off x="2766085" y="2189293"/>
            <a:ext cx="597196" cy="25081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38601" y="518160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Decision Engine</a:t>
            </a:r>
            <a:endParaRPr lang="en-US" sz="1400" dirty="0"/>
          </a:p>
        </p:txBody>
      </p:sp>
      <p:sp>
        <p:nvSpPr>
          <p:cNvPr id="14" name="Rectangle 13"/>
          <p:cNvSpPr/>
          <p:nvPr/>
        </p:nvSpPr>
        <p:spPr>
          <a:xfrm>
            <a:off x="4054578" y="449580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Database</a:t>
            </a:r>
            <a:endParaRPr lang="en-US" sz="1400" dirty="0"/>
          </a:p>
        </p:txBody>
      </p:sp>
      <p:sp>
        <p:nvSpPr>
          <p:cNvPr id="17" name="Rectangle 16"/>
          <p:cNvSpPr/>
          <p:nvPr/>
        </p:nvSpPr>
        <p:spPr>
          <a:xfrm>
            <a:off x="4038600" y="589855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 Engine</a:t>
            </a:r>
            <a:endParaRPr lang="en-US" sz="1400" dirty="0"/>
          </a:p>
        </p:txBody>
      </p:sp>
      <p:cxnSp>
        <p:nvCxnSpPr>
          <p:cNvPr id="7" name="Elbow Connector 6"/>
          <p:cNvCxnSpPr>
            <a:endCxn id="14" idx="1"/>
          </p:cNvCxnSpPr>
          <p:nvPr/>
        </p:nvCxnSpPr>
        <p:spPr>
          <a:xfrm rot="16200000" flipH="1">
            <a:off x="3623480" y="4353304"/>
            <a:ext cx="465218" cy="3969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13" idx="1"/>
          </p:cNvCxnSpPr>
          <p:nvPr/>
        </p:nvCxnSpPr>
        <p:spPr>
          <a:xfrm rot="16200000" flipH="1">
            <a:off x="3272591" y="4704192"/>
            <a:ext cx="1151018" cy="381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7" idx="1"/>
          </p:cNvCxnSpPr>
          <p:nvPr/>
        </p:nvCxnSpPr>
        <p:spPr>
          <a:xfrm rot="16200000" flipH="1">
            <a:off x="2898416" y="5046968"/>
            <a:ext cx="1899368" cy="38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8430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47</a:t>
            </a:fld>
            <a:endParaRPr lang="en-US" dirty="0"/>
          </a:p>
        </p:txBody>
      </p:sp>
      <p:sp>
        <p:nvSpPr>
          <p:cNvPr id="7" name="Rounded Rectangle 6"/>
          <p:cNvSpPr/>
          <p:nvPr/>
        </p:nvSpPr>
        <p:spPr>
          <a:xfrm>
            <a:off x="3420880" y="1430211"/>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Database Server</a:t>
            </a:r>
            <a:endParaRPr lang="en-US" sz="1600" dirty="0"/>
          </a:p>
        </p:txBody>
      </p:sp>
      <p:sp>
        <p:nvSpPr>
          <p:cNvPr id="8" name="Rectangle 7"/>
          <p:cNvSpPr/>
          <p:nvPr/>
        </p:nvSpPr>
        <p:spPr>
          <a:xfrm>
            <a:off x="4710081" y="3768890"/>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Design Schemas</a:t>
            </a:r>
            <a:endParaRPr lang="en-US" sz="1600" dirty="0"/>
          </a:p>
        </p:txBody>
      </p:sp>
      <p:sp>
        <p:nvSpPr>
          <p:cNvPr id="9" name="Rectangle 8"/>
          <p:cNvSpPr/>
          <p:nvPr/>
        </p:nvSpPr>
        <p:spPr>
          <a:xfrm>
            <a:off x="5243480" y="4298592"/>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Tables</a:t>
            </a:r>
            <a:endParaRPr lang="en-US" sz="1600" dirty="0"/>
          </a:p>
        </p:txBody>
      </p:sp>
      <p:sp>
        <p:nvSpPr>
          <p:cNvPr id="10" name="Rectangle 9"/>
          <p:cNvSpPr/>
          <p:nvPr/>
        </p:nvSpPr>
        <p:spPr>
          <a:xfrm>
            <a:off x="2981317" y="5422937"/>
            <a:ext cx="99448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Backups</a:t>
            </a:r>
          </a:p>
        </p:txBody>
      </p:sp>
      <p:sp>
        <p:nvSpPr>
          <p:cNvPr id="11" name="Rectangle 10"/>
          <p:cNvSpPr/>
          <p:nvPr/>
        </p:nvSpPr>
        <p:spPr>
          <a:xfrm>
            <a:off x="5512585" y="5386106"/>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Keys</a:t>
            </a:r>
            <a:endParaRPr lang="en-US" sz="1600" dirty="0"/>
          </a:p>
        </p:txBody>
      </p:sp>
      <p:sp>
        <p:nvSpPr>
          <p:cNvPr id="12" name="Rectangle 11"/>
          <p:cNvSpPr/>
          <p:nvPr/>
        </p:nvSpPr>
        <p:spPr>
          <a:xfrm>
            <a:off x="5512585" y="5940590"/>
            <a:ext cx="12347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Constraints</a:t>
            </a:r>
            <a:endParaRPr lang="en-US" sz="1600" dirty="0"/>
          </a:p>
        </p:txBody>
      </p:sp>
      <p:sp>
        <p:nvSpPr>
          <p:cNvPr id="13" name="Rectangle 12"/>
          <p:cNvSpPr/>
          <p:nvPr/>
        </p:nvSpPr>
        <p:spPr>
          <a:xfrm>
            <a:off x="2989147" y="4915434"/>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4" name="Rectangle 13"/>
          <p:cNvSpPr/>
          <p:nvPr/>
        </p:nvSpPr>
        <p:spPr>
          <a:xfrm>
            <a:off x="3002894" y="376022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5" name="Rectangle 14"/>
          <p:cNvSpPr/>
          <p:nvPr/>
        </p:nvSpPr>
        <p:spPr>
          <a:xfrm>
            <a:off x="2529266" y="3229789"/>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6" name="Rectangle 15"/>
          <p:cNvSpPr/>
          <p:nvPr/>
        </p:nvSpPr>
        <p:spPr>
          <a:xfrm>
            <a:off x="2529266" y="604622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DBMS</a:t>
            </a:r>
            <a:endParaRPr lang="en-US" sz="1600" dirty="0"/>
          </a:p>
        </p:txBody>
      </p:sp>
      <p:sp>
        <p:nvSpPr>
          <p:cNvPr id="17" name="Rectangle 16"/>
          <p:cNvSpPr/>
          <p:nvPr/>
        </p:nvSpPr>
        <p:spPr>
          <a:xfrm>
            <a:off x="5515102" y="4835690"/>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Fields</a:t>
            </a:r>
            <a:endParaRPr lang="en-US" sz="1600" dirty="0"/>
          </a:p>
        </p:txBody>
      </p:sp>
      <p:sp>
        <p:nvSpPr>
          <p:cNvPr id="18" name="Rectangle 17"/>
          <p:cNvSpPr/>
          <p:nvPr/>
        </p:nvSpPr>
        <p:spPr>
          <a:xfrm>
            <a:off x="2995065" y="4293626"/>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19" name="Rectangle 18"/>
          <p:cNvSpPr/>
          <p:nvPr/>
        </p:nvSpPr>
        <p:spPr>
          <a:xfrm>
            <a:off x="2021204" y="2613528"/>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0" name="Rectangle 19"/>
          <p:cNvSpPr/>
          <p:nvPr/>
        </p:nvSpPr>
        <p:spPr>
          <a:xfrm>
            <a:off x="4317743" y="2633288"/>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DBMS</a:t>
            </a:r>
            <a:endParaRPr lang="en-US" sz="1600" dirty="0"/>
          </a:p>
        </p:txBody>
      </p:sp>
      <p:sp>
        <p:nvSpPr>
          <p:cNvPr id="21" name="Rectangle 20"/>
          <p:cNvSpPr/>
          <p:nvPr/>
        </p:nvSpPr>
        <p:spPr>
          <a:xfrm>
            <a:off x="4710081" y="3228836"/>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22" name="Elbow Connector 21"/>
          <p:cNvCxnSpPr>
            <a:stCxn id="7" idx="2"/>
            <a:endCxn id="19" idx="0"/>
          </p:cNvCxnSpPr>
          <p:nvPr/>
        </p:nvCxnSpPr>
        <p:spPr>
          <a:xfrm rot="5400000">
            <a:off x="3325343" y="1794090"/>
            <a:ext cx="372549" cy="12663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20" idx="0"/>
          </p:cNvCxnSpPr>
          <p:nvPr/>
        </p:nvCxnSpPr>
        <p:spPr>
          <a:xfrm rot="16200000" flipH="1">
            <a:off x="4463732" y="1922026"/>
            <a:ext cx="392309" cy="10302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9" idx="2"/>
            <a:endCxn id="15" idx="1"/>
          </p:cNvCxnSpPr>
          <p:nvPr/>
        </p:nvCxnSpPr>
        <p:spPr>
          <a:xfrm rot="5400000">
            <a:off x="2510030" y="3089964"/>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4" idx="1"/>
          </p:cNvCxnSpPr>
          <p:nvPr/>
        </p:nvCxnSpPr>
        <p:spPr>
          <a:xfrm rot="5400000">
            <a:off x="2856431" y="3833452"/>
            <a:ext cx="301837" cy="8910"/>
          </a:xfrm>
          <a:prstGeom prst="bentConnector4">
            <a:avLst>
              <a:gd name="adj1" fmla="val 12132"/>
              <a:gd name="adj2" fmla="val 26656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2"/>
            <a:endCxn id="18" idx="1"/>
          </p:cNvCxnSpPr>
          <p:nvPr/>
        </p:nvCxnSpPr>
        <p:spPr>
          <a:xfrm rot="5400000">
            <a:off x="2566767" y="4115288"/>
            <a:ext cx="873337" cy="16739"/>
          </a:xfrm>
          <a:prstGeom prst="bentConnector4">
            <a:avLst>
              <a:gd name="adj1" fmla="val 34731"/>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2"/>
            <a:endCxn id="13" idx="1"/>
          </p:cNvCxnSpPr>
          <p:nvPr/>
        </p:nvCxnSpPr>
        <p:spPr>
          <a:xfrm rot="5400000">
            <a:off x="2271954" y="4404183"/>
            <a:ext cx="1457045" cy="22657"/>
          </a:xfrm>
          <a:prstGeom prst="bentConnector4">
            <a:avLst>
              <a:gd name="adj1" fmla="val 42155"/>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0" idx="1"/>
          </p:cNvCxnSpPr>
          <p:nvPr/>
        </p:nvCxnSpPr>
        <p:spPr>
          <a:xfrm rot="5400000">
            <a:off x="1995237" y="4673070"/>
            <a:ext cx="2002648" cy="30487"/>
          </a:xfrm>
          <a:prstGeom prst="bentConnector4">
            <a:avLst>
              <a:gd name="adj1" fmla="val 43341"/>
              <a:gd name="adj2" fmla="val 8498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16" idx="1"/>
          </p:cNvCxnSpPr>
          <p:nvPr/>
        </p:nvCxnSpPr>
        <p:spPr>
          <a:xfrm rot="5400000">
            <a:off x="1101811" y="4498183"/>
            <a:ext cx="3204098" cy="349188"/>
          </a:xfrm>
          <a:prstGeom prst="bentConnector4">
            <a:avLst>
              <a:gd name="adj1" fmla="val 2656"/>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2"/>
            <a:endCxn id="21" idx="1"/>
          </p:cNvCxnSpPr>
          <p:nvPr/>
        </p:nvCxnSpPr>
        <p:spPr>
          <a:xfrm rot="5400000">
            <a:off x="4759063" y="3041506"/>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2"/>
            <a:endCxn id="8" idx="1"/>
          </p:cNvCxnSpPr>
          <p:nvPr/>
        </p:nvCxnSpPr>
        <p:spPr>
          <a:xfrm rot="5400000">
            <a:off x="4489036" y="3311533"/>
            <a:ext cx="907002" cy="464912"/>
          </a:xfrm>
          <a:prstGeom prst="bentConnector4">
            <a:avLst>
              <a:gd name="adj1" fmla="val 37398"/>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9" idx="1"/>
          </p:cNvCxnSpPr>
          <p:nvPr/>
        </p:nvCxnSpPr>
        <p:spPr>
          <a:xfrm rot="5400000">
            <a:off x="5152632" y="4316939"/>
            <a:ext cx="301102" cy="119405"/>
          </a:xfrm>
          <a:prstGeom prst="bentConnector4">
            <a:avLst>
              <a:gd name="adj1" fmla="val 12039"/>
              <a:gd name="adj2" fmla="val 2914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17" idx="1"/>
          </p:cNvCxnSpPr>
          <p:nvPr/>
        </p:nvCxnSpPr>
        <p:spPr>
          <a:xfrm rot="16200000" flipH="1">
            <a:off x="5284745" y="4833933"/>
            <a:ext cx="308498" cy="152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1766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Schemas</a:t>
            </a:r>
            <a:endParaRPr lang="en-US" dirty="0"/>
          </a:p>
        </p:txBody>
      </p:sp>
      <p:graphicFrame>
        <p:nvGraphicFramePr>
          <p:cNvPr id="7" name="Content Placeholder 6"/>
          <p:cNvGraphicFramePr>
            <a:graphicFrameLocks noGrp="1"/>
          </p:cNvGraphicFramePr>
          <p:nvPr>
            <p:ph idx="1"/>
          </p:nvPr>
        </p:nvGraphicFramePr>
        <p:xfrm>
          <a:off x="457200" y="1600200"/>
          <a:ext cx="2286000" cy="1600200"/>
        </p:xfrm>
        <a:graphic>
          <a:graphicData uri="http://schemas.openxmlformats.org/drawingml/2006/table">
            <a:tbl>
              <a:tblPr firstRow="1" bandRow="1">
                <a:tableStyleId>{B301B821-A1FF-4177-AEE7-76D212191A09}</a:tableStyleId>
              </a:tblPr>
              <a:tblGrid>
                <a:gridCol w="2286000"/>
              </a:tblGrid>
              <a:tr h="380504">
                <a:tc>
                  <a:txBody>
                    <a:bodyPr/>
                    <a:lstStyle/>
                    <a:p>
                      <a:r>
                        <a:rPr lang="en-US" dirty="0" smtClean="0"/>
                        <a:t>Interface</a:t>
                      </a:r>
                      <a:r>
                        <a:rPr lang="en-US" baseline="0" dirty="0" smtClean="0"/>
                        <a:t>  User Profile</a:t>
                      </a:r>
                      <a:endParaRPr lang="en-US" dirty="0"/>
                    </a:p>
                  </a:txBody>
                  <a:tcPr/>
                </a:tc>
              </a:tr>
              <a:tr h="1219696">
                <a:tc>
                  <a:txBody>
                    <a:bodyPr/>
                    <a:lstStyle/>
                    <a:p>
                      <a:r>
                        <a:rPr lang="en-US" dirty="0" smtClean="0"/>
                        <a:t>user_id</a:t>
                      </a:r>
                    </a:p>
                    <a:p>
                      <a:r>
                        <a:rPr lang="en-US" dirty="0" smtClean="0"/>
                        <a:t>user_name</a:t>
                      </a:r>
                    </a:p>
                    <a:p>
                      <a:r>
                        <a:rPr lang="en-US" dirty="0" smtClean="0"/>
                        <a:t>Password</a:t>
                      </a:r>
                    </a:p>
                    <a:p>
                      <a:r>
                        <a:rPr lang="en-US" dirty="0" smtClean="0"/>
                        <a:t>user_permission</a:t>
                      </a:r>
                      <a:endParaRPr lang="en-US" dirty="0"/>
                    </a:p>
                  </a:txBody>
                  <a:tcPr/>
                </a:tc>
              </a:tr>
            </a:tbl>
          </a:graphicData>
        </a:graphic>
      </p:graphicFrame>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48</a:t>
            </a:fld>
            <a:endParaRPr lang="en-US" dirty="0"/>
          </a:p>
        </p:txBody>
      </p:sp>
      <p:graphicFrame>
        <p:nvGraphicFramePr>
          <p:cNvPr id="15" name="Table 14"/>
          <p:cNvGraphicFramePr>
            <a:graphicFrameLocks noGrp="1"/>
          </p:cNvGraphicFramePr>
          <p:nvPr/>
        </p:nvGraphicFramePr>
        <p:xfrm>
          <a:off x="457200" y="3657600"/>
          <a:ext cx="6400800" cy="2768600"/>
        </p:xfrm>
        <a:graphic>
          <a:graphicData uri="http://schemas.openxmlformats.org/drawingml/2006/table">
            <a:tbl>
              <a:tblPr firstRow="1" bandRow="1">
                <a:tableStyleId>{5C22544A-7EE6-4342-B048-85BDC9FD1C3A}</a:tableStyleId>
              </a:tblPr>
              <a:tblGrid>
                <a:gridCol w="1231900"/>
                <a:gridCol w="1206500"/>
                <a:gridCol w="1295400"/>
                <a:gridCol w="1295400"/>
                <a:gridCol w="1371600"/>
              </a:tblGrid>
              <a:tr h="370840">
                <a:tc>
                  <a:txBody>
                    <a:bodyPr/>
                    <a:lstStyle/>
                    <a:p>
                      <a:endParaRPr lang="en-US" dirty="0"/>
                    </a:p>
                  </a:txBody>
                  <a:tcPr/>
                </a:tc>
                <a:tc>
                  <a:txBody>
                    <a:bodyPr/>
                    <a:lstStyle/>
                    <a:p>
                      <a:endParaRPr lang="en-US" dirty="0"/>
                    </a:p>
                  </a:txBody>
                  <a:tcPr/>
                </a:tc>
                <a:tc>
                  <a:txBody>
                    <a:bodyPr/>
                    <a:lstStyle/>
                    <a:p>
                      <a:r>
                        <a:rPr lang="en-US" dirty="0" smtClean="0"/>
                        <a:t>View</a:t>
                      </a:r>
                    </a:p>
                    <a:p>
                      <a:r>
                        <a:rPr lang="en-US" dirty="0" smtClean="0"/>
                        <a:t>Base Info</a:t>
                      </a:r>
                      <a:endParaRPr lang="en-US" dirty="0"/>
                    </a:p>
                  </a:txBody>
                  <a:tcPr/>
                </a:tc>
                <a:tc>
                  <a:txBody>
                    <a:bodyPr/>
                    <a:lstStyle/>
                    <a:p>
                      <a:r>
                        <a:rPr lang="en-US" dirty="0" smtClean="0"/>
                        <a:t>Edit Event</a:t>
                      </a:r>
                    </a:p>
                    <a:p>
                      <a:r>
                        <a:rPr lang="en-US" dirty="0" smtClean="0"/>
                        <a:t>Business</a:t>
                      </a:r>
                      <a:r>
                        <a:rPr lang="en-US" baseline="0" dirty="0" smtClean="0"/>
                        <a:t> Details</a:t>
                      </a:r>
                      <a:endParaRPr lang="en-US" dirty="0"/>
                    </a:p>
                  </a:txBody>
                  <a:tcPr/>
                </a:tc>
                <a:tc>
                  <a:txBody>
                    <a:bodyPr/>
                    <a:lstStyle/>
                    <a:p>
                      <a:r>
                        <a:rPr lang="en-US" dirty="0" smtClean="0"/>
                        <a:t>View Detailed System Info</a:t>
                      </a:r>
                      <a:endParaRPr lang="en-US" dirty="0"/>
                    </a:p>
                  </a:txBody>
                  <a:tcPr/>
                </a:tc>
              </a:tr>
              <a:tr h="370840">
                <a:tc>
                  <a:txBody>
                    <a:bodyPr/>
                    <a:lstStyle/>
                    <a:p>
                      <a:r>
                        <a:rPr lang="en-US" dirty="0" smtClean="0"/>
                        <a:t>1</a:t>
                      </a:r>
                    </a:p>
                  </a:txBody>
                  <a:tcPr/>
                </a:tc>
                <a:tc>
                  <a:txBody>
                    <a:bodyPr/>
                    <a:lstStyle/>
                    <a:p>
                      <a:r>
                        <a:rPr lang="en-US" dirty="0" smtClean="0"/>
                        <a:t>Admin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2</a:t>
                      </a:r>
                      <a:endParaRPr lang="en-US" dirty="0"/>
                    </a:p>
                  </a:txBody>
                  <a:tcPr/>
                </a:tc>
                <a:tc>
                  <a:txBody>
                    <a:bodyPr/>
                    <a:lstStyle/>
                    <a:p>
                      <a:r>
                        <a:rPr lang="en-US" dirty="0" smtClean="0"/>
                        <a:t>HRT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3</a:t>
                      </a:r>
                      <a:endParaRPr lang="en-US" dirty="0"/>
                    </a:p>
                  </a:txBody>
                  <a:tcPr/>
                </a:tc>
                <a:tc>
                  <a:txBody>
                    <a:bodyPr/>
                    <a:lstStyle/>
                    <a:p>
                      <a:r>
                        <a:rPr lang="en-US" dirty="0" smtClean="0"/>
                        <a:t>Business</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Event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End</a:t>
                      </a:r>
                      <a:r>
                        <a:rPr lang="en-US" baseline="0" dirty="0" smtClean="0"/>
                        <a:t> User</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29339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Database Schemas</a:t>
            </a:r>
            <a:endParaRPr lang="en-US" dirty="0"/>
          </a:p>
        </p:txBody>
      </p:sp>
      <p:sp>
        <p:nvSpPr>
          <p:cNvPr id="13" name="Content Placeholder 12"/>
          <p:cNvSpPr>
            <a:spLocks noGrp="1"/>
          </p:cNvSpPr>
          <p:nvPr>
            <p:ph idx="1"/>
          </p:nvPr>
        </p:nvSpPr>
        <p:spPr/>
        <p:txBody>
          <a:bodyPr/>
          <a:lstStyle/>
          <a:p>
            <a:pPr>
              <a:buNone/>
            </a:pPr>
            <a:r>
              <a:rPr lang="en-US" dirty="0" smtClean="0"/>
              <a:t>Events Info and Attractions Info</a:t>
            </a:r>
          </a:p>
          <a:p>
            <a:pPr>
              <a:buNone/>
            </a:pPr>
            <a:r>
              <a:rPr lang="en-US" dirty="0" smtClean="0"/>
              <a:t>will inherit attributes from Stops</a:t>
            </a:r>
          </a:p>
          <a:p>
            <a:pPr>
              <a:buNone/>
            </a:pPr>
            <a:r>
              <a:rPr lang="en-US" dirty="0" smtClean="0"/>
              <a:t>Info.</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49</a:t>
            </a:fld>
            <a:endParaRPr lang="en-US" dirty="0"/>
          </a:p>
        </p:txBody>
      </p:sp>
      <p:graphicFrame>
        <p:nvGraphicFramePr>
          <p:cNvPr id="14" name="Table 13"/>
          <p:cNvGraphicFramePr>
            <a:graphicFrameLocks noGrp="1"/>
          </p:cNvGraphicFramePr>
          <p:nvPr/>
        </p:nvGraphicFramePr>
        <p:xfrm>
          <a:off x="5029200" y="1676400"/>
          <a:ext cx="1447800" cy="1600200"/>
        </p:xfrm>
        <a:graphic>
          <a:graphicData uri="http://schemas.openxmlformats.org/drawingml/2006/table">
            <a:tbl>
              <a:tblPr firstRow="1" bandRow="1">
                <a:tableStyleId>{5C22544A-7EE6-4342-B048-85BDC9FD1C3A}</a:tableStyleId>
              </a:tblPr>
              <a:tblGrid>
                <a:gridCol w="1447800"/>
              </a:tblGrid>
              <a:tr h="380503">
                <a:tc>
                  <a:txBody>
                    <a:bodyPr/>
                    <a:lstStyle/>
                    <a:p>
                      <a:r>
                        <a:rPr lang="en-US" dirty="0" smtClean="0"/>
                        <a:t>Stops</a:t>
                      </a:r>
                      <a:r>
                        <a:rPr lang="en-US" baseline="0" dirty="0" smtClean="0"/>
                        <a:t> Info</a:t>
                      </a:r>
                      <a:endParaRPr lang="en-US" dirty="0"/>
                    </a:p>
                  </a:txBody>
                  <a:tcPr/>
                </a:tc>
              </a:tr>
              <a:tr h="1219697">
                <a:tc>
                  <a:txBody>
                    <a:bodyPr/>
                    <a:lstStyle/>
                    <a:p>
                      <a:r>
                        <a:rPr lang="en-US" dirty="0" smtClean="0"/>
                        <a:t>stop_id</a:t>
                      </a:r>
                    </a:p>
                    <a:p>
                      <a:r>
                        <a:rPr lang="en-US" dirty="0" smtClean="0"/>
                        <a:t>stop_name</a:t>
                      </a:r>
                    </a:p>
                    <a:p>
                      <a:r>
                        <a:rPr lang="en-US" dirty="0" smtClean="0"/>
                        <a:t>stop</a:t>
                      </a:r>
                      <a:r>
                        <a:rPr lang="en-US" baseline="0" dirty="0" smtClean="0"/>
                        <a:t>_lat</a:t>
                      </a:r>
                    </a:p>
                    <a:p>
                      <a:r>
                        <a:rPr lang="en-US" baseline="0" dirty="0" smtClean="0"/>
                        <a:t>stop_lon</a:t>
                      </a:r>
                      <a:endParaRPr lang="en-US" dirty="0"/>
                    </a:p>
                  </a:txBody>
                  <a:tcPr/>
                </a:tc>
              </a:tr>
            </a:tbl>
          </a:graphicData>
        </a:graphic>
      </p:graphicFrame>
      <p:graphicFrame>
        <p:nvGraphicFramePr>
          <p:cNvPr id="15" name="Table 14"/>
          <p:cNvGraphicFramePr>
            <a:graphicFrameLocks noGrp="1"/>
          </p:cNvGraphicFramePr>
          <p:nvPr/>
        </p:nvGraphicFramePr>
        <p:xfrm>
          <a:off x="3505200" y="3733800"/>
          <a:ext cx="1981200" cy="2382520"/>
        </p:xfrm>
        <a:graphic>
          <a:graphicData uri="http://schemas.openxmlformats.org/drawingml/2006/table">
            <a:tbl>
              <a:tblPr firstRow="1" bandRow="1">
                <a:tableStyleId>{5C22544A-7EE6-4342-B048-85BDC9FD1C3A}</a:tableStyleId>
              </a:tblPr>
              <a:tblGrid>
                <a:gridCol w="1981200"/>
              </a:tblGrid>
              <a:tr h="370840">
                <a:tc>
                  <a:txBody>
                    <a:bodyPr/>
                    <a:lstStyle/>
                    <a:p>
                      <a:r>
                        <a:rPr lang="en-US" dirty="0" smtClean="0"/>
                        <a:t>Events Info</a:t>
                      </a:r>
                      <a:endParaRPr lang="en-US" dirty="0"/>
                    </a:p>
                  </a:txBody>
                  <a:tcPr/>
                </a:tc>
              </a:tr>
              <a:tr h="370840">
                <a:tc>
                  <a:txBody>
                    <a:bodyPr/>
                    <a:lstStyle/>
                    <a:p>
                      <a:r>
                        <a:rPr lang="en-US" dirty="0" smtClean="0"/>
                        <a:t>event_id</a:t>
                      </a:r>
                    </a:p>
                    <a:p>
                      <a:r>
                        <a:rPr lang="en-US" dirty="0" smtClean="0"/>
                        <a:t>event_lat</a:t>
                      </a:r>
                    </a:p>
                    <a:p>
                      <a:r>
                        <a:rPr lang="en-US" dirty="0" smtClean="0"/>
                        <a:t>event_lon</a:t>
                      </a:r>
                    </a:p>
                    <a:p>
                      <a:r>
                        <a:rPr lang="en-US" dirty="0" smtClean="0"/>
                        <a:t>event_start</a:t>
                      </a:r>
                    </a:p>
                    <a:p>
                      <a:r>
                        <a:rPr lang="en-US" dirty="0" smtClean="0"/>
                        <a:t>event_stop</a:t>
                      </a:r>
                    </a:p>
                    <a:p>
                      <a:r>
                        <a:rPr lang="en-US" dirty="0" smtClean="0"/>
                        <a:t>event_cost</a:t>
                      </a:r>
                    </a:p>
                    <a:p>
                      <a:r>
                        <a:rPr lang="en-US" dirty="0" smtClean="0"/>
                        <a:t>event_artwork</a:t>
                      </a:r>
                      <a:endParaRPr lang="en-US" dirty="0"/>
                    </a:p>
                  </a:txBody>
                  <a:tcPr/>
                </a:tc>
              </a:tr>
            </a:tbl>
          </a:graphicData>
        </a:graphic>
      </p:graphicFrame>
      <p:graphicFrame>
        <p:nvGraphicFramePr>
          <p:cNvPr id="16" name="Table 15"/>
          <p:cNvGraphicFramePr>
            <a:graphicFrameLocks noGrp="1"/>
          </p:cNvGraphicFramePr>
          <p:nvPr/>
        </p:nvGraphicFramePr>
        <p:xfrm>
          <a:off x="6019800" y="3886200"/>
          <a:ext cx="2286000" cy="1828800"/>
        </p:xfrm>
        <a:graphic>
          <a:graphicData uri="http://schemas.openxmlformats.org/drawingml/2006/table">
            <a:tbl>
              <a:tblPr firstRow="1" bandRow="1">
                <a:tableStyleId>{5C22544A-7EE6-4342-B048-85BDC9FD1C3A}</a:tableStyleId>
              </a:tblPr>
              <a:tblGrid>
                <a:gridCol w="2286000"/>
              </a:tblGrid>
              <a:tr h="0">
                <a:tc>
                  <a:txBody>
                    <a:bodyPr/>
                    <a:lstStyle/>
                    <a:p>
                      <a:r>
                        <a:rPr lang="en-US" dirty="0" smtClean="0"/>
                        <a:t>Attractions</a:t>
                      </a:r>
                      <a:r>
                        <a:rPr lang="en-US" baseline="0" dirty="0" smtClean="0"/>
                        <a:t> Info</a:t>
                      </a:r>
                      <a:endParaRPr lang="en-US" dirty="0"/>
                    </a:p>
                  </a:txBody>
                  <a:tcPr/>
                </a:tc>
              </a:tr>
              <a:tr h="0">
                <a:tc>
                  <a:txBody>
                    <a:bodyPr/>
                    <a:lstStyle/>
                    <a:p>
                      <a:r>
                        <a:rPr lang="en-US" dirty="0" smtClean="0"/>
                        <a:t>attraction_lat</a:t>
                      </a:r>
                    </a:p>
                    <a:p>
                      <a:r>
                        <a:rPr lang="en-US" dirty="0" smtClean="0"/>
                        <a:t>attraction_lon</a:t>
                      </a:r>
                    </a:p>
                    <a:p>
                      <a:r>
                        <a:rPr lang="en-US" dirty="0" smtClean="0"/>
                        <a:t>attraction_category</a:t>
                      </a:r>
                    </a:p>
                    <a:p>
                      <a:r>
                        <a:rPr lang="en-US" dirty="0" smtClean="0"/>
                        <a:t>attraction_ desc</a:t>
                      </a:r>
                    </a:p>
                    <a:p>
                      <a:r>
                        <a:rPr lang="en-US" dirty="0" smtClean="0"/>
                        <a:t>attraction_logo</a:t>
                      </a:r>
                      <a:endParaRPr lang="en-US" dirty="0"/>
                    </a:p>
                  </a:txBody>
                  <a:tcPr/>
                </a:tc>
              </a:tr>
            </a:tbl>
          </a:graphicData>
        </a:graphic>
      </p:graphicFrame>
      <p:cxnSp>
        <p:nvCxnSpPr>
          <p:cNvPr id="21" name="Elbow Connector 20"/>
          <p:cNvCxnSpPr/>
          <p:nvPr/>
        </p:nvCxnSpPr>
        <p:spPr>
          <a:xfrm rot="5400000">
            <a:off x="5105400" y="3276600"/>
            <a:ext cx="4572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5791200" y="3352800"/>
            <a:ext cx="6096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685800" y="3733800"/>
          <a:ext cx="2286000" cy="1905000"/>
        </p:xfrm>
        <a:graphic>
          <a:graphicData uri="http://schemas.openxmlformats.org/drawingml/2006/table">
            <a:tbl>
              <a:tblPr firstRow="1" bandRow="1">
                <a:tableStyleId>{B301B821-A1FF-4177-AEE7-76D212191A09}</a:tableStyleId>
              </a:tblPr>
              <a:tblGrid>
                <a:gridCol w="2286000"/>
              </a:tblGrid>
              <a:tr h="385222">
                <a:tc>
                  <a:txBody>
                    <a:bodyPr/>
                    <a:lstStyle/>
                    <a:p>
                      <a:r>
                        <a:rPr lang="en-US" dirty="0" smtClean="0"/>
                        <a:t>Train Info</a:t>
                      </a:r>
                      <a:endParaRPr lang="en-US" dirty="0"/>
                    </a:p>
                  </a:txBody>
                  <a:tcPr/>
                </a:tc>
              </a:tr>
              <a:tr h="1519778">
                <a:tc>
                  <a:txBody>
                    <a:bodyPr/>
                    <a:lstStyle/>
                    <a:p>
                      <a:r>
                        <a:rPr lang="en-US" dirty="0" smtClean="0"/>
                        <a:t>train_id</a:t>
                      </a:r>
                    </a:p>
                    <a:p>
                      <a:r>
                        <a:rPr lang="en-US" dirty="0" smtClean="0"/>
                        <a:t>curr_train_loc</a:t>
                      </a:r>
                    </a:p>
                    <a:p>
                      <a:r>
                        <a:rPr lang="en-US" dirty="0" smtClean="0"/>
                        <a:t>train_ontime</a:t>
                      </a:r>
                    </a:p>
                    <a:p>
                      <a:r>
                        <a:rPr lang="en-US" dirty="0" smtClean="0"/>
                        <a:t>train_capacity</a:t>
                      </a:r>
                    </a:p>
                    <a:p>
                      <a:r>
                        <a:rPr lang="en-US" dirty="0" smtClean="0"/>
                        <a:t>train_schedule</a:t>
                      </a:r>
                      <a:endParaRPr lang="en-US" dirty="0"/>
                    </a:p>
                  </a:txBody>
                  <a:tcPr/>
                </a:tc>
              </a:tr>
            </a:tbl>
          </a:graphicData>
        </a:graphic>
      </p:graphicFrame>
    </p:spTree>
    <p:extLst>
      <p:ext uri="{BB962C8B-B14F-4D97-AF65-F5344CB8AC3E}">
        <p14:creationId xmlns:p14="http://schemas.microsoft.com/office/powerpoint/2010/main" val="400249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1524000"/>
            <a:ext cx="7620000" cy="4191000"/>
          </a:xfrm>
        </p:spPr>
        <p:txBody>
          <a:bodyPr>
            <a:normAutofit fontScale="92500"/>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smtClean="0"/>
              <a:t>3</a:t>
            </a:r>
          </a:p>
          <a:p>
            <a:pPr lvl="1" indent="-342900">
              <a:buFontTx/>
              <a:buChar char="-"/>
            </a:pPr>
            <a:r>
              <a:rPr lang="en-US" sz="1800" dirty="0">
                <a:latin typeface="Calibri" charset="0"/>
              </a:rPr>
              <a:t>In Phoenix, one business owner reported a 30% increase in revenue since the local light </a:t>
            </a:r>
            <a:r>
              <a:rPr lang="en-US" sz="1800" dirty="0" smtClean="0">
                <a:latin typeface="Calibri" charset="0"/>
              </a:rPr>
              <a:t>rails </a:t>
            </a:r>
            <a:r>
              <a:rPr lang="en-US" sz="1800" dirty="0">
                <a:latin typeface="Calibri" charset="0"/>
              </a:rPr>
              <a:t>opening.</a:t>
            </a:r>
            <a:r>
              <a:rPr lang="en-US" sz="1800" baseline="30000" dirty="0" smtClean="0">
                <a:latin typeface="Calibri" charset="0"/>
              </a:rPr>
              <a:t>4</a:t>
            </a:r>
          </a:p>
          <a:p>
            <a:pPr lvl="1" indent="-342900">
              <a:buFontTx/>
              <a:buChar char="-"/>
            </a:pPr>
            <a:endParaRPr lang="en-US" sz="1800" baseline="30000" dirty="0" smtClean="0">
              <a:latin typeface="Calibri" charset="0"/>
            </a:endParaRPr>
          </a:p>
          <a:p>
            <a:pPr indent="-342900">
              <a:buFontTx/>
              <a:buChar char="-"/>
            </a:pPr>
            <a:r>
              <a:rPr lang="en-US" dirty="0" smtClean="0">
                <a:latin typeface="Calibri" charset="0"/>
              </a:rPr>
              <a:t>However, these systems do not maximize this potential by working with local businesses and providing information to riders.</a:t>
            </a:r>
            <a:endParaRPr lang="en-US" dirty="0">
              <a:latin typeface="Calibri" charset="0"/>
            </a:endParaRPr>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a:t>
            </a:fld>
            <a:endParaRPr lang="en-US" dirty="0"/>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29400" y="4267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6" name="Rectangle 5"/>
          <p:cNvSpPr/>
          <p:nvPr/>
        </p:nvSpPr>
        <p:spPr>
          <a:xfrm>
            <a:off x="152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End-User</a:t>
            </a:r>
            <a:endParaRPr lang="en-US" dirty="0"/>
          </a:p>
        </p:txBody>
      </p:sp>
      <p:sp>
        <p:nvSpPr>
          <p:cNvPr id="7" name="Rectangle 6"/>
          <p:cNvSpPr/>
          <p:nvPr/>
        </p:nvSpPr>
        <p:spPr>
          <a:xfrm>
            <a:off x="7772400" y="2667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sp>
        <p:nvSpPr>
          <p:cNvPr id="8" name="Rectangle 7"/>
          <p:cNvSpPr/>
          <p:nvPr/>
        </p:nvSpPr>
        <p:spPr>
          <a:xfrm>
            <a:off x="4038600" y="167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user_class</a:t>
            </a:r>
            <a:endParaRPr lang="en-US" sz="1600" dirty="0"/>
          </a:p>
        </p:txBody>
      </p:sp>
      <p:sp>
        <p:nvSpPr>
          <p:cNvPr id="13" name="Oval 12"/>
          <p:cNvSpPr/>
          <p:nvPr/>
        </p:nvSpPr>
        <p:spPr>
          <a:xfrm>
            <a:off x="2971800" y="14478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user_id</a:t>
            </a:r>
            <a:endParaRPr lang="en-US" sz="1050" dirty="0"/>
          </a:p>
        </p:txBody>
      </p:sp>
      <p:sp>
        <p:nvSpPr>
          <p:cNvPr id="14" name="Oval 13"/>
          <p:cNvSpPr/>
          <p:nvPr/>
        </p:nvSpPr>
        <p:spPr>
          <a:xfrm>
            <a:off x="1219200" y="4419600"/>
            <a:ext cx="1371600" cy="6858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Ridership</a:t>
            </a:r>
            <a:endParaRPr lang="en-US" sz="1600" dirty="0"/>
          </a:p>
        </p:txBody>
      </p:sp>
      <p:sp>
        <p:nvSpPr>
          <p:cNvPr id="15" name="Oval 14"/>
          <p:cNvSpPr/>
          <p:nvPr/>
        </p:nvSpPr>
        <p:spPr>
          <a:xfrm>
            <a:off x="0" y="5257800"/>
            <a:ext cx="11430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R_frequency</a:t>
            </a:r>
            <a:endParaRPr lang="en-US" sz="1000" dirty="0"/>
          </a:p>
        </p:txBody>
      </p:sp>
      <p:sp>
        <p:nvSpPr>
          <p:cNvPr id="16" name="Oval 15"/>
          <p:cNvSpPr/>
          <p:nvPr/>
        </p:nvSpPr>
        <p:spPr>
          <a:xfrm>
            <a:off x="0" y="5867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R_location</a:t>
            </a:r>
            <a:endParaRPr lang="en-US" sz="1100" dirty="0"/>
          </a:p>
        </p:txBody>
      </p:sp>
      <p:sp>
        <p:nvSpPr>
          <p:cNvPr id="17" name="Oval 16"/>
          <p:cNvSpPr/>
          <p:nvPr/>
        </p:nvSpPr>
        <p:spPr>
          <a:xfrm>
            <a:off x="3048000" y="20574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a:t>
            </a:r>
            <a:r>
              <a:rPr lang="en-US" sz="1200" dirty="0" err="1" smtClean="0"/>
              <a:t>ser_name</a:t>
            </a:r>
            <a:endParaRPr lang="en-US" sz="1200" dirty="0"/>
          </a:p>
        </p:txBody>
      </p:sp>
      <p:sp>
        <p:nvSpPr>
          <p:cNvPr id="18" name="Oval 17"/>
          <p:cNvSpPr/>
          <p:nvPr/>
        </p:nvSpPr>
        <p:spPr>
          <a:xfrm>
            <a:off x="5562600" y="17526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user_password</a:t>
            </a:r>
            <a:endParaRPr lang="en-US" sz="900" dirty="0"/>
          </a:p>
        </p:txBody>
      </p:sp>
      <p:sp>
        <p:nvSpPr>
          <p:cNvPr id="20" name="Oval 19"/>
          <p:cNvSpPr/>
          <p:nvPr/>
        </p:nvSpPr>
        <p:spPr>
          <a:xfrm>
            <a:off x="0" y="6400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R_time_of_day</a:t>
            </a:r>
            <a:endParaRPr lang="en-US" sz="1100" dirty="0"/>
          </a:p>
        </p:txBody>
      </p:sp>
      <p:sp>
        <p:nvSpPr>
          <p:cNvPr id="22" name="Oval 21"/>
          <p:cNvSpPr/>
          <p:nvPr/>
        </p:nvSpPr>
        <p:spPr>
          <a:xfrm>
            <a:off x="2819400" y="3581400"/>
            <a:ext cx="1066800" cy="381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Employee_SSN</a:t>
            </a:r>
            <a:endParaRPr lang="en-US" sz="1100" dirty="0"/>
          </a:p>
        </p:txBody>
      </p:sp>
      <p:sp>
        <p:nvSpPr>
          <p:cNvPr id="24" name="Oval 23"/>
          <p:cNvSpPr/>
          <p:nvPr/>
        </p:nvSpPr>
        <p:spPr>
          <a:xfrm>
            <a:off x="304800" y="3581400"/>
            <a:ext cx="1143000" cy="609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Profile</a:t>
            </a:r>
            <a:endParaRPr lang="en-US" sz="1600" dirty="0"/>
          </a:p>
        </p:txBody>
      </p:sp>
      <p:sp>
        <p:nvSpPr>
          <p:cNvPr id="25" name="Oval 24"/>
          <p:cNvSpPr/>
          <p:nvPr/>
        </p:nvSpPr>
        <p:spPr>
          <a:xfrm>
            <a:off x="0" y="4495800"/>
            <a:ext cx="11430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Preferences</a:t>
            </a:r>
            <a:endParaRPr lang="en-US" sz="1000" dirty="0"/>
          </a:p>
        </p:txBody>
      </p:sp>
      <p:sp>
        <p:nvSpPr>
          <p:cNvPr id="26" name="Oval 25"/>
          <p:cNvSpPr/>
          <p:nvPr/>
        </p:nvSpPr>
        <p:spPr>
          <a:xfrm>
            <a:off x="7772400" y="1905000"/>
            <a:ext cx="13716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Business_ads</a:t>
            </a:r>
            <a:endParaRPr lang="en-US" sz="1000" dirty="0"/>
          </a:p>
        </p:txBody>
      </p:sp>
      <p:sp>
        <p:nvSpPr>
          <p:cNvPr id="27" name="Oval 26"/>
          <p:cNvSpPr/>
          <p:nvPr/>
        </p:nvSpPr>
        <p:spPr>
          <a:xfrm>
            <a:off x="1524000" y="3810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End_user_prilveleges</a:t>
            </a:r>
            <a:endParaRPr lang="en-US" sz="1100" dirty="0"/>
          </a:p>
        </p:txBody>
      </p:sp>
      <p:sp>
        <p:nvSpPr>
          <p:cNvPr id="28" name="Oval 27"/>
          <p:cNvSpPr/>
          <p:nvPr/>
        </p:nvSpPr>
        <p:spPr>
          <a:xfrm>
            <a:off x="5257800" y="3581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Employee_address</a:t>
            </a:r>
            <a:endParaRPr lang="en-US" sz="1100" dirty="0"/>
          </a:p>
        </p:txBody>
      </p:sp>
      <p:sp>
        <p:nvSpPr>
          <p:cNvPr id="29" name="Oval 28"/>
          <p:cNvSpPr/>
          <p:nvPr/>
        </p:nvSpPr>
        <p:spPr>
          <a:xfrm>
            <a:off x="7315200" y="3429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Customer_priveleges</a:t>
            </a:r>
            <a:endParaRPr lang="en-US" sz="1100" dirty="0"/>
          </a:p>
        </p:txBody>
      </p:sp>
      <p:sp>
        <p:nvSpPr>
          <p:cNvPr id="30" name="Oval 29"/>
          <p:cNvSpPr/>
          <p:nvPr/>
        </p:nvSpPr>
        <p:spPr>
          <a:xfrm>
            <a:off x="8001000" y="4343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Payment_info</a:t>
            </a:r>
            <a:endParaRPr lang="en-US" sz="1200" dirty="0"/>
          </a:p>
        </p:txBody>
      </p:sp>
      <p:sp>
        <p:nvSpPr>
          <p:cNvPr id="31" name="Oval 30"/>
          <p:cNvSpPr/>
          <p:nvPr/>
        </p:nvSpPr>
        <p:spPr>
          <a:xfrm>
            <a:off x="7924800" y="3886200"/>
            <a:ext cx="1219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description</a:t>
            </a:r>
            <a:endParaRPr lang="en-US" sz="1100" dirty="0"/>
          </a:p>
        </p:txBody>
      </p:sp>
      <p:sp>
        <p:nvSpPr>
          <p:cNvPr id="32" name="Oval 31"/>
          <p:cNvSpPr/>
          <p:nvPr/>
        </p:nvSpPr>
        <p:spPr>
          <a:xfrm>
            <a:off x="8077200" y="4876800"/>
            <a:ext cx="10668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Max_routes</a:t>
            </a:r>
            <a:endParaRPr lang="en-US" sz="800" dirty="0"/>
          </a:p>
        </p:txBody>
      </p:sp>
      <p:sp>
        <p:nvSpPr>
          <p:cNvPr id="33" name="Diamond 32"/>
          <p:cNvSpPr/>
          <p:nvPr/>
        </p:nvSpPr>
        <p:spPr>
          <a:xfrm>
            <a:off x="4191000" y="2514600"/>
            <a:ext cx="9144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Classifies into</a:t>
            </a:r>
            <a:endParaRPr lang="en-US" sz="900" dirty="0"/>
          </a:p>
        </p:txBody>
      </p:sp>
      <p:cxnSp>
        <p:nvCxnSpPr>
          <p:cNvPr id="35" name="Straight Connector 34"/>
          <p:cNvCxnSpPr>
            <a:stCxn id="25" idx="0"/>
            <a:endCxn id="24" idx="4"/>
          </p:cNvCxnSpPr>
          <p:nvPr/>
        </p:nvCxnSpPr>
        <p:spPr>
          <a:xfrm flipV="1">
            <a:off x="571500" y="4191000"/>
            <a:ext cx="304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0"/>
            <a:endCxn id="6" idx="2"/>
          </p:cNvCxnSpPr>
          <p:nvPr/>
        </p:nvCxnSpPr>
        <p:spPr>
          <a:xfrm flipH="1" flipV="1">
            <a:off x="762000" y="3200400"/>
            <a:ext cx="1143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1"/>
            <a:endCxn id="6" idx="2"/>
          </p:cNvCxnSpPr>
          <p:nvPr/>
        </p:nvCxnSpPr>
        <p:spPr>
          <a:xfrm flipH="1" flipV="1">
            <a:off x="762000" y="3200400"/>
            <a:ext cx="929389" cy="67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4" idx="1"/>
            <a:endCxn id="24" idx="4"/>
          </p:cNvCxnSpPr>
          <p:nvPr/>
        </p:nvCxnSpPr>
        <p:spPr>
          <a:xfrm flipH="1" flipV="1">
            <a:off x="876300" y="4191000"/>
            <a:ext cx="543766" cy="329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5" idx="7"/>
            <a:endCxn id="14" idx="4"/>
          </p:cNvCxnSpPr>
          <p:nvPr/>
        </p:nvCxnSpPr>
        <p:spPr>
          <a:xfrm flipV="1">
            <a:off x="975611" y="5105400"/>
            <a:ext cx="929389" cy="23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0"/>
            <a:endCxn id="16" idx="0"/>
          </p:cNvCxnSpPr>
          <p:nvPr/>
        </p:nvCxnSpPr>
        <p:spPr>
          <a:xfrm>
            <a:off x="571500" y="5867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7"/>
            <a:endCxn id="14" idx="4"/>
          </p:cNvCxnSpPr>
          <p:nvPr/>
        </p:nvCxnSpPr>
        <p:spPr>
          <a:xfrm flipV="1">
            <a:off x="975611" y="5105400"/>
            <a:ext cx="929389" cy="82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0" idx="7"/>
            <a:endCxn id="14" idx="4"/>
          </p:cNvCxnSpPr>
          <p:nvPr/>
        </p:nvCxnSpPr>
        <p:spPr>
          <a:xfrm flipV="1">
            <a:off x="975611" y="5105400"/>
            <a:ext cx="929389" cy="13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2" idx="1"/>
            <a:endCxn id="5" idx="2"/>
          </p:cNvCxnSpPr>
          <p:nvPr/>
        </p:nvCxnSpPr>
        <p:spPr>
          <a:xfrm flipH="1" flipV="1">
            <a:off x="7239000" y="4800600"/>
            <a:ext cx="994429"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0" idx="2"/>
            <a:endCxn id="5" idx="3"/>
          </p:cNvCxnSpPr>
          <p:nvPr/>
        </p:nvCxnSpPr>
        <p:spPr>
          <a:xfrm flipH="1" flipV="1">
            <a:off x="7848600" y="4533900"/>
            <a:ext cx="152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1" idx="2"/>
            <a:endCxn id="5" idx="0"/>
          </p:cNvCxnSpPr>
          <p:nvPr/>
        </p:nvCxnSpPr>
        <p:spPr>
          <a:xfrm flipH="1">
            <a:off x="7239000" y="41148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3"/>
            <a:endCxn id="5" idx="0"/>
          </p:cNvCxnSpPr>
          <p:nvPr/>
        </p:nvCxnSpPr>
        <p:spPr>
          <a:xfrm flipH="1">
            <a:off x="7239000" y="3819245"/>
            <a:ext cx="243589"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6" idx="4"/>
            <a:endCxn id="7" idx="0"/>
          </p:cNvCxnSpPr>
          <p:nvPr/>
        </p:nvCxnSpPr>
        <p:spPr>
          <a:xfrm>
            <a:off x="8458200" y="2438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 idx="2"/>
            <a:endCxn id="33" idx="0"/>
          </p:cNvCxnSpPr>
          <p:nvPr/>
        </p:nvCxnSpPr>
        <p:spPr>
          <a:xfrm>
            <a:off x="4648200" y="2209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3" idx="6"/>
            <a:endCxn id="8" idx="1"/>
          </p:cNvCxnSpPr>
          <p:nvPr/>
        </p:nvCxnSpPr>
        <p:spPr>
          <a:xfrm>
            <a:off x="3810000" y="1676400"/>
            <a:ext cx="2286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7" idx="7"/>
            <a:endCxn id="8" idx="1"/>
          </p:cNvCxnSpPr>
          <p:nvPr/>
        </p:nvCxnSpPr>
        <p:spPr>
          <a:xfrm flipV="1">
            <a:off x="3763448" y="1943100"/>
            <a:ext cx="275152" cy="181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8" idx="2"/>
            <a:endCxn id="8" idx="3"/>
          </p:cNvCxnSpPr>
          <p:nvPr/>
        </p:nvCxnSpPr>
        <p:spPr>
          <a:xfrm flipH="1" flipV="1">
            <a:off x="5257800" y="194310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2" idx="7"/>
          </p:cNvCxnSpPr>
          <p:nvPr/>
        </p:nvCxnSpPr>
        <p:spPr>
          <a:xfrm>
            <a:off x="3729971" y="3637196"/>
            <a:ext cx="308629" cy="401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3" idx="1"/>
            <a:endCxn id="105" idx="3"/>
          </p:cNvCxnSpPr>
          <p:nvPr/>
        </p:nvCxnSpPr>
        <p:spPr>
          <a:xfrm flipH="1">
            <a:off x="2895600" y="29337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676400" y="2971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Client/Mobile App</a:t>
            </a:r>
            <a:endParaRPr lang="en-US" sz="1400" dirty="0"/>
          </a:p>
        </p:txBody>
      </p:sp>
      <p:cxnSp>
        <p:nvCxnSpPr>
          <p:cNvPr id="116" name="Straight Arrow Connector 115"/>
          <p:cNvCxnSpPr>
            <a:stCxn id="33" idx="3"/>
            <a:endCxn id="7" idx="1"/>
          </p:cNvCxnSpPr>
          <p:nvPr/>
        </p:nvCxnSpPr>
        <p:spPr>
          <a:xfrm>
            <a:off x="5105400" y="2933700"/>
            <a:ext cx="2667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4038600" y="4038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89" name="Oval 188"/>
          <p:cNvSpPr/>
          <p:nvPr/>
        </p:nvSpPr>
        <p:spPr>
          <a:xfrm>
            <a:off x="2819400" y="4572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Employee_last</a:t>
            </a:r>
            <a:endParaRPr lang="en-US" sz="1100" dirty="0" smtClean="0"/>
          </a:p>
        </p:txBody>
      </p:sp>
      <p:sp>
        <p:nvSpPr>
          <p:cNvPr id="190" name="Oval 189"/>
          <p:cNvSpPr/>
          <p:nvPr/>
        </p:nvSpPr>
        <p:spPr>
          <a:xfrm>
            <a:off x="2667000" y="40386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Employee_first</a:t>
            </a:r>
            <a:endParaRPr lang="en-US" sz="1100" dirty="0"/>
          </a:p>
        </p:txBody>
      </p:sp>
      <p:sp>
        <p:nvSpPr>
          <p:cNvPr id="191" name="Oval 190"/>
          <p:cNvSpPr/>
          <p:nvPr/>
        </p:nvSpPr>
        <p:spPr>
          <a:xfrm>
            <a:off x="4191000" y="4876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Employee_birthdate</a:t>
            </a:r>
            <a:endParaRPr lang="en-US" sz="1100" dirty="0"/>
          </a:p>
        </p:txBody>
      </p:sp>
      <p:sp>
        <p:nvSpPr>
          <p:cNvPr id="192" name="Oval 191"/>
          <p:cNvSpPr/>
          <p:nvPr/>
        </p:nvSpPr>
        <p:spPr>
          <a:xfrm>
            <a:off x="5410200" y="4114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Employee_gender</a:t>
            </a:r>
            <a:endParaRPr lang="en-US" sz="1100" dirty="0"/>
          </a:p>
        </p:txBody>
      </p:sp>
      <p:sp>
        <p:nvSpPr>
          <p:cNvPr id="193" name="Oval 192"/>
          <p:cNvSpPr/>
          <p:nvPr/>
        </p:nvSpPr>
        <p:spPr>
          <a:xfrm>
            <a:off x="5334000" y="46482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Employee_salary</a:t>
            </a:r>
            <a:endParaRPr lang="en-US" sz="1100" dirty="0"/>
          </a:p>
        </p:txBody>
      </p:sp>
      <p:cxnSp>
        <p:nvCxnSpPr>
          <p:cNvPr id="198" name="Straight Connector 197"/>
          <p:cNvCxnSpPr>
            <a:stCxn id="190" idx="6"/>
            <a:endCxn id="126" idx="1"/>
          </p:cNvCxnSpPr>
          <p:nvPr/>
        </p:nvCxnSpPr>
        <p:spPr>
          <a:xfrm>
            <a:off x="3810000" y="426720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9" idx="7"/>
          </p:cNvCxnSpPr>
          <p:nvPr/>
        </p:nvCxnSpPr>
        <p:spPr>
          <a:xfrm flipV="1">
            <a:off x="3795011" y="4572000"/>
            <a:ext cx="243589" cy="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28" idx="3"/>
          </p:cNvCxnSpPr>
          <p:nvPr/>
        </p:nvCxnSpPr>
        <p:spPr>
          <a:xfrm flipV="1">
            <a:off x="5257800" y="3971645"/>
            <a:ext cx="167389" cy="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91" idx="0"/>
            <a:endCxn id="126" idx="2"/>
          </p:cNvCxnSpPr>
          <p:nvPr/>
        </p:nvCxnSpPr>
        <p:spPr>
          <a:xfrm flipH="1" flipV="1">
            <a:off x="4648200" y="4572000"/>
            <a:ext cx="1143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92" idx="2"/>
            <a:endCxn id="126" idx="3"/>
          </p:cNvCxnSpPr>
          <p:nvPr/>
        </p:nvCxnSpPr>
        <p:spPr>
          <a:xfrm flipH="1" flipV="1">
            <a:off x="5257800" y="4305300"/>
            <a:ext cx="152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93" idx="1"/>
            <a:endCxn id="126" idx="3"/>
          </p:cNvCxnSpPr>
          <p:nvPr/>
        </p:nvCxnSpPr>
        <p:spPr>
          <a:xfrm flipH="1" flipV="1">
            <a:off x="5257800" y="4305300"/>
            <a:ext cx="243589" cy="4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33" idx="2"/>
            <a:endCxn id="126" idx="0"/>
          </p:cNvCxnSpPr>
          <p:nvPr/>
        </p:nvCxnSpPr>
        <p:spPr>
          <a:xfrm>
            <a:off x="4648200" y="3352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7" name="Shape 216"/>
          <p:cNvCxnSpPr>
            <a:stCxn id="33" idx="3"/>
            <a:endCxn id="5" idx="0"/>
          </p:cNvCxnSpPr>
          <p:nvPr/>
        </p:nvCxnSpPr>
        <p:spPr>
          <a:xfrm>
            <a:off x="5105400" y="2933700"/>
            <a:ext cx="213360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8" name="Diamond 217"/>
          <p:cNvSpPr/>
          <p:nvPr/>
        </p:nvSpPr>
        <p:spPr>
          <a:xfrm>
            <a:off x="3048000" y="5181600"/>
            <a:ext cx="12192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Controls</a:t>
            </a:r>
            <a:endParaRPr lang="en-US" sz="900" dirty="0"/>
          </a:p>
        </p:txBody>
      </p:sp>
      <p:sp>
        <p:nvSpPr>
          <p:cNvPr id="219" name="Oval 218"/>
          <p:cNvSpPr/>
          <p:nvPr/>
        </p:nvSpPr>
        <p:spPr>
          <a:xfrm>
            <a:off x="1981200" y="5791200"/>
            <a:ext cx="10668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Admin_authentication</a:t>
            </a:r>
            <a:endParaRPr lang="en-US" sz="1000" dirty="0"/>
          </a:p>
        </p:txBody>
      </p:sp>
      <p:sp>
        <p:nvSpPr>
          <p:cNvPr id="220" name="Oval 219"/>
          <p:cNvSpPr/>
          <p:nvPr/>
        </p:nvSpPr>
        <p:spPr>
          <a:xfrm>
            <a:off x="2057400" y="5105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Admin_alerts</a:t>
            </a:r>
            <a:endParaRPr lang="en-US" sz="900" dirty="0"/>
          </a:p>
        </p:txBody>
      </p:sp>
      <p:sp>
        <p:nvSpPr>
          <p:cNvPr id="221" name="Oval 220"/>
          <p:cNvSpPr/>
          <p:nvPr/>
        </p:nvSpPr>
        <p:spPr>
          <a:xfrm>
            <a:off x="4267200" y="5638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Admin_domains_and_functions</a:t>
            </a:r>
            <a:endParaRPr lang="en-US" sz="1000" dirty="0"/>
          </a:p>
        </p:txBody>
      </p:sp>
      <p:sp>
        <p:nvSpPr>
          <p:cNvPr id="222" name="Oval 221"/>
          <p:cNvSpPr/>
          <p:nvPr/>
        </p:nvSpPr>
        <p:spPr>
          <a:xfrm>
            <a:off x="3124200" y="6248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Admin_access</a:t>
            </a:r>
            <a:endParaRPr lang="en-US" sz="1100" dirty="0"/>
          </a:p>
        </p:txBody>
      </p:sp>
      <p:cxnSp>
        <p:nvCxnSpPr>
          <p:cNvPr id="224" name="Straight Arrow Connector 223"/>
          <p:cNvCxnSpPr>
            <a:stCxn id="126" idx="2"/>
            <a:endCxn id="218" idx="0"/>
          </p:cNvCxnSpPr>
          <p:nvPr/>
        </p:nvCxnSpPr>
        <p:spPr>
          <a:xfrm flipH="1">
            <a:off x="3657600" y="45720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18" idx="1"/>
            <a:endCxn id="220" idx="6"/>
          </p:cNvCxnSpPr>
          <p:nvPr/>
        </p:nvCxnSpPr>
        <p:spPr>
          <a:xfrm flipV="1">
            <a:off x="3048000" y="5334000"/>
            <a:ext cx="1524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a:endCxn id="219" idx="6"/>
          </p:cNvCxnSpPr>
          <p:nvPr/>
        </p:nvCxnSpPr>
        <p:spPr>
          <a:xfrm flipH="1">
            <a:off x="3048000" y="5791200"/>
            <a:ext cx="3810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18" idx="2"/>
            <a:endCxn id="222" idx="0"/>
          </p:cNvCxnSpPr>
          <p:nvPr/>
        </p:nvCxnSpPr>
        <p:spPr>
          <a:xfrm>
            <a:off x="3657600" y="6019800"/>
            <a:ext cx="38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18" idx="3"/>
            <a:endCxn id="221" idx="1"/>
          </p:cNvCxnSpPr>
          <p:nvPr/>
        </p:nvCxnSpPr>
        <p:spPr>
          <a:xfrm>
            <a:off x="4267200" y="5600700"/>
            <a:ext cx="167389" cy="105055"/>
          </a:xfrm>
          <a:prstGeom prst="line">
            <a:avLst/>
          </a:prstGeom>
        </p:spPr>
        <p:style>
          <a:lnRef idx="1">
            <a:schemeClr val="accent1"/>
          </a:lnRef>
          <a:fillRef idx="0">
            <a:schemeClr val="accent1"/>
          </a:fillRef>
          <a:effectRef idx="0">
            <a:schemeClr val="accent1"/>
          </a:effectRef>
          <a:fontRef idx="minor">
            <a:schemeClr val="tx1"/>
          </a:fontRef>
        </p:style>
      </p:cxnSp>
      <p:sp>
        <p:nvSpPr>
          <p:cNvPr id="257" name="Oval 256"/>
          <p:cNvSpPr/>
          <p:nvPr/>
        </p:nvSpPr>
        <p:spPr>
          <a:xfrm>
            <a:off x="5791200" y="6096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customer_authentication</a:t>
            </a:r>
            <a:endParaRPr lang="en-US" sz="1050" dirty="0"/>
          </a:p>
        </p:txBody>
      </p:sp>
      <p:sp>
        <p:nvSpPr>
          <p:cNvPr id="258" name="Oval 257"/>
          <p:cNvSpPr/>
          <p:nvPr/>
        </p:nvSpPr>
        <p:spPr>
          <a:xfrm>
            <a:off x="7848600" y="5562600"/>
            <a:ext cx="12954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customer_domains_and_functions</a:t>
            </a:r>
            <a:endParaRPr lang="en-US" sz="1000" dirty="0"/>
          </a:p>
        </p:txBody>
      </p:sp>
      <p:sp>
        <p:nvSpPr>
          <p:cNvPr id="259" name="Oval 258"/>
          <p:cNvSpPr/>
          <p:nvPr/>
        </p:nvSpPr>
        <p:spPr>
          <a:xfrm>
            <a:off x="7315200" y="6096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customer_access</a:t>
            </a:r>
            <a:endParaRPr lang="en-US" sz="1100" dirty="0"/>
          </a:p>
        </p:txBody>
      </p:sp>
      <p:cxnSp>
        <p:nvCxnSpPr>
          <p:cNvPr id="261" name="Straight Connector 260"/>
          <p:cNvCxnSpPr>
            <a:stCxn id="264" idx="2"/>
            <a:endCxn id="257" idx="7"/>
          </p:cNvCxnSpPr>
          <p:nvPr/>
        </p:nvCxnSpPr>
        <p:spPr>
          <a:xfrm flipH="1">
            <a:off x="6766811" y="5943600"/>
            <a:ext cx="395989"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64" idx="2"/>
            <a:endCxn id="259" idx="1"/>
          </p:cNvCxnSpPr>
          <p:nvPr/>
        </p:nvCxnSpPr>
        <p:spPr>
          <a:xfrm>
            <a:off x="7162800" y="5943600"/>
            <a:ext cx="319789"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64" idx="3"/>
            <a:endCxn id="258" idx="1"/>
          </p:cNvCxnSpPr>
          <p:nvPr/>
        </p:nvCxnSpPr>
        <p:spPr>
          <a:xfrm>
            <a:off x="7772400" y="5448300"/>
            <a:ext cx="265907" cy="181255"/>
          </a:xfrm>
          <a:prstGeom prst="line">
            <a:avLst/>
          </a:prstGeom>
        </p:spPr>
        <p:style>
          <a:lnRef idx="1">
            <a:schemeClr val="accent1"/>
          </a:lnRef>
          <a:fillRef idx="0">
            <a:schemeClr val="accent1"/>
          </a:fillRef>
          <a:effectRef idx="0">
            <a:schemeClr val="accent1"/>
          </a:effectRef>
          <a:fontRef idx="minor">
            <a:schemeClr val="tx1"/>
          </a:fontRef>
        </p:style>
      </p:cxnSp>
      <p:sp>
        <p:nvSpPr>
          <p:cNvPr id="264" name="Diamond 263"/>
          <p:cNvSpPr/>
          <p:nvPr/>
        </p:nvSpPr>
        <p:spPr>
          <a:xfrm>
            <a:off x="6553200" y="4953000"/>
            <a:ext cx="1219200" cy="990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Controls</a:t>
            </a:r>
            <a:endParaRPr lang="en-US" sz="900" dirty="0"/>
          </a:p>
        </p:txBody>
      </p:sp>
      <p:sp>
        <p:nvSpPr>
          <p:cNvPr id="295" name="Oval 294"/>
          <p:cNvSpPr/>
          <p:nvPr/>
        </p:nvSpPr>
        <p:spPr>
          <a:xfrm>
            <a:off x="5486400" y="5486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customer_alerts</a:t>
            </a:r>
            <a:endParaRPr lang="en-US" sz="1100" dirty="0"/>
          </a:p>
        </p:txBody>
      </p:sp>
      <p:cxnSp>
        <p:nvCxnSpPr>
          <p:cNvPr id="307" name="Straight Connector 306"/>
          <p:cNvCxnSpPr>
            <a:stCxn id="295" idx="7"/>
            <a:endCxn id="264" idx="1"/>
          </p:cNvCxnSpPr>
          <p:nvPr/>
        </p:nvCxnSpPr>
        <p:spPr>
          <a:xfrm flipV="1">
            <a:off x="6462011" y="5448300"/>
            <a:ext cx="91189" cy="105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5" idx="2"/>
            <a:endCxn id="264" idx="0"/>
          </p:cNvCxnSpPr>
          <p:nvPr/>
        </p:nvCxnSpPr>
        <p:spPr>
          <a:xfrm flipH="1">
            <a:off x="7162800" y="4800600"/>
            <a:ext cx="76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24" idx="7"/>
            <a:endCxn id="105" idx="2"/>
          </p:cNvCxnSpPr>
          <p:nvPr/>
        </p:nvCxnSpPr>
        <p:spPr>
          <a:xfrm flipV="1">
            <a:off x="1280411" y="3505200"/>
            <a:ext cx="1005589"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27" idx="0"/>
            <a:endCxn id="105" idx="2"/>
          </p:cNvCxnSpPr>
          <p:nvPr/>
        </p:nvCxnSpPr>
        <p:spPr>
          <a:xfrm flipV="1">
            <a:off x="2095500" y="3505200"/>
            <a:ext cx="1905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hape 383"/>
          <p:cNvCxnSpPr>
            <a:stCxn id="33" idx="1"/>
            <a:endCxn id="6" idx="0"/>
          </p:cNvCxnSpPr>
          <p:nvPr/>
        </p:nvCxnSpPr>
        <p:spPr>
          <a:xfrm rot="10800000">
            <a:off x="762000" y="2667000"/>
            <a:ext cx="3429000" cy="266700"/>
          </a:xfrm>
          <a:prstGeom prst="bentConnector4">
            <a:avLst>
              <a:gd name="adj1" fmla="val 41111"/>
              <a:gd name="adj2" fmla="val 185714"/>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itle 11"/>
          <p:cNvSpPr txBox="1">
            <a:spLocks/>
          </p:cNvSpPr>
          <p:nvPr/>
        </p:nvSpPr>
        <p:spPr>
          <a:xfrm>
            <a:off x="457200" y="274638"/>
            <a:ext cx="7620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endParaRPr lang="en-US" dirty="0"/>
          </a:p>
        </p:txBody>
      </p:sp>
      <p:sp>
        <p:nvSpPr>
          <p:cNvPr id="86" name="Title 11"/>
          <p:cNvSpPr txBox="1">
            <a:spLocks/>
          </p:cNvSpPr>
          <p:nvPr/>
        </p:nvSpPr>
        <p:spPr>
          <a:xfrm>
            <a:off x="609600" y="427038"/>
            <a:ext cx="7620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mtClean="0"/>
              <a:t>Database Schemas</a:t>
            </a:r>
            <a:endParaRPr lang="en-US" dirty="0"/>
          </a:p>
        </p:txBody>
      </p:sp>
    </p:spTree>
    <p:extLst>
      <p:ext uri="{BB962C8B-B14F-4D97-AF65-F5344CB8AC3E}">
        <p14:creationId xmlns:p14="http://schemas.microsoft.com/office/powerpoint/2010/main" val="3739870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146070" cy="1143000"/>
          </a:xfrm>
        </p:spPr>
        <p:txBody>
          <a:bodyPr/>
          <a:lstStyle/>
          <a:p>
            <a:r>
              <a:rPr lang="en-US" dirty="0" smtClean="0"/>
              <a:t>Database Schema ERD</a:t>
            </a:r>
            <a:endParaRPr lang="en-US" dirty="0"/>
          </a:p>
        </p:txBody>
      </p:sp>
      <p:sp>
        <p:nvSpPr>
          <p:cNvPr id="4" name="Rectangle 3"/>
          <p:cNvSpPr/>
          <p:nvPr/>
        </p:nvSpPr>
        <p:spPr>
          <a:xfrm>
            <a:off x="3581400" y="167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Interface User profile</a:t>
            </a:r>
            <a:endParaRPr lang="en-US" sz="1400" dirty="0"/>
          </a:p>
        </p:txBody>
      </p:sp>
      <p:sp>
        <p:nvSpPr>
          <p:cNvPr id="5" name="Rectangle 4"/>
          <p:cNvSpPr/>
          <p:nvPr/>
        </p:nvSpPr>
        <p:spPr>
          <a:xfrm>
            <a:off x="1219200" y="3810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Events Info</a:t>
            </a:r>
            <a:endParaRPr lang="en-US" sz="1400" dirty="0"/>
          </a:p>
        </p:txBody>
      </p:sp>
      <p:sp>
        <p:nvSpPr>
          <p:cNvPr id="6" name="Rectangle 5"/>
          <p:cNvSpPr/>
          <p:nvPr/>
        </p:nvSpPr>
        <p:spPr>
          <a:xfrm>
            <a:off x="6781800" y="548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Trains</a:t>
            </a:r>
          </a:p>
        </p:txBody>
      </p:sp>
      <p:sp>
        <p:nvSpPr>
          <p:cNvPr id="7" name="Rectangle 6"/>
          <p:cNvSpPr/>
          <p:nvPr/>
        </p:nvSpPr>
        <p:spPr>
          <a:xfrm>
            <a:off x="6781800" y="3124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Stations</a:t>
            </a:r>
            <a:endParaRPr lang="en-US" sz="2000" dirty="0"/>
          </a:p>
        </p:txBody>
      </p:sp>
      <p:sp>
        <p:nvSpPr>
          <p:cNvPr id="8" name="Rectangle 7"/>
          <p:cNvSpPr/>
          <p:nvPr/>
        </p:nvSpPr>
        <p:spPr>
          <a:xfrm>
            <a:off x="3505200" y="548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Surrounding Attractions</a:t>
            </a:r>
          </a:p>
        </p:txBody>
      </p:sp>
      <p:sp>
        <p:nvSpPr>
          <p:cNvPr id="10" name="Oval 9"/>
          <p:cNvSpPr/>
          <p:nvPr/>
        </p:nvSpPr>
        <p:spPr>
          <a:xfrm>
            <a:off x="914400" y="2819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e</a:t>
            </a:r>
            <a:r>
              <a:rPr lang="en-US" sz="1100" dirty="0" err="1" smtClean="0"/>
              <a:t>vent_id</a:t>
            </a:r>
            <a:endParaRPr lang="en-US" sz="1100" dirty="0" smtClean="0"/>
          </a:p>
        </p:txBody>
      </p:sp>
      <p:sp>
        <p:nvSpPr>
          <p:cNvPr id="11" name="Oval 10"/>
          <p:cNvSpPr/>
          <p:nvPr/>
        </p:nvSpPr>
        <p:spPr>
          <a:xfrm>
            <a:off x="0" y="3124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event_lat</a:t>
            </a:r>
            <a:endParaRPr lang="en-US" sz="1400" dirty="0" smtClean="0"/>
          </a:p>
        </p:txBody>
      </p:sp>
      <p:sp>
        <p:nvSpPr>
          <p:cNvPr id="12" name="Oval 11"/>
          <p:cNvSpPr/>
          <p:nvPr/>
        </p:nvSpPr>
        <p:spPr>
          <a:xfrm>
            <a:off x="0" y="3733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event_lon</a:t>
            </a:r>
            <a:endParaRPr lang="en-US" sz="1400" dirty="0" smtClean="0"/>
          </a:p>
        </p:txBody>
      </p:sp>
      <p:sp>
        <p:nvSpPr>
          <p:cNvPr id="13" name="Oval 12"/>
          <p:cNvSpPr/>
          <p:nvPr/>
        </p:nvSpPr>
        <p:spPr>
          <a:xfrm>
            <a:off x="0" y="4343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event_start</a:t>
            </a:r>
            <a:endParaRPr lang="en-US" sz="1400" dirty="0" smtClean="0"/>
          </a:p>
        </p:txBody>
      </p:sp>
      <p:sp>
        <p:nvSpPr>
          <p:cNvPr id="14" name="Oval 13"/>
          <p:cNvSpPr/>
          <p:nvPr/>
        </p:nvSpPr>
        <p:spPr>
          <a:xfrm>
            <a:off x="914400" y="4648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event_stop</a:t>
            </a:r>
            <a:endParaRPr lang="en-US" sz="1400" dirty="0" smtClean="0"/>
          </a:p>
        </p:txBody>
      </p:sp>
      <p:sp>
        <p:nvSpPr>
          <p:cNvPr id="15" name="Oval 14"/>
          <p:cNvSpPr/>
          <p:nvPr/>
        </p:nvSpPr>
        <p:spPr>
          <a:xfrm>
            <a:off x="6324600" y="2362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station_id</a:t>
            </a:r>
            <a:endParaRPr lang="en-US" sz="1000" dirty="0" smtClean="0"/>
          </a:p>
        </p:txBody>
      </p:sp>
      <p:sp>
        <p:nvSpPr>
          <p:cNvPr id="16" name="Oval 15"/>
          <p:cNvSpPr/>
          <p:nvPr/>
        </p:nvSpPr>
        <p:spPr>
          <a:xfrm>
            <a:off x="8001000" y="36576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station_name</a:t>
            </a:r>
            <a:endParaRPr lang="en-US" sz="1100" dirty="0" smtClean="0"/>
          </a:p>
        </p:txBody>
      </p:sp>
      <p:sp>
        <p:nvSpPr>
          <p:cNvPr id="17" name="Oval 16"/>
          <p:cNvSpPr/>
          <p:nvPr/>
        </p:nvSpPr>
        <p:spPr>
          <a:xfrm>
            <a:off x="8153400" y="28956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t>
            </a:r>
            <a:r>
              <a:rPr lang="en-US" sz="1200" dirty="0" err="1" smtClean="0"/>
              <a:t>tation_lon</a:t>
            </a:r>
            <a:endParaRPr lang="en-US" sz="1200" dirty="0" smtClean="0"/>
          </a:p>
        </p:txBody>
      </p:sp>
      <p:sp>
        <p:nvSpPr>
          <p:cNvPr id="18" name="Oval 17"/>
          <p:cNvSpPr/>
          <p:nvPr/>
        </p:nvSpPr>
        <p:spPr>
          <a:xfrm>
            <a:off x="7467600" y="2362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station_lat</a:t>
            </a:r>
            <a:endParaRPr lang="en-US" sz="1200" dirty="0" smtClean="0"/>
          </a:p>
        </p:txBody>
      </p:sp>
      <p:sp>
        <p:nvSpPr>
          <p:cNvPr id="19" name="Oval 18"/>
          <p:cNvSpPr/>
          <p:nvPr/>
        </p:nvSpPr>
        <p:spPr>
          <a:xfrm>
            <a:off x="8153400" y="5638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train_capacity</a:t>
            </a:r>
            <a:endParaRPr lang="en-US" sz="1050" dirty="0" smtClean="0"/>
          </a:p>
        </p:txBody>
      </p:sp>
      <p:sp>
        <p:nvSpPr>
          <p:cNvPr id="20" name="Oval 19"/>
          <p:cNvSpPr/>
          <p:nvPr/>
        </p:nvSpPr>
        <p:spPr>
          <a:xfrm>
            <a:off x="67056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t</a:t>
            </a:r>
            <a:r>
              <a:rPr lang="en-US" sz="1100" dirty="0" err="1" smtClean="0"/>
              <a:t>rain_ontime</a:t>
            </a:r>
            <a:endParaRPr lang="en-US" sz="1100" dirty="0" smtClean="0"/>
          </a:p>
        </p:txBody>
      </p:sp>
      <p:sp>
        <p:nvSpPr>
          <p:cNvPr id="21" name="Oval 20"/>
          <p:cNvSpPr/>
          <p:nvPr/>
        </p:nvSpPr>
        <p:spPr>
          <a:xfrm>
            <a:off x="77724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train_current</a:t>
            </a:r>
            <a:endParaRPr lang="en-US" sz="1100" dirty="0" smtClean="0"/>
          </a:p>
        </p:txBody>
      </p:sp>
      <p:sp>
        <p:nvSpPr>
          <p:cNvPr id="22" name="Oval 21"/>
          <p:cNvSpPr/>
          <p:nvPr/>
        </p:nvSpPr>
        <p:spPr>
          <a:xfrm>
            <a:off x="8153400" y="4953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train_id</a:t>
            </a:r>
            <a:endParaRPr lang="en-US" sz="1200" dirty="0" smtClean="0"/>
          </a:p>
        </p:txBody>
      </p:sp>
      <p:sp>
        <p:nvSpPr>
          <p:cNvPr id="23" name="Oval 22"/>
          <p:cNvSpPr/>
          <p:nvPr/>
        </p:nvSpPr>
        <p:spPr>
          <a:xfrm>
            <a:off x="2438400" y="1219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user_id</a:t>
            </a:r>
            <a:endParaRPr lang="en-US" sz="1200" dirty="0" smtClean="0"/>
          </a:p>
        </p:txBody>
      </p:sp>
      <p:sp>
        <p:nvSpPr>
          <p:cNvPr id="24" name="Oval 23"/>
          <p:cNvSpPr/>
          <p:nvPr/>
        </p:nvSpPr>
        <p:spPr>
          <a:xfrm>
            <a:off x="2438400" y="1905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user_name</a:t>
            </a:r>
            <a:endParaRPr lang="en-US" sz="1200" dirty="0" smtClean="0"/>
          </a:p>
        </p:txBody>
      </p:sp>
      <p:sp>
        <p:nvSpPr>
          <p:cNvPr id="25" name="Oval 24"/>
          <p:cNvSpPr/>
          <p:nvPr/>
        </p:nvSpPr>
        <p:spPr>
          <a:xfrm>
            <a:off x="4876800" y="1219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user_password</a:t>
            </a:r>
            <a:endParaRPr lang="en-US" sz="1200" dirty="0" smtClean="0"/>
          </a:p>
        </p:txBody>
      </p:sp>
      <p:sp>
        <p:nvSpPr>
          <p:cNvPr id="26" name="Oval 25"/>
          <p:cNvSpPr/>
          <p:nvPr/>
        </p:nvSpPr>
        <p:spPr>
          <a:xfrm>
            <a:off x="4876800" y="1905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a:t>
            </a:r>
            <a:r>
              <a:rPr lang="en-US" sz="1200" dirty="0" err="1" smtClean="0"/>
              <a:t>ser_permissions</a:t>
            </a:r>
            <a:endParaRPr lang="en-US" sz="1200" dirty="0" smtClean="0"/>
          </a:p>
        </p:txBody>
      </p:sp>
      <p:sp>
        <p:nvSpPr>
          <p:cNvPr id="27" name="Oval 26"/>
          <p:cNvSpPr/>
          <p:nvPr/>
        </p:nvSpPr>
        <p:spPr>
          <a:xfrm>
            <a:off x="2514600" y="4876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Attraction_lat</a:t>
            </a:r>
            <a:endParaRPr lang="en-US" sz="900" dirty="0" smtClean="0"/>
          </a:p>
        </p:txBody>
      </p:sp>
      <p:sp>
        <p:nvSpPr>
          <p:cNvPr id="28" name="Oval 27"/>
          <p:cNvSpPr/>
          <p:nvPr/>
        </p:nvSpPr>
        <p:spPr>
          <a:xfrm>
            <a:off x="2209800" y="5486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Attraction_lon</a:t>
            </a:r>
            <a:endParaRPr lang="en-US" sz="900" dirty="0" smtClean="0"/>
          </a:p>
        </p:txBody>
      </p:sp>
      <p:sp>
        <p:nvSpPr>
          <p:cNvPr id="29" name="Oval 28"/>
          <p:cNvSpPr/>
          <p:nvPr/>
        </p:nvSpPr>
        <p:spPr>
          <a:xfrm>
            <a:off x="2362200" y="6096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Attraction_category</a:t>
            </a:r>
            <a:endParaRPr lang="en-US" sz="900" dirty="0" smtClean="0"/>
          </a:p>
        </p:txBody>
      </p:sp>
      <p:sp>
        <p:nvSpPr>
          <p:cNvPr id="30" name="Oval 29"/>
          <p:cNvSpPr/>
          <p:nvPr/>
        </p:nvSpPr>
        <p:spPr>
          <a:xfrm>
            <a:off x="33528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Attraction_artwork</a:t>
            </a:r>
            <a:endParaRPr lang="en-US" sz="900" dirty="0" smtClean="0"/>
          </a:p>
        </p:txBody>
      </p:sp>
      <p:sp>
        <p:nvSpPr>
          <p:cNvPr id="31" name="Oval 30"/>
          <p:cNvSpPr/>
          <p:nvPr/>
        </p:nvSpPr>
        <p:spPr>
          <a:xfrm>
            <a:off x="4343400" y="6096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Attraction_description</a:t>
            </a:r>
            <a:endParaRPr lang="en-US" sz="800" dirty="0" smtClean="0"/>
          </a:p>
        </p:txBody>
      </p:sp>
      <p:sp>
        <p:nvSpPr>
          <p:cNvPr id="32" name="Diamond 31"/>
          <p:cNvSpPr/>
          <p:nvPr/>
        </p:nvSpPr>
        <p:spPr>
          <a:xfrm>
            <a:off x="3962400" y="3276600"/>
            <a:ext cx="1371600" cy="1219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provides</a:t>
            </a:r>
            <a:endParaRPr lang="en-US" sz="1100" dirty="0"/>
          </a:p>
        </p:txBody>
      </p:sp>
      <p:sp>
        <p:nvSpPr>
          <p:cNvPr id="33" name="Diamond 32"/>
          <p:cNvSpPr/>
          <p:nvPr/>
        </p:nvSpPr>
        <p:spPr>
          <a:xfrm>
            <a:off x="5257800" y="5257800"/>
            <a:ext cx="1219200" cy="990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Lists within radius</a:t>
            </a:r>
            <a:endParaRPr lang="en-US" sz="1100" dirty="0"/>
          </a:p>
        </p:txBody>
      </p:sp>
      <p:cxnSp>
        <p:nvCxnSpPr>
          <p:cNvPr id="37" name="Straight Arrow Connector 36"/>
          <p:cNvCxnSpPr>
            <a:stCxn id="6" idx="1"/>
            <a:endCxn id="33" idx="3"/>
          </p:cNvCxnSpPr>
          <p:nvPr/>
        </p:nvCxnSpPr>
        <p:spPr>
          <a:xfrm flipH="1">
            <a:off x="6477000" y="57531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1"/>
            <a:endCxn id="8" idx="3"/>
          </p:cNvCxnSpPr>
          <p:nvPr/>
        </p:nvCxnSpPr>
        <p:spPr>
          <a:xfrm flipH="1">
            <a:off x="4724400" y="57531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2" idx="3"/>
            <a:endCxn id="6" idx="0"/>
          </p:cNvCxnSpPr>
          <p:nvPr/>
        </p:nvCxnSpPr>
        <p:spPr>
          <a:xfrm>
            <a:off x="5334000" y="3886200"/>
            <a:ext cx="2057400" cy="160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3"/>
            <a:endCxn id="7" idx="1"/>
          </p:cNvCxnSpPr>
          <p:nvPr/>
        </p:nvCxnSpPr>
        <p:spPr>
          <a:xfrm flipV="1">
            <a:off x="5334000" y="3390900"/>
            <a:ext cx="14478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6934200" y="4114800"/>
            <a:ext cx="9144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alerts</a:t>
            </a:r>
            <a:endParaRPr lang="en-US" sz="900" dirty="0"/>
          </a:p>
        </p:txBody>
      </p:sp>
      <p:cxnSp>
        <p:nvCxnSpPr>
          <p:cNvPr id="56" name="Straight Arrow Connector 55"/>
          <p:cNvCxnSpPr>
            <a:stCxn id="6" idx="0"/>
            <a:endCxn id="54" idx="2"/>
          </p:cNvCxnSpPr>
          <p:nvPr/>
        </p:nvCxnSpPr>
        <p:spPr>
          <a:xfrm flipV="1">
            <a:off x="7391400" y="50292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0"/>
            <a:endCxn id="7" idx="2"/>
          </p:cNvCxnSpPr>
          <p:nvPr/>
        </p:nvCxnSpPr>
        <p:spPr>
          <a:xfrm flipV="1">
            <a:off x="7391400" y="36576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2" idx="1"/>
            <a:endCxn id="5" idx="3"/>
          </p:cNvCxnSpPr>
          <p:nvPr/>
        </p:nvCxnSpPr>
        <p:spPr>
          <a:xfrm flipH="1">
            <a:off x="2438400" y="3886200"/>
            <a:ext cx="1524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 idx="2"/>
            <a:endCxn id="32" idx="0"/>
          </p:cNvCxnSpPr>
          <p:nvPr/>
        </p:nvCxnSpPr>
        <p:spPr>
          <a:xfrm>
            <a:off x="4191000" y="2209800"/>
            <a:ext cx="4572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 idx="0"/>
            <a:endCxn id="10" idx="4"/>
          </p:cNvCxnSpPr>
          <p:nvPr/>
        </p:nvCxnSpPr>
        <p:spPr>
          <a:xfrm flipH="1" flipV="1">
            <a:off x="1409700" y="3429000"/>
            <a:ext cx="419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 idx="1"/>
            <a:endCxn id="11" idx="5"/>
          </p:cNvCxnSpPr>
          <p:nvPr/>
        </p:nvCxnSpPr>
        <p:spPr>
          <a:xfrm flipH="1" flipV="1">
            <a:off x="845530" y="3644526"/>
            <a:ext cx="373670" cy="432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1"/>
          </p:cNvCxnSpPr>
          <p:nvPr/>
        </p:nvCxnSpPr>
        <p:spPr>
          <a:xfrm flipH="1" flipV="1">
            <a:off x="914400" y="3886200"/>
            <a:ext cx="304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 idx="1"/>
            <a:endCxn id="13" idx="7"/>
          </p:cNvCxnSpPr>
          <p:nvPr/>
        </p:nvCxnSpPr>
        <p:spPr>
          <a:xfrm flipH="1">
            <a:off x="845530" y="4076700"/>
            <a:ext cx="3736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4" idx="0"/>
            <a:endCxn id="5" idx="2"/>
          </p:cNvCxnSpPr>
          <p:nvPr/>
        </p:nvCxnSpPr>
        <p:spPr>
          <a:xfrm flipV="1">
            <a:off x="1409700" y="4343400"/>
            <a:ext cx="4191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5"/>
            <a:endCxn id="7" idx="0"/>
          </p:cNvCxnSpPr>
          <p:nvPr/>
        </p:nvCxnSpPr>
        <p:spPr>
          <a:xfrm>
            <a:off x="7170130" y="2882526"/>
            <a:ext cx="221270"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8" idx="3"/>
            <a:endCxn id="7" idx="0"/>
          </p:cNvCxnSpPr>
          <p:nvPr/>
        </p:nvCxnSpPr>
        <p:spPr>
          <a:xfrm flipH="1">
            <a:off x="7391400" y="2882526"/>
            <a:ext cx="221270"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7" idx="2"/>
            <a:endCxn id="7" idx="3"/>
          </p:cNvCxnSpPr>
          <p:nvPr/>
        </p:nvCxnSpPr>
        <p:spPr>
          <a:xfrm flipH="1">
            <a:off x="8001000" y="32004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6" idx="1"/>
            <a:endCxn id="7" idx="3"/>
          </p:cNvCxnSpPr>
          <p:nvPr/>
        </p:nvCxnSpPr>
        <p:spPr>
          <a:xfrm flipH="1" flipV="1">
            <a:off x="8001000" y="3390900"/>
            <a:ext cx="1450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3"/>
            <a:endCxn id="6" idx="3"/>
          </p:cNvCxnSpPr>
          <p:nvPr/>
        </p:nvCxnSpPr>
        <p:spPr>
          <a:xfrm flipH="1">
            <a:off x="8001000" y="5473326"/>
            <a:ext cx="297470" cy="279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9" idx="2"/>
            <a:endCxn id="6" idx="3"/>
          </p:cNvCxnSpPr>
          <p:nvPr/>
        </p:nvCxnSpPr>
        <p:spPr>
          <a:xfrm flipH="1" flipV="1">
            <a:off x="8001000" y="57531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1" idx="1"/>
            <a:endCxn id="6" idx="2"/>
          </p:cNvCxnSpPr>
          <p:nvPr/>
        </p:nvCxnSpPr>
        <p:spPr>
          <a:xfrm flipH="1" flipV="1">
            <a:off x="7391400" y="6019800"/>
            <a:ext cx="526070"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0" idx="0"/>
            <a:endCxn id="6" idx="2"/>
          </p:cNvCxnSpPr>
          <p:nvPr/>
        </p:nvCxnSpPr>
        <p:spPr>
          <a:xfrm flipV="1">
            <a:off x="7200900" y="6019800"/>
            <a:ext cx="190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5"/>
            <a:endCxn id="4" idx="1"/>
          </p:cNvCxnSpPr>
          <p:nvPr/>
        </p:nvCxnSpPr>
        <p:spPr>
          <a:xfrm>
            <a:off x="3283930" y="1739526"/>
            <a:ext cx="2974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4" idx="7"/>
            <a:endCxn id="4" idx="1"/>
          </p:cNvCxnSpPr>
          <p:nvPr/>
        </p:nvCxnSpPr>
        <p:spPr>
          <a:xfrm flipV="1">
            <a:off x="3283930" y="1943100"/>
            <a:ext cx="2974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5" idx="3"/>
            <a:endCxn id="4" idx="3"/>
          </p:cNvCxnSpPr>
          <p:nvPr/>
        </p:nvCxnSpPr>
        <p:spPr>
          <a:xfrm flipH="1">
            <a:off x="4800600" y="1739526"/>
            <a:ext cx="2212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6" idx="1"/>
            <a:endCxn id="4" idx="3"/>
          </p:cNvCxnSpPr>
          <p:nvPr/>
        </p:nvCxnSpPr>
        <p:spPr>
          <a:xfrm flipH="1" flipV="1">
            <a:off x="4800600" y="1943100"/>
            <a:ext cx="2212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7" idx="5"/>
            <a:endCxn id="8" idx="1"/>
          </p:cNvCxnSpPr>
          <p:nvPr/>
        </p:nvCxnSpPr>
        <p:spPr>
          <a:xfrm>
            <a:off x="3360130" y="5397126"/>
            <a:ext cx="1450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8" idx="6"/>
            <a:endCxn id="8" idx="1"/>
          </p:cNvCxnSpPr>
          <p:nvPr/>
        </p:nvCxnSpPr>
        <p:spPr>
          <a:xfrm flipV="1">
            <a:off x="3200400" y="575310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9" idx="7"/>
            <a:endCxn id="8" idx="1"/>
          </p:cNvCxnSpPr>
          <p:nvPr/>
        </p:nvCxnSpPr>
        <p:spPr>
          <a:xfrm flipV="1">
            <a:off x="3207730" y="5753100"/>
            <a:ext cx="297470" cy="432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30" idx="0"/>
            <a:endCxn id="8" idx="2"/>
          </p:cNvCxnSpPr>
          <p:nvPr/>
        </p:nvCxnSpPr>
        <p:spPr>
          <a:xfrm flipV="1">
            <a:off x="3848100" y="6019800"/>
            <a:ext cx="2667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1" idx="1"/>
            <a:endCxn id="8" idx="2"/>
          </p:cNvCxnSpPr>
          <p:nvPr/>
        </p:nvCxnSpPr>
        <p:spPr>
          <a:xfrm flipH="1" flipV="1">
            <a:off x="4114800" y="6019800"/>
            <a:ext cx="3736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 idx="2"/>
            <a:endCxn id="5" idx="0"/>
          </p:cNvCxnSpPr>
          <p:nvPr/>
        </p:nvCxnSpPr>
        <p:spPr>
          <a:xfrm flipH="1">
            <a:off x="1828800" y="2209800"/>
            <a:ext cx="2362200" cy="160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2438400" y="2667000"/>
            <a:ext cx="9906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Relays</a:t>
            </a:r>
          </a:p>
        </p:txBody>
      </p:sp>
    </p:spTree>
    <p:extLst>
      <p:ext uri="{BB962C8B-B14F-4D97-AF65-F5344CB8AC3E}">
        <p14:creationId xmlns:p14="http://schemas.microsoft.com/office/powerpoint/2010/main" val="229893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2400"/>
            <a:ext cx="6096000" cy="1143000"/>
          </a:xfrm>
        </p:spPr>
        <p:txBody>
          <a:bodyPr/>
          <a:lstStyle/>
          <a:p>
            <a:r>
              <a:rPr lang="en-US" dirty="0" smtClean="0"/>
              <a:t>Business ERD</a:t>
            </a:r>
            <a:endParaRPr lang="en-US" dirty="0"/>
          </a:p>
        </p:txBody>
      </p:sp>
      <p:sp>
        <p:nvSpPr>
          <p:cNvPr id="4" name="Rectangle 3"/>
          <p:cNvSpPr/>
          <p:nvPr/>
        </p:nvSpPr>
        <p:spPr>
          <a:xfrm>
            <a:off x="1524000" y="1752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Business Interface</a:t>
            </a:r>
            <a:endParaRPr lang="en-US" sz="1400" dirty="0"/>
          </a:p>
        </p:txBody>
      </p:sp>
      <p:sp>
        <p:nvSpPr>
          <p:cNvPr id="5" name="Rectangle 4"/>
          <p:cNvSpPr/>
          <p:nvPr/>
        </p:nvSpPr>
        <p:spPr>
          <a:xfrm>
            <a:off x="1828800" y="3581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a:t>
            </a:r>
            <a:endParaRPr lang="en-US" sz="1400" dirty="0"/>
          </a:p>
        </p:txBody>
      </p:sp>
      <p:sp>
        <p:nvSpPr>
          <p:cNvPr id="6" name="Rectangle 5"/>
          <p:cNvSpPr/>
          <p:nvPr/>
        </p:nvSpPr>
        <p:spPr>
          <a:xfrm>
            <a:off x="6781800" y="3886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Trains</a:t>
            </a:r>
          </a:p>
        </p:txBody>
      </p:sp>
      <p:sp>
        <p:nvSpPr>
          <p:cNvPr id="7" name="Rectangle 6"/>
          <p:cNvSpPr/>
          <p:nvPr/>
        </p:nvSpPr>
        <p:spPr>
          <a:xfrm>
            <a:off x="4419600" y="38862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Cars</a:t>
            </a:r>
            <a:endParaRPr lang="en-US" sz="2000" dirty="0"/>
          </a:p>
        </p:txBody>
      </p:sp>
      <p:sp>
        <p:nvSpPr>
          <p:cNvPr id="8" name="Rectangle 7"/>
          <p:cNvSpPr/>
          <p:nvPr/>
        </p:nvSpPr>
        <p:spPr>
          <a:xfrm>
            <a:off x="6781800" y="5638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Stations</a:t>
            </a:r>
          </a:p>
        </p:txBody>
      </p:sp>
      <p:sp>
        <p:nvSpPr>
          <p:cNvPr id="10" name="Oval 9"/>
          <p:cNvSpPr/>
          <p:nvPr/>
        </p:nvSpPr>
        <p:spPr>
          <a:xfrm>
            <a:off x="914400" y="31242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Ad_to</a:t>
            </a:r>
            <a:endParaRPr lang="en-US" sz="1100" dirty="0" smtClean="0"/>
          </a:p>
        </p:txBody>
      </p:sp>
      <p:sp>
        <p:nvSpPr>
          <p:cNvPr id="11" name="Oval 10"/>
          <p:cNvSpPr/>
          <p:nvPr/>
        </p:nvSpPr>
        <p:spPr>
          <a:xfrm>
            <a:off x="0" y="34290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Ad_from</a:t>
            </a:r>
            <a:endParaRPr lang="en-US" sz="1000" dirty="0" smtClean="0"/>
          </a:p>
        </p:txBody>
      </p:sp>
      <p:sp>
        <p:nvSpPr>
          <p:cNvPr id="12" name="Oval 11"/>
          <p:cNvSpPr/>
          <p:nvPr/>
        </p:nvSpPr>
        <p:spPr>
          <a:xfrm>
            <a:off x="685800" y="3886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Ad_price</a:t>
            </a:r>
            <a:endParaRPr lang="en-US" sz="1100" dirty="0" smtClean="0"/>
          </a:p>
        </p:txBody>
      </p:sp>
      <p:sp>
        <p:nvSpPr>
          <p:cNvPr id="13" name="Oval 12"/>
          <p:cNvSpPr/>
          <p:nvPr/>
        </p:nvSpPr>
        <p:spPr>
          <a:xfrm>
            <a:off x="1676400" y="4191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Ad_content</a:t>
            </a:r>
            <a:endParaRPr lang="en-US" sz="1000" dirty="0" smtClean="0"/>
          </a:p>
        </p:txBody>
      </p:sp>
      <p:sp>
        <p:nvSpPr>
          <p:cNvPr id="14" name="Oval 13"/>
          <p:cNvSpPr/>
          <p:nvPr/>
        </p:nvSpPr>
        <p:spPr>
          <a:xfrm>
            <a:off x="2590800" y="3048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Custom_design_demands</a:t>
            </a:r>
            <a:endParaRPr lang="en-US" sz="1100" dirty="0" smtClean="0"/>
          </a:p>
        </p:txBody>
      </p:sp>
      <p:sp>
        <p:nvSpPr>
          <p:cNvPr id="15" name="Oval 14"/>
          <p:cNvSpPr/>
          <p:nvPr/>
        </p:nvSpPr>
        <p:spPr>
          <a:xfrm>
            <a:off x="4343400" y="31242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car_id</a:t>
            </a:r>
            <a:endParaRPr lang="en-US" sz="1000" dirty="0" smtClean="0"/>
          </a:p>
        </p:txBody>
      </p:sp>
      <p:sp>
        <p:nvSpPr>
          <p:cNvPr id="19" name="Oval 18"/>
          <p:cNvSpPr/>
          <p:nvPr/>
        </p:nvSpPr>
        <p:spPr>
          <a:xfrm>
            <a:off x="7467600" y="3124200"/>
            <a:ext cx="990600"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train_capacity</a:t>
            </a:r>
            <a:endParaRPr lang="en-US" sz="1050" dirty="0" smtClean="0"/>
          </a:p>
        </p:txBody>
      </p:sp>
      <p:sp>
        <p:nvSpPr>
          <p:cNvPr id="20" name="Oval 19"/>
          <p:cNvSpPr/>
          <p:nvPr/>
        </p:nvSpPr>
        <p:spPr>
          <a:xfrm>
            <a:off x="8153400" y="4572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t</a:t>
            </a:r>
            <a:r>
              <a:rPr lang="en-US" sz="1100" dirty="0" err="1" smtClean="0"/>
              <a:t>rain_ontime</a:t>
            </a:r>
            <a:endParaRPr lang="en-US" sz="1100" dirty="0" smtClean="0"/>
          </a:p>
        </p:txBody>
      </p:sp>
      <p:sp>
        <p:nvSpPr>
          <p:cNvPr id="21" name="Oval 20"/>
          <p:cNvSpPr/>
          <p:nvPr/>
        </p:nvSpPr>
        <p:spPr>
          <a:xfrm>
            <a:off x="8153400" y="3810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train_current</a:t>
            </a:r>
            <a:endParaRPr lang="en-US" sz="1100" dirty="0" smtClean="0"/>
          </a:p>
        </p:txBody>
      </p:sp>
      <p:sp>
        <p:nvSpPr>
          <p:cNvPr id="22" name="Oval 21"/>
          <p:cNvSpPr/>
          <p:nvPr/>
        </p:nvSpPr>
        <p:spPr>
          <a:xfrm>
            <a:off x="6324600" y="3124200"/>
            <a:ext cx="990600"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train_id</a:t>
            </a:r>
            <a:endParaRPr lang="en-US" sz="1200" dirty="0" smtClean="0"/>
          </a:p>
        </p:txBody>
      </p:sp>
      <p:sp>
        <p:nvSpPr>
          <p:cNvPr id="23" name="Oval 22"/>
          <p:cNvSpPr/>
          <p:nvPr/>
        </p:nvSpPr>
        <p:spPr>
          <a:xfrm>
            <a:off x="381000" y="129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user_id</a:t>
            </a:r>
            <a:endParaRPr lang="en-US" sz="1200" dirty="0" smtClean="0"/>
          </a:p>
        </p:txBody>
      </p:sp>
      <p:sp>
        <p:nvSpPr>
          <p:cNvPr id="24" name="Oval 23"/>
          <p:cNvSpPr/>
          <p:nvPr/>
        </p:nvSpPr>
        <p:spPr>
          <a:xfrm>
            <a:off x="381000" y="1981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user_name</a:t>
            </a:r>
            <a:endParaRPr lang="en-US" sz="1200" dirty="0" smtClean="0"/>
          </a:p>
        </p:txBody>
      </p:sp>
      <p:sp>
        <p:nvSpPr>
          <p:cNvPr id="25" name="Oval 24"/>
          <p:cNvSpPr/>
          <p:nvPr/>
        </p:nvSpPr>
        <p:spPr>
          <a:xfrm>
            <a:off x="2819400" y="129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user_password</a:t>
            </a:r>
            <a:endParaRPr lang="en-US" sz="1200" dirty="0" smtClean="0"/>
          </a:p>
        </p:txBody>
      </p:sp>
      <p:sp>
        <p:nvSpPr>
          <p:cNvPr id="26" name="Oval 25"/>
          <p:cNvSpPr/>
          <p:nvPr/>
        </p:nvSpPr>
        <p:spPr>
          <a:xfrm>
            <a:off x="2819400" y="2057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user_phone</a:t>
            </a:r>
            <a:endParaRPr lang="en-US" sz="1200" dirty="0" smtClean="0"/>
          </a:p>
        </p:txBody>
      </p:sp>
      <p:sp>
        <p:nvSpPr>
          <p:cNvPr id="29" name="Oval 28"/>
          <p:cNvSpPr/>
          <p:nvPr/>
        </p:nvSpPr>
        <p:spPr>
          <a:xfrm>
            <a:off x="68580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Stop_name</a:t>
            </a:r>
            <a:endParaRPr lang="en-US" sz="900" dirty="0" smtClean="0"/>
          </a:p>
        </p:txBody>
      </p:sp>
      <p:sp>
        <p:nvSpPr>
          <p:cNvPr id="30" name="Oval 29"/>
          <p:cNvSpPr/>
          <p:nvPr/>
        </p:nvSpPr>
        <p:spPr>
          <a:xfrm>
            <a:off x="81534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Stop_location</a:t>
            </a:r>
            <a:endParaRPr lang="en-US" sz="900" dirty="0" smtClean="0"/>
          </a:p>
        </p:txBody>
      </p:sp>
      <p:sp>
        <p:nvSpPr>
          <p:cNvPr id="31" name="Oval 30"/>
          <p:cNvSpPr/>
          <p:nvPr/>
        </p:nvSpPr>
        <p:spPr>
          <a:xfrm>
            <a:off x="8153400" y="5410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Stop_next</a:t>
            </a:r>
            <a:endParaRPr lang="en-US" sz="900" dirty="0" smtClean="0"/>
          </a:p>
        </p:txBody>
      </p:sp>
      <p:sp>
        <p:nvSpPr>
          <p:cNvPr id="32" name="Diamond 31"/>
          <p:cNvSpPr/>
          <p:nvPr/>
        </p:nvSpPr>
        <p:spPr>
          <a:xfrm>
            <a:off x="1676400" y="2514600"/>
            <a:ext cx="9144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buys</a:t>
            </a:r>
            <a:endParaRPr lang="en-US" sz="1100" dirty="0"/>
          </a:p>
        </p:txBody>
      </p:sp>
      <p:sp>
        <p:nvSpPr>
          <p:cNvPr id="33" name="Diamond 32"/>
          <p:cNvSpPr/>
          <p:nvPr/>
        </p:nvSpPr>
        <p:spPr>
          <a:xfrm>
            <a:off x="6934200" y="46482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 stop</a:t>
            </a:r>
            <a:endParaRPr lang="en-US" sz="1100" dirty="0"/>
          </a:p>
        </p:txBody>
      </p:sp>
      <p:cxnSp>
        <p:nvCxnSpPr>
          <p:cNvPr id="37" name="Straight Arrow Connector 36"/>
          <p:cNvCxnSpPr>
            <a:stCxn id="6" idx="1"/>
            <a:endCxn id="193" idx="3"/>
          </p:cNvCxnSpPr>
          <p:nvPr/>
        </p:nvCxnSpPr>
        <p:spPr>
          <a:xfrm flipH="1">
            <a:off x="65532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3048000" y="3657600"/>
            <a:ext cx="9906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placed</a:t>
            </a:r>
            <a:endParaRPr lang="en-US" sz="900" dirty="0"/>
          </a:p>
        </p:txBody>
      </p:sp>
      <p:cxnSp>
        <p:nvCxnSpPr>
          <p:cNvPr id="68" name="Straight Connector 67"/>
          <p:cNvCxnSpPr>
            <a:stCxn id="5" idx="1"/>
            <a:endCxn id="10" idx="5"/>
          </p:cNvCxnSpPr>
          <p:nvPr/>
        </p:nvCxnSpPr>
        <p:spPr>
          <a:xfrm flipH="1" flipV="1">
            <a:off x="1564808" y="3579485"/>
            <a:ext cx="263992" cy="154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 idx="1"/>
            <a:endCxn id="11" idx="6"/>
          </p:cNvCxnSpPr>
          <p:nvPr/>
        </p:nvCxnSpPr>
        <p:spPr>
          <a:xfrm flipH="1" flipV="1">
            <a:off x="914400" y="36957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1"/>
            <a:endCxn id="12" idx="7"/>
          </p:cNvCxnSpPr>
          <p:nvPr/>
        </p:nvCxnSpPr>
        <p:spPr>
          <a:xfrm flipH="1">
            <a:off x="1531330" y="3733800"/>
            <a:ext cx="297470" cy="252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 idx="2"/>
            <a:endCxn id="13" idx="0"/>
          </p:cNvCxnSpPr>
          <p:nvPr/>
        </p:nvCxnSpPr>
        <p:spPr>
          <a:xfrm>
            <a:off x="2133600" y="3886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4" idx="3"/>
            <a:endCxn id="5" idx="3"/>
          </p:cNvCxnSpPr>
          <p:nvPr/>
        </p:nvCxnSpPr>
        <p:spPr>
          <a:xfrm flipH="1">
            <a:off x="2438400" y="3568326"/>
            <a:ext cx="2974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4"/>
            <a:endCxn id="7" idx="0"/>
          </p:cNvCxnSpPr>
          <p:nvPr/>
        </p:nvCxnSpPr>
        <p:spPr>
          <a:xfrm>
            <a:off x="4800600" y="3657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5"/>
            <a:endCxn id="6" idx="0"/>
          </p:cNvCxnSpPr>
          <p:nvPr/>
        </p:nvCxnSpPr>
        <p:spPr>
          <a:xfrm>
            <a:off x="7170130" y="3570194"/>
            <a:ext cx="221270" cy="316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9" idx="3"/>
            <a:endCxn id="6" idx="0"/>
          </p:cNvCxnSpPr>
          <p:nvPr/>
        </p:nvCxnSpPr>
        <p:spPr>
          <a:xfrm flipH="1">
            <a:off x="7391400" y="3570194"/>
            <a:ext cx="221270" cy="316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1" idx="2"/>
            <a:endCxn id="6" idx="3"/>
          </p:cNvCxnSpPr>
          <p:nvPr/>
        </p:nvCxnSpPr>
        <p:spPr>
          <a:xfrm flipH="1">
            <a:off x="8001000" y="4114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0" idx="1"/>
          </p:cNvCxnSpPr>
          <p:nvPr/>
        </p:nvCxnSpPr>
        <p:spPr>
          <a:xfrm flipH="1" flipV="1">
            <a:off x="8001000" y="4343400"/>
            <a:ext cx="297470"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5"/>
            <a:endCxn id="4" idx="1"/>
          </p:cNvCxnSpPr>
          <p:nvPr/>
        </p:nvCxnSpPr>
        <p:spPr>
          <a:xfrm>
            <a:off x="1226530" y="1815726"/>
            <a:ext cx="2974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4" idx="7"/>
            <a:endCxn id="4" idx="1"/>
          </p:cNvCxnSpPr>
          <p:nvPr/>
        </p:nvCxnSpPr>
        <p:spPr>
          <a:xfrm flipV="1">
            <a:off x="1226530" y="2019300"/>
            <a:ext cx="2974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5" idx="3"/>
            <a:endCxn id="4" idx="3"/>
          </p:cNvCxnSpPr>
          <p:nvPr/>
        </p:nvCxnSpPr>
        <p:spPr>
          <a:xfrm flipH="1">
            <a:off x="2743200" y="1815726"/>
            <a:ext cx="2212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6" idx="1"/>
            <a:endCxn id="4" idx="3"/>
          </p:cNvCxnSpPr>
          <p:nvPr/>
        </p:nvCxnSpPr>
        <p:spPr>
          <a:xfrm flipH="1" flipV="1">
            <a:off x="2743200" y="2019300"/>
            <a:ext cx="221270" cy="127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9" idx="0"/>
            <a:endCxn id="8" idx="2"/>
          </p:cNvCxnSpPr>
          <p:nvPr/>
        </p:nvCxnSpPr>
        <p:spPr>
          <a:xfrm flipV="1">
            <a:off x="7353300" y="617220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30" idx="1"/>
          </p:cNvCxnSpPr>
          <p:nvPr/>
        </p:nvCxnSpPr>
        <p:spPr>
          <a:xfrm flipH="1" flipV="1">
            <a:off x="8001000" y="6172200"/>
            <a:ext cx="2974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1" idx="2"/>
            <a:endCxn id="8" idx="3"/>
          </p:cNvCxnSpPr>
          <p:nvPr/>
        </p:nvCxnSpPr>
        <p:spPr>
          <a:xfrm flipH="1">
            <a:off x="8001000" y="57150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5" idx="3"/>
            <a:endCxn id="54" idx="1"/>
          </p:cNvCxnSpPr>
          <p:nvPr/>
        </p:nvCxnSpPr>
        <p:spPr>
          <a:xfrm>
            <a:off x="2438400" y="37338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54" idx="3"/>
            <a:endCxn id="7" idx="1"/>
          </p:cNvCxnSpPr>
          <p:nvPr/>
        </p:nvCxnSpPr>
        <p:spPr>
          <a:xfrm>
            <a:off x="4038600" y="4114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Diamond 192"/>
          <p:cNvSpPr/>
          <p:nvPr/>
        </p:nvSpPr>
        <p:spPr>
          <a:xfrm>
            <a:off x="5410200" y="3581400"/>
            <a:ext cx="1143000" cy="10668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consists</a:t>
            </a:r>
            <a:endParaRPr lang="en-US" sz="900" dirty="0"/>
          </a:p>
        </p:txBody>
      </p:sp>
      <p:cxnSp>
        <p:nvCxnSpPr>
          <p:cNvPr id="196" name="Straight Arrow Connector 195"/>
          <p:cNvCxnSpPr>
            <a:stCxn id="7" idx="3"/>
            <a:endCxn id="193" idx="1"/>
          </p:cNvCxnSpPr>
          <p:nvPr/>
        </p:nvCxnSpPr>
        <p:spPr>
          <a:xfrm>
            <a:off x="51816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4" name="Diamond 263"/>
          <p:cNvSpPr/>
          <p:nvPr/>
        </p:nvSpPr>
        <p:spPr>
          <a:xfrm>
            <a:off x="5410200" y="50292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a:t>
            </a:r>
            <a:endParaRPr lang="en-US" sz="1100" dirty="0"/>
          </a:p>
        </p:txBody>
      </p:sp>
      <p:sp>
        <p:nvSpPr>
          <p:cNvPr id="265" name="Diamond 264"/>
          <p:cNvSpPr/>
          <p:nvPr/>
        </p:nvSpPr>
        <p:spPr>
          <a:xfrm>
            <a:off x="5410200" y="58674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a:t>
            </a:r>
            <a:endParaRPr lang="en-US" sz="1100" dirty="0"/>
          </a:p>
        </p:txBody>
      </p:sp>
      <p:cxnSp>
        <p:nvCxnSpPr>
          <p:cNvPr id="271" name="Straight Arrow Connector 270"/>
          <p:cNvCxnSpPr>
            <a:stCxn id="8" idx="0"/>
            <a:endCxn id="33" idx="2"/>
          </p:cNvCxnSpPr>
          <p:nvPr/>
        </p:nvCxnSpPr>
        <p:spPr>
          <a:xfrm flipV="1">
            <a:off x="7391400" y="5410200"/>
            <a:ext cx="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8" idx="1"/>
            <a:endCxn id="264" idx="3"/>
          </p:cNvCxnSpPr>
          <p:nvPr/>
        </p:nvCxnSpPr>
        <p:spPr>
          <a:xfrm flipH="1" flipV="1">
            <a:off x="6324600" y="5410200"/>
            <a:ext cx="4572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8" idx="1"/>
            <a:endCxn id="265" idx="3"/>
          </p:cNvCxnSpPr>
          <p:nvPr/>
        </p:nvCxnSpPr>
        <p:spPr>
          <a:xfrm flipH="1">
            <a:off x="6324600" y="5905500"/>
            <a:ext cx="457200" cy="342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3962400" y="5638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Tickets</a:t>
            </a:r>
          </a:p>
        </p:txBody>
      </p:sp>
      <p:cxnSp>
        <p:nvCxnSpPr>
          <p:cNvPr id="278" name="Straight Arrow Connector 277"/>
          <p:cNvCxnSpPr>
            <a:stCxn id="264" idx="1"/>
          </p:cNvCxnSpPr>
          <p:nvPr/>
        </p:nvCxnSpPr>
        <p:spPr>
          <a:xfrm flipH="1">
            <a:off x="5181600" y="5410200"/>
            <a:ext cx="22860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65" idx="1"/>
          </p:cNvCxnSpPr>
          <p:nvPr/>
        </p:nvCxnSpPr>
        <p:spPr>
          <a:xfrm flipH="1" flipV="1">
            <a:off x="5181600" y="6096000"/>
            <a:ext cx="2286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143000" y="5638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Customer</a:t>
            </a:r>
          </a:p>
        </p:txBody>
      </p:sp>
      <p:sp>
        <p:nvSpPr>
          <p:cNvPr id="284" name="Oval 283"/>
          <p:cNvSpPr/>
          <p:nvPr/>
        </p:nvSpPr>
        <p:spPr>
          <a:xfrm>
            <a:off x="4114800" y="48768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Ticket_date</a:t>
            </a:r>
            <a:endParaRPr lang="en-US" sz="1000" dirty="0" smtClean="0"/>
          </a:p>
        </p:txBody>
      </p:sp>
      <p:cxnSp>
        <p:nvCxnSpPr>
          <p:cNvPr id="286" name="Straight Connector 285"/>
          <p:cNvCxnSpPr>
            <a:stCxn id="284" idx="4"/>
            <a:endCxn id="276" idx="0"/>
          </p:cNvCxnSpPr>
          <p:nvPr/>
        </p:nvCxnSpPr>
        <p:spPr>
          <a:xfrm>
            <a:off x="4572000" y="54102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87" name="Diamond 286"/>
          <p:cNvSpPr/>
          <p:nvPr/>
        </p:nvSpPr>
        <p:spPr>
          <a:xfrm>
            <a:off x="2743200" y="5410200"/>
            <a:ext cx="9144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buys</a:t>
            </a:r>
            <a:endParaRPr lang="en-US" sz="1100" dirty="0"/>
          </a:p>
        </p:txBody>
      </p:sp>
      <p:cxnSp>
        <p:nvCxnSpPr>
          <p:cNvPr id="289" name="Straight Arrow Connector 288"/>
          <p:cNvCxnSpPr>
            <a:stCxn id="32" idx="2"/>
            <a:endCxn id="5" idx="0"/>
          </p:cNvCxnSpPr>
          <p:nvPr/>
        </p:nvCxnSpPr>
        <p:spPr>
          <a:xfrm>
            <a:off x="2133600" y="3352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4" idx="2"/>
            <a:endCxn id="32" idx="0"/>
          </p:cNvCxnSpPr>
          <p:nvPr/>
        </p:nvCxnSpPr>
        <p:spPr>
          <a:xfrm>
            <a:off x="2133600" y="2286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76" idx="1"/>
            <a:endCxn id="287" idx="3"/>
          </p:cNvCxnSpPr>
          <p:nvPr/>
        </p:nvCxnSpPr>
        <p:spPr>
          <a:xfrm flipH="1">
            <a:off x="3657600" y="5867400"/>
            <a:ext cx="304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87" idx="1"/>
            <a:endCxn id="283" idx="3"/>
          </p:cNvCxnSpPr>
          <p:nvPr/>
        </p:nvCxnSpPr>
        <p:spPr>
          <a:xfrm flipH="1">
            <a:off x="2362200" y="5867400"/>
            <a:ext cx="381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1295400" y="49530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Cc_number</a:t>
            </a:r>
            <a:endParaRPr lang="en-US" sz="1000" dirty="0" smtClean="0"/>
          </a:p>
        </p:txBody>
      </p:sp>
      <p:sp>
        <p:nvSpPr>
          <p:cNvPr id="302" name="Oval 301"/>
          <p:cNvSpPr/>
          <p:nvPr/>
        </p:nvSpPr>
        <p:spPr>
          <a:xfrm>
            <a:off x="1295400" y="6324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customer_balance</a:t>
            </a:r>
            <a:endParaRPr lang="en-US" sz="900" dirty="0" smtClean="0"/>
          </a:p>
        </p:txBody>
      </p:sp>
      <p:sp>
        <p:nvSpPr>
          <p:cNvPr id="303" name="Oval 302"/>
          <p:cNvSpPr/>
          <p:nvPr/>
        </p:nvSpPr>
        <p:spPr>
          <a:xfrm>
            <a:off x="0" y="5562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Customer_name</a:t>
            </a:r>
            <a:endParaRPr lang="en-US" sz="900" dirty="0" smtClean="0"/>
          </a:p>
        </p:txBody>
      </p:sp>
      <p:cxnSp>
        <p:nvCxnSpPr>
          <p:cNvPr id="305" name="Straight Connector 304"/>
          <p:cNvCxnSpPr>
            <a:stCxn id="301" idx="4"/>
            <a:endCxn id="283" idx="0"/>
          </p:cNvCxnSpPr>
          <p:nvPr/>
        </p:nvCxnSpPr>
        <p:spPr>
          <a:xfrm>
            <a:off x="1752600" y="5486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303" idx="6"/>
            <a:endCxn id="283" idx="1"/>
          </p:cNvCxnSpPr>
          <p:nvPr/>
        </p:nvCxnSpPr>
        <p:spPr>
          <a:xfrm>
            <a:off x="914400" y="582930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02" idx="0"/>
            <a:endCxn id="283" idx="2"/>
          </p:cNvCxnSpPr>
          <p:nvPr/>
        </p:nvCxnSpPr>
        <p:spPr>
          <a:xfrm flipV="1">
            <a:off x="1752600" y="6096000"/>
            <a:ext cx="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9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53</a:t>
            </a:fld>
            <a:endParaRPr lang="en-US" dirty="0"/>
          </a:p>
        </p:txBody>
      </p:sp>
      <p:cxnSp>
        <p:nvCxnSpPr>
          <p:cNvPr id="7" name="Elbow Connector 6"/>
          <p:cNvCxnSpPr>
            <a:stCxn id="11" idx="3"/>
            <a:endCxn id="15" idx="0"/>
          </p:cNvCxnSpPr>
          <p:nvPr/>
        </p:nvCxnSpPr>
        <p:spPr>
          <a:xfrm>
            <a:off x="5107715" y="2853002"/>
            <a:ext cx="2038438"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8" name="Title 1"/>
          <p:cNvSpPr>
            <a:spLocks noGrp="1"/>
          </p:cNvSpPr>
          <p:nvPr/>
        </p:nvSpPr>
        <p:spPr>
          <a:xfrm>
            <a:off x="457200" y="6050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cxnSp>
        <p:nvCxnSpPr>
          <p:cNvPr id="9" name="Elbow Connector 8"/>
          <p:cNvCxnSpPr>
            <a:stCxn id="11" idx="1"/>
            <a:endCxn id="12" idx="0"/>
          </p:cNvCxnSpPr>
          <p:nvPr/>
        </p:nvCxnSpPr>
        <p:spPr>
          <a:xfrm rot="10800000" flipV="1">
            <a:off x="1431153" y="2853002"/>
            <a:ext cx="2000162"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1" idx="2"/>
            <a:endCxn id="13" idx="0"/>
          </p:cNvCxnSpPr>
          <p:nvPr/>
        </p:nvCxnSpPr>
        <p:spPr>
          <a:xfrm rot="5400000">
            <a:off x="3688638" y="3033917"/>
            <a:ext cx="228392" cy="933362"/>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Rounded Rectangle 10"/>
          <p:cNvSpPr/>
          <p:nvPr/>
        </p:nvSpPr>
        <p:spPr>
          <a:xfrm>
            <a:off x="3431315" y="2319602"/>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Decision Engine</a:t>
            </a:r>
            <a:endParaRPr lang="en-US" dirty="0"/>
          </a:p>
        </p:txBody>
      </p:sp>
      <p:sp>
        <p:nvSpPr>
          <p:cNvPr id="12" name="Rounded Rectangle 11"/>
          <p:cNvSpPr/>
          <p:nvPr/>
        </p:nvSpPr>
        <p:spPr>
          <a:xfrm>
            <a:off x="592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Database I/O</a:t>
            </a:r>
            <a:endParaRPr lang="en-US" dirty="0"/>
          </a:p>
        </p:txBody>
      </p:sp>
      <p:sp>
        <p:nvSpPr>
          <p:cNvPr id="13" name="Rounded Rectangle 12"/>
          <p:cNvSpPr/>
          <p:nvPr/>
        </p:nvSpPr>
        <p:spPr>
          <a:xfrm>
            <a:off x="2497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Request Handler</a:t>
            </a:r>
          </a:p>
        </p:txBody>
      </p:sp>
      <p:sp>
        <p:nvSpPr>
          <p:cNvPr id="14" name="Rounded Rectangle 13"/>
          <p:cNvSpPr/>
          <p:nvPr/>
        </p:nvSpPr>
        <p:spPr>
          <a:xfrm>
            <a:off x="4402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Gradient Descent / Supervised Learning</a:t>
            </a:r>
            <a:br>
              <a:rPr lang="en-US" sz="1400" dirty="0" smtClean="0"/>
            </a:br>
            <a:r>
              <a:rPr lang="en-US" sz="1400" dirty="0" smtClean="0"/>
              <a:t>Algorithm</a:t>
            </a:r>
            <a:endParaRPr lang="en-US" sz="1400" dirty="0"/>
          </a:p>
        </p:txBody>
      </p:sp>
      <p:sp>
        <p:nvSpPr>
          <p:cNvPr id="15" name="Rounded Rectangle 14"/>
          <p:cNvSpPr/>
          <p:nvPr/>
        </p:nvSpPr>
        <p:spPr>
          <a:xfrm>
            <a:off x="6307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Option Route Detection</a:t>
            </a:r>
          </a:p>
        </p:txBody>
      </p:sp>
      <p:cxnSp>
        <p:nvCxnSpPr>
          <p:cNvPr id="16" name="Elbow Connector 15"/>
          <p:cNvCxnSpPr>
            <a:stCxn id="11" idx="2"/>
            <a:endCxn id="14" idx="0"/>
          </p:cNvCxnSpPr>
          <p:nvPr/>
        </p:nvCxnSpPr>
        <p:spPr>
          <a:xfrm rot="16200000" flipH="1">
            <a:off x="4641138" y="3014779"/>
            <a:ext cx="228392" cy="971638"/>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6612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Path</a:t>
            </a:r>
            <a:endParaRPr lang="en-US" sz="1200" dirty="0"/>
          </a:p>
        </p:txBody>
      </p:sp>
      <p:sp>
        <p:nvSpPr>
          <p:cNvPr id="18" name="Rounded Rectangle 17"/>
          <p:cNvSpPr/>
          <p:nvPr/>
        </p:nvSpPr>
        <p:spPr>
          <a:xfrm>
            <a:off x="6612753" y="54539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Time</a:t>
            </a:r>
            <a:endParaRPr lang="en-US" sz="1200" dirty="0"/>
          </a:p>
        </p:txBody>
      </p:sp>
      <p:sp>
        <p:nvSpPr>
          <p:cNvPr id="19" name="Rounded Rectangle 18"/>
          <p:cNvSpPr/>
          <p:nvPr/>
        </p:nvSpPr>
        <p:spPr>
          <a:xfrm>
            <a:off x="6612753" y="59873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GTFS Interface</a:t>
            </a:r>
            <a:endParaRPr lang="en-US" sz="1200" dirty="0"/>
          </a:p>
        </p:txBody>
      </p:sp>
      <p:sp>
        <p:nvSpPr>
          <p:cNvPr id="20" name="Rounded Rectangle 19"/>
          <p:cNvSpPr/>
          <p:nvPr/>
        </p:nvSpPr>
        <p:spPr>
          <a:xfrm>
            <a:off x="4707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 Features</a:t>
            </a:r>
            <a:endParaRPr lang="en-US" sz="1200" dirty="0"/>
          </a:p>
        </p:txBody>
      </p:sp>
      <p:sp>
        <p:nvSpPr>
          <p:cNvPr id="21" name="Rounded Rectangle 20"/>
          <p:cNvSpPr/>
          <p:nvPr/>
        </p:nvSpPr>
        <p:spPr>
          <a:xfrm>
            <a:off x="4707753" y="54539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Historical Features</a:t>
            </a:r>
            <a:endParaRPr lang="en-US" sz="1200" dirty="0"/>
          </a:p>
        </p:txBody>
      </p:sp>
      <p:sp>
        <p:nvSpPr>
          <p:cNvPr id="22" name="Rounded Rectangle 21"/>
          <p:cNvSpPr/>
          <p:nvPr/>
        </p:nvSpPr>
        <p:spPr>
          <a:xfrm>
            <a:off x="4707753" y="5994312"/>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Location Features</a:t>
            </a:r>
            <a:endParaRPr lang="en-US" sz="1200" dirty="0"/>
          </a:p>
        </p:txBody>
      </p:sp>
      <p:sp>
        <p:nvSpPr>
          <p:cNvPr id="23" name="Rounded Rectangle 22"/>
          <p:cNvSpPr/>
          <p:nvPr/>
        </p:nvSpPr>
        <p:spPr>
          <a:xfrm>
            <a:off x="2802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Delay Forecast</a:t>
            </a:r>
            <a:endParaRPr lang="en-US" sz="1200" dirty="0"/>
          </a:p>
        </p:txBody>
      </p:sp>
      <p:cxnSp>
        <p:nvCxnSpPr>
          <p:cNvPr id="24" name="Elbow Connector 23"/>
          <p:cNvCxnSpPr>
            <a:stCxn id="13" idx="2"/>
            <a:endCxn id="23" idx="1"/>
          </p:cNvCxnSpPr>
          <p:nvPr/>
        </p:nvCxnSpPr>
        <p:spPr>
          <a:xfrm rot="5400000">
            <a:off x="2854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2"/>
            <a:endCxn id="20" idx="1"/>
          </p:cNvCxnSpPr>
          <p:nvPr/>
        </p:nvCxnSpPr>
        <p:spPr>
          <a:xfrm rot="5400000">
            <a:off x="4759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21" idx="1"/>
          </p:cNvCxnSpPr>
          <p:nvPr/>
        </p:nvCxnSpPr>
        <p:spPr>
          <a:xfrm rot="5400000">
            <a:off x="4493008" y="4896339"/>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4" idx="2"/>
            <a:endCxn id="22" idx="1"/>
          </p:cNvCxnSpPr>
          <p:nvPr/>
        </p:nvCxnSpPr>
        <p:spPr>
          <a:xfrm rot="5400000">
            <a:off x="4222844" y="5166503"/>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7" idx="1"/>
          </p:cNvCxnSpPr>
          <p:nvPr/>
        </p:nvCxnSpPr>
        <p:spPr>
          <a:xfrm rot="5400000">
            <a:off x="6664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2"/>
            <a:endCxn id="18" idx="1"/>
          </p:cNvCxnSpPr>
          <p:nvPr/>
        </p:nvCxnSpPr>
        <p:spPr>
          <a:xfrm rot="5400000">
            <a:off x="6398008" y="4896339"/>
            <a:ext cx="962891" cy="533400"/>
          </a:xfrm>
          <a:prstGeom prst="bentConnector4">
            <a:avLst>
              <a:gd name="adj1" fmla="val 12827"/>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5" idx="2"/>
            <a:endCxn id="19" idx="1"/>
          </p:cNvCxnSpPr>
          <p:nvPr/>
        </p:nvCxnSpPr>
        <p:spPr>
          <a:xfrm rot="5400000">
            <a:off x="6131308" y="5163039"/>
            <a:ext cx="1496291" cy="533400"/>
          </a:xfrm>
          <a:prstGeom prst="bentConnector4">
            <a:avLst>
              <a:gd name="adj1" fmla="val 83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802753" y="5463877"/>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Ridership Forecast</a:t>
            </a:r>
            <a:endParaRPr lang="en-US" sz="1200" dirty="0"/>
          </a:p>
        </p:txBody>
      </p:sp>
      <p:sp>
        <p:nvSpPr>
          <p:cNvPr id="32" name="Rounded Rectangle 31"/>
          <p:cNvSpPr/>
          <p:nvPr/>
        </p:nvSpPr>
        <p:spPr>
          <a:xfrm>
            <a:off x="2802753" y="59873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Optional Routes</a:t>
            </a:r>
            <a:endParaRPr lang="en-US" sz="1200" dirty="0"/>
          </a:p>
        </p:txBody>
      </p:sp>
      <p:sp>
        <p:nvSpPr>
          <p:cNvPr id="33" name="Rounded Rectangle 32"/>
          <p:cNvSpPr/>
          <p:nvPr/>
        </p:nvSpPr>
        <p:spPr>
          <a:xfrm>
            <a:off x="897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Forecast Tables</a:t>
            </a:r>
            <a:endParaRPr lang="en-US" sz="1200" dirty="0"/>
          </a:p>
        </p:txBody>
      </p:sp>
      <p:cxnSp>
        <p:nvCxnSpPr>
          <p:cNvPr id="34" name="Elbow Connector 33"/>
          <p:cNvCxnSpPr>
            <a:stCxn id="12" idx="2"/>
            <a:endCxn id="33" idx="1"/>
          </p:cNvCxnSpPr>
          <p:nvPr/>
        </p:nvCxnSpPr>
        <p:spPr>
          <a:xfrm rot="5400000">
            <a:off x="949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2"/>
            <a:endCxn id="31" idx="1"/>
          </p:cNvCxnSpPr>
          <p:nvPr/>
        </p:nvCxnSpPr>
        <p:spPr>
          <a:xfrm rot="5400000">
            <a:off x="2583062" y="4901285"/>
            <a:ext cx="972783" cy="533400"/>
          </a:xfrm>
          <a:prstGeom prst="bentConnector4">
            <a:avLst>
              <a:gd name="adj1" fmla="val 1229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3" idx="2"/>
            <a:endCxn id="32" idx="1"/>
          </p:cNvCxnSpPr>
          <p:nvPr/>
        </p:nvCxnSpPr>
        <p:spPr>
          <a:xfrm rot="5400000">
            <a:off x="2321308" y="5163039"/>
            <a:ext cx="1496291" cy="533400"/>
          </a:xfrm>
          <a:prstGeom prst="bentConnector4">
            <a:avLst>
              <a:gd name="adj1" fmla="val 8078"/>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405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54</a:t>
            </a:fld>
            <a:endParaRPr lang="en-US" dirty="0"/>
          </a:p>
        </p:txBody>
      </p:sp>
      <p:cxnSp>
        <p:nvCxnSpPr>
          <p:cNvPr id="7" name="Elbow Connector 6"/>
          <p:cNvCxnSpPr>
            <a:stCxn id="12" idx="1"/>
            <a:endCxn id="40" idx="0"/>
          </p:cNvCxnSpPr>
          <p:nvPr/>
        </p:nvCxnSpPr>
        <p:spPr>
          <a:xfrm rot="10800000" flipV="1">
            <a:off x="1676400" y="1716726"/>
            <a:ext cx="1981200" cy="775055"/>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Elbow Connector 7"/>
          <p:cNvCxnSpPr>
            <a:stCxn id="12" idx="3"/>
            <a:endCxn id="15" idx="0"/>
          </p:cNvCxnSpPr>
          <p:nvPr/>
        </p:nvCxnSpPr>
        <p:spPr>
          <a:xfrm>
            <a:off x="5334000" y="1716727"/>
            <a:ext cx="2057400" cy="775056"/>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Elbow Connector 8"/>
          <p:cNvCxnSpPr>
            <a:stCxn id="12" idx="2"/>
            <a:endCxn id="13" idx="0"/>
          </p:cNvCxnSpPr>
          <p:nvPr/>
        </p:nvCxnSpPr>
        <p:spPr>
          <a:xfrm rot="5400000">
            <a:off x="3917772" y="1913755"/>
            <a:ext cx="241656" cy="91440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2" idx="2"/>
            <a:endCxn id="14" idx="0"/>
          </p:cNvCxnSpPr>
          <p:nvPr/>
        </p:nvCxnSpPr>
        <p:spPr>
          <a:xfrm rot="16200000" flipH="1">
            <a:off x="4870272" y="1875655"/>
            <a:ext cx="241656" cy="990600"/>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a:stCxn id="13" idx="3"/>
            <a:endCxn id="14" idx="1"/>
          </p:cNvCxnSpPr>
          <p:nvPr/>
        </p:nvCxnSpPr>
        <p:spPr>
          <a:xfrm>
            <a:off x="4419600" y="3025183"/>
            <a:ext cx="22860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 name="Rounded Rectangle 11"/>
          <p:cNvSpPr/>
          <p:nvPr/>
        </p:nvSpPr>
        <p:spPr>
          <a:xfrm>
            <a:off x="3657600" y="118332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p>
          <a:p>
            <a:pPr algn="ctr"/>
            <a:r>
              <a:rPr lang="en-US" dirty="0" smtClean="0"/>
              <a:t>Engine</a:t>
            </a:r>
            <a:endParaRPr lang="en-US" dirty="0"/>
          </a:p>
        </p:txBody>
      </p:sp>
      <p:sp>
        <p:nvSpPr>
          <p:cNvPr id="13" name="Rounded Rectangle 12"/>
          <p:cNvSpPr/>
          <p:nvPr/>
        </p:nvSpPr>
        <p:spPr>
          <a:xfrm>
            <a:off x="274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GUI</a:t>
            </a:r>
            <a:endParaRPr lang="en-US" dirty="0"/>
          </a:p>
        </p:txBody>
      </p:sp>
      <p:sp>
        <p:nvSpPr>
          <p:cNvPr id="14" name="Rounded Rectangle 13"/>
          <p:cNvSpPr/>
          <p:nvPr/>
        </p:nvSpPr>
        <p:spPr>
          <a:xfrm>
            <a:off x="4648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Request Handler</a:t>
            </a:r>
          </a:p>
        </p:txBody>
      </p:sp>
      <p:sp>
        <p:nvSpPr>
          <p:cNvPr id="15" name="Rounded Rectangle 14"/>
          <p:cNvSpPr/>
          <p:nvPr/>
        </p:nvSpPr>
        <p:spPr>
          <a:xfrm>
            <a:off x="655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Syndication Process</a:t>
            </a:r>
            <a:endParaRPr lang="en-US" dirty="0"/>
          </a:p>
        </p:txBody>
      </p:sp>
      <p:sp>
        <p:nvSpPr>
          <p:cNvPr id="16" name="Rounded Rectangle 15"/>
          <p:cNvSpPr/>
          <p:nvPr/>
        </p:nvSpPr>
        <p:spPr>
          <a:xfrm>
            <a:off x="3048001"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Administrative Interface</a:t>
            </a:r>
            <a:endParaRPr lang="en-US" sz="1200" dirty="0"/>
          </a:p>
        </p:txBody>
      </p:sp>
      <p:sp>
        <p:nvSpPr>
          <p:cNvPr id="17" name="Rounded Rectangle 16"/>
          <p:cNvSpPr/>
          <p:nvPr/>
        </p:nvSpPr>
        <p:spPr>
          <a:xfrm>
            <a:off x="3048001"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18" name="Rounded Rectangle 17"/>
          <p:cNvSpPr/>
          <p:nvPr/>
        </p:nvSpPr>
        <p:spPr>
          <a:xfrm>
            <a:off x="6858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Google Places API Checker</a:t>
            </a:r>
            <a:endParaRPr lang="en-US" sz="1200" dirty="0"/>
          </a:p>
        </p:txBody>
      </p:sp>
      <p:sp>
        <p:nvSpPr>
          <p:cNvPr id="19" name="Rounded Rectangle 18"/>
          <p:cNvSpPr/>
          <p:nvPr/>
        </p:nvSpPr>
        <p:spPr>
          <a:xfrm>
            <a:off x="6858000"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GTFS/AJAX/Etc Publication</a:t>
            </a:r>
            <a:endParaRPr lang="en-US" sz="1200" dirty="0"/>
          </a:p>
        </p:txBody>
      </p:sp>
      <p:sp>
        <p:nvSpPr>
          <p:cNvPr id="20" name="Rounded Rectangle 19"/>
          <p:cNvSpPr/>
          <p:nvPr/>
        </p:nvSpPr>
        <p:spPr>
          <a:xfrm>
            <a:off x="4953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Capacity Check</a:t>
            </a:r>
            <a:endParaRPr lang="en-US" sz="1200" dirty="0"/>
          </a:p>
        </p:txBody>
      </p:sp>
      <p:cxnSp>
        <p:nvCxnSpPr>
          <p:cNvPr id="21" name="Elbow Connector 20"/>
          <p:cNvCxnSpPr>
            <a:stCxn id="15" idx="2"/>
            <a:endCxn id="18" idx="1"/>
          </p:cNvCxnSpPr>
          <p:nvPr/>
        </p:nvCxnSpPr>
        <p:spPr>
          <a:xfrm rot="5400000">
            <a:off x="6915150" y="3501433"/>
            <a:ext cx="419100"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19" idx="1"/>
          </p:cNvCxnSpPr>
          <p:nvPr/>
        </p:nvCxnSpPr>
        <p:spPr>
          <a:xfrm rot="5400000">
            <a:off x="6648450" y="3768133"/>
            <a:ext cx="952500" cy="533400"/>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2"/>
            <a:endCxn id="20" idx="1"/>
          </p:cNvCxnSpPr>
          <p:nvPr/>
        </p:nvCxnSpPr>
        <p:spPr>
          <a:xfrm rot="5400000">
            <a:off x="5010150" y="3501433"/>
            <a:ext cx="419100" cy="533400"/>
          </a:xfrm>
          <a:prstGeom prst="bentConnector4">
            <a:avLst>
              <a:gd name="adj1" fmla="val 2727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2"/>
            <a:endCxn id="16" idx="1"/>
          </p:cNvCxnSpPr>
          <p:nvPr/>
        </p:nvCxnSpPr>
        <p:spPr>
          <a:xfrm rot="5400000">
            <a:off x="3105151" y="3501434"/>
            <a:ext cx="419100" cy="533399"/>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17" idx="1"/>
          </p:cNvCxnSpPr>
          <p:nvPr/>
        </p:nvCxnSpPr>
        <p:spPr>
          <a:xfrm rot="5400000">
            <a:off x="2838451" y="3768134"/>
            <a:ext cx="952500" cy="533399"/>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953000" y="43205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Schedule</a:t>
            </a:r>
            <a:endParaRPr lang="en-US" sz="1200" dirty="0"/>
          </a:p>
        </p:txBody>
      </p:sp>
      <p:sp>
        <p:nvSpPr>
          <p:cNvPr id="27" name="Rounded Rectangle 26"/>
          <p:cNvSpPr/>
          <p:nvPr/>
        </p:nvSpPr>
        <p:spPr>
          <a:xfrm>
            <a:off x="4953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Accept Feedback</a:t>
            </a:r>
            <a:endParaRPr lang="en-US" sz="1200" dirty="0"/>
          </a:p>
        </p:txBody>
      </p:sp>
      <p:sp>
        <p:nvSpPr>
          <p:cNvPr id="28" name="Rounded Rectangle 27"/>
          <p:cNvSpPr/>
          <p:nvPr/>
        </p:nvSpPr>
        <p:spPr>
          <a:xfrm>
            <a:off x="4953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Destinations</a:t>
            </a:r>
            <a:endParaRPr lang="en-US" sz="1200" dirty="0"/>
          </a:p>
        </p:txBody>
      </p:sp>
      <p:cxnSp>
        <p:nvCxnSpPr>
          <p:cNvPr id="29" name="Elbow Connector 28"/>
          <p:cNvCxnSpPr>
            <a:stCxn id="14" idx="2"/>
            <a:endCxn id="26" idx="1"/>
          </p:cNvCxnSpPr>
          <p:nvPr/>
        </p:nvCxnSpPr>
        <p:spPr>
          <a:xfrm rot="5400000">
            <a:off x="4743450" y="3768133"/>
            <a:ext cx="952501" cy="533400"/>
          </a:xfrm>
          <a:prstGeom prst="bentConnector4">
            <a:avLst>
              <a:gd name="adj1" fmla="val 12241"/>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2"/>
            <a:endCxn id="27" idx="1"/>
          </p:cNvCxnSpPr>
          <p:nvPr/>
        </p:nvCxnSpPr>
        <p:spPr>
          <a:xfrm rot="5400000">
            <a:off x="4476750" y="4034833"/>
            <a:ext cx="1485901" cy="533400"/>
          </a:xfrm>
          <a:prstGeom prst="bentConnector4">
            <a:avLst>
              <a:gd name="adj1" fmla="val 7816"/>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 idx="2"/>
            <a:endCxn id="28" idx="1"/>
          </p:cNvCxnSpPr>
          <p:nvPr/>
        </p:nvCxnSpPr>
        <p:spPr>
          <a:xfrm rot="5400000">
            <a:off x="4208612" y="4302971"/>
            <a:ext cx="2022176" cy="533400"/>
          </a:xfrm>
          <a:prstGeom prst="bentConnector4">
            <a:avLst>
              <a:gd name="adj1" fmla="val 5844"/>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946650"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Forecast</a:t>
            </a:r>
            <a:endParaRPr lang="en-US" sz="1200" dirty="0"/>
          </a:p>
        </p:txBody>
      </p:sp>
      <p:cxnSp>
        <p:nvCxnSpPr>
          <p:cNvPr id="33" name="Elbow Connector 32"/>
          <p:cNvCxnSpPr>
            <a:stCxn id="14" idx="2"/>
            <a:endCxn id="32" idx="1"/>
          </p:cNvCxnSpPr>
          <p:nvPr/>
        </p:nvCxnSpPr>
        <p:spPr>
          <a:xfrm rot="5400000">
            <a:off x="3959225" y="4546008"/>
            <a:ext cx="2514600" cy="539750"/>
          </a:xfrm>
          <a:prstGeom prst="bentConnector4">
            <a:avLst>
              <a:gd name="adj1" fmla="val 4654"/>
              <a:gd name="adj2" fmla="val 142353"/>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048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35" name="Rounded Rectangle 34"/>
          <p:cNvSpPr/>
          <p:nvPr/>
        </p:nvSpPr>
        <p:spPr>
          <a:xfrm>
            <a:off x="3048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36" name="Rounded Rectangle 35"/>
          <p:cNvSpPr/>
          <p:nvPr/>
        </p:nvSpPr>
        <p:spPr>
          <a:xfrm>
            <a:off x="3048001"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37" name="Elbow Connector 36"/>
          <p:cNvCxnSpPr>
            <a:stCxn id="13" idx="2"/>
            <a:endCxn id="34" idx="1"/>
          </p:cNvCxnSpPr>
          <p:nvPr/>
        </p:nvCxnSpPr>
        <p:spPr>
          <a:xfrm rot="5400000">
            <a:off x="2571750" y="4034833"/>
            <a:ext cx="1485901" cy="533400"/>
          </a:xfrm>
          <a:prstGeom prst="bentConnector4">
            <a:avLst>
              <a:gd name="adj1" fmla="val 765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3" idx="2"/>
            <a:endCxn id="35" idx="1"/>
          </p:cNvCxnSpPr>
          <p:nvPr/>
        </p:nvCxnSpPr>
        <p:spPr>
          <a:xfrm rot="5400000">
            <a:off x="2303612" y="4302971"/>
            <a:ext cx="2022176" cy="533400"/>
          </a:xfrm>
          <a:prstGeom prst="bentConnector4">
            <a:avLst>
              <a:gd name="adj1" fmla="val 5859"/>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2"/>
            <a:endCxn id="36" idx="1"/>
          </p:cNvCxnSpPr>
          <p:nvPr/>
        </p:nvCxnSpPr>
        <p:spPr>
          <a:xfrm rot="5400000">
            <a:off x="2057401" y="4549184"/>
            <a:ext cx="2514600" cy="533399"/>
          </a:xfrm>
          <a:prstGeom prst="bentConnector4">
            <a:avLst>
              <a:gd name="adj1" fmla="val 432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838200" y="2491782"/>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I/O</a:t>
            </a:r>
            <a:endParaRPr lang="en-US" dirty="0"/>
          </a:p>
        </p:txBody>
      </p:sp>
      <p:sp>
        <p:nvSpPr>
          <p:cNvPr id="41" name="Rounded Rectangle 40"/>
          <p:cNvSpPr/>
          <p:nvPr/>
        </p:nvSpPr>
        <p:spPr>
          <a:xfrm>
            <a:off x="1143000" y="37871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a:t>
            </a:r>
            <a:endParaRPr lang="en-US" sz="1200" dirty="0"/>
          </a:p>
        </p:txBody>
      </p:sp>
      <p:cxnSp>
        <p:nvCxnSpPr>
          <p:cNvPr id="42" name="Elbow Connector 41"/>
          <p:cNvCxnSpPr>
            <a:stCxn id="40" idx="2"/>
            <a:endCxn id="41" idx="1"/>
          </p:cNvCxnSpPr>
          <p:nvPr/>
        </p:nvCxnSpPr>
        <p:spPr>
          <a:xfrm rot="5400000">
            <a:off x="1200149" y="3501433"/>
            <a:ext cx="419102"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048001" y="6393267"/>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44" name="Elbow Connector 43"/>
          <p:cNvCxnSpPr>
            <a:stCxn id="13" idx="2"/>
            <a:endCxn id="43" idx="1"/>
          </p:cNvCxnSpPr>
          <p:nvPr/>
        </p:nvCxnSpPr>
        <p:spPr>
          <a:xfrm rot="5400000">
            <a:off x="1802109" y="4804476"/>
            <a:ext cx="3025184" cy="533399"/>
          </a:xfrm>
          <a:prstGeom prst="bentConnector4">
            <a:avLst>
              <a:gd name="adj1" fmla="val 34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76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55</a:t>
            </a:fld>
            <a:endParaRPr lang="en-US" dirty="0"/>
          </a:p>
        </p:txBody>
      </p:sp>
      <p:sp>
        <p:nvSpPr>
          <p:cNvPr id="14" name="Rectangle 13"/>
          <p:cNvSpPr/>
          <p:nvPr/>
        </p:nvSpPr>
        <p:spPr>
          <a:xfrm>
            <a:off x="1911072" y="2777158"/>
            <a:ext cx="723900" cy="345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GUI</a:t>
            </a:r>
            <a:endParaRPr lang="en-US" sz="1400" dirty="0"/>
          </a:p>
        </p:txBody>
      </p:sp>
      <p:cxnSp>
        <p:nvCxnSpPr>
          <p:cNvPr id="18" name="Elbow Connector 17"/>
          <p:cNvCxnSpPr>
            <a:stCxn id="26" idx="3"/>
            <a:endCxn id="29" idx="0"/>
          </p:cNvCxnSpPr>
          <p:nvPr/>
        </p:nvCxnSpPr>
        <p:spPr>
          <a:xfrm>
            <a:off x="5317177" y="1837805"/>
            <a:ext cx="1069203"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Elbow Connector 19"/>
          <p:cNvCxnSpPr>
            <a:stCxn id="26" idx="1"/>
            <a:endCxn id="27" idx="0"/>
          </p:cNvCxnSpPr>
          <p:nvPr/>
        </p:nvCxnSpPr>
        <p:spPr>
          <a:xfrm rot="10800000" flipV="1">
            <a:off x="2576381" y="1837805"/>
            <a:ext cx="1064397"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Elbow Connector 24"/>
          <p:cNvCxnSpPr>
            <a:stCxn id="26" idx="2"/>
            <a:endCxn id="28" idx="0"/>
          </p:cNvCxnSpPr>
          <p:nvPr/>
        </p:nvCxnSpPr>
        <p:spPr>
          <a:xfrm rot="16200000" flipH="1">
            <a:off x="4375507" y="2474674"/>
            <a:ext cx="209342" cy="2403"/>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Rounded Rectangle 25"/>
          <p:cNvSpPr/>
          <p:nvPr/>
        </p:nvSpPr>
        <p:spPr>
          <a:xfrm>
            <a:off x="3640777" y="1304405"/>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Mobile/Kiosk  Application</a:t>
            </a:r>
            <a:endParaRPr lang="en-US" dirty="0"/>
          </a:p>
        </p:txBody>
      </p:sp>
      <p:sp>
        <p:nvSpPr>
          <p:cNvPr id="27" name="Rounded Rectangle 26"/>
          <p:cNvSpPr/>
          <p:nvPr/>
        </p:nvSpPr>
        <p:spPr>
          <a:xfrm>
            <a:off x="173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Database</a:t>
            </a:r>
            <a:endParaRPr lang="en-US" dirty="0"/>
          </a:p>
        </p:txBody>
      </p:sp>
      <p:sp>
        <p:nvSpPr>
          <p:cNvPr id="28" name="Rounded Rectangle 27"/>
          <p:cNvSpPr/>
          <p:nvPr/>
        </p:nvSpPr>
        <p:spPr>
          <a:xfrm>
            <a:off x="3643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p>
        </p:txBody>
      </p:sp>
      <p:sp>
        <p:nvSpPr>
          <p:cNvPr id="29" name="Rounded Rectangle 28"/>
          <p:cNvSpPr/>
          <p:nvPr/>
        </p:nvSpPr>
        <p:spPr>
          <a:xfrm>
            <a:off x="554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Processes</a:t>
            </a:r>
            <a:endParaRPr lang="en-US" sz="1400" dirty="0"/>
          </a:p>
        </p:txBody>
      </p:sp>
      <p:sp>
        <p:nvSpPr>
          <p:cNvPr id="30" name="Rounded Rectangle 29"/>
          <p:cNvSpPr/>
          <p:nvPr/>
        </p:nvSpPr>
        <p:spPr>
          <a:xfrm>
            <a:off x="585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 Event Handler</a:t>
            </a:r>
            <a:endParaRPr lang="en-US" sz="1200" dirty="0"/>
          </a:p>
        </p:txBody>
      </p:sp>
      <p:sp>
        <p:nvSpPr>
          <p:cNvPr id="31" name="Rounded Rectangle 30"/>
          <p:cNvSpPr/>
          <p:nvPr/>
        </p:nvSpPr>
        <p:spPr>
          <a:xfrm>
            <a:off x="5852980" y="44197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GPS/Triangulation Checker</a:t>
            </a:r>
            <a:endParaRPr lang="en-US" sz="1200" dirty="0"/>
          </a:p>
        </p:txBody>
      </p:sp>
      <p:sp>
        <p:nvSpPr>
          <p:cNvPr id="32" name="Rounded Rectangle 31"/>
          <p:cNvSpPr/>
          <p:nvPr/>
        </p:nvSpPr>
        <p:spPr>
          <a:xfrm>
            <a:off x="5852980" y="496006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WAE Requester (Interface)</a:t>
            </a:r>
            <a:endParaRPr lang="en-US" sz="1200" dirty="0"/>
          </a:p>
        </p:txBody>
      </p:sp>
      <p:cxnSp>
        <p:nvCxnSpPr>
          <p:cNvPr id="33" name="Elbow Connector 32"/>
          <p:cNvCxnSpPr>
            <a:stCxn id="28" idx="2"/>
          </p:cNvCxnSpPr>
          <p:nvPr/>
        </p:nvCxnSpPr>
        <p:spPr>
          <a:xfrm rot="5400000">
            <a:off x="3999935" y="3595392"/>
            <a:ext cx="429491" cy="533400"/>
          </a:xfrm>
          <a:prstGeom prst="bentConnector4">
            <a:avLst>
              <a:gd name="adj1" fmla="val 27822"/>
              <a:gd name="adj2" fmla="val 144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9" idx="2"/>
            <a:endCxn id="30" idx="1"/>
          </p:cNvCxnSpPr>
          <p:nvPr/>
        </p:nvCxnSpPr>
        <p:spPr>
          <a:xfrm rot="5400000">
            <a:off x="590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9" idx="2"/>
            <a:endCxn id="31" idx="1"/>
          </p:cNvCxnSpPr>
          <p:nvPr/>
        </p:nvCxnSpPr>
        <p:spPr>
          <a:xfrm rot="5400000">
            <a:off x="5638235" y="3862092"/>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9" idx="2"/>
            <a:endCxn id="32" idx="1"/>
          </p:cNvCxnSpPr>
          <p:nvPr/>
        </p:nvCxnSpPr>
        <p:spPr>
          <a:xfrm rot="5400000">
            <a:off x="5368071" y="4132256"/>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4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Setting Shared Preferences</a:t>
            </a:r>
            <a:endParaRPr lang="en-US" sz="1200" dirty="0"/>
          </a:p>
        </p:txBody>
      </p:sp>
      <p:cxnSp>
        <p:nvCxnSpPr>
          <p:cNvPr id="40" name="Elbow Connector 39"/>
          <p:cNvCxnSpPr>
            <a:stCxn id="28" idx="2"/>
          </p:cNvCxnSpPr>
          <p:nvPr/>
        </p:nvCxnSpPr>
        <p:spPr>
          <a:xfrm rot="5400000">
            <a:off x="3728289" y="3867038"/>
            <a:ext cx="972783" cy="533400"/>
          </a:xfrm>
          <a:prstGeom prst="bentConnector4">
            <a:avLst>
              <a:gd name="adj1" fmla="val 1229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8" idx="2"/>
          </p:cNvCxnSpPr>
          <p:nvPr/>
        </p:nvCxnSpPr>
        <p:spPr>
          <a:xfrm rot="5400000">
            <a:off x="3466535" y="4128792"/>
            <a:ext cx="1496291" cy="533400"/>
          </a:xfrm>
          <a:prstGeom prst="bentConnector4">
            <a:avLst>
              <a:gd name="adj1" fmla="val 8078"/>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947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43" name="Rounded Rectangle 42"/>
          <p:cNvSpPr/>
          <p:nvPr/>
        </p:nvSpPr>
        <p:spPr>
          <a:xfrm>
            <a:off x="3947979" y="441973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44" name="Rounded Rectangle 43"/>
          <p:cNvSpPr/>
          <p:nvPr/>
        </p:nvSpPr>
        <p:spPr>
          <a:xfrm>
            <a:off x="3947979" y="495601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45" name="Rounded Rectangle 44"/>
          <p:cNvSpPr/>
          <p:nvPr/>
        </p:nvSpPr>
        <p:spPr>
          <a:xfrm>
            <a:off x="3947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46" name="Elbow Connector 45"/>
          <p:cNvCxnSpPr>
            <a:stCxn id="28" idx="2"/>
            <a:endCxn id="45" idx="1"/>
          </p:cNvCxnSpPr>
          <p:nvPr/>
        </p:nvCxnSpPr>
        <p:spPr>
          <a:xfrm rot="5400000">
            <a:off x="3218885" y="4376442"/>
            <a:ext cx="1991591" cy="533400"/>
          </a:xfrm>
          <a:prstGeom prst="bentConnector4">
            <a:avLst>
              <a:gd name="adj1" fmla="val 6000"/>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3938454" y="594418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Places</a:t>
            </a:r>
            <a:endParaRPr lang="en-US" sz="1200" dirty="0"/>
          </a:p>
        </p:txBody>
      </p:sp>
      <p:cxnSp>
        <p:nvCxnSpPr>
          <p:cNvPr id="48" name="Elbow Connector 47"/>
          <p:cNvCxnSpPr>
            <a:stCxn id="28" idx="2"/>
            <a:endCxn id="47" idx="1"/>
          </p:cNvCxnSpPr>
          <p:nvPr/>
        </p:nvCxnSpPr>
        <p:spPr>
          <a:xfrm rot="5400000">
            <a:off x="2966247" y="4619554"/>
            <a:ext cx="2487341" cy="542926"/>
          </a:xfrm>
          <a:prstGeom prst="bentConnector4">
            <a:avLst>
              <a:gd name="adj1" fmla="val 4814"/>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5852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Submission</a:t>
            </a:r>
            <a:endParaRPr lang="en-US" sz="1200" dirty="0"/>
          </a:p>
        </p:txBody>
      </p:sp>
      <p:cxnSp>
        <p:nvCxnSpPr>
          <p:cNvPr id="50" name="Elbow Connector 49"/>
          <p:cNvCxnSpPr>
            <a:stCxn id="29" idx="2"/>
            <a:endCxn id="49" idx="1"/>
          </p:cNvCxnSpPr>
          <p:nvPr/>
        </p:nvCxnSpPr>
        <p:spPr>
          <a:xfrm rot="5400000">
            <a:off x="5123885" y="4376442"/>
            <a:ext cx="1991591" cy="533400"/>
          </a:xfrm>
          <a:prstGeom prst="bentConnector4">
            <a:avLst>
              <a:gd name="adj1" fmla="val 600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938454" y="64389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52" name="Elbow Connector 51"/>
          <p:cNvCxnSpPr>
            <a:stCxn id="28" idx="2"/>
            <a:endCxn id="51" idx="1"/>
          </p:cNvCxnSpPr>
          <p:nvPr/>
        </p:nvCxnSpPr>
        <p:spPr>
          <a:xfrm rot="5400000">
            <a:off x="2718891" y="4866910"/>
            <a:ext cx="2982053" cy="542926"/>
          </a:xfrm>
          <a:prstGeom prst="bentConnector4">
            <a:avLst>
              <a:gd name="adj1" fmla="val 3686"/>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2"/>
            <a:endCxn id="38" idx="1"/>
          </p:cNvCxnSpPr>
          <p:nvPr/>
        </p:nvCxnSpPr>
        <p:spPr>
          <a:xfrm rot="5400000">
            <a:off x="209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126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56</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76400"/>
            <a:ext cx="7622796"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2315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57</a:t>
            </a:fld>
            <a:endParaRPr lang="en-US" dirty="0"/>
          </a:p>
        </p:txBody>
      </p:sp>
      <p:sp>
        <p:nvSpPr>
          <p:cNvPr id="8" name="Content Placeholder 7"/>
          <p:cNvSpPr>
            <a:spLocks noGrp="1"/>
          </p:cNvSpPr>
          <p:nvPr>
            <p:ph idx="1"/>
          </p:nvPr>
        </p:nvSpPr>
        <p:spPr/>
        <p:txBody>
          <a:bodyPr/>
          <a:lstStyle/>
          <a:p>
            <a:endParaRPr lang="en-US" dirty="0"/>
          </a:p>
        </p:txBody>
      </p:sp>
      <p:pic>
        <p:nvPicPr>
          <p:cNvPr id="308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581400"/>
            <a:ext cx="80772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43647"/>
            <a:ext cx="81343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154" y="1447800"/>
            <a:ext cx="664083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0514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715376"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58</a:t>
            </a:fld>
            <a:endParaRPr lang="en-US" dirty="0"/>
          </a:p>
        </p:txBody>
      </p:sp>
    </p:spTree>
    <p:extLst>
      <p:ext uri="{BB962C8B-B14F-4D97-AF65-F5344CB8AC3E}">
        <p14:creationId xmlns:p14="http://schemas.microsoft.com/office/powerpoint/2010/main" val="4078400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59</a:t>
            </a:fld>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667000"/>
            <a:ext cx="80010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539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371600"/>
            <a:ext cx="7620000" cy="4191000"/>
          </a:xfrm>
        </p:spPr>
        <p:txBody>
          <a:bodyPr>
            <a:normAutofit/>
          </a:bodyPr>
          <a:lstStyle/>
          <a:p>
            <a:pPr indent="-342900">
              <a:buFontTx/>
              <a:buChar char="-"/>
            </a:pPr>
            <a:r>
              <a:rPr lang="en-US" dirty="0" smtClean="0"/>
              <a:t>Over the past five years, studies have shown light rail systems as an effective stimulant for new development and jobs:</a:t>
            </a:r>
            <a:endParaRPr lang="en-US" sz="1200" dirty="0" smtClean="0"/>
          </a:p>
          <a:p>
            <a:pPr lvl="1" indent="-342900">
              <a:buFontTx/>
              <a:buChar char="-"/>
            </a:pPr>
            <a:endParaRPr lang="en-US" sz="800" dirty="0" smtClean="0"/>
          </a:p>
          <a:p>
            <a:pPr lvl="1" indent="-342900">
              <a:buFontTx/>
              <a:buChar char="-"/>
            </a:pPr>
            <a:r>
              <a:rPr lang="en-US" sz="1700" dirty="0" smtClean="0"/>
              <a:t>In Charlotte, over $291 million in new development was seen along their new 10-mile line with another $1.6 billion expected.</a:t>
            </a:r>
            <a:r>
              <a:rPr lang="en-US" sz="1700" baseline="30000" dirty="0" smtClean="0"/>
              <a:t>1</a:t>
            </a:r>
          </a:p>
          <a:p>
            <a:pPr lvl="1" indent="-342900">
              <a:buFontTx/>
              <a:buChar char="-"/>
            </a:pPr>
            <a:r>
              <a:rPr lang="en-US" sz="1700" dirty="0" smtClean="0"/>
              <a:t>The </a:t>
            </a:r>
            <a:r>
              <a:rPr lang="en-US" sz="1700" dirty="0"/>
              <a:t>Maryland Transit Administration estimated 27,000 new jobs per year over the next 30 years attributed to their new Purple </a:t>
            </a:r>
            <a:r>
              <a:rPr lang="en-US" sz="1700" dirty="0" smtClean="0"/>
              <a:t>Line.</a:t>
            </a:r>
            <a:r>
              <a:rPr lang="en-US" sz="1700" baseline="30000" dirty="0" smtClean="0"/>
              <a:t>2</a:t>
            </a:r>
          </a:p>
          <a:p>
            <a:pPr lvl="1" indent="-342900">
              <a:buFontTx/>
              <a:buChar char="-"/>
            </a:pPr>
            <a:endParaRPr lang="en-US" sz="800" baseline="30000" dirty="0" smtClean="0"/>
          </a:p>
          <a:p>
            <a:pPr indent="-342900">
              <a:buFontTx/>
              <a:buChar char="-"/>
            </a:pPr>
            <a:r>
              <a:rPr lang="en-US" dirty="0" smtClean="0"/>
              <a:t>If light rail usage is maximized then the potential for further expansion can boost these numbers even further.</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a:t>
            </a:fld>
            <a:endParaRPr lang="en-US" dirty="0"/>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Staff Budget</a:t>
            </a:r>
            <a:endParaRPr lang="en-US" dirty="0"/>
          </a:p>
        </p:txBody>
      </p:sp>
      <p:pic>
        <p:nvPicPr>
          <p:cNvPr id="7" name="Content Placeholder 6" descr="Staffing.png"/>
          <p:cNvPicPr>
            <a:picLocks noGrp="1" noChangeAspect="1"/>
          </p:cNvPicPr>
          <p:nvPr>
            <p:ph idx="1"/>
          </p:nvPr>
        </p:nvPicPr>
        <p:blipFill>
          <a:blip r:embed="rId2" cstate="print"/>
          <a:stretch>
            <a:fillRect/>
          </a:stretch>
        </p:blipFill>
        <p:spPr>
          <a:xfrm>
            <a:off x="304800" y="1828800"/>
            <a:ext cx="7620000" cy="2930217"/>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Resources Budget</a:t>
            </a:r>
            <a:endParaRPr lang="en-US" dirty="0"/>
          </a:p>
        </p:txBody>
      </p:sp>
      <p:pic>
        <p:nvPicPr>
          <p:cNvPr id="7" name="Content Placeholder 6" descr="Resources.jpg"/>
          <p:cNvPicPr>
            <a:picLocks noGrp="1" noChangeAspect="1"/>
          </p:cNvPicPr>
          <p:nvPr>
            <p:ph idx="1"/>
          </p:nvPr>
        </p:nvPicPr>
        <p:blipFill>
          <a:blip r:embed="rId2" cstate="print"/>
          <a:stretch>
            <a:fillRect/>
          </a:stretch>
        </p:blipFill>
        <p:spPr>
          <a:xfrm>
            <a:off x="381000" y="1981200"/>
            <a:ext cx="7620000" cy="2480050"/>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Total</a:t>
            </a:r>
            <a:endParaRPr lang="en-US" dirty="0"/>
          </a:p>
        </p:txBody>
      </p:sp>
      <p:pic>
        <p:nvPicPr>
          <p:cNvPr id="7" name="Content Placeholder 6" descr="total.png"/>
          <p:cNvPicPr>
            <a:picLocks noGrp="1" noChangeAspect="1"/>
          </p:cNvPicPr>
          <p:nvPr>
            <p:ph idx="1"/>
          </p:nvPr>
        </p:nvPicPr>
        <p:blipFill>
          <a:blip r:embed="rId2" cstate="print"/>
          <a:stretch>
            <a:fillRect/>
          </a:stretch>
        </p:blipFill>
        <p:spPr>
          <a:xfrm>
            <a:off x="838200" y="1905000"/>
            <a:ext cx="4495238" cy="1276191"/>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Box</a:t>
            </a:r>
            <a:endParaRPr lang="en-US" dirty="0"/>
          </a:p>
        </p:txBody>
      </p:sp>
      <p:sp>
        <p:nvSpPr>
          <p:cNvPr id="3" name="Content Placeholder 2"/>
          <p:cNvSpPr>
            <a:spLocks noGrp="1"/>
          </p:cNvSpPr>
          <p:nvPr>
            <p:ph idx="1"/>
          </p:nvPr>
        </p:nvSpPr>
        <p:spPr/>
        <p:txBody>
          <a:bodyPr/>
          <a:lstStyle/>
          <a:p>
            <a:r>
              <a:rPr lang="en-US" dirty="0" smtClean="0"/>
              <a:t>A Service to set up and maintain:</a:t>
            </a:r>
          </a:p>
          <a:p>
            <a:pPr lvl="1"/>
            <a:r>
              <a:rPr lang="en-US" dirty="0" smtClean="0"/>
              <a:t>Web Application Engine</a:t>
            </a:r>
          </a:p>
          <a:p>
            <a:pPr lvl="1"/>
            <a:r>
              <a:rPr lang="en-US" dirty="0" smtClean="0"/>
              <a:t>Prediction Server/ Decision Engine</a:t>
            </a:r>
          </a:p>
          <a:p>
            <a:pPr lvl="1"/>
            <a:r>
              <a:rPr lang="en-US" dirty="0" smtClean="0"/>
              <a:t>Embedded Linux Transmission Application</a:t>
            </a:r>
          </a:p>
          <a:p>
            <a:pPr lvl="1"/>
            <a:r>
              <a:rPr lang="en-US" dirty="0" smtClean="0"/>
              <a:t>Android Application</a:t>
            </a:r>
          </a:p>
          <a:p>
            <a:pPr lvl="1"/>
            <a:r>
              <a:rPr lang="en-US" dirty="0" smtClean="0"/>
              <a:t>Real-time train tracking (GPS)</a:t>
            </a:r>
          </a:p>
          <a:p>
            <a:pPr lvl="1"/>
            <a:r>
              <a:rPr lang="en-US" dirty="0" smtClean="0"/>
              <a:t>Real-time people counting (APC)</a:t>
            </a:r>
          </a:p>
          <a:p>
            <a:r>
              <a:rPr lang="en-US" dirty="0" smtClean="0"/>
              <a:t>Algorithms</a:t>
            </a:r>
          </a:p>
          <a:p>
            <a:pPr lvl="1"/>
            <a:r>
              <a:rPr lang="en-US" dirty="0" smtClean="0"/>
              <a:t>To Provide customized reports  and forecast data</a:t>
            </a:r>
          </a:p>
          <a:p>
            <a:pPr lvl="1"/>
            <a:r>
              <a:rPr lang="en-US" dirty="0" smtClean="0"/>
              <a:t>Backend to provide location based business advertisements</a:t>
            </a:r>
          </a:p>
          <a:p>
            <a:pPr lvl="1">
              <a:buNone/>
            </a:pPr>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 The Box</a:t>
            </a:r>
            <a:endParaRPr lang="en-US" dirty="0"/>
          </a:p>
        </p:txBody>
      </p:sp>
      <p:sp>
        <p:nvSpPr>
          <p:cNvPr id="3" name="Content Placeholder 2"/>
          <p:cNvSpPr>
            <a:spLocks noGrp="1"/>
          </p:cNvSpPr>
          <p:nvPr>
            <p:ph idx="1"/>
          </p:nvPr>
        </p:nvSpPr>
        <p:spPr/>
        <p:txBody>
          <a:bodyPr/>
          <a:lstStyle/>
          <a:p>
            <a:r>
              <a:rPr lang="en-US" dirty="0" smtClean="0"/>
              <a:t>Trains</a:t>
            </a:r>
          </a:p>
          <a:p>
            <a:r>
              <a:rPr lang="en-US" dirty="0" smtClean="0"/>
              <a:t>Tracking System for Buses</a:t>
            </a:r>
          </a:p>
          <a:p>
            <a:r>
              <a:rPr lang="en-US" dirty="0" smtClean="0"/>
              <a:t>Real-time Rerouting</a:t>
            </a:r>
          </a:p>
          <a:p>
            <a:pPr>
              <a:buNone/>
            </a:pP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65</a:t>
            </a:fld>
            <a:endParaRPr lang="en-US" dirty="0"/>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66</a:t>
            </a:fld>
            <a:endParaRPr lang="en-US" dirty="0"/>
          </a:p>
        </p:txBody>
      </p:sp>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Risk Matrix</a:t>
            </a:r>
            <a:endParaRPr lang="en-US" dirty="0"/>
          </a:p>
        </p:txBody>
      </p:sp>
      <p:graphicFrame>
        <p:nvGraphicFramePr>
          <p:cNvPr id="12" name="Content Placeholder 3"/>
          <p:cNvGraphicFramePr>
            <a:graphicFrameLocks noGrp="1"/>
          </p:cNvGraphicFramePr>
          <p:nvPr>
            <p:ph idx="1"/>
          </p:nvPr>
        </p:nvGraphicFramePr>
        <p:xfrm>
          <a:off x="762000" y="2209800"/>
          <a:ext cx="4038600" cy="3733800"/>
        </p:xfrm>
        <a:graphic>
          <a:graphicData uri="http://schemas.openxmlformats.org/drawingml/2006/table">
            <a:tbl>
              <a:tblPr firstRow="1" bandRow="1">
                <a:tableStyleId>{5940675A-B579-460E-94D1-54222C63F5DA}</a:tableStyleId>
              </a:tblPr>
              <a:tblGrid>
                <a:gridCol w="807720"/>
                <a:gridCol w="807720"/>
                <a:gridCol w="807720"/>
                <a:gridCol w="807720"/>
                <a:gridCol w="807720"/>
              </a:tblGrid>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US" sz="1800" b="1" dirty="0" smtClean="0"/>
                        <a:t>F2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F1,T1,C1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746760">
                <a:tc>
                  <a:txBody>
                    <a:bodyPr/>
                    <a:lstStyle/>
                    <a:p>
                      <a:pPr algn="ctr"/>
                      <a:r>
                        <a:rPr lang="en-US" sz="1800" b="1" dirty="0" smtClean="0"/>
                        <a:t>S2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r>
              <a:tr h="746760">
                <a:tc>
                  <a:txBody>
                    <a:bodyPr/>
                    <a:lstStyle/>
                    <a:p>
                      <a:pPr algn="ctr"/>
                      <a:r>
                        <a:rPr lang="en-US" sz="1800" b="1" dirty="0" smtClean="0"/>
                        <a:t>C2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b="1" dirty="0" smtClean="0"/>
                        <a:t>T2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r>
                        <a:rPr lang="en-US" sz="1800" b="1" dirty="0" smtClean="0"/>
                        <a:t>C3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S1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13" name="Rectangle 12"/>
          <p:cNvSpPr/>
          <p:nvPr/>
        </p:nvSpPr>
        <p:spPr>
          <a:xfrm>
            <a:off x="1066800" y="6182380"/>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Probability</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4" name="Straight Arrow Connector 13"/>
          <p:cNvCxnSpPr/>
          <p:nvPr/>
        </p:nvCxnSpPr>
        <p:spPr>
          <a:xfrm>
            <a:off x="609600" y="6069013"/>
            <a:ext cx="4114800"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609153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609600" y="6096000"/>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7" name="Straight Arrow Connector 16"/>
          <p:cNvCxnSpPr/>
          <p:nvPr/>
        </p:nvCxnSpPr>
        <p:spPr>
          <a:xfrm flipV="1">
            <a:off x="609600" y="2335213"/>
            <a:ext cx="0" cy="3749675"/>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16200000">
            <a:off x="-219045" y="250504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9" name="Rectangle 18"/>
          <p:cNvSpPr/>
          <p:nvPr/>
        </p:nvSpPr>
        <p:spPr>
          <a:xfrm rot="16200000">
            <a:off x="-180945" y="5286345"/>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graphicFrame>
        <p:nvGraphicFramePr>
          <p:cNvPr id="20" name="Table 19"/>
          <p:cNvGraphicFramePr>
            <a:graphicFrameLocks noGrp="1"/>
          </p:cNvGraphicFramePr>
          <p:nvPr/>
        </p:nvGraphicFramePr>
        <p:xfrm>
          <a:off x="5248275" y="368300"/>
          <a:ext cx="2819400" cy="1722437"/>
        </p:xfrm>
        <a:graphic>
          <a:graphicData uri="http://schemas.openxmlformats.org/drawingml/2006/table">
            <a:tbl>
              <a:tblPr firstRow="1" bandRow="1">
                <a:tableStyleId>{7E9639D4-E3E2-4D34-9284-5A2195B3D0D7}</a:tableStyleId>
              </a:tblPr>
              <a:tblGrid>
                <a:gridCol w="2819400"/>
              </a:tblGrid>
              <a:tr h="381070">
                <a:tc>
                  <a:txBody>
                    <a:bodyPr/>
                    <a:lstStyle/>
                    <a:p>
                      <a:r>
                        <a:rPr lang="en-US" sz="1600" dirty="0" smtClean="0"/>
                        <a:t>Financial</a:t>
                      </a:r>
                      <a:endParaRPr lang="en-US" sz="1600" dirty="0"/>
                    </a:p>
                  </a:txBody>
                  <a:tcPr marT="45728" marB="45728"/>
                </a:tc>
              </a:tr>
              <a:tr h="381070">
                <a:tc>
                  <a:txBody>
                    <a:bodyPr/>
                    <a:lstStyle/>
                    <a:p>
                      <a:r>
                        <a:rPr lang="en-US" sz="1600" dirty="0" smtClean="0"/>
                        <a:t>F1: </a:t>
                      </a:r>
                      <a:r>
                        <a:rPr lang="en-US" sz="1600" baseline="0" dirty="0" smtClean="0"/>
                        <a:t> Low investment return</a:t>
                      </a:r>
                      <a:endParaRPr lang="en-US" sz="1600" dirty="0"/>
                    </a:p>
                  </a:txBody>
                  <a:tcPr marT="45728" marB="45728"/>
                </a:tc>
              </a:tr>
              <a:tr h="579227">
                <a:tc>
                  <a:txBody>
                    <a:bodyPr/>
                    <a:lstStyle/>
                    <a:p>
                      <a:r>
                        <a:rPr lang="en-US" sz="1600" dirty="0" smtClean="0"/>
                        <a:t>F2:  Low development</a:t>
                      </a:r>
                      <a:r>
                        <a:rPr lang="en-US" sz="1600" baseline="0" dirty="0" smtClean="0"/>
                        <a:t> investment</a:t>
                      </a:r>
                      <a:endParaRPr lang="en-US" sz="1600" dirty="0"/>
                    </a:p>
                  </a:txBody>
                  <a:tcPr marT="45728" marB="45728"/>
                </a:tc>
              </a:tr>
              <a:tr h="381070">
                <a:tc>
                  <a:txBody>
                    <a:bodyPr/>
                    <a:lstStyle/>
                    <a:p>
                      <a:r>
                        <a:rPr lang="en-US" sz="1600" dirty="0" smtClean="0"/>
                        <a:t>F3: High implementation cost</a:t>
                      </a:r>
                      <a:endParaRPr lang="en-US" sz="1600" dirty="0"/>
                    </a:p>
                  </a:txBody>
                  <a:tcPr marT="45728" marB="45728"/>
                </a:tc>
              </a:tr>
            </a:tbl>
          </a:graphicData>
        </a:graphic>
      </p:graphicFrame>
      <p:graphicFrame>
        <p:nvGraphicFramePr>
          <p:cNvPr id="21" name="Table 20"/>
          <p:cNvGraphicFramePr>
            <a:graphicFrameLocks noGrp="1"/>
          </p:cNvGraphicFramePr>
          <p:nvPr/>
        </p:nvGraphicFramePr>
        <p:xfrm>
          <a:off x="5235575" y="22098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Technical</a:t>
                      </a:r>
                      <a:endParaRPr lang="en-US" sz="1600" dirty="0"/>
                    </a:p>
                  </a:txBody>
                  <a:tcPr/>
                </a:tc>
              </a:tr>
              <a:tr h="381000">
                <a:tc>
                  <a:txBody>
                    <a:bodyPr/>
                    <a:lstStyle/>
                    <a:p>
                      <a:r>
                        <a:rPr lang="en-US" sz="1600" dirty="0" smtClean="0"/>
                        <a:t>T1: Data latency/accuracy</a:t>
                      </a:r>
                      <a:endParaRPr lang="en-US" sz="1600" dirty="0"/>
                    </a:p>
                  </a:txBody>
                  <a:tcPr/>
                </a:tc>
              </a:tr>
              <a:tr h="381000">
                <a:tc>
                  <a:txBody>
                    <a:bodyPr/>
                    <a:lstStyle/>
                    <a:p>
                      <a:r>
                        <a:rPr lang="en-US" sz="1600" dirty="0" smtClean="0"/>
                        <a:t>T2: Sensor</a:t>
                      </a:r>
                      <a:r>
                        <a:rPr lang="en-US" sz="1600" baseline="0" dirty="0" smtClean="0"/>
                        <a:t> availability</a:t>
                      </a:r>
                      <a:endParaRPr lang="en-US" sz="1600" dirty="0"/>
                    </a:p>
                  </a:txBody>
                  <a:tcPr/>
                </a:tc>
              </a:tr>
            </a:tbl>
          </a:graphicData>
        </a:graphic>
      </p:graphicFrame>
      <p:graphicFrame>
        <p:nvGraphicFramePr>
          <p:cNvPr id="22" name="Table 21"/>
          <p:cNvGraphicFramePr>
            <a:graphicFrameLocks noGrp="1"/>
          </p:cNvGraphicFramePr>
          <p:nvPr/>
        </p:nvGraphicFramePr>
        <p:xfrm>
          <a:off x="5243513" y="3505200"/>
          <a:ext cx="2895600" cy="1722119"/>
        </p:xfrm>
        <a:graphic>
          <a:graphicData uri="http://schemas.openxmlformats.org/drawingml/2006/table">
            <a:tbl>
              <a:tblPr firstRow="1" bandRow="1">
                <a:tableStyleId>{7E9639D4-E3E2-4D34-9284-5A2195B3D0D7}</a:tableStyleId>
              </a:tblPr>
              <a:tblGrid>
                <a:gridCol w="2895600"/>
              </a:tblGrid>
              <a:tr h="380999">
                <a:tc>
                  <a:txBody>
                    <a:bodyPr/>
                    <a:lstStyle/>
                    <a:p>
                      <a:r>
                        <a:rPr lang="en-US" sz="1600" dirty="0" smtClean="0"/>
                        <a:t>Customer</a:t>
                      </a:r>
                      <a:endParaRPr lang="en-US" sz="1600" dirty="0"/>
                    </a:p>
                  </a:txBody>
                  <a:tcPr/>
                </a:tc>
              </a:tr>
              <a:tr h="381000">
                <a:tc>
                  <a:txBody>
                    <a:bodyPr/>
                    <a:lstStyle/>
                    <a:p>
                      <a:r>
                        <a:rPr lang="en-US" sz="1600" dirty="0" smtClean="0"/>
                        <a:t>C1: Lack</a:t>
                      </a:r>
                      <a:r>
                        <a:rPr lang="en-US" sz="1600" baseline="0" dirty="0" smtClean="0"/>
                        <a:t> of transit authority interest</a:t>
                      </a:r>
                      <a:endParaRPr lang="en-US" sz="1600" dirty="0"/>
                    </a:p>
                  </a:txBody>
                  <a:tcPr/>
                </a:tc>
              </a:tr>
              <a:tr h="381000">
                <a:tc>
                  <a:txBody>
                    <a:bodyPr/>
                    <a:lstStyle/>
                    <a:p>
                      <a:r>
                        <a:rPr lang="en-US" sz="1600" dirty="0" smtClean="0"/>
                        <a:t>C2: Low</a:t>
                      </a:r>
                      <a:r>
                        <a:rPr lang="en-US" sz="1600" baseline="0" dirty="0" smtClean="0"/>
                        <a:t> rider acceptance</a:t>
                      </a:r>
                      <a:endParaRPr lang="en-US" sz="1600" dirty="0"/>
                    </a:p>
                  </a:txBody>
                  <a:tcPr/>
                </a:tc>
              </a:tr>
              <a:tr h="381000">
                <a:tc>
                  <a:txBody>
                    <a:bodyPr/>
                    <a:lstStyle/>
                    <a:p>
                      <a:r>
                        <a:rPr lang="en-US" sz="1600" dirty="0" smtClean="0"/>
                        <a:t>C3: No local busines</a:t>
                      </a:r>
                      <a:r>
                        <a:rPr lang="en-US" sz="1600" baseline="0" dirty="0" smtClean="0"/>
                        <a:t>s buy-in</a:t>
                      </a:r>
                      <a:endParaRPr lang="en-US" sz="1600" dirty="0"/>
                    </a:p>
                  </a:txBody>
                  <a:tcPr/>
                </a:tc>
              </a:tr>
            </a:tbl>
          </a:graphicData>
        </a:graphic>
      </p:graphicFrame>
      <p:graphicFrame>
        <p:nvGraphicFramePr>
          <p:cNvPr id="23" name="Table 22"/>
          <p:cNvGraphicFramePr>
            <a:graphicFrameLocks noGrp="1"/>
          </p:cNvGraphicFramePr>
          <p:nvPr/>
        </p:nvGraphicFramePr>
        <p:xfrm>
          <a:off x="5257800" y="54102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Schedule</a:t>
                      </a:r>
                      <a:endParaRPr lang="en-US" sz="1600" dirty="0"/>
                    </a:p>
                  </a:txBody>
                  <a:tcPr/>
                </a:tc>
              </a:tr>
              <a:tr h="381000">
                <a:tc>
                  <a:txBody>
                    <a:bodyPr/>
                    <a:lstStyle/>
                    <a:p>
                      <a:r>
                        <a:rPr lang="en-US" sz="1600" dirty="0" smtClean="0"/>
                        <a:t>S1:</a:t>
                      </a:r>
                      <a:r>
                        <a:rPr lang="en-US" sz="1600" baseline="0" dirty="0" smtClean="0"/>
                        <a:t>  Safety adjustments</a:t>
                      </a:r>
                      <a:endParaRPr lang="en-US" sz="1600" dirty="0"/>
                    </a:p>
                  </a:txBody>
                  <a:tcPr/>
                </a:tc>
              </a:tr>
              <a:tr h="381000">
                <a:tc>
                  <a:txBody>
                    <a:bodyPr/>
                    <a:lstStyle/>
                    <a:p>
                      <a:r>
                        <a:rPr lang="en-US" sz="1600" dirty="0" smtClean="0"/>
                        <a:t>S2:  Sensor availability</a:t>
                      </a:r>
                      <a:endParaRPr lang="en-US" sz="1600" dirty="0"/>
                    </a:p>
                  </a:txBody>
                  <a:tcPr/>
                </a:tc>
              </a:tr>
            </a:tbl>
          </a:graphicData>
        </a:graphic>
      </p:graphicFrame>
      <p:sp>
        <p:nvSpPr>
          <p:cNvPr id="24" name="Rectangle 23"/>
          <p:cNvSpPr/>
          <p:nvPr/>
        </p:nvSpPr>
        <p:spPr>
          <a:xfrm rot="16200000">
            <a:off x="-1326042" y="3865737"/>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Impact</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67</a:t>
            </a:fld>
            <a:endParaRPr lang="en-US" dirty="0"/>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2/2</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68</a:t>
            </a:fld>
            <a:endParaRPr lang="en-US" dirty="0"/>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69</a:t>
            </a:fld>
            <a:endParaRPr lang="en-US" dirty="0"/>
          </a:p>
        </p:txBody>
      </p:sp>
      <p:sp>
        <p:nvSpPr>
          <p:cNvPr id="11" name="Title 1"/>
          <p:cNvSpPr>
            <a:spLocks noGrp="1"/>
          </p:cNvSpPr>
          <p:nvPr>
            <p:ph type="title"/>
          </p:nvPr>
        </p:nvSpPr>
        <p:spPr>
          <a:xfrm>
            <a:off x="457200" y="274638"/>
            <a:ext cx="7620000" cy="1143000"/>
          </a:xfrm>
        </p:spPr>
        <p:txBody>
          <a:bodyPr>
            <a:normAutofit/>
          </a:bodyPr>
          <a:lstStyle/>
          <a:p>
            <a:pPr eaLnBrk="1" fontAlgn="auto" hangingPunct="1">
              <a:spcAft>
                <a:spcPts val="0"/>
              </a:spcAft>
              <a:defRPr/>
            </a:pPr>
            <a:r>
              <a:rPr lang="en-US" dirty="0" smtClean="0"/>
              <a:t>Customer Risks</a:t>
            </a:r>
            <a:endParaRPr lang="en-US" dirty="0"/>
          </a:p>
        </p:txBody>
      </p:sp>
      <p:sp>
        <p:nvSpPr>
          <p:cNvPr id="12" name="Content Placeholder 2"/>
          <p:cNvSpPr>
            <a:spLocks noGrp="1"/>
          </p:cNvSpPr>
          <p:nvPr>
            <p:ph idx="1"/>
          </p:nvPr>
        </p:nvSpPr>
        <p:spPr>
          <a:xfrm>
            <a:off x="457200" y="1600200"/>
            <a:ext cx="7620000" cy="4800600"/>
          </a:xfrm>
        </p:spPr>
        <p:txBody>
          <a:bodyPr rtlCol="0">
            <a:normAutofit fontScale="92500"/>
          </a:bodyPr>
          <a:lstStyle/>
          <a:p>
            <a:pPr eaLnBrk="1" fontAlgn="auto" hangingPunct="1">
              <a:spcAft>
                <a:spcPts val="0"/>
              </a:spcAft>
              <a:buFont typeface="Arial" pitchFamily="34" charset="0"/>
              <a:buChar char="•"/>
              <a:defRPr/>
            </a:pPr>
            <a:r>
              <a:rPr lang="en-US" sz="3100" b="1" dirty="0" smtClean="0"/>
              <a:t>Lack of interest by transit authorities 2/4</a:t>
            </a:r>
          </a:p>
          <a:p>
            <a:pPr marL="640080" lvl="1" eaLnBrk="1" fontAlgn="auto" hangingPunct="1">
              <a:spcAft>
                <a:spcPts val="0"/>
              </a:spcAft>
              <a:buFont typeface="Arial" pitchFamily="34" charset="0"/>
              <a:buChar char="•"/>
              <a:defRPr/>
            </a:pPr>
            <a:r>
              <a:rPr lang="en-US" i="1" u="sng" dirty="0" smtClean="0"/>
              <a:t>Risk</a:t>
            </a:r>
            <a:r>
              <a:rPr lang="en-US" u="sng" dirty="0" smtClean="0"/>
              <a:t>: </a:t>
            </a:r>
            <a:r>
              <a:rPr lang="en-US" dirty="0" smtClean="0"/>
              <a:t>Transit authorities feel current systems are efficient</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Spur interest by providing granular riding data to aid in faster service changes to maximize efficiency and predict growth.</a:t>
            </a:r>
          </a:p>
          <a:p>
            <a:pPr eaLnBrk="1" fontAlgn="auto" hangingPunct="1">
              <a:spcAft>
                <a:spcPts val="0"/>
              </a:spcAft>
              <a:buFont typeface="Arial" pitchFamily="34" charset="0"/>
              <a:buChar char="•"/>
              <a:defRPr/>
            </a:pPr>
            <a:r>
              <a:rPr lang="en-US" sz="3100" b="1" dirty="0" smtClean="0"/>
              <a:t>Low rider acceptance 1/2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Riders and prospective are averse to utilizing products.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Develop application to operate on multiple platforms to address customer preference range.</a:t>
            </a:r>
          </a:p>
          <a:p>
            <a:pPr eaLnBrk="1" fontAlgn="auto" hangingPunct="1">
              <a:spcAft>
                <a:spcPts val="0"/>
              </a:spcAft>
              <a:buFont typeface="Arial" pitchFamily="34" charset="0"/>
              <a:buChar char="•"/>
              <a:defRPr/>
            </a:pPr>
            <a:r>
              <a:rPr lang="en-US" sz="3200" b="1" dirty="0" smtClean="0"/>
              <a:t>No local business buy-in </a:t>
            </a:r>
            <a:r>
              <a:rPr lang="en-US" sz="3100" b="1" dirty="0" smtClean="0"/>
              <a:t>3/2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Local businesses choose to not support with advertising dollars.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Provide local businesses with adequate resources to update and inform prospective customers to drive up business.</a:t>
            </a:r>
          </a:p>
          <a:p>
            <a:pPr marL="640080"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208767"/>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a:t>
            </a:fld>
            <a:endParaRPr lang="en-US" dirty="0"/>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70</a:t>
            </a:fld>
            <a:endParaRPr lang="en-US" dirty="0"/>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71</a:t>
            </a:fld>
            <a:endParaRPr lang="en-US" dirty="0"/>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72</a:t>
            </a:fld>
            <a:endParaRPr lang="en-US" dirty="0"/>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73</a:t>
            </a:fld>
            <a:endParaRPr lang="en-US" dirty="0"/>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Property Value</a:t>
            </a:r>
            <a:endParaRPr lang="en-US" sz="4500" dirty="0"/>
          </a:p>
        </p:txBody>
      </p:sp>
      <p:sp>
        <p:nvSpPr>
          <p:cNvPr id="5" name="Content Placeholder 4"/>
          <p:cNvSpPr>
            <a:spLocks noGrp="1"/>
          </p:cNvSpPr>
          <p:nvPr>
            <p:ph idx="1"/>
          </p:nvPr>
        </p:nvSpPr>
        <p:spPr>
          <a:xfrm>
            <a:off x="447795" y="1524000"/>
            <a:ext cx="7620000" cy="4191000"/>
          </a:xfrm>
        </p:spPr>
        <p:txBody>
          <a:bodyPr>
            <a:normAutofit fontScale="92500"/>
          </a:bodyPr>
          <a:lstStyle/>
          <a:p>
            <a:pPr indent="-342900">
              <a:buFontTx/>
              <a:buChar char="-"/>
            </a:pPr>
            <a:r>
              <a:rPr lang="en-US" dirty="0" smtClean="0"/>
              <a:t>Both directly through increased accessibility and indirectly through area development, property values increase from light rail systems:</a:t>
            </a:r>
          </a:p>
          <a:p>
            <a:pPr indent="-342900">
              <a:buFontTx/>
              <a:buChar char="-"/>
            </a:pPr>
            <a:endParaRPr lang="en-US" dirty="0" smtClean="0"/>
          </a:p>
          <a:p>
            <a:pPr lvl="1" indent="-342900">
              <a:buFontTx/>
              <a:buChar char="-"/>
            </a:pPr>
            <a:r>
              <a:rPr lang="en-US" sz="1800" dirty="0" smtClean="0"/>
              <a:t>In Dallas, residential properties increased by an average of 39% while commercial properties increased by 53% over similar properties not located near the rail.</a:t>
            </a:r>
            <a:r>
              <a:rPr lang="en-US" sz="1800" baseline="30000" dirty="0" smtClean="0"/>
              <a:t>1</a:t>
            </a:r>
            <a:endParaRPr lang="en-US" sz="1000" dirty="0" smtClean="0"/>
          </a:p>
          <a:p>
            <a:pPr lvl="1" indent="-342900">
              <a:buFontTx/>
              <a:buChar char="-"/>
            </a:pPr>
            <a:r>
              <a:rPr lang="en-US" sz="1800" dirty="0" smtClean="0"/>
              <a:t>A study in Portland showed an increase of over 10% for homes within 500 meters of the MAX Eastside line.</a:t>
            </a:r>
            <a:r>
              <a:rPr lang="en-US" sz="1800" baseline="30000" dirty="0" smtClean="0"/>
              <a:t>2</a:t>
            </a:r>
            <a:endParaRPr lang="en-US" sz="1000" dirty="0" smtClean="0"/>
          </a:p>
          <a:p>
            <a:pPr lvl="1" indent="-342900">
              <a:buFontTx/>
              <a:buChar char="-"/>
            </a:pPr>
            <a:r>
              <a:rPr lang="en-US" sz="1800" dirty="0" smtClean="0"/>
              <a:t>In Denver, the poor economy led to an average market decline of 7.5%, but homes near the light-rail stations still saw an increase of almost 4%.</a:t>
            </a:r>
            <a:r>
              <a:rPr lang="en-US" sz="1800" baseline="30000" dirty="0" smtClean="0"/>
              <a:t>3</a:t>
            </a:r>
          </a:p>
          <a:p>
            <a:pPr lvl="1" indent="-342900">
              <a:buFontTx/>
              <a:buChar char="-"/>
            </a:pPr>
            <a:endParaRPr lang="en-US" sz="1800" dirty="0" smtClean="0"/>
          </a:p>
          <a:p>
            <a:pPr indent="-342900">
              <a:buFontTx/>
              <a:buChar char="-"/>
            </a:pPr>
            <a:r>
              <a:rPr lang="en-US" dirty="0" smtClean="0"/>
              <a:t>This proves that even during tough economic times, maximizing the value of light rail systems is important.</a:t>
            </a:r>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74</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143000" y="6085988"/>
            <a:ext cx="6229590"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www.dart.org/about/economicimpact.asp</a:t>
            </a:r>
          </a:p>
          <a:p>
            <a:pPr marL="342900" indent="-342900">
              <a:buFontTx/>
              <a:buAutoNum type="arabicParenR"/>
            </a:pPr>
            <a:r>
              <a:rPr lang="en-US" sz="1050" dirty="0">
                <a:latin typeface="+mj-lt"/>
              </a:rPr>
              <a:t>http://</a:t>
            </a:r>
            <a:r>
              <a:rPr lang="en-US" sz="1050" dirty="0" smtClean="0">
                <a:latin typeface="+mj-lt"/>
              </a:rPr>
              <a:t>www.rtd-fastracks.com/media/uploads/nm/impacts_of_rail_transif_on_property_values.pdf</a:t>
            </a:r>
          </a:p>
          <a:p>
            <a:pPr marL="342900" indent="-342900">
              <a:buFontTx/>
              <a:buAutoNum type="arabicParenR"/>
            </a:pPr>
            <a:r>
              <a:rPr lang="en-US" sz="1050" dirty="0">
                <a:latin typeface="+mj-lt"/>
              </a:rPr>
              <a:t>http://www.denverpost.com/news/ci_10850014</a:t>
            </a:r>
            <a:endParaRPr lang="en-US" sz="1050" dirty="0" smtClean="0">
              <a:latin typeface="+mj-lt"/>
            </a:endParaRPr>
          </a:p>
        </p:txBody>
      </p:sp>
    </p:spTree>
    <p:extLst>
      <p:ext uri="{BB962C8B-B14F-4D97-AF65-F5344CB8AC3E}">
        <p14:creationId xmlns:p14="http://schemas.microsoft.com/office/powerpoint/2010/main" val="14527825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Traffic &amp; Parking</a:t>
            </a:r>
            <a:endParaRPr lang="en-US" dirty="0"/>
          </a:p>
        </p:txBody>
      </p:sp>
      <p:sp>
        <p:nvSpPr>
          <p:cNvPr id="5" name="Content Placeholder 4"/>
          <p:cNvSpPr>
            <a:spLocks noGrp="1"/>
          </p:cNvSpPr>
          <p:nvPr>
            <p:ph idx="1"/>
          </p:nvPr>
        </p:nvSpPr>
        <p:spPr/>
        <p:txBody>
          <a:bodyPr/>
          <a:lstStyle/>
          <a:p>
            <a:pPr indent="-342900">
              <a:buFontTx/>
              <a:buChar char="-"/>
            </a:pPr>
            <a:r>
              <a:rPr lang="en-US" sz="2000" dirty="0"/>
              <a:t>Studies estimate that a $12.5 Billion rail system subsidy returns $19.4 Billion just through reduced congestion and another $12.1 Billion in </a:t>
            </a:r>
            <a:r>
              <a:rPr lang="en-US" sz="2000" dirty="0" smtClean="0"/>
              <a:t>parking.</a:t>
            </a:r>
            <a:r>
              <a:rPr lang="en-US" sz="2000" baseline="30000" dirty="0" smtClean="0"/>
              <a:t>1</a:t>
            </a:r>
            <a:endParaRPr lang="en-US" sz="2000" baseline="30000" dirty="0"/>
          </a:p>
          <a:p>
            <a:pPr indent="-342900">
              <a:buFontTx/>
              <a:buChar char="-"/>
            </a:pPr>
            <a:endParaRPr lang="en-US" sz="1400" dirty="0" smtClean="0"/>
          </a:p>
          <a:p>
            <a:pPr lvl="1" indent="-342900">
              <a:buFontTx/>
              <a:buChar char="-"/>
            </a:pPr>
            <a:r>
              <a:rPr lang="en-US" sz="1700" dirty="0" smtClean="0"/>
              <a:t>Local: By 2030, Virginia will need an estimated 989 new lane-miles to accommodate growing traffic which will cost $3.1 Billion.</a:t>
            </a:r>
            <a:r>
              <a:rPr lang="en-US" sz="1700" baseline="30000" dirty="0" smtClean="0"/>
              <a:t>2</a:t>
            </a:r>
            <a:endParaRPr lang="en-US" sz="1700" dirty="0" smtClean="0"/>
          </a:p>
          <a:p>
            <a:pPr lvl="1" indent="-342900">
              <a:buFontTx/>
              <a:buChar char="-"/>
            </a:pPr>
            <a:r>
              <a:rPr lang="en-US" sz="1700" dirty="0" smtClean="0"/>
              <a:t>National: Congestion and traffic cause over $115 Billion in lost productivity and wasted fuel in the US each year.</a:t>
            </a:r>
            <a:r>
              <a:rPr lang="en-US" sz="1700" baseline="30000" dirty="0" smtClean="0"/>
              <a:t>3</a:t>
            </a:r>
            <a:endParaRPr lang="en-US" sz="1700" dirty="0" smtClean="0"/>
          </a:p>
          <a:p>
            <a:pPr lvl="1" indent="-342900">
              <a:buFontTx/>
              <a:buChar char="-"/>
            </a:pPr>
            <a:r>
              <a:rPr lang="en-US" sz="1700" dirty="0" smtClean="0"/>
              <a:t>How? Even </a:t>
            </a:r>
            <a:r>
              <a:rPr lang="en-US" sz="1700" dirty="0"/>
              <a:t>a reduction as small as 5% in traffic volume will reduce delays by 20% or </a:t>
            </a:r>
            <a:r>
              <a:rPr lang="en-US" sz="1700" dirty="0" smtClean="0"/>
              <a:t>more during peak hours.</a:t>
            </a:r>
            <a:r>
              <a:rPr lang="en-US" sz="1700" baseline="30000" dirty="0" smtClean="0"/>
              <a:t>1</a:t>
            </a:r>
          </a:p>
          <a:p>
            <a:pPr lvl="1" indent="-342900">
              <a:buFontTx/>
              <a:buChar char="-"/>
            </a:pPr>
            <a:endParaRPr lang="en-US" sz="1800" baseline="30000" dirty="0"/>
          </a:p>
          <a:p>
            <a:pPr indent="-342900">
              <a:buFontTx/>
              <a:buChar char="-"/>
            </a:pPr>
            <a:r>
              <a:rPr lang="en-US" sz="2000" dirty="0" smtClean="0"/>
              <a:t>In order to maximize these benefits, end-users must trust the transit systems’ reliability as an alternative to driving.</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75</a:t>
            </a:fld>
            <a:endParaRPr lang="en-US"/>
          </a:p>
        </p:txBody>
      </p:sp>
      <p:sp>
        <p:nvSpPr>
          <p:cNvPr id="10" name="TextBox 9"/>
          <p:cNvSpPr txBox="1"/>
          <p:nvPr/>
        </p:nvSpPr>
        <p:spPr>
          <a:xfrm>
            <a:off x="2438399" y="6085989"/>
            <a:ext cx="4059125" cy="577081"/>
          </a:xfrm>
          <a:prstGeom prst="rect">
            <a:avLst/>
          </a:prstGeom>
          <a:noFill/>
        </p:spPr>
        <p:txBody>
          <a:bodyPr wrap="none" rtlCol="0">
            <a:spAutoFit/>
          </a:bodyPr>
          <a:lstStyle/>
          <a:p>
            <a:pPr marL="342900" indent="-342900">
              <a:buFontTx/>
              <a:buAutoNum type="arabicParenR"/>
            </a:pPr>
            <a:r>
              <a:rPr lang="en-US" sz="1050" dirty="0"/>
              <a:t>http://www.vtpi.org/railben.pdf</a:t>
            </a:r>
          </a:p>
          <a:p>
            <a:pPr marL="342900" indent="-342900">
              <a:buAutoNum type="arabicParenR"/>
            </a:pPr>
            <a:r>
              <a:rPr lang="en-US" sz="1050" dirty="0" smtClean="0">
                <a:latin typeface="+mj-lt"/>
              </a:rPr>
              <a:t>http</a:t>
            </a:r>
            <a:r>
              <a:rPr lang="en-US" sz="1050" dirty="0">
                <a:latin typeface="+mj-lt"/>
              </a:rPr>
              <a:t>://</a:t>
            </a:r>
            <a:r>
              <a:rPr lang="en-US" sz="1050" dirty="0" smtClean="0">
                <a:latin typeface="+mj-lt"/>
              </a:rPr>
              <a:t>reason.org/news/show/126773.html</a:t>
            </a:r>
          </a:p>
          <a:p>
            <a:pPr marL="342900" indent="-342900">
              <a:buAutoNum type="arabicParenR"/>
            </a:pPr>
            <a:r>
              <a:rPr lang="en-US" sz="1050" dirty="0">
                <a:latin typeface="+mj-lt"/>
              </a:rPr>
              <a:t>http://</a:t>
            </a:r>
            <a:r>
              <a:rPr lang="en-US" sz="1050" dirty="0" smtClean="0">
                <a:latin typeface="+mj-lt"/>
              </a:rPr>
              <a:t>mobility.tamu.edu/files/2011/09/congestion-cost.pdf</a:t>
            </a:r>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186734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76</a:t>
            </a:fld>
            <a:endParaRPr lang="en-US" dirty="0"/>
          </a:p>
        </p:txBody>
      </p:sp>
      <p:sp>
        <p:nvSpPr>
          <p:cNvPr id="5" name="TextBox 4"/>
          <p:cNvSpPr txBox="1"/>
          <p:nvPr/>
        </p:nvSpPr>
        <p:spPr>
          <a:xfrm>
            <a:off x="1138518" y="1905000"/>
            <a:ext cx="6991893" cy="3170099"/>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With no information regarding local businesses and attractions at the stops, riders have no incentive to use the light rail to new areas.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8998592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77</a:t>
            </a:fld>
            <a:endParaRPr lang="en-US" dirty="0"/>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a:t>
            </a:r>
            <a:r>
              <a:rPr lang="en-US" sz="2000" dirty="0" smtClean="0"/>
              <a:t>train </a:t>
            </a:r>
            <a:r>
              <a:rPr lang="en-US" sz="2000" dirty="0"/>
              <a:t>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1021312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Multiple Mediums</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78</a:t>
            </a:fld>
            <a:endParaRPr lang="en-US" dirty="0"/>
          </a:p>
        </p:txBody>
      </p:sp>
      <p:sp>
        <p:nvSpPr>
          <p:cNvPr id="5" name="TextBox 4"/>
          <p:cNvSpPr txBox="1"/>
          <p:nvPr/>
        </p:nvSpPr>
        <p:spPr>
          <a:xfrm>
            <a:off x="1084938" y="1828800"/>
            <a:ext cx="7027752" cy="4524316"/>
          </a:xfrm>
          <a:prstGeom prst="rect">
            <a:avLst/>
          </a:prstGeom>
          <a:noFill/>
        </p:spPr>
        <p:txBody>
          <a:bodyPr wrap="square" rtlCol="0">
            <a:spAutoFit/>
          </a:bodyPr>
          <a:lstStyle/>
          <a:p>
            <a:pPr>
              <a:buFontTx/>
              <a:buChar char="-"/>
            </a:pPr>
            <a:r>
              <a:rPr lang="en-US" dirty="0"/>
              <a:t> </a:t>
            </a:r>
            <a:r>
              <a:rPr lang="en-US" dirty="0" smtClean="0"/>
              <a:t>Our system will be fully accessible from three different mediums: mobile applications, station kiosks, and a website. This will ensure that users can access it easily from virtually any location.</a:t>
            </a:r>
          </a:p>
          <a:p>
            <a:pPr>
              <a:buFontTx/>
              <a:buChar char="-"/>
            </a:pPr>
            <a:endParaRPr lang="en-US" dirty="0"/>
          </a:p>
          <a:p>
            <a:pPr>
              <a:buFontTx/>
              <a:buChar char="-"/>
            </a:pPr>
            <a:r>
              <a:rPr lang="en-US" dirty="0" smtClean="0"/>
              <a:t> All three systems will use the same underlying system and authentication process, providing appropriate tools based on the user level (rider, business owner, operator).</a:t>
            </a:r>
            <a:endParaRPr lang="en-US" dirty="0"/>
          </a:p>
          <a:p>
            <a:pPr>
              <a:buFontTx/>
              <a:buChar char="-"/>
            </a:pPr>
            <a:endParaRPr lang="en-US" dirty="0"/>
          </a:p>
          <a:p>
            <a:pPr>
              <a:buFontTx/>
              <a:buChar char="-"/>
            </a:pPr>
            <a:r>
              <a:rPr lang="en-US" dirty="0"/>
              <a:t> </a:t>
            </a:r>
            <a:r>
              <a:rPr lang="en-US" dirty="0" smtClean="0"/>
              <a:t>The key to the interfaces will be providing a way for HRT and local businesses to provide riders with the necessary data to fully utilize the light rail system.</a:t>
            </a:r>
            <a:endParaRPr lang="en-US" dirty="0"/>
          </a:p>
          <a:p>
            <a:pPr>
              <a:buFontTx/>
              <a:buChar char="-"/>
            </a:pPr>
            <a:endParaRPr lang="en-US" dirty="0"/>
          </a:p>
          <a:p>
            <a:pPr>
              <a:buFontTx/>
              <a:buChar char="-"/>
            </a:pPr>
            <a:r>
              <a:rPr lang="en-US" dirty="0"/>
              <a:t> </a:t>
            </a:r>
            <a:r>
              <a:rPr lang="en-US" dirty="0" smtClean="0"/>
              <a:t>In addition to providing static information, use of these mediums will provide riders with real-time tracking, allow operators to issue service updates, and give business owners a new way of delivering targeted advertising.</a:t>
            </a:r>
            <a:endParaRPr lang="en-US" dirty="0"/>
          </a:p>
        </p:txBody>
      </p:sp>
    </p:spTree>
    <p:extLst>
      <p:ext uri="{BB962C8B-B14F-4D97-AF65-F5344CB8AC3E}">
        <p14:creationId xmlns:p14="http://schemas.microsoft.com/office/powerpoint/2010/main" val="17776788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the benefits,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Information: Everything from details about local businesses to train schedules during major events is vital.</a:t>
            </a:r>
          </a:p>
          <a:p>
            <a:pPr lvl="1" indent="-342900">
              <a:buFontTx/>
              <a:buChar char="-"/>
            </a:pPr>
            <a:endParaRPr lang="en-US" sz="1800" dirty="0" smtClean="0"/>
          </a:p>
          <a:p>
            <a:pPr lvl="1" indent="-342900">
              <a:buFontTx/>
              <a:buChar char="-"/>
            </a:pPr>
            <a:r>
              <a:rPr lang="en-US" sz="1800" dirty="0" smtClean="0"/>
              <a:t>Communication: Two-way, real-time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Overall Satisfaction:  Providing an easy to use system for local businesses, riders, and operators will promote maximal adoption of the light rail system.</a:t>
            </a: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79</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345517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8</a:t>
            </a:fld>
            <a:endParaRPr lang="en-US" dirty="0"/>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in its 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 – addendum</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80</a:t>
            </a:fld>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76400"/>
            <a:ext cx="53721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0474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988485"/>
            <a:ext cx="8229600" cy="331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itle 1"/>
          <p:cNvSpPr>
            <a:spLocks noGrp="1"/>
          </p:cNvSpPr>
          <p:nvPr>
            <p:ph type="title"/>
          </p:nvPr>
        </p:nvSpPr>
        <p:spPr>
          <a:xfrm>
            <a:off x="457200" y="274638"/>
            <a:ext cx="7620000" cy="1143000"/>
          </a:xfrm>
        </p:spPr>
        <p:txBody>
          <a:bodyPr/>
          <a:lstStyle/>
          <a:p>
            <a:r>
              <a:rPr lang="en-US" dirty="0" smtClean="0"/>
              <a:t>Overall WBS</a:t>
            </a:r>
            <a:endParaRPr lang="en-US" dirty="0"/>
          </a:p>
        </p:txBody>
      </p:sp>
    </p:spTree>
    <p:extLst>
      <p:ext uri="{BB962C8B-B14F-4D97-AF65-F5344CB8AC3E}">
        <p14:creationId xmlns:p14="http://schemas.microsoft.com/office/powerpoint/2010/main" val="35110665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85517" y="1302984"/>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WAE Server</a:t>
            </a:r>
            <a:endParaRPr lang="en-US" sz="1600" dirty="0"/>
          </a:p>
        </p:txBody>
      </p:sp>
      <p:sp>
        <p:nvSpPr>
          <p:cNvPr id="20" name="Rectangle 19"/>
          <p:cNvSpPr/>
          <p:nvPr/>
        </p:nvSpPr>
        <p:spPr>
          <a:xfrm>
            <a:off x="4132706" y="3769868"/>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11" name="Rectangle 10"/>
          <p:cNvSpPr/>
          <p:nvPr/>
        </p:nvSpPr>
        <p:spPr>
          <a:xfrm>
            <a:off x="2251178" y="492507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2" name="Rectangle 11"/>
          <p:cNvSpPr/>
          <p:nvPr/>
        </p:nvSpPr>
        <p:spPr>
          <a:xfrm>
            <a:off x="2264925" y="3769868"/>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3" name="Rectangle 12"/>
          <p:cNvSpPr/>
          <p:nvPr/>
        </p:nvSpPr>
        <p:spPr>
          <a:xfrm>
            <a:off x="1791297" y="3239431"/>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4" name="Rectangle 13"/>
          <p:cNvSpPr/>
          <p:nvPr/>
        </p:nvSpPr>
        <p:spPr>
          <a:xfrm>
            <a:off x="1791297" y="5489549"/>
            <a:ext cx="12064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Webserver</a:t>
            </a:r>
            <a:endParaRPr lang="en-US" sz="1600" dirty="0"/>
          </a:p>
        </p:txBody>
      </p:sp>
      <p:sp>
        <p:nvSpPr>
          <p:cNvPr id="3" name="Rectangle 2"/>
          <p:cNvSpPr/>
          <p:nvPr/>
        </p:nvSpPr>
        <p:spPr>
          <a:xfrm>
            <a:off x="2257096" y="4303268"/>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26" name="Rectangle 25"/>
          <p:cNvSpPr/>
          <p:nvPr/>
        </p:nvSpPr>
        <p:spPr>
          <a:xfrm>
            <a:off x="1283235" y="2623170"/>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7" name="Rectangle 26"/>
          <p:cNvSpPr/>
          <p:nvPr/>
        </p:nvSpPr>
        <p:spPr>
          <a:xfrm>
            <a:off x="3740368" y="2634266"/>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Webserver</a:t>
            </a:r>
            <a:endParaRPr lang="en-US" sz="1600" dirty="0"/>
          </a:p>
        </p:txBody>
      </p:sp>
      <p:sp>
        <p:nvSpPr>
          <p:cNvPr id="29" name="Rectangle 28"/>
          <p:cNvSpPr/>
          <p:nvPr/>
        </p:nvSpPr>
        <p:spPr>
          <a:xfrm>
            <a:off x="4132706" y="3229814"/>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8" name="Elbow Connector 7"/>
          <p:cNvCxnSpPr>
            <a:stCxn id="4" idx="2"/>
            <a:endCxn id="26" idx="0"/>
          </p:cNvCxnSpPr>
          <p:nvPr/>
        </p:nvCxnSpPr>
        <p:spPr>
          <a:xfrm rot="5400000">
            <a:off x="2520242" y="1733995"/>
            <a:ext cx="509418" cy="12689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27" idx="0"/>
          </p:cNvCxnSpPr>
          <p:nvPr/>
        </p:nvCxnSpPr>
        <p:spPr>
          <a:xfrm rot="16200000" flipH="1">
            <a:off x="3743260" y="1779908"/>
            <a:ext cx="520514" cy="1188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6" idx="2"/>
            <a:endCxn id="13" idx="1"/>
          </p:cNvCxnSpPr>
          <p:nvPr/>
        </p:nvCxnSpPr>
        <p:spPr>
          <a:xfrm rot="5400000">
            <a:off x="1772061" y="3099606"/>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7" idx="2"/>
            <a:endCxn id="29" idx="1"/>
          </p:cNvCxnSpPr>
          <p:nvPr/>
        </p:nvCxnSpPr>
        <p:spPr>
          <a:xfrm rot="5400000">
            <a:off x="4181688" y="3042484"/>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7" idx="2"/>
            <a:endCxn id="20" idx="1"/>
          </p:cNvCxnSpPr>
          <p:nvPr/>
        </p:nvCxnSpPr>
        <p:spPr>
          <a:xfrm rot="5400000">
            <a:off x="3911661" y="3312511"/>
            <a:ext cx="907002" cy="464912"/>
          </a:xfrm>
          <a:prstGeom prst="bentConnector4">
            <a:avLst>
              <a:gd name="adj1" fmla="val 37398"/>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653879" y="2634266"/>
            <a:ext cx="13062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Decision Engine</a:t>
            </a:r>
            <a:endParaRPr lang="en-US" sz="1600" dirty="0"/>
          </a:p>
        </p:txBody>
      </p:sp>
      <p:sp>
        <p:nvSpPr>
          <p:cNvPr id="77" name="Rectangle 76"/>
          <p:cNvSpPr/>
          <p:nvPr/>
        </p:nvSpPr>
        <p:spPr>
          <a:xfrm>
            <a:off x="4132706" y="4341368"/>
            <a:ext cx="15973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80" name="Elbow Connector 79"/>
          <p:cNvCxnSpPr>
            <a:stCxn id="27" idx="2"/>
            <a:endCxn id="77" idx="1"/>
          </p:cNvCxnSpPr>
          <p:nvPr/>
        </p:nvCxnSpPr>
        <p:spPr>
          <a:xfrm rot="5400000">
            <a:off x="3625911" y="3598261"/>
            <a:ext cx="1478502" cy="464912"/>
          </a:xfrm>
          <a:prstGeom prst="bentConnector4">
            <a:avLst>
              <a:gd name="adj1" fmla="val 42269"/>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 idx="2"/>
            <a:endCxn id="76" idx="0"/>
          </p:cNvCxnSpPr>
          <p:nvPr/>
        </p:nvCxnSpPr>
        <p:spPr>
          <a:xfrm rot="16200000" flipH="1">
            <a:off x="4597945" y="925224"/>
            <a:ext cx="520514" cy="289757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926735" y="3220934"/>
            <a:ext cx="10657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90" name="Rectangle 89"/>
          <p:cNvSpPr/>
          <p:nvPr/>
        </p:nvSpPr>
        <p:spPr>
          <a:xfrm>
            <a:off x="5926736" y="3792434"/>
            <a:ext cx="1303908" cy="92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92" name="Elbow Connector 91"/>
          <p:cNvCxnSpPr>
            <a:stCxn id="76" idx="2"/>
            <a:endCxn id="89" idx="1"/>
          </p:cNvCxnSpPr>
          <p:nvPr/>
        </p:nvCxnSpPr>
        <p:spPr>
          <a:xfrm rot="5400000">
            <a:off x="5937827" y="3080374"/>
            <a:ext cx="358068" cy="380252"/>
          </a:xfrm>
          <a:prstGeom prst="bentConnector4">
            <a:avLst>
              <a:gd name="adj1" fmla="val 18079"/>
              <a:gd name="adj2" fmla="val 160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76" idx="2"/>
            <a:endCxn id="90" idx="1"/>
          </p:cNvCxnSpPr>
          <p:nvPr/>
        </p:nvCxnSpPr>
        <p:spPr>
          <a:xfrm rot="5400000">
            <a:off x="5534495" y="3483708"/>
            <a:ext cx="1164734" cy="380251"/>
          </a:xfrm>
          <a:prstGeom prst="bentConnector4">
            <a:avLst>
              <a:gd name="adj1" fmla="val 30091"/>
              <a:gd name="adj2" fmla="val 160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26" idx="2"/>
            <a:endCxn id="14" idx="1"/>
          </p:cNvCxnSpPr>
          <p:nvPr/>
        </p:nvCxnSpPr>
        <p:spPr>
          <a:xfrm rot="5400000">
            <a:off x="647002" y="4224665"/>
            <a:ext cx="2637779" cy="349188"/>
          </a:xfrm>
          <a:prstGeom prst="bentConnector4">
            <a:avLst>
              <a:gd name="adj1" fmla="val 45667"/>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3" idx="2"/>
            <a:endCxn id="12" idx="1"/>
          </p:cNvCxnSpPr>
          <p:nvPr/>
        </p:nvCxnSpPr>
        <p:spPr>
          <a:xfrm rot="5400000">
            <a:off x="2118462" y="3843094"/>
            <a:ext cx="301837" cy="8910"/>
          </a:xfrm>
          <a:prstGeom prst="bentConnector4">
            <a:avLst>
              <a:gd name="adj1" fmla="val 12132"/>
              <a:gd name="adj2" fmla="val 26656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3" idx="2"/>
            <a:endCxn id="3" idx="1"/>
          </p:cNvCxnSpPr>
          <p:nvPr/>
        </p:nvCxnSpPr>
        <p:spPr>
          <a:xfrm rot="5400000">
            <a:off x="1828798" y="4124930"/>
            <a:ext cx="873337" cy="16739"/>
          </a:xfrm>
          <a:prstGeom prst="bentConnector4">
            <a:avLst>
              <a:gd name="adj1" fmla="val 34731"/>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3" idx="2"/>
            <a:endCxn id="11" idx="1"/>
          </p:cNvCxnSpPr>
          <p:nvPr/>
        </p:nvCxnSpPr>
        <p:spPr>
          <a:xfrm rot="5400000">
            <a:off x="1533985" y="4413825"/>
            <a:ext cx="1457045" cy="22657"/>
          </a:xfrm>
          <a:prstGeom prst="bentConnector4">
            <a:avLst>
              <a:gd name="adj1" fmla="val 42155"/>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91297" y="6099148"/>
            <a:ext cx="1728982" cy="530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 Decision Engine</a:t>
            </a:r>
            <a:endParaRPr lang="en-US" sz="1600" dirty="0"/>
          </a:p>
        </p:txBody>
      </p:sp>
      <p:sp>
        <p:nvSpPr>
          <p:cNvPr id="35" name="Title 1"/>
          <p:cNvSpPr>
            <a:spLocks noGrp="1"/>
          </p:cNvSpPr>
          <p:nvPr>
            <p:ph type="title"/>
          </p:nvPr>
        </p:nvSpPr>
        <p:spPr>
          <a:xfrm>
            <a:off x="457200" y="274638"/>
            <a:ext cx="7620000" cy="1143000"/>
          </a:xfrm>
        </p:spPr>
        <p:txBody>
          <a:bodyPr/>
          <a:lstStyle/>
          <a:p>
            <a:r>
              <a:rPr lang="en-US" dirty="0" smtClean="0"/>
              <a:t>Web Apps Server</a:t>
            </a:r>
            <a:endParaRPr lang="en-US" dirty="0"/>
          </a:p>
        </p:txBody>
      </p:sp>
    </p:spTree>
    <p:extLst>
      <p:ext uri="{BB962C8B-B14F-4D97-AF65-F5344CB8AC3E}">
        <p14:creationId xmlns:p14="http://schemas.microsoft.com/office/powerpoint/2010/main" val="7237995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6954" y="1238248"/>
            <a:ext cx="17888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Onboard Hardware</a:t>
            </a:r>
            <a:endParaRPr lang="en-US" sz="1600" dirty="0"/>
          </a:p>
        </p:txBody>
      </p:sp>
      <p:sp>
        <p:nvSpPr>
          <p:cNvPr id="5" name="Rectangle 4"/>
          <p:cNvSpPr/>
          <p:nvPr/>
        </p:nvSpPr>
        <p:spPr>
          <a:xfrm>
            <a:off x="119479" y="230504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GPS Sensors</a:t>
            </a:r>
            <a:endParaRPr lang="en-US" sz="1600" dirty="0"/>
          </a:p>
        </p:txBody>
      </p:sp>
      <p:sp>
        <p:nvSpPr>
          <p:cNvPr id="6" name="Rectangle 5"/>
          <p:cNvSpPr/>
          <p:nvPr/>
        </p:nvSpPr>
        <p:spPr>
          <a:xfrm>
            <a:off x="2844554" y="2305048"/>
            <a:ext cx="20936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Automatic People Counters</a:t>
            </a:r>
            <a:endParaRPr lang="en-US" sz="1600" dirty="0"/>
          </a:p>
        </p:txBody>
      </p:sp>
      <p:sp>
        <p:nvSpPr>
          <p:cNvPr id="8" name="Rectangle 7"/>
          <p:cNvSpPr/>
          <p:nvPr/>
        </p:nvSpPr>
        <p:spPr>
          <a:xfrm>
            <a:off x="5566299" y="230135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Master PC</a:t>
            </a:r>
            <a:endParaRPr lang="en-US" sz="1600" dirty="0"/>
          </a:p>
        </p:txBody>
      </p:sp>
      <p:sp>
        <p:nvSpPr>
          <p:cNvPr id="9" name="Rectangle 8"/>
          <p:cNvSpPr/>
          <p:nvPr/>
        </p:nvSpPr>
        <p:spPr>
          <a:xfrm>
            <a:off x="442404" y="2914648"/>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0" name="Rectangle 9"/>
          <p:cNvSpPr/>
          <p:nvPr/>
        </p:nvSpPr>
        <p:spPr>
          <a:xfrm>
            <a:off x="3185604" y="290059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1" name="Rectangle 10"/>
          <p:cNvSpPr/>
          <p:nvPr/>
        </p:nvSpPr>
        <p:spPr>
          <a:xfrm>
            <a:off x="5889224" y="290281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2" name="Rectangle 11"/>
          <p:cNvSpPr/>
          <p:nvPr/>
        </p:nvSpPr>
        <p:spPr>
          <a:xfrm>
            <a:off x="442404" y="344804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3" name="Rectangle 12"/>
          <p:cNvSpPr/>
          <p:nvPr/>
        </p:nvSpPr>
        <p:spPr>
          <a:xfrm>
            <a:off x="3185604" y="3448048"/>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4" name="Rectangle 13"/>
          <p:cNvSpPr/>
          <p:nvPr/>
        </p:nvSpPr>
        <p:spPr>
          <a:xfrm>
            <a:off x="6220287" y="3448048"/>
            <a:ext cx="12587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Device</a:t>
            </a:r>
            <a:endParaRPr lang="en-US" sz="1600" dirty="0"/>
          </a:p>
        </p:txBody>
      </p:sp>
      <p:sp>
        <p:nvSpPr>
          <p:cNvPr id="15" name="Rectangle 14"/>
          <p:cNvSpPr/>
          <p:nvPr/>
        </p:nvSpPr>
        <p:spPr>
          <a:xfrm>
            <a:off x="6690804" y="3981448"/>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OS Install</a:t>
            </a:r>
            <a:endParaRPr lang="en-US" sz="1600" dirty="0"/>
          </a:p>
        </p:txBody>
      </p:sp>
      <p:sp>
        <p:nvSpPr>
          <p:cNvPr id="16" name="Rectangle 15"/>
          <p:cNvSpPr/>
          <p:nvPr/>
        </p:nvSpPr>
        <p:spPr>
          <a:xfrm>
            <a:off x="7133208" y="4438648"/>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17" name="Rectangle 16"/>
          <p:cNvSpPr/>
          <p:nvPr/>
        </p:nvSpPr>
        <p:spPr>
          <a:xfrm>
            <a:off x="6676008" y="4895848"/>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Reporting Agent</a:t>
            </a:r>
            <a:endParaRPr lang="en-US" sz="1600" dirty="0"/>
          </a:p>
        </p:txBody>
      </p:sp>
      <p:sp>
        <p:nvSpPr>
          <p:cNvPr id="18" name="Rectangle 17"/>
          <p:cNvSpPr/>
          <p:nvPr/>
        </p:nvSpPr>
        <p:spPr>
          <a:xfrm>
            <a:off x="7133208" y="54292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GPS</a:t>
            </a:r>
            <a:endParaRPr lang="en-US" sz="1600" dirty="0"/>
          </a:p>
        </p:txBody>
      </p:sp>
      <p:sp>
        <p:nvSpPr>
          <p:cNvPr id="19" name="Rectangle 18"/>
          <p:cNvSpPr/>
          <p:nvPr/>
        </p:nvSpPr>
        <p:spPr>
          <a:xfrm>
            <a:off x="7118412" y="58864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APC</a:t>
            </a:r>
            <a:endParaRPr lang="en-US" sz="1600" dirty="0"/>
          </a:p>
        </p:txBody>
      </p:sp>
      <p:sp>
        <p:nvSpPr>
          <p:cNvPr id="20" name="Rectangle 19"/>
          <p:cNvSpPr/>
          <p:nvPr/>
        </p:nvSpPr>
        <p:spPr>
          <a:xfrm>
            <a:off x="7118412" y="63436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cxnSp>
        <p:nvCxnSpPr>
          <p:cNvPr id="22" name="Elbow Connector 21"/>
          <p:cNvCxnSpPr>
            <a:endCxn id="6" idx="0"/>
          </p:cNvCxnSpPr>
          <p:nvPr/>
        </p:nvCxnSpPr>
        <p:spPr>
          <a:xfrm>
            <a:off x="3490404" y="2000248"/>
            <a:ext cx="400975"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2"/>
            <a:endCxn id="5" idx="0"/>
          </p:cNvCxnSpPr>
          <p:nvPr/>
        </p:nvCxnSpPr>
        <p:spPr>
          <a:xfrm rot="5400000">
            <a:off x="2195929" y="609598"/>
            <a:ext cx="304800" cy="3086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2"/>
            <a:endCxn id="8" idx="0"/>
          </p:cNvCxnSpPr>
          <p:nvPr/>
        </p:nvCxnSpPr>
        <p:spPr>
          <a:xfrm rot="16200000" flipH="1">
            <a:off x="4921188" y="970439"/>
            <a:ext cx="301102" cy="23607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9" idx="1"/>
          </p:cNvCxnSpPr>
          <p:nvPr/>
        </p:nvCxnSpPr>
        <p:spPr>
          <a:xfrm rot="5400000">
            <a:off x="433342" y="2771311"/>
            <a:ext cx="381000" cy="362875"/>
          </a:xfrm>
          <a:prstGeom prst="bentConnector4">
            <a:avLst>
              <a:gd name="adj1" fmla="val 20000"/>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2"/>
            <a:endCxn id="12" idx="1"/>
          </p:cNvCxnSpPr>
          <p:nvPr/>
        </p:nvCxnSpPr>
        <p:spPr>
          <a:xfrm rot="5400000">
            <a:off x="166642" y="3038011"/>
            <a:ext cx="914400" cy="362875"/>
          </a:xfrm>
          <a:prstGeom prst="bentConnector4">
            <a:avLst>
              <a:gd name="adj1" fmla="val 7403"/>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0" idx="1"/>
          </p:cNvCxnSpPr>
          <p:nvPr/>
        </p:nvCxnSpPr>
        <p:spPr>
          <a:xfrm rot="16200000" flipH="1">
            <a:off x="2887832" y="2831420"/>
            <a:ext cx="366944"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3" idx="1"/>
          </p:cNvCxnSpPr>
          <p:nvPr/>
        </p:nvCxnSpPr>
        <p:spPr>
          <a:xfrm rot="16200000" flipH="1">
            <a:off x="2614104" y="3105148"/>
            <a:ext cx="9144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11" idx="1"/>
          </p:cNvCxnSpPr>
          <p:nvPr/>
        </p:nvCxnSpPr>
        <p:spPr>
          <a:xfrm rot="16200000" flipH="1">
            <a:off x="5610132" y="2852320"/>
            <a:ext cx="369164" cy="1890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4" idx="1"/>
          </p:cNvCxnSpPr>
          <p:nvPr/>
        </p:nvCxnSpPr>
        <p:spPr>
          <a:xfrm rot="16200000" flipH="1">
            <a:off x="5992427" y="3448788"/>
            <a:ext cx="316636" cy="1390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6200000" flipH="1">
            <a:off x="6519354" y="3924298"/>
            <a:ext cx="190500" cy="152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16" idx="1"/>
          </p:cNvCxnSpPr>
          <p:nvPr/>
        </p:nvCxnSpPr>
        <p:spPr>
          <a:xfrm rot="16200000" flipH="1">
            <a:off x="6902203" y="4398143"/>
            <a:ext cx="266700" cy="1953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17" idx="1"/>
          </p:cNvCxnSpPr>
          <p:nvPr/>
        </p:nvCxnSpPr>
        <p:spPr>
          <a:xfrm rot="16200000" flipH="1">
            <a:off x="5997606" y="4446046"/>
            <a:ext cx="1219200" cy="1376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8" idx="1"/>
          </p:cNvCxnSpPr>
          <p:nvPr/>
        </p:nvCxnSpPr>
        <p:spPr>
          <a:xfrm>
            <a:off x="6849677" y="5353048"/>
            <a:ext cx="283531" cy="266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19" idx="1"/>
          </p:cNvCxnSpPr>
          <p:nvPr/>
        </p:nvCxnSpPr>
        <p:spPr>
          <a:xfrm rot="16200000" flipH="1">
            <a:off x="6731077" y="5689613"/>
            <a:ext cx="6477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rot="16200000" flipH="1">
            <a:off x="6502477" y="5918213"/>
            <a:ext cx="11049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7620000" cy="1143000"/>
          </a:xfrm>
        </p:spPr>
        <p:txBody>
          <a:bodyPr/>
          <a:lstStyle/>
          <a:p>
            <a:r>
              <a:rPr lang="en-US" dirty="0" smtClean="0"/>
              <a:t>Onboard Hardware</a:t>
            </a:r>
            <a:endParaRPr lang="en-US" dirty="0"/>
          </a:p>
        </p:txBody>
      </p:sp>
    </p:spTree>
    <p:extLst>
      <p:ext uri="{BB962C8B-B14F-4D97-AF65-F5344CB8AC3E}">
        <p14:creationId xmlns:p14="http://schemas.microsoft.com/office/powerpoint/2010/main" val="187032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9</a:t>
            </a:fld>
            <a:endParaRPr lang="en-US" dirty="0"/>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1642</TotalTime>
  <Words>5277</Words>
  <Application>Microsoft Office PowerPoint</Application>
  <PresentationFormat>On-screen Show (4:3)</PresentationFormat>
  <Paragraphs>1253</Paragraphs>
  <Slides>83</Slides>
  <Notes>24</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Adjacency</vt:lpstr>
      <vt:lpstr>Current – Intelligent Transportation System  </vt:lpstr>
      <vt:lpstr>Outline</vt:lpstr>
      <vt:lpstr>Introduction: Our Team</vt:lpstr>
      <vt:lpstr>Introduction: The Problem</vt:lpstr>
      <vt:lpstr>Background: Increased Sales</vt:lpstr>
      <vt:lpstr>Background: Jobs &amp; Development</vt:lpstr>
      <vt:lpstr>Background: Tide Case Study</vt:lpstr>
      <vt:lpstr>Background: Tide Ridership</vt:lpstr>
      <vt:lpstr>PowerPoint Presentation</vt:lpstr>
      <vt:lpstr>PowerPoint Presentation</vt:lpstr>
      <vt:lpstr>PowerPoint Presentation</vt:lpstr>
      <vt:lpstr>The Solution</vt:lpstr>
      <vt:lpstr>Objectives</vt:lpstr>
      <vt:lpstr>PowerPoint Presentation</vt:lpstr>
      <vt:lpstr>PowerPoint Presentation</vt:lpstr>
      <vt:lpstr>PowerPoint Presentation</vt:lpstr>
      <vt:lpstr>Trend Analysis</vt:lpstr>
      <vt:lpstr>Local Businesses</vt:lpstr>
      <vt:lpstr>Our Current market?</vt:lpstr>
      <vt:lpstr>Market Outlook</vt:lpstr>
      <vt:lpstr>Major Function Component Diagram</vt:lpstr>
      <vt:lpstr>Train Hardware  Option 1</vt:lpstr>
      <vt:lpstr>PowerPoint Presentation</vt:lpstr>
      <vt:lpstr>Train Hardware Costs</vt:lpstr>
      <vt:lpstr>IT Department Hardware Locally hosted option </vt:lpstr>
      <vt:lpstr>IT Department Hardware Remotely hosted option </vt:lpstr>
      <vt:lpstr>Station Hardware Optional</vt:lpstr>
      <vt:lpstr>PowerPoint Presentation</vt:lpstr>
      <vt:lpstr>Hardware Work Breakdown</vt:lpstr>
      <vt:lpstr>Hardware Work Breakdown</vt:lpstr>
      <vt:lpstr>Hardware Work Breakdown</vt:lpstr>
      <vt:lpstr>Hardware Work Breakdown</vt:lpstr>
      <vt:lpstr>Software Provided</vt:lpstr>
      <vt:lpstr>Software Overview</vt:lpstr>
      <vt:lpstr> I – Embedded System</vt:lpstr>
      <vt:lpstr>II - Prediction</vt:lpstr>
      <vt:lpstr>Decision Engine (DE) Request Algorithms</vt:lpstr>
      <vt:lpstr>Intelligent Routing Algorithm</vt:lpstr>
      <vt:lpstr>III - Reporting</vt:lpstr>
      <vt:lpstr>IV - Presentation</vt:lpstr>
      <vt:lpstr>Mobile App GUI Sitemap</vt:lpstr>
      <vt:lpstr>GUI Mockups</vt:lpstr>
      <vt:lpstr>GUI Mockups</vt:lpstr>
      <vt:lpstr>Software Work Breakdown</vt:lpstr>
      <vt:lpstr>Software Work Breakdown</vt:lpstr>
      <vt:lpstr>Software Work Breakdown</vt:lpstr>
      <vt:lpstr>Software Work Breakdown</vt:lpstr>
      <vt:lpstr>Database Schemas</vt:lpstr>
      <vt:lpstr>Database Schemas</vt:lpstr>
      <vt:lpstr>PowerPoint Presentation</vt:lpstr>
      <vt:lpstr>Database Schema ERD</vt:lpstr>
      <vt:lpstr>Business ERD</vt:lpstr>
      <vt:lpstr>Software Work Breakdown</vt:lpstr>
      <vt:lpstr>Software Work Breakdown</vt:lpstr>
      <vt:lpstr>Software Work Breakdown</vt:lpstr>
      <vt:lpstr>Gantt Charts</vt:lpstr>
      <vt:lpstr>Phase 2 WBS</vt:lpstr>
      <vt:lpstr>Phase 2 WBS</vt:lpstr>
      <vt:lpstr>Phase 2 WBS</vt:lpstr>
      <vt:lpstr>Phase 2 Staff Budget</vt:lpstr>
      <vt:lpstr>Phase 2 Resources Budget</vt:lpstr>
      <vt:lpstr>Phase 2 Total</vt:lpstr>
      <vt:lpstr>In The Box</vt:lpstr>
      <vt:lpstr>Not In The Box</vt:lpstr>
      <vt:lpstr>Project Risks</vt:lpstr>
      <vt:lpstr>Risk Matrix</vt:lpstr>
      <vt:lpstr>Financial Risks</vt:lpstr>
      <vt:lpstr>Technical Risks</vt:lpstr>
      <vt:lpstr>Customer Risks</vt:lpstr>
      <vt:lpstr>Schedule Risks</vt:lpstr>
      <vt:lpstr>Conclusion</vt:lpstr>
      <vt:lpstr> Questions? </vt:lpstr>
      <vt:lpstr>References</vt:lpstr>
      <vt:lpstr>Background: Property Value</vt:lpstr>
      <vt:lpstr>Background: Traffic &amp; Parking</vt:lpstr>
      <vt:lpstr>End-User Problems</vt:lpstr>
      <vt:lpstr>Operating Problems</vt:lpstr>
      <vt:lpstr>Multiple Mediums</vt:lpstr>
      <vt:lpstr>The Problem: Revisited</vt:lpstr>
      <vt:lpstr>Phase 2 WBS – addendum</vt:lpstr>
      <vt:lpstr>Overall WBS</vt:lpstr>
      <vt:lpstr>Web Apps Server</vt:lpstr>
      <vt:lpstr>Onboard Hardware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Nathan</cp:lastModifiedBy>
  <cp:revision>347</cp:revision>
  <dcterms:created xsi:type="dcterms:W3CDTF">2012-02-28T02:03:53Z</dcterms:created>
  <dcterms:modified xsi:type="dcterms:W3CDTF">2012-04-03T14:48:07Z</dcterms:modified>
</cp:coreProperties>
</file>