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10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76E5-E648-482C-AF91-FC9EBBBD20EF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8D2-C8F9-4CCB-B00F-9841BD0A47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Engine (DE) Request Algorithms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609600" y="16002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Poll Interval Reached</a:t>
            </a:r>
            <a:endParaRPr lang="en-US" sz="12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" y="24384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new historical data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3810000" y="2133600"/>
            <a:ext cx="990600" cy="838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SQL Database</a:t>
            </a:r>
            <a:endParaRPr lang="en-US" sz="12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609600" y="32766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Associate ridership/time/locations  with actual reported incidents</a:t>
            </a:r>
            <a:endParaRPr lang="en-US" sz="1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09600" y="41148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new training sets  and save to forecast tables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6" idx="1"/>
            <a:endCxn id="7" idx="3"/>
          </p:cNvCxnSpPr>
          <p:nvPr/>
        </p:nvCxnSpPr>
        <p:spPr>
          <a:xfrm>
            <a:off x="1409700" y="2286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0"/>
            <a:endCxn id="8" idx="2"/>
          </p:cNvCxnSpPr>
          <p:nvPr/>
        </p:nvCxnSpPr>
        <p:spPr>
          <a:xfrm flipV="1">
            <a:off x="2209800" y="2552700"/>
            <a:ext cx="16002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3"/>
            <a:endCxn id="9" idx="0"/>
          </p:cNvCxnSpPr>
          <p:nvPr/>
        </p:nvCxnSpPr>
        <p:spPr>
          <a:xfrm rot="5400000">
            <a:off x="2933700" y="2247900"/>
            <a:ext cx="647700" cy="2095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10" idx="3"/>
          </p:cNvCxnSpPr>
          <p:nvPr/>
        </p:nvCxnSpPr>
        <p:spPr>
          <a:xfrm>
            <a:off x="14097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0"/>
            <a:endCxn id="8" idx="3"/>
          </p:cNvCxnSpPr>
          <p:nvPr/>
        </p:nvCxnSpPr>
        <p:spPr>
          <a:xfrm flipV="1">
            <a:off x="2209800" y="2971800"/>
            <a:ext cx="2095500" cy="1485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 Diagonal Corner Rectangle 28"/>
          <p:cNvSpPr/>
          <p:nvPr/>
        </p:nvSpPr>
        <p:spPr>
          <a:xfrm>
            <a:off x="609600" y="49530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Reset poll clock</a:t>
            </a:r>
            <a:endParaRPr lang="en-US" sz="1200" dirty="0"/>
          </a:p>
        </p:txBody>
      </p:sp>
      <p:cxnSp>
        <p:nvCxnSpPr>
          <p:cNvPr id="34" name="Curved Connector 33"/>
          <p:cNvCxnSpPr>
            <a:stCxn id="8" idx="3"/>
            <a:endCxn id="29" idx="0"/>
          </p:cNvCxnSpPr>
          <p:nvPr/>
        </p:nvCxnSpPr>
        <p:spPr>
          <a:xfrm rot="5400000">
            <a:off x="2095500" y="3086100"/>
            <a:ext cx="2324100" cy="2095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Diagonal Corner Rectangle 35"/>
          <p:cNvSpPr/>
          <p:nvPr/>
        </p:nvSpPr>
        <p:spPr>
          <a:xfrm>
            <a:off x="6934200" y="16002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WAE Request Received</a:t>
            </a:r>
            <a:endParaRPr lang="en-US" sz="1200" dirty="0"/>
          </a:p>
        </p:txBody>
      </p:sp>
      <p:sp>
        <p:nvSpPr>
          <p:cNvPr id="39" name="Flowchart: Decision 38"/>
          <p:cNvSpPr/>
          <p:nvPr/>
        </p:nvSpPr>
        <p:spPr>
          <a:xfrm>
            <a:off x="6248400" y="2667000"/>
            <a:ext cx="1676400" cy="9906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</a:t>
            </a:r>
            <a:br>
              <a:rPr lang="en-US" sz="1200" dirty="0" smtClean="0"/>
            </a:br>
            <a:r>
              <a:rPr lang="en-US" sz="1200" dirty="0" smtClean="0"/>
              <a:t>Type?</a:t>
            </a:r>
            <a:endParaRPr lang="en-US" sz="1200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5257800" y="38100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 ridership forecast table</a:t>
            </a:r>
            <a:endParaRPr lang="en-US" sz="1200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7315200" y="38100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delay forecast table</a:t>
            </a:r>
            <a:endParaRPr lang="en-US" sz="12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6324600" y="48768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Apply batch gradient descent learning algorithm w/ client position vector</a:t>
            </a:r>
            <a:endParaRPr lang="en-US" sz="1200" dirty="0"/>
          </a:p>
        </p:txBody>
      </p:sp>
      <p:sp>
        <p:nvSpPr>
          <p:cNvPr id="43" name="Round Diagonal Corner Rectangle 42"/>
          <p:cNvSpPr/>
          <p:nvPr/>
        </p:nvSpPr>
        <p:spPr>
          <a:xfrm>
            <a:off x="6324600" y="57150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forecast result  to WAE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36" idx="1"/>
            <a:endCxn id="39" idx="0"/>
          </p:cNvCxnSpPr>
          <p:nvPr/>
        </p:nvCxnSpPr>
        <p:spPr>
          <a:xfrm flipH="1">
            <a:off x="7086600" y="2286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  <a:endCxn id="40" idx="3"/>
          </p:cNvCxnSpPr>
          <p:nvPr/>
        </p:nvCxnSpPr>
        <p:spPr>
          <a:xfrm flipH="1">
            <a:off x="6057900" y="3162300"/>
            <a:ext cx="1905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41" idx="3"/>
          </p:cNvCxnSpPr>
          <p:nvPr/>
        </p:nvCxnSpPr>
        <p:spPr>
          <a:xfrm>
            <a:off x="7924800" y="3162300"/>
            <a:ext cx="1905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43" idx="3"/>
          </p:cNvCxnSpPr>
          <p:nvPr/>
        </p:nvCxnSpPr>
        <p:spPr>
          <a:xfrm>
            <a:off x="7124700" y="5562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62600" y="327660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Capacity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924800" y="327660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Delay</a:t>
            </a:r>
            <a:endParaRPr lang="en-US" sz="1100" dirty="0"/>
          </a:p>
        </p:txBody>
      </p:sp>
      <p:cxnSp>
        <p:nvCxnSpPr>
          <p:cNvPr id="82" name="Curved Connector 81"/>
          <p:cNvCxnSpPr>
            <a:stCxn id="40" idx="1"/>
            <a:endCxn id="8" idx="4"/>
          </p:cNvCxnSpPr>
          <p:nvPr/>
        </p:nvCxnSpPr>
        <p:spPr>
          <a:xfrm rot="5400000" flipH="1">
            <a:off x="4457700" y="2895600"/>
            <a:ext cx="1943100" cy="1257300"/>
          </a:xfrm>
          <a:prstGeom prst="curvedConnector4">
            <a:avLst>
              <a:gd name="adj1" fmla="val -17412"/>
              <a:gd name="adj2" fmla="val 81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" idx="3"/>
            <a:endCxn id="42" idx="2"/>
          </p:cNvCxnSpPr>
          <p:nvPr/>
        </p:nvCxnSpPr>
        <p:spPr>
          <a:xfrm rot="16200000" flipH="1">
            <a:off x="4191000" y="3086100"/>
            <a:ext cx="2247900" cy="2019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41" idx="1"/>
            <a:endCxn id="8" idx="3"/>
          </p:cNvCxnSpPr>
          <p:nvPr/>
        </p:nvCxnSpPr>
        <p:spPr>
          <a:xfrm rot="5400000" flipH="1">
            <a:off x="5448300" y="1828800"/>
            <a:ext cx="1524000" cy="3810000"/>
          </a:xfrm>
          <a:prstGeom prst="curvedConnector3">
            <a:avLst>
              <a:gd name="adj1" fmla="val -222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29" idx="1"/>
            <a:endCxn id="6" idx="3"/>
          </p:cNvCxnSpPr>
          <p:nvPr/>
        </p:nvCxnSpPr>
        <p:spPr>
          <a:xfrm rot="5400000" flipH="1">
            <a:off x="-609600" y="3619500"/>
            <a:ext cx="4038600" cy="12700"/>
          </a:xfrm>
          <a:prstGeom prst="curvedConnector5">
            <a:avLst>
              <a:gd name="adj1" fmla="val -12603"/>
              <a:gd name="adj2" fmla="val 9732003"/>
              <a:gd name="adj3" fmla="val 1132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Routing Algorithm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52400" y="3277679"/>
            <a:ext cx="990600" cy="838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SQL Database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52600" y="5802845"/>
            <a:ext cx="1752600" cy="540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Update weighted network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2476059"/>
            <a:ext cx="1752600" cy="841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Establish network of nodes (train cars, stations, busses)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443134"/>
            <a:ext cx="1752600" cy="660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Assign weights to nodes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3657600" y="1295400"/>
            <a:ext cx="1981200" cy="84124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Route Request from WAE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3507" y="3399269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 Associate endpoint with </a:t>
            </a:r>
            <a:r>
              <a:rPr lang="en-US" sz="1200" dirty="0" smtClean="0">
                <a:solidFill>
                  <a:schemeClr val="dk1"/>
                </a:solidFill>
              </a:rPr>
              <a:t>nearest node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2515687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/>
              <a:t>Associate beginning point with nearest 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17558" y="4267200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Poll DB for moving entities that intersect path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4556495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Determine fitness of path comparing weights </a:t>
            </a:r>
            <a:r>
              <a:rPr lang="en-US" sz="1200" dirty="0" smtClean="0"/>
              <a:t>of potential paths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6419" y="5764174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Advise route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930258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Apply constraints</a:t>
            </a:r>
          </a:p>
          <a:p>
            <a:pPr algn="ctr"/>
            <a:r>
              <a:rPr lang="en-US" sz="1200" dirty="0" smtClean="0"/>
              <a:t>(schedules, </a:t>
            </a:r>
            <a:r>
              <a:rPr lang="en-US" sz="1200" dirty="0" smtClean="0"/>
              <a:t>capacity, alerts</a:t>
            </a:r>
            <a:r>
              <a:rPr lang="en-US" sz="1200" dirty="0" smtClean="0"/>
              <a:t>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6158" y="5129038"/>
            <a:ext cx="1295400" cy="563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network to determine shortest path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Elbow Connector 20"/>
          <p:cNvCxnSpPr>
            <a:stCxn id="17" idx="1"/>
            <a:endCxn id="11" idx="1"/>
          </p:cNvCxnSpPr>
          <p:nvPr/>
        </p:nvCxnSpPr>
        <p:spPr>
          <a:xfrm rot="10800000">
            <a:off x="4648201" y="2136648"/>
            <a:ext cx="278219" cy="4008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4" idx="0"/>
          </p:cNvCxnSpPr>
          <p:nvPr/>
        </p:nvCxnSpPr>
        <p:spPr>
          <a:xfrm rot="16200000" flipH="1">
            <a:off x="5468331" y="2154717"/>
            <a:ext cx="379039" cy="342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4" idx="2"/>
            <a:endCxn id="13" idx="0"/>
          </p:cNvCxnSpPr>
          <p:nvPr/>
        </p:nvCxnSpPr>
        <p:spPr>
          <a:xfrm flipH="1">
            <a:off x="5809807" y="3277679"/>
            <a:ext cx="19493" cy="1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2"/>
            <a:endCxn id="15" idx="0"/>
          </p:cNvCxnSpPr>
          <p:nvPr/>
        </p:nvCxnSpPr>
        <p:spPr>
          <a:xfrm flipH="1">
            <a:off x="5793858" y="4161261"/>
            <a:ext cx="15949" cy="105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9" idx="0"/>
          </p:cNvCxnSpPr>
          <p:nvPr/>
        </p:nvCxnSpPr>
        <p:spPr>
          <a:xfrm>
            <a:off x="5793858" y="5029192"/>
            <a:ext cx="0" cy="99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  <a:endCxn id="16" idx="0"/>
          </p:cNvCxnSpPr>
          <p:nvPr/>
        </p:nvCxnSpPr>
        <p:spPr>
          <a:xfrm flipV="1">
            <a:off x="6441558" y="4556495"/>
            <a:ext cx="1445142" cy="854149"/>
          </a:xfrm>
          <a:prstGeom prst="bentConnector4">
            <a:avLst>
              <a:gd name="adj1" fmla="val 19681"/>
              <a:gd name="adj2" fmla="val 126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3"/>
            <a:endCxn id="16" idx="2"/>
          </p:cNvCxnSpPr>
          <p:nvPr/>
        </p:nvCxnSpPr>
        <p:spPr>
          <a:xfrm flipH="1">
            <a:off x="7886700" y="4937491"/>
            <a:ext cx="876300" cy="380996"/>
          </a:xfrm>
          <a:prstGeom prst="bentConnector4">
            <a:avLst>
              <a:gd name="adj1" fmla="val -26087"/>
              <a:gd name="adj2" fmla="val 16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6477000" y="5318486"/>
            <a:ext cx="914400" cy="2441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>
            <a:off x="2628900" y="3317307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38647" y="4086782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31558" y="4804431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21812" y="5677018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1"/>
            <a:endCxn id="4" idx="4"/>
          </p:cNvCxnSpPr>
          <p:nvPr/>
        </p:nvCxnSpPr>
        <p:spPr>
          <a:xfrm rot="10800000">
            <a:off x="1143000" y="3696780"/>
            <a:ext cx="602512" cy="8238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6" idx="1"/>
          </p:cNvCxnSpPr>
          <p:nvPr/>
        </p:nvCxnSpPr>
        <p:spPr>
          <a:xfrm rot="16200000" flipH="1">
            <a:off x="994249" y="3769330"/>
            <a:ext cx="404715" cy="1097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1"/>
            <a:endCxn id="4" idx="3"/>
          </p:cNvCxnSpPr>
          <p:nvPr/>
        </p:nvCxnSpPr>
        <p:spPr>
          <a:xfrm rot="10800000">
            <a:off x="647700" y="4115880"/>
            <a:ext cx="4269858" cy="5323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45512" y="4205126"/>
            <a:ext cx="1752600" cy="630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Poll </a:t>
            </a:r>
            <a:r>
              <a:rPr lang="en-US" sz="1200" dirty="0" err="1">
                <a:solidFill>
                  <a:schemeClr val="dk1"/>
                </a:solidFill>
              </a:rPr>
              <a:t>db</a:t>
            </a:r>
            <a:r>
              <a:rPr lang="en-US" sz="1200" dirty="0">
                <a:solidFill>
                  <a:schemeClr val="dk1"/>
                </a:solidFill>
              </a:rPr>
              <a:t> for </a:t>
            </a:r>
            <a:r>
              <a:rPr lang="en-US" sz="1200" dirty="0" smtClean="0">
                <a:solidFill>
                  <a:schemeClr val="dk1"/>
                </a:solidFill>
              </a:rPr>
              <a:t>changes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143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Decision Engine (DE) Request Algorithms</vt:lpstr>
      <vt:lpstr>Intelligent Routing Algorithm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Request</dc:title>
  <dc:creator>Coy</dc:creator>
  <cp:lastModifiedBy>Nathan</cp:lastModifiedBy>
  <cp:revision>39</cp:revision>
  <dcterms:created xsi:type="dcterms:W3CDTF">2012-03-27T17:03:02Z</dcterms:created>
  <dcterms:modified xsi:type="dcterms:W3CDTF">2012-03-29T02:14:22Z</dcterms:modified>
</cp:coreProperties>
</file>