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2"/>
  </p:notesMasterIdLst>
  <p:sldIdLst>
    <p:sldId id="297" r:id="rId2"/>
    <p:sldId id="310" r:id="rId3"/>
    <p:sldId id="317" r:id="rId4"/>
    <p:sldId id="341" r:id="rId5"/>
    <p:sldId id="345" r:id="rId6"/>
    <p:sldId id="343" r:id="rId7"/>
    <p:sldId id="346" r:id="rId8"/>
    <p:sldId id="342" r:id="rId9"/>
    <p:sldId id="285" r:id="rId10"/>
    <p:sldId id="286" r:id="rId11"/>
    <p:sldId id="348" r:id="rId12"/>
    <p:sldId id="347" r:id="rId13"/>
    <p:sldId id="349" r:id="rId14"/>
    <p:sldId id="336" r:id="rId15"/>
    <p:sldId id="338" r:id="rId16"/>
    <p:sldId id="331" r:id="rId17"/>
    <p:sldId id="319" r:id="rId18"/>
    <p:sldId id="320" r:id="rId19"/>
    <p:sldId id="328" r:id="rId20"/>
    <p:sldId id="352" r:id="rId21"/>
    <p:sldId id="340" r:id="rId22"/>
    <p:sldId id="355" r:id="rId23"/>
    <p:sldId id="323" r:id="rId24"/>
    <p:sldId id="332" r:id="rId25"/>
    <p:sldId id="318" r:id="rId26"/>
    <p:sldId id="325" r:id="rId27"/>
    <p:sldId id="333" r:id="rId28"/>
    <p:sldId id="282" r:id="rId29"/>
    <p:sldId id="262" r:id="rId30"/>
    <p:sldId id="260" r:id="rId31"/>
    <p:sldId id="261" r:id="rId32"/>
    <p:sldId id="283" r:id="rId33"/>
    <p:sldId id="298" r:id="rId34"/>
    <p:sldId id="299" r:id="rId35"/>
    <p:sldId id="300" r:id="rId36"/>
    <p:sldId id="301" r:id="rId37"/>
    <p:sldId id="302" r:id="rId38"/>
    <p:sldId id="303" r:id="rId39"/>
    <p:sldId id="304" r:id="rId40"/>
    <p:sldId id="305" r:id="rId41"/>
    <p:sldId id="322" r:id="rId42"/>
    <p:sldId id="276" r:id="rId43"/>
    <p:sldId id="312" r:id="rId44"/>
    <p:sldId id="313" r:id="rId45"/>
    <p:sldId id="314" r:id="rId46"/>
    <p:sldId id="315" r:id="rId47"/>
    <p:sldId id="316" r:id="rId48"/>
    <p:sldId id="292" r:id="rId49"/>
    <p:sldId id="335" r:id="rId50"/>
    <p:sldId id="33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542" y="-8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Recorded</c:v>
                </c:pt>
              </c:strCache>
            </c:strRef>
          </c:tx>
          <c:cat>
            <c:strRef>
              <c:f>Sheet1!$A$2:$A$6</c:f>
              <c:strCache>
                <c:ptCount val="5"/>
                <c:pt idx="0">
                  <c:v>September</c:v>
                </c:pt>
                <c:pt idx="1">
                  <c:v>October</c:v>
                </c:pt>
                <c:pt idx="2">
                  <c:v>November</c:v>
                </c:pt>
                <c:pt idx="3">
                  <c:v>December</c:v>
                </c:pt>
                <c:pt idx="4">
                  <c:v>January</c:v>
                </c:pt>
              </c:strCache>
            </c:strRef>
          </c:cat>
          <c:val>
            <c:numRef>
              <c:f>Sheet1!$B$2:$B$6</c:f>
              <c:numCache>
                <c:formatCode>#,##0</c:formatCode>
                <c:ptCount val="5"/>
                <c:pt idx="0">
                  <c:v>4806</c:v>
                </c:pt>
                <c:pt idx="1">
                  <c:v>4692</c:v>
                </c:pt>
                <c:pt idx="2">
                  <c:v>4354</c:v>
                </c:pt>
                <c:pt idx="3">
                  <c:v>3706</c:v>
                </c:pt>
                <c:pt idx="4">
                  <c:v>3565</c:v>
                </c:pt>
              </c:numCache>
            </c:numRef>
          </c:val>
          <c:smooth val="0"/>
        </c:ser>
        <c:dLbls>
          <c:showLegendKey val="0"/>
          <c:showVal val="0"/>
          <c:showCatName val="0"/>
          <c:showSerName val="0"/>
          <c:showPercent val="0"/>
          <c:showBubbleSize val="0"/>
        </c:dLbls>
        <c:marker val="1"/>
        <c:smooth val="0"/>
        <c:axId val="84901248"/>
        <c:axId val="84903040"/>
      </c:lineChart>
      <c:catAx>
        <c:axId val="84901248"/>
        <c:scaling>
          <c:orientation val="minMax"/>
        </c:scaling>
        <c:delete val="0"/>
        <c:axPos val="b"/>
        <c:majorTickMark val="out"/>
        <c:minorTickMark val="none"/>
        <c:tickLblPos val="nextTo"/>
        <c:txPr>
          <a:bodyPr/>
          <a:lstStyle/>
          <a:p>
            <a:pPr>
              <a:defRPr sz="1100">
                <a:latin typeface="+mj-lt"/>
              </a:defRPr>
            </a:pPr>
            <a:endParaRPr lang="en-US"/>
          </a:p>
        </c:txPr>
        <c:crossAx val="84903040"/>
        <c:crosses val="autoZero"/>
        <c:auto val="1"/>
        <c:lblAlgn val="ctr"/>
        <c:lblOffset val="100"/>
        <c:noMultiLvlLbl val="0"/>
      </c:catAx>
      <c:valAx>
        <c:axId val="84903040"/>
        <c:scaling>
          <c:orientation val="minMax"/>
          <c:max val="5000"/>
          <c:min val="3000"/>
        </c:scaling>
        <c:delete val="0"/>
        <c:axPos val="l"/>
        <c:majorGridlines/>
        <c:numFmt formatCode="#,##0" sourceLinked="1"/>
        <c:majorTickMark val="out"/>
        <c:minorTickMark val="none"/>
        <c:tickLblPos val="nextTo"/>
        <c:txPr>
          <a:bodyPr/>
          <a:lstStyle/>
          <a:p>
            <a:pPr>
              <a:defRPr sz="1200">
                <a:latin typeface="+mj-lt"/>
              </a:defRPr>
            </a:pPr>
            <a:endParaRPr lang="en-US"/>
          </a:p>
        </c:txPr>
        <c:crossAx val="849012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Recorded</c:v>
                </c:pt>
              </c:strCache>
            </c:strRef>
          </c:tx>
          <c:cat>
            <c:strRef>
              <c:f>Sheet1!$A$2:$A$4</c:f>
              <c:strCache>
                <c:ptCount val="3"/>
                <c:pt idx="0">
                  <c:v>August</c:v>
                </c:pt>
                <c:pt idx="1">
                  <c:v>September</c:v>
                </c:pt>
                <c:pt idx="2">
                  <c:v>October</c:v>
                </c:pt>
              </c:strCache>
            </c:strRef>
          </c:cat>
          <c:val>
            <c:numRef>
              <c:f>Sheet1!$B$2:$B$4</c:f>
              <c:numCache>
                <c:formatCode>#,##0</c:formatCode>
                <c:ptCount val="3"/>
                <c:pt idx="0">
                  <c:v>12277</c:v>
                </c:pt>
                <c:pt idx="1">
                  <c:v>4806</c:v>
                </c:pt>
                <c:pt idx="2">
                  <c:v>4692</c:v>
                </c:pt>
              </c:numCache>
            </c:numRef>
          </c:val>
          <c:smooth val="0"/>
        </c:ser>
        <c:dLbls>
          <c:showLegendKey val="0"/>
          <c:showVal val="0"/>
          <c:showCatName val="0"/>
          <c:showSerName val="0"/>
          <c:showPercent val="0"/>
          <c:showBubbleSize val="0"/>
        </c:dLbls>
        <c:marker val="1"/>
        <c:smooth val="0"/>
        <c:axId val="85070208"/>
        <c:axId val="85071744"/>
      </c:lineChart>
      <c:catAx>
        <c:axId val="85070208"/>
        <c:scaling>
          <c:orientation val="minMax"/>
        </c:scaling>
        <c:delete val="0"/>
        <c:axPos val="b"/>
        <c:majorTickMark val="out"/>
        <c:minorTickMark val="none"/>
        <c:tickLblPos val="nextTo"/>
        <c:txPr>
          <a:bodyPr/>
          <a:lstStyle/>
          <a:p>
            <a:pPr>
              <a:defRPr sz="1400">
                <a:latin typeface="+mj-lt"/>
              </a:defRPr>
            </a:pPr>
            <a:endParaRPr lang="en-US"/>
          </a:p>
        </c:txPr>
        <c:crossAx val="85071744"/>
        <c:crosses val="autoZero"/>
        <c:auto val="1"/>
        <c:lblAlgn val="ctr"/>
        <c:lblOffset val="100"/>
        <c:noMultiLvlLbl val="0"/>
      </c:catAx>
      <c:valAx>
        <c:axId val="85071744"/>
        <c:scaling>
          <c:orientation val="minMax"/>
        </c:scaling>
        <c:delete val="0"/>
        <c:axPos val="l"/>
        <c:majorGridlines/>
        <c:numFmt formatCode="#,##0" sourceLinked="1"/>
        <c:majorTickMark val="out"/>
        <c:minorTickMark val="none"/>
        <c:tickLblPos val="nextTo"/>
        <c:txPr>
          <a:bodyPr/>
          <a:lstStyle/>
          <a:p>
            <a:pPr>
              <a:defRPr sz="1200">
                <a:latin typeface="+mj-lt"/>
              </a:defRPr>
            </a:pPr>
            <a:endParaRPr lang="en-US"/>
          </a:p>
        </c:txPr>
        <c:crossAx val="850702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Avg Daily Boarding</c:v>
                </c:pt>
              </c:strCache>
            </c:strRef>
          </c:tx>
          <c:invertIfNegative val="0"/>
          <c:cat>
            <c:strRef>
              <c:f>Sheet1!$A$2:$A$12</c:f>
              <c:strCache>
                <c:ptCount val="11"/>
                <c:pt idx="0">
                  <c:v>EVMS</c:v>
                </c:pt>
                <c:pt idx="1">
                  <c:v>York Street</c:v>
                </c:pt>
                <c:pt idx="2">
                  <c:v>Monticello Ave</c:v>
                </c:pt>
                <c:pt idx="3">
                  <c:v>MacArthur Sq</c:v>
                </c:pt>
                <c:pt idx="4">
                  <c:v>Civic Plaza</c:v>
                </c:pt>
                <c:pt idx="5">
                  <c:v>Harbor Park</c:v>
                </c:pt>
                <c:pt idx="6">
                  <c:v>NSU</c:v>
                </c:pt>
                <c:pt idx="7">
                  <c:v>Ballentine Blvd</c:v>
                </c:pt>
                <c:pt idx="8">
                  <c:v>Ingleside</c:v>
                </c:pt>
                <c:pt idx="9">
                  <c:v>Military Hwy</c:v>
                </c:pt>
                <c:pt idx="10">
                  <c:v>Newtown Rd</c:v>
                </c:pt>
              </c:strCache>
            </c:strRef>
          </c:cat>
          <c:val>
            <c:numRef>
              <c:f>Sheet1!$B$2:$B$12</c:f>
              <c:numCache>
                <c:formatCode>General</c:formatCode>
                <c:ptCount val="11"/>
                <c:pt idx="0">
                  <c:v>542</c:v>
                </c:pt>
                <c:pt idx="1">
                  <c:v>131</c:v>
                </c:pt>
                <c:pt idx="2">
                  <c:v>427</c:v>
                </c:pt>
                <c:pt idx="3">
                  <c:v>716</c:v>
                </c:pt>
                <c:pt idx="4">
                  <c:v>297</c:v>
                </c:pt>
                <c:pt idx="5">
                  <c:v>115</c:v>
                </c:pt>
                <c:pt idx="6">
                  <c:v>328</c:v>
                </c:pt>
                <c:pt idx="7">
                  <c:v>278</c:v>
                </c:pt>
                <c:pt idx="8">
                  <c:v>64</c:v>
                </c:pt>
                <c:pt idx="9">
                  <c:v>375</c:v>
                </c:pt>
                <c:pt idx="10">
                  <c:v>982</c:v>
                </c:pt>
              </c:numCache>
            </c:numRef>
          </c:val>
        </c:ser>
        <c:dLbls>
          <c:showLegendKey val="0"/>
          <c:showVal val="0"/>
          <c:showCatName val="0"/>
          <c:showSerName val="0"/>
          <c:showPercent val="0"/>
          <c:showBubbleSize val="0"/>
        </c:dLbls>
        <c:gapWidth val="150"/>
        <c:axId val="91478656"/>
        <c:axId val="91824512"/>
      </c:barChart>
      <c:catAx>
        <c:axId val="91478656"/>
        <c:scaling>
          <c:orientation val="minMax"/>
        </c:scaling>
        <c:delete val="0"/>
        <c:axPos val="b"/>
        <c:majorTickMark val="out"/>
        <c:minorTickMark val="none"/>
        <c:tickLblPos val="nextTo"/>
        <c:txPr>
          <a:bodyPr/>
          <a:lstStyle/>
          <a:p>
            <a:pPr>
              <a:defRPr sz="1000">
                <a:latin typeface="+mj-lt"/>
              </a:defRPr>
            </a:pPr>
            <a:endParaRPr lang="en-US"/>
          </a:p>
        </c:txPr>
        <c:crossAx val="91824512"/>
        <c:crosses val="autoZero"/>
        <c:auto val="1"/>
        <c:lblAlgn val="ctr"/>
        <c:lblOffset val="100"/>
        <c:noMultiLvlLbl val="0"/>
      </c:catAx>
      <c:valAx>
        <c:axId val="91824512"/>
        <c:scaling>
          <c:orientation val="minMax"/>
        </c:scaling>
        <c:delete val="0"/>
        <c:axPos val="l"/>
        <c:majorGridlines/>
        <c:numFmt formatCode="General" sourceLinked="1"/>
        <c:majorTickMark val="out"/>
        <c:minorTickMark val="none"/>
        <c:tickLblPos val="nextTo"/>
        <c:txPr>
          <a:bodyPr/>
          <a:lstStyle/>
          <a:p>
            <a:pPr>
              <a:defRPr sz="1000">
                <a:latin typeface="+mj-lt"/>
              </a:defRPr>
            </a:pPr>
            <a:endParaRPr lang="en-US"/>
          </a:p>
        </c:txPr>
        <c:crossAx val="91478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D1FC8-2171-4851-81E0-CF6817EA6D4E}" type="datetimeFigureOut">
              <a:rPr lang="en-US" smtClean="0"/>
              <a:t>3/21/2012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9CB6BD-0642-4977-8A5D-41BB939BB119}" type="slidenum">
              <a:rPr lang="en-US" smtClean="0"/>
              <a:t>‹#›</a:t>
            </a:fld>
            <a:endParaRPr lang="en-US"/>
          </a:p>
        </p:txBody>
      </p:sp>
    </p:spTree>
    <p:extLst>
      <p:ext uri="{BB962C8B-B14F-4D97-AF65-F5344CB8AC3E}">
        <p14:creationId xmlns:p14="http://schemas.microsoft.com/office/powerpoint/2010/main" val="205864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Riders have</a:t>
            </a:r>
            <a:r>
              <a:rPr lang="en-US" baseline="0" dirty="0" smtClean="0"/>
              <a:t> to figure out a lot on their own – and they have no way to know: where trains are, how many people are on them, any potential problems ahead, or events or attractions near their destination. Also, if problems occur during operation of the tide, riders are stuck waiting.</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13</a:t>
            </a:fld>
            <a:endParaRPr lang="en-US"/>
          </a:p>
        </p:txBody>
      </p:sp>
    </p:spTree>
    <p:extLst>
      <p:ext uri="{BB962C8B-B14F-4D97-AF65-F5344CB8AC3E}">
        <p14:creationId xmlns:p14="http://schemas.microsoft.com/office/powerpoint/2010/main" val="2052110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scheduled</a:t>
            </a:r>
            <a:r>
              <a:rPr lang="en-US" baseline="0" dirty="0" smtClean="0"/>
              <a:t> intervals, the Web App Engine updates the record of local businesses and transmits the most recent information to the Internet.</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t>37</a:t>
            </a:fld>
            <a:endParaRPr lang="en-US"/>
          </a:p>
        </p:txBody>
      </p:sp>
    </p:spTree>
    <p:extLst>
      <p:ext uri="{BB962C8B-B14F-4D97-AF65-F5344CB8AC3E}">
        <p14:creationId xmlns:p14="http://schemas.microsoft.com/office/powerpoint/2010/main" val="3270600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web server is in place, the sky is the limit. </a:t>
            </a:r>
          </a:p>
          <a:p>
            <a:r>
              <a:rPr lang="en-US" dirty="0" smtClean="0"/>
              <a:t>Our customers will be</a:t>
            </a:r>
            <a:r>
              <a:rPr lang="en-US" baseline="0" dirty="0" smtClean="0"/>
              <a:t> able to monitor their passengers using an administration interface for displaying forecasted and real-time data.</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t>38</a:t>
            </a:fld>
            <a:endParaRPr lang="en-US"/>
          </a:p>
        </p:txBody>
      </p:sp>
    </p:spTree>
    <p:extLst>
      <p:ext uri="{BB962C8B-B14F-4D97-AF65-F5344CB8AC3E}">
        <p14:creationId xmlns:p14="http://schemas.microsoft.com/office/powerpoint/2010/main" val="3303590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bird’s eye view of the overall</a:t>
            </a:r>
            <a:r>
              <a:rPr lang="en-US" baseline="0" dirty="0" smtClean="0"/>
              <a:t> software design phases. </a:t>
            </a:r>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t>39</a:t>
            </a:fld>
            <a:endParaRPr lang="en-US"/>
          </a:p>
        </p:txBody>
      </p:sp>
    </p:spTree>
    <p:extLst>
      <p:ext uri="{BB962C8B-B14F-4D97-AF65-F5344CB8AC3E}">
        <p14:creationId xmlns:p14="http://schemas.microsoft.com/office/powerpoint/2010/main" val="3733073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t>40</a:t>
            </a:fld>
            <a:endParaRPr lang="en-US"/>
          </a:p>
        </p:txBody>
      </p:sp>
    </p:spTree>
    <p:extLst>
      <p:ext uri="{BB962C8B-B14F-4D97-AF65-F5344CB8AC3E}">
        <p14:creationId xmlns:p14="http://schemas.microsoft.com/office/powerpoint/2010/main" val="60448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a:t>
            </a:r>
            <a:r>
              <a:rPr lang="en-US" baseline="0" dirty="0" smtClean="0"/>
              <a:t> the tide itself is dumb – not aware of the riders around it, or on it except as a daily total. When problems occur, the riders are SOL – the tide operator will have to coordinate over hand radio to resolve the issue, with no options for rerouting of passengers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14</a:t>
            </a:fld>
            <a:endParaRPr lang="en-US"/>
          </a:p>
        </p:txBody>
      </p:sp>
    </p:spTree>
    <p:extLst>
      <p:ext uri="{BB962C8B-B14F-4D97-AF65-F5344CB8AC3E}">
        <p14:creationId xmlns:p14="http://schemas.microsoft.com/office/powerpoint/2010/main" val="180324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Hrt</a:t>
            </a:r>
            <a:r>
              <a:rPr lang="en-US" dirty="0" smtClean="0"/>
              <a:t> wants to make informed decisions, and they want to adapt quickly – but they cant. There is no </a:t>
            </a:r>
            <a:r>
              <a:rPr lang="en-US" dirty="0" err="1" smtClean="0"/>
              <a:t>realtime</a:t>
            </a:r>
            <a:r>
              <a:rPr lang="en-US" baseline="0" dirty="0" smtClean="0"/>
              <a:t> stream of data letting them know when and where trains are used the most, and no real way to account for special events that affect ridership levels. Also lack of historical data could lead to improper analysis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15</a:t>
            </a:fld>
            <a:endParaRPr lang="en-US"/>
          </a:p>
        </p:txBody>
      </p:sp>
    </p:spTree>
    <p:extLst>
      <p:ext uri="{BB962C8B-B14F-4D97-AF65-F5344CB8AC3E}">
        <p14:creationId xmlns:p14="http://schemas.microsoft.com/office/powerpoint/2010/main" val="107091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 Current</a:t>
            </a:r>
            <a:r>
              <a:rPr lang="en-US" baseline="0" dirty="0" smtClean="0"/>
              <a:t> ITS, the train operators know positions of trains around them, riders waiting at stations, and potential problems ahead. They can have accurate data on occupancy down to the minute. Communication between rider and tide operator, and between tide operator and HRT becomes easy. </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20</a:t>
            </a:fld>
            <a:endParaRPr lang="en-US"/>
          </a:p>
        </p:txBody>
      </p:sp>
    </p:spTree>
    <p:extLst>
      <p:ext uri="{BB962C8B-B14F-4D97-AF65-F5344CB8AC3E}">
        <p14:creationId xmlns:p14="http://schemas.microsoft.com/office/powerpoint/2010/main" val="318955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21</a:t>
            </a:fld>
            <a:endParaRPr lang="en-US"/>
          </a:p>
        </p:txBody>
      </p:sp>
    </p:spTree>
    <p:extLst>
      <p:ext uri="{BB962C8B-B14F-4D97-AF65-F5344CB8AC3E}">
        <p14:creationId xmlns:p14="http://schemas.microsoft.com/office/powerpoint/2010/main" val="290059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Riders will know from step 1: where trains are, where stations are relative to them, how full they are, what</a:t>
            </a:r>
            <a:r>
              <a:rPr lang="en-US" baseline="0" dirty="0" smtClean="0"/>
              <a:t> businesses and attractions are at the endpoints, and they can buy a ticket. </a:t>
            </a:r>
          </a:p>
          <a:p>
            <a:r>
              <a:rPr lang="en-US" baseline="0" dirty="0" smtClean="0"/>
              <a:t>There will be no issues if problems occur, because they will be advised on a the proper route to take by Current ITS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22</a:t>
            </a:fld>
            <a:endParaRPr lang="en-US"/>
          </a:p>
        </p:txBody>
      </p:sp>
    </p:spTree>
    <p:extLst>
      <p:ext uri="{BB962C8B-B14F-4D97-AF65-F5344CB8AC3E}">
        <p14:creationId xmlns:p14="http://schemas.microsoft.com/office/powerpoint/2010/main" val="3224044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t>34</a:t>
            </a:fld>
            <a:endParaRPr lang="en-US"/>
          </a:p>
        </p:txBody>
      </p:sp>
    </p:spTree>
    <p:extLst>
      <p:ext uri="{BB962C8B-B14F-4D97-AF65-F5344CB8AC3E}">
        <p14:creationId xmlns:p14="http://schemas.microsoft.com/office/powerpoint/2010/main" val="148945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collected from the sensors</a:t>
            </a:r>
            <a:r>
              <a:rPr lang="en-US" baseline="0" dirty="0" smtClean="0"/>
              <a:t> are interpreted by the embedded Linux application, </a:t>
            </a:r>
            <a:r>
              <a:rPr lang="en-US" dirty="0" smtClean="0"/>
              <a:t>then transmitted via secure 802.11 to Wireless APs along the tracks</a:t>
            </a:r>
            <a:r>
              <a:rPr lang="en-US" baseline="0" dirty="0" smtClean="0"/>
              <a:t>. </a:t>
            </a:r>
          </a:p>
          <a:p>
            <a:r>
              <a:rPr lang="en-US" baseline="0" dirty="0" smtClean="0"/>
              <a:t>The AP nodes will be </a:t>
            </a:r>
            <a:r>
              <a:rPr lang="en-US" dirty="0" smtClean="0"/>
              <a:t>connected to the transit</a:t>
            </a:r>
            <a:r>
              <a:rPr lang="en-US" baseline="0" dirty="0" smtClean="0"/>
              <a:t> authority</a:t>
            </a:r>
            <a:r>
              <a:rPr lang="en-US" dirty="0" smtClean="0"/>
              <a:t> local Intranet.</a:t>
            </a:r>
          </a:p>
          <a:p>
            <a:r>
              <a:rPr lang="en-US" dirty="0" smtClean="0"/>
              <a:t>Monitoring information is saved into a SQL database.</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t>35</a:t>
            </a:fld>
            <a:endParaRPr lang="en-US"/>
          </a:p>
        </p:txBody>
      </p:sp>
    </p:spTree>
    <p:extLst>
      <p:ext uri="{BB962C8B-B14F-4D97-AF65-F5344CB8AC3E}">
        <p14:creationId xmlns:p14="http://schemas.microsoft.com/office/powerpoint/2010/main" val="328949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Calculations</a:t>
            </a:r>
            <a:r>
              <a:rPr lang="en-US" baseline="0" dirty="0" smtClean="0"/>
              <a:t> are performed </a:t>
            </a:r>
            <a:r>
              <a:rPr lang="en-US" dirty="0" smtClean="0"/>
              <a:t>using supervised machine learning algorithms (artificial neural network, gradient descent,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provide optional routes and anticipate scheduling deviation. </a:t>
            </a:r>
            <a:r>
              <a:rPr lang="en-US" dirty="0" smtClean="0"/>
              <a:t>Actual data and predictions will then be made available for the next software phase.</a:t>
            </a:r>
          </a:p>
        </p:txBody>
      </p:sp>
      <p:sp>
        <p:nvSpPr>
          <p:cNvPr id="4" name="Slide Number Placeholder 3"/>
          <p:cNvSpPr>
            <a:spLocks noGrp="1"/>
          </p:cNvSpPr>
          <p:nvPr>
            <p:ph type="sldNum" sz="quarter" idx="10"/>
          </p:nvPr>
        </p:nvSpPr>
        <p:spPr/>
        <p:txBody>
          <a:bodyPr/>
          <a:lstStyle/>
          <a:p>
            <a:fld id="{0DDC1D9D-F115-4B9A-B63C-76E25505F2BC}" type="slidenum">
              <a:rPr lang="en-US" smtClean="0"/>
              <a:t>36</a:t>
            </a:fld>
            <a:endParaRPr lang="en-US"/>
          </a:p>
        </p:txBody>
      </p:sp>
    </p:spTree>
    <p:extLst>
      <p:ext uri="{BB962C8B-B14F-4D97-AF65-F5344CB8AC3E}">
        <p14:creationId xmlns:p14="http://schemas.microsoft.com/office/powerpoint/2010/main" val="337294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March 1 2012</a:t>
            </a:r>
            <a:endParaRPr lang="en-US"/>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March 1 2012</a:t>
            </a:r>
            <a:endParaRPr lang="en-US"/>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9" name="Slide Number Placeholder 8"/>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March 1 2012</a:t>
            </a:r>
            <a:endParaRPr lang="en-US"/>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March 1 2012</a:t>
            </a:r>
            <a:endParaRPr lang="en-US"/>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March 1 2012</a:t>
            </a:r>
            <a:endParaRPr lang="en-US"/>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March 1 2012</a:t>
            </a:r>
            <a:endParaRPr lang="en-US"/>
          </a:p>
        </p:txBody>
      </p:sp>
      <p:sp>
        <p:nvSpPr>
          <p:cNvPr id="9" name="Slide Number Placeholder 8"/>
          <p:cNvSpPr>
            <a:spLocks noGrp="1"/>
          </p:cNvSpPr>
          <p:nvPr>
            <p:ph type="sldNum" sz="quarter" idx="11"/>
          </p:nvPr>
        </p:nvSpPr>
        <p:spPr/>
        <p:txBody>
          <a:bodyPr/>
          <a:lstStyle/>
          <a:p>
            <a:fld id="{2EE873E7-DBD3-43C8-86A2-5E88EDD02B8A}" type="slidenum">
              <a:rPr lang="en-US" smtClean="0"/>
              <a:t>‹#›</a:t>
            </a:fld>
            <a:endParaRPr lang="en-US"/>
          </a:p>
        </p:txBody>
      </p:sp>
      <p:sp>
        <p:nvSpPr>
          <p:cNvPr id="10" name="Footer Placeholder 9"/>
          <p:cNvSpPr>
            <a:spLocks noGrp="1"/>
          </p:cNvSpPr>
          <p:nvPr>
            <p:ph type="ftr" sz="quarter" idx="12"/>
          </p:nvPr>
        </p:nvSpPr>
        <p:spPr/>
        <p:txBody>
          <a:bodyPr/>
          <a:lstStyle/>
          <a:p>
            <a:r>
              <a:rPr lang="en-US" smtClean="0"/>
              <a:t>CS410 Red Team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E873E7-DBD3-43C8-86A2-5E88EDD02B8A}"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CS410 Red Team</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lang="en-US" smtClean="0"/>
              <a:t>March 1 2012</a:t>
            </a: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wmf"/><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gi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jpeg"/><Relationship Id="rId5" Type="http://schemas.openxmlformats.org/officeDocument/2006/relationships/image" Target="../media/image29.jpeg"/><Relationship Id="rId10" Type="http://schemas.openxmlformats.org/officeDocument/2006/relationships/image" Target="../media/image34.png"/><Relationship Id="rId4" Type="http://schemas.openxmlformats.org/officeDocument/2006/relationships/image" Target="../media/image28.jpeg"/><Relationship Id="rId9" Type="http://schemas.openxmlformats.org/officeDocument/2006/relationships/image" Target="../media/image33.jpeg"/></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2.jpeg"/></Relationships>
</file>

<file path=ppt/slides/_rels/slide38.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8.jpe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40.jpeg"/><Relationship Id="rId4" Type="http://schemas.openxmlformats.org/officeDocument/2006/relationships/image" Target="../media/image39.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Current –</a:t>
            </a:r>
            <a:r>
              <a:rPr lang="en-US" sz="4400" i="1" dirty="0" smtClean="0"/>
              <a:t> Intelligent Transportation System </a:t>
            </a:r>
            <a:r>
              <a:rPr lang="en-US" dirty="0" smtClean="0"/>
              <a:t/>
            </a:r>
            <a:br>
              <a:rPr lang="en-US" dirty="0" smtClean="0"/>
            </a:br>
            <a:endParaRPr lang="en-US" sz="1400" i="1" dirty="0"/>
          </a:p>
        </p:txBody>
      </p:sp>
      <p:sp>
        <p:nvSpPr>
          <p:cNvPr id="5" name="Subtitle 4"/>
          <p:cNvSpPr>
            <a:spLocks noGrp="1"/>
          </p:cNvSpPr>
          <p:nvPr>
            <p:ph type="subTitle" idx="1"/>
          </p:nvPr>
        </p:nvSpPr>
        <p:spPr>
          <a:xfrm>
            <a:off x="1341120" y="4572000"/>
            <a:ext cx="6461760" cy="1066800"/>
          </a:xfrm>
        </p:spPr>
        <p:txBody>
          <a:bodyPr>
            <a:normAutofit/>
          </a:bodyPr>
          <a:lstStyle/>
          <a:p>
            <a:pPr algn="ctr"/>
            <a:r>
              <a:rPr lang="en-US" sz="2400" dirty="0" smtClean="0"/>
              <a:t>  </a:t>
            </a:r>
            <a:endParaRPr lang="en-US" sz="2400" dirty="0" smtClean="0"/>
          </a:p>
          <a:p>
            <a:pPr algn="ctr"/>
            <a:r>
              <a:rPr lang="en-US" sz="2400" dirty="0" smtClean="0"/>
              <a:t>Where do you need to go?</a:t>
            </a:r>
            <a:endParaRPr lang="en-US" sz="2400" dirty="0"/>
          </a:p>
        </p:txBody>
      </p:sp>
      <p:sp>
        <p:nvSpPr>
          <p:cNvPr id="7" name="Date Placeholder 6"/>
          <p:cNvSpPr>
            <a:spLocks noGrp="1"/>
          </p:cNvSpPr>
          <p:nvPr>
            <p:ph type="dt" sz="half" idx="10"/>
          </p:nvPr>
        </p:nvSpPr>
        <p:spPr/>
        <p:txBody>
          <a:bodyPr/>
          <a:lstStyle/>
          <a:p>
            <a:r>
              <a:rPr lang="en-US" dirty="0" smtClean="0"/>
              <a:t>March 22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9" name="Slide Number Placeholder 8"/>
          <p:cNvSpPr>
            <a:spLocks noGrp="1"/>
          </p:cNvSpPr>
          <p:nvPr>
            <p:ph type="sldNum" sz="quarter" idx="12"/>
          </p:nvPr>
        </p:nvSpPr>
        <p:spPr/>
        <p:txBody>
          <a:bodyPr/>
          <a:lstStyle/>
          <a:p>
            <a:fld id="{2EE873E7-DBD3-43C8-86A2-5E88EDD02B8A}" type="slidenum">
              <a:rPr lang="en-US" smtClean="0"/>
              <a:t>1</a:t>
            </a:fld>
            <a:endParaRPr lang="en-US"/>
          </a:p>
        </p:txBody>
      </p:sp>
    </p:spTree>
    <p:extLst>
      <p:ext uri="{BB962C8B-B14F-4D97-AF65-F5344CB8AC3E}">
        <p14:creationId xmlns:p14="http://schemas.microsoft.com/office/powerpoint/2010/main" val="1075165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237" y="304800"/>
            <a:ext cx="7772400" cy="947058"/>
          </a:xfrm>
        </p:spPr>
        <p:txBody>
          <a:bodyPr/>
          <a:lstStyle/>
          <a:p>
            <a:r>
              <a:rPr lang="en-US" sz="4500" dirty="0" smtClean="0"/>
              <a:t>Background</a:t>
            </a:r>
            <a:r>
              <a:rPr lang="en-US" sz="4800" dirty="0" smtClean="0"/>
              <a:t>: Tide Ridership</a:t>
            </a:r>
            <a:endParaRPr lang="en-US" sz="48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t>10</a:t>
            </a:fld>
            <a:endParaRPr lang="en-US"/>
          </a:p>
        </p:txBody>
      </p:sp>
      <p:sp>
        <p:nvSpPr>
          <p:cNvPr id="5" name="TextBox 4"/>
          <p:cNvSpPr txBox="1"/>
          <p:nvPr/>
        </p:nvSpPr>
        <p:spPr>
          <a:xfrm>
            <a:off x="1138518" y="1905000"/>
            <a:ext cx="6991893" cy="1015663"/>
          </a:xfrm>
          <a:prstGeom prst="rect">
            <a:avLst/>
          </a:prstGeom>
          <a:noFill/>
        </p:spPr>
        <p:txBody>
          <a:bodyPr wrap="square" rtlCol="0">
            <a:spAutoFit/>
          </a:bodyPr>
          <a:lstStyle/>
          <a:p>
            <a:pPr>
              <a:buFontTx/>
              <a:buChar char="-"/>
            </a:pPr>
            <a:r>
              <a:rPr lang="en-US" sz="2000" dirty="0"/>
              <a:t> </a:t>
            </a:r>
            <a:r>
              <a:rPr lang="en-US" sz="2000" dirty="0" smtClean="0"/>
              <a:t>The </a:t>
            </a:r>
            <a:r>
              <a:rPr lang="en-US" sz="2000" dirty="0"/>
              <a:t>Tide ridership started strong, breaking the first-year 2,900 daily rider </a:t>
            </a:r>
            <a:r>
              <a:rPr lang="en-US" sz="2000" dirty="0" smtClean="0"/>
              <a:t>estimate in it’s opening months, </a:t>
            </a:r>
            <a:r>
              <a:rPr lang="en-US" sz="2000" dirty="0"/>
              <a:t>but has been in decline </a:t>
            </a:r>
            <a:r>
              <a:rPr lang="en-US" sz="2000" dirty="0" smtClean="0"/>
              <a:t>since.</a:t>
            </a:r>
            <a:r>
              <a:rPr lang="en-US" sz="2000" baseline="30000" dirty="0" smtClean="0"/>
              <a:t>1</a:t>
            </a:r>
            <a:endParaRPr lang="en-US" sz="2000" dirty="0"/>
          </a:p>
        </p:txBody>
      </p:sp>
      <p:sp>
        <p:nvSpPr>
          <p:cNvPr id="3" name="TextBox 2"/>
          <p:cNvSpPr txBox="1"/>
          <p:nvPr/>
        </p:nvSpPr>
        <p:spPr>
          <a:xfrm>
            <a:off x="642464" y="6176683"/>
            <a:ext cx="7487947" cy="261610"/>
          </a:xfrm>
          <a:prstGeom prst="rect">
            <a:avLst/>
          </a:prstGeom>
          <a:noFill/>
        </p:spPr>
        <p:txBody>
          <a:bodyPr wrap="none" rtlCol="0">
            <a:spAutoFit/>
          </a:bodyPr>
          <a:lstStyle/>
          <a:p>
            <a:pPr marL="342900" indent="-342900">
              <a:buAutoNum type="arabicParenR"/>
            </a:pPr>
            <a:r>
              <a:rPr lang="en-US" sz="1100" dirty="0" smtClean="0">
                <a:latin typeface="+mj-lt"/>
              </a:rPr>
              <a:t>http</a:t>
            </a:r>
            <a:r>
              <a:rPr lang="en-US" sz="1100" dirty="0">
                <a:latin typeface="+mj-lt"/>
              </a:rPr>
              <a:t>://</a:t>
            </a:r>
            <a:r>
              <a:rPr lang="en-US" sz="1100" dirty="0" smtClean="0">
                <a:latin typeface="+mj-lt"/>
              </a:rPr>
              <a:t>www.gohrt.com/public-records/Commission-Documents/Commission-Meetings/FY2012/January-2012.pdf</a:t>
            </a:r>
          </a:p>
        </p:txBody>
      </p:sp>
      <p:graphicFrame>
        <p:nvGraphicFramePr>
          <p:cNvPr id="6" name="Chart 5"/>
          <p:cNvGraphicFramePr/>
          <p:nvPr>
            <p:extLst>
              <p:ext uri="{D42A27DB-BD31-4B8C-83A1-F6EECF244321}">
                <p14:modId xmlns:p14="http://schemas.microsoft.com/office/powerpoint/2010/main" val="435377885"/>
              </p:ext>
            </p:extLst>
          </p:nvPr>
        </p:nvGraphicFramePr>
        <p:xfrm>
          <a:off x="4191000" y="3276600"/>
          <a:ext cx="3864697" cy="20234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193662023"/>
              </p:ext>
            </p:extLst>
          </p:nvPr>
        </p:nvGraphicFramePr>
        <p:xfrm>
          <a:off x="457200" y="3276600"/>
          <a:ext cx="3581399" cy="1828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3434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Revisited</a:t>
            </a:r>
            <a:endParaRPr lang="en-US" dirty="0"/>
          </a:p>
        </p:txBody>
      </p:sp>
      <p:sp>
        <p:nvSpPr>
          <p:cNvPr id="5" name="Content Placeholder 4"/>
          <p:cNvSpPr>
            <a:spLocks noGrp="1"/>
          </p:cNvSpPr>
          <p:nvPr>
            <p:ph idx="1"/>
          </p:nvPr>
        </p:nvSpPr>
        <p:spPr/>
        <p:txBody>
          <a:bodyPr/>
          <a:lstStyle/>
          <a:p>
            <a:pPr indent="-342900">
              <a:buFontTx/>
              <a:buChar char="-"/>
            </a:pPr>
            <a:r>
              <a:rPr lang="en-US" dirty="0" smtClean="0"/>
              <a:t>These studies show benefits to areas adopting light rail systems are already there, but return on investment can be further boosted in 3 key areas:</a:t>
            </a:r>
            <a:endParaRPr lang="en-US" baseline="30000" dirty="0"/>
          </a:p>
          <a:p>
            <a:pPr indent="-342900">
              <a:buFontTx/>
              <a:buChar char="-"/>
            </a:pPr>
            <a:endParaRPr lang="en-US" dirty="0" smtClean="0"/>
          </a:p>
          <a:p>
            <a:pPr lvl="1" indent="-342900">
              <a:buFontTx/>
              <a:buChar char="-"/>
            </a:pPr>
            <a:r>
              <a:rPr lang="en-US" sz="1800" dirty="0" smtClean="0"/>
              <a:t>Smoother Operation: Light rail systems have some of the lowest delay times and incidents, but little is done to mitigate problems that do occur.</a:t>
            </a:r>
          </a:p>
          <a:p>
            <a:pPr lvl="1" indent="-342900">
              <a:buFontTx/>
              <a:buChar char="-"/>
            </a:pPr>
            <a:endParaRPr lang="en-US" sz="1800" dirty="0" smtClean="0"/>
          </a:p>
          <a:p>
            <a:pPr lvl="1" indent="-342900">
              <a:buFontTx/>
              <a:buChar char="-"/>
            </a:pPr>
            <a:r>
              <a:rPr lang="en-US" sz="1800" dirty="0" smtClean="0"/>
              <a:t>Communication: Two-way communication is essential in every aspect of improving light rail systems towards further expansion.</a:t>
            </a:r>
          </a:p>
          <a:p>
            <a:pPr lvl="1" indent="-342900">
              <a:buFontTx/>
              <a:buChar char="-"/>
            </a:pPr>
            <a:endParaRPr lang="en-US" sz="1800" dirty="0" smtClean="0"/>
          </a:p>
          <a:p>
            <a:pPr lvl="1" indent="-342900">
              <a:buFontTx/>
              <a:buChar char="-"/>
            </a:pPr>
            <a:r>
              <a:rPr lang="en-US" sz="1800" dirty="0" smtClean="0"/>
              <a:t>End-user satisfaction:  Making riders happy will ensure the future of light rail systems through customer retention and word of mouth.</a:t>
            </a:r>
          </a:p>
          <a:p>
            <a:pPr indent="-342900">
              <a:buFontTx/>
              <a:buChar char="-"/>
            </a:pPr>
            <a:endParaRPr lang="en-US" dirty="0" smtClean="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11</a:t>
            </a:fld>
            <a:endParaRPr lang="en-US"/>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spTree>
    <p:extLst>
      <p:ext uri="{BB962C8B-B14F-4D97-AF65-F5344CB8AC3E}">
        <p14:creationId xmlns:p14="http://schemas.microsoft.com/office/powerpoint/2010/main" val="1527511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947058"/>
          </a:xfrm>
        </p:spPr>
        <p:txBody>
          <a:bodyPr/>
          <a:lstStyle/>
          <a:p>
            <a:r>
              <a:rPr lang="en-US" sz="4800" dirty="0"/>
              <a:t>Operating </a:t>
            </a:r>
            <a:r>
              <a:rPr lang="en-US" sz="4800" dirty="0" smtClean="0"/>
              <a:t>Problems</a:t>
            </a:r>
            <a:endParaRPr lang="en-US" sz="48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9" name="Footer Placeholder 8"/>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12</a:t>
            </a:fld>
            <a:endParaRPr lang="en-US"/>
          </a:p>
        </p:txBody>
      </p:sp>
      <p:sp>
        <p:nvSpPr>
          <p:cNvPr id="5" name="TextBox 4"/>
          <p:cNvSpPr txBox="1"/>
          <p:nvPr/>
        </p:nvSpPr>
        <p:spPr>
          <a:xfrm>
            <a:off x="1138518" y="1905000"/>
            <a:ext cx="6991893" cy="1631216"/>
          </a:xfrm>
          <a:prstGeom prst="rect">
            <a:avLst/>
          </a:prstGeom>
          <a:noFill/>
        </p:spPr>
        <p:txBody>
          <a:bodyPr wrap="square" rtlCol="0">
            <a:spAutoFit/>
          </a:bodyPr>
          <a:lstStyle/>
          <a:p>
            <a:pPr marL="285750" indent="-285750">
              <a:buFontTx/>
              <a:buChar char="-"/>
            </a:pPr>
            <a:r>
              <a:rPr lang="en-US" sz="2000" dirty="0"/>
              <a:t>The Tide tracks the number of riders entering the train, but </a:t>
            </a:r>
            <a:r>
              <a:rPr lang="en-US" sz="2000" dirty="0" smtClean="0"/>
              <a:t>no </a:t>
            </a:r>
            <a:r>
              <a:rPr lang="en-US" sz="2000" dirty="0"/>
              <a:t>detailed </a:t>
            </a:r>
            <a:r>
              <a:rPr lang="en-US" sz="2000" dirty="0" smtClean="0"/>
              <a:t>information.</a:t>
            </a:r>
            <a:r>
              <a:rPr lang="en-US" sz="2000" baseline="30000" dirty="0" smtClean="0"/>
              <a:t>1</a:t>
            </a:r>
            <a:endParaRPr lang="en-US" sz="2000" baseline="30000" dirty="0"/>
          </a:p>
          <a:p>
            <a:pPr marL="285750" indent="-285750">
              <a:buFontTx/>
              <a:buChar char="-"/>
            </a:pPr>
            <a:r>
              <a:rPr lang="en-US" sz="2000" dirty="0"/>
              <a:t>Operators have no form of real-time alerts or status </a:t>
            </a:r>
            <a:r>
              <a:rPr lang="en-US" sz="2000" dirty="0" smtClean="0"/>
              <a:t>updates.</a:t>
            </a:r>
            <a:r>
              <a:rPr lang="en-US" sz="2000" baseline="30000" dirty="0" smtClean="0"/>
              <a:t>2</a:t>
            </a:r>
            <a:endParaRPr lang="en-US" sz="2000" dirty="0"/>
          </a:p>
          <a:p>
            <a:pPr marL="285750" indent="-285750">
              <a:buFontTx/>
              <a:buChar char="-"/>
            </a:pPr>
            <a:r>
              <a:rPr lang="en-US" sz="2000" dirty="0"/>
              <a:t>Dispatchers have no way of tracking car positions on the downtown portion of the rail system, so must rely on </a:t>
            </a:r>
            <a:r>
              <a:rPr lang="en-US" sz="2000" dirty="0" smtClean="0"/>
              <a:t>radios.</a:t>
            </a:r>
            <a:r>
              <a:rPr lang="en-US" sz="2000" baseline="30000" dirty="0" smtClean="0"/>
              <a:t>3</a:t>
            </a:r>
            <a:endParaRPr lang="en-US" sz="2000" baseline="30000" dirty="0"/>
          </a:p>
        </p:txBody>
      </p:sp>
      <p:sp>
        <p:nvSpPr>
          <p:cNvPr id="3" name="TextBox 2"/>
          <p:cNvSpPr txBox="1"/>
          <p:nvPr/>
        </p:nvSpPr>
        <p:spPr>
          <a:xfrm>
            <a:off x="1255975" y="6096000"/>
            <a:ext cx="6756978" cy="600164"/>
          </a:xfrm>
          <a:prstGeom prst="rect">
            <a:avLst/>
          </a:prstGeom>
          <a:noFill/>
        </p:spPr>
        <p:txBody>
          <a:bodyPr wrap="none" rtlCol="0">
            <a:spAutoFit/>
          </a:bodyPr>
          <a:lstStyle/>
          <a:p>
            <a:pPr marL="228600" indent="-228600">
              <a:buFontTx/>
              <a:buAutoNum type="arabicParenR"/>
            </a:pPr>
            <a:r>
              <a:rPr lang="en-US" sz="1100" dirty="0">
                <a:latin typeface="+mj-lt"/>
              </a:rPr>
              <a:t>http://www.metro-magazine.com/News/Story/2011/08/INIT-employees-to-serve-as-Tide-Guides-.aspx</a:t>
            </a:r>
          </a:p>
          <a:p>
            <a:pPr marL="228600" indent="-228600">
              <a:buFontTx/>
              <a:buAutoNum type="arabicParenR"/>
            </a:pPr>
            <a:r>
              <a:rPr lang="en-US" sz="1100" dirty="0">
                <a:latin typeface="+mj-lt"/>
              </a:rPr>
              <a:t>http://hamptonroads.com/2011/07/control-room-nsu-serves-brains-light-rail</a:t>
            </a:r>
          </a:p>
          <a:p>
            <a:pPr marL="228600" indent="-228600">
              <a:buFontTx/>
              <a:buAutoNum type="arabicParenR"/>
            </a:pPr>
            <a:r>
              <a:rPr lang="en-US" sz="1100" dirty="0">
                <a:latin typeface="+mj-lt"/>
              </a:rPr>
              <a:t>http://www.serpefirm.com/responsibilities-the-tide-light-rail-controller-operator.aspx</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7220" y="3810000"/>
            <a:ext cx="4374488" cy="2187245"/>
          </a:xfrm>
          <a:prstGeom prst="rect">
            <a:avLst/>
          </a:prstGeom>
        </p:spPr>
      </p:pic>
    </p:spTree>
    <p:extLst>
      <p:ext uri="{BB962C8B-B14F-4D97-AF65-F5344CB8AC3E}">
        <p14:creationId xmlns:p14="http://schemas.microsoft.com/office/powerpoint/2010/main" val="2921954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1216" y="5366847"/>
            <a:ext cx="2112347" cy="146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3" name="Slide Number Placeholder 2"/>
          <p:cNvSpPr>
            <a:spLocks noGrp="1"/>
          </p:cNvSpPr>
          <p:nvPr>
            <p:ph type="sldNum" sz="quarter" idx="12"/>
          </p:nvPr>
        </p:nvSpPr>
        <p:spPr/>
        <p:txBody>
          <a:bodyPr/>
          <a:lstStyle/>
          <a:p>
            <a:fld id="{2EE873E7-DBD3-43C8-86A2-5E88EDD02B8A}" type="slidenum">
              <a:rPr lang="en-US" smtClean="0"/>
              <a:t>13</a:t>
            </a:fld>
            <a:endParaRPr lang="en-US"/>
          </a:p>
        </p:txBody>
      </p:sp>
      <p:sp>
        <p:nvSpPr>
          <p:cNvPr id="26" name="Rectangle 25"/>
          <p:cNvSpPr/>
          <p:nvPr/>
        </p:nvSpPr>
        <p:spPr>
          <a:xfrm>
            <a:off x="2590800" y="1392167"/>
            <a:ext cx="1295400" cy="1371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-Visit Website</a:t>
            </a:r>
          </a:p>
          <a:p>
            <a:r>
              <a:rPr lang="en-US" sz="1200" dirty="0" smtClean="0"/>
              <a:t>-Get Schedule Info</a:t>
            </a:r>
          </a:p>
          <a:p>
            <a:r>
              <a:rPr lang="en-US" sz="1200" dirty="0" smtClean="0"/>
              <a:t>-Get Fare Info</a:t>
            </a:r>
          </a:p>
          <a:p>
            <a:r>
              <a:rPr lang="en-US" sz="1200" dirty="0" smtClean="0"/>
              <a:t>-Get Stop Info</a:t>
            </a:r>
          </a:p>
          <a:p>
            <a:r>
              <a:rPr lang="en-US" sz="1200" dirty="0" smtClean="0"/>
              <a:t>Purchase e-ticket</a:t>
            </a:r>
            <a:endParaRPr lang="en-US" sz="1200" dirty="0"/>
          </a:p>
        </p:txBody>
      </p:sp>
      <p:sp>
        <p:nvSpPr>
          <p:cNvPr id="28" name="Rectangle 27"/>
          <p:cNvSpPr/>
          <p:nvPr/>
        </p:nvSpPr>
        <p:spPr>
          <a:xfrm>
            <a:off x="2590800" y="2946767"/>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Stop/Station</a:t>
            </a:r>
            <a:endParaRPr lang="en-US" dirty="0"/>
          </a:p>
        </p:txBody>
      </p:sp>
      <p:sp>
        <p:nvSpPr>
          <p:cNvPr id="30" name="Rectangle 29"/>
          <p:cNvSpPr/>
          <p:nvPr/>
        </p:nvSpPr>
        <p:spPr>
          <a:xfrm>
            <a:off x="4537521" y="2215367"/>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Buy Ticket (if not already purchased)</a:t>
            </a:r>
            <a:endParaRPr lang="en-US" sz="1200" dirty="0"/>
          </a:p>
        </p:txBody>
      </p:sp>
      <p:sp>
        <p:nvSpPr>
          <p:cNvPr id="32" name="Rectangle 31"/>
          <p:cNvSpPr/>
          <p:nvPr/>
        </p:nvSpPr>
        <p:spPr>
          <a:xfrm>
            <a:off x="4589721" y="30685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on Light Rail</a:t>
            </a:r>
            <a:endParaRPr lang="en-US" dirty="0"/>
          </a:p>
        </p:txBody>
      </p:sp>
      <p:sp>
        <p:nvSpPr>
          <p:cNvPr id="33" name="Rectangle 32"/>
          <p:cNvSpPr/>
          <p:nvPr/>
        </p:nvSpPr>
        <p:spPr>
          <a:xfrm>
            <a:off x="4589721" y="3982967"/>
            <a:ext cx="1447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Ride to Next Stop</a:t>
            </a:r>
            <a:endParaRPr lang="en-US" dirty="0"/>
          </a:p>
        </p:txBody>
      </p:sp>
      <p:sp>
        <p:nvSpPr>
          <p:cNvPr id="34" name="Rectangle 33"/>
          <p:cNvSpPr/>
          <p:nvPr/>
        </p:nvSpPr>
        <p:spPr>
          <a:xfrm>
            <a:off x="4704021" y="5659367"/>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Disembark</a:t>
            </a:r>
            <a:endParaRPr lang="en-US" dirty="0"/>
          </a:p>
        </p:txBody>
      </p:sp>
      <p:cxnSp>
        <p:nvCxnSpPr>
          <p:cNvPr id="38" name="Straight Arrow Connector 37"/>
          <p:cNvCxnSpPr/>
          <p:nvPr/>
        </p:nvCxnSpPr>
        <p:spPr>
          <a:xfrm>
            <a:off x="5387449" y="2844934"/>
            <a:ext cx="2372" cy="24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2"/>
            <a:endCxn id="33" idx="0"/>
          </p:cNvCxnSpPr>
          <p:nvPr/>
        </p:nvCxnSpPr>
        <p:spPr>
          <a:xfrm>
            <a:off x="5313621" y="367816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1"/>
            <a:endCxn id="41" idx="1"/>
          </p:cNvCxnSpPr>
          <p:nvPr/>
        </p:nvCxnSpPr>
        <p:spPr>
          <a:xfrm rot="10800000" flipH="1" flipV="1">
            <a:off x="4589721" y="4287767"/>
            <a:ext cx="342900" cy="723900"/>
          </a:xfrm>
          <a:prstGeom prst="bentConnector3">
            <a:avLst>
              <a:gd name="adj1" fmla="val -66667"/>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4932621" y="4744967"/>
            <a:ext cx="7620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41" idx="2"/>
            <a:endCxn id="34" idx="0"/>
          </p:cNvCxnSpPr>
          <p:nvPr/>
        </p:nvCxnSpPr>
        <p:spPr>
          <a:xfrm>
            <a:off x="5313621" y="527836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51405" y="5278367"/>
            <a:ext cx="1649811" cy="369332"/>
          </a:xfrm>
          <a:prstGeom prst="rect">
            <a:avLst/>
          </a:prstGeom>
          <a:noFill/>
        </p:spPr>
        <p:txBody>
          <a:bodyPr wrap="none" rtlCol="0">
            <a:spAutoFit/>
          </a:bodyPr>
          <a:lstStyle/>
          <a:p>
            <a:r>
              <a:rPr lang="en-US" dirty="0" smtClean="0"/>
              <a:t>If it is their stop</a:t>
            </a:r>
            <a:endParaRPr lang="en-US" dirty="0"/>
          </a:p>
        </p:txBody>
      </p:sp>
      <p:cxnSp>
        <p:nvCxnSpPr>
          <p:cNvPr id="44" name="Elbow Connector 43"/>
          <p:cNvCxnSpPr>
            <a:stCxn id="41" idx="3"/>
            <a:endCxn id="33" idx="3"/>
          </p:cNvCxnSpPr>
          <p:nvPr/>
        </p:nvCxnSpPr>
        <p:spPr>
          <a:xfrm flipV="1">
            <a:off x="5694621" y="4287767"/>
            <a:ext cx="342900" cy="723900"/>
          </a:xfrm>
          <a:prstGeom prst="bentConnector3">
            <a:avLst>
              <a:gd name="adj1" fmla="val 166667"/>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2300" y="381000"/>
            <a:ext cx="5953233" cy="584775"/>
          </a:xfrm>
          <a:prstGeom prst="rect">
            <a:avLst/>
          </a:prstGeom>
          <a:noFill/>
        </p:spPr>
        <p:txBody>
          <a:bodyPr wrap="none" rtlCol="0">
            <a:spAutoFit/>
          </a:bodyPr>
          <a:lstStyle/>
          <a:p>
            <a:pPr>
              <a:spcBef>
                <a:spcPct val="0"/>
              </a:spcBef>
            </a:pPr>
            <a:r>
              <a:rPr lang="en-US" sz="3200" spc="-100" dirty="0">
                <a:solidFill>
                  <a:schemeClr val="tx2"/>
                </a:solidFill>
                <a:latin typeface="+mj-lt"/>
                <a:ea typeface="+mj-ea"/>
                <a:cs typeface="+mj-cs"/>
              </a:rPr>
              <a:t>Rider Process Flow </a:t>
            </a:r>
            <a:r>
              <a:rPr lang="en-US" sz="3200" spc="-100" dirty="0" smtClean="0">
                <a:solidFill>
                  <a:schemeClr val="tx2"/>
                </a:solidFill>
                <a:latin typeface="+mj-lt"/>
                <a:ea typeface="+mj-ea"/>
                <a:cs typeface="+mj-cs"/>
              </a:rPr>
              <a:t>pre-Current ITS</a:t>
            </a:r>
            <a:endParaRPr lang="en-US" sz="3200" spc="-100" dirty="0">
              <a:solidFill>
                <a:schemeClr val="tx2"/>
              </a:solidFill>
              <a:latin typeface="+mj-lt"/>
              <a:ea typeface="+mj-ea"/>
              <a:cs typeface="+mj-cs"/>
            </a:endParaRPr>
          </a:p>
        </p:txBody>
      </p:sp>
      <p:cxnSp>
        <p:nvCxnSpPr>
          <p:cNvPr id="12" name="Elbow Connector 11"/>
          <p:cNvCxnSpPr>
            <a:endCxn id="30" idx="0"/>
          </p:cNvCxnSpPr>
          <p:nvPr/>
        </p:nvCxnSpPr>
        <p:spPr>
          <a:xfrm flipV="1">
            <a:off x="4095021" y="2215367"/>
            <a:ext cx="1242600" cy="751367"/>
          </a:xfrm>
          <a:prstGeom prst="bentConnector4">
            <a:avLst>
              <a:gd name="adj1" fmla="val 5826"/>
              <a:gd name="adj2" fmla="val 1304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6" idx="3"/>
            <a:endCxn id="28" idx="0"/>
          </p:cNvCxnSpPr>
          <p:nvPr/>
        </p:nvCxnSpPr>
        <p:spPr>
          <a:xfrm flipH="1">
            <a:off x="3390900" y="2077967"/>
            <a:ext cx="495300" cy="868800"/>
          </a:xfrm>
          <a:prstGeom prst="bentConnector4">
            <a:avLst>
              <a:gd name="adj1" fmla="val -16100"/>
              <a:gd name="adj2" fmla="val 89468"/>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descr="C:\Users\Nathan\AppData\Local\Microsoft\Windows\Temporary Internet Files\Content.IE5\ZP605T1Q\MP900443082[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8310" y="3441649"/>
            <a:ext cx="1044779" cy="157179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Nathan\AppData\Local\Microsoft\Windows\Temporary Internet Files\Content.IE5\DQ84ZFRV\MC900361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175" y="1655863"/>
            <a:ext cx="2333625" cy="185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76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922570" y="2658843"/>
            <a:ext cx="1447800"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next stop/station</a:t>
            </a:r>
          </a:p>
        </p:txBody>
      </p:sp>
      <p:sp>
        <p:nvSpPr>
          <p:cNvPr id="13" name="Flowchart: Process 12"/>
          <p:cNvSpPr/>
          <p:nvPr/>
        </p:nvSpPr>
        <p:spPr>
          <a:xfrm>
            <a:off x="4932028" y="4887038"/>
            <a:ext cx="1606859" cy="7368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Radio Control Center for advisement</a:t>
            </a:r>
            <a:endParaRPr lang="en-US" sz="1400" dirty="0"/>
          </a:p>
        </p:txBody>
      </p:sp>
      <p:sp>
        <p:nvSpPr>
          <p:cNvPr id="14" name="Flowchart: Process 13"/>
          <p:cNvSpPr/>
          <p:nvPr/>
        </p:nvSpPr>
        <p:spPr>
          <a:xfrm>
            <a:off x="5274927" y="3942407"/>
            <a:ext cx="921059" cy="72205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Problem Occurs</a:t>
            </a:r>
            <a:endParaRPr lang="en-US" sz="1400" dirty="0"/>
          </a:p>
        </p:txBody>
      </p:sp>
      <p:pic>
        <p:nvPicPr>
          <p:cNvPr id="15" name="Picture 2" descr="http://www.gohrt.com/images/2011/08/train-macarthu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3387943" cy="11293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14" idx="2"/>
            <a:endCxn id="13" idx="0"/>
          </p:cNvCxnSpPr>
          <p:nvPr/>
        </p:nvCxnSpPr>
        <p:spPr>
          <a:xfrm>
            <a:off x="5735457" y="4664457"/>
            <a:ext cx="1" cy="22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606846" y="3146006"/>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Date Placeholder 1"/>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t>14</a:t>
            </a:fld>
            <a:endParaRPr lang="en-US"/>
          </a:p>
        </p:txBody>
      </p:sp>
      <p:sp>
        <p:nvSpPr>
          <p:cNvPr id="21" name="TextBox 20"/>
          <p:cNvSpPr txBox="1"/>
          <p:nvPr/>
        </p:nvSpPr>
        <p:spPr>
          <a:xfrm>
            <a:off x="291037" y="236064"/>
            <a:ext cx="7505966"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Tide Operation Process Flow pre-Current ITS</a:t>
            </a:r>
            <a:endParaRPr lang="en-US" sz="3200" spc="-100" dirty="0">
              <a:solidFill>
                <a:schemeClr val="tx2"/>
              </a:solidFill>
              <a:latin typeface="+mj-lt"/>
              <a:ea typeface="+mj-ea"/>
              <a:cs typeface="+mj-cs"/>
            </a:endParaRPr>
          </a:p>
        </p:txBody>
      </p:sp>
      <p:sp>
        <p:nvSpPr>
          <p:cNvPr id="30" name="Flowchart: Process 29"/>
          <p:cNvSpPr/>
          <p:nvPr/>
        </p:nvSpPr>
        <p:spPr>
          <a:xfrm>
            <a:off x="3505200" y="267512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up / Drop off </a:t>
            </a:r>
          </a:p>
          <a:p>
            <a:pPr algn="ctr"/>
            <a:r>
              <a:rPr lang="en-US" sz="1400" dirty="0" smtClean="0"/>
              <a:t>Riders</a:t>
            </a:r>
          </a:p>
        </p:txBody>
      </p:sp>
      <p:cxnSp>
        <p:nvCxnSpPr>
          <p:cNvPr id="2048" name="Straight Arrow Connector 2047"/>
          <p:cNvCxnSpPr>
            <a:stCxn id="11" idx="3"/>
            <a:endCxn id="30" idx="1"/>
          </p:cNvCxnSpPr>
          <p:nvPr/>
        </p:nvCxnSpPr>
        <p:spPr>
          <a:xfrm>
            <a:off x="3370370" y="3232193"/>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5" idx="1"/>
          </p:cNvCxnSpPr>
          <p:nvPr/>
        </p:nvCxnSpPr>
        <p:spPr>
          <a:xfrm flipV="1">
            <a:off x="5002346" y="3240331"/>
            <a:ext cx="604500" cy="8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Elbow Connector 2057"/>
          <p:cNvCxnSpPr>
            <a:stCxn id="13" idx="2"/>
            <a:endCxn id="11" idx="2"/>
          </p:cNvCxnSpPr>
          <p:nvPr/>
        </p:nvCxnSpPr>
        <p:spPr>
          <a:xfrm rot="5400000" flipH="1">
            <a:off x="3281794" y="3170218"/>
            <a:ext cx="1818340" cy="3088988"/>
          </a:xfrm>
          <a:prstGeom prst="bentConnector3">
            <a:avLst>
              <a:gd name="adj1" fmla="val -12572"/>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Rectangle 2058"/>
          <p:cNvSpPr/>
          <p:nvPr/>
        </p:nvSpPr>
        <p:spPr>
          <a:xfrm>
            <a:off x="4932028" y="6032377"/>
            <a:ext cx="160685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to Maintenance Facility</a:t>
            </a:r>
            <a:endParaRPr lang="en-US" sz="1400" dirty="0"/>
          </a:p>
        </p:txBody>
      </p:sp>
      <p:sp>
        <p:nvSpPr>
          <p:cNvPr id="45" name="Flowchart: Decision 44"/>
          <p:cNvSpPr/>
          <p:nvPr/>
        </p:nvSpPr>
        <p:spPr>
          <a:xfrm>
            <a:off x="5606844" y="5743834"/>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061" name="Straight Arrow Connector 2060"/>
          <p:cNvCxnSpPr>
            <a:stCxn id="45" idx="2"/>
            <a:endCxn id="2059" idx="0"/>
          </p:cNvCxnSpPr>
          <p:nvPr/>
        </p:nvCxnSpPr>
        <p:spPr>
          <a:xfrm>
            <a:off x="5735458" y="5932484"/>
            <a:ext cx="0" cy="99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3" name="Rectangle 2062"/>
          <p:cNvSpPr/>
          <p:nvPr/>
        </p:nvSpPr>
        <p:spPr>
          <a:xfrm>
            <a:off x="6946605" y="2732854"/>
            <a:ext cx="1371600" cy="100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 End of Service</a:t>
            </a:r>
            <a:endParaRPr lang="en-US" dirty="0"/>
          </a:p>
        </p:txBody>
      </p:sp>
      <p:sp>
        <p:nvSpPr>
          <p:cNvPr id="50" name="Rectangle 49"/>
          <p:cNvSpPr/>
          <p:nvPr/>
        </p:nvSpPr>
        <p:spPr>
          <a:xfrm>
            <a:off x="285720" y="2642568"/>
            <a:ext cx="1466879" cy="1162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Service</a:t>
            </a:r>
            <a:endParaRPr lang="en-US" dirty="0"/>
          </a:p>
        </p:txBody>
      </p:sp>
      <p:cxnSp>
        <p:nvCxnSpPr>
          <p:cNvPr id="51" name="Straight Arrow Connector 50"/>
          <p:cNvCxnSpPr/>
          <p:nvPr/>
        </p:nvCxnSpPr>
        <p:spPr>
          <a:xfrm>
            <a:off x="1787740" y="3248469"/>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25" idx="3"/>
            <a:endCxn id="2063" idx="1"/>
          </p:cNvCxnSpPr>
          <p:nvPr/>
        </p:nvCxnSpPr>
        <p:spPr>
          <a:xfrm flipV="1">
            <a:off x="5864073" y="3236087"/>
            <a:ext cx="1082532" cy="4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2" name="Elbow Connector 2071"/>
          <p:cNvCxnSpPr>
            <a:stCxn id="25" idx="0"/>
            <a:endCxn id="11" idx="0"/>
          </p:cNvCxnSpPr>
          <p:nvPr/>
        </p:nvCxnSpPr>
        <p:spPr>
          <a:xfrm rot="16200000" flipV="1">
            <a:off x="3947384" y="1357930"/>
            <a:ext cx="487163" cy="3088990"/>
          </a:xfrm>
          <a:prstGeom prst="bentConnector3">
            <a:avLst>
              <a:gd name="adj1" fmla="val 1469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Elbow Connector 2073"/>
          <p:cNvCxnSpPr>
            <a:stCxn id="2063" idx="2"/>
            <a:endCxn id="2059" idx="3"/>
          </p:cNvCxnSpPr>
          <p:nvPr/>
        </p:nvCxnSpPr>
        <p:spPr>
          <a:xfrm rot="5400000">
            <a:off x="5767667" y="4510539"/>
            <a:ext cx="2635958" cy="1093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a:stCxn id="2059" idx="1"/>
            <a:endCxn id="50" idx="2"/>
          </p:cNvCxnSpPr>
          <p:nvPr/>
        </p:nvCxnSpPr>
        <p:spPr>
          <a:xfrm rot="10800000">
            <a:off x="1019160" y="3805543"/>
            <a:ext cx="3912868" cy="25697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Straight Arrow Connector 2077"/>
          <p:cNvCxnSpPr>
            <a:stCxn id="25" idx="2"/>
            <a:endCxn id="14" idx="0"/>
          </p:cNvCxnSpPr>
          <p:nvPr/>
        </p:nvCxnSpPr>
        <p:spPr>
          <a:xfrm flipH="1">
            <a:off x="5735457" y="3334656"/>
            <a:ext cx="3" cy="60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96573" y="3942407"/>
            <a:ext cx="914400"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APC</a:t>
            </a:r>
            <a:endParaRPr lang="en-US" dirty="0"/>
          </a:p>
        </p:txBody>
      </p:sp>
      <p:cxnSp>
        <p:nvCxnSpPr>
          <p:cNvPr id="38" name="Straight Arrow Connector 37"/>
          <p:cNvCxnSpPr>
            <a:stCxn id="30" idx="2"/>
            <a:endCxn id="36" idx="0"/>
          </p:cNvCxnSpPr>
          <p:nvPr/>
        </p:nvCxnSpPr>
        <p:spPr>
          <a:xfrm>
            <a:off x="4253773" y="3821819"/>
            <a:ext cx="0" cy="120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 name="Picture 4" descr="C:\Users\Nathan\AppData\Local\Microsoft\Windows\Temporary Internet Files\Content.IE5\DQ84ZFRV\MC90030435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0091" y="3942407"/>
            <a:ext cx="1306365" cy="77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039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March 22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t>15</a:t>
            </a:fld>
            <a:endParaRPr lang="en-US"/>
          </a:p>
        </p:txBody>
      </p:sp>
      <p:sp>
        <p:nvSpPr>
          <p:cNvPr id="21" name="TextBox 20"/>
          <p:cNvSpPr txBox="1"/>
          <p:nvPr/>
        </p:nvSpPr>
        <p:spPr>
          <a:xfrm>
            <a:off x="291037" y="236064"/>
            <a:ext cx="5780108"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HRT Process Flow pre-Current ITS</a:t>
            </a:r>
            <a:endParaRPr lang="en-US" sz="3200" spc="-100" dirty="0">
              <a:solidFill>
                <a:schemeClr val="tx2"/>
              </a:solidFill>
              <a:latin typeface="+mj-lt"/>
              <a:ea typeface="+mj-ea"/>
              <a:cs typeface="+mj-cs"/>
            </a:endParaRPr>
          </a:p>
        </p:txBody>
      </p:sp>
      <p:grpSp>
        <p:nvGrpSpPr>
          <p:cNvPr id="3073" name="Group 3072"/>
          <p:cNvGrpSpPr/>
          <p:nvPr/>
        </p:nvGrpSpPr>
        <p:grpSpPr>
          <a:xfrm>
            <a:off x="2019300" y="1098814"/>
            <a:ext cx="5105400" cy="5251545"/>
            <a:chOff x="457200" y="1098814"/>
            <a:chExt cx="5105400" cy="5251545"/>
          </a:xfrm>
        </p:grpSpPr>
        <p:sp>
          <p:nvSpPr>
            <p:cNvPr id="4" name="Flowchart: Process 3"/>
            <p:cNvSpPr/>
            <p:nvPr/>
          </p:nvSpPr>
          <p:spPr>
            <a:xfrm>
              <a:off x="2432518" y="1164186"/>
              <a:ext cx="1834682"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Need to evaluate &amp; expand Tide Light Rail </a:t>
              </a:r>
              <a:r>
                <a:rPr lang="en-US" sz="1600" dirty="0" smtClean="0"/>
                <a:t>Services</a:t>
              </a:r>
              <a:endParaRPr lang="en-US" sz="1600" dirty="0"/>
            </a:p>
          </p:txBody>
        </p:sp>
        <p:sp>
          <p:nvSpPr>
            <p:cNvPr id="2" name="Flowchart: Process 1"/>
            <p:cNvSpPr/>
            <p:nvPr/>
          </p:nvSpPr>
          <p:spPr>
            <a:xfrm>
              <a:off x="2432518" y="2551567"/>
              <a:ext cx="1497146" cy="11430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user feedback about service through traditional means</a:t>
              </a:r>
              <a:endParaRPr lang="en-US" sz="1600" dirty="0"/>
            </a:p>
          </p:txBody>
        </p:sp>
        <p:sp>
          <p:nvSpPr>
            <p:cNvPr id="6" name="Flowchart: Process 5"/>
            <p:cNvSpPr/>
            <p:nvPr/>
          </p:nvSpPr>
          <p:spPr>
            <a:xfrm>
              <a:off x="4267200" y="2550397"/>
              <a:ext cx="1295400" cy="11430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Static ridership data</a:t>
              </a:r>
              <a:endParaRPr lang="en-US" dirty="0"/>
            </a:p>
          </p:txBody>
        </p:sp>
        <p:sp>
          <p:nvSpPr>
            <p:cNvPr id="16" name="Flowchart: Process 15"/>
            <p:cNvSpPr/>
            <p:nvPr/>
          </p:nvSpPr>
          <p:spPr>
            <a:xfrm>
              <a:off x="3366226" y="3906853"/>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Set Schedule, Stops/Stations and fare for Light Rail, determine new service areas</a:t>
              </a:r>
              <a:endParaRPr lang="en-US" sz="1400" dirty="0"/>
            </a:p>
          </p:txBody>
        </p:sp>
        <p:sp>
          <p:nvSpPr>
            <p:cNvPr id="18" name="Flowchart: Process 17"/>
            <p:cNvSpPr/>
            <p:nvPr/>
          </p:nvSpPr>
          <p:spPr>
            <a:xfrm>
              <a:off x="3366226" y="520366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Light Rail normal operation</a:t>
              </a:r>
              <a:endParaRPr lang="en-US" dirty="0"/>
            </a:p>
          </p:txBody>
        </p:sp>
        <p:cxnSp>
          <p:nvCxnSpPr>
            <p:cNvPr id="20" name="Straight Arrow Connector 19"/>
            <p:cNvCxnSpPr>
              <a:stCxn id="4" idx="2"/>
              <a:endCxn id="2" idx="0"/>
            </p:cNvCxnSpPr>
            <p:nvPr/>
          </p:nvCxnSpPr>
          <p:spPr>
            <a:xfrm flipH="1">
              <a:off x="3181091" y="2310885"/>
              <a:ext cx="168768" cy="240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a:off x="4114799" y="5053552"/>
              <a:ext cx="0" cy="15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4" idx="0"/>
            </p:cNvCxnSpPr>
            <p:nvPr/>
          </p:nvCxnSpPr>
          <p:spPr>
            <a:xfrm rot="5400000" flipH="1">
              <a:off x="1139242" y="3374803"/>
              <a:ext cx="5186173" cy="764940"/>
            </a:xfrm>
            <a:prstGeom prst="bentConnector5">
              <a:avLst>
                <a:gd name="adj1" fmla="val -4408"/>
                <a:gd name="adj2" fmla="val 249808"/>
                <a:gd name="adj3" fmla="val 104408"/>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Plus 25"/>
            <p:cNvSpPr/>
            <p:nvPr/>
          </p:nvSpPr>
          <p:spPr>
            <a:xfrm>
              <a:off x="4012596" y="3001679"/>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6" idx="2"/>
              <a:endCxn id="16" idx="0"/>
            </p:cNvCxnSpPr>
            <p:nvPr/>
          </p:nvCxnSpPr>
          <p:spPr>
            <a:xfrm flipH="1">
              <a:off x="4114799" y="3693397"/>
              <a:ext cx="800101" cy="213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2"/>
              <a:endCxn id="16" idx="0"/>
            </p:cNvCxnSpPr>
            <p:nvPr/>
          </p:nvCxnSpPr>
          <p:spPr>
            <a:xfrm>
              <a:off x="3181091" y="3694567"/>
              <a:ext cx="933708" cy="212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descr="C:\Users\Nathan\AppData\Local\Microsoft\Windows\Temporary Internet Files\Content.IE5\53UYLVK1\MC90038352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98814"/>
              <a:ext cx="1651000" cy="18208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60201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264" y="228600"/>
            <a:ext cx="7772400" cy="1023258"/>
          </a:xfrm>
        </p:spPr>
        <p:txBody>
          <a:bodyPr/>
          <a:lstStyle/>
          <a:p>
            <a:r>
              <a:rPr lang="en-US" sz="4800" dirty="0" smtClean="0"/>
              <a:t>End-User Problems</a:t>
            </a:r>
            <a:endParaRPr lang="en-US" sz="48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16</a:t>
            </a:fld>
            <a:endParaRPr lang="en-US"/>
          </a:p>
        </p:txBody>
      </p:sp>
      <p:sp>
        <p:nvSpPr>
          <p:cNvPr id="5" name="TextBox 4"/>
          <p:cNvSpPr txBox="1"/>
          <p:nvPr/>
        </p:nvSpPr>
        <p:spPr>
          <a:xfrm>
            <a:off x="1138518" y="1905000"/>
            <a:ext cx="6991893" cy="2862322"/>
          </a:xfrm>
          <a:prstGeom prst="rect">
            <a:avLst/>
          </a:prstGeom>
          <a:noFill/>
        </p:spPr>
        <p:txBody>
          <a:bodyPr wrap="square" rtlCol="0">
            <a:spAutoFit/>
          </a:bodyPr>
          <a:lstStyle/>
          <a:p>
            <a:pPr marL="285750" indent="-285750">
              <a:buFontTx/>
              <a:buChar char="-"/>
            </a:pPr>
            <a:r>
              <a:rPr lang="en-US" sz="2000" dirty="0" smtClean="0"/>
              <a:t>The Tide riders lack </a:t>
            </a:r>
            <a:r>
              <a:rPr lang="en-US" sz="2000" dirty="0"/>
              <a:t>access to real-time </a:t>
            </a:r>
            <a:r>
              <a:rPr lang="en-US" sz="2000" dirty="0" smtClean="0"/>
              <a:t>information, which </a:t>
            </a:r>
            <a:r>
              <a:rPr lang="en-US" sz="2000" dirty="0"/>
              <a:t>is a cost-effective measure that can reduce perceived wait times by an average of 10%.</a:t>
            </a:r>
            <a:r>
              <a:rPr lang="en-US" sz="2000" baseline="30000" dirty="0" smtClean="0"/>
              <a:t>1</a:t>
            </a:r>
          </a:p>
          <a:p>
            <a:endParaRPr lang="en-US" sz="2000" dirty="0" smtClean="0"/>
          </a:p>
          <a:p>
            <a:pPr marL="285750" indent="-285750">
              <a:buFontTx/>
              <a:buChar char="-"/>
            </a:pPr>
            <a:r>
              <a:rPr lang="en-US" sz="2000" dirty="0" smtClean="0"/>
              <a:t>No real-time or direct alerts and updates regarding service status and service interruptions.</a:t>
            </a:r>
            <a:r>
              <a:rPr lang="en-US" sz="2000" baseline="30000" dirty="0" smtClean="0"/>
              <a:t>2</a:t>
            </a:r>
          </a:p>
          <a:p>
            <a:pPr marL="285750" indent="-285750">
              <a:buFontTx/>
              <a:buChar char="-"/>
            </a:pPr>
            <a:endParaRPr lang="en-US" sz="2000" dirty="0" smtClean="0"/>
          </a:p>
          <a:p>
            <a:pPr marL="285750" indent="-285750">
              <a:buFontTx/>
              <a:buChar char="-"/>
            </a:pPr>
            <a:r>
              <a:rPr lang="en-US" sz="2000" dirty="0" smtClean="0"/>
              <a:t>No easily obtainable information regarding local businesses near stations.</a:t>
            </a:r>
            <a:endParaRPr lang="en-US" sz="2000" dirty="0"/>
          </a:p>
        </p:txBody>
      </p:sp>
      <p:sp>
        <p:nvSpPr>
          <p:cNvPr id="3" name="TextBox 2"/>
          <p:cNvSpPr txBox="1"/>
          <p:nvPr/>
        </p:nvSpPr>
        <p:spPr>
          <a:xfrm>
            <a:off x="2204151" y="6176683"/>
            <a:ext cx="4860626" cy="430887"/>
          </a:xfrm>
          <a:prstGeom prst="rect">
            <a:avLst/>
          </a:prstGeom>
          <a:noFill/>
        </p:spPr>
        <p:txBody>
          <a:bodyPr wrap="none" rtlCol="0">
            <a:spAutoFit/>
          </a:bodyPr>
          <a:lstStyle/>
          <a:p>
            <a:pPr marL="228600" indent="-228600">
              <a:buAutoNum type="arabicParenR"/>
            </a:pPr>
            <a:r>
              <a:rPr lang="en-US" sz="1100" dirty="0">
                <a:latin typeface="+mj-lt"/>
              </a:rPr>
              <a:t>http://www.sciencedirect.com/science/article/pii/S0965856406001431</a:t>
            </a:r>
          </a:p>
          <a:p>
            <a:pPr marL="228600" indent="-228600">
              <a:buAutoNum type="arabicParenR"/>
            </a:pPr>
            <a:r>
              <a:rPr lang="en-US" sz="1100" dirty="0">
                <a:latin typeface="+mj-lt"/>
              </a:rPr>
              <a:t>http://www.gohrt.com</a:t>
            </a:r>
          </a:p>
        </p:txBody>
      </p:sp>
    </p:spTree>
    <p:extLst>
      <p:ext uri="{BB962C8B-B14F-4D97-AF65-F5344CB8AC3E}">
        <p14:creationId xmlns:p14="http://schemas.microsoft.com/office/powerpoint/2010/main" val="3742789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165225"/>
          </a:xfrm>
        </p:spPr>
        <p:txBody>
          <a:bodyPr>
            <a:normAutofit/>
          </a:bodyPr>
          <a:lstStyle/>
          <a:p>
            <a:r>
              <a:rPr lang="en-US" sz="5400" dirty="0" smtClean="0"/>
              <a:t>The Solution</a:t>
            </a:r>
            <a:endParaRPr lang="en-US" sz="5400" dirty="0"/>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17</a:t>
            </a:fld>
            <a:endParaRPr lang="en-US"/>
          </a:p>
        </p:txBody>
      </p:sp>
      <p:sp>
        <p:nvSpPr>
          <p:cNvPr id="5" name="TextBox 4"/>
          <p:cNvSpPr txBox="1"/>
          <p:nvPr/>
        </p:nvSpPr>
        <p:spPr>
          <a:xfrm>
            <a:off x="1210236" y="1981200"/>
            <a:ext cx="6920176" cy="3046988"/>
          </a:xfrm>
          <a:prstGeom prst="rect">
            <a:avLst/>
          </a:prstGeom>
          <a:noFill/>
        </p:spPr>
        <p:txBody>
          <a:bodyPr wrap="square" rtlCol="0">
            <a:spAutoFit/>
          </a:bodyPr>
          <a:lstStyle/>
          <a:p>
            <a:pPr algn="ctr"/>
            <a:r>
              <a:rPr lang="en-US" sz="4000" b="1" dirty="0" smtClean="0"/>
              <a:t>Current</a:t>
            </a:r>
            <a:r>
              <a:rPr lang="en-US" sz="3200" dirty="0" smtClean="0"/>
              <a:t/>
            </a:r>
            <a:br>
              <a:rPr lang="en-US" sz="3200" dirty="0" smtClean="0"/>
            </a:br>
            <a:r>
              <a:rPr lang="en-US" sz="2800" i="1" dirty="0" smtClean="0"/>
              <a:t>Intelligent Transportation System </a:t>
            </a:r>
            <a:r>
              <a:rPr lang="en-US" sz="2800" dirty="0" smtClean="0"/>
              <a:t>(ITS)</a:t>
            </a:r>
          </a:p>
          <a:p>
            <a:pPr algn="ctr"/>
            <a:endParaRPr lang="en-US" sz="2400" dirty="0"/>
          </a:p>
          <a:p>
            <a:pPr algn="ctr"/>
            <a:r>
              <a:rPr lang="en-US" sz="2400" dirty="0"/>
              <a:t>Our product will provide  accessible, real-time, and accurate information through transit authorities to maximize adoption and expansion of emerging light rail public transportation systems. </a:t>
            </a:r>
          </a:p>
        </p:txBody>
      </p:sp>
    </p:spTree>
    <p:extLst>
      <p:ext uri="{BB962C8B-B14F-4D97-AF65-F5344CB8AC3E}">
        <p14:creationId xmlns:p14="http://schemas.microsoft.com/office/powerpoint/2010/main" val="34403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6000" dirty="0" smtClean="0"/>
              <a:t>Current ITS Features</a:t>
            </a:r>
            <a:endParaRPr lang="en-US" sz="6000" dirty="0"/>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18</a:t>
            </a:fld>
            <a:endParaRPr lang="en-US"/>
          </a:p>
        </p:txBody>
      </p:sp>
      <p:sp>
        <p:nvSpPr>
          <p:cNvPr id="5" name="TextBox 4"/>
          <p:cNvSpPr txBox="1"/>
          <p:nvPr/>
        </p:nvSpPr>
        <p:spPr>
          <a:xfrm>
            <a:off x="1102659" y="2133600"/>
            <a:ext cx="7027752" cy="3046988"/>
          </a:xfrm>
          <a:prstGeom prst="rect">
            <a:avLst/>
          </a:prstGeom>
          <a:noFill/>
        </p:spPr>
        <p:txBody>
          <a:bodyPr wrap="square" rtlCol="0">
            <a:spAutoFit/>
          </a:bodyPr>
          <a:lstStyle/>
          <a:p>
            <a:pPr algn="ctr"/>
            <a:r>
              <a:rPr lang="en-US" sz="2400" dirty="0" smtClean="0"/>
              <a:t>Real-time </a:t>
            </a:r>
            <a:r>
              <a:rPr lang="en-US" sz="2400" dirty="0"/>
              <a:t>tracking information</a:t>
            </a:r>
          </a:p>
          <a:p>
            <a:pPr algn="ctr"/>
            <a:r>
              <a:rPr lang="en-US" sz="2400" dirty="0"/>
              <a:t>Automated alerts</a:t>
            </a:r>
          </a:p>
          <a:p>
            <a:pPr algn="ctr"/>
            <a:r>
              <a:rPr lang="en-US" sz="2400" dirty="0"/>
              <a:t>Direct end-user communication</a:t>
            </a:r>
          </a:p>
          <a:p>
            <a:pPr algn="ctr"/>
            <a:r>
              <a:rPr lang="en-US" sz="2400" dirty="0"/>
              <a:t>Accurate historical data</a:t>
            </a:r>
          </a:p>
          <a:p>
            <a:pPr algn="ctr"/>
            <a:r>
              <a:rPr lang="en-US" sz="2400" dirty="0"/>
              <a:t>Rider feedback</a:t>
            </a:r>
          </a:p>
          <a:p>
            <a:pPr algn="ctr"/>
            <a:r>
              <a:rPr lang="en-US" sz="2400" dirty="0"/>
              <a:t>Event management</a:t>
            </a:r>
          </a:p>
          <a:p>
            <a:pPr algn="ctr"/>
            <a:r>
              <a:rPr lang="en-US" sz="2400" dirty="0"/>
              <a:t>Local destination integration</a:t>
            </a:r>
          </a:p>
          <a:p>
            <a:pPr algn="ctr"/>
            <a:r>
              <a:rPr lang="en-US" sz="2400" dirty="0"/>
              <a:t>Flexibility &amp; scalability</a:t>
            </a:r>
          </a:p>
        </p:txBody>
      </p:sp>
    </p:spTree>
    <p:extLst>
      <p:ext uri="{BB962C8B-B14F-4D97-AF65-F5344CB8AC3E}">
        <p14:creationId xmlns:p14="http://schemas.microsoft.com/office/powerpoint/2010/main" val="1754344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5400" dirty="0"/>
              <a:t>Tracking &amp; Alerts</a:t>
            </a:r>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19</a:t>
            </a:fld>
            <a:endParaRPr lang="en-US"/>
          </a:p>
        </p:txBody>
      </p:sp>
      <p:sp>
        <p:nvSpPr>
          <p:cNvPr id="5" name="TextBox 4"/>
          <p:cNvSpPr txBox="1"/>
          <p:nvPr/>
        </p:nvSpPr>
        <p:spPr>
          <a:xfrm>
            <a:off x="1084938" y="1828800"/>
            <a:ext cx="7027752" cy="2308324"/>
          </a:xfrm>
          <a:prstGeom prst="rect">
            <a:avLst/>
          </a:prstGeom>
          <a:noFill/>
        </p:spPr>
        <p:txBody>
          <a:bodyPr wrap="square" rtlCol="0">
            <a:spAutoFit/>
          </a:bodyPr>
          <a:lstStyle/>
          <a:p>
            <a:pPr>
              <a:buFontTx/>
              <a:buChar char="-"/>
            </a:pPr>
            <a:r>
              <a:rPr lang="en-US" dirty="0"/>
              <a:t> GPS tracking will finally enable real-time updates on the location of rail cars through station signage, websites, and mobile apps.</a:t>
            </a:r>
          </a:p>
          <a:p>
            <a:pPr>
              <a:buFontTx/>
              <a:buChar char="-"/>
            </a:pPr>
            <a:endParaRPr lang="en-US" dirty="0"/>
          </a:p>
          <a:p>
            <a:pPr>
              <a:buFontTx/>
              <a:buChar char="-"/>
            </a:pPr>
            <a:r>
              <a:rPr lang="en-US" dirty="0"/>
              <a:t> Trends and historical data will entice new riders through display of high on-time percentages and accurately predicted travel times.</a:t>
            </a:r>
          </a:p>
          <a:p>
            <a:pPr>
              <a:buFontTx/>
              <a:buChar char="-"/>
            </a:pPr>
            <a:endParaRPr lang="en-US" dirty="0"/>
          </a:p>
          <a:p>
            <a:pPr>
              <a:buFontTx/>
              <a:buChar char="-"/>
            </a:pPr>
            <a:r>
              <a:rPr lang="en-US" dirty="0"/>
              <a:t> Real-time status updates and alerts will help mitigate the impact of service interruptions and delays.</a:t>
            </a:r>
          </a:p>
        </p:txBody>
      </p:sp>
    </p:spTree>
    <p:extLst>
      <p:ext uri="{BB962C8B-B14F-4D97-AF65-F5344CB8AC3E}">
        <p14:creationId xmlns:p14="http://schemas.microsoft.com/office/powerpoint/2010/main" val="775696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4"/>
            <a:ext cx="8229600" cy="1143000"/>
          </a:xfrm>
        </p:spPr>
        <p:txBody>
          <a:bodyPr>
            <a:normAutofit/>
          </a:bodyPr>
          <a:lstStyle/>
          <a:p>
            <a:r>
              <a:rPr lang="en-US" dirty="0" smtClean="0"/>
              <a:t>Introduction: Our Team</a:t>
            </a:r>
            <a:endParaRPr lang="en-US" dirty="0"/>
          </a:p>
        </p:txBody>
      </p:sp>
      <p:sp>
        <p:nvSpPr>
          <p:cNvPr id="9" name="Date Placeholder 8"/>
          <p:cNvSpPr>
            <a:spLocks noGrp="1"/>
          </p:cNvSpPr>
          <p:nvPr>
            <p:ph type="dt" sz="half" idx="10"/>
          </p:nvPr>
        </p:nvSpPr>
        <p:spPr/>
        <p:txBody>
          <a:bodyPr/>
          <a:lstStyle/>
          <a:p>
            <a:r>
              <a:rPr lang="en-US" dirty="0" smtClean="0"/>
              <a:t>March 22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12" name="Slide Number Placeholder 11"/>
          <p:cNvSpPr>
            <a:spLocks noGrp="1"/>
          </p:cNvSpPr>
          <p:nvPr>
            <p:ph type="sldNum" sz="quarter" idx="12"/>
          </p:nvPr>
        </p:nvSpPr>
        <p:spPr/>
        <p:txBody>
          <a:bodyPr/>
          <a:lstStyle/>
          <a:p>
            <a:fld id="{2EE873E7-DBD3-43C8-86A2-5E88EDD02B8A}" type="slidenum">
              <a:rPr lang="en-US" smtClean="0"/>
              <a:t>2</a:t>
            </a:fld>
            <a:endParaRPr lang="en-US"/>
          </a:p>
        </p:txBody>
      </p:sp>
      <p:sp>
        <p:nvSpPr>
          <p:cNvPr id="26" name="Rectangle 25"/>
          <p:cNvSpPr/>
          <p:nvPr/>
        </p:nvSpPr>
        <p:spPr>
          <a:xfrm>
            <a:off x="5974342" y="4551342"/>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5" name="Rectangle 24"/>
          <p:cNvSpPr/>
          <p:nvPr/>
        </p:nvSpPr>
        <p:spPr>
          <a:xfrm>
            <a:off x="5974341" y="3482947"/>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4" name="Rectangle 23"/>
          <p:cNvSpPr/>
          <p:nvPr/>
        </p:nvSpPr>
        <p:spPr>
          <a:xfrm>
            <a:off x="5974341" y="2430098"/>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3" name="Rectangle 22"/>
          <p:cNvSpPr/>
          <p:nvPr/>
        </p:nvSpPr>
        <p:spPr>
          <a:xfrm>
            <a:off x="1388172" y="3459820"/>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2" name="Rectangle 21"/>
          <p:cNvSpPr/>
          <p:nvPr/>
        </p:nvSpPr>
        <p:spPr>
          <a:xfrm>
            <a:off x="1409219" y="4514450"/>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1" name="Rectangle 20"/>
          <p:cNvSpPr/>
          <p:nvPr/>
        </p:nvSpPr>
        <p:spPr>
          <a:xfrm>
            <a:off x="3706764" y="1252051"/>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11" name="Rectangle 10"/>
          <p:cNvSpPr/>
          <p:nvPr/>
        </p:nvSpPr>
        <p:spPr>
          <a:xfrm>
            <a:off x="1356567" y="2400992"/>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pic>
        <p:nvPicPr>
          <p:cNvPr id="1028" name="Picture 4" descr="http://cs.odu.edu/~410red/files/Photo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7533" y="2429343"/>
            <a:ext cx="769606" cy="769606"/>
          </a:xfrm>
          <a:prstGeom prst="rect">
            <a:avLst/>
          </a:prstGeom>
        </p:spPr>
        <p:style>
          <a:lnRef idx="2">
            <a:schemeClr val="dk1"/>
          </a:lnRef>
          <a:fillRef idx="1">
            <a:schemeClr val="lt1"/>
          </a:fillRef>
          <a:effectRef idx="0">
            <a:schemeClr val="dk1"/>
          </a:effectRef>
          <a:fontRef idx="minor">
            <a:schemeClr val="dk1"/>
          </a:fontRef>
        </p:style>
      </p:pic>
      <p:pic>
        <p:nvPicPr>
          <p:cNvPr id="1030" name="Picture 6" descr="http://cs.odu.edu/~410red/files/kstud002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533" y="4551342"/>
            <a:ext cx="768192" cy="768192"/>
          </a:xfrm>
          <a:prstGeom prst="rect">
            <a:avLst/>
          </a:prstGeom>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6416189" y="2473920"/>
            <a:ext cx="1987888" cy="646331"/>
          </a:xfrm>
          <a:prstGeom prst="rect">
            <a:avLst/>
          </a:prstGeom>
          <a:noFill/>
        </p:spPr>
        <p:txBody>
          <a:bodyPr wrap="square" rtlCol="0">
            <a:spAutoFit/>
          </a:bodyPr>
          <a:lstStyle/>
          <a:p>
            <a:r>
              <a:rPr lang="en-US" sz="1200" dirty="0" err="1" smtClean="0">
                <a:solidFill>
                  <a:schemeClr val="bg1"/>
                </a:solidFill>
              </a:rPr>
              <a:t>Akeem</a:t>
            </a:r>
            <a:r>
              <a:rPr lang="en-US" sz="1200" dirty="0" smtClean="0">
                <a:solidFill>
                  <a:schemeClr val="bg1"/>
                </a:solidFill>
              </a:rPr>
              <a:t> Edwards</a:t>
            </a:r>
          </a:p>
          <a:p>
            <a:r>
              <a:rPr lang="en-US" sz="1200" dirty="0" smtClean="0">
                <a:solidFill>
                  <a:schemeClr val="bg1"/>
                </a:solidFill>
              </a:rPr>
              <a:t>- Financial Specialist</a:t>
            </a:r>
          </a:p>
          <a:p>
            <a:r>
              <a:rPr lang="en-US" sz="1200" dirty="0" smtClean="0">
                <a:solidFill>
                  <a:schemeClr val="bg1"/>
                </a:solidFill>
              </a:rPr>
              <a:t>- Software Specialist</a:t>
            </a:r>
            <a:endParaRPr lang="en-US" sz="1200" dirty="0">
              <a:solidFill>
                <a:schemeClr val="bg1"/>
              </a:solidFill>
            </a:endParaRPr>
          </a:p>
        </p:txBody>
      </p:sp>
      <p:sp>
        <p:nvSpPr>
          <p:cNvPr id="14" name="TextBox 13"/>
          <p:cNvSpPr txBox="1"/>
          <p:nvPr/>
        </p:nvSpPr>
        <p:spPr>
          <a:xfrm>
            <a:off x="6509308" y="4650671"/>
            <a:ext cx="2089815" cy="461665"/>
          </a:xfrm>
          <a:prstGeom prst="rect">
            <a:avLst/>
          </a:prstGeom>
          <a:noFill/>
        </p:spPr>
        <p:txBody>
          <a:bodyPr wrap="square" rtlCol="0">
            <a:spAutoFit/>
          </a:bodyPr>
          <a:lstStyle/>
          <a:p>
            <a:r>
              <a:rPr lang="en-US" sz="1200" dirty="0" smtClean="0">
                <a:solidFill>
                  <a:schemeClr val="bg1"/>
                </a:solidFill>
              </a:rPr>
              <a:t>CJ </a:t>
            </a:r>
            <a:r>
              <a:rPr lang="en-US" sz="1200" dirty="0" err="1" smtClean="0">
                <a:solidFill>
                  <a:schemeClr val="bg1"/>
                </a:solidFill>
              </a:rPr>
              <a:t>Deaver</a:t>
            </a:r>
            <a:endParaRPr lang="en-US" sz="1200" dirty="0" smtClean="0">
              <a:solidFill>
                <a:schemeClr val="bg1"/>
              </a:solidFill>
            </a:endParaRPr>
          </a:p>
          <a:p>
            <a:r>
              <a:rPr lang="en-US" sz="1200" dirty="0" smtClean="0">
                <a:solidFill>
                  <a:schemeClr val="bg1"/>
                </a:solidFill>
              </a:rPr>
              <a:t>- Risk Analyst</a:t>
            </a:r>
            <a:endParaRPr lang="en-US" sz="1200" dirty="0">
              <a:solidFill>
                <a:schemeClr val="bg1"/>
              </a:solidFill>
            </a:endParaRPr>
          </a:p>
        </p:txBody>
      </p:sp>
      <p:sp>
        <p:nvSpPr>
          <p:cNvPr id="15" name="TextBox 14"/>
          <p:cNvSpPr txBox="1"/>
          <p:nvPr/>
        </p:nvSpPr>
        <p:spPr>
          <a:xfrm>
            <a:off x="1848518" y="3611364"/>
            <a:ext cx="1869020" cy="461665"/>
          </a:xfrm>
          <a:prstGeom prst="rect">
            <a:avLst/>
          </a:prstGeom>
          <a:noFill/>
        </p:spPr>
        <p:txBody>
          <a:bodyPr wrap="square" rtlCol="0">
            <a:spAutoFit/>
          </a:bodyPr>
          <a:lstStyle/>
          <a:p>
            <a:r>
              <a:rPr lang="en-US" sz="1200" dirty="0" smtClean="0">
                <a:solidFill>
                  <a:schemeClr val="bg1"/>
                </a:solidFill>
              </a:rPr>
              <a:t>Brian Dunn</a:t>
            </a:r>
          </a:p>
          <a:p>
            <a:r>
              <a:rPr lang="en-US" sz="1200" dirty="0" smtClean="0">
                <a:solidFill>
                  <a:schemeClr val="bg1"/>
                </a:solidFill>
              </a:rPr>
              <a:t>- Marketing Specialist</a:t>
            </a:r>
            <a:endParaRPr lang="en-US" sz="1200" dirty="0">
              <a:solidFill>
                <a:schemeClr val="bg1"/>
              </a:solidFill>
            </a:endParaRPr>
          </a:p>
        </p:txBody>
      </p:sp>
      <p:sp>
        <p:nvSpPr>
          <p:cNvPr id="16" name="TextBox 15"/>
          <p:cNvSpPr txBox="1"/>
          <p:nvPr/>
        </p:nvSpPr>
        <p:spPr>
          <a:xfrm>
            <a:off x="6718871" y="3499614"/>
            <a:ext cx="2303754" cy="646331"/>
          </a:xfrm>
          <a:prstGeom prst="rect">
            <a:avLst/>
          </a:prstGeom>
          <a:noFill/>
        </p:spPr>
        <p:txBody>
          <a:bodyPr wrap="square" rtlCol="0">
            <a:spAutoFit/>
          </a:bodyPr>
          <a:lstStyle/>
          <a:p>
            <a:r>
              <a:rPr lang="en-US" sz="1200" dirty="0" smtClean="0">
                <a:solidFill>
                  <a:schemeClr val="bg1"/>
                </a:solidFill>
              </a:rPr>
              <a:t>Dean </a:t>
            </a:r>
            <a:r>
              <a:rPr lang="en-US" sz="1200" dirty="0" err="1" smtClean="0">
                <a:solidFill>
                  <a:schemeClr val="bg1"/>
                </a:solidFill>
              </a:rPr>
              <a:t>Maye</a:t>
            </a:r>
            <a:endParaRPr lang="en-US" sz="1200" dirty="0" smtClean="0">
              <a:solidFill>
                <a:schemeClr val="bg1"/>
              </a:solidFill>
            </a:endParaRPr>
          </a:p>
          <a:p>
            <a:r>
              <a:rPr lang="en-US" sz="1200" dirty="0" smtClean="0">
                <a:solidFill>
                  <a:schemeClr val="bg1"/>
                </a:solidFill>
              </a:rPr>
              <a:t>- Documentation </a:t>
            </a:r>
          </a:p>
          <a:p>
            <a:r>
              <a:rPr lang="en-US" sz="1200" dirty="0" smtClean="0">
                <a:solidFill>
                  <a:schemeClr val="bg1"/>
                </a:solidFill>
              </a:rPr>
              <a:t>- Software Specialist</a:t>
            </a:r>
            <a:endParaRPr lang="en-US" sz="1200" dirty="0">
              <a:solidFill>
                <a:schemeClr val="bg1"/>
              </a:solidFill>
            </a:endParaRPr>
          </a:p>
        </p:txBody>
      </p:sp>
      <p:sp>
        <p:nvSpPr>
          <p:cNvPr id="17" name="TextBox 16"/>
          <p:cNvSpPr txBox="1"/>
          <p:nvPr/>
        </p:nvSpPr>
        <p:spPr>
          <a:xfrm>
            <a:off x="4193210" y="1297717"/>
            <a:ext cx="1812588" cy="646331"/>
          </a:xfrm>
          <a:prstGeom prst="rect">
            <a:avLst/>
          </a:prstGeom>
          <a:noFill/>
        </p:spPr>
        <p:txBody>
          <a:bodyPr wrap="square" rtlCol="0">
            <a:spAutoFit/>
          </a:bodyPr>
          <a:lstStyle/>
          <a:p>
            <a:r>
              <a:rPr lang="en-US" sz="1200" dirty="0" smtClean="0">
                <a:solidFill>
                  <a:schemeClr val="bg1"/>
                </a:solidFill>
              </a:rPr>
              <a:t>Nathan Lutz</a:t>
            </a:r>
          </a:p>
          <a:p>
            <a:r>
              <a:rPr lang="en-US" sz="1200" dirty="0" smtClean="0">
                <a:solidFill>
                  <a:schemeClr val="bg1"/>
                </a:solidFill>
              </a:rPr>
              <a:t>- Project Manager  </a:t>
            </a:r>
          </a:p>
          <a:p>
            <a:r>
              <a:rPr lang="en-US" sz="1200" dirty="0" smtClean="0">
                <a:solidFill>
                  <a:schemeClr val="bg1"/>
                </a:solidFill>
              </a:rPr>
              <a:t>- Hardware Specialist</a:t>
            </a:r>
            <a:endParaRPr lang="en-US" sz="1200" dirty="0">
              <a:solidFill>
                <a:schemeClr val="bg1"/>
              </a:solidFill>
            </a:endParaRPr>
          </a:p>
        </p:txBody>
      </p:sp>
      <p:sp>
        <p:nvSpPr>
          <p:cNvPr id="18" name="TextBox 17"/>
          <p:cNvSpPr txBox="1"/>
          <p:nvPr/>
        </p:nvSpPr>
        <p:spPr>
          <a:xfrm>
            <a:off x="1855722" y="2521582"/>
            <a:ext cx="1731360" cy="646331"/>
          </a:xfrm>
          <a:prstGeom prst="rect">
            <a:avLst/>
          </a:prstGeom>
          <a:noFill/>
        </p:spPr>
        <p:txBody>
          <a:bodyPr wrap="square" rtlCol="0">
            <a:spAutoFit/>
          </a:bodyPr>
          <a:lstStyle/>
          <a:p>
            <a:r>
              <a:rPr lang="en-US" sz="1200" dirty="0" smtClean="0">
                <a:solidFill>
                  <a:schemeClr val="bg1"/>
                </a:solidFill>
              </a:rPr>
              <a:t>Chris </a:t>
            </a:r>
            <a:r>
              <a:rPr lang="en-US" sz="1200" dirty="0" err="1" smtClean="0">
                <a:solidFill>
                  <a:schemeClr val="bg1"/>
                </a:solidFill>
              </a:rPr>
              <a:t>Coykendall</a:t>
            </a:r>
            <a:endParaRPr lang="en-US" sz="1200" dirty="0" smtClean="0">
              <a:solidFill>
                <a:schemeClr val="bg1"/>
              </a:solidFill>
            </a:endParaRPr>
          </a:p>
          <a:p>
            <a:r>
              <a:rPr lang="en-US" sz="1200" dirty="0" smtClean="0">
                <a:solidFill>
                  <a:schemeClr val="bg1"/>
                </a:solidFill>
              </a:rPr>
              <a:t>- Web Developer  </a:t>
            </a:r>
          </a:p>
          <a:p>
            <a:r>
              <a:rPr lang="en-US" sz="1200" dirty="0" smtClean="0">
                <a:solidFill>
                  <a:schemeClr val="bg1"/>
                </a:solidFill>
              </a:rPr>
              <a:t>-  Software Specialist</a:t>
            </a:r>
            <a:endParaRPr lang="en-US" sz="1200" dirty="0">
              <a:solidFill>
                <a:schemeClr val="bg1"/>
              </a:solidFill>
            </a:endParaRPr>
          </a:p>
        </p:txBody>
      </p:sp>
      <p:sp>
        <p:nvSpPr>
          <p:cNvPr id="19" name="TextBox 18"/>
          <p:cNvSpPr txBox="1"/>
          <p:nvPr/>
        </p:nvSpPr>
        <p:spPr>
          <a:xfrm>
            <a:off x="1895665" y="4535468"/>
            <a:ext cx="1661084" cy="646331"/>
          </a:xfrm>
          <a:prstGeom prst="rect">
            <a:avLst/>
          </a:prstGeom>
          <a:noFill/>
        </p:spPr>
        <p:txBody>
          <a:bodyPr wrap="square" rtlCol="0">
            <a:spAutoFit/>
          </a:bodyPr>
          <a:lstStyle/>
          <a:p>
            <a:r>
              <a:rPr lang="en-US" sz="1200" dirty="0" smtClean="0">
                <a:solidFill>
                  <a:schemeClr val="bg1"/>
                </a:solidFill>
              </a:rPr>
              <a:t>Kevin </a:t>
            </a:r>
            <a:r>
              <a:rPr lang="en-US" sz="1200" dirty="0" err="1" smtClean="0">
                <a:solidFill>
                  <a:schemeClr val="bg1"/>
                </a:solidFill>
              </a:rPr>
              <a:t>Studevant</a:t>
            </a:r>
            <a:r>
              <a:rPr lang="en-US" sz="1200" dirty="0" smtClean="0">
                <a:solidFill>
                  <a:schemeClr val="bg1"/>
                </a:solidFill>
              </a:rPr>
              <a:t>	</a:t>
            </a:r>
          </a:p>
          <a:p>
            <a:r>
              <a:rPr lang="en-US" sz="1200" dirty="0" smtClean="0">
                <a:solidFill>
                  <a:schemeClr val="bg1"/>
                </a:solidFill>
              </a:rPr>
              <a:t>- Software Specialist</a:t>
            </a:r>
            <a:endParaRPr lang="en-US" sz="1200" dirty="0">
              <a:solidFill>
                <a:schemeClr val="bg1"/>
              </a:solidFill>
            </a:endParaRPr>
          </a:p>
        </p:txBody>
      </p:sp>
      <p:grpSp>
        <p:nvGrpSpPr>
          <p:cNvPr id="3" name="Group 2"/>
          <p:cNvGrpSpPr/>
          <p:nvPr/>
        </p:nvGrpSpPr>
        <p:grpSpPr>
          <a:xfrm>
            <a:off x="1517814" y="5792035"/>
            <a:ext cx="5834347" cy="797434"/>
            <a:chOff x="910596" y="5792035"/>
            <a:chExt cx="5834347" cy="797434"/>
          </a:xfrm>
        </p:grpSpPr>
        <p:sp>
          <p:nvSpPr>
            <p:cNvPr id="20" name="Rectangle 19"/>
            <p:cNvSpPr/>
            <p:nvPr/>
          </p:nvSpPr>
          <p:spPr>
            <a:xfrm>
              <a:off x="910596"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u="sng" dirty="0">
                  <a:solidFill>
                    <a:schemeClr val="bg1"/>
                  </a:solidFill>
                </a:rPr>
                <a:t>Domain Expert</a:t>
              </a:r>
            </a:p>
            <a:p>
              <a:pPr algn="ctr"/>
              <a:r>
                <a:rPr lang="en-US" sz="1200" dirty="0" err="1">
                  <a:solidFill>
                    <a:schemeClr val="bg1"/>
                  </a:solidFill>
                </a:rPr>
                <a:t>Kamlesh</a:t>
              </a:r>
              <a:r>
                <a:rPr lang="en-US" sz="1200" dirty="0">
                  <a:solidFill>
                    <a:schemeClr val="bg1"/>
                  </a:solidFill>
                </a:rPr>
                <a:t> </a:t>
              </a:r>
              <a:r>
                <a:rPr lang="en-US" sz="1200" dirty="0" err="1">
                  <a:solidFill>
                    <a:schemeClr val="bg1"/>
                  </a:solidFill>
                </a:rPr>
                <a:t>Chowdary</a:t>
              </a:r>
              <a:endParaRPr lang="en-US" sz="1200" dirty="0">
                <a:solidFill>
                  <a:schemeClr val="bg1"/>
                </a:solidFill>
              </a:endParaRPr>
            </a:p>
            <a:p>
              <a:pPr algn="ctr"/>
              <a:r>
                <a:rPr lang="en-US" sz="1200" dirty="0">
                  <a:solidFill>
                    <a:schemeClr val="bg1"/>
                  </a:solidFill>
                </a:rPr>
                <a:t>ITS Engineer at HRT</a:t>
              </a:r>
            </a:p>
          </p:txBody>
        </p:sp>
        <p:sp>
          <p:nvSpPr>
            <p:cNvPr id="30" name="Rectangle 29"/>
            <p:cNvSpPr/>
            <p:nvPr/>
          </p:nvSpPr>
          <p:spPr>
            <a:xfrm>
              <a:off x="4979505"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u="sng" dirty="0" smtClean="0">
                  <a:solidFill>
                    <a:schemeClr val="bg1"/>
                  </a:solidFill>
                </a:rPr>
                <a:t>Mentor</a:t>
              </a:r>
            </a:p>
            <a:p>
              <a:pPr algn="ctr"/>
              <a:r>
                <a:rPr lang="en-US" sz="1200" dirty="0" smtClean="0">
                  <a:solidFill>
                    <a:schemeClr val="bg1"/>
                  </a:solidFill>
                </a:rPr>
                <a:t>Dave Farrell</a:t>
              </a:r>
            </a:p>
            <a:p>
              <a:pPr algn="ctr"/>
              <a:r>
                <a:rPr lang="en-US" sz="1200" dirty="0" smtClean="0">
                  <a:solidFill>
                    <a:schemeClr val="bg1"/>
                  </a:solidFill>
                </a:rPr>
                <a:t>Systems Engineer at MITRE Corp.</a:t>
              </a:r>
              <a:endParaRPr lang="en-US" sz="1200" dirty="0">
                <a:solidFill>
                  <a:schemeClr val="bg1"/>
                </a:solidFill>
              </a:endParaRPr>
            </a:p>
          </p:txBody>
        </p:sp>
        <p:sp>
          <p:nvSpPr>
            <p:cNvPr id="31" name="Rectangle 30"/>
            <p:cNvSpPr/>
            <p:nvPr/>
          </p:nvSpPr>
          <p:spPr>
            <a:xfrm>
              <a:off x="2949784"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1" u="sng" dirty="0" smtClean="0">
                <a:solidFill>
                  <a:schemeClr val="bg1"/>
                </a:solidFill>
              </a:endParaRPr>
            </a:p>
            <a:p>
              <a:pPr algn="ctr"/>
              <a:r>
                <a:rPr lang="en-US" sz="1200" b="1" u="sng" dirty="0" smtClean="0">
                  <a:solidFill>
                    <a:schemeClr val="bg1"/>
                  </a:solidFill>
                </a:rPr>
                <a:t>Domain </a:t>
              </a:r>
              <a:r>
                <a:rPr lang="en-US" sz="1200" b="1" u="sng" dirty="0">
                  <a:solidFill>
                    <a:schemeClr val="bg1"/>
                  </a:solidFill>
                </a:rPr>
                <a:t>Expert</a:t>
              </a:r>
            </a:p>
            <a:p>
              <a:pPr algn="ctr"/>
              <a:r>
                <a:rPr lang="en-US" sz="1200" dirty="0" smtClean="0">
                  <a:solidFill>
                    <a:schemeClr val="bg1"/>
                  </a:solidFill>
                </a:rPr>
                <a:t>Dr. Tamer Nadeem</a:t>
              </a:r>
            </a:p>
            <a:p>
              <a:pPr algn="ctr"/>
              <a:r>
                <a:rPr lang="en-US" sz="1200" dirty="0" smtClean="0">
                  <a:solidFill>
                    <a:schemeClr val="bg1"/>
                  </a:solidFill>
                </a:rPr>
                <a:t>Mobile Apps at ODU</a:t>
              </a:r>
            </a:p>
            <a:p>
              <a:pPr algn="ctr"/>
              <a:endParaRPr lang="en-US" sz="1200" dirty="0">
                <a:solidFill>
                  <a:schemeClr val="bg1"/>
                </a:solidFill>
              </a:endParaRPr>
            </a:p>
          </p:txBody>
        </p:sp>
      </p:gr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118" y="1285757"/>
            <a:ext cx="781667" cy="768096"/>
          </a:xfrm>
          <a:prstGeom prst="rect">
            <a:avLst/>
          </a:prstGeom>
          <a:ln/>
        </p:spPr>
        <p:style>
          <a:lnRef idx="2">
            <a:schemeClr val="dk1"/>
          </a:lnRef>
          <a:fillRef idx="1">
            <a:schemeClr val="lt1"/>
          </a:fillRef>
          <a:effectRef idx="0">
            <a:schemeClr val="dk1"/>
          </a:effectRef>
          <a:fontRef idx="minor">
            <a:schemeClr val="dk1"/>
          </a:fontRef>
        </p:style>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5129" y="4577337"/>
            <a:ext cx="767947" cy="76809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4127" y="3482947"/>
            <a:ext cx="768089" cy="768096"/>
          </a:xfrm>
          <a:prstGeom prst="rect">
            <a:avLst/>
          </a:prstGeom>
          <a:ln w="19050">
            <a:solidFill>
              <a:schemeClr val="tx1"/>
            </a:solidFill>
          </a:ln>
        </p:spPr>
      </p:pic>
      <p:pic>
        <p:nvPicPr>
          <p:cNvPr id="6" name="Picture 5"/>
          <p:cNvPicPr>
            <a:picLocks noChangeAspect="1"/>
          </p:cNvPicPr>
          <p:nvPr/>
        </p:nvPicPr>
        <p:blipFill rotWithShape="1">
          <a:blip r:embed="rId7" cstate="print">
            <a:extLst>
              <a:ext uri="{28A0092B-C50C-407E-A947-70E740481C1C}">
                <a14:useLocalDpi xmlns:a14="http://schemas.microsoft.com/office/drawing/2010/main" val="0"/>
              </a:ext>
            </a:extLst>
          </a:blip>
          <a:srcRect l="35351" t="20930" r="23695" b="54502"/>
          <a:stretch/>
        </p:blipFill>
        <p:spPr>
          <a:xfrm>
            <a:off x="5672289" y="3512053"/>
            <a:ext cx="770786" cy="768096"/>
          </a:xfrm>
          <a:prstGeom prst="rect">
            <a:avLst/>
          </a:prstGeom>
          <a:ln w="19050">
            <a:solidFill>
              <a:schemeClr val="tx1"/>
            </a:solidFill>
          </a:ln>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72289" y="2459204"/>
            <a:ext cx="768096" cy="768096"/>
          </a:xfrm>
          <a:prstGeom prst="rect">
            <a:avLst/>
          </a:prstGeom>
          <a:ln w="19050">
            <a:solidFill>
              <a:schemeClr val="tx1"/>
            </a:solidFill>
          </a:ln>
        </p:spPr>
      </p:pic>
    </p:spTree>
    <p:extLst>
      <p:ext uri="{BB962C8B-B14F-4D97-AF65-F5344CB8AC3E}">
        <p14:creationId xmlns:p14="http://schemas.microsoft.com/office/powerpoint/2010/main" val="555162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922570" y="2658843"/>
            <a:ext cx="1447800"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next stop/station</a:t>
            </a:r>
          </a:p>
        </p:txBody>
      </p:sp>
      <p:sp>
        <p:nvSpPr>
          <p:cNvPr id="13" name="Flowchart: Process 12"/>
          <p:cNvSpPr/>
          <p:nvPr/>
        </p:nvSpPr>
        <p:spPr>
          <a:xfrm>
            <a:off x="4932028" y="4887038"/>
            <a:ext cx="1606859" cy="7368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Current alerts all users including HRT</a:t>
            </a:r>
            <a:endParaRPr lang="en-US" sz="1400" dirty="0"/>
          </a:p>
        </p:txBody>
      </p:sp>
      <p:sp>
        <p:nvSpPr>
          <p:cNvPr id="14" name="Flowchart: Process 13"/>
          <p:cNvSpPr/>
          <p:nvPr/>
        </p:nvSpPr>
        <p:spPr>
          <a:xfrm>
            <a:off x="5274927" y="3942407"/>
            <a:ext cx="921059" cy="722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Problem Occurs</a:t>
            </a:r>
            <a:endParaRPr lang="en-US" sz="1400" dirty="0"/>
          </a:p>
        </p:txBody>
      </p:sp>
      <p:pic>
        <p:nvPicPr>
          <p:cNvPr id="15" name="Picture 2" descr="http://www.gohrt.com/images/2011/08/train-macarthu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3387943" cy="11293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14" idx="2"/>
            <a:endCxn id="13" idx="0"/>
          </p:cNvCxnSpPr>
          <p:nvPr/>
        </p:nvCxnSpPr>
        <p:spPr>
          <a:xfrm>
            <a:off x="5735457" y="4664457"/>
            <a:ext cx="1" cy="22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606846" y="3146006"/>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Date Placeholder 1"/>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t>20</a:t>
            </a:fld>
            <a:endParaRPr lang="en-US"/>
          </a:p>
        </p:txBody>
      </p:sp>
      <p:sp>
        <p:nvSpPr>
          <p:cNvPr id="21" name="TextBox 20"/>
          <p:cNvSpPr txBox="1"/>
          <p:nvPr/>
        </p:nvSpPr>
        <p:spPr>
          <a:xfrm>
            <a:off x="291037" y="236064"/>
            <a:ext cx="7651454"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Tide Operation Process Flow </a:t>
            </a:r>
            <a:r>
              <a:rPr lang="en-US" sz="3200" spc="-100" dirty="0" smtClean="0">
                <a:solidFill>
                  <a:schemeClr val="tx2"/>
                </a:solidFill>
                <a:latin typeface="+mj-lt"/>
                <a:ea typeface="+mj-ea"/>
                <a:cs typeface="+mj-cs"/>
              </a:rPr>
              <a:t>with </a:t>
            </a:r>
            <a:r>
              <a:rPr lang="en-US" sz="3200" spc="-100" dirty="0" smtClean="0">
                <a:solidFill>
                  <a:schemeClr val="tx2"/>
                </a:solidFill>
                <a:latin typeface="+mj-lt"/>
                <a:ea typeface="+mj-ea"/>
                <a:cs typeface="+mj-cs"/>
              </a:rPr>
              <a:t>Current </a:t>
            </a:r>
            <a:r>
              <a:rPr lang="en-US" sz="3200" spc="-100" dirty="0" smtClean="0">
                <a:solidFill>
                  <a:schemeClr val="tx2"/>
                </a:solidFill>
                <a:latin typeface="+mj-lt"/>
                <a:ea typeface="+mj-ea"/>
                <a:cs typeface="+mj-cs"/>
              </a:rPr>
              <a:t>ITS</a:t>
            </a:r>
            <a:endParaRPr lang="en-US" sz="3200" spc="-100" dirty="0">
              <a:solidFill>
                <a:schemeClr val="tx2"/>
              </a:solidFill>
              <a:latin typeface="+mj-lt"/>
              <a:ea typeface="+mj-ea"/>
              <a:cs typeface="+mj-cs"/>
            </a:endParaRPr>
          </a:p>
        </p:txBody>
      </p:sp>
      <p:sp>
        <p:nvSpPr>
          <p:cNvPr id="30" name="Flowchart: Process 29"/>
          <p:cNvSpPr/>
          <p:nvPr/>
        </p:nvSpPr>
        <p:spPr>
          <a:xfrm>
            <a:off x="3505200" y="267512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up / Drop off </a:t>
            </a:r>
          </a:p>
          <a:p>
            <a:pPr algn="ctr"/>
            <a:r>
              <a:rPr lang="en-US" sz="1400" dirty="0" smtClean="0"/>
              <a:t>Riders</a:t>
            </a:r>
          </a:p>
        </p:txBody>
      </p:sp>
      <p:cxnSp>
        <p:nvCxnSpPr>
          <p:cNvPr id="2048" name="Straight Arrow Connector 2047"/>
          <p:cNvCxnSpPr>
            <a:stCxn id="11" idx="3"/>
            <a:endCxn id="30" idx="1"/>
          </p:cNvCxnSpPr>
          <p:nvPr/>
        </p:nvCxnSpPr>
        <p:spPr>
          <a:xfrm>
            <a:off x="3370370" y="3232193"/>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5" idx="1"/>
          </p:cNvCxnSpPr>
          <p:nvPr/>
        </p:nvCxnSpPr>
        <p:spPr>
          <a:xfrm flipV="1">
            <a:off x="5002346" y="3240331"/>
            <a:ext cx="604500" cy="8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Elbow Connector 2057"/>
          <p:cNvCxnSpPr>
            <a:stCxn id="13" idx="2"/>
            <a:endCxn id="11" idx="2"/>
          </p:cNvCxnSpPr>
          <p:nvPr/>
        </p:nvCxnSpPr>
        <p:spPr>
          <a:xfrm rot="5400000" flipH="1">
            <a:off x="3281794" y="3170218"/>
            <a:ext cx="1818340" cy="3088988"/>
          </a:xfrm>
          <a:prstGeom prst="bentConnector3">
            <a:avLst>
              <a:gd name="adj1" fmla="val -12572"/>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Rectangle 2058"/>
          <p:cNvSpPr/>
          <p:nvPr/>
        </p:nvSpPr>
        <p:spPr>
          <a:xfrm>
            <a:off x="4932028" y="6032377"/>
            <a:ext cx="160685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to Maintenance Facility</a:t>
            </a:r>
            <a:endParaRPr lang="en-US" sz="1400" dirty="0"/>
          </a:p>
        </p:txBody>
      </p:sp>
      <p:sp>
        <p:nvSpPr>
          <p:cNvPr id="45" name="Flowchart: Decision 44"/>
          <p:cNvSpPr/>
          <p:nvPr/>
        </p:nvSpPr>
        <p:spPr>
          <a:xfrm>
            <a:off x="5606844" y="5743834"/>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061" name="Straight Arrow Connector 2060"/>
          <p:cNvCxnSpPr>
            <a:stCxn id="45" idx="2"/>
            <a:endCxn id="2059" idx="0"/>
          </p:cNvCxnSpPr>
          <p:nvPr/>
        </p:nvCxnSpPr>
        <p:spPr>
          <a:xfrm>
            <a:off x="5735458" y="5932484"/>
            <a:ext cx="0" cy="99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3" name="Rectangle 2062"/>
          <p:cNvSpPr/>
          <p:nvPr/>
        </p:nvSpPr>
        <p:spPr>
          <a:xfrm>
            <a:off x="6946605" y="2732854"/>
            <a:ext cx="1371600" cy="100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 End of Service</a:t>
            </a:r>
            <a:endParaRPr lang="en-US" dirty="0"/>
          </a:p>
        </p:txBody>
      </p:sp>
      <p:sp>
        <p:nvSpPr>
          <p:cNvPr id="50" name="Rectangle 49"/>
          <p:cNvSpPr/>
          <p:nvPr/>
        </p:nvSpPr>
        <p:spPr>
          <a:xfrm>
            <a:off x="285719" y="4309780"/>
            <a:ext cx="1466879" cy="1162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Service</a:t>
            </a:r>
            <a:endParaRPr lang="en-US" dirty="0"/>
          </a:p>
        </p:txBody>
      </p:sp>
      <p:cxnSp>
        <p:nvCxnSpPr>
          <p:cNvPr id="51" name="Straight Arrow Connector 50"/>
          <p:cNvCxnSpPr/>
          <p:nvPr/>
        </p:nvCxnSpPr>
        <p:spPr>
          <a:xfrm>
            <a:off x="1787740" y="3248469"/>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25" idx="3"/>
            <a:endCxn id="2063" idx="1"/>
          </p:cNvCxnSpPr>
          <p:nvPr/>
        </p:nvCxnSpPr>
        <p:spPr>
          <a:xfrm flipV="1">
            <a:off x="5864073" y="3236087"/>
            <a:ext cx="1082532" cy="4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2" name="Elbow Connector 2071"/>
          <p:cNvCxnSpPr>
            <a:stCxn id="25" idx="0"/>
            <a:endCxn id="11" idx="0"/>
          </p:cNvCxnSpPr>
          <p:nvPr/>
        </p:nvCxnSpPr>
        <p:spPr>
          <a:xfrm rot="16200000" flipV="1">
            <a:off x="3947384" y="1357930"/>
            <a:ext cx="487163" cy="3088990"/>
          </a:xfrm>
          <a:prstGeom prst="bentConnector3">
            <a:avLst>
              <a:gd name="adj1" fmla="val 1469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Elbow Connector 2073"/>
          <p:cNvCxnSpPr>
            <a:stCxn id="2063" idx="2"/>
            <a:endCxn id="2059" idx="3"/>
          </p:cNvCxnSpPr>
          <p:nvPr/>
        </p:nvCxnSpPr>
        <p:spPr>
          <a:xfrm rot="5400000">
            <a:off x="5767667" y="4510539"/>
            <a:ext cx="2635958" cy="1093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a:stCxn id="2059" idx="1"/>
            <a:endCxn id="50" idx="2"/>
          </p:cNvCxnSpPr>
          <p:nvPr/>
        </p:nvCxnSpPr>
        <p:spPr>
          <a:xfrm rot="10800000">
            <a:off x="1019160" y="5472755"/>
            <a:ext cx="3912869" cy="90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Straight Arrow Connector 2077"/>
          <p:cNvCxnSpPr>
            <a:stCxn id="25" idx="2"/>
            <a:endCxn id="14" idx="0"/>
          </p:cNvCxnSpPr>
          <p:nvPr/>
        </p:nvCxnSpPr>
        <p:spPr>
          <a:xfrm flipH="1">
            <a:off x="5735457" y="3334656"/>
            <a:ext cx="3" cy="60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95628" y="4111064"/>
            <a:ext cx="914400"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APC</a:t>
            </a:r>
          </a:p>
        </p:txBody>
      </p:sp>
      <p:cxnSp>
        <p:nvCxnSpPr>
          <p:cNvPr id="38" name="Straight Arrow Connector 37"/>
          <p:cNvCxnSpPr>
            <a:stCxn id="30" idx="2"/>
            <a:endCxn id="36" idx="0"/>
          </p:cNvCxnSpPr>
          <p:nvPr/>
        </p:nvCxnSpPr>
        <p:spPr>
          <a:xfrm flipH="1">
            <a:off x="4252828" y="3821819"/>
            <a:ext cx="945" cy="289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91037" y="2658843"/>
            <a:ext cx="1461561" cy="1452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Aware of: </a:t>
            </a:r>
          </a:p>
          <a:p>
            <a:r>
              <a:rPr lang="en-US" dirty="0" smtClean="0"/>
              <a:t>-Trains</a:t>
            </a:r>
          </a:p>
          <a:p>
            <a:r>
              <a:rPr lang="en-US" dirty="0" smtClean="0"/>
              <a:t>- Problems</a:t>
            </a:r>
          </a:p>
          <a:p>
            <a:r>
              <a:rPr lang="en-US" dirty="0" smtClean="0"/>
              <a:t>- Riders</a:t>
            </a:r>
            <a:endParaRPr lang="en-US" dirty="0"/>
          </a:p>
        </p:txBody>
      </p:sp>
      <p:cxnSp>
        <p:nvCxnSpPr>
          <p:cNvPr id="9" name="Straight Arrow Connector 8"/>
          <p:cNvCxnSpPr>
            <a:stCxn id="50" idx="0"/>
            <a:endCxn id="7" idx="2"/>
          </p:cNvCxnSpPr>
          <p:nvPr/>
        </p:nvCxnSpPr>
        <p:spPr>
          <a:xfrm flipV="1">
            <a:off x="1019159" y="4111064"/>
            <a:ext cx="2659" cy="198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975594" y="4111064"/>
            <a:ext cx="758206"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GPS</a:t>
            </a:r>
            <a:endParaRPr lang="en-US" dirty="0"/>
          </a:p>
        </p:txBody>
      </p:sp>
      <p:cxnSp>
        <p:nvCxnSpPr>
          <p:cNvPr id="37" name="Straight Arrow Connector 36"/>
          <p:cNvCxnSpPr/>
          <p:nvPr/>
        </p:nvCxnSpPr>
        <p:spPr>
          <a:xfrm flipH="1">
            <a:off x="3200401" y="3805541"/>
            <a:ext cx="944" cy="320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76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426478" y="1026022"/>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Need to evaluate &amp; expand Tide Light Rail </a:t>
            </a:r>
            <a:endParaRPr lang="en-US" sz="1600" dirty="0"/>
          </a:p>
        </p:txBody>
      </p:sp>
      <p:sp>
        <p:nvSpPr>
          <p:cNvPr id="2" name="Flowchart: Process 1"/>
          <p:cNvSpPr/>
          <p:nvPr/>
        </p:nvSpPr>
        <p:spPr>
          <a:xfrm>
            <a:off x="426478" y="2477093"/>
            <a:ext cx="1497146"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user feedback about service through traditional means</a:t>
            </a:r>
            <a:endParaRPr lang="en-US" sz="1600" dirty="0"/>
          </a:p>
        </p:txBody>
      </p:sp>
      <p:sp>
        <p:nvSpPr>
          <p:cNvPr id="6" name="Flowchart: Process 5"/>
          <p:cNvSpPr/>
          <p:nvPr/>
        </p:nvSpPr>
        <p:spPr>
          <a:xfrm>
            <a:off x="2280431"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Realtime</a:t>
            </a:r>
            <a:r>
              <a:rPr lang="en-US" dirty="0" smtClean="0"/>
              <a:t> ridership data</a:t>
            </a:r>
            <a:endParaRPr lang="en-US" dirty="0"/>
          </a:p>
        </p:txBody>
      </p:sp>
      <p:sp>
        <p:nvSpPr>
          <p:cNvPr id="16" name="Flowchart: Process 15"/>
          <p:cNvSpPr/>
          <p:nvPr/>
        </p:nvSpPr>
        <p:spPr>
          <a:xfrm>
            <a:off x="3027004" y="3961368"/>
            <a:ext cx="3149353"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More accurately set Schedule, Stops/Stations and fare for Light Rail</a:t>
            </a:r>
            <a:endParaRPr lang="en-US" sz="1400" dirty="0"/>
          </a:p>
        </p:txBody>
      </p:sp>
      <p:sp>
        <p:nvSpPr>
          <p:cNvPr id="18" name="Flowchart: Process 17"/>
          <p:cNvSpPr/>
          <p:nvPr/>
        </p:nvSpPr>
        <p:spPr>
          <a:xfrm>
            <a:off x="3853107" y="5266163"/>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Efficient </a:t>
            </a:r>
            <a:r>
              <a:rPr lang="en-US" dirty="0" smtClean="0"/>
              <a:t>Light Rail </a:t>
            </a:r>
          </a:p>
          <a:p>
            <a:pPr algn="ctr"/>
            <a:r>
              <a:rPr lang="en-US" dirty="0" smtClean="0"/>
              <a:t>operation</a:t>
            </a:r>
            <a:endParaRPr lang="en-US" dirty="0"/>
          </a:p>
        </p:txBody>
      </p:sp>
      <p:cxnSp>
        <p:nvCxnSpPr>
          <p:cNvPr id="20" name="Straight Arrow Connector 19"/>
          <p:cNvCxnSpPr>
            <a:stCxn id="4" idx="2"/>
            <a:endCxn id="2" idx="0"/>
          </p:cNvCxnSpPr>
          <p:nvPr/>
        </p:nvCxnSpPr>
        <p:spPr>
          <a:xfrm>
            <a:off x="1175051" y="2172721"/>
            <a:ext cx="0" cy="30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flipH="1">
            <a:off x="4601680" y="5108067"/>
            <a:ext cx="1" cy="158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4" idx="0"/>
          </p:cNvCxnSpPr>
          <p:nvPr/>
        </p:nvCxnSpPr>
        <p:spPr>
          <a:xfrm rot="5400000" flipH="1">
            <a:off x="194946" y="2006128"/>
            <a:ext cx="5386840" cy="3426629"/>
          </a:xfrm>
          <a:prstGeom prst="bentConnector5">
            <a:avLst>
              <a:gd name="adj1" fmla="val -4244"/>
              <a:gd name="adj2" fmla="val 127263"/>
              <a:gd name="adj3" fmla="val 104244"/>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Plus 25"/>
          <p:cNvSpPr/>
          <p:nvPr/>
        </p:nvSpPr>
        <p:spPr>
          <a:xfrm>
            <a:off x="1999349" y="2934293"/>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6" idx="2"/>
            <a:endCxn id="16" idx="0"/>
          </p:cNvCxnSpPr>
          <p:nvPr/>
        </p:nvCxnSpPr>
        <p:spPr>
          <a:xfrm>
            <a:off x="2928131" y="3626011"/>
            <a:ext cx="1673550"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2"/>
            <a:endCxn id="16" idx="0"/>
          </p:cNvCxnSpPr>
          <p:nvPr/>
        </p:nvCxnSpPr>
        <p:spPr>
          <a:xfrm>
            <a:off x="1175051" y="3620093"/>
            <a:ext cx="3426630" cy="3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3886931" y="2477093"/>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Realtime</a:t>
            </a:r>
            <a:r>
              <a:rPr lang="en-US" dirty="0" smtClean="0"/>
              <a:t> GPS data</a:t>
            </a:r>
            <a:endParaRPr lang="en-US" dirty="0"/>
          </a:p>
        </p:txBody>
      </p:sp>
      <p:sp>
        <p:nvSpPr>
          <p:cNvPr id="15" name="Plus 14"/>
          <p:cNvSpPr/>
          <p:nvPr/>
        </p:nvSpPr>
        <p:spPr>
          <a:xfrm>
            <a:off x="3629202" y="2934293"/>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4" idx="2"/>
            <a:endCxn id="16" idx="0"/>
          </p:cNvCxnSpPr>
          <p:nvPr/>
        </p:nvCxnSpPr>
        <p:spPr>
          <a:xfrm>
            <a:off x="4534631" y="3620093"/>
            <a:ext cx="67050" cy="3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t>21</a:t>
            </a:fld>
            <a:endParaRPr lang="en-US"/>
          </a:p>
        </p:txBody>
      </p:sp>
      <p:sp>
        <p:nvSpPr>
          <p:cNvPr id="21" name="TextBox 20"/>
          <p:cNvSpPr txBox="1"/>
          <p:nvPr/>
        </p:nvSpPr>
        <p:spPr>
          <a:xfrm>
            <a:off x="291037" y="236064"/>
            <a:ext cx="5925597"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HRT Process Flow with Current ITS</a:t>
            </a:r>
            <a:endParaRPr lang="en-US" sz="3200" spc="-100" dirty="0">
              <a:solidFill>
                <a:schemeClr val="tx2"/>
              </a:solidFill>
              <a:latin typeface="+mj-lt"/>
              <a:ea typeface="+mj-ea"/>
              <a:cs typeface="+mj-cs"/>
            </a:endParaRPr>
          </a:p>
        </p:txBody>
      </p:sp>
      <p:sp>
        <p:nvSpPr>
          <p:cNvPr id="22" name="Flowchart: Process 21"/>
          <p:cNvSpPr/>
          <p:nvPr/>
        </p:nvSpPr>
        <p:spPr>
          <a:xfrm>
            <a:off x="5453539"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Historical </a:t>
            </a:r>
          </a:p>
          <a:p>
            <a:pPr algn="ctr"/>
            <a:r>
              <a:rPr lang="en-US" dirty="0" smtClean="0"/>
              <a:t>Data</a:t>
            </a:r>
            <a:endParaRPr lang="en-US" dirty="0"/>
          </a:p>
        </p:txBody>
      </p:sp>
      <p:cxnSp>
        <p:nvCxnSpPr>
          <p:cNvPr id="24" name="Straight Arrow Connector 23"/>
          <p:cNvCxnSpPr>
            <a:stCxn id="22" idx="2"/>
            <a:endCxn id="16" idx="0"/>
          </p:cNvCxnSpPr>
          <p:nvPr/>
        </p:nvCxnSpPr>
        <p:spPr>
          <a:xfrm flipH="1">
            <a:off x="4601681" y="3626011"/>
            <a:ext cx="1499558"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Plus 26"/>
          <p:cNvSpPr/>
          <p:nvPr/>
        </p:nvSpPr>
        <p:spPr>
          <a:xfrm>
            <a:off x="5213690" y="2940211"/>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Process 31"/>
          <p:cNvSpPr/>
          <p:nvPr/>
        </p:nvSpPr>
        <p:spPr>
          <a:xfrm>
            <a:off x="7055878"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a:t>
            </a:r>
          </a:p>
          <a:p>
            <a:pPr algn="ctr"/>
            <a:r>
              <a:rPr lang="en-US" dirty="0" smtClean="0"/>
              <a:t>Data</a:t>
            </a:r>
            <a:endParaRPr lang="en-US" dirty="0"/>
          </a:p>
        </p:txBody>
      </p:sp>
      <p:sp>
        <p:nvSpPr>
          <p:cNvPr id="52" name="Plus 51"/>
          <p:cNvSpPr/>
          <p:nvPr/>
        </p:nvSpPr>
        <p:spPr>
          <a:xfrm>
            <a:off x="6843997" y="2984822"/>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32" idx="2"/>
            <a:endCxn id="16" idx="0"/>
          </p:cNvCxnSpPr>
          <p:nvPr/>
        </p:nvCxnSpPr>
        <p:spPr>
          <a:xfrm flipH="1">
            <a:off x="4601681" y="3626011"/>
            <a:ext cx="3101897"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6" name="Picture 2" descr="C:\Program Files (x86)\Microsoft Office\MEDIA\CAGCAT10\j019581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5893" y="4920405"/>
            <a:ext cx="1773238" cy="182403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Program Files (x86)\Microsoft Office\MEDIA\CAGCAT10\j0234687.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109967" y="991579"/>
            <a:ext cx="2004833" cy="118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202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3" name="Slide Number Placeholder 2"/>
          <p:cNvSpPr>
            <a:spLocks noGrp="1"/>
          </p:cNvSpPr>
          <p:nvPr>
            <p:ph type="sldNum" sz="quarter" idx="12"/>
          </p:nvPr>
        </p:nvSpPr>
        <p:spPr/>
        <p:txBody>
          <a:bodyPr/>
          <a:lstStyle/>
          <a:p>
            <a:fld id="{2EE873E7-DBD3-43C8-86A2-5E88EDD02B8A}" type="slidenum">
              <a:rPr lang="en-US" smtClean="0"/>
              <a:t>22</a:t>
            </a:fld>
            <a:endParaRPr lang="en-US"/>
          </a:p>
        </p:txBody>
      </p:sp>
      <p:sp>
        <p:nvSpPr>
          <p:cNvPr id="26" name="Rectangle 25"/>
          <p:cNvSpPr/>
          <p:nvPr/>
        </p:nvSpPr>
        <p:spPr>
          <a:xfrm>
            <a:off x="2047340" y="2291567"/>
            <a:ext cx="143362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Current </a:t>
            </a:r>
            <a:r>
              <a:rPr lang="en-US" dirty="0" smtClean="0"/>
              <a:t>ITS</a:t>
            </a:r>
            <a:endParaRPr lang="en-US" dirty="0"/>
          </a:p>
        </p:txBody>
      </p:sp>
      <p:sp>
        <p:nvSpPr>
          <p:cNvPr id="28" name="Rectangle 27"/>
          <p:cNvSpPr/>
          <p:nvPr/>
        </p:nvSpPr>
        <p:spPr>
          <a:xfrm>
            <a:off x="2047340" y="3229691"/>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Stop/Station</a:t>
            </a:r>
            <a:endParaRPr lang="en-US" dirty="0"/>
          </a:p>
        </p:txBody>
      </p:sp>
      <p:sp>
        <p:nvSpPr>
          <p:cNvPr id="32" name="Rectangle 31"/>
          <p:cNvSpPr/>
          <p:nvPr/>
        </p:nvSpPr>
        <p:spPr>
          <a:xfrm>
            <a:off x="4613721" y="22153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on Light Rail</a:t>
            </a:r>
            <a:endParaRPr lang="en-US" dirty="0"/>
          </a:p>
        </p:txBody>
      </p:sp>
      <p:sp>
        <p:nvSpPr>
          <p:cNvPr id="33" name="Rectangle 32"/>
          <p:cNvSpPr/>
          <p:nvPr/>
        </p:nvSpPr>
        <p:spPr>
          <a:xfrm>
            <a:off x="4613721" y="31297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Ride to Next Stop</a:t>
            </a:r>
            <a:endParaRPr lang="en-US" dirty="0"/>
          </a:p>
        </p:txBody>
      </p:sp>
      <p:sp>
        <p:nvSpPr>
          <p:cNvPr id="34" name="Rectangle 33"/>
          <p:cNvSpPr/>
          <p:nvPr/>
        </p:nvSpPr>
        <p:spPr>
          <a:xfrm>
            <a:off x="4728021" y="4806167"/>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Disembark</a:t>
            </a:r>
            <a:endParaRPr lang="en-US" dirty="0"/>
          </a:p>
        </p:txBody>
      </p:sp>
      <p:cxnSp>
        <p:nvCxnSpPr>
          <p:cNvPr id="39" name="Straight Arrow Connector 38"/>
          <p:cNvCxnSpPr>
            <a:stCxn id="32" idx="2"/>
            <a:endCxn id="33" idx="0"/>
          </p:cNvCxnSpPr>
          <p:nvPr/>
        </p:nvCxnSpPr>
        <p:spPr>
          <a:xfrm>
            <a:off x="5337621" y="282496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1"/>
            <a:endCxn id="41" idx="1"/>
          </p:cNvCxnSpPr>
          <p:nvPr/>
        </p:nvCxnSpPr>
        <p:spPr>
          <a:xfrm rot="10800000" flipH="1" flipV="1">
            <a:off x="4613721" y="3434567"/>
            <a:ext cx="342900" cy="723900"/>
          </a:xfrm>
          <a:prstGeom prst="bentConnector3">
            <a:avLst>
              <a:gd name="adj1" fmla="val -66667"/>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4956621" y="3891767"/>
            <a:ext cx="7620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41" idx="2"/>
            <a:endCxn id="34" idx="0"/>
          </p:cNvCxnSpPr>
          <p:nvPr/>
        </p:nvCxnSpPr>
        <p:spPr>
          <a:xfrm>
            <a:off x="5337621" y="442516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75405" y="4425167"/>
            <a:ext cx="1649811" cy="369332"/>
          </a:xfrm>
          <a:prstGeom prst="rect">
            <a:avLst/>
          </a:prstGeom>
          <a:noFill/>
        </p:spPr>
        <p:txBody>
          <a:bodyPr wrap="none" rtlCol="0">
            <a:spAutoFit/>
          </a:bodyPr>
          <a:lstStyle/>
          <a:p>
            <a:r>
              <a:rPr lang="en-US" dirty="0" smtClean="0"/>
              <a:t>If it is their stop</a:t>
            </a:r>
            <a:endParaRPr lang="en-US" dirty="0"/>
          </a:p>
        </p:txBody>
      </p:sp>
      <p:cxnSp>
        <p:nvCxnSpPr>
          <p:cNvPr id="44" name="Elbow Connector 43"/>
          <p:cNvCxnSpPr>
            <a:stCxn id="41" idx="3"/>
            <a:endCxn id="33" idx="3"/>
          </p:cNvCxnSpPr>
          <p:nvPr/>
        </p:nvCxnSpPr>
        <p:spPr>
          <a:xfrm flipV="1">
            <a:off x="5718621" y="3434567"/>
            <a:ext cx="342900" cy="723900"/>
          </a:xfrm>
          <a:prstGeom prst="bentConnector3">
            <a:avLst>
              <a:gd name="adj1" fmla="val 166667"/>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2300" y="381000"/>
            <a:ext cx="6175665" cy="584775"/>
          </a:xfrm>
          <a:prstGeom prst="rect">
            <a:avLst/>
          </a:prstGeom>
          <a:noFill/>
        </p:spPr>
        <p:txBody>
          <a:bodyPr wrap="none" rtlCol="0">
            <a:spAutoFit/>
          </a:bodyPr>
          <a:lstStyle/>
          <a:p>
            <a:pPr>
              <a:spcBef>
                <a:spcPct val="0"/>
              </a:spcBef>
            </a:pPr>
            <a:r>
              <a:rPr lang="en-US" sz="3200" spc="-100" dirty="0">
                <a:solidFill>
                  <a:schemeClr val="tx2"/>
                </a:solidFill>
                <a:latin typeface="+mj-lt"/>
                <a:ea typeface="+mj-ea"/>
                <a:cs typeface="+mj-cs"/>
              </a:rPr>
              <a:t>Rider Process Flow </a:t>
            </a:r>
            <a:r>
              <a:rPr lang="en-US" sz="3200" spc="-100" dirty="0" smtClean="0">
                <a:solidFill>
                  <a:schemeClr val="tx2"/>
                </a:solidFill>
                <a:latin typeface="+mj-lt"/>
                <a:ea typeface="+mj-ea"/>
                <a:cs typeface="+mj-cs"/>
              </a:rPr>
              <a:t>with Current ITS</a:t>
            </a:r>
            <a:endParaRPr lang="en-US" sz="3200" spc="-100" dirty="0">
              <a:solidFill>
                <a:schemeClr val="tx2"/>
              </a:solidFill>
              <a:latin typeface="+mj-lt"/>
              <a:ea typeface="+mj-ea"/>
              <a:cs typeface="+mj-cs"/>
            </a:endParaRPr>
          </a:p>
        </p:txBody>
      </p:sp>
      <p:cxnSp>
        <p:nvCxnSpPr>
          <p:cNvPr id="12" name="Elbow Connector 11"/>
          <p:cNvCxnSpPr>
            <a:stCxn id="28" idx="2"/>
            <a:endCxn id="32" idx="0"/>
          </p:cNvCxnSpPr>
          <p:nvPr/>
        </p:nvCxnSpPr>
        <p:spPr>
          <a:xfrm rot="5400000" flipH="1" flipV="1">
            <a:off x="3280568" y="1782238"/>
            <a:ext cx="1623924" cy="2490181"/>
          </a:xfrm>
          <a:prstGeom prst="bentConnector5">
            <a:avLst>
              <a:gd name="adj1" fmla="val -14077"/>
              <a:gd name="adj2" fmla="val 51530"/>
              <a:gd name="adj3" fmla="val 1140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6" idx="1"/>
            <a:endCxn id="28" idx="0"/>
          </p:cNvCxnSpPr>
          <p:nvPr/>
        </p:nvCxnSpPr>
        <p:spPr>
          <a:xfrm rot="10800000" flipH="1" flipV="1">
            <a:off x="2047340" y="2634467"/>
            <a:ext cx="800100" cy="595224"/>
          </a:xfrm>
          <a:prstGeom prst="bentConnector4">
            <a:avLst>
              <a:gd name="adj1" fmla="val -28571"/>
              <a:gd name="adj2" fmla="val 78804"/>
            </a:avLst>
          </a:prstGeom>
          <a:ln>
            <a:tailEnd type="arrow"/>
          </a:ln>
        </p:spPr>
        <p:style>
          <a:lnRef idx="1">
            <a:schemeClr val="accent1"/>
          </a:lnRef>
          <a:fillRef idx="0">
            <a:schemeClr val="accent1"/>
          </a:fillRef>
          <a:effectRef idx="0">
            <a:schemeClr val="accent1"/>
          </a:effectRef>
          <a:fontRef idx="minor">
            <a:schemeClr val="tx1"/>
          </a:fontRef>
        </p:style>
      </p:cxnSp>
      <p:pic>
        <p:nvPicPr>
          <p:cNvPr id="5131" name="Picture 11" descr="C:\Users\Nathan\AppData\Local\Microsoft\Windows\Temporary Internet Files\Content.IE5\DQ84ZFRV\MC90043382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68" y="1684905"/>
            <a:ext cx="1828572" cy="182857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C:\Users\Nathan\AppData\Local\Microsoft\Windows\Temporary Internet Files\Content.IE5\FM6Q0GEP\MC90044193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061521" y="5029200"/>
            <a:ext cx="188912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996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a:t>Event Management</a:t>
            </a:r>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9" name="Footer Placeholder 8"/>
          <p:cNvSpPr>
            <a:spLocks noGrp="1"/>
          </p:cNvSpPr>
          <p:nvPr>
            <p:ph type="ftr" sz="quarter" idx="11"/>
          </p:nvPr>
        </p:nvSpPr>
        <p:spPr/>
        <p:txBody>
          <a:bodyPr/>
          <a:lstStyle/>
          <a:p>
            <a:r>
              <a:rPr lang="en-US" smtClean="0"/>
              <a:t>CS410 Red Team</a:t>
            </a:r>
            <a:endParaRPr lang="en-US"/>
          </a:p>
        </p:txBody>
      </p:sp>
      <p:sp>
        <p:nvSpPr>
          <p:cNvPr id="8" name="Slide Number Placeholder 7"/>
          <p:cNvSpPr>
            <a:spLocks noGrp="1"/>
          </p:cNvSpPr>
          <p:nvPr>
            <p:ph type="sldNum" sz="quarter" idx="12"/>
          </p:nvPr>
        </p:nvSpPr>
        <p:spPr/>
        <p:txBody>
          <a:bodyPr/>
          <a:lstStyle/>
          <a:p>
            <a:fld id="{2EE873E7-DBD3-43C8-86A2-5E88EDD02B8A}" type="slidenum">
              <a:rPr lang="en-US" smtClean="0"/>
              <a:t>23</a:t>
            </a:fld>
            <a:endParaRPr lang="en-US"/>
          </a:p>
        </p:txBody>
      </p:sp>
      <p:sp>
        <p:nvSpPr>
          <p:cNvPr id="5" name="TextBox 4"/>
          <p:cNvSpPr txBox="1"/>
          <p:nvPr/>
        </p:nvSpPr>
        <p:spPr>
          <a:xfrm>
            <a:off x="1296339" y="1905000"/>
            <a:ext cx="6920176" cy="2185214"/>
          </a:xfrm>
          <a:prstGeom prst="rect">
            <a:avLst/>
          </a:prstGeom>
          <a:noFill/>
        </p:spPr>
        <p:txBody>
          <a:bodyPr wrap="square" rtlCol="0">
            <a:spAutoFit/>
          </a:bodyPr>
          <a:lstStyle/>
          <a:p>
            <a:pPr marL="285750" indent="-285750">
              <a:buFontTx/>
              <a:buChar char="-"/>
            </a:pPr>
            <a:r>
              <a:rPr lang="en-US" dirty="0"/>
              <a:t>The Grand Illumination Parade resulted in almost 3x the amount of riders on The Tide on November 20</a:t>
            </a:r>
            <a:r>
              <a:rPr lang="en-US" baseline="30000" dirty="0"/>
              <a:t>th</a:t>
            </a:r>
            <a:r>
              <a:rPr lang="en-US" dirty="0"/>
              <a:t>.</a:t>
            </a:r>
            <a:r>
              <a:rPr lang="en-US" baseline="30000" dirty="0"/>
              <a:t>1</a:t>
            </a:r>
          </a:p>
          <a:p>
            <a:pPr marL="285750" indent="-285750">
              <a:buFontTx/>
              <a:buChar char="-"/>
            </a:pPr>
            <a:endParaRPr lang="en-US" sz="1400" dirty="0"/>
          </a:p>
          <a:p>
            <a:pPr marL="285750" indent="-285750">
              <a:buFontTx/>
              <a:buChar char="-"/>
            </a:pPr>
            <a:r>
              <a:rPr lang="en-US" dirty="0"/>
              <a:t>Using our project, The Tide will be able to promote the light rail service to attend these events without parking and traffic hassles.</a:t>
            </a:r>
          </a:p>
          <a:p>
            <a:pPr marL="285750" indent="-285750">
              <a:buFontTx/>
              <a:buChar char="-"/>
            </a:pPr>
            <a:endParaRPr lang="en-US" sz="1400" dirty="0"/>
          </a:p>
          <a:p>
            <a:pPr marL="285750" indent="-285750">
              <a:buFontTx/>
              <a:buChar char="-"/>
            </a:pPr>
            <a:r>
              <a:rPr lang="en-US" dirty="0"/>
              <a:t>Event management will determine when exceedingly high loads should be expected, so that they can be handled smoothly.</a:t>
            </a:r>
          </a:p>
        </p:txBody>
      </p:sp>
      <p:sp>
        <p:nvSpPr>
          <p:cNvPr id="3" name="TextBox 2"/>
          <p:cNvSpPr txBox="1"/>
          <p:nvPr/>
        </p:nvSpPr>
        <p:spPr>
          <a:xfrm>
            <a:off x="476693" y="6324600"/>
            <a:ext cx="7618357" cy="430887"/>
          </a:xfrm>
          <a:prstGeom prst="rect">
            <a:avLst/>
          </a:prstGeom>
          <a:noFill/>
        </p:spPr>
        <p:txBody>
          <a:bodyPr wrap="square" rtlCol="0">
            <a:spAutoFit/>
          </a:bodyPr>
          <a:lstStyle/>
          <a:p>
            <a:pPr marL="342900" indent="-342900">
              <a:buAutoNum type="arabicParenR"/>
            </a:pPr>
            <a:r>
              <a:rPr lang="en-US" sz="1100" dirty="0">
                <a:latin typeface="+mj-lt"/>
              </a:rPr>
              <a:t>http://www.gohrt.com/public-records/Operations-Documents/Rail/Monthly-Ridership/Rail-Ridership-Current.pdf</a:t>
            </a:r>
          </a:p>
          <a:p>
            <a:pPr marL="342900" indent="-342900">
              <a:buAutoNum type="arabicParenR"/>
            </a:pPr>
            <a:r>
              <a:rPr lang="en-US" sz="1100" dirty="0" smtClean="0">
                <a:latin typeface="+mj-lt"/>
              </a:rPr>
              <a:t>http</a:t>
            </a:r>
            <a:r>
              <a:rPr lang="en-US" sz="1100" dirty="0">
                <a:latin typeface="+mj-lt"/>
              </a:rPr>
              <a:t>://www.metro-magazine.com/News/Story/2011/08/Va-s-The-Tide-opens-hits-30K-boardings.aspx</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9823" y="4343400"/>
            <a:ext cx="2619394" cy="173898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600" y="4343400"/>
            <a:ext cx="2639053" cy="1752038"/>
          </a:xfrm>
          <a:prstGeom prst="rect">
            <a:avLst/>
          </a:prstGeom>
        </p:spPr>
      </p:pic>
    </p:spTree>
    <p:extLst>
      <p:ext uri="{BB962C8B-B14F-4D97-AF65-F5344CB8AC3E}">
        <p14:creationId xmlns:p14="http://schemas.microsoft.com/office/powerpoint/2010/main" val="3063236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a:t>Destination Index</a:t>
            </a:r>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24</a:t>
            </a:fld>
            <a:endParaRPr lang="en-US"/>
          </a:p>
        </p:txBody>
      </p:sp>
      <p:sp>
        <p:nvSpPr>
          <p:cNvPr id="5" name="TextBox 4"/>
          <p:cNvSpPr txBox="1"/>
          <p:nvPr/>
        </p:nvSpPr>
        <p:spPr>
          <a:xfrm>
            <a:off x="1296339" y="1905000"/>
            <a:ext cx="6920176" cy="2123658"/>
          </a:xfrm>
          <a:prstGeom prst="rect">
            <a:avLst/>
          </a:prstGeom>
          <a:noFill/>
        </p:spPr>
        <p:txBody>
          <a:bodyPr wrap="square" rtlCol="0">
            <a:spAutoFit/>
          </a:bodyPr>
          <a:lstStyle/>
          <a:p>
            <a:pPr marL="285750" indent="-285750">
              <a:buFontTx/>
              <a:buChar char="-"/>
            </a:pPr>
            <a:r>
              <a:rPr lang="en-US" dirty="0" smtClean="0"/>
              <a:t>Light rail systems provide a huge boost to local economies, but only if customers know about the businesses near stations.</a:t>
            </a:r>
          </a:p>
          <a:p>
            <a:pPr marL="285750" indent="-285750">
              <a:buFontTx/>
              <a:buChar char="-"/>
            </a:pPr>
            <a:endParaRPr lang="en-US" sz="1000" dirty="0" smtClean="0"/>
          </a:p>
          <a:p>
            <a:pPr marL="285750" indent="-285750">
              <a:buFontTx/>
              <a:buChar char="-"/>
            </a:pPr>
            <a:r>
              <a:rPr lang="en-US" dirty="0" smtClean="0"/>
              <a:t>Two-way communication about boarding and destinations will allow local businesses and HRT to maximize the potential gain.</a:t>
            </a:r>
          </a:p>
          <a:p>
            <a:pPr marL="285750" indent="-285750">
              <a:buFontTx/>
              <a:buChar char="-"/>
            </a:pPr>
            <a:endParaRPr lang="en-US" sz="1000" dirty="0" smtClean="0"/>
          </a:p>
          <a:p>
            <a:pPr marL="285750" indent="-285750">
              <a:buFontTx/>
              <a:buChar char="-"/>
            </a:pPr>
            <a:r>
              <a:rPr lang="en-US" dirty="0" smtClean="0"/>
              <a:t>Using our mobile app and website platform, users can search for points of interest and attractions to receive travel information.</a:t>
            </a:r>
            <a:endParaRPr lang="en-US" dirty="0"/>
          </a:p>
        </p:txBody>
      </p:sp>
      <p:sp>
        <p:nvSpPr>
          <p:cNvPr id="3" name="TextBox 2"/>
          <p:cNvSpPr txBox="1"/>
          <p:nvPr/>
        </p:nvSpPr>
        <p:spPr>
          <a:xfrm>
            <a:off x="476693" y="6172200"/>
            <a:ext cx="7618357" cy="600164"/>
          </a:xfrm>
          <a:prstGeom prst="rect">
            <a:avLst/>
          </a:prstGeom>
          <a:noFill/>
        </p:spPr>
        <p:txBody>
          <a:bodyPr wrap="square" rtlCol="0">
            <a:spAutoFit/>
          </a:bodyPr>
          <a:lstStyle/>
          <a:p>
            <a:pPr marL="342900" indent="-342900">
              <a:buAutoNum type="arabicParenR"/>
            </a:pPr>
            <a:r>
              <a:rPr lang="en-US" sz="1100" dirty="0"/>
              <a:t>http://www.realtor.org/wps/wcm/connect/212699004205f031b404fcc7ba2f3d20/cpa_transport_090.pdf</a:t>
            </a:r>
          </a:p>
          <a:p>
            <a:pPr marL="342900" indent="-342900">
              <a:buAutoNum type="arabicParenR"/>
            </a:pPr>
            <a:r>
              <a:rPr lang="en-US" sz="1100" dirty="0" smtClean="0"/>
              <a:t>http://hamptonroads.com/2012/02/some-stores-near-norfolk-light-rail-stations-see-boost</a:t>
            </a:r>
          </a:p>
          <a:p>
            <a:pPr marL="342900" indent="-342900">
              <a:buAutoNum type="arabicParenR"/>
            </a:pPr>
            <a:r>
              <a:rPr lang="en-US" sz="1100" dirty="0" smtClean="0"/>
              <a:t>Debbie </a:t>
            </a:r>
            <a:r>
              <a:rPr lang="en-US" sz="1100" dirty="0"/>
              <a:t>Messina, “The Tide.” </a:t>
            </a:r>
            <a:r>
              <a:rPr lang="en-US" sz="1100" i="1" dirty="0"/>
              <a:t>The Virginian-Pilot</a:t>
            </a:r>
            <a:r>
              <a:rPr lang="en-US" sz="1100" dirty="0"/>
              <a:t>. February 18</a:t>
            </a:r>
            <a:r>
              <a:rPr lang="en-US" sz="1100" baseline="30000" dirty="0"/>
              <a:t>th</a:t>
            </a:r>
            <a:r>
              <a:rPr lang="en-US" sz="1100" dirty="0"/>
              <a:t>, 2012.</a:t>
            </a:r>
            <a:endParaRPr lang="en-US" sz="1100" i="1" dirty="0"/>
          </a:p>
        </p:txBody>
      </p:sp>
      <p:graphicFrame>
        <p:nvGraphicFramePr>
          <p:cNvPr id="8" name="Chart 7"/>
          <p:cNvGraphicFramePr/>
          <p:nvPr>
            <p:extLst>
              <p:ext uri="{D42A27DB-BD31-4B8C-83A1-F6EECF244321}">
                <p14:modId xmlns:p14="http://schemas.microsoft.com/office/powerpoint/2010/main" val="706291711"/>
              </p:ext>
            </p:extLst>
          </p:nvPr>
        </p:nvGraphicFramePr>
        <p:xfrm>
          <a:off x="809840" y="4572000"/>
          <a:ext cx="6952061" cy="163348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3299767" y="4259434"/>
            <a:ext cx="1972207" cy="307777"/>
          </a:xfrm>
          <a:prstGeom prst="rect">
            <a:avLst/>
          </a:prstGeom>
          <a:noFill/>
        </p:spPr>
        <p:txBody>
          <a:bodyPr wrap="none" rtlCol="0">
            <a:spAutoFit/>
          </a:bodyPr>
          <a:lstStyle/>
          <a:p>
            <a:r>
              <a:rPr lang="en-US" sz="1400" dirty="0" smtClean="0">
                <a:latin typeface="+mj-lt"/>
              </a:rPr>
              <a:t>Average Daily Boarding </a:t>
            </a:r>
            <a:r>
              <a:rPr lang="en-US" sz="1400" baseline="30000" dirty="0" smtClean="0">
                <a:latin typeface="+mj-lt"/>
              </a:rPr>
              <a:t>3</a:t>
            </a:r>
            <a:endParaRPr lang="en-US" sz="1400" baseline="30000" dirty="0">
              <a:latin typeface="+mj-lt"/>
            </a:endParaRPr>
          </a:p>
        </p:txBody>
      </p:sp>
    </p:spTree>
    <p:extLst>
      <p:ext uri="{BB962C8B-B14F-4D97-AF65-F5344CB8AC3E}">
        <p14:creationId xmlns:p14="http://schemas.microsoft.com/office/powerpoint/2010/main" val="2253811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5400" dirty="0" smtClean="0"/>
              <a:t>Our Current market?</a:t>
            </a:r>
            <a:endParaRPr lang="en-US" sz="54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9" name="Footer Placeholder 8"/>
          <p:cNvSpPr>
            <a:spLocks noGrp="1"/>
          </p:cNvSpPr>
          <p:nvPr>
            <p:ph type="ftr" sz="quarter" idx="11"/>
          </p:nvPr>
        </p:nvSpPr>
        <p:spPr/>
        <p:txBody>
          <a:bodyPr/>
          <a:lstStyle/>
          <a:p>
            <a:r>
              <a:rPr lang="en-US" smtClean="0"/>
              <a:t>CS410 Red Team</a:t>
            </a:r>
            <a:endParaRPr lang="en-US"/>
          </a:p>
        </p:txBody>
      </p:sp>
      <p:sp>
        <p:nvSpPr>
          <p:cNvPr id="8" name="Slide Number Placeholder 7"/>
          <p:cNvSpPr>
            <a:spLocks noGrp="1"/>
          </p:cNvSpPr>
          <p:nvPr>
            <p:ph type="sldNum" sz="quarter" idx="12"/>
          </p:nvPr>
        </p:nvSpPr>
        <p:spPr/>
        <p:txBody>
          <a:bodyPr/>
          <a:lstStyle/>
          <a:p>
            <a:fld id="{2EE873E7-DBD3-43C8-86A2-5E88EDD02B8A}" type="slidenum">
              <a:rPr lang="en-US" smtClean="0"/>
              <a:t>25</a:t>
            </a:fld>
            <a:endParaRPr lang="en-US"/>
          </a:p>
        </p:txBody>
      </p:sp>
      <p:sp>
        <p:nvSpPr>
          <p:cNvPr id="5" name="TextBox 4"/>
          <p:cNvSpPr txBox="1"/>
          <p:nvPr/>
        </p:nvSpPr>
        <p:spPr>
          <a:xfrm>
            <a:off x="1102659" y="1834590"/>
            <a:ext cx="7027752" cy="2308324"/>
          </a:xfrm>
          <a:prstGeom prst="rect">
            <a:avLst/>
          </a:prstGeom>
          <a:noFill/>
        </p:spPr>
        <p:txBody>
          <a:bodyPr wrap="square" rtlCol="0">
            <a:spAutoFit/>
          </a:bodyPr>
          <a:lstStyle/>
          <a:p>
            <a:pPr>
              <a:buFontTx/>
              <a:buChar char="-"/>
            </a:pPr>
            <a:r>
              <a:rPr lang="en-US" dirty="0"/>
              <a:t> As traffic, gas prices, and pollution rise, light rails are quickly catching on as a more efficient means of transportation.</a:t>
            </a:r>
            <a:r>
              <a:rPr lang="en-US" baseline="30000" dirty="0"/>
              <a:t>1</a:t>
            </a:r>
          </a:p>
          <a:p>
            <a:pPr>
              <a:buFontTx/>
              <a:buChar char="-"/>
            </a:pPr>
            <a:endParaRPr lang="en-US" dirty="0"/>
          </a:p>
          <a:p>
            <a:pPr>
              <a:buFontTx/>
              <a:buChar char="-"/>
            </a:pPr>
            <a:r>
              <a:rPr lang="en-US" dirty="0"/>
              <a:t> As the result of Obama investing $8 Billion in stimulus funding for rail transit, even more projects are now under development and expansion.</a:t>
            </a:r>
            <a:r>
              <a:rPr lang="en-US" baseline="30000" dirty="0"/>
              <a:t>1</a:t>
            </a:r>
          </a:p>
          <a:p>
            <a:endParaRPr lang="en-US" dirty="0"/>
          </a:p>
          <a:p>
            <a:pPr>
              <a:buFontTx/>
              <a:buChar char="-"/>
            </a:pPr>
            <a:r>
              <a:rPr lang="en-US" dirty="0"/>
              <a:t>New light rail development and expansion costs millions to taxpayers who demand quick results for their money.</a:t>
            </a:r>
            <a:r>
              <a:rPr lang="en-US" baseline="30000" dirty="0"/>
              <a:t>2</a:t>
            </a:r>
          </a:p>
        </p:txBody>
      </p:sp>
      <p:sp>
        <p:nvSpPr>
          <p:cNvPr id="3" name="TextBox 2"/>
          <p:cNvSpPr txBox="1"/>
          <p:nvPr/>
        </p:nvSpPr>
        <p:spPr>
          <a:xfrm>
            <a:off x="2167248" y="6324600"/>
            <a:ext cx="4730782" cy="430887"/>
          </a:xfrm>
          <a:prstGeom prst="rect">
            <a:avLst/>
          </a:prstGeom>
          <a:noFill/>
        </p:spPr>
        <p:txBody>
          <a:bodyPr wrap="none" rtlCol="0">
            <a:spAutoFit/>
          </a:bodyPr>
          <a:lstStyle/>
          <a:p>
            <a:pPr marL="342900" indent="-342900">
              <a:buAutoNum type="arabicParenR"/>
            </a:pPr>
            <a:r>
              <a:rPr lang="en-US" sz="1100" dirty="0">
                <a:latin typeface="+mj-lt"/>
              </a:rPr>
              <a:t>http://www.cbsnews.com/8301-503544_162-4949672-503544.html</a:t>
            </a:r>
          </a:p>
          <a:p>
            <a:pPr marL="342900" indent="-342900">
              <a:buAutoNum type="arabicParenR"/>
            </a:pPr>
            <a:r>
              <a:rPr lang="en-US" sz="1100" dirty="0">
                <a:latin typeface="+mj-lt"/>
              </a:rPr>
              <a:t>http://www.lightrail.com/projects.htm</a:t>
            </a:r>
          </a:p>
        </p:txBody>
      </p:sp>
      <p:graphicFrame>
        <p:nvGraphicFramePr>
          <p:cNvPr id="6" name="Table 5"/>
          <p:cNvGraphicFramePr>
            <a:graphicFrameLocks noGrp="1"/>
          </p:cNvGraphicFramePr>
          <p:nvPr>
            <p:extLst>
              <p:ext uri="{D42A27DB-BD31-4B8C-83A1-F6EECF244321}">
                <p14:modId xmlns:p14="http://schemas.microsoft.com/office/powerpoint/2010/main" val="2016781585"/>
              </p:ext>
            </p:extLst>
          </p:nvPr>
        </p:nvGraphicFramePr>
        <p:xfrm>
          <a:off x="1908225" y="4724400"/>
          <a:ext cx="4973682" cy="1176440"/>
        </p:xfrm>
        <a:graphic>
          <a:graphicData uri="http://schemas.openxmlformats.org/drawingml/2006/table">
            <a:tbl>
              <a:tblPr firstRow="1" bandRow="1">
                <a:tableStyleId>{5C22544A-7EE6-4342-B048-85BDC9FD1C3A}</a:tableStyleId>
              </a:tblPr>
              <a:tblGrid>
                <a:gridCol w="706569"/>
                <a:gridCol w="706569"/>
                <a:gridCol w="706569"/>
                <a:gridCol w="706569"/>
                <a:gridCol w="734268"/>
                <a:gridCol w="706569"/>
                <a:gridCol w="706569"/>
              </a:tblGrid>
              <a:tr h="294110">
                <a:tc>
                  <a:txBody>
                    <a:bodyPr/>
                    <a:lstStyle/>
                    <a:p>
                      <a:r>
                        <a:rPr lang="en-US" sz="800" b="0" dirty="0" smtClean="0">
                          <a:latin typeface="+mj-lt"/>
                        </a:rPr>
                        <a:t>Baltimore</a:t>
                      </a:r>
                      <a:endParaRPr lang="en-US" sz="800" b="0" dirty="0">
                        <a:latin typeface="+mj-lt"/>
                      </a:endParaRPr>
                    </a:p>
                  </a:txBody>
                  <a:tcPr marL="72520" marR="72520" marT="36260" marB="36260"/>
                </a:tc>
                <a:tc>
                  <a:txBody>
                    <a:bodyPr/>
                    <a:lstStyle/>
                    <a:p>
                      <a:r>
                        <a:rPr lang="en-US" sz="800" b="0" dirty="0" smtClean="0">
                          <a:latin typeface="+mj-lt"/>
                        </a:rPr>
                        <a:t>Buffalo</a:t>
                      </a:r>
                    </a:p>
                  </a:txBody>
                  <a:tcPr marL="72520" marR="72520" marT="36260" marB="36260"/>
                </a:tc>
                <a:tc>
                  <a:txBody>
                    <a:bodyPr/>
                    <a:lstStyle/>
                    <a:p>
                      <a:r>
                        <a:rPr lang="en-US" sz="800" b="0" dirty="0" smtClean="0">
                          <a:latin typeface="+mj-lt"/>
                        </a:rPr>
                        <a:t>Camden</a:t>
                      </a:r>
                      <a:endParaRPr lang="en-US" sz="800" b="0" dirty="0">
                        <a:latin typeface="+mj-lt"/>
                      </a:endParaRPr>
                    </a:p>
                  </a:txBody>
                  <a:tcPr marL="72520" marR="72520" marT="36260" marB="36260"/>
                </a:tc>
                <a:tc>
                  <a:txBody>
                    <a:bodyPr/>
                    <a:lstStyle/>
                    <a:p>
                      <a:r>
                        <a:rPr lang="en-US" sz="800" b="0" dirty="0" smtClean="0">
                          <a:latin typeface="+mj-lt"/>
                        </a:rPr>
                        <a:t>Charlotte</a:t>
                      </a:r>
                      <a:endParaRPr lang="en-US" sz="800" b="0" dirty="0">
                        <a:latin typeface="+mj-lt"/>
                      </a:endParaRPr>
                    </a:p>
                  </a:txBody>
                  <a:tcPr marL="72520" marR="72520" marT="36260" marB="36260"/>
                </a:tc>
                <a:tc>
                  <a:txBody>
                    <a:bodyPr/>
                    <a:lstStyle/>
                    <a:p>
                      <a:r>
                        <a:rPr lang="en-US" sz="800" b="0" dirty="0" smtClean="0">
                          <a:latin typeface="+mj-lt"/>
                        </a:rPr>
                        <a:t>Cincinnati</a:t>
                      </a:r>
                      <a:endParaRPr lang="en-US" sz="800" b="0" dirty="0">
                        <a:latin typeface="+mj-lt"/>
                      </a:endParaRPr>
                    </a:p>
                  </a:txBody>
                  <a:tcPr marL="72520" marR="72520" marT="36260" marB="36260"/>
                </a:tc>
                <a:tc>
                  <a:txBody>
                    <a:bodyPr/>
                    <a:lstStyle/>
                    <a:p>
                      <a:r>
                        <a:rPr lang="en-US" sz="800" b="0" dirty="0" smtClean="0">
                          <a:latin typeface="+mj-lt"/>
                        </a:rPr>
                        <a:t>Denver</a:t>
                      </a:r>
                      <a:endParaRPr lang="en-US" sz="800" b="0" dirty="0">
                        <a:latin typeface="+mj-lt"/>
                      </a:endParaRPr>
                    </a:p>
                  </a:txBody>
                  <a:tcPr marL="72520" marR="72520" marT="36260" marB="36260"/>
                </a:tc>
                <a:tc>
                  <a:txBody>
                    <a:bodyPr/>
                    <a:lstStyle/>
                    <a:p>
                      <a:r>
                        <a:rPr lang="en-US" sz="800" b="0" dirty="0" smtClean="0">
                          <a:latin typeface="+mj-lt"/>
                        </a:rPr>
                        <a:t>Detroit</a:t>
                      </a:r>
                      <a:endParaRPr lang="en-US" sz="800" b="0" dirty="0">
                        <a:latin typeface="+mj-lt"/>
                      </a:endParaRPr>
                    </a:p>
                  </a:txBody>
                  <a:tcPr marL="72520" marR="72520" marT="36260" marB="36260"/>
                </a:tc>
              </a:tr>
              <a:tr h="294110">
                <a:tc>
                  <a:txBody>
                    <a:bodyPr/>
                    <a:lstStyle/>
                    <a:p>
                      <a:r>
                        <a:rPr lang="en-US" sz="800" dirty="0" smtClean="0">
                          <a:latin typeface="+mj-lt"/>
                        </a:rPr>
                        <a:t>$400 Million</a:t>
                      </a:r>
                      <a:endParaRPr lang="en-US" sz="800" dirty="0">
                        <a:latin typeface="+mj-lt"/>
                      </a:endParaRPr>
                    </a:p>
                  </a:txBody>
                  <a:tcPr marL="72520" marR="72520" marT="36260" marB="36260"/>
                </a:tc>
                <a:tc>
                  <a:txBody>
                    <a:bodyPr/>
                    <a:lstStyle/>
                    <a:p>
                      <a:r>
                        <a:rPr lang="en-US" sz="800" dirty="0" smtClean="0">
                          <a:latin typeface="+mj-lt"/>
                        </a:rPr>
                        <a:t>$636 Million</a:t>
                      </a:r>
                      <a:endParaRPr lang="en-US" sz="800" dirty="0">
                        <a:latin typeface="+mj-lt"/>
                      </a:endParaRPr>
                    </a:p>
                  </a:txBody>
                  <a:tcPr marL="72520" marR="72520" marT="36260" marB="36260"/>
                </a:tc>
                <a:tc>
                  <a:txBody>
                    <a:bodyPr/>
                    <a:lstStyle/>
                    <a:p>
                      <a:r>
                        <a:rPr lang="en-US" sz="800" dirty="0" smtClean="0">
                          <a:latin typeface="+mj-lt"/>
                        </a:rPr>
                        <a:t>$604 Million</a:t>
                      </a:r>
                      <a:endParaRPr lang="en-US" sz="800" dirty="0">
                        <a:latin typeface="+mj-lt"/>
                      </a:endParaRPr>
                    </a:p>
                  </a:txBody>
                  <a:tcPr marL="72520" marR="72520" marT="36260" marB="36260"/>
                </a:tc>
                <a:tc>
                  <a:txBody>
                    <a:bodyPr/>
                    <a:lstStyle/>
                    <a:p>
                      <a:r>
                        <a:rPr lang="en-US" sz="800" dirty="0" smtClean="0">
                          <a:latin typeface="+mj-lt"/>
                        </a:rPr>
                        <a:t>$350 Million</a:t>
                      </a:r>
                      <a:endParaRPr lang="en-US" sz="800" dirty="0">
                        <a:latin typeface="+mj-lt"/>
                      </a:endParaRPr>
                    </a:p>
                  </a:txBody>
                  <a:tcPr marL="72520" marR="72520" marT="36260" marB="36260"/>
                </a:tc>
                <a:tc>
                  <a:txBody>
                    <a:bodyPr/>
                    <a:lstStyle/>
                    <a:p>
                      <a:r>
                        <a:rPr lang="en-US" sz="800" dirty="0" smtClean="0">
                          <a:latin typeface="+mj-lt"/>
                        </a:rPr>
                        <a:t>$750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$118 Million</a:t>
                      </a:r>
                      <a:endParaRPr lang="en-US" sz="800" dirty="0">
                        <a:latin typeface="+mj-lt"/>
                      </a:endParaRPr>
                    </a:p>
                  </a:txBody>
                  <a:tcPr marL="72520" marR="72520" marT="36260" marB="36260"/>
                </a:tc>
                <a:tc>
                  <a:txBody>
                    <a:bodyPr/>
                    <a:lstStyle/>
                    <a:p>
                      <a:r>
                        <a:rPr lang="en-US" sz="800" dirty="0" smtClean="0">
                          <a:latin typeface="+mj-lt"/>
                        </a:rPr>
                        <a:t>$494</a:t>
                      </a:r>
                      <a:r>
                        <a:rPr lang="en-US" sz="800" baseline="0" dirty="0" smtClean="0">
                          <a:latin typeface="+mj-lt"/>
                        </a:rPr>
                        <a:t> Million</a:t>
                      </a:r>
                      <a:endParaRPr lang="en-US" sz="800" dirty="0">
                        <a:latin typeface="+mj-lt"/>
                      </a:endParaRPr>
                    </a:p>
                  </a:txBody>
                  <a:tcPr marL="72520" marR="72520" marT="36260" marB="36260"/>
                </a:tc>
              </a:tr>
              <a:tr h="294110">
                <a:tc>
                  <a:txBody>
                    <a:bodyPr/>
                    <a:lstStyle/>
                    <a:p>
                      <a:r>
                        <a:rPr lang="en-US" sz="800" b="0" dirty="0" smtClean="0">
                          <a:solidFill>
                            <a:schemeClr val="tx1"/>
                          </a:solidFill>
                          <a:latin typeface="+mj-lt"/>
                        </a:rPr>
                        <a:t>Miami</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Indianapolis</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Portland</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Sacramento</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Salt Lake City</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Minneapolis</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Oakland</a:t>
                      </a:r>
                      <a:endParaRPr lang="en-US" sz="800" b="0" dirty="0">
                        <a:solidFill>
                          <a:schemeClr val="tx1"/>
                        </a:solidFill>
                        <a:latin typeface="+mj-lt"/>
                      </a:endParaRPr>
                    </a:p>
                  </a:txBody>
                  <a:tcPr marL="72520" marR="72520" marT="36260" marB="36260">
                    <a:solidFill>
                      <a:schemeClr val="accent1"/>
                    </a:solidFill>
                  </a:tcPr>
                </a:tc>
              </a:tr>
              <a:tr h="294110">
                <a:tc>
                  <a:txBody>
                    <a:bodyPr/>
                    <a:lstStyle/>
                    <a:p>
                      <a:r>
                        <a:rPr lang="en-US" sz="800" dirty="0" smtClean="0">
                          <a:latin typeface="+mj-lt"/>
                        </a:rPr>
                        <a:t>$340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$498 Million</a:t>
                      </a:r>
                      <a:endParaRPr lang="en-US" sz="800" dirty="0">
                        <a:latin typeface="+mj-lt"/>
                      </a:endParaRPr>
                    </a:p>
                  </a:txBody>
                  <a:tcPr marL="72520" marR="72520" marT="36260" marB="36260"/>
                </a:tc>
                <a:tc>
                  <a:txBody>
                    <a:bodyPr/>
                    <a:lstStyle/>
                    <a:p>
                      <a:r>
                        <a:rPr lang="en-US" sz="800" dirty="0" smtClean="0">
                          <a:latin typeface="+mj-lt"/>
                        </a:rPr>
                        <a:t>$214 Million</a:t>
                      </a:r>
                      <a:endParaRPr lang="en-US" sz="800" dirty="0">
                        <a:latin typeface="+mj-lt"/>
                      </a:endParaRPr>
                    </a:p>
                  </a:txBody>
                  <a:tcPr marL="72520" marR="72520" marT="36260" marB="36260"/>
                </a:tc>
                <a:tc>
                  <a:txBody>
                    <a:bodyPr/>
                    <a:lstStyle/>
                    <a:p>
                      <a:r>
                        <a:rPr lang="en-US" sz="800" dirty="0" smtClean="0">
                          <a:latin typeface="+mj-lt"/>
                        </a:rPr>
                        <a:t>$176 Million</a:t>
                      </a:r>
                      <a:endParaRPr lang="en-US" sz="800" dirty="0">
                        <a:latin typeface="+mj-lt"/>
                      </a:endParaRPr>
                    </a:p>
                  </a:txBody>
                  <a:tcPr marL="72520" marR="72520" marT="36260" marB="36260"/>
                </a:tc>
                <a:tc>
                  <a:txBody>
                    <a:bodyPr/>
                    <a:lstStyle/>
                    <a:p>
                      <a:r>
                        <a:rPr lang="en-US" sz="800" dirty="0" smtClean="0">
                          <a:latin typeface="+mj-lt"/>
                        </a:rPr>
                        <a:t>$300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$548 Million</a:t>
                      </a:r>
                      <a:endParaRPr lang="en-US" sz="800" dirty="0">
                        <a:latin typeface="+mj-lt"/>
                      </a:endParaRPr>
                    </a:p>
                  </a:txBody>
                  <a:tcPr marL="72520" marR="72520" marT="36260" marB="36260"/>
                </a:tc>
                <a:tc>
                  <a:txBody>
                    <a:bodyPr/>
                    <a:lstStyle/>
                    <a:p>
                      <a:r>
                        <a:rPr lang="en-US" sz="800" dirty="0" smtClean="0">
                          <a:latin typeface="+mj-lt"/>
                        </a:rPr>
                        <a:t>$320</a:t>
                      </a:r>
                      <a:r>
                        <a:rPr lang="en-US" sz="800" baseline="0" dirty="0" smtClean="0">
                          <a:latin typeface="+mj-lt"/>
                        </a:rPr>
                        <a:t> Million</a:t>
                      </a:r>
                      <a:endParaRPr lang="en-US" sz="800" dirty="0">
                        <a:latin typeface="+mj-lt"/>
                      </a:endParaRPr>
                    </a:p>
                  </a:txBody>
                  <a:tcPr marL="72520" marR="72520" marT="36260" marB="36260"/>
                </a:tc>
              </a:tr>
            </a:tbl>
          </a:graphicData>
        </a:graphic>
      </p:graphicFrame>
      <p:sp>
        <p:nvSpPr>
          <p:cNvPr id="7" name="TextBox 6"/>
          <p:cNvSpPr txBox="1"/>
          <p:nvPr/>
        </p:nvSpPr>
        <p:spPr>
          <a:xfrm>
            <a:off x="3733799" y="4453583"/>
            <a:ext cx="1597681" cy="276999"/>
          </a:xfrm>
          <a:prstGeom prst="rect">
            <a:avLst/>
          </a:prstGeom>
          <a:noFill/>
        </p:spPr>
        <p:txBody>
          <a:bodyPr wrap="none" rtlCol="0">
            <a:spAutoFit/>
          </a:bodyPr>
          <a:lstStyle/>
          <a:p>
            <a:r>
              <a:rPr lang="en-US" sz="1200" dirty="0" smtClean="0">
                <a:latin typeface="+mj-lt"/>
              </a:rPr>
              <a:t>Light Rail Project Costs</a:t>
            </a:r>
            <a:endParaRPr lang="en-US" sz="1200" dirty="0">
              <a:latin typeface="+mj-lt"/>
            </a:endParaRPr>
          </a:p>
        </p:txBody>
      </p:sp>
    </p:spTree>
    <p:extLst>
      <p:ext uri="{BB962C8B-B14F-4D97-AF65-F5344CB8AC3E}">
        <p14:creationId xmlns:p14="http://schemas.microsoft.com/office/powerpoint/2010/main" val="14913598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Market Outlook</a:t>
            </a:r>
            <a:endParaRPr lang="en-US" sz="54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26</a:t>
            </a:fld>
            <a:endParaRPr lang="en-US"/>
          </a:p>
        </p:txBody>
      </p:sp>
      <p:sp>
        <p:nvSpPr>
          <p:cNvPr id="5" name="TextBox 4"/>
          <p:cNvSpPr txBox="1"/>
          <p:nvPr/>
        </p:nvSpPr>
        <p:spPr>
          <a:xfrm>
            <a:off x="1317812" y="1834590"/>
            <a:ext cx="6812599" cy="3693319"/>
          </a:xfrm>
          <a:prstGeom prst="rect">
            <a:avLst/>
          </a:prstGeom>
          <a:noFill/>
        </p:spPr>
        <p:txBody>
          <a:bodyPr wrap="square" rtlCol="0">
            <a:spAutoFit/>
          </a:bodyPr>
          <a:lstStyle/>
          <a:p>
            <a:r>
              <a:rPr lang="en-US" dirty="0"/>
              <a:t>Initial Target:</a:t>
            </a:r>
          </a:p>
          <a:p>
            <a:r>
              <a:rPr lang="en-US" dirty="0"/>
              <a:t>	- The Tide (Hampton Roads Transit)</a:t>
            </a:r>
          </a:p>
          <a:p>
            <a:r>
              <a:rPr lang="en-US" dirty="0"/>
              <a:t>US Market:</a:t>
            </a:r>
          </a:p>
          <a:p>
            <a:r>
              <a:rPr lang="en-US" dirty="0"/>
              <a:t>	- 35 Light Rail systems currently active and running</a:t>
            </a:r>
            <a:r>
              <a:rPr lang="en-US" baseline="30000" dirty="0"/>
              <a:t>1</a:t>
            </a:r>
          </a:p>
          <a:p>
            <a:r>
              <a:rPr lang="en-US" dirty="0"/>
              <a:t>	- 60 more systems in development or proposal stages</a:t>
            </a:r>
            <a:r>
              <a:rPr lang="en-US" baseline="30000" dirty="0"/>
              <a:t>2</a:t>
            </a:r>
            <a:endParaRPr lang="en-US" dirty="0"/>
          </a:p>
          <a:p>
            <a:r>
              <a:rPr lang="en-US" dirty="0"/>
              <a:t>Global Market:</a:t>
            </a:r>
          </a:p>
          <a:p>
            <a:r>
              <a:rPr lang="en-US" dirty="0"/>
              <a:t>	- Almost 8000 miles of Light Rail track in Europe alone </a:t>
            </a:r>
            <a:r>
              <a:rPr lang="en-US" dirty="0" smtClean="0"/>
              <a:t>(some </a:t>
            </a:r>
            <a:r>
              <a:rPr lang="en-US" dirty="0"/>
              <a:t>	</a:t>
            </a:r>
            <a:r>
              <a:rPr lang="en-US" dirty="0" smtClean="0"/>
              <a:t>perspective</a:t>
            </a:r>
            <a:r>
              <a:rPr lang="en-US" dirty="0"/>
              <a:t>: LA to NY is less than 3000 miles)</a:t>
            </a:r>
            <a:r>
              <a:rPr lang="en-US" baseline="30000" dirty="0"/>
              <a:t>3</a:t>
            </a:r>
          </a:p>
          <a:p>
            <a:r>
              <a:rPr lang="en-US" dirty="0"/>
              <a:t>	- Light Rails are used throughout the world from South </a:t>
            </a:r>
            <a:r>
              <a:rPr lang="en-US" dirty="0" smtClean="0"/>
              <a:t>	America </a:t>
            </a:r>
            <a:r>
              <a:rPr lang="en-US" dirty="0"/>
              <a:t>to </a:t>
            </a:r>
            <a:r>
              <a:rPr lang="en-US" dirty="0" smtClean="0"/>
              <a:t>the </a:t>
            </a:r>
            <a:r>
              <a:rPr lang="en-US" dirty="0"/>
              <a:t>Philippines</a:t>
            </a:r>
          </a:p>
          <a:p>
            <a:r>
              <a:rPr lang="en-US" dirty="0"/>
              <a:t>Future:</a:t>
            </a:r>
          </a:p>
          <a:p>
            <a:r>
              <a:rPr lang="en-US" dirty="0"/>
              <a:t>	- Global Light Rail market estimated at $7.5 Billion by 2015 	</a:t>
            </a:r>
            <a:r>
              <a:rPr lang="en-US" dirty="0" smtClean="0"/>
              <a:t>	and </a:t>
            </a:r>
            <a:r>
              <a:rPr lang="en-US" dirty="0"/>
              <a:t>is </a:t>
            </a:r>
            <a:r>
              <a:rPr lang="en-US" dirty="0" smtClean="0"/>
              <a:t>rapidly </a:t>
            </a:r>
            <a:r>
              <a:rPr lang="en-US" dirty="0"/>
              <a:t>growing.</a:t>
            </a:r>
            <a:r>
              <a:rPr lang="en-US" baseline="30000" dirty="0"/>
              <a:t>3</a:t>
            </a:r>
          </a:p>
        </p:txBody>
      </p:sp>
      <p:sp>
        <p:nvSpPr>
          <p:cNvPr id="3" name="TextBox 2"/>
          <p:cNvSpPr txBox="1"/>
          <p:nvPr/>
        </p:nvSpPr>
        <p:spPr>
          <a:xfrm>
            <a:off x="1317812" y="5792141"/>
            <a:ext cx="5985934" cy="769441"/>
          </a:xfrm>
          <a:prstGeom prst="rect">
            <a:avLst/>
          </a:prstGeom>
          <a:noFill/>
        </p:spPr>
        <p:txBody>
          <a:bodyPr wrap="none" rtlCol="0">
            <a:spAutoFit/>
          </a:bodyPr>
          <a:lstStyle/>
          <a:p>
            <a:pPr marL="342900" indent="-342900">
              <a:buAutoNum type="arabicParenR"/>
            </a:pPr>
            <a:r>
              <a:rPr lang="en-US" sz="1100" dirty="0" smtClean="0">
                <a:latin typeface="+mj-lt"/>
              </a:rPr>
              <a:t>http</a:t>
            </a:r>
            <a:r>
              <a:rPr lang="en-US" sz="1100" dirty="0">
                <a:latin typeface="+mj-lt"/>
              </a:rPr>
              <a:t>://</a:t>
            </a:r>
            <a:r>
              <a:rPr lang="en-US" sz="1100" dirty="0" smtClean="0">
                <a:latin typeface="+mj-lt"/>
              </a:rPr>
              <a:t>apta.com/resources/statistics/Documents/Ridership/2011-q3-ridership-APTA.pdf</a:t>
            </a:r>
          </a:p>
          <a:p>
            <a:pPr marL="342900" indent="-342900">
              <a:buAutoNum type="arabicParenR"/>
            </a:pPr>
            <a:r>
              <a:rPr lang="en-US" sz="1100" dirty="0">
                <a:latin typeface="+mj-lt"/>
              </a:rPr>
              <a:t>http://</a:t>
            </a:r>
            <a:r>
              <a:rPr lang="en-US" sz="1100" dirty="0" smtClean="0">
                <a:latin typeface="+mj-lt"/>
              </a:rPr>
              <a:t>www.lightrailnow.org/success2.htm</a:t>
            </a:r>
          </a:p>
          <a:p>
            <a:pPr marL="342900" indent="-342900">
              <a:buAutoNum type="arabicParenR"/>
            </a:pPr>
            <a:r>
              <a:rPr lang="en-US" sz="1100" dirty="0">
                <a:latin typeface="+mj-lt"/>
              </a:rPr>
              <a:t>http://www.prweb.com/releases/light_rail/light_rail_transit/prweb4253534.htm</a:t>
            </a:r>
            <a:endParaRPr lang="en-US" sz="1100" dirty="0" smtClean="0">
              <a:latin typeface="+mj-lt"/>
            </a:endParaRPr>
          </a:p>
          <a:p>
            <a:pPr marL="342900" indent="-342900">
              <a:buAutoNum type="arabicParenR"/>
            </a:pPr>
            <a:endParaRPr lang="en-US" sz="1100" dirty="0">
              <a:latin typeface="+mj-lt"/>
            </a:endParaRPr>
          </a:p>
        </p:txBody>
      </p:sp>
    </p:spTree>
    <p:extLst>
      <p:ext uri="{BB962C8B-B14F-4D97-AF65-F5344CB8AC3E}">
        <p14:creationId xmlns:p14="http://schemas.microsoft.com/office/powerpoint/2010/main" val="1952368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The Competition</a:t>
            </a:r>
            <a:endParaRPr lang="en-US" sz="54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t>27</a:t>
            </a:fld>
            <a:endParaRPr lang="en-US"/>
          </a:p>
        </p:txBody>
      </p:sp>
      <p:pic>
        <p:nvPicPr>
          <p:cNvPr id="1026" name="Picture 2" descr="C:\Users\Coy\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8" y="2133600"/>
            <a:ext cx="7862187"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061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Hardware</a:t>
            </a:r>
            <a:br>
              <a:rPr lang="en-US" dirty="0" smtClean="0"/>
            </a:br>
            <a:endParaRPr lang="en-US" dirty="0"/>
          </a:p>
        </p:txBody>
      </p:sp>
      <p:sp>
        <p:nvSpPr>
          <p:cNvPr id="2" name="Date Placeholder 1"/>
          <p:cNvSpPr>
            <a:spLocks noGrp="1"/>
          </p:cNvSpPr>
          <p:nvPr>
            <p:ph type="dt" sz="half" idx="10"/>
          </p:nvPr>
        </p:nvSpPr>
        <p:spPr/>
        <p:txBody>
          <a:bodyPr/>
          <a:lstStyle/>
          <a:p>
            <a:r>
              <a:rPr lang="en-US" dirty="0" smtClean="0"/>
              <a:t>March 22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3" name="Slide Number Placeholder 2"/>
          <p:cNvSpPr>
            <a:spLocks noGrp="1"/>
          </p:cNvSpPr>
          <p:nvPr>
            <p:ph type="sldNum" sz="quarter" idx="12"/>
          </p:nvPr>
        </p:nvSpPr>
        <p:spPr/>
        <p:txBody>
          <a:bodyPr/>
          <a:lstStyle/>
          <a:p>
            <a:fld id="{2EE873E7-DBD3-43C8-86A2-5E88EDD02B8A}" type="slidenum">
              <a:rPr lang="en-US" smtClean="0"/>
              <a:t>28</a:t>
            </a:fld>
            <a:endParaRPr lang="en-US"/>
          </a:p>
        </p:txBody>
      </p:sp>
    </p:spTree>
    <p:extLst>
      <p:ext uri="{BB962C8B-B14F-4D97-AF65-F5344CB8AC3E}">
        <p14:creationId xmlns:p14="http://schemas.microsoft.com/office/powerpoint/2010/main" val="432805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Onboard Hardware</a:t>
            </a:r>
            <a:endParaRPr lang="en-US" dirty="0"/>
          </a:p>
        </p:txBody>
      </p:sp>
      <p:sp>
        <p:nvSpPr>
          <p:cNvPr id="3" name="Content Placeholder 2"/>
          <p:cNvSpPr>
            <a:spLocks noGrp="1"/>
          </p:cNvSpPr>
          <p:nvPr>
            <p:ph idx="1"/>
          </p:nvPr>
        </p:nvSpPr>
        <p:spPr>
          <a:xfrm>
            <a:off x="457200" y="1600200"/>
            <a:ext cx="3810000" cy="4525963"/>
          </a:xfrm>
        </p:spPr>
        <p:txBody>
          <a:bodyPr>
            <a:normAutofit/>
          </a:bodyPr>
          <a:lstStyle/>
          <a:p>
            <a:r>
              <a:rPr lang="en-US" sz="1400" b="1" u="sng" dirty="0" smtClean="0"/>
              <a:t>Onboard Master PC</a:t>
            </a:r>
          </a:p>
          <a:p>
            <a:r>
              <a:rPr lang="en-US" sz="1400" dirty="0" smtClean="0"/>
              <a:t>Underlying Hardware: </a:t>
            </a:r>
          </a:p>
          <a:p>
            <a:pPr lvl="1"/>
            <a:r>
              <a:rPr lang="en-US" sz="1400" dirty="0" smtClean="0"/>
              <a:t>ARM </a:t>
            </a:r>
            <a:r>
              <a:rPr lang="en-US" sz="1400" dirty="0" smtClean="0"/>
              <a:t>Single Board Chipset </a:t>
            </a:r>
            <a:endParaRPr lang="en-US" sz="1400" dirty="0" smtClean="0"/>
          </a:p>
          <a:p>
            <a:pPr lvl="1"/>
            <a:r>
              <a:rPr lang="en-US" sz="1400" dirty="0" smtClean="0"/>
              <a:t>Linux OS</a:t>
            </a:r>
            <a:endParaRPr lang="en-US" sz="1400" dirty="0" smtClean="0"/>
          </a:p>
          <a:p>
            <a:pPr lvl="1"/>
            <a:r>
              <a:rPr lang="en-US" sz="1400" dirty="0" smtClean="0"/>
              <a:t>Easily adaptable to existing AVL or APC installations </a:t>
            </a:r>
          </a:p>
          <a:p>
            <a:pPr lvl="1"/>
            <a:r>
              <a:rPr lang="en-US" sz="1400" dirty="0" smtClean="0"/>
              <a:t>802.11 / GPRS Capable</a:t>
            </a:r>
          </a:p>
          <a:p>
            <a:r>
              <a:rPr lang="en-US" sz="1400" dirty="0" smtClean="0"/>
              <a:t>Designed </a:t>
            </a:r>
            <a:r>
              <a:rPr lang="en-US" sz="1400" dirty="0"/>
              <a:t>to </a:t>
            </a:r>
            <a:r>
              <a:rPr lang="en-US" sz="1400" dirty="0" smtClean="0"/>
              <a:t>interface with any onboard </a:t>
            </a:r>
            <a:r>
              <a:rPr lang="en-US" sz="1400" dirty="0"/>
              <a:t>AVL units and APC units</a:t>
            </a:r>
          </a:p>
          <a:p>
            <a:pPr lvl="1"/>
            <a:r>
              <a:rPr lang="en-US" sz="1400" dirty="0"/>
              <a:t>Serial RS-232 &amp; RS-485</a:t>
            </a:r>
          </a:p>
          <a:p>
            <a:pPr lvl="1"/>
            <a:r>
              <a:rPr lang="en-US" sz="1400" dirty="0"/>
              <a:t>Long range RF</a:t>
            </a:r>
          </a:p>
          <a:p>
            <a:pPr lvl="1"/>
            <a:r>
              <a:rPr lang="en-US" sz="1400" dirty="0"/>
              <a:t>USB</a:t>
            </a:r>
          </a:p>
          <a:p>
            <a:pPr lvl="1"/>
            <a:endParaRPr lang="en-US" sz="1400" dirty="0" smtClean="0"/>
          </a:p>
          <a:p>
            <a:pPr lvl="1"/>
            <a:endParaRPr lang="en-US" sz="1400" dirty="0" smtClean="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29</a:t>
            </a:fld>
            <a:endParaRPr lang="en-US"/>
          </a:p>
        </p:txBody>
      </p:sp>
      <p:pic>
        <p:nvPicPr>
          <p:cNvPr id="1028" name="Picture 4" descr="TS-7552 Shown with TS-ENC755 Metal Enclos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009" y="5029199"/>
            <a:ext cx="3415742" cy="13264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257800" y="6355647"/>
            <a:ext cx="2073003" cy="246221"/>
          </a:xfrm>
          <a:prstGeom prst="rect">
            <a:avLst/>
          </a:prstGeom>
          <a:noFill/>
        </p:spPr>
        <p:txBody>
          <a:bodyPr wrap="none" rtlCol="0">
            <a:spAutoFit/>
          </a:bodyPr>
          <a:lstStyle/>
          <a:p>
            <a:r>
              <a:rPr lang="en-US" sz="1000" dirty="0" smtClean="0"/>
              <a:t>Image source: Technologic Systems</a:t>
            </a:r>
            <a:endParaRPr lang="en-US" sz="1000" dirty="0"/>
          </a:p>
        </p:txBody>
      </p:sp>
      <p:sp>
        <p:nvSpPr>
          <p:cNvPr id="7" name="Content Placeholder 2"/>
          <p:cNvSpPr txBox="1">
            <a:spLocks/>
          </p:cNvSpPr>
          <p:nvPr/>
        </p:nvSpPr>
        <p:spPr>
          <a:xfrm>
            <a:off x="4038600" y="1612232"/>
            <a:ext cx="441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u="sng" dirty="0" smtClean="0"/>
              <a:t>Automatic Vehicle Location (AVL)</a:t>
            </a:r>
          </a:p>
          <a:p>
            <a:r>
              <a:rPr lang="en-US" sz="1400" dirty="0" smtClean="0"/>
              <a:t>GPS (Global Positioning System) Unit</a:t>
            </a:r>
          </a:p>
          <a:p>
            <a:pPr lvl="1"/>
            <a:r>
              <a:rPr lang="en-US" sz="1400" dirty="0" smtClean="0"/>
              <a:t>Reports </a:t>
            </a:r>
            <a:r>
              <a:rPr lang="en-US" sz="1400" dirty="0"/>
              <a:t>location of train in </a:t>
            </a:r>
            <a:r>
              <a:rPr lang="en-US" sz="1400" dirty="0" smtClean="0"/>
              <a:t>real time</a:t>
            </a:r>
            <a:endParaRPr lang="en-US" sz="1400" dirty="0"/>
          </a:p>
          <a:p>
            <a:pPr lvl="1"/>
            <a:r>
              <a:rPr lang="en-US" sz="1400" dirty="0"/>
              <a:t>Communicates with onboard Master </a:t>
            </a:r>
            <a:r>
              <a:rPr lang="en-US" sz="1400" dirty="0" smtClean="0"/>
              <a:t>PC</a:t>
            </a:r>
          </a:p>
          <a:p>
            <a:pPr lvl="1"/>
            <a:endParaRPr lang="en-US" sz="1400" dirty="0"/>
          </a:p>
          <a:p>
            <a:r>
              <a:rPr lang="en-US" sz="1400" b="1" u="sng" dirty="0" smtClean="0"/>
              <a:t>Automatic People Counting (APC)</a:t>
            </a:r>
          </a:p>
          <a:p>
            <a:r>
              <a:rPr lang="en-US" sz="1400" dirty="0" smtClean="0"/>
              <a:t>Bi </a:t>
            </a:r>
            <a:r>
              <a:rPr lang="en-US" sz="1400" dirty="0"/>
              <a:t>Directional Infrared Sensor </a:t>
            </a:r>
            <a:r>
              <a:rPr lang="en-US" sz="1400" dirty="0" smtClean="0"/>
              <a:t>Bars</a:t>
            </a:r>
          </a:p>
          <a:p>
            <a:pPr lvl="1"/>
            <a:r>
              <a:rPr lang="en-US" sz="1400" dirty="0" smtClean="0"/>
              <a:t>Accurately </a:t>
            </a:r>
            <a:r>
              <a:rPr lang="en-US" sz="1400" dirty="0"/>
              <a:t>records occupancy by tracking incoming and outgoing </a:t>
            </a:r>
            <a:r>
              <a:rPr lang="en-US" sz="1400" dirty="0" smtClean="0"/>
              <a:t>passengers</a:t>
            </a:r>
          </a:p>
          <a:p>
            <a:pPr lvl="1"/>
            <a:r>
              <a:rPr lang="en-US" sz="1400" dirty="0" smtClean="0"/>
              <a:t>Communicates </a:t>
            </a:r>
            <a:r>
              <a:rPr lang="en-US" sz="1400" dirty="0"/>
              <a:t>with onboard Master PC </a:t>
            </a:r>
          </a:p>
          <a:p>
            <a:endParaRPr lang="en-US" sz="1400" dirty="0" smtClean="0"/>
          </a:p>
          <a:p>
            <a:pPr marL="457200" lvl="1" indent="0">
              <a:buNone/>
            </a:pPr>
            <a:endParaRPr lang="en-US" sz="1400" dirty="0" smtClean="0"/>
          </a:p>
          <a:p>
            <a:pPr lvl="1"/>
            <a:endParaRPr lang="en-US" sz="1400" dirty="0" smtClean="0"/>
          </a:p>
          <a:p>
            <a:pPr lvl="2"/>
            <a:endParaRPr lang="en-US" sz="1400" dirty="0" smtClean="0"/>
          </a:p>
        </p:txBody>
      </p:sp>
      <p:pic>
        <p:nvPicPr>
          <p:cNvPr id="10" name="Picture 2" descr="http://www.initag.de/gfx_content/products/APC2_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4876800"/>
            <a:ext cx="2002688" cy="13969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895600" y="6306687"/>
            <a:ext cx="1742035" cy="246221"/>
          </a:xfrm>
          <a:prstGeom prst="rect">
            <a:avLst/>
          </a:prstGeom>
          <a:noFill/>
        </p:spPr>
        <p:txBody>
          <a:bodyPr wrap="square" rtlCol="0">
            <a:spAutoFit/>
          </a:bodyPr>
          <a:lstStyle/>
          <a:p>
            <a:r>
              <a:rPr lang="en-US" sz="1000" dirty="0" smtClean="0"/>
              <a:t>Image source: INIT systems</a:t>
            </a:r>
            <a:endParaRPr lang="en-US" sz="1000" dirty="0"/>
          </a:p>
        </p:txBody>
      </p:sp>
      <p:pic>
        <p:nvPicPr>
          <p:cNvPr id="12" name="Picture 2" descr="http://store.numerex.com/media/catalog/product/cache/1/image/5e06319eda06f020e43594a9c230972d/m/t/mt-u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399" y="5097636"/>
            <a:ext cx="2252515" cy="15191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81000" y="6368870"/>
            <a:ext cx="1455848" cy="246221"/>
          </a:xfrm>
          <a:prstGeom prst="rect">
            <a:avLst/>
          </a:prstGeom>
          <a:noFill/>
        </p:spPr>
        <p:txBody>
          <a:bodyPr wrap="none" rtlCol="0">
            <a:spAutoFit/>
          </a:bodyPr>
          <a:lstStyle/>
          <a:p>
            <a:r>
              <a:rPr lang="en-US" sz="1000" dirty="0" smtClean="0"/>
              <a:t>Image source: </a:t>
            </a:r>
            <a:r>
              <a:rPr lang="en-US" sz="1000" dirty="0" err="1" smtClean="0"/>
              <a:t>Numerex</a:t>
            </a:r>
            <a:r>
              <a:rPr lang="en-US" sz="1000" dirty="0" smtClean="0"/>
              <a:t> </a:t>
            </a:r>
            <a:endParaRPr lang="en-US" sz="1000" dirty="0"/>
          </a:p>
        </p:txBody>
      </p:sp>
    </p:spTree>
    <p:extLst>
      <p:ext uri="{BB962C8B-B14F-4D97-AF65-F5344CB8AC3E}">
        <p14:creationId xmlns:p14="http://schemas.microsoft.com/office/powerpoint/2010/main" val="1998176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The Problem</a:t>
            </a:r>
            <a:endParaRPr lang="en-US" dirty="0"/>
          </a:p>
        </p:txBody>
      </p:sp>
      <p:sp>
        <p:nvSpPr>
          <p:cNvPr id="5" name="Content Placeholder 4"/>
          <p:cNvSpPr>
            <a:spLocks noGrp="1"/>
          </p:cNvSpPr>
          <p:nvPr>
            <p:ph idx="1"/>
          </p:nvPr>
        </p:nvSpPr>
        <p:spPr/>
        <p:txBody>
          <a:bodyPr/>
          <a:lstStyle/>
          <a:p>
            <a:pPr marL="0" indent="0">
              <a:buNone/>
            </a:pPr>
            <a:r>
              <a:rPr lang="en-US" dirty="0"/>
              <a:t>Lack of complete information prevents transit organizations </a:t>
            </a:r>
            <a:r>
              <a:rPr lang="en-US" dirty="0" smtClean="0"/>
              <a:t>and local businesses from maximizing the potential benefits of light rail systems.</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3</a:t>
            </a:fld>
            <a:endParaRPr lang="en-US"/>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spTree>
    <p:extLst>
      <p:ext uri="{BB962C8B-B14F-4D97-AF65-F5344CB8AC3E}">
        <p14:creationId xmlns:p14="http://schemas.microsoft.com/office/powerpoint/2010/main" val="2597205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Hardware </a:t>
            </a:r>
            <a:endParaRPr lang="en-US" dirty="0"/>
          </a:p>
        </p:txBody>
      </p:sp>
      <p:sp>
        <p:nvSpPr>
          <p:cNvPr id="3" name="Content Placeholder 2"/>
          <p:cNvSpPr>
            <a:spLocks noGrp="1"/>
          </p:cNvSpPr>
          <p:nvPr>
            <p:ph idx="1"/>
          </p:nvPr>
        </p:nvSpPr>
        <p:spPr>
          <a:xfrm>
            <a:off x="457200" y="1371600"/>
            <a:ext cx="8229600" cy="4525963"/>
          </a:xfrm>
        </p:spPr>
        <p:txBody>
          <a:bodyPr/>
          <a:lstStyle/>
          <a:p>
            <a:r>
              <a:rPr lang="en-US" dirty="0" smtClean="0"/>
              <a:t>Database server</a:t>
            </a:r>
          </a:p>
          <a:p>
            <a:pPr lvl="1"/>
            <a:r>
              <a:rPr lang="en-US" dirty="0" smtClean="0"/>
              <a:t>Large storage capacity</a:t>
            </a:r>
            <a:r>
              <a:rPr lang="en-US" dirty="0" smtClean="0"/>
              <a:t> </a:t>
            </a:r>
            <a:endParaRPr lang="en-US" dirty="0"/>
          </a:p>
          <a:p>
            <a:pPr lvl="1"/>
            <a:r>
              <a:rPr lang="en-US" dirty="0"/>
              <a:t>Redundancy </a:t>
            </a:r>
            <a:r>
              <a:rPr lang="en-US" dirty="0" smtClean="0"/>
              <a:t>&amp; Backups </a:t>
            </a:r>
            <a:endParaRPr lang="en-US" dirty="0"/>
          </a:p>
          <a:p>
            <a:r>
              <a:rPr lang="en-US" dirty="0" smtClean="0"/>
              <a:t>Web </a:t>
            </a:r>
            <a:r>
              <a:rPr lang="en-US" dirty="0" smtClean="0"/>
              <a:t>App Server(s)</a:t>
            </a:r>
          </a:p>
          <a:p>
            <a:pPr lvl="1"/>
            <a:r>
              <a:rPr lang="en-US" dirty="0"/>
              <a:t>Optimization &amp; Decision </a:t>
            </a:r>
            <a:r>
              <a:rPr lang="en-US" dirty="0" smtClean="0"/>
              <a:t>engine</a:t>
            </a:r>
            <a:endParaRPr lang="en-US" dirty="0"/>
          </a:p>
          <a:p>
            <a:pPr lvl="1"/>
            <a:r>
              <a:rPr lang="en-US" dirty="0" smtClean="0"/>
              <a:t>Clustered </a:t>
            </a:r>
            <a:r>
              <a:rPr lang="en-US" dirty="0" smtClean="0"/>
              <a:t>&amp; Load Balanced w/ HA</a:t>
            </a:r>
          </a:p>
        </p:txBody>
      </p:sp>
      <p:sp>
        <p:nvSpPr>
          <p:cNvPr id="6" name="Date Placeholder 5"/>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78255139"/>
              </p:ext>
            </p:extLst>
          </p:nvPr>
        </p:nvGraphicFramePr>
        <p:xfrm>
          <a:off x="152400" y="4267200"/>
          <a:ext cx="8077200" cy="2085308"/>
        </p:xfrm>
        <a:graphic>
          <a:graphicData uri="http://schemas.openxmlformats.org/drawingml/2006/table">
            <a:tbl>
              <a:tblPr firstRow="1" bandRow="1">
                <a:tableStyleId>{5C22544A-7EE6-4342-B048-85BDC9FD1C3A}</a:tableStyleId>
              </a:tblPr>
              <a:tblGrid>
                <a:gridCol w="2019300"/>
                <a:gridCol w="1982249"/>
                <a:gridCol w="2056351"/>
                <a:gridCol w="2019300"/>
              </a:tblGrid>
              <a:tr h="454694">
                <a:tc>
                  <a:txBody>
                    <a:bodyPr/>
                    <a:lstStyle/>
                    <a:p>
                      <a:r>
                        <a:rPr lang="en-US" sz="1400" dirty="0" smtClean="0"/>
                        <a:t>Server</a:t>
                      </a:r>
                      <a:endParaRPr lang="en-US" sz="1400" dirty="0"/>
                    </a:p>
                  </a:txBody>
                  <a:tcPr/>
                </a:tc>
                <a:tc>
                  <a:txBody>
                    <a:bodyPr/>
                    <a:lstStyle/>
                    <a:p>
                      <a:r>
                        <a:rPr lang="en-US" sz="1400" dirty="0" smtClean="0"/>
                        <a:t>Database </a:t>
                      </a:r>
                      <a:endParaRPr lang="en-US" sz="1400" dirty="0"/>
                    </a:p>
                  </a:txBody>
                  <a:tcPr/>
                </a:tc>
                <a:tc>
                  <a:txBody>
                    <a:bodyPr/>
                    <a:lstStyle/>
                    <a:p>
                      <a:r>
                        <a:rPr lang="en-US" sz="1400" dirty="0" smtClean="0"/>
                        <a:t>Optimization</a:t>
                      </a:r>
                      <a:endParaRPr lang="en-US" sz="1400" dirty="0"/>
                    </a:p>
                  </a:txBody>
                  <a:tcPr/>
                </a:tc>
                <a:tc>
                  <a:txBody>
                    <a:bodyPr/>
                    <a:lstStyle/>
                    <a:p>
                      <a:r>
                        <a:rPr lang="en-US" sz="1400" dirty="0" err="1" smtClean="0"/>
                        <a:t>WebApps</a:t>
                      </a:r>
                      <a:endParaRPr lang="en-US" sz="1400" dirty="0"/>
                    </a:p>
                  </a:txBody>
                  <a:tcPr/>
                </a:tc>
              </a:tr>
              <a:tr h="454694">
                <a:tc>
                  <a:txBody>
                    <a:bodyPr/>
                    <a:lstStyle/>
                    <a:p>
                      <a:r>
                        <a:rPr lang="en-US" sz="1400" dirty="0" smtClean="0"/>
                        <a:t>Virtual (Hosted</a:t>
                      </a:r>
                      <a:r>
                        <a:rPr lang="en-US" sz="1400" baseline="0" dirty="0" smtClean="0"/>
                        <a:t> by them)</a:t>
                      </a:r>
                      <a:endParaRPr lang="en-US" sz="1400" dirty="0"/>
                    </a:p>
                  </a:txBody>
                  <a:tcPr/>
                </a:tc>
                <a:tc>
                  <a:txBody>
                    <a:bodyPr/>
                    <a:lstStyle/>
                    <a:p>
                      <a:r>
                        <a:rPr lang="en-US" sz="1400" dirty="0" smtClean="0"/>
                        <a:t>$5000 </a:t>
                      </a:r>
                      <a:r>
                        <a:rPr lang="en-US" sz="1400" dirty="0" smtClean="0"/>
                        <a:t>License</a:t>
                      </a:r>
                      <a:r>
                        <a:rPr lang="en-US" sz="1400" baseline="0" dirty="0" smtClean="0"/>
                        <a:t> per </a:t>
                      </a:r>
                      <a:r>
                        <a:rPr lang="en-US" sz="1400" baseline="0" dirty="0" smtClean="0"/>
                        <a:t>VM </a:t>
                      </a:r>
                      <a:endParaRPr lang="en-US" sz="1400" dirty="0"/>
                    </a:p>
                  </a:txBody>
                  <a:tcPr/>
                </a:tc>
                <a:tc>
                  <a:txBody>
                    <a:bodyPr/>
                    <a:lstStyle/>
                    <a:p>
                      <a:r>
                        <a:rPr lang="en-US" sz="1400" dirty="0" smtClean="0"/>
                        <a:t>Resides </a:t>
                      </a:r>
                      <a:r>
                        <a:rPr lang="en-US" sz="1400" dirty="0" smtClean="0"/>
                        <a:t>with WAE (included </a:t>
                      </a:r>
                      <a:r>
                        <a:rPr lang="en-US" sz="1400" dirty="0" smtClean="0"/>
                        <a:t>in cost)</a:t>
                      </a:r>
                      <a:endParaRPr lang="en-US" sz="1400" dirty="0"/>
                    </a:p>
                  </a:txBody>
                  <a:tcPr/>
                </a:tc>
                <a:tc>
                  <a:txBody>
                    <a:bodyPr/>
                    <a:lstStyle/>
                    <a:p>
                      <a:r>
                        <a:rPr lang="en-US" sz="1400" dirty="0" smtClean="0"/>
                        <a:t>$3000 </a:t>
                      </a:r>
                      <a:r>
                        <a:rPr lang="en-US" sz="1400" dirty="0" smtClean="0"/>
                        <a:t>License per VM</a:t>
                      </a:r>
                      <a:endParaRPr lang="en-US" sz="1400" dirty="0"/>
                    </a:p>
                  </a:txBody>
                  <a:tcPr/>
                </a:tc>
              </a:tr>
              <a:tr h="556227">
                <a:tc>
                  <a:txBody>
                    <a:bodyPr/>
                    <a:lstStyle/>
                    <a:p>
                      <a:r>
                        <a:rPr lang="en-US" sz="1400" dirty="0" smtClean="0"/>
                        <a:t>Virtual (Hosted by Us)</a:t>
                      </a:r>
                      <a:endParaRPr lang="en-US" sz="1400" dirty="0"/>
                    </a:p>
                  </a:txBody>
                  <a:tcPr/>
                </a:tc>
                <a:tc>
                  <a:txBody>
                    <a:bodyPr/>
                    <a:lstStyle/>
                    <a:p>
                      <a:r>
                        <a:rPr lang="en-US" sz="1400" dirty="0" smtClean="0"/>
                        <a:t>Priced </a:t>
                      </a:r>
                      <a:r>
                        <a:rPr lang="en-US" sz="1400" dirty="0" smtClean="0"/>
                        <a:t>by CPU</a:t>
                      </a:r>
                      <a:r>
                        <a:rPr lang="en-US" sz="1400" baseline="0" dirty="0" smtClean="0"/>
                        <a:t> </a:t>
                      </a:r>
                      <a:r>
                        <a:rPr lang="en-US" sz="1400" baseline="0" dirty="0" smtClean="0"/>
                        <a:t>time</a:t>
                      </a:r>
                      <a:r>
                        <a:rPr lang="en-US" sz="1400" baseline="30000" dirty="0" smtClean="0"/>
                        <a:t>1</a:t>
                      </a:r>
                      <a:endParaRPr lang="en-US" sz="1400" baseline="30000" dirty="0"/>
                    </a:p>
                  </a:txBody>
                  <a:tcPr/>
                </a:tc>
                <a:tc>
                  <a:txBody>
                    <a:bodyPr/>
                    <a:lstStyle/>
                    <a:p>
                      <a:r>
                        <a:rPr lang="en-US" sz="1400" dirty="0" smtClean="0"/>
                        <a:t>Priced</a:t>
                      </a:r>
                      <a:r>
                        <a:rPr lang="en-US" sz="1400" baseline="0" dirty="0" smtClean="0"/>
                        <a:t> by CPU time</a:t>
                      </a:r>
                      <a:endParaRPr lang="en-US" sz="1400" dirty="0"/>
                    </a:p>
                  </a:txBody>
                  <a:tcPr/>
                </a:tc>
                <a:tc>
                  <a:txBody>
                    <a:bodyPr/>
                    <a:lstStyle/>
                    <a:p>
                      <a:r>
                        <a:rPr lang="en-US" sz="1400" dirty="0" smtClean="0"/>
                        <a:t>Priced</a:t>
                      </a:r>
                      <a:r>
                        <a:rPr lang="en-US" sz="1400" baseline="0" dirty="0" smtClean="0"/>
                        <a:t> by CPU time</a:t>
                      </a:r>
                      <a:endParaRPr lang="en-US" sz="1400" dirty="0"/>
                    </a:p>
                  </a:txBody>
                  <a:tcPr/>
                </a:tc>
              </a:tr>
              <a:tr h="556227">
                <a:tc>
                  <a:txBody>
                    <a:bodyPr/>
                    <a:lstStyle/>
                    <a:p>
                      <a:r>
                        <a:rPr lang="en-US" sz="1400" dirty="0" smtClean="0"/>
                        <a:t>Physical (Hosted</a:t>
                      </a:r>
                      <a:r>
                        <a:rPr lang="en-US" sz="1400" baseline="0" dirty="0" smtClean="0"/>
                        <a:t> by them)</a:t>
                      </a:r>
                      <a:endParaRPr lang="en-US" sz="1400" dirty="0"/>
                    </a:p>
                  </a:txBody>
                  <a:tcPr/>
                </a:tc>
                <a:tc>
                  <a:txBody>
                    <a:bodyPr/>
                    <a:lstStyle/>
                    <a:p>
                      <a:r>
                        <a:rPr lang="en-US" sz="1400" dirty="0" smtClean="0"/>
                        <a:t>Quoted at $6000</a:t>
                      </a:r>
                      <a:endParaRPr lang="en-US" sz="1400" dirty="0"/>
                    </a:p>
                  </a:txBody>
                  <a:tcPr/>
                </a:tc>
                <a:tc>
                  <a:txBody>
                    <a:bodyPr/>
                    <a:lstStyle/>
                    <a:p>
                      <a:pPr algn="l"/>
                      <a:r>
                        <a:rPr lang="en-US" sz="1400" dirty="0" smtClean="0"/>
                        <a:t>Resides</a:t>
                      </a:r>
                      <a:r>
                        <a:rPr lang="en-US" sz="1400" baseline="0" dirty="0" smtClean="0"/>
                        <a:t> with </a:t>
                      </a:r>
                      <a:r>
                        <a:rPr lang="en-US" sz="1400" baseline="0" dirty="0" smtClean="0"/>
                        <a:t>WAE </a:t>
                      </a:r>
                      <a:r>
                        <a:rPr lang="en-US" sz="1400" baseline="0" dirty="0" smtClean="0"/>
                        <a:t>(included in cost)</a:t>
                      </a:r>
                      <a:endParaRPr lang="en-US" sz="1400" dirty="0"/>
                    </a:p>
                  </a:txBody>
                  <a:tcPr/>
                </a:tc>
                <a:tc>
                  <a:txBody>
                    <a:bodyPr/>
                    <a:lstStyle/>
                    <a:p>
                      <a:pPr algn="l"/>
                      <a:r>
                        <a:rPr lang="en-US" sz="1400" dirty="0" smtClean="0"/>
                        <a:t>Quoted</a:t>
                      </a:r>
                      <a:r>
                        <a:rPr lang="en-US" sz="1400" baseline="0" dirty="0" smtClean="0"/>
                        <a:t> at $4000 per node</a:t>
                      </a:r>
                      <a:endParaRPr lang="en-US" sz="1400" dirty="0"/>
                    </a:p>
                  </a:txBody>
                  <a:tcPr/>
                </a:tc>
              </a:tr>
            </a:tbl>
          </a:graphicData>
        </a:graphic>
      </p:graphicFrame>
      <p:sp>
        <p:nvSpPr>
          <p:cNvPr id="8" name="Rectangle 7"/>
          <p:cNvSpPr/>
          <p:nvPr/>
        </p:nvSpPr>
        <p:spPr>
          <a:xfrm>
            <a:off x="152400" y="6477000"/>
            <a:ext cx="2965877" cy="261610"/>
          </a:xfrm>
          <a:prstGeom prst="rect">
            <a:avLst/>
          </a:prstGeom>
        </p:spPr>
        <p:txBody>
          <a:bodyPr wrap="none">
            <a:spAutoFit/>
          </a:bodyPr>
          <a:lstStyle/>
          <a:p>
            <a:r>
              <a:rPr lang="en-US" sz="1100" dirty="0" smtClean="0"/>
              <a:t>1) Source: http</a:t>
            </a:r>
            <a:r>
              <a:rPr lang="en-US" sz="1100" dirty="0"/>
              <a:t>://aws.amazon.com/ec2/pricing/</a:t>
            </a:r>
          </a:p>
        </p:txBody>
      </p:sp>
    </p:spTree>
    <p:extLst>
      <p:ext uri="{BB962C8B-B14F-4D97-AF65-F5344CB8AC3E}">
        <p14:creationId xmlns:p14="http://schemas.microsoft.com/office/powerpoint/2010/main" val="2178629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Hardware Costs</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The Good News </a:t>
            </a:r>
          </a:p>
          <a:p>
            <a:pPr lvl="1"/>
            <a:r>
              <a:rPr lang="en-US" dirty="0" smtClean="0"/>
              <a:t>A lot of the equipment needed for this project our customers(HRT) already have:</a:t>
            </a:r>
          </a:p>
          <a:p>
            <a:pPr lvl="2"/>
            <a:r>
              <a:rPr lang="en-US" dirty="0" smtClean="0"/>
              <a:t>INIT Infrared Door </a:t>
            </a:r>
            <a:r>
              <a:rPr lang="en-US" dirty="0"/>
              <a:t>B</a:t>
            </a:r>
            <a:r>
              <a:rPr lang="en-US" dirty="0" smtClean="0"/>
              <a:t>ar Sensors</a:t>
            </a:r>
          </a:p>
          <a:p>
            <a:pPr lvl="2"/>
            <a:r>
              <a:rPr lang="en-US" dirty="0" smtClean="0"/>
              <a:t>INIT Master Control PC</a:t>
            </a:r>
          </a:p>
          <a:p>
            <a:pPr lvl="2">
              <a:buNone/>
            </a:pPr>
            <a:endParaRPr lang="en-US" dirty="0" smtClean="0"/>
          </a:p>
          <a:p>
            <a:pPr lvl="1"/>
            <a:r>
              <a:rPr lang="en-US" dirty="0"/>
              <a:t>Vendor average $170 per </a:t>
            </a:r>
            <a:r>
              <a:rPr lang="en-US" dirty="0" smtClean="0"/>
              <a:t>GPS unit </a:t>
            </a:r>
            <a:r>
              <a:rPr lang="en-US" dirty="0"/>
              <a:t>($1530 to outfit every Tide car</a:t>
            </a:r>
            <a:r>
              <a:rPr lang="en-US" dirty="0" smtClean="0"/>
              <a:t>)</a:t>
            </a:r>
          </a:p>
          <a:p>
            <a:pPr lvl="1"/>
            <a:r>
              <a:rPr lang="en-US" dirty="0" smtClean="0"/>
              <a:t>Remaining hardware cost will be server </a:t>
            </a:r>
            <a:r>
              <a:rPr lang="en-US" dirty="0" smtClean="0"/>
              <a:t>related</a:t>
            </a:r>
            <a:r>
              <a:rPr lang="en-US" dirty="0"/>
              <a:t> </a:t>
            </a:r>
          </a:p>
          <a:p>
            <a:pPr lvl="2"/>
            <a:r>
              <a:rPr lang="en-US" dirty="0" smtClean="0"/>
              <a:t>Hosting </a:t>
            </a:r>
          </a:p>
          <a:p>
            <a:pPr lvl="2"/>
            <a:r>
              <a:rPr lang="en-US" dirty="0" smtClean="0"/>
              <a:t>Backups</a:t>
            </a:r>
          </a:p>
          <a:p>
            <a:pPr lvl="2"/>
            <a:r>
              <a:rPr lang="en-US" dirty="0" smtClean="0"/>
              <a:t>Networking</a:t>
            </a:r>
          </a:p>
          <a:p>
            <a:pPr marL="457200" lvl="1" indent="0">
              <a:buNone/>
            </a:pPr>
            <a:endParaRPr lang="en-US" dirty="0"/>
          </a:p>
          <a:p>
            <a:pPr marL="457200" lvl="1" indent="0">
              <a:buNone/>
            </a:pPr>
            <a:endParaRPr lang="en-US" dirty="0" smtClean="0"/>
          </a:p>
          <a:p>
            <a:pPr lvl="1"/>
            <a:endParaRPr lang="en-US"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31</a:t>
            </a:fld>
            <a:endParaRPr lang="en-US"/>
          </a:p>
        </p:txBody>
      </p:sp>
    </p:spTree>
    <p:extLst>
      <p:ext uri="{BB962C8B-B14F-4D97-AF65-F5344CB8AC3E}">
        <p14:creationId xmlns:p14="http://schemas.microsoft.com/office/powerpoint/2010/main" val="33443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Software</a:t>
            </a:r>
            <a:endParaRPr lang="en-US" dirty="0"/>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t>32</a:t>
            </a:fld>
            <a:endParaRPr lang="en-US"/>
          </a:p>
        </p:txBody>
      </p:sp>
    </p:spTree>
    <p:extLst>
      <p:ext uri="{BB962C8B-B14F-4D97-AF65-F5344CB8AC3E}">
        <p14:creationId xmlns:p14="http://schemas.microsoft.com/office/powerpoint/2010/main" val="2416349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33</a:t>
            </a:fld>
            <a:endParaRPr lang="en-US"/>
          </a:p>
        </p:txBody>
      </p:sp>
      <p:pic>
        <p:nvPicPr>
          <p:cNvPr id="5122" name="Picture 2" descr="http://www.cs.odu.edu/~410red/forum/XMB-1.9.11.12/files/files.php?pid=116&amp;aid=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271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Design Concept</a:t>
            </a:r>
            <a:endParaRPr lang="en-US" dirty="0"/>
          </a:p>
        </p:txBody>
      </p:sp>
      <p:sp>
        <p:nvSpPr>
          <p:cNvPr id="3" name="Content Placeholder 2"/>
          <p:cNvSpPr>
            <a:spLocks noGrp="1"/>
          </p:cNvSpPr>
          <p:nvPr>
            <p:ph idx="1"/>
          </p:nvPr>
        </p:nvSpPr>
        <p:spPr/>
        <p:txBody>
          <a:bodyPr>
            <a:normAutofit/>
          </a:bodyPr>
          <a:lstStyle/>
          <a:p>
            <a:r>
              <a:rPr lang="en-US" dirty="0"/>
              <a:t>Emerging light rail systems may be equipped with some of the AVL functionality of our system currently.</a:t>
            </a:r>
          </a:p>
          <a:p>
            <a:r>
              <a:rPr lang="en-US" dirty="0"/>
              <a:t>The monitoring system will have a modular design such that existing </a:t>
            </a:r>
            <a:r>
              <a:rPr lang="en-US" dirty="0" smtClean="0"/>
              <a:t>systems/sensors </a:t>
            </a:r>
            <a:r>
              <a:rPr lang="en-US" dirty="0"/>
              <a:t>on </a:t>
            </a:r>
            <a:r>
              <a:rPr lang="en-US" dirty="0" smtClean="0"/>
              <a:t>the vehicles </a:t>
            </a:r>
            <a:r>
              <a:rPr lang="en-US" dirty="0"/>
              <a:t>can be interfaced </a:t>
            </a:r>
            <a:r>
              <a:rPr lang="en-US" dirty="0" smtClean="0"/>
              <a:t>into our </a:t>
            </a:r>
            <a:r>
              <a:rPr lang="en-US" dirty="0"/>
              <a:t>on-board Linux embedded </a:t>
            </a:r>
            <a:r>
              <a:rPr lang="en-US" dirty="0" smtClean="0"/>
              <a:t>module. </a:t>
            </a:r>
            <a:endParaRPr lang="en-US" dirty="0"/>
          </a:p>
          <a:p>
            <a:r>
              <a:rPr lang="en-US" dirty="0" smtClean="0"/>
              <a:t>Data is collected from the vehicle sensors and our software interprets that data.</a:t>
            </a:r>
            <a:endParaRPr lang="en-US"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34</a:t>
            </a:fld>
            <a:endParaRPr lang="en-US"/>
          </a:p>
        </p:txBody>
      </p:sp>
    </p:spTree>
    <p:extLst>
      <p:ext uri="{BB962C8B-B14F-4D97-AF65-F5344CB8AC3E}">
        <p14:creationId xmlns:p14="http://schemas.microsoft.com/office/powerpoint/2010/main" val="651476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280874" y="1194816"/>
            <a:ext cx="4076735" cy="27249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44" name="Picture 20" descr="http://www.toronto.ca/involved/projects/lrv/images/streetc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08" y="1528381"/>
            <a:ext cx="3810000"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Software Phase I – Embedded System</a:t>
            </a:r>
            <a:endParaRPr lang="en-US"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t>35</a:t>
            </a:fld>
            <a:endParaRPr lang="en-US"/>
          </a:p>
        </p:txBody>
      </p:sp>
      <p:pic>
        <p:nvPicPr>
          <p:cNvPr id="1030" name="Picture 6" descr="http://www.eurotech-inc.com/images/devices/passenger-people-counter-lar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9750" y="2667000"/>
            <a:ext cx="1723397" cy="11720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ipc2u.com/images/nice3100p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744" y="1642907"/>
            <a:ext cx="1905000" cy="12957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gohrt.com/wp-content/uploads/2010/04/lightrail-map-we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648" y="3802465"/>
            <a:ext cx="4724400" cy="239799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0116"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4412"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5284"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intranetsoftwareguide.files.wordpress.com/2010/06/intranet2.jpg?w=4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5047594"/>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43128" y="1567934"/>
            <a:ext cx="1764457" cy="369332"/>
          </a:xfrm>
          <a:prstGeom prst="rect">
            <a:avLst/>
          </a:prstGeom>
          <a:noFill/>
        </p:spPr>
        <p:txBody>
          <a:bodyPr wrap="none" rtlCol="0">
            <a:spAutoFit/>
          </a:bodyPr>
          <a:lstStyle/>
          <a:p>
            <a:r>
              <a:rPr lang="en-US" dirty="0" smtClean="0"/>
              <a:t>Light Rail Vehicle</a:t>
            </a:r>
            <a:endParaRPr lang="en-US" dirty="0"/>
          </a:p>
        </p:txBody>
      </p:sp>
      <p:sp>
        <p:nvSpPr>
          <p:cNvPr id="14" name="Left Brace 13"/>
          <p:cNvSpPr/>
          <p:nvPr/>
        </p:nvSpPr>
        <p:spPr>
          <a:xfrm>
            <a:off x="4407408" y="1237488"/>
            <a:ext cx="316992" cy="272491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26" name="Straight Arrow Connector 25"/>
          <p:cNvCxnSpPr/>
          <p:nvPr/>
        </p:nvCxnSpPr>
        <p:spPr>
          <a:xfrm>
            <a:off x="2974848" y="4800600"/>
            <a:ext cx="3578352" cy="96136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1048" name="Picture 24" descr="http://ak.buy.com/PI/0/500/10353206.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7048" y="2856431"/>
            <a:ext cx="977646" cy="977646"/>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p:nvPr/>
        </p:nvCxnSpPr>
        <p:spPr>
          <a:xfrm flipH="1">
            <a:off x="2974848" y="1894830"/>
            <a:ext cx="2787396" cy="290577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H="1">
            <a:off x="5825872" y="3345254"/>
            <a:ext cx="1452037" cy="15994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47" name="Straight Arrow Connector 1046"/>
          <p:cNvCxnSpPr/>
          <p:nvPr/>
        </p:nvCxnSpPr>
        <p:spPr>
          <a:xfrm flipV="1">
            <a:off x="5825871" y="2290761"/>
            <a:ext cx="270129" cy="96225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0" name="TextBox 59"/>
          <p:cNvSpPr txBox="1"/>
          <p:nvPr/>
        </p:nvSpPr>
        <p:spPr>
          <a:xfrm>
            <a:off x="4764024" y="1286492"/>
            <a:ext cx="1666931" cy="461665"/>
          </a:xfrm>
          <a:prstGeom prst="rect">
            <a:avLst/>
          </a:prstGeom>
          <a:noFill/>
        </p:spPr>
        <p:txBody>
          <a:bodyPr wrap="none" rtlCol="0">
            <a:spAutoFit/>
          </a:bodyPr>
          <a:lstStyle/>
          <a:p>
            <a:r>
              <a:rPr lang="en-US" sz="1200" dirty="0" smtClean="0"/>
              <a:t>On-Board Linux Module</a:t>
            </a:r>
            <a:br>
              <a:rPr lang="en-US" sz="1200" dirty="0" smtClean="0"/>
            </a:br>
            <a:r>
              <a:rPr lang="en-US" sz="1200" dirty="0" smtClean="0"/>
              <a:t>w/ Wireless NIC</a:t>
            </a:r>
            <a:endParaRPr lang="en-US" sz="1200" dirty="0"/>
          </a:p>
        </p:txBody>
      </p:sp>
      <p:sp>
        <p:nvSpPr>
          <p:cNvPr id="62" name="TextBox 61"/>
          <p:cNvSpPr txBox="1"/>
          <p:nvPr/>
        </p:nvSpPr>
        <p:spPr>
          <a:xfrm>
            <a:off x="7776575" y="3536219"/>
            <a:ext cx="559769" cy="369332"/>
          </a:xfrm>
          <a:prstGeom prst="rect">
            <a:avLst/>
          </a:prstGeom>
          <a:noFill/>
        </p:spPr>
        <p:txBody>
          <a:bodyPr wrap="none" rtlCol="0">
            <a:spAutoFit/>
          </a:bodyPr>
          <a:lstStyle/>
          <a:p>
            <a:r>
              <a:rPr lang="en-US" dirty="0" smtClean="0"/>
              <a:t>APC</a:t>
            </a:r>
            <a:endParaRPr lang="en-US" dirty="0"/>
          </a:p>
        </p:txBody>
      </p:sp>
      <p:sp>
        <p:nvSpPr>
          <p:cNvPr id="1052" name="TextBox 1051"/>
          <p:cNvSpPr txBox="1"/>
          <p:nvPr/>
        </p:nvSpPr>
        <p:spPr>
          <a:xfrm>
            <a:off x="4809744" y="3581173"/>
            <a:ext cx="663515" cy="307777"/>
          </a:xfrm>
          <a:prstGeom prst="rect">
            <a:avLst/>
          </a:prstGeom>
          <a:noFill/>
        </p:spPr>
        <p:txBody>
          <a:bodyPr wrap="none" rtlCol="0">
            <a:spAutoFit/>
          </a:bodyPr>
          <a:lstStyle/>
          <a:p>
            <a:r>
              <a:rPr lang="en-US" sz="1400" dirty="0" smtClean="0"/>
              <a:t>Switch</a:t>
            </a:r>
            <a:endParaRPr lang="en-US" sz="1400" dirty="0"/>
          </a:p>
        </p:txBody>
      </p:sp>
      <p:sp>
        <p:nvSpPr>
          <p:cNvPr id="1053" name="TextBox 1052"/>
          <p:cNvSpPr txBox="1"/>
          <p:nvPr/>
        </p:nvSpPr>
        <p:spPr>
          <a:xfrm>
            <a:off x="1881554" y="6179645"/>
            <a:ext cx="2150012" cy="369332"/>
          </a:xfrm>
          <a:prstGeom prst="rect">
            <a:avLst/>
          </a:prstGeom>
          <a:noFill/>
        </p:spPr>
        <p:txBody>
          <a:bodyPr wrap="none" rtlCol="0">
            <a:spAutoFit/>
          </a:bodyPr>
          <a:lstStyle/>
          <a:p>
            <a:r>
              <a:rPr lang="en-US" dirty="0" smtClean="0"/>
              <a:t>Wireless AP Network</a:t>
            </a:r>
            <a:endParaRPr lang="en-US" dirty="0"/>
          </a:p>
        </p:txBody>
      </p:sp>
      <p:sp>
        <p:nvSpPr>
          <p:cNvPr id="1054" name="TextBox 1053"/>
          <p:cNvSpPr txBox="1"/>
          <p:nvPr/>
        </p:nvSpPr>
        <p:spPr>
          <a:xfrm>
            <a:off x="6808902" y="5577303"/>
            <a:ext cx="938014" cy="369332"/>
          </a:xfrm>
          <a:prstGeom prst="rect">
            <a:avLst/>
          </a:prstGeom>
          <a:noFill/>
        </p:spPr>
        <p:txBody>
          <a:bodyPr wrap="none" rtlCol="0">
            <a:spAutoFit/>
          </a:bodyPr>
          <a:lstStyle/>
          <a:p>
            <a:r>
              <a:rPr lang="en-US" dirty="0" smtClean="0"/>
              <a:t>Intranet</a:t>
            </a:r>
            <a:endParaRPr lang="en-US" dirty="0"/>
          </a:p>
        </p:txBody>
      </p:sp>
      <p:pic>
        <p:nvPicPr>
          <p:cNvPr id="1055" name="Picture 28" descr="http://www.comparison.com.au/images/stories/Articles/gps%20satellit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9145" y="1292588"/>
            <a:ext cx="1414002" cy="109537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p:nvPr/>
        </p:nvCxnSpPr>
        <p:spPr>
          <a:xfrm flipH="1">
            <a:off x="6430955" y="1752600"/>
            <a:ext cx="1473375" cy="53816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7816077" y="1304353"/>
            <a:ext cx="514885" cy="338554"/>
          </a:xfrm>
          <a:prstGeom prst="rect">
            <a:avLst/>
          </a:prstGeom>
          <a:noFill/>
        </p:spPr>
        <p:txBody>
          <a:bodyPr wrap="none" rtlCol="0">
            <a:spAutoFit/>
          </a:bodyPr>
          <a:lstStyle/>
          <a:p>
            <a:r>
              <a:rPr lang="en-US" sz="1600" dirty="0" smtClean="0"/>
              <a:t>GPS</a:t>
            </a:r>
            <a:endParaRPr lang="en-US" sz="1600" dirty="0"/>
          </a:p>
        </p:txBody>
      </p:sp>
      <p:pic>
        <p:nvPicPr>
          <p:cNvPr id="67" name="Picture 2" descr="http://t2.gstatic.com/images?q=tbn:ANd9GcT9yHlq_30feFvpEwL-AdD2jkEKjLLLa24M3_01HLuPs6DWtJItM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17795" y="5001461"/>
            <a:ext cx="773579" cy="773579"/>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7294187" y="4388765"/>
            <a:ext cx="1504856" cy="646331"/>
          </a:xfrm>
          <a:prstGeom prst="rect">
            <a:avLst/>
          </a:prstGeom>
          <a:noFill/>
        </p:spPr>
        <p:txBody>
          <a:bodyPr wrap="square" rtlCol="0">
            <a:spAutoFit/>
          </a:bodyPr>
          <a:lstStyle/>
          <a:p>
            <a:r>
              <a:rPr lang="en-US" dirty="0" smtClean="0"/>
              <a:t>SQL Server Database</a:t>
            </a:r>
            <a:endParaRPr lang="en-US" dirty="0"/>
          </a:p>
        </p:txBody>
      </p:sp>
    </p:spTree>
    <p:extLst>
      <p:ext uri="{BB962C8B-B14F-4D97-AF65-F5344CB8AC3E}">
        <p14:creationId xmlns:p14="http://schemas.microsoft.com/office/powerpoint/2010/main" val="3859316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Phase II - Prediction</a:t>
            </a:r>
            <a:endParaRPr lang="en-US" dirty="0"/>
          </a:p>
        </p:txBody>
      </p:sp>
      <p:sp>
        <p:nvSpPr>
          <p:cNvPr id="5" name="Content Placeholder 4"/>
          <p:cNvSpPr>
            <a:spLocks noGrp="1"/>
          </p:cNvSpPr>
          <p:nvPr>
            <p:ph sz="half" idx="1"/>
          </p:nvPr>
        </p:nvSpPr>
        <p:spPr>
          <a:xfrm>
            <a:off x="457199" y="1600199"/>
            <a:ext cx="5255747" cy="4641533"/>
          </a:xfrm>
        </p:spPr>
        <p:txBody>
          <a:bodyPr>
            <a:normAutofit fontScale="92500"/>
          </a:bodyPr>
          <a:lstStyle/>
          <a:p>
            <a:r>
              <a:rPr lang="en-US" dirty="0" smtClean="0"/>
              <a:t>Real-time ridership and GPS coordinates of the vehicles will be retrieved from database, along with historical ridership data.</a:t>
            </a:r>
          </a:p>
          <a:p>
            <a:r>
              <a:rPr lang="en-US" dirty="0" smtClean="0"/>
              <a:t>This data will be analyzed based upon various features of time, riders, waypoints and other trends.</a:t>
            </a:r>
          </a:p>
          <a:p>
            <a:r>
              <a:rPr lang="en-US" dirty="0" smtClean="0"/>
              <a:t>The prediction server will generate and save a forecast to a database, as well as option routes in the event of a failure</a:t>
            </a:r>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36</a:t>
            </a:fld>
            <a:endParaRPr lang="en-US"/>
          </a:p>
        </p:txBody>
      </p:sp>
      <p:pic>
        <p:nvPicPr>
          <p:cNvPr id="2050" name="Picture 2" descr="http://t2.gstatic.com/images?q=tbn:ANd9GcT9yHlq_30feFvpEwL-AdD2jkEKjLLLa24M3_01HLuPs6DWtJIt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937" y="1752600"/>
            <a:ext cx="1785747" cy="17857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cons.iconarchive.com/icons/visualpharm/hardware/256/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7335" y="4042446"/>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51790" y="1567934"/>
            <a:ext cx="2124043" cy="369332"/>
          </a:xfrm>
          <a:prstGeom prst="rect">
            <a:avLst/>
          </a:prstGeom>
          <a:noFill/>
        </p:spPr>
        <p:txBody>
          <a:bodyPr wrap="none" rtlCol="0">
            <a:spAutoFit/>
          </a:bodyPr>
          <a:lstStyle/>
          <a:p>
            <a:r>
              <a:rPr lang="en-US" dirty="0" smtClean="0"/>
              <a:t>SQL Database Server</a:t>
            </a:r>
            <a:endParaRPr lang="en-US" dirty="0"/>
          </a:p>
        </p:txBody>
      </p:sp>
      <p:sp>
        <p:nvSpPr>
          <p:cNvPr id="13" name="TextBox 12"/>
          <p:cNvSpPr txBox="1"/>
          <p:nvPr/>
        </p:nvSpPr>
        <p:spPr>
          <a:xfrm>
            <a:off x="5712947" y="5595402"/>
            <a:ext cx="2614434" cy="646331"/>
          </a:xfrm>
          <a:prstGeom prst="rect">
            <a:avLst/>
          </a:prstGeom>
          <a:noFill/>
        </p:spPr>
        <p:txBody>
          <a:bodyPr wrap="none" rtlCol="0">
            <a:spAutoFit/>
          </a:bodyPr>
          <a:lstStyle/>
          <a:p>
            <a:pPr algn="ctr"/>
            <a:r>
              <a:rPr lang="en-US" dirty="0" smtClean="0"/>
              <a:t>Optimization &amp; Prediction</a:t>
            </a:r>
            <a:br>
              <a:rPr lang="en-US" dirty="0" smtClean="0"/>
            </a:br>
            <a:r>
              <a:rPr lang="en-US" dirty="0" smtClean="0"/>
              <a:t>Server</a:t>
            </a:r>
            <a:endParaRPr lang="en-US" dirty="0"/>
          </a:p>
        </p:txBody>
      </p:sp>
      <p:cxnSp>
        <p:nvCxnSpPr>
          <p:cNvPr id="31" name="Straight Arrow Connector 30"/>
          <p:cNvCxnSpPr>
            <a:stCxn id="2050" idx="2"/>
            <a:endCxn id="2052" idx="0"/>
          </p:cNvCxnSpPr>
          <p:nvPr/>
        </p:nvCxnSpPr>
        <p:spPr>
          <a:xfrm>
            <a:off x="7013811" y="3538347"/>
            <a:ext cx="2" cy="504099"/>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027520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Software Phase III - Reporting</a:t>
            </a:r>
            <a:endParaRPr lang="en-US" dirty="0"/>
          </a:p>
        </p:txBody>
      </p:sp>
      <p:sp>
        <p:nvSpPr>
          <p:cNvPr id="6" name="Content Placeholder 5"/>
          <p:cNvSpPr>
            <a:spLocks noGrp="1"/>
          </p:cNvSpPr>
          <p:nvPr>
            <p:ph idx="1"/>
          </p:nvPr>
        </p:nvSpPr>
        <p:spPr>
          <a:xfrm>
            <a:off x="457200" y="1600201"/>
            <a:ext cx="7948076" cy="2286000"/>
          </a:xfrm>
        </p:spPr>
        <p:txBody>
          <a:bodyPr>
            <a:normAutofit/>
          </a:bodyPr>
          <a:lstStyle/>
          <a:p>
            <a:r>
              <a:rPr lang="en-US" dirty="0" smtClean="0"/>
              <a:t>The Web Application Engine (WAE) transmits the monitoring results from the prediction server to the Google API using General Transit Feed Specification (GTFS).</a:t>
            </a:r>
          </a:p>
          <a:p>
            <a:r>
              <a:rPr lang="en-US" dirty="0" smtClean="0"/>
              <a:t>Simultaneously, the WAE checks with the Google API to update its record of local destinations at the station waypoints from Google Places.</a:t>
            </a:r>
            <a:endParaRPr lang="en-US" dirty="0"/>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2" name="Footer Placeholder 1"/>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37</a:t>
            </a:fld>
            <a:endParaRPr lang="en-US"/>
          </a:p>
        </p:txBody>
      </p:sp>
      <p:pic>
        <p:nvPicPr>
          <p:cNvPr id="7" name="Picture 4" descr="http://icons.iconarchive.com/icons/visualpharm/hardware/256/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233" y="4033434"/>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7845" y="5586390"/>
            <a:ext cx="2614434" cy="646331"/>
          </a:xfrm>
          <a:prstGeom prst="rect">
            <a:avLst/>
          </a:prstGeom>
          <a:noFill/>
        </p:spPr>
        <p:txBody>
          <a:bodyPr wrap="none" rtlCol="0">
            <a:spAutoFit/>
          </a:bodyPr>
          <a:lstStyle/>
          <a:p>
            <a:pPr algn="ctr"/>
            <a:r>
              <a:rPr lang="en-US" dirty="0" smtClean="0"/>
              <a:t>Optimization &amp; Prediction</a:t>
            </a:r>
            <a:br>
              <a:rPr lang="en-US" dirty="0" smtClean="0"/>
            </a:br>
            <a:r>
              <a:rPr lang="en-US" dirty="0" smtClean="0"/>
              <a:t>Server</a:t>
            </a:r>
            <a:endParaRPr lang="en-US" dirty="0"/>
          </a:p>
        </p:txBody>
      </p:sp>
      <p:pic>
        <p:nvPicPr>
          <p:cNvPr id="9" name="Picture 4" descr="http://icons.iconarchive.com/icons/visualpharm/hardware/256/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279" y="4033434"/>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729169" y="5586390"/>
            <a:ext cx="1731884" cy="646331"/>
          </a:xfrm>
          <a:prstGeom prst="rect">
            <a:avLst/>
          </a:prstGeom>
          <a:noFill/>
        </p:spPr>
        <p:txBody>
          <a:bodyPr wrap="none" rtlCol="0">
            <a:spAutoFit/>
          </a:bodyPr>
          <a:lstStyle/>
          <a:p>
            <a:pPr algn="ctr"/>
            <a:r>
              <a:rPr lang="en-US" dirty="0" smtClean="0"/>
              <a:t>Web Application</a:t>
            </a:r>
            <a:br>
              <a:rPr lang="en-US" dirty="0" smtClean="0"/>
            </a:br>
            <a:r>
              <a:rPr lang="en-US" dirty="0" smtClean="0"/>
              <a:t>Engine</a:t>
            </a:r>
            <a:endParaRPr lang="en-US" dirty="0"/>
          </a:p>
        </p:txBody>
      </p:sp>
      <p:pic>
        <p:nvPicPr>
          <p:cNvPr id="11" name="Picture 18" descr="http://intranetsoftwareguide.files.wordpress.com/2010/06/intranet2.jpg?w=4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6613" y="4157640"/>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t1.gstatic.com/images?q=tbn:ANd9GcTRBrAwzAesT3czt8UTJFeYA1amX_yFcSraryZh5mI_LkNBIg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8189" y="4300515"/>
            <a:ext cx="1947087"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Elbow Connector 28"/>
          <p:cNvCxnSpPr/>
          <p:nvPr/>
        </p:nvCxnSpPr>
        <p:spPr>
          <a:xfrm rot="10800000">
            <a:off x="1941433" y="4490634"/>
            <a:ext cx="990600" cy="31927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7" name="Elbow Connector 46"/>
          <p:cNvCxnSpPr/>
          <p:nvPr/>
        </p:nvCxnSpPr>
        <p:spPr>
          <a:xfrm flipV="1">
            <a:off x="1919655" y="4985934"/>
            <a:ext cx="1012378" cy="149354"/>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0" name="Elbow Connector 49"/>
          <p:cNvCxnSpPr/>
          <p:nvPr/>
        </p:nvCxnSpPr>
        <p:spPr>
          <a:xfrm flipV="1">
            <a:off x="3770233" y="4809913"/>
            <a:ext cx="914400" cy="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3" name="Elbow Connector 52"/>
          <p:cNvCxnSpPr/>
          <p:nvPr/>
        </p:nvCxnSpPr>
        <p:spPr>
          <a:xfrm flipV="1">
            <a:off x="6037422" y="4687349"/>
            <a:ext cx="552211" cy="10199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6" name="Elbow Connector 55"/>
          <p:cNvCxnSpPr/>
          <p:nvPr/>
        </p:nvCxnSpPr>
        <p:spPr>
          <a:xfrm rot="10800000" flipV="1">
            <a:off x="5469115" y="4872014"/>
            <a:ext cx="844412" cy="456817"/>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8" name="Elbow Connector 57"/>
          <p:cNvCxnSpPr/>
          <p:nvPr/>
        </p:nvCxnSpPr>
        <p:spPr>
          <a:xfrm rot="10800000">
            <a:off x="4227433" y="5135289"/>
            <a:ext cx="1279780" cy="19876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4973685" y="4691279"/>
            <a:ext cx="945067" cy="369332"/>
          </a:xfrm>
          <a:prstGeom prst="rect">
            <a:avLst/>
          </a:prstGeom>
          <a:noFill/>
        </p:spPr>
        <p:txBody>
          <a:bodyPr wrap="none" rtlCol="0">
            <a:spAutoFit/>
          </a:bodyPr>
          <a:lstStyle/>
          <a:p>
            <a:r>
              <a:rPr lang="en-US" dirty="0" smtClean="0"/>
              <a:t>Internet</a:t>
            </a:r>
            <a:endParaRPr lang="en-US" dirty="0"/>
          </a:p>
        </p:txBody>
      </p:sp>
    </p:spTree>
    <p:extLst>
      <p:ext uri="{BB962C8B-B14F-4D97-AF65-F5344CB8AC3E}">
        <p14:creationId xmlns:p14="http://schemas.microsoft.com/office/powerpoint/2010/main" val="1333395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Phase IV - Presentation</a:t>
            </a:r>
            <a:endParaRPr lang="en-US" dirty="0"/>
          </a:p>
        </p:txBody>
      </p:sp>
      <p:sp>
        <p:nvSpPr>
          <p:cNvPr id="3" name="Content Placeholder 2"/>
          <p:cNvSpPr>
            <a:spLocks noGrp="1"/>
          </p:cNvSpPr>
          <p:nvPr>
            <p:ph idx="1"/>
          </p:nvPr>
        </p:nvSpPr>
        <p:spPr>
          <a:xfrm>
            <a:off x="457200" y="1600201"/>
            <a:ext cx="8229600" cy="2239396"/>
          </a:xfrm>
        </p:spPr>
        <p:txBody>
          <a:bodyPr>
            <a:normAutofit fontScale="85000" lnSpcReduction="20000"/>
          </a:bodyPr>
          <a:lstStyle/>
          <a:p>
            <a:r>
              <a:rPr lang="en-US" dirty="0" smtClean="0"/>
              <a:t>With the WAE in place and our extensible interface to it, any web-enabled device can then retrieve the monitoring and local destination results directly using a standard format (GTFS, AJAX, etc.)</a:t>
            </a:r>
          </a:p>
          <a:p>
            <a:r>
              <a:rPr lang="en-US" dirty="0" smtClean="0"/>
              <a:t>The WAE will also receive rider feedback input from the end-user devices (website , Android app, etc.) Results will be written to a database for trend data and accessible via a back-end monitoring interface.</a:t>
            </a:r>
          </a:p>
          <a:p>
            <a:r>
              <a:rPr lang="en-US" dirty="0" smtClean="0"/>
              <a:t>Ideally, the real-time passenger information (RTPI) will be available at every point possible to the end-user.</a:t>
            </a:r>
            <a:endParaRPr lang="en-US"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38</a:t>
            </a:fld>
            <a:endParaRPr lang="en-US"/>
          </a:p>
        </p:txBody>
      </p:sp>
      <p:pic>
        <p:nvPicPr>
          <p:cNvPr id="4104" name="Picture 8" descr="http://t1.gstatic.com/images?q=tbn:ANd9GcS_EHXbrct3jBFhk6B9155gBN3QneQlSisPRI0b1HJ8C6axG6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3" y="3830257"/>
            <a:ext cx="2303463" cy="129425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t3.gstatic.com/images?q=tbn:ANd9GcTdiIQ37Lv0LZ1glrYpxmFufU94vze32E8KmxmaGC7TeX0Vr8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900" y="5718754"/>
            <a:ext cx="1338492" cy="79573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www.asal.com.hk/images/given/H01%20NS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2300" y="5211468"/>
            <a:ext cx="16764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intranetsoftwareguide.files.wordpress.com/2010/06/intranet2.jpg?w=4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746" y="3943745"/>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673818" y="4477384"/>
            <a:ext cx="945067" cy="369332"/>
          </a:xfrm>
          <a:prstGeom prst="rect">
            <a:avLst/>
          </a:prstGeom>
          <a:noFill/>
        </p:spPr>
        <p:txBody>
          <a:bodyPr wrap="none" rtlCol="0">
            <a:spAutoFit/>
          </a:bodyPr>
          <a:lstStyle/>
          <a:p>
            <a:r>
              <a:rPr lang="en-US" dirty="0" smtClean="0"/>
              <a:t>Internet</a:t>
            </a:r>
            <a:endParaRPr lang="en-US" dirty="0"/>
          </a:p>
        </p:txBody>
      </p:sp>
      <p:pic>
        <p:nvPicPr>
          <p:cNvPr id="20" name="Picture 4" descr="http://icons.iconarchive.com/icons/visualpharm/hardware/256/server-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6521" y="3600000"/>
            <a:ext cx="1181100" cy="11811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115502" y="4420602"/>
            <a:ext cx="1349309" cy="738664"/>
          </a:xfrm>
          <a:prstGeom prst="rect">
            <a:avLst/>
          </a:prstGeom>
          <a:noFill/>
        </p:spPr>
        <p:txBody>
          <a:bodyPr wrap="square" rtlCol="0">
            <a:spAutoFit/>
          </a:bodyPr>
          <a:lstStyle/>
          <a:p>
            <a:pPr algn="ctr"/>
            <a:r>
              <a:rPr lang="en-US" sz="1400" dirty="0" smtClean="0"/>
              <a:t>Web Application</a:t>
            </a:r>
            <a:br>
              <a:rPr lang="en-US" sz="1400" dirty="0" smtClean="0"/>
            </a:br>
            <a:r>
              <a:rPr lang="en-US" sz="1400" dirty="0" smtClean="0"/>
              <a:t>Engine</a:t>
            </a:r>
            <a:endParaRPr lang="en-US" sz="1400" dirty="0"/>
          </a:p>
        </p:txBody>
      </p:sp>
      <p:cxnSp>
        <p:nvCxnSpPr>
          <p:cNvPr id="22" name="Elbow Connector 21"/>
          <p:cNvCxnSpPr>
            <a:stCxn id="4104" idx="2"/>
          </p:cNvCxnSpPr>
          <p:nvPr/>
        </p:nvCxnSpPr>
        <p:spPr>
          <a:xfrm rot="5400000" flipH="1" flipV="1">
            <a:off x="1964644" y="3643459"/>
            <a:ext cx="650226" cy="2311876"/>
          </a:xfrm>
          <a:prstGeom prst="bentConnector4">
            <a:avLst>
              <a:gd name="adj1" fmla="val -35157"/>
              <a:gd name="adj2" fmla="val 74909"/>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3" name="Elbow Connector 22"/>
          <p:cNvCxnSpPr>
            <a:stCxn id="4106" idx="0"/>
          </p:cNvCxnSpPr>
          <p:nvPr/>
        </p:nvCxnSpPr>
        <p:spPr>
          <a:xfrm rot="5400000" flipH="1" flipV="1">
            <a:off x="2470119" y="4168543"/>
            <a:ext cx="544238" cy="2556184"/>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6" name="Elbow Connector 25"/>
          <p:cNvCxnSpPr>
            <a:stCxn id="4110" idx="0"/>
            <a:endCxn id="18" idx="2"/>
          </p:cNvCxnSpPr>
          <p:nvPr/>
        </p:nvCxnSpPr>
        <p:spPr>
          <a:xfrm rot="5400000" flipH="1" flipV="1">
            <a:off x="3857867" y="5386039"/>
            <a:ext cx="324923" cy="297836"/>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0" name="Elbow Connector 29"/>
          <p:cNvCxnSpPr>
            <a:stCxn id="4108" idx="1"/>
          </p:cNvCxnSpPr>
          <p:nvPr/>
        </p:nvCxnSpPr>
        <p:spPr>
          <a:xfrm rot="10800000">
            <a:off x="4376300" y="5124511"/>
            <a:ext cx="2286000" cy="715609"/>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pic>
        <p:nvPicPr>
          <p:cNvPr id="4110" name="Picture 14" descr="http://www.stationstops.com/blog/wp-content/uploads/2009/11/dc-metro-led-sig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0947" y="5697418"/>
            <a:ext cx="1360925" cy="102069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Elbow Connector 36"/>
          <p:cNvCxnSpPr>
            <a:endCxn id="20" idx="1"/>
          </p:cNvCxnSpPr>
          <p:nvPr/>
        </p:nvCxnSpPr>
        <p:spPr>
          <a:xfrm flipV="1">
            <a:off x="4970467" y="4190550"/>
            <a:ext cx="1956054" cy="471500"/>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37676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ounded Rectangle 119"/>
          <p:cNvSpPr/>
          <p:nvPr/>
        </p:nvSpPr>
        <p:spPr>
          <a:xfrm>
            <a:off x="4219956" y="1409065"/>
            <a:ext cx="1158622" cy="365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110" name="Elbow Connector 109"/>
          <p:cNvCxnSpPr>
            <a:stCxn id="15" idx="0"/>
            <a:endCxn id="92" idx="2"/>
          </p:cNvCxnSpPr>
          <p:nvPr/>
        </p:nvCxnSpPr>
        <p:spPr>
          <a:xfrm rot="16200000" flipV="1">
            <a:off x="5103117" y="4662045"/>
            <a:ext cx="974595" cy="1535429"/>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
        <p:nvSpPr>
          <p:cNvPr id="19" name="Rounded Rectangle 18"/>
          <p:cNvSpPr/>
          <p:nvPr/>
        </p:nvSpPr>
        <p:spPr>
          <a:xfrm>
            <a:off x="1735836" y="5764657"/>
            <a:ext cx="5341620"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ounded Rectangle 17"/>
          <p:cNvSpPr/>
          <p:nvPr/>
        </p:nvSpPr>
        <p:spPr>
          <a:xfrm>
            <a:off x="5782056" y="2365252"/>
            <a:ext cx="2590800" cy="25146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ounded Rectangle 16"/>
          <p:cNvSpPr/>
          <p:nvPr/>
        </p:nvSpPr>
        <p:spPr>
          <a:xfrm>
            <a:off x="556260" y="2402718"/>
            <a:ext cx="3529584" cy="2514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normAutofit/>
          </a:bodyPr>
          <a:lstStyle/>
          <a:p>
            <a:r>
              <a:rPr lang="en-US" dirty="0" smtClean="0"/>
              <a:t>Software Overview</a:t>
            </a:r>
            <a:endParaRPr lang="en-US" dirty="0"/>
          </a:p>
        </p:txBody>
      </p:sp>
      <p:sp>
        <p:nvSpPr>
          <p:cNvPr id="16" name="Date Placeholder 15"/>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20" name="Slide Number Placeholder 19"/>
          <p:cNvSpPr>
            <a:spLocks noGrp="1"/>
          </p:cNvSpPr>
          <p:nvPr>
            <p:ph type="sldNum" sz="quarter" idx="12"/>
          </p:nvPr>
        </p:nvSpPr>
        <p:spPr/>
        <p:txBody>
          <a:bodyPr/>
          <a:lstStyle/>
          <a:p>
            <a:fld id="{2EE873E7-DBD3-43C8-86A2-5E88EDD02B8A}" type="slidenum">
              <a:rPr lang="en-US" smtClean="0"/>
              <a:t>39</a:t>
            </a:fld>
            <a:endParaRPr lang="en-US"/>
          </a:p>
        </p:txBody>
      </p:sp>
      <p:sp>
        <p:nvSpPr>
          <p:cNvPr id="3" name="Flowchart: Process 2"/>
          <p:cNvSpPr/>
          <p:nvPr/>
        </p:nvSpPr>
        <p:spPr>
          <a:xfrm>
            <a:off x="672084" y="2614553"/>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GPS</a:t>
            </a:r>
            <a:endParaRPr lang="en-US" sz="1100" dirty="0"/>
          </a:p>
        </p:txBody>
      </p:sp>
      <p:sp>
        <p:nvSpPr>
          <p:cNvPr id="5" name="Flowchart: Process 4"/>
          <p:cNvSpPr/>
          <p:nvPr/>
        </p:nvSpPr>
        <p:spPr>
          <a:xfrm>
            <a:off x="672084" y="4062353"/>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APC</a:t>
            </a:r>
            <a:endParaRPr lang="en-US" sz="1100" dirty="0"/>
          </a:p>
        </p:txBody>
      </p:sp>
      <p:sp>
        <p:nvSpPr>
          <p:cNvPr id="6" name="Flowchart: Process 5"/>
          <p:cNvSpPr/>
          <p:nvPr/>
        </p:nvSpPr>
        <p:spPr>
          <a:xfrm>
            <a:off x="1831848" y="33003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On-board</a:t>
            </a:r>
            <a:br>
              <a:rPr lang="en-US" sz="1100" dirty="0" smtClean="0"/>
            </a:br>
            <a:r>
              <a:rPr lang="en-US" sz="1100" dirty="0" smtClean="0"/>
              <a:t>Module</a:t>
            </a:r>
          </a:p>
        </p:txBody>
      </p:sp>
      <p:sp>
        <p:nvSpPr>
          <p:cNvPr id="7" name="Flowchart: Process 6"/>
          <p:cNvSpPr/>
          <p:nvPr/>
        </p:nvSpPr>
        <p:spPr>
          <a:xfrm>
            <a:off x="5934456" y="2682245"/>
            <a:ext cx="924615"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Database</a:t>
            </a:r>
            <a:br>
              <a:rPr lang="en-US" sz="1100" dirty="0" smtClean="0"/>
            </a:br>
            <a:r>
              <a:rPr lang="en-US" sz="1100" dirty="0" smtClean="0"/>
              <a:t>Server</a:t>
            </a:r>
            <a:endParaRPr lang="en-US" sz="1100" dirty="0"/>
          </a:p>
        </p:txBody>
      </p:sp>
      <p:sp>
        <p:nvSpPr>
          <p:cNvPr id="8" name="Flowchart: Process 7"/>
          <p:cNvSpPr/>
          <p:nvPr/>
        </p:nvSpPr>
        <p:spPr>
          <a:xfrm>
            <a:off x="3029712" y="33003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Wireless Sensor</a:t>
            </a:r>
            <a:br>
              <a:rPr lang="en-US" sz="1100" dirty="0" smtClean="0"/>
            </a:br>
            <a:r>
              <a:rPr lang="en-US" sz="1100" dirty="0" smtClean="0"/>
              <a:t>Network</a:t>
            </a:r>
            <a:endParaRPr lang="en-US" sz="1100" dirty="0"/>
          </a:p>
        </p:txBody>
      </p:sp>
      <p:sp>
        <p:nvSpPr>
          <p:cNvPr id="9" name="Flowchart: Process 8"/>
          <p:cNvSpPr/>
          <p:nvPr/>
        </p:nvSpPr>
        <p:spPr>
          <a:xfrm>
            <a:off x="4329684" y="3300351"/>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Intranet</a:t>
            </a:r>
            <a:endParaRPr lang="en-US" sz="1100" dirty="0"/>
          </a:p>
        </p:txBody>
      </p:sp>
      <p:sp>
        <p:nvSpPr>
          <p:cNvPr id="10" name="Flowchart: Process 9"/>
          <p:cNvSpPr/>
          <p:nvPr/>
        </p:nvSpPr>
        <p:spPr>
          <a:xfrm>
            <a:off x="7313676" y="32796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Optimization and Prediction Server</a:t>
            </a:r>
            <a:endParaRPr lang="en-US" sz="1100" dirty="0"/>
          </a:p>
        </p:txBody>
      </p:sp>
      <p:sp>
        <p:nvSpPr>
          <p:cNvPr id="11" name="Flowchart: Process 10"/>
          <p:cNvSpPr/>
          <p:nvPr/>
        </p:nvSpPr>
        <p:spPr>
          <a:xfrm>
            <a:off x="5934456" y="3877061"/>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Web Application</a:t>
            </a:r>
            <a:br>
              <a:rPr lang="en-US" sz="1100" dirty="0" smtClean="0"/>
            </a:br>
            <a:r>
              <a:rPr lang="en-US" sz="1100" dirty="0" smtClean="0"/>
              <a:t>Engine</a:t>
            </a:r>
            <a:endParaRPr lang="en-US" sz="1100" dirty="0"/>
          </a:p>
        </p:txBody>
      </p:sp>
      <p:sp>
        <p:nvSpPr>
          <p:cNvPr id="12" name="Flowchart: Process 11"/>
          <p:cNvSpPr/>
          <p:nvPr/>
        </p:nvSpPr>
        <p:spPr>
          <a:xfrm>
            <a:off x="2013204" y="5923154"/>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Smart Devices</a:t>
            </a:r>
            <a:endParaRPr lang="en-US" sz="1100" dirty="0"/>
          </a:p>
        </p:txBody>
      </p:sp>
      <p:sp>
        <p:nvSpPr>
          <p:cNvPr id="13" name="Flowchart: Process 12"/>
          <p:cNvSpPr/>
          <p:nvPr/>
        </p:nvSpPr>
        <p:spPr>
          <a:xfrm>
            <a:off x="3302508" y="592924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Desktop</a:t>
            </a:r>
            <a:endParaRPr lang="en-US" sz="1100" dirty="0"/>
          </a:p>
        </p:txBody>
      </p:sp>
      <p:sp>
        <p:nvSpPr>
          <p:cNvPr id="14" name="Flowchart: Process 13"/>
          <p:cNvSpPr/>
          <p:nvPr/>
        </p:nvSpPr>
        <p:spPr>
          <a:xfrm>
            <a:off x="4616196" y="592924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On-Board</a:t>
            </a:r>
            <a:br>
              <a:rPr lang="en-US" sz="1100" dirty="0" smtClean="0"/>
            </a:br>
            <a:r>
              <a:rPr lang="en-US" sz="1100" dirty="0" smtClean="0"/>
              <a:t>Passenger</a:t>
            </a:r>
            <a:br>
              <a:rPr lang="en-US" sz="1100" dirty="0" smtClean="0"/>
            </a:br>
            <a:r>
              <a:rPr lang="en-US" sz="1100" dirty="0" smtClean="0"/>
              <a:t>Display</a:t>
            </a:r>
          </a:p>
        </p:txBody>
      </p:sp>
      <p:sp>
        <p:nvSpPr>
          <p:cNvPr id="15" name="Flowchart: Process 14"/>
          <p:cNvSpPr/>
          <p:nvPr/>
        </p:nvSpPr>
        <p:spPr>
          <a:xfrm>
            <a:off x="5893308" y="5917057"/>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Station Display</a:t>
            </a:r>
            <a:endParaRPr lang="en-US" sz="1100" dirty="0"/>
          </a:p>
        </p:txBody>
      </p:sp>
      <p:cxnSp>
        <p:nvCxnSpPr>
          <p:cNvPr id="24" name="Elbow Connector 23"/>
          <p:cNvCxnSpPr>
            <a:stCxn id="3" idx="3"/>
            <a:endCxn id="6" idx="0"/>
          </p:cNvCxnSpPr>
          <p:nvPr/>
        </p:nvCxnSpPr>
        <p:spPr>
          <a:xfrm>
            <a:off x="1601724" y="2913257"/>
            <a:ext cx="694944" cy="387095"/>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Elbow Connector 27"/>
          <p:cNvCxnSpPr>
            <a:stCxn id="5" idx="3"/>
            <a:endCxn id="6" idx="2"/>
          </p:cNvCxnSpPr>
          <p:nvPr/>
        </p:nvCxnSpPr>
        <p:spPr>
          <a:xfrm flipV="1">
            <a:off x="1601724" y="3897760"/>
            <a:ext cx="694944" cy="463297"/>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a:stCxn id="6" idx="3"/>
            <a:endCxn id="8" idx="1"/>
          </p:cNvCxnSpPr>
          <p:nvPr/>
        </p:nvCxnSpPr>
        <p:spPr>
          <a:xfrm>
            <a:off x="2761488" y="3599056"/>
            <a:ext cx="26822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6" name="Flowchart: Process 55"/>
          <p:cNvSpPr/>
          <p:nvPr/>
        </p:nvSpPr>
        <p:spPr>
          <a:xfrm>
            <a:off x="4329684" y="152793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Google API</a:t>
            </a:r>
            <a:endParaRPr lang="en-US" sz="1100" dirty="0"/>
          </a:p>
        </p:txBody>
      </p:sp>
      <p:cxnSp>
        <p:nvCxnSpPr>
          <p:cNvPr id="58" name="Elbow Connector 57"/>
          <p:cNvCxnSpPr>
            <a:stCxn id="8" idx="3"/>
            <a:endCxn id="9" idx="1"/>
          </p:cNvCxnSpPr>
          <p:nvPr/>
        </p:nvCxnSpPr>
        <p:spPr>
          <a:xfrm flipV="1">
            <a:off x="3959352" y="3599055"/>
            <a:ext cx="370332" cy="1"/>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1" name="Elbow Connector 70"/>
          <p:cNvCxnSpPr>
            <a:stCxn id="9" idx="3"/>
            <a:endCxn id="7" idx="1"/>
          </p:cNvCxnSpPr>
          <p:nvPr/>
        </p:nvCxnSpPr>
        <p:spPr>
          <a:xfrm flipV="1">
            <a:off x="5259324" y="2980949"/>
            <a:ext cx="675132" cy="618106"/>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4" name="Elbow Connector 73"/>
          <p:cNvCxnSpPr>
            <a:stCxn id="7" idx="3"/>
            <a:endCxn id="10" idx="0"/>
          </p:cNvCxnSpPr>
          <p:nvPr/>
        </p:nvCxnSpPr>
        <p:spPr>
          <a:xfrm>
            <a:off x="6859071" y="2980949"/>
            <a:ext cx="919425" cy="298703"/>
          </a:xfrm>
          <a:prstGeom prst="bentConnector2">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77" name="Elbow Connector 76"/>
          <p:cNvCxnSpPr>
            <a:stCxn id="11" idx="1"/>
            <a:endCxn id="92" idx="0"/>
          </p:cNvCxnSpPr>
          <p:nvPr/>
        </p:nvCxnSpPr>
        <p:spPr>
          <a:xfrm rot="10800000" flipV="1">
            <a:off x="4822700" y="4175764"/>
            <a:ext cx="1111757" cy="169289"/>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80" name="Elbow Connector 79"/>
          <p:cNvCxnSpPr>
            <a:stCxn id="92" idx="3"/>
            <a:endCxn id="56" idx="2"/>
          </p:cNvCxnSpPr>
          <p:nvPr/>
        </p:nvCxnSpPr>
        <p:spPr>
          <a:xfrm flipH="1" flipV="1">
            <a:off x="4794504" y="2125347"/>
            <a:ext cx="493015" cy="2518411"/>
          </a:xfrm>
          <a:prstGeom prst="bentConnector4">
            <a:avLst>
              <a:gd name="adj1" fmla="val -46368"/>
              <a:gd name="adj2" fmla="val 5593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85" name="Elbow Connector 84"/>
          <p:cNvCxnSpPr>
            <a:stCxn id="11" idx="3"/>
            <a:endCxn id="10" idx="2"/>
          </p:cNvCxnSpPr>
          <p:nvPr/>
        </p:nvCxnSpPr>
        <p:spPr>
          <a:xfrm flipV="1">
            <a:off x="6864096" y="3877060"/>
            <a:ext cx="914400" cy="298705"/>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sp>
        <p:nvSpPr>
          <p:cNvPr id="92" name="Flowchart: Process 91"/>
          <p:cNvSpPr/>
          <p:nvPr/>
        </p:nvSpPr>
        <p:spPr>
          <a:xfrm>
            <a:off x="4357879" y="4345054"/>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Internet</a:t>
            </a:r>
            <a:endParaRPr lang="en-US" sz="1100" dirty="0"/>
          </a:p>
        </p:txBody>
      </p:sp>
      <p:cxnSp>
        <p:nvCxnSpPr>
          <p:cNvPr id="104" name="Elbow Connector 103"/>
          <p:cNvCxnSpPr>
            <a:stCxn id="13" idx="0"/>
            <a:endCxn id="92" idx="2"/>
          </p:cNvCxnSpPr>
          <p:nvPr/>
        </p:nvCxnSpPr>
        <p:spPr>
          <a:xfrm rot="5400000" flipH="1" flipV="1">
            <a:off x="3801620" y="4908171"/>
            <a:ext cx="986787" cy="1055371"/>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07" name="Elbow Connector 106"/>
          <p:cNvCxnSpPr>
            <a:stCxn id="14" idx="0"/>
            <a:endCxn id="92" idx="2"/>
          </p:cNvCxnSpPr>
          <p:nvPr/>
        </p:nvCxnSpPr>
        <p:spPr>
          <a:xfrm rot="16200000" flipV="1">
            <a:off x="4458465" y="5306697"/>
            <a:ext cx="986787" cy="258317"/>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
        <p:nvSpPr>
          <p:cNvPr id="112" name="TextBox 111"/>
          <p:cNvSpPr txBox="1"/>
          <p:nvPr/>
        </p:nvSpPr>
        <p:spPr>
          <a:xfrm>
            <a:off x="556260" y="1288034"/>
            <a:ext cx="274624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solidFill>
                  <a:schemeClr val="accent6"/>
                </a:solidFill>
                <a:cs typeface="Consolas" pitchFamily="49" charset="0"/>
              </a:rPr>
              <a:t>PHASE I</a:t>
            </a:r>
            <a:br>
              <a:rPr lang="en-US" sz="1400" dirty="0" smtClean="0">
                <a:solidFill>
                  <a:schemeClr val="accent6"/>
                </a:solidFill>
                <a:cs typeface="Consolas" pitchFamily="49" charset="0"/>
              </a:rPr>
            </a:br>
            <a:r>
              <a:rPr lang="en-US" sz="1400" dirty="0" smtClean="0">
                <a:solidFill>
                  <a:srgbClr val="C00000"/>
                </a:solidFill>
                <a:cs typeface="Consolas" pitchFamily="49" charset="0"/>
              </a:rPr>
              <a:t>PHASE II </a:t>
            </a:r>
            <a:r>
              <a:rPr lang="en-US" sz="1400" dirty="0" smtClean="0">
                <a:solidFill>
                  <a:schemeClr val="accent6"/>
                </a:solidFill>
                <a:cs typeface="Consolas" pitchFamily="49" charset="0"/>
              </a:rPr>
              <a:t/>
            </a:r>
            <a:br>
              <a:rPr lang="en-US" sz="1400" dirty="0" smtClean="0">
                <a:solidFill>
                  <a:schemeClr val="accent6"/>
                </a:solidFill>
                <a:cs typeface="Consolas" pitchFamily="49" charset="0"/>
              </a:rPr>
            </a:br>
            <a:r>
              <a:rPr lang="en-US" sz="1400" dirty="0" smtClean="0">
                <a:solidFill>
                  <a:schemeClr val="accent4"/>
                </a:solidFill>
                <a:cs typeface="Consolas" pitchFamily="49" charset="0"/>
              </a:rPr>
              <a:t>PHASE III </a:t>
            </a:r>
            <a:r>
              <a:rPr lang="en-US" sz="1400" dirty="0" smtClean="0">
                <a:solidFill>
                  <a:schemeClr val="accent6"/>
                </a:solidFill>
                <a:cs typeface="Consolas" pitchFamily="49" charset="0"/>
              </a:rPr>
              <a:t/>
            </a:r>
            <a:br>
              <a:rPr lang="en-US" sz="1400" dirty="0" smtClean="0">
                <a:solidFill>
                  <a:schemeClr val="accent6"/>
                </a:solidFill>
                <a:cs typeface="Consolas" pitchFamily="49" charset="0"/>
              </a:rPr>
            </a:br>
            <a:r>
              <a:rPr lang="en-US" sz="1400" dirty="0" smtClean="0">
                <a:solidFill>
                  <a:schemeClr val="accent5"/>
                </a:solidFill>
                <a:cs typeface="Consolas" pitchFamily="49" charset="0"/>
              </a:rPr>
              <a:t>PHASE IV (ASYNCHRONOUS)</a:t>
            </a:r>
            <a:endParaRPr lang="en-US" sz="1400" dirty="0">
              <a:solidFill>
                <a:schemeClr val="accent5"/>
              </a:solidFill>
              <a:cs typeface="Consolas" pitchFamily="49" charset="0"/>
            </a:endParaRPr>
          </a:p>
        </p:txBody>
      </p:sp>
      <p:cxnSp>
        <p:nvCxnSpPr>
          <p:cNvPr id="118" name="Elbow Connector 117"/>
          <p:cNvCxnSpPr>
            <a:stCxn id="92" idx="1"/>
            <a:endCxn id="11" idx="2"/>
          </p:cNvCxnSpPr>
          <p:nvPr/>
        </p:nvCxnSpPr>
        <p:spPr>
          <a:xfrm rot="10800000" flipH="1">
            <a:off x="4357878" y="4474470"/>
            <a:ext cx="2041397" cy="169289"/>
          </a:xfrm>
          <a:prstGeom prst="bentConnector4">
            <a:avLst>
              <a:gd name="adj1" fmla="val -11198"/>
              <a:gd name="adj2" fmla="val -31148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8" name="Elbow Connector 87"/>
          <p:cNvCxnSpPr>
            <a:stCxn id="12" idx="0"/>
            <a:endCxn id="92" idx="2"/>
          </p:cNvCxnSpPr>
          <p:nvPr/>
        </p:nvCxnSpPr>
        <p:spPr>
          <a:xfrm rot="5400000" flipH="1" flipV="1">
            <a:off x="3160015" y="4260471"/>
            <a:ext cx="980692" cy="2344675"/>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59978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Economy</a:t>
            </a:r>
            <a:endParaRPr lang="en-US" dirty="0"/>
          </a:p>
        </p:txBody>
      </p:sp>
      <p:sp>
        <p:nvSpPr>
          <p:cNvPr id="5" name="Content Placeholder 4"/>
          <p:cNvSpPr>
            <a:spLocks noGrp="1"/>
          </p:cNvSpPr>
          <p:nvPr>
            <p:ph idx="1"/>
          </p:nvPr>
        </p:nvSpPr>
        <p:spPr>
          <a:xfrm>
            <a:off x="457200" y="2057400"/>
            <a:ext cx="7620000" cy="4191000"/>
          </a:xfrm>
        </p:spPr>
        <p:txBody>
          <a:bodyPr/>
          <a:lstStyle/>
          <a:p>
            <a:pPr indent="-342900">
              <a:buFontTx/>
              <a:buChar char="-"/>
            </a:pPr>
            <a:r>
              <a:rPr lang="en-US" dirty="0" smtClean="0"/>
              <a:t>Studies show that light rail systems have a history of directly boosting local economies in three key </a:t>
            </a:r>
            <a:r>
              <a:rPr lang="en-US" dirty="0" smtClean="0"/>
              <a:t>ways:</a:t>
            </a:r>
          </a:p>
          <a:p>
            <a:pPr indent="-342900">
              <a:buFontTx/>
              <a:buChar char="-"/>
            </a:pPr>
            <a:endParaRPr lang="en-US" dirty="0" smtClean="0"/>
          </a:p>
          <a:p>
            <a:pPr marL="1645920" lvl="1" indent="-342900">
              <a:buFontTx/>
              <a:buChar char="-"/>
            </a:pPr>
            <a:r>
              <a:rPr lang="en-US" sz="2800" dirty="0" smtClean="0"/>
              <a:t>Increased </a:t>
            </a:r>
            <a:r>
              <a:rPr lang="en-US" sz="2800" dirty="0"/>
              <a:t>retail sales</a:t>
            </a:r>
          </a:p>
          <a:p>
            <a:pPr marL="1645920" lvl="1" indent="-342900">
              <a:buFontTx/>
              <a:buChar char="-"/>
            </a:pPr>
            <a:r>
              <a:rPr lang="en-US" sz="2800" dirty="0" smtClean="0"/>
              <a:t>New </a:t>
            </a:r>
            <a:r>
              <a:rPr lang="en-US" sz="2800" dirty="0" smtClean="0"/>
              <a:t>jobs and development</a:t>
            </a:r>
          </a:p>
          <a:p>
            <a:pPr marL="1645920" lvl="1" indent="-342900">
              <a:buFontTx/>
              <a:buChar char="-"/>
            </a:pPr>
            <a:r>
              <a:rPr lang="en-US" sz="2800" dirty="0" smtClean="0"/>
              <a:t>Higher </a:t>
            </a:r>
            <a:r>
              <a:rPr lang="en-US" sz="2800" dirty="0" smtClean="0"/>
              <a:t>property values</a:t>
            </a:r>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a:t>
            </a:fld>
            <a:endParaRPr lang="en-US"/>
          </a:p>
        </p:txBody>
      </p:sp>
      <p:sp>
        <p:nvSpPr>
          <p:cNvPr id="10"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spTree>
    <p:extLst>
      <p:ext uri="{BB962C8B-B14F-4D97-AF65-F5344CB8AC3E}">
        <p14:creationId xmlns:p14="http://schemas.microsoft.com/office/powerpoint/2010/main" val="24989521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Provided</a:t>
            </a:r>
            <a:endParaRPr lang="en-US" dirty="0"/>
          </a:p>
        </p:txBody>
      </p:sp>
      <p:sp>
        <p:nvSpPr>
          <p:cNvPr id="3" name="Content Placeholder 2"/>
          <p:cNvSpPr>
            <a:spLocks noGrp="1"/>
          </p:cNvSpPr>
          <p:nvPr>
            <p:ph idx="1"/>
          </p:nvPr>
        </p:nvSpPr>
        <p:spPr/>
        <p:txBody>
          <a:bodyPr>
            <a:normAutofit/>
          </a:bodyPr>
          <a:lstStyle/>
          <a:p>
            <a:r>
              <a:rPr lang="en-US" dirty="0" smtClean="0"/>
              <a:t>Web </a:t>
            </a:r>
            <a:r>
              <a:rPr lang="en-US" dirty="0"/>
              <a:t>Application </a:t>
            </a:r>
            <a:r>
              <a:rPr lang="en-US" dirty="0" smtClean="0"/>
              <a:t>Engine</a:t>
            </a:r>
            <a:br>
              <a:rPr lang="en-US" dirty="0" smtClean="0"/>
            </a:br>
            <a:r>
              <a:rPr lang="en-US" dirty="0" smtClean="0"/>
              <a:t>- Monitoring Report System</a:t>
            </a:r>
            <a:br>
              <a:rPr lang="en-US" dirty="0" smtClean="0"/>
            </a:br>
            <a:r>
              <a:rPr lang="en-US" dirty="0" smtClean="0"/>
              <a:t>- Capacity/Trend Forecasting</a:t>
            </a:r>
            <a:br>
              <a:rPr lang="en-US" dirty="0" smtClean="0"/>
            </a:br>
            <a:r>
              <a:rPr lang="en-US" dirty="0" smtClean="0"/>
              <a:t>- Rider Web Interface</a:t>
            </a:r>
          </a:p>
          <a:p>
            <a:r>
              <a:rPr lang="en-US" dirty="0" smtClean="0"/>
              <a:t>Optimization/Prediction Server</a:t>
            </a:r>
          </a:p>
          <a:p>
            <a:r>
              <a:rPr lang="en-US" dirty="0"/>
              <a:t>Embedded Linux Transmission </a:t>
            </a:r>
            <a:r>
              <a:rPr lang="en-US" dirty="0" smtClean="0"/>
              <a:t>Application</a:t>
            </a:r>
          </a:p>
          <a:p>
            <a:r>
              <a:rPr lang="en-US" dirty="0" smtClean="0"/>
              <a:t>Android Application</a:t>
            </a:r>
            <a:endParaRPr lang="en-US"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40</a:t>
            </a:fld>
            <a:endParaRPr lang="en-US"/>
          </a:p>
        </p:txBody>
      </p:sp>
    </p:spTree>
    <p:extLst>
      <p:ext uri="{BB962C8B-B14F-4D97-AF65-F5344CB8AC3E}">
        <p14:creationId xmlns:p14="http://schemas.microsoft.com/office/powerpoint/2010/main" val="275446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Costs</a:t>
            </a:r>
            <a:endParaRPr lang="en-US" dirty="0"/>
          </a:p>
        </p:txBody>
      </p:sp>
      <p:sp>
        <p:nvSpPr>
          <p:cNvPr id="3" name="Content Placeholder 2"/>
          <p:cNvSpPr>
            <a:spLocks noGrp="1"/>
          </p:cNvSpPr>
          <p:nvPr>
            <p:ph idx="1"/>
          </p:nvPr>
        </p:nvSpPr>
        <p:spPr/>
        <p:txBody>
          <a:bodyPr/>
          <a:lstStyle/>
          <a:p>
            <a:r>
              <a:rPr lang="en-US" dirty="0" smtClean="0"/>
              <a:t>Given data on similar Intelligent Transportation Systems deployed within the past 8 years, software costs for our system may range roughly between $80,000 and $150,000 USD.</a:t>
            </a:r>
          </a:p>
          <a:p>
            <a:r>
              <a:rPr lang="en-US" dirty="0" smtClean="0"/>
              <a:t>Due to the modular nature of our system, many </a:t>
            </a:r>
            <a:r>
              <a:rPr lang="en-US" dirty="0"/>
              <a:t>components may not be needed depending on the client’s specific needs.</a:t>
            </a:r>
          </a:p>
          <a:p>
            <a:endParaRPr lang="en-US" dirty="0"/>
          </a:p>
        </p:txBody>
      </p:sp>
      <p:sp>
        <p:nvSpPr>
          <p:cNvPr id="6" name="Date Placeholder 5"/>
          <p:cNvSpPr>
            <a:spLocks noGrp="1"/>
          </p:cNvSpPr>
          <p:nvPr>
            <p:ph type="dt" sz="half" idx="10"/>
          </p:nvPr>
        </p:nvSpPr>
        <p:spPr/>
        <p:txBody>
          <a:bodyPr/>
          <a:lstStyle/>
          <a:p>
            <a:r>
              <a:rPr lang="en-US" dirty="0" smtClean="0"/>
              <a:t>March 22 2012</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t>41</a:t>
            </a:fld>
            <a:endParaRPr lang="en-US"/>
          </a:p>
        </p:txBody>
      </p:sp>
      <p:sp>
        <p:nvSpPr>
          <p:cNvPr id="5" name="TextBox 4"/>
          <p:cNvSpPr txBox="1"/>
          <p:nvPr/>
        </p:nvSpPr>
        <p:spPr>
          <a:xfrm>
            <a:off x="533400" y="5943600"/>
            <a:ext cx="8024441" cy="461665"/>
          </a:xfrm>
          <a:prstGeom prst="rect">
            <a:avLst/>
          </a:prstGeom>
          <a:noFill/>
        </p:spPr>
        <p:txBody>
          <a:bodyPr wrap="none" rtlCol="0">
            <a:spAutoFit/>
          </a:bodyPr>
          <a:lstStyle/>
          <a:p>
            <a:r>
              <a:rPr lang="en-US" sz="1200" dirty="0"/>
              <a:t>Source: http://www.itscosts.its.dot.gov/its/benecost.nsf/images/Reports/$File/Ben_Cost_Less_Depl_2011%20Update.pdf</a:t>
            </a:r>
          </a:p>
          <a:p>
            <a:endParaRPr lang="en-US" sz="1200" dirty="0"/>
          </a:p>
        </p:txBody>
      </p:sp>
      <p:sp>
        <p:nvSpPr>
          <p:cNvPr id="8" name="Footer Placeholder 7"/>
          <p:cNvSpPr>
            <a:spLocks noGrp="1"/>
          </p:cNvSpPr>
          <p:nvPr>
            <p:ph type="ftr" sz="quarter" idx="11"/>
          </p:nvPr>
        </p:nvSpPr>
        <p:spPr/>
        <p:txBody>
          <a:bodyPr/>
          <a:lstStyle/>
          <a:p>
            <a:r>
              <a:rPr lang="en-US" smtClean="0"/>
              <a:t>CS410 Red Team</a:t>
            </a:r>
            <a:endParaRPr lang="en-US"/>
          </a:p>
        </p:txBody>
      </p:sp>
    </p:spTree>
    <p:extLst>
      <p:ext uri="{BB962C8B-B14F-4D97-AF65-F5344CB8AC3E}">
        <p14:creationId xmlns:p14="http://schemas.microsoft.com/office/powerpoint/2010/main" val="26140788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Risks</a:t>
            </a:r>
            <a:endParaRPr lang="en-US" dirty="0"/>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42</a:t>
            </a:fld>
            <a:endParaRPr lang="en-US"/>
          </a:p>
        </p:txBody>
      </p:sp>
    </p:spTree>
    <p:extLst>
      <p:ext uri="{BB962C8B-B14F-4D97-AF65-F5344CB8AC3E}">
        <p14:creationId xmlns:p14="http://schemas.microsoft.com/office/powerpoint/2010/main" val="42750258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Matrix</a:t>
            </a:r>
            <a:endParaRPr lang="en-US" dirty="0"/>
          </a:p>
        </p:txBody>
      </p:sp>
      <p:sp>
        <p:nvSpPr>
          <p:cNvPr id="3" name="Content Placeholder 2"/>
          <p:cNvSpPr>
            <a:spLocks noGrp="1"/>
          </p:cNvSpPr>
          <p:nvPr>
            <p:ph idx="1"/>
          </p:nvPr>
        </p:nvSpPr>
        <p:spPr/>
        <p:txBody>
          <a:bodyPr/>
          <a:lstStyle/>
          <a:p>
            <a:endParaRPr lang="en-US"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43</a:t>
            </a:fld>
            <a:endParaRPr lang="en-US"/>
          </a:p>
        </p:txBody>
      </p:sp>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50814" t="15886" r="18628" b="35375"/>
          <a:stretch/>
        </p:blipFill>
        <p:spPr bwMode="auto">
          <a:xfrm>
            <a:off x="304800" y="1524000"/>
            <a:ext cx="5114002"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55128" t="63266" r="31895" b="16492"/>
          <a:stretch/>
        </p:blipFill>
        <p:spPr bwMode="auto">
          <a:xfrm>
            <a:off x="5383360" y="1143000"/>
            <a:ext cx="3048000" cy="253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69047" t="64445" r="19756" b="11775"/>
          <a:stretch/>
        </p:blipFill>
        <p:spPr bwMode="auto">
          <a:xfrm>
            <a:off x="5638800" y="3733800"/>
            <a:ext cx="2590800" cy="2929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103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Financial Risks</a:t>
            </a:r>
            <a:endParaRPr lang="en-US" dirty="0"/>
          </a:p>
        </p:txBody>
      </p:sp>
      <p:sp>
        <p:nvSpPr>
          <p:cNvPr id="3" name="Content Placeholder 2"/>
          <p:cNvSpPr>
            <a:spLocks noGrp="1"/>
          </p:cNvSpPr>
          <p:nvPr>
            <p:ph idx="1"/>
          </p:nvPr>
        </p:nvSpPr>
        <p:spPr/>
        <p:txBody>
          <a:bodyPr>
            <a:normAutofit fontScale="92500" lnSpcReduction="10000"/>
          </a:bodyPr>
          <a:lstStyle/>
          <a:p>
            <a:r>
              <a:rPr lang="en-US" sz="3400" b="1" dirty="0" smtClean="0"/>
              <a:t>Low return on investment 2/4</a:t>
            </a:r>
          </a:p>
          <a:p>
            <a:pPr lvl="1"/>
            <a:r>
              <a:rPr lang="en-US" i="1" u="sng" dirty="0" smtClean="0"/>
              <a:t>Risk</a:t>
            </a:r>
            <a:r>
              <a:rPr lang="en-US" u="sng" dirty="0" smtClean="0"/>
              <a:t>: </a:t>
            </a:r>
            <a:r>
              <a:rPr lang="en-US" dirty="0" smtClean="0"/>
              <a:t>Income from service changes and improved ridership not enough to provide an investment return. </a:t>
            </a:r>
            <a:endParaRPr lang="en-US" u="sng" dirty="0" smtClean="0"/>
          </a:p>
          <a:p>
            <a:pPr lvl="1"/>
            <a:r>
              <a:rPr lang="en-US" i="1" u="sng" dirty="0" smtClean="0"/>
              <a:t>Risk Strategy:</a:t>
            </a:r>
            <a:r>
              <a:rPr lang="en-US" dirty="0" smtClean="0"/>
              <a:t> Provide advertising capability within web/phone application to local businesses providing an additional income source.</a:t>
            </a:r>
            <a:endParaRPr lang="en-US" b="1" dirty="0" smtClean="0"/>
          </a:p>
          <a:p>
            <a:r>
              <a:rPr lang="en-US" sz="3400" b="1" dirty="0" smtClean="0"/>
              <a:t>Low development investment 3/5</a:t>
            </a:r>
          </a:p>
          <a:p>
            <a:pPr lvl="1"/>
            <a:r>
              <a:rPr lang="en-US" i="1" u="sng" dirty="0" smtClean="0"/>
              <a:t>Risk</a:t>
            </a:r>
            <a:r>
              <a:rPr lang="en-US" u="sng" dirty="0" smtClean="0"/>
              <a:t>:</a:t>
            </a:r>
            <a:r>
              <a:rPr lang="en-US" dirty="0" smtClean="0"/>
              <a:t> Transportation authorities have little to no budgeting for development.</a:t>
            </a:r>
            <a:endParaRPr lang="en-US" u="sng" dirty="0" smtClean="0"/>
          </a:p>
          <a:p>
            <a:pPr lvl="1"/>
            <a:r>
              <a:rPr lang="en-US" i="1" u="sng" dirty="0" smtClean="0"/>
              <a:t>Risk Strategy:</a:t>
            </a:r>
            <a:r>
              <a:rPr lang="en-US" dirty="0" smtClean="0"/>
              <a:t> Assist in locating and applying for transportation grants.</a:t>
            </a:r>
          </a:p>
          <a:p>
            <a:r>
              <a:rPr lang="en-US" sz="3400" b="1" dirty="0" smtClean="0"/>
              <a:t>High implementation cost 3/3</a:t>
            </a:r>
          </a:p>
          <a:p>
            <a:pPr lvl="1"/>
            <a:r>
              <a:rPr lang="en-US" i="1" u="sng" dirty="0" smtClean="0"/>
              <a:t>Risk</a:t>
            </a:r>
            <a:r>
              <a:rPr lang="en-US" u="sng" dirty="0" smtClean="0"/>
              <a:t>: </a:t>
            </a:r>
            <a:r>
              <a:rPr lang="en-US" dirty="0" smtClean="0"/>
              <a:t>Implementing a full system has high initial costs. ~$800,000</a:t>
            </a:r>
            <a:endParaRPr lang="en-US" u="sng" dirty="0" smtClean="0"/>
          </a:p>
          <a:p>
            <a:pPr lvl="1"/>
            <a:r>
              <a:rPr lang="en-US" i="1" u="sng" dirty="0" smtClean="0"/>
              <a:t>Risk Strategy:</a:t>
            </a:r>
            <a:r>
              <a:rPr lang="en-US" dirty="0" smtClean="0"/>
              <a:t> Implement system in smaller increments to defer costs.  </a:t>
            </a:r>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44</a:t>
            </a:fld>
            <a:endParaRPr lang="en-US"/>
          </a:p>
        </p:txBody>
      </p:sp>
    </p:spTree>
    <p:extLst>
      <p:ext uri="{BB962C8B-B14F-4D97-AF65-F5344CB8AC3E}">
        <p14:creationId xmlns:p14="http://schemas.microsoft.com/office/powerpoint/2010/main" val="26854044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Customer Risks</a:t>
            </a:r>
            <a:endParaRPr lang="en-US" dirty="0"/>
          </a:p>
        </p:txBody>
      </p:sp>
      <p:sp>
        <p:nvSpPr>
          <p:cNvPr id="3" name="Content Placeholder 2"/>
          <p:cNvSpPr>
            <a:spLocks noGrp="1"/>
          </p:cNvSpPr>
          <p:nvPr>
            <p:ph idx="1"/>
          </p:nvPr>
        </p:nvSpPr>
        <p:spPr/>
        <p:txBody>
          <a:bodyPr>
            <a:normAutofit lnSpcReduction="10000"/>
          </a:bodyPr>
          <a:lstStyle/>
          <a:p>
            <a:r>
              <a:rPr lang="en-US" sz="3100" b="1" dirty="0" smtClean="0"/>
              <a:t>Lack of interest by transit authorities 2/4</a:t>
            </a:r>
          </a:p>
          <a:p>
            <a:pPr lvl="1"/>
            <a:r>
              <a:rPr lang="en-US" i="1" u="sng" dirty="0" smtClean="0"/>
              <a:t>Risk</a:t>
            </a:r>
            <a:r>
              <a:rPr lang="en-US" u="sng" dirty="0" smtClean="0"/>
              <a:t>: </a:t>
            </a:r>
            <a:r>
              <a:rPr lang="en-US" dirty="0" smtClean="0"/>
              <a:t>Transit authorities feel current systems are efficient</a:t>
            </a:r>
            <a:endParaRPr lang="en-US" u="sng" dirty="0" smtClean="0"/>
          </a:p>
          <a:p>
            <a:pPr lvl="1"/>
            <a:r>
              <a:rPr lang="en-US" i="1" u="sng" dirty="0" smtClean="0"/>
              <a:t>Risk Strategy:</a:t>
            </a:r>
            <a:r>
              <a:rPr lang="en-US" dirty="0" smtClean="0"/>
              <a:t> Spur interest by providing granular riding data to aid in faster service changes to maximize efficiency and predict growth.</a:t>
            </a:r>
          </a:p>
          <a:p>
            <a:r>
              <a:rPr lang="en-US" sz="3100" b="1" dirty="0" smtClean="0"/>
              <a:t>Low rider acceptance 1/2</a:t>
            </a:r>
          </a:p>
          <a:p>
            <a:pPr lvl="1"/>
            <a:r>
              <a:rPr lang="en-US" i="1" u="sng" dirty="0" smtClean="0"/>
              <a:t>Risk</a:t>
            </a:r>
            <a:r>
              <a:rPr lang="en-US" u="sng" dirty="0" smtClean="0"/>
              <a:t>:</a:t>
            </a:r>
            <a:r>
              <a:rPr lang="en-US" dirty="0" smtClean="0"/>
              <a:t> Riders and prospective are averse to utilizing products.</a:t>
            </a:r>
            <a:endParaRPr lang="en-US" u="sng" dirty="0" smtClean="0"/>
          </a:p>
          <a:p>
            <a:pPr lvl="1"/>
            <a:r>
              <a:rPr lang="en-US" i="1" u="sng" dirty="0" smtClean="0"/>
              <a:t>Risk Strategy:</a:t>
            </a:r>
            <a:r>
              <a:rPr lang="en-US" dirty="0" smtClean="0"/>
              <a:t> Develop application to operate on multiple platforms to address customer preference range.</a:t>
            </a:r>
          </a:p>
          <a:p>
            <a:r>
              <a:rPr lang="en-US" sz="3100" b="1" dirty="0" smtClean="0"/>
              <a:t>Unintended uses/Terrorist use 1/5</a:t>
            </a:r>
          </a:p>
          <a:p>
            <a:pPr lvl="1"/>
            <a:r>
              <a:rPr lang="en-US" i="1" u="sng" dirty="0" smtClean="0"/>
              <a:t>Risk</a:t>
            </a:r>
            <a:r>
              <a:rPr lang="en-US" u="sng" dirty="0" smtClean="0"/>
              <a:t>:</a:t>
            </a:r>
            <a:r>
              <a:rPr lang="en-US" dirty="0" smtClean="0"/>
              <a:t> Public occupancy data could be used to target attacks.</a:t>
            </a:r>
            <a:endParaRPr lang="en-US" u="sng" dirty="0" smtClean="0"/>
          </a:p>
          <a:p>
            <a:pPr lvl="1"/>
            <a:r>
              <a:rPr lang="en-US" i="1" u="sng" dirty="0" smtClean="0"/>
              <a:t>Risk Strategy:</a:t>
            </a:r>
            <a:r>
              <a:rPr lang="en-US" dirty="0" smtClean="0"/>
              <a:t> Maintain relationship with local authorities and suspend public data display if threat conditions warrant.</a:t>
            </a:r>
          </a:p>
          <a:p>
            <a:pPr lvl="1"/>
            <a:endParaRPr lang="en-US" dirty="0" smtClean="0"/>
          </a:p>
          <a:p>
            <a:endParaRPr lang="en-US"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45</a:t>
            </a:fld>
            <a:endParaRPr lang="en-US"/>
          </a:p>
        </p:txBody>
      </p:sp>
    </p:spTree>
    <p:extLst>
      <p:ext uri="{BB962C8B-B14F-4D97-AF65-F5344CB8AC3E}">
        <p14:creationId xmlns:p14="http://schemas.microsoft.com/office/powerpoint/2010/main" val="428128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Technical Risks</a:t>
            </a:r>
            <a:endParaRPr lang="en-US" dirty="0"/>
          </a:p>
        </p:txBody>
      </p:sp>
      <p:sp>
        <p:nvSpPr>
          <p:cNvPr id="3" name="Content Placeholder 2"/>
          <p:cNvSpPr>
            <a:spLocks noGrp="1"/>
          </p:cNvSpPr>
          <p:nvPr>
            <p:ph idx="1"/>
          </p:nvPr>
        </p:nvSpPr>
        <p:spPr/>
        <p:txBody>
          <a:bodyPr>
            <a:normAutofit lnSpcReduction="10000"/>
          </a:bodyPr>
          <a:lstStyle/>
          <a:p>
            <a:r>
              <a:rPr lang="en-US" sz="2800" b="1" dirty="0" smtClean="0"/>
              <a:t>Data latency/accuracy 2/4</a:t>
            </a:r>
          </a:p>
          <a:p>
            <a:pPr lvl="1"/>
            <a:r>
              <a:rPr lang="en-US" sz="2400" i="1" u="sng" dirty="0" smtClean="0"/>
              <a:t>Risk</a:t>
            </a:r>
            <a:r>
              <a:rPr lang="en-US" sz="2400" u="sng" dirty="0" smtClean="0"/>
              <a:t>:</a:t>
            </a:r>
            <a:r>
              <a:rPr lang="en-US" sz="2400" dirty="0" smtClean="0"/>
              <a:t> Data provided to the end user has exceeded time of use.</a:t>
            </a:r>
            <a:endParaRPr lang="en-US" sz="2400" u="sng" dirty="0" smtClean="0"/>
          </a:p>
          <a:p>
            <a:pPr lvl="1"/>
            <a:r>
              <a:rPr lang="en-US" sz="2400" i="1" u="sng" dirty="0" smtClean="0"/>
              <a:t>Risk Strategy:</a:t>
            </a:r>
            <a:r>
              <a:rPr lang="en-US" sz="2400" dirty="0" smtClean="0"/>
              <a:t> Determine acceptable latency periods and provide user warning if data is time deficient. </a:t>
            </a:r>
          </a:p>
          <a:p>
            <a:pPr lvl="1"/>
            <a:r>
              <a:rPr lang="en-US" sz="2400" i="1" u="sng" dirty="0" smtClean="0"/>
              <a:t>Risk</a:t>
            </a:r>
            <a:r>
              <a:rPr lang="en-US" sz="2400" u="sng" dirty="0" smtClean="0"/>
              <a:t>:</a:t>
            </a:r>
            <a:r>
              <a:rPr lang="en-US" sz="2400" dirty="0" smtClean="0"/>
              <a:t> Data is incorrect or not updating.</a:t>
            </a:r>
            <a:endParaRPr lang="en-US" sz="2400" u="sng" dirty="0" smtClean="0"/>
          </a:p>
          <a:p>
            <a:pPr lvl="1"/>
            <a:r>
              <a:rPr lang="en-US" sz="2400" i="1" u="sng" dirty="0" smtClean="0"/>
              <a:t>Risk Strategy:</a:t>
            </a:r>
            <a:r>
              <a:rPr lang="en-US" sz="2400" dirty="0" smtClean="0"/>
              <a:t> Provide system diagnostic capability to run during maintenance periods</a:t>
            </a:r>
          </a:p>
          <a:p>
            <a:r>
              <a:rPr lang="en-US" sz="2800" b="1" dirty="0" smtClean="0"/>
              <a:t>Sensor availability 1/3</a:t>
            </a:r>
          </a:p>
          <a:p>
            <a:pPr lvl="1"/>
            <a:r>
              <a:rPr lang="en-US" sz="2200" i="1" u="sng" dirty="0" smtClean="0"/>
              <a:t>Risk</a:t>
            </a:r>
            <a:r>
              <a:rPr lang="en-US" sz="2200" u="sng" dirty="0" smtClean="0"/>
              <a:t>:</a:t>
            </a:r>
            <a:r>
              <a:rPr lang="en-US" sz="2200" dirty="0" smtClean="0"/>
              <a:t> Sensors are out-of-stock or otherwise unavailable.</a:t>
            </a:r>
            <a:endParaRPr lang="en-US" sz="2200" u="sng" dirty="0" smtClean="0"/>
          </a:p>
          <a:p>
            <a:pPr lvl="1"/>
            <a:r>
              <a:rPr lang="en-US" sz="2200" i="1" u="sng" dirty="0" smtClean="0"/>
              <a:t>Risk Strategy:</a:t>
            </a:r>
            <a:r>
              <a:rPr lang="en-US" sz="2200" dirty="0" smtClean="0"/>
              <a:t> Purchase from multiple vendors if necessary and acquire additional units for repair stock.</a:t>
            </a:r>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46</a:t>
            </a:fld>
            <a:endParaRPr lang="en-US"/>
          </a:p>
        </p:txBody>
      </p:sp>
    </p:spTree>
    <p:extLst>
      <p:ext uri="{BB962C8B-B14F-4D97-AF65-F5344CB8AC3E}">
        <p14:creationId xmlns:p14="http://schemas.microsoft.com/office/powerpoint/2010/main" val="3205029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 Risks</a:t>
            </a:r>
            <a:endParaRPr lang="en-US" dirty="0"/>
          </a:p>
        </p:txBody>
      </p:sp>
      <p:sp>
        <p:nvSpPr>
          <p:cNvPr id="3" name="Content Placeholder 2"/>
          <p:cNvSpPr>
            <a:spLocks noGrp="1"/>
          </p:cNvSpPr>
          <p:nvPr>
            <p:ph idx="1"/>
          </p:nvPr>
        </p:nvSpPr>
        <p:spPr/>
        <p:txBody>
          <a:bodyPr>
            <a:normAutofit/>
          </a:bodyPr>
          <a:lstStyle/>
          <a:p>
            <a:r>
              <a:rPr lang="en-US" sz="2800" b="1" dirty="0" smtClean="0"/>
              <a:t>Testing and recalibration of safety systems 4/2</a:t>
            </a:r>
          </a:p>
          <a:p>
            <a:pPr lvl="1"/>
            <a:r>
              <a:rPr lang="en-US" sz="2400" i="1" u="sng" dirty="0" smtClean="0"/>
              <a:t>Risk</a:t>
            </a:r>
            <a:r>
              <a:rPr lang="en-US" sz="2400" u="sng" dirty="0" smtClean="0"/>
              <a:t>:</a:t>
            </a:r>
            <a:r>
              <a:rPr lang="en-US" sz="2400" dirty="0" smtClean="0"/>
              <a:t> Changes from application may require retesting of traffic light timing or other safety systems.</a:t>
            </a:r>
            <a:endParaRPr lang="en-US" sz="2400" u="sng" dirty="0" smtClean="0"/>
          </a:p>
          <a:p>
            <a:pPr lvl="1"/>
            <a:r>
              <a:rPr lang="en-US" sz="2400" i="1" u="sng" dirty="0" smtClean="0"/>
              <a:t>Risk Strategy:</a:t>
            </a:r>
            <a:r>
              <a:rPr lang="en-US" sz="2400" dirty="0" smtClean="0"/>
              <a:t> Conduct testing during non-service nighttime hours or during periods of low traffic.</a:t>
            </a:r>
          </a:p>
          <a:p>
            <a:r>
              <a:rPr lang="en-US" sz="2800" b="1" dirty="0" smtClean="0"/>
              <a:t>Hardware delivery delays from vendors 1/3</a:t>
            </a:r>
          </a:p>
          <a:p>
            <a:pPr lvl="1"/>
            <a:r>
              <a:rPr lang="en-US" sz="2400" i="1" u="sng" dirty="0" smtClean="0"/>
              <a:t>Risk</a:t>
            </a:r>
            <a:r>
              <a:rPr lang="en-US" sz="2400" u="sng" dirty="0" smtClean="0"/>
              <a:t>:</a:t>
            </a:r>
            <a:r>
              <a:rPr lang="en-US" sz="2400" i="1" dirty="0" smtClean="0"/>
              <a:t> </a:t>
            </a:r>
            <a:r>
              <a:rPr lang="en-US" sz="2400" dirty="0" smtClean="0"/>
              <a:t>External vendors do not deliver orders on time</a:t>
            </a:r>
            <a:r>
              <a:rPr lang="en-US" sz="2400" i="1" dirty="0" smtClean="0"/>
              <a:t>.</a:t>
            </a:r>
            <a:endParaRPr lang="en-US" sz="2400" u="sng" dirty="0" smtClean="0"/>
          </a:p>
          <a:p>
            <a:pPr lvl="1"/>
            <a:r>
              <a:rPr lang="en-US" sz="2400" i="1" u="sng" dirty="0" smtClean="0"/>
              <a:t>Risk Strategy</a:t>
            </a:r>
            <a:r>
              <a:rPr lang="en-US" sz="2400" u="sng" dirty="0" smtClean="0"/>
              <a:t>:</a:t>
            </a:r>
            <a:r>
              <a:rPr lang="en-US" sz="2400" dirty="0" smtClean="0"/>
              <a:t>  Utilize multiple vendors when possible. Accept risk for single vendor products.</a:t>
            </a:r>
            <a:endParaRPr lang="en-US" sz="2400" u="sng"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47</a:t>
            </a:fld>
            <a:endParaRPr lang="en-US"/>
          </a:p>
        </p:txBody>
      </p:sp>
    </p:spTree>
    <p:extLst>
      <p:ext uri="{BB962C8B-B14F-4D97-AF65-F5344CB8AC3E}">
        <p14:creationId xmlns:p14="http://schemas.microsoft.com/office/powerpoint/2010/main" val="22421524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dirty="0" smtClean="0"/>
              <a:t>Conclusion</a:t>
            </a:r>
            <a:endParaRPr lang="en-US" dirty="0"/>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48</a:t>
            </a:fld>
            <a:endParaRPr lang="en-US"/>
          </a:p>
        </p:txBody>
      </p:sp>
      <p:sp>
        <p:nvSpPr>
          <p:cNvPr id="5" name="TextBox 4"/>
          <p:cNvSpPr txBox="1"/>
          <p:nvPr/>
        </p:nvSpPr>
        <p:spPr>
          <a:xfrm>
            <a:off x="1102659" y="1905000"/>
            <a:ext cx="7027752" cy="2862322"/>
          </a:xfrm>
          <a:prstGeom prst="rect">
            <a:avLst/>
          </a:prstGeom>
          <a:noFill/>
        </p:spPr>
        <p:txBody>
          <a:bodyPr wrap="square" rtlCol="0">
            <a:spAutoFit/>
          </a:bodyPr>
          <a:lstStyle/>
          <a:p>
            <a:pPr>
              <a:buFontTx/>
              <a:buChar char="-"/>
            </a:pPr>
            <a:r>
              <a:rPr lang="en-US" dirty="0" smtClean="0">
                <a:latin typeface="+mj-lt"/>
              </a:rPr>
              <a:t> Through the same mediums used for tracking information, light rail systems will now be able to communicate with the end-users directly. This will allow announcements of service interruptions, promotions, and special events.</a:t>
            </a:r>
          </a:p>
          <a:p>
            <a:pPr>
              <a:buFontTx/>
              <a:buChar char="-"/>
            </a:pPr>
            <a:r>
              <a:rPr lang="en-US" dirty="0">
                <a:latin typeface="+mj-lt"/>
              </a:rPr>
              <a:t> </a:t>
            </a:r>
            <a:r>
              <a:rPr lang="en-US" dirty="0" smtClean="0">
                <a:latin typeface="+mj-lt"/>
              </a:rPr>
              <a:t>Through our interface, users will also be able to share current information about their destinations and needs.</a:t>
            </a:r>
          </a:p>
          <a:p>
            <a:pPr>
              <a:buFontTx/>
              <a:buChar char="-"/>
            </a:pPr>
            <a:r>
              <a:rPr lang="en-US" dirty="0">
                <a:latin typeface="+mj-lt"/>
              </a:rPr>
              <a:t> </a:t>
            </a:r>
            <a:r>
              <a:rPr lang="en-US" dirty="0" smtClean="0">
                <a:latin typeface="+mj-lt"/>
              </a:rPr>
              <a:t>All of this historical data regarding ridership and timing will allow light rail systems to effectively analyze customer needs and adapt to them.</a:t>
            </a:r>
          </a:p>
          <a:p>
            <a:pPr>
              <a:buFontTx/>
              <a:buChar char="-"/>
            </a:pPr>
            <a:r>
              <a:rPr lang="en-US" dirty="0">
                <a:latin typeface="+mj-lt"/>
              </a:rPr>
              <a:t> </a:t>
            </a:r>
            <a:r>
              <a:rPr lang="en-US" dirty="0" smtClean="0">
                <a:latin typeface="+mj-lt"/>
              </a:rPr>
              <a:t>Using this information, light rail systems will realize increased revenues and the ability to engineer future expansion.</a:t>
            </a:r>
          </a:p>
        </p:txBody>
      </p:sp>
    </p:spTree>
    <p:extLst>
      <p:ext uri="{BB962C8B-B14F-4D97-AF65-F5344CB8AC3E}">
        <p14:creationId xmlns:p14="http://schemas.microsoft.com/office/powerpoint/2010/main" val="37433227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57500"/>
            <a:ext cx="7620000" cy="1143000"/>
          </a:xfrm>
        </p:spPr>
        <p:txBody>
          <a:bodyPr/>
          <a:lstStyle/>
          <a:p>
            <a:pPr algn="ctr"/>
            <a:r>
              <a:rPr lang="en-US" sz="6600" dirty="0" smtClean="0"/>
              <a:t/>
            </a:r>
            <a:br>
              <a:rPr lang="en-US" sz="6600" dirty="0" smtClean="0"/>
            </a:br>
            <a:r>
              <a:rPr lang="en-US" sz="6600" dirty="0" smtClean="0"/>
              <a:t>Questions</a:t>
            </a:r>
            <a:r>
              <a:rPr lang="en-US" sz="6600" dirty="0"/>
              <a:t>?</a:t>
            </a:r>
            <a:br>
              <a:rPr lang="en-US" sz="6600" dirty="0"/>
            </a:br>
            <a:endParaRPr lang="en-US" sz="66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49</a:t>
            </a:fld>
            <a:endParaRPr lang="en-US"/>
          </a:p>
        </p:txBody>
      </p:sp>
    </p:spTree>
    <p:extLst>
      <p:ext uri="{BB962C8B-B14F-4D97-AF65-F5344CB8AC3E}">
        <p14:creationId xmlns:p14="http://schemas.microsoft.com/office/powerpoint/2010/main" val="476314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t>Background: Increased Sales</a:t>
            </a:r>
            <a:endParaRPr lang="en-US" sz="4500" dirty="0"/>
          </a:p>
        </p:txBody>
      </p:sp>
      <p:sp>
        <p:nvSpPr>
          <p:cNvPr id="5" name="Content Placeholder 4"/>
          <p:cNvSpPr>
            <a:spLocks noGrp="1"/>
          </p:cNvSpPr>
          <p:nvPr>
            <p:ph idx="1"/>
          </p:nvPr>
        </p:nvSpPr>
        <p:spPr>
          <a:xfrm>
            <a:off x="457200" y="2057400"/>
            <a:ext cx="7620000" cy="4191000"/>
          </a:xfrm>
        </p:spPr>
        <p:txBody>
          <a:bodyPr/>
          <a:lstStyle/>
          <a:p>
            <a:pPr indent="-342900">
              <a:buFontTx/>
              <a:buChar char="-"/>
            </a:pPr>
            <a:r>
              <a:rPr lang="en-US" dirty="0" smtClean="0"/>
              <a:t>Due to increased accessibility and an influx of new customers, local businesses in light rail service areas see increased sales:</a:t>
            </a:r>
          </a:p>
          <a:p>
            <a:pPr indent="-342900">
              <a:buFontTx/>
              <a:buChar char="-"/>
            </a:pPr>
            <a:endParaRPr lang="en-US" sz="1400" dirty="0" smtClean="0"/>
          </a:p>
          <a:p>
            <a:pPr lvl="1" indent="-342900">
              <a:buFontTx/>
              <a:buChar char="-"/>
            </a:pPr>
            <a:r>
              <a:rPr lang="en-US" sz="1800" dirty="0"/>
              <a:t>A study in Dallas showed a 33% increase in retail sales of businesses near the DART starter </a:t>
            </a:r>
            <a:r>
              <a:rPr lang="en-US" sz="1800" dirty="0" smtClean="0"/>
              <a:t>line.</a:t>
            </a:r>
            <a:r>
              <a:rPr lang="en-US" sz="1800" baseline="30000" dirty="0" smtClean="0"/>
              <a:t>1</a:t>
            </a:r>
            <a:endParaRPr lang="en-US" sz="1800" baseline="30000" dirty="0"/>
          </a:p>
          <a:p>
            <a:pPr lvl="1" indent="-342900">
              <a:buFontTx/>
              <a:buChar char="-"/>
            </a:pPr>
            <a:r>
              <a:rPr lang="en-US" sz="1800" dirty="0" smtClean="0"/>
              <a:t>Near </a:t>
            </a:r>
            <a:r>
              <a:rPr lang="en-US" sz="1800" dirty="0"/>
              <a:t>Norfolk’s Tide light rail station on Newtown Road, a 7-Eleven owner reported a 13-14% increase in </a:t>
            </a:r>
            <a:r>
              <a:rPr lang="en-US" sz="1800" dirty="0" smtClean="0"/>
              <a:t>sales.</a:t>
            </a:r>
            <a:r>
              <a:rPr lang="en-US" sz="1800" baseline="30000" dirty="0"/>
              <a:t>2</a:t>
            </a:r>
            <a:endParaRPr lang="en-US" sz="1800" baseline="30000" dirty="0" smtClean="0"/>
          </a:p>
          <a:p>
            <a:pPr lvl="1" indent="-342900">
              <a:buFontTx/>
              <a:buChar char="-"/>
            </a:pPr>
            <a:r>
              <a:rPr lang="en-US" sz="1800" dirty="0" smtClean="0"/>
              <a:t>In Salt Lake City, a restaurant owner reported annual increases of 25-30% due to their proximity to the TRAX light rail.</a:t>
            </a:r>
            <a:r>
              <a:rPr lang="en-US" sz="1800" baseline="30000" dirty="0"/>
              <a:t>3</a:t>
            </a:r>
            <a:endParaRPr lang="en-US" sz="1800" baseline="30000" dirty="0" smtClean="0"/>
          </a:p>
          <a:p>
            <a:pPr lvl="1" indent="-342900">
              <a:buFontTx/>
              <a:buChar char="-"/>
            </a:pPr>
            <a:r>
              <a:rPr lang="en-US" sz="1800" dirty="0" smtClean="0"/>
              <a:t>In </a:t>
            </a:r>
            <a:r>
              <a:rPr lang="en-US" sz="1800" dirty="0"/>
              <a:t>Phoenix, one business owner reported a 30% increase in revenue since the local light rail’s </a:t>
            </a:r>
            <a:r>
              <a:rPr lang="en-US" sz="1800" dirty="0" smtClean="0"/>
              <a:t>opening.</a:t>
            </a:r>
            <a:r>
              <a:rPr lang="en-US" sz="1800" baseline="30000" dirty="0"/>
              <a:t>4</a:t>
            </a:r>
          </a:p>
          <a:p>
            <a:pPr lvl="1" indent="-342900">
              <a:buFontTx/>
              <a:buChar char="-"/>
            </a:pPr>
            <a:endParaRPr lang="en-US" dirty="0" smtClean="0"/>
          </a:p>
          <a:p>
            <a:pPr lvl="1" indent="-342900">
              <a:buFontTx/>
              <a:buChar char="-"/>
            </a:pPr>
            <a:endParaRPr lang="en-US" dirty="0" smtClean="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t>5</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sp>
        <p:nvSpPr>
          <p:cNvPr id="8" name="TextBox 7"/>
          <p:cNvSpPr txBox="1"/>
          <p:nvPr/>
        </p:nvSpPr>
        <p:spPr>
          <a:xfrm>
            <a:off x="1371599" y="5867400"/>
            <a:ext cx="5965095" cy="769441"/>
          </a:xfrm>
          <a:prstGeom prst="rect">
            <a:avLst/>
          </a:prstGeom>
          <a:noFill/>
        </p:spPr>
        <p:txBody>
          <a:bodyPr wrap="none" rtlCol="0">
            <a:spAutoFit/>
          </a:bodyPr>
          <a:lstStyle/>
          <a:p>
            <a:pPr marL="228600" indent="-228600">
              <a:buFontTx/>
              <a:buAutoNum type="arabicParenR"/>
            </a:pPr>
            <a:r>
              <a:rPr lang="en-US" sz="1100" dirty="0">
                <a:latin typeface="+mj-lt"/>
              </a:rPr>
              <a:t>http://</a:t>
            </a:r>
            <a:r>
              <a:rPr lang="en-US" sz="1100" dirty="0" smtClean="0">
                <a:latin typeface="+mj-lt"/>
              </a:rPr>
              <a:t>www.detroittransit.org/cms.php?pageid=26</a:t>
            </a:r>
          </a:p>
          <a:p>
            <a:pPr marL="228600" indent="-228600">
              <a:buFontTx/>
              <a:buAutoNum type="arabicParenR"/>
            </a:pPr>
            <a:r>
              <a:rPr lang="en-US" sz="1100" dirty="0" smtClean="0">
                <a:latin typeface="+mj-lt"/>
              </a:rPr>
              <a:t>http</a:t>
            </a:r>
            <a:r>
              <a:rPr lang="en-US" sz="1100" dirty="0">
                <a:latin typeface="+mj-lt"/>
              </a:rPr>
              <a:t>://</a:t>
            </a:r>
            <a:r>
              <a:rPr lang="en-US" sz="1100" dirty="0" smtClean="0">
                <a:latin typeface="+mj-lt"/>
              </a:rPr>
              <a:t>hamptonroads.com/2012/02/some-stores-near-norfolk-light-rail-stations-see-boost</a:t>
            </a:r>
          </a:p>
          <a:p>
            <a:pPr marL="228600" indent="-228600">
              <a:buFontTx/>
              <a:buAutoNum type="arabicParenR"/>
            </a:pPr>
            <a:r>
              <a:rPr lang="en-US" sz="1100" dirty="0">
                <a:latin typeface="+mj-lt"/>
              </a:rPr>
              <a:t>http://</a:t>
            </a:r>
            <a:r>
              <a:rPr lang="en-US" sz="1100" dirty="0" smtClean="0">
                <a:latin typeface="+mj-lt"/>
              </a:rPr>
              <a:t>www.gulfcoastinstitute.org/university/LightRail_BusinessImpact.pdf</a:t>
            </a:r>
          </a:p>
          <a:p>
            <a:pPr marL="228600" indent="-228600">
              <a:buFontTx/>
              <a:buAutoNum type="arabicParenR"/>
            </a:pPr>
            <a:r>
              <a:rPr lang="en-US" sz="1100" dirty="0">
                <a:latin typeface="+mj-lt"/>
              </a:rPr>
              <a:t>http://www.friendsoftransit.org/The-Businesses-of-Light-Rail.pdf</a:t>
            </a:r>
          </a:p>
        </p:txBody>
      </p:sp>
    </p:spTree>
    <p:extLst>
      <p:ext uri="{BB962C8B-B14F-4D97-AF65-F5344CB8AC3E}">
        <p14:creationId xmlns:p14="http://schemas.microsoft.com/office/powerpoint/2010/main" val="5476362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1200" dirty="0"/>
              <a:t>http://www.gohrt.com/publications/reports/sir-light-rail-summary.pdf</a:t>
            </a:r>
          </a:p>
          <a:p>
            <a:r>
              <a:rPr lang="en-US" sz="1200" dirty="0"/>
              <a:t>http://www.gohrt.com/public-records/Commission-Documents/Commission-Meetings/FY2012/January-2012.pdf</a:t>
            </a:r>
          </a:p>
          <a:p>
            <a:r>
              <a:rPr lang="en-US" sz="1200" dirty="0"/>
              <a:t>http://hamptonroads.com/2011/11/poll-public-board-expanding-lightrail-route</a:t>
            </a:r>
          </a:p>
          <a:p>
            <a:r>
              <a:rPr lang="en-US" sz="1200" dirty="0"/>
              <a:t>http://www.metro-magazine.com/News/Story/2011/08/INIT-employees-to-serve-as-Tide-Guides-.aspx</a:t>
            </a:r>
          </a:p>
          <a:p>
            <a:r>
              <a:rPr lang="en-US" sz="1200" dirty="0"/>
              <a:t>http://hamptonroads.com/2011/07/control-room-nsu-serves-brains-light-rail</a:t>
            </a:r>
          </a:p>
          <a:p>
            <a:r>
              <a:rPr lang="en-US" sz="1200" dirty="0"/>
              <a:t>http://www.serpefirm.com/responsibilities-the-tide-light-rail-controller-operator.aspx</a:t>
            </a:r>
          </a:p>
          <a:p>
            <a:r>
              <a:rPr lang="en-US" sz="1200" dirty="0"/>
              <a:t>http://www.gohrt.com/public-records/Operations-Documents/Rail/Monthly-Ridership/Rail-Ridership-Current.pdf</a:t>
            </a:r>
          </a:p>
          <a:p>
            <a:r>
              <a:rPr lang="en-US" sz="1200" dirty="0"/>
              <a:t>http://www.metro-magazine.com/News/Story/2011/08/Va-s-The-Tide-opens-hits-30K-boardings.aspx</a:t>
            </a:r>
          </a:p>
          <a:p>
            <a:r>
              <a:rPr lang="en-US" sz="1200" dirty="0"/>
              <a:t>http://www.cbsnews.com/8301-503544_162-4949672-503544.html</a:t>
            </a:r>
          </a:p>
          <a:p>
            <a:r>
              <a:rPr lang="en-US" sz="1200" dirty="0"/>
              <a:t>http://www.lightrail.com/projects.htm</a:t>
            </a:r>
          </a:p>
          <a:p>
            <a:r>
              <a:rPr lang="en-US" sz="1200" dirty="0"/>
              <a:t>http://www.realtor.org/wps/wcm/connect/212699004205f031b404fcc7ba2f3d20/cpa_transport_090.pdf</a:t>
            </a:r>
          </a:p>
          <a:p>
            <a:r>
              <a:rPr lang="en-US" sz="1200" dirty="0"/>
              <a:t>http://hamptonroads.com/2012/02/some-stores-near-norfolk-light-rail-stations-see-boost</a:t>
            </a:r>
          </a:p>
          <a:p>
            <a:r>
              <a:rPr lang="en-US" sz="1200" dirty="0"/>
              <a:t>Debbie Messina, “The Tide.” The Virginian-Pilot. February 18th, 2012.</a:t>
            </a:r>
          </a:p>
          <a:p>
            <a:r>
              <a:rPr lang="en-US" sz="1200" dirty="0"/>
              <a:t>http://apta.com/resources/statistics/Documents/Ridership/2011-q3-ridership-APTA.pdf</a:t>
            </a:r>
          </a:p>
          <a:p>
            <a:r>
              <a:rPr lang="en-US" sz="1200" dirty="0"/>
              <a:t>http://www.lightrailnow.org/success2.htm</a:t>
            </a:r>
          </a:p>
          <a:p>
            <a:r>
              <a:rPr lang="en-US" sz="1200" dirty="0"/>
              <a:t>http://www.prweb.com/releases/light_rail/light_rail_transit/prweb4253534.htm</a:t>
            </a:r>
          </a:p>
          <a:p>
            <a:r>
              <a:rPr lang="en-US" sz="1200" dirty="0"/>
              <a:t>http://www.itscosts.its.dot.gov/its/benecost.nsf/images/Reports/$</a:t>
            </a:r>
            <a:r>
              <a:rPr lang="en-US" sz="1200" dirty="0" smtClean="0"/>
              <a:t>File/Ben_Cost_Less_Depl_2011%20Update.pdf</a:t>
            </a:r>
          </a:p>
          <a:p>
            <a:r>
              <a:rPr lang="en-US" sz="1200" dirty="0"/>
              <a:t>http://www.detroittransit.org/cms.php?pageid=26</a:t>
            </a:r>
          </a:p>
          <a:p>
            <a:r>
              <a:rPr lang="en-US" sz="1200" dirty="0"/>
              <a:t>http://www.dart.org/about/economicimpact.asp</a:t>
            </a:r>
          </a:p>
          <a:p>
            <a:r>
              <a:rPr lang="en-US" sz="1200" dirty="0"/>
              <a:t>http://reason.org/news/show/126773.html</a:t>
            </a:r>
          </a:p>
          <a:p>
            <a:r>
              <a:rPr lang="en-US" sz="1200" dirty="0"/>
              <a:t>http://mobility.tamu.edu/files/2011/09/congestion-cost.pdf</a:t>
            </a:r>
          </a:p>
          <a:p>
            <a:r>
              <a:rPr lang="en-US" sz="1200" dirty="0"/>
              <a:t>http://www.vtpi.org/railben.pdf</a:t>
            </a:r>
          </a:p>
          <a:p>
            <a:endParaRPr lang="en-US" sz="1200"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50</a:t>
            </a:fld>
            <a:endParaRPr lang="en-US"/>
          </a:p>
        </p:txBody>
      </p:sp>
    </p:spTree>
    <p:extLst>
      <p:ext uri="{BB962C8B-B14F-4D97-AF65-F5344CB8AC3E}">
        <p14:creationId xmlns:p14="http://schemas.microsoft.com/office/powerpoint/2010/main" val="501371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dirty="0" smtClean="0"/>
              <a:t>Background: Jobs &amp; Development</a:t>
            </a:r>
            <a:endParaRPr lang="en-US" sz="4300" dirty="0"/>
          </a:p>
        </p:txBody>
      </p:sp>
      <p:sp>
        <p:nvSpPr>
          <p:cNvPr id="5" name="Content Placeholder 4"/>
          <p:cNvSpPr>
            <a:spLocks noGrp="1"/>
          </p:cNvSpPr>
          <p:nvPr>
            <p:ph idx="1"/>
          </p:nvPr>
        </p:nvSpPr>
        <p:spPr>
          <a:xfrm>
            <a:off x="457200" y="1600200"/>
            <a:ext cx="7620000" cy="4191000"/>
          </a:xfrm>
        </p:spPr>
        <p:txBody>
          <a:bodyPr>
            <a:normAutofit/>
          </a:bodyPr>
          <a:lstStyle/>
          <a:p>
            <a:pPr indent="-342900">
              <a:buFontTx/>
              <a:buChar char="-"/>
            </a:pPr>
            <a:r>
              <a:rPr lang="en-US" dirty="0" smtClean="0"/>
              <a:t>Over the past five years, many studies have shown light rail systems as an effective stimulant for new development and jobs:</a:t>
            </a:r>
          </a:p>
          <a:p>
            <a:pPr indent="-342900">
              <a:buFontTx/>
              <a:buChar char="-"/>
            </a:pPr>
            <a:endParaRPr lang="en-US" sz="1200" dirty="0" smtClean="0"/>
          </a:p>
          <a:p>
            <a:pPr lvl="1" indent="-342900">
              <a:buFontTx/>
              <a:buChar char="-"/>
            </a:pPr>
            <a:r>
              <a:rPr lang="en-US" sz="1800" dirty="0" smtClean="0"/>
              <a:t>In Charlotte, over $291 million in new development was seen along their new 10-mile line with another $1.6 billion expected.</a:t>
            </a:r>
            <a:r>
              <a:rPr lang="en-US" sz="1800" baseline="30000" dirty="0" smtClean="0"/>
              <a:t>1</a:t>
            </a:r>
          </a:p>
          <a:p>
            <a:pPr lvl="1" indent="-342900">
              <a:buFontTx/>
              <a:buChar char="-"/>
            </a:pPr>
            <a:r>
              <a:rPr lang="en-US" sz="1800" dirty="0" smtClean="0"/>
              <a:t>The </a:t>
            </a:r>
            <a:r>
              <a:rPr lang="en-US" sz="1800" dirty="0"/>
              <a:t>Maryland Transit Administration estimated 27,000 new jobs per year over the next 30 years attributed to their new Purple </a:t>
            </a:r>
            <a:r>
              <a:rPr lang="en-US" sz="1800" dirty="0" smtClean="0"/>
              <a:t>Line.</a:t>
            </a:r>
            <a:r>
              <a:rPr lang="en-US" sz="1800" baseline="30000" dirty="0" smtClean="0"/>
              <a:t>2</a:t>
            </a:r>
            <a:endParaRPr lang="en-US" sz="1800" baseline="30000"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t>6</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16576769"/>
              </p:ext>
            </p:extLst>
          </p:nvPr>
        </p:nvGraphicFramePr>
        <p:xfrm>
          <a:off x="1694407" y="4591051"/>
          <a:ext cx="4953000" cy="1352550"/>
        </p:xfrm>
        <a:graphic>
          <a:graphicData uri="http://schemas.openxmlformats.org/drawingml/2006/table">
            <a:tbl>
              <a:tblPr firstRow="1" bandRow="1">
                <a:tableStyleId>{5C22544A-7EE6-4342-B048-85BDC9FD1C3A}</a:tableStyleId>
              </a:tblPr>
              <a:tblGrid>
                <a:gridCol w="1238250"/>
                <a:gridCol w="1238250"/>
                <a:gridCol w="1238250"/>
                <a:gridCol w="1238250"/>
              </a:tblGrid>
              <a:tr h="171577">
                <a:tc>
                  <a:txBody>
                    <a:bodyPr/>
                    <a:lstStyle/>
                    <a:p>
                      <a:r>
                        <a:rPr lang="en-US" sz="1300" dirty="0" smtClean="0"/>
                        <a:t>Line</a:t>
                      </a:r>
                      <a:endParaRPr lang="en-US" sz="1300" dirty="0"/>
                    </a:p>
                  </a:txBody>
                  <a:tcPr marL="84582" marR="84582" marT="42291" marB="42291"/>
                </a:tc>
                <a:tc>
                  <a:txBody>
                    <a:bodyPr/>
                    <a:lstStyle/>
                    <a:p>
                      <a:r>
                        <a:rPr lang="en-US" sz="1300" dirty="0" smtClean="0"/>
                        <a:t>Spending</a:t>
                      </a:r>
                      <a:endParaRPr lang="en-US" sz="1300" dirty="0"/>
                    </a:p>
                  </a:txBody>
                  <a:tcPr marL="84582" marR="84582" marT="42291" marB="42291"/>
                </a:tc>
                <a:tc>
                  <a:txBody>
                    <a:bodyPr/>
                    <a:lstStyle/>
                    <a:p>
                      <a:r>
                        <a:rPr lang="en-US" sz="1300" dirty="0" smtClean="0"/>
                        <a:t>Impact</a:t>
                      </a:r>
                      <a:endParaRPr lang="en-US" sz="1300" dirty="0"/>
                    </a:p>
                  </a:txBody>
                  <a:tcPr marL="84582" marR="84582" marT="42291" marB="42291"/>
                </a:tc>
                <a:tc>
                  <a:txBody>
                    <a:bodyPr/>
                    <a:lstStyle/>
                    <a:p>
                      <a:r>
                        <a:rPr lang="en-US" sz="1300" dirty="0" smtClean="0"/>
                        <a:t>Jobs</a:t>
                      </a:r>
                      <a:endParaRPr lang="en-US" sz="1300" dirty="0"/>
                    </a:p>
                  </a:txBody>
                  <a:tcPr marL="84582" marR="84582" marT="42291" marB="42291"/>
                </a:tc>
              </a:tr>
              <a:tr h="250699">
                <a:tc>
                  <a:txBody>
                    <a:bodyPr/>
                    <a:lstStyle/>
                    <a:p>
                      <a:r>
                        <a:rPr lang="en-US" sz="1200" dirty="0" smtClean="0"/>
                        <a:t>Blue Line</a:t>
                      </a:r>
                      <a:endParaRPr lang="en-US" sz="1200" dirty="0"/>
                    </a:p>
                  </a:txBody>
                  <a:tcPr marL="84582" marR="84582" marT="42291" marB="42291"/>
                </a:tc>
                <a:tc>
                  <a:txBody>
                    <a:bodyPr/>
                    <a:lstStyle/>
                    <a:p>
                      <a:r>
                        <a:rPr lang="en-US" sz="1200" dirty="0" smtClean="0"/>
                        <a:t>$289 Million</a:t>
                      </a:r>
                      <a:endParaRPr lang="en-US" sz="1200" dirty="0"/>
                    </a:p>
                  </a:txBody>
                  <a:tcPr marL="84582" marR="84582" marT="42291" marB="42291"/>
                </a:tc>
                <a:tc>
                  <a:txBody>
                    <a:bodyPr/>
                    <a:lstStyle/>
                    <a:p>
                      <a:r>
                        <a:rPr lang="en-US" sz="1200" dirty="0" smtClean="0"/>
                        <a:t>$502 Million</a:t>
                      </a:r>
                      <a:endParaRPr lang="en-US" sz="1200" dirty="0"/>
                    </a:p>
                  </a:txBody>
                  <a:tcPr marL="84582" marR="84582" marT="42291" marB="42291"/>
                </a:tc>
                <a:tc>
                  <a:txBody>
                    <a:bodyPr/>
                    <a:lstStyle/>
                    <a:p>
                      <a:r>
                        <a:rPr lang="en-US" sz="1200" dirty="0" smtClean="0"/>
                        <a:t>3,969</a:t>
                      </a:r>
                      <a:endParaRPr lang="en-US" sz="1200" dirty="0"/>
                    </a:p>
                  </a:txBody>
                  <a:tcPr marL="84582" marR="84582" marT="42291" marB="42291"/>
                </a:tc>
              </a:tr>
              <a:tr h="211837">
                <a:tc>
                  <a:txBody>
                    <a:bodyPr/>
                    <a:lstStyle/>
                    <a:p>
                      <a:r>
                        <a:rPr lang="en-US" sz="1200" dirty="0" smtClean="0"/>
                        <a:t>Orange</a:t>
                      </a:r>
                      <a:r>
                        <a:rPr lang="en-US" sz="1200" baseline="0" dirty="0" smtClean="0"/>
                        <a:t> Line</a:t>
                      </a:r>
                      <a:endParaRPr lang="en-US" sz="1200" dirty="0"/>
                    </a:p>
                  </a:txBody>
                  <a:tcPr marL="84582" marR="84582" marT="42291" marB="42291"/>
                </a:tc>
                <a:tc>
                  <a:txBody>
                    <a:bodyPr/>
                    <a:lstStyle/>
                    <a:p>
                      <a:r>
                        <a:rPr lang="en-US" sz="1200" dirty="0" smtClean="0"/>
                        <a:t>$1.18 Billion</a:t>
                      </a:r>
                      <a:endParaRPr lang="en-US" sz="1200" dirty="0"/>
                    </a:p>
                  </a:txBody>
                  <a:tcPr marL="84582" marR="84582" marT="42291" marB="42291"/>
                </a:tc>
                <a:tc>
                  <a:txBody>
                    <a:bodyPr/>
                    <a:lstStyle/>
                    <a:p>
                      <a:r>
                        <a:rPr lang="en-US" sz="1200" dirty="0" smtClean="0"/>
                        <a:t>$2.05 Billion</a:t>
                      </a:r>
                      <a:endParaRPr lang="en-US" sz="1200" dirty="0"/>
                    </a:p>
                  </a:txBody>
                  <a:tcPr marL="84582" marR="84582" marT="42291" marB="42291"/>
                </a:tc>
                <a:tc>
                  <a:txBody>
                    <a:bodyPr/>
                    <a:lstStyle/>
                    <a:p>
                      <a:r>
                        <a:rPr lang="en-US" sz="1200" dirty="0" smtClean="0"/>
                        <a:t>16,205</a:t>
                      </a:r>
                      <a:endParaRPr lang="en-US" sz="1200" dirty="0"/>
                    </a:p>
                  </a:txBody>
                  <a:tcPr marL="84582" marR="84582" marT="42291" marB="42291"/>
                </a:tc>
              </a:tr>
              <a:tr h="249175">
                <a:tc>
                  <a:txBody>
                    <a:bodyPr/>
                    <a:lstStyle/>
                    <a:p>
                      <a:r>
                        <a:rPr lang="en-US" sz="1200" dirty="0" smtClean="0"/>
                        <a:t>Green</a:t>
                      </a:r>
                      <a:r>
                        <a:rPr lang="en-US" sz="1200" baseline="0" dirty="0" smtClean="0"/>
                        <a:t> Line</a:t>
                      </a:r>
                      <a:endParaRPr lang="en-US" sz="1200" dirty="0"/>
                    </a:p>
                  </a:txBody>
                  <a:tcPr marL="84582" marR="84582" marT="42291" marB="42291"/>
                </a:tc>
                <a:tc>
                  <a:txBody>
                    <a:bodyPr/>
                    <a:lstStyle/>
                    <a:p>
                      <a:r>
                        <a:rPr lang="en-US" sz="1200" dirty="0" smtClean="0"/>
                        <a:t>$868 Million</a:t>
                      </a:r>
                      <a:endParaRPr lang="en-US" sz="1200" dirty="0"/>
                    </a:p>
                  </a:txBody>
                  <a:tcPr marL="84582" marR="84582" marT="42291" marB="42291"/>
                </a:tc>
                <a:tc>
                  <a:txBody>
                    <a:bodyPr/>
                    <a:lstStyle/>
                    <a:p>
                      <a:r>
                        <a:rPr lang="en-US" sz="1200" dirty="0" smtClean="0"/>
                        <a:t>$1.5</a:t>
                      </a:r>
                      <a:r>
                        <a:rPr lang="en-US" sz="1200" baseline="0" dirty="0" smtClean="0"/>
                        <a:t> Billion</a:t>
                      </a:r>
                      <a:endParaRPr lang="en-US" sz="1200" dirty="0"/>
                    </a:p>
                  </a:txBody>
                  <a:tcPr marL="84582" marR="84582" marT="42291" marB="42291"/>
                </a:tc>
                <a:tc>
                  <a:txBody>
                    <a:bodyPr/>
                    <a:lstStyle/>
                    <a:p>
                      <a:r>
                        <a:rPr lang="en-US" sz="1200" dirty="0" smtClean="0"/>
                        <a:t>11,921</a:t>
                      </a:r>
                      <a:endParaRPr lang="en-US" sz="1200" dirty="0"/>
                    </a:p>
                  </a:txBody>
                  <a:tcPr marL="84582" marR="84582" marT="42291" marB="42291"/>
                </a:tc>
              </a:tr>
              <a:tr h="191261">
                <a:tc>
                  <a:txBody>
                    <a:bodyPr/>
                    <a:lstStyle/>
                    <a:p>
                      <a:r>
                        <a:rPr lang="en-US" sz="1200" dirty="0" smtClean="0"/>
                        <a:t>Total</a:t>
                      </a:r>
                      <a:endParaRPr lang="en-US" sz="1200" dirty="0"/>
                    </a:p>
                  </a:txBody>
                  <a:tcPr marL="84582" marR="84582" marT="42291" marB="42291"/>
                </a:tc>
                <a:tc>
                  <a:txBody>
                    <a:bodyPr/>
                    <a:lstStyle/>
                    <a:p>
                      <a:r>
                        <a:rPr lang="en-US" sz="1200" dirty="0" smtClean="0"/>
                        <a:t>$3.14 Billion</a:t>
                      </a:r>
                      <a:endParaRPr lang="en-US" sz="1200" dirty="0"/>
                    </a:p>
                  </a:txBody>
                  <a:tcPr marL="84582" marR="84582" marT="42291" marB="42291"/>
                </a:tc>
                <a:tc>
                  <a:txBody>
                    <a:bodyPr/>
                    <a:lstStyle/>
                    <a:p>
                      <a:r>
                        <a:rPr lang="en-US" sz="1200" dirty="0" smtClean="0"/>
                        <a:t>$5.65</a:t>
                      </a:r>
                      <a:r>
                        <a:rPr lang="en-US" sz="1200" baseline="0" dirty="0" smtClean="0"/>
                        <a:t> Billion</a:t>
                      </a:r>
                      <a:endParaRPr lang="en-US" sz="1200" dirty="0"/>
                    </a:p>
                  </a:txBody>
                  <a:tcPr marL="84582" marR="84582" marT="42291" marB="42291"/>
                </a:tc>
                <a:tc>
                  <a:txBody>
                    <a:bodyPr/>
                    <a:lstStyle/>
                    <a:p>
                      <a:r>
                        <a:rPr lang="en-US" sz="1200" dirty="0" smtClean="0"/>
                        <a:t>32,095</a:t>
                      </a:r>
                      <a:endParaRPr lang="en-US" sz="1200" dirty="0"/>
                    </a:p>
                  </a:txBody>
                  <a:tcPr marL="84582" marR="84582" marT="42291" marB="42291"/>
                </a:tc>
              </a:tr>
            </a:tbl>
          </a:graphicData>
        </a:graphic>
      </p:graphicFrame>
      <p:sp>
        <p:nvSpPr>
          <p:cNvPr id="9" name="TextBox 8"/>
          <p:cNvSpPr txBox="1"/>
          <p:nvPr/>
        </p:nvSpPr>
        <p:spPr>
          <a:xfrm>
            <a:off x="2674088" y="4267200"/>
            <a:ext cx="3414717" cy="338554"/>
          </a:xfrm>
          <a:prstGeom prst="rect">
            <a:avLst/>
          </a:prstGeom>
          <a:noFill/>
        </p:spPr>
        <p:txBody>
          <a:bodyPr wrap="none" rtlCol="0">
            <a:spAutoFit/>
          </a:bodyPr>
          <a:lstStyle/>
          <a:p>
            <a:r>
              <a:rPr lang="en-US" sz="1600" spc="-100" dirty="0" smtClean="0">
                <a:solidFill>
                  <a:srgbClr val="D1282E"/>
                </a:solidFill>
                <a:latin typeface="Cambria"/>
                <a:ea typeface="+mj-ea"/>
                <a:cs typeface="+mj-cs"/>
              </a:rPr>
              <a:t>Dallas LRT Projected Spending vs. Impact</a:t>
            </a:r>
            <a:r>
              <a:rPr lang="en-US" sz="1600" spc="-100" baseline="30000" dirty="0" smtClean="0">
                <a:solidFill>
                  <a:srgbClr val="D1282E"/>
                </a:solidFill>
                <a:latin typeface="Cambria"/>
                <a:ea typeface="+mj-ea"/>
                <a:cs typeface="+mj-cs"/>
              </a:rPr>
              <a:t>3</a:t>
            </a:r>
            <a:endParaRPr lang="en-US" sz="1600" baseline="30000" dirty="0">
              <a:solidFill>
                <a:srgbClr val="FF0000"/>
              </a:solidFill>
            </a:endParaRPr>
          </a:p>
        </p:txBody>
      </p:sp>
      <p:sp>
        <p:nvSpPr>
          <p:cNvPr id="10" name="TextBox 9"/>
          <p:cNvSpPr txBox="1"/>
          <p:nvPr/>
        </p:nvSpPr>
        <p:spPr>
          <a:xfrm>
            <a:off x="381000" y="6085987"/>
            <a:ext cx="7794121" cy="577081"/>
          </a:xfrm>
          <a:prstGeom prst="rect">
            <a:avLst/>
          </a:prstGeom>
          <a:noFill/>
        </p:spPr>
        <p:txBody>
          <a:bodyPr wrap="none" rtlCol="0">
            <a:spAutoFit/>
          </a:bodyPr>
          <a:lstStyle/>
          <a:p>
            <a:pPr marL="342900" indent="-342900">
              <a:buFontTx/>
              <a:buAutoNum type="arabicParenR"/>
            </a:pPr>
            <a:r>
              <a:rPr lang="en-US" sz="1050" dirty="0"/>
              <a:t>http://</a:t>
            </a:r>
            <a:r>
              <a:rPr lang="en-US" sz="1050" dirty="0" smtClean="0"/>
              <a:t>www.detroittransit.org/cms.php?pageid=26</a:t>
            </a:r>
          </a:p>
          <a:p>
            <a:pPr marL="342900" indent="-342900">
              <a:buFontTx/>
              <a:buAutoNum type="arabicParenR"/>
            </a:pPr>
            <a:r>
              <a:rPr lang="en-US" sz="1050" dirty="0">
                <a:latin typeface="+mj-lt"/>
              </a:rPr>
              <a:t>http://</a:t>
            </a:r>
            <a:r>
              <a:rPr lang="en-US" sz="1050" dirty="0" smtClean="0">
                <a:latin typeface="+mj-lt"/>
              </a:rPr>
              <a:t>washingtonexaminer.com/local/maryland/2011/11/purple-line-expected-be-major-economic-engine-md-officials-say</a:t>
            </a:r>
          </a:p>
          <a:p>
            <a:pPr marL="342900" indent="-342900">
              <a:buFontTx/>
              <a:buAutoNum type="arabicParenR"/>
            </a:pPr>
            <a:r>
              <a:rPr lang="en-US" sz="1050" dirty="0">
                <a:latin typeface="+mj-lt"/>
              </a:rPr>
              <a:t>http://www.dart.org/about/WeinsteinClowerTODNov07.pdf</a:t>
            </a:r>
            <a:endParaRPr lang="en-US" sz="1050" dirty="0" smtClean="0">
              <a:latin typeface="+mj-lt"/>
            </a:endParaRPr>
          </a:p>
        </p:txBody>
      </p:sp>
    </p:spTree>
    <p:extLst>
      <p:ext uri="{BB962C8B-B14F-4D97-AF65-F5344CB8AC3E}">
        <p14:creationId xmlns:p14="http://schemas.microsoft.com/office/powerpoint/2010/main" val="1788656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t>Background: Property Value</a:t>
            </a:r>
            <a:endParaRPr lang="en-US" sz="4500" dirty="0"/>
          </a:p>
        </p:txBody>
      </p:sp>
      <p:sp>
        <p:nvSpPr>
          <p:cNvPr id="5" name="Content Placeholder 4"/>
          <p:cNvSpPr>
            <a:spLocks noGrp="1"/>
          </p:cNvSpPr>
          <p:nvPr>
            <p:ph idx="1"/>
          </p:nvPr>
        </p:nvSpPr>
        <p:spPr>
          <a:xfrm>
            <a:off x="447795" y="1524000"/>
            <a:ext cx="7620000" cy="4191000"/>
          </a:xfrm>
        </p:spPr>
        <p:txBody>
          <a:bodyPr>
            <a:normAutofit/>
          </a:bodyPr>
          <a:lstStyle/>
          <a:p>
            <a:pPr indent="-342900">
              <a:buFontTx/>
              <a:buChar char="-"/>
            </a:pPr>
            <a:r>
              <a:rPr lang="en-US" dirty="0" smtClean="0"/>
              <a:t>Both directly through increased accessibility and indirectly through area development, property values increase from light rail systems:</a:t>
            </a:r>
          </a:p>
          <a:p>
            <a:pPr indent="-342900">
              <a:buFontTx/>
              <a:buChar char="-"/>
            </a:pPr>
            <a:endParaRPr lang="en-US" dirty="0" smtClean="0"/>
          </a:p>
          <a:p>
            <a:pPr lvl="1" indent="-342900">
              <a:buFontTx/>
              <a:buChar char="-"/>
            </a:pPr>
            <a:r>
              <a:rPr lang="en-US" sz="1800" dirty="0" smtClean="0"/>
              <a:t>In Dallas, residential properties increased by an average of 39% while commercial properties increased by 53% over similar properties not located near the rail.</a:t>
            </a:r>
            <a:r>
              <a:rPr lang="en-US" sz="1800" baseline="30000" dirty="0" smtClean="0"/>
              <a:t>1</a:t>
            </a:r>
          </a:p>
          <a:p>
            <a:pPr lvl="1" indent="-342900">
              <a:buFontTx/>
              <a:buChar char="-"/>
            </a:pPr>
            <a:endParaRPr lang="en-US" sz="1000" dirty="0" smtClean="0"/>
          </a:p>
          <a:p>
            <a:pPr lvl="1" indent="-342900">
              <a:buFontTx/>
              <a:buChar char="-"/>
            </a:pPr>
            <a:r>
              <a:rPr lang="en-US" sz="1800" dirty="0" smtClean="0"/>
              <a:t>A study in Portland showed an increase of over 10% for homes within 500 meters of the MAX Eastside line.</a:t>
            </a:r>
            <a:r>
              <a:rPr lang="en-US" sz="1800" baseline="30000" dirty="0" smtClean="0"/>
              <a:t>2</a:t>
            </a:r>
          </a:p>
          <a:p>
            <a:pPr lvl="1" indent="-342900">
              <a:buFontTx/>
              <a:buChar char="-"/>
            </a:pPr>
            <a:endParaRPr lang="en-US" sz="1000" dirty="0" smtClean="0"/>
          </a:p>
          <a:p>
            <a:pPr lvl="1" indent="-342900">
              <a:buFontTx/>
              <a:buChar char="-"/>
            </a:pPr>
            <a:r>
              <a:rPr lang="en-US" sz="1800" dirty="0" smtClean="0"/>
              <a:t>In Denver the poor economy led to an average market decline of 7.5% but homes near the light-rail stations saw an increase of almost 4%.</a:t>
            </a:r>
            <a:r>
              <a:rPr lang="en-US" sz="1800" baseline="30000" dirty="0" smtClean="0"/>
              <a:t>3</a:t>
            </a:r>
          </a:p>
          <a:p>
            <a:pPr lvl="1" indent="-342900">
              <a:buFontTx/>
              <a:buChar char="-"/>
            </a:pPr>
            <a:endParaRPr lang="en-US" dirty="0" smtClean="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t>7</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sp>
        <p:nvSpPr>
          <p:cNvPr id="8" name="TextBox 7"/>
          <p:cNvSpPr txBox="1"/>
          <p:nvPr/>
        </p:nvSpPr>
        <p:spPr>
          <a:xfrm>
            <a:off x="1143000" y="6085988"/>
            <a:ext cx="6229590" cy="577081"/>
          </a:xfrm>
          <a:prstGeom prst="rect">
            <a:avLst/>
          </a:prstGeom>
          <a:noFill/>
        </p:spPr>
        <p:txBody>
          <a:bodyPr wrap="none" rtlCol="0">
            <a:spAutoFit/>
          </a:bodyPr>
          <a:lstStyle/>
          <a:p>
            <a:pPr marL="342900" indent="-342900">
              <a:buFontTx/>
              <a:buAutoNum type="arabicParenR"/>
            </a:pPr>
            <a:r>
              <a:rPr lang="en-US" sz="1050" dirty="0"/>
              <a:t>http://</a:t>
            </a:r>
            <a:r>
              <a:rPr lang="en-US" sz="1050" dirty="0" smtClean="0"/>
              <a:t>www.dart.org/about/economicimpact.asp</a:t>
            </a:r>
          </a:p>
          <a:p>
            <a:pPr marL="342900" indent="-342900">
              <a:buFontTx/>
              <a:buAutoNum type="arabicParenR"/>
            </a:pPr>
            <a:r>
              <a:rPr lang="en-US" sz="1050" dirty="0">
                <a:latin typeface="+mj-lt"/>
              </a:rPr>
              <a:t>http://</a:t>
            </a:r>
            <a:r>
              <a:rPr lang="en-US" sz="1050" dirty="0" smtClean="0">
                <a:latin typeface="+mj-lt"/>
              </a:rPr>
              <a:t>www.rtd-fastracks.com/media/uploads/nm/impacts_of_rail_transif_on_property_values.pdf</a:t>
            </a:r>
          </a:p>
          <a:p>
            <a:pPr marL="342900" indent="-342900">
              <a:buFontTx/>
              <a:buAutoNum type="arabicParenR"/>
            </a:pPr>
            <a:r>
              <a:rPr lang="en-US" sz="1050" dirty="0">
                <a:latin typeface="+mj-lt"/>
              </a:rPr>
              <a:t>http://www.denverpost.com/news/ci_10850014</a:t>
            </a:r>
            <a:endParaRPr lang="en-US" sz="1050" dirty="0" smtClean="0">
              <a:latin typeface="+mj-lt"/>
            </a:endParaRPr>
          </a:p>
        </p:txBody>
      </p:sp>
    </p:spTree>
    <p:extLst>
      <p:ext uri="{BB962C8B-B14F-4D97-AF65-F5344CB8AC3E}">
        <p14:creationId xmlns:p14="http://schemas.microsoft.com/office/powerpoint/2010/main" val="1253223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Traffic &amp; Parking</a:t>
            </a:r>
            <a:endParaRPr lang="en-US" dirty="0"/>
          </a:p>
        </p:txBody>
      </p:sp>
      <p:sp>
        <p:nvSpPr>
          <p:cNvPr id="5" name="Content Placeholder 4"/>
          <p:cNvSpPr>
            <a:spLocks noGrp="1"/>
          </p:cNvSpPr>
          <p:nvPr>
            <p:ph idx="1"/>
          </p:nvPr>
        </p:nvSpPr>
        <p:spPr/>
        <p:txBody>
          <a:bodyPr/>
          <a:lstStyle/>
          <a:p>
            <a:pPr indent="-342900">
              <a:buFontTx/>
              <a:buChar char="-"/>
            </a:pPr>
            <a:r>
              <a:rPr lang="en-US" dirty="0"/>
              <a:t>Studies estimate that a $12.5 Billion rail system subsidy returns $19.4 Billion just through reduced congestion and another $12.1 Billion in </a:t>
            </a:r>
            <a:r>
              <a:rPr lang="en-US" dirty="0" smtClean="0"/>
              <a:t>parking.</a:t>
            </a:r>
            <a:r>
              <a:rPr lang="en-US" baseline="30000" dirty="0" smtClean="0"/>
              <a:t>1</a:t>
            </a:r>
            <a:endParaRPr lang="en-US" baseline="30000" dirty="0"/>
          </a:p>
          <a:p>
            <a:pPr indent="-342900">
              <a:buFontTx/>
              <a:buChar char="-"/>
            </a:pPr>
            <a:endParaRPr lang="en-US" dirty="0" smtClean="0"/>
          </a:p>
          <a:p>
            <a:pPr lvl="1" indent="-342900">
              <a:buFontTx/>
              <a:buChar char="-"/>
            </a:pPr>
            <a:r>
              <a:rPr lang="en-US" sz="1800" dirty="0" smtClean="0"/>
              <a:t>Local: By 2030, Virginia will need an estimated 989 new lane-miles to accommodate growing traffic which will cost $3.1 Billion.</a:t>
            </a:r>
            <a:r>
              <a:rPr lang="en-US" sz="1800" baseline="30000" dirty="0" smtClean="0"/>
              <a:t>2</a:t>
            </a:r>
          </a:p>
          <a:p>
            <a:pPr lvl="1" indent="-342900">
              <a:buFontTx/>
              <a:buChar char="-"/>
            </a:pPr>
            <a:endParaRPr lang="en-US" sz="1200" dirty="0" smtClean="0"/>
          </a:p>
          <a:p>
            <a:pPr lvl="1" indent="-342900">
              <a:buFontTx/>
              <a:buChar char="-"/>
            </a:pPr>
            <a:r>
              <a:rPr lang="en-US" sz="1800" dirty="0" smtClean="0"/>
              <a:t>National: Congestion and traffic cause over $115 Billion in lost productivity and wasted fuel in the US each year.</a:t>
            </a:r>
            <a:r>
              <a:rPr lang="en-US" sz="1800" baseline="30000" dirty="0" smtClean="0"/>
              <a:t>3</a:t>
            </a:r>
          </a:p>
          <a:p>
            <a:pPr lvl="1" indent="-342900">
              <a:buFontTx/>
              <a:buChar char="-"/>
            </a:pPr>
            <a:endParaRPr lang="en-US" sz="1100" dirty="0" smtClean="0"/>
          </a:p>
          <a:p>
            <a:pPr lvl="1" indent="-342900">
              <a:buFontTx/>
              <a:buChar char="-"/>
            </a:pPr>
            <a:r>
              <a:rPr lang="en-US" sz="1800" dirty="0" smtClean="0"/>
              <a:t>How? Even </a:t>
            </a:r>
            <a:r>
              <a:rPr lang="en-US" sz="1800" dirty="0"/>
              <a:t>a reduction as small as 5% in traffic volume will reduce delays by 20% or </a:t>
            </a:r>
            <a:r>
              <a:rPr lang="en-US" sz="1800" dirty="0" smtClean="0"/>
              <a:t>more during peak hours.</a:t>
            </a:r>
            <a:r>
              <a:rPr lang="en-US" sz="1800" baseline="30000" dirty="0" smtClean="0"/>
              <a:t>1</a:t>
            </a:r>
          </a:p>
          <a:p>
            <a:pPr indent="-342900">
              <a:buFontTx/>
              <a:buChar char="-"/>
            </a:pPr>
            <a:endParaRPr lang="en-US" dirty="0" smtClean="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8</a:t>
            </a:fld>
            <a:endParaRPr lang="en-US"/>
          </a:p>
        </p:txBody>
      </p:sp>
      <p:sp>
        <p:nvSpPr>
          <p:cNvPr id="10" name="TextBox 9"/>
          <p:cNvSpPr txBox="1"/>
          <p:nvPr/>
        </p:nvSpPr>
        <p:spPr>
          <a:xfrm>
            <a:off x="2438399" y="6085989"/>
            <a:ext cx="4059125" cy="577081"/>
          </a:xfrm>
          <a:prstGeom prst="rect">
            <a:avLst/>
          </a:prstGeom>
          <a:noFill/>
        </p:spPr>
        <p:txBody>
          <a:bodyPr wrap="none" rtlCol="0">
            <a:spAutoFit/>
          </a:bodyPr>
          <a:lstStyle/>
          <a:p>
            <a:pPr marL="342900" indent="-342900">
              <a:buFontTx/>
              <a:buAutoNum type="arabicParenR"/>
            </a:pPr>
            <a:r>
              <a:rPr lang="en-US" sz="1050" dirty="0"/>
              <a:t>http://www.vtpi.org/railben.pdf</a:t>
            </a:r>
          </a:p>
          <a:p>
            <a:pPr marL="342900" indent="-342900">
              <a:buAutoNum type="arabicParenR"/>
            </a:pPr>
            <a:r>
              <a:rPr lang="en-US" sz="1050" dirty="0" smtClean="0">
                <a:latin typeface="+mj-lt"/>
              </a:rPr>
              <a:t>http</a:t>
            </a:r>
            <a:r>
              <a:rPr lang="en-US" sz="1050" dirty="0">
                <a:latin typeface="+mj-lt"/>
              </a:rPr>
              <a:t>://</a:t>
            </a:r>
            <a:r>
              <a:rPr lang="en-US" sz="1050" dirty="0" smtClean="0">
                <a:latin typeface="+mj-lt"/>
              </a:rPr>
              <a:t>reason.org/news/show/126773.html</a:t>
            </a:r>
          </a:p>
          <a:p>
            <a:pPr marL="342900" indent="-342900">
              <a:buAutoNum type="arabicParenR"/>
            </a:pPr>
            <a:r>
              <a:rPr lang="en-US" sz="1050" dirty="0">
                <a:latin typeface="+mj-lt"/>
              </a:rPr>
              <a:t>http://</a:t>
            </a:r>
            <a:r>
              <a:rPr lang="en-US" sz="1050" dirty="0" smtClean="0">
                <a:latin typeface="+mj-lt"/>
              </a:rPr>
              <a:t>mobility.tamu.edu/files/2011/09/congestion-cost.pdf</a:t>
            </a:r>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spTree>
    <p:extLst>
      <p:ext uri="{BB962C8B-B14F-4D97-AF65-F5344CB8AC3E}">
        <p14:creationId xmlns:p14="http://schemas.microsoft.com/office/powerpoint/2010/main" val="2719054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4600" dirty="0" smtClean="0"/>
              <a:t>Background: Tide Case Study</a:t>
            </a:r>
            <a:endParaRPr lang="en-US" sz="46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9</a:t>
            </a:fld>
            <a:endParaRPr lang="en-US"/>
          </a:p>
        </p:txBody>
      </p:sp>
      <p:sp>
        <p:nvSpPr>
          <p:cNvPr id="5" name="TextBox 4"/>
          <p:cNvSpPr txBox="1"/>
          <p:nvPr/>
        </p:nvSpPr>
        <p:spPr>
          <a:xfrm>
            <a:off x="1212008" y="2057400"/>
            <a:ext cx="6920176" cy="3570208"/>
          </a:xfrm>
          <a:prstGeom prst="rect">
            <a:avLst/>
          </a:prstGeom>
          <a:noFill/>
        </p:spPr>
        <p:txBody>
          <a:bodyPr wrap="square" rtlCol="0">
            <a:spAutoFit/>
          </a:bodyPr>
          <a:lstStyle/>
          <a:p>
            <a:pPr>
              <a:buFontTx/>
              <a:buChar char="-"/>
            </a:pPr>
            <a:r>
              <a:rPr lang="en-US" sz="2000" dirty="0"/>
              <a:t> </a:t>
            </a:r>
            <a:r>
              <a:rPr lang="en-US" sz="2000" dirty="0" smtClean="0"/>
              <a:t>A survey of over 1000 Norfolk residents was taken and although 90% were aware of new light rail, many lacked other information:</a:t>
            </a:r>
          </a:p>
          <a:p>
            <a:pPr>
              <a:buFontTx/>
              <a:buChar char="-"/>
            </a:pPr>
            <a:endParaRPr lang="en-US" sz="2000" dirty="0" smtClean="0"/>
          </a:p>
          <a:p>
            <a:pPr lvl="1">
              <a:buFontTx/>
              <a:buChar char="-"/>
            </a:pPr>
            <a:r>
              <a:rPr lang="en-US" dirty="0" smtClean="0"/>
              <a:t> About 70% of downtown workers did not know the stop locations.</a:t>
            </a:r>
          </a:p>
          <a:p>
            <a:pPr lvl="1">
              <a:buFontTx/>
              <a:buChar char="-"/>
            </a:pPr>
            <a:endParaRPr lang="en-US" sz="1100" dirty="0" smtClean="0"/>
          </a:p>
          <a:p>
            <a:pPr lvl="1">
              <a:buFontTx/>
              <a:buChar char="-"/>
            </a:pPr>
            <a:r>
              <a:rPr lang="en-US" dirty="0"/>
              <a:t> </a:t>
            </a:r>
            <a:r>
              <a:rPr lang="en-US" dirty="0" smtClean="0"/>
              <a:t>About 55% of other respondents did not know the stop locations.</a:t>
            </a:r>
          </a:p>
          <a:p>
            <a:pPr lvl="1">
              <a:buFontTx/>
              <a:buChar char="-"/>
            </a:pPr>
            <a:endParaRPr lang="en-US" sz="1100" dirty="0" smtClean="0"/>
          </a:p>
          <a:p>
            <a:pPr lvl="1">
              <a:buFontTx/>
              <a:buChar char="-"/>
            </a:pPr>
            <a:r>
              <a:rPr lang="en-US" dirty="0"/>
              <a:t> </a:t>
            </a:r>
            <a:r>
              <a:rPr lang="en-US" dirty="0" smtClean="0"/>
              <a:t>69% of respondents ranked information about stops as an important problem.</a:t>
            </a:r>
          </a:p>
          <a:p>
            <a:pPr lvl="1">
              <a:buFontTx/>
              <a:buChar char="-"/>
            </a:pPr>
            <a:endParaRPr lang="en-US" sz="1100" dirty="0" smtClean="0"/>
          </a:p>
          <a:p>
            <a:pPr lvl="1">
              <a:buFontTx/>
              <a:buChar char="-"/>
            </a:pPr>
            <a:r>
              <a:rPr lang="en-US" dirty="0"/>
              <a:t> </a:t>
            </a:r>
            <a:r>
              <a:rPr lang="en-US" dirty="0" smtClean="0"/>
              <a:t>75% of respondents ranked schedule information as an important problem.</a:t>
            </a:r>
          </a:p>
          <a:p>
            <a:pPr lvl="1">
              <a:buFontTx/>
              <a:buChar char="-"/>
            </a:pPr>
            <a:endParaRPr lang="en-US" dirty="0"/>
          </a:p>
        </p:txBody>
      </p:sp>
      <p:sp>
        <p:nvSpPr>
          <p:cNvPr id="3" name="TextBox 2"/>
          <p:cNvSpPr txBox="1"/>
          <p:nvPr/>
        </p:nvSpPr>
        <p:spPr>
          <a:xfrm>
            <a:off x="2286000" y="6033247"/>
            <a:ext cx="4232249" cy="261610"/>
          </a:xfrm>
          <a:prstGeom prst="rect">
            <a:avLst/>
          </a:prstGeom>
          <a:noFill/>
        </p:spPr>
        <p:txBody>
          <a:bodyPr wrap="none" rtlCol="0">
            <a:spAutoFit/>
          </a:bodyPr>
          <a:lstStyle/>
          <a:p>
            <a:r>
              <a:rPr lang="en-US" sz="1100" dirty="0">
                <a:latin typeface="+mj-lt"/>
              </a:rPr>
              <a:t>http://www.gohrt.com/publications/reports/sir-light-rail-summary.pdf</a:t>
            </a:r>
          </a:p>
        </p:txBody>
      </p:sp>
    </p:spTree>
    <p:extLst>
      <p:ext uri="{BB962C8B-B14F-4D97-AF65-F5344CB8AC3E}">
        <p14:creationId xmlns:p14="http://schemas.microsoft.com/office/powerpoint/2010/main" val="2483508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1162</TotalTime>
  <Words>3646</Words>
  <Application>Microsoft Office PowerPoint</Application>
  <PresentationFormat>On-screen Show (4:3)</PresentationFormat>
  <Paragraphs>654</Paragraphs>
  <Slides>50</Slides>
  <Notes>13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Adjacency</vt:lpstr>
      <vt:lpstr>Current – Intelligent Transportation System  </vt:lpstr>
      <vt:lpstr>Introduction: Our Team</vt:lpstr>
      <vt:lpstr>Introduction: The Problem</vt:lpstr>
      <vt:lpstr>Background: Economy</vt:lpstr>
      <vt:lpstr>Background: Increased Sales</vt:lpstr>
      <vt:lpstr>Background: Jobs &amp; Development</vt:lpstr>
      <vt:lpstr>Background: Property Value</vt:lpstr>
      <vt:lpstr>Background: Traffic &amp; Parking</vt:lpstr>
      <vt:lpstr>Background: Tide Case Study</vt:lpstr>
      <vt:lpstr>Background: Tide Ridership</vt:lpstr>
      <vt:lpstr>The Problem: Revisited</vt:lpstr>
      <vt:lpstr>Operating Problems</vt:lpstr>
      <vt:lpstr>PowerPoint Presentation</vt:lpstr>
      <vt:lpstr>PowerPoint Presentation</vt:lpstr>
      <vt:lpstr>PowerPoint Presentation</vt:lpstr>
      <vt:lpstr>End-User Problems</vt:lpstr>
      <vt:lpstr>The Solution</vt:lpstr>
      <vt:lpstr>Current ITS Features</vt:lpstr>
      <vt:lpstr>Tracking &amp; Alerts</vt:lpstr>
      <vt:lpstr>PowerPoint Presentation</vt:lpstr>
      <vt:lpstr>PowerPoint Presentation</vt:lpstr>
      <vt:lpstr>PowerPoint Presentation</vt:lpstr>
      <vt:lpstr>Event Management</vt:lpstr>
      <vt:lpstr>Destination Index</vt:lpstr>
      <vt:lpstr>Our Current market?</vt:lpstr>
      <vt:lpstr>Market Outlook</vt:lpstr>
      <vt:lpstr>The Competition</vt:lpstr>
      <vt:lpstr>Hardware </vt:lpstr>
      <vt:lpstr>Onboard Hardware</vt:lpstr>
      <vt:lpstr>Server Hardware </vt:lpstr>
      <vt:lpstr> Hardware Costs</vt:lpstr>
      <vt:lpstr>Software</vt:lpstr>
      <vt:lpstr>PowerPoint Presentation</vt:lpstr>
      <vt:lpstr>Software Design Concept</vt:lpstr>
      <vt:lpstr>Software Phase I – Embedded System</vt:lpstr>
      <vt:lpstr>Software Phase II - Prediction</vt:lpstr>
      <vt:lpstr>Software Phase III - Reporting</vt:lpstr>
      <vt:lpstr>Software Phase IV - Presentation</vt:lpstr>
      <vt:lpstr>Software Overview</vt:lpstr>
      <vt:lpstr>Software Provided</vt:lpstr>
      <vt:lpstr>Software Costs</vt:lpstr>
      <vt:lpstr>Project Risks</vt:lpstr>
      <vt:lpstr>Risk Matrix</vt:lpstr>
      <vt:lpstr>Financial Risks</vt:lpstr>
      <vt:lpstr>Customer Risks</vt:lpstr>
      <vt:lpstr>Technical Risks</vt:lpstr>
      <vt:lpstr>Schedule Risks</vt:lpstr>
      <vt:lpstr>Conclusion</vt:lpstr>
      <vt:lpstr> Questions?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Slides</dc:title>
  <dc:creator>dunn</dc:creator>
  <cp:lastModifiedBy>Nathan</cp:lastModifiedBy>
  <cp:revision>229</cp:revision>
  <dcterms:created xsi:type="dcterms:W3CDTF">2012-02-28T02:03:53Z</dcterms:created>
  <dcterms:modified xsi:type="dcterms:W3CDTF">2012-03-22T00:08:31Z</dcterms:modified>
</cp:coreProperties>
</file>