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5"/>
  </p:notesMasterIdLst>
  <p:sldIdLst>
    <p:sldId id="297" r:id="rId2"/>
    <p:sldId id="310" r:id="rId3"/>
    <p:sldId id="317" r:id="rId4"/>
    <p:sldId id="345" r:id="rId5"/>
    <p:sldId id="343" r:id="rId6"/>
    <p:sldId id="346" r:id="rId7"/>
    <p:sldId id="342" r:id="rId8"/>
    <p:sldId id="285" r:id="rId9"/>
    <p:sldId id="286" r:id="rId10"/>
    <p:sldId id="349" r:id="rId11"/>
    <p:sldId id="336" r:id="rId12"/>
    <p:sldId id="338" r:id="rId13"/>
    <p:sldId id="319" r:id="rId14"/>
    <p:sldId id="320" r:id="rId15"/>
    <p:sldId id="352" r:id="rId16"/>
    <p:sldId id="340" r:id="rId17"/>
    <p:sldId id="355" r:id="rId18"/>
    <p:sldId id="323" r:id="rId19"/>
    <p:sldId id="332" r:id="rId20"/>
    <p:sldId id="318" r:id="rId21"/>
    <p:sldId id="325" r:id="rId22"/>
    <p:sldId id="333" r:id="rId23"/>
    <p:sldId id="282" r:id="rId24"/>
    <p:sldId id="363" r:id="rId25"/>
    <p:sldId id="364" r:id="rId26"/>
    <p:sldId id="365" r:id="rId27"/>
    <p:sldId id="366" r:id="rId28"/>
    <p:sldId id="367" r:id="rId29"/>
    <p:sldId id="368" r:id="rId30"/>
    <p:sldId id="369" r:id="rId31"/>
    <p:sldId id="283" r:id="rId32"/>
    <p:sldId id="298" r:id="rId33"/>
    <p:sldId id="299" r:id="rId34"/>
    <p:sldId id="300" r:id="rId35"/>
    <p:sldId id="301" r:id="rId36"/>
    <p:sldId id="302" r:id="rId37"/>
    <p:sldId id="303" r:id="rId38"/>
    <p:sldId id="304" r:id="rId39"/>
    <p:sldId id="305" r:id="rId40"/>
    <p:sldId id="322" r:id="rId41"/>
    <p:sldId id="276" r:id="rId42"/>
    <p:sldId id="312" r:id="rId43"/>
    <p:sldId id="313" r:id="rId44"/>
    <p:sldId id="315" r:id="rId45"/>
    <p:sldId id="314" r:id="rId46"/>
    <p:sldId id="316" r:id="rId47"/>
    <p:sldId id="292" r:id="rId48"/>
    <p:sldId id="335" r:id="rId49"/>
    <p:sldId id="334" r:id="rId50"/>
    <p:sldId id="370" r:id="rId51"/>
    <p:sldId id="371" r:id="rId52"/>
    <p:sldId id="372" r:id="rId53"/>
    <p:sldId id="37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614" y="-4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Sheet1!$A$2:$A$6</c:f>
              <c:strCache>
                <c:ptCount val="5"/>
                <c:pt idx="0">
                  <c:v>September</c:v>
                </c:pt>
                <c:pt idx="1">
                  <c:v>October</c:v>
                </c:pt>
                <c:pt idx="2">
                  <c:v>November</c:v>
                </c:pt>
                <c:pt idx="3">
                  <c:v>December</c:v>
                </c:pt>
                <c:pt idx="4">
                  <c:v>January</c:v>
                </c:pt>
              </c:strCache>
            </c:strRef>
          </c:cat>
          <c:val>
            <c:numRef>
              <c:f>Sheet1!$B$2:$B$6</c:f>
              <c:numCache>
                <c:formatCode>#,##0</c:formatCode>
                <c:ptCount val="5"/>
                <c:pt idx="0">
                  <c:v>4806</c:v>
                </c:pt>
                <c:pt idx="1">
                  <c:v>4692</c:v>
                </c:pt>
                <c:pt idx="2">
                  <c:v>4354</c:v>
                </c:pt>
                <c:pt idx="3">
                  <c:v>3706</c:v>
                </c:pt>
                <c:pt idx="4">
                  <c:v>3565</c:v>
                </c:pt>
              </c:numCache>
            </c:numRef>
          </c:val>
          <c:smooth val="0"/>
        </c:ser>
        <c:dLbls>
          <c:showLegendKey val="0"/>
          <c:showVal val="0"/>
          <c:showCatName val="0"/>
          <c:showSerName val="0"/>
          <c:showPercent val="0"/>
          <c:showBubbleSize val="0"/>
        </c:dLbls>
        <c:marker val="1"/>
        <c:smooth val="0"/>
        <c:axId val="33825280"/>
        <c:axId val="108847680"/>
      </c:lineChart>
      <c:catAx>
        <c:axId val="33825280"/>
        <c:scaling>
          <c:orientation val="minMax"/>
        </c:scaling>
        <c:delete val="0"/>
        <c:axPos val="b"/>
        <c:majorTickMark val="out"/>
        <c:minorTickMark val="none"/>
        <c:tickLblPos val="nextTo"/>
        <c:txPr>
          <a:bodyPr/>
          <a:lstStyle/>
          <a:p>
            <a:pPr>
              <a:defRPr sz="1100">
                <a:latin typeface="+mj-lt"/>
              </a:defRPr>
            </a:pPr>
            <a:endParaRPr lang="en-US"/>
          </a:p>
        </c:txPr>
        <c:crossAx val="108847680"/>
        <c:crosses val="autoZero"/>
        <c:auto val="1"/>
        <c:lblAlgn val="ctr"/>
        <c:lblOffset val="100"/>
        <c:noMultiLvlLbl val="0"/>
      </c:catAx>
      <c:valAx>
        <c:axId val="108847680"/>
        <c:scaling>
          <c:orientation val="minMax"/>
          <c:max val="5000"/>
          <c:min val="3000"/>
        </c:scaling>
        <c:delete val="0"/>
        <c:axPos val="l"/>
        <c:majorGridlines/>
        <c:numFmt formatCode="#,##0" sourceLinked="1"/>
        <c:majorTickMark val="out"/>
        <c:minorTickMark val="none"/>
        <c:tickLblPos val="nextTo"/>
        <c:txPr>
          <a:bodyPr/>
          <a:lstStyle/>
          <a:p>
            <a:pPr>
              <a:defRPr sz="1200">
                <a:latin typeface="+mj-lt"/>
              </a:defRPr>
            </a:pPr>
            <a:endParaRPr lang="en-US"/>
          </a:p>
        </c:txPr>
        <c:crossAx val="338252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Sheet1!$A$2:$A$4</c:f>
              <c:strCache>
                <c:ptCount val="3"/>
                <c:pt idx="0">
                  <c:v>August</c:v>
                </c:pt>
                <c:pt idx="1">
                  <c:v>September</c:v>
                </c:pt>
                <c:pt idx="2">
                  <c:v>October</c:v>
                </c:pt>
              </c:strCache>
            </c:strRef>
          </c:cat>
          <c:val>
            <c:numRef>
              <c:f>Sheet1!$B$2:$B$4</c:f>
              <c:numCache>
                <c:formatCode>#,##0</c:formatCode>
                <c:ptCount val="3"/>
                <c:pt idx="0">
                  <c:v>12277</c:v>
                </c:pt>
                <c:pt idx="1">
                  <c:v>4806</c:v>
                </c:pt>
                <c:pt idx="2">
                  <c:v>4692</c:v>
                </c:pt>
              </c:numCache>
            </c:numRef>
          </c:val>
          <c:smooth val="0"/>
        </c:ser>
        <c:dLbls>
          <c:showLegendKey val="0"/>
          <c:showVal val="0"/>
          <c:showCatName val="0"/>
          <c:showSerName val="0"/>
          <c:showPercent val="0"/>
          <c:showBubbleSize val="0"/>
        </c:dLbls>
        <c:marker val="1"/>
        <c:smooth val="0"/>
        <c:axId val="33825792"/>
        <c:axId val="108850560"/>
      </c:lineChart>
      <c:catAx>
        <c:axId val="33825792"/>
        <c:scaling>
          <c:orientation val="minMax"/>
        </c:scaling>
        <c:delete val="0"/>
        <c:axPos val="b"/>
        <c:majorTickMark val="out"/>
        <c:minorTickMark val="none"/>
        <c:tickLblPos val="nextTo"/>
        <c:txPr>
          <a:bodyPr/>
          <a:lstStyle/>
          <a:p>
            <a:pPr>
              <a:defRPr sz="1400">
                <a:latin typeface="+mj-lt"/>
              </a:defRPr>
            </a:pPr>
            <a:endParaRPr lang="en-US"/>
          </a:p>
        </c:txPr>
        <c:crossAx val="108850560"/>
        <c:crosses val="autoZero"/>
        <c:auto val="1"/>
        <c:lblAlgn val="ctr"/>
        <c:lblOffset val="100"/>
        <c:noMultiLvlLbl val="0"/>
      </c:catAx>
      <c:valAx>
        <c:axId val="108850560"/>
        <c:scaling>
          <c:orientation val="minMax"/>
        </c:scaling>
        <c:delete val="0"/>
        <c:axPos val="l"/>
        <c:majorGridlines/>
        <c:numFmt formatCode="#,##0" sourceLinked="1"/>
        <c:majorTickMark val="out"/>
        <c:minorTickMark val="none"/>
        <c:tickLblPos val="nextTo"/>
        <c:txPr>
          <a:bodyPr/>
          <a:lstStyle/>
          <a:p>
            <a:pPr>
              <a:defRPr sz="1200">
                <a:latin typeface="+mj-lt"/>
              </a:defRPr>
            </a:pPr>
            <a:endParaRPr lang="en-US"/>
          </a:p>
        </c:txPr>
        <c:crossAx val="338257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738024450591019E-2"/>
          <c:y val="0.101072432998956"/>
          <c:w val="0.90651362236320998"/>
          <c:h val="0.50785499932047007"/>
        </c:manualLayout>
      </c:layout>
      <c:barChart>
        <c:barDir val="col"/>
        <c:grouping val="clustered"/>
        <c:varyColors val="0"/>
        <c:ser>
          <c:idx val="0"/>
          <c:order val="0"/>
          <c:tx>
            <c:strRef>
              <c:f>Sheet1!$B$1</c:f>
              <c:strCache>
                <c:ptCount val="1"/>
                <c:pt idx="0">
                  <c:v>Avg Daily Boarding</c:v>
                </c:pt>
              </c:strCache>
            </c:strRef>
          </c:tx>
          <c:invertIfNegative val="0"/>
          <c:cat>
            <c:strRef>
              <c:f>Sheet1!$A$2:$A$12</c:f>
              <c:strCache>
                <c:ptCount val="11"/>
                <c:pt idx="0">
                  <c:v>EVMS</c:v>
                </c:pt>
                <c:pt idx="1">
                  <c:v>York Street</c:v>
                </c:pt>
                <c:pt idx="2">
                  <c:v>Monticello Ave</c:v>
                </c:pt>
                <c:pt idx="3">
                  <c:v>MacArthur Sq</c:v>
                </c:pt>
                <c:pt idx="4">
                  <c:v>Civic Plaza</c:v>
                </c:pt>
                <c:pt idx="5">
                  <c:v>Harbor Park</c:v>
                </c:pt>
                <c:pt idx="6">
                  <c:v>NSU</c:v>
                </c:pt>
                <c:pt idx="7">
                  <c:v>Ballentine Blvd</c:v>
                </c:pt>
                <c:pt idx="8">
                  <c:v>Ingleside</c:v>
                </c:pt>
                <c:pt idx="9">
                  <c:v>Military Hwy</c:v>
                </c:pt>
                <c:pt idx="10">
                  <c:v>Newtown Rd</c:v>
                </c:pt>
              </c:strCache>
            </c:strRef>
          </c:cat>
          <c:val>
            <c:numRef>
              <c:f>Sheet1!$B$2:$B$12</c:f>
              <c:numCache>
                <c:formatCode>General</c:formatCode>
                <c:ptCount val="11"/>
                <c:pt idx="0">
                  <c:v>542</c:v>
                </c:pt>
                <c:pt idx="1">
                  <c:v>131</c:v>
                </c:pt>
                <c:pt idx="2">
                  <c:v>427</c:v>
                </c:pt>
                <c:pt idx="3">
                  <c:v>716</c:v>
                </c:pt>
                <c:pt idx="4">
                  <c:v>297</c:v>
                </c:pt>
                <c:pt idx="5">
                  <c:v>115</c:v>
                </c:pt>
                <c:pt idx="6">
                  <c:v>328</c:v>
                </c:pt>
                <c:pt idx="7">
                  <c:v>278</c:v>
                </c:pt>
                <c:pt idx="8">
                  <c:v>64</c:v>
                </c:pt>
                <c:pt idx="9">
                  <c:v>375</c:v>
                </c:pt>
                <c:pt idx="10">
                  <c:v>982</c:v>
                </c:pt>
              </c:numCache>
            </c:numRef>
          </c:val>
        </c:ser>
        <c:dLbls>
          <c:showLegendKey val="0"/>
          <c:showVal val="0"/>
          <c:showCatName val="0"/>
          <c:showSerName val="0"/>
          <c:showPercent val="0"/>
          <c:showBubbleSize val="0"/>
        </c:dLbls>
        <c:gapWidth val="150"/>
        <c:axId val="36390400"/>
        <c:axId val="36309248"/>
      </c:barChart>
      <c:catAx>
        <c:axId val="36390400"/>
        <c:scaling>
          <c:orientation val="minMax"/>
        </c:scaling>
        <c:delete val="0"/>
        <c:axPos val="b"/>
        <c:majorTickMark val="out"/>
        <c:minorTickMark val="none"/>
        <c:tickLblPos val="nextTo"/>
        <c:txPr>
          <a:bodyPr/>
          <a:lstStyle/>
          <a:p>
            <a:pPr>
              <a:defRPr sz="950">
                <a:latin typeface="+mj-lt"/>
              </a:defRPr>
            </a:pPr>
            <a:endParaRPr lang="en-US"/>
          </a:p>
        </c:txPr>
        <c:crossAx val="36309248"/>
        <c:crosses val="autoZero"/>
        <c:auto val="1"/>
        <c:lblAlgn val="ctr"/>
        <c:lblOffset val="100"/>
        <c:noMultiLvlLbl val="0"/>
      </c:catAx>
      <c:valAx>
        <c:axId val="36309248"/>
        <c:scaling>
          <c:orientation val="minMax"/>
        </c:scaling>
        <c:delete val="0"/>
        <c:axPos val="l"/>
        <c:majorGridlines/>
        <c:numFmt formatCode="General" sourceLinked="1"/>
        <c:majorTickMark val="out"/>
        <c:minorTickMark val="none"/>
        <c:tickLblPos val="nextTo"/>
        <c:txPr>
          <a:bodyPr/>
          <a:lstStyle/>
          <a:p>
            <a:pPr>
              <a:defRPr sz="1000">
                <a:latin typeface="+mj-lt"/>
              </a:defRPr>
            </a:pPr>
            <a:endParaRPr lang="en-US"/>
          </a:p>
        </c:txPr>
        <c:crossAx val="363904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D1FC8-2171-4851-81E0-CF6817EA6D4E}" type="datetimeFigureOut">
              <a:rPr lang="en-US" smtClean="0"/>
              <a:pPr/>
              <a:t>4/2/2012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9CB6BD-0642-4977-8A5D-41BB939BB119}" type="slidenum">
              <a:rPr lang="en-US" smtClean="0"/>
              <a:pPr/>
              <a:t>‹#›</a:t>
            </a:fld>
            <a:endParaRPr lang="en-US"/>
          </a:p>
        </p:txBody>
      </p:sp>
    </p:spTree>
    <p:extLst>
      <p:ext uri="{BB962C8B-B14F-4D97-AF65-F5344CB8AC3E}">
        <p14:creationId xmlns:p14="http://schemas.microsoft.com/office/powerpoint/2010/main" val="205864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here is that we’ve already seen sales boosted just by the light rail existing, imagine the potential</a:t>
            </a:r>
            <a:r>
              <a:rPr lang="en-US" baseline="0" dirty="0" smtClean="0"/>
              <a:t> boost if we actually put effort into maximizing this.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4</a:t>
            </a:fld>
            <a:endParaRPr lang="en-US"/>
          </a:p>
        </p:txBody>
      </p:sp>
    </p:spTree>
    <p:extLst>
      <p:ext uri="{BB962C8B-B14F-4D97-AF65-F5344CB8AC3E}">
        <p14:creationId xmlns:p14="http://schemas.microsoft.com/office/powerpoint/2010/main" val="3637497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13</a:t>
            </a:fld>
            <a:endParaRPr lang="en-US"/>
          </a:p>
        </p:txBody>
      </p:sp>
    </p:spTree>
    <p:extLst>
      <p:ext uri="{BB962C8B-B14F-4D97-AF65-F5344CB8AC3E}">
        <p14:creationId xmlns:p14="http://schemas.microsoft.com/office/powerpoint/2010/main" val="2647052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14</a:t>
            </a:fld>
            <a:endParaRPr lang="en-US"/>
          </a:p>
        </p:txBody>
      </p:sp>
    </p:spTree>
    <p:extLst>
      <p:ext uri="{BB962C8B-B14F-4D97-AF65-F5344CB8AC3E}">
        <p14:creationId xmlns:p14="http://schemas.microsoft.com/office/powerpoint/2010/main" val="2901219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 Current</a:t>
            </a:r>
            <a:r>
              <a:rPr lang="en-US" baseline="0" dirty="0" smtClean="0"/>
              <a:t> ITS, the train operators know positions of trains around them, riders waiting at stations, and potential problems ahead. They can have accurate data on occupancy down to the minute. Communication between rider and tide operator, and between tide operator and HRT becomes easy. </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15</a:t>
            </a:fld>
            <a:endParaRPr lang="en-US"/>
          </a:p>
        </p:txBody>
      </p:sp>
    </p:spTree>
    <p:extLst>
      <p:ext uri="{BB962C8B-B14F-4D97-AF65-F5344CB8AC3E}">
        <p14:creationId xmlns:p14="http://schemas.microsoft.com/office/powerpoint/2010/main" val="3189553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16</a:t>
            </a:fld>
            <a:endParaRPr lang="en-US"/>
          </a:p>
        </p:txBody>
      </p:sp>
    </p:spTree>
    <p:extLst>
      <p:ext uri="{BB962C8B-B14F-4D97-AF65-F5344CB8AC3E}">
        <p14:creationId xmlns:p14="http://schemas.microsoft.com/office/powerpoint/2010/main" val="2900593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will know from step 1: where trains are, where stations are relative to them, how full they are, what</a:t>
            </a:r>
            <a:r>
              <a:rPr lang="en-US" baseline="0" dirty="0" smtClean="0"/>
              <a:t> businesses and attractions are at the endpoints, and they can buy a ticket. </a:t>
            </a:r>
          </a:p>
          <a:p>
            <a:r>
              <a:rPr lang="en-US" baseline="0" dirty="0" smtClean="0"/>
              <a:t>There will be no issues if problems occur, because they will be advised on a the proper route to take by Current ITS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17</a:t>
            </a:fld>
            <a:endParaRPr lang="en-US"/>
          </a:p>
        </p:txBody>
      </p:sp>
    </p:spTree>
    <p:extLst>
      <p:ext uri="{BB962C8B-B14F-4D97-AF65-F5344CB8AC3E}">
        <p14:creationId xmlns:p14="http://schemas.microsoft.com/office/powerpoint/2010/main" val="3224044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33</a:t>
            </a:fld>
            <a:endParaRPr lang="en-US"/>
          </a:p>
        </p:txBody>
      </p:sp>
    </p:spTree>
    <p:extLst>
      <p:ext uri="{BB962C8B-B14F-4D97-AF65-F5344CB8AC3E}">
        <p14:creationId xmlns:p14="http://schemas.microsoft.com/office/powerpoint/2010/main" val="1489456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collected from the sensors</a:t>
            </a:r>
            <a:r>
              <a:rPr lang="en-US" baseline="0" dirty="0" smtClean="0"/>
              <a:t> are interpreted by the embedded Linux application, </a:t>
            </a:r>
            <a:r>
              <a:rPr lang="en-US" dirty="0" smtClean="0"/>
              <a:t>then transmitted via secure 802.11 to Wireless APs along the tracks</a:t>
            </a:r>
            <a:r>
              <a:rPr lang="en-US" baseline="0" dirty="0" smtClean="0"/>
              <a:t>. </a:t>
            </a:r>
          </a:p>
          <a:p>
            <a:r>
              <a:rPr lang="en-US" baseline="0" dirty="0" smtClean="0"/>
              <a:t>The AP nodes will be </a:t>
            </a:r>
            <a:r>
              <a:rPr lang="en-US" dirty="0" smtClean="0"/>
              <a:t>connected to the transit</a:t>
            </a:r>
            <a:r>
              <a:rPr lang="en-US" baseline="0" dirty="0" smtClean="0"/>
              <a:t> authority</a:t>
            </a:r>
            <a:r>
              <a:rPr lang="en-US" dirty="0" smtClean="0"/>
              <a:t> local Intranet.</a:t>
            </a:r>
          </a:p>
          <a:p>
            <a:r>
              <a:rPr lang="en-US" dirty="0" smtClean="0"/>
              <a:t>Monitoring information is saved into a SQL database.</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34</a:t>
            </a:fld>
            <a:endParaRPr lang="en-US"/>
          </a:p>
        </p:txBody>
      </p:sp>
    </p:spTree>
    <p:extLst>
      <p:ext uri="{BB962C8B-B14F-4D97-AF65-F5344CB8AC3E}">
        <p14:creationId xmlns:p14="http://schemas.microsoft.com/office/powerpoint/2010/main" val="328949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Calculations</a:t>
            </a:r>
            <a:r>
              <a:rPr lang="en-US" baseline="0" dirty="0" smtClean="0"/>
              <a:t> are performed </a:t>
            </a:r>
            <a:r>
              <a:rPr lang="en-US" dirty="0" smtClean="0"/>
              <a:t>using supervised machine learning algorithms (artificial neural network, gradient descent,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provide optional routes and anticipate scheduling deviation. </a:t>
            </a:r>
            <a:r>
              <a:rPr lang="en-US" dirty="0" smtClean="0"/>
              <a:t>Actual data and predictions will then be made available for the next software phase.</a:t>
            </a:r>
          </a:p>
        </p:txBody>
      </p:sp>
      <p:sp>
        <p:nvSpPr>
          <p:cNvPr id="4" name="Slide Number Placeholder 3"/>
          <p:cNvSpPr>
            <a:spLocks noGrp="1"/>
          </p:cNvSpPr>
          <p:nvPr>
            <p:ph type="sldNum" sz="quarter" idx="10"/>
          </p:nvPr>
        </p:nvSpPr>
        <p:spPr/>
        <p:txBody>
          <a:bodyPr/>
          <a:lstStyle/>
          <a:p>
            <a:fld id="{0DDC1D9D-F115-4B9A-B63C-76E25505F2BC}" type="slidenum">
              <a:rPr lang="en-US" smtClean="0"/>
              <a:pPr/>
              <a:t>35</a:t>
            </a:fld>
            <a:endParaRPr lang="en-US"/>
          </a:p>
        </p:txBody>
      </p:sp>
    </p:spTree>
    <p:extLst>
      <p:ext uri="{BB962C8B-B14F-4D97-AF65-F5344CB8AC3E}">
        <p14:creationId xmlns:p14="http://schemas.microsoft.com/office/powerpoint/2010/main" val="3372941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scheduled</a:t>
            </a:r>
            <a:r>
              <a:rPr lang="en-US" baseline="0" dirty="0" smtClean="0"/>
              <a:t> intervals, the Web App Engine updates the record of local businesses and transmits the most recent information to the Internet.</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36</a:t>
            </a:fld>
            <a:endParaRPr lang="en-US"/>
          </a:p>
        </p:txBody>
      </p:sp>
    </p:spTree>
    <p:extLst>
      <p:ext uri="{BB962C8B-B14F-4D97-AF65-F5344CB8AC3E}">
        <p14:creationId xmlns:p14="http://schemas.microsoft.com/office/powerpoint/2010/main" val="3270600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web server is in place, the sky is the limit. </a:t>
            </a:r>
          </a:p>
          <a:p>
            <a:r>
              <a:rPr lang="en-US" dirty="0" smtClean="0"/>
              <a:t>Our customers will be</a:t>
            </a:r>
            <a:r>
              <a:rPr lang="en-US" baseline="0" dirty="0" smtClean="0"/>
              <a:t> able to monitor their passengers using an administration interface for displaying forecasted and real-time data.</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37</a:t>
            </a:fld>
            <a:endParaRPr lang="en-US"/>
          </a:p>
        </p:txBody>
      </p:sp>
    </p:spTree>
    <p:extLst>
      <p:ext uri="{BB962C8B-B14F-4D97-AF65-F5344CB8AC3E}">
        <p14:creationId xmlns:p14="http://schemas.microsoft.com/office/powerpoint/2010/main" val="3303590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shown</a:t>
            </a:r>
            <a:r>
              <a:rPr lang="en-US" baseline="0" dirty="0" smtClean="0"/>
              <a:t> in the chart, Dallas’s expansions provided even more boosts so in places like Charlotte and Norfolk, convincing the public that expansion is worth it will boost the economy even more.</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5</a:t>
            </a:fld>
            <a:endParaRPr lang="en-US"/>
          </a:p>
        </p:txBody>
      </p:sp>
    </p:spTree>
    <p:extLst>
      <p:ext uri="{BB962C8B-B14F-4D97-AF65-F5344CB8AC3E}">
        <p14:creationId xmlns:p14="http://schemas.microsoft.com/office/powerpoint/2010/main" val="3924851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bird’s eye view of the overall</a:t>
            </a:r>
            <a:r>
              <a:rPr lang="en-US" baseline="0" dirty="0" smtClean="0"/>
              <a:t> software design phases. </a:t>
            </a:r>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38</a:t>
            </a:fld>
            <a:endParaRPr lang="en-US"/>
          </a:p>
        </p:txBody>
      </p:sp>
    </p:spTree>
    <p:extLst>
      <p:ext uri="{BB962C8B-B14F-4D97-AF65-F5344CB8AC3E}">
        <p14:creationId xmlns:p14="http://schemas.microsoft.com/office/powerpoint/2010/main" val="3733073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39</a:t>
            </a:fld>
            <a:endParaRPr lang="en-US"/>
          </a:p>
        </p:txBody>
      </p:sp>
    </p:spTree>
    <p:extLst>
      <p:ext uri="{BB962C8B-B14F-4D97-AF65-F5344CB8AC3E}">
        <p14:creationId xmlns:p14="http://schemas.microsoft.com/office/powerpoint/2010/main" val="604486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Issues that riders see in today’s implementation of the Tide.</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50</a:t>
            </a:fld>
            <a:endParaRPr lang="en-US"/>
          </a:p>
        </p:txBody>
      </p:sp>
    </p:spTree>
    <p:extLst>
      <p:ext uri="{BB962C8B-B14F-4D97-AF65-F5344CB8AC3E}">
        <p14:creationId xmlns:p14="http://schemas.microsoft.com/office/powerpoint/2010/main" val="2923092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a:t>
            </a:r>
            <a:r>
              <a:rPr lang="en-US" baseline="0" dirty="0" smtClean="0"/>
              <a:t> issues with the Tide and its operation that can be fixed.</a:t>
            </a:r>
          </a:p>
        </p:txBody>
      </p:sp>
      <p:sp>
        <p:nvSpPr>
          <p:cNvPr id="4" name="Slide Number Placeholder 3"/>
          <p:cNvSpPr>
            <a:spLocks noGrp="1"/>
          </p:cNvSpPr>
          <p:nvPr>
            <p:ph type="sldNum" sz="quarter" idx="10"/>
          </p:nvPr>
        </p:nvSpPr>
        <p:spPr/>
        <p:txBody>
          <a:bodyPr/>
          <a:lstStyle/>
          <a:p>
            <a:fld id="{409CB6BD-0642-4977-8A5D-41BB939BB119}" type="slidenum">
              <a:rPr lang="en-US" smtClean="0"/>
              <a:pPr/>
              <a:t>51</a:t>
            </a:fld>
            <a:endParaRPr lang="en-US"/>
          </a:p>
        </p:txBody>
      </p:sp>
    </p:spTree>
    <p:extLst>
      <p:ext uri="{BB962C8B-B14F-4D97-AF65-F5344CB8AC3E}">
        <p14:creationId xmlns:p14="http://schemas.microsoft.com/office/powerpoint/2010/main" val="2509996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keys: information,</a:t>
            </a:r>
            <a:r>
              <a:rPr lang="en-US" baseline="0" dirty="0" smtClean="0"/>
              <a:t> communication, satisfaction – these are the generic categories current light rail systems are lacking.</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53</a:t>
            </a:fld>
            <a:endParaRPr lang="en-US"/>
          </a:p>
        </p:txBody>
      </p:sp>
    </p:spTree>
    <p:extLst>
      <p:ext uri="{BB962C8B-B14F-4D97-AF65-F5344CB8AC3E}">
        <p14:creationId xmlns:p14="http://schemas.microsoft.com/office/powerpoint/2010/main" val="197589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just ties in the fact that despite bad economies making people want to cut back on spending, light rail technology can overcome downward trends.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6</a:t>
            </a:fld>
            <a:endParaRPr lang="en-US"/>
          </a:p>
        </p:txBody>
      </p:sp>
    </p:spTree>
    <p:extLst>
      <p:ext uri="{BB962C8B-B14F-4D97-AF65-F5344CB8AC3E}">
        <p14:creationId xmlns:p14="http://schemas.microsoft.com/office/powerpoint/2010/main" val="290283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explains that using the light</a:t>
            </a:r>
            <a:r>
              <a:rPr lang="en-US" baseline="0" dirty="0" smtClean="0"/>
              <a:t> rail system as an alternative to driving has huge benefits, but this can only be achieved if people have enough information/reliability from the light rail to choose it over traditional means.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7</a:t>
            </a:fld>
            <a:endParaRPr lang="en-US"/>
          </a:p>
        </p:txBody>
      </p:sp>
    </p:spTree>
    <p:extLst>
      <p:ext uri="{BB962C8B-B14F-4D97-AF65-F5344CB8AC3E}">
        <p14:creationId xmlns:p14="http://schemas.microsoft.com/office/powerpoint/2010/main" val="68724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case study ties this into the Tide</a:t>
            </a:r>
            <a:r>
              <a:rPr lang="en-US" baseline="0" dirty="0" smtClean="0"/>
              <a:t> and shows that information is important to riders here in Norfolk.</a:t>
            </a:r>
          </a:p>
        </p:txBody>
      </p:sp>
      <p:sp>
        <p:nvSpPr>
          <p:cNvPr id="4" name="Slide Number Placeholder 3"/>
          <p:cNvSpPr>
            <a:spLocks noGrp="1"/>
          </p:cNvSpPr>
          <p:nvPr>
            <p:ph type="sldNum" sz="quarter" idx="10"/>
          </p:nvPr>
        </p:nvSpPr>
        <p:spPr/>
        <p:txBody>
          <a:bodyPr/>
          <a:lstStyle/>
          <a:p>
            <a:fld id="{409CB6BD-0642-4977-8A5D-41BB939BB119}" type="slidenum">
              <a:rPr lang="en-US" smtClean="0"/>
              <a:pPr/>
              <a:t>8</a:t>
            </a:fld>
            <a:endParaRPr lang="en-US"/>
          </a:p>
        </p:txBody>
      </p:sp>
    </p:spTree>
    <p:extLst>
      <p:ext uri="{BB962C8B-B14F-4D97-AF65-F5344CB8AC3E}">
        <p14:creationId xmlns:p14="http://schemas.microsoft.com/office/powerpoint/2010/main" val="3395031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newspapers might be bragging about the record</a:t>
            </a:r>
            <a:r>
              <a:rPr lang="en-US" baseline="0" dirty="0" smtClean="0"/>
              <a:t> breaking numbers (yay PR departments), there’s still a troubling downward trend.</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9</a:t>
            </a:fld>
            <a:endParaRPr lang="en-US"/>
          </a:p>
        </p:txBody>
      </p:sp>
    </p:spTree>
    <p:extLst>
      <p:ext uri="{BB962C8B-B14F-4D97-AF65-F5344CB8AC3E}">
        <p14:creationId xmlns:p14="http://schemas.microsoft.com/office/powerpoint/2010/main" val="1154123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have</a:t>
            </a:r>
            <a:r>
              <a:rPr lang="en-US" baseline="0" dirty="0" smtClean="0"/>
              <a:t> to figure out a lot on their own – and they have no way to know: where trains are, how many people are on them, any potential problems ahead, or events or attractions near their destination. Also, if problems occur during operation of the tide, riders are stuck waiting.</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10</a:t>
            </a:fld>
            <a:endParaRPr lang="en-US"/>
          </a:p>
        </p:txBody>
      </p:sp>
    </p:spTree>
    <p:extLst>
      <p:ext uri="{BB962C8B-B14F-4D97-AF65-F5344CB8AC3E}">
        <p14:creationId xmlns:p14="http://schemas.microsoft.com/office/powerpoint/2010/main" val="2052110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a:t>
            </a:r>
            <a:r>
              <a:rPr lang="en-US" baseline="0" dirty="0" smtClean="0"/>
              <a:t> the tide itself is dumb – not aware of the riders around it, or on it except as a daily total. When problems occur, the riders are SOL – the tide operator will have to coordinate over hand radio to resolve the issue, with no options for rerouting of passengers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11</a:t>
            </a:fld>
            <a:endParaRPr lang="en-US"/>
          </a:p>
        </p:txBody>
      </p:sp>
    </p:spTree>
    <p:extLst>
      <p:ext uri="{BB962C8B-B14F-4D97-AF65-F5344CB8AC3E}">
        <p14:creationId xmlns:p14="http://schemas.microsoft.com/office/powerpoint/2010/main" val="180324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Hrt</a:t>
            </a:r>
            <a:r>
              <a:rPr lang="en-US" dirty="0" smtClean="0"/>
              <a:t> wants to make informed decisions, and they want to adapt quickly – but they cant. There is no </a:t>
            </a:r>
            <a:r>
              <a:rPr lang="en-US" dirty="0" err="1" smtClean="0"/>
              <a:t>realtime</a:t>
            </a:r>
            <a:r>
              <a:rPr lang="en-US" baseline="0" dirty="0" smtClean="0"/>
              <a:t> stream of data letting them know when and where trains are used the most, and no real way to account for special events that affect ridership levels. Also lack of historical data could lead to improper analysis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12</a:t>
            </a:fld>
            <a:endParaRPr lang="en-US"/>
          </a:p>
        </p:txBody>
      </p:sp>
    </p:spTree>
    <p:extLst>
      <p:ext uri="{BB962C8B-B14F-4D97-AF65-F5344CB8AC3E}">
        <p14:creationId xmlns:p14="http://schemas.microsoft.com/office/powerpoint/2010/main" val="107091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March 1 2012</a:t>
            </a:r>
            <a:endParaRPr lang="en-US"/>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March 1 2012</a:t>
            </a:r>
            <a:endParaRPr lang="en-US"/>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9" name="Slide Number Placeholder 8"/>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March 1 2012</a:t>
            </a:r>
            <a:endParaRPr lang="en-US"/>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March 1 2012</a:t>
            </a:r>
            <a:endParaRPr lang="en-US"/>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March 1 2012</a:t>
            </a:r>
            <a:endParaRPr lang="en-US"/>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March 1 2012</a:t>
            </a:r>
            <a:endParaRPr lang="en-US"/>
          </a:p>
        </p:txBody>
      </p:sp>
      <p:sp>
        <p:nvSpPr>
          <p:cNvPr id="9" name="Slide Number Placeholder 8"/>
          <p:cNvSpPr>
            <a:spLocks noGrp="1"/>
          </p:cNvSpPr>
          <p:nvPr>
            <p:ph type="sldNum" sz="quarter" idx="11"/>
          </p:nvPr>
        </p:nvSpPr>
        <p:spPr/>
        <p:txBody>
          <a:bodyPr/>
          <a:lstStyle/>
          <a:p>
            <a:fld id="{2EE873E7-DBD3-43C8-86A2-5E88EDD02B8A}"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CS410 Red Team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E873E7-DBD3-43C8-86A2-5E88EDD02B8A}"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CS410 Red Team</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en-US" smtClean="0"/>
              <a:t>March 1 2012</a:t>
            </a: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wmf"/><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dell.com/content/products/superview.aspx?c=us&amp;cs=555&amp;l=en&amp;pageoverride=gallery_view1&amp;s=biz&amp;xdb=Z2xvYmFsOnByb2R1Y3RzOnBlZGdlOmZsYXNoOnNlcnZlci1wb3dlcmVkZ2UtcjcxMCNyZWdpb24=&amp;modaltype=box&amp;position=center&amp;ovrcolor=gray&amp;modalwidth=850&amp;modalheight=550"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6.jpe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6.png"/><Relationship Id="rId11" Type="http://schemas.openxmlformats.org/officeDocument/2006/relationships/image" Target="../media/image41.jpeg"/><Relationship Id="rId5" Type="http://schemas.openxmlformats.org/officeDocument/2006/relationships/image" Target="../media/image35.jpeg"/><Relationship Id="rId10" Type="http://schemas.openxmlformats.org/officeDocument/2006/relationships/image" Target="../media/image40.png"/><Relationship Id="rId4" Type="http://schemas.openxmlformats.org/officeDocument/2006/relationships/image" Target="../media/image34.jpeg"/><Relationship Id="rId9" Type="http://schemas.openxmlformats.org/officeDocument/2006/relationships/image" Target="../media/image39.jpeg"/></Relationships>
</file>

<file path=ppt/slides/_rels/slide3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38.jpeg"/></Relationships>
</file>

<file path=ppt/slides/_rels/slide37.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4.jpeg"/><Relationship Id="rId7"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46.jpeg"/><Relationship Id="rId4" Type="http://schemas.openxmlformats.org/officeDocument/2006/relationships/image" Target="../media/image45.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Current –</a:t>
            </a:r>
            <a:r>
              <a:rPr lang="en-US" sz="4400" i="1" dirty="0" smtClean="0"/>
              <a:t> Intelligent Transportation System </a:t>
            </a:r>
            <a:r>
              <a:rPr lang="en-US" dirty="0" smtClean="0"/>
              <a:t/>
            </a:r>
            <a:br>
              <a:rPr lang="en-US" dirty="0" smtClean="0"/>
            </a:br>
            <a:endParaRPr lang="en-US" sz="1400" i="1" dirty="0"/>
          </a:p>
        </p:txBody>
      </p:sp>
      <p:sp>
        <p:nvSpPr>
          <p:cNvPr id="5" name="Subtitle 4"/>
          <p:cNvSpPr>
            <a:spLocks noGrp="1"/>
          </p:cNvSpPr>
          <p:nvPr>
            <p:ph type="subTitle" idx="1"/>
          </p:nvPr>
        </p:nvSpPr>
        <p:spPr>
          <a:xfrm>
            <a:off x="1341120" y="4572000"/>
            <a:ext cx="6461760" cy="1066800"/>
          </a:xfrm>
        </p:spPr>
        <p:txBody>
          <a:bodyPr>
            <a:normAutofit/>
          </a:bodyPr>
          <a:lstStyle/>
          <a:p>
            <a:pPr algn="ctr"/>
            <a:r>
              <a:rPr lang="en-US" sz="2400" dirty="0" smtClean="0"/>
              <a:t>  </a:t>
            </a:r>
          </a:p>
          <a:p>
            <a:pPr algn="ctr"/>
            <a:r>
              <a:rPr lang="en-US" sz="2400" dirty="0" smtClean="0"/>
              <a:t>Where do you need to go?</a:t>
            </a:r>
            <a:endParaRPr lang="en-US" sz="2400" dirty="0"/>
          </a:p>
        </p:txBody>
      </p:sp>
      <p:sp>
        <p:nvSpPr>
          <p:cNvPr id="7" name="Date Placeholder 6"/>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9" name="Slide Number Placeholder 8"/>
          <p:cNvSpPr>
            <a:spLocks noGrp="1"/>
          </p:cNvSpPr>
          <p:nvPr>
            <p:ph type="sldNum" sz="quarter" idx="12"/>
          </p:nvPr>
        </p:nvSpPr>
        <p:spPr/>
        <p:txBody>
          <a:bodyPr/>
          <a:lstStyle/>
          <a:p>
            <a:fld id="{2EE873E7-DBD3-43C8-86A2-5E88EDD02B8A}" type="slidenum">
              <a:rPr lang="en-US" smtClean="0"/>
              <a:pPr/>
              <a:t>1</a:t>
            </a:fld>
            <a:endParaRPr lang="en-US"/>
          </a:p>
        </p:txBody>
      </p:sp>
    </p:spTree>
    <p:extLst>
      <p:ext uri="{BB962C8B-B14F-4D97-AF65-F5344CB8AC3E}">
        <p14:creationId xmlns:p14="http://schemas.microsoft.com/office/powerpoint/2010/main" val="1075165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1216" y="5366847"/>
            <a:ext cx="2112347" cy="146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pPr/>
              <a:t>10</a:t>
            </a:fld>
            <a:endParaRPr lang="en-US"/>
          </a:p>
        </p:txBody>
      </p:sp>
      <p:sp>
        <p:nvSpPr>
          <p:cNvPr id="26" name="Rectangle 25"/>
          <p:cNvSpPr/>
          <p:nvPr/>
        </p:nvSpPr>
        <p:spPr>
          <a:xfrm>
            <a:off x="2590800" y="1392167"/>
            <a:ext cx="1295400" cy="1371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-Visit Website</a:t>
            </a:r>
          </a:p>
          <a:p>
            <a:r>
              <a:rPr lang="en-US" sz="1200" dirty="0" smtClean="0"/>
              <a:t>-Get Schedule Info</a:t>
            </a:r>
          </a:p>
          <a:p>
            <a:r>
              <a:rPr lang="en-US" sz="1200" dirty="0" smtClean="0"/>
              <a:t>-Get Fare Info</a:t>
            </a:r>
          </a:p>
          <a:p>
            <a:r>
              <a:rPr lang="en-US" sz="1200" dirty="0" smtClean="0"/>
              <a:t>-Get Stop Info</a:t>
            </a:r>
          </a:p>
          <a:p>
            <a:r>
              <a:rPr lang="en-US" sz="1200" dirty="0" smtClean="0"/>
              <a:t>Purchase e-ticket</a:t>
            </a:r>
            <a:endParaRPr lang="en-US" sz="1200" dirty="0"/>
          </a:p>
        </p:txBody>
      </p:sp>
      <p:sp>
        <p:nvSpPr>
          <p:cNvPr id="28" name="Rectangle 27"/>
          <p:cNvSpPr/>
          <p:nvPr/>
        </p:nvSpPr>
        <p:spPr>
          <a:xfrm>
            <a:off x="2590800" y="29467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0" name="Rectangle 29"/>
          <p:cNvSpPr/>
          <p:nvPr/>
        </p:nvSpPr>
        <p:spPr>
          <a:xfrm>
            <a:off x="4537521" y="22153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Buy Ticket (if not already purchased)</a:t>
            </a:r>
            <a:endParaRPr lang="en-US" sz="1200" dirty="0"/>
          </a:p>
        </p:txBody>
      </p:sp>
      <p:sp>
        <p:nvSpPr>
          <p:cNvPr id="32" name="Rectangle 31"/>
          <p:cNvSpPr/>
          <p:nvPr/>
        </p:nvSpPr>
        <p:spPr>
          <a:xfrm>
            <a:off x="4589721" y="30685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589721" y="3982967"/>
            <a:ext cx="1447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Ride to Next Stop</a:t>
            </a:r>
            <a:endParaRPr lang="en-US" dirty="0"/>
          </a:p>
        </p:txBody>
      </p:sp>
      <p:sp>
        <p:nvSpPr>
          <p:cNvPr id="34" name="Rectangle 33"/>
          <p:cNvSpPr/>
          <p:nvPr/>
        </p:nvSpPr>
        <p:spPr>
          <a:xfrm>
            <a:off x="4704021" y="56593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8" name="Straight Arrow Connector 37"/>
          <p:cNvCxnSpPr/>
          <p:nvPr/>
        </p:nvCxnSpPr>
        <p:spPr>
          <a:xfrm>
            <a:off x="5387449" y="2844934"/>
            <a:ext cx="2372" cy="24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2"/>
            <a:endCxn id="33" idx="0"/>
          </p:cNvCxnSpPr>
          <p:nvPr/>
        </p:nvCxnSpPr>
        <p:spPr>
          <a:xfrm>
            <a:off x="5313621" y="36781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589721" y="42877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32621" y="47449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41" idx="2"/>
            <a:endCxn id="34" idx="0"/>
          </p:cNvCxnSpPr>
          <p:nvPr/>
        </p:nvCxnSpPr>
        <p:spPr>
          <a:xfrm>
            <a:off x="5313621" y="52783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51405" y="52783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694621" y="42877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5953233"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pre-Current ITS</a:t>
            </a:r>
            <a:endParaRPr lang="en-US" sz="3200" spc="-100" dirty="0">
              <a:solidFill>
                <a:schemeClr val="tx2"/>
              </a:solidFill>
              <a:latin typeface="+mj-lt"/>
              <a:ea typeface="+mj-ea"/>
              <a:cs typeface="+mj-cs"/>
            </a:endParaRPr>
          </a:p>
        </p:txBody>
      </p:sp>
      <p:cxnSp>
        <p:nvCxnSpPr>
          <p:cNvPr id="12" name="Elbow Connector 11"/>
          <p:cNvCxnSpPr>
            <a:endCxn id="30" idx="0"/>
          </p:cNvCxnSpPr>
          <p:nvPr/>
        </p:nvCxnSpPr>
        <p:spPr>
          <a:xfrm flipV="1">
            <a:off x="4095021" y="2215367"/>
            <a:ext cx="1242600" cy="751367"/>
          </a:xfrm>
          <a:prstGeom prst="bentConnector4">
            <a:avLst>
              <a:gd name="adj1" fmla="val 5826"/>
              <a:gd name="adj2" fmla="val 1304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3"/>
            <a:endCxn id="28" idx="0"/>
          </p:cNvCxnSpPr>
          <p:nvPr/>
        </p:nvCxnSpPr>
        <p:spPr>
          <a:xfrm flipH="1">
            <a:off x="3390900" y="2077967"/>
            <a:ext cx="495300" cy="868800"/>
          </a:xfrm>
          <a:prstGeom prst="bentConnector4">
            <a:avLst>
              <a:gd name="adj1" fmla="val -16100"/>
              <a:gd name="adj2" fmla="val 89468"/>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descr="C:\Users\Nathan\AppData\Local\Microsoft\Windows\Temporary Internet Files\Content.IE5\ZP605T1Q\MP900443082[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8310" y="3441649"/>
            <a:ext cx="1044779" cy="157179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Nathan\AppData\Local\Microsoft\Windows\Temporary Internet Files\Content.IE5\DQ84ZFRV\MC900361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175" y="1655863"/>
            <a:ext cx="2333625" cy="185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76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Radio Control Center for advisement</a:t>
            </a:r>
            <a:endParaRPr lang="en-US" sz="1400" dirty="0"/>
          </a:p>
        </p:txBody>
      </p:sp>
      <p:sp>
        <p:nvSpPr>
          <p:cNvPr id="14" name="Flowchart: Process 13"/>
          <p:cNvSpPr/>
          <p:nvPr/>
        </p:nvSpPr>
        <p:spPr>
          <a:xfrm>
            <a:off x="5274927" y="3942407"/>
            <a:ext cx="921059" cy="72205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Problem Occurs</a:t>
            </a:r>
            <a:endParaRPr lang="en-US" sz="1400" dirty="0"/>
          </a:p>
        </p:txBody>
      </p:sp>
      <p:pic>
        <p:nvPicPr>
          <p:cNvPr id="15" name="Picture 2" descr="http://www.gohrt.com/images/2011/08/train-macarthu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11</a:t>
            </a:fld>
            <a:endParaRPr lang="en-US"/>
          </a:p>
        </p:txBody>
      </p:sp>
      <p:sp>
        <p:nvSpPr>
          <p:cNvPr id="21" name="TextBox 20"/>
          <p:cNvSpPr txBox="1"/>
          <p:nvPr/>
        </p:nvSpPr>
        <p:spPr>
          <a:xfrm>
            <a:off x="291037" y="236064"/>
            <a:ext cx="7505966"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pre-Current 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20" y="2642568"/>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3805543"/>
            <a:ext cx="3912868" cy="25697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6573" y="3942407"/>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APC</a:t>
            </a:r>
            <a:endParaRPr lang="en-US" dirty="0"/>
          </a:p>
        </p:txBody>
      </p:sp>
      <p:cxnSp>
        <p:nvCxnSpPr>
          <p:cNvPr id="38" name="Straight Arrow Connector 37"/>
          <p:cNvCxnSpPr>
            <a:stCxn id="30" idx="2"/>
            <a:endCxn id="36" idx="0"/>
          </p:cNvCxnSpPr>
          <p:nvPr/>
        </p:nvCxnSpPr>
        <p:spPr>
          <a:xfrm>
            <a:off x="4253773" y="3821819"/>
            <a:ext cx="0" cy="120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 name="Picture 4" descr="C:\Users\Nathan\AppData\Local\Microsoft\Windows\Temporary Internet Files\Content.IE5\DQ84ZFRV\MC90030435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0091" y="3942407"/>
            <a:ext cx="1306365" cy="77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039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pPr/>
              <a:t>12</a:t>
            </a:fld>
            <a:endParaRPr lang="en-US"/>
          </a:p>
        </p:txBody>
      </p:sp>
      <p:sp>
        <p:nvSpPr>
          <p:cNvPr id="21" name="TextBox 20"/>
          <p:cNvSpPr txBox="1"/>
          <p:nvPr/>
        </p:nvSpPr>
        <p:spPr>
          <a:xfrm>
            <a:off x="291037" y="236064"/>
            <a:ext cx="5780108"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pre-Current ITS</a:t>
            </a:r>
            <a:endParaRPr lang="en-US" sz="3200" spc="-100" dirty="0">
              <a:solidFill>
                <a:schemeClr val="tx2"/>
              </a:solidFill>
              <a:latin typeface="+mj-lt"/>
              <a:ea typeface="+mj-ea"/>
              <a:cs typeface="+mj-cs"/>
            </a:endParaRPr>
          </a:p>
        </p:txBody>
      </p:sp>
      <p:grpSp>
        <p:nvGrpSpPr>
          <p:cNvPr id="3073" name="Group 3072"/>
          <p:cNvGrpSpPr/>
          <p:nvPr/>
        </p:nvGrpSpPr>
        <p:grpSpPr>
          <a:xfrm>
            <a:off x="2019300" y="1098814"/>
            <a:ext cx="5105400" cy="5251545"/>
            <a:chOff x="457200" y="1098814"/>
            <a:chExt cx="5105400" cy="5251545"/>
          </a:xfrm>
        </p:grpSpPr>
        <p:sp>
          <p:nvSpPr>
            <p:cNvPr id="4" name="Flowchart: Process 3"/>
            <p:cNvSpPr/>
            <p:nvPr/>
          </p:nvSpPr>
          <p:spPr>
            <a:xfrm>
              <a:off x="2432518" y="1164186"/>
              <a:ext cx="1834682"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Services</a:t>
              </a:r>
              <a:endParaRPr lang="en-US" sz="1600" dirty="0"/>
            </a:p>
          </p:txBody>
        </p:sp>
        <p:sp>
          <p:nvSpPr>
            <p:cNvPr id="2" name="Flowchart: Process 1"/>
            <p:cNvSpPr/>
            <p:nvPr/>
          </p:nvSpPr>
          <p:spPr>
            <a:xfrm>
              <a:off x="2432518" y="2551567"/>
              <a:ext cx="1497146"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4267200" y="2550397"/>
              <a:ext cx="1295400"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Static ridership data</a:t>
              </a:r>
              <a:endParaRPr lang="en-US" dirty="0"/>
            </a:p>
          </p:txBody>
        </p:sp>
        <p:sp>
          <p:nvSpPr>
            <p:cNvPr id="16" name="Flowchart: Process 15"/>
            <p:cNvSpPr/>
            <p:nvPr/>
          </p:nvSpPr>
          <p:spPr>
            <a:xfrm>
              <a:off x="3366226" y="390685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Set Schedule, Stops/Stations and fare for Light Rail, determine new service areas</a:t>
              </a:r>
              <a:endParaRPr lang="en-US" sz="1400" dirty="0"/>
            </a:p>
          </p:txBody>
        </p:sp>
        <p:sp>
          <p:nvSpPr>
            <p:cNvPr id="18" name="Flowchart: Process 17"/>
            <p:cNvSpPr/>
            <p:nvPr/>
          </p:nvSpPr>
          <p:spPr>
            <a:xfrm>
              <a:off x="3366226" y="520366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Light Rail normal operation</a:t>
              </a:r>
              <a:endParaRPr lang="en-US" dirty="0"/>
            </a:p>
          </p:txBody>
        </p:sp>
        <p:cxnSp>
          <p:nvCxnSpPr>
            <p:cNvPr id="20" name="Straight Arrow Connector 19"/>
            <p:cNvCxnSpPr>
              <a:stCxn id="4" idx="2"/>
              <a:endCxn id="2" idx="0"/>
            </p:cNvCxnSpPr>
            <p:nvPr/>
          </p:nvCxnSpPr>
          <p:spPr>
            <a:xfrm flipH="1">
              <a:off x="3181091" y="2310885"/>
              <a:ext cx="168768" cy="240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a:off x="4114799" y="5053552"/>
              <a:ext cx="0" cy="15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139242" y="3374803"/>
              <a:ext cx="5186173" cy="764940"/>
            </a:xfrm>
            <a:prstGeom prst="bentConnector5">
              <a:avLst>
                <a:gd name="adj1" fmla="val -4408"/>
                <a:gd name="adj2" fmla="val 249808"/>
                <a:gd name="adj3" fmla="val 104408"/>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4012596" y="3001679"/>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6" idx="2"/>
              <a:endCxn id="16" idx="0"/>
            </p:cNvCxnSpPr>
            <p:nvPr/>
          </p:nvCxnSpPr>
          <p:spPr>
            <a:xfrm flipH="1">
              <a:off x="4114799" y="3693397"/>
              <a:ext cx="800101" cy="213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3181091" y="3694567"/>
              <a:ext cx="933708" cy="212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descr="C:\Users\Nathan\AppData\Local\Microsoft\Windows\Temporary Internet Files\Content.IE5\53UYLVK1\MC90038352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98814"/>
              <a:ext cx="1651000" cy="18208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60201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165225"/>
          </a:xfrm>
        </p:spPr>
        <p:txBody>
          <a:bodyPr>
            <a:normAutofit/>
          </a:bodyPr>
          <a:lstStyle/>
          <a:p>
            <a:r>
              <a:rPr lang="en-US" sz="5400" dirty="0" smtClean="0"/>
              <a:t>The Solution</a:t>
            </a:r>
            <a:endParaRPr lang="en-US" sz="54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13</a:t>
            </a:fld>
            <a:endParaRPr lang="en-US"/>
          </a:p>
        </p:txBody>
      </p:sp>
      <p:sp>
        <p:nvSpPr>
          <p:cNvPr id="5" name="TextBox 4"/>
          <p:cNvSpPr txBox="1"/>
          <p:nvPr/>
        </p:nvSpPr>
        <p:spPr>
          <a:xfrm>
            <a:off x="1210236" y="1981200"/>
            <a:ext cx="6920176" cy="3046988"/>
          </a:xfrm>
          <a:prstGeom prst="rect">
            <a:avLst/>
          </a:prstGeom>
          <a:noFill/>
        </p:spPr>
        <p:txBody>
          <a:bodyPr wrap="square" rtlCol="0">
            <a:spAutoFit/>
          </a:bodyPr>
          <a:lstStyle/>
          <a:p>
            <a:pPr algn="ctr"/>
            <a:r>
              <a:rPr lang="en-US" sz="4000" b="1" dirty="0" smtClean="0"/>
              <a:t>Current</a:t>
            </a:r>
            <a:r>
              <a:rPr lang="en-US" sz="3200" dirty="0" smtClean="0"/>
              <a:t/>
            </a:r>
            <a:br>
              <a:rPr lang="en-US" sz="3200" dirty="0" smtClean="0"/>
            </a:br>
            <a:r>
              <a:rPr lang="en-US" sz="2800" i="1" dirty="0" smtClean="0"/>
              <a:t>Intelligent Transportation System </a:t>
            </a:r>
            <a:r>
              <a:rPr lang="en-US" sz="2800" dirty="0" smtClean="0"/>
              <a:t>(ITS)</a:t>
            </a:r>
          </a:p>
          <a:p>
            <a:pPr algn="ctr"/>
            <a:endParaRPr lang="en-US" sz="2400" dirty="0"/>
          </a:p>
          <a:p>
            <a:pPr algn="ctr"/>
            <a:r>
              <a:rPr lang="en-US" sz="2400" dirty="0"/>
              <a:t>Our product will provide  accessible, real-time, and accurate information through transit authorities to maximize adoption and expansion of emerging light rail public transportation systems. </a:t>
            </a:r>
          </a:p>
        </p:txBody>
      </p:sp>
    </p:spTree>
    <p:extLst>
      <p:ext uri="{BB962C8B-B14F-4D97-AF65-F5344CB8AC3E}">
        <p14:creationId xmlns:p14="http://schemas.microsoft.com/office/powerpoint/2010/main" val="34403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6000" dirty="0" smtClean="0"/>
              <a:t>Objectives</a:t>
            </a:r>
            <a:endParaRPr lang="en-US" sz="60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14</a:t>
            </a:fld>
            <a:endParaRPr lang="en-US"/>
          </a:p>
        </p:txBody>
      </p:sp>
      <p:sp>
        <p:nvSpPr>
          <p:cNvPr id="7" name="TextBox 6"/>
          <p:cNvSpPr txBox="1"/>
          <p:nvPr/>
        </p:nvSpPr>
        <p:spPr>
          <a:xfrm>
            <a:off x="914400" y="1905000"/>
            <a:ext cx="7027752" cy="4801314"/>
          </a:xfrm>
          <a:prstGeom prst="rect">
            <a:avLst/>
          </a:prstGeom>
          <a:noFill/>
        </p:spPr>
        <p:txBody>
          <a:bodyPr wrap="square" rtlCol="0">
            <a:spAutoFit/>
          </a:bodyPr>
          <a:lstStyle/>
          <a:p>
            <a:pPr>
              <a:buFontTx/>
              <a:buChar char="-"/>
            </a:pPr>
            <a:r>
              <a:rPr lang="en-US" dirty="0" smtClean="0"/>
              <a:t> Multiple mediums (mobile apps, station kiosks, and websites) will be used for information and communication to ensure easy access.</a:t>
            </a:r>
          </a:p>
          <a:p>
            <a:pPr>
              <a:buFontTx/>
              <a:buChar char="-"/>
            </a:pPr>
            <a:endParaRPr lang="en-US" dirty="0" smtClean="0"/>
          </a:p>
          <a:p>
            <a:pPr>
              <a:buFontTx/>
              <a:buChar char="-"/>
            </a:pPr>
            <a:r>
              <a:rPr lang="en-US" dirty="0" smtClean="0"/>
              <a:t> </a:t>
            </a:r>
            <a:r>
              <a:rPr lang="en-US" dirty="0" smtClean="0"/>
              <a:t>Provide e</a:t>
            </a:r>
            <a:r>
              <a:rPr lang="en-US" dirty="0" smtClean="0"/>
              <a:t>asily accessible static information to riders regarding schedules, stop locations, and local businesses.</a:t>
            </a:r>
            <a:endParaRPr lang="en-US" dirty="0" smtClean="0"/>
          </a:p>
          <a:p>
            <a:pPr>
              <a:buFontTx/>
              <a:buChar char="-"/>
            </a:pPr>
            <a:endParaRPr lang="en-US" dirty="0"/>
          </a:p>
          <a:p>
            <a:pPr>
              <a:buFontTx/>
              <a:buChar char="-"/>
            </a:pPr>
            <a:r>
              <a:rPr lang="en-US" dirty="0" smtClean="0"/>
              <a:t> Provide real-time updates on train locations, seat availability, service interruptions, local events, and important announcements.</a:t>
            </a:r>
            <a:endParaRPr lang="en-US" dirty="0" smtClean="0"/>
          </a:p>
          <a:p>
            <a:pPr>
              <a:buFontTx/>
              <a:buChar char="-"/>
            </a:pPr>
            <a:endParaRPr lang="en-US" dirty="0" smtClean="0"/>
          </a:p>
          <a:p>
            <a:pPr>
              <a:buFontTx/>
              <a:buChar char="-"/>
            </a:pPr>
            <a:r>
              <a:rPr lang="en-US" dirty="0"/>
              <a:t> </a:t>
            </a:r>
            <a:r>
              <a:rPr lang="en-US" dirty="0" smtClean="0"/>
              <a:t>Cooperation with local businesses through targeted advertising and listing will directly contribute to local economic growth.</a:t>
            </a:r>
          </a:p>
          <a:p>
            <a:pPr>
              <a:buFontTx/>
              <a:buChar char="-"/>
            </a:pPr>
            <a:endParaRPr lang="en-US" dirty="0" smtClean="0"/>
          </a:p>
          <a:p>
            <a:pPr>
              <a:buFontTx/>
              <a:buChar char="-"/>
            </a:pPr>
            <a:r>
              <a:rPr lang="en-US" dirty="0"/>
              <a:t> </a:t>
            </a:r>
            <a:r>
              <a:rPr lang="en-US" dirty="0" smtClean="0"/>
              <a:t>Direct, </a:t>
            </a:r>
            <a:r>
              <a:rPr lang="en-US" dirty="0" smtClean="0"/>
              <a:t>two-way </a:t>
            </a:r>
            <a:r>
              <a:rPr lang="en-US" dirty="0" smtClean="0"/>
              <a:t>communication with riders will allow operators to deliver important </a:t>
            </a:r>
            <a:r>
              <a:rPr lang="en-US" dirty="0" smtClean="0"/>
              <a:t>information and collect feedback from riders.</a:t>
            </a:r>
            <a:endParaRPr lang="en-US" dirty="0" smtClean="0"/>
          </a:p>
          <a:p>
            <a:endParaRPr lang="en-US" dirty="0" smtClean="0"/>
          </a:p>
          <a:p>
            <a:pPr>
              <a:buFontTx/>
              <a:buChar char="-"/>
            </a:pPr>
            <a:r>
              <a:rPr lang="en-US" dirty="0"/>
              <a:t> </a:t>
            </a:r>
            <a:r>
              <a:rPr lang="en-US" dirty="0" smtClean="0"/>
              <a:t>Provide transit authorities and local businesses with analysis and reports showing detailed information about riders and their habits.</a:t>
            </a:r>
            <a:endParaRPr lang="en-US" dirty="0"/>
          </a:p>
        </p:txBody>
      </p:sp>
    </p:spTree>
    <p:extLst>
      <p:ext uri="{BB962C8B-B14F-4D97-AF65-F5344CB8AC3E}">
        <p14:creationId xmlns:p14="http://schemas.microsoft.com/office/powerpoint/2010/main" val="1754344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Current alerts all users including HRT</a:t>
            </a:r>
            <a:endParaRPr lang="en-US" sz="1400" dirty="0"/>
          </a:p>
        </p:txBody>
      </p:sp>
      <p:sp>
        <p:nvSpPr>
          <p:cNvPr id="14" name="Flowchart: Process 13"/>
          <p:cNvSpPr/>
          <p:nvPr/>
        </p:nvSpPr>
        <p:spPr>
          <a:xfrm>
            <a:off x="5274927" y="3942407"/>
            <a:ext cx="921059" cy="722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Problem Occurs</a:t>
            </a:r>
          </a:p>
        </p:txBody>
      </p:sp>
      <p:pic>
        <p:nvPicPr>
          <p:cNvPr id="15" name="Picture 2" descr="http://www.gohrt.com/images/2011/08/train-macarthu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15</a:t>
            </a:fld>
            <a:endParaRPr lang="en-US"/>
          </a:p>
        </p:txBody>
      </p:sp>
      <p:sp>
        <p:nvSpPr>
          <p:cNvPr id="21" name="TextBox 20"/>
          <p:cNvSpPr txBox="1"/>
          <p:nvPr/>
        </p:nvSpPr>
        <p:spPr>
          <a:xfrm>
            <a:off x="291037" y="236064"/>
            <a:ext cx="7651454"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with Current 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19" y="4309780"/>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5472755"/>
            <a:ext cx="3912869" cy="90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5628" y="4111064"/>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APC</a:t>
            </a:r>
          </a:p>
        </p:txBody>
      </p:sp>
      <p:cxnSp>
        <p:nvCxnSpPr>
          <p:cNvPr id="38" name="Straight Arrow Connector 37"/>
          <p:cNvCxnSpPr>
            <a:stCxn id="30" idx="2"/>
            <a:endCxn id="36" idx="0"/>
          </p:cNvCxnSpPr>
          <p:nvPr/>
        </p:nvCxnSpPr>
        <p:spPr>
          <a:xfrm flipH="1">
            <a:off x="4252828" y="3821819"/>
            <a:ext cx="945" cy="289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91037" y="2658843"/>
            <a:ext cx="1461561" cy="1452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Aware of: </a:t>
            </a:r>
          </a:p>
          <a:p>
            <a:r>
              <a:rPr lang="en-US" dirty="0" smtClean="0"/>
              <a:t>-Trains</a:t>
            </a:r>
          </a:p>
          <a:p>
            <a:r>
              <a:rPr lang="en-US" dirty="0" smtClean="0"/>
              <a:t>- Problems</a:t>
            </a:r>
          </a:p>
          <a:p>
            <a:r>
              <a:rPr lang="en-US" dirty="0" smtClean="0"/>
              <a:t>- Riders</a:t>
            </a:r>
            <a:endParaRPr lang="en-US" dirty="0"/>
          </a:p>
        </p:txBody>
      </p:sp>
      <p:cxnSp>
        <p:nvCxnSpPr>
          <p:cNvPr id="9" name="Straight Arrow Connector 8"/>
          <p:cNvCxnSpPr>
            <a:stCxn id="50" idx="0"/>
            <a:endCxn id="7" idx="2"/>
          </p:cNvCxnSpPr>
          <p:nvPr/>
        </p:nvCxnSpPr>
        <p:spPr>
          <a:xfrm flipV="1">
            <a:off x="1019159" y="4111064"/>
            <a:ext cx="2659" cy="198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975594" y="4111064"/>
            <a:ext cx="758206"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GPS</a:t>
            </a:r>
            <a:endParaRPr lang="en-US" dirty="0"/>
          </a:p>
        </p:txBody>
      </p:sp>
      <p:cxnSp>
        <p:nvCxnSpPr>
          <p:cNvPr id="37" name="Straight Arrow Connector 36"/>
          <p:cNvCxnSpPr/>
          <p:nvPr/>
        </p:nvCxnSpPr>
        <p:spPr>
          <a:xfrm flipH="1">
            <a:off x="3200401" y="3805541"/>
            <a:ext cx="944" cy="320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76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426478" y="1026022"/>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a:t>
            </a:r>
            <a:endParaRPr lang="en-US" sz="1600" dirty="0"/>
          </a:p>
        </p:txBody>
      </p:sp>
      <p:sp>
        <p:nvSpPr>
          <p:cNvPr id="2" name="Flowchart: Process 1"/>
          <p:cNvSpPr/>
          <p:nvPr/>
        </p:nvSpPr>
        <p:spPr>
          <a:xfrm>
            <a:off x="426478" y="2477093"/>
            <a:ext cx="1497146"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2280431"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Realtime</a:t>
            </a:r>
            <a:r>
              <a:rPr lang="en-US" dirty="0" smtClean="0"/>
              <a:t> ridership data</a:t>
            </a:r>
            <a:endParaRPr lang="en-US" dirty="0"/>
          </a:p>
        </p:txBody>
      </p:sp>
      <p:sp>
        <p:nvSpPr>
          <p:cNvPr id="16" name="Flowchart: Process 15"/>
          <p:cNvSpPr/>
          <p:nvPr/>
        </p:nvSpPr>
        <p:spPr>
          <a:xfrm>
            <a:off x="3027004" y="3961368"/>
            <a:ext cx="3149353"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More accurately set Schedule, Stops/Stations and fare for Light Rail</a:t>
            </a:r>
            <a:endParaRPr lang="en-US" sz="1400" dirty="0"/>
          </a:p>
        </p:txBody>
      </p:sp>
      <p:sp>
        <p:nvSpPr>
          <p:cNvPr id="18" name="Flowchart: Process 17"/>
          <p:cNvSpPr/>
          <p:nvPr/>
        </p:nvSpPr>
        <p:spPr>
          <a:xfrm>
            <a:off x="3853107" y="526616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Efficient Light Rail </a:t>
            </a:r>
          </a:p>
          <a:p>
            <a:pPr algn="ctr"/>
            <a:r>
              <a:rPr lang="en-US" dirty="0" smtClean="0"/>
              <a:t>operation</a:t>
            </a:r>
            <a:endParaRPr lang="en-US" dirty="0"/>
          </a:p>
        </p:txBody>
      </p:sp>
      <p:cxnSp>
        <p:nvCxnSpPr>
          <p:cNvPr id="20" name="Straight Arrow Connector 19"/>
          <p:cNvCxnSpPr>
            <a:stCxn id="4" idx="2"/>
            <a:endCxn id="2" idx="0"/>
          </p:cNvCxnSpPr>
          <p:nvPr/>
        </p:nvCxnSpPr>
        <p:spPr>
          <a:xfrm>
            <a:off x="1175051" y="2172721"/>
            <a:ext cx="0" cy="30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flipH="1">
            <a:off x="4601680" y="5108067"/>
            <a:ext cx="1" cy="158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94946" y="2006128"/>
            <a:ext cx="5386840" cy="3426629"/>
          </a:xfrm>
          <a:prstGeom prst="bentConnector5">
            <a:avLst>
              <a:gd name="adj1" fmla="val -4244"/>
              <a:gd name="adj2" fmla="val 127263"/>
              <a:gd name="adj3" fmla="val 104244"/>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1999349"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6" idx="2"/>
            <a:endCxn id="16" idx="0"/>
          </p:cNvCxnSpPr>
          <p:nvPr/>
        </p:nvCxnSpPr>
        <p:spPr>
          <a:xfrm>
            <a:off x="2928131" y="3626011"/>
            <a:ext cx="1673550"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1175051" y="3620093"/>
            <a:ext cx="342663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3886931" y="2477093"/>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Realtime</a:t>
            </a:r>
            <a:r>
              <a:rPr lang="en-US" dirty="0" smtClean="0"/>
              <a:t> GPS data</a:t>
            </a:r>
            <a:endParaRPr lang="en-US" dirty="0"/>
          </a:p>
        </p:txBody>
      </p:sp>
      <p:sp>
        <p:nvSpPr>
          <p:cNvPr id="15" name="Plus 14"/>
          <p:cNvSpPr/>
          <p:nvPr/>
        </p:nvSpPr>
        <p:spPr>
          <a:xfrm>
            <a:off x="3629202"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4" idx="2"/>
            <a:endCxn id="16" idx="0"/>
          </p:cNvCxnSpPr>
          <p:nvPr/>
        </p:nvCxnSpPr>
        <p:spPr>
          <a:xfrm>
            <a:off x="4534631" y="3620093"/>
            <a:ext cx="6705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pPr/>
              <a:t>16</a:t>
            </a:fld>
            <a:endParaRPr lang="en-US"/>
          </a:p>
        </p:txBody>
      </p:sp>
      <p:sp>
        <p:nvSpPr>
          <p:cNvPr id="21" name="TextBox 20"/>
          <p:cNvSpPr txBox="1"/>
          <p:nvPr/>
        </p:nvSpPr>
        <p:spPr>
          <a:xfrm>
            <a:off x="291037" y="236064"/>
            <a:ext cx="5925597"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with Current ITS</a:t>
            </a:r>
            <a:endParaRPr lang="en-US" sz="3200" spc="-100" dirty="0">
              <a:solidFill>
                <a:schemeClr val="tx2"/>
              </a:solidFill>
              <a:latin typeface="+mj-lt"/>
              <a:ea typeface="+mj-ea"/>
              <a:cs typeface="+mj-cs"/>
            </a:endParaRPr>
          </a:p>
        </p:txBody>
      </p:sp>
      <p:sp>
        <p:nvSpPr>
          <p:cNvPr id="22" name="Flowchart: Process 21"/>
          <p:cNvSpPr/>
          <p:nvPr/>
        </p:nvSpPr>
        <p:spPr>
          <a:xfrm>
            <a:off x="5453539"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Historical </a:t>
            </a:r>
          </a:p>
          <a:p>
            <a:pPr algn="ctr"/>
            <a:r>
              <a:rPr lang="en-US" dirty="0" smtClean="0"/>
              <a:t>Data</a:t>
            </a:r>
            <a:endParaRPr lang="en-US" dirty="0"/>
          </a:p>
        </p:txBody>
      </p:sp>
      <p:cxnSp>
        <p:nvCxnSpPr>
          <p:cNvPr id="24" name="Straight Arrow Connector 23"/>
          <p:cNvCxnSpPr>
            <a:stCxn id="22" idx="2"/>
            <a:endCxn id="16" idx="0"/>
          </p:cNvCxnSpPr>
          <p:nvPr/>
        </p:nvCxnSpPr>
        <p:spPr>
          <a:xfrm flipH="1">
            <a:off x="4601681" y="3626011"/>
            <a:ext cx="1499558"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Plus 26"/>
          <p:cNvSpPr/>
          <p:nvPr/>
        </p:nvSpPr>
        <p:spPr>
          <a:xfrm>
            <a:off x="5213690" y="2940211"/>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Process 31"/>
          <p:cNvSpPr/>
          <p:nvPr/>
        </p:nvSpPr>
        <p:spPr>
          <a:xfrm>
            <a:off x="7055878"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a:t>
            </a:r>
          </a:p>
          <a:p>
            <a:pPr algn="ctr"/>
            <a:r>
              <a:rPr lang="en-US" dirty="0" smtClean="0"/>
              <a:t>Data</a:t>
            </a:r>
            <a:endParaRPr lang="en-US" dirty="0"/>
          </a:p>
        </p:txBody>
      </p:sp>
      <p:sp>
        <p:nvSpPr>
          <p:cNvPr id="52" name="Plus 51"/>
          <p:cNvSpPr/>
          <p:nvPr/>
        </p:nvSpPr>
        <p:spPr>
          <a:xfrm>
            <a:off x="6843997" y="2984822"/>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32" idx="2"/>
            <a:endCxn id="16" idx="0"/>
          </p:cNvCxnSpPr>
          <p:nvPr/>
        </p:nvCxnSpPr>
        <p:spPr>
          <a:xfrm flipH="1">
            <a:off x="4601681" y="3626011"/>
            <a:ext cx="3101897"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6" name="Picture 2" descr="C:\Program Files (x86)\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5893" y="4920405"/>
            <a:ext cx="1773238" cy="182403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Program Files (x86)\Microsoft Office\MEDIA\CAGCAT10\j0234687.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9967" y="991579"/>
            <a:ext cx="2004833" cy="118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202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pPr/>
              <a:t>17</a:t>
            </a:fld>
            <a:endParaRPr lang="en-US"/>
          </a:p>
        </p:txBody>
      </p:sp>
      <p:sp>
        <p:nvSpPr>
          <p:cNvPr id="26" name="Rectangle 25"/>
          <p:cNvSpPr/>
          <p:nvPr/>
        </p:nvSpPr>
        <p:spPr>
          <a:xfrm>
            <a:off x="2047340" y="2291567"/>
            <a:ext cx="143362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Current </a:t>
            </a:r>
            <a:r>
              <a:rPr lang="en-US" dirty="0" smtClean="0"/>
              <a:t>ITS</a:t>
            </a:r>
            <a:endParaRPr lang="en-US" dirty="0"/>
          </a:p>
        </p:txBody>
      </p:sp>
      <p:sp>
        <p:nvSpPr>
          <p:cNvPr id="28" name="Rectangle 27"/>
          <p:cNvSpPr/>
          <p:nvPr/>
        </p:nvSpPr>
        <p:spPr>
          <a:xfrm>
            <a:off x="2047340" y="3229691"/>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2" name="Rectangle 31"/>
          <p:cNvSpPr/>
          <p:nvPr/>
        </p:nvSpPr>
        <p:spPr>
          <a:xfrm>
            <a:off x="4613721" y="22153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613721" y="31297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Ride to Next Stop</a:t>
            </a:r>
          </a:p>
        </p:txBody>
      </p:sp>
      <p:sp>
        <p:nvSpPr>
          <p:cNvPr id="34" name="Rectangle 33"/>
          <p:cNvSpPr/>
          <p:nvPr/>
        </p:nvSpPr>
        <p:spPr>
          <a:xfrm>
            <a:off x="4728021" y="48061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9" name="Straight Arrow Connector 38"/>
          <p:cNvCxnSpPr>
            <a:stCxn id="32" idx="2"/>
            <a:endCxn id="33" idx="0"/>
          </p:cNvCxnSpPr>
          <p:nvPr/>
        </p:nvCxnSpPr>
        <p:spPr>
          <a:xfrm>
            <a:off x="5337621" y="28249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613721" y="34345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56621" y="38917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41" idx="2"/>
            <a:endCxn id="34" idx="0"/>
          </p:cNvCxnSpPr>
          <p:nvPr/>
        </p:nvCxnSpPr>
        <p:spPr>
          <a:xfrm>
            <a:off x="5337621" y="44251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75405" y="44251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718621" y="34345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6175665"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with Current ITS</a:t>
            </a:r>
            <a:endParaRPr lang="en-US" sz="3200" spc="-100" dirty="0">
              <a:solidFill>
                <a:schemeClr val="tx2"/>
              </a:solidFill>
              <a:latin typeface="+mj-lt"/>
              <a:ea typeface="+mj-ea"/>
              <a:cs typeface="+mj-cs"/>
            </a:endParaRPr>
          </a:p>
        </p:txBody>
      </p:sp>
      <p:cxnSp>
        <p:nvCxnSpPr>
          <p:cNvPr id="12" name="Elbow Connector 11"/>
          <p:cNvCxnSpPr>
            <a:stCxn id="28" idx="2"/>
            <a:endCxn id="32" idx="0"/>
          </p:cNvCxnSpPr>
          <p:nvPr/>
        </p:nvCxnSpPr>
        <p:spPr>
          <a:xfrm rot="5400000" flipH="1" flipV="1">
            <a:off x="3280568" y="1782238"/>
            <a:ext cx="1623924" cy="2490181"/>
          </a:xfrm>
          <a:prstGeom prst="bentConnector5">
            <a:avLst>
              <a:gd name="adj1" fmla="val -14077"/>
              <a:gd name="adj2" fmla="val 51530"/>
              <a:gd name="adj3" fmla="val 1140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1"/>
            <a:endCxn id="28" idx="0"/>
          </p:cNvCxnSpPr>
          <p:nvPr/>
        </p:nvCxnSpPr>
        <p:spPr>
          <a:xfrm rot="10800000" flipH="1" flipV="1">
            <a:off x="2047340" y="2634467"/>
            <a:ext cx="800100" cy="595224"/>
          </a:xfrm>
          <a:prstGeom prst="bentConnector4">
            <a:avLst>
              <a:gd name="adj1" fmla="val -28571"/>
              <a:gd name="adj2" fmla="val 78804"/>
            </a:avLst>
          </a:prstGeom>
          <a:ln>
            <a:tailEnd type="arrow"/>
          </a:ln>
        </p:spPr>
        <p:style>
          <a:lnRef idx="1">
            <a:schemeClr val="accent1"/>
          </a:lnRef>
          <a:fillRef idx="0">
            <a:schemeClr val="accent1"/>
          </a:fillRef>
          <a:effectRef idx="0">
            <a:schemeClr val="accent1"/>
          </a:effectRef>
          <a:fontRef idx="minor">
            <a:schemeClr val="tx1"/>
          </a:fontRef>
        </p:style>
      </p:cxnSp>
      <p:pic>
        <p:nvPicPr>
          <p:cNvPr id="5131" name="Picture 11" descr="C:\Users\Nathan\AppData\Local\Microsoft\Windows\Temporary Internet Files\Content.IE5\DQ84ZFRV\MC9004338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768" y="1684905"/>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C:\Users\Nathan\AppData\Local\Microsoft\Windows\Temporary Internet Files\Content.IE5\FM6Q0GEP\MC90044193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061521" y="5029200"/>
            <a:ext cx="188912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996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Trend Analysis</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8" name="Slide Number Placeholder 7"/>
          <p:cNvSpPr>
            <a:spLocks noGrp="1"/>
          </p:cNvSpPr>
          <p:nvPr>
            <p:ph type="sldNum" sz="quarter" idx="12"/>
          </p:nvPr>
        </p:nvSpPr>
        <p:spPr/>
        <p:txBody>
          <a:bodyPr/>
          <a:lstStyle/>
          <a:p>
            <a:fld id="{2EE873E7-DBD3-43C8-86A2-5E88EDD02B8A}" type="slidenum">
              <a:rPr lang="en-US" smtClean="0"/>
              <a:pPr/>
              <a:t>18</a:t>
            </a:fld>
            <a:endParaRPr lang="en-US"/>
          </a:p>
        </p:txBody>
      </p:sp>
      <p:sp>
        <p:nvSpPr>
          <p:cNvPr id="5" name="TextBox 4"/>
          <p:cNvSpPr txBox="1"/>
          <p:nvPr/>
        </p:nvSpPr>
        <p:spPr>
          <a:xfrm>
            <a:off x="1295400" y="1752600"/>
            <a:ext cx="6920176" cy="2893100"/>
          </a:xfrm>
          <a:prstGeom prst="rect">
            <a:avLst/>
          </a:prstGeom>
          <a:noFill/>
        </p:spPr>
        <p:txBody>
          <a:bodyPr wrap="square" rtlCol="0">
            <a:spAutoFit/>
          </a:bodyPr>
          <a:lstStyle/>
          <a:p>
            <a:pPr marL="285750" indent="-285750">
              <a:buFontTx/>
              <a:buChar char="-"/>
            </a:pPr>
            <a:r>
              <a:rPr lang="en-US" dirty="0" smtClean="0"/>
              <a:t>Our system will provide </a:t>
            </a:r>
            <a:r>
              <a:rPr lang="en-US" dirty="0" smtClean="0"/>
              <a:t>detailed </a:t>
            </a:r>
            <a:r>
              <a:rPr lang="en-US" dirty="0" smtClean="0"/>
              <a:t>information regarding </a:t>
            </a:r>
            <a:r>
              <a:rPr lang="en-US" dirty="0" smtClean="0"/>
              <a:t>light rail usage. </a:t>
            </a:r>
            <a:r>
              <a:rPr lang="en-US" dirty="0" smtClean="0"/>
              <a:t>This </a:t>
            </a:r>
            <a:r>
              <a:rPr lang="en-US" dirty="0" smtClean="0"/>
              <a:t>data can be sorted to highlight different stops, special events, and time of day trending.</a:t>
            </a:r>
            <a:endParaRPr lang="en-US" dirty="0" smtClean="0"/>
          </a:p>
          <a:p>
            <a:pPr marL="285750" indent="-285750">
              <a:buFontTx/>
              <a:buChar char="-"/>
            </a:pPr>
            <a:endParaRPr lang="en-US" sz="1000" dirty="0"/>
          </a:p>
          <a:p>
            <a:pPr marL="285750" indent="-285750">
              <a:buFontTx/>
              <a:buChar char="-"/>
            </a:pPr>
            <a:r>
              <a:rPr lang="en-US" dirty="0" smtClean="0"/>
              <a:t>While our system will not provide automatic rerouting or boost capacity in itself, it will provide operators with the necessary information to make these decisions.</a:t>
            </a:r>
          </a:p>
          <a:p>
            <a:pPr marL="285750" indent="-285750">
              <a:buFontTx/>
              <a:buChar char="-"/>
            </a:pPr>
            <a:endParaRPr lang="en-US" sz="1000" dirty="0"/>
          </a:p>
          <a:p>
            <a:pPr marL="285750" indent="-285750">
              <a:buFontTx/>
              <a:buChar char="-"/>
            </a:pPr>
            <a:r>
              <a:rPr lang="en-US" dirty="0" smtClean="0"/>
              <a:t>For example, the Grand Illumination Parade in Norfolk generated almost 3x the amount of the normal average daily </a:t>
            </a:r>
            <a:r>
              <a:rPr lang="en-US" dirty="0" smtClean="0"/>
              <a:t>ridership but had no additional capacity made available.</a:t>
            </a:r>
            <a:r>
              <a:rPr lang="en-US" baseline="30000" dirty="0" smtClean="0"/>
              <a:t>1</a:t>
            </a:r>
            <a:endParaRPr lang="en-US" baseline="30000" dirty="0"/>
          </a:p>
        </p:txBody>
      </p:sp>
      <p:sp>
        <p:nvSpPr>
          <p:cNvPr id="3" name="TextBox 2"/>
          <p:cNvSpPr txBox="1"/>
          <p:nvPr/>
        </p:nvSpPr>
        <p:spPr>
          <a:xfrm>
            <a:off x="476693" y="6324600"/>
            <a:ext cx="7618357" cy="430887"/>
          </a:xfrm>
          <a:prstGeom prst="rect">
            <a:avLst/>
          </a:prstGeom>
          <a:noFill/>
        </p:spPr>
        <p:txBody>
          <a:bodyPr wrap="square" rtlCol="0">
            <a:spAutoFit/>
          </a:bodyPr>
          <a:lstStyle/>
          <a:p>
            <a:pPr marL="342900" indent="-342900">
              <a:buAutoNum type="arabicParenR"/>
            </a:pPr>
            <a:r>
              <a:rPr lang="en-US" sz="1100" dirty="0">
                <a:latin typeface="+mj-lt"/>
              </a:rPr>
              <a:t>http://www.gohrt.com/public-records/Operations-Documents/Rail/Monthly-Ridership/Rail-Ridership-Current.pdf</a:t>
            </a:r>
          </a:p>
          <a:p>
            <a:pPr marL="342900" indent="-342900">
              <a:buAutoNum type="arabicParenR"/>
            </a:pPr>
            <a:r>
              <a:rPr lang="en-US" sz="1100" dirty="0"/>
              <a:t>Debbie Messina, “The Tide.” </a:t>
            </a:r>
            <a:r>
              <a:rPr lang="en-US" sz="1100" i="1" dirty="0"/>
              <a:t>The Virginian-Pilot</a:t>
            </a:r>
            <a:r>
              <a:rPr lang="en-US" sz="1100" dirty="0"/>
              <a:t>. February 18</a:t>
            </a:r>
            <a:r>
              <a:rPr lang="en-US" sz="1100" baseline="30000" dirty="0"/>
              <a:t>th</a:t>
            </a:r>
            <a:r>
              <a:rPr lang="en-US" sz="1100" dirty="0"/>
              <a:t>, 2012.</a:t>
            </a:r>
            <a:endParaRPr lang="en-US" sz="1100" i="1" dirty="0"/>
          </a:p>
        </p:txBody>
      </p:sp>
      <p:graphicFrame>
        <p:nvGraphicFramePr>
          <p:cNvPr id="14" name="Chart 13"/>
          <p:cNvGraphicFramePr/>
          <p:nvPr>
            <p:extLst>
              <p:ext uri="{D42A27DB-BD31-4B8C-83A1-F6EECF244321}">
                <p14:modId xmlns:p14="http://schemas.microsoft.com/office/powerpoint/2010/main" val="1651077102"/>
              </p:ext>
            </p:extLst>
          </p:nvPr>
        </p:nvGraphicFramePr>
        <p:xfrm>
          <a:off x="809840" y="4861199"/>
          <a:ext cx="6952061" cy="163348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p:cNvSpPr txBox="1"/>
          <p:nvPr/>
        </p:nvSpPr>
        <p:spPr>
          <a:xfrm>
            <a:off x="3236595" y="4687502"/>
            <a:ext cx="2098551" cy="307777"/>
          </a:xfrm>
          <a:prstGeom prst="rect">
            <a:avLst/>
          </a:prstGeom>
          <a:noFill/>
        </p:spPr>
        <p:txBody>
          <a:bodyPr wrap="none" rtlCol="0">
            <a:spAutoFit/>
          </a:bodyPr>
          <a:lstStyle/>
          <a:p>
            <a:r>
              <a:rPr lang="en-US" sz="1400" dirty="0" smtClean="0">
                <a:latin typeface="+mj-lt"/>
              </a:rPr>
              <a:t>Average Daily Boarding </a:t>
            </a:r>
            <a:r>
              <a:rPr lang="en-US" sz="1400" baseline="30000" dirty="0">
                <a:latin typeface="+mj-lt"/>
              </a:rPr>
              <a:t>2</a:t>
            </a:r>
          </a:p>
        </p:txBody>
      </p:sp>
    </p:spTree>
    <p:extLst>
      <p:ext uri="{BB962C8B-B14F-4D97-AF65-F5344CB8AC3E}">
        <p14:creationId xmlns:p14="http://schemas.microsoft.com/office/powerpoint/2010/main" val="3063236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Local Businesses</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19</a:t>
            </a:fld>
            <a:endParaRPr lang="en-US"/>
          </a:p>
        </p:txBody>
      </p:sp>
      <p:sp>
        <p:nvSpPr>
          <p:cNvPr id="5" name="TextBox 4"/>
          <p:cNvSpPr txBox="1"/>
          <p:nvPr/>
        </p:nvSpPr>
        <p:spPr>
          <a:xfrm>
            <a:off x="3352800" y="1905000"/>
            <a:ext cx="4863714" cy="3693319"/>
          </a:xfrm>
          <a:prstGeom prst="rect">
            <a:avLst/>
          </a:prstGeom>
          <a:noFill/>
        </p:spPr>
        <p:txBody>
          <a:bodyPr wrap="square" rtlCol="0">
            <a:spAutoFit/>
          </a:bodyPr>
          <a:lstStyle/>
          <a:p>
            <a:pPr marL="285750" indent="-285750">
              <a:buFontTx/>
              <a:buChar char="-"/>
            </a:pPr>
            <a:r>
              <a:rPr lang="en-US" dirty="0" smtClean="0"/>
              <a:t>Our previous data showed how much impact light rail stops can have on local businesses, but riders still lack information about them.</a:t>
            </a:r>
          </a:p>
          <a:p>
            <a:pPr marL="285750" indent="-285750">
              <a:buFontTx/>
              <a:buChar char="-"/>
            </a:pPr>
            <a:endParaRPr lang="en-US" dirty="0"/>
          </a:p>
          <a:p>
            <a:pPr marL="285750" indent="-285750">
              <a:buFontTx/>
              <a:buChar char="-"/>
            </a:pPr>
            <a:r>
              <a:rPr lang="en-US" dirty="0" smtClean="0"/>
              <a:t>Through a GUI allowing users to easily find business and attractions accessible by the light rail, riders will be more likely to explore and rely on the system for recreational usage.</a:t>
            </a:r>
          </a:p>
          <a:p>
            <a:pPr marL="285750" indent="-285750">
              <a:buFontTx/>
              <a:buChar char="-"/>
            </a:pPr>
            <a:endParaRPr lang="en-US" dirty="0"/>
          </a:p>
          <a:p>
            <a:pPr marL="285750" indent="-285750">
              <a:buFontTx/>
              <a:buChar char="-"/>
            </a:pPr>
            <a:r>
              <a:rPr lang="en-US" dirty="0" smtClean="0"/>
              <a:t>In addition, our business owner backend will provide opportunities for local businesses to advertise their companies through our system to further enhance exposure.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83000"/>
            <a:ext cx="2534178" cy="4226381"/>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3811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4"/>
            <a:ext cx="8229600" cy="1143000"/>
          </a:xfrm>
        </p:spPr>
        <p:txBody>
          <a:bodyPr>
            <a:normAutofit/>
          </a:bodyPr>
          <a:lstStyle/>
          <a:p>
            <a:r>
              <a:rPr lang="en-US" dirty="0" smtClean="0"/>
              <a:t>Introduction: Our Team</a:t>
            </a:r>
            <a:endParaRPr lang="en-US" dirty="0"/>
          </a:p>
        </p:txBody>
      </p:sp>
      <p:sp>
        <p:nvSpPr>
          <p:cNvPr id="9" name="Date Placeholder 8"/>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12" name="Slide Number Placeholder 11"/>
          <p:cNvSpPr>
            <a:spLocks noGrp="1"/>
          </p:cNvSpPr>
          <p:nvPr>
            <p:ph type="sldNum" sz="quarter" idx="12"/>
          </p:nvPr>
        </p:nvSpPr>
        <p:spPr/>
        <p:txBody>
          <a:bodyPr/>
          <a:lstStyle/>
          <a:p>
            <a:fld id="{2EE873E7-DBD3-43C8-86A2-5E88EDD02B8A}" type="slidenum">
              <a:rPr lang="en-US" smtClean="0"/>
              <a:pPr/>
              <a:t>2</a:t>
            </a:fld>
            <a:endParaRPr lang="en-US"/>
          </a:p>
        </p:txBody>
      </p:sp>
      <p:sp>
        <p:nvSpPr>
          <p:cNvPr id="26" name="Rectangle 25"/>
          <p:cNvSpPr/>
          <p:nvPr/>
        </p:nvSpPr>
        <p:spPr>
          <a:xfrm>
            <a:off x="5974342" y="455134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5" name="Rectangle 24"/>
          <p:cNvSpPr/>
          <p:nvPr/>
        </p:nvSpPr>
        <p:spPr>
          <a:xfrm>
            <a:off x="5974341" y="3482947"/>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4" name="Rectangle 23"/>
          <p:cNvSpPr/>
          <p:nvPr/>
        </p:nvSpPr>
        <p:spPr>
          <a:xfrm>
            <a:off x="5974341" y="2430098"/>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3" name="Rectangle 22"/>
          <p:cNvSpPr/>
          <p:nvPr/>
        </p:nvSpPr>
        <p:spPr>
          <a:xfrm>
            <a:off x="1388172" y="345982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2" name="Rectangle 21"/>
          <p:cNvSpPr/>
          <p:nvPr/>
        </p:nvSpPr>
        <p:spPr>
          <a:xfrm>
            <a:off x="1409219" y="451445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1" name="Rectangle 20"/>
          <p:cNvSpPr/>
          <p:nvPr/>
        </p:nvSpPr>
        <p:spPr>
          <a:xfrm>
            <a:off x="3706764" y="1252051"/>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11" name="Rectangle 10"/>
          <p:cNvSpPr/>
          <p:nvPr/>
        </p:nvSpPr>
        <p:spPr>
          <a:xfrm>
            <a:off x="1356567" y="240099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pic>
        <p:nvPicPr>
          <p:cNvPr id="1028" name="Picture 4" descr="http://cs.odu.edu/~410red/files/Phot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7533" y="2429343"/>
            <a:ext cx="769606" cy="769606"/>
          </a:xfrm>
          <a:prstGeom prst="rect">
            <a:avLst/>
          </a:prstGeom>
        </p:spPr>
        <p:style>
          <a:lnRef idx="2">
            <a:schemeClr val="dk1"/>
          </a:lnRef>
          <a:fillRef idx="1">
            <a:schemeClr val="lt1"/>
          </a:fillRef>
          <a:effectRef idx="0">
            <a:schemeClr val="dk1"/>
          </a:effectRef>
          <a:fontRef idx="minor">
            <a:schemeClr val="dk1"/>
          </a:fontRef>
        </p:style>
      </p:pic>
      <p:pic>
        <p:nvPicPr>
          <p:cNvPr id="1030" name="Picture 6" descr="http://cs.odu.edu/~410red/files/kstud002im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533" y="4551342"/>
            <a:ext cx="768192" cy="768192"/>
          </a:xfrm>
          <a:prstGeom prst="rect">
            <a:avLst/>
          </a:prstGeom>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6416189" y="2473920"/>
            <a:ext cx="1987888" cy="646331"/>
          </a:xfrm>
          <a:prstGeom prst="rect">
            <a:avLst/>
          </a:prstGeom>
          <a:noFill/>
        </p:spPr>
        <p:txBody>
          <a:bodyPr wrap="square" rtlCol="0">
            <a:spAutoFit/>
          </a:bodyPr>
          <a:lstStyle/>
          <a:p>
            <a:r>
              <a:rPr lang="en-US" sz="1200" dirty="0" err="1" smtClean="0">
                <a:solidFill>
                  <a:schemeClr val="bg1"/>
                </a:solidFill>
              </a:rPr>
              <a:t>Akeem</a:t>
            </a:r>
            <a:r>
              <a:rPr lang="en-US" sz="1200" dirty="0" smtClean="0">
                <a:solidFill>
                  <a:schemeClr val="bg1"/>
                </a:solidFill>
              </a:rPr>
              <a:t> Edwards</a:t>
            </a:r>
          </a:p>
          <a:p>
            <a:r>
              <a:rPr lang="en-US" sz="1200" dirty="0" smtClean="0">
                <a:solidFill>
                  <a:schemeClr val="bg1"/>
                </a:solidFill>
              </a:rPr>
              <a:t>- Financial Specialist</a:t>
            </a:r>
          </a:p>
          <a:p>
            <a:r>
              <a:rPr lang="en-US" sz="1200" dirty="0" smtClean="0">
                <a:solidFill>
                  <a:schemeClr val="bg1"/>
                </a:solidFill>
              </a:rPr>
              <a:t>- Software Specialist</a:t>
            </a:r>
            <a:endParaRPr lang="en-US" sz="1200" dirty="0">
              <a:solidFill>
                <a:schemeClr val="bg1"/>
              </a:solidFill>
            </a:endParaRPr>
          </a:p>
        </p:txBody>
      </p:sp>
      <p:sp>
        <p:nvSpPr>
          <p:cNvPr id="14" name="TextBox 13"/>
          <p:cNvSpPr txBox="1"/>
          <p:nvPr/>
        </p:nvSpPr>
        <p:spPr>
          <a:xfrm>
            <a:off x="6509308" y="4650671"/>
            <a:ext cx="2089815" cy="461665"/>
          </a:xfrm>
          <a:prstGeom prst="rect">
            <a:avLst/>
          </a:prstGeom>
          <a:noFill/>
        </p:spPr>
        <p:txBody>
          <a:bodyPr wrap="square" rtlCol="0">
            <a:spAutoFit/>
          </a:bodyPr>
          <a:lstStyle/>
          <a:p>
            <a:r>
              <a:rPr lang="en-US" sz="1200" dirty="0" smtClean="0">
                <a:solidFill>
                  <a:schemeClr val="bg1"/>
                </a:solidFill>
              </a:rPr>
              <a:t>CJ </a:t>
            </a:r>
            <a:r>
              <a:rPr lang="en-US" sz="1200" dirty="0" err="1" smtClean="0">
                <a:solidFill>
                  <a:schemeClr val="bg1"/>
                </a:solidFill>
              </a:rPr>
              <a:t>Deaver</a:t>
            </a:r>
            <a:endParaRPr lang="en-US" sz="1200" dirty="0" smtClean="0">
              <a:solidFill>
                <a:schemeClr val="bg1"/>
              </a:solidFill>
            </a:endParaRPr>
          </a:p>
          <a:p>
            <a:r>
              <a:rPr lang="en-US" sz="1200" dirty="0" smtClean="0">
                <a:solidFill>
                  <a:schemeClr val="bg1"/>
                </a:solidFill>
              </a:rPr>
              <a:t>- Risk Analyst</a:t>
            </a:r>
            <a:endParaRPr lang="en-US" sz="1200" dirty="0">
              <a:solidFill>
                <a:schemeClr val="bg1"/>
              </a:solidFill>
            </a:endParaRPr>
          </a:p>
        </p:txBody>
      </p:sp>
      <p:sp>
        <p:nvSpPr>
          <p:cNvPr id="15" name="TextBox 14"/>
          <p:cNvSpPr txBox="1"/>
          <p:nvPr/>
        </p:nvSpPr>
        <p:spPr>
          <a:xfrm>
            <a:off x="1848518" y="3611364"/>
            <a:ext cx="1869020" cy="461665"/>
          </a:xfrm>
          <a:prstGeom prst="rect">
            <a:avLst/>
          </a:prstGeom>
          <a:noFill/>
        </p:spPr>
        <p:txBody>
          <a:bodyPr wrap="square" rtlCol="0">
            <a:spAutoFit/>
          </a:bodyPr>
          <a:lstStyle/>
          <a:p>
            <a:r>
              <a:rPr lang="en-US" sz="1200" dirty="0" smtClean="0">
                <a:solidFill>
                  <a:schemeClr val="bg1"/>
                </a:solidFill>
              </a:rPr>
              <a:t>Brian Dunn</a:t>
            </a:r>
          </a:p>
          <a:p>
            <a:r>
              <a:rPr lang="en-US" sz="1200" dirty="0" smtClean="0">
                <a:solidFill>
                  <a:schemeClr val="bg1"/>
                </a:solidFill>
              </a:rPr>
              <a:t>- Marketing Specialist</a:t>
            </a:r>
            <a:endParaRPr lang="en-US" sz="1200" dirty="0">
              <a:solidFill>
                <a:schemeClr val="bg1"/>
              </a:solidFill>
            </a:endParaRPr>
          </a:p>
        </p:txBody>
      </p:sp>
      <p:sp>
        <p:nvSpPr>
          <p:cNvPr id="16" name="TextBox 15"/>
          <p:cNvSpPr txBox="1"/>
          <p:nvPr/>
        </p:nvSpPr>
        <p:spPr>
          <a:xfrm>
            <a:off x="6718871" y="3499614"/>
            <a:ext cx="2303754" cy="646331"/>
          </a:xfrm>
          <a:prstGeom prst="rect">
            <a:avLst/>
          </a:prstGeom>
          <a:noFill/>
        </p:spPr>
        <p:txBody>
          <a:bodyPr wrap="square" rtlCol="0">
            <a:spAutoFit/>
          </a:bodyPr>
          <a:lstStyle/>
          <a:p>
            <a:r>
              <a:rPr lang="en-US" sz="1200" dirty="0" smtClean="0">
                <a:solidFill>
                  <a:schemeClr val="bg1"/>
                </a:solidFill>
              </a:rPr>
              <a:t>Dean </a:t>
            </a:r>
            <a:r>
              <a:rPr lang="en-US" sz="1200" dirty="0" err="1" smtClean="0">
                <a:solidFill>
                  <a:schemeClr val="bg1"/>
                </a:solidFill>
              </a:rPr>
              <a:t>Maye</a:t>
            </a:r>
            <a:endParaRPr lang="en-US" sz="1200" dirty="0" smtClean="0">
              <a:solidFill>
                <a:schemeClr val="bg1"/>
              </a:solidFill>
            </a:endParaRPr>
          </a:p>
          <a:p>
            <a:r>
              <a:rPr lang="en-US" sz="1200" dirty="0" smtClean="0">
                <a:solidFill>
                  <a:schemeClr val="bg1"/>
                </a:solidFill>
              </a:rPr>
              <a:t>- Documentation </a:t>
            </a:r>
          </a:p>
          <a:p>
            <a:r>
              <a:rPr lang="en-US" sz="1200" dirty="0" smtClean="0">
                <a:solidFill>
                  <a:schemeClr val="bg1"/>
                </a:solidFill>
              </a:rPr>
              <a:t>- Software Specialist</a:t>
            </a:r>
            <a:endParaRPr lang="en-US" sz="1200" dirty="0">
              <a:solidFill>
                <a:schemeClr val="bg1"/>
              </a:solidFill>
            </a:endParaRPr>
          </a:p>
        </p:txBody>
      </p:sp>
      <p:sp>
        <p:nvSpPr>
          <p:cNvPr id="17" name="TextBox 16"/>
          <p:cNvSpPr txBox="1"/>
          <p:nvPr/>
        </p:nvSpPr>
        <p:spPr>
          <a:xfrm>
            <a:off x="4193210" y="1297717"/>
            <a:ext cx="1812588" cy="646331"/>
          </a:xfrm>
          <a:prstGeom prst="rect">
            <a:avLst/>
          </a:prstGeom>
          <a:noFill/>
        </p:spPr>
        <p:txBody>
          <a:bodyPr wrap="square" rtlCol="0">
            <a:spAutoFit/>
          </a:bodyPr>
          <a:lstStyle/>
          <a:p>
            <a:r>
              <a:rPr lang="en-US" sz="1200" dirty="0" smtClean="0">
                <a:solidFill>
                  <a:schemeClr val="bg1"/>
                </a:solidFill>
              </a:rPr>
              <a:t>Nathan Lutz</a:t>
            </a:r>
          </a:p>
          <a:p>
            <a:r>
              <a:rPr lang="en-US" sz="1200" dirty="0" smtClean="0">
                <a:solidFill>
                  <a:schemeClr val="bg1"/>
                </a:solidFill>
              </a:rPr>
              <a:t>- Project Manager  </a:t>
            </a:r>
          </a:p>
          <a:p>
            <a:r>
              <a:rPr lang="en-US" sz="1200" dirty="0" smtClean="0">
                <a:solidFill>
                  <a:schemeClr val="bg1"/>
                </a:solidFill>
              </a:rPr>
              <a:t>- Hardware Specialist</a:t>
            </a:r>
            <a:endParaRPr lang="en-US" sz="1200" dirty="0">
              <a:solidFill>
                <a:schemeClr val="bg1"/>
              </a:solidFill>
            </a:endParaRPr>
          </a:p>
        </p:txBody>
      </p:sp>
      <p:sp>
        <p:nvSpPr>
          <p:cNvPr id="18" name="TextBox 17"/>
          <p:cNvSpPr txBox="1"/>
          <p:nvPr/>
        </p:nvSpPr>
        <p:spPr>
          <a:xfrm>
            <a:off x="1855722" y="2521582"/>
            <a:ext cx="1731360" cy="646331"/>
          </a:xfrm>
          <a:prstGeom prst="rect">
            <a:avLst/>
          </a:prstGeom>
          <a:noFill/>
        </p:spPr>
        <p:txBody>
          <a:bodyPr wrap="square" rtlCol="0">
            <a:spAutoFit/>
          </a:bodyPr>
          <a:lstStyle/>
          <a:p>
            <a:r>
              <a:rPr lang="en-US" sz="1200" dirty="0" smtClean="0">
                <a:solidFill>
                  <a:schemeClr val="bg1"/>
                </a:solidFill>
              </a:rPr>
              <a:t>Chris </a:t>
            </a:r>
            <a:r>
              <a:rPr lang="en-US" sz="1200" dirty="0" err="1" smtClean="0">
                <a:solidFill>
                  <a:schemeClr val="bg1"/>
                </a:solidFill>
              </a:rPr>
              <a:t>Coykendall</a:t>
            </a:r>
            <a:endParaRPr lang="en-US" sz="1200" dirty="0" smtClean="0">
              <a:solidFill>
                <a:schemeClr val="bg1"/>
              </a:solidFill>
            </a:endParaRPr>
          </a:p>
          <a:p>
            <a:r>
              <a:rPr lang="en-US" sz="1200" dirty="0" smtClean="0">
                <a:solidFill>
                  <a:schemeClr val="bg1"/>
                </a:solidFill>
              </a:rPr>
              <a:t>- Web Developer  </a:t>
            </a:r>
          </a:p>
          <a:p>
            <a:r>
              <a:rPr lang="en-US" sz="1200" dirty="0" smtClean="0">
                <a:solidFill>
                  <a:schemeClr val="bg1"/>
                </a:solidFill>
              </a:rPr>
              <a:t>-  Software Specialist</a:t>
            </a:r>
            <a:endParaRPr lang="en-US" sz="1200" dirty="0">
              <a:solidFill>
                <a:schemeClr val="bg1"/>
              </a:solidFill>
            </a:endParaRPr>
          </a:p>
        </p:txBody>
      </p:sp>
      <p:sp>
        <p:nvSpPr>
          <p:cNvPr id="19" name="TextBox 18"/>
          <p:cNvSpPr txBox="1"/>
          <p:nvPr/>
        </p:nvSpPr>
        <p:spPr>
          <a:xfrm>
            <a:off x="1895665" y="4535468"/>
            <a:ext cx="1661084" cy="646331"/>
          </a:xfrm>
          <a:prstGeom prst="rect">
            <a:avLst/>
          </a:prstGeom>
          <a:noFill/>
        </p:spPr>
        <p:txBody>
          <a:bodyPr wrap="square" rtlCol="0">
            <a:spAutoFit/>
          </a:bodyPr>
          <a:lstStyle/>
          <a:p>
            <a:r>
              <a:rPr lang="en-US" sz="1200" dirty="0" smtClean="0">
                <a:solidFill>
                  <a:schemeClr val="bg1"/>
                </a:solidFill>
              </a:rPr>
              <a:t>Kevin </a:t>
            </a:r>
            <a:r>
              <a:rPr lang="en-US" sz="1200" dirty="0" err="1" smtClean="0">
                <a:solidFill>
                  <a:schemeClr val="bg1"/>
                </a:solidFill>
              </a:rPr>
              <a:t>Studevant</a:t>
            </a:r>
            <a:r>
              <a:rPr lang="en-US" sz="1200" dirty="0" smtClean="0">
                <a:solidFill>
                  <a:schemeClr val="bg1"/>
                </a:solidFill>
              </a:rPr>
              <a:t>	</a:t>
            </a:r>
          </a:p>
          <a:p>
            <a:r>
              <a:rPr lang="en-US" sz="1200" dirty="0" smtClean="0">
                <a:solidFill>
                  <a:schemeClr val="bg1"/>
                </a:solidFill>
              </a:rPr>
              <a:t>- Software Specialist</a:t>
            </a:r>
            <a:endParaRPr lang="en-US" sz="1200" dirty="0">
              <a:solidFill>
                <a:schemeClr val="bg1"/>
              </a:solidFill>
            </a:endParaRPr>
          </a:p>
        </p:txBody>
      </p:sp>
      <p:grpSp>
        <p:nvGrpSpPr>
          <p:cNvPr id="3" name="Group 2"/>
          <p:cNvGrpSpPr/>
          <p:nvPr/>
        </p:nvGrpSpPr>
        <p:grpSpPr>
          <a:xfrm>
            <a:off x="1517814" y="5792035"/>
            <a:ext cx="5834347" cy="797434"/>
            <a:chOff x="910596" y="5792035"/>
            <a:chExt cx="5834347" cy="797434"/>
          </a:xfrm>
        </p:grpSpPr>
        <p:sp>
          <p:nvSpPr>
            <p:cNvPr id="20" name="Rectangle 19"/>
            <p:cNvSpPr/>
            <p:nvPr/>
          </p:nvSpPr>
          <p:spPr>
            <a:xfrm>
              <a:off x="910596"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a:solidFill>
                    <a:schemeClr val="bg1"/>
                  </a:solidFill>
                </a:rPr>
                <a:t>Domain Expert</a:t>
              </a:r>
            </a:p>
            <a:p>
              <a:pPr algn="ctr"/>
              <a:r>
                <a:rPr lang="en-US" sz="1200" dirty="0" err="1">
                  <a:solidFill>
                    <a:schemeClr val="bg1"/>
                  </a:solidFill>
                </a:rPr>
                <a:t>Kamlesh</a:t>
              </a:r>
              <a:r>
                <a:rPr lang="en-US" sz="1200" dirty="0">
                  <a:solidFill>
                    <a:schemeClr val="bg1"/>
                  </a:solidFill>
                </a:rPr>
                <a:t> </a:t>
              </a:r>
              <a:r>
                <a:rPr lang="en-US" sz="1200" dirty="0" err="1">
                  <a:solidFill>
                    <a:schemeClr val="bg1"/>
                  </a:solidFill>
                </a:rPr>
                <a:t>Chowdary</a:t>
              </a:r>
              <a:endParaRPr lang="en-US" sz="1200" dirty="0">
                <a:solidFill>
                  <a:schemeClr val="bg1"/>
                </a:solidFill>
              </a:endParaRPr>
            </a:p>
            <a:p>
              <a:pPr algn="ctr"/>
              <a:r>
                <a:rPr lang="en-US" sz="1200" dirty="0">
                  <a:solidFill>
                    <a:schemeClr val="bg1"/>
                  </a:solidFill>
                </a:rPr>
                <a:t>ITS Engineer at HRT</a:t>
              </a:r>
            </a:p>
          </p:txBody>
        </p:sp>
        <p:sp>
          <p:nvSpPr>
            <p:cNvPr id="30" name="Rectangle 29"/>
            <p:cNvSpPr/>
            <p:nvPr/>
          </p:nvSpPr>
          <p:spPr>
            <a:xfrm>
              <a:off x="4979505"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smtClean="0">
                  <a:solidFill>
                    <a:schemeClr val="bg1"/>
                  </a:solidFill>
                </a:rPr>
                <a:t>Mentor</a:t>
              </a:r>
            </a:p>
            <a:p>
              <a:pPr algn="ctr"/>
              <a:r>
                <a:rPr lang="en-US" sz="1200" dirty="0" smtClean="0">
                  <a:solidFill>
                    <a:schemeClr val="bg1"/>
                  </a:solidFill>
                </a:rPr>
                <a:t>Dave Farrell</a:t>
              </a:r>
            </a:p>
            <a:p>
              <a:pPr algn="ctr"/>
              <a:r>
                <a:rPr lang="en-US" sz="1200" dirty="0" smtClean="0">
                  <a:solidFill>
                    <a:schemeClr val="bg1"/>
                  </a:solidFill>
                </a:rPr>
                <a:t>Systems Engineer at MITRE Corp.</a:t>
              </a:r>
              <a:endParaRPr lang="en-US" sz="1200" dirty="0">
                <a:solidFill>
                  <a:schemeClr val="bg1"/>
                </a:solidFill>
              </a:endParaRPr>
            </a:p>
          </p:txBody>
        </p:sp>
        <p:sp>
          <p:nvSpPr>
            <p:cNvPr id="31" name="Rectangle 30"/>
            <p:cNvSpPr/>
            <p:nvPr/>
          </p:nvSpPr>
          <p:spPr>
            <a:xfrm>
              <a:off x="2949784"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1" u="sng" dirty="0" smtClean="0">
                <a:solidFill>
                  <a:schemeClr val="bg1"/>
                </a:solidFill>
              </a:endParaRPr>
            </a:p>
            <a:p>
              <a:pPr algn="ctr"/>
              <a:r>
                <a:rPr lang="en-US" sz="1200" b="1" u="sng" dirty="0" smtClean="0">
                  <a:solidFill>
                    <a:schemeClr val="bg1"/>
                  </a:solidFill>
                </a:rPr>
                <a:t>Domain </a:t>
              </a:r>
              <a:r>
                <a:rPr lang="en-US" sz="1200" b="1" u="sng" dirty="0">
                  <a:solidFill>
                    <a:schemeClr val="bg1"/>
                  </a:solidFill>
                </a:rPr>
                <a:t>Expert</a:t>
              </a:r>
            </a:p>
            <a:p>
              <a:pPr algn="ctr"/>
              <a:r>
                <a:rPr lang="en-US" sz="1200" dirty="0" smtClean="0">
                  <a:solidFill>
                    <a:schemeClr val="bg1"/>
                  </a:solidFill>
                </a:rPr>
                <a:t>Dr. Tamer Nadeem</a:t>
              </a:r>
            </a:p>
            <a:p>
              <a:pPr algn="ctr"/>
              <a:r>
                <a:rPr lang="en-US" sz="1200" dirty="0" smtClean="0">
                  <a:solidFill>
                    <a:schemeClr val="bg1"/>
                  </a:solidFill>
                </a:rPr>
                <a:t>Mobile Apps at ODU</a:t>
              </a:r>
            </a:p>
            <a:p>
              <a:pPr algn="ctr"/>
              <a:endParaRPr lang="en-US" sz="1200" dirty="0">
                <a:solidFill>
                  <a:schemeClr val="bg1"/>
                </a:solidFill>
              </a:endParaRPr>
            </a:p>
          </p:txBody>
        </p:sp>
      </p:gr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118" y="1285757"/>
            <a:ext cx="781667" cy="768096"/>
          </a:xfrm>
          <a:prstGeom prst="rect">
            <a:avLst/>
          </a:prstGeom>
          <a:ln/>
        </p:spPr>
        <p:style>
          <a:lnRef idx="2">
            <a:schemeClr val="dk1"/>
          </a:lnRef>
          <a:fillRef idx="1">
            <a:schemeClr val="lt1"/>
          </a:fillRef>
          <a:effectRef idx="0">
            <a:schemeClr val="dk1"/>
          </a:effectRef>
          <a:fontRef idx="minor">
            <a:schemeClr val="dk1"/>
          </a:fontRef>
        </p:style>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5129" y="4577337"/>
            <a:ext cx="767947" cy="76809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4127" y="3482947"/>
            <a:ext cx="768089" cy="768096"/>
          </a:xfrm>
          <a:prstGeom prst="rect">
            <a:avLst/>
          </a:prstGeom>
          <a:ln w="19050">
            <a:solidFill>
              <a:schemeClr val="tx1"/>
            </a:solidFill>
          </a:ln>
        </p:spPr>
      </p:pic>
      <p:pic>
        <p:nvPicPr>
          <p:cNvPr id="6" name="Picture 5"/>
          <p:cNvPicPr>
            <a:picLocks noChangeAspect="1"/>
          </p:cNvPicPr>
          <p:nvPr/>
        </p:nvPicPr>
        <p:blipFill rotWithShape="1">
          <a:blip r:embed="rId7" cstate="print">
            <a:extLst>
              <a:ext uri="{28A0092B-C50C-407E-A947-70E740481C1C}">
                <a14:useLocalDpi xmlns:a14="http://schemas.microsoft.com/office/drawing/2010/main" val="0"/>
              </a:ext>
            </a:extLst>
          </a:blip>
          <a:srcRect l="35351" t="20930" r="23695" b="54502"/>
          <a:stretch/>
        </p:blipFill>
        <p:spPr>
          <a:xfrm>
            <a:off x="5672289" y="3512053"/>
            <a:ext cx="770786" cy="768096"/>
          </a:xfrm>
          <a:prstGeom prst="rect">
            <a:avLst/>
          </a:prstGeom>
          <a:ln w="19050">
            <a:solidFill>
              <a:schemeClr val="tx1"/>
            </a:solidFill>
          </a:ln>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72289" y="2459204"/>
            <a:ext cx="768096" cy="768096"/>
          </a:xfrm>
          <a:prstGeom prst="rect">
            <a:avLst/>
          </a:prstGeom>
          <a:ln w="19050">
            <a:solidFill>
              <a:schemeClr val="tx1"/>
            </a:solidFill>
          </a:ln>
        </p:spPr>
      </p:pic>
    </p:spTree>
    <p:extLst>
      <p:ext uri="{BB962C8B-B14F-4D97-AF65-F5344CB8AC3E}">
        <p14:creationId xmlns:p14="http://schemas.microsoft.com/office/powerpoint/2010/main" val="555162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smtClean="0"/>
              <a:t>Our Current market?</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8" name="Slide Number Placeholder 7"/>
          <p:cNvSpPr>
            <a:spLocks noGrp="1"/>
          </p:cNvSpPr>
          <p:nvPr>
            <p:ph type="sldNum" sz="quarter" idx="12"/>
          </p:nvPr>
        </p:nvSpPr>
        <p:spPr/>
        <p:txBody>
          <a:bodyPr/>
          <a:lstStyle/>
          <a:p>
            <a:fld id="{2EE873E7-DBD3-43C8-86A2-5E88EDD02B8A}" type="slidenum">
              <a:rPr lang="en-US" smtClean="0"/>
              <a:pPr/>
              <a:t>20</a:t>
            </a:fld>
            <a:endParaRPr lang="en-US"/>
          </a:p>
        </p:txBody>
      </p:sp>
      <p:sp>
        <p:nvSpPr>
          <p:cNvPr id="5" name="TextBox 4"/>
          <p:cNvSpPr txBox="1"/>
          <p:nvPr/>
        </p:nvSpPr>
        <p:spPr>
          <a:xfrm>
            <a:off x="1102659" y="1834590"/>
            <a:ext cx="7027752" cy="2308324"/>
          </a:xfrm>
          <a:prstGeom prst="rect">
            <a:avLst/>
          </a:prstGeom>
          <a:noFill/>
        </p:spPr>
        <p:txBody>
          <a:bodyPr wrap="square" rtlCol="0">
            <a:spAutoFit/>
          </a:bodyPr>
          <a:lstStyle/>
          <a:p>
            <a:pPr>
              <a:buFontTx/>
              <a:buChar char="-"/>
            </a:pPr>
            <a:r>
              <a:rPr lang="en-US" dirty="0"/>
              <a:t> As traffic, gas prices, and pollution rise, light rails are quickly catching on as a more efficient means of transportation.</a:t>
            </a:r>
            <a:r>
              <a:rPr lang="en-US" baseline="30000" dirty="0"/>
              <a:t>1</a:t>
            </a:r>
          </a:p>
          <a:p>
            <a:pPr>
              <a:buFontTx/>
              <a:buChar char="-"/>
            </a:pPr>
            <a:endParaRPr lang="en-US" dirty="0"/>
          </a:p>
          <a:p>
            <a:pPr>
              <a:buFontTx/>
              <a:buChar char="-"/>
            </a:pPr>
            <a:r>
              <a:rPr lang="en-US" dirty="0"/>
              <a:t> As the result of Obama investing $8 Billion in stimulus funding for rail transit, even more projects are now under development and expansion.</a:t>
            </a:r>
            <a:r>
              <a:rPr lang="en-US" baseline="30000" dirty="0"/>
              <a:t>1</a:t>
            </a:r>
          </a:p>
          <a:p>
            <a:endParaRPr lang="en-US" dirty="0"/>
          </a:p>
          <a:p>
            <a:pPr>
              <a:buFontTx/>
              <a:buChar char="-"/>
            </a:pPr>
            <a:r>
              <a:rPr lang="en-US" dirty="0"/>
              <a:t>New light rail development and expansion costs millions to taxpayers who demand quick results for their money.</a:t>
            </a:r>
            <a:r>
              <a:rPr lang="en-US" baseline="30000" dirty="0"/>
              <a:t>2</a:t>
            </a:r>
          </a:p>
        </p:txBody>
      </p:sp>
      <p:sp>
        <p:nvSpPr>
          <p:cNvPr id="3" name="TextBox 2"/>
          <p:cNvSpPr txBox="1"/>
          <p:nvPr/>
        </p:nvSpPr>
        <p:spPr>
          <a:xfrm>
            <a:off x="2167248" y="6324600"/>
            <a:ext cx="4730782" cy="430887"/>
          </a:xfrm>
          <a:prstGeom prst="rect">
            <a:avLst/>
          </a:prstGeom>
          <a:noFill/>
        </p:spPr>
        <p:txBody>
          <a:bodyPr wrap="none" rtlCol="0">
            <a:spAutoFit/>
          </a:bodyPr>
          <a:lstStyle/>
          <a:p>
            <a:pPr marL="342900" indent="-342900">
              <a:buAutoNum type="arabicParenR"/>
            </a:pPr>
            <a:r>
              <a:rPr lang="en-US" sz="1100" dirty="0">
                <a:latin typeface="+mj-lt"/>
              </a:rPr>
              <a:t>http://www.cbsnews.com/8301-503544_162-4949672-503544.html</a:t>
            </a:r>
          </a:p>
          <a:p>
            <a:pPr marL="342900" indent="-342900">
              <a:buAutoNum type="arabicParenR"/>
            </a:pPr>
            <a:r>
              <a:rPr lang="en-US" sz="1100" dirty="0">
                <a:latin typeface="+mj-lt"/>
              </a:rPr>
              <a:t>http://www.lightrail.com/projects.htm</a:t>
            </a:r>
          </a:p>
        </p:txBody>
      </p:sp>
      <p:graphicFrame>
        <p:nvGraphicFramePr>
          <p:cNvPr id="6" name="Table 5"/>
          <p:cNvGraphicFramePr>
            <a:graphicFrameLocks noGrp="1"/>
          </p:cNvGraphicFramePr>
          <p:nvPr>
            <p:extLst>
              <p:ext uri="{D42A27DB-BD31-4B8C-83A1-F6EECF244321}">
                <p14:modId xmlns:p14="http://schemas.microsoft.com/office/powerpoint/2010/main" val="2016781585"/>
              </p:ext>
            </p:extLst>
          </p:nvPr>
        </p:nvGraphicFramePr>
        <p:xfrm>
          <a:off x="1908225" y="4724400"/>
          <a:ext cx="4973682" cy="1176440"/>
        </p:xfrm>
        <a:graphic>
          <a:graphicData uri="http://schemas.openxmlformats.org/drawingml/2006/table">
            <a:tbl>
              <a:tblPr firstRow="1" bandRow="1">
                <a:tableStyleId>{5C22544A-7EE6-4342-B048-85BDC9FD1C3A}</a:tableStyleId>
              </a:tblPr>
              <a:tblGrid>
                <a:gridCol w="706569"/>
                <a:gridCol w="706569"/>
                <a:gridCol w="706569"/>
                <a:gridCol w="706569"/>
                <a:gridCol w="734268"/>
                <a:gridCol w="706569"/>
                <a:gridCol w="706569"/>
              </a:tblGrid>
              <a:tr h="294110">
                <a:tc>
                  <a:txBody>
                    <a:bodyPr/>
                    <a:lstStyle/>
                    <a:p>
                      <a:r>
                        <a:rPr lang="en-US" sz="800" b="0" dirty="0" smtClean="0">
                          <a:latin typeface="+mj-lt"/>
                        </a:rPr>
                        <a:t>Baltimore</a:t>
                      </a:r>
                      <a:endParaRPr lang="en-US" sz="800" b="0" dirty="0">
                        <a:latin typeface="+mj-lt"/>
                      </a:endParaRPr>
                    </a:p>
                  </a:txBody>
                  <a:tcPr marL="72520" marR="72520" marT="36260" marB="36260"/>
                </a:tc>
                <a:tc>
                  <a:txBody>
                    <a:bodyPr/>
                    <a:lstStyle/>
                    <a:p>
                      <a:r>
                        <a:rPr lang="en-US" sz="800" b="0" dirty="0" smtClean="0">
                          <a:latin typeface="+mj-lt"/>
                        </a:rPr>
                        <a:t>Buffalo</a:t>
                      </a:r>
                    </a:p>
                  </a:txBody>
                  <a:tcPr marL="72520" marR="72520" marT="36260" marB="36260"/>
                </a:tc>
                <a:tc>
                  <a:txBody>
                    <a:bodyPr/>
                    <a:lstStyle/>
                    <a:p>
                      <a:r>
                        <a:rPr lang="en-US" sz="800" b="0" dirty="0" smtClean="0">
                          <a:latin typeface="+mj-lt"/>
                        </a:rPr>
                        <a:t>Camden</a:t>
                      </a:r>
                      <a:endParaRPr lang="en-US" sz="800" b="0" dirty="0">
                        <a:latin typeface="+mj-lt"/>
                      </a:endParaRPr>
                    </a:p>
                  </a:txBody>
                  <a:tcPr marL="72520" marR="72520" marT="36260" marB="36260"/>
                </a:tc>
                <a:tc>
                  <a:txBody>
                    <a:bodyPr/>
                    <a:lstStyle/>
                    <a:p>
                      <a:r>
                        <a:rPr lang="en-US" sz="800" b="0" dirty="0" smtClean="0">
                          <a:latin typeface="+mj-lt"/>
                        </a:rPr>
                        <a:t>Charlotte</a:t>
                      </a:r>
                      <a:endParaRPr lang="en-US" sz="800" b="0" dirty="0">
                        <a:latin typeface="+mj-lt"/>
                      </a:endParaRPr>
                    </a:p>
                  </a:txBody>
                  <a:tcPr marL="72520" marR="72520" marT="36260" marB="36260"/>
                </a:tc>
                <a:tc>
                  <a:txBody>
                    <a:bodyPr/>
                    <a:lstStyle/>
                    <a:p>
                      <a:r>
                        <a:rPr lang="en-US" sz="800" b="0" dirty="0" smtClean="0">
                          <a:latin typeface="+mj-lt"/>
                        </a:rPr>
                        <a:t>Cincinnati</a:t>
                      </a:r>
                      <a:endParaRPr lang="en-US" sz="800" b="0" dirty="0">
                        <a:latin typeface="+mj-lt"/>
                      </a:endParaRPr>
                    </a:p>
                  </a:txBody>
                  <a:tcPr marL="72520" marR="72520" marT="36260" marB="36260"/>
                </a:tc>
                <a:tc>
                  <a:txBody>
                    <a:bodyPr/>
                    <a:lstStyle/>
                    <a:p>
                      <a:r>
                        <a:rPr lang="en-US" sz="800" b="0" dirty="0" smtClean="0">
                          <a:latin typeface="+mj-lt"/>
                        </a:rPr>
                        <a:t>Denver</a:t>
                      </a:r>
                      <a:endParaRPr lang="en-US" sz="800" b="0" dirty="0">
                        <a:latin typeface="+mj-lt"/>
                      </a:endParaRPr>
                    </a:p>
                  </a:txBody>
                  <a:tcPr marL="72520" marR="72520" marT="36260" marB="36260"/>
                </a:tc>
                <a:tc>
                  <a:txBody>
                    <a:bodyPr/>
                    <a:lstStyle/>
                    <a:p>
                      <a:r>
                        <a:rPr lang="en-US" sz="800" b="0" dirty="0" smtClean="0">
                          <a:latin typeface="+mj-lt"/>
                        </a:rPr>
                        <a:t>Detroit</a:t>
                      </a:r>
                      <a:endParaRPr lang="en-US" sz="800" b="0" dirty="0">
                        <a:latin typeface="+mj-lt"/>
                      </a:endParaRPr>
                    </a:p>
                  </a:txBody>
                  <a:tcPr marL="72520" marR="72520" marT="36260" marB="36260"/>
                </a:tc>
              </a:tr>
              <a:tr h="294110">
                <a:tc>
                  <a:txBody>
                    <a:bodyPr/>
                    <a:lstStyle/>
                    <a:p>
                      <a:r>
                        <a:rPr lang="en-US" sz="800" dirty="0" smtClean="0">
                          <a:latin typeface="+mj-lt"/>
                        </a:rPr>
                        <a:t>$400 Million</a:t>
                      </a:r>
                      <a:endParaRPr lang="en-US" sz="800" dirty="0">
                        <a:latin typeface="+mj-lt"/>
                      </a:endParaRPr>
                    </a:p>
                  </a:txBody>
                  <a:tcPr marL="72520" marR="72520" marT="36260" marB="36260"/>
                </a:tc>
                <a:tc>
                  <a:txBody>
                    <a:bodyPr/>
                    <a:lstStyle/>
                    <a:p>
                      <a:r>
                        <a:rPr lang="en-US" sz="800" dirty="0" smtClean="0">
                          <a:latin typeface="+mj-lt"/>
                        </a:rPr>
                        <a:t>$636 Million</a:t>
                      </a:r>
                      <a:endParaRPr lang="en-US" sz="800" dirty="0">
                        <a:latin typeface="+mj-lt"/>
                      </a:endParaRPr>
                    </a:p>
                  </a:txBody>
                  <a:tcPr marL="72520" marR="72520" marT="36260" marB="36260"/>
                </a:tc>
                <a:tc>
                  <a:txBody>
                    <a:bodyPr/>
                    <a:lstStyle/>
                    <a:p>
                      <a:r>
                        <a:rPr lang="en-US" sz="800" dirty="0" smtClean="0">
                          <a:latin typeface="+mj-lt"/>
                        </a:rPr>
                        <a:t>$604 Million</a:t>
                      </a:r>
                      <a:endParaRPr lang="en-US" sz="800" dirty="0">
                        <a:latin typeface="+mj-lt"/>
                      </a:endParaRPr>
                    </a:p>
                  </a:txBody>
                  <a:tcPr marL="72520" marR="72520" marT="36260" marB="36260"/>
                </a:tc>
                <a:tc>
                  <a:txBody>
                    <a:bodyPr/>
                    <a:lstStyle/>
                    <a:p>
                      <a:r>
                        <a:rPr lang="en-US" sz="800" dirty="0" smtClean="0">
                          <a:latin typeface="+mj-lt"/>
                        </a:rPr>
                        <a:t>$350 Million</a:t>
                      </a:r>
                      <a:endParaRPr lang="en-US" sz="800" dirty="0">
                        <a:latin typeface="+mj-lt"/>
                      </a:endParaRPr>
                    </a:p>
                  </a:txBody>
                  <a:tcPr marL="72520" marR="72520" marT="36260" marB="36260"/>
                </a:tc>
                <a:tc>
                  <a:txBody>
                    <a:bodyPr/>
                    <a:lstStyle/>
                    <a:p>
                      <a:r>
                        <a:rPr lang="en-US" sz="800" dirty="0" smtClean="0">
                          <a:latin typeface="+mj-lt"/>
                        </a:rPr>
                        <a:t>$750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$118 Million</a:t>
                      </a:r>
                      <a:endParaRPr lang="en-US" sz="800" dirty="0">
                        <a:latin typeface="+mj-lt"/>
                      </a:endParaRPr>
                    </a:p>
                  </a:txBody>
                  <a:tcPr marL="72520" marR="72520" marT="36260" marB="36260"/>
                </a:tc>
                <a:tc>
                  <a:txBody>
                    <a:bodyPr/>
                    <a:lstStyle/>
                    <a:p>
                      <a:r>
                        <a:rPr lang="en-US" sz="800" dirty="0" smtClean="0">
                          <a:latin typeface="+mj-lt"/>
                        </a:rPr>
                        <a:t>$494</a:t>
                      </a:r>
                      <a:r>
                        <a:rPr lang="en-US" sz="800" baseline="0" dirty="0" smtClean="0">
                          <a:latin typeface="+mj-lt"/>
                        </a:rPr>
                        <a:t> Million</a:t>
                      </a:r>
                      <a:endParaRPr lang="en-US" sz="800" dirty="0">
                        <a:latin typeface="+mj-lt"/>
                      </a:endParaRPr>
                    </a:p>
                  </a:txBody>
                  <a:tcPr marL="72520" marR="72520" marT="36260" marB="36260"/>
                </a:tc>
              </a:tr>
              <a:tr h="294110">
                <a:tc>
                  <a:txBody>
                    <a:bodyPr/>
                    <a:lstStyle/>
                    <a:p>
                      <a:r>
                        <a:rPr lang="en-US" sz="800" b="0" dirty="0" smtClean="0">
                          <a:solidFill>
                            <a:schemeClr val="tx1"/>
                          </a:solidFill>
                          <a:latin typeface="+mj-lt"/>
                        </a:rPr>
                        <a:t>Miami</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Indianapolis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Portland</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Sacramento</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Salt Lake City</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Minneapolis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Oakland</a:t>
                      </a:r>
                      <a:endParaRPr lang="en-US" sz="800" b="0" dirty="0">
                        <a:solidFill>
                          <a:schemeClr val="tx1"/>
                        </a:solidFill>
                        <a:latin typeface="+mj-lt"/>
                      </a:endParaRPr>
                    </a:p>
                  </a:txBody>
                  <a:tcPr marL="72520" marR="72520" marT="36260" marB="36260">
                    <a:solidFill>
                      <a:schemeClr val="accent1"/>
                    </a:solidFill>
                  </a:tcPr>
                </a:tc>
              </a:tr>
              <a:tr h="294110">
                <a:tc>
                  <a:txBody>
                    <a:bodyPr/>
                    <a:lstStyle/>
                    <a:p>
                      <a:r>
                        <a:rPr lang="en-US" sz="800" dirty="0" smtClean="0">
                          <a:latin typeface="+mj-lt"/>
                        </a:rPr>
                        <a:t>$340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$498 Million</a:t>
                      </a:r>
                      <a:endParaRPr lang="en-US" sz="800" dirty="0">
                        <a:latin typeface="+mj-lt"/>
                      </a:endParaRPr>
                    </a:p>
                  </a:txBody>
                  <a:tcPr marL="72520" marR="72520" marT="36260" marB="36260"/>
                </a:tc>
                <a:tc>
                  <a:txBody>
                    <a:bodyPr/>
                    <a:lstStyle/>
                    <a:p>
                      <a:r>
                        <a:rPr lang="en-US" sz="800" dirty="0" smtClean="0">
                          <a:latin typeface="+mj-lt"/>
                        </a:rPr>
                        <a:t>$214 Million</a:t>
                      </a:r>
                      <a:endParaRPr lang="en-US" sz="800" dirty="0">
                        <a:latin typeface="+mj-lt"/>
                      </a:endParaRPr>
                    </a:p>
                  </a:txBody>
                  <a:tcPr marL="72520" marR="72520" marT="36260" marB="36260"/>
                </a:tc>
                <a:tc>
                  <a:txBody>
                    <a:bodyPr/>
                    <a:lstStyle/>
                    <a:p>
                      <a:r>
                        <a:rPr lang="en-US" sz="800" dirty="0" smtClean="0">
                          <a:latin typeface="+mj-lt"/>
                        </a:rPr>
                        <a:t>$176 Million</a:t>
                      </a:r>
                      <a:endParaRPr lang="en-US" sz="800" dirty="0">
                        <a:latin typeface="+mj-lt"/>
                      </a:endParaRPr>
                    </a:p>
                  </a:txBody>
                  <a:tcPr marL="72520" marR="72520" marT="36260" marB="36260"/>
                </a:tc>
                <a:tc>
                  <a:txBody>
                    <a:bodyPr/>
                    <a:lstStyle/>
                    <a:p>
                      <a:r>
                        <a:rPr lang="en-US" sz="800" dirty="0" smtClean="0">
                          <a:latin typeface="+mj-lt"/>
                        </a:rPr>
                        <a:t>$300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$548 Million</a:t>
                      </a:r>
                      <a:endParaRPr lang="en-US" sz="800" dirty="0">
                        <a:latin typeface="+mj-lt"/>
                      </a:endParaRPr>
                    </a:p>
                  </a:txBody>
                  <a:tcPr marL="72520" marR="72520" marT="36260" marB="36260"/>
                </a:tc>
                <a:tc>
                  <a:txBody>
                    <a:bodyPr/>
                    <a:lstStyle/>
                    <a:p>
                      <a:r>
                        <a:rPr lang="en-US" sz="800" dirty="0" smtClean="0">
                          <a:latin typeface="+mj-lt"/>
                        </a:rPr>
                        <a:t>$320</a:t>
                      </a:r>
                      <a:r>
                        <a:rPr lang="en-US" sz="800" baseline="0" dirty="0" smtClean="0">
                          <a:latin typeface="+mj-lt"/>
                        </a:rPr>
                        <a:t> Million</a:t>
                      </a:r>
                      <a:endParaRPr lang="en-US" sz="800" dirty="0">
                        <a:latin typeface="+mj-lt"/>
                      </a:endParaRPr>
                    </a:p>
                  </a:txBody>
                  <a:tcPr marL="72520" marR="72520" marT="36260" marB="36260"/>
                </a:tc>
              </a:tr>
            </a:tbl>
          </a:graphicData>
        </a:graphic>
      </p:graphicFrame>
      <p:sp>
        <p:nvSpPr>
          <p:cNvPr id="7" name="TextBox 6"/>
          <p:cNvSpPr txBox="1"/>
          <p:nvPr/>
        </p:nvSpPr>
        <p:spPr>
          <a:xfrm>
            <a:off x="3733799" y="4453583"/>
            <a:ext cx="1597681" cy="276999"/>
          </a:xfrm>
          <a:prstGeom prst="rect">
            <a:avLst/>
          </a:prstGeom>
          <a:noFill/>
        </p:spPr>
        <p:txBody>
          <a:bodyPr wrap="none" rtlCol="0">
            <a:spAutoFit/>
          </a:bodyPr>
          <a:lstStyle/>
          <a:p>
            <a:r>
              <a:rPr lang="en-US" sz="1200" dirty="0" smtClean="0">
                <a:latin typeface="+mj-lt"/>
              </a:rPr>
              <a:t>Light Rail Project Costs</a:t>
            </a:r>
            <a:endParaRPr lang="en-US" sz="1200" dirty="0">
              <a:latin typeface="+mj-lt"/>
            </a:endParaRPr>
          </a:p>
        </p:txBody>
      </p:sp>
    </p:spTree>
    <p:extLst>
      <p:ext uri="{BB962C8B-B14F-4D97-AF65-F5344CB8AC3E}">
        <p14:creationId xmlns:p14="http://schemas.microsoft.com/office/powerpoint/2010/main" val="1491359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Market Outlook</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21</a:t>
            </a:fld>
            <a:endParaRPr lang="en-US"/>
          </a:p>
        </p:txBody>
      </p:sp>
      <p:sp>
        <p:nvSpPr>
          <p:cNvPr id="5" name="TextBox 4"/>
          <p:cNvSpPr txBox="1"/>
          <p:nvPr/>
        </p:nvSpPr>
        <p:spPr>
          <a:xfrm>
            <a:off x="1317812" y="1834590"/>
            <a:ext cx="6812599" cy="3693319"/>
          </a:xfrm>
          <a:prstGeom prst="rect">
            <a:avLst/>
          </a:prstGeom>
          <a:noFill/>
        </p:spPr>
        <p:txBody>
          <a:bodyPr wrap="square" rtlCol="0">
            <a:spAutoFit/>
          </a:bodyPr>
          <a:lstStyle/>
          <a:p>
            <a:r>
              <a:rPr lang="en-US" dirty="0"/>
              <a:t>Initial Target:</a:t>
            </a:r>
          </a:p>
          <a:p>
            <a:r>
              <a:rPr lang="en-US" dirty="0"/>
              <a:t>	- The Tide (Hampton Roads Transit)</a:t>
            </a:r>
          </a:p>
          <a:p>
            <a:r>
              <a:rPr lang="en-US" dirty="0"/>
              <a:t>US Market:</a:t>
            </a:r>
          </a:p>
          <a:p>
            <a:r>
              <a:rPr lang="en-US" dirty="0"/>
              <a:t>	- 35 Light Rail systems currently active and running</a:t>
            </a:r>
            <a:r>
              <a:rPr lang="en-US" baseline="30000" dirty="0"/>
              <a:t>1</a:t>
            </a:r>
          </a:p>
          <a:p>
            <a:r>
              <a:rPr lang="en-US" dirty="0"/>
              <a:t>	- 60 more systems in development or proposal stages</a:t>
            </a:r>
            <a:r>
              <a:rPr lang="en-US" baseline="30000" dirty="0"/>
              <a:t>2</a:t>
            </a:r>
            <a:endParaRPr lang="en-US" dirty="0"/>
          </a:p>
          <a:p>
            <a:r>
              <a:rPr lang="en-US" dirty="0"/>
              <a:t>Global Market:</a:t>
            </a:r>
          </a:p>
          <a:p>
            <a:r>
              <a:rPr lang="en-US" dirty="0"/>
              <a:t>	- Almost 8000 miles of Light Rail track in Europe alone </a:t>
            </a:r>
            <a:r>
              <a:rPr lang="en-US" dirty="0" smtClean="0"/>
              <a:t>(some </a:t>
            </a:r>
            <a:r>
              <a:rPr lang="en-US" dirty="0"/>
              <a:t>	</a:t>
            </a:r>
            <a:r>
              <a:rPr lang="en-US" dirty="0" smtClean="0"/>
              <a:t>perspective</a:t>
            </a:r>
            <a:r>
              <a:rPr lang="en-US" dirty="0"/>
              <a:t>: LA to NY is less than 3000 miles)</a:t>
            </a:r>
            <a:r>
              <a:rPr lang="en-US" baseline="30000" dirty="0"/>
              <a:t>3</a:t>
            </a:r>
          </a:p>
          <a:p>
            <a:r>
              <a:rPr lang="en-US" dirty="0"/>
              <a:t>	- Light Rails are used throughout the world from South </a:t>
            </a:r>
            <a:r>
              <a:rPr lang="en-US" dirty="0" smtClean="0"/>
              <a:t>	America </a:t>
            </a:r>
            <a:r>
              <a:rPr lang="en-US" dirty="0"/>
              <a:t>to </a:t>
            </a:r>
            <a:r>
              <a:rPr lang="en-US" dirty="0" smtClean="0"/>
              <a:t>the </a:t>
            </a:r>
            <a:r>
              <a:rPr lang="en-US" dirty="0"/>
              <a:t>Philippines</a:t>
            </a:r>
          </a:p>
          <a:p>
            <a:r>
              <a:rPr lang="en-US" dirty="0"/>
              <a:t>Future:</a:t>
            </a:r>
          </a:p>
          <a:p>
            <a:r>
              <a:rPr lang="en-US" dirty="0"/>
              <a:t>	- Global Light Rail market estimated at $7.5 Billion by 2015 	</a:t>
            </a:r>
            <a:r>
              <a:rPr lang="en-US" dirty="0" smtClean="0"/>
              <a:t>	and </a:t>
            </a:r>
            <a:r>
              <a:rPr lang="en-US" dirty="0"/>
              <a:t>is </a:t>
            </a:r>
            <a:r>
              <a:rPr lang="en-US" dirty="0" smtClean="0"/>
              <a:t>rapidly </a:t>
            </a:r>
            <a:r>
              <a:rPr lang="en-US" dirty="0"/>
              <a:t>growing.</a:t>
            </a:r>
            <a:r>
              <a:rPr lang="en-US" baseline="30000" dirty="0"/>
              <a:t>3</a:t>
            </a:r>
          </a:p>
        </p:txBody>
      </p:sp>
      <p:sp>
        <p:nvSpPr>
          <p:cNvPr id="3" name="TextBox 2"/>
          <p:cNvSpPr txBox="1"/>
          <p:nvPr/>
        </p:nvSpPr>
        <p:spPr>
          <a:xfrm>
            <a:off x="1317812" y="5792141"/>
            <a:ext cx="5985934" cy="769441"/>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apta.com/resources/statistics/Documents/Ridership/2011-q3-ridership-APTA.pdf</a:t>
            </a:r>
          </a:p>
          <a:p>
            <a:pPr marL="342900" indent="-342900">
              <a:buAutoNum type="arabicParenR"/>
            </a:pPr>
            <a:r>
              <a:rPr lang="en-US" sz="1100" dirty="0">
                <a:latin typeface="+mj-lt"/>
              </a:rPr>
              <a:t>http://</a:t>
            </a:r>
            <a:r>
              <a:rPr lang="en-US" sz="1100" dirty="0" smtClean="0">
                <a:latin typeface="+mj-lt"/>
              </a:rPr>
              <a:t>www.lightrailnow.org/success2.htm</a:t>
            </a:r>
          </a:p>
          <a:p>
            <a:pPr marL="342900" indent="-342900">
              <a:buAutoNum type="arabicParenR"/>
            </a:pPr>
            <a:r>
              <a:rPr lang="en-US" sz="1100" dirty="0">
                <a:latin typeface="+mj-lt"/>
              </a:rPr>
              <a:t>http://www.prweb.com/releases/light_rail/light_rail_transit/prweb4253534.htm</a:t>
            </a:r>
            <a:endParaRPr lang="en-US" sz="1100" dirty="0" smtClean="0">
              <a:latin typeface="+mj-lt"/>
            </a:endParaRPr>
          </a:p>
          <a:p>
            <a:pPr marL="342900" indent="-342900">
              <a:buAutoNum type="arabicParenR"/>
            </a:pPr>
            <a:endParaRPr lang="en-US" sz="1100" dirty="0">
              <a:latin typeface="+mj-lt"/>
            </a:endParaRPr>
          </a:p>
        </p:txBody>
      </p:sp>
    </p:spTree>
    <p:extLst>
      <p:ext uri="{BB962C8B-B14F-4D97-AF65-F5344CB8AC3E}">
        <p14:creationId xmlns:p14="http://schemas.microsoft.com/office/powerpoint/2010/main" val="1952368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The Competition</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pPr/>
              <a:t>22</a:t>
            </a:fld>
            <a:endParaRPr lang="en-US"/>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051" y="1790700"/>
            <a:ext cx="7687898"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061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Hardware</a:t>
            </a:r>
            <a:br>
              <a:rPr lang="en-US" dirty="0" smtClean="0"/>
            </a:br>
            <a:endParaRPr lang="en-US" dirty="0"/>
          </a:p>
        </p:txBody>
      </p:sp>
      <p:sp>
        <p:nvSpPr>
          <p:cNvPr id="2" name="Date Placeholder 1"/>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3" name="Slide Number Placeholder 2"/>
          <p:cNvSpPr>
            <a:spLocks noGrp="1"/>
          </p:cNvSpPr>
          <p:nvPr>
            <p:ph type="sldNum" sz="quarter" idx="12"/>
          </p:nvPr>
        </p:nvSpPr>
        <p:spPr/>
        <p:txBody>
          <a:bodyPr/>
          <a:lstStyle/>
          <a:p>
            <a:fld id="{2EE873E7-DBD3-43C8-86A2-5E88EDD02B8A}" type="slidenum">
              <a:rPr lang="en-US" smtClean="0"/>
              <a:pPr/>
              <a:t>23</a:t>
            </a:fld>
            <a:endParaRPr lang="en-US"/>
          </a:p>
        </p:txBody>
      </p:sp>
    </p:spTree>
    <p:extLst>
      <p:ext uri="{BB962C8B-B14F-4D97-AF65-F5344CB8AC3E}">
        <p14:creationId xmlns:p14="http://schemas.microsoft.com/office/powerpoint/2010/main" val="432805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24</a:t>
            </a:fld>
            <a:endParaRPr lang="en-US"/>
          </a:p>
        </p:txBody>
      </p:sp>
      <p:sp>
        <p:nvSpPr>
          <p:cNvPr id="7" name="Title 1"/>
          <p:cNvSpPr>
            <a:spLocks noGrp="1"/>
          </p:cNvSpPr>
          <p:nvPr>
            <p:ph type="title"/>
          </p:nvPr>
        </p:nvSpPr>
        <p:spPr>
          <a:xfrm>
            <a:off x="0" y="0"/>
            <a:ext cx="7620000" cy="1143000"/>
          </a:xfrm>
        </p:spPr>
        <p:txBody>
          <a:bodyPr/>
          <a:lstStyle/>
          <a:p>
            <a:pPr>
              <a:defRPr/>
            </a:pPr>
            <a:r>
              <a:rPr lang="en-US" dirty="0" smtClean="0"/>
              <a:t>Train Hardware </a:t>
            </a:r>
            <a:br>
              <a:rPr lang="en-US" dirty="0" smtClean="0"/>
            </a:br>
            <a:r>
              <a:rPr lang="en-US" sz="2000" dirty="0" smtClean="0"/>
              <a:t>Option 1</a:t>
            </a:r>
            <a:endParaRPr lang="en-US" dirty="0"/>
          </a:p>
        </p:txBody>
      </p:sp>
      <p:pic>
        <p:nvPicPr>
          <p:cNvPr id="8" name="Picture 3"/>
          <p:cNvPicPr>
            <a:picLocks noChangeAspect="1" noChangeArrowheads="1"/>
          </p:cNvPicPr>
          <p:nvPr/>
        </p:nvPicPr>
        <p:blipFill>
          <a:blip r:embed="rId2" cstate="print"/>
          <a:srcRect/>
          <a:stretch>
            <a:fillRect/>
          </a:stretch>
        </p:blipFill>
        <p:spPr bwMode="auto">
          <a:xfrm>
            <a:off x="1381125" y="3341688"/>
            <a:ext cx="1587500" cy="1587500"/>
          </a:xfrm>
          <a:prstGeom prst="rect">
            <a:avLst/>
          </a:prstGeom>
          <a:noFill/>
          <a:ln w="9525">
            <a:noFill/>
            <a:miter lim="800000"/>
            <a:headEnd/>
            <a:tailEnd/>
          </a:ln>
          <a:effectLst/>
        </p:spPr>
      </p:pic>
      <p:pic>
        <p:nvPicPr>
          <p:cNvPr id="9" name="Picture 2"/>
          <p:cNvPicPr>
            <a:picLocks noChangeAspect="1" noChangeArrowheads="1"/>
          </p:cNvPicPr>
          <p:nvPr/>
        </p:nvPicPr>
        <p:blipFill>
          <a:blip r:embed="rId3" cstate="print"/>
          <a:srcRect/>
          <a:stretch>
            <a:fillRect/>
          </a:stretch>
        </p:blipFill>
        <p:spPr bwMode="auto">
          <a:xfrm>
            <a:off x="304800" y="1255713"/>
            <a:ext cx="1295400" cy="1295400"/>
          </a:xfrm>
          <a:prstGeom prst="rect">
            <a:avLst/>
          </a:prstGeom>
          <a:noFill/>
          <a:ln w="9525">
            <a:noFill/>
            <a:miter lim="800000"/>
            <a:headEnd/>
            <a:tailEnd/>
          </a:ln>
          <a:effectLst/>
        </p:spPr>
      </p:pic>
      <p:pic>
        <p:nvPicPr>
          <p:cNvPr id="10" name="Picture 2" descr="http://www.initag.de/gfx_content/products/APC2_large.jpg"/>
          <p:cNvPicPr>
            <a:picLocks noChangeAspect="1" noChangeArrowheads="1"/>
          </p:cNvPicPr>
          <p:nvPr/>
        </p:nvPicPr>
        <p:blipFill>
          <a:blip r:embed="rId4" cstate="print"/>
          <a:srcRect/>
          <a:stretch>
            <a:fillRect/>
          </a:stretch>
        </p:blipFill>
        <p:spPr bwMode="auto">
          <a:xfrm>
            <a:off x="4043363" y="1524000"/>
            <a:ext cx="1296987" cy="904875"/>
          </a:xfrm>
          <a:prstGeom prst="rect">
            <a:avLst/>
          </a:prstGeom>
          <a:noFill/>
          <a:ln w="9525">
            <a:noFill/>
            <a:miter lim="800000"/>
            <a:headEnd/>
            <a:tailEnd/>
          </a:ln>
        </p:spPr>
      </p:pic>
      <p:pic>
        <p:nvPicPr>
          <p:cNvPr id="11" name="Picture 4" descr="TS-7552 Shown with TS-ENC755 Metal Enclosure"/>
          <p:cNvPicPr>
            <a:picLocks noChangeAspect="1" noChangeArrowheads="1"/>
          </p:cNvPicPr>
          <p:nvPr/>
        </p:nvPicPr>
        <p:blipFill>
          <a:blip r:embed="rId5" cstate="print"/>
          <a:srcRect/>
          <a:stretch>
            <a:fillRect/>
          </a:stretch>
        </p:blipFill>
        <p:spPr bwMode="auto">
          <a:xfrm>
            <a:off x="2438400" y="3387725"/>
            <a:ext cx="3048000" cy="1184275"/>
          </a:xfrm>
          <a:prstGeom prst="rect">
            <a:avLst/>
          </a:prstGeom>
          <a:noFill/>
          <a:ln w="9525">
            <a:noFill/>
            <a:miter lim="800000"/>
            <a:headEnd/>
            <a:tailEnd/>
          </a:ln>
        </p:spPr>
      </p:pic>
      <p:pic>
        <p:nvPicPr>
          <p:cNvPr id="12" name="Picture 4"/>
          <p:cNvPicPr>
            <a:picLocks noChangeAspect="1" noChangeArrowheads="1"/>
          </p:cNvPicPr>
          <p:nvPr/>
        </p:nvPicPr>
        <p:blipFill>
          <a:blip r:embed="rId6" cstate="print"/>
          <a:srcRect/>
          <a:stretch>
            <a:fillRect/>
          </a:stretch>
        </p:blipFill>
        <p:spPr bwMode="auto">
          <a:xfrm>
            <a:off x="4548188" y="5016500"/>
            <a:ext cx="914400" cy="1230313"/>
          </a:xfrm>
          <a:prstGeom prst="rect">
            <a:avLst/>
          </a:prstGeom>
          <a:noFill/>
          <a:ln w="9525">
            <a:noFill/>
            <a:miter lim="800000"/>
            <a:headEnd/>
            <a:tailEnd/>
          </a:ln>
          <a:effectLst/>
        </p:spPr>
      </p:pic>
      <p:pic>
        <p:nvPicPr>
          <p:cNvPr id="13" name="Picture 8" descr="C:\Users\CJ\AppData\Local\Microsoft\Windows\Temporary Internet Files\Content.IE5\HVIUM9GX\MP900444522[1].jpg"/>
          <p:cNvPicPr>
            <a:picLocks noChangeAspect="1" noChangeArrowheads="1"/>
          </p:cNvPicPr>
          <p:nvPr/>
        </p:nvPicPr>
        <p:blipFill>
          <a:blip r:embed="rId7" cstate="print"/>
          <a:srcRect/>
          <a:stretch>
            <a:fillRect/>
          </a:stretch>
        </p:blipFill>
        <p:spPr bwMode="auto">
          <a:xfrm>
            <a:off x="6858000" y="4572000"/>
            <a:ext cx="1387475" cy="2117725"/>
          </a:xfrm>
          <a:prstGeom prst="rect">
            <a:avLst/>
          </a:prstGeom>
          <a:noFill/>
          <a:ln w="9525">
            <a:noFill/>
            <a:miter lim="800000"/>
            <a:headEnd/>
            <a:tailEnd/>
          </a:ln>
        </p:spPr>
      </p:pic>
      <p:cxnSp>
        <p:nvCxnSpPr>
          <p:cNvPr id="14" name="Straight Arrow Connector 13"/>
          <p:cNvCxnSpPr/>
          <p:nvPr/>
        </p:nvCxnSpPr>
        <p:spPr>
          <a:xfrm>
            <a:off x="3059113" y="5391150"/>
            <a:ext cx="1489075" cy="23971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343400" y="2428875"/>
            <a:ext cx="349250" cy="61912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8" idx="1"/>
          </p:cNvCxnSpPr>
          <p:nvPr/>
        </p:nvCxnSpPr>
        <p:spPr>
          <a:xfrm>
            <a:off x="1171575" y="2197100"/>
            <a:ext cx="566738" cy="111918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75288" y="5630863"/>
            <a:ext cx="1382712"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57275" y="2971800"/>
            <a:ext cx="4648200" cy="23510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9"/>
          <p:cNvSpPr txBox="1">
            <a:spLocks noChangeArrowheads="1"/>
          </p:cNvSpPr>
          <p:nvPr/>
        </p:nvSpPr>
        <p:spPr bwMode="auto">
          <a:xfrm>
            <a:off x="1600200" y="1524000"/>
            <a:ext cx="1031875" cy="646113"/>
          </a:xfrm>
          <a:prstGeom prst="rect">
            <a:avLst/>
          </a:prstGeom>
          <a:noFill/>
          <a:ln w="9525">
            <a:noFill/>
            <a:miter lim="800000"/>
            <a:headEnd/>
            <a:tailEnd/>
          </a:ln>
        </p:spPr>
        <p:txBody>
          <a:bodyPr>
            <a:spAutoFit/>
          </a:bodyPr>
          <a:lstStyle/>
          <a:p>
            <a:r>
              <a:rPr lang="en-US"/>
              <a:t>GPS Antenna</a:t>
            </a:r>
          </a:p>
        </p:txBody>
      </p:sp>
      <p:sp>
        <p:nvSpPr>
          <p:cNvPr id="20" name="TextBox 20"/>
          <p:cNvSpPr txBox="1">
            <a:spLocks noChangeArrowheads="1"/>
          </p:cNvSpPr>
          <p:nvPr/>
        </p:nvSpPr>
        <p:spPr bwMode="auto">
          <a:xfrm>
            <a:off x="5627688" y="1606550"/>
            <a:ext cx="1203325" cy="646113"/>
          </a:xfrm>
          <a:prstGeom prst="rect">
            <a:avLst/>
          </a:prstGeom>
          <a:noFill/>
          <a:ln w="9525">
            <a:noFill/>
            <a:miter lim="800000"/>
            <a:headEnd/>
            <a:tailEnd/>
          </a:ln>
        </p:spPr>
        <p:txBody>
          <a:bodyPr>
            <a:spAutoFit/>
          </a:bodyPr>
          <a:lstStyle/>
          <a:p>
            <a:r>
              <a:rPr lang="en-US"/>
              <a:t>Person Counter</a:t>
            </a:r>
          </a:p>
        </p:txBody>
      </p:sp>
      <p:sp>
        <p:nvSpPr>
          <p:cNvPr id="21" name="TextBox 21"/>
          <p:cNvSpPr txBox="1">
            <a:spLocks noChangeArrowheads="1"/>
          </p:cNvSpPr>
          <p:nvPr/>
        </p:nvSpPr>
        <p:spPr bwMode="auto">
          <a:xfrm>
            <a:off x="1919288" y="2362200"/>
            <a:ext cx="1114425" cy="369888"/>
          </a:xfrm>
          <a:prstGeom prst="rect">
            <a:avLst/>
          </a:prstGeom>
          <a:noFill/>
          <a:ln w="9525">
            <a:noFill/>
            <a:miter lim="800000"/>
            <a:headEnd/>
            <a:tailEnd/>
          </a:ln>
        </p:spPr>
        <p:txBody>
          <a:bodyPr>
            <a:spAutoFit/>
          </a:bodyPr>
          <a:lstStyle/>
          <a:p>
            <a:r>
              <a:rPr lang="en-US">
                <a:solidFill>
                  <a:srgbClr val="FF0000"/>
                </a:solidFill>
              </a:rPr>
              <a:t>USB to PC</a:t>
            </a:r>
          </a:p>
        </p:txBody>
      </p:sp>
      <p:sp>
        <p:nvSpPr>
          <p:cNvPr id="22" name="TextBox 22"/>
          <p:cNvSpPr txBox="1">
            <a:spLocks noChangeArrowheads="1"/>
          </p:cNvSpPr>
          <p:nvPr/>
        </p:nvSpPr>
        <p:spPr bwMode="auto">
          <a:xfrm>
            <a:off x="4989513" y="2552700"/>
            <a:ext cx="1524000" cy="369888"/>
          </a:xfrm>
          <a:prstGeom prst="rect">
            <a:avLst/>
          </a:prstGeom>
          <a:noFill/>
          <a:ln w="9525">
            <a:noFill/>
            <a:miter lim="800000"/>
            <a:headEnd/>
            <a:tailEnd/>
          </a:ln>
        </p:spPr>
        <p:txBody>
          <a:bodyPr>
            <a:spAutoFit/>
          </a:bodyPr>
          <a:lstStyle/>
          <a:p>
            <a:r>
              <a:rPr lang="en-US">
                <a:solidFill>
                  <a:srgbClr val="FF0000"/>
                </a:solidFill>
              </a:rPr>
              <a:t>Serial to PC</a:t>
            </a:r>
          </a:p>
        </p:txBody>
      </p:sp>
      <p:sp>
        <p:nvSpPr>
          <p:cNvPr id="23" name="TextBox 23"/>
          <p:cNvSpPr txBox="1">
            <a:spLocks noChangeArrowheads="1"/>
          </p:cNvSpPr>
          <p:nvPr/>
        </p:nvSpPr>
        <p:spPr bwMode="auto">
          <a:xfrm>
            <a:off x="3116263" y="6342063"/>
            <a:ext cx="3333750" cy="369887"/>
          </a:xfrm>
          <a:prstGeom prst="rect">
            <a:avLst/>
          </a:prstGeom>
          <a:noFill/>
          <a:ln w="9525">
            <a:noFill/>
            <a:miter lim="800000"/>
            <a:headEnd/>
            <a:tailEnd/>
          </a:ln>
        </p:spPr>
        <p:txBody>
          <a:bodyPr>
            <a:spAutoFit/>
          </a:bodyPr>
          <a:lstStyle/>
          <a:p>
            <a:r>
              <a:rPr lang="en-US">
                <a:solidFill>
                  <a:srgbClr val="FF0000"/>
                </a:solidFill>
              </a:rPr>
              <a:t>GSM to Application Server</a:t>
            </a:r>
          </a:p>
        </p:txBody>
      </p:sp>
      <p:sp>
        <p:nvSpPr>
          <p:cNvPr id="24" name="TextBox 23"/>
          <p:cNvSpPr txBox="1"/>
          <p:nvPr/>
        </p:nvSpPr>
        <p:spPr>
          <a:xfrm>
            <a:off x="304800" y="5695950"/>
            <a:ext cx="2006600" cy="646113"/>
          </a:xfrm>
          <a:prstGeom prst="rect">
            <a:avLst/>
          </a:prstGeom>
          <a:noFill/>
          <a:ln>
            <a:solidFill>
              <a:schemeClr val="tx1">
                <a:lumMod val="95000"/>
                <a:lumOff val="5000"/>
              </a:schemeClr>
            </a:solidFill>
          </a:ln>
        </p:spPr>
        <p:txBody>
          <a:bodyPr>
            <a:spAutoFit/>
          </a:bodyPr>
          <a:lstStyle/>
          <a:p>
            <a:pPr>
              <a:defRPr/>
            </a:pPr>
            <a:r>
              <a:rPr lang="en-US" dirty="0"/>
              <a:t>Cost: approx. $400 per train</a:t>
            </a:r>
          </a:p>
        </p:txBody>
      </p:sp>
      <p:sp>
        <p:nvSpPr>
          <p:cNvPr id="25" name="TextBox 25"/>
          <p:cNvSpPr txBox="1">
            <a:spLocks noChangeArrowheads="1"/>
          </p:cNvSpPr>
          <p:nvPr/>
        </p:nvSpPr>
        <p:spPr bwMode="auto">
          <a:xfrm>
            <a:off x="6858000" y="4148138"/>
            <a:ext cx="1524000" cy="368300"/>
          </a:xfrm>
          <a:prstGeom prst="rect">
            <a:avLst/>
          </a:prstGeom>
          <a:noFill/>
          <a:ln w="9525">
            <a:noFill/>
            <a:miter lim="800000"/>
            <a:headEnd/>
            <a:tailEnd/>
          </a:ln>
        </p:spPr>
        <p:txBody>
          <a:bodyPr>
            <a:spAutoFit/>
          </a:bodyPr>
          <a:lstStyle/>
          <a:p>
            <a:r>
              <a:rPr lang="en-US"/>
              <a:t>Transit IT site</a:t>
            </a:r>
          </a:p>
        </p:txBody>
      </p:sp>
      <p:sp>
        <p:nvSpPr>
          <p:cNvPr id="26" name="TextBox 26"/>
          <p:cNvSpPr txBox="1">
            <a:spLocks noChangeArrowheads="1"/>
          </p:cNvSpPr>
          <p:nvPr/>
        </p:nvSpPr>
        <p:spPr bwMode="auto">
          <a:xfrm>
            <a:off x="5632450" y="3276600"/>
            <a:ext cx="2316163" cy="646113"/>
          </a:xfrm>
          <a:prstGeom prst="rect">
            <a:avLst/>
          </a:prstGeom>
          <a:noFill/>
          <a:ln w="9525">
            <a:noFill/>
            <a:miter lim="800000"/>
            <a:headEnd/>
            <a:tailEnd/>
          </a:ln>
        </p:spPr>
        <p:txBody>
          <a:bodyPr>
            <a:spAutoFit/>
          </a:bodyPr>
          <a:lstStyle/>
          <a:p>
            <a:r>
              <a:rPr lang="en-US"/>
              <a:t>Onboard Computer with 3G Modem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25</a:t>
            </a:fld>
            <a:endParaRPr lang="en-US"/>
          </a:p>
        </p:txBody>
      </p:sp>
      <p:sp>
        <p:nvSpPr>
          <p:cNvPr id="7" name="Title 1"/>
          <p:cNvSpPr txBox="1">
            <a:spLocks/>
          </p:cNvSpPr>
          <p:nvPr/>
        </p:nvSpPr>
        <p:spPr>
          <a:xfrm>
            <a:off x="0" y="0"/>
            <a:ext cx="7620000" cy="1143000"/>
          </a:xfrm>
          <a:prstGeom prst="rect">
            <a:avLst/>
          </a:prstGeom>
        </p:spPr>
        <p:txBody>
          <a:bodyPr anchor="ctr"/>
          <a:lst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a:lstStyle>
          <a:p>
            <a:pPr>
              <a:defRPr/>
            </a:pPr>
            <a:r>
              <a:rPr lang="en-US" dirty="0" smtClean="0"/>
              <a:t>Train Hardware </a:t>
            </a:r>
          </a:p>
          <a:p>
            <a:pPr>
              <a:defRPr/>
            </a:pPr>
            <a:r>
              <a:rPr lang="en-US" sz="2000" dirty="0" smtClean="0"/>
              <a:t>Option 2</a:t>
            </a:r>
            <a:endParaRPr lang="en-US" sz="2000" dirty="0"/>
          </a:p>
        </p:txBody>
      </p:sp>
      <p:pic>
        <p:nvPicPr>
          <p:cNvPr id="8" name="Picture 3"/>
          <p:cNvPicPr>
            <a:picLocks noChangeAspect="1" noChangeArrowheads="1"/>
          </p:cNvPicPr>
          <p:nvPr/>
        </p:nvPicPr>
        <p:blipFill>
          <a:blip r:embed="rId2" cstate="print"/>
          <a:srcRect/>
          <a:stretch>
            <a:fillRect/>
          </a:stretch>
        </p:blipFill>
        <p:spPr bwMode="auto">
          <a:xfrm>
            <a:off x="1381125" y="3341688"/>
            <a:ext cx="1587500" cy="1587500"/>
          </a:xfrm>
          <a:prstGeom prst="rect">
            <a:avLst/>
          </a:prstGeom>
          <a:noFill/>
          <a:ln w="9525">
            <a:noFill/>
            <a:miter lim="800000"/>
            <a:headEnd/>
            <a:tailEnd/>
          </a:ln>
          <a:effectLst/>
        </p:spPr>
      </p:pic>
      <p:pic>
        <p:nvPicPr>
          <p:cNvPr id="9" name="Picture 2" descr="http://www.initag.de/gfx_content/products/APC2_large.jpg"/>
          <p:cNvPicPr>
            <a:picLocks noChangeAspect="1" noChangeArrowheads="1"/>
          </p:cNvPicPr>
          <p:nvPr/>
        </p:nvPicPr>
        <p:blipFill>
          <a:blip r:embed="rId3" cstate="print"/>
          <a:srcRect/>
          <a:stretch>
            <a:fillRect/>
          </a:stretch>
        </p:blipFill>
        <p:spPr bwMode="auto">
          <a:xfrm>
            <a:off x="4043363" y="1403350"/>
            <a:ext cx="1296987" cy="904875"/>
          </a:xfrm>
          <a:prstGeom prst="rect">
            <a:avLst/>
          </a:prstGeom>
          <a:noFill/>
          <a:ln w="9525">
            <a:noFill/>
            <a:miter lim="800000"/>
            <a:headEnd/>
            <a:tailEnd/>
          </a:ln>
        </p:spPr>
      </p:pic>
      <p:pic>
        <p:nvPicPr>
          <p:cNvPr id="10" name="Picture 4" descr="TS-7552 Shown with TS-ENC755 Metal Enclosure"/>
          <p:cNvPicPr>
            <a:picLocks noChangeAspect="1" noChangeArrowheads="1"/>
          </p:cNvPicPr>
          <p:nvPr/>
        </p:nvPicPr>
        <p:blipFill>
          <a:blip r:embed="rId4" cstate="print"/>
          <a:srcRect/>
          <a:stretch>
            <a:fillRect/>
          </a:stretch>
        </p:blipFill>
        <p:spPr bwMode="auto">
          <a:xfrm>
            <a:off x="2438400" y="3387725"/>
            <a:ext cx="3048000" cy="1184275"/>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548188" y="5016500"/>
            <a:ext cx="914400" cy="1230313"/>
          </a:xfrm>
          <a:prstGeom prst="rect">
            <a:avLst/>
          </a:prstGeom>
          <a:noFill/>
          <a:ln w="9525">
            <a:noFill/>
            <a:miter lim="800000"/>
            <a:headEnd/>
            <a:tailEnd/>
          </a:ln>
          <a:effectLst/>
        </p:spPr>
      </p:pic>
      <p:pic>
        <p:nvPicPr>
          <p:cNvPr id="12" name="Picture 8" descr="C:\Users\CJ\AppData\Local\Microsoft\Windows\Temporary Internet Files\Content.IE5\HVIUM9GX\MP900444522[1].jpg"/>
          <p:cNvPicPr>
            <a:picLocks noChangeAspect="1" noChangeArrowheads="1"/>
          </p:cNvPicPr>
          <p:nvPr/>
        </p:nvPicPr>
        <p:blipFill>
          <a:blip r:embed="rId6" cstate="print"/>
          <a:srcRect/>
          <a:stretch>
            <a:fillRect/>
          </a:stretch>
        </p:blipFill>
        <p:spPr bwMode="auto">
          <a:xfrm>
            <a:off x="6858000" y="4572000"/>
            <a:ext cx="1387475" cy="2117725"/>
          </a:xfrm>
          <a:prstGeom prst="rect">
            <a:avLst/>
          </a:prstGeom>
          <a:noFill/>
          <a:ln w="9525">
            <a:noFill/>
            <a:miter lim="800000"/>
            <a:headEnd/>
            <a:tailEnd/>
          </a:ln>
        </p:spPr>
      </p:pic>
      <p:cxnSp>
        <p:nvCxnSpPr>
          <p:cNvPr id="13" name="Straight Arrow Connector 12"/>
          <p:cNvCxnSpPr/>
          <p:nvPr/>
        </p:nvCxnSpPr>
        <p:spPr>
          <a:xfrm>
            <a:off x="3656013" y="5237163"/>
            <a:ext cx="862012" cy="24923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343400" y="2308225"/>
            <a:ext cx="349250" cy="61912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75288" y="5630863"/>
            <a:ext cx="1382712"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638300" y="2922588"/>
            <a:ext cx="4648200" cy="23510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Box 21"/>
          <p:cNvSpPr txBox="1">
            <a:spLocks noChangeArrowheads="1"/>
          </p:cNvSpPr>
          <p:nvPr/>
        </p:nvSpPr>
        <p:spPr bwMode="auto">
          <a:xfrm>
            <a:off x="1922463" y="1524000"/>
            <a:ext cx="1031875" cy="646113"/>
          </a:xfrm>
          <a:prstGeom prst="rect">
            <a:avLst/>
          </a:prstGeom>
          <a:noFill/>
          <a:ln w="9525">
            <a:noFill/>
            <a:miter lim="800000"/>
            <a:headEnd/>
            <a:tailEnd/>
          </a:ln>
        </p:spPr>
        <p:txBody>
          <a:bodyPr>
            <a:spAutoFit/>
          </a:bodyPr>
          <a:lstStyle/>
          <a:p>
            <a:r>
              <a:rPr lang="en-US"/>
              <a:t>GPS Tracker</a:t>
            </a:r>
          </a:p>
        </p:txBody>
      </p:sp>
      <p:sp>
        <p:nvSpPr>
          <p:cNvPr id="18" name="TextBox 22"/>
          <p:cNvSpPr txBox="1">
            <a:spLocks noChangeArrowheads="1"/>
          </p:cNvSpPr>
          <p:nvPr/>
        </p:nvSpPr>
        <p:spPr bwMode="auto">
          <a:xfrm>
            <a:off x="5627688" y="1606550"/>
            <a:ext cx="1203325" cy="646113"/>
          </a:xfrm>
          <a:prstGeom prst="rect">
            <a:avLst/>
          </a:prstGeom>
          <a:noFill/>
          <a:ln w="9525">
            <a:noFill/>
            <a:miter lim="800000"/>
            <a:headEnd/>
            <a:tailEnd/>
          </a:ln>
        </p:spPr>
        <p:txBody>
          <a:bodyPr>
            <a:spAutoFit/>
          </a:bodyPr>
          <a:lstStyle/>
          <a:p>
            <a:r>
              <a:rPr lang="en-US"/>
              <a:t>Person Counter</a:t>
            </a:r>
          </a:p>
        </p:txBody>
      </p:sp>
      <p:sp>
        <p:nvSpPr>
          <p:cNvPr id="19" name="TextBox 24"/>
          <p:cNvSpPr txBox="1">
            <a:spLocks noChangeArrowheads="1"/>
          </p:cNvSpPr>
          <p:nvPr/>
        </p:nvSpPr>
        <p:spPr bwMode="auto">
          <a:xfrm>
            <a:off x="4989513" y="2552700"/>
            <a:ext cx="1524000" cy="369888"/>
          </a:xfrm>
          <a:prstGeom prst="rect">
            <a:avLst/>
          </a:prstGeom>
          <a:noFill/>
          <a:ln w="9525">
            <a:noFill/>
            <a:miter lim="800000"/>
            <a:headEnd/>
            <a:tailEnd/>
          </a:ln>
        </p:spPr>
        <p:txBody>
          <a:bodyPr>
            <a:spAutoFit/>
          </a:bodyPr>
          <a:lstStyle/>
          <a:p>
            <a:r>
              <a:rPr lang="en-US">
                <a:solidFill>
                  <a:srgbClr val="FF0000"/>
                </a:solidFill>
              </a:rPr>
              <a:t>Serial to PC</a:t>
            </a:r>
          </a:p>
        </p:txBody>
      </p:sp>
      <p:sp>
        <p:nvSpPr>
          <p:cNvPr id="20" name="TextBox 25"/>
          <p:cNvSpPr txBox="1">
            <a:spLocks noChangeArrowheads="1"/>
          </p:cNvSpPr>
          <p:nvPr/>
        </p:nvSpPr>
        <p:spPr bwMode="auto">
          <a:xfrm>
            <a:off x="3981450" y="6259513"/>
            <a:ext cx="3333750" cy="369887"/>
          </a:xfrm>
          <a:prstGeom prst="rect">
            <a:avLst/>
          </a:prstGeom>
          <a:noFill/>
          <a:ln w="9525">
            <a:noFill/>
            <a:miter lim="800000"/>
            <a:headEnd/>
            <a:tailEnd/>
          </a:ln>
        </p:spPr>
        <p:txBody>
          <a:bodyPr>
            <a:spAutoFit/>
          </a:bodyPr>
          <a:lstStyle/>
          <a:p>
            <a:r>
              <a:rPr lang="en-US">
                <a:solidFill>
                  <a:srgbClr val="FF0000"/>
                </a:solidFill>
              </a:rPr>
              <a:t>GSM to Application Server</a:t>
            </a:r>
          </a:p>
        </p:txBody>
      </p:sp>
      <p:sp>
        <p:nvSpPr>
          <p:cNvPr id="21" name="TextBox 20"/>
          <p:cNvSpPr txBox="1"/>
          <p:nvPr/>
        </p:nvSpPr>
        <p:spPr>
          <a:xfrm>
            <a:off x="304800" y="5695950"/>
            <a:ext cx="2006600" cy="646113"/>
          </a:xfrm>
          <a:prstGeom prst="rect">
            <a:avLst/>
          </a:prstGeom>
          <a:noFill/>
          <a:ln>
            <a:solidFill>
              <a:schemeClr val="tx1">
                <a:lumMod val="95000"/>
                <a:lumOff val="5000"/>
              </a:schemeClr>
            </a:solidFill>
          </a:ln>
        </p:spPr>
        <p:txBody>
          <a:bodyPr>
            <a:spAutoFit/>
          </a:bodyPr>
          <a:lstStyle/>
          <a:p>
            <a:pPr>
              <a:defRPr/>
            </a:pPr>
            <a:r>
              <a:rPr lang="en-US" dirty="0"/>
              <a:t>Cost: approx. $400 per train</a:t>
            </a:r>
          </a:p>
        </p:txBody>
      </p:sp>
      <p:sp>
        <p:nvSpPr>
          <p:cNvPr id="22" name="TextBox 27"/>
          <p:cNvSpPr txBox="1">
            <a:spLocks noChangeArrowheads="1"/>
          </p:cNvSpPr>
          <p:nvPr/>
        </p:nvSpPr>
        <p:spPr bwMode="auto">
          <a:xfrm>
            <a:off x="6858000" y="4148138"/>
            <a:ext cx="1524000" cy="368300"/>
          </a:xfrm>
          <a:prstGeom prst="rect">
            <a:avLst/>
          </a:prstGeom>
          <a:noFill/>
          <a:ln w="9525">
            <a:noFill/>
            <a:miter lim="800000"/>
            <a:headEnd/>
            <a:tailEnd/>
          </a:ln>
        </p:spPr>
        <p:txBody>
          <a:bodyPr>
            <a:spAutoFit/>
          </a:bodyPr>
          <a:lstStyle/>
          <a:p>
            <a:r>
              <a:rPr lang="en-US"/>
              <a:t>Transit IT site</a:t>
            </a:r>
          </a:p>
        </p:txBody>
      </p:sp>
      <p:sp>
        <p:nvSpPr>
          <p:cNvPr id="23" name="TextBox 28"/>
          <p:cNvSpPr txBox="1">
            <a:spLocks noChangeArrowheads="1"/>
          </p:cNvSpPr>
          <p:nvPr/>
        </p:nvSpPr>
        <p:spPr bwMode="auto">
          <a:xfrm>
            <a:off x="6211888" y="3227388"/>
            <a:ext cx="2317750" cy="646112"/>
          </a:xfrm>
          <a:prstGeom prst="rect">
            <a:avLst/>
          </a:prstGeom>
          <a:noFill/>
          <a:ln w="9525">
            <a:noFill/>
            <a:miter lim="800000"/>
            <a:headEnd/>
            <a:tailEnd/>
          </a:ln>
        </p:spPr>
        <p:txBody>
          <a:bodyPr>
            <a:spAutoFit/>
          </a:bodyPr>
          <a:lstStyle/>
          <a:p>
            <a:r>
              <a:rPr lang="en-US"/>
              <a:t>Onboard Computer with 3G Modem</a:t>
            </a:r>
          </a:p>
        </p:txBody>
      </p:sp>
      <p:pic>
        <p:nvPicPr>
          <p:cNvPr id="24" name="Picture 2" descr="http://store.numerex.com/media/catalog/product/cache/1/image/5e06319eda06f020e43594a9c230972d/m/t/mt-ul.jpg"/>
          <p:cNvPicPr>
            <a:picLocks noChangeAspect="1" noChangeArrowheads="1"/>
          </p:cNvPicPr>
          <p:nvPr/>
        </p:nvPicPr>
        <p:blipFill>
          <a:blip r:embed="rId7" cstate="print"/>
          <a:srcRect/>
          <a:stretch>
            <a:fillRect/>
          </a:stretch>
        </p:blipFill>
        <p:spPr bwMode="auto">
          <a:xfrm>
            <a:off x="0" y="1179513"/>
            <a:ext cx="1982788" cy="1336675"/>
          </a:xfrm>
          <a:prstGeom prst="rect">
            <a:avLst/>
          </a:prstGeom>
          <a:noFill/>
          <a:ln w="9525">
            <a:noFill/>
            <a:miter lim="800000"/>
            <a:headEnd/>
            <a:tailEnd/>
          </a:ln>
        </p:spPr>
      </p:pic>
      <p:cxnSp>
        <p:nvCxnSpPr>
          <p:cNvPr id="25" name="Elbow Connector 34"/>
          <p:cNvCxnSpPr/>
          <p:nvPr/>
        </p:nvCxnSpPr>
        <p:spPr>
          <a:xfrm rot="16200000" flipH="1">
            <a:off x="1212056" y="2294732"/>
            <a:ext cx="3114675" cy="3557588"/>
          </a:xfrm>
          <a:prstGeom prst="bentConnector2">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1246188" y="2433638"/>
            <a:ext cx="1524000" cy="368300"/>
          </a:xfrm>
          <a:prstGeom prst="rect">
            <a:avLst/>
          </a:prstGeom>
          <a:noFill/>
          <a:ln w="9525">
            <a:noFill/>
            <a:miter lim="800000"/>
            <a:headEnd/>
            <a:tailEnd/>
          </a:ln>
        </p:spPr>
        <p:txBody>
          <a:bodyPr>
            <a:spAutoFit/>
          </a:bodyPr>
          <a:lstStyle/>
          <a:p>
            <a:r>
              <a:rPr lang="en-US">
                <a:solidFill>
                  <a:srgbClr val="FF0000"/>
                </a:solidFill>
              </a:rPr>
              <a:t>GSM output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26</a:t>
            </a:fld>
            <a:endParaRPr lang="en-US"/>
          </a:p>
        </p:txBody>
      </p:sp>
      <p:sp>
        <p:nvSpPr>
          <p:cNvPr id="7" name="Title 1"/>
          <p:cNvSpPr>
            <a:spLocks noGrp="1"/>
          </p:cNvSpPr>
          <p:nvPr>
            <p:ph type="title"/>
          </p:nvPr>
        </p:nvSpPr>
        <p:spPr>
          <a:xfrm>
            <a:off x="0" y="0"/>
            <a:ext cx="7620000" cy="1143000"/>
          </a:xfrm>
        </p:spPr>
        <p:txBody>
          <a:bodyPr/>
          <a:lstStyle/>
          <a:p>
            <a:pPr>
              <a:defRPr/>
            </a:pPr>
            <a:r>
              <a:rPr lang="en-US" dirty="0" smtClean="0"/>
              <a:t>Train Hardware Costs</a:t>
            </a:r>
            <a:endParaRPr lang="en-US" dirty="0"/>
          </a:p>
        </p:txBody>
      </p:sp>
      <p:graphicFrame>
        <p:nvGraphicFramePr>
          <p:cNvPr id="8" name="Content Placeholder 6"/>
          <p:cNvGraphicFramePr>
            <a:graphicFrameLocks noGrp="1"/>
          </p:cNvGraphicFramePr>
          <p:nvPr>
            <p:ph idx="1"/>
          </p:nvPr>
        </p:nvGraphicFramePr>
        <p:xfrm>
          <a:off x="457200" y="1524000"/>
          <a:ext cx="5603685" cy="2255520"/>
        </p:xfrm>
        <a:graphic>
          <a:graphicData uri="http://schemas.openxmlformats.org/drawingml/2006/table">
            <a:tbl>
              <a:tblPr firstRow="1" bandRow="1">
                <a:tableStyleId>{073A0DAA-6AF3-43AB-8588-CEC1D06C72B9}</a:tableStyleId>
              </a:tblPr>
              <a:tblGrid>
                <a:gridCol w="3276600"/>
                <a:gridCol w="2327085"/>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Onboard</a:t>
                      </a:r>
                      <a:r>
                        <a:rPr lang="en-US" baseline="0" dirty="0" smtClean="0"/>
                        <a:t> Computer</a:t>
                      </a:r>
                      <a:endParaRPr lang="en-US" dirty="0"/>
                    </a:p>
                  </a:txBody>
                  <a:tcPr/>
                </a:tc>
                <a:tc>
                  <a:txBody>
                    <a:bodyPr/>
                    <a:lstStyle/>
                    <a:p>
                      <a:r>
                        <a:rPr lang="en-US" dirty="0" smtClean="0"/>
                        <a:t>$170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$110</a:t>
                      </a:r>
                      <a:endParaRPr lang="en-US" dirty="0"/>
                    </a:p>
                  </a:txBody>
                  <a:tcPr/>
                </a:tc>
              </a:tr>
              <a:tr h="370840">
                <a:tc>
                  <a:txBody>
                    <a:bodyPr/>
                    <a:lstStyle/>
                    <a:p>
                      <a:r>
                        <a:rPr lang="en-US" dirty="0" smtClean="0"/>
                        <a:t>GPS Antenna</a:t>
                      </a:r>
                      <a:endParaRPr lang="en-US" dirty="0"/>
                    </a:p>
                  </a:txBody>
                  <a:tcPr/>
                </a:tc>
                <a:tc>
                  <a:txBody>
                    <a:bodyPr/>
                    <a:lstStyle/>
                    <a:p>
                      <a:r>
                        <a:rPr lang="en-US" dirty="0" smtClean="0"/>
                        <a:t>$85</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$50</a:t>
                      </a:r>
                      <a:endParaRPr lang="en-US" dirty="0"/>
                    </a:p>
                  </a:txBody>
                  <a:tcPr/>
                </a:tc>
              </a:tr>
              <a:tr h="370840">
                <a:tc>
                  <a:txBody>
                    <a:bodyPr/>
                    <a:lstStyle/>
                    <a:p>
                      <a:r>
                        <a:rPr lang="en-US" b="1" dirty="0" smtClean="0"/>
                        <a:t>TOTAL</a:t>
                      </a:r>
                      <a:endParaRPr lang="en-US" b="1" dirty="0"/>
                    </a:p>
                  </a:txBody>
                  <a:tcPr/>
                </a:tc>
                <a:tc>
                  <a:txBody>
                    <a:bodyPr/>
                    <a:lstStyle/>
                    <a:p>
                      <a:r>
                        <a:rPr lang="en-US" b="1" dirty="0" smtClean="0"/>
                        <a:t>$415*</a:t>
                      </a:r>
                      <a:endParaRPr lang="en-US" b="1" dirty="0"/>
                    </a:p>
                  </a:txBody>
                  <a:tcPr/>
                </a:tc>
              </a:tr>
            </a:tbl>
          </a:graphicData>
        </a:graphic>
      </p:graphicFrame>
      <p:graphicFrame>
        <p:nvGraphicFramePr>
          <p:cNvPr id="9" name="Content Placeholder 6"/>
          <p:cNvGraphicFramePr>
            <a:graphicFrameLocks/>
          </p:cNvGraphicFramePr>
          <p:nvPr/>
        </p:nvGraphicFramePr>
        <p:xfrm>
          <a:off x="457200" y="4313238"/>
          <a:ext cx="5603685" cy="2240280"/>
        </p:xfrm>
        <a:graphic>
          <a:graphicData uri="http://schemas.openxmlformats.org/drawingml/2006/table">
            <a:tbl>
              <a:tblPr firstRow="1" bandRow="1">
                <a:tableStyleId>{073A0DAA-6AF3-43AB-8588-CEC1D06C72B9}</a:tableStyleId>
              </a:tblPr>
              <a:tblGrid>
                <a:gridCol w="3276600"/>
                <a:gridCol w="2327085"/>
              </a:tblGrid>
              <a:tr h="310365">
                <a:tc>
                  <a:txBody>
                    <a:bodyPr/>
                    <a:lstStyle/>
                    <a:p>
                      <a:r>
                        <a:rPr lang="en-US" dirty="0" smtClean="0"/>
                        <a:t>Item</a:t>
                      </a:r>
                      <a:endParaRPr lang="en-US" dirty="0"/>
                    </a:p>
                  </a:txBody>
                  <a:tcPr/>
                </a:tc>
                <a:tc>
                  <a:txBody>
                    <a:bodyPr/>
                    <a:lstStyle/>
                    <a:p>
                      <a:r>
                        <a:rPr lang="en-US" dirty="0" smtClean="0"/>
                        <a:t>Cost</a:t>
                      </a:r>
                      <a:endParaRPr lang="en-US" dirty="0"/>
                    </a:p>
                  </a:txBody>
                  <a:tcPr/>
                </a:tc>
              </a:tr>
              <a:tr h="310365">
                <a:tc>
                  <a:txBody>
                    <a:bodyPr/>
                    <a:lstStyle/>
                    <a:p>
                      <a:r>
                        <a:rPr lang="en-US" dirty="0" smtClean="0"/>
                        <a:t>Onboard</a:t>
                      </a:r>
                      <a:r>
                        <a:rPr lang="en-US" baseline="0" dirty="0" smtClean="0"/>
                        <a:t> Computer</a:t>
                      </a:r>
                      <a:endParaRPr lang="en-US" dirty="0"/>
                    </a:p>
                  </a:txBody>
                  <a:tcPr/>
                </a:tc>
                <a:tc>
                  <a:txBody>
                    <a:bodyPr/>
                    <a:lstStyle/>
                    <a:p>
                      <a:r>
                        <a:rPr lang="en-US" dirty="0" smtClean="0"/>
                        <a:t>$170</a:t>
                      </a:r>
                      <a:endParaRPr lang="en-US" dirty="0"/>
                    </a:p>
                  </a:txBody>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$217</a:t>
                      </a:r>
                      <a:endParaRPr lang="en-US" dirty="0"/>
                    </a:p>
                  </a:txBody>
                  <a:tcPr/>
                </a:tc>
              </a:tr>
              <a:tr h="310365">
                <a:tc>
                  <a:txBody>
                    <a:bodyPr/>
                    <a:lstStyle/>
                    <a:p>
                      <a:r>
                        <a:rPr lang="en-US" dirty="0" smtClean="0"/>
                        <a:t>GPS Tracking Device</a:t>
                      </a:r>
                      <a:endParaRPr lang="en-US" dirty="0"/>
                    </a:p>
                  </a:txBody>
                  <a:tcPr/>
                </a:tc>
                <a:tc>
                  <a:txBody>
                    <a:bodyPr/>
                    <a:lstStyle/>
                    <a:p>
                      <a:r>
                        <a:rPr lang="en-US" dirty="0" smtClean="0"/>
                        <a:t>$85</a:t>
                      </a:r>
                      <a:endParaRPr lang="en-US" dirty="0"/>
                    </a:p>
                  </a:txBody>
                  <a:tcPr/>
                </a:tc>
              </a:tr>
              <a:tr h="310365">
                <a:tc>
                  <a:txBody>
                    <a:bodyPr/>
                    <a:lstStyle/>
                    <a:p>
                      <a:r>
                        <a:rPr lang="en-US" dirty="0" smtClean="0"/>
                        <a:t>Mounting</a:t>
                      </a:r>
                      <a:r>
                        <a:rPr lang="en-US" baseline="0" dirty="0" smtClean="0"/>
                        <a:t> and cabling</a:t>
                      </a:r>
                      <a:endParaRPr lang="en-US" dirty="0"/>
                    </a:p>
                  </a:txBody>
                  <a:tcPr/>
                </a:tc>
                <a:tc>
                  <a:txBody>
                    <a:bodyPr/>
                    <a:lstStyle/>
                    <a:p>
                      <a:r>
                        <a:rPr lang="en-US" dirty="0" smtClean="0"/>
                        <a:t>$50</a:t>
                      </a:r>
                      <a:endParaRPr lang="en-US" dirty="0"/>
                    </a:p>
                  </a:txBody>
                  <a:tcPr/>
                </a:tc>
              </a:tr>
              <a:tr h="310365">
                <a:tc>
                  <a:txBody>
                    <a:bodyPr/>
                    <a:lstStyle/>
                    <a:p>
                      <a:r>
                        <a:rPr lang="en-US" b="1" dirty="0" smtClean="0"/>
                        <a:t>TOTAL</a:t>
                      </a:r>
                      <a:endParaRPr lang="en-US" b="1" dirty="0"/>
                    </a:p>
                  </a:txBody>
                  <a:tcPr/>
                </a:tc>
                <a:tc>
                  <a:txBody>
                    <a:bodyPr/>
                    <a:lstStyle/>
                    <a:p>
                      <a:r>
                        <a:rPr lang="en-US" b="1" dirty="0" smtClean="0"/>
                        <a:t>$522*</a:t>
                      </a:r>
                      <a:endParaRPr lang="en-US" b="1" dirty="0"/>
                    </a:p>
                  </a:txBody>
                  <a:tcPr/>
                </a:tc>
              </a:tr>
            </a:tbl>
          </a:graphicData>
        </a:graphic>
      </p:graphicFrame>
      <p:sp>
        <p:nvSpPr>
          <p:cNvPr id="10" name="TextBox 8"/>
          <p:cNvSpPr txBox="1">
            <a:spLocks noChangeArrowheads="1"/>
          </p:cNvSpPr>
          <p:nvPr/>
        </p:nvSpPr>
        <p:spPr bwMode="auto">
          <a:xfrm>
            <a:off x="457200" y="1066800"/>
            <a:ext cx="2133600" cy="369888"/>
          </a:xfrm>
          <a:prstGeom prst="rect">
            <a:avLst/>
          </a:prstGeom>
          <a:noFill/>
          <a:ln w="9525">
            <a:noFill/>
            <a:miter lim="800000"/>
            <a:headEnd/>
            <a:tailEnd/>
          </a:ln>
        </p:spPr>
        <p:txBody>
          <a:bodyPr>
            <a:spAutoFit/>
          </a:bodyPr>
          <a:lstStyle/>
          <a:p>
            <a:r>
              <a:rPr lang="en-US"/>
              <a:t>Option 1</a:t>
            </a:r>
          </a:p>
        </p:txBody>
      </p:sp>
      <p:sp>
        <p:nvSpPr>
          <p:cNvPr id="11" name="TextBox 10"/>
          <p:cNvSpPr txBox="1">
            <a:spLocks noChangeArrowheads="1"/>
          </p:cNvSpPr>
          <p:nvPr/>
        </p:nvSpPr>
        <p:spPr bwMode="auto">
          <a:xfrm>
            <a:off x="457200" y="3886200"/>
            <a:ext cx="2133600" cy="369888"/>
          </a:xfrm>
          <a:prstGeom prst="rect">
            <a:avLst/>
          </a:prstGeom>
          <a:noFill/>
          <a:ln w="9525">
            <a:noFill/>
            <a:miter lim="800000"/>
            <a:headEnd/>
            <a:tailEnd/>
          </a:ln>
        </p:spPr>
        <p:txBody>
          <a:bodyPr>
            <a:spAutoFit/>
          </a:bodyPr>
          <a:lstStyle/>
          <a:p>
            <a:r>
              <a:rPr lang="en-US"/>
              <a:t>Option 2</a:t>
            </a:r>
          </a:p>
        </p:txBody>
      </p:sp>
      <p:sp>
        <p:nvSpPr>
          <p:cNvPr id="12" name="TextBox 11"/>
          <p:cNvSpPr txBox="1">
            <a:spLocks noChangeArrowheads="1"/>
          </p:cNvSpPr>
          <p:nvPr/>
        </p:nvSpPr>
        <p:spPr bwMode="auto">
          <a:xfrm>
            <a:off x="6543675" y="5997575"/>
            <a:ext cx="1447800" cy="381000"/>
          </a:xfrm>
          <a:prstGeom prst="rect">
            <a:avLst/>
          </a:prstGeom>
          <a:noFill/>
          <a:ln w="9525">
            <a:noFill/>
            <a:miter lim="800000"/>
            <a:headEnd/>
            <a:tailEnd/>
          </a:ln>
        </p:spPr>
        <p:txBody>
          <a:bodyPr>
            <a:spAutoFit/>
          </a:bodyPr>
          <a:lstStyle/>
          <a:p>
            <a:r>
              <a:rPr lang="en-US" dirty="0"/>
              <a:t>* Per train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27</a:t>
            </a:fld>
            <a:endParaRPr lang="en-US"/>
          </a:p>
        </p:txBody>
      </p:sp>
      <p:sp>
        <p:nvSpPr>
          <p:cNvPr id="7"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IT Department Hardware</a:t>
            </a:r>
            <a:br>
              <a:rPr lang="en-US" dirty="0" smtClean="0"/>
            </a:br>
            <a:r>
              <a:rPr lang="en-US" sz="1800" dirty="0" smtClean="0"/>
              <a:t>Locally hosted option </a:t>
            </a:r>
            <a:endParaRPr lang="en-US" sz="1800" dirty="0"/>
          </a:p>
        </p:txBody>
      </p:sp>
      <p:pic>
        <p:nvPicPr>
          <p:cNvPr id="8" name="Picture 36" descr="PowerEdge R710 Server">
            <a:hlinkClick r:id="rId2" tooltip="PowerEdge R710 Server"/>
          </p:cNvPr>
          <p:cNvPicPr>
            <a:picLocks noChangeAspect="1" noChangeArrowheads="1"/>
          </p:cNvPicPr>
          <p:nvPr/>
        </p:nvPicPr>
        <p:blipFill>
          <a:blip r:embed="rId3" cstate="print"/>
          <a:srcRect t="41143" b="6286"/>
          <a:stretch>
            <a:fillRect/>
          </a:stretch>
        </p:blipFill>
        <p:spPr bwMode="auto">
          <a:xfrm>
            <a:off x="228600" y="2317448"/>
            <a:ext cx="2209800" cy="806752"/>
          </a:xfrm>
          <a:prstGeom prst="rect">
            <a:avLst/>
          </a:prstGeom>
          <a:noFill/>
        </p:spPr>
      </p:pic>
      <p:sp>
        <p:nvSpPr>
          <p:cNvPr id="9" name="TextBox 21"/>
          <p:cNvSpPr txBox="1">
            <a:spLocks noChangeArrowheads="1"/>
          </p:cNvSpPr>
          <p:nvPr/>
        </p:nvSpPr>
        <p:spPr bwMode="auto">
          <a:xfrm>
            <a:off x="228600" y="1784048"/>
            <a:ext cx="2362200" cy="369332"/>
          </a:xfrm>
          <a:prstGeom prst="rect">
            <a:avLst/>
          </a:prstGeom>
          <a:noFill/>
          <a:ln w="9525">
            <a:noFill/>
            <a:miter lim="800000"/>
            <a:headEnd/>
            <a:tailEnd/>
          </a:ln>
        </p:spPr>
        <p:txBody>
          <a:bodyPr wrap="square">
            <a:spAutoFit/>
          </a:bodyPr>
          <a:lstStyle/>
          <a:p>
            <a:r>
              <a:rPr lang="en-US" dirty="0" smtClean="0"/>
              <a:t>Host Server: Dell R710</a:t>
            </a:r>
            <a:endParaRPr lang="en-US" dirty="0"/>
          </a:p>
        </p:txBody>
      </p:sp>
      <p:pic>
        <p:nvPicPr>
          <p:cNvPr id="10" name="Picture 38" descr="http://files.myopera.com/yoroshiku/albums/441102/redhat.png"/>
          <p:cNvPicPr>
            <a:picLocks noChangeAspect="1" noChangeArrowheads="1"/>
          </p:cNvPicPr>
          <p:nvPr/>
        </p:nvPicPr>
        <p:blipFill>
          <a:blip r:embed="rId4" cstate="print"/>
          <a:srcRect/>
          <a:stretch>
            <a:fillRect/>
          </a:stretch>
        </p:blipFill>
        <p:spPr bwMode="auto">
          <a:xfrm>
            <a:off x="6934200" y="2088848"/>
            <a:ext cx="762000" cy="762000"/>
          </a:xfrm>
          <a:prstGeom prst="rect">
            <a:avLst/>
          </a:prstGeom>
          <a:noFill/>
        </p:spPr>
      </p:pic>
      <p:sp>
        <p:nvSpPr>
          <p:cNvPr id="11" name="TextBox 21"/>
          <p:cNvSpPr txBox="1">
            <a:spLocks noChangeArrowheads="1"/>
          </p:cNvSpPr>
          <p:nvPr/>
        </p:nvSpPr>
        <p:spPr bwMode="auto">
          <a:xfrm>
            <a:off x="3962400" y="2393648"/>
            <a:ext cx="3048000" cy="646331"/>
          </a:xfrm>
          <a:prstGeom prst="rect">
            <a:avLst/>
          </a:prstGeom>
          <a:noFill/>
          <a:ln w="9525">
            <a:noFill/>
            <a:miter lim="800000"/>
            <a:headEnd/>
            <a:tailEnd/>
          </a:ln>
        </p:spPr>
        <p:txBody>
          <a:bodyPr wrap="square">
            <a:spAutoFit/>
          </a:bodyPr>
          <a:lstStyle/>
          <a:p>
            <a:r>
              <a:rPr lang="en-US" dirty="0" smtClean="0"/>
              <a:t>Virtualization Host: Red Hat ® Enterprise Virtualization</a:t>
            </a:r>
            <a:endParaRPr lang="en-US" dirty="0"/>
          </a:p>
        </p:txBody>
      </p:sp>
      <p:sp>
        <p:nvSpPr>
          <p:cNvPr id="12" name="TextBox 21"/>
          <p:cNvSpPr txBox="1">
            <a:spLocks noChangeArrowheads="1"/>
          </p:cNvSpPr>
          <p:nvPr/>
        </p:nvSpPr>
        <p:spPr bwMode="auto">
          <a:xfrm>
            <a:off x="3962400" y="1707848"/>
            <a:ext cx="3048000" cy="646331"/>
          </a:xfrm>
          <a:prstGeom prst="rect">
            <a:avLst/>
          </a:prstGeom>
          <a:noFill/>
          <a:ln w="9525">
            <a:noFill/>
            <a:miter lim="800000"/>
            <a:headEnd/>
            <a:tailEnd/>
          </a:ln>
        </p:spPr>
        <p:txBody>
          <a:bodyPr wrap="square">
            <a:spAutoFit/>
          </a:bodyPr>
          <a:lstStyle/>
          <a:p>
            <a:r>
              <a:rPr lang="en-US" dirty="0" smtClean="0"/>
              <a:t>Operation System: Red Hat® Enterprise Linux</a:t>
            </a:r>
            <a:endParaRPr lang="en-US" dirty="0"/>
          </a:p>
        </p:txBody>
      </p:sp>
      <p:graphicFrame>
        <p:nvGraphicFramePr>
          <p:cNvPr id="13" name="Content Placeholder 6"/>
          <p:cNvGraphicFramePr>
            <a:graphicFrameLocks noGrp="1"/>
          </p:cNvGraphicFramePr>
          <p:nvPr>
            <p:ph idx="1"/>
          </p:nvPr>
        </p:nvGraphicFramePr>
        <p:xfrm>
          <a:off x="609600" y="3810000"/>
          <a:ext cx="7010400" cy="2255520"/>
        </p:xfrm>
        <a:graphic>
          <a:graphicData uri="http://schemas.openxmlformats.org/drawingml/2006/table">
            <a:tbl>
              <a:tblPr firstRow="1" bandRow="1">
                <a:tableStyleId>{073A0DAA-6AF3-43AB-8588-CEC1D06C72B9}</a:tableStyleId>
              </a:tblPr>
              <a:tblGrid>
                <a:gridCol w="4099137"/>
                <a:gridCol w="2911263"/>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Physical</a:t>
                      </a:r>
                      <a:r>
                        <a:rPr lang="en-US" baseline="0" dirty="0" smtClean="0"/>
                        <a:t> Server</a:t>
                      </a:r>
                      <a:endParaRPr lang="en-US" dirty="0"/>
                    </a:p>
                  </a:txBody>
                  <a:tcPr/>
                </a:tc>
                <a:tc>
                  <a:txBody>
                    <a:bodyPr/>
                    <a:lstStyle/>
                    <a:p>
                      <a:r>
                        <a:rPr lang="en-US" dirty="0" smtClean="0"/>
                        <a:t>$8500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Virtualization</a:t>
                      </a:r>
                      <a:r>
                        <a:rPr lang="en-US" b="0" baseline="0" dirty="0" smtClean="0"/>
                        <a:t> software</a:t>
                      </a:r>
                      <a:endParaRPr lang="en-US" dirty="0"/>
                    </a:p>
                  </a:txBody>
                  <a:tcPr/>
                </a:tc>
                <a:tc>
                  <a:txBody>
                    <a:bodyPr/>
                    <a:lstStyle/>
                    <a:p>
                      <a:r>
                        <a:rPr lang="en-US" dirty="0" smtClean="0"/>
                        <a:t>$3000/year</a:t>
                      </a:r>
                      <a:endParaRPr lang="en-US" dirty="0"/>
                    </a:p>
                  </a:txBody>
                  <a:tcPr/>
                </a:tc>
              </a:tr>
              <a:tr h="370840">
                <a:tc>
                  <a:txBody>
                    <a:bodyPr/>
                    <a:lstStyle/>
                    <a:p>
                      <a:r>
                        <a:rPr lang="en-US" dirty="0" smtClean="0"/>
                        <a:t>Operating</a:t>
                      </a:r>
                      <a:r>
                        <a:rPr lang="en-US" baseline="0" dirty="0" smtClean="0"/>
                        <a:t> system software w/support*</a:t>
                      </a:r>
                      <a:endParaRPr lang="en-US" dirty="0"/>
                    </a:p>
                  </a:txBody>
                  <a:tcPr/>
                </a:tc>
                <a:tc>
                  <a:txBody>
                    <a:bodyPr/>
                    <a:lstStyle/>
                    <a:p>
                      <a:r>
                        <a:rPr lang="en-US" dirty="0" smtClean="0"/>
                        <a:t>$2000/year</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$200</a:t>
                      </a:r>
                      <a:endParaRPr lang="en-US" dirty="0"/>
                    </a:p>
                  </a:txBody>
                  <a:tcPr/>
                </a:tc>
              </a:tr>
              <a:tr h="370840">
                <a:tc>
                  <a:txBody>
                    <a:bodyPr/>
                    <a:lstStyle/>
                    <a:p>
                      <a:r>
                        <a:rPr lang="en-US" b="1" dirty="0" smtClean="0"/>
                        <a:t>TOTAL</a:t>
                      </a:r>
                      <a:endParaRPr lang="en-US" b="1" dirty="0"/>
                    </a:p>
                  </a:txBody>
                  <a:tcPr/>
                </a:tc>
                <a:tc>
                  <a:txBody>
                    <a:bodyPr/>
                    <a:lstStyle/>
                    <a:p>
                      <a:r>
                        <a:rPr lang="en-US" b="1" dirty="0" smtClean="0"/>
                        <a:t>$13700</a:t>
                      </a:r>
                      <a:endParaRPr lang="en-US" b="1" dirty="0"/>
                    </a:p>
                  </a:txBody>
                  <a:tcPr/>
                </a:tc>
              </a:tr>
            </a:tbl>
          </a:graphicData>
        </a:graphic>
      </p:graphicFrame>
      <p:sp>
        <p:nvSpPr>
          <p:cNvPr id="14" name="TextBox 11"/>
          <p:cNvSpPr txBox="1">
            <a:spLocks noChangeArrowheads="1"/>
          </p:cNvSpPr>
          <p:nvPr/>
        </p:nvSpPr>
        <p:spPr bwMode="auto">
          <a:xfrm>
            <a:off x="4724400" y="6324600"/>
            <a:ext cx="3352800" cy="369332"/>
          </a:xfrm>
          <a:prstGeom prst="rect">
            <a:avLst/>
          </a:prstGeom>
          <a:noFill/>
          <a:ln w="9525">
            <a:noFill/>
            <a:miter lim="800000"/>
            <a:headEnd/>
            <a:tailEnd/>
          </a:ln>
        </p:spPr>
        <p:txBody>
          <a:bodyPr wrap="square">
            <a:spAutoFit/>
          </a:bodyPr>
          <a:lstStyle/>
          <a:p>
            <a:r>
              <a:rPr lang="en-US" dirty="0"/>
              <a:t>* </a:t>
            </a:r>
            <a:r>
              <a:rPr lang="en-US" dirty="0" smtClean="0"/>
              <a:t>Unlimited Virtual Machines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28</a:t>
            </a:fld>
            <a:endParaRPr lang="en-US"/>
          </a:p>
        </p:txBody>
      </p:sp>
      <p:sp>
        <p:nvSpPr>
          <p:cNvPr id="7" name="Content Placeholder 2"/>
          <p:cNvSpPr>
            <a:spLocks noGrp="1"/>
          </p:cNvSpPr>
          <p:nvPr>
            <p:ph idx="1"/>
          </p:nvPr>
        </p:nvSpPr>
        <p:spPr>
          <a:xfrm>
            <a:off x="457200" y="1371600"/>
            <a:ext cx="7924800" cy="4525963"/>
          </a:xfrm>
        </p:spPr>
        <p:txBody>
          <a:bodyPr/>
          <a:lstStyle/>
          <a:p>
            <a:pPr eaLnBrk="1" hangingPunct="1"/>
            <a:r>
              <a:rPr lang="en-US" dirty="0" smtClean="0"/>
              <a:t>Database server</a:t>
            </a:r>
          </a:p>
          <a:p>
            <a:pPr lvl="1" eaLnBrk="1" hangingPunct="1"/>
            <a:r>
              <a:rPr lang="en-US" dirty="0" smtClean="0"/>
              <a:t>Large storage capacity </a:t>
            </a:r>
          </a:p>
          <a:p>
            <a:pPr lvl="1" eaLnBrk="1" hangingPunct="1"/>
            <a:r>
              <a:rPr lang="en-US" dirty="0" smtClean="0"/>
              <a:t>Redundancy &amp; Backups </a:t>
            </a:r>
          </a:p>
          <a:p>
            <a:pPr eaLnBrk="1" hangingPunct="1"/>
            <a:r>
              <a:rPr lang="en-US" dirty="0" smtClean="0"/>
              <a:t>Web App Server(s)</a:t>
            </a:r>
          </a:p>
          <a:p>
            <a:pPr lvl="1" eaLnBrk="1" hangingPunct="1"/>
            <a:r>
              <a:rPr lang="en-US" dirty="0" smtClean="0"/>
              <a:t>Optimization &amp; Decision engine</a:t>
            </a:r>
          </a:p>
          <a:p>
            <a:pPr lvl="1" eaLnBrk="1" hangingPunct="1"/>
            <a:r>
              <a:rPr lang="en-US" dirty="0" smtClean="0"/>
              <a:t>Clustered &amp; Load Balanced w/ HA</a:t>
            </a:r>
          </a:p>
        </p:txBody>
      </p:sp>
      <p:graphicFrame>
        <p:nvGraphicFramePr>
          <p:cNvPr id="8" name="Table 7"/>
          <p:cNvGraphicFramePr>
            <a:graphicFrameLocks noGrp="1"/>
          </p:cNvGraphicFramePr>
          <p:nvPr/>
        </p:nvGraphicFramePr>
        <p:xfrm>
          <a:off x="152400" y="4267200"/>
          <a:ext cx="8077200" cy="2085308"/>
        </p:xfrm>
        <a:graphic>
          <a:graphicData uri="http://schemas.openxmlformats.org/drawingml/2006/table">
            <a:tbl>
              <a:tblPr firstRow="1" bandRow="1">
                <a:tableStyleId>{073A0DAA-6AF3-43AB-8588-CEC1D06C72B9}</a:tableStyleId>
              </a:tblPr>
              <a:tblGrid>
                <a:gridCol w="2019300"/>
                <a:gridCol w="1982249"/>
                <a:gridCol w="2056351"/>
                <a:gridCol w="2019300"/>
              </a:tblGrid>
              <a:tr h="454694">
                <a:tc>
                  <a:txBody>
                    <a:bodyPr/>
                    <a:lstStyle/>
                    <a:p>
                      <a:r>
                        <a:rPr lang="en-US" sz="1400" dirty="0" smtClean="0"/>
                        <a:t>Server</a:t>
                      </a:r>
                      <a:endParaRPr lang="en-US" sz="1400" dirty="0"/>
                    </a:p>
                  </a:txBody>
                  <a:tcPr/>
                </a:tc>
                <a:tc>
                  <a:txBody>
                    <a:bodyPr/>
                    <a:lstStyle/>
                    <a:p>
                      <a:r>
                        <a:rPr lang="en-US" sz="1400" dirty="0" smtClean="0"/>
                        <a:t>Database </a:t>
                      </a:r>
                      <a:endParaRPr lang="en-US" sz="1400" dirty="0"/>
                    </a:p>
                  </a:txBody>
                  <a:tcPr/>
                </a:tc>
                <a:tc>
                  <a:txBody>
                    <a:bodyPr/>
                    <a:lstStyle/>
                    <a:p>
                      <a:r>
                        <a:rPr lang="en-US" sz="1400" dirty="0" smtClean="0"/>
                        <a:t>Optimization</a:t>
                      </a:r>
                      <a:endParaRPr lang="en-US" sz="1400" dirty="0"/>
                    </a:p>
                  </a:txBody>
                  <a:tcPr/>
                </a:tc>
                <a:tc>
                  <a:txBody>
                    <a:bodyPr/>
                    <a:lstStyle/>
                    <a:p>
                      <a:r>
                        <a:rPr lang="en-US" sz="1400" dirty="0" err="1" smtClean="0"/>
                        <a:t>WebApps</a:t>
                      </a:r>
                      <a:endParaRPr lang="en-US" sz="1400" dirty="0"/>
                    </a:p>
                  </a:txBody>
                  <a:tcPr/>
                </a:tc>
              </a:tr>
              <a:tr h="454694">
                <a:tc>
                  <a:txBody>
                    <a:bodyPr/>
                    <a:lstStyle/>
                    <a:p>
                      <a:r>
                        <a:rPr lang="en-US" sz="1400" dirty="0" smtClean="0"/>
                        <a:t>Virtual (Hosted</a:t>
                      </a:r>
                      <a:r>
                        <a:rPr lang="en-US" sz="1400" baseline="0" dirty="0" smtClean="0"/>
                        <a:t> by them)</a:t>
                      </a:r>
                      <a:endParaRPr lang="en-US" sz="1400" dirty="0"/>
                    </a:p>
                  </a:txBody>
                  <a:tcPr/>
                </a:tc>
                <a:tc>
                  <a:txBody>
                    <a:bodyPr/>
                    <a:lstStyle/>
                    <a:p>
                      <a:r>
                        <a:rPr lang="en-US" sz="1400" dirty="0" smtClean="0"/>
                        <a:t>$5000 License</a:t>
                      </a:r>
                      <a:r>
                        <a:rPr lang="en-US" sz="1400" baseline="0" dirty="0" smtClean="0"/>
                        <a:t> per VM </a:t>
                      </a:r>
                      <a:endParaRPr lang="en-US" sz="1400" dirty="0"/>
                    </a:p>
                  </a:txBody>
                  <a:tcPr/>
                </a:tc>
                <a:tc>
                  <a:txBody>
                    <a:bodyPr/>
                    <a:lstStyle/>
                    <a:p>
                      <a:r>
                        <a:rPr lang="en-US" sz="1400" dirty="0" smtClean="0"/>
                        <a:t>Resides with WAE (included in cost)</a:t>
                      </a:r>
                      <a:endParaRPr lang="en-US" sz="1400" dirty="0"/>
                    </a:p>
                  </a:txBody>
                  <a:tcPr/>
                </a:tc>
                <a:tc>
                  <a:txBody>
                    <a:bodyPr/>
                    <a:lstStyle/>
                    <a:p>
                      <a:r>
                        <a:rPr lang="en-US" sz="1400" dirty="0" smtClean="0"/>
                        <a:t>$3000 License per VM</a:t>
                      </a:r>
                      <a:endParaRPr lang="en-US" sz="1400" dirty="0"/>
                    </a:p>
                  </a:txBody>
                  <a:tcPr/>
                </a:tc>
              </a:tr>
              <a:tr h="556227">
                <a:tc>
                  <a:txBody>
                    <a:bodyPr/>
                    <a:lstStyle/>
                    <a:p>
                      <a:r>
                        <a:rPr lang="en-US" sz="1400" dirty="0" smtClean="0"/>
                        <a:t>Virtual (Hosted by Us)</a:t>
                      </a:r>
                      <a:endParaRPr lang="en-US" sz="1400" dirty="0"/>
                    </a:p>
                  </a:txBody>
                  <a:tcPr/>
                </a:tc>
                <a:tc>
                  <a:txBody>
                    <a:bodyPr/>
                    <a:lstStyle/>
                    <a:p>
                      <a:r>
                        <a:rPr lang="en-US" sz="1400" dirty="0" smtClean="0"/>
                        <a:t>Priced by CPU</a:t>
                      </a:r>
                      <a:r>
                        <a:rPr lang="en-US" sz="1400" baseline="0" dirty="0" smtClean="0"/>
                        <a:t> time</a:t>
                      </a:r>
                      <a:r>
                        <a:rPr lang="en-US" sz="1400" baseline="30000" dirty="0" smtClean="0"/>
                        <a:t>1</a:t>
                      </a:r>
                      <a:endParaRPr lang="en-US" sz="1400" baseline="30000" dirty="0"/>
                    </a:p>
                  </a:txBody>
                  <a:tcPr/>
                </a:tc>
                <a:tc>
                  <a:txBody>
                    <a:bodyPr/>
                    <a:lstStyle/>
                    <a:p>
                      <a:r>
                        <a:rPr lang="en-US" sz="1400" dirty="0" smtClean="0"/>
                        <a:t>Priced</a:t>
                      </a:r>
                      <a:r>
                        <a:rPr lang="en-US" sz="1400" baseline="0" dirty="0" smtClean="0"/>
                        <a:t> by CPU time</a:t>
                      </a:r>
                      <a:endParaRPr lang="en-US" sz="1400" dirty="0"/>
                    </a:p>
                  </a:txBody>
                  <a:tcPr/>
                </a:tc>
                <a:tc>
                  <a:txBody>
                    <a:bodyPr/>
                    <a:lstStyle/>
                    <a:p>
                      <a:r>
                        <a:rPr lang="en-US" sz="1400" dirty="0" smtClean="0"/>
                        <a:t>Priced</a:t>
                      </a:r>
                      <a:r>
                        <a:rPr lang="en-US" sz="1400" baseline="0" dirty="0" smtClean="0"/>
                        <a:t> by CPU time</a:t>
                      </a:r>
                      <a:endParaRPr lang="en-US" sz="1400" dirty="0"/>
                    </a:p>
                  </a:txBody>
                  <a:tcPr/>
                </a:tc>
              </a:tr>
              <a:tr h="556227">
                <a:tc>
                  <a:txBody>
                    <a:bodyPr/>
                    <a:lstStyle/>
                    <a:p>
                      <a:r>
                        <a:rPr lang="en-US" sz="1400" dirty="0" smtClean="0"/>
                        <a:t>Physical (Hosted</a:t>
                      </a:r>
                      <a:r>
                        <a:rPr lang="en-US" sz="1400" baseline="0" dirty="0" smtClean="0"/>
                        <a:t> by them)</a:t>
                      </a:r>
                      <a:endParaRPr lang="en-US" sz="1400" dirty="0"/>
                    </a:p>
                  </a:txBody>
                  <a:tcPr/>
                </a:tc>
                <a:tc>
                  <a:txBody>
                    <a:bodyPr/>
                    <a:lstStyle/>
                    <a:p>
                      <a:r>
                        <a:rPr lang="en-US" sz="1400" dirty="0" smtClean="0"/>
                        <a:t>Quoted at $6000</a:t>
                      </a:r>
                      <a:endParaRPr lang="en-US" sz="1400" dirty="0"/>
                    </a:p>
                  </a:txBody>
                  <a:tcPr/>
                </a:tc>
                <a:tc>
                  <a:txBody>
                    <a:bodyPr/>
                    <a:lstStyle/>
                    <a:p>
                      <a:pPr algn="l"/>
                      <a:r>
                        <a:rPr lang="en-US" sz="1400" dirty="0" smtClean="0"/>
                        <a:t>Resides</a:t>
                      </a:r>
                      <a:r>
                        <a:rPr lang="en-US" sz="1400" baseline="0" dirty="0" smtClean="0"/>
                        <a:t> with WAE (included in cost)</a:t>
                      </a:r>
                      <a:endParaRPr lang="en-US" sz="1400" dirty="0"/>
                    </a:p>
                  </a:txBody>
                  <a:tcPr/>
                </a:tc>
                <a:tc>
                  <a:txBody>
                    <a:bodyPr/>
                    <a:lstStyle/>
                    <a:p>
                      <a:pPr algn="l"/>
                      <a:r>
                        <a:rPr lang="en-US" sz="1400" dirty="0" smtClean="0"/>
                        <a:t>Quoted</a:t>
                      </a:r>
                      <a:r>
                        <a:rPr lang="en-US" sz="1400" baseline="0" dirty="0" smtClean="0"/>
                        <a:t> at $4000 per node</a:t>
                      </a:r>
                      <a:endParaRPr lang="en-US" sz="1400" dirty="0"/>
                    </a:p>
                  </a:txBody>
                  <a:tcPr/>
                </a:tc>
              </a:tr>
            </a:tbl>
          </a:graphicData>
        </a:graphic>
      </p:graphicFrame>
      <p:sp>
        <p:nvSpPr>
          <p:cNvPr id="9" name="Rectangle 7"/>
          <p:cNvSpPr>
            <a:spLocks noChangeArrowheads="1"/>
          </p:cNvSpPr>
          <p:nvPr/>
        </p:nvSpPr>
        <p:spPr bwMode="auto">
          <a:xfrm>
            <a:off x="152400" y="6477000"/>
            <a:ext cx="2965450" cy="261938"/>
          </a:xfrm>
          <a:prstGeom prst="rect">
            <a:avLst/>
          </a:prstGeom>
          <a:noFill/>
          <a:ln w="9525">
            <a:noFill/>
            <a:miter lim="800000"/>
            <a:headEnd/>
            <a:tailEnd/>
          </a:ln>
        </p:spPr>
        <p:txBody>
          <a:bodyPr wrap="none">
            <a:spAutoFit/>
          </a:bodyPr>
          <a:lstStyle/>
          <a:p>
            <a:r>
              <a:rPr lang="en-US" sz="1100" dirty="0"/>
              <a:t>1) Source: http://aws.amazon.com/ec2/pricing/</a:t>
            </a:r>
          </a:p>
        </p:txBody>
      </p:sp>
      <p:pic>
        <p:nvPicPr>
          <p:cNvPr id="10" name="Picture 2" descr="http://images.forbes.com/media/2010/06/02/0602_amazon-web-services-logo_485x340.jpg"/>
          <p:cNvPicPr>
            <a:picLocks noChangeAspect="1" noChangeArrowheads="1"/>
          </p:cNvPicPr>
          <p:nvPr/>
        </p:nvPicPr>
        <p:blipFill>
          <a:blip r:embed="rId2" cstate="print"/>
          <a:srcRect/>
          <a:stretch>
            <a:fillRect/>
          </a:stretch>
        </p:blipFill>
        <p:spPr bwMode="auto">
          <a:xfrm>
            <a:off x="5334000" y="1371600"/>
            <a:ext cx="2293937" cy="1608121"/>
          </a:xfrm>
          <a:prstGeom prst="rect">
            <a:avLst/>
          </a:prstGeom>
          <a:noFill/>
        </p:spPr>
      </p:pic>
      <p:sp>
        <p:nvSpPr>
          <p:cNvPr id="11"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IT Department Hardware</a:t>
            </a:r>
            <a:br>
              <a:rPr lang="en-US" dirty="0" smtClean="0"/>
            </a:br>
            <a:r>
              <a:rPr lang="en-US" sz="1800" dirty="0" smtClean="0"/>
              <a:t>Remotely hosted option </a:t>
            </a:r>
            <a:endParaRPr 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29</a:t>
            </a:fld>
            <a:endParaRPr lang="en-US"/>
          </a:p>
        </p:txBody>
      </p:sp>
      <p:sp>
        <p:nvSpPr>
          <p:cNvPr id="7" name="Title 1"/>
          <p:cNvSpPr>
            <a:spLocks noGrp="1"/>
          </p:cNvSpPr>
          <p:nvPr>
            <p:ph type="title"/>
          </p:nvPr>
        </p:nvSpPr>
        <p:spPr>
          <a:xfrm>
            <a:off x="0" y="0"/>
            <a:ext cx="7620000" cy="1143000"/>
          </a:xfrm>
        </p:spPr>
        <p:txBody>
          <a:bodyPr/>
          <a:lstStyle/>
          <a:p>
            <a:pPr>
              <a:defRPr/>
            </a:pPr>
            <a:r>
              <a:rPr lang="en-US" dirty="0" smtClean="0"/>
              <a:t>Station Hardware</a:t>
            </a:r>
            <a:br>
              <a:rPr lang="en-US" dirty="0" smtClean="0"/>
            </a:br>
            <a:r>
              <a:rPr lang="en-US" sz="1800" dirty="0" smtClean="0"/>
              <a:t>Optional</a:t>
            </a:r>
            <a:endParaRPr lang="en-US" dirty="0"/>
          </a:p>
        </p:txBody>
      </p:sp>
      <p:pic>
        <p:nvPicPr>
          <p:cNvPr id="8" name="Picture 3"/>
          <p:cNvPicPr>
            <a:picLocks noChangeAspect="1" noChangeArrowheads="1"/>
          </p:cNvPicPr>
          <p:nvPr/>
        </p:nvPicPr>
        <p:blipFill>
          <a:blip r:embed="rId2" cstate="print"/>
          <a:srcRect/>
          <a:stretch>
            <a:fillRect/>
          </a:stretch>
        </p:blipFill>
        <p:spPr bwMode="auto">
          <a:xfrm>
            <a:off x="617538" y="2616200"/>
            <a:ext cx="1585912" cy="1587500"/>
          </a:xfrm>
          <a:prstGeom prst="rect">
            <a:avLst/>
          </a:prstGeom>
          <a:noFill/>
          <a:ln w="9525">
            <a:noFill/>
            <a:miter lim="800000"/>
            <a:headEnd/>
            <a:tailEnd/>
          </a:ln>
          <a:effectLst/>
        </p:spPr>
      </p:pic>
      <p:pic>
        <p:nvPicPr>
          <p:cNvPr id="9" name="Picture 4" descr="TS-7552 Shown with TS-ENC755 Metal Enclosure"/>
          <p:cNvPicPr>
            <a:picLocks noChangeAspect="1" noChangeArrowheads="1"/>
          </p:cNvPicPr>
          <p:nvPr/>
        </p:nvPicPr>
        <p:blipFill>
          <a:blip r:embed="rId3" cstate="print"/>
          <a:srcRect/>
          <a:stretch>
            <a:fillRect/>
          </a:stretch>
        </p:blipFill>
        <p:spPr bwMode="auto">
          <a:xfrm>
            <a:off x="1674813" y="2662237"/>
            <a:ext cx="3048000" cy="1184275"/>
          </a:xfrm>
          <a:prstGeom prst="rect">
            <a:avLst/>
          </a:prstGeom>
          <a:noFill/>
          <a:ln w="9525">
            <a:noFill/>
            <a:miter lim="800000"/>
            <a:headEnd/>
            <a:tailEnd/>
          </a:ln>
        </p:spPr>
      </p:pic>
      <p:pic>
        <p:nvPicPr>
          <p:cNvPr id="10" name="Picture 4"/>
          <p:cNvPicPr>
            <a:picLocks noChangeAspect="1" noChangeArrowheads="1"/>
          </p:cNvPicPr>
          <p:nvPr/>
        </p:nvPicPr>
        <p:blipFill>
          <a:blip r:embed="rId4" cstate="print"/>
          <a:srcRect/>
          <a:stretch>
            <a:fillRect/>
          </a:stretch>
        </p:blipFill>
        <p:spPr bwMode="auto">
          <a:xfrm>
            <a:off x="3784600" y="4289425"/>
            <a:ext cx="914400" cy="1230312"/>
          </a:xfrm>
          <a:prstGeom prst="rect">
            <a:avLst/>
          </a:prstGeom>
          <a:noFill/>
          <a:ln w="9525">
            <a:noFill/>
            <a:miter lim="800000"/>
            <a:headEnd/>
            <a:tailEnd/>
          </a:ln>
          <a:effectLst/>
        </p:spPr>
      </p:pic>
      <p:pic>
        <p:nvPicPr>
          <p:cNvPr id="11" name="Picture 8" descr="C:\Users\CJ\AppData\Local\Microsoft\Windows\Temporary Internet Files\Content.IE5\HVIUM9GX\MP900444522[1].jpg"/>
          <p:cNvPicPr>
            <a:picLocks noChangeAspect="1" noChangeArrowheads="1"/>
          </p:cNvPicPr>
          <p:nvPr/>
        </p:nvPicPr>
        <p:blipFill>
          <a:blip r:embed="rId5" cstate="print"/>
          <a:srcRect/>
          <a:stretch>
            <a:fillRect/>
          </a:stretch>
        </p:blipFill>
        <p:spPr bwMode="auto">
          <a:xfrm>
            <a:off x="6094413" y="3846512"/>
            <a:ext cx="1387475" cy="2117725"/>
          </a:xfrm>
          <a:prstGeom prst="rect">
            <a:avLst/>
          </a:prstGeom>
          <a:noFill/>
          <a:ln w="9525">
            <a:noFill/>
            <a:miter lim="800000"/>
            <a:headEnd/>
            <a:tailEnd/>
          </a:ln>
        </p:spPr>
      </p:pic>
      <p:cxnSp>
        <p:nvCxnSpPr>
          <p:cNvPr id="12" name="Straight Arrow Connector 11"/>
          <p:cNvCxnSpPr/>
          <p:nvPr/>
        </p:nvCxnSpPr>
        <p:spPr>
          <a:xfrm flipH="1" flipV="1">
            <a:off x="3198813" y="3846512"/>
            <a:ext cx="585787" cy="10588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699000" y="4905375"/>
            <a:ext cx="1395413"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 name="TextBox 12"/>
          <p:cNvSpPr txBox="1">
            <a:spLocks noChangeArrowheads="1"/>
          </p:cNvSpPr>
          <p:nvPr/>
        </p:nvSpPr>
        <p:spPr bwMode="auto">
          <a:xfrm>
            <a:off x="6094413" y="3421062"/>
            <a:ext cx="1524000" cy="369888"/>
          </a:xfrm>
          <a:prstGeom prst="rect">
            <a:avLst/>
          </a:prstGeom>
          <a:noFill/>
          <a:ln w="9525">
            <a:noFill/>
            <a:miter lim="800000"/>
            <a:headEnd/>
            <a:tailEnd/>
          </a:ln>
        </p:spPr>
        <p:txBody>
          <a:bodyPr>
            <a:spAutoFit/>
          </a:bodyPr>
          <a:lstStyle/>
          <a:p>
            <a:r>
              <a:rPr lang="en-US"/>
              <a:t>Transit IT site</a:t>
            </a:r>
          </a:p>
        </p:txBody>
      </p:sp>
      <p:pic>
        <p:nvPicPr>
          <p:cNvPr id="15" name="Picture 2"/>
          <p:cNvPicPr>
            <a:picLocks noChangeAspect="1" noChangeArrowheads="1"/>
          </p:cNvPicPr>
          <p:nvPr/>
        </p:nvPicPr>
        <p:blipFill>
          <a:blip r:embed="rId6" cstate="print"/>
          <a:srcRect/>
          <a:stretch>
            <a:fillRect/>
          </a:stretch>
        </p:blipFill>
        <p:spPr bwMode="auto">
          <a:xfrm>
            <a:off x="4660900" y="487362"/>
            <a:ext cx="1587500" cy="1587500"/>
          </a:xfrm>
          <a:prstGeom prst="rect">
            <a:avLst/>
          </a:prstGeom>
          <a:noFill/>
          <a:ln w="9525">
            <a:noFill/>
            <a:miter lim="800000"/>
            <a:headEnd/>
            <a:tailEnd/>
          </a:ln>
          <a:effectLst/>
        </p:spPr>
      </p:pic>
      <p:sp>
        <p:nvSpPr>
          <p:cNvPr id="16" name="Rectangle 15"/>
          <p:cNvSpPr/>
          <p:nvPr/>
        </p:nvSpPr>
        <p:spPr>
          <a:xfrm>
            <a:off x="4947455" y="989097"/>
            <a:ext cx="1146502" cy="584775"/>
          </a:xfrm>
          <a:prstGeom prst="rect">
            <a:avLst/>
          </a:prstGeom>
          <a:noFill/>
        </p:spPr>
        <p:txBody>
          <a:bodyPr>
            <a:spAutoFit/>
          </a:bodyPr>
          <a:lstStyle/>
          <a:p>
            <a:pPr algn="ctr">
              <a:defRPr/>
            </a:pPr>
            <a:r>
              <a:rPr lang="en-US" sz="1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Next train is at 3:30</a:t>
            </a:r>
          </a:p>
        </p:txBody>
      </p:sp>
      <p:cxnSp>
        <p:nvCxnSpPr>
          <p:cNvPr id="17" name="Straight Arrow Connector 16"/>
          <p:cNvCxnSpPr/>
          <p:nvPr/>
        </p:nvCxnSpPr>
        <p:spPr>
          <a:xfrm flipV="1">
            <a:off x="3784600" y="1960562"/>
            <a:ext cx="1168400" cy="8810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The Problem</a:t>
            </a:r>
            <a:endParaRPr lang="en-US" dirty="0"/>
          </a:p>
        </p:txBody>
      </p:sp>
      <p:sp>
        <p:nvSpPr>
          <p:cNvPr id="5" name="Content Placeholder 4"/>
          <p:cNvSpPr>
            <a:spLocks noGrp="1"/>
          </p:cNvSpPr>
          <p:nvPr>
            <p:ph idx="1"/>
          </p:nvPr>
        </p:nvSpPr>
        <p:spPr/>
        <p:txBody>
          <a:bodyPr/>
          <a:lstStyle/>
          <a:p>
            <a:pPr marL="0" indent="0">
              <a:buNone/>
            </a:pPr>
            <a:r>
              <a:rPr lang="en-US" dirty="0"/>
              <a:t>Lack of complete information prevents transit organizations </a:t>
            </a:r>
            <a:r>
              <a:rPr lang="en-US" dirty="0" smtClean="0"/>
              <a:t>and local businesses from maximizing the potential benefits of light rail systems.</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a:t>
            </a:fld>
            <a:endParaRPr lang="en-US"/>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2597205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March 1 2012</a:t>
            </a:r>
            <a:endParaRPr lang="en-US"/>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30</a:t>
            </a:fld>
            <a:endParaRPr lang="en-US"/>
          </a:p>
        </p:txBody>
      </p:sp>
      <p:graphicFrame>
        <p:nvGraphicFramePr>
          <p:cNvPr id="7" name="Content Placeholder 6"/>
          <p:cNvGraphicFramePr>
            <a:graphicFrameLocks noGrp="1"/>
          </p:cNvGraphicFramePr>
          <p:nvPr>
            <p:ph idx="1"/>
          </p:nvPr>
        </p:nvGraphicFramePr>
        <p:xfrm>
          <a:off x="457200" y="1600200"/>
          <a:ext cx="5603685" cy="2255520"/>
        </p:xfrm>
        <a:graphic>
          <a:graphicData uri="http://schemas.openxmlformats.org/drawingml/2006/table">
            <a:tbl>
              <a:tblPr firstRow="1" bandRow="1">
                <a:tableStyleId>{073A0DAA-6AF3-43AB-8588-CEC1D06C72B9}</a:tableStyleId>
              </a:tblPr>
              <a:tblGrid>
                <a:gridCol w="3276600"/>
                <a:gridCol w="2327085"/>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Station </a:t>
                      </a:r>
                      <a:r>
                        <a:rPr lang="en-US" baseline="0" dirty="0" smtClean="0"/>
                        <a:t>Computer</a:t>
                      </a:r>
                      <a:endParaRPr lang="en-US" dirty="0"/>
                    </a:p>
                  </a:txBody>
                  <a:tcPr/>
                </a:tc>
                <a:tc>
                  <a:txBody>
                    <a:bodyPr/>
                    <a:lstStyle/>
                    <a:p>
                      <a:r>
                        <a:rPr lang="en-US" dirty="0" smtClean="0"/>
                        <a:t>$170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$110</a:t>
                      </a:r>
                      <a:endParaRPr lang="en-US" dirty="0"/>
                    </a:p>
                  </a:txBody>
                  <a:tcPr/>
                </a:tc>
              </a:tr>
              <a:tr h="370840">
                <a:tc>
                  <a:txBody>
                    <a:bodyPr/>
                    <a:lstStyle/>
                    <a:p>
                      <a:r>
                        <a:rPr lang="en-US" dirty="0" smtClean="0"/>
                        <a:t>Weatherproof monitor</a:t>
                      </a:r>
                      <a:endParaRPr lang="en-US" dirty="0"/>
                    </a:p>
                  </a:txBody>
                  <a:tcPr/>
                </a:tc>
                <a:tc>
                  <a:txBody>
                    <a:bodyPr/>
                    <a:lstStyle/>
                    <a:p>
                      <a:r>
                        <a:rPr lang="en-US" dirty="0" smtClean="0"/>
                        <a:t>$785</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$200</a:t>
                      </a:r>
                      <a:endParaRPr lang="en-US" dirty="0"/>
                    </a:p>
                  </a:txBody>
                  <a:tcPr/>
                </a:tc>
              </a:tr>
              <a:tr h="370840">
                <a:tc>
                  <a:txBody>
                    <a:bodyPr/>
                    <a:lstStyle/>
                    <a:p>
                      <a:r>
                        <a:rPr lang="en-US" b="1" dirty="0" smtClean="0"/>
                        <a:t>TOTAL</a:t>
                      </a:r>
                      <a:endParaRPr lang="en-US" b="1" dirty="0"/>
                    </a:p>
                  </a:txBody>
                  <a:tcPr/>
                </a:tc>
                <a:tc>
                  <a:txBody>
                    <a:bodyPr/>
                    <a:lstStyle/>
                    <a:p>
                      <a:r>
                        <a:rPr lang="en-US" b="1" dirty="0" smtClean="0"/>
                        <a:t>$1265*</a:t>
                      </a:r>
                      <a:endParaRPr lang="en-US" b="1" dirty="0"/>
                    </a:p>
                  </a:txBody>
                  <a:tcPr/>
                </a:tc>
              </a:tr>
            </a:tbl>
          </a:graphicData>
        </a:graphic>
      </p:graphicFrame>
      <p:sp>
        <p:nvSpPr>
          <p:cNvPr id="8" name="TextBox 8"/>
          <p:cNvSpPr txBox="1">
            <a:spLocks noChangeArrowheads="1"/>
          </p:cNvSpPr>
          <p:nvPr/>
        </p:nvSpPr>
        <p:spPr bwMode="auto">
          <a:xfrm>
            <a:off x="6543675" y="5997575"/>
            <a:ext cx="1447800" cy="381000"/>
          </a:xfrm>
          <a:prstGeom prst="rect">
            <a:avLst/>
          </a:prstGeom>
          <a:noFill/>
          <a:ln w="9525">
            <a:noFill/>
            <a:miter lim="800000"/>
            <a:headEnd/>
            <a:tailEnd/>
          </a:ln>
        </p:spPr>
        <p:txBody>
          <a:bodyPr>
            <a:spAutoFit/>
          </a:bodyPr>
          <a:lstStyle/>
          <a:p>
            <a:r>
              <a:rPr lang="en-US"/>
              <a:t>* Per station</a:t>
            </a:r>
          </a:p>
        </p:txBody>
      </p:sp>
      <p:sp>
        <p:nvSpPr>
          <p:cNvPr id="9" name="Title 1"/>
          <p:cNvSpPr txBox="1">
            <a:spLocks/>
          </p:cNvSpPr>
          <p:nvPr/>
        </p:nvSpPr>
        <p:spPr>
          <a:xfrm>
            <a:off x="0" y="0"/>
            <a:ext cx="7620000" cy="1143000"/>
          </a:xfrm>
          <a:prstGeom prst="rect">
            <a:avLst/>
          </a:prstGeo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600" b="0" i="0" u="none" strike="noStrike" kern="1200" cap="none" spc="-100" normalizeH="0" baseline="0" noProof="0" dirty="0" smtClean="0">
                <a:ln>
                  <a:noFill/>
                </a:ln>
                <a:solidFill>
                  <a:schemeClr val="tx2"/>
                </a:solidFill>
                <a:effectLst/>
                <a:uLnTx/>
                <a:uFillTx/>
                <a:latin typeface="+mj-lt"/>
                <a:ea typeface="+mj-ea"/>
                <a:cs typeface="+mj-cs"/>
              </a:rPr>
              <a:t>Station Hardware</a:t>
            </a:r>
            <a:br>
              <a:rPr kumimoji="0" lang="en-US" sz="4600" b="0" i="0" u="none" strike="noStrike" kern="1200" cap="none" spc="-100" normalizeH="0" baseline="0" noProof="0" dirty="0" smtClean="0">
                <a:ln>
                  <a:noFill/>
                </a:ln>
                <a:solidFill>
                  <a:schemeClr val="tx2"/>
                </a:solidFill>
                <a:effectLst/>
                <a:uLnTx/>
                <a:uFillTx/>
                <a:latin typeface="+mj-lt"/>
                <a:ea typeface="+mj-ea"/>
                <a:cs typeface="+mj-cs"/>
              </a:rPr>
            </a:br>
            <a:r>
              <a:rPr kumimoji="0" lang="en-US" sz="1800" b="0" i="0" u="none" strike="noStrike" kern="1200" cap="none" spc="-100" normalizeH="0" baseline="0" noProof="0" dirty="0" smtClean="0">
                <a:ln>
                  <a:noFill/>
                </a:ln>
                <a:solidFill>
                  <a:schemeClr val="tx2"/>
                </a:solidFill>
                <a:effectLst/>
                <a:uLnTx/>
                <a:uFillTx/>
                <a:latin typeface="+mj-lt"/>
                <a:ea typeface="+mj-ea"/>
                <a:cs typeface="+mj-cs"/>
              </a:rPr>
              <a:t>Optional</a:t>
            </a:r>
            <a:endParaRPr kumimoji="0" lang="en-US" sz="46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Software</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pPr/>
              <a:t>31</a:t>
            </a:fld>
            <a:endParaRPr lang="en-US"/>
          </a:p>
        </p:txBody>
      </p:sp>
    </p:spTree>
    <p:extLst>
      <p:ext uri="{BB962C8B-B14F-4D97-AF65-F5344CB8AC3E}">
        <p14:creationId xmlns:p14="http://schemas.microsoft.com/office/powerpoint/2010/main" val="24163497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32</a:t>
            </a:fld>
            <a:endParaRPr lang="en-US"/>
          </a:p>
        </p:txBody>
      </p:sp>
      <p:pic>
        <p:nvPicPr>
          <p:cNvPr id="5122" name="Picture 2" descr="http://www.cs.odu.edu/~410red/forum/XMB-1.9.11.12/files/files.php?pid=116&amp;aid=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0"/>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271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Design Concept</a:t>
            </a:r>
            <a:endParaRPr lang="en-US" dirty="0"/>
          </a:p>
        </p:txBody>
      </p:sp>
      <p:sp>
        <p:nvSpPr>
          <p:cNvPr id="3" name="Content Placeholder 2"/>
          <p:cNvSpPr>
            <a:spLocks noGrp="1"/>
          </p:cNvSpPr>
          <p:nvPr>
            <p:ph idx="1"/>
          </p:nvPr>
        </p:nvSpPr>
        <p:spPr/>
        <p:txBody>
          <a:bodyPr>
            <a:normAutofit/>
          </a:bodyPr>
          <a:lstStyle/>
          <a:p>
            <a:r>
              <a:rPr lang="en-US" dirty="0"/>
              <a:t>Emerging light rail systems may be equipped with some of the AVL functionality of our system currently.</a:t>
            </a:r>
          </a:p>
          <a:p>
            <a:r>
              <a:rPr lang="en-US" dirty="0"/>
              <a:t>The monitoring system will have a modular design such that existing </a:t>
            </a:r>
            <a:r>
              <a:rPr lang="en-US" dirty="0" smtClean="0"/>
              <a:t>systems/sensors </a:t>
            </a:r>
            <a:r>
              <a:rPr lang="en-US" dirty="0"/>
              <a:t>on </a:t>
            </a:r>
            <a:r>
              <a:rPr lang="en-US" dirty="0" smtClean="0"/>
              <a:t>the vehicles </a:t>
            </a:r>
            <a:r>
              <a:rPr lang="en-US" dirty="0"/>
              <a:t>can be interfaced </a:t>
            </a:r>
            <a:r>
              <a:rPr lang="en-US" dirty="0" smtClean="0"/>
              <a:t>into our </a:t>
            </a:r>
            <a:r>
              <a:rPr lang="en-US" dirty="0"/>
              <a:t>on-board Linux embedded </a:t>
            </a:r>
            <a:r>
              <a:rPr lang="en-US" dirty="0" smtClean="0"/>
              <a:t>module. </a:t>
            </a:r>
            <a:endParaRPr lang="en-US" dirty="0"/>
          </a:p>
          <a:p>
            <a:r>
              <a:rPr lang="en-US" dirty="0" smtClean="0"/>
              <a:t>Data is collected from the vehicle sensors and our software interprets that data.</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33</a:t>
            </a:fld>
            <a:endParaRPr lang="en-US"/>
          </a:p>
        </p:txBody>
      </p:sp>
    </p:spTree>
    <p:extLst>
      <p:ext uri="{BB962C8B-B14F-4D97-AF65-F5344CB8AC3E}">
        <p14:creationId xmlns:p14="http://schemas.microsoft.com/office/powerpoint/2010/main" val="6514761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280874" y="1194816"/>
            <a:ext cx="4076735" cy="2724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44" name="Picture 20" descr="http://www.toronto.ca/involved/projects/lrv/images/streetca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408" y="1528381"/>
            <a:ext cx="3810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Software Phase I – Embedded System</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5" name="Slide Number Placeholder 4"/>
          <p:cNvSpPr>
            <a:spLocks noGrp="1"/>
          </p:cNvSpPr>
          <p:nvPr>
            <p:ph type="sldNum" sz="quarter" idx="12"/>
          </p:nvPr>
        </p:nvSpPr>
        <p:spPr/>
        <p:txBody>
          <a:bodyPr/>
          <a:lstStyle/>
          <a:p>
            <a:fld id="{2EE873E7-DBD3-43C8-86A2-5E88EDD02B8A}" type="slidenum">
              <a:rPr lang="en-US" smtClean="0"/>
              <a:pPr/>
              <a:t>34</a:t>
            </a:fld>
            <a:endParaRPr lang="en-US"/>
          </a:p>
        </p:txBody>
      </p:sp>
      <p:pic>
        <p:nvPicPr>
          <p:cNvPr id="1030" name="Picture 6" descr="http://www.eurotech-inc.com/images/devices/passenger-people-counter-lar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9750" y="2667000"/>
            <a:ext cx="1723397" cy="11720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ipc2u.com/images/nice3100p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9744" y="1642907"/>
            <a:ext cx="1905000" cy="12957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gohrt.com/wp-content/uploads/2010/04/lightrail-map-we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648" y="3802465"/>
            <a:ext cx="4724400" cy="239799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0116"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4412"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5284"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intranetsoftwareguide.files.wordpress.com/2010/06/intranet2.jpg?w=49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48400" y="5047594"/>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43128" y="1567934"/>
            <a:ext cx="1764457" cy="369332"/>
          </a:xfrm>
          <a:prstGeom prst="rect">
            <a:avLst/>
          </a:prstGeom>
          <a:noFill/>
        </p:spPr>
        <p:txBody>
          <a:bodyPr wrap="none" rtlCol="0">
            <a:spAutoFit/>
          </a:bodyPr>
          <a:lstStyle/>
          <a:p>
            <a:r>
              <a:rPr lang="en-US" dirty="0" smtClean="0"/>
              <a:t>Light Rail Vehicle</a:t>
            </a:r>
            <a:endParaRPr lang="en-US" dirty="0"/>
          </a:p>
        </p:txBody>
      </p:sp>
      <p:sp>
        <p:nvSpPr>
          <p:cNvPr id="14" name="Left Brace 13"/>
          <p:cNvSpPr/>
          <p:nvPr/>
        </p:nvSpPr>
        <p:spPr>
          <a:xfrm>
            <a:off x="4407408" y="1237488"/>
            <a:ext cx="316992" cy="272491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26" name="Straight Arrow Connector 25"/>
          <p:cNvCxnSpPr/>
          <p:nvPr/>
        </p:nvCxnSpPr>
        <p:spPr>
          <a:xfrm>
            <a:off x="2974848" y="4800600"/>
            <a:ext cx="3578352" cy="96136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048" name="Picture 24" descr="http://ak.buy.com/PI/0/500/10353206.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7048" y="2856431"/>
            <a:ext cx="977646" cy="977646"/>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p:nvPr/>
        </p:nvCxnSpPr>
        <p:spPr>
          <a:xfrm flipH="1">
            <a:off x="2974848" y="1894830"/>
            <a:ext cx="2787396" cy="290577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H="1">
            <a:off x="5825872" y="3345254"/>
            <a:ext cx="1452037" cy="15994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47" name="Straight Arrow Connector 1046"/>
          <p:cNvCxnSpPr/>
          <p:nvPr/>
        </p:nvCxnSpPr>
        <p:spPr>
          <a:xfrm flipV="1">
            <a:off x="5825871" y="2290761"/>
            <a:ext cx="270129" cy="96225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0" name="TextBox 59"/>
          <p:cNvSpPr txBox="1"/>
          <p:nvPr/>
        </p:nvSpPr>
        <p:spPr>
          <a:xfrm>
            <a:off x="4764024" y="1286492"/>
            <a:ext cx="1666931" cy="461665"/>
          </a:xfrm>
          <a:prstGeom prst="rect">
            <a:avLst/>
          </a:prstGeom>
          <a:noFill/>
        </p:spPr>
        <p:txBody>
          <a:bodyPr wrap="none" rtlCol="0">
            <a:spAutoFit/>
          </a:bodyPr>
          <a:lstStyle/>
          <a:p>
            <a:r>
              <a:rPr lang="en-US" sz="1200" dirty="0" smtClean="0"/>
              <a:t>On-Board Linux Module</a:t>
            </a:r>
            <a:br>
              <a:rPr lang="en-US" sz="1200" dirty="0" smtClean="0"/>
            </a:br>
            <a:r>
              <a:rPr lang="en-US" sz="1200" dirty="0" smtClean="0"/>
              <a:t>w/ Wireless NIC</a:t>
            </a:r>
            <a:endParaRPr lang="en-US" sz="1200" dirty="0"/>
          </a:p>
        </p:txBody>
      </p:sp>
      <p:sp>
        <p:nvSpPr>
          <p:cNvPr id="62" name="TextBox 61"/>
          <p:cNvSpPr txBox="1"/>
          <p:nvPr/>
        </p:nvSpPr>
        <p:spPr>
          <a:xfrm>
            <a:off x="7776575" y="3536219"/>
            <a:ext cx="559769" cy="369332"/>
          </a:xfrm>
          <a:prstGeom prst="rect">
            <a:avLst/>
          </a:prstGeom>
          <a:noFill/>
        </p:spPr>
        <p:txBody>
          <a:bodyPr wrap="none" rtlCol="0">
            <a:spAutoFit/>
          </a:bodyPr>
          <a:lstStyle/>
          <a:p>
            <a:r>
              <a:rPr lang="en-US" dirty="0" smtClean="0"/>
              <a:t>APC</a:t>
            </a:r>
            <a:endParaRPr lang="en-US" dirty="0"/>
          </a:p>
        </p:txBody>
      </p:sp>
      <p:sp>
        <p:nvSpPr>
          <p:cNvPr id="1052" name="TextBox 1051"/>
          <p:cNvSpPr txBox="1"/>
          <p:nvPr/>
        </p:nvSpPr>
        <p:spPr>
          <a:xfrm>
            <a:off x="4809744" y="3581173"/>
            <a:ext cx="663515" cy="307777"/>
          </a:xfrm>
          <a:prstGeom prst="rect">
            <a:avLst/>
          </a:prstGeom>
          <a:noFill/>
        </p:spPr>
        <p:txBody>
          <a:bodyPr wrap="none" rtlCol="0">
            <a:spAutoFit/>
          </a:bodyPr>
          <a:lstStyle/>
          <a:p>
            <a:r>
              <a:rPr lang="en-US" sz="1400" dirty="0" smtClean="0"/>
              <a:t>Switch</a:t>
            </a:r>
            <a:endParaRPr lang="en-US" sz="1400" dirty="0"/>
          </a:p>
        </p:txBody>
      </p:sp>
      <p:sp>
        <p:nvSpPr>
          <p:cNvPr id="1053" name="TextBox 1052"/>
          <p:cNvSpPr txBox="1"/>
          <p:nvPr/>
        </p:nvSpPr>
        <p:spPr>
          <a:xfrm>
            <a:off x="1881554" y="6179645"/>
            <a:ext cx="2150012" cy="369332"/>
          </a:xfrm>
          <a:prstGeom prst="rect">
            <a:avLst/>
          </a:prstGeom>
          <a:noFill/>
        </p:spPr>
        <p:txBody>
          <a:bodyPr wrap="none" rtlCol="0">
            <a:spAutoFit/>
          </a:bodyPr>
          <a:lstStyle/>
          <a:p>
            <a:r>
              <a:rPr lang="en-US" dirty="0" smtClean="0"/>
              <a:t>Wireless AP Network</a:t>
            </a:r>
            <a:endParaRPr lang="en-US" dirty="0"/>
          </a:p>
        </p:txBody>
      </p:sp>
      <p:sp>
        <p:nvSpPr>
          <p:cNvPr id="1054" name="TextBox 1053"/>
          <p:cNvSpPr txBox="1"/>
          <p:nvPr/>
        </p:nvSpPr>
        <p:spPr>
          <a:xfrm>
            <a:off x="6808902" y="5577303"/>
            <a:ext cx="938014" cy="369332"/>
          </a:xfrm>
          <a:prstGeom prst="rect">
            <a:avLst/>
          </a:prstGeom>
          <a:noFill/>
        </p:spPr>
        <p:txBody>
          <a:bodyPr wrap="none" rtlCol="0">
            <a:spAutoFit/>
          </a:bodyPr>
          <a:lstStyle/>
          <a:p>
            <a:r>
              <a:rPr lang="en-US" dirty="0" smtClean="0"/>
              <a:t>Intranet</a:t>
            </a:r>
            <a:endParaRPr lang="en-US" dirty="0"/>
          </a:p>
        </p:txBody>
      </p:sp>
      <p:pic>
        <p:nvPicPr>
          <p:cNvPr id="1055" name="Picture 28" descr="http://www.comparison.com.au/images/stories/Articles/gps%20satellit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79145" y="1292588"/>
            <a:ext cx="1414002" cy="109537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p:nvPr/>
        </p:nvCxnSpPr>
        <p:spPr>
          <a:xfrm flipH="1">
            <a:off x="6430955" y="1752600"/>
            <a:ext cx="1473375" cy="53816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7816077" y="1304353"/>
            <a:ext cx="514885" cy="338554"/>
          </a:xfrm>
          <a:prstGeom prst="rect">
            <a:avLst/>
          </a:prstGeom>
          <a:noFill/>
        </p:spPr>
        <p:txBody>
          <a:bodyPr wrap="none" rtlCol="0">
            <a:spAutoFit/>
          </a:bodyPr>
          <a:lstStyle/>
          <a:p>
            <a:r>
              <a:rPr lang="en-US" sz="1600" dirty="0" smtClean="0"/>
              <a:t>GPS</a:t>
            </a:r>
            <a:endParaRPr lang="en-US" sz="1600" dirty="0"/>
          </a:p>
        </p:txBody>
      </p:sp>
      <p:pic>
        <p:nvPicPr>
          <p:cNvPr id="67" name="Picture 2" descr="http://t2.gstatic.com/images?q=tbn:ANd9GcT9yHlq_30feFvpEwL-AdD2jkEKjLLLa24M3_01HLuPs6DWtJItM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17795" y="5001461"/>
            <a:ext cx="773579" cy="773579"/>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7294187" y="4388765"/>
            <a:ext cx="1504856" cy="646331"/>
          </a:xfrm>
          <a:prstGeom prst="rect">
            <a:avLst/>
          </a:prstGeom>
          <a:noFill/>
        </p:spPr>
        <p:txBody>
          <a:bodyPr wrap="square" rtlCol="0">
            <a:spAutoFit/>
          </a:bodyPr>
          <a:lstStyle/>
          <a:p>
            <a:r>
              <a:rPr lang="en-US" dirty="0" smtClean="0"/>
              <a:t>SQL Server Database</a:t>
            </a:r>
            <a:endParaRPr lang="en-US" dirty="0"/>
          </a:p>
        </p:txBody>
      </p:sp>
    </p:spTree>
    <p:extLst>
      <p:ext uri="{BB962C8B-B14F-4D97-AF65-F5344CB8AC3E}">
        <p14:creationId xmlns:p14="http://schemas.microsoft.com/office/powerpoint/2010/main" val="3859316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Phase II - Prediction</a:t>
            </a:r>
            <a:endParaRPr lang="en-US" dirty="0"/>
          </a:p>
        </p:txBody>
      </p:sp>
      <p:sp>
        <p:nvSpPr>
          <p:cNvPr id="5" name="Content Placeholder 4"/>
          <p:cNvSpPr>
            <a:spLocks noGrp="1"/>
          </p:cNvSpPr>
          <p:nvPr>
            <p:ph sz="half" idx="1"/>
          </p:nvPr>
        </p:nvSpPr>
        <p:spPr>
          <a:xfrm>
            <a:off x="457199" y="1600199"/>
            <a:ext cx="5255747" cy="4641533"/>
          </a:xfrm>
        </p:spPr>
        <p:txBody>
          <a:bodyPr>
            <a:normAutofit fontScale="92500"/>
          </a:bodyPr>
          <a:lstStyle/>
          <a:p>
            <a:r>
              <a:rPr lang="en-US" dirty="0" smtClean="0"/>
              <a:t>Real-time ridership and GPS coordinates of the vehicles will be retrieved from database, along with historical ridership data.</a:t>
            </a:r>
          </a:p>
          <a:p>
            <a:r>
              <a:rPr lang="en-US" dirty="0" smtClean="0"/>
              <a:t>This data will be analyzed based upon various features of time, riders, waypoints and other trends.</a:t>
            </a:r>
          </a:p>
          <a:p>
            <a:r>
              <a:rPr lang="en-US" dirty="0" smtClean="0"/>
              <a:t>The prediction server will generate and save a forecast to a database, as well as option routes in the event of a failure</a:t>
            </a:r>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35</a:t>
            </a:fld>
            <a:endParaRPr lang="en-US"/>
          </a:p>
        </p:txBody>
      </p:sp>
      <p:pic>
        <p:nvPicPr>
          <p:cNvPr id="2050" name="Picture 2" descr="http://t2.gstatic.com/images?q=tbn:ANd9GcT9yHlq_30feFvpEwL-AdD2jkEKjLLLa24M3_01HLuPs6DWtJItM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0937" y="1752600"/>
            <a:ext cx="1785747" cy="17857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cons.iconarchive.com/icons/visualpharm/hardware/256/server-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7335" y="4042446"/>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51790" y="1567934"/>
            <a:ext cx="2124043" cy="369332"/>
          </a:xfrm>
          <a:prstGeom prst="rect">
            <a:avLst/>
          </a:prstGeom>
          <a:noFill/>
        </p:spPr>
        <p:txBody>
          <a:bodyPr wrap="none" rtlCol="0">
            <a:spAutoFit/>
          </a:bodyPr>
          <a:lstStyle/>
          <a:p>
            <a:r>
              <a:rPr lang="en-US" dirty="0" smtClean="0"/>
              <a:t>SQL Database Server</a:t>
            </a:r>
            <a:endParaRPr lang="en-US" dirty="0"/>
          </a:p>
        </p:txBody>
      </p:sp>
      <p:sp>
        <p:nvSpPr>
          <p:cNvPr id="13" name="TextBox 12"/>
          <p:cNvSpPr txBox="1"/>
          <p:nvPr/>
        </p:nvSpPr>
        <p:spPr>
          <a:xfrm>
            <a:off x="5712947" y="5595402"/>
            <a:ext cx="2614434" cy="646331"/>
          </a:xfrm>
          <a:prstGeom prst="rect">
            <a:avLst/>
          </a:prstGeom>
          <a:noFill/>
        </p:spPr>
        <p:txBody>
          <a:bodyPr wrap="none" rtlCol="0">
            <a:spAutoFit/>
          </a:bodyPr>
          <a:lstStyle/>
          <a:p>
            <a:pPr algn="ctr"/>
            <a:r>
              <a:rPr lang="en-US" dirty="0" smtClean="0"/>
              <a:t>Optimization &amp; Prediction</a:t>
            </a:r>
            <a:br>
              <a:rPr lang="en-US" dirty="0" smtClean="0"/>
            </a:br>
            <a:r>
              <a:rPr lang="en-US" dirty="0" smtClean="0"/>
              <a:t>Server</a:t>
            </a:r>
            <a:endParaRPr lang="en-US" dirty="0"/>
          </a:p>
        </p:txBody>
      </p:sp>
      <p:cxnSp>
        <p:nvCxnSpPr>
          <p:cNvPr id="31" name="Straight Arrow Connector 30"/>
          <p:cNvCxnSpPr>
            <a:stCxn id="2050" idx="2"/>
            <a:endCxn id="2052" idx="0"/>
          </p:cNvCxnSpPr>
          <p:nvPr/>
        </p:nvCxnSpPr>
        <p:spPr>
          <a:xfrm>
            <a:off x="7013811" y="3538347"/>
            <a:ext cx="2" cy="504099"/>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02752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Software Phase III - Reporting</a:t>
            </a:r>
            <a:endParaRPr lang="en-US" dirty="0"/>
          </a:p>
        </p:txBody>
      </p:sp>
      <p:sp>
        <p:nvSpPr>
          <p:cNvPr id="6" name="Content Placeholder 5"/>
          <p:cNvSpPr>
            <a:spLocks noGrp="1"/>
          </p:cNvSpPr>
          <p:nvPr>
            <p:ph idx="1"/>
          </p:nvPr>
        </p:nvSpPr>
        <p:spPr>
          <a:xfrm>
            <a:off x="457200" y="1600201"/>
            <a:ext cx="7948076" cy="2286000"/>
          </a:xfrm>
        </p:spPr>
        <p:txBody>
          <a:bodyPr>
            <a:normAutofit/>
          </a:bodyPr>
          <a:lstStyle/>
          <a:p>
            <a:r>
              <a:rPr lang="en-US" dirty="0" smtClean="0"/>
              <a:t>The Web Application Engine (WAE) transmits the monitoring results from the prediction server to the Google API using General Transit Feed Specification (GTFS).</a:t>
            </a:r>
          </a:p>
          <a:p>
            <a:r>
              <a:rPr lang="en-US" dirty="0" smtClean="0"/>
              <a:t>Simultaneously, the WAE checks with the Google API to update its record of local destinations at the station waypoints from Google Places.</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2" name="Footer Placeholder 1"/>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36</a:t>
            </a:fld>
            <a:endParaRPr lang="en-US"/>
          </a:p>
        </p:txBody>
      </p:sp>
      <p:pic>
        <p:nvPicPr>
          <p:cNvPr id="7" name="Picture 4" descr="http://icons.iconarchive.com/icons/visualpharm/hardware/256/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233"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7845" y="5586390"/>
            <a:ext cx="2614434" cy="646331"/>
          </a:xfrm>
          <a:prstGeom prst="rect">
            <a:avLst/>
          </a:prstGeom>
          <a:noFill/>
        </p:spPr>
        <p:txBody>
          <a:bodyPr wrap="none" rtlCol="0">
            <a:spAutoFit/>
          </a:bodyPr>
          <a:lstStyle/>
          <a:p>
            <a:pPr algn="ctr"/>
            <a:r>
              <a:rPr lang="en-US" dirty="0" smtClean="0"/>
              <a:t>Optimization &amp; Prediction</a:t>
            </a:r>
            <a:br>
              <a:rPr lang="en-US" dirty="0" smtClean="0"/>
            </a:br>
            <a:r>
              <a:rPr lang="en-US" dirty="0" smtClean="0"/>
              <a:t>Server</a:t>
            </a:r>
            <a:endParaRPr lang="en-US" dirty="0"/>
          </a:p>
        </p:txBody>
      </p:sp>
      <p:pic>
        <p:nvPicPr>
          <p:cNvPr id="9" name="Picture 4" descr="http://icons.iconarchive.com/icons/visualpharm/hardware/256/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2279"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729169" y="5586390"/>
            <a:ext cx="1731884" cy="646331"/>
          </a:xfrm>
          <a:prstGeom prst="rect">
            <a:avLst/>
          </a:prstGeom>
          <a:noFill/>
        </p:spPr>
        <p:txBody>
          <a:bodyPr wrap="none" rtlCol="0">
            <a:spAutoFit/>
          </a:bodyPr>
          <a:lstStyle/>
          <a:p>
            <a:pPr algn="ctr"/>
            <a:r>
              <a:rPr lang="en-US" dirty="0" smtClean="0"/>
              <a:t>Web Application</a:t>
            </a:r>
            <a:br>
              <a:rPr lang="en-US" dirty="0" smtClean="0"/>
            </a:br>
            <a:r>
              <a:rPr lang="en-US" dirty="0" smtClean="0"/>
              <a:t>Engine</a:t>
            </a:r>
            <a:endParaRPr lang="en-US" dirty="0"/>
          </a:p>
        </p:txBody>
      </p:sp>
      <p:pic>
        <p:nvPicPr>
          <p:cNvPr id="11" name="Picture 18" descr="http://intranetsoftwareguide.files.wordpress.com/2010/06/intranet2.jpg?w=4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6613" y="4157640"/>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t1.gstatic.com/images?q=tbn:ANd9GcTRBrAwzAesT3czt8UTJFeYA1amX_yFcSraryZh5mI_LkNBIgC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8189" y="4300515"/>
            <a:ext cx="1947087"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Elbow Connector 28"/>
          <p:cNvCxnSpPr/>
          <p:nvPr/>
        </p:nvCxnSpPr>
        <p:spPr>
          <a:xfrm rot="10800000">
            <a:off x="1941433" y="4490634"/>
            <a:ext cx="990600" cy="31927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7" name="Elbow Connector 46"/>
          <p:cNvCxnSpPr/>
          <p:nvPr/>
        </p:nvCxnSpPr>
        <p:spPr>
          <a:xfrm flipV="1">
            <a:off x="1919655" y="4985934"/>
            <a:ext cx="1012378" cy="149354"/>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0" name="Elbow Connector 49"/>
          <p:cNvCxnSpPr/>
          <p:nvPr/>
        </p:nvCxnSpPr>
        <p:spPr>
          <a:xfrm flipV="1">
            <a:off x="3770233" y="4809913"/>
            <a:ext cx="914400" cy="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3" name="Elbow Connector 52"/>
          <p:cNvCxnSpPr/>
          <p:nvPr/>
        </p:nvCxnSpPr>
        <p:spPr>
          <a:xfrm flipV="1">
            <a:off x="6037422" y="4687349"/>
            <a:ext cx="552211" cy="10199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6" name="Elbow Connector 55"/>
          <p:cNvCxnSpPr/>
          <p:nvPr/>
        </p:nvCxnSpPr>
        <p:spPr>
          <a:xfrm rot="10800000" flipV="1">
            <a:off x="5469115" y="4872014"/>
            <a:ext cx="844412" cy="456817"/>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8" name="Elbow Connector 57"/>
          <p:cNvCxnSpPr/>
          <p:nvPr/>
        </p:nvCxnSpPr>
        <p:spPr>
          <a:xfrm rot="10800000">
            <a:off x="4227433" y="5135289"/>
            <a:ext cx="1279780" cy="19876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4973685" y="4691279"/>
            <a:ext cx="945067" cy="369332"/>
          </a:xfrm>
          <a:prstGeom prst="rect">
            <a:avLst/>
          </a:prstGeom>
          <a:noFill/>
        </p:spPr>
        <p:txBody>
          <a:bodyPr wrap="none" rtlCol="0">
            <a:spAutoFit/>
          </a:bodyPr>
          <a:lstStyle/>
          <a:p>
            <a:r>
              <a:rPr lang="en-US" dirty="0" smtClean="0"/>
              <a:t>Internet</a:t>
            </a:r>
            <a:endParaRPr lang="en-US" dirty="0"/>
          </a:p>
        </p:txBody>
      </p:sp>
    </p:spTree>
    <p:extLst>
      <p:ext uri="{BB962C8B-B14F-4D97-AF65-F5344CB8AC3E}">
        <p14:creationId xmlns:p14="http://schemas.microsoft.com/office/powerpoint/2010/main" val="1333395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Phase IV - Presentation</a:t>
            </a:r>
            <a:endParaRPr lang="en-US" dirty="0"/>
          </a:p>
        </p:txBody>
      </p:sp>
      <p:sp>
        <p:nvSpPr>
          <p:cNvPr id="3" name="Content Placeholder 2"/>
          <p:cNvSpPr>
            <a:spLocks noGrp="1"/>
          </p:cNvSpPr>
          <p:nvPr>
            <p:ph idx="1"/>
          </p:nvPr>
        </p:nvSpPr>
        <p:spPr>
          <a:xfrm>
            <a:off x="457200" y="1600201"/>
            <a:ext cx="8229600" cy="2239396"/>
          </a:xfrm>
        </p:spPr>
        <p:txBody>
          <a:bodyPr>
            <a:normAutofit fontScale="85000" lnSpcReduction="20000"/>
          </a:bodyPr>
          <a:lstStyle/>
          <a:p>
            <a:r>
              <a:rPr lang="en-US" dirty="0" smtClean="0"/>
              <a:t>With the WAE in place and our extensible interface to it, any web-enabled device can then retrieve the monitoring and local destination results directly using a standard format (GTFS, AJAX, etc.)</a:t>
            </a:r>
          </a:p>
          <a:p>
            <a:r>
              <a:rPr lang="en-US" dirty="0" smtClean="0"/>
              <a:t>The WAE will also receive rider feedback input from the end-user devices (website , Android app, etc.) Results will be written to a database for trend data and accessible via a back-end monitoring interface.</a:t>
            </a:r>
          </a:p>
          <a:p>
            <a:r>
              <a:rPr lang="en-US" dirty="0" smtClean="0"/>
              <a:t>Ideally, the real-time passenger information (RTPI) will be available at every point possible to the end-user.</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37</a:t>
            </a:fld>
            <a:endParaRPr lang="en-US"/>
          </a:p>
        </p:txBody>
      </p:sp>
      <p:pic>
        <p:nvPicPr>
          <p:cNvPr id="4104" name="Picture 8" descr="http://t1.gstatic.com/images?q=tbn:ANd9GcS_EHXbrct3jBFhk6B9155gBN3QneQlSisPRI0b1HJ8C6axG6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13" y="3830257"/>
            <a:ext cx="2303463" cy="129425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t3.gstatic.com/images?q=tbn:ANd9GcTdiIQ37Lv0LZ1glrYpxmFufU94vze32E8KmxmaGC7TeX0Vr8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900" y="5718754"/>
            <a:ext cx="1338492" cy="79573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www.asal.com.hk/images/given/H01%20NS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2300" y="5211468"/>
            <a:ext cx="16764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intranetsoftwareguide.files.wordpress.com/2010/06/intranet2.jpg?w=49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6746" y="3943745"/>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673818" y="4477384"/>
            <a:ext cx="945067" cy="369332"/>
          </a:xfrm>
          <a:prstGeom prst="rect">
            <a:avLst/>
          </a:prstGeom>
          <a:noFill/>
        </p:spPr>
        <p:txBody>
          <a:bodyPr wrap="none" rtlCol="0">
            <a:spAutoFit/>
          </a:bodyPr>
          <a:lstStyle/>
          <a:p>
            <a:r>
              <a:rPr lang="en-US" dirty="0" smtClean="0"/>
              <a:t>Internet</a:t>
            </a:r>
            <a:endParaRPr lang="en-US" dirty="0"/>
          </a:p>
        </p:txBody>
      </p:sp>
      <p:pic>
        <p:nvPicPr>
          <p:cNvPr id="20" name="Picture 4" descr="http://icons.iconarchive.com/icons/visualpharm/hardware/256/server-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26521" y="3600000"/>
            <a:ext cx="1181100" cy="11811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115502" y="4420602"/>
            <a:ext cx="1349309" cy="738664"/>
          </a:xfrm>
          <a:prstGeom prst="rect">
            <a:avLst/>
          </a:prstGeom>
          <a:noFill/>
        </p:spPr>
        <p:txBody>
          <a:bodyPr wrap="square" rtlCol="0">
            <a:spAutoFit/>
          </a:bodyPr>
          <a:lstStyle/>
          <a:p>
            <a:pPr algn="ctr"/>
            <a:r>
              <a:rPr lang="en-US" sz="1400" dirty="0" smtClean="0"/>
              <a:t>Web Application</a:t>
            </a:r>
            <a:br>
              <a:rPr lang="en-US" sz="1400" dirty="0" smtClean="0"/>
            </a:br>
            <a:r>
              <a:rPr lang="en-US" sz="1400" dirty="0" smtClean="0"/>
              <a:t>Engine</a:t>
            </a:r>
            <a:endParaRPr lang="en-US" sz="1400" dirty="0"/>
          </a:p>
        </p:txBody>
      </p:sp>
      <p:cxnSp>
        <p:nvCxnSpPr>
          <p:cNvPr id="22" name="Elbow Connector 21"/>
          <p:cNvCxnSpPr>
            <a:stCxn id="4104" idx="2"/>
          </p:cNvCxnSpPr>
          <p:nvPr/>
        </p:nvCxnSpPr>
        <p:spPr>
          <a:xfrm rot="5400000" flipH="1" flipV="1">
            <a:off x="1964644" y="3643459"/>
            <a:ext cx="650226" cy="2311876"/>
          </a:xfrm>
          <a:prstGeom prst="bentConnector4">
            <a:avLst>
              <a:gd name="adj1" fmla="val -35157"/>
              <a:gd name="adj2" fmla="val 74909"/>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Elbow Connector 22"/>
          <p:cNvCxnSpPr>
            <a:stCxn id="4106" idx="0"/>
          </p:cNvCxnSpPr>
          <p:nvPr/>
        </p:nvCxnSpPr>
        <p:spPr>
          <a:xfrm rot="5400000" flipH="1" flipV="1">
            <a:off x="2470119" y="4168543"/>
            <a:ext cx="544238" cy="2556184"/>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Elbow Connector 25"/>
          <p:cNvCxnSpPr>
            <a:stCxn id="4110" idx="0"/>
            <a:endCxn id="18" idx="2"/>
          </p:cNvCxnSpPr>
          <p:nvPr/>
        </p:nvCxnSpPr>
        <p:spPr>
          <a:xfrm rot="5400000" flipH="1" flipV="1">
            <a:off x="3857867" y="5386039"/>
            <a:ext cx="324923" cy="297836"/>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0" name="Elbow Connector 29"/>
          <p:cNvCxnSpPr>
            <a:stCxn id="4108" idx="1"/>
          </p:cNvCxnSpPr>
          <p:nvPr/>
        </p:nvCxnSpPr>
        <p:spPr>
          <a:xfrm rot="10800000">
            <a:off x="4376300" y="5124511"/>
            <a:ext cx="2286000" cy="715609"/>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pic>
        <p:nvPicPr>
          <p:cNvPr id="4110" name="Picture 14" descr="http://www.stationstops.com/blog/wp-content/uploads/2009/11/dc-metro-led-sig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0947" y="5697418"/>
            <a:ext cx="1360925" cy="102069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Elbow Connector 36"/>
          <p:cNvCxnSpPr>
            <a:endCxn id="20" idx="1"/>
          </p:cNvCxnSpPr>
          <p:nvPr/>
        </p:nvCxnSpPr>
        <p:spPr>
          <a:xfrm flipV="1">
            <a:off x="4970467" y="4190550"/>
            <a:ext cx="1956054" cy="471500"/>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3767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ounded Rectangle 119"/>
          <p:cNvSpPr/>
          <p:nvPr/>
        </p:nvSpPr>
        <p:spPr>
          <a:xfrm>
            <a:off x="4219956" y="1409065"/>
            <a:ext cx="1158622" cy="365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10" name="Elbow Connector 109"/>
          <p:cNvCxnSpPr>
            <a:stCxn id="15" idx="0"/>
            <a:endCxn id="92" idx="2"/>
          </p:cNvCxnSpPr>
          <p:nvPr/>
        </p:nvCxnSpPr>
        <p:spPr>
          <a:xfrm rot="16200000" flipV="1">
            <a:off x="5103117" y="4662045"/>
            <a:ext cx="974595" cy="1535429"/>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9" name="Rounded Rectangle 18"/>
          <p:cNvSpPr/>
          <p:nvPr/>
        </p:nvSpPr>
        <p:spPr>
          <a:xfrm>
            <a:off x="1735836" y="5764657"/>
            <a:ext cx="5341620"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ounded Rectangle 17"/>
          <p:cNvSpPr/>
          <p:nvPr/>
        </p:nvSpPr>
        <p:spPr>
          <a:xfrm>
            <a:off x="5782056" y="2365252"/>
            <a:ext cx="2590800" cy="25146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ounded Rectangle 16"/>
          <p:cNvSpPr/>
          <p:nvPr/>
        </p:nvSpPr>
        <p:spPr>
          <a:xfrm>
            <a:off x="556260" y="2402718"/>
            <a:ext cx="3529584" cy="2514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normAutofit/>
          </a:bodyPr>
          <a:lstStyle/>
          <a:p>
            <a:r>
              <a:rPr lang="en-US" dirty="0" smtClean="0"/>
              <a:t>Software Overview</a:t>
            </a:r>
            <a:endParaRPr lang="en-US" dirty="0"/>
          </a:p>
        </p:txBody>
      </p:sp>
      <p:sp>
        <p:nvSpPr>
          <p:cNvPr id="16" name="Date Placeholder 15"/>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20" name="Slide Number Placeholder 19"/>
          <p:cNvSpPr>
            <a:spLocks noGrp="1"/>
          </p:cNvSpPr>
          <p:nvPr>
            <p:ph type="sldNum" sz="quarter" idx="12"/>
          </p:nvPr>
        </p:nvSpPr>
        <p:spPr/>
        <p:txBody>
          <a:bodyPr/>
          <a:lstStyle/>
          <a:p>
            <a:fld id="{2EE873E7-DBD3-43C8-86A2-5E88EDD02B8A}" type="slidenum">
              <a:rPr lang="en-US" smtClean="0"/>
              <a:pPr/>
              <a:t>38</a:t>
            </a:fld>
            <a:endParaRPr lang="en-US"/>
          </a:p>
        </p:txBody>
      </p:sp>
      <p:sp>
        <p:nvSpPr>
          <p:cNvPr id="3" name="Flowchart: Process 2"/>
          <p:cNvSpPr/>
          <p:nvPr/>
        </p:nvSpPr>
        <p:spPr>
          <a:xfrm>
            <a:off x="672084" y="26145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GPS</a:t>
            </a:r>
            <a:endParaRPr lang="en-US" sz="1100" dirty="0"/>
          </a:p>
        </p:txBody>
      </p:sp>
      <p:sp>
        <p:nvSpPr>
          <p:cNvPr id="5" name="Flowchart: Process 4"/>
          <p:cNvSpPr/>
          <p:nvPr/>
        </p:nvSpPr>
        <p:spPr>
          <a:xfrm>
            <a:off x="672084" y="40623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APC</a:t>
            </a:r>
            <a:endParaRPr lang="en-US" sz="1100" dirty="0"/>
          </a:p>
        </p:txBody>
      </p:sp>
      <p:sp>
        <p:nvSpPr>
          <p:cNvPr id="6" name="Flowchart: Process 5"/>
          <p:cNvSpPr/>
          <p:nvPr/>
        </p:nvSpPr>
        <p:spPr>
          <a:xfrm>
            <a:off x="1831848"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Module</a:t>
            </a:r>
          </a:p>
        </p:txBody>
      </p:sp>
      <p:sp>
        <p:nvSpPr>
          <p:cNvPr id="7" name="Flowchart: Process 6"/>
          <p:cNvSpPr/>
          <p:nvPr/>
        </p:nvSpPr>
        <p:spPr>
          <a:xfrm>
            <a:off x="5934456" y="2682245"/>
            <a:ext cx="924615"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Database</a:t>
            </a:r>
            <a:br>
              <a:rPr lang="en-US" sz="1100" dirty="0" smtClean="0"/>
            </a:br>
            <a:r>
              <a:rPr lang="en-US" sz="1100" dirty="0" smtClean="0"/>
              <a:t>Server</a:t>
            </a:r>
            <a:endParaRPr lang="en-US" sz="1100" dirty="0"/>
          </a:p>
        </p:txBody>
      </p:sp>
      <p:sp>
        <p:nvSpPr>
          <p:cNvPr id="8" name="Flowchart: Process 7"/>
          <p:cNvSpPr/>
          <p:nvPr/>
        </p:nvSpPr>
        <p:spPr>
          <a:xfrm>
            <a:off x="3029712"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Wireless Sensor</a:t>
            </a:r>
            <a:br>
              <a:rPr lang="en-US" sz="1100" dirty="0" smtClean="0"/>
            </a:br>
            <a:r>
              <a:rPr lang="en-US" sz="1100" dirty="0" smtClean="0"/>
              <a:t>Network</a:t>
            </a:r>
            <a:endParaRPr lang="en-US" sz="1100" dirty="0"/>
          </a:p>
        </p:txBody>
      </p:sp>
      <p:sp>
        <p:nvSpPr>
          <p:cNvPr id="9" name="Flowchart: Process 8"/>
          <p:cNvSpPr/>
          <p:nvPr/>
        </p:nvSpPr>
        <p:spPr>
          <a:xfrm>
            <a:off x="4329684" y="330035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Intranet</a:t>
            </a:r>
            <a:endParaRPr lang="en-US" sz="1100" dirty="0"/>
          </a:p>
        </p:txBody>
      </p:sp>
      <p:sp>
        <p:nvSpPr>
          <p:cNvPr id="10" name="Flowchart: Process 9"/>
          <p:cNvSpPr/>
          <p:nvPr/>
        </p:nvSpPr>
        <p:spPr>
          <a:xfrm>
            <a:off x="7313676" y="32796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Optimization and Prediction Server</a:t>
            </a:r>
            <a:endParaRPr lang="en-US" sz="1100" dirty="0"/>
          </a:p>
        </p:txBody>
      </p:sp>
      <p:sp>
        <p:nvSpPr>
          <p:cNvPr id="11" name="Flowchart: Process 10"/>
          <p:cNvSpPr/>
          <p:nvPr/>
        </p:nvSpPr>
        <p:spPr>
          <a:xfrm>
            <a:off x="5934456" y="387706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Web Application</a:t>
            </a:r>
            <a:br>
              <a:rPr lang="en-US" sz="1100" dirty="0" smtClean="0"/>
            </a:br>
            <a:r>
              <a:rPr lang="en-US" sz="1100" dirty="0" smtClean="0"/>
              <a:t>Engine</a:t>
            </a:r>
            <a:endParaRPr lang="en-US" sz="1100" dirty="0"/>
          </a:p>
        </p:txBody>
      </p:sp>
      <p:sp>
        <p:nvSpPr>
          <p:cNvPr id="12" name="Flowchart: Process 11"/>
          <p:cNvSpPr/>
          <p:nvPr/>
        </p:nvSpPr>
        <p:spPr>
          <a:xfrm>
            <a:off x="2013204" y="59231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Smart Devices</a:t>
            </a:r>
            <a:endParaRPr lang="en-US" sz="1100" dirty="0"/>
          </a:p>
        </p:txBody>
      </p:sp>
      <p:sp>
        <p:nvSpPr>
          <p:cNvPr id="13" name="Flowchart: Process 12"/>
          <p:cNvSpPr/>
          <p:nvPr/>
        </p:nvSpPr>
        <p:spPr>
          <a:xfrm>
            <a:off x="3302508"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Desktop</a:t>
            </a:r>
            <a:endParaRPr lang="en-US" sz="1100" dirty="0"/>
          </a:p>
        </p:txBody>
      </p:sp>
      <p:sp>
        <p:nvSpPr>
          <p:cNvPr id="14" name="Flowchart: Process 13"/>
          <p:cNvSpPr/>
          <p:nvPr/>
        </p:nvSpPr>
        <p:spPr>
          <a:xfrm>
            <a:off x="4616196"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Passenger</a:t>
            </a:r>
            <a:br>
              <a:rPr lang="en-US" sz="1100" dirty="0" smtClean="0"/>
            </a:br>
            <a:r>
              <a:rPr lang="en-US" sz="1100" dirty="0" smtClean="0"/>
              <a:t>Display</a:t>
            </a:r>
          </a:p>
        </p:txBody>
      </p:sp>
      <p:sp>
        <p:nvSpPr>
          <p:cNvPr id="15" name="Flowchart: Process 14"/>
          <p:cNvSpPr/>
          <p:nvPr/>
        </p:nvSpPr>
        <p:spPr>
          <a:xfrm>
            <a:off x="5893308" y="5917057"/>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Station Display</a:t>
            </a:r>
            <a:endParaRPr lang="en-US" sz="1100" dirty="0"/>
          </a:p>
        </p:txBody>
      </p:sp>
      <p:cxnSp>
        <p:nvCxnSpPr>
          <p:cNvPr id="24" name="Elbow Connector 23"/>
          <p:cNvCxnSpPr>
            <a:stCxn id="3" idx="3"/>
            <a:endCxn id="6" idx="0"/>
          </p:cNvCxnSpPr>
          <p:nvPr/>
        </p:nvCxnSpPr>
        <p:spPr>
          <a:xfrm>
            <a:off x="1601724" y="2913257"/>
            <a:ext cx="694944" cy="387095"/>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Elbow Connector 27"/>
          <p:cNvCxnSpPr>
            <a:stCxn id="5" idx="3"/>
            <a:endCxn id="6" idx="2"/>
          </p:cNvCxnSpPr>
          <p:nvPr/>
        </p:nvCxnSpPr>
        <p:spPr>
          <a:xfrm flipV="1">
            <a:off x="1601724" y="3897760"/>
            <a:ext cx="694944" cy="463297"/>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a:stCxn id="6" idx="3"/>
            <a:endCxn id="8" idx="1"/>
          </p:cNvCxnSpPr>
          <p:nvPr/>
        </p:nvCxnSpPr>
        <p:spPr>
          <a:xfrm>
            <a:off x="2761488" y="3599056"/>
            <a:ext cx="26822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6" name="Flowchart: Process 55"/>
          <p:cNvSpPr/>
          <p:nvPr/>
        </p:nvSpPr>
        <p:spPr>
          <a:xfrm>
            <a:off x="4329684" y="152793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Google API</a:t>
            </a:r>
            <a:endParaRPr lang="en-US" sz="1100" dirty="0"/>
          </a:p>
        </p:txBody>
      </p:sp>
      <p:cxnSp>
        <p:nvCxnSpPr>
          <p:cNvPr id="58" name="Elbow Connector 57"/>
          <p:cNvCxnSpPr>
            <a:stCxn id="8" idx="3"/>
            <a:endCxn id="9" idx="1"/>
          </p:cNvCxnSpPr>
          <p:nvPr/>
        </p:nvCxnSpPr>
        <p:spPr>
          <a:xfrm flipV="1">
            <a:off x="3959352" y="3599055"/>
            <a:ext cx="370332" cy="1"/>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1" name="Elbow Connector 70"/>
          <p:cNvCxnSpPr>
            <a:stCxn id="9" idx="3"/>
            <a:endCxn id="7" idx="1"/>
          </p:cNvCxnSpPr>
          <p:nvPr/>
        </p:nvCxnSpPr>
        <p:spPr>
          <a:xfrm flipV="1">
            <a:off x="5259324" y="2980949"/>
            <a:ext cx="675132" cy="618106"/>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4" name="Elbow Connector 73"/>
          <p:cNvCxnSpPr>
            <a:stCxn id="7" idx="3"/>
            <a:endCxn id="10" idx="0"/>
          </p:cNvCxnSpPr>
          <p:nvPr/>
        </p:nvCxnSpPr>
        <p:spPr>
          <a:xfrm>
            <a:off x="6859071" y="2980949"/>
            <a:ext cx="919425" cy="298703"/>
          </a:xfrm>
          <a:prstGeom prst="bentConnector2">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77" name="Elbow Connector 76"/>
          <p:cNvCxnSpPr>
            <a:stCxn id="11" idx="1"/>
            <a:endCxn id="92" idx="0"/>
          </p:cNvCxnSpPr>
          <p:nvPr/>
        </p:nvCxnSpPr>
        <p:spPr>
          <a:xfrm rot="10800000" flipV="1">
            <a:off x="4822700" y="4175764"/>
            <a:ext cx="1111757" cy="169289"/>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0" name="Elbow Connector 79"/>
          <p:cNvCxnSpPr>
            <a:stCxn id="92" idx="3"/>
            <a:endCxn id="56" idx="2"/>
          </p:cNvCxnSpPr>
          <p:nvPr/>
        </p:nvCxnSpPr>
        <p:spPr>
          <a:xfrm flipH="1" flipV="1">
            <a:off x="4794504" y="2125347"/>
            <a:ext cx="493015" cy="2518411"/>
          </a:xfrm>
          <a:prstGeom prst="bentConnector4">
            <a:avLst>
              <a:gd name="adj1" fmla="val -46368"/>
              <a:gd name="adj2" fmla="val 5593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5" name="Elbow Connector 84"/>
          <p:cNvCxnSpPr>
            <a:stCxn id="11" idx="3"/>
            <a:endCxn id="10" idx="2"/>
          </p:cNvCxnSpPr>
          <p:nvPr/>
        </p:nvCxnSpPr>
        <p:spPr>
          <a:xfrm flipV="1">
            <a:off x="6864096" y="3877060"/>
            <a:ext cx="914400" cy="298705"/>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sp>
        <p:nvSpPr>
          <p:cNvPr id="92" name="Flowchart: Process 91"/>
          <p:cNvSpPr/>
          <p:nvPr/>
        </p:nvSpPr>
        <p:spPr>
          <a:xfrm>
            <a:off x="4357879" y="43450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Internet</a:t>
            </a:r>
            <a:endParaRPr lang="en-US" sz="1100" dirty="0"/>
          </a:p>
        </p:txBody>
      </p:sp>
      <p:cxnSp>
        <p:nvCxnSpPr>
          <p:cNvPr id="104" name="Elbow Connector 103"/>
          <p:cNvCxnSpPr>
            <a:stCxn id="13" idx="0"/>
            <a:endCxn id="92" idx="2"/>
          </p:cNvCxnSpPr>
          <p:nvPr/>
        </p:nvCxnSpPr>
        <p:spPr>
          <a:xfrm rot="5400000" flipH="1" flipV="1">
            <a:off x="3801620" y="4908171"/>
            <a:ext cx="986787" cy="1055371"/>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7" name="Elbow Connector 106"/>
          <p:cNvCxnSpPr>
            <a:stCxn id="14" idx="0"/>
            <a:endCxn id="92" idx="2"/>
          </p:cNvCxnSpPr>
          <p:nvPr/>
        </p:nvCxnSpPr>
        <p:spPr>
          <a:xfrm rot="16200000" flipV="1">
            <a:off x="4458465" y="5306697"/>
            <a:ext cx="986787" cy="258317"/>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12" name="TextBox 111"/>
          <p:cNvSpPr txBox="1"/>
          <p:nvPr/>
        </p:nvSpPr>
        <p:spPr>
          <a:xfrm>
            <a:off x="556260" y="1288034"/>
            <a:ext cx="274624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solidFill>
                  <a:schemeClr val="accent6"/>
                </a:solidFill>
                <a:cs typeface="Consolas" pitchFamily="49" charset="0"/>
              </a:rPr>
              <a:t>PHASE I</a:t>
            </a:r>
            <a:br>
              <a:rPr lang="en-US" sz="1400" dirty="0" smtClean="0">
                <a:solidFill>
                  <a:schemeClr val="accent6"/>
                </a:solidFill>
                <a:cs typeface="Consolas" pitchFamily="49" charset="0"/>
              </a:rPr>
            </a:br>
            <a:r>
              <a:rPr lang="en-US" sz="1400" dirty="0" smtClean="0">
                <a:solidFill>
                  <a:srgbClr val="C00000"/>
                </a:solidFill>
                <a:cs typeface="Consolas" pitchFamily="49" charset="0"/>
              </a:rPr>
              <a:t>PHASE 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4"/>
                </a:solidFill>
                <a:cs typeface="Consolas" pitchFamily="49" charset="0"/>
              </a:rPr>
              <a:t>PHASE III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5"/>
                </a:solidFill>
                <a:cs typeface="Consolas" pitchFamily="49" charset="0"/>
              </a:rPr>
              <a:t>PHASE IV (ASYNCHRONOUS)</a:t>
            </a:r>
            <a:endParaRPr lang="en-US" sz="1400" dirty="0">
              <a:solidFill>
                <a:schemeClr val="accent5"/>
              </a:solidFill>
              <a:cs typeface="Consolas" pitchFamily="49" charset="0"/>
            </a:endParaRPr>
          </a:p>
        </p:txBody>
      </p:sp>
      <p:cxnSp>
        <p:nvCxnSpPr>
          <p:cNvPr id="118" name="Elbow Connector 117"/>
          <p:cNvCxnSpPr>
            <a:stCxn id="92" idx="1"/>
            <a:endCxn id="11" idx="2"/>
          </p:cNvCxnSpPr>
          <p:nvPr/>
        </p:nvCxnSpPr>
        <p:spPr>
          <a:xfrm rot="10800000" flipH="1">
            <a:off x="4357878" y="4474470"/>
            <a:ext cx="2041397" cy="169289"/>
          </a:xfrm>
          <a:prstGeom prst="bentConnector4">
            <a:avLst>
              <a:gd name="adj1" fmla="val -11198"/>
              <a:gd name="adj2" fmla="val -31148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8" name="Elbow Connector 87"/>
          <p:cNvCxnSpPr>
            <a:stCxn id="12" idx="0"/>
            <a:endCxn id="92" idx="2"/>
          </p:cNvCxnSpPr>
          <p:nvPr/>
        </p:nvCxnSpPr>
        <p:spPr>
          <a:xfrm rot="5400000" flipH="1" flipV="1">
            <a:off x="3160015" y="4260471"/>
            <a:ext cx="980692" cy="2344675"/>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599781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Provided</a:t>
            </a:r>
            <a:endParaRPr lang="en-US" dirty="0"/>
          </a:p>
        </p:txBody>
      </p:sp>
      <p:sp>
        <p:nvSpPr>
          <p:cNvPr id="3" name="Content Placeholder 2"/>
          <p:cNvSpPr>
            <a:spLocks noGrp="1"/>
          </p:cNvSpPr>
          <p:nvPr>
            <p:ph idx="1"/>
          </p:nvPr>
        </p:nvSpPr>
        <p:spPr/>
        <p:txBody>
          <a:bodyPr>
            <a:normAutofit/>
          </a:bodyPr>
          <a:lstStyle/>
          <a:p>
            <a:r>
              <a:rPr lang="en-US" dirty="0" smtClean="0"/>
              <a:t>Web </a:t>
            </a:r>
            <a:r>
              <a:rPr lang="en-US" dirty="0"/>
              <a:t>Application </a:t>
            </a:r>
            <a:r>
              <a:rPr lang="en-US" dirty="0" smtClean="0"/>
              <a:t>Engine</a:t>
            </a:r>
            <a:br>
              <a:rPr lang="en-US" dirty="0" smtClean="0"/>
            </a:br>
            <a:r>
              <a:rPr lang="en-US" dirty="0" smtClean="0"/>
              <a:t>- Monitoring Report System</a:t>
            </a:r>
            <a:br>
              <a:rPr lang="en-US" dirty="0" smtClean="0"/>
            </a:br>
            <a:r>
              <a:rPr lang="en-US" dirty="0" smtClean="0"/>
              <a:t>- Capacity/Trend Forecasting</a:t>
            </a:r>
            <a:br>
              <a:rPr lang="en-US" dirty="0" smtClean="0"/>
            </a:br>
            <a:r>
              <a:rPr lang="en-US" dirty="0" smtClean="0"/>
              <a:t>- Rider Web Interface</a:t>
            </a:r>
          </a:p>
          <a:p>
            <a:r>
              <a:rPr lang="en-US" dirty="0" smtClean="0"/>
              <a:t>Optimization/Prediction Server</a:t>
            </a:r>
          </a:p>
          <a:p>
            <a:r>
              <a:rPr lang="en-US" dirty="0"/>
              <a:t>Embedded Linux Transmission </a:t>
            </a:r>
            <a:r>
              <a:rPr lang="en-US" dirty="0" smtClean="0"/>
              <a:t>Application</a:t>
            </a:r>
          </a:p>
          <a:p>
            <a:r>
              <a:rPr lang="en-US" dirty="0" smtClean="0"/>
              <a:t>Android Application</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39</a:t>
            </a:fld>
            <a:endParaRPr lang="en-US"/>
          </a:p>
        </p:txBody>
      </p:sp>
    </p:spTree>
    <p:extLst>
      <p:ext uri="{BB962C8B-B14F-4D97-AF65-F5344CB8AC3E}">
        <p14:creationId xmlns:p14="http://schemas.microsoft.com/office/powerpoint/2010/main" val="275446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Background: Increased Sales</a:t>
            </a:r>
            <a:endParaRPr lang="en-US" sz="4500" dirty="0"/>
          </a:p>
        </p:txBody>
      </p:sp>
      <p:sp>
        <p:nvSpPr>
          <p:cNvPr id="5" name="Content Placeholder 4"/>
          <p:cNvSpPr>
            <a:spLocks noGrp="1"/>
          </p:cNvSpPr>
          <p:nvPr>
            <p:ph idx="1"/>
          </p:nvPr>
        </p:nvSpPr>
        <p:spPr>
          <a:xfrm>
            <a:off x="457200" y="1524000"/>
            <a:ext cx="7620000" cy="4191000"/>
          </a:xfrm>
        </p:spPr>
        <p:txBody>
          <a:bodyPr>
            <a:normAutofit fontScale="92500"/>
          </a:bodyPr>
          <a:lstStyle/>
          <a:p>
            <a:pPr indent="-342900">
              <a:buFontTx/>
              <a:buChar char="-"/>
            </a:pPr>
            <a:r>
              <a:rPr lang="en-US" dirty="0" smtClean="0"/>
              <a:t>Due to increased accessibility and an influx of new customers, local businesses in light rail service areas see increased sales:</a:t>
            </a:r>
          </a:p>
          <a:p>
            <a:pPr indent="-342900">
              <a:buFontTx/>
              <a:buChar char="-"/>
            </a:pPr>
            <a:endParaRPr lang="en-US" sz="1400" dirty="0" smtClean="0"/>
          </a:p>
          <a:p>
            <a:pPr lvl="1" indent="-342900">
              <a:buFontTx/>
              <a:buChar char="-"/>
            </a:pPr>
            <a:r>
              <a:rPr lang="en-US" sz="1800" dirty="0"/>
              <a:t>A study in Dallas showed a 33% increase in retail sales of businesses near the DART starter </a:t>
            </a:r>
            <a:r>
              <a:rPr lang="en-US" sz="1800" dirty="0" smtClean="0"/>
              <a:t>line.</a:t>
            </a:r>
            <a:r>
              <a:rPr lang="en-US" sz="1800" baseline="30000" dirty="0" smtClean="0"/>
              <a:t>1</a:t>
            </a:r>
            <a:endParaRPr lang="en-US" sz="1800" baseline="30000" dirty="0"/>
          </a:p>
          <a:p>
            <a:pPr lvl="1" indent="-342900">
              <a:buFontTx/>
              <a:buChar char="-"/>
            </a:pPr>
            <a:r>
              <a:rPr lang="en-US" sz="1800" dirty="0" smtClean="0"/>
              <a:t>Near </a:t>
            </a:r>
            <a:r>
              <a:rPr lang="en-US" sz="1800" dirty="0"/>
              <a:t>Norfolk’s Tide light rail station on Newtown Road, a 7-Eleven owner reported a 13-14% increase in </a:t>
            </a:r>
            <a:r>
              <a:rPr lang="en-US" sz="1800" dirty="0" smtClean="0"/>
              <a:t>sales.</a:t>
            </a:r>
            <a:r>
              <a:rPr lang="en-US" sz="1800" baseline="30000" dirty="0"/>
              <a:t>2</a:t>
            </a:r>
            <a:endParaRPr lang="en-US" sz="1800" baseline="30000" dirty="0" smtClean="0"/>
          </a:p>
          <a:p>
            <a:pPr lvl="1" indent="-342900">
              <a:buFontTx/>
              <a:buChar char="-"/>
            </a:pPr>
            <a:r>
              <a:rPr lang="en-US" sz="1800" dirty="0" smtClean="0"/>
              <a:t>In Salt Lake City, a restaurant owner reported annual increases of 25-30% due to their proximity to the TRAX light rail.</a:t>
            </a:r>
            <a:r>
              <a:rPr lang="en-US" sz="1800" baseline="30000" dirty="0" smtClean="0"/>
              <a:t>3</a:t>
            </a:r>
          </a:p>
          <a:p>
            <a:pPr lvl="1" indent="-342900">
              <a:buFontTx/>
              <a:buChar char="-"/>
            </a:pPr>
            <a:r>
              <a:rPr lang="en-US" sz="1800" dirty="0">
                <a:latin typeface="Calibri" charset="0"/>
              </a:rPr>
              <a:t>In Phoenix, one business owner reported a 30% increase in revenue since the local light </a:t>
            </a:r>
            <a:r>
              <a:rPr lang="en-US" sz="1800" dirty="0" smtClean="0">
                <a:latin typeface="Calibri" charset="0"/>
              </a:rPr>
              <a:t>rails </a:t>
            </a:r>
            <a:r>
              <a:rPr lang="en-US" sz="1800" dirty="0">
                <a:latin typeface="Calibri" charset="0"/>
              </a:rPr>
              <a:t>opening.</a:t>
            </a:r>
            <a:r>
              <a:rPr lang="en-US" sz="1800" baseline="30000" dirty="0" smtClean="0">
                <a:latin typeface="Calibri" charset="0"/>
              </a:rPr>
              <a:t>4</a:t>
            </a:r>
          </a:p>
          <a:p>
            <a:pPr lvl="1" indent="-342900">
              <a:buFontTx/>
              <a:buChar char="-"/>
            </a:pPr>
            <a:endParaRPr lang="en-US" sz="1800" baseline="30000" dirty="0" smtClean="0">
              <a:latin typeface="Calibri" charset="0"/>
            </a:endParaRPr>
          </a:p>
          <a:p>
            <a:pPr indent="-342900">
              <a:buFontTx/>
              <a:buChar char="-"/>
            </a:pPr>
            <a:r>
              <a:rPr lang="en-US" dirty="0" smtClean="0">
                <a:latin typeface="Calibri" charset="0"/>
              </a:rPr>
              <a:t>However, these systems do not maximize this potential by working with local businesses and providing information to riders.</a:t>
            </a:r>
            <a:endParaRPr lang="en-US" dirty="0">
              <a:latin typeface="Calibri" charset="0"/>
            </a:endParaRPr>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
        <p:nvSpPr>
          <p:cNvPr id="8" name="TextBox 7"/>
          <p:cNvSpPr txBox="1"/>
          <p:nvPr/>
        </p:nvSpPr>
        <p:spPr>
          <a:xfrm>
            <a:off x="1371599" y="5867400"/>
            <a:ext cx="5965095" cy="769441"/>
          </a:xfrm>
          <a:prstGeom prst="rect">
            <a:avLst/>
          </a:prstGeom>
          <a:noFill/>
        </p:spPr>
        <p:txBody>
          <a:bodyPr wrap="none" rtlCol="0">
            <a:spAutoFit/>
          </a:bodyPr>
          <a:lstStyle/>
          <a:p>
            <a:pPr marL="228600" indent="-228600">
              <a:buFontTx/>
              <a:buAutoNum type="arabicParenR"/>
            </a:pPr>
            <a:r>
              <a:rPr lang="en-US" sz="1100" dirty="0">
                <a:latin typeface="+mj-lt"/>
              </a:rPr>
              <a:t>http://</a:t>
            </a:r>
            <a:r>
              <a:rPr lang="en-US" sz="1100" dirty="0" smtClean="0">
                <a:latin typeface="+mj-lt"/>
              </a:rPr>
              <a:t>www.detroittransit.org/cms.php?pageid=26</a:t>
            </a:r>
          </a:p>
          <a:p>
            <a:pPr marL="228600" indent="-228600">
              <a:buFontTx/>
              <a:buAutoNum type="arabicParenR"/>
            </a:pPr>
            <a:r>
              <a:rPr lang="en-US" sz="1100" dirty="0" smtClean="0">
                <a:latin typeface="+mj-lt"/>
              </a:rPr>
              <a:t>http</a:t>
            </a:r>
            <a:r>
              <a:rPr lang="en-US" sz="1100" dirty="0">
                <a:latin typeface="+mj-lt"/>
              </a:rPr>
              <a:t>://</a:t>
            </a:r>
            <a:r>
              <a:rPr lang="en-US" sz="1100" dirty="0" smtClean="0">
                <a:latin typeface="+mj-lt"/>
              </a:rPr>
              <a:t>hamptonroads.com/2012/02/some-stores-near-norfolk-light-rail-stations-see-boost</a:t>
            </a:r>
          </a:p>
          <a:p>
            <a:pPr marL="228600" indent="-228600">
              <a:buFontTx/>
              <a:buAutoNum type="arabicParenR"/>
            </a:pPr>
            <a:r>
              <a:rPr lang="en-US" sz="1100" dirty="0">
                <a:latin typeface="+mj-lt"/>
              </a:rPr>
              <a:t>http://</a:t>
            </a:r>
            <a:r>
              <a:rPr lang="en-US" sz="1100" dirty="0" smtClean="0">
                <a:latin typeface="+mj-lt"/>
              </a:rPr>
              <a:t>www.gulfcoastinstitute.org/university/LightRail_BusinessImpact.pdf</a:t>
            </a:r>
          </a:p>
          <a:p>
            <a:pPr marL="228600" indent="-228600">
              <a:buFontTx/>
              <a:buAutoNum type="arabicParenR"/>
            </a:pPr>
            <a:r>
              <a:rPr lang="en-US" sz="1100" dirty="0">
                <a:latin typeface="+mj-lt"/>
              </a:rPr>
              <a:t>http://www.friendsoftransit.org/The-Businesses-of-Light-Rail.pdf</a:t>
            </a:r>
          </a:p>
        </p:txBody>
      </p:sp>
    </p:spTree>
    <p:extLst>
      <p:ext uri="{BB962C8B-B14F-4D97-AF65-F5344CB8AC3E}">
        <p14:creationId xmlns:p14="http://schemas.microsoft.com/office/powerpoint/2010/main" val="5476362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Costs</a:t>
            </a:r>
            <a:endParaRPr lang="en-US" dirty="0"/>
          </a:p>
        </p:txBody>
      </p:sp>
      <p:sp>
        <p:nvSpPr>
          <p:cNvPr id="3" name="Content Placeholder 2"/>
          <p:cNvSpPr>
            <a:spLocks noGrp="1"/>
          </p:cNvSpPr>
          <p:nvPr>
            <p:ph idx="1"/>
          </p:nvPr>
        </p:nvSpPr>
        <p:spPr/>
        <p:txBody>
          <a:bodyPr/>
          <a:lstStyle/>
          <a:p>
            <a:r>
              <a:rPr lang="en-US" dirty="0" smtClean="0"/>
              <a:t>Given data on similar Intelligent Transportation Systems deployed within the past 8 years, software costs for our system may range roughly between $80,000 and $150,000 USD.</a:t>
            </a:r>
          </a:p>
          <a:p>
            <a:r>
              <a:rPr lang="en-US" dirty="0" smtClean="0"/>
              <a:t>Due to the modular nature of our system, many </a:t>
            </a:r>
            <a:r>
              <a:rPr lang="en-US" dirty="0"/>
              <a:t>components may not be needed depending on the client’s specific needs.</a:t>
            </a:r>
          </a:p>
          <a:p>
            <a:endParaRPr lang="en-US" dirty="0"/>
          </a:p>
        </p:txBody>
      </p:sp>
      <p:sp>
        <p:nvSpPr>
          <p:cNvPr id="6" name="Date Placeholder 5"/>
          <p:cNvSpPr>
            <a:spLocks noGrp="1"/>
          </p:cNvSpPr>
          <p:nvPr>
            <p:ph type="dt" sz="half" idx="10"/>
          </p:nvPr>
        </p:nvSpPr>
        <p:spPr/>
        <p:txBody>
          <a:bodyPr/>
          <a:lstStyle/>
          <a:p>
            <a:r>
              <a:rPr lang="en-US" dirty="0" smtClean="0"/>
              <a:t>April 5 2012</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40</a:t>
            </a:fld>
            <a:endParaRPr lang="en-US"/>
          </a:p>
        </p:txBody>
      </p:sp>
      <p:sp>
        <p:nvSpPr>
          <p:cNvPr id="5" name="TextBox 4"/>
          <p:cNvSpPr txBox="1"/>
          <p:nvPr/>
        </p:nvSpPr>
        <p:spPr>
          <a:xfrm>
            <a:off x="533400" y="5943600"/>
            <a:ext cx="8024441" cy="461665"/>
          </a:xfrm>
          <a:prstGeom prst="rect">
            <a:avLst/>
          </a:prstGeom>
          <a:noFill/>
        </p:spPr>
        <p:txBody>
          <a:bodyPr wrap="none" rtlCol="0">
            <a:spAutoFit/>
          </a:bodyPr>
          <a:lstStyle/>
          <a:p>
            <a:r>
              <a:rPr lang="en-US" sz="1200" dirty="0"/>
              <a:t>Source: http://www.itscosts.its.dot.gov/its/benecost.nsf/images/Reports/$File/Ben_Cost_Less_Depl_2011%20Update.pdf</a:t>
            </a:r>
          </a:p>
          <a:p>
            <a:endParaRPr lang="en-US" sz="1200" dirty="0"/>
          </a:p>
        </p:txBody>
      </p:sp>
      <p:sp>
        <p:nvSpPr>
          <p:cNvPr id="8" name="Footer Placeholder 7"/>
          <p:cNvSpPr>
            <a:spLocks noGrp="1"/>
          </p:cNvSpPr>
          <p:nvPr>
            <p:ph type="ftr" sz="quarter" idx="11"/>
          </p:nvPr>
        </p:nvSpPr>
        <p:spPr/>
        <p:txBody>
          <a:bodyPr/>
          <a:lstStyle/>
          <a:p>
            <a:r>
              <a:rPr lang="en-US" smtClean="0"/>
              <a:t>CS410 Red Team</a:t>
            </a:r>
            <a:endParaRPr lang="en-US"/>
          </a:p>
        </p:txBody>
      </p:sp>
    </p:spTree>
    <p:extLst>
      <p:ext uri="{BB962C8B-B14F-4D97-AF65-F5344CB8AC3E}">
        <p14:creationId xmlns:p14="http://schemas.microsoft.com/office/powerpoint/2010/main" val="26140788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Risks</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41</a:t>
            </a:fld>
            <a:endParaRPr lang="en-US"/>
          </a:p>
        </p:txBody>
      </p:sp>
    </p:spTree>
    <p:extLst>
      <p:ext uri="{BB962C8B-B14F-4D97-AF65-F5344CB8AC3E}">
        <p14:creationId xmlns:p14="http://schemas.microsoft.com/office/powerpoint/2010/main" val="42750258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42</a:t>
            </a:fld>
            <a:endParaRPr lang="en-US"/>
          </a:p>
        </p:txBody>
      </p:sp>
      <p:sp>
        <p:nvSpPr>
          <p:cNvPr id="11"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Risk Matrix</a:t>
            </a:r>
            <a:endParaRPr lang="en-US" dirty="0"/>
          </a:p>
        </p:txBody>
      </p:sp>
      <p:graphicFrame>
        <p:nvGraphicFramePr>
          <p:cNvPr id="12" name="Content Placeholder 3"/>
          <p:cNvGraphicFramePr>
            <a:graphicFrameLocks noGrp="1"/>
          </p:cNvGraphicFramePr>
          <p:nvPr>
            <p:ph idx="1"/>
          </p:nvPr>
        </p:nvGraphicFramePr>
        <p:xfrm>
          <a:off x="762000" y="2209800"/>
          <a:ext cx="4038600" cy="3733800"/>
        </p:xfrm>
        <a:graphic>
          <a:graphicData uri="http://schemas.openxmlformats.org/drawingml/2006/table">
            <a:tbl>
              <a:tblPr firstRow="1" bandRow="1">
                <a:tableStyleId>{5940675A-B579-460E-94D1-54222C63F5DA}</a:tableStyleId>
              </a:tblPr>
              <a:tblGrid>
                <a:gridCol w="807720"/>
                <a:gridCol w="807720"/>
                <a:gridCol w="807720"/>
                <a:gridCol w="807720"/>
                <a:gridCol w="807720"/>
              </a:tblGrid>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US" sz="1800" b="1" dirty="0" smtClean="0"/>
                        <a:t>F2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F1,T1,C1</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746760">
                <a:tc>
                  <a:txBody>
                    <a:bodyPr/>
                    <a:lstStyle/>
                    <a:p>
                      <a:pPr algn="ctr"/>
                      <a:r>
                        <a:rPr lang="en-US" sz="1800" b="1" smtClean="0"/>
                        <a:t>S2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F3</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r>
              <a:tr h="746760">
                <a:tc>
                  <a:txBody>
                    <a:bodyPr/>
                    <a:lstStyle/>
                    <a:p>
                      <a:pPr algn="ctr"/>
                      <a:r>
                        <a:rPr lang="en-US" sz="1800" b="1" dirty="0" smtClean="0"/>
                        <a:t>C2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800" b="1" dirty="0" smtClean="0"/>
                        <a:t>T2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r>
                        <a:rPr lang="en-US" sz="1800" b="1" dirty="0" smtClean="0"/>
                        <a:t>C3</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S1</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r>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99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
        <p:nvSpPr>
          <p:cNvPr id="13" name="Rectangle 12"/>
          <p:cNvSpPr/>
          <p:nvPr/>
        </p:nvSpPr>
        <p:spPr>
          <a:xfrm>
            <a:off x="1066800" y="6182380"/>
            <a:ext cx="3327706" cy="523220"/>
          </a:xfrm>
          <a:prstGeom prst="rect">
            <a:avLst/>
          </a:prstGeom>
          <a:noFill/>
        </p:spPr>
        <p:txBody>
          <a:bodyPr>
            <a:spAutoFit/>
          </a:bodyPr>
          <a:lstStyle/>
          <a:p>
            <a:pPr algn="ctr">
              <a:defRPr/>
            </a:pPr>
            <a:r>
              <a:rPr lang="en-US" sz="2800" b="1" dirty="0">
                <a:ln w="12700">
                  <a:solidFill>
                    <a:schemeClr val="bg1"/>
                  </a:solidFill>
                  <a:prstDash val="solid"/>
                </a:ln>
                <a:effectLst>
                  <a:outerShdw blurRad="41275" dist="20320" dir="1800000" algn="tl" rotWithShape="0">
                    <a:srgbClr val="000000">
                      <a:alpha val="40000"/>
                    </a:srgbClr>
                  </a:outerShdw>
                </a:effectLst>
              </a:rPr>
              <a:t>Probability</a:t>
            </a:r>
            <a:endParaRPr lang="en-US" sz="2400" b="1" dirty="0">
              <a:ln w="12700">
                <a:solidFill>
                  <a:schemeClr val="bg1"/>
                </a:solidFill>
                <a:prstDash val="solid"/>
              </a:ln>
              <a:effectLst>
                <a:outerShdw blurRad="41275" dist="20320" dir="1800000" algn="tl" rotWithShape="0">
                  <a:srgbClr val="000000">
                    <a:alpha val="40000"/>
                  </a:srgbClr>
                </a:outerShdw>
              </a:effectLst>
            </a:endParaRPr>
          </a:p>
        </p:txBody>
      </p:sp>
      <p:cxnSp>
        <p:nvCxnSpPr>
          <p:cNvPr id="14" name="Straight Arrow Connector 13"/>
          <p:cNvCxnSpPr/>
          <p:nvPr/>
        </p:nvCxnSpPr>
        <p:spPr>
          <a:xfrm>
            <a:off x="609600" y="6069013"/>
            <a:ext cx="4114800" cy="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33800" y="6091535"/>
            <a:ext cx="11430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High</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sp>
        <p:nvSpPr>
          <p:cNvPr id="16" name="Rectangle 15"/>
          <p:cNvSpPr/>
          <p:nvPr/>
        </p:nvSpPr>
        <p:spPr>
          <a:xfrm>
            <a:off x="609600" y="6096000"/>
            <a:ext cx="10668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Low</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cxnSp>
        <p:nvCxnSpPr>
          <p:cNvPr id="17" name="Straight Arrow Connector 16"/>
          <p:cNvCxnSpPr/>
          <p:nvPr/>
        </p:nvCxnSpPr>
        <p:spPr>
          <a:xfrm flipV="1">
            <a:off x="609600" y="2335213"/>
            <a:ext cx="0" cy="3749675"/>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rot="16200000">
            <a:off x="-219045" y="2505045"/>
            <a:ext cx="11430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High</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sp>
        <p:nvSpPr>
          <p:cNvPr id="19" name="Rectangle 18"/>
          <p:cNvSpPr/>
          <p:nvPr/>
        </p:nvSpPr>
        <p:spPr>
          <a:xfrm rot="16200000">
            <a:off x="-180945" y="5286345"/>
            <a:ext cx="10668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Low</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graphicFrame>
        <p:nvGraphicFramePr>
          <p:cNvPr id="20" name="Table 19"/>
          <p:cNvGraphicFramePr>
            <a:graphicFrameLocks noGrp="1"/>
          </p:cNvGraphicFramePr>
          <p:nvPr/>
        </p:nvGraphicFramePr>
        <p:xfrm>
          <a:off x="5248275" y="368300"/>
          <a:ext cx="2819400" cy="1722437"/>
        </p:xfrm>
        <a:graphic>
          <a:graphicData uri="http://schemas.openxmlformats.org/drawingml/2006/table">
            <a:tbl>
              <a:tblPr firstRow="1" bandRow="1">
                <a:tableStyleId>{7E9639D4-E3E2-4D34-9284-5A2195B3D0D7}</a:tableStyleId>
              </a:tblPr>
              <a:tblGrid>
                <a:gridCol w="2819400"/>
              </a:tblGrid>
              <a:tr h="381070">
                <a:tc>
                  <a:txBody>
                    <a:bodyPr/>
                    <a:lstStyle/>
                    <a:p>
                      <a:r>
                        <a:rPr lang="en-US" sz="1600" dirty="0" smtClean="0"/>
                        <a:t>Financial</a:t>
                      </a:r>
                      <a:endParaRPr lang="en-US" sz="1600" dirty="0"/>
                    </a:p>
                  </a:txBody>
                  <a:tcPr marT="45728" marB="45728"/>
                </a:tc>
              </a:tr>
              <a:tr h="381070">
                <a:tc>
                  <a:txBody>
                    <a:bodyPr/>
                    <a:lstStyle/>
                    <a:p>
                      <a:r>
                        <a:rPr lang="en-US" sz="1600" dirty="0" smtClean="0"/>
                        <a:t>F1: </a:t>
                      </a:r>
                      <a:r>
                        <a:rPr lang="en-US" sz="1600" baseline="0" dirty="0" smtClean="0"/>
                        <a:t> Low investment return</a:t>
                      </a:r>
                      <a:endParaRPr lang="en-US" sz="1600" dirty="0"/>
                    </a:p>
                  </a:txBody>
                  <a:tcPr marT="45728" marB="45728"/>
                </a:tc>
              </a:tr>
              <a:tr h="579227">
                <a:tc>
                  <a:txBody>
                    <a:bodyPr/>
                    <a:lstStyle/>
                    <a:p>
                      <a:r>
                        <a:rPr lang="en-US" sz="1600" dirty="0" smtClean="0"/>
                        <a:t>F2:  Low development</a:t>
                      </a:r>
                      <a:r>
                        <a:rPr lang="en-US" sz="1600" baseline="0" dirty="0" smtClean="0"/>
                        <a:t> investment</a:t>
                      </a:r>
                      <a:endParaRPr lang="en-US" sz="1600" dirty="0"/>
                    </a:p>
                  </a:txBody>
                  <a:tcPr marT="45728" marB="45728"/>
                </a:tc>
              </a:tr>
              <a:tr h="381070">
                <a:tc>
                  <a:txBody>
                    <a:bodyPr/>
                    <a:lstStyle/>
                    <a:p>
                      <a:r>
                        <a:rPr lang="en-US" sz="1600" dirty="0" smtClean="0"/>
                        <a:t>F3: High implementation cost</a:t>
                      </a:r>
                      <a:endParaRPr lang="en-US" sz="1600" dirty="0"/>
                    </a:p>
                  </a:txBody>
                  <a:tcPr marT="45728" marB="45728"/>
                </a:tc>
              </a:tr>
            </a:tbl>
          </a:graphicData>
        </a:graphic>
      </p:graphicFrame>
      <p:graphicFrame>
        <p:nvGraphicFramePr>
          <p:cNvPr id="21" name="Table 20"/>
          <p:cNvGraphicFramePr>
            <a:graphicFrameLocks noGrp="1"/>
          </p:cNvGraphicFramePr>
          <p:nvPr/>
        </p:nvGraphicFramePr>
        <p:xfrm>
          <a:off x="5235575" y="2209800"/>
          <a:ext cx="2895600" cy="1143000"/>
        </p:xfrm>
        <a:graphic>
          <a:graphicData uri="http://schemas.openxmlformats.org/drawingml/2006/table">
            <a:tbl>
              <a:tblPr firstRow="1" bandRow="1">
                <a:tableStyleId>{7E9639D4-E3E2-4D34-9284-5A2195B3D0D7}</a:tableStyleId>
              </a:tblPr>
              <a:tblGrid>
                <a:gridCol w="2895600"/>
              </a:tblGrid>
              <a:tr h="381000">
                <a:tc>
                  <a:txBody>
                    <a:bodyPr/>
                    <a:lstStyle/>
                    <a:p>
                      <a:r>
                        <a:rPr lang="en-US" sz="1600" dirty="0" smtClean="0"/>
                        <a:t>Technical</a:t>
                      </a:r>
                      <a:endParaRPr lang="en-US" sz="1600" dirty="0"/>
                    </a:p>
                  </a:txBody>
                  <a:tcPr/>
                </a:tc>
              </a:tr>
              <a:tr h="381000">
                <a:tc>
                  <a:txBody>
                    <a:bodyPr/>
                    <a:lstStyle/>
                    <a:p>
                      <a:r>
                        <a:rPr lang="en-US" sz="1600" dirty="0" smtClean="0"/>
                        <a:t>T1: Data latency/accuracy</a:t>
                      </a:r>
                      <a:endParaRPr lang="en-US" sz="1600" dirty="0"/>
                    </a:p>
                  </a:txBody>
                  <a:tcPr/>
                </a:tc>
              </a:tr>
              <a:tr h="381000">
                <a:tc>
                  <a:txBody>
                    <a:bodyPr/>
                    <a:lstStyle/>
                    <a:p>
                      <a:r>
                        <a:rPr lang="en-US" sz="1600" dirty="0" smtClean="0"/>
                        <a:t>T2: Sensor</a:t>
                      </a:r>
                      <a:r>
                        <a:rPr lang="en-US" sz="1600" baseline="0" dirty="0" smtClean="0"/>
                        <a:t> availability</a:t>
                      </a:r>
                      <a:endParaRPr lang="en-US" sz="1600" dirty="0"/>
                    </a:p>
                  </a:txBody>
                  <a:tcPr/>
                </a:tc>
              </a:tr>
            </a:tbl>
          </a:graphicData>
        </a:graphic>
      </p:graphicFrame>
      <p:graphicFrame>
        <p:nvGraphicFramePr>
          <p:cNvPr id="22" name="Table 21"/>
          <p:cNvGraphicFramePr>
            <a:graphicFrameLocks noGrp="1"/>
          </p:cNvGraphicFramePr>
          <p:nvPr/>
        </p:nvGraphicFramePr>
        <p:xfrm>
          <a:off x="5243513" y="3505200"/>
          <a:ext cx="2895600" cy="1722119"/>
        </p:xfrm>
        <a:graphic>
          <a:graphicData uri="http://schemas.openxmlformats.org/drawingml/2006/table">
            <a:tbl>
              <a:tblPr firstRow="1" bandRow="1">
                <a:tableStyleId>{7E9639D4-E3E2-4D34-9284-5A2195B3D0D7}</a:tableStyleId>
              </a:tblPr>
              <a:tblGrid>
                <a:gridCol w="2895600"/>
              </a:tblGrid>
              <a:tr h="380999">
                <a:tc>
                  <a:txBody>
                    <a:bodyPr/>
                    <a:lstStyle/>
                    <a:p>
                      <a:r>
                        <a:rPr lang="en-US" sz="1600" dirty="0" smtClean="0"/>
                        <a:t>Customer</a:t>
                      </a:r>
                      <a:endParaRPr lang="en-US" sz="1600" dirty="0"/>
                    </a:p>
                  </a:txBody>
                  <a:tcPr/>
                </a:tc>
              </a:tr>
              <a:tr h="381000">
                <a:tc>
                  <a:txBody>
                    <a:bodyPr/>
                    <a:lstStyle/>
                    <a:p>
                      <a:r>
                        <a:rPr lang="en-US" sz="1600" dirty="0" smtClean="0"/>
                        <a:t>C1: Lack</a:t>
                      </a:r>
                      <a:r>
                        <a:rPr lang="en-US" sz="1600" baseline="0" dirty="0" smtClean="0"/>
                        <a:t> of transit authority interest</a:t>
                      </a:r>
                      <a:endParaRPr lang="en-US" sz="1600" dirty="0"/>
                    </a:p>
                  </a:txBody>
                  <a:tcPr/>
                </a:tc>
              </a:tr>
              <a:tr h="381000">
                <a:tc>
                  <a:txBody>
                    <a:bodyPr/>
                    <a:lstStyle/>
                    <a:p>
                      <a:r>
                        <a:rPr lang="en-US" sz="1600" dirty="0" smtClean="0"/>
                        <a:t>C2: Low</a:t>
                      </a:r>
                      <a:r>
                        <a:rPr lang="en-US" sz="1600" baseline="0" dirty="0" smtClean="0"/>
                        <a:t> rider acceptance</a:t>
                      </a:r>
                      <a:endParaRPr lang="en-US" sz="1600" dirty="0"/>
                    </a:p>
                  </a:txBody>
                  <a:tcPr/>
                </a:tc>
              </a:tr>
              <a:tr h="381000">
                <a:tc>
                  <a:txBody>
                    <a:bodyPr/>
                    <a:lstStyle/>
                    <a:p>
                      <a:r>
                        <a:rPr lang="en-US" sz="1600" dirty="0" smtClean="0"/>
                        <a:t>C3: No local busines</a:t>
                      </a:r>
                      <a:r>
                        <a:rPr lang="en-US" sz="1600" baseline="0" dirty="0" smtClean="0"/>
                        <a:t>s buy-in</a:t>
                      </a:r>
                      <a:endParaRPr lang="en-US" sz="1600" dirty="0"/>
                    </a:p>
                  </a:txBody>
                  <a:tcPr/>
                </a:tc>
              </a:tr>
            </a:tbl>
          </a:graphicData>
        </a:graphic>
      </p:graphicFrame>
      <p:graphicFrame>
        <p:nvGraphicFramePr>
          <p:cNvPr id="23" name="Table 22"/>
          <p:cNvGraphicFramePr>
            <a:graphicFrameLocks noGrp="1"/>
          </p:cNvGraphicFramePr>
          <p:nvPr/>
        </p:nvGraphicFramePr>
        <p:xfrm>
          <a:off x="5257800" y="5410200"/>
          <a:ext cx="2895600" cy="1143000"/>
        </p:xfrm>
        <a:graphic>
          <a:graphicData uri="http://schemas.openxmlformats.org/drawingml/2006/table">
            <a:tbl>
              <a:tblPr firstRow="1" bandRow="1">
                <a:tableStyleId>{7E9639D4-E3E2-4D34-9284-5A2195B3D0D7}</a:tableStyleId>
              </a:tblPr>
              <a:tblGrid>
                <a:gridCol w="2895600"/>
              </a:tblGrid>
              <a:tr h="381000">
                <a:tc>
                  <a:txBody>
                    <a:bodyPr/>
                    <a:lstStyle/>
                    <a:p>
                      <a:r>
                        <a:rPr lang="en-US" sz="1600" dirty="0" smtClean="0"/>
                        <a:t>Schedule</a:t>
                      </a:r>
                      <a:endParaRPr lang="en-US" sz="1600" dirty="0"/>
                    </a:p>
                  </a:txBody>
                  <a:tcPr/>
                </a:tc>
              </a:tr>
              <a:tr h="381000">
                <a:tc>
                  <a:txBody>
                    <a:bodyPr/>
                    <a:lstStyle/>
                    <a:p>
                      <a:r>
                        <a:rPr lang="en-US" sz="1600" dirty="0" smtClean="0"/>
                        <a:t>S1:</a:t>
                      </a:r>
                      <a:r>
                        <a:rPr lang="en-US" sz="1600" baseline="0" dirty="0" smtClean="0"/>
                        <a:t>  Safety adjustments</a:t>
                      </a:r>
                      <a:endParaRPr lang="en-US" sz="1600" dirty="0"/>
                    </a:p>
                  </a:txBody>
                  <a:tcPr/>
                </a:tc>
              </a:tr>
              <a:tr h="381000">
                <a:tc>
                  <a:txBody>
                    <a:bodyPr/>
                    <a:lstStyle/>
                    <a:p>
                      <a:r>
                        <a:rPr lang="en-US" sz="1600" dirty="0" smtClean="0"/>
                        <a:t>S2:  Sensor availability</a:t>
                      </a:r>
                      <a:endParaRPr lang="en-US" sz="1600" dirty="0"/>
                    </a:p>
                  </a:txBody>
                  <a:tcPr/>
                </a:tc>
              </a:tr>
            </a:tbl>
          </a:graphicData>
        </a:graphic>
      </p:graphicFrame>
      <p:sp>
        <p:nvSpPr>
          <p:cNvPr id="24" name="Rectangle 23"/>
          <p:cNvSpPr/>
          <p:nvPr/>
        </p:nvSpPr>
        <p:spPr>
          <a:xfrm rot="16200000">
            <a:off x="-1326042" y="3865737"/>
            <a:ext cx="3327706" cy="523220"/>
          </a:xfrm>
          <a:prstGeom prst="rect">
            <a:avLst/>
          </a:prstGeom>
          <a:noFill/>
        </p:spPr>
        <p:txBody>
          <a:bodyPr>
            <a:spAutoFit/>
          </a:bodyPr>
          <a:lstStyle/>
          <a:p>
            <a:pPr algn="ctr">
              <a:defRPr/>
            </a:pPr>
            <a:r>
              <a:rPr lang="en-US" sz="2800" b="1" dirty="0">
                <a:ln w="12700">
                  <a:solidFill>
                    <a:schemeClr val="bg1"/>
                  </a:solidFill>
                  <a:prstDash val="solid"/>
                </a:ln>
                <a:effectLst>
                  <a:outerShdw blurRad="41275" dist="20320" dir="1800000" algn="tl" rotWithShape="0">
                    <a:srgbClr val="000000">
                      <a:alpha val="40000"/>
                    </a:srgbClr>
                  </a:outerShdw>
                </a:effectLst>
              </a:rPr>
              <a:t>Impact</a:t>
            </a:r>
            <a:endParaRPr lang="en-US" sz="2400" b="1" dirty="0">
              <a:ln w="12700">
                <a:solidFill>
                  <a:schemeClr val="bg1"/>
                </a:solid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301103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Financial Risks</a:t>
            </a:r>
            <a:endParaRPr lang="en-US" dirty="0"/>
          </a:p>
        </p:txBody>
      </p:sp>
      <p:sp>
        <p:nvSpPr>
          <p:cNvPr id="3" name="Content Placeholder 2"/>
          <p:cNvSpPr>
            <a:spLocks noGrp="1"/>
          </p:cNvSpPr>
          <p:nvPr>
            <p:ph idx="1"/>
          </p:nvPr>
        </p:nvSpPr>
        <p:spPr/>
        <p:txBody>
          <a:bodyPr>
            <a:normAutofit fontScale="92500" lnSpcReduction="10000"/>
          </a:bodyPr>
          <a:lstStyle/>
          <a:p>
            <a:r>
              <a:rPr lang="en-US" sz="3400" b="1" dirty="0" smtClean="0"/>
              <a:t>Low return on investment 2/4</a:t>
            </a:r>
          </a:p>
          <a:p>
            <a:pPr lvl="1"/>
            <a:r>
              <a:rPr lang="en-US" i="1" u="sng" dirty="0" smtClean="0"/>
              <a:t>Risk</a:t>
            </a:r>
            <a:r>
              <a:rPr lang="en-US" u="sng" dirty="0" smtClean="0"/>
              <a:t>: </a:t>
            </a:r>
            <a:r>
              <a:rPr lang="en-US" dirty="0" smtClean="0"/>
              <a:t>Income from service changes and improved ridership not enough to provide an investment return. </a:t>
            </a:r>
            <a:endParaRPr lang="en-US" u="sng" dirty="0" smtClean="0"/>
          </a:p>
          <a:p>
            <a:pPr lvl="1"/>
            <a:r>
              <a:rPr lang="en-US" i="1" u="sng" dirty="0" smtClean="0"/>
              <a:t>Risk Strategy:</a:t>
            </a:r>
            <a:r>
              <a:rPr lang="en-US" dirty="0" smtClean="0"/>
              <a:t> Provide advertising capability within web/phone application to local businesses providing an additional income source.</a:t>
            </a:r>
            <a:endParaRPr lang="en-US" b="1" dirty="0" smtClean="0"/>
          </a:p>
          <a:p>
            <a:r>
              <a:rPr lang="en-US" sz="3400" b="1" dirty="0" smtClean="0"/>
              <a:t>Low development investment 3/5</a:t>
            </a:r>
          </a:p>
          <a:p>
            <a:pPr lvl="1"/>
            <a:r>
              <a:rPr lang="en-US" i="1" u="sng" dirty="0" smtClean="0"/>
              <a:t>Risk</a:t>
            </a:r>
            <a:r>
              <a:rPr lang="en-US" u="sng" dirty="0" smtClean="0"/>
              <a:t>:</a:t>
            </a:r>
            <a:r>
              <a:rPr lang="en-US" dirty="0" smtClean="0"/>
              <a:t> Transportation authorities have little to no budgeting for development.</a:t>
            </a:r>
            <a:endParaRPr lang="en-US" u="sng" dirty="0" smtClean="0"/>
          </a:p>
          <a:p>
            <a:pPr lvl="1"/>
            <a:r>
              <a:rPr lang="en-US" i="1" u="sng" dirty="0" smtClean="0"/>
              <a:t>Risk Strategy:</a:t>
            </a:r>
            <a:r>
              <a:rPr lang="en-US" dirty="0" smtClean="0"/>
              <a:t> Assist in locating and applying for transportation grants.</a:t>
            </a:r>
          </a:p>
          <a:p>
            <a:r>
              <a:rPr lang="en-US" sz="3400" b="1" dirty="0" smtClean="0"/>
              <a:t>High implementation cost 3/3</a:t>
            </a:r>
          </a:p>
          <a:p>
            <a:pPr lvl="1"/>
            <a:r>
              <a:rPr lang="en-US" i="1" u="sng" dirty="0" smtClean="0"/>
              <a:t>Risk</a:t>
            </a:r>
            <a:r>
              <a:rPr lang="en-US" u="sng" dirty="0" smtClean="0"/>
              <a:t>: </a:t>
            </a:r>
            <a:r>
              <a:rPr lang="en-US" dirty="0" smtClean="0"/>
              <a:t>Implementing a full system has high initial costs. ~$800,000</a:t>
            </a:r>
            <a:endParaRPr lang="en-US" u="sng" dirty="0" smtClean="0"/>
          </a:p>
          <a:p>
            <a:pPr lvl="1"/>
            <a:r>
              <a:rPr lang="en-US" i="1" u="sng" dirty="0" smtClean="0"/>
              <a:t>Risk Strategy:</a:t>
            </a:r>
            <a:r>
              <a:rPr lang="en-US" dirty="0" smtClean="0"/>
              <a:t> Implement system in smaller increments to defer costs.  </a:t>
            </a:r>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43</a:t>
            </a:fld>
            <a:endParaRPr lang="en-US"/>
          </a:p>
        </p:txBody>
      </p:sp>
    </p:spTree>
    <p:extLst>
      <p:ext uri="{BB962C8B-B14F-4D97-AF65-F5344CB8AC3E}">
        <p14:creationId xmlns:p14="http://schemas.microsoft.com/office/powerpoint/2010/main" val="26854044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Technical Risks</a:t>
            </a:r>
            <a:endParaRPr lang="en-US" dirty="0"/>
          </a:p>
        </p:txBody>
      </p:sp>
      <p:sp>
        <p:nvSpPr>
          <p:cNvPr id="3" name="Content Placeholder 2"/>
          <p:cNvSpPr>
            <a:spLocks noGrp="1"/>
          </p:cNvSpPr>
          <p:nvPr>
            <p:ph idx="1"/>
          </p:nvPr>
        </p:nvSpPr>
        <p:spPr/>
        <p:txBody>
          <a:bodyPr>
            <a:normAutofit lnSpcReduction="10000"/>
          </a:bodyPr>
          <a:lstStyle/>
          <a:p>
            <a:r>
              <a:rPr lang="en-US" sz="2800" b="1" dirty="0" smtClean="0"/>
              <a:t>Data latency/accuracy 2/4</a:t>
            </a:r>
          </a:p>
          <a:p>
            <a:pPr lvl="1"/>
            <a:r>
              <a:rPr lang="en-US" sz="2400" i="1" u="sng" dirty="0" smtClean="0"/>
              <a:t>Risk</a:t>
            </a:r>
            <a:r>
              <a:rPr lang="en-US" sz="2400" u="sng" dirty="0" smtClean="0"/>
              <a:t>:</a:t>
            </a:r>
            <a:r>
              <a:rPr lang="en-US" sz="2400" dirty="0" smtClean="0"/>
              <a:t> Data provided to the end user has exceeded time of use.</a:t>
            </a:r>
            <a:endParaRPr lang="en-US" sz="2400" u="sng" dirty="0" smtClean="0"/>
          </a:p>
          <a:p>
            <a:pPr lvl="1"/>
            <a:r>
              <a:rPr lang="en-US" sz="2400" i="1" u="sng" dirty="0" smtClean="0"/>
              <a:t>Risk Strategy:</a:t>
            </a:r>
            <a:r>
              <a:rPr lang="en-US" sz="2400" dirty="0" smtClean="0"/>
              <a:t> Determine acceptable latency periods and provide user warning if data is time deficient. </a:t>
            </a:r>
          </a:p>
          <a:p>
            <a:pPr lvl="1"/>
            <a:r>
              <a:rPr lang="en-US" sz="2400" i="1" u="sng" dirty="0" smtClean="0"/>
              <a:t>Risk</a:t>
            </a:r>
            <a:r>
              <a:rPr lang="en-US" sz="2400" u="sng" dirty="0" smtClean="0"/>
              <a:t>:</a:t>
            </a:r>
            <a:r>
              <a:rPr lang="en-US" sz="2400" dirty="0" smtClean="0"/>
              <a:t> Data is incorrect or not updating.</a:t>
            </a:r>
            <a:endParaRPr lang="en-US" sz="2400" u="sng" dirty="0" smtClean="0"/>
          </a:p>
          <a:p>
            <a:pPr lvl="1"/>
            <a:r>
              <a:rPr lang="en-US" sz="2400" i="1" u="sng" dirty="0" smtClean="0"/>
              <a:t>Risk Strategy:</a:t>
            </a:r>
            <a:r>
              <a:rPr lang="en-US" sz="2400" dirty="0" smtClean="0"/>
              <a:t> Provide system diagnostic capability to run during maintenance periods</a:t>
            </a:r>
          </a:p>
          <a:p>
            <a:r>
              <a:rPr lang="en-US" sz="2800" b="1" dirty="0" smtClean="0"/>
              <a:t>Sensor availability 2/2</a:t>
            </a:r>
          </a:p>
          <a:p>
            <a:pPr lvl="1"/>
            <a:r>
              <a:rPr lang="en-US" sz="2200" i="1" u="sng" dirty="0" smtClean="0"/>
              <a:t>Risk</a:t>
            </a:r>
            <a:r>
              <a:rPr lang="en-US" sz="2200" u="sng" dirty="0" smtClean="0"/>
              <a:t>:</a:t>
            </a:r>
            <a:r>
              <a:rPr lang="en-US" sz="2200" dirty="0" smtClean="0"/>
              <a:t> Sensors are out-of-stock or otherwise unavailable.</a:t>
            </a:r>
            <a:endParaRPr lang="en-US" sz="2200" u="sng" dirty="0" smtClean="0"/>
          </a:p>
          <a:p>
            <a:pPr lvl="1"/>
            <a:r>
              <a:rPr lang="en-US" sz="2200" i="1" u="sng" dirty="0" smtClean="0"/>
              <a:t>Risk Strategy:</a:t>
            </a:r>
            <a:r>
              <a:rPr lang="en-US" sz="2200" dirty="0" smtClean="0"/>
              <a:t> Purchase from multiple vendors if necessary and acquire additional units for repair stock.</a:t>
            </a:r>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44</a:t>
            </a:fld>
            <a:endParaRPr lang="en-US"/>
          </a:p>
        </p:txBody>
      </p:sp>
    </p:spTree>
    <p:extLst>
      <p:ext uri="{BB962C8B-B14F-4D97-AF65-F5344CB8AC3E}">
        <p14:creationId xmlns:p14="http://schemas.microsoft.com/office/powerpoint/2010/main" val="32050296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45</a:t>
            </a:fld>
            <a:endParaRPr lang="en-US"/>
          </a:p>
        </p:txBody>
      </p:sp>
      <p:sp>
        <p:nvSpPr>
          <p:cNvPr id="11" name="Title 1"/>
          <p:cNvSpPr>
            <a:spLocks noGrp="1"/>
          </p:cNvSpPr>
          <p:nvPr>
            <p:ph type="title"/>
          </p:nvPr>
        </p:nvSpPr>
        <p:spPr>
          <a:xfrm>
            <a:off x="457200" y="274638"/>
            <a:ext cx="7620000" cy="1143000"/>
          </a:xfrm>
        </p:spPr>
        <p:txBody>
          <a:bodyPr>
            <a:normAutofit/>
          </a:bodyPr>
          <a:lstStyle/>
          <a:p>
            <a:pPr eaLnBrk="1" fontAlgn="auto" hangingPunct="1">
              <a:spcAft>
                <a:spcPts val="0"/>
              </a:spcAft>
              <a:defRPr/>
            </a:pPr>
            <a:r>
              <a:rPr lang="en-US" dirty="0" smtClean="0"/>
              <a:t>Customer Risks</a:t>
            </a:r>
            <a:endParaRPr lang="en-US" dirty="0"/>
          </a:p>
        </p:txBody>
      </p:sp>
      <p:sp>
        <p:nvSpPr>
          <p:cNvPr id="12" name="Content Placeholder 2"/>
          <p:cNvSpPr>
            <a:spLocks noGrp="1"/>
          </p:cNvSpPr>
          <p:nvPr>
            <p:ph idx="1"/>
          </p:nvPr>
        </p:nvSpPr>
        <p:spPr>
          <a:xfrm>
            <a:off x="457200" y="1600200"/>
            <a:ext cx="7620000" cy="4800600"/>
          </a:xfrm>
        </p:spPr>
        <p:txBody>
          <a:bodyPr rtlCol="0">
            <a:normAutofit fontScale="92500"/>
          </a:bodyPr>
          <a:lstStyle/>
          <a:p>
            <a:pPr eaLnBrk="1" fontAlgn="auto" hangingPunct="1">
              <a:spcAft>
                <a:spcPts val="0"/>
              </a:spcAft>
              <a:buFont typeface="Arial" pitchFamily="34" charset="0"/>
              <a:buChar char="•"/>
              <a:defRPr/>
            </a:pPr>
            <a:r>
              <a:rPr lang="en-US" sz="3100" b="1" dirty="0" smtClean="0"/>
              <a:t>Lack of interest by transit authorities 2/4</a:t>
            </a:r>
          </a:p>
          <a:p>
            <a:pPr marL="640080" lvl="1" eaLnBrk="1" fontAlgn="auto" hangingPunct="1">
              <a:spcAft>
                <a:spcPts val="0"/>
              </a:spcAft>
              <a:buFont typeface="Arial" pitchFamily="34" charset="0"/>
              <a:buChar char="•"/>
              <a:defRPr/>
            </a:pPr>
            <a:r>
              <a:rPr lang="en-US" i="1" u="sng" dirty="0" smtClean="0"/>
              <a:t>Risk</a:t>
            </a:r>
            <a:r>
              <a:rPr lang="en-US" u="sng" dirty="0" smtClean="0"/>
              <a:t>: </a:t>
            </a:r>
            <a:r>
              <a:rPr lang="en-US" dirty="0" smtClean="0"/>
              <a:t>Transit authorities feel current systems are efficient</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Spur interest by providing granular riding data to aid in faster service changes to maximize efficiency and predict growth.</a:t>
            </a:r>
          </a:p>
          <a:p>
            <a:pPr eaLnBrk="1" fontAlgn="auto" hangingPunct="1">
              <a:spcAft>
                <a:spcPts val="0"/>
              </a:spcAft>
              <a:buFont typeface="Arial" pitchFamily="34" charset="0"/>
              <a:buChar char="•"/>
              <a:defRPr/>
            </a:pPr>
            <a:r>
              <a:rPr lang="en-US" sz="3100" b="1" dirty="0" smtClean="0"/>
              <a:t>Low rider acceptance 1/2</a:t>
            </a:r>
          </a:p>
          <a:p>
            <a:pPr marL="640080" lvl="1" eaLnBrk="1" fontAlgn="auto" hangingPunct="1">
              <a:spcAft>
                <a:spcPts val="0"/>
              </a:spcAft>
              <a:buFont typeface="Arial" pitchFamily="34" charset="0"/>
              <a:buChar char="•"/>
              <a:defRPr/>
            </a:pPr>
            <a:r>
              <a:rPr lang="en-US" i="1" u="sng" dirty="0" smtClean="0"/>
              <a:t>Risk</a:t>
            </a:r>
            <a:r>
              <a:rPr lang="en-US" u="sng" dirty="0" smtClean="0"/>
              <a:t>:</a:t>
            </a:r>
            <a:r>
              <a:rPr lang="en-US" dirty="0" smtClean="0"/>
              <a:t> Riders and prospective are averse to utilizing products.</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Develop application to operate on multiple platforms to address customer preference range.</a:t>
            </a:r>
          </a:p>
          <a:p>
            <a:pPr eaLnBrk="1" fontAlgn="auto" hangingPunct="1">
              <a:spcAft>
                <a:spcPts val="0"/>
              </a:spcAft>
              <a:buFont typeface="Arial" pitchFamily="34" charset="0"/>
              <a:buChar char="•"/>
              <a:defRPr/>
            </a:pPr>
            <a:r>
              <a:rPr lang="en-US" sz="3200" b="1" dirty="0" smtClean="0"/>
              <a:t>No local business buy-in </a:t>
            </a:r>
            <a:r>
              <a:rPr lang="en-US" sz="3100" b="1" dirty="0" smtClean="0"/>
              <a:t>3/2</a:t>
            </a:r>
          </a:p>
          <a:p>
            <a:pPr marL="640080" lvl="1" eaLnBrk="1" fontAlgn="auto" hangingPunct="1">
              <a:spcAft>
                <a:spcPts val="0"/>
              </a:spcAft>
              <a:buFont typeface="Arial" pitchFamily="34" charset="0"/>
              <a:buChar char="•"/>
              <a:defRPr/>
            </a:pPr>
            <a:r>
              <a:rPr lang="en-US" i="1" u="sng" dirty="0" smtClean="0"/>
              <a:t>Risk</a:t>
            </a:r>
            <a:r>
              <a:rPr lang="en-US" u="sng" dirty="0" smtClean="0"/>
              <a:t>:</a:t>
            </a:r>
            <a:r>
              <a:rPr lang="en-US" dirty="0" smtClean="0"/>
              <a:t> Local businesses choose to not support with advertising dollars.</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Provide local businesses with adequate resources to update and inform prospective customers to drive up business.</a:t>
            </a:r>
          </a:p>
          <a:p>
            <a:pPr marL="640080" lvl="1"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428128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 Risks</a:t>
            </a:r>
            <a:endParaRPr lang="en-US" dirty="0"/>
          </a:p>
        </p:txBody>
      </p:sp>
      <p:sp>
        <p:nvSpPr>
          <p:cNvPr id="3" name="Content Placeholder 2"/>
          <p:cNvSpPr>
            <a:spLocks noGrp="1"/>
          </p:cNvSpPr>
          <p:nvPr>
            <p:ph idx="1"/>
          </p:nvPr>
        </p:nvSpPr>
        <p:spPr/>
        <p:txBody>
          <a:bodyPr>
            <a:normAutofit/>
          </a:bodyPr>
          <a:lstStyle/>
          <a:p>
            <a:r>
              <a:rPr lang="en-US" sz="2800" b="1" dirty="0" smtClean="0"/>
              <a:t>Testing and recalibration of safety systems 4/2</a:t>
            </a:r>
          </a:p>
          <a:p>
            <a:pPr lvl="1"/>
            <a:r>
              <a:rPr lang="en-US" sz="2400" i="1" u="sng" dirty="0" smtClean="0"/>
              <a:t>Risk</a:t>
            </a:r>
            <a:r>
              <a:rPr lang="en-US" sz="2400" u="sng" dirty="0" smtClean="0"/>
              <a:t>:</a:t>
            </a:r>
            <a:r>
              <a:rPr lang="en-US" sz="2400" dirty="0" smtClean="0"/>
              <a:t> Changes from application may require retesting of traffic light timing or other safety systems.</a:t>
            </a:r>
            <a:endParaRPr lang="en-US" sz="2400" u="sng" dirty="0" smtClean="0"/>
          </a:p>
          <a:p>
            <a:pPr lvl="1"/>
            <a:r>
              <a:rPr lang="en-US" sz="2400" i="1" u="sng" dirty="0" smtClean="0"/>
              <a:t>Risk Strategy:</a:t>
            </a:r>
            <a:r>
              <a:rPr lang="en-US" sz="2400" dirty="0" smtClean="0"/>
              <a:t> Conduct testing during non-service nighttime hours or during periods of low traffic.</a:t>
            </a:r>
          </a:p>
          <a:p>
            <a:r>
              <a:rPr lang="en-US" sz="2800" b="1" dirty="0" smtClean="0"/>
              <a:t>Hardware delivery delays from vendors 1/3</a:t>
            </a:r>
          </a:p>
          <a:p>
            <a:pPr lvl="1"/>
            <a:r>
              <a:rPr lang="en-US" sz="2400" i="1" u="sng" dirty="0" smtClean="0"/>
              <a:t>Risk</a:t>
            </a:r>
            <a:r>
              <a:rPr lang="en-US" sz="2400" u="sng" dirty="0" smtClean="0"/>
              <a:t>:</a:t>
            </a:r>
            <a:r>
              <a:rPr lang="en-US" sz="2400" i="1" dirty="0" smtClean="0"/>
              <a:t> </a:t>
            </a:r>
            <a:r>
              <a:rPr lang="en-US" sz="2400" dirty="0" smtClean="0"/>
              <a:t>External vendors do not deliver orders on time</a:t>
            </a:r>
            <a:r>
              <a:rPr lang="en-US" sz="2400" i="1" dirty="0" smtClean="0"/>
              <a:t>.</a:t>
            </a:r>
            <a:endParaRPr lang="en-US" sz="2400" u="sng" dirty="0" smtClean="0"/>
          </a:p>
          <a:p>
            <a:pPr lvl="1"/>
            <a:r>
              <a:rPr lang="en-US" sz="2400" i="1" u="sng" dirty="0" smtClean="0"/>
              <a:t>Risk Strategy</a:t>
            </a:r>
            <a:r>
              <a:rPr lang="en-US" sz="2400" u="sng" dirty="0" smtClean="0"/>
              <a:t>:</a:t>
            </a:r>
            <a:r>
              <a:rPr lang="en-US" sz="2400" dirty="0" smtClean="0"/>
              <a:t>  Utilize multiple vendors when possible. Accept risk for single vendor products.</a:t>
            </a:r>
            <a:endParaRPr lang="en-US" sz="2400" u="sng"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46</a:t>
            </a:fld>
            <a:endParaRPr lang="en-US"/>
          </a:p>
        </p:txBody>
      </p:sp>
    </p:spTree>
    <p:extLst>
      <p:ext uri="{BB962C8B-B14F-4D97-AF65-F5344CB8AC3E}">
        <p14:creationId xmlns:p14="http://schemas.microsoft.com/office/powerpoint/2010/main" val="22421524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dirty="0" smtClean="0"/>
              <a:t>Conclusion</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47</a:t>
            </a:fld>
            <a:endParaRPr lang="en-US"/>
          </a:p>
        </p:txBody>
      </p:sp>
      <p:sp>
        <p:nvSpPr>
          <p:cNvPr id="5" name="TextBox 4"/>
          <p:cNvSpPr txBox="1"/>
          <p:nvPr/>
        </p:nvSpPr>
        <p:spPr>
          <a:xfrm>
            <a:off x="1102659" y="1905000"/>
            <a:ext cx="7027752" cy="2862322"/>
          </a:xfrm>
          <a:prstGeom prst="rect">
            <a:avLst/>
          </a:prstGeom>
          <a:noFill/>
        </p:spPr>
        <p:txBody>
          <a:bodyPr wrap="square" rtlCol="0">
            <a:spAutoFit/>
          </a:bodyPr>
          <a:lstStyle/>
          <a:p>
            <a:pPr>
              <a:buFontTx/>
              <a:buChar char="-"/>
            </a:pPr>
            <a:r>
              <a:rPr lang="en-US" dirty="0" smtClean="0">
                <a:latin typeface="+mj-lt"/>
              </a:rPr>
              <a:t> Through the same mediums used for tracking information, light rail systems will now be able to communicate with the end-users directly. This will allow announcements of service interruptions, promotions, and special events.</a:t>
            </a:r>
          </a:p>
          <a:p>
            <a:pPr>
              <a:buFontTx/>
              <a:buChar char="-"/>
            </a:pPr>
            <a:r>
              <a:rPr lang="en-US" dirty="0">
                <a:latin typeface="+mj-lt"/>
              </a:rPr>
              <a:t> </a:t>
            </a:r>
            <a:r>
              <a:rPr lang="en-US" dirty="0" smtClean="0">
                <a:latin typeface="+mj-lt"/>
              </a:rPr>
              <a:t>Through our interface, users will also be able to share current information about their destinations and needs.</a:t>
            </a:r>
          </a:p>
          <a:p>
            <a:pPr>
              <a:buFontTx/>
              <a:buChar char="-"/>
            </a:pPr>
            <a:r>
              <a:rPr lang="en-US" dirty="0">
                <a:latin typeface="+mj-lt"/>
              </a:rPr>
              <a:t> </a:t>
            </a:r>
            <a:r>
              <a:rPr lang="en-US" dirty="0" smtClean="0">
                <a:latin typeface="+mj-lt"/>
              </a:rPr>
              <a:t>All of this historical data regarding ridership and timing will allow light rail systems to effectively analyze customer needs and adapt to them.</a:t>
            </a:r>
          </a:p>
          <a:p>
            <a:pPr>
              <a:buFontTx/>
              <a:buChar char="-"/>
            </a:pPr>
            <a:r>
              <a:rPr lang="en-US" dirty="0">
                <a:latin typeface="+mj-lt"/>
              </a:rPr>
              <a:t> </a:t>
            </a:r>
            <a:r>
              <a:rPr lang="en-US" dirty="0" smtClean="0">
                <a:latin typeface="+mj-lt"/>
              </a:rPr>
              <a:t>Using this information, light rail systems will realize increased revenues and the ability to engineer future expansion.</a:t>
            </a:r>
          </a:p>
        </p:txBody>
      </p:sp>
    </p:spTree>
    <p:extLst>
      <p:ext uri="{BB962C8B-B14F-4D97-AF65-F5344CB8AC3E}">
        <p14:creationId xmlns:p14="http://schemas.microsoft.com/office/powerpoint/2010/main" val="37433227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0"/>
            <a:ext cx="7620000" cy="1143000"/>
          </a:xfrm>
        </p:spPr>
        <p:txBody>
          <a:bodyPr/>
          <a:lstStyle/>
          <a:p>
            <a:pPr algn="ctr"/>
            <a:r>
              <a:rPr lang="en-US" sz="6600" dirty="0" smtClean="0"/>
              <a:t/>
            </a:r>
            <a:br>
              <a:rPr lang="en-US" sz="6600" dirty="0" smtClean="0"/>
            </a:br>
            <a:r>
              <a:rPr lang="en-US" sz="6600" dirty="0" smtClean="0"/>
              <a:t>Questions</a:t>
            </a:r>
            <a:r>
              <a:rPr lang="en-US" sz="6600" dirty="0"/>
              <a:t>?</a:t>
            </a:r>
            <a:br>
              <a:rPr lang="en-US" sz="6600" dirty="0"/>
            </a:br>
            <a:endParaRPr lang="en-US" sz="66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48</a:t>
            </a:fld>
            <a:endParaRPr lang="en-US"/>
          </a:p>
        </p:txBody>
      </p:sp>
    </p:spTree>
    <p:extLst>
      <p:ext uri="{BB962C8B-B14F-4D97-AF65-F5344CB8AC3E}">
        <p14:creationId xmlns:p14="http://schemas.microsoft.com/office/powerpoint/2010/main" val="4763149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1200" dirty="0"/>
              <a:t>http://www.gohrt.com/publications/reports/sir-light-rail-summary.pdf</a:t>
            </a:r>
          </a:p>
          <a:p>
            <a:r>
              <a:rPr lang="en-US" sz="1200" dirty="0"/>
              <a:t>http://www.gohrt.com/public-records/Commission-Documents/Commission-Meetings/FY2012/January-2012.pdf</a:t>
            </a:r>
          </a:p>
          <a:p>
            <a:r>
              <a:rPr lang="en-US" sz="1200" dirty="0"/>
              <a:t>http://hamptonroads.com/2011/11/poll-public-board-expanding-lightrail-route</a:t>
            </a:r>
          </a:p>
          <a:p>
            <a:r>
              <a:rPr lang="en-US" sz="1200" dirty="0"/>
              <a:t>http://www.metro-magazine.com/News/Story/2011/08/INIT-employees-to-serve-as-Tide-Guides-.aspx</a:t>
            </a:r>
          </a:p>
          <a:p>
            <a:r>
              <a:rPr lang="en-US" sz="1200" dirty="0"/>
              <a:t>http://hamptonroads.com/2011/07/control-room-nsu-serves-brains-light-rail</a:t>
            </a:r>
          </a:p>
          <a:p>
            <a:r>
              <a:rPr lang="en-US" sz="1200" dirty="0"/>
              <a:t>http://www.serpefirm.com/responsibilities-the-tide-light-rail-controller-operator.aspx</a:t>
            </a:r>
          </a:p>
          <a:p>
            <a:r>
              <a:rPr lang="en-US" sz="1200" dirty="0"/>
              <a:t>http://www.gohrt.com/public-records/Operations-Documents/Rail/Monthly-Ridership/Rail-Ridership-Current.pdf</a:t>
            </a:r>
          </a:p>
          <a:p>
            <a:r>
              <a:rPr lang="en-US" sz="1200" dirty="0"/>
              <a:t>http://www.metro-magazine.com/News/Story/2011/08/Va-s-The-Tide-opens-hits-30K-boardings.aspx</a:t>
            </a:r>
          </a:p>
          <a:p>
            <a:r>
              <a:rPr lang="en-US" sz="1200" dirty="0"/>
              <a:t>http://www.cbsnews.com/8301-503544_162-4949672-503544.html</a:t>
            </a:r>
          </a:p>
          <a:p>
            <a:r>
              <a:rPr lang="en-US" sz="1200" dirty="0"/>
              <a:t>http://www.lightrail.com/projects.htm</a:t>
            </a:r>
          </a:p>
          <a:p>
            <a:r>
              <a:rPr lang="en-US" sz="1200" dirty="0"/>
              <a:t>http://www.realtor.org/wps/wcm/connect/212699004205f031b404fcc7ba2f3d20/cpa_transport_090.pdf</a:t>
            </a:r>
          </a:p>
          <a:p>
            <a:r>
              <a:rPr lang="en-US" sz="1200" dirty="0"/>
              <a:t>http://hamptonroads.com/2012/02/some-stores-near-norfolk-light-rail-stations-see-boost</a:t>
            </a:r>
          </a:p>
          <a:p>
            <a:r>
              <a:rPr lang="en-US" sz="1200" dirty="0"/>
              <a:t>Debbie Messina, “The Tide.” The Virginian-Pilot. February 18th, 2012.</a:t>
            </a:r>
          </a:p>
          <a:p>
            <a:r>
              <a:rPr lang="en-US" sz="1200" dirty="0"/>
              <a:t>http://apta.com/resources/statistics/Documents/Ridership/2011-q3-ridership-APTA.pdf</a:t>
            </a:r>
          </a:p>
          <a:p>
            <a:r>
              <a:rPr lang="en-US" sz="1200" dirty="0"/>
              <a:t>http://www.lightrailnow.org/success2.htm</a:t>
            </a:r>
          </a:p>
          <a:p>
            <a:r>
              <a:rPr lang="en-US" sz="1200" dirty="0"/>
              <a:t>http://www.prweb.com/releases/light_rail/light_rail_transit/prweb4253534.htm</a:t>
            </a:r>
          </a:p>
          <a:p>
            <a:r>
              <a:rPr lang="en-US" sz="1200" dirty="0"/>
              <a:t>http://www.itscosts.its.dot.gov/its/benecost.nsf/images/Reports/$</a:t>
            </a:r>
            <a:r>
              <a:rPr lang="en-US" sz="1200" dirty="0" smtClean="0"/>
              <a:t>File/Ben_Cost_Less_Depl_2011%20Update.pdf</a:t>
            </a:r>
          </a:p>
          <a:p>
            <a:r>
              <a:rPr lang="en-US" sz="1200" dirty="0"/>
              <a:t>http://www.detroittransit.org/cms.php?pageid=26</a:t>
            </a:r>
          </a:p>
          <a:p>
            <a:r>
              <a:rPr lang="en-US" sz="1200" dirty="0"/>
              <a:t>http://www.dart.org/about/economicimpact.asp</a:t>
            </a:r>
          </a:p>
          <a:p>
            <a:r>
              <a:rPr lang="en-US" sz="1200" dirty="0"/>
              <a:t>http://reason.org/news/show/126773.html</a:t>
            </a:r>
          </a:p>
          <a:p>
            <a:r>
              <a:rPr lang="en-US" sz="1200" dirty="0"/>
              <a:t>http://mobility.tamu.edu/files/2011/09/congestion-cost.pdf</a:t>
            </a:r>
          </a:p>
          <a:p>
            <a:r>
              <a:rPr lang="en-US" sz="1200" dirty="0"/>
              <a:t>http://www.vtpi.org/railben.pdf</a:t>
            </a:r>
          </a:p>
          <a:p>
            <a:endParaRPr lang="en-US" sz="1200"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49</a:t>
            </a:fld>
            <a:endParaRPr lang="en-US"/>
          </a:p>
        </p:txBody>
      </p:sp>
    </p:spTree>
    <p:extLst>
      <p:ext uri="{BB962C8B-B14F-4D97-AF65-F5344CB8AC3E}">
        <p14:creationId xmlns:p14="http://schemas.microsoft.com/office/powerpoint/2010/main" val="501371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sz="4300" dirty="0" smtClean="0"/>
              <a:t>Background: Jobs &amp; Development</a:t>
            </a:r>
            <a:endParaRPr lang="en-US" sz="4300" dirty="0"/>
          </a:p>
        </p:txBody>
      </p:sp>
      <p:sp>
        <p:nvSpPr>
          <p:cNvPr id="5" name="Content Placeholder 4"/>
          <p:cNvSpPr>
            <a:spLocks noGrp="1"/>
          </p:cNvSpPr>
          <p:nvPr>
            <p:ph idx="1"/>
          </p:nvPr>
        </p:nvSpPr>
        <p:spPr>
          <a:xfrm>
            <a:off x="457200" y="1371600"/>
            <a:ext cx="7620000" cy="4191000"/>
          </a:xfrm>
        </p:spPr>
        <p:txBody>
          <a:bodyPr>
            <a:normAutofit/>
          </a:bodyPr>
          <a:lstStyle/>
          <a:p>
            <a:pPr indent="-342900">
              <a:buFontTx/>
              <a:buChar char="-"/>
            </a:pPr>
            <a:r>
              <a:rPr lang="en-US" dirty="0" smtClean="0"/>
              <a:t>Over the past five years, studies have shown light rail systems as an effective stimulant for new development and jobs:</a:t>
            </a:r>
            <a:endParaRPr lang="en-US" sz="1200" dirty="0" smtClean="0"/>
          </a:p>
          <a:p>
            <a:pPr lvl="1" indent="-342900">
              <a:buFontTx/>
              <a:buChar char="-"/>
            </a:pPr>
            <a:endParaRPr lang="en-US" sz="800" dirty="0" smtClean="0"/>
          </a:p>
          <a:p>
            <a:pPr lvl="1" indent="-342900">
              <a:buFontTx/>
              <a:buChar char="-"/>
            </a:pPr>
            <a:r>
              <a:rPr lang="en-US" sz="1700" dirty="0" smtClean="0"/>
              <a:t>In Charlotte, over $291 million in new development was seen along their new 10-mile line with another $1.6 billion expected.</a:t>
            </a:r>
            <a:r>
              <a:rPr lang="en-US" sz="1700" baseline="30000" dirty="0" smtClean="0"/>
              <a:t>1</a:t>
            </a:r>
          </a:p>
          <a:p>
            <a:pPr lvl="1" indent="-342900">
              <a:buFontTx/>
              <a:buChar char="-"/>
            </a:pPr>
            <a:r>
              <a:rPr lang="en-US" sz="1700" dirty="0" smtClean="0"/>
              <a:t>The </a:t>
            </a:r>
            <a:r>
              <a:rPr lang="en-US" sz="1700" dirty="0"/>
              <a:t>Maryland Transit Administration estimated 27,000 new jobs per year over the next 30 years attributed to their new Purple </a:t>
            </a:r>
            <a:r>
              <a:rPr lang="en-US" sz="1700" dirty="0" smtClean="0"/>
              <a:t>Line.</a:t>
            </a:r>
            <a:r>
              <a:rPr lang="en-US" sz="1700" baseline="30000" dirty="0" smtClean="0"/>
              <a:t>2</a:t>
            </a:r>
          </a:p>
          <a:p>
            <a:pPr lvl="1" indent="-342900">
              <a:buFontTx/>
              <a:buChar char="-"/>
            </a:pPr>
            <a:endParaRPr lang="en-US" sz="800" baseline="30000" dirty="0" smtClean="0"/>
          </a:p>
          <a:p>
            <a:pPr indent="-342900">
              <a:buFontTx/>
              <a:buChar char="-"/>
            </a:pPr>
            <a:r>
              <a:rPr lang="en-US" dirty="0" smtClean="0"/>
              <a:t>If light rail usage is maximized then the potential for further expansion can boost these numbers even further.</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16576769"/>
              </p:ext>
            </p:extLst>
          </p:nvPr>
        </p:nvGraphicFramePr>
        <p:xfrm>
          <a:off x="1694407" y="4591051"/>
          <a:ext cx="4953000" cy="1352550"/>
        </p:xfrm>
        <a:graphic>
          <a:graphicData uri="http://schemas.openxmlformats.org/drawingml/2006/table">
            <a:tbl>
              <a:tblPr firstRow="1" bandRow="1">
                <a:tableStyleId>{5C22544A-7EE6-4342-B048-85BDC9FD1C3A}</a:tableStyleId>
              </a:tblPr>
              <a:tblGrid>
                <a:gridCol w="1238250"/>
                <a:gridCol w="1238250"/>
                <a:gridCol w="1238250"/>
                <a:gridCol w="1238250"/>
              </a:tblGrid>
              <a:tr h="171577">
                <a:tc>
                  <a:txBody>
                    <a:bodyPr/>
                    <a:lstStyle/>
                    <a:p>
                      <a:r>
                        <a:rPr lang="en-US" sz="1300" dirty="0" smtClean="0"/>
                        <a:t>Line</a:t>
                      </a:r>
                      <a:endParaRPr lang="en-US" sz="1300" dirty="0"/>
                    </a:p>
                  </a:txBody>
                  <a:tcPr marL="84582" marR="84582" marT="42291" marB="42291"/>
                </a:tc>
                <a:tc>
                  <a:txBody>
                    <a:bodyPr/>
                    <a:lstStyle/>
                    <a:p>
                      <a:r>
                        <a:rPr lang="en-US" sz="1300" dirty="0" smtClean="0"/>
                        <a:t>Spending</a:t>
                      </a:r>
                      <a:endParaRPr lang="en-US" sz="1300" dirty="0"/>
                    </a:p>
                  </a:txBody>
                  <a:tcPr marL="84582" marR="84582" marT="42291" marB="42291"/>
                </a:tc>
                <a:tc>
                  <a:txBody>
                    <a:bodyPr/>
                    <a:lstStyle/>
                    <a:p>
                      <a:r>
                        <a:rPr lang="en-US" sz="1300" dirty="0" smtClean="0"/>
                        <a:t>Impact</a:t>
                      </a:r>
                      <a:endParaRPr lang="en-US" sz="1300" dirty="0"/>
                    </a:p>
                  </a:txBody>
                  <a:tcPr marL="84582" marR="84582" marT="42291" marB="42291"/>
                </a:tc>
                <a:tc>
                  <a:txBody>
                    <a:bodyPr/>
                    <a:lstStyle/>
                    <a:p>
                      <a:r>
                        <a:rPr lang="en-US" sz="1300" dirty="0" smtClean="0"/>
                        <a:t>Jobs</a:t>
                      </a:r>
                      <a:endParaRPr lang="en-US" sz="1300" dirty="0"/>
                    </a:p>
                  </a:txBody>
                  <a:tcPr marL="84582" marR="84582" marT="42291" marB="42291"/>
                </a:tc>
              </a:tr>
              <a:tr h="250699">
                <a:tc>
                  <a:txBody>
                    <a:bodyPr/>
                    <a:lstStyle/>
                    <a:p>
                      <a:r>
                        <a:rPr lang="en-US" sz="1200" dirty="0" smtClean="0"/>
                        <a:t>Blue Line</a:t>
                      </a:r>
                      <a:endParaRPr lang="en-US" sz="1200" dirty="0"/>
                    </a:p>
                  </a:txBody>
                  <a:tcPr marL="84582" marR="84582" marT="42291" marB="42291"/>
                </a:tc>
                <a:tc>
                  <a:txBody>
                    <a:bodyPr/>
                    <a:lstStyle/>
                    <a:p>
                      <a:r>
                        <a:rPr lang="en-US" sz="1200" dirty="0" smtClean="0"/>
                        <a:t>$289 Million</a:t>
                      </a:r>
                      <a:endParaRPr lang="en-US" sz="1200" dirty="0"/>
                    </a:p>
                  </a:txBody>
                  <a:tcPr marL="84582" marR="84582" marT="42291" marB="42291"/>
                </a:tc>
                <a:tc>
                  <a:txBody>
                    <a:bodyPr/>
                    <a:lstStyle/>
                    <a:p>
                      <a:r>
                        <a:rPr lang="en-US" sz="1200" dirty="0" smtClean="0"/>
                        <a:t>$502 Million</a:t>
                      </a:r>
                      <a:endParaRPr lang="en-US" sz="1200" dirty="0"/>
                    </a:p>
                  </a:txBody>
                  <a:tcPr marL="84582" marR="84582" marT="42291" marB="42291"/>
                </a:tc>
                <a:tc>
                  <a:txBody>
                    <a:bodyPr/>
                    <a:lstStyle/>
                    <a:p>
                      <a:r>
                        <a:rPr lang="en-US" sz="1200" dirty="0" smtClean="0"/>
                        <a:t>3,969</a:t>
                      </a:r>
                      <a:endParaRPr lang="en-US" sz="1200" dirty="0"/>
                    </a:p>
                  </a:txBody>
                  <a:tcPr marL="84582" marR="84582" marT="42291" marB="42291"/>
                </a:tc>
              </a:tr>
              <a:tr h="211837">
                <a:tc>
                  <a:txBody>
                    <a:bodyPr/>
                    <a:lstStyle/>
                    <a:p>
                      <a:r>
                        <a:rPr lang="en-US" sz="1200" dirty="0" smtClean="0"/>
                        <a:t>Orange</a:t>
                      </a:r>
                      <a:r>
                        <a:rPr lang="en-US" sz="1200" baseline="0" dirty="0" smtClean="0"/>
                        <a:t> Line</a:t>
                      </a:r>
                      <a:endParaRPr lang="en-US" sz="1200" dirty="0"/>
                    </a:p>
                  </a:txBody>
                  <a:tcPr marL="84582" marR="84582" marT="42291" marB="42291"/>
                </a:tc>
                <a:tc>
                  <a:txBody>
                    <a:bodyPr/>
                    <a:lstStyle/>
                    <a:p>
                      <a:r>
                        <a:rPr lang="en-US" sz="1200" dirty="0" smtClean="0"/>
                        <a:t>$1.18 Billion</a:t>
                      </a:r>
                      <a:endParaRPr lang="en-US" sz="1200" dirty="0"/>
                    </a:p>
                  </a:txBody>
                  <a:tcPr marL="84582" marR="84582" marT="42291" marB="42291"/>
                </a:tc>
                <a:tc>
                  <a:txBody>
                    <a:bodyPr/>
                    <a:lstStyle/>
                    <a:p>
                      <a:r>
                        <a:rPr lang="en-US" sz="1200" dirty="0" smtClean="0"/>
                        <a:t>$2.05 Billion</a:t>
                      </a:r>
                      <a:endParaRPr lang="en-US" sz="1200" dirty="0"/>
                    </a:p>
                  </a:txBody>
                  <a:tcPr marL="84582" marR="84582" marT="42291" marB="42291"/>
                </a:tc>
                <a:tc>
                  <a:txBody>
                    <a:bodyPr/>
                    <a:lstStyle/>
                    <a:p>
                      <a:r>
                        <a:rPr lang="en-US" sz="1200" dirty="0" smtClean="0"/>
                        <a:t>16,205</a:t>
                      </a:r>
                      <a:endParaRPr lang="en-US" sz="1200" dirty="0"/>
                    </a:p>
                  </a:txBody>
                  <a:tcPr marL="84582" marR="84582" marT="42291" marB="42291"/>
                </a:tc>
              </a:tr>
              <a:tr h="249175">
                <a:tc>
                  <a:txBody>
                    <a:bodyPr/>
                    <a:lstStyle/>
                    <a:p>
                      <a:r>
                        <a:rPr lang="en-US" sz="1200" dirty="0" smtClean="0"/>
                        <a:t>Green</a:t>
                      </a:r>
                      <a:r>
                        <a:rPr lang="en-US" sz="1200" baseline="0" dirty="0" smtClean="0"/>
                        <a:t> Line</a:t>
                      </a:r>
                      <a:endParaRPr lang="en-US" sz="1200" dirty="0"/>
                    </a:p>
                  </a:txBody>
                  <a:tcPr marL="84582" marR="84582" marT="42291" marB="42291"/>
                </a:tc>
                <a:tc>
                  <a:txBody>
                    <a:bodyPr/>
                    <a:lstStyle/>
                    <a:p>
                      <a:r>
                        <a:rPr lang="en-US" sz="1200" dirty="0" smtClean="0"/>
                        <a:t>$868 Million</a:t>
                      </a:r>
                      <a:endParaRPr lang="en-US" sz="1200" dirty="0"/>
                    </a:p>
                  </a:txBody>
                  <a:tcPr marL="84582" marR="84582" marT="42291" marB="42291"/>
                </a:tc>
                <a:tc>
                  <a:txBody>
                    <a:bodyPr/>
                    <a:lstStyle/>
                    <a:p>
                      <a:r>
                        <a:rPr lang="en-US" sz="1200" dirty="0" smtClean="0"/>
                        <a:t>$1.5</a:t>
                      </a:r>
                      <a:r>
                        <a:rPr lang="en-US" sz="1200" baseline="0" dirty="0" smtClean="0"/>
                        <a:t> Billion</a:t>
                      </a:r>
                      <a:endParaRPr lang="en-US" sz="1200" dirty="0"/>
                    </a:p>
                  </a:txBody>
                  <a:tcPr marL="84582" marR="84582" marT="42291" marB="42291"/>
                </a:tc>
                <a:tc>
                  <a:txBody>
                    <a:bodyPr/>
                    <a:lstStyle/>
                    <a:p>
                      <a:r>
                        <a:rPr lang="en-US" sz="1200" dirty="0" smtClean="0"/>
                        <a:t>11,921</a:t>
                      </a:r>
                      <a:endParaRPr lang="en-US" sz="1200" dirty="0"/>
                    </a:p>
                  </a:txBody>
                  <a:tcPr marL="84582" marR="84582" marT="42291" marB="42291"/>
                </a:tc>
              </a:tr>
              <a:tr h="191261">
                <a:tc>
                  <a:txBody>
                    <a:bodyPr/>
                    <a:lstStyle/>
                    <a:p>
                      <a:r>
                        <a:rPr lang="en-US" sz="1200" dirty="0" smtClean="0"/>
                        <a:t>Total</a:t>
                      </a:r>
                      <a:endParaRPr lang="en-US" sz="1200" dirty="0"/>
                    </a:p>
                  </a:txBody>
                  <a:tcPr marL="84582" marR="84582" marT="42291" marB="42291"/>
                </a:tc>
                <a:tc>
                  <a:txBody>
                    <a:bodyPr/>
                    <a:lstStyle/>
                    <a:p>
                      <a:r>
                        <a:rPr lang="en-US" sz="1200" dirty="0" smtClean="0"/>
                        <a:t>$3.14 Billion</a:t>
                      </a:r>
                      <a:endParaRPr lang="en-US" sz="1200" dirty="0"/>
                    </a:p>
                  </a:txBody>
                  <a:tcPr marL="84582" marR="84582" marT="42291" marB="42291"/>
                </a:tc>
                <a:tc>
                  <a:txBody>
                    <a:bodyPr/>
                    <a:lstStyle/>
                    <a:p>
                      <a:r>
                        <a:rPr lang="en-US" sz="1200" dirty="0" smtClean="0"/>
                        <a:t>$5.65</a:t>
                      </a:r>
                      <a:r>
                        <a:rPr lang="en-US" sz="1200" baseline="0" dirty="0" smtClean="0"/>
                        <a:t> Billion</a:t>
                      </a:r>
                      <a:endParaRPr lang="en-US" sz="1200" dirty="0"/>
                    </a:p>
                  </a:txBody>
                  <a:tcPr marL="84582" marR="84582" marT="42291" marB="42291"/>
                </a:tc>
                <a:tc>
                  <a:txBody>
                    <a:bodyPr/>
                    <a:lstStyle/>
                    <a:p>
                      <a:r>
                        <a:rPr lang="en-US" sz="1200" dirty="0" smtClean="0"/>
                        <a:t>32,095</a:t>
                      </a:r>
                      <a:endParaRPr lang="en-US" sz="1200" dirty="0"/>
                    </a:p>
                  </a:txBody>
                  <a:tcPr marL="84582" marR="84582" marT="42291" marB="42291"/>
                </a:tc>
              </a:tr>
            </a:tbl>
          </a:graphicData>
        </a:graphic>
      </p:graphicFrame>
      <p:sp>
        <p:nvSpPr>
          <p:cNvPr id="9" name="TextBox 8"/>
          <p:cNvSpPr txBox="1"/>
          <p:nvPr/>
        </p:nvSpPr>
        <p:spPr>
          <a:xfrm>
            <a:off x="2674088" y="4267200"/>
            <a:ext cx="3414717" cy="338554"/>
          </a:xfrm>
          <a:prstGeom prst="rect">
            <a:avLst/>
          </a:prstGeom>
          <a:noFill/>
        </p:spPr>
        <p:txBody>
          <a:bodyPr wrap="none" rtlCol="0">
            <a:spAutoFit/>
          </a:bodyPr>
          <a:lstStyle/>
          <a:p>
            <a:r>
              <a:rPr lang="en-US" sz="1600" spc="-100" dirty="0" smtClean="0">
                <a:solidFill>
                  <a:srgbClr val="D1282E"/>
                </a:solidFill>
                <a:latin typeface="Cambria"/>
                <a:ea typeface="+mj-ea"/>
                <a:cs typeface="+mj-cs"/>
              </a:rPr>
              <a:t>Dallas LRT Projected Spending vs. Impact</a:t>
            </a:r>
            <a:r>
              <a:rPr lang="en-US" sz="1600" spc="-100" baseline="30000" dirty="0" smtClean="0">
                <a:solidFill>
                  <a:srgbClr val="D1282E"/>
                </a:solidFill>
                <a:latin typeface="Cambria"/>
                <a:ea typeface="+mj-ea"/>
                <a:cs typeface="+mj-cs"/>
              </a:rPr>
              <a:t>3</a:t>
            </a:r>
            <a:endParaRPr lang="en-US" sz="1600" baseline="30000" dirty="0">
              <a:solidFill>
                <a:srgbClr val="FF0000"/>
              </a:solidFill>
            </a:endParaRPr>
          </a:p>
        </p:txBody>
      </p:sp>
      <p:sp>
        <p:nvSpPr>
          <p:cNvPr id="10" name="TextBox 9"/>
          <p:cNvSpPr txBox="1"/>
          <p:nvPr/>
        </p:nvSpPr>
        <p:spPr>
          <a:xfrm>
            <a:off x="381000" y="6085987"/>
            <a:ext cx="7794121" cy="577081"/>
          </a:xfrm>
          <a:prstGeom prst="rect">
            <a:avLst/>
          </a:prstGeom>
          <a:noFill/>
        </p:spPr>
        <p:txBody>
          <a:bodyPr wrap="none" rtlCol="0">
            <a:spAutoFit/>
          </a:bodyPr>
          <a:lstStyle/>
          <a:p>
            <a:pPr marL="342900" indent="-342900">
              <a:buFontTx/>
              <a:buAutoNum type="arabicParenR"/>
            </a:pPr>
            <a:r>
              <a:rPr lang="en-US" sz="1050" dirty="0"/>
              <a:t>http://</a:t>
            </a:r>
            <a:r>
              <a:rPr lang="en-US" sz="1050" dirty="0" smtClean="0"/>
              <a:t>www.detroittransit.org/cms.php?pageid=26</a:t>
            </a:r>
          </a:p>
          <a:p>
            <a:pPr marL="342900" indent="-342900">
              <a:buFontTx/>
              <a:buAutoNum type="arabicParenR"/>
            </a:pPr>
            <a:r>
              <a:rPr lang="en-US" sz="1050" dirty="0">
                <a:latin typeface="+mj-lt"/>
              </a:rPr>
              <a:t>http://</a:t>
            </a:r>
            <a:r>
              <a:rPr lang="en-US" sz="1050" dirty="0" smtClean="0">
                <a:latin typeface="+mj-lt"/>
              </a:rPr>
              <a:t>washingtonexaminer.com/local/maryland/2011/11/purple-line-expected-be-major-economic-engine-md-officials-say</a:t>
            </a:r>
          </a:p>
          <a:p>
            <a:pPr marL="342900" indent="-342900">
              <a:buFontTx/>
              <a:buAutoNum type="arabicParenR"/>
            </a:pPr>
            <a:r>
              <a:rPr lang="en-US" sz="1050" dirty="0">
                <a:latin typeface="+mj-lt"/>
              </a:rPr>
              <a:t>http://www.dart.org/about/WeinsteinClowerTODNov07.pdf</a:t>
            </a:r>
            <a:endParaRPr lang="en-US" sz="1050" dirty="0" smtClean="0">
              <a:latin typeface="+mj-lt"/>
            </a:endParaRPr>
          </a:p>
        </p:txBody>
      </p:sp>
    </p:spTree>
    <p:extLst>
      <p:ext uri="{BB962C8B-B14F-4D97-AF65-F5344CB8AC3E}">
        <p14:creationId xmlns:p14="http://schemas.microsoft.com/office/powerpoint/2010/main" val="17886568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264" y="228600"/>
            <a:ext cx="7772400" cy="1023258"/>
          </a:xfrm>
        </p:spPr>
        <p:txBody>
          <a:bodyPr/>
          <a:lstStyle/>
          <a:p>
            <a:r>
              <a:rPr lang="en-US" sz="4800" dirty="0" smtClean="0"/>
              <a:t>End-User Problems</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50</a:t>
            </a:fld>
            <a:endParaRPr lang="en-US"/>
          </a:p>
        </p:txBody>
      </p:sp>
      <p:sp>
        <p:nvSpPr>
          <p:cNvPr id="5" name="TextBox 4"/>
          <p:cNvSpPr txBox="1"/>
          <p:nvPr/>
        </p:nvSpPr>
        <p:spPr>
          <a:xfrm>
            <a:off x="1138518" y="1905000"/>
            <a:ext cx="6991893" cy="3170099"/>
          </a:xfrm>
          <a:prstGeom prst="rect">
            <a:avLst/>
          </a:prstGeom>
          <a:noFill/>
        </p:spPr>
        <p:txBody>
          <a:bodyPr wrap="square" rtlCol="0">
            <a:spAutoFit/>
          </a:bodyPr>
          <a:lstStyle/>
          <a:p>
            <a:pPr marL="285750" indent="-285750">
              <a:buFontTx/>
              <a:buChar char="-"/>
            </a:pPr>
            <a:r>
              <a:rPr lang="en-US" sz="2000" dirty="0" smtClean="0"/>
              <a:t>The Tide riders lack </a:t>
            </a:r>
            <a:r>
              <a:rPr lang="en-US" sz="2000" dirty="0"/>
              <a:t>access to real-time </a:t>
            </a:r>
            <a:r>
              <a:rPr lang="en-US" sz="2000" dirty="0" smtClean="0"/>
              <a:t>information, which </a:t>
            </a:r>
            <a:r>
              <a:rPr lang="en-US" sz="2000" dirty="0"/>
              <a:t>is a cost-effective measure that can reduce perceived wait times by an average of 10%.</a:t>
            </a:r>
            <a:r>
              <a:rPr lang="en-US" sz="2000" baseline="30000" dirty="0" smtClean="0"/>
              <a:t>1</a:t>
            </a:r>
          </a:p>
          <a:p>
            <a:endParaRPr lang="en-US" sz="2000" dirty="0" smtClean="0"/>
          </a:p>
          <a:p>
            <a:pPr marL="285750" indent="-285750">
              <a:buFontTx/>
              <a:buChar char="-"/>
            </a:pPr>
            <a:r>
              <a:rPr lang="en-US" sz="2000" dirty="0" smtClean="0"/>
              <a:t>No real-time or direct alerts and updates regarding service status and service interruptions.</a:t>
            </a:r>
            <a:r>
              <a:rPr lang="en-US" sz="2000" baseline="30000" dirty="0" smtClean="0"/>
              <a:t>2</a:t>
            </a:r>
          </a:p>
          <a:p>
            <a:pPr marL="285750" indent="-285750">
              <a:buFontTx/>
              <a:buChar char="-"/>
            </a:pPr>
            <a:endParaRPr lang="en-US" sz="2000" dirty="0" smtClean="0"/>
          </a:p>
          <a:p>
            <a:pPr marL="285750" indent="-285750">
              <a:buFontTx/>
              <a:buChar char="-"/>
            </a:pPr>
            <a:r>
              <a:rPr lang="en-US" sz="2000" dirty="0" smtClean="0"/>
              <a:t>With no information regarding local businesses and attractions at the stops, riders have no incentive to use the light rail to new areas.</a:t>
            </a:r>
            <a:endParaRPr lang="en-US" sz="2000" dirty="0"/>
          </a:p>
        </p:txBody>
      </p:sp>
      <p:sp>
        <p:nvSpPr>
          <p:cNvPr id="3" name="TextBox 2"/>
          <p:cNvSpPr txBox="1"/>
          <p:nvPr/>
        </p:nvSpPr>
        <p:spPr>
          <a:xfrm>
            <a:off x="2204151" y="6176683"/>
            <a:ext cx="4860626" cy="430887"/>
          </a:xfrm>
          <a:prstGeom prst="rect">
            <a:avLst/>
          </a:prstGeom>
          <a:noFill/>
        </p:spPr>
        <p:txBody>
          <a:bodyPr wrap="none" rtlCol="0">
            <a:spAutoFit/>
          </a:bodyPr>
          <a:lstStyle/>
          <a:p>
            <a:pPr marL="228600" indent="-228600">
              <a:buAutoNum type="arabicParenR"/>
            </a:pPr>
            <a:r>
              <a:rPr lang="en-US" sz="1100" dirty="0">
                <a:latin typeface="+mj-lt"/>
              </a:rPr>
              <a:t>http://www.sciencedirect.com/science/article/pii/S0965856406001431</a:t>
            </a:r>
          </a:p>
          <a:p>
            <a:pPr marL="228600" indent="-228600">
              <a:buAutoNum type="arabicParenR"/>
            </a:pPr>
            <a:r>
              <a:rPr lang="en-US" sz="1100" dirty="0">
                <a:latin typeface="+mj-lt"/>
              </a:rPr>
              <a:t>http://www.gohrt.com</a:t>
            </a:r>
          </a:p>
        </p:txBody>
      </p:sp>
    </p:spTree>
    <p:extLst>
      <p:ext uri="{BB962C8B-B14F-4D97-AF65-F5344CB8AC3E}">
        <p14:creationId xmlns:p14="http://schemas.microsoft.com/office/powerpoint/2010/main" val="38998592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947058"/>
          </a:xfrm>
        </p:spPr>
        <p:txBody>
          <a:bodyPr/>
          <a:lstStyle/>
          <a:p>
            <a:r>
              <a:rPr lang="en-US" sz="4800" dirty="0"/>
              <a:t>Operating </a:t>
            </a:r>
            <a:r>
              <a:rPr lang="en-US" sz="4800" dirty="0" smtClean="0"/>
              <a:t>Problems</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51</a:t>
            </a:fld>
            <a:endParaRPr lang="en-US"/>
          </a:p>
        </p:txBody>
      </p:sp>
      <p:sp>
        <p:nvSpPr>
          <p:cNvPr id="5" name="TextBox 4"/>
          <p:cNvSpPr txBox="1"/>
          <p:nvPr/>
        </p:nvSpPr>
        <p:spPr>
          <a:xfrm>
            <a:off x="1138518" y="1905000"/>
            <a:ext cx="6991893" cy="1631216"/>
          </a:xfrm>
          <a:prstGeom prst="rect">
            <a:avLst/>
          </a:prstGeom>
          <a:noFill/>
        </p:spPr>
        <p:txBody>
          <a:bodyPr wrap="square" rtlCol="0">
            <a:spAutoFit/>
          </a:bodyPr>
          <a:lstStyle/>
          <a:p>
            <a:pPr marL="285750" indent="-285750">
              <a:buFontTx/>
              <a:buChar char="-"/>
            </a:pPr>
            <a:r>
              <a:rPr lang="en-US" sz="2000" dirty="0"/>
              <a:t>The Tide tracks the number of riders entering the train, but </a:t>
            </a:r>
            <a:r>
              <a:rPr lang="en-US" sz="2000" dirty="0" smtClean="0"/>
              <a:t>no </a:t>
            </a:r>
            <a:r>
              <a:rPr lang="en-US" sz="2000" dirty="0"/>
              <a:t>detailed </a:t>
            </a:r>
            <a:r>
              <a:rPr lang="en-US" sz="2000" dirty="0" smtClean="0"/>
              <a:t>information.</a:t>
            </a:r>
            <a:r>
              <a:rPr lang="en-US" sz="2000" baseline="30000" dirty="0" smtClean="0"/>
              <a:t>1</a:t>
            </a:r>
            <a:endParaRPr lang="en-US" sz="2000" baseline="30000" dirty="0"/>
          </a:p>
          <a:p>
            <a:pPr marL="285750" indent="-285750">
              <a:buFontTx/>
              <a:buChar char="-"/>
            </a:pPr>
            <a:r>
              <a:rPr lang="en-US" sz="2000" dirty="0"/>
              <a:t>Operators have no form of real-time alerts or status </a:t>
            </a:r>
            <a:r>
              <a:rPr lang="en-US" sz="2000" dirty="0" smtClean="0"/>
              <a:t>updates.</a:t>
            </a:r>
            <a:r>
              <a:rPr lang="en-US" sz="2000" baseline="30000" dirty="0" smtClean="0"/>
              <a:t>2</a:t>
            </a:r>
            <a:endParaRPr lang="en-US" sz="2000" dirty="0"/>
          </a:p>
          <a:p>
            <a:pPr marL="285750" indent="-285750">
              <a:buFontTx/>
              <a:buChar char="-"/>
            </a:pPr>
            <a:r>
              <a:rPr lang="en-US" sz="2000" dirty="0"/>
              <a:t>Dispatchers have no way of tracking </a:t>
            </a:r>
            <a:r>
              <a:rPr lang="en-US" sz="2000" dirty="0" smtClean="0"/>
              <a:t>train </a:t>
            </a:r>
            <a:r>
              <a:rPr lang="en-US" sz="2000" dirty="0"/>
              <a:t>positions on the downtown portion of the rail system, so must rely on </a:t>
            </a:r>
            <a:r>
              <a:rPr lang="en-US" sz="2000" dirty="0" smtClean="0"/>
              <a:t>radios.</a:t>
            </a:r>
            <a:r>
              <a:rPr lang="en-US" sz="2000" baseline="30000" dirty="0" smtClean="0"/>
              <a:t>3</a:t>
            </a:r>
            <a:endParaRPr lang="en-US" sz="2000" baseline="30000" dirty="0"/>
          </a:p>
        </p:txBody>
      </p:sp>
      <p:sp>
        <p:nvSpPr>
          <p:cNvPr id="3" name="TextBox 2"/>
          <p:cNvSpPr txBox="1"/>
          <p:nvPr/>
        </p:nvSpPr>
        <p:spPr>
          <a:xfrm>
            <a:off x="1255975" y="6096000"/>
            <a:ext cx="6756978" cy="600164"/>
          </a:xfrm>
          <a:prstGeom prst="rect">
            <a:avLst/>
          </a:prstGeom>
          <a:noFill/>
        </p:spPr>
        <p:txBody>
          <a:bodyPr wrap="none" rtlCol="0">
            <a:spAutoFit/>
          </a:bodyPr>
          <a:lstStyle/>
          <a:p>
            <a:pPr marL="228600" indent="-228600">
              <a:buFontTx/>
              <a:buAutoNum type="arabicParenR"/>
            </a:pPr>
            <a:r>
              <a:rPr lang="en-US" sz="1100" dirty="0">
                <a:latin typeface="+mj-lt"/>
              </a:rPr>
              <a:t>http://www.metro-magazine.com/News/Story/2011/08/INIT-employees-to-serve-as-Tide-Guides-.aspx</a:t>
            </a:r>
          </a:p>
          <a:p>
            <a:pPr marL="228600" indent="-228600">
              <a:buFontTx/>
              <a:buAutoNum type="arabicParenR"/>
            </a:pPr>
            <a:r>
              <a:rPr lang="en-US" sz="1100" dirty="0">
                <a:latin typeface="+mj-lt"/>
              </a:rPr>
              <a:t>http://hamptonroads.com/2011/07/control-room-nsu-serves-brains-light-rail</a:t>
            </a:r>
          </a:p>
          <a:p>
            <a:pPr marL="228600" indent="-228600">
              <a:buFontTx/>
              <a:buAutoNum type="arabicParenR"/>
            </a:pPr>
            <a:r>
              <a:rPr lang="en-US" sz="1100" dirty="0">
                <a:latin typeface="+mj-lt"/>
              </a:rPr>
              <a:t>http://www.serpefirm.com/responsibilities-the-tide-light-rail-controller-operator.aspx</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7220" y="3810000"/>
            <a:ext cx="4374488" cy="2187245"/>
          </a:xfrm>
          <a:prstGeom prst="rect">
            <a:avLst/>
          </a:prstGeom>
        </p:spPr>
      </p:pic>
    </p:spTree>
    <p:extLst>
      <p:ext uri="{BB962C8B-B14F-4D97-AF65-F5344CB8AC3E}">
        <p14:creationId xmlns:p14="http://schemas.microsoft.com/office/powerpoint/2010/main" val="10213120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smtClean="0"/>
              <a:t>Multiple Mediums</a:t>
            </a:r>
            <a:endParaRPr lang="en-US" sz="54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a:p>
        </p:txBody>
      </p:sp>
      <p:sp>
        <p:nvSpPr>
          <p:cNvPr id="4" name="Slide Number Placeholder 3"/>
          <p:cNvSpPr>
            <a:spLocks noGrp="1"/>
          </p:cNvSpPr>
          <p:nvPr>
            <p:ph type="sldNum" sz="quarter" idx="12"/>
          </p:nvPr>
        </p:nvSpPr>
        <p:spPr/>
        <p:txBody>
          <a:bodyPr/>
          <a:lstStyle/>
          <a:p>
            <a:fld id="{2EE873E7-DBD3-43C8-86A2-5E88EDD02B8A}" type="slidenum">
              <a:rPr lang="en-US" smtClean="0"/>
              <a:pPr/>
              <a:t>52</a:t>
            </a:fld>
            <a:endParaRPr lang="en-US"/>
          </a:p>
        </p:txBody>
      </p:sp>
      <p:sp>
        <p:nvSpPr>
          <p:cNvPr id="5" name="TextBox 4"/>
          <p:cNvSpPr txBox="1"/>
          <p:nvPr/>
        </p:nvSpPr>
        <p:spPr>
          <a:xfrm>
            <a:off x="1084938" y="1828800"/>
            <a:ext cx="7027752" cy="4524316"/>
          </a:xfrm>
          <a:prstGeom prst="rect">
            <a:avLst/>
          </a:prstGeom>
          <a:noFill/>
        </p:spPr>
        <p:txBody>
          <a:bodyPr wrap="square" rtlCol="0">
            <a:spAutoFit/>
          </a:bodyPr>
          <a:lstStyle/>
          <a:p>
            <a:pPr>
              <a:buFontTx/>
              <a:buChar char="-"/>
            </a:pPr>
            <a:r>
              <a:rPr lang="en-US" dirty="0"/>
              <a:t> </a:t>
            </a:r>
            <a:r>
              <a:rPr lang="en-US" dirty="0" smtClean="0"/>
              <a:t>Our system will be fully accessible from three different mediums: mobile applications, station kiosks, and a website. This will ensure that users can access it easily from virtually any location.</a:t>
            </a:r>
          </a:p>
          <a:p>
            <a:pPr>
              <a:buFontTx/>
              <a:buChar char="-"/>
            </a:pPr>
            <a:endParaRPr lang="en-US" dirty="0"/>
          </a:p>
          <a:p>
            <a:pPr>
              <a:buFontTx/>
              <a:buChar char="-"/>
            </a:pPr>
            <a:r>
              <a:rPr lang="en-US" dirty="0" smtClean="0"/>
              <a:t> All three systems will use the same underlying system and authentication process, providing appropriate tools based on the user level (rider, business owner, operator).</a:t>
            </a:r>
            <a:endParaRPr lang="en-US" dirty="0"/>
          </a:p>
          <a:p>
            <a:pPr>
              <a:buFontTx/>
              <a:buChar char="-"/>
            </a:pPr>
            <a:endParaRPr lang="en-US" dirty="0"/>
          </a:p>
          <a:p>
            <a:pPr>
              <a:buFontTx/>
              <a:buChar char="-"/>
            </a:pPr>
            <a:r>
              <a:rPr lang="en-US" dirty="0"/>
              <a:t> </a:t>
            </a:r>
            <a:r>
              <a:rPr lang="en-US" dirty="0" smtClean="0"/>
              <a:t>The key to the interfaces will be providing a way for HRT and local businesses to provide riders with the necessary data to fully utilize the light rail system.</a:t>
            </a:r>
            <a:endParaRPr lang="en-US" dirty="0"/>
          </a:p>
          <a:p>
            <a:pPr>
              <a:buFontTx/>
              <a:buChar char="-"/>
            </a:pPr>
            <a:endParaRPr lang="en-US" dirty="0"/>
          </a:p>
          <a:p>
            <a:pPr>
              <a:buFontTx/>
              <a:buChar char="-"/>
            </a:pPr>
            <a:r>
              <a:rPr lang="en-US" dirty="0"/>
              <a:t> </a:t>
            </a:r>
            <a:r>
              <a:rPr lang="en-US" dirty="0" smtClean="0"/>
              <a:t>In addition to providing static information, use of these mediums will provide riders with real-time tracking, allow operators to issue service updates, and give business owners a new way of delivering targeted advertising.</a:t>
            </a:r>
            <a:endParaRPr lang="en-US" dirty="0"/>
          </a:p>
        </p:txBody>
      </p:sp>
    </p:spTree>
    <p:extLst>
      <p:ext uri="{BB962C8B-B14F-4D97-AF65-F5344CB8AC3E}">
        <p14:creationId xmlns:p14="http://schemas.microsoft.com/office/powerpoint/2010/main" val="17776788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Revisited</a:t>
            </a:r>
            <a:endParaRPr lang="en-US" dirty="0"/>
          </a:p>
        </p:txBody>
      </p:sp>
      <p:sp>
        <p:nvSpPr>
          <p:cNvPr id="5" name="Content Placeholder 4"/>
          <p:cNvSpPr>
            <a:spLocks noGrp="1"/>
          </p:cNvSpPr>
          <p:nvPr>
            <p:ph idx="1"/>
          </p:nvPr>
        </p:nvSpPr>
        <p:spPr/>
        <p:txBody>
          <a:bodyPr/>
          <a:lstStyle/>
          <a:p>
            <a:pPr indent="-342900">
              <a:buFontTx/>
              <a:buChar char="-"/>
            </a:pPr>
            <a:r>
              <a:rPr lang="en-US" dirty="0" smtClean="0"/>
              <a:t>These studies show the benefits, but return on investment can be further boosted in 3 key areas:</a:t>
            </a:r>
            <a:endParaRPr lang="en-US" baseline="30000" dirty="0"/>
          </a:p>
          <a:p>
            <a:pPr indent="-342900">
              <a:buFontTx/>
              <a:buChar char="-"/>
            </a:pPr>
            <a:endParaRPr lang="en-US" dirty="0" smtClean="0"/>
          </a:p>
          <a:p>
            <a:pPr lvl="1" indent="-342900">
              <a:buFontTx/>
              <a:buChar char="-"/>
            </a:pPr>
            <a:r>
              <a:rPr lang="en-US" sz="1800" dirty="0" smtClean="0"/>
              <a:t>Information: Everything from details about local businesses to train schedules during major events is vital.</a:t>
            </a:r>
          </a:p>
          <a:p>
            <a:pPr lvl="1" indent="-342900">
              <a:buFontTx/>
              <a:buChar char="-"/>
            </a:pPr>
            <a:endParaRPr lang="en-US" sz="1800" dirty="0" smtClean="0"/>
          </a:p>
          <a:p>
            <a:pPr lvl="1" indent="-342900">
              <a:buFontTx/>
              <a:buChar char="-"/>
            </a:pPr>
            <a:r>
              <a:rPr lang="en-US" sz="1800" dirty="0" smtClean="0"/>
              <a:t>Communication: Two-way, real-time communication is essential in every aspect of improving light rail systems towards further expansion.</a:t>
            </a:r>
          </a:p>
          <a:p>
            <a:pPr lvl="1" indent="-342900">
              <a:buFontTx/>
              <a:buChar char="-"/>
            </a:pPr>
            <a:endParaRPr lang="en-US" sz="1800" dirty="0" smtClean="0"/>
          </a:p>
          <a:p>
            <a:pPr lvl="1" indent="-342900">
              <a:buFontTx/>
              <a:buChar char="-"/>
            </a:pPr>
            <a:r>
              <a:rPr lang="en-US" sz="1800" dirty="0" smtClean="0"/>
              <a:t>Overall Satisfaction:  Providing an easy to use system for local businesses, riders, and operators will promote maximal adoption of the light rail system.</a:t>
            </a:r>
            <a:endParaRPr lang="en-US" dirty="0" smtClean="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53</a:t>
            </a:fld>
            <a:endParaRPr lang="en-US"/>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3455170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Background: Property Value</a:t>
            </a:r>
            <a:endParaRPr lang="en-US" sz="4500" dirty="0"/>
          </a:p>
        </p:txBody>
      </p:sp>
      <p:sp>
        <p:nvSpPr>
          <p:cNvPr id="5" name="Content Placeholder 4"/>
          <p:cNvSpPr>
            <a:spLocks noGrp="1"/>
          </p:cNvSpPr>
          <p:nvPr>
            <p:ph idx="1"/>
          </p:nvPr>
        </p:nvSpPr>
        <p:spPr>
          <a:xfrm>
            <a:off x="447795" y="1524000"/>
            <a:ext cx="7620000" cy="4191000"/>
          </a:xfrm>
        </p:spPr>
        <p:txBody>
          <a:bodyPr>
            <a:normAutofit fontScale="92500"/>
          </a:bodyPr>
          <a:lstStyle/>
          <a:p>
            <a:pPr indent="-342900">
              <a:buFontTx/>
              <a:buChar char="-"/>
            </a:pPr>
            <a:r>
              <a:rPr lang="en-US" dirty="0" smtClean="0"/>
              <a:t>Both directly through increased accessibility and indirectly through area development, property values increase from light rail systems:</a:t>
            </a:r>
          </a:p>
          <a:p>
            <a:pPr indent="-342900">
              <a:buFontTx/>
              <a:buChar char="-"/>
            </a:pPr>
            <a:endParaRPr lang="en-US" dirty="0" smtClean="0"/>
          </a:p>
          <a:p>
            <a:pPr lvl="1" indent="-342900">
              <a:buFontTx/>
              <a:buChar char="-"/>
            </a:pPr>
            <a:r>
              <a:rPr lang="en-US" sz="1800" dirty="0" smtClean="0"/>
              <a:t>In Dallas, residential properties increased by an average of 39% while commercial properties increased by 53% over similar properties not located near the rail.</a:t>
            </a:r>
            <a:r>
              <a:rPr lang="en-US" sz="1800" baseline="30000" dirty="0" smtClean="0"/>
              <a:t>1</a:t>
            </a:r>
            <a:endParaRPr lang="en-US" sz="1000" dirty="0" smtClean="0"/>
          </a:p>
          <a:p>
            <a:pPr lvl="1" indent="-342900">
              <a:buFontTx/>
              <a:buChar char="-"/>
            </a:pPr>
            <a:r>
              <a:rPr lang="en-US" sz="1800" dirty="0" smtClean="0"/>
              <a:t>A study in Portland showed an increase of over 10% for homes within 500 meters of the MAX Eastside line.</a:t>
            </a:r>
            <a:r>
              <a:rPr lang="en-US" sz="1800" baseline="30000" dirty="0" smtClean="0"/>
              <a:t>2</a:t>
            </a:r>
            <a:endParaRPr lang="en-US" sz="1000" dirty="0" smtClean="0"/>
          </a:p>
          <a:p>
            <a:pPr lvl="1" indent="-342900">
              <a:buFontTx/>
              <a:buChar char="-"/>
            </a:pPr>
            <a:r>
              <a:rPr lang="en-US" sz="1800" dirty="0" smtClean="0"/>
              <a:t>In Denver, the poor economy led to an average market decline of 7.5%, but homes near the light-rail stations still saw an increase of almost 4%.</a:t>
            </a:r>
            <a:r>
              <a:rPr lang="en-US" sz="1800" baseline="30000" dirty="0" smtClean="0"/>
              <a:t>3</a:t>
            </a:r>
          </a:p>
          <a:p>
            <a:pPr lvl="1" indent="-342900">
              <a:buFontTx/>
              <a:buChar char="-"/>
            </a:pPr>
            <a:endParaRPr lang="en-US" sz="1800" dirty="0" smtClean="0"/>
          </a:p>
          <a:p>
            <a:pPr indent="-342900">
              <a:buFontTx/>
              <a:buChar char="-"/>
            </a:pPr>
            <a:r>
              <a:rPr lang="en-US" dirty="0" smtClean="0"/>
              <a:t>This proves that even during tough economic times, maximizing the value of light rail systems is important.</a:t>
            </a:r>
          </a:p>
          <a:p>
            <a:pPr lvl="1" indent="-342900">
              <a:buFontTx/>
              <a:buChar char="-"/>
            </a:pPr>
            <a:endParaRPr lang="en-US" dirty="0" smtClean="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
        <p:nvSpPr>
          <p:cNvPr id="8" name="TextBox 7"/>
          <p:cNvSpPr txBox="1"/>
          <p:nvPr/>
        </p:nvSpPr>
        <p:spPr>
          <a:xfrm>
            <a:off x="1143000" y="6085988"/>
            <a:ext cx="6229590" cy="577081"/>
          </a:xfrm>
          <a:prstGeom prst="rect">
            <a:avLst/>
          </a:prstGeom>
          <a:noFill/>
        </p:spPr>
        <p:txBody>
          <a:bodyPr wrap="none" rtlCol="0">
            <a:spAutoFit/>
          </a:bodyPr>
          <a:lstStyle/>
          <a:p>
            <a:pPr marL="342900" indent="-342900">
              <a:buFontTx/>
              <a:buAutoNum type="arabicParenR"/>
            </a:pPr>
            <a:r>
              <a:rPr lang="en-US" sz="1050" dirty="0"/>
              <a:t>http://</a:t>
            </a:r>
            <a:r>
              <a:rPr lang="en-US" sz="1050" dirty="0" smtClean="0"/>
              <a:t>www.dart.org/about/economicimpact.asp</a:t>
            </a:r>
          </a:p>
          <a:p>
            <a:pPr marL="342900" indent="-342900">
              <a:buFontTx/>
              <a:buAutoNum type="arabicParenR"/>
            </a:pPr>
            <a:r>
              <a:rPr lang="en-US" sz="1050" dirty="0">
                <a:latin typeface="+mj-lt"/>
              </a:rPr>
              <a:t>http://</a:t>
            </a:r>
            <a:r>
              <a:rPr lang="en-US" sz="1050" dirty="0" smtClean="0">
                <a:latin typeface="+mj-lt"/>
              </a:rPr>
              <a:t>www.rtd-fastracks.com/media/uploads/nm/impacts_of_rail_transif_on_property_values.pdf</a:t>
            </a:r>
          </a:p>
          <a:p>
            <a:pPr marL="342900" indent="-342900">
              <a:buFontTx/>
              <a:buAutoNum type="arabicParenR"/>
            </a:pPr>
            <a:r>
              <a:rPr lang="en-US" sz="1050" dirty="0">
                <a:latin typeface="+mj-lt"/>
              </a:rPr>
              <a:t>http://www.denverpost.com/news/ci_10850014</a:t>
            </a:r>
            <a:endParaRPr lang="en-US" sz="1050" dirty="0" smtClean="0">
              <a:latin typeface="+mj-lt"/>
            </a:endParaRPr>
          </a:p>
        </p:txBody>
      </p:sp>
    </p:spTree>
    <p:extLst>
      <p:ext uri="{BB962C8B-B14F-4D97-AF65-F5344CB8AC3E}">
        <p14:creationId xmlns:p14="http://schemas.microsoft.com/office/powerpoint/2010/main" val="1253223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Traffic &amp; Parking</a:t>
            </a:r>
            <a:endParaRPr lang="en-US" dirty="0"/>
          </a:p>
        </p:txBody>
      </p:sp>
      <p:sp>
        <p:nvSpPr>
          <p:cNvPr id="5" name="Content Placeholder 4"/>
          <p:cNvSpPr>
            <a:spLocks noGrp="1"/>
          </p:cNvSpPr>
          <p:nvPr>
            <p:ph idx="1"/>
          </p:nvPr>
        </p:nvSpPr>
        <p:spPr/>
        <p:txBody>
          <a:bodyPr/>
          <a:lstStyle/>
          <a:p>
            <a:pPr indent="-342900">
              <a:buFontTx/>
              <a:buChar char="-"/>
            </a:pPr>
            <a:r>
              <a:rPr lang="en-US" sz="2000" dirty="0"/>
              <a:t>Studies estimate that a $12.5 Billion rail system subsidy returns $19.4 Billion just through reduced congestion and another $12.1 Billion in </a:t>
            </a:r>
            <a:r>
              <a:rPr lang="en-US" sz="2000" dirty="0" smtClean="0"/>
              <a:t>parking.</a:t>
            </a:r>
            <a:r>
              <a:rPr lang="en-US" sz="2000" baseline="30000" dirty="0" smtClean="0"/>
              <a:t>1</a:t>
            </a:r>
            <a:endParaRPr lang="en-US" sz="2000" baseline="30000" dirty="0"/>
          </a:p>
          <a:p>
            <a:pPr indent="-342900">
              <a:buFontTx/>
              <a:buChar char="-"/>
            </a:pPr>
            <a:endParaRPr lang="en-US" sz="1400" dirty="0" smtClean="0"/>
          </a:p>
          <a:p>
            <a:pPr lvl="1" indent="-342900">
              <a:buFontTx/>
              <a:buChar char="-"/>
            </a:pPr>
            <a:r>
              <a:rPr lang="en-US" sz="1700" dirty="0" smtClean="0"/>
              <a:t>Local: By 2030, Virginia will need an estimated 989 new lane-miles to accommodate growing traffic which will cost $3.1 Billion.</a:t>
            </a:r>
            <a:r>
              <a:rPr lang="en-US" sz="1700" baseline="30000" dirty="0" smtClean="0"/>
              <a:t>2</a:t>
            </a:r>
            <a:endParaRPr lang="en-US" sz="1700" dirty="0" smtClean="0"/>
          </a:p>
          <a:p>
            <a:pPr lvl="1" indent="-342900">
              <a:buFontTx/>
              <a:buChar char="-"/>
            </a:pPr>
            <a:r>
              <a:rPr lang="en-US" sz="1700" dirty="0" smtClean="0"/>
              <a:t>National: Congestion and traffic cause over $115 Billion in lost productivity and wasted fuel in the US each year.</a:t>
            </a:r>
            <a:r>
              <a:rPr lang="en-US" sz="1700" baseline="30000" dirty="0" smtClean="0"/>
              <a:t>3</a:t>
            </a:r>
            <a:endParaRPr lang="en-US" sz="1700" dirty="0" smtClean="0"/>
          </a:p>
          <a:p>
            <a:pPr lvl="1" indent="-342900">
              <a:buFontTx/>
              <a:buChar char="-"/>
            </a:pPr>
            <a:r>
              <a:rPr lang="en-US" sz="1700" dirty="0" smtClean="0"/>
              <a:t>How? Even </a:t>
            </a:r>
            <a:r>
              <a:rPr lang="en-US" sz="1700" dirty="0"/>
              <a:t>a reduction as small as 5% in traffic volume will reduce delays by 20% or </a:t>
            </a:r>
            <a:r>
              <a:rPr lang="en-US" sz="1700" dirty="0" smtClean="0"/>
              <a:t>more during peak hours.</a:t>
            </a:r>
            <a:r>
              <a:rPr lang="en-US" sz="1700" baseline="30000" dirty="0" smtClean="0"/>
              <a:t>1</a:t>
            </a:r>
          </a:p>
          <a:p>
            <a:pPr lvl="1" indent="-342900">
              <a:buFontTx/>
              <a:buChar char="-"/>
            </a:pPr>
            <a:endParaRPr lang="en-US" sz="1800" baseline="30000" dirty="0"/>
          </a:p>
          <a:p>
            <a:pPr indent="-342900">
              <a:buFontTx/>
              <a:buChar char="-"/>
            </a:pPr>
            <a:r>
              <a:rPr lang="en-US" sz="2000" dirty="0" smtClean="0"/>
              <a:t>In order to maximize these benefits, end-users must trust the transit systems’ reliability as an alternative to driving.</a:t>
            </a:r>
          </a:p>
          <a:p>
            <a:pPr indent="-342900">
              <a:buFontTx/>
              <a:buChar char="-"/>
            </a:pPr>
            <a:endParaRPr lang="en-US" dirty="0" smtClean="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7</a:t>
            </a:fld>
            <a:endParaRPr lang="en-US"/>
          </a:p>
        </p:txBody>
      </p:sp>
      <p:sp>
        <p:nvSpPr>
          <p:cNvPr id="10" name="TextBox 9"/>
          <p:cNvSpPr txBox="1"/>
          <p:nvPr/>
        </p:nvSpPr>
        <p:spPr>
          <a:xfrm>
            <a:off x="2438399" y="6085989"/>
            <a:ext cx="4059125" cy="577081"/>
          </a:xfrm>
          <a:prstGeom prst="rect">
            <a:avLst/>
          </a:prstGeom>
          <a:noFill/>
        </p:spPr>
        <p:txBody>
          <a:bodyPr wrap="none" rtlCol="0">
            <a:spAutoFit/>
          </a:bodyPr>
          <a:lstStyle/>
          <a:p>
            <a:pPr marL="342900" indent="-342900">
              <a:buFontTx/>
              <a:buAutoNum type="arabicParenR"/>
            </a:pPr>
            <a:r>
              <a:rPr lang="en-US" sz="1050" dirty="0"/>
              <a:t>http://www.vtpi.org/railben.pdf</a:t>
            </a:r>
          </a:p>
          <a:p>
            <a:pPr marL="342900" indent="-342900">
              <a:buAutoNum type="arabicParenR"/>
            </a:pPr>
            <a:r>
              <a:rPr lang="en-US" sz="1050" dirty="0" smtClean="0">
                <a:latin typeface="+mj-lt"/>
              </a:rPr>
              <a:t>http</a:t>
            </a:r>
            <a:r>
              <a:rPr lang="en-US" sz="1050" dirty="0">
                <a:latin typeface="+mj-lt"/>
              </a:rPr>
              <a:t>://</a:t>
            </a:r>
            <a:r>
              <a:rPr lang="en-US" sz="1050" dirty="0" smtClean="0">
                <a:latin typeface="+mj-lt"/>
              </a:rPr>
              <a:t>reason.org/news/show/126773.html</a:t>
            </a:r>
          </a:p>
          <a:p>
            <a:pPr marL="342900" indent="-342900">
              <a:buAutoNum type="arabicParenR"/>
            </a:pPr>
            <a:r>
              <a:rPr lang="en-US" sz="1050" dirty="0">
                <a:latin typeface="+mj-lt"/>
              </a:rPr>
              <a:t>http://</a:t>
            </a:r>
            <a:r>
              <a:rPr lang="en-US" sz="1050" dirty="0" smtClean="0">
                <a:latin typeface="+mj-lt"/>
              </a:rPr>
              <a:t>mobility.tamu.edu/files/2011/09/congestion-cost.pdf</a:t>
            </a:r>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2719054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772400" cy="1208767"/>
          </a:xfrm>
        </p:spPr>
        <p:txBody>
          <a:bodyPr/>
          <a:lstStyle/>
          <a:p>
            <a:r>
              <a:rPr lang="en-US" sz="4600" dirty="0" smtClean="0"/>
              <a:t>Background: Tide Case Study</a:t>
            </a:r>
            <a:endParaRPr lang="en-US" sz="46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8</a:t>
            </a:fld>
            <a:endParaRPr lang="en-US"/>
          </a:p>
        </p:txBody>
      </p:sp>
      <p:sp>
        <p:nvSpPr>
          <p:cNvPr id="5" name="TextBox 4"/>
          <p:cNvSpPr txBox="1"/>
          <p:nvPr/>
        </p:nvSpPr>
        <p:spPr>
          <a:xfrm>
            <a:off x="1212008" y="2057400"/>
            <a:ext cx="6920176" cy="3570208"/>
          </a:xfrm>
          <a:prstGeom prst="rect">
            <a:avLst/>
          </a:prstGeom>
          <a:noFill/>
        </p:spPr>
        <p:txBody>
          <a:bodyPr wrap="square" rtlCol="0">
            <a:spAutoFit/>
          </a:bodyPr>
          <a:lstStyle/>
          <a:p>
            <a:pPr>
              <a:buFontTx/>
              <a:buChar char="-"/>
            </a:pPr>
            <a:r>
              <a:rPr lang="en-US" sz="2000" dirty="0"/>
              <a:t> </a:t>
            </a:r>
            <a:r>
              <a:rPr lang="en-US" sz="2000" dirty="0" smtClean="0"/>
              <a:t>A survey of over 1000 Norfolk residents was taken and although 90% were aware of new light rail, many lacked other information:</a:t>
            </a:r>
          </a:p>
          <a:p>
            <a:pPr>
              <a:buFontTx/>
              <a:buChar char="-"/>
            </a:pPr>
            <a:endParaRPr lang="en-US" sz="2000" dirty="0" smtClean="0"/>
          </a:p>
          <a:p>
            <a:pPr lvl="1">
              <a:buFontTx/>
              <a:buChar char="-"/>
            </a:pPr>
            <a:r>
              <a:rPr lang="en-US" dirty="0" smtClean="0"/>
              <a:t> About 70% of downtown workers did not know the stop locations.</a:t>
            </a:r>
          </a:p>
          <a:p>
            <a:pPr lvl="1">
              <a:buFontTx/>
              <a:buChar char="-"/>
            </a:pPr>
            <a:endParaRPr lang="en-US" sz="1100" dirty="0" smtClean="0"/>
          </a:p>
          <a:p>
            <a:pPr lvl="1">
              <a:buFontTx/>
              <a:buChar char="-"/>
            </a:pPr>
            <a:r>
              <a:rPr lang="en-US" dirty="0"/>
              <a:t> </a:t>
            </a:r>
            <a:r>
              <a:rPr lang="en-US" dirty="0" smtClean="0"/>
              <a:t>About 55% of other respondents did not know the stop locations.</a:t>
            </a:r>
          </a:p>
          <a:p>
            <a:pPr lvl="1">
              <a:buFontTx/>
              <a:buChar char="-"/>
            </a:pPr>
            <a:endParaRPr lang="en-US" sz="1100" dirty="0" smtClean="0"/>
          </a:p>
          <a:p>
            <a:pPr lvl="1">
              <a:buFontTx/>
              <a:buChar char="-"/>
            </a:pPr>
            <a:r>
              <a:rPr lang="en-US" dirty="0"/>
              <a:t> </a:t>
            </a:r>
            <a:r>
              <a:rPr lang="en-US" dirty="0" smtClean="0"/>
              <a:t>69% of respondents ranked information about stops as an important problem.</a:t>
            </a:r>
          </a:p>
          <a:p>
            <a:pPr lvl="1">
              <a:buFontTx/>
              <a:buChar char="-"/>
            </a:pPr>
            <a:endParaRPr lang="en-US" sz="1100" dirty="0" smtClean="0"/>
          </a:p>
          <a:p>
            <a:pPr lvl="1">
              <a:buFontTx/>
              <a:buChar char="-"/>
            </a:pPr>
            <a:r>
              <a:rPr lang="en-US" dirty="0"/>
              <a:t> </a:t>
            </a:r>
            <a:r>
              <a:rPr lang="en-US" dirty="0" smtClean="0"/>
              <a:t>75% of respondents ranked schedule information as an important problem.</a:t>
            </a:r>
          </a:p>
          <a:p>
            <a:pPr lvl="1">
              <a:buFontTx/>
              <a:buChar char="-"/>
            </a:pPr>
            <a:endParaRPr lang="en-US" dirty="0"/>
          </a:p>
        </p:txBody>
      </p:sp>
      <p:sp>
        <p:nvSpPr>
          <p:cNvPr id="3" name="TextBox 2"/>
          <p:cNvSpPr txBox="1"/>
          <p:nvPr/>
        </p:nvSpPr>
        <p:spPr>
          <a:xfrm>
            <a:off x="2286000" y="6033247"/>
            <a:ext cx="4232249" cy="261610"/>
          </a:xfrm>
          <a:prstGeom prst="rect">
            <a:avLst/>
          </a:prstGeom>
          <a:noFill/>
        </p:spPr>
        <p:txBody>
          <a:bodyPr wrap="none" rtlCol="0">
            <a:spAutoFit/>
          </a:bodyPr>
          <a:lstStyle/>
          <a:p>
            <a:r>
              <a:rPr lang="en-US" sz="1100" dirty="0">
                <a:latin typeface="+mj-lt"/>
              </a:rPr>
              <a:t>http://www.gohrt.com/publications/reports/sir-light-rail-summary.pdf</a:t>
            </a:r>
          </a:p>
        </p:txBody>
      </p:sp>
    </p:spTree>
    <p:extLst>
      <p:ext uri="{BB962C8B-B14F-4D97-AF65-F5344CB8AC3E}">
        <p14:creationId xmlns:p14="http://schemas.microsoft.com/office/powerpoint/2010/main" val="248350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237" y="304800"/>
            <a:ext cx="7772400" cy="947058"/>
          </a:xfrm>
        </p:spPr>
        <p:txBody>
          <a:bodyPr/>
          <a:lstStyle/>
          <a:p>
            <a:r>
              <a:rPr lang="en-US" sz="4500" dirty="0" smtClean="0"/>
              <a:t>Background</a:t>
            </a:r>
            <a:r>
              <a:rPr lang="en-US" sz="4800" dirty="0" smtClean="0"/>
              <a:t>: Tide Ridership</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smtClean="0"/>
              <a:t>CS410 Red Team</a:t>
            </a:r>
            <a:endParaRPr lang="en-US"/>
          </a:p>
        </p:txBody>
      </p:sp>
      <p:sp>
        <p:nvSpPr>
          <p:cNvPr id="7" name="Slide Number Placeholder 6"/>
          <p:cNvSpPr>
            <a:spLocks noGrp="1"/>
          </p:cNvSpPr>
          <p:nvPr>
            <p:ph type="sldNum" sz="quarter" idx="12"/>
          </p:nvPr>
        </p:nvSpPr>
        <p:spPr/>
        <p:txBody>
          <a:bodyPr/>
          <a:lstStyle/>
          <a:p>
            <a:fld id="{2EE873E7-DBD3-43C8-86A2-5E88EDD02B8A}" type="slidenum">
              <a:rPr lang="en-US" smtClean="0"/>
              <a:pPr/>
              <a:t>9</a:t>
            </a:fld>
            <a:endParaRPr lang="en-US"/>
          </a:p>
        </p:txBody>
      </p:sp>
      <p:sp>
        <p:nvSpPr>
          <p:cNvPr id="5" name="TextBox 4"/>
          <p:cNvSpPr txBox="1"/>
          <p:nvPr/>
        </p:nvSpPr>
        <p:spPr>
          <a:xfrm>
            <a:off x="1138518" y="1905000"/>
            <a:ext cx="6991893" cy="1015663"/>
          </a:xfrm>
          <a:prstGeom prst="rect">
            <a:avLst/>
          </a:prstGeom>
          <a:noFill/>
        </p:spPr>
        <p:txBody>
          <a:bodyPr wrap="square" rtlCol="0">
            <a:spAutoFit/>
          </a:bodyPr>
          <a:lstStyle/>
          <a:p>
            <a:pPr>
              <a:buFontTx/>
              <a:buChar char="-"/>
            </a:pPr>
            <a:r>
              <a:rPr lang="en-US" sz="2000" dirty="0"/>
              <a:t> </a:t>
            </a:r>
            <a:r>
              <a:rPr lang="en-US" sz="2000" dirty="0" smtClean="0"/>
              <a:t>The </a:t>
            </a:r>
            <a:r>
              <a:rPr lang="en-US" sz="2000" dirty="0"/>
              <a:t>Tide ridership started strong, breaking the first-year 2,900 daily rider </a:t>
            </a:r>
            <a:r>
              <a:rPr lang="en-US" sz="2000" dirty="0" smtClean="0"/>
              <a:t>estimate </a:t>
            </a:r>
            <a:r>
              <a:rPr lang="en-US" sz="2000" smtClean="0"/>
              <a:t>in its </a:t>
            </a:r>
            <a:r>
              <a:rPr lang="en-US" sz="2000" dirty="0" smtClean="0"/>
              <a:t>opening months, </a:t>
            </a:r>
            <a:r>
              <a:rPr lang="en-US" sz="2000" dirty="0"/>
              <a:t>but has been in decline </a:t>
            </a:r>
            <a:r>
              <a:rPr lang="en-US" sz="2000" dirty="0" smtClean="0"/>
              <a:t>since.</a:t>
            </a:r>
            <a:r>
              <a:rPr lang="en-US" sz="2000" baseline="30000" dirty="0" smtClean="0"/>
              <a:t>1</a:t>
            </a:r>
            <a:endParaRPr lang="en-US" sz="2000" dirty="0"/>
          </a:p>
        </p:txBody>
      </p:sp>
      <p:sp>
        <p:nvSpPr>
          <p:cNvPr id="3" name="TextBox 2"/>
          <p:cNvSpPr txBox="1"/>
          <p:nvPr/>
        </p:nvSpPr>
        <p:spPr>
          <a:xfrm>
            <a:off x="642464" y="6176683"/>
            <a:ext cx="7487947" cy="261610"/>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www.gohrt.com/public-records/Commission-Documents/Commission-Meetings/FY2012/January-2012.pdf</a:t>
            </a:r>
          </a:p>
        </p:txBody>
      </p:sp>
      <p:graphicFrame>
        <p:nvGraphicFramePr>
          <p:cNvPr id="6" name="Chart 5"/>
          <p:cNvGraphicFramePr/>
          <p:nvPr>
            <p:extLst>
              <p:ext uri="{D42A27DB-BD31-4B8C-83A1-F6EECF244321}">
                <p14:modId xmlns:p14="http://schemas.microsoft.com/office/powerpoint/2010/main" val="435377885"/>
              </p:ext>
            </p:extLst>
          </p:nvPr>
        </p:nvGraphicFramePr>
        <p:xfrm>
          <a:off x="4191000" y="3276600"/>
          <a:ext cx="3864697" cy="20234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193662023"/>
              </p:ext>
            </p:extLst>
          </p:nvPr>
        </p:nvGraphicFramePr>
        <p:xfrm>
          <a:off x="457200" y="3276600"/>
          <a:ext cx="3581399" cy="1828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34346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1397</TotalTime>
  <Words>4280</Words>
  <Application>Microsoft Office PowerPoint</Application>
  <PresentationFormat>On-screen Show (4:3)</PresentationFormat>
  <Paragraphs>755</Paragraphs>
  <Slides>53</Slides>
  <Notes>24</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Adjacency</vt:lpstr>
      <vt:lpstr>Current – Intelligent Transportation System  </vt:lpstr>
      <vt:lpstr>Introduction: Our Team</vt:lpstr>
      <vt:lpstr>Introduction: The Problem</vt:lpstr>
      <vt:lpstr>Background: Increased Sales</vt:lpstr>
      <vt:lpstr>Background: Jobs &amp; Development</vt:lpstr>
      <vt:lpstr>Background: Property Value</vt:lpstr>
      <vt:lpstr>Background: Traffic &amp; Parking</vt:lpstr>
      <vt:lpstr>Background: Tide Case Study</vt:lpstr>
      <vt:lpstr>Background: Tide Ridership</vt:lpstr>
      <vt:lpstr>PowerPoint Presentation</vt:lpstr>
      <vt:lpstr>PowerPoint Presentation</vt:lpstr>
      <vt:lpstr>PowerPoint Presentation</vt:lpstr>
      <vt:lpstr>The Solution</vt:lpstr>
      <vt:lpstr>Objectives</vt:lpstr>
      <vt:lpstr>PowerPoint Presentation</vt:lpstr>
      <vt:lpstr>PowerPoint Presentation</vt:lpstr>
      <vt:lpstr>PowerPoint Presentation</vt:lpstr>
      <vt:lpstr>Trend Analysis</vt:lpstr>
      <vt:lpstr>Local Businesses</vt:lpstr>
      <vt:lpstr>Our Current market?</vt:lpstr>
      <vt:lpstr>Market Outlook</vt:lpstr>
      <vt:lpstr>The Competition</vt:lpstr>
      <vt:lpstr>Hardware </vt:lpstr>
      <vt:lpstr>Train Hardware  Option 1</vt:lpstr>
      <vt:lpstr>PowerPoint Presentation</vt:lpstr>
      <vt:lpstr>Train Hardware Costs</vt:lpstr>
      <vt:lpstr>IT Department Hardware Locally hosted option </vt:lpstr>
      <vt:lpstr>IT Department Hardware Remotely hosted option </vt:lpstr>
      <vt:lpstr>Station Hardware Optional</vt:lpstr>
      <vt:lpstr>PowerPoint Presentation</vt:lpstr>
      <vt:lpstr>Software</vt:lpstr>
      <vt:lpstr>PowerPoint Presentation</vt:lpstr>
      <vt:lpstr>Software Design Concept</vt:lpstr>
      <vt:lpstr>Software Phase I – Embedded System</vt:lpstr>
      <vt:lpstr>Software Phase II - Prediction</vt:lpstr>
      <vt:lpstr>Software Phase III - Reporting</vt:lpstr>
      <vt:lpstr>Software Phase IV - Presentation</vt:lpstr>
      <vt:lpstr>Software Overview</vt:lpstr>
      <vt:lpstr>Software Provided</vt:lpstr>
      <vt:lpstr>Software Costs</vt:lpstr>
      <vt:lpstr>Project Risks</vt:lpstr>
      <vt:lpstr>Risk Matrix</vt:lpstr>
      <vt:lpstr>Financial Risks</vt:lpstr>
      <vt:lpstr>Technical Risks</vt:lpstr>
      <vt:lpstr>Customer Risks</vt:lpstr>
      <vt:lpstr>Schedule Risks</vt:lpstr>
      <vt:lpstr>Conclusion</vt:lpstr>
      <vt:lpstr> Questions? </vt:lpstr>
      <vt:lpstr>References</vt:lpstr>
      <vt:lpstr>End-User Problems</vt:lpstr>
      <vt:lpstr>Operating Problems</vt:lpstr>
      <vt:lpstr>Multiple Mediums</vt:lpstr>
      <vt:lpstr>The Problem: Revisited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Slides</dc:title>
  <dc:creator>dunn</dc:creator>
  <cp:lastModifiedBy>Brian</cp:lastModifiedBy>
  <cp:revision>300</cp:revision>
  <dcterms:created xsi:type="dcterms:W3CDTF">2012-02-28T02:03:53Z</dcterms:created>
  <dcterms:modified xsi:type="dcterms:W3CDTF">2012-04-02T22:36:32Z</dcterms:modified>
</cp:coreProperties>
</file>