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2"/>
  </p:notesMasterIdLst>
  <p:sldIdLst>
    <p:sldId id="297" r:id="rId2"/>
    <p:sldId id="424" r:id="rId3"/>
    <p:sldId id="310" r:id="rId4"/>
    <p:sldId id="317" r:id="rId5"/>
    <p:sldId id="443" r:id="rId6"/>
    <p:sldId id="444" r:id="rId7"/>
    <p:sldId id="436" r:id="rId8"/>
    <p:sldId id="286" r:id="rId9"/>
    <p:sldId id="467" r:id="rId10"/>
    <p:sldId id="466" r:id="rId11"/>
    <p:sldId id="437" r:id="rId12"/>
    <p:sldId id="319" r:id="rId13"/>
    <p:sldId id="438" r:id="rId14"/>
    <p:sldId id="298" r:id="rId15"/>
    <p:sldId id="445" r:id="rId16"/>
    <p:sldId id="447" r:id="rId17"/>
    <p:sldId id="448" r:id="rId18"/>
    <p:sldId id="455" r:id="rId19"/>
    <p:sldId id="335" r:id="rId20"/>
    <p:sldId id="334" r:id="rId21"/>
    <p:sldId id="465" r:id="rId22"/>
    <p:sldId id="450" r:id="rId23"/>
    <p:sldId id="451" r:id="rId24"/>
    <p:sldId id="452" r:id="rId25"/>
    <p:sldId id="449" r:id="rId26"/>
    <p:sldId id="453" r:id="rId27"/>
    <p:sldId id="454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25" r:id="rId38"/>
    <p:sldId id="426" r:id="rId39"/>
    <p:sldId id="370" r:id="rId40"/>
    <p:sldId id="37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9" autoAdjust="0"/>
    <p:restoredTop sz="86377" autoAdjust="0"/>
  </p:normalViewPr>
  <p:slideViewPr>
    <p:cSldViewPr>
      <p:cViewPr>
        <p:scale>
          <a:sx n="100" d="100"/>
          <a:sy n="100" d="100"/>
        </p:scale>
        <p:origin x="-504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Recorded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  <c:pt idx="4">
                  <c:v>January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4806</c:v>
                </c:pt>
                <c:pt idx="1">
                  <c:v>4692</c:v>
                </c:pt>
                <c:pt idx="2">
                  <c:v>4354</c:v>
                </c:pt>
                <c:pt idx="3">
                  <c:v>3706</c:v>
                </c:pt>
                <c:pt idx="4">
                  <c:v>3565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20352"/>
        <c:axId val="37223424"/>
      </c:lineChart>
      <c:catAx>
        <c:axId val="372203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+mj-lt"/>
              </a:defRPr>
            </a:pPr>
            <a:endParaRPr lang="en-US"/>
          </a:p>
        </c:txPr>
        <c:crossAx val="37223424"/>
        <c:crosses val="autoZero"/>
        <c:auto val="1"/>
        <c:lblAlgn val="ctr"/>
        <c:lblOffset val="100"/>
        <c:noMultiLvlLbl val="0"/>
      </c:catAx>
      <c:valAx>
        <c:axId val="37223424"/>
        <c:scaling>
          <c:orientation val="minMax"/>
          <c:max val="5000"/>
          <c:min val="3000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+mj-lt"/>
              </a:defRPr>
            </a:pPr>
            <a:endParaRPr lang="en-US"/>
          </a:p>
        </c:txPr>
        <c:crossAx val="37220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Recorded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12277</c:v>
                </c:pt>
                <c:pt idx="1">
                  <c:v>4806</c:v>
                </c:pt>
                <c:pt idx="2">
                  <c:v>4692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904768"/>
        <c:axId val="83910656"/>
      </c:lineChart>
      <c:catAx>
        <c:axId val="839047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+mj-lt"/>
              </a:defRPr>
            </a:pPr>
            <a:endParaRPr lang="en-US"/>
          </a:p>
        </c:txPr>
        <c:crossAx val="83910656"/>
        <c:crosses val="autoZero"/>
        <c:auto val="1"/>
        <c:lblAlgn val="ctr"/>
        <c:lblOffset val="100"/>
        <c:noMultiLvlLbl val="0"/>
      </c:catAx>
      <c:valAx>
        <c:axId val="83910656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+mj-lt"/>
              </a:defRPr>
            </a:pPr>
            <a:endParaRPr lang="en-US"/>
          </a:p>
        </c:txPr>
        <c:crossAx val="83904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D1FC8-2171-4851-81E0-CF6817EA6D4E}" type="datetimeFigureOut">
              <a:rPr lang="en-US" smtClean="0"/>
              <a:pPr/>
              <a:t>12/13/2012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CB6BD-0642-4977-8A5D-41BB939BB1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4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30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Current</a:t>
            </a:r>
            <a:r>
              <a:rPr lang="en-US" baseline="0" dirty="0" smtClean="0"/>
              <a:t> ITS, information flows freely between HRT, riders and business owners.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26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96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96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96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</a:t>
            </a:r>
            <a:r>
              <a:rPr lang="en-US" baseline="0" dirty="0" smtClean="0"/>
              <a:t> just ties in the fact that despite bad economies making people want to cut back on spending, light rail technology can overcome downward trends.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explains that using the light</a:t>
            </a:r>
            <a:r>
              <a:rPr lang="en-US" baseline="0" dirty="0" smtClean="0"/>
              <a:t> rail system as an alternative to driving has huge benefits, but this can only be achieved if people have enough information/reliability from the light rail to choose it over traditional means.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44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 that riders see in today’s implementation of the Tide.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92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keys: information,</a:t>
            </a:r>
            <a:r>
              <a:rPr lang="en-US" baseline="0" dirty="0" smtClean="0"/>
              <a:t> communication, satisfaction – these are the generic categories current light rail systems are lacking.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9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issues with the Tide and its operation that can be fixed.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9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 that riders see in today’s implementation of the Tide.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9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Breakdown showing that users really do want more information about </a:t>
            </a:r>
            <a:r>
              <a:rPr lang="en-US" smtClean="0"/>
              <a:t>The Tide.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9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the newspapers might be bragging about the record</a:t>
            </a:r>
            <a:r>
              <a:rPr lang="en-US" baseline="0" dirty="0" smtClean="0"/>
              <a:t> breaking numbers (yay PR departments), there’s still a troubling downward trend.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2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here is that we’ve already seen sales boosted just by the light rail existing, imagine the potential</a:t>
            </a:r>
            <a:r>
              <a:rPr lang="en-US" baseline="0" dirty="0" smtClean="0"/>
              <a:t> boost if we actually put effort into maximizing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9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shown</a:t>
            </a:r>
            <a:r>
              <a:rPr lang="en-US" baseline="0" dirty="0" smtClean="0"/>
              <a:t> in the chart, Dallas’s expansions provided even more boosts so in places like Charlotte and Norfolk, convincing the public that expansion is worth it will boost the economy even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51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serious barriers</a:t>
            </a:r>
            <a:r>
              <a:rPr lang="en-US" baseline="0" dirty="0" smtClean="0"/>
              <a:t> to communication between these three entities. Without Current, they can only talk to each other indirectly.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5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5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December 13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–</a:t>
            </a:r>
            <a:r>
              <a:rPr lang="en-US" sz="4400" i="1" dirty="0" smtClean="0"/>
              <a:t> Intelligent Transportation System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41120" y="4572000"/>
            <a:ext cx="646176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  </a:t>
            </a:r>
          </a:p>
          <a:p>
            <a:pPr algn="ctr"/>
            <a:r>
              <a:rPr lang="en-US" sz="2400" dirty="0" smtClean="0"/>
              <a:t>Where do you need to go?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 anchor="t"/>
          <a:lstStyle/>
          <a:p>
            <a:pPr algn="ctr"/>
            <a:r>
              <a:rPr lang="en-US" dirty="0" smtClean="0"/>
              <a:t>Background:</a:t>
            </a:r>
            <a:r>
              <a:rPr lang="en-US" sz="4300" dirty="0" smtClean="0"/>
              <a:t> Jobs &amp; Development</a:t>
            </a:r>
            <a:endParaRPr lang="en-US" sz="43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Over the past five years, studies have shown light rail systems as an effective stimulant for new development and jobs:</a:t>
            </a:r>
            <a:endParaRPr lang="en-US" sz="12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68717"/>
              </p:ext>
            </p:extLst>
          </p:nvPr>
        </p:nvGraphicFramePr>
        <p:xfrm>
          <a:off x="1676400" y="4495800"/>
          <a:ext cx="4953000" cy="135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/>
                <a:gridCol w="1238250"/>
                <a:gridCol w="1238250"/>
                <a:gridCol w="1238250"/>
              </a:tblGrid>
              <a:tr h="17157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Line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Spending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Impact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Jobs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</a:tr>
              <a:tr h="2506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$289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$502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3,969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2118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Orange</a:t>
                      </a:r>
                      <a:r>
                        <a:rPr lang="en-US" sz="1200" baseline="0" dirty="0" smtClean="0"/>
                        <a:t>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$1.18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$2.05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16,205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249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Green</a:t>
                      </a:r>
                      <a:r>
                        <a:rPr lang="en-US" sz="1200" baseline="0" dirty="0" smtClean="0"/>
                        <a:t>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$868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$1.5</a:t>
                      </a:r>
                      <a:r>
                        <a:rPr lang="en-US" sz="1200" baseline="0" dirty="0" smtClean="0"/>
                        <a:t>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11,921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1912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$3.14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$5.65</a:t>
                      </a:r>
                      <a:r>
                        <a:rPr lang="en-US" sz="1200" baseline="0" dirty="0" smtClean="0"/>
                        <a:t>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32,095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56081" y="4171949"/>
            <a:ext cx="3414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-100" dirty="0" smtClean="0">
                <a:solidFill>
                  <a:srgbClr val="D1282E"/>
                </a:solidFill>
                <a:latin typeface="Cambria"/>
                <a:ea typeface="+mj-ea"/>
                <a:cs typeface="+mj-cs"/>
              </a:rPr>
              <a:t>Dallas LRT Projected Spending vs. Impact</a:t>
            </a:r>
            <a:r>
              <a:rPr lang="en-US" sz="1600" spc="-100" baseline="30000" dirty="0" smtClean="0">
                <a:solidFill>
                  <a:srgbClr val="D1282E"/>
                </a:solidFill>
                <a:latin typeface="Cambria"/>
                <a:ea typeface="+mj-ea"/>
                <a:cs typeface="+mj-cs"/>
              </a:rPr>
              <a:t>3</a:t>
            </a:r>
            <a:endParaRPr lang="en-US" sz="1600" baseline="30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6085987"/>
            <a:ext cx="779412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050" dirty="0"/>
              <a:t>http://</a:t>
            </a:r>
            <a:r>
              <a:rPr lang="en-US" sz="1050" dirty="0" smtClean="0"/>
              <a:t>www.detroittransit.org/cms.php?pageid=26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</a:t>
            </a:r>
            <a:r>
              <a:rPr lang="en-US" sz="1050" dirty="0" smtClean="0">
                <a:latin typeface="+mj-lt"/>
              </a:rPr>
              <a:t>washingtonexaminer.com/local/maryland/2011/11/purple-line-expected-be-major-economic-engine-md-officials-say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http://www.dart.org/about/WeinsteinClowerTODNov07.pdf</a:t>
            </a:r>
            <a:endParaRPr lang="en-US" sz="105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2766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light rail usage is </a:t>
            </a:r>
            <a:r>
              <a:rPr lang="en-US" sz="2200" dirty="0" smtClean="0"/>
              <a:t>maximized, </a:t>
            </a:r>
            <a:r>
              <a:rPr lang="en-US" sz="2200" dirty="0"/>
              <a:t>then the potential for further expansion </a:t>
            </a:r>
            <a:r>
              <a:rPr lang="en-US" sz="2200" dirty="0" smtClean="0"/>
              <a:t>can </a:t>
            </a:r>
            <a:r>
              <a:rPr lang="en-US" sz="2200" dirty="0"/>
              <a:t>boost these numbers even further.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2438400"/>
            <a:ext cx="617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In </a:t>
            </a:r>
            <a:r>
              <a:rPr lang="en-US" sz="1600" dirty="0"/>
              <a:t>Charlotte, over $291 million in new development was seen along their new 10-mile line with another $1.6 billion expected.</a:t>
            </a:r>
            <a:r>
              <a:rPr lang="en-US" sz="1600" baseline="30000" dirty="0" smtClean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6800" y="2438400"/>
            <a:ext cx="617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The Maryland Transit Administration estimated 27,000 new jobs per year over the next 30 years attributed to their new Purple Line.</a:t>
            </a:r>
            <a:r>
              <a:rPr lang="en-US" sz="1600" baseline="30000" dirty="0"/>
              <a:t>2</a:t>
            </a:r>
            <a:endParaRPr lang="en-US" sz="16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9407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Process Flow pre-Current ITS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14" descr="http://gallery.mailchimp.com/a4fc90437eadd6396e6b4c7de/images/New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0" y="1361600"/>
            <a:ext cx="1684015" cy="11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80722" y="4953000"/>
            <a:ext cx="1594603" cy="1728859"/>
            <a:chOff x="715274" y="838200"/>
            <a:chExt cx="1594603" cy="1728859"/>
          </a:xfrm>
        </p:grpSpPr>
        <p:pic>
          <p:nvPicPr>
            <p:cNvPr id="9" name="Picture 2" descr="C:\Users\Nathan\AppData\Local\Microsoft\Windows\Temporary Internet Files\Content.IE5\53UYLVK1\MC900383528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24" y="838200"/>
              <a:ext cx="1303107" cy="143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15274" y="2290060"/>
              <a:ext cx="1594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Local Business Owners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2172" y="3138446"/>
            <a:ext cx="1841892" cy="1660298"/>
            <a:chOff x="228600" y="2743200"/>
            <a:chExt cx="2333625" cy="2103550"/>
          </a:xfrm>
        </p:grpSpPr>
        <p:pic>
          <p:nvPicPr>
            <p:cNvPr id="12" name="Picture 11" descr="C:\Users\Nathan\AppData\Local\Microsoft\Windows\Temporary Internet Files\Content.IE5\DQ84ZFRV\MC900361268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743200"/>
              <a:ext cx="2333625" cy="185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24628" y="4495800"/>
              <a:ext cx="1034164" cy="350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Tide Rider</a:t>
              </a:r>
              <a:endParaRPr lang="en-US" sz="1200" dirty="0"/>
            </a:p>
          </p:txBody>
        </p:sp>
      </p:grpSp>
      <p:sp>
        <p:nvSpPr>
          <p:cNvPr id="14" name="Flowchart: Process 13"/>
          <p:cNvSpPr/>
          <p:nvPr/>
        </p:nvSpPr>
        <p:spPr>
          <a:xfrm>
            <a:off x="2143046" y="1620317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evaluate &amp; expand Tide light </a:t>
            </a:r>
            <a:r>
              <a:rPr lang="en-US" sz="1200" dirty="0"/>
              <a:t>r</a:t>
            </a:r>
            <a:r>
              <a:rPr lang="en-US" sz="1200" dirty="0" smtClean="0"/>
              <a:t>ail </a:t>
            </a:r>
            <a:r>
              <a:rPr lang="en-US" sz="1200" dirty="0"/>
              <a:t>s</a:t>
            </a:r>
            <a:r>
              <a:rPr lang="en-US" sz="1200" dirty="0" smtClean="0"/>
              <a:t>ervices</a:t>
            </a:r>
            <a:endParaRPr lang="en-US" sz="1200" dirty="0"/>
          </a:p>
        </p:txBody>
      </p:sp>
      <p:sp>
        <p:nvSpPr>
          <p:cNvPr id="15" name="Flowchart: Process 14"/>
          <p:cNvSpPr/>
          <p:nvPr/>
        </p:nvSpPr>
        <p:spPr>
          <a:xfrm>
            <a:off x="3882420" y="2067411"/>
            <a:ext cx="1224564" cy="951367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Receive user feedback about service through traditional means</a:t>
            </a:r>
            <a:endParaRPr lang="en-US" sz="1200" dirty="0"/>
          </a:p>
        </p:txBody>
      </p:sp>
      <p:sp>
        <p:nvSpPr>
          <p:cNvPr id="16" name="Flowchart: Process 15"/>
          <p:cNvSpPr/>
          <p:nvPr/>
        </p:nvSpPr>
        <p:spPr>
          <a:xfrm>
            <a:off x="3882419" y="1249451"/>
            <a:ext cx="1224564" cy="47506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Static ridership data</a:t>
            </a:r>
            <a:endParaRPr lang="en-US" sz="1200" dirty="0"/>
          </a:p>
        </p:txBody>
      </p:sp>
      <p:sp>
        <p:nvSpPr>
          <p:cNvPr id="17" name="Flowchart: Process 16"/>
          <p:cNvSpPr/>
          <p:nvPr/>
        </p:nvSpPr>
        <p:spPr>
          <a:xfrm>
            <a:off x="5365640" y="1583380"/>
            <a:ext cx="1320074" cy="968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schedule, stops/stations and fare for light rail, and determine new service areas</a:t>
            </a:r>
            <a:endParaRPr lang="en-US" sz="1200" dirty="0"/>
          </a:p>
        </p:txBody>
      </p:sp>
      <p:sp>
        <p:nvSpPr>
          <p:cNvPr id="18" name="Flowchart: Process 17"/>
          <p:cNvSpPr/>
          <p:nvPr/>
        </p:nvSpPr>
        <p:spPr>
          <a:xfrm>
            <a:off x="6867446" y="1773641"/>
            <a:ext cx="1015274" cy="587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Light rail normal operation</a:t>
            </a:r>
            <a:endParaRPr lang="en-US" sz="1200" dirty="0"/>
          </a:p>
        </p:txBody>
      </p:sp>
      <p:sp>
        <p:nvSpPr>
          <p:cNvPr id="19" name="Plus 18"/>
          <p:cNvSpPr/>
          <p:nvPr/>
        </p:nvSpPr>
        <p:spPr>
          <a:xfrm>
            <a:off x="4392497" y="1783652"/>
            <a:ext cx="204407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2109039" y="3552946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go somewhere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882420" y="3237553"/>
            <a:ext cx="1224564" cy="1371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-Visit website</a:t>
            </a:r>
          </a:p>
          <a:p>
            <a:r>
              <a:rPr lang="en-US" sz="1200" dirty="0" smtClean="0"/>
              <a:t>-Get schedule information</a:t>
            </a:r>
          </a:p>
          <a:p>
            <a:r>
              <a:rPr lang="en-US" sz="1200" dirty="0" smtClean="0"/>
              <a:t>-Get fare info</a:t>
            </a:r>
          </a:p>
          <a:p>
            <a:r>
              <a:rPr lang="en-US" sz="1200" dirty="0" smtClean="0"/>
              <a:t>-Get stop info</a:t>
            </a:r>
          </a:p>
          <a:p>
            <a:r>
              <a:rPr lang="en-US" sz="1200" dirty="0" smtClean="0"/>
              <a:t>-Purchase e-ticket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242628" y="3376740"/>
            <a:ext cx="1234372" cy="47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 to stop/station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5387578" y="3952595"/>
            <a:ext cx="944471" cy="39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Embark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700828" y="3237553"/>
            <a:ext cx="1127676" cy="474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Ride to next stop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6807466" y="4140717"/>
            <a:ext cx="914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Disembark</a:t>
            </a:r>
            <a:endParaRPr lang="en-US" sz="1200" dirty="0"/>
          </a:p>
        </p:txBody>
      </p:sp>
      <p:sp>
        <p:nvSpPr>
          <p:cNvPr id="26" name="Flowchart: Decision 25"/>
          <p:cNvSpPr/>
          <p:nvPr/>
        </p:nvSpPr>
        <p:spPr>
          <a:xfrm>
            <a:off x="7076156" y="3791396"/>
            <a:ext cx="377020" cy="2639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80722" y="3124527"/>
            <a:ext cx="8101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80722" y="4798744"/>
            <a:ext cx="8101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2143046" y="5301181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Want to attract Light Rail customers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3959411" y="5218094"/>
            <a:ext cx="107058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Traditional </a:t>
            </a:r>
          </a:p>
          <a:p>
            <a:pPr algn="ctr"/>
            <a:r>
              <a:rPr lang="en-US" sz="1200" dirty="0" smtClean="0"/>
              <a:t>advertising </a:t>
            </a:r>
          </a:p>
          <a:p>
            <a:pPr algn="ctr"/>
            <a:r>
              <a:rPr lang="en-US" sz="1200" dirty="0" smtClean="0"/>
              <a:t>media (print, radio, TV)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274116" y="5410200"/>
            <a:ext cx="1202884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Inefficient marketing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6700828" y="5404887"/>
            <a:ext cx="1528772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big returns on tax payer investment in light rail</a:t>
            </a:r>
            <a:endParaRPr lang="en-US" sz="1200" dirty="0"/>
          </a:p>
        </p:txBody>
      </p:sp>
      <p:sp>
        <p:nvSpPr>
          <p:cNvPr id="33" name="Left Brace 32"/>
          <p:cNvSpPr/>
          <p:nvPr/>
        </p:nvSpPr>
        <p:spPr>
          <a:xfrm>
            <a:off x="3705146" y="1361600"/>
            <a:ext cx="177274" cy="138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 flipH="1">
            <a:off x="5106984" y="1367898"/>
            <a:ext cx="232380" cy="13753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7" idx="3"/>
            <a:endCxn id="18" idx="1"/>
          </p:cNvCxnSpPr>
          <p:nvPr/>
        </p:nvCxnSpPr>
        <p:spPr>
          <a:xfrm>
            <a:off x="6685714" y="2067411"/>
            <a:ext cx="1817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3"/>
            <a:endCxn id="21" idx="1"/>
          </p:cNvCxnSpPr>
          <p:nvPr/>
        </p:nvCxnSpPr>
        <p:spPr>
          <a:xfrm>
            <a:off x="3671139" y="3923353"/>
            <a:ext cx="2112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2" idx="1"/>
          </p:cNvCxnSpPr>
          <p:nvPr/>
        </p:nvCxnSpPr>
        <p:spPr>
          <a:xfrm>
            <a:off x="5149590" y="3611858"/>
            <a:ext cx="9303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2"/>
            <a:endCxn id="23" idx="0"/>
          </p:cNvCxnSpPr>
          <p:nvPr/>
        </p:nvCxnSpPr>
        <p:spPr>
          <a:xfrm>
            <a:off x="5859814" y="3846977"/>
            <a:ext cx="0" cy="105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3" idx="3"/>
            <a:endCxn id="24" idx="1"/>
          </p:cNvCxnSpPr>
          <p:nvPr/>
        </p:nvCxnSpPr>
        <p:spPr>
          <a:xfrm flipV="1">
            <a:off x="6332049" y="3474959"/>
            <a:ext cx="368779" cy="6764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26" idx="1"/>
          </p:cNvCxnSpPr>
          <p:nvPr/>
        </p:nvCxnSpPr>
        <p:spPr>
          <a:xfrm>
            <a:off x="6807466" y="3712364"/>
            <a:ext cx="268690" cy="2109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6" idx="3"/>
            <a:endCxn id="24" idx="3"/>
          </p:cNvCxnSpPr>
          <p:nvPr/>
        </p:nvCxnSpPr>
        <p:spPr>
          <a:xfrm flipV="1">
            <a:off x="7453176" y="3474959"/>
            <a:ext cx="375328" cy="448394"/>
          </a:xfrm>
          <a:prstGeom prst="bentConnector3">
            <a:avLst>
              <a:gd name="adj1" fmla="val 1609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2"/>
            <a:endCxn id="25" idx="0"/>
          </p:cNvCxnSpPr>
          <p:nvPr/>
        </p:nvCxnSpPr>
        <p:spPr>
          <a:xfrm>
            <a:off x="7264666" y="4055310"/>
            <a:ext cx="0" cy="85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3"/>
            <a:endCxn id="30" idx="1"/>
          </p:cNvCxnSpPr>
          <p:nvPr/>
        </p:nvCxnSpPr>
        <p:spPr>
          <a:xfrm>
            <a:off x="3705146" y="5671588"/>
            <a:ext cx="254265" cy="3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3"/>
            <a:endCxn id="31" idx="1"/>
          </p:cNvCxnSpPr>
          <p:nvPr/>
        </p:nvCxnSpPr>
        <p:spPr>
          <a:xfrm>
            <a:off x="5029991" y="5675294"/>
            <a:ext cx="244125" cy="1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3"/>
            <a:endCxn id="32" idx="1"/>
          </p:cNvCxnSpPr>
          <p:nvPr/>
        </p:nvCxnSpPr>
        <p:spPr>
          <a:xfrm flipV="1">
            <a:off x="6477000" y="5671587"/>
            <a:ext cx="223828" cy="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4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1165225"/>
          </a:xfrm>
        </p:spPr>
        <p:txBody>
          <a:bodyPr anchor="t">
            <a:normAutofit/>
          </a:bodyPr>
          <a:lstStyle/>
          <a:p>
            <a:pPr algn="ctr"/>
            <a:r>
              <a:rPr lang="en-US" sz="4600" dirty="0" smtClean="0"/>
              <a:t>The Solution</a:t>
            </a:r>
            <a:endParaRPr lang="en-US" sz="4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981200"/>
            <a:ext cx="69201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Current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i="1" dirty="0" smtClean="0"/>
              <a:t>Intelligent Transportation System </a:t>
            </a:r>
            <a:r>
              <a:rPr lang="en-US" sz="2800" dirty="0" smtClean="0"/>
              <a:t>(ITS)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Current will </a:t>
            </a:r>
            <a:r>
              <a:rPr lang="en-US" sz="2400" dirty="0"/>
              <a:t>provide  accessible, real-time, and accurate information </a:t>
            </a:r>
            <a:r>
              <a:rPr lang="en-US" sz="2400" dirty="0" smtClean="0"/>
              <a:t>to </a:t>
            </a:r>
            <a:r>
              <a:rPr lang="en-US" sz="2400" dirty="0"/>
              <a:t>transit authorities </a:t>
            </a:r>
            <a:r>
              <a:rPr lang="en-US" sz="2400" dirty="0" smtClean="0"/>
              <a:t>for maximizing </a:t>
            </a:r>
            <a:r>
              <a:rPr lang="en-US" sz="2400" dirty="0"/>
              <a:t>adoption and expansion of emerging light rail public transportation systems. </a:t>
            </a:r>
          </a:p>
        </p:txBody>
      </p:sp>
    </p:spTree>
    <p:extLst>
      <p:ext uri="{BB962C8B-B14F-4D97-AF65-F5344CB8AC3E}">
        <p14:creationId xmlns:p14="http://schemas.microsoft.com/office/powerpoint/2010/main" val="344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Process Flow with Current ITS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14" descr="http://gallery.mailchimp.com/a4fc90437eadd6396e6b4c7de/images/New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0" y="1361600"/>
            <a:ext cx="1684015" cy="11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Process 7"/>
          <p:cNvSpPr/>
          <p:nvPr/>
        </p:nvSpPr>
        <p:spPr>
          <a:xfrm>
            <a:off x="2143046" y="1620317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evaluate &amp; expand Tide light rail services</a:t>
            </a:r>
            <a:endParaRPr lang="en-US" sz="1200" dirty="0"/>
          </a:p>
        </p:txBody>
      </p:sp>
      <p:sp>
        <p:nvSpPr>
          <p:cNvPr id="9" name="Flowchart: Process 8"/>
          <p:cNvSpPr/>
          <p:nvPr/>
        </p:nvSpPr>
        <p:spPr>
          <a:xfrm>
            <a:off x="3882420" y="2458933"/>
            <a:ext cx="1224564" cy="951367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alerts &amp; receive user feedback about service through Current ITS</a:t>
            </a:r>
            <a:endParaRPr lang="en-US" sz="1200" dirty="0"/>
          </a:p>
        </p:txBody>
      </p:sp>
      <p:sp>
        <p:nvSpPr>
          <p:cNvPr id="10" name="Flowchart: Process 9"/>
          <p:cNvSpPr/>
          <p:nvPr/>
        </p:nvSpPr>
        <p:spPr>
          <a:xfrm>
            <a:off x="3882420" y="1800666"/>
            <a:ext cx="1224564" cy="538628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ridership + GPS data</a:t>
            </a:r>
            <a:endParaRPr lang="en-US" sz="1200" dirty="0"/>
          </a:p>
        </p:txBody>
      </p:sp>
      <p:sp>
        <p:nvSpPr>
          <p:cNvPr id="11" name="Flowchart: Process 10"/>
          <p:cNvSpPr/>
          <p:nvPr/>
        </p:nvSpPr>
        <p:spPr>
          <a:xfrm>
            <a:off x="5274116" y="1575032"/>
            <a:ext cx="1320074" cy="10919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Quickly &amp; accurately set schedule, stops/stations and fare for light rail</a:t>
            </a:r>
            <a:endParaRPr lang="en-US" sz="1200" dirty="0"/>
          </a:p>
        </p:txBody>
      </p:sp>
      <p:sp>
        <p:nvSpPr>
          <p:cNvPr id="12" name="Flowchart: Process 11"/>
          <p:cNvSpPr/>
          <p:nvPr/>
        </p:nvSpPr>
        <p:spPr>
          <a:xfrm>
            <a:off x="6867446" y="1827246"/>
            <a:ext cx="1015274" cy="587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Efficient light rail operation</a:t>
            </a:r>
            <a:endParaRPr lang="en-US" sz="1200" dirty="0"/>
          </a:p>
        </p:txBody>
      </p:sp>
      <p:sp>
        <p:nvSpPr>
          <p:cNvPr id="13" name="Flowchart: Process 12"/>
          <p:cNvSpPr/>
          <p:nvPr/>
        </p:nvSpPr>
        <p:spPr>
          <a:xfrm>
            <a:off x="2143046" y="3827970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go somewhere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882418" y="3646257"/>
            <a:ext cx="1224564" cy="1371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Current ITS provides all info needed by rider 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265693" y="3829579"/>
            <a:ext cx="1234372" cy="47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 to stop/station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410643" y="4499969"/>
            <a:ext cx="944471" cy="39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Embark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723893" y="3690392"/>
            <a:ext cx="1127676" cy="4748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Ride to next stop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830531" y="4698805"/>
            <a:ext cx="914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Disembark</a:t>
            </a:r>
            <a:endParaRPr lang="en-US" sz="1200" dirty="0"/>
          </a:p>
        </p:txBody>
      </p:sp>
      <p:sp>
        <p:nvSpPr>
          <p:cNvPr id="19" name="Flowchart: Decision 18"/>
          <p:cNvSpPr/>
          <p:nvPr/>
        </p:nvSpPr>
        <p:spPr>
          <a:xfrm>
            <a:off x="7099218" y="4352295"/>
            <a:ext cx="377020" cy="2639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2143046" y="5353378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Want to attract light rail customers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882419" y="5199170"/>
            <a:ext cx="1224563" cy="10492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Advertising with </a:t>
            </a:r>
          </a:p>
          <a:p>
            <a:pPr algn="ctr"/>
            <a:r>
              <a:rPr lang="en-US" sz="1200" dirty="0" smtClean="0"/>
              <a:t>Current ITS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281437" y="5457084"/>
            <a:ext cx="1202884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Effectively target market</a:t>
            </a:r>
            <a:endParaRPr lang="en-US" sz="1200" dirty="0"/>
          </a:p>
        </p:txBody>
      </p:sp>
      <p:sp>
        <p:nvSpPr>
          <p:cNvPr id="23" name="Flowchart: Process 22"/>
          <p:cNvSpPr/>
          <p:nvPr/>
        </p:nvSpPr>
        <p:spPr>
          <a:xfrm>
            <a:off x="3882419" y="1198699"/>
            <a:ext cx="1224564" cy="538628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Historical data &amp; event data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9" idx="2"/>
            <a:endCxn id="14" idx="0"/>
          </p:cNvCxnSpPr>
          <p:nvPr/>
        </p:nvCxnSpPr>
        <p:spPr>
          <a:xfrm flipH="1">
            <a:off x="4494700" y="3410300"/>
            <a:ext cx="2" cy="2359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21" idx="0"/>
          </p:cNvCxnSpPr>
          <p:nvPr/>
        </p:nvCxnSpPr>
        <p:spPr>
          <a:xfrm>
            <a:off x="4494700" y="5017857"/>
            <a:ext cx="1" cy="1813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>
            <a:off x="3705146" y="1305922"/>
            <a:ext cx="177273" cy="1981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3" idx="3"/>
          </p:cNvCxnSpPr>
          <p:nvPr/>
        </p:nvCxnSpPr>
        <p:spPr>
          <a:xfrm>
            <a:off x="3705146" y="4198377"/>
            <a:ext cx="177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3"/>
            <a:endCxn id="15" idx="1"/>
          </p:cNvCxnSpPr>
          <p:nvPr/>
        </p:nvCxnSpPr>
        <p:spPr>
          <a:xfrm flipV="1">
            <a:off x="5106982" y="4064698"/>
            <a:ext cx="158711" cy="2673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6" idx="0"/>
          </p:cNvCxnSpPr>
          <p:nvPr/>
        </p:nvCxnSpPr>
        <p:spPr>
          <a:xfrm>
            <a:off x="5882879" y="4299816"/>
            <a:ext cx="0" cy="200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3"/>
            <a:endCxn id="17" idx="1"/>
          </p:cNvCxnSpPr>
          <p:nvPr/>
        </p:nvCxnSpPr>
        <p:spPr>
          <a:xfrm flipV="1">
            <a:off x="6355114" y="3927798"/>
            <a:ext cx="368779" cy="77100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7" idx="3"/>
            <a:endCxn id="19" idx="3"/>
          </p:cNvCxnSpPr>
          <p:nvPr/>
        </p:nvCxnSpPr>
        <p:spPr>
          <a:xfrm flipH="1">
            <a:off x="7476238" y="3927798"/>
            <a:ext cx="375331" cy="556454"/>
          </a:xfrm>
          <a:prstGeom prst="bentConnector3">
            <a:avLst>
              <a:gd name="adj1" fmla="val -609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1"/>
            <a:endCxn id="17" idx="2"/>
          </p:cNvCxnSpPr>
          <p:nvPr/>
        </p:nvCxnSpPr>
        <p:spPr>
          <a:xfrm rot="10800000" flipH="1">
            <a:off x="7099217" y="4165204"/>
            <a:ext cx="188513" cy="319049"/>
          </a:xfrm>
          <a:prstGeom prst="bentConnector4">
            <a:avLst>
              <a:gd name="adj1" fmla="val -121265"/>
              <a:gd name="adj2" fmla="val 706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  <a:endCxn id="18" idx="0"/>
          </p:cNvCxnSpPr>
          <p:nvPr/>
        </p:nvCxnSpPr>
        <p:spPr>
          <a:xfrm>
            <a:off x="7287728" y="4616209"/>
            <a:ext cx="3" cy="82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>
            <a:off x="6594190" y="2121016"/>
            <a:ext cx="273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5106984" y="1260612"/>
            <a:ext cx="167132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0" idx="3"/>
            <a:endCxn id="21" idx="1"/>
          </p:cNvCxnSpPr>
          <p:nvPr/>
        </p:nvCxnSpPr>
        <p:spPr>
          <a:xfrm>
            <a:off x="3705146" y="5723785"/>
            <a:ext cx="177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2" idx="1"/>
          </p:cNvCxnSpPr>
          <p:nvPr/>
        </p:nvCxnSpPr>
        <p:spPr>
          <a:xfrm flipV="1">
            <a:off x="5106982" y="5723784"/>
            <a:ext cx="1744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667674" y="5302201"/>
            <a:ext cx="1638125" cy="84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Realize returns on tax payer investment in light rail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22" idx="3"/>
            <a:endCxn id="38" idx="1"/>
          </p:cNvCxnSpPr>
          <p:nvPr/>
        </p:nvCxnSpPr>
        <p:spPr>
          <a:xfrm>
            <a:off x="6484321" y="5723784"/>
            <a:ext cx="18335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35816" y="4959503"/>
            <a:ext cx="1594603" cy="1722356"/>
            <a:chOff x="235816" y="4959503"/>
            <a:chExt cx="1594603" cy="1722356"/>
          </a:xfrm>
        </p:grpSpPr>
        <p:sp>
          <p:nvSpPr>
            <p:cNvPr id="42" name="TextBox 41"/>
            <p:cNvSpPr txBox="1"/>
            <p:nvPr/>
          </p:nvSpPr>
          <p:spPr>
            <a:xfrm>
              <a:off x="235816" y="6404860"/>
              <a:ext cx="1594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Local Business Owners</a:t>
              </a:r>
              <a:endParaRPr lang="en-US" sz="1200" dirty="0"/>
            </a:p>
          </p:txBody>
        </p:sp>
        <p:pic>
          <p:nvPicPr>
            <p:cNvPr id="43" name="Picture 2" descr="C:\Program Files (x86)\Microsoft Office\MEDIA\CAGCAT10\j0195812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3" y="4959503"/>
              <a:ext cx="1444896" cy="1486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/>
          <p:cNvGrpSpPr/>
          <p:nvPr/>
        </p:nvGrpSpPr>
        <p:grpSpPr>
          <a:xfrm>
            <a:off x="148089" y="3079743"/>
            <a:ext cx="1709396" cy="1719001"/>
            <a:chOff x="148089" y="3079743"/>
            <a:chExt cx="1709396" cy="1719001"/>
          </a:xfrm>
        </p:grpSpPr>
        <p:sp>
          <p:nvSpPr>
            <p:cNvPr id="45" name="TextBox 44"/>
            <p:cNvSpPr txBox="1"/>
            <p:nvPr/>
          </p:nvSpPr>
          <p:spPr>
            <a:xfrm>
              <a:off x="607352" y="4521745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Tide Rider</a:t>
              </a:r>
              <a:endParaRPr lang="en-US" sz="1200" dirty="0"/>
            </a:p>
          </p:txBody>
        </p:sp>
        <p:pic>
          <p:nvPicPr>
            <p:cNvPr id="46" name="Picture 12" descr="C:\Users\Nathan\AppData\Local\Microsoft\Windows\Temporary Internet Files\Content.IE5\FM6Q0GEP\MC900441932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8089" y="3079743"/>
              <a:ext cx="1709396" cy="149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sz="4400" dirty="0" smtClean="0"/>
              <a:t>Prototype Major Functional Component Diagram</a:t>
            </a:r>
            <a:endParaRPr lang="en-US" sz="4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47961" y="2538077"/>
            <a:ext cx="6655099" cy="3308032"/>
            <a:chOff x="0" y="0"/>
            <a:chExt cx="5952227" cy="2958860"/>
          </a:xfrm>
        </p:grpSpPr>
        <p:cxnSp>
          <p:nvCxnSpPr>
            <p:cNvPr id="31" name="Elbow Connector 30"/>
            <p:cNvCxnSpPr/>
            <p:nvPr/>
          </p:nvCxnSpPr>
          <p:spPr>
            <a:xfrm flipV="1">
              <a:off x="4330460" y="862642"/>
              <a:ext cx="412019" cy="242808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0" y="0"/>
              <a:ext cx="5952227" cy="2958860"/>
              <a:chOff x="0" y="0"/>
              <a:chExt cx="5952227" cy="295886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0" y="0"/>
                <a:ext cx="5952227" cy="2958860"/>
                <a:chOff x="0" y="0"/>
                <a:chExt cx="5952227" cy="295886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0" y="0"/>
                  <a:ext cx="4451230" cy="29588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8" name="TextBox 31"/>
                <p:cNvSpPr txBox="1"/>
                <p:nvPr/>
              </p:nvSpPr>
              <p:spPr>
                <a:xfrm>
                  <a:off x="51759" y="0"/>
                  <a:ext cx="2028238" cy="590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kern="1200" dirty="0">
                      <a:solidFill>
                        <a:srgbClr val="00000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CS </a:t>
                  </a:r>
                  <a:r>
                    <a:rPr lang="en-US" sz="1400" kern="1200" dirty="0" err="1">
                      <a:solidFill>
                        <a:srgbClr val="00000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Dept</a:t>
                  </a:r>
                  <a:r>
                    <a:rPr lang="en-US" sz="1400" kern="1200" dirty="0">
                      <a:solidFill>
                        <a:srgbClr val="00000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Virtual Machine</a:t>
                  </a:r>
                  <a:endParaRPr lang="en-US" sz="1100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pic>
              <p:nvPicPr>
                <p:cNvPr id="39" name="Picture 38" descr="http://t2.gstatic.com/images?q=tbn:ANd9GcT9yHlq_30feFvpEwL-AdD2jkEKjLLLa24M3_01HLuPs6DWtJItMg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8408" y="414068"/>
                  <a:ext cx="1613139" cy="13457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Rectangle 40"/>
                <p:cNvSpPr/>
                <p:nvPr/>
              </p:nvSpPr>
              <p:spPr>
                <a:xfrm>
                  <a:off x="3364302" y="405441"/>
                  <a:ext cx="963930" cy="2400300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Web App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Engine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087593" y="405441"/>
                  <a:ext cx="1105535" cy="982980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Decision Engine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3200400" y="871268"/>
                  <a:ext cx="1866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Elbow Connector 43"/>
                <p:cNvCxnSpPr/>
                <p:nvPr/>
              </p:nvCxnSpPr>
              <p:spPr>
                <a:xfrm rot="10800000" flipH="1">
                  <a:off x="353683" y="1397479"/>
                  <a:ext cx="591209" cy="846399"/>
                </a:xfrm>
                <a:prstGeom prst="bentConnector4">
                  <a:avLst>
                    <a:gd name="adj1" fmla="val -34958"/>
                    <a:gd name="adj2" fmla="val 41358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Elbow Connector 44"/>
                <p:cNvCxnSpPr/>
                <p:nvPr/>
              </p:nvCxnSpPr>
              <p:spPr>
                <a:xfrm rot="10800000" flipH="1">
                  <a:off x="353683" y="1397479"/>
                  <a:ext cx="591210" cy="1346988"/>
                </a:xfrm>
                <a:prstGeom prst="bentConnector4">
                  <a:avLst>
                    <a:gd name="adj1" fmla="val -34957"/>
                    <a:gd name="adj2" fmla="val 64288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Picture 45" descr="http://www.mimicemore.com/hr/wp-content/uploads/2011/02/www.jp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44528" y="526211"/>
                  <a:ext cx="1207699" cy="12767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TextBox 7"/>
                <p:cNvSpPr txBox="1"/>
                <p:nvPr/>
              </p:nvSpPr>
              <p:spPr>
                <a:xfrm>
                  <a:off x="595223" y="698739"/>
                  <a:ext cx="904849" cy="7061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4400" b="1" kern="1200">
                      <a:solidFill>
                        <a:srgbClr val="00000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DB</a:t>
                  </a:r>
                  <a:endParaRPr lang="en-US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67419" y="1992701"/>
                  <a:ext cx="2872596" cy="90695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Test Harness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811547" y="871268"/>
                  <a:ext cx="3307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1768415" y="1526875"/>
                  <a:ext cx="1682151" cy="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3140015" y="1112807"/>
                  <a:ext cx="244475" cy="82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Rectangle 33"/>
              <p:cNvSpPr/>
              <p:nvPr/>
            </p:nvSpPr>
            <p:spPr>
              <a:xfrm>
                <a:off x="353683" y="2104845"/>
                <a:ext cx="1481152" cy="2953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Simulated GPS Data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3683" y="2493034"/>
                <a:ext cx="1481153" cy="3136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Simulated APC Data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62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620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Risk Matrix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717304"/>
              </p:ext>
            </p:extLst>
          </p:nvPr>
        </p:nvGraphicFramePr>
        <p:xfrm>
          <a:off x="762000" y="2209800"/>
          <a:ext cx="4038600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74676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T1,C1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C2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C3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66800" y="6182380"/>
            <a:ext cx="3327706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Probability</a:t>
            </a:r>
            <a:endParaRPr lang="en-US" sz="24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9600" y="6069013"/>
            <a:ext cx="411480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33800" y="6091535"/>
            <a:ext cx="1143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High</a:t>
            </a:r>
            <a:endParaRPr lang="en-US" sz="20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600" y="6096000"/>
            <a:ext cx="106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Low</a:t>
            </a:r>
            <a:endParaRPr lang="en-US" sz="20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9600" y="2335213"/>
            <a:ext cx="0" cy="3749675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6200000">
            <a:off x="-219045" y="2505045"/>
            <a:ext cx="1143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High</a:t>
            </a:r>
            <a:endParaRPr lang="en-US" sz="20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-180945" y="5286345"/>
            <a:ext cx="106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Low</a:t>
            </a:r>
            <a:endParaRPr lang="en-US" sz="20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235575" y="2209800"/>
          <a:ext cx="2895600" cy="1143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95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Technical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T1: Data latency/accuracy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T2: Sensor</a:t>
                      </a:r>
                      <a:r>
                        <a:rPr lang="en-US" sz="1600" baseline="0" dirty="0" smtClean="0"/>
                        <a:t> availability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243513" y="3505200"/>
          <a:ext cx="2895600" cy="17221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95600"/>
              </a:tblGrid>
              <a:tr h="380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C1: Lack</a:t>
                      </a:r>
                      <a:r>
                        <a:rPr lang="en-US" sz="1600" baseline="0" dirty="0" smtClean="0"/>
                        <a:t> of transit authority interest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C2: Low</a:t>
                      </a:r>
                      <a:r>
                        <a:rPr lang="en-US" sz="1600" baseline="0" dirty="0" smtClean="0"/>
                        <a:t> rider acceptance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C3: No local busines</a:t>
                      </a:r>
                      <a:r>
                        <a:rPr lang="en-US" sz="1600" baseline="0" dirty="0" smtClean="0"/>
                        <a:t>s buy-in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 rot="16200000">
            <a:off x="-1326042" y="3865737"/>
            <a:ext cx="3327706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Impact</a:t>
            </a:r>
            <a:endParaRPr lang="en-US" sz="24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14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T1:Data latency/accuracy 2/4</a:t>
            </a:r>
          </a:p>
          <a:p>
            <a:pPr lvl="1"/>
            <a:r>
              <a:rPr lang="en-US" sz="2400" i="1" u="sng" dirty="0" smtClean="0"/>
              <a:t>Risk</a:t>
            </a:r>
            <a:r>
              <a:rPr lang="en-US" sz="2400" u="sng" dirty="0" smtClean="0"/>
              <a:t>:</a:t>
            </a:r>
            <a:r>
              <a:rPr lang="en-US" sz="2400" dirty="0" smtClean="0"/>
              <a:t> Data provided to the end user has exceeded time of use.</a:t>
            </a:r>
            <a:endParaRPr lang="en-US" sz="2400" u="sng" dirty="0" smtClean="0"/>
          </a:p>
          <a:p>
            <a:pPr lvl="1"/>
            <a:r>
              <a:rPr lang="en-US" sz="2400" i="1" u="sng" dirty="0" smtClean="0"/>
              <a:t>Risk Strategy:</a:t>
            </a:r>
            <a:r>
              <a:rPr lang="en-US" sz="2400" dirty="0" smtClean="0"/>
              <a:t> Determine acceptable latency periods and provide user warning if data is time deficient. </a:t>
            </a:r>
          </a:p>
          <a:p>
            <a:pPr lvl="1"/>
            <a:r>
              <a:rPr lang="en-US" sz="2400" i="1" u="sng" dirty="0" smtClean="0"/>
              <a:t>Risk</a:t>
            </a:r>
            <a:r>
              <a:rPr lang="en-US" sz="2400" u="sng" dirty="0" smtClean="0"/>
              <a:t>:</a:t>
            </a:r>
            <a:r>
              <a:rPr lang="en-US" sz="2400" dirty="0" smtClean="0"/>
              <a:t> Data is incorrect or not updating.</a:t>
            </a:r>
            <a:endParaRPr lang="en-US" sz="2400" u="sng" dirty="0" smtClean="0"/>
          </a:p>
          <a:p>
            <a:pPr lvl="1"/>
            <a:r>
              <a:rPr lang="en-US" sz="2400" i="1" u="sng" dirty="0" smtClean="0"/>
              <a:t>Risk Strategy:</a:t>
            </a:r>
            <a:r>
              <a:rPr lang="en-US" sz="2400" dirty="0" smtClean="0"/>
              <a:t> Provide system diagnostic capability to run during maintenance periods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Customer Risks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b="1" dirty="0" smtClean="0"/>
              <a:t>C1: Lack of interest by transit authorities 2/4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</a:t>
            </a:r>
            <a:r>
              <a:rPr lang="en-US" u="sng" dirty="0" smtClean="0"/>
              <a:t>: </a:t>
            </a:r>
            <a:r>
              <a:rPr lang="en-US" dirty="0" smtClean="0"/>
              <a:t>Transit authorities feel current systems are efficient</a:t>
            </a:r>
            <a:endParaRPr lang="en-US" u="sng" dirty="0" smtClean="0"/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 Strategy:</a:t>
            </a:r>
            <a:r>
              <a:rPr lang="en-US" dirty="0" smtClean="0"/>
              <a:t> Spur interest by providing granular riding data to aid in faster service changes to maximize efficiency and predict growth.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b="1" dirty="0" smtClean="0"/>
              <a:t>C2: Low rider acceptance 1/2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</a:t>
            </a:r>
            <a:r>
              <a:rPr lang="en-US" u="sng" dirty="0" smtClean="0"/>
              <a:t>:</a:t>
            </a:r>
            <a:r>
              <a:rPr lang="en-US" dirty="0" smtClean="0"/>
              <a:t> Riders and prospective are averse to utilizing products.</a:t>
            </a:r>
            <a:endParaRPr lang="en-US" u="sng" dirty="0" smtClean="0"/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 Strategy:</a:t>
            </a:r>
            <a:r>
              <a:rPr lang="en-US" dirty="0" smtClean="0"/>
              <a:t> Develop application to operate on multiple platforms to address customer preference range.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b="1" dirty="0" smtClean="0"/>
              <a:t>C3: No local business buy-in </a:t>
            </a:r>
            <a:r>
              <a:rPr lang="en-US" sz="3100" b="1" dirty="0" smtClean="0"/>
              <a:t>3/2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</a:t>
            </a:r>
            <a:r>
              <a:rPr lang="en-US" u="sng" dirty="0" smtClean="0"/>
              <a:t>:</a:t>
            </a:r>
            <a:r>
              <a:rPr lang="en-US" dirty="0" smtClean="0"/>
              <a:t> Local businesses choose to not support with advertising dollars.</a:t>
            </a:r>
            <a:endParaRPr lang="en-US" u="sng" dirty="0" smtClean="0"/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 Strategy:</a:t>
            </a:r>
            <a:r>
              <a:rPr lang="en-US" dirty="0" smtClean="0"/>
              <a:t> Provide local businesses with adequate resources to update and inform prospective customers to drive up business.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Risks Mitigated by the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T1:Data latency/accuracy 2/4</a:t>
            </a:r>
          </a:p>
          <a:p>
            <a:pPr lvl="1"/>
            <a:r>
              <a:rPr lang="en-US" sz="2400" dirty="0" smtClean="0"/>
              <a:t>Prototype test driver shows accuracy of software through simulation</a:t>
            </a:r>
          </a:p>
          <a:p>
            <a:r>
              <a:rPr lang="en-US" sz="2800" b="1" dirty="0" smtClean="0"/>
              <a:t>C1: Lack of interest by transit authorities 2/4</a:t>
            </a:r>
          </a:p>
          <a:p>
            <a:pPr lvl="1"/>
            <a:r>
              <a:rPr lang="en-US" sz="2600" dirty="0" smtClean="0"/>
              <a:t>Granular reporting and announcements provide tools for improving service</a:t>
            </a:r>
          </a:p>
          <a:p>
            <a:r>
              <a:rPr lang="en-US" sz="2800" b="1" dirty="0" smtClean="0"/>
              <a:t>C3: No local business buy-in 3/2</a:t>
            </a:r>
          </a:p>
          <a:p>
            <a:pPr lvl="1"/>
            <a:r>
              <a:rPr lang="en-US" sz="2600" dirty="0" smtClean="0"/>
              <a:t>Provides a new advertisement mechanism.</a:t>
            </a:r>
          </a:p>
          <a:p>
            <a:pPr lvl="1"/>
            <a:endParaRPr lang="en-US" sz="2400" b="1" dirty="0" smtClean="0"/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0"/>
            <a:ext cx="7620000" cy="1143000"/>
          </a:xfrm>
        </p:spPr>
        <p:txBody>
          <a:bodyPr/>
          <a:lstStyle/>
          <a:p>
            <a:pPr algn="ctr"/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Questions</a:t>
            </a:r>
            <a:r>
              <a:rPr lang="en-US" sz="6600" dirty="0"/>
              <a:t>?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5334000"/>
          </a:xfrm>
        </p:spPr>
        <p:txBody>
          <a:bodyPr numCol="2">
            <a:noAutofit/>
          </a:bodyPr>
          <a:lstStyle/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3</a:t>
            </a:r>
            <a:r>
              <a:rPr lang="en-US" sz="1800" b="1" dirty="0" smtClean="0"/>
              <a:t> Team Introduction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4 </a:t>
            </a:r>
            <a:r>
              <a:rPr lang="en-US" sz="1800" b="1" dirty="0" smtClean="0"/>
              <a:t>Problem Statement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5-12 </a:t>
            </a:r>
            <a:r>
              <a:rPr lang="en-US" sz="1800" b="1" dirty="0" smtClean="0"/>
              <a:t>Background Research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13</a:t>
            </a:r>
            <a:r>
              <a:rPr lang="en-US" sz="1800" b="1" dirty="0" smtClean="0"/>
              <a:t> Process Flows (Pre Solution)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14</a:t>
            </a:r>
            <a:r>
              <a:rPr lang="en-US" sz="1800" b="1" dirty="0" smtClean="0"/>
              <a:t> Solution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15 </a:t>
            </a:r>
            <a:r>
              <a:rPr lang="en-US" sz="1800" b="1" dirty="0" smtClean="0"/>
              <a:t>Process Flows (Post Solution)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14 </a:t>
            </a:r>
            <a:r>
              <a:rPr lang="en-US" sz="1800" b="1" dirty="0" smtClean="0"/>
              <a:t>Prototype MFCD</a:t>
            </a:r>
            <a:endParaRPr lang="en-US" sz="1800" b="1" dirty="0"/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17 - 19  </a:t>
            </a:r>
            <a:r>
              <a:rPr lang="en-US" sz="1800" b="1" dirty="0" smtClean="0"/>
              <a:t>Project Risks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22 </a:t>
            </a:r>
            <a:r>
              <a:rPr lang="en-US" sz="1800" b="1" dirty="0" smtClean="0"/>
              <a:t>References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23 – 36 </a:t>
            </a:r>
            <a:r>
              <a:rPr lang="en-US" sz="1800" b="1" dirty="0" smtClean="0"/>
              <a:t>Appendix A – Prototype</a:t>
            </a:r>
          </a:p>
          <a:p>
            <a:pPr marL="285750" indent="-285750"/>
            <a:r>
              <a:rPr lang="en-US" sz="1800" b="1" dirty="0" smtClean="0">
                <a:solidFill>
                  <a:srgbClr val="FF0000"/>
                </a:solidFill>
              </a:rPr>
              <a:t>36 -  40 </a:t>
            </a:r>
            <a:r>
              <a:rPr lang="en-US" sz="1800" b="1" dirty="0" smtClean="0"/>
              <a:t>Appendix B – Background Research</a:t>
            </a:r>
          </a:p>
          <a:p>
            <a:pPr marL="285750" indent="-285750"/>
            <a:endParaRPr lang="en-US" sz="1800" b="1" dirty="0" smtClean="0"/>
          </a:p>
          <a:p>
            <a:pPr marL="285750" indent="-285750"/>
            <a:endParaRPr lang="en-US" sz="1800" b="1" dirty="0" smtClean="0"/>
          </a:p>
          <a:p>
            <a:pPr marL="285750" indent="-285750"/>
            <a:endParaRPr lang="en-US" sz="1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http://www.gohrt.com/publications/reports/sir-light-rail-summary.pdf</a:t>
            </a:r>
          </a:p>
          <a:p>
            <a:r>
              <a:rPr lang="en-US" sz="1200" dirty="0"/>
              <a:t>http://www.gohrt.com/public-records/Commission-Documents/Commission-Meetings/FY2012/January-2012.pdf</a:t>
            </a:r>
          </a:p>
          <a:p>
            <a:r>
              <a:rPr lang="en-US" sz="1200" dirty="0"/>
              <a:t>http://hamptonroads.com/2011/11/poll-public-board-expanding-lightrail-route</a:t>
            </a:r>
          </a:p>
          <a:p>
            <a:r>
              <a:rPr lang="en-US" sz="1200" dirty="0"/>
              <a:t>http://www.metro-magazine.com/News/Story/2011/08/INIT-employees-to-serve-as-Tide-Guides-.aspx</a:t>
            </a:r>
          </a:p>
          <a:p>
            <a:r>
              <a:rPr lang="en-US" sz="1200" dirty="0"/>
              <a:t>http://hamptonroads.com/2011/07/control-room-nsu-serves-brains-light-rail</a:t>
            </a:r>
          </a:p>
          <a:p>
            <a:r>
              <a:rPr lang="en-US" sz="1200" dirty="0"/>
              <a:t>http://www.serpefirm.com/responsibilities-the-tide-light-rail-controller-operator.aspx</a:t>
            </a:r>
          </a:p>
          <a:p>
            <a:r>
              <a:rPr lang="en-US" sz="1200" dirty="0"/>
              <a:t>http://www.gohrt.com/public-records/Operations-Documents/Rail/Monthly-Ridership/Rail-Ridership-Current.pdf</a:t>
            </a:r>
          </a:p>
          <a:p>
            <a:r>
              <a:rPr lang="en-US" sz="1200" dirty="0"/>
              <a:t>http://www.metro-magazine.com/News/Story/2011/08/Va-s-The-Tide-opens-hits-30K-boardings.aspx</a:t>
            </a:r>
          </a:p>
          <a:p>
            <a:r>
              <a:rPr lang="en-US" sz="1200" dirty="0"/>
              <a:t>http://www.cbsnews.com/8301-503544_162-4949672-503544.html</a:t>
            </a:r>
          </a:p>
          <a:p>
            <a:r>
              <a:rPr lang="en-US" sz="1200" dirty="0"/>
              <a:t>http://www.lightrail.com/projects.htm</a:t>
            </a:r>
          </a:p>
          <a:p>
            <a:r>
              <a:rPr lang="en-US" sz="1200" dirty="0"/>
              <a:t>http://www.realtor.org/wps/wcm/connect/212699004205f031b404fcc7ba2f3d20/cpa_transport_090.pdf</a:t>
            </a:r>
          </a:p>
          <a:p>
            <a:r>
              <a:rPr lang="en-US" sz="1200" dirty="0"/>
              <a:t>http://hamptonroads.com/2012/02/some-stores-near-norfolk-light-rail-stations-see-boost</a:t>
            </a:r>
          </a:p>
          <a:p>
            <a:r>
              <a:rPr lang="en-US" sz="1200" dirty="0"/>
              <a:t>Debbie Messina, “The Tide.” The Virginian-Pilot. February 18th, 2012.</a:t>
            </a:r>
          </a:p>
          <a:p>
            <a:r>
              <a:rPr lang="en-US" sz="1200" dirty="0"/>
              <a:t>http://apta.com/resources/statistics/Documents/Ridership/2011-q3-ridership-APTA.pdf</a:t>
            </a:r>
          </a:p>
          <a:p>
            <a:r>
              <a:rPr lang="en-US" sz="1200" dirty="0"/>
              <a:t>http://www.lightrailnow.org/success2.htm</a:t>
            </a:r>
          </a:p>
          <a:p>
            <a:r>
              <a:rPr lang="en-US" sz="1200" dirty="0"/>
              <a:t>http://www.prweb.com/releases/light_rail/light_rail_transit/prweb4253534.htm</a:t>
            </a:r>
          </a:p>
          <a:p>
            <a:r>
              <a:rPr lang="en-US" sz="1200" dirty="0"/>
              <a:t>http://www.itscosts.its.dot.gov/its/benecost.nsf/images/Reports/$</a:t>
            </a:r>
            <a:r>
              <a:rPr lang="en-US" sz="1200" dirty="0" smtClean="0"/>
              <a:t>File/Ben_Cost_Less_Depl_2011%20Update.pdf</a:t>
            </a:r>
          </a:p>
          <a:p>
            <a:r>
              <a:rPr lang="en-US" sz="1200" dirty="0"/>
              <a:t>http://www.detroittransit.org/cms.php?pageid=26</a:t>
            </a:r>
          </a:p>
          <a:p>
            <a:r>
              <a:rPr lang="en-US" sz="1200" dirty="0"/>
              <a:t>http://www.dart.org/about/economicimpact.asp</a:t>
            </a:r>
          </a:p>
          <a:p>
            <a:r>
              <a:rPr lang="en-US" sz="1200" dirty="0"/>
              <a:t>http://reason.org/news/show/126773.html</a:t>
            </a:r>
          </a:p>
          <a:p>
            <a:r>
              <a:rPr lang="en-US" sz="1200" dirty="0"/>
              <a:t>http://mobility.tamu.edu/files/2011/09/congestion-cost.pdf</a:t>
            </a:r>
          </a:p>
          <a:p>
            <a:r>
              <a:rPr lang="en-US" sz="1200" dirty="0"/>
              <a:t>http://www.vtpi.org/railben.pdf</a:t>
            </a:r>
          </a:p>
          <a:p>
            <a:endParaRPr lang="en-US" sz="1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08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– Ridership &amp; Trending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6113" y="4336895"/>
            <a:ext cx="1604560" cy="143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ridership at stop during past 15 weeks on same DOW and time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257299" y="1922172"/>
            <a:ext cx="1619250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ridership for Stop </a:t>
            </a:r>
            <a:endParaRPr lang="en-US" sz="1400" dirty="0"/>
          </a:p>
        </p:txBody>
      </p:sp>
      <p:sp>
        <p:nvSpPr>
          <p:cNvPr id="9" name="Flowchart: Decision 8"/>
          <p:cNvSpPr/>
          <p:nvPr/>
        </p:nvSpPr>
        <p:spPr>
          <a:xfrm>
            <a:off x="38100" y="3297877"/>
            <a:ext cx="1030689" cy="6905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past?</a:t>
            </a:r>
            <a:endParaRPr lang="en-US" sz="1400" dirty="0"/>
          </a:p>
        </p:txBody>
      </p:sp>
      <p:sp>
        <p:nvSpPr>
          <p:cNvPr id="12" name="Flowchart: Decision 11"/>
          <p:cNvSpPr/>
          <p:nvPr/>
        </p:nvSpPr>
        <p:spPr>
          <a:xfrm>
            <a:off x="4752975" y="4554382"/>
            <a:ext cx="1333500" cy="889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Future Event?</a:t>
            </a:r>
            <a:endParaRPr lang="en-US" sz="1400" dirty="0"/>
          </a:p>
        </p:txBody>
      </p:sp>
      <p:sp>
        <p:nvSpPr>
          <p:cNvPr id="15" name="Flowchart: Decision 14"/>
          <p:cNvSpPr/>
          <p:nvPr/>
        </p:nvSpPr>
        <p:spPr>
          <a:xfrm>
            <a:off x="5429250" y="3410716"/>
            <a:ext cx="1460500" cy="889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Past Event?</a:t>
            </a:r>
            <a:endParaRPr lang="en-US" sz="1400" dirty="0"/>
          </a:p>
        </p:txBody>
      </p:sp>
      <p:sp>
        <p:nvSpPr>
          <p:cNvPr id="16" name="Flowchart: Process 15"/>
          <p:cNvSpPr/>
          <p:nvPr/>
        </p:nvSpPr>
        <p:spPr>
          <a:xfrm>
            <a:off x="6581775" y="2442977"/>
            <a:ext cx="1524000" cy="6375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Estimated Ridership + Past Event variance</a:t>
            </a:r>
            <a:endParaRPr lang="en-US" sz="1400" dirty="0"/>
          </a:p>
        </p:txBody>
      </p:sp>
      <p:sp>
        <p:nvSpPr>
          <p:cNvPr id="17" name="Flowchart: Process 16"/>
          <p:cNvSpPr/>
          <p:nvPr/>
        </p:nvSpPr>
        <p:spPr>
          <a:xfrm>
            <a:off x="6581775" y="4716404"/>
            <a:ext cx="1524000" cy="6375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Estimated Ridership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3381375" y="4654966"/>
            <a:ext cx="952500" cy="6375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Average Ridership</a:t>
            </a:r>
            <a:endParaRPr lang="en-US" sz="1400" dirty="0"/>
          </a:p>
        </p:txBody>
      </p:sp>
      <p:sp>
        <p:nvSpPr>
          <p:cNvPr id="19" name="Flowchart: Process 18"/>
          <p:cNvSpPr/>
          <p:nvPr/>
        </p:nvSpPr>
        <p:spPr>
          <a:xfrm>
            <a:off x="6572250" y="5649854"/>
            <a:ext cx="1531938" cy="6375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Estimated Ridership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9" idx="0"/>
          </p:cNvCxnSpPr>
          <p:nvPr/>
        </p:nvCxnSpPr>
        <p:spPr>
          <a:xfrm flipV="1">
            <a:off x="553445" y="2592207"/>
            <a:ext cx="703854" cy="705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</p:cNvCxnSpPr>
          <p:nvPr/>
        </p:nvCxnSpPr>
        <p:spPr>
          <a:xfrm>
            <a:off x="553445" y="3988439"/>
            <a:ext cx="712668" cy="781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8" idx="1"/>
          </p:cNvCxnSpPr>
          <p:nvPr/>
        </p:nvCxnSpPr>
        <p:spPr>
          <a:xfrm flipV="1">
            <a:off x="2870673" y="4973736"/>
            <a:ext cx="510702" cy="79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667375" y="4159890"/>
            <a:ext cx="381000" cy="367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9" idx="1"/>
          </p:cNvCxnSpPr>
          <p:nvPr/>
        </p:nvCxnSpPr>
        <p:spPr>
          <a:xfrm>
            <a:off x="5743575" y="5292506"/>
            <a:ext cx="828675" cy="676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05575" y="3988439"/>
            <a:ext cx="676275" cy="600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572250" y="3080518"/>
            <a:ext cx="347662" cy="393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5681" y="2674047"/>
            <a:ext cx="43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257800" y="4060928"/>
            <a:ext cx="46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629401" y="3181581"/>
            <a:ext cx="47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17712" y="4217097"/>
            <a:ext cx="38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489117" y="5500589"/>
            <a:ext cx="50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746082" y="4155297"/>
            <a:ext cx="40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18" idx="3"/>
            <a:endCxn id="12" idx="1"/>
          </p:cNvCxnSpPr>
          <p:nvPr/>
        </p:nvCxnSpPr>
        <p:spPr>
          <a:xfrm>
            <a:off x="4333875" y="4973736"/>
            <a:ext cx="419100" cy="25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6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– </a:t>
            </a:r>
            <a:r>
              <a:rPr lang="en-US" dirty="0" err="1" smtClean="0"/>
              <a:t>Ontime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609600" y="3124200"/>
            <a:ext cx="1752600" cy="14508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any schedule info from input time</a:t>
            </a:r>
          </a:p>
          <a:p>
            <a:pPr algn="ctr"/>
            <a:r>
              <a:rPr lang="en-US" dirty="0" smtClean="0"/>
              <a:t>For input train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2743200" y="3201924"/>
            <a:ext cx="1295400" cy="1295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arrival variance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4267200" y="3201924"/>
            <a:ext cx="1295400" cy="1295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departure variance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6019800" y="3393186"/>
            <a:ext cx="1295400" cy="9128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variance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38496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38600" y="3849624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38800" y="3810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72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- 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272054" y="4082003"/>
            <a:ext cx="1236937" cy="8683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Train Active?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762000" y="3043047"/>
            <a:ext cx="98955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speed, position of train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1981200" y="3043047"/>
            <a:ext cx="927703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position of stop</a:t>
            </a:r>
            <a:endParaRPr lang="en-US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124200" y="3043047"/>
            <a:ext cx="8763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Calculate distance </a:t>
            </a:r>
            <a:endParaRPr lang="en-US" sz="1400" dirty="0"/>
          </a:p>
        </p:txBody>
      </p:sp>
      <p:sp>
        <p:nvSpPr>
          <p:cNvPr id="12" name="Flowchart: Process 11"/>
          <p:cNvSpPr/>
          <p:nvPr/>
        </p:nvSpPr>
        <p:spPr>
          <a:xfrm>
            <a:off x="4267200" y="3036570"/>
            <a:ext cx="95249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Calculate </a:t>
            </a:r>
            <a:r>
              <a:rPr lang="en-US" sz="1400" dirty="0" err="1" smtClean="0"/>
              <a:t>traveltime</a:t>
            </a:r>
            <a:endParaRPr lang="en-US" sz="1400" dirty="0"/>
          </a:p>
        </p:txBody>
      </p:sp>
      <p:sp>
        <p:nvSpPr>
          <p:cNvPr id="13" name="Flowchart: Decision 12"/>
          <p:cNvSpPr/>
          <p:nvPr/>
        </p:nvSpPr>
        <p:spPr>
          <a:xfrm>
            <a:off x="5410200" y="2945511"/>
            <a:ext cx="1219200" cy="8077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Alerts?</a:t>
            </a:r>
            <a:endParaRPr lang="en-US" sz="1400" dirty="0"/>
          </a:p>
        </p:txBody>
      </p:sp>
      <p:sp>
        <p:nvSpPr>
          <p:cNvPr id="14" name="Flowchart: Process 13"/>
          <p:cNvSpPr/>
          <p:nvPr/>
        </p:nvSpPr>
        <p:spPr>
          <a:xfrm>
            <a:off x="5562600" y="1972437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Apply Delay</a:t>
            </a:r>
            <a:endParaRPr lang="en-US" sz="1400" dirty="0"/>
          </a:p>
        </p:txBody>
      </p:sp>
      <p:sp>
        <p:nvSpPr>
          <p:cNvPr id="15" name="Flowchart: Process 14"/>
          <p:cNvSpPr/>
          <p:nvPr/>
        </p:nvSpPr>
        <p:spPr>
          <a:xfrm>
            <a:off x="1376954" y="5175885"/>
            <a:ext cx="1333500" cy="6888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train not active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5562600" y="408086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ETA</a:t>
            </a:r>
            <a:endParaRPr lang="en-US" sz="1400" dirty="0"/>
          </a:p>
        </p:txBody>
      </p:sp>
      <p:sp>
        <p:nvSpPr>
          <p:cNvPr id="19" name="Flowchart: Process 18"/>
          <p:cNvSpPr/>
          <p:nvPr/>
        </p:nvSpPr>
        <p:spPr>
          <a:xfrm>
            <a:off x="6705600" y="1981962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ETA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90522" y="3753231"/>
            <a:ext cx="0" cy="32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1751550" y="3342894"/>
            <a:ext cx="229650" cy="6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08903" y="3349371"/>
            <a:ext cx="2152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00500" y="3342894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90303" y="2288286"/>
            <a:ext cx="2152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19699" y="3329940"/>
            <a:ext cx="2152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019800" y="2667000"/>
            <a:ext cx="0" cy="27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19800" y="3753231"/>
            <a:ext cx="0" cy="32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90522" y="5029200"/>
            <a:ext cx="366253" cy="146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8931" y="3773083"/>
            <a:ext cx="43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599159" y="2619183"/>
            <a:ext cx="43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473096" y="3655695"/>
            <a:ext cx="43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376954" y="4868108"/>
            <a:ext cx="43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29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System Overview Legend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198" name="AutoShape 6" descr="https://odin.cs.odu.edu:8080/images/ico_train_gree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00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2590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3581400"/>
            <a:ext cx="609600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4343400"/>
            <a:ext cx="609600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276600" y="1752600"/>
            <a:ext cx="2519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Station – No Alerts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276600" y="2743200"/>
            <a:ext cx="311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Station – Alerts Present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6600" y="3657600"/>
            <a:ext cx="269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 – No Problems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76600" y="4419600"/>
            <a:ext cx="3199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 – On-Board Failure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66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Ridership Report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198" name="AutoShape 6" descr="https://odin.cs.odu.edu:8080/images/ico_train_gree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07123" y="1676400"/>
            <a:ext cx="630890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Maximum Train Capacity is 68 riders.</a:t>
            </a:r>
          </a:p>
          <a:p>
            <a:endParaRPr lang="en-US" sz="2400" dirty="0"/>
          </a:p>
          <a:p>
            <a:r>
              <a:rPr lang="en-US" sz="2400" dirty="0" smtClean="0"/>
              <a:t>Rider and Business Reports see 3 levels: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smtClean="0">
                <a:solidFill>
                  <a:schemeClr val="tx2"/>
                </a:solidFill>
              </a:rPr>
              <a:t>High</a:t>
            </a:r>
            <a:r>
              <a:rPr lang="en-US" sz="2400" dirty="0" smtClean="0"/>
              <a:t>: 59-68 Riders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smtClean="0">
                <a:solidFill>
                  <a:srgbClr val="00B050"/>
                </a:solidFill>
              </a:rPr>
              <a:t>Medium</a:t>
            </a:r>
            <a:r>
              <a:rPr lang="en-US" sz="2400" dirty="0" smtClean="0"/>
              <a:t>: 27-58 Riders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smtClean="0">
                <a:solidFill>
                  <a:srgbClr val="FFC000"/>
                </a:solidFill>
              </a:rPr>
              <a:t>Low</a:t>
            </a:r>
            <a:r>
              <a:rPr lang="en-US" sz="2400" dirty="0" smtClean="0"/>
              <a:t>: 0-26 Riders</a:t>
            </a:r>
          </a:p>
          <a:p>
            <a:endParaRPr lang="en-US" sz="2400" dirty="0"/>
          </a:p>
          <a:p>
            <a:r>
              <a:rPr lang="en-US" sz="2400" dirty="0" smtClean="0"/>
              <a:t>Custom Report interval is based on the total time</a:t>
            </a:r>
          </a:p>
          <a:p>
            <a:r>
              <a:rPr lang="en-US" sz="2400" dirty="0" smtClean="0"/>
              <a:t>of the request spread out over 30 rows.</a:t>
            </a:r>
          </a:p>
        </p:txBody>
      </p:sp>
    </p:spTree>
    <p:extLst>
      <p:ext uri="{BB962C8B-B14F-4D97-AF65-F5344CB8AC3E}">
        <p14:creationId xmlns:p14="http://schemas.microsoft.com/office/powerpoint/2010/main" val="48444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Train Data Report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198" name="AutoShape 6" descr="https://odin.cs.odu.edu:8080/images/ico_train_gree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4400" y="1676400"/>
            <a:ext cx="71431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into two tables since arrivals and departures</a:t>
            </a:r>
          </a:p>
          <a:p>
            <a:r>
              <a:rPr lang="en-US" sz="2400" dirty="0" smtClean="0"/>
              <a:t>Occur at separate times.</a:t>
            </a:r>
          </a:p>
          <a:p>
            <a:endParaRPr lang="en-US" sz="2400" dirty="0"/>
          </a:p>
          <a:p>
            <a:r>
              <a:rPr lang="en-US" sz="2400" dirty="0" smtClean="0"/>
              <a:t>No Departures/Arrivals indicate that the selected</a:t>
            </a:r>
          </a:p>
          <a:p>
            <a:r>
              <a:rPr lang="en-US" sz="2400" dirty="0" smtClean="0"/>
              <a:t>train did not travel to any stops during that time.</a:t>
            </a:r>
          </a:p>
          <a:p>
            <a:endParaRPr lang="en-US" sz="2400" dirty="0"/>
          </a:p>
          <a:p>
            <a:r>
              <a:rPr lang="en-US" sz="2400" dirty="0" smtClean="0"/>
              <a:t>Actual Reports: On Time, </a:t>
            </a:r>
            <a:r>
              <a:rPr lang="en-US" sz="2400" dirty="0" smtClean="0">
                <a:solidFill>
                  <a:srgbClr val="00B050"/>
                </a:solidFill>
              </a:rPr>
              <a:t>x minutes early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x minutes late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Custom Report interval is based on the total time</a:t>
            </a:r>
          </a:p>
          <a:p>
            <a:r>
              <a:rPr lang="en-US" sz="2400" dirty="0"/>
              <a:t>of the request spread out over 30 rows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84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Management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371600"/>
                <a:gridCol w="1600200"/>
                <a:gridCol w="14478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 Self 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 Other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User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Transit</a:t>
                      </a:r>
                      <a:r>
                        <a:rPr lang="en-US" baseline="0" dirty="0" smtClean="0"/>
                        <a:t> Authority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3886200"/>
            <a:ext cx="76200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Harness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1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Introduction: Our Team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974342" y="4551342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74341" y="3482947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74341" y="2430098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88172" y="3459820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09219" y="4514450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06764" y="1252051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6567" y="2400992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7533" y="2429343"/>
            <a:ext cx="769606" cy="769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7533" y="4551342"/>
            <a:ext cx="768192" cy="7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6509308" y="2473920"/>
            <a:ext cx="198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Akeem Edwards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Financial Specialist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9308" y="4650671"/>
            <a:ext cx="208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CJ Deaver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Risk Analyst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Hardware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7744" y="3572935"/>
            <a:ext cx="186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Brian Dunn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Marketing Specialist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Web Developer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09308" y="3494028"/>
            <a:ext cx="2303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Dean Maye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Documentation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Database Admin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3210" y="1297717"/>
            <a:ext cx="181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Nathan Lutz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Project Manager 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Hardware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7744" y="2473920"/>
            <a:ext cx="173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Chris Coykendall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Web Developer 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7744" y="4650671"/>
            <a:ext cx="166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Kevin </a:t>
            </a:r>
            <a:r>
              <a:rPr lang="en-US" sz="1200" dirty="0" err="1" smtClean="0">
                <a:solidFill>
                  <a:schemeClr val="bg1"/>
                </a:solidFill>
              </a:rPr>
              <a:t>Studevant</a:t>
            </a:r>
            <a:r>
              <a:rPr lang="en-US" sz="1200" dirty="0" smtClean="0">
                <a:solidFill>
                  <a:schemeClr val="bg1"/>
                </a:solidFill>
              </a:rPr>
              <a:t> (Inactive)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Database Admin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8369" y="5792035"/>
            <a:ext cx="7683834" cy="797434"/>
            <a:chOff x="363018" y="5792035"/>
            <a:chExt cx="7209088" cy="797434"/>
          </a:xfrm>
        </p:grpSpPr>
        <p:sp>
          <p:nvSpPr>
            <p:cNvPr id="20" name="Rectangle 19"/>
            <p:cNvSpPr/>
            <p:nvPr/>
          </p:nvSpPr>
          <p:spPr>
            <a:xfrm>
              <a:off x="363018" y="5792035"/>
              <a:ext cx="1765438" cy="7974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>
                  <a:solidFill>
                    <a:schemeClr val="bg1"/>
                  </a:solidFill>
                </a:rPr>
                <a:t>Domain Expert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Kamlesh Chowdary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ITS Engineer at HRT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06668" y="5792035"/>
              <a:ext cx="1765438" cy="7974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 smtClean="0">
                  <a:solidFill>
                    <a:schemeClr val="bg1"/>
                  </a:solidFill>
                </a:rPr>
                <a:t>Mentor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Dave Farrell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Systems Engineer at MITRE Corp.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2763" y="5792035"/>
              <a:ext cx="1765438" cy="7974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u="sng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b="1" u="sng" dirty="0" smtClean="0">
                  <a:solidFill>
                    <a:schemeClr val="bg1"/>
                  </a:solidFill>
                </a:rPr>
                <a:t>Domain </a:t>
              </a:r>
              <a:r>
                <a:rPr lang="en-US" sz="1200" b="1" u="sng" dirty="0">
                  <a:solidFill>
                    <a:schemeClr val="bg1"/>
                  </a:solidFill>
                </a:rPr>
                <a:t>Expert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Dr. Tamer Nadeem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Mobile Apps at ODU</a:t>
              </a:r>
            </a:p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3903" y="1285757"/>
            <a:ext cx="768096" cy="768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129" y="4577411"/>
            <a:ext cx="767947" cy="76794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27" y="3482950"/>
            <a:ext cx="768089" cy="7680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34" y="3512053"/>
            <a:ext cx="768096" cy="768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89" y="2459204"/>
            <a:ext cx="768096" cy="768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2" name="Rectangle 31"/>
          <p:cNvSpPr/>
          <p:nvPr/>
        </p:nvSpPr>
        <p:spPr>
          <a:xfrm>
            <a:off x="2445498" y="5792035"/>
            <a:ext cx="1765438" cy="7974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bg1"/>
                </a:solidFill>
              </a:rPr>
              <a:t>Domain Expert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Dave Dodson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COO at INIT Innovations in Transportation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Harness </a:t>
            </a:r>
            <a:r>
              <a:rPr lang="en-US" dirty="0"/>
              <a:t>T</a:t>
            </a:r>
            <a:r>
              <a:rPr lang="en-US" dirty="0" smtClean="0"/>
              <a:t>rain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Simulates Trains Traversing a track.</a:t>
            </a:r>
          </a:p>
          <a:p>
            <a:pPr lvl="1"/>
            <a:r>
              <a:rPr lang="en-US" dirty="0" smtClean="0"/>
              <a:t>Based on real GPS values captured while on the train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nly 3 trains in the prototype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Train will stop at a station between 16 – 26 seconds</a:t>
            </a:r>
          </a:p>
          <a:p>
            <a:r>
              <a:rPr lang="en-US" dirty="0" smtClean="0"/>
              <a:t>Test harness has the ability to:</a:t>
            </a:r>
          </a:p>
          <a:p>
            <a:pPr lvl="1"/>
            <a:r>
              <a:rPr lang="en-US" dirty="0" smtClean="0"/>
              <a:t>Activate/deactivate trains</a:t>
            </a:r>
          </a:p>
          <a:p>
            <a:pPr lvl="1"/>
            <a:r>
              <a:rPr lang="en-US" dirty="0" smtClean="0"/>
              <a:t>Derail  trains</a:t>
            </a:r>
          </a:p>
          <a:p>
            <a:pPr lvl="1"/>
            <a:r>
              <a:rPr lang="en-US" dirty="0" smtClean="0"/>
              <a:t>Simulate GPS sensor failure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Harness </a:t>
            </a:r>
            <a:r>
              <a:rPr lang="en-US" dirty="0" err="1" smtClean="0"/>
              <a:t>Funtionality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Work: A train’s work is to travel to designated stops picking up and dropping off passengers.</a:t>
            </a:r>
          </a:p>
          <a:p>
            <a:r>
              <a:rPr lang="en-US" dirty="0"/>
              <a:t>Blocks: A block is an allotment of work performed by a train in active status</a:t>
            </a:r>
            <a:r>
              <a:rPr lang="en-US" dirty="0" smtClean="0"/>
              <a:t>.</a:t>
            </a:r>
          </a:p>
          <a:p>
            <a:r>
              <a:rPr lang="en-US" dirty="0"/>
              <a:t>Schedule: A schedule is the set of anticipated arrival times of a train to the stops within a block.</a:t>
            </a:r>
          </a:p>
          <a:p>
            <a:r>
              <a:rPr lang="en-US" dirty="0"/>
              <a:t>Occupancy: Occupancy is the set of recorded passenger counts, embarks and lightings for a train.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Harness Rider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Simulates riders data at each stop</a:t>
            </a:r>
          </a:p>
          <a:p>
            <a:r>
              <a:rPr lang="en-US" dirty="0" smtClean="0"/>
              <a:t>Based on a random number generator</a:t>
            </a:r>
          </a:p>
          <a:p>
            <a:r>
              <a:rPr lang="en-US" dirty="0" smtClean="0"/>
              <a:t>Randomly Generates number of embarks and disembarks.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contains tables with data critical to the functionality of the </a:t>
            </a:r>
            <a:r>
              <a:rPr lang="en-US" dirty="0" err="1" smtClean="0"/>
              <a:t>CurrentITS</a:t>
            </a:r>
            <a:r>
              <a:rPr lang="en-US" dirty="0" smtClean="0"/>
              <a:t> prototype.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Table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295400"/>
            <a:ext cx="8077200" cy="4876800"/>
          </a:xfrm>
        </p:spPr>
      </p:pic>
    </p:spTree>
    <p:extLst>
      <p:ext uri="{BB962C8B-B14F-4D97-AF65-F5344CB8AC3E}">
        <p14:creationId xmlns:p14="http://schemas.microsoft.com/office/powerpoint/2010/main" val="26850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Stops Table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10"/>
          <a:stretch/>
        </p:blipFill>
        <p:spPr>
          <a:xfrm>
            <a:off x="457200" y="1447800"/>
            <a:ext cx="7924799" cy="5257800"/>
          </a:xfrm>
        </p:spPr>
      </p:pic>
    </p:spTree>
    <p:extLst>
      <p:ext uri="{BB962C8B-B14F-4D97-AF65-F5344CB8AC3E}">
        <p14:creationId xmlns:p14="http://schemas.microsoft.com/office/powerpoint/2010/main" val="26437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 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Background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0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Background</a:t>
            </a:r>
            <a:r>
              <a:rPr lang="en-US" sz="4500" dirty="0" smtClean="0"/>
              <a:t>: Property Value</a:t>
            </a:r>
            <a:endParaRPr lang="en-US" sz="4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191000"/>
          </a:xfrm>
        </p:spPr>
        <p:txBody>
          <a:bodyPr>
            <a:normAutofit fontScale="92500"/>
          </a:bodyPr>
          <a:lstStyle/>
          <a:p>
            <a:pPr indent="-342900"/>
            <a:r>
              <a:rPr lang="en-US" dirty="0" smtClean="0"/>
              <a:t>Both directly through increased accessibility and indirectly through area development, property values increase from light rail systems:</a:t>
            </a:r>
          </a:p>
          <a:p>
            <a:pPr indent="-342900">
              <a:buFontTx/>
              <a:buChar char="-"/>
            </a:pPr>
            <a:endParaRPr lang="en-US" dirty="0" smtClean="0"/>
          </a:p>
          <a:p>
            <a:pPr marL="582930" lvl="1" indent="-285750"/>
            <a:r>
              <a:rPr lang="en-US" sz="1800" dirty="0" smtClean="0"/>
              <a:t>In Dallas, residential properties increased by an average of 39% while commercial properties increased by 53% over similar properties not located near the rail.</a:t>
            </a:r>
            <a:r>
              <a:rPr lang="en-US" sz="1800" baseline="30000" dirty="0" smtClean="0"/>
              <a:t>1</a:t>
            </a:r>
            <a:endParaRPr lang="en-US" sz="1000" dirty="0" smtClean="0"/>
          </a:p>
          <a:p>
            <a:pPr marL="582930" lvl="1" indent="-285750"/>
            <a:r>
              <a:rPr lang="en-US" sz="1800" dirty="0" smtClean="0"/>
              <a:t>A study in Portland showed an increase of over 10% for homes within 500 meters of the MAX Eastside line.</a:t>
            </a:r>
            <a:r>
              <a:rPr lang="en-US" sz="1800" baseline="30000" dirty="0" smtClean="0"/>
              <a:t>2</a:t>
            </a:r>
            <a:endParaRPr lang="en-US" sz="1000" dirty="0" smtClean="0"/>
          </a:p>
          <a:p>
            <a:pPr marL="582930" lvl="1" indent="-285750"/>
            <a:r>
              <a:rPr lang="en-US" sz="1800" dirty="0" smtClean="0"/>
              <a:t>In Denver, the poor economy led to an average market decline of 7.5%, but homes near the light-rail stations still saw an increase of almost 4%.</a:t>
            </a:r>
            <a:r>
              <a:rPr lang="en-US" sz="1800" baseline="30000" dirty="0" smtClean="0"/>
              <a:t>3</a:t>
            </a:r>
          </a:p>
          <a:p>
            <a:pPr lvl="1" indent="-342900">
              <a:buFontTx/>
              <a:buChar char="-"/>
            </a:pPr>
            <a:endParaRPr lang="en-US" sz="1800" dirty="0" smtClean="0"/>
          </a:p>
          <a:p>
            <a:pPr indent="-342900"/>
            <a:r>
              <a:rPr lang="en-US" dirty="0" smtClean="0"/>
              <a:t>This proves that even during tough economic times, maximizing the value of light rail systems is important.</a:t>
            </a:r>
          </a:p>
          <a:p>
            <a:pPr lvl="1" indent="-342900">
              <a:buFontTx/>
              <a:buChar char="-"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085988"/>
            <a:ext cx="622959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050" dirty="0"/>
              <a:t>http://</a:t>
            </a:r>
            <a:r>
              <a:rPr lang="en-US" sz="1050" dirty="0" smtClean="0"/>
              <a:t>www.dart.org/about/economicimpact.asp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</a:t>
            </a:r>
            <a:r>
              <a:rPr lang="en-US" sz="1050" dirty="0" smtClean="0">
                <a:latin typeface="+mj-lt"/>
              </a:rPr>
              <a:t>www.rtd-fastracks.com/media/uploads/nm/impacts_of_rail_transif_on_property_values.pdf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http://www.denverpost.com/news/ci_10850014</a:t>
            </a:r>
            <a:endParaRPr lang="en-US" sz="105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27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Background: Traffic &amp; Parking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sz="2000" dirty="0"/>
              <a:t>Studies estimate that a $12.5 Billion rail system subsidy returns $19.4 Billion just through reduced congestion and another $12.1 Billion in </a:t>
            </a:r>
            <a:r>
              <a:rPr lang="en-US" sz="2000" dirty="0" smtClean="0"/>
              <a:t>parking.</a:t>
            </a:r>
            <a:r>
              <a:rPr lang="en-US" sz="2000" baseline="30000" dirty="0" smtClean="0"/>
              <a:t>1</a:t>
            </a:r>
            <a:endParaRPr lang="en-US" sz="2000" baseline="30000" dirty="0"/>
          </a:p>
          <a:p>
            <a:pPr indent="-342900">
              <a:buFontTx/>
              <a:buChar char="-"/>
            </a:pPr>
            <a:endParaRPr lang="en-US" sz="1400" dirty="0" smtClean="0"/>
          </a:p>
          <a:p>
            <a:pPr marL="582930" lvl="1" indent="-285750"/>
            <a:r>
              <a:rPr lang="en-US" sz="1700" dirty="0" smtClean="0"/>
              <a:t>Local: By 2030, Virginia will need an estimated 989 new lane-miles to accommodate growing traffic which will cost $3.1 Billion.</a:t>
            </a:r>
            <a:r>
              <a:rPr lang="en-US" sz="1700" baseline="30000" dirty="0" smtClean="0"/>
              <a:t>2</a:t>
            </a:r>
            <a:endParaRPr lang="en-US" sz="1700" dirty="0" smtClean="0"/>
          </a:p>
          <a:p>
            <a:pPr marL="582930" lvl="1" indent="-285750"/>
            <a:r>
              <a:rPr lang="en-US" sz="1700" dirty="0" smtClean="0"/>
              <a:t>National: Congestion and traffic cause over $115 Billion in lost productivity and wasted fuel in the US each year.</a:t>
            </a:r>
            <a:r>
              <a:rPr lang="en-US" sz="1700" baseline="30000" dirty="0" smtClean="0"/>
              <a:t>3</a:t>
            </a:r>
            <a:endParaRPr lang="en-US" sz="1700" dirty="0" smtClean="0"/>
          </a:p>
          <a:p>
            <a:pPr marL="582930" lvl="1" indent="-285750"/>
            <a:r>
              <a:rPr lang="en-US" sz="1700" dirty="0" smtClean="0"/>
              <a:t>How? Even </a:t>
            </a:r>
            <a:r>
              <a:rPr lang="en-US" sz="1700" dirty="0"/>
              <a:t>a reduction as small as 5% in traffic volume will reduce delays by 20% or </a:t>
            </a:r>
            <a:r>
              <a:rPr lang="en-US" sz="1700" dirty="0" smtClean="0"/>
              <a:t>more during peak hours.</a:t>
            </a:r>
            <a:r>
              <a:rPr lang="en-US" sz="1700" baseline="30000" dirty="0" smtClean="0"/>
              <a:t>1</a:t>
            </a:r>
          </a:p>
          <a:p>
            <a:pPr lvl="1" indent="-342900">
              <a:buFontTx/>
              <a:buChar char="-"/>
            </a:pPr>
            <a:endParaRPr lang="en-US" sz="1800" baseline="30000" dirty="0"/>
          </a:p>
          <a:p>
            <a:pPr indent="-342900"/>
            <a:r>
              <a:rPr lang="en-US" sz="2000" dirty="0" smtClean="0"/>
              <a:t>In order to maximize these benefits, end-users must trust the transit systems’ reliability as an alternative to driving.</a:t>
            </a:r>
          </a:p>
          <a:p>
            <a:pPr indent="-342900">
              <a:buFontTx/>
              <a:buChar char="-"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38399" y="6085989"/>
            <a:ext cx="405912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050" dirty="0"/>
              <a:t>http://www.vtpi.org/railben.pdf</a:t>
            </a:r>
          </a:p>
          <a:p>
            <a:pPr marL="342900" indent="-342900">
              <a:buAutoNum type="arabicParenR"/>
            </a:pPr>
            <a:r>
              <a:rPr lang="en-US" sz="1050" dirty="0" smtClean="0">
                <a:latin typeface="+mj-lt"/>
              </a:rPr>
              <a:t>http</a:t>
            </a:r>
            <a:r>
              <a:rPr lang="en-US" sz="1050" dirty="0">
                <a:latin typeface="+mj-lt"/>
              </a:rPr>
              <a:t>://</a:t>
            </a:r>
            <a:r>
              <a:rPr lang="en-US" sz="1050" dirty="0" smtClean="0">
                <a:latin typeface="+mj-lt"/>
              </a:rPr>
              <a:t>reason.org/news/show/126773.html</a:t>
            </a:r>
          </a:p>
          <a:p>
            <a:pPr marL="342900" indent="-342900">
              <a:buAutoNum type="arabicParenR"/>
            </a:pPr>
            <a:r>
              <a:rPr lang="en-US" sz="1050" dirty="0">
                <a:latin typeface="+mj-lt"/>
              </a:rPr>
              <a:t>http://</a:t>
            </a:r>
            <a:r>
              <a:rPr lang="en-US" sz="1050" dirty="0" smtClean="0">
                <a:latin typeface="+mj-lt"/>
              </a:rPr>
              <a:t>mobility.tamu.edu/files/2011/09/congestion-cost.pdf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1023258"/>
          </a:xfrm>
        </p:spPr>
        <p:txBody>
          <a:bodyPr anchor="t"/>
          <a:lstStyle/>
          <a:p>
            <a:r>
              <a:rPr lang="en-US" sz="4600" dirty="0" smtClean="0"/>
              <a:t>End-User Problems</a:t>
            </a:r>
            <a:endParaRPr lang="en-US" sz="4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69918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Tide riders lack </a:t>
            </a:r>
            <a:r>
              <a:rPr lang="en-US" sz="2000" dirty="0"/>
              <a:t>access to real-time </a:t>
            </a:r>
            <a:r>
              <a:rPr lang="en-US" sz="2000" dirty="0" smtClean="0"/>
              <a:t>information, which </a:t>
            </a:r>
            <a:r>
              <a:rPr lang="en-US" sz="2000" dirty="0"/>
              <a:t>is a cost-effective measure that can reduce perceived wait times by an average of 10%.</a:t>
            </a:r>
            <a:r>
              <a:rPr lang="en-US" sz="2000" baseline="30000" dirty="0" smtClean="0"/>
              <a:t>1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No real-time or direct alerts and updates regarding service status and service interruptions.</a:t>
            </a:r>
            <a:r>
              <a:rPr lang="en-US" sz="2000" baseline="30000" dirty="0" smtClean="0"/>
              <a:t>2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With no information regarding local businesses and attractions at the stops, riders have no incentive to use the light rail to new areas.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04151" y="6176683"/>
            <a:ext cx="4860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100" dirty="0">
                <a:latin typeface="+mj-lt"/>
              </a:rPr>
              <a:t>http://www.sciencedirect.com/science/article/pii/S0965856406001431</a:t>
            </a:r>
          </a:p>
          <a:p>
            <a:pPr marL="228600" indent="-228600">
              <a:buAutoNum type="arabicParenR"/>
            </a:pPr>
            <a:r>
              <a:rPr lang="en-US" sz="1100" dirty="0">
                <a:latin typeface="+mj-lt"/>
              </a:rPr>
              <a:t>http://www.gohrt.com</a:t>
            </a:r>
          </a:p>
        </p:txBody>
      </p:sp>
    </p:spTree>
    <p:extLst>
      <p:ext uri="{BB962C8B-B14F-4D97-AF65-F5344CB8AC3E}">
        <p14:creationId xmlns:p14="http://schemas.microsoft.com/office/powerpoint/2010/main" val="38998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Introduction: 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124200"/>
            <a:ext cx="7620000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Lack of complete information prevents transit organizations </a:t>
            </a:r>
            <a:r>
              <a:rPr lang="en-US" dirty="0" smtClean="0"/>
              <a:t>and local businesses from maximizing the potential benefits of light rail systems.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The Problem: Revisited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dirty="0" smtClean="0"/>
              <a:t>These studies show the benefits, but return on investment can be further boosted in 3 key areas:</a:t>
            </a:r>
            <a:endParaRPr lang="en-US" baseline="30000" dirty="0"/>
          </a:p>
          <a:p>
            <a:pPr indent="-342900"/>
            <a:endParaRPr lang="en-US" dirty="0" smtClean="0"/>
          </a:p>
          <a:p>
            <a:pPr marL="582930" lvl="1" indent="-285750"/>
            <a:r>
              <a:rPr lang="en-US" sz="1800" dirty="0" smtClean="0"/>
              <a:t>Information: Everything from details about local businesses to train schedules during major events is vital.</a:t>
            </a:r>
          </a:p>
          <a:p>
            <a:pPr marL="582930" lvl="1" indent="-285750"/>
            <a:endParaRPr lang="en-US" sz="1800" dirty="0" smtClean="0"/>
          </a:p>
          <a:p>
            <a:pPr marL="582930" lvl="1" indent="-285750"/>
            <a:r>
              <a:rPr lang="en-US" sz="1800" dirty="0" smtClean="0"/>
              <a:t>Communication: Two-way, real-time communication is essential in every aspect of improving light rail systems towards further expansion.</a:t>
            </a:r>
          </a:p>
          <a:p>
            <a:pPr marL="582930" lvl="1" indent="-285750"/>
            <a:endParaRPr lang="en-US" sz="1800" dirty="0" smtClean="0"/>
          </a:p>
          <a:p>
            <a:pPr marL="582930" lvl="1" indent="-285750"/>
            <a:r>
              <a:rPr lang="en-US" sz="1800" dirty="0" smtClean="0"/>
              <a:t>Overall Satisfaction:  Providing an easy to use system for local businesses, riders, and operators will promote maximal adoption of the light rail system.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947058"/>
          </a:xfrm>
        </p:spPr>
        <p:txBody>
          <a:bodyPr anchor="t"/>
          <a:lstStyle/>
          <a:p>
            <a:pPr algn="ctr"/>
            <a:r>
              <a:rPr lang="en-US" sz="4600" dirty="0"/>
              <a:t>Operating </a:t>
            </a:r>
            <a:r>
              <a:rPr lang="en-US" sz="4600" dirty="0" smtClean="0"/>
              <a:t>Problems</a:t>
            </a:r>
            <a:endParaRPr lang="en-US" sz="4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69918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Tide tracks the number of riders entering the train, but </a:t>
            </a:r>
            <a:r>
              <a:rPr lang="en-US" sz="2000" dirty="0" smtClean="0"/>
              <a:t>no </a:t>
            </a:r>
            <a:r>
              <a:rPr lang="en-US" sz="2000" dirty="0"/>
              <a:t>detailed </a:t>
            </a:r>
            <a:r>
              <a:rPr lang="en-US" sz="2000" dirty="0" smtClean="0"/>
              <a:t>information.</a:t>
            </a:r>
            <a:r>
              <a:rPr lang="en-US" sz="2000" baseline="30000" dirty="0" smtClean="0"/>
              <a:t>1</a:t>
            </a:r>
            <a:endParaRPr lang="en-US" sz="2000" baseline="30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Operators have no form of real-time alerts or status </a:t>
            </a:r>
            <a:r>
              <a:rPr lang="en-US" sz="2000" dirty="0" smtClean="0"/>
              <a:t>updates.</a:t>
            </a:r>
            <a:r>
              <a:rPr lang="en-US" sz="2000" baseline="30000" dirty="0" smtClean="0"/>
              <a:t>2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Dispatchers have no way of tracking </a:t>
            </a:r>
            <a:r>
              <a:rPr lang="en-US" sz="2000" dirty="0" smtClean="0"/>
              <a:t>train </a:t>
            </a:r>
            <a:r>
              <a:rPr lang="en-US" sz="2000" dirty="0"/>
              <a:t>positions on the downtown portion of the rail system, so must rely on </a:t>
            </a:r>
            <a:r>
              <a:rPr lang="en-US" sz="2000" dirty="0" smtClean="0"/>
              <a:t>radios.</a:t>
            </a:r>
            <a:r>
              <a:rPr lang="en-US" sz="2000" baseline="30000" dirty="0" smtClean="0"/>
              <a:t>3</a:t>
            </a:r>
            <a:endParaRPr lang="en-US" sz="2000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1255975" y="6096000"/>
            <a:ext cx="67569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http://www.metro-magazine.com/News/Story/2011/08/INIT-employees-to-serve-as-Tide-Guides-.aspx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http://hamptonroads.com/2011/07/control-room-nsu-serves-brains-light-rail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http://www.serpefirm.com/responsibilities-the-tide-light-rail-controller-operator.aspx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20" y="3810000"/>
            <a:ext cx="4374488" cy="21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1023258"/>
          </a:xfrm>
        </p:spPr>
        <p:txBody>
          <a:bodyPr anchor="t"/>
          <a:lstStyle/>
          <a:p>
            <a:r>
              <a:rPr lang="en-US" sz="4600" dirty="0" smtClean="0"/>
              <a:t>End-User Problems</a:t>
            </a:r>
            <a:endParaRPr lang="en-US" sz="4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69918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Tide riders lack </a:t>
            </a:r>
            <a:r>
              <a:rPr lang="en-US" sz="2000" dirty="0"/>
              <a:t>access to real-time </a:t>
            </a:r>
            <a:r>
              <a:rPr lang="en-US" sz="2000" dirty="0" smtClean="0"/>
              <a:t>information, which </a:t>
            </a:r>
            <a:r>
              <a:rPr lang="en-US" sz="2000" dirty="0"/>
              <a:t>is a cost-effective measure that can reduce perceived wait times by an average of 10%.</a:t>
            </a:r>
            <a:r>
              <a:rPr lang="en-US" sz="2000" baseline="30000" dirty="0" smtClean="0"/>
              <a:t>1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No real-time or direct alerts and updates regarding service status and service interruptions.</a:t>
            </a:r>
            <a:r>
              <a:rPr lang="en-US" sz="2000" baseline="30000" dirty="0" smtClean="0"/>
              <a:t>2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With no information regarding local businesses and attractions at the stops, riders have no incentive to use the light rail to new areas.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04151" y="6176683"/>
            <a:ext cx="4860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100" dirty="0">
                <a:latin typeface="+mj-lt"/>
              </a:rPr>
              <a:t>http://www.sciencedirect.com/science/article/pii/S0965856406001431</a:t>
            </a:r>
          </a:p>
          <a:p>
            <a:pPr marL="228600" indent="-228600">
              <a:buAutoNum type="arabicParenR"/>
            </a:pPr>
            <a:r>
              <a:rPr lang="en-US" sz="1100" dirty="0">
                <a:latin typeface="+mj-lt"/>
              </a:rPr>
              <a:t>http://www.gohrt.com</a:t>
            </a:r>
          </a:p>
        </p:txBody>
      </p:sp>
    </p:spTree>
    <p:extLst>
      <p:ext uri="{BB962C8B-B14F-4D97-AF65-F5344CB8AC3E}">
        <p14:creationId xmlns:p14="http://schemas.microsoft.com/office/powerpoint/2010/main" val="21305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Background: Tide Case Study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survey of over 1000 Norfolk residents was taken and although 90% were aware of new light rail, many lacked other information:</a:t>
            </a:r>
          </a:p>
          <a:p>
            <a:pPr marL="0" indent="0">
              <a:buNone/>
            </a:pPr>
            <a:endParaRPr lang="en-US" sz="1400" dirty="0" smtClean="0"/>
          </a:p>
          <a:p>
            <a:pPr marL="582930" lvl="1" indent="-285750"/>
            <a:r>
              <a:rPr lang="en-US" sz="1800" dirty="0" smtClean="0"/>
              <a:t>About 70% of downtown workers did not know the stop locations.</a:t>
            </a:r>
          </a:p>
          <a:p>
            <a:pPr marL="297180" lvl="1" indent="0">
              <a:buNone/>
            </a:pPr>
            <a:endParaRPr lang="en-US" sz="1800" dirty="0" smtClean="0"/>
          </a:p>
          <a:p>
            <a:pPr marL="582930" lvl="1" indent="-285750"/>
            <a:r>
              <a:rPr lang="en-US" sz="1800" dirty="0" smtClean="0"/>
              <a:t>About 55% of other respondents did not know the stop locations.</a:t>
            </a:r>
          </a:p>
          <a:p>
            <a:pPr lvl="1" indent="-342900">
              <a:buFontTx/>
              <a:buChar char="-"/>
            </a:pPr>
            <a:endParaRPr lang="en-US" sz="1800" dirty="0" smtClean="0"/>
          </a:p>
          <a:p>
            <a:pPr marL="582930" lvl="1" indent="-285750"/>
            <a:r>
              <a:rPr lang="en-US" sz="1800" dirty="0" smtClean="0"/>
              <a:t>69% of respondents ranked information about stops as an important problem.</a:t>
            </a:r>
          </a:p>
          <a:p>
            <a:pPr lvl="1" indent="-342900">
              <a:buFontTx/>
              <a:buChar char="-"/>
            </a:pPr>
            <a:endParaRPr lang="en-US" sz="1800" dirty="0" smtClean="0">
              <a:latin typeface="Calibri" charset="0"/>
            </a:endParaRPr>
          </a:p>
          <a:p>
            <a:pPr marL="582930" lvl="1" indent="-285750"/>
            <a:r>
              <a:rPr lang="en-US" sz="1800" dirty="0" smtClean="0">
                <a:latin typeface="Calibri" charset="0"/>
              </a:rPr>
              <a:t>75% of respondents ranked schedule information as an important problem.</a:t>
            </a:r>
            <a:endParaRPr lang="en-US" dirty="0"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6324600"/>
            <a:ext cx="42498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www.gohrt.com</a:t>
            </a:r>
            <a:r>
              <a:rPr lang="en-US" sz="1100" dirty="0"/>
              <a:t>/publications/reports/sir-light-rail-</a:t>
            </a:r>
            <a:r>
              <a:rPr lang="en-US" sz="1100" dirty="0" err="1"/>
              <a:t>summary.pdf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379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947058"/>
          </a:xfrm>
        </p:spPr>
        <p:txBody>
          <a:bodyPr anchor="t"/>
          <a:lstStyle/>
          <a:p>
            <a:pPr algn="ctr"/>
            <a:r>
              <a:rPr lang="en-US" sz="4600" dirty="0" smtClean="0"/>
              <a:t>Background: Tide Ridership</a:t>
            </a:r>
            <a:endParaRPr lang="en-US" sz="4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6991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Tide ridership started strong, breaking the first-year 2,900 daily rider </a:t>
            </a:r>
            <a:r>
              <a:rPr lang="en-US" sz="2000" dirty="0" smtClean="0"/>
              <a:t>estimate in its opening months, </a:t>
            </a:r>
            <a:r>
              <a:rPr lang="en-US" sz="2000" dirty="0"/>
              <a:t>but has been in decline </a:t>
            </a:r>
            <a:r>
              <a:rPr lang="en-US" sz="2000" dirty="0" smtClean="0"/>
              <a:t>since.</a:t>
            </a:r>
            <a:r>
              <a:rPr lang="en-US" sz="2000" baseline="30000" dirty="0" smtClean="0"/>
              <a:t>1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42464" y="6176683"/>
            <a:ext cx="7487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100" dirty="0" smtClean="0">
                <a:latin typeface="+mj-lt"/>
              </a:rPr>
              <a:t>http</a:t>
            </a:r>
            <a:r>
              <a:rPr lang="en-US" sz="1100" dirty="0">
                <a:latin typeface="+mj-lt"/>
              </a:rPr>
              <a:t>://</a:t>
            </a:r>
            <a:r>
              <a:rPr lang="en-US" sz="1100" dirty="0" smtClean="0">
                <a:latin typeface="+mj-lt"/>
              </a:rPr>
              <a:t>www.gohrt.com/public-records/Commission-Documents/Commission-Meetings/FY2012/January-2012.pdf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35377885"/>
              </p:ext>
            </p:extLst>
          </p:nvPr>
        </p:nvGraphicFramePr>
        <p:xfrm>
          <a:off x="4191000" y="3276600"/>
          <a:ext cx="3864697" cy="2023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93662023"/>
              </p:ext>
            </p:extLst>
          </p:nvPr>
        </p:nvGraphicFramePr>
        <p:xfrm>
          <a:off x="457200" y="3276600"/>
          <a:ext cx="3581399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534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Background</a:t>
            </a:r>
            <a:r>
              <a:rPr lang="en-US" sz="4500" dirty="0" smtClean="0"/>
              <a:t>: Increased Sales</a:t>
            </a:r>
            <a:endParaRPr lang="en-US" sz="4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Due to increased accessibility and an influx of new customers, local businesses in light rail service areas see increased sales: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599" y="5867400"/>
            <a:ext cx="5965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</a:t>
            </a:r>
            <a:r>
              <a:rPr lang="en-US" sz="1100" dirty="0" smtClean="0">
                <a:latin typeface="+mj-lt"/>
              </a:rPr>
              <a:t>www.detroittransit.org/cms.php?pageid=26</a:t>
            </a:r>
          </a:p>
          <a:p>
            <a:pPr marL="228600" indent="-228600">
              <a:buFontTx/>
              <a:buAutoNum type="arabicParenR"/>
            </a:pPr>
            <a:r>
              <a:rPr lang="en-US" sz="1100" dirty="0" smtClean="0">
                <a:latin typeface="+mj-lt"/>
              </a:rPr>
              <a:t>http</a:t>
            </a:r>
            <a:r>
              <a:rPr lang="en-US" sz="1100" dirty="0">
                <a:latin typeface="+mj-lt"/>
              </a:rPr>
              <a:t>://</a:t>
            </a:r>
            <a:r>
              <a:rPr lang="en-US" sz="1100" dirty="0" smtClean="0">
                <a:latin typeface="+mj-lt"/>
              </a:rPr>
              <a:t>hamptonroads.com/2012/02/some-stores-near-norfolk-light-rail-stations-see-boost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</a:t>
            </a:r>
            <a:r>
              <a:rPr lang="en-US" sz="1100" dirty="0" smtClean="0">
                <a:latin typeface="+mj-lt"/>
              </a:rPr>
              <a:t>www.gulfcoastinstitute.org/university/LightRail_BusinessImpact.pdf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http://www.friendsoftransit.org/The-Businesses-of-Light-Rail.pdf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4958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</a:rPr>
              <a:t>However, these systems do not maximize this potential by working with local businesses and providing information to riders</a:t>
            </a:r>
            <a:r>
              <a:rPr lang="en-US" sz="2200" dirty="0" smtClean="0">
                <a:latin typeface="Calibri" charset="0"/>
              </a:rPr>
              <a:t>.</a:t>
            </a:r>
            <a:endParaRPr lang="en-US" sz="2200" dirty="0">
              <a:latin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2895600"/>
            <a:ext cx="655320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>
              <a:buFontTx/>
              <a:buChar char="-"/>
            </a:pPr>
            <a:r>
              <a:rPr lang="en-US" sz="1600" dirty="0" smtClean="0"/>
              <a:t>A study in Dallas showed a 33% increase in retail sales of businesses near the DART starter line.</a:t>
            </a:r>
            <a:r>
              <a:rPr lang="en-US" sz="1600" baseline="30000" dirty="0" smtClean="0"/>
              <a:t>1</a:t>
            </a:r>
          </a:p>
          <a:p>
            <a:pPr marL="285750" lvl="1" indent="-285750">
              <a:buFontTx/>
              <a:buChar char="-"/>
            </a:pPr>
            <a:endParaRPr lang="en-US" sz="1600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2895600"/>
            <a:ext cx="655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>
              <a:buFontTx/>
              <a:buChar char="-"/>
            </a:pPr>
            <a:r>
              <a:rPr lang="en-US" sz="1600" dirty="0" smtClean="0"/>
              <a:t>Near Norfolk’s Tide light rail station on Newtown Road, a 7-Eleven owner reported a 13-14% increase in sales.</a:t>
            </a:r>
            <a:r>
              <a:rPr lang="en-US" sz="1600" baseline="30000" dirty="0" smtClean="0"/>
              <a:t>2</a:t>
            </a:r>
            <a:endParaRPr lang="en-US" sz="1600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2895600"/>
            <a:ext cx="655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>
              <a:buFontTx/>
              <a:buChar char="-"/>
            </a:pPr>
            <a:r>
              <a:rPr lang="en-US" sz="1600" dirty="0"/>
              <a:t>In Salt Lake City, a restaurant owner reported annual increases of 25-30% due to their proximity to the TRAX light rail.</a:t>
            </a:r>
            <a:r>
              <a:rPr lang="en-US" sz="1600" baseline="30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2895600"/>
            <a:ext cx="655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>
              <a:buFontTx/>
              <a:buChar char="-"/>
            </a:pPr>
            <a:r>
              <a:rPr lang="en-US" sz="1600" dirty="0"/>
              <a:t>In Phoenix, one business owner reported a 30% increase in revenue since the local light rails opening.</a:t>
            </a:r>
            <a:r>
              <a:rPr lang="en-US" sz="1600" baseline="30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10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2" grpId="0"/>
      <p:bldP spid="12" grpId="1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2987</TotalTime>
  <Words>2635</Words>
  <Application>Microsoft Office PowerPoint</Application>
  <PresentationFormat>On-screen Show (4:3)</PresentationFormat>
  <Paragraphs>512</Paragraphs>
  <Slides>40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Adjacency</vt:lpstr>
      <vt:lpstr>Current – Intelligent Transportation System  </vt:lpstr>
      <vt:lpstr>Outline</vt:lpstr>
      <vt:lpstr>Introduction: Our Team</vt:lpstr>
      <vt:lpstr>Introduction: The Problem</vt:lpstr>
      <vt:lpstr>Operating Problems</vt:lpstr>
      <vt:lpstr>End-User Problems</vt:lpstr>
      <vt:lpstr>Background: Tide Case Study</vt:lpstr>
      <vt:lpstr>Background: Tide Ridership</vt:lpstr>
      <vt:lpstr>Background: Increased Sales</vt:lpstr>
      <vt:lpstr>Background: Jobs &amp; Development</vt:lpstr>
      <vt:lpstr>Process Flow pre-Current ITS</vt:lpstr>
      <vt:lpstr>The Solution</vt:lpstr>
      <vt:lpstr>Process Flow with Current ITS</vt:lpstr>
      <vt:lpstr>Prototype Major Functional Component Diagram</vt:lpstr>
      <vt:lpstr>Risk Matrix</vt:lpstr>
      <vt:lpstr>Technical Risks</vt:lpstr>
      <vt:lpstr>Customer Risks</vt:lpstr>
      <vt:lpstr>Risks Mitigated by the Prototype</vt:lpstr>
      <vt:lpstr> Questions? </vt:lpstr>
      <vt:lpstr>References</vt:lpstr>
      <vt:lpstr>Appendix A</vt:lpstr>
      <vt:lpstr>DE – Ridership &amp; Trending</vt:lpstr>
      <vt:lpstr>DE – Ontime Performance</vt:lpstr>
      <vt:lpstr>DE - ETA</vt:lpstr>
      <vt:lpstr>System Overview Legend</vt:lpstr>
      <vt:lpstr>Ridership Report</vt:lpstr>
      <vt:lpstr>Train Data Report</vt:lpstr>
      <vt:lpstr>Account Management</vt:lpstr>
      <vt:lpstr>Test Harness Overview</vt:lpstr>
      <vt:lpstr>Test Harness Train Simulation</vt:lpstr>
      <vt:lpstr>Test Harness Funtionality</vt:lpstr>
      <vt:lpstr>Test Harness Rider Generation</vt:lpstr>
      <vt:lpstr>Database</vt:lpstr>
      <vt:lpstr>Blocks Table Schema</vt:lpstr>
      <vt:lpstr>Stops Table Schema</vt:lpstr>
      <vt:lpstr>Appendix B</vt:lpstr>
      <vt:lpstr>Background: Property Value</vt:lpstr>
      <vt:lpstr>Background: Traffic &amp; Parking</vt:lpstr>
      <vt:lpstr>End-User Problems</vt:lpstr>
      <vt:lpstr>The Problem: Revisited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Slides</dc:title>
  <dc:creator>dunn</dc:creator>
  <cp:lastModifiedBy>nlutz</cp:lastModifiedBy>
  <cp:revision>453</cp:revision>
  <dcterms:created xsi:type="dcterms:W3CDTF">2012-02-28T02:03:53Z</dcterms:created>
  <dcterms:modified xsi:type="dcterms:W3CDTF">2012-12-13T16:46:04Z</dcterms:modified>
</cp:coreProperties>
</file>