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7.xml"/><Relationship Id="rId22" Type="http://schemas.openxmlformats.org/officeDocument/2006/relationships/font" Target="fonts/MavenPro-bold.fntdata"/><Relationship Id="rId10" Type="http://schemas.openxmlformats.org/officeDocument/2006/relationships/slide" Target="slides/slide6.xml"/><Relationship Id="rId21" Type="http://schemas.openxmlformats.org/officeDocument/2006/relationships/font" Target="fonts/Maven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italic.fntdata"/><Relationship Id="rId6" Type="http://schemas.openxmlformats.org/officeDocument/2006/relationships/slide" Target="slides/slide2.xml"/><Relationship Id="rId18" Type="http://schemas.openxmlformats.org/officeDocument/2006/relationships/font" Target="fonts/Nuni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COLOR CODE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RED → CLASSES</a:t>
            </a:r>
            <a:br>
              <a:rPr lang="en"/>
            </a:br>
            <a:r>
              <a:rPr lang="en"/>
              <a:t>BLUE → SERVICES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GREEN → BUTTON FEATURES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GREY &gt;&gt; ACTION/RETURN VALUE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YELLOW &gt;&gt; BTN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Walk with Wakki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Nate Ackermann, Nadia Asif, Polly Bainbridge, Calvin Lin, Sarem Rashid</a:t>
            </a:r>
          </a:p>
          <a:p>
            <a:pPr indent="0" lvl="0" mar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525" y="463725"/>
            <a:ext cx="1887501" cy="2516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Shape 358"/>
          <p:cNvGrpSpPr/>
          <p:nvPr/>
        </p:nvGrpSpPr>
        <p:grpSpPr>
          <a:xfrm>
            <a:off x="1134225" y="427059"/>
            <a:ext cx="7905466" cy="4289381"/>
            <a:chOff x="484929" y="266200"/>
            <a:chExt cx="8306678" cy="4771811"/>
          </a:xfrm>
        </p:grpSpPr>
        <p:sp>
          <p:nvSpPr>
            <p:cNvPr id="359" name="Shape 359"/>
            <p:cNvSpPr/>
            <p:nvPr/>
          </p:nvSpPr>
          <p:spPr>
            <a:xfrm>
              <a:off x="3638198" y="2376877"/>
              <a:ext cx="1369200" cy="6183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buNone/>
              </a:pPr>
              <a:r>
                <a:rPr b="1" lang="en" sz="1100"/>
                <a:t>MapsActivity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3638198" y="987176"/>
              <a:ext cx="1369200" cy="6183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100"/>
                <a:t>Google Maps API</a:t>
              </a:r>
            </a:p>
          </p:txBody>
        </p:sp>
        <p:sp>
          <p:nvSpPr>
            <p:cNvPr id="361" name="Shape 361"/>
            <p:cNvSpPr/>
            <p:nvPr/>
          </p:nvSpPr>
          <p:spPr>
            <a:xfrm>
              <a:off x="1627031" y="2376877"/>
              <a:ext cx="1369200" cy="6183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100"/>
                <a:t>Google Map Places API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3638198" y="3691945"/>
              <a:ext cx="1369200" cy="6183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100"/>
                <a:t>Google Map Directions API</a:t>
              </a:r>
            </a:p>
          </p:txBody>
        </p:sp>
        <p:sp>
          <p:nvSpPr>
            <p:cNvPr id="363" name="Shape 363"/>
            <p:cNvSpPr/>
            <p:nvPr/>
          </p:nvSpPr>
          <p:spPr>
            <a:xfrm>
              <a:off x="2181477" y="1470678"/>
              <a:ext cx="852300" cy="490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800"/>
                <a:t>Opens map interface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484929" y="2904554"/>
              <a:ext cx="949500" cy="618300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800"/>
                <a:t>Returns geolocation of “Finish” marker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2863619" y="4518833"/>
              <a:ext cx="872400" cy="490200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800"/>
                <a:t>Returns shortest walking route</a:t>
              </a:r>
            </a:p>
          </p:txBody>
        </p:sp>
        <p:sp>
          <p:nvSpPr>
            <p:cNvPr id="366" name="Shape 366"/>
            <p:cNvSpPr/>
            <p:nvPr/>
          </p:nvSpPr>
          <p:spPr>
            <a:xfrm>
              <a:off x="5749954" y="2376854"/>
              <a:ext cx="1452600" cy="6183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100"/>
                <a:t>GPS LocationManager</a:t>
              </a:r>
            </a:p>
          </p:txBody>
        </p:sp>
        <p:sp>
          <p:nvSpPr>
            <p:cNvPr id="367" name="Shape 367"/>
            <p:cNvSpPr/>
            <p:nvPr/>
          </p:nvSpPr>
          <p:spPr>
            <a:xfrm>
              <a:off x="5533308" y="3691945"/>
              <a:ext cx="1369200" cy="6183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100"/>
                <a:t>Data Parser</a:t>
              </a:r>
            </a:p>
          </p:txBody>
        </p:sp>
        <p:cxnSp>
          <p:nvCxnSpPr>
            <p:cNvPr id="368" name="Shape 368"/>
            <p:cNvCxnSpPr>
              <a:stCxn id="359" idx="0"/>
              <a:endCxn id="360" idx="2"/>
            </p:cNvCxnSpPr>
            <p:nvPr/>
          </p:nvCxnSpPr>
          <p:spPr>
            <a:xfrm rot="10800000">
              <a:off x="4322798" y="1605577"/>
              <a:ext cx="0" cy="771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lg" w="lg" type="triangle"/>
              <a:tailEnd len="lg" w="lg" type="triangle"/>
            </a:ln>
          </p:spPr>
        </p:cxnSp>
        <p:cxnSp>
          <p:nvCxnSpPr>
            <p:cNvPr id="369" name="Shape 369"/>
            <p:cNvCxnSpPr>
              <a:stCxn id="359" idx="3"/>
              <a:endCxn id="366" idx="1"/>
            </p:cNvCxnSpPr>
            <p:nvPr/>
          </p:nvCxnSpPr>
          <p:spPr>
            <a:xfrm>
              <a:off x="5007398" y="2686027"/>
              <a:ext cx="742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lg" w="lg" type="triangle"/>
              <a:tailEnd len="lg" w="lg" type="triangle"/>
            </a:ln>
          </p:spPr>
        </p:cxnSp>
        <p:cxnSp>
          <p:nvCxnSpPr>
            <p:cNvPr id="370" name="Shape 370"/>
            <p:cNvCxnSpPr>
              <a:stCxn id="359" idx="1"/>
              <a:endCxn id="361" idx="3"/>
            </p:cNvCxnSpPr>
            <p:nvPr/>
          </p:nvCxnSpPr>
          <p:spPr>
            <a:xfrm rot="10800000">
              <a:off x="2996198" y="2686027"/>
              <a:ext cx="642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lg" w="lg" type="triangle"/>
              <a:tailEnd len="lg" w="lg" type="triangle"/>
            </a:ln>
          </p:spPr>
        </p:cxnSp>
        <p:cxnSp>
          <p:nvCxnSpPr>
            <p:cNvPr id="371" name="Shape 371"/>
            <p:cNvCxnSpPr/>
            <p:nvPr/>
          </p:nvCxnSpPr>
          <p:spPr>
            <a:xfrm>
              <a:off x="4150710" y="2995235"/>
              <a:ext cx="0" cy="69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lg" w="lg" type="none"/>
              <a:tailEnd len="lg" w="lg" type="triangle"/>
            </a:ln>
          </p:spPr>
        </p:cxnSp>
        <p:cxnSp>
          <p:nvCxnSpPr>
            <p:cNvPr id="372" name="Shape 372"/>
            <p:cNvCxnSpPr>
              <a:stCxn id="362" idx="2"/>
              <a:endCxn id="367" idx="2"/>
            </p:cNvCxnSpPr>
            <p:nvPr/>
          </p:nvCxnSpPr>
          <p:spPr>
            <a:xfrm flipH="1" rot="-5400000">
              <a:off x="5270048" y="3362995"/>
              <a:ext cx="600" cy="1895100"/>
            </a:xfrm>
            <a:prstGeom prst="bentConnector3">
              <a:avLst>
                <a:gd fmla="val 44151185" name="adj1"/>
              </a:avLst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lg" w="lg" type="none"/>
              <a:tailEnd len="lg" w="lg" type="triangle"/>
            </a:ln>
          </p:spPr>
        </p:cxnSp>
        <p:cxnSp>
          <p:nvCxnSpPr>
            <p:cNvPr id="373" name="Shape 373"/>
            <p:cNvCxnSpPr>
              <a:stCxn id="367" idx="0"/>
              <a:endCxn id="359" idx="2"/>
            </p:cNvCxnSpPr>
            <p:nvPr/>
          </p:nvCxnSpPr>
          <p:spPr>
            <a:xfrm flipH="1" rot="5400000">
              <a:off x="4921908" y="2395945"/>
              <a:ext cx="696900" cy="1895100"/>
            </a:xfrm>
            <a:prstGeom prst="bentConnector3">
              <a:avLst>
                <a:gd fmla="val 49990" name="adj1"/>
              </a:avLst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lg" w="lg" type="none"/>
              <a:tailEnd len="lg" w="lg" type="triangle"/>
            </a:ln>
          </p:spPr>
        </p:cxnSp>
        <p:cxnSp>
          <p:nvCxnSpPr>
            <p:cNvPr id="374" name="Shape 374"/>
            <p:cNvCxnSpPr>
              <a:stCxn id="362" idx="1"/>
              <a:endCxn id="365" idx="0"/>
            </p:cNvCxnSpPr>
            <p:nvPr/>
          </p:nvCxnSpPr>
          <p:spPr>
            <a:xfrm flipH="1">
              <a:off x="3300098" y="4001095"/>
              <a:ext cx="338100" cy="517500"/>
            </a:xfrm>
            <a:prstGeom prst="bent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75" name="Shape 375"/>
            <p:cNvCxnSpPr>
              <a:stCxn id="360" idx="1"/>
              <a:endCxn id="363" idx="3"/>
            </p:cNvCxnSpPr>
            <p:nvPr/>
          </p:nvCxnSpPr>
          <p:spPr>
            <a:xfrm flipH="1">
              <a:off x="3033998" y="1296326"/>
              <a:ext cx="604200" cy="419400"/>
            </a:xfrm>
            <a:prstGeom prst="bentConnector3">
              <a:avLst>
                <a:gd fmla="val 50018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76" name="Shape 376"/>
            <p:cNvCxnSpPr>
              <a:stCxn id="361" idx="1"/>
              <a:endCxn id="364" idx="0"/>
            </p:cNvCxnSpPr>
            <p:nvPr/>
          </p:nvCxnSpPr>
          <p:spPr>
            <a:xfrm flipH="1">
              <a:off x="959831" y="2686027"/>
              <a:ext cx="667200" cy="218700"/>
            </a:xfrm>
            <a:prstGeom prst="bent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377" name="Shape 377"/>
            <p:cNvSpPr/>
            <p:nvPr/>
          </p:nvSpPr>
          <p:spPr>
            <a:xfrm>
              <a:off x="7348988" y="4419712"/>
              <a:ext cx="949500" cy="618300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800"/>
                <a:t>Converts JSON Object to Polyline Route</a:t>
              </a:r>
            </a:p>
          </p:txBody>
        </p:sp>
        <p:cxnSp>
          <p:nvCxnSpPr>
            <p:cNvPr id="378" name="Shape 378"/>
            <p:cNvCxnSpPr>
              <a:endCxn id="377" idx="0"/>
            </p:cNvCxnSpPr>
            <p:nvPr/>
          </p:nvCxnSpPr>
          <p:spPr>
            <a:xfrm>
              <a:off x="6951338" y="4001812"/>
              <a:ext cx="872400" cy="417900"/>
            </a:xfrm>
            <a:prstGeom prst="bent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379" name="Shape 379"/>
            <p:cNvSpPr/>
            <p:nvPr/>
          </p:nvSpPr>
          <p:spPr>
            <a:xfrm>
              <a:off x="5611713" y="403997"/>
              <a:ext cx="852300" cy="49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800"/>
                <a:t>Zoom In/Out (+/-)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5611713" y="1035526"/>
              <a:ext cx="852300" cy="49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800"/>
                <a:t>Satellite View (SAT)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5611713" y="1698370"/>
              <a:ext cx="852300" cy="49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800"/>
                <a:t>Hybrid </a:t>
              </a:r>
              <a:r>
                <a:rPr lang="en" sz="800"/>
                <a:t>View (HYBRID)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3896595" y="266200"/>
              <a:ext cx="852300" cy="49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800"/>
                <a:t>Start Walk (GO)</a:t>
              </a:r>
            </a:p>
          </p:txBody>
        </p:sp>
        <p:sp>
          <p:nvSpPr>
            <p:cNvPr id="383" name="Shape 383"/>
            <p:cNvSpPr/>
            <p:nvPr/>
          </p:nvSpPr>
          <p:spPr>
            <a:xfrm>
              <a:off x="2531101" y="266200"/>
              <a:ext cx="852300" cy="49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800"/>
                <a:t>End</a:t>
              </a:r>
              <a:r>
                <a:rPr lang="en" sz="800"/>
                <a:t> Walk (STOP)</a:t>
              </a:r>
            </a:p>
          </p:txBody>
        </p:sp>
        <p:cxnSp>
          <p:nvCxnSpPr>
            <p:cNvPr id="384" name="Shape 384"/>
            <p:cNvCxnSpPr>
              <a:stCxn id="360" idx="0"/>
              <a:endCxn id="382" idx="2"/>
            </p:cNvCxnSpPr>
            <p:nvPr/>
          </p:nvCxnSpPr>
          <p:spPr>
            <a:xfrm rot="10800000">
              <a:off x="4322798" y="756476"/>
              <a:ext cx="0" cy="230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lg" w="lg" type="none"/>
              <a:tailEnd len="lg" w="lg" type="triangle"/>
            </a:ln>
          </p:spPr>
        </p:cxnSp>
        <p:cxnSp>
          <p:nvCxnSpPr>
            <p:cNvPr id="385" name="Shape 385"/>
            <p:cNvCxnSpPr>
              <a:stCxn id="382" idx="1"/>
              <a:endCxn id="383" idx="3"/>
            </p:cNvCxnSpPr>
            <p:nvPr/>
          </p:nvCxnSpPr>
          <p:spPr>
            <a:xfrm rot="10800000">
              <a:off x="3383295" y="511300"/>
              <a:ext cx="513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lg" w="lg" type="none"/>
              <a:tailEnd len="lg" w="lg" type="triangle"/>
            </a:ln>
          </p:spPr>
        </p:cxnSp>
        <p:cxnSp>
          <p:nvCxnSpPr>
            <p:cNvPr id="386" name="Shape 386"/>
            <p:cNvCxnSpPr>
              <a:stCxn id="360" idx="3"/>
              <a:endCxn id="379" idx="1"/>
            </p:cNvCxnSpPr>
            <p:nvPr/>
          </p:nvCxnSpPr>
          <p:spPr>
            <a:xfrm flipH="1" rot="10800000">
              <a:off x="5007398" y="649226"/>
              <a:ext cx="604200" cy="647100"/>
            </a:xfrm>
            <a:prstGeom prst="bentConnector3">
              <a:avLst>
                <a:gd fmla="val 50010" name="adj1"/>
              </a:avLst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lg" w="lg" type="none"/>
              <a:tailEnd len="lg" w="lg" type="triangle"/>
            </a:ln>
          </p:spPr>
        </p:cxnSp>
        <p:cxnSp>
          <p:nvCxnSpPr>
            <p:cNvPr id="387" name="Shape 387"/>
            <p:cNvCxnSpPr>
              <a:stCxn id="360" idx="3"/>
              <a:endCxn id="380" idx="1"/>
            </p:cNvCxnSpPr>
            <p:nvPr/>
          </p:nvCxnSpPr>
          <p:spPr>
            <a:xfrm flipH="1" rot="10800000">
              <a:off x="5007398" y="1280726"/>
              <a:ext cx="604200" cy="15600"/>
            </a:xfrm>
            <a:prstGeom prst="bentConnector3">
              <a:avLst>
                <a:gd fmla="val 50010" name="adj1"/>
              </a:avLst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lg" w="lg" type="none"/>
              <a:tailEnd len="lg" w="lg" type="triangle"/>
            </a:ln>
          </p:spPr>
        </p:cxnSp>
        <p:cxnSp>
          <p:nvCxnSpPr>
            <p:cNvPr id="388" name="Shape 388"/>
            <p:cNvCxnSpPr>
              <a:stCxn id="360" idx="3"/>
              <a:endCxn id="381" idx="1"/>
            </p:cNvCxnSpPr>
            <p:nvPr/>
          </p:nvCxnSpPr>
          <p:spPr>
            <a:xfrm>
              <a:off x="5007398" y="1296326"/>
              <a:ext cx="604200" cy="647100"/>
            </a:xfrm>
            <a:prstGeom prst="bentConnector3">
              <a:avLst>
                <a:gd fmla="val 50010" name="adj1"/>
              </a:avLst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lg" w="lg" type="none"/>
              <a:tailEnd len="lg" w="lg" type="triangle"/>
            </a:ln>
          </p:spPr>
        </p:cxnSp>
        <p:sp>
          <p:nvSpPr>
            <p:cNvPr id="389" name="Shape 389"/>
            <p:cNvSpPr/>
            <p:nvPr/>
          </p:nvSpPr>
          <p:spPr>
            <a:xfrm>
              <a:off x="7514507" y="1815362"/>
              <a:ext cx="1277100" cy="6183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100"/>
                <a:t>GPS (getLocation)</a:t>
              </a:r>
            </a:p>
          </p:txBody>
        </p:sp>
        <p:cxnSp>
          <p:nvCxnSpPr>
            <p:cNvPr id="390" name="Shape 390"/>
            <p:cNvCxnSpPr>
              <a:endCxn id="389" idx="2"/>
            </p:cNvCxnSpPr>
            <p:nvPr/>
          </p:nvCxnSpPr>
          <p:spPr>
            <a:xfrm flipH="1" rot="10800000">
              <a:off x="7073057" y="2433662"/>
              <a:ext cx="1080000" cy="252300"/>
            </a:xfrm>
            <a:prstGeom prst="bentConnector2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>
            <a:off x="4048875" y="1422525"/>
            <a:ext cx="1019400" cy="483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Is this a known user?</a:t>
            </a:r>
          </a:p>
        </p:txBody>
      </p:sp>
      <p:sp>
        <p:nvSpPr>
          <p:cNvPr id="396" name="Shape 396"/>
          <p:cNvSpPr/>
          <p:nvPr/>
        </p:nvSpPr>
        <p:spPr>
          <a:xfrm>
            <a:off x="837975" y="1422525"/>
            <a:ext cx="1923900" cy="483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Go to CreateAccount, prompt for login credentials</a:t>
            </a:r>
          </a:p>
        </p:txBody>
      </p:sp>
      <p:sp>
        <p:nvSpPr>
          <p:cNvPr id="397" name="Shape 397"/>
          <p:cNvSpPr/>
          <p:nvPr/>
        </p:nvSpPr>
        <p:spPr>
          <a:xfrm>
            <a:off x="6247975" y="1422525"/>
            <a:ext cx="1923900" cy="483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Get authSuccess object from Firebase</a:t>
            </a:r>
          </a:p>
        </p:txBody>
      </p:sp>
      <p:cxnSp>
        <p:nvCxnSpPr>
          <p:cNvPr id="398" name="Shape 398"/>
          <p:cNvCxnSpPr>
            <a:stCxn id="395" idx="1"/>
            <a:endCxn id="396" idx="3"/>
          </p:cNvCxnSpPr>
          <p:nvPr/>
        </p:nvCxnSpPr>
        <p:spPr>
          <a:xfrm rot="10800000">
            <a:off x="2761875" y="1664025"/>
            <a:ext cx="12870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399" name="Shape 399"/>
          <p:cNvSpPr/>
          <p:nvPr/>
        </p:nvSpPr>
        <p:spPr>
          <a:xfrm>
            <a:off x="3879975" y="3063125"/>
            <a:ext cx="1357200" cy="48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Read/write access granted to user</a:t>
            </a:r>
          </a:p>
        </p:txBody>
      </p:sp>
      <p:sp>
        <p:nvSpPr>
          <p:cNvPr id="400" name="Shape 400"/>
          <p:cNvSpPr/>
          <p:nvPr/>
        </p:nvSpPr>
        <p:spPr>
          <a:xfrm>
            <a:off x="1156425" y="3063125"/>
            <a:ext cx="1287000" cy="483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Print error message</a:t>
            </a:r>
          </a:p>
        </p:txBody>
      </p:sp>
      <p:sp>
        <p:nvSpPr>
          <p:cNvPr id="401" name="Shape 401"/>
          <p:cNvSpPr/>
          <p:nvPr/>
        </p:nvSpPr>
        <p:spPr>
          <a:xfrm>
            <a:off x="1696425" y="2213725"/>
            <a:ext cx="207000" cy="230100"/>
          </a:xfrm>
          <a:prstGeom prst="diamond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2" name="Shape 402"/>
          <p:cNvCxnSpPr>
            <a:stCxn id="396" idx="2"/>
            <a:endCxn id="401" idx="0"/>
          </p:cNvCxnSpPr>
          <p:nvPr/>
        </p:nvCxnSpPr>
        <p:spPr>
          <a:xfrm>
            <a:off x="1799925" y="1905525"/>
            <a:ext cx="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3" name="Shape 403"/>
          <p:cNvCxnSpPr>
            <a:stCxn id="401" idx="2"/>
            <a:endCxn id="400" idx="0"/>
          </p:cNvCxnSpPr>
          <p:nvPr/>
        </p:nvCxnSpPr>
        <p:spPr>
          <a:xfrm>
            <a:off x="1799925" y="2443825"/>
            <a:ext cx="0" cy="619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404" name="Shape 404"/>
          <p:cNvCxnSpPr>
            <a:stCxn id="401" idx="3"/>
            <a:endCxn id="405" idx="1"/>
          </p:cNvCxnSpPr>
          <p:nvPr/>
        </p:nvCxnSpPr>
        <p:spPr>
          <a:xfrm>
            <a:off x="1903425" y="2328775"/>
            <a:ext cx="19767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406" name="Shape 406"/>
          <p:cNvCxnSpPr>
            <a:stCxn id="400" idx="1"/>
            <a:endCxn id="396" idx="1"/>
          </p:cNvCxnSpPr>
          <p:nvPr/>
        </p:nvCxnSpPr>
        <p:spPr>
          <a:xfrm rot="10800000">
            <a:off x="838125" y="1663925"/>
            <a:ext cx="318300" cy="1640700"/>
          </a:xfrm>
          <a:prstGeom prst="bentConnector3">
            <a:avLst>
              <a:gd fmla="val 174694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407" name="Shape 407"/>
          <p:cNvSpPr/>
          <p:nvPr/>
        </p:nvSpPr>
        <p:spPr>
          <a:xfrm>
            <a:off x="3596625" y="580275"/>
            <a:ext cx="1923900" cy="483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User inputs username, email, password</a:t>
            </a:r>
          </a:p>
        </p:txBody>
      </p:sp>
      <p:cxnSp>
        <p:nvCxnSpPr>
          <p:cNvPr id="408" name="Shape 408"/>
          <p:cNvCxnSpPr>
            <a:stCxn id="407" idx="2"/>
            <a:endCxn id="395" idx="0"/>
          </p:cNvCxnSpPr>
          <p:nvPr/>
        </p:nvCxnSpPr>
        <p:spPr>
          <a:xfrm flipH="1" rot="-5400000">
            <a:off x="4379175" y="1242675"/>
            <a:ext cx="359400" cy="600"/>
          </a:xfrm>
          <a:prstGeom prst="bentConnector3">
            <a:avLst>
              <a:gd fmla="val 5002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9" name="Shape 409"/>
          <p:cNvCxnSpPr>
            <a:stCxn id="395" idx="3"/>
            <a:endCxn id="397" idx="1"/>
          </p:cNvCxnSpPr>
          <p:nvPr/>
        </p:nvCxnSpPr>
        <p:spPr>
          <a:xfrm>
            <a:off x="5068275" y="1664025"/>
            <a:ext cx="11796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410" name="Shape 410"/>
          <p:cNvCxnSpPr>
            <a:stCxn id="397" idx="2"/>
            <a:endCxn id="399" idx="3"/>
          </p:cNvCxnSpPr>
          <p:nvPr/>
        </p:nvCxnSpPr>
        <p:spPr>
          <a:xfrm rot="5400000">
            <a:off x="5523925" y="1618725"/>
            <a:ext cx="1399200" cy="19728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411" name="Shape 411"/>
          <p:cNvSpPr txBox="1"/>
          <p:nvPr/>
        </p:nvSpPr>
        <p:spPr>
          <a:xfrm>
            <a:off x="3102825" y="1261525"/>
            <a:ext cx="605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rgbClr val="CC0000"/>
                </a:solidFill>
                <a:latin typeface="Nunito"/>
                <a:ea typeface="Nunito"/>
                <a:cs typeface="Nunito"/>
                <a:sym typeface="Nunito"/>
              </a:rPr>
              <a:t>NO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5179225" y="1261525"/>
            <a:ext cx="605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6AA84F"/>
                </a:solidFill>
              </a:rPr>
              <a:t>YES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1010025" y="2149225"/>
            <a:ext cx="789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3C78D8"/>
                </a:solidFill>
                <a:latin typeface="Nunito"/>
                <a:ea typeface="Nunito"/>
                <a:cs typeface="Nunito"/>
                <a:sym typeface="Nunito"/>
              </a:rPr>
              <a:t>Success?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2443425" y="2048950"/>
            <a:ext cx="605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YES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382650" y="2606175"/>
            <a:ext cx="605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CC0000"/>
                </a:solidFill>
                <a:latin typeface="Nunito"/>
                <a:ea typeface="Nunito"/>
                <a:cs typeface="Nunito"/>
                <a:sym typeface="Nunito"/>
              </a:rPr>
              <a:t>NO</a:t>
            </a:r>
          </a:p>
        </p:txBody>
      </p:sp>
      <p:sp>
        <p:nvSpPr>
          <p:cNvPr id="405" name="Shape 405"/>
          <p:cNvSpPr/>
          <p:nvPr/>
        </p:nvSpPr>
        <p:spPr>
          <a:xfrm>
            <a:off x="3879975" y="2087263"/>
            <a:ext cx="1357200" cy="48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New user signed in</a:t>
            </a:r>
          </a:p>
        </p:txBody>
      </p:sp>
      <p:cxnSp>
        <p:nvCxnSpPr>
          <p:cNvPr id="416" name="Shape 416"/>
          <p:cNvCxnSpPr>
            <a:stCxn id="405" idx="2"/>
            <a:endCxn id="399" idx="0"/>
          </p:cNvCxnSpPr>
          <p:nvPr/>
        </p:nvCxnSpPr>
        <p:spPr>
          <a:xfrm flipH="1" rot="-5400000">
            <a:off x="4312425" y="2816413"/>
            <a:ext cx="492900" cy="6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417" name="Shape 417"/>
          <p:cNvSpPr/>
          <p:nvPr/>
        </p:nvSpPr>
        <p:spPr>
          <a:xfrm>
            <a:off x="3879975" y="3957775"/>
            <a:ext cx="1357200" cy="600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Get reference to database in ‘Activity X’</a:t>
            </a:r>
          </a:p>
        </p:txBody>
      </p:sp>
      <p:cxnSp>
        <p:nvCxnSpPr>
          <p:cNvPr id="418" name="Shape 418"/>
          <p:cNvCxnSpPr>
            <a:stCxn id="399" idx="2"/>
            <a:endCxn id="417" idx="0"/>
          </p:cNvCxnSpPr>
          <p:nvPr/>
        </p:nvCxnSpPr>
        <p:spPr>
          <a:xfrm>
            <a:off x="4558575" y="3546125"/>
            <a:ext cx="0" cy="41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419" name="Shape 419"/>
          <p:cNvSpPr/>
          <p:nvPr/>
        </p:nvSpPr>
        <p:spPr>
          <a:xfrm>
            <a:off x="7240575" y="3732025"/>
            <a:ext cx="1357200" cy="10521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Database updated</a:t>
            </a:r>
          </a:p>
        </p:txBody>
      </p:sp>
      <p:cxnSp>
        <p:nvCxnSpPr>
          <p:cNvPr id="420" name="Shape 420"/>
          <p:cNvCxnSpPr>
            <a:stCxn id="417" idx="3"/>
            <a:endCxn id="419" idx="1"/>
          </p:cNvCxnSpPr>
          <p:nvPr/>
        </p:nvCxnSpPr>
        <p:spPr>
          <a:xfrm>
            <a:off x="5237175" y="4258075"/>
            <a:ext cx="20034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3D85C6"/>
            </a:solidFill>
            <a:prstDash val="dash"/>
            <a:round/>
            <a:headEnd len="lg" w="lg" type="triangle"/>
            <a:tailEnd len="lg" w="lg" type="triangle"/>
          </a:ln>
        </p:spPr>
      </p:cxnSp>
      <p:sp>
        <p:nvSpPr>
          <p:cNvPr id="421" name="Shape 421"/>
          <p:cNvSpPr txBox="1"/>
          <p:nvPr/>
        </p:nvSpPr>
        <p:spPr>
          <a:xfrm>
            <a:off x="5845650" y="4199275"/>
            <a:ext cx="10194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3C78D8"/>
                </a:solidFill>
                <a:latin typeface="Nunito"/>
                <a:ea typeface="Nunito"/>
                <a:cs typeface="Nunito"/>
                <a:sym typeface="Nunito"/>
              </a:rPr>
              <a:t>read/write to database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546175" y="3920200"/>
            <a:ext cx="29895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App + Firebase 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Workflow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3466950" y="310900"/>
            <a:ext cx="1923900" cy="536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Firebase Database</a:t>
            </a:r>
          </a:p>
        </p:txBody>
      </p:sp>
      <p:sp>
        <p:nvSpPr>
          <p:cNvPr id="428" name="Shape 428"/>
          <p:cNvSpPr/>
          <p:nvPr/>
        </p:nvSpPr>
        <p:spPr>
          <a:xfrm>
            <a:off x="210375" y="2809300"/>
            <a:ext cx="1453200" cy="536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CreateAccount </a:t>
            </a:r>
          </a:p>
        </p:txBody>
      </p:sp>
      <p:sp>
        <p:nvSpPr>
          <p:cNvPr id="429" name="Shape 429"/>
          <p:cNvSpPr txBox="1"/>
          <p:nvPr/>
        </p:nvSpPr>
        <p:spPr>
          <a:xfrm rot="520">
            <a:off x="1022898" y="311050"/>
            <a:ext cx="19821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/>
              <a:t>New user credentials sent to database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1111700" y="579300"/>
            <a:ext cx="18933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800"/>
              <a:t>User created and signed in</a:t>
            </a:r>
          </a:p>
        </p:txBody>
      </p:sp>
      <p:sp>
        <p:nvSpPr>
          <p:cNvPr id="431" name="Shape 431"/>
          <p:cNvSpPr/>
          <p:nvPr/>
        </p:nvSpPr>
        <p:spPr>
          <a:xfrm>
            <a:off x="2016075" y="2809300"/>
            <a:ext cx="1381500" cy="536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NamePet</a:t>
            </a:r>
          </a:p>
        </p:txBody>
      </p:sp>
      <p:cxnSp>
        <p:nvCxnSpPr>
          <p:cNvPr id="432" name="Shape 432"/>
          <p:cNvCxnSpPr>
            <a:stCxn id="428" idx="0"/>
            <a:endCxn id="427" idx="1"/>
          </p:cNvCxnSpPr>
          <p:nvPr/>
        </p:nvCxnSpPr>
        <p:spPr>
          <a:xfrm rot="-5400000">
            <a:off x="1086825" y="429250"/>
            <a:ext cx="2230200" cy="2529900"/>
          </a:xfrm>
          <a:prstGeom prst="bentConnector2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lg" w="lg" type="stealth"/>
            <a:tailEnd len="lg" w="lg" type="stealth"/>
          </a:ln>
        </p:spPr>
      </p:cxnSp>
      <p:cxnSp>
        <p:nvCxnSpPr>
          <p:cNvPr id="433" name="Shape 433"/>
          <p:cNvCxnSpPr>
            <a:stCxn id="428" idx="3"/>
            <a:endCxn id="431" idx="1"/>
          </p:cNvCxnSpPr>
          <p:nvPr/>
        </p:nvCxnSpPr>
        <p:spPr>
          <a:xfrm>
            <a:off x="1663575" y="3077650"/>
            <a:ext cx="35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4" name="Shape 434"/>
          <p:cNvSpPr/>
          <p:nvPr/>
        </p:nvSpPr>
        <p:spPr>
          <a:xfrm>
            <a:off x="3738113" y="2809300"/>
            <a:ext cx="1381500" cy="536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PlanWorkout</a:t>
            </a:r>
          </a:p>
        </p:txBody>
      </p:sp>
      <p:sp>
        <p:nvSpPr>
          <p:cNvPr id="435" name="Shape 435"/>
          <p:cNvSpPr/>
          <p:nvPr/>
        </p:nvSpPr>
        <p:spPr>
          <a:xfrm>
            <a:off x="5408125" y="2809300"/>
            <a:ext cx="1381500" cy="536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MapsActivity</a:t>
            </a:r>
          </a:p>
        </p:txBody>
      </p:sp>
      <p:sp>
        <p:nvSpPr>
          <p:cNvPr id="436" name="Shape 436"/>
          <p:cNvSpPr/>
          <p:nvPr/>
        </p:nvSpPr>
        <p:spPr>
          <a:xfrm>
            <a:off x="7087875" y="2809300"/>
            <a:ext cx="1381500" cy="536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WalkSuccess</a:t>
            </a:r>
          </a:p>
        </p:txBody>
      </p:sp>
      <p:cxnSp>
        <p:nvCxnSpPr>
          <p:cNvPr id="437" name="Shape 437"/>
          <p:cNvCxnSpPr>
            <a:stCxn id="431" idx="3"/>
            <a:endCxn id="434" idx="1"/>
          </p:cNvCxnSpPr>
          <p:nvPr/>
        </p:nvCxnSpPr>
        <p:spPr>
          <a:xfrm>
            <a:off x="3397575" y="3077650"/>
            <a:ext cx="340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8" name="Shape 438"/>
          <p:cNvCxnSpPr>
            <a:stCxn id="434" idx="3"/>
            <a:endCxn id="435" idx="1"/>
          </p:cNvCxnSpPr>
          <p:nvPr/>
        </p:nvCxnSpPr>
        <p:spPr>
          <a:xfrm>
            <a:off x="5119613" y="3077650"/>
            <a:ext cx="28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439" name="Shape 439"/>
          <p:cNvCxnSpPr>
            <a:stCxn id="435" idx="3"/>
            <a:endCxn id="436" idx="1"/>
          </p:cNvCxnSpPr>
          <p:nvPr/>
        </p:nvCxnSpPr>
        <p:spPr>
          <a:xfrm>
            <a:off x="6789625" y="3077650"/>
            <a:ext cx="298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440" name="Shape 440"/>
          <p:cNvCxnSpPr>
            <a:stCxn id="436" idx="2"/>
            <a:endCxn id="434" idx="2"/>
          </p:cNvCxnSpPr>
          <p:nvPr/>
        </p:nvCxnSpPr>
        <p:spPr>
          <a:xfrm rot="5400000">
            <a:off x="6103425" y="1671400"/>
            <a:ext cx="600" cy="33498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441" name="Shape 441"/>
          <p:cNvCxnSpPr>
            <a:stCxn id="427" idx="3"/>
            <a:endCxn id="436" idx="0"/>
          </p:cNvCxnSpPr>
          <p:nvPr/>
        </p:nvCxnSpPr>
        <p:spPr>
          <a:xfrm>
            <a:off x="5390850" y="579250"/>
            <a:ext cx="2387700" cy="2230200"/>
          </a:xfrm>
          <a:prstGeom prst="bentConnector2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lg" w="lg" type="triangle"/>
            <a:tailEnd len="lg" w="lg" type="triangle"/>
          </a:ln>
        </p:spPr>
      </p:cxnSp>
      <p:sp>
        <p:nvSpPr>
          <p:cNvPr id="442" name="Shape 442"/>
          <p:cNvSpPr txBox="1"/>
          <p:nvPr/>
        </p:nvSpPr>
        <p:spPr>
          <a:xfrm>
            <a:off x="6126313" y="181163"/>
            <a:ext cx="16248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800"/>
              <a:t>User’s score calculated, pet score (XP) added to database</a:t>
            </a:r>
          </a:p>
        </p:txBody>
      </p:sp>
      <p:cxnSp>
        <p:nvCxnSpPr>
          <p:cNvPr id="443" name="Shape 443"/>
          <p:cNvCxnSpPr>
            <a:stCxn id="434" idx="0"/>
            <a:endCxn id="427" idx="2"/>
          </p:cNvCxnSpPr>
          <p:nvPr/>
        </p:nvCxnSpPr>
        <p:spPr>
          <a:xfrm rot="-5400000">
            <a:off x="3448313" y="1828150"/>
            <a:ext cx="19617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3C78D8"/>
            </a:solidFill>
            <a:prstDash val="dash"/>
            <a:round/>
            <a:headEnd len="lg" w="lg" type="triangle"/>
            <a:tailEnd len="lg" w="lg" type="none"/>
          </a:ln>
        </p:spPr>
      </p:cxnSp>
      <p:cxnSp>
        <p:nvCxnSpPr>
          <p:cNvPr id="444" name="Shape 444"/>
          <p:cNvCxnSpPr>
            <a:stCxn id="431" idx="0"/>
            <a:endCxn id="427" idx="1"/>
          </p:cNvCxnSpPr>
          <p:nvPr/>
        </p:nvCxnSpPr>
        <p:spPr>
          <a:xfrm rot="-5400000">
            <a:off x="1971825" y="1314100"/>
            <a:ext cx="2230200" cy="760200"/>
          </a:xfrm>
          <a:prstGeom prst="bentConnector2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445" name="Shape 445"/>
          <p:cNvSpPr txBox="1"/>
          <p:nvPr/>
        </p:nvSpPr>
        <p:spPr>
          <a:xfrm>
            <a:off x="1809075" y="1464400"/>
            <a:ext cx="897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800"/>
              <a:t>PetName field updated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3657475" y="1464400"/>
            <a:ext cx="8640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800"/>
              <a:t>Pet’s name fetched and displayed 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4428875" y="1464400"/>
            <a:ext cx="7602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800"/>
              <a:t>Most recent score fetched and displayed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App Overview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1056750" y="1263750"/>
            <a:ext cx="7030500" cy="308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Target Market:</a:t>
            </a:r>
            <a:r>
              <a:rPr lang="en" sz="1100"/>
              <a:t> The elderly and obese population within the United States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United States Population has been shifting to include a much larger elderly population.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/>
              <a:t>“Obesity rates among older adults have been increasing, standing at about 40 percent of 65-to-74-year-olds in 2009-2012”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b="1" lang="en"/>
              <a:t>App Functionality:</a:t>
            </a:r>
            <a:r>
              <a:rPr lang="en"/>
              <a:t> </a:t>
            </a:r>
            <a:r>
              <a:rPr lang="en" sz="1100"/>
              <a:t>“Walking with Wakki” is a google maps integrated application encouraging users to walk greater distances in their day-to-day life through the facade of taking care of the virtual pet, Wakki.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Future Goals: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Introduce an </a:t>
            </a:r>
            <a:r>
              <a:rPr lang="en"/>
              <a:t>iterative</a:t>
            </a:r>
            <a:r>
              <a:rPr lang="en"/>
              <a:t> approach to increasing distance walked on app by prompting the user to walk a certain distance further after each week of app use</a:t>
            </a: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Back En</a:t>
            </a:r>
            <a:r>
              <a:rPr lang="en"/>
              <a:t>d: Code would generate a longer route via Google Maps</a:t>
            </a:r>
          </a:p>
          <a:p>
            <a:pPr indent="-298450" lvl="2" marL="1371600" rtl="0">
              <a:spcBef>
                <a:spcPts val="0"/>
              </a:spcBef>
              <a:buSzPts val="1100"/>
              <a:buChar char="■"/>
            </a:pPr>
            <a:r>
              <a:rPr lang="en"/>
              <a:t>Front End: User is given motivation for the longer walk as their pet wants to "play somewhere new" or "try a new food."</a:t>
            </a: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4226400" y="4739700"/>
            <a:ext cx="4917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Mather, Mark. “Fact Sheet: Aging in the United States.” PRB, Population Reference Bureau, Jan. 2016, www.prb.org/Publications/Media-Guides/2016/aging-unitedstates-fact-sheet.aspx.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CreateAccount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771750" y="3384575"/>
            <a:ext cx="36936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Back End Functionality: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Login Values are then stored into the Firebase Database.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771750" y="1597875"/>
            <a:ext cx="3693600" cy="1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Front End Functionality: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is the “Login Screen”</a:t>
            </a:r>
          </a:p>
          <a:p>
            <a:pPr indent="-304800" lvl="0" marL="457200" rtl="0">
              <a:spcBef>
                <a:spcPts val="0"/>
              </a:spcBef>
              <a:buSzPts val="1200"/>
              <a:buChar char="●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Prompts user to create an account by prompting asking the user to provide an email address, username, and password. These are the “Login Values”</a:t>
            </a:r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200" y="430625"/>
            <a:ext cx="2408775" cy="4282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NamePet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22200" y="3382650"/>
            <a:ext cx="3693600" cy="15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Back End Functionality: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Pet’s name is stored in the FireBase database when the user clicks the Home button.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722200" y="1497825"/>
            <a:ext cx="3693600" cy="1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Front End Functionality: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is the “Name Pet Screen”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After creating an account, the app then prompts the user to name their “Pet” to finalize their profile.</a:t>
            </a:r>
          </a:p>
          <a:p>
            <a:pPr indent="-304800" lvl="0" marL="457200" rtl="0">
              <a:spcBef>
                <a:spcPts val="0"/>
              </a:spcBef>
              <a:buSzPts val="1200"/>
              <a:buChar char="●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Clicking “Home” will take the user to the “Home Screen”</a:t>
            </a:r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525" y="598575"/>
            <a:ext cx="2314250" cy="411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PlanWorkout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748850" y="3246075"/>
            <a:ext cx="3693600" cy="1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Back End Functionality: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The “Begin Walk” button, initiates the Maps functionality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748850" y="1597875"/>
            <a:ext cx="3693600" cy="1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Front End Functionality: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This is the “Home Screen”</a:t>
            </a:r>
          </a:p>
          <a:p>
            <a:pPr indent="-304800" lvl="0" marL="457200" rtl="0">
              <a:spcBef>
                <a:spcPts val="0"/>
              </a:spcBef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Displays logo, Pet, the Pet’s name, and a button that prompts the user to plan their workout and begin their walk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328" y="598575"/>
            <a:ext cx="2375900" cy="422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MapsActivity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470700" y="1505750"/>
            <a:ext cx="3400200" cy="2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Front End Functionality: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(Fig. 1) Prompts user to input the “Start” (blue marker in Fig. 2) and “Finish” (red maker in Fig. 2) points of their desired route for their “Workout Plan”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Pushing “GO” (Fig. 2) initiates the walk and  makes the “STOP” button appear (Fig 3)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“SAT” toggles between maps (Fig. 2) and satellite view (Fig. 3)  of the created route</a:t>
            </a:r>
          </a:p>
          <a:p>
            <a:pPr indent="-304800" lvl="0" marL="457200" rtl="0">
              <a:spcBef>
                <a:spcPts val="0"/>
              </a:spcBef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Clicking the “STOP” takes the user to the “Walk Success Screen”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5941008" y="3792575"/>
            <a:ext cx="640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Fig. 2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7524325" y="3759275"/>
            <a:ext cx="7611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Fig. 3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4452950" y="3793025"/>
            <a:ext cx="9060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Fig. 1</a:t>
            </a:r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100" y="1147274"/>
            <a:ext cx="1431076" cy="254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9063" y="1147280"/>
            <a:ext cx="1431076" cy="2544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5113" y="1149273"/>
            <a:ext cx="1431075" cy="2540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MapsActivity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470700" y="1401850"/>
            <a:ext cx="3400200" cy="3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Back End Functionality: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MapsActivity implements 3 different APIs by Google: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Maps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Places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Directions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Additionally, MapsActivity implements one of Android’s API Classes: LocationManager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The getLocation() function uses GPS functionality within LocationManager to return coordinates (longitude and latitude) of the “Start” marker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Places API matches user input string to coordinates of the “Finish” marker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5941008" y="3792575"/>
            <a:ext cx="640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Fig. 2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7524325" y="3759275"/>
            <a:ext cx="7611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Fig. 3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452950" y="3793025"/>
            <a:ext cx="9060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Fig. 1</a:t>
            </a:r>
          </a:p>
        </p:txBody>
      </p: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100" y="1147274"/>
            <a:ext cx="1431076" cy="254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9063" y="1147280"/>
            <a:ext cx="1431076" cy="2544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5125" y="1149273"/>
            <a:ext cx="1431075" cy="2540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MapsActivity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470700" y="1401850"/>
            <a:ext cx="3400200" cy="3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Back End Functionality: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>
              <a:spcBef>
                <a:spcPts val="0"/>
              </a:spcBef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The “Walk” Button calls the Directions API, inputting the coordinates of the “Start” and “Finish” markers, to generate the walking route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Clicking “GO” makes the “STOP” button appear and calls a function that calculates the distance between the “Start” and “Finish” markers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The distance is used to calculate the user’s XP gained from their workout</a:t>
            </a:r>
          </a:p>
          <a:p>
            <a:pPr indent="-304800" lvl="0" marL="457200" rtl="0">
              <a:spcBef>
                <a:spcPts val="0"/>
              </a:spcBef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This XP is then added to the user’s current XP (displayed on the “Home Screen”) by updating the FireBase Database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5941008" y="3792575"/>
            <a:ext cx="640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Fig. 2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7524325" y="3759275"/>
            <a:ext cx="7611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Fig. 3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4452950" y="3793025"/>
            <a:ext cx="9060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Fig. 1</a:t>
            </a:r>
          </a:p>
        </p:txBody>
      </p:sp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100" y="1147274"/>
            <a:ext cx="1431076" cy="254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9063" y="1147280"/>
            <a:ext cx="1431076" cy="2544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5125" y="1149273"/>
            <a:ext cx="1431075" cy="2540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WalkSuccess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748850" y="1597875"/>
            <a:ext cx="3693600" cy="1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Front End Functionality: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Displays a message congratulating the user for completing their workout</a:t>
            </a:r>
          </a:p>
          <a:p>
            <a:pPr indent="-304800" lvl="0" marL="457200" rtl="0">
              <a:spcBef>
                <a:spcPts val="0"/>
              </a:spcBef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“HOME” button takes user to “Home Screen”</a:t>
            </a:r>
          </a:p>
        </p:txBody>
      </p:sp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579" y="545754"/>
            <a:ext cx="2446050" cy="434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