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charts/chart17.xml" ContentType="application/vnd.openxmlformats-officedocument.drawingml.char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harts/chart13.xml" ContentType="application/vnd.openxmlformats-officedocument.drawingml.chart+xml"/>
  <Override PartName="/ppt/charts/chart15.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docProps/custom.xml" ContentType="application/vnd.openxmlformats-officedocument.custom-properties+xml"/>
  <Override PartName="/ppt/charts/chart7.xml" ContentType="application/vnd.openxmlformats-officedocument.drawingml.chart+xml"/>
  <Override PartName="/ppt/charts/chart3.xml" ContentType="application/vnd.openxmlformats-officedocument.drawingml.chart+xml"/>
  <Override PartName="/ppt/charts/chart5.xml" ContentType="application/vnd.openxmlformats-officedocument.drawingml.chart+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charts/chart16.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10.xml" ContentType="application/vnd.openxmlformats-officedocument.drawingml.chart+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53"/>
  </p:notesMasterIdLst>
  <p:handoutMasterIdLst>
    <p:handoutMasterId r:id="rId54"/>
  </p:handoutMasterIdLst>
  <p:sldIdLst>
    <p:sldId id="376" r:id="rId7"/>
    <p:sldId id="1262" r:id="rId8"/>
    <p:sldId id="1328" r:id="rId9"/>
    <p:sldId id="1263" r:id="rId10"/>
    <p:sldId id="1264" r:id="rId11"/>
    <p:sldId id="1265" r:id="rId12"/>
    <p:sldId id="1329" r:id="rId13"/>
    <p:sldId id="1272" r:id="rId14"/>
    <p:sldId id="1298" r:id="rId15"/>
    <p:sldId id="1273" r:id="rId16"/>
    <p:sldId id="1274" r:id="rId17"/>
    <p:sldId id="1275" r:id="rId18"/>
    <p:sldId id="1276" r:id="rId19"/>
    <p:sldId id="1279" r:id="rId20"/>
    <p:sldId id="1277" r:id="rId21"/>
    <p:sldId id="1278" r:id="rId22"/>
    <p:sldId id="1280" r:id="rId23"/>
    <p:sldId id="1281" r:id="rId24"/>
    <p:sldId id="1333" r:id="rId25"/>
    <p:sldId id="1282" r:id="rId26"/>
    <p:sldId id="1283" r:id="rId27"/>
    <p:sldId id="1284" r:id="rId28"/>
    <p:sldId id="1285" r:id="rId29"/>
    <p:sldId id="1286" r:id="rId30"/>
    <p:sldId id="1287" r:id="rId31"/>
    <p:sldId id="1288" r:id="rId32"/>
    <p:sldId id="1289" r:id="rId33"/>
    <p:sldId id="1290" r:id="rId34"/>
    <p:sldId id="1291" r:id="rId35"/>
    <p:sldId id="1292" r:id="rId36"/>
    <p:sldId id="1293" r:id="rId37"/>
    <p:sldId id="1294" r:id="rId38"/>
    <p:sldId id="1295" r:id="rId39"/>
    <p:sldId id="1296" r:id="rId40"/>
    <p:sldId id="1297" r:id="rId41"/>
    <p:sldId id="1338" r:id="rId42"/>
    <p:sldId id="1331" r:id="rId43"/>
    <p:sldId id="1300" r:id="rId44"/>
    <p:sldId id="1334" r:id="rId45"/>
    <p:sldId id="1336" r:id="rId46"/>
    <p:sldId id="1337" r:id="rId47"/>
    <p:sldId id="1335" r:id="rId48"/>
    <p:sldId id="1332" r:id="rId49"/>
    <p:sldId id="1327" r:id="rId50"/>
    <p:sldId id="793" r:id="rId51"/>
    <p:sldId id="794" r:id="rId52"/>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General Guidelines" id="{44008CE7-4650-416C-ACBD-B9B1038E76EB}">
          <p14:sldIdLst>
            <p14:sldId id="376"/>
            <p14:sldId id="1262"/>
            <p14:sldId id="1328"/>
            <p14:sldId id="1263"/>
            <p14:sldId id="1264"/>
            <p14:sldId id="1265"/>
            <p14:sldId id="1329"/>
            <p14:sldId id="1272"/>
            <p14:sldId id="1298"/>
            <p14:sldId id="1273"/>
            <p14:sldId id="1274"/>
            <p14:sldId id="1275"/>
            <p14:sldId id="1276"/>
            <p14:sldId id="1279"/>
            <p14:sldId id="1277"/>
            <p14:sldId id="1278"/>
            <p14:sldId id="1280"/>
            <p14:sldId id="1281"/>
            <p14:sldId id="1333"/>
            <p14:sldId id="1282"/>
            <p14:sldId id="1283"/>
            <p14:sldId id="1284"/>
            <p14:sldId id="1285"/>
            <p14:sldId id="1286"/>
            <p14:sldId id="1287"/>
            <p14:sldId id="1288"/>
            <p14:sldId id="1289"/>
            <p14:sldId id="1290"/>
            <p14:sldId id="1291"/>
            <p14:sldId id="1292"/>
            <p14:sldId id="1293"/>
            <p14:sldId id="1294"/>
            <p14:sldId id="1295"/>
            <p14:sldId id="1296"/>
            <p14:sldId id="1297"/>
            <p14:sldId id="1338"/>
            <p14:sldId id="1331"/>
            <p14:sldId id="1300"/>
            <p14:sldId id="1334"/>
            <p14:sldId id="1336"/>
            <p14:sldId id="1337"/>
            <p14:sldId id="1335"/>
            <p14:sldId id="1332"/>
            <p14:sldId id="1327"/>
            <p14:sldId id="793"/>
            <p14:sldId id="7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E8200"/>
    <a:srgbClr val="F58026"/>
    <a:srgbClr val="0064B1"/>
    <a:srgbClr val="F28500"/>
    <a:srgbClr val="83B800"/>
    <a:srgbClr val="FFFFFF"/>
    <a:srgbClr val="FBFBFB"/>
    <a:srgbClr val="000000"/>
    <a:srgbClr val="929292"/>
    <a:srgbClr val="4D4D4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8289" autoAdjust="0"/>
  </p:normalViewPr>
  <p:slideViewPr>
    <p:cSldViewPr snapToGrid="0">
      <p:cViewPr>
        <p:scale>
          <a:sx n="110" d="100"/>
          <a:sy n="110" d="100"/>
        </p:scale>
        <p:origin x="-240" y="222"/>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nandish\Project\svnCode\VIIQ\writeup\mainBranch\figures\AllPlots%20-%20Cop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plotArea>
      <c:layout>
        <c:manualLayout>
          <c:layoutTarget val="inner"/>
          <c:xMode val="edge"/>
          <c:yMode val="edge"/>
          <c:x val="0.3487133751138255"/>
          <c:y val="6.5792739944119091E-2"/>
          <c:w val="0.57645669291338641"/>
          <c:h val="0.75162145217677911"/>
        </c:manualLayout>
      </c:layout>
      <c:barChart>
        <c:barDir val="col"/>
        <c:grouping val="stacked"/>
        <c:ser>
          <c:idx val="0"/>
          <c:order val="0"/>
          <c:spPr>
            <a:noFill/>
            <a:ln>
              <a:noFill/>
            </a:ln>
          </c:spPr>
          <c:errBars>
            <c:errBarType val="minus"/>
            <c:errValType val="cust"/>
            <c:plus>
              <c:numLit>
                <c:formatCode>General</c:formatCode>
                <c:ptCount val="1"/>
                <c:pt idx="0">
                  <c:v>1</c:v>
                </c:pt>
              </c:numLit>
            </c:plus>
            <c:minus>
              <c:numRef>
                <c:f>'C:\Users\nandish\Project\svnCode\VIIQ\writeup\mainBranch\figures\[UserResponsesPlots.xlsx]Time'!$H$61:$I$61</c:f>
                <c:numCache>
                  <c:formatCode>General</c:formatCode>
                  <c:ptCount val="2"/>
                  <c:pt idx="0">
                    <c:v>112.35549999999998</c:v>
                  </c:pt>
                  <c:pt idx="1">
                    <c:v>116.41075000000002</c:v>
                  </c:pt>
                </c:numCache>
              </c:numRef>
            </c:minus>
          </c:errBars>
          <c:cat>
            <c:strRef>
              <c:f>'C:\Users\nandish\Project\svnCode\VIIQ\writeup\mainBranch\figures\[UserResponsesPlots.xlsx]Time'!$D$54:$E$54</c:f>
              <c:strCache>
                <c:ptCount val="2"/>
                <c:pt idx="0">
                  <c:v>Naïve</c:v>
                </c:pt>
                <c:pt idx="1">
                  <c:v>Orion</c:v>
                </c:pt>
              </c:strCache>
            </c:strRef>
          </c:cat>
          <c:val>
            <c:numRef>
              <c:f>'C:\Users\nandish\Project\svnCode\VIIQ\writeup\mainBranch\figures\[UserResponsesPlots.xlsx]Time'!$H$62:$I$62</c:f>
              <c:numCache>
                <c:formatCode>General</c:formatCode>
                <c:ptCount val="2"/>
                <c:pt idx="0">
                  <c:v>186.88750000000007</c:v>
                </c:pt>
                <c:pt idx="1">
                  <c:v>184.46974999999998</c:v>
                </c:pt>
              </c:numCache>
            </c:numRef>
          </c:val>
        </c:ser>
        <c:ser>
          <c:idx val="1"/>
          <c:order val="1"/>
          <c:spPr>
            <a:noFill/>
            <a:ln>
              <a:solidFill>
                <a:schemeClr val="tx1"/>
              </a:solidFill>
            </a:ln>
          </c:spPr>
          <c:cat>
            <c:strRef>
              <c:f>'C:\Users\nandish\Project\svnCode\VIIQ\writeup\mainBranch\figures\[UserResponsesPlots.xlsx]Time'!$D$54:$E$54</c:f>
              <c:strCache>
                <c:ptCount val="2"/>
                <c:pt idx="0">
                  <c:v>Naïve</c:v>
                </c:pt>
                <c:pt idx="1">
                  <c:v>Orion</c:v>
                </c:pt>
              </c:strCache>
            </c:strRef>
          </c:cat>
          <c:val>
            <c:numRef>
              <c:f>'C:\Users\nandish\Project\svnCode\VIIQ\writeup\mainBranch\figures\[UserResponsesPlots.xlsx]Time'!$H$63:$I$63</c:f>
              <c:numCache>
                <c:formatCode>General</c:formatCode>
                <c:ptCount val="2"/>
                <c:pt idx="0">
                  <c:v>72.76600000000002</c:v>
                </c:pt>
                <c:pt idx="1">
                  <c:v>111.64825000000006</c:v>
                </c:pt>
              </c:numCache>
            </c:numRef>
          </c:val>
        </c:ser>
        <c:ser>
          <c:idx val="2"/>
          <c:order val="2"/>
          <c:spPr>
            <a:noFill/>
            <a:ln>
              <a:solidFill>
                <a:schemeClr val="tx1"/>
              </a:solidFill>
            </a:ln>
          </c:spPr>
          <c:errBars>
            <c:errBarType val="plus"/>
            <c:errValType val="cust"/>
            <c:plus>
              <c:numRef>
                <c:f>'C:\Users\nandish\Project\svnCode\VIIQ\writeup\mainBranch\figures\[UserResponsesPlots.xlsx]Time'!$H$65:$I$65</c:f>
                <c:numCache>
                  <c:formatCode>General</c:formatCode>
                  <c:ptCount val="2"/>
                  <c:pt idx="0">
                    <c:v>621.45649999999921</c:v>
                  </c:pt>
                  <c:pt idx="1">
                    <c:v>831.5385</c:v>
                  </c:pt>
                </c:numCache>
              </c:numRef>
            </c:plus>
            <c:minus>
              <c:numLit>
                <c:formatCode>General</c:formatCode>
                <c:ptCount val="1"/>
                <c:pt idx="0">
                  <c:v>1</c:v>
                </c:pt>
              </c:numLit>
            </c:minus>
          </c:errBars>
          <c:cat>
            <c:strRef>
              <c:f>'C:\Users\nandish\Project\svnCode\VIIQ\writeup\mainBranch\figures\[UserResponsesPlots.xlsx]Time'!$D$54:$E$54</c:f>
              <c:strCache>
                <c:ptCount val="2"/>
                <c:pt idx="0">
                  <c:v>Naïve</c:v>
                </c:pt>
                <c:pt idx="1">
                  <c:v>Orion</c:v>
                </c:pt>
              </c:strCache>
            </c:strRef>
          </c:cat>
          <c:val>
            <c:numRef>
              <c:f>'C:\Users\nandish\Project\svnCode\VIIQ\writeup\mainBranch\figures\[UserResponsesPlots.xlsx]Time'!$H$64:$I$64</c:f>
              <c:numCache>
                <c:formatCode>General</c:formatCode>
                <c:ptCount val="2"/>
                <c:pt idx="0">
                  <c:v>146.721</c:v>
                </c:pt>
                <c:pt idx="1">
                  <c:v>244.26750000000001</c:v>
                </c:pt>
              </c:numCache>
            </c:numRef>
          </c:val>
        </c:ser>
        <c:overlap val="100"/>
        <c:axId val="63757312"/>
        <c:axId val="65275008"/>
      </c:barChart>
      <c:catAx>
        <c:axId val="63757312"/>
        <c:scaling>
          <c:orientation val="minMax"/>
        </c:scaling>
        <c:axPos val="b"/>
        <c:title>
          <c:tx>
            <c:rich>
              <a:bodyPr/>
              <a:lstStyle/>
              <a:p>
                <a:pPr>
                  <a:defRPr/>
                </a:pPr>
                <a:r>
                  <a:rPr lang="en-US"/>
                  <a:t>Hard Queries</a:t>
                </a:r>
              </a:p>
            </c:rich>
          </c:tx>
          <c:layout/>
        </c:title>
        <c:tickLblPos val="nextTo"/>
        <c:crossAx val="65275008"/>
        <c:crosses val="autoZero"/>
        <c:auto val="1"/>
        <c:lblAlgn val="ctr"/>
        <c:lblOffset val="100"/>
      </c:catAx>
      <c:valAx>
        <c:axId val="65275008"/>
        <c:scaling>
          <c:orientation val="minMax"/>
          <c:max val="1400"/>
        </c:scaling>
        <c:axPos val="l"/>
        <c:title>
          <c:tx>
            <c:rich>
              <a:bodyPr rot="-5400000" vert="horz"/>
              <a:lstStyle/>
              <a:p>
                <a:pPr>
                  <a:defRPr/>
                </a:pPr>
                <a:r>
                  <a:rPr lang="en-US"/>
                  <a:t>Time per query (in seconds)</a:t>
                </a:r>
              </a:p>
            </c:rich>
          </c:tx>
          <c:layout>
            <c:manualLayout>
              <c:xMode val="edge"/>
              <c:yMode val="edge"/>
              <c:x val="2.0408163265306145E-2"/>
              <c:y val="5.9866811253105411E-2"/>
            </c:manualLayout>
          </c:layout>
        </c:title>
        <c:numFmt formatCode="General" sourceLinked="1"/>
        <c:tickLblPos val="nextTo"/>
        <c:crossAx val="63757312"/>
        <c:crosses val="autoZero"/>
        <c:crossBetween val="between"/>
      </c:valAx>
      <c:spPr>
        <a:ln>
          <a:solidFill>
            <a:schemeClr val="tx1"/>
          </a:solidFill>
        </a:ln>
      </c:spPr>
    </c:plotArea>
    <c:plotVisOnly val="1"/>
    <c:dispBlanksAs val="gap"/>
  </c:chart>
  <c:spPr>
    <a:noFill/>
    <a:ln>
      <a:noFill/>
    </a:ln>
  </c:spPr>
  <c:txPr>
    <a:bodyPr/>
    <a:lstStyle/>
    <a:p>
      <a:pPr>
        <a:defRPr sz="1100">
          <a:latin typeface="Garamond" panose="02020404030301010803" pitchFamily="18" charset="0"/>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IN"/>
  <c:chart>
    <c:plotArea>
      <c:layout>
        <c:manualLayout>
          <c:layoutTarget val="inner"/>
          <c:xMode val="edge"/>
          <c:yMode val="edge"/>
          <c:x val="0.23501312335958005"/>
          <c:y val="5.5813496151914659E-2"/>
          <c:w val="0.73239611471923649"/>
          <c:h val="0.8014684855004387"/>
        </c:manualLayout>
      </c:layout>
      <c:barChart>
        <c:barDir val="col"/>
        <c:grouping val="clustered"/>
        <c:ser>
          <c:idx val="0"/>
          <c:order val="0"/>
          <c:dPt>
            <c:idx val="0"/>
            <c:spPr>
              <a:solidFill>
                <a:schemeClr val="accent1"/>
              </a:solidFill>
            </c:spPr>
          </c:dPt>
          <c:dPt>
            <c:idx val="1"/>
            <c:spPr>
              <a:pattFill prst="pct10">
                <a:fgClr>
                  <a:schemeClr val="tx2"/>
                </a:fgClr>
                <a:bgClr>
                  <a:schemeClr val="bg1"/>
                </a:bgClr>
              </a:pattFill>
              <a:ln>
                <a:solidFill>
                  <a:schemeClr val="tx1"/>
                </a:solidFill>
              </a:ln>
            </c:spPr>
          </c:dPt>
          <c:dPt>
            <c:idx val="2"/>
            <c:spPr>
              <a:pattFill prst="ltHorz">
                <a:fgClr>
                  <a:schemeClr val="tx2"/>
                </a:fgClr>
                <a:bgClr>
                  <a:schemeClr val="bg1"/>
                </a:bgClr>
              </a:pattFill>
              <a:ln>
                <a:solidFill>
                  <a:schemeClr val="tx1"/>
                </a:solidFill>
              </a:ln>
            </c:spPr>
          </c:dPt>
          <c:dPt>
            <c:idx val="3"/>
            <c:spPr>
              <a:pattFill prst="wdUpDiag">
                <a:fgClr>
                  <a:schemeClr val="tx2"/>
                </a:fgClr>
                <a:bgClr>
                  <a:schemeClr val="bg1"/>
                </a:bgClr>
              </a:pattFill>
              <a:ln>
                <a:solidFill>
                  <a:schemeClr val="tx1"/>
                </a:solidFill>
              </a:ln>
            </c:spPr>
          </c:dPt>
          <c:dPt>
            <c:idx val="4"/>
            <c:spPr>
              <a:pattFill prst="horzBrick">
                <a:fgClr>
                  <a:schemeClr val="tx1"/>
                </a:fgClr>
                <a:bgClr>
                  <a:schemeClr val="bg1"/>
                </a:bgClr>
              </a:pattFill>
              <a:ln>
                <a:solidFill>
                  <a:schemeClr val="tx1"/>
                </a:solidFill>
              </a:ln>
            </c:spPr>
          </c:dPt>
          <c:cat>
            <c:strRef>
              <c:f>'[4]Freebase Algos compare'!$B$184:$F$184</c:f>
              <c:strCache>
                <c:ptCount val="5"/>
                <c:pt idx="0">
                  <c:v>RDP</c:v>
                </c:pt>
                <c:pt idx="1">
                  <c:v>RF</c:v>
                </c:pt>
                <c:pt idx="2">
                  <c:v>NB</c:v>
                </c:pt>
                <c:pt idx="3">
                  <c:v>SVD</c:v>
                </c:pt>
                <c:pt idx="4">
                  <c:v>CAR</c:v>
                </c:pt>
              </c:strCache>
            </c:strRef>
          </c:cat>
          <c:val>
            <c:numRef>
              <c:f>'[4]Freebase Algos compare'!$B$185:$F$185</c:f>
              <c:numCache>
                <c:formatCode>General</c:formatCode>
                <c:ptCount val="5"/>
                <c:pt idx="0">
                  <c:v>43.568047337278109</c:v>
                </c:pt>
                <c:pt idx="1">
                  <c:v>80.721893491124263</c:v>
                </c:pt>
                <c:pt idx="2">
                  <c:v>81.455621301775167</c:v>
                </c:pt>
                <c:pt idx="3">
                  <c:v>160.92307692307693</c:v>
                </c:pt>
                <c:pt idx="4">
                  <c:v>67.840236686390526</c:v>
                </c:pt>
              </c:numCache>
            </c:numRef>
          </c:val>
        </c:ser>
        <c:axId val="67748608"/>
        <c:axId val="67750528"/>
      </c:barChart>
      <c:catAx>
        <c:axId val="67748608"/>
        <c:scaling>
          <c:orientation val="minMax"/>
        </c:scaling>
        <c:axPos val="b"/>
        <c:title>
          <c:tx>
            <c:rich>
              <a:bodyPr/>
              <a:lstStyle/>
              <a:p>
                <a:pPr>
                  <a:defRPr/>
                </a:pPr>
                <a:r>
                  <a:rPr lang="en-US" baseline="0"/>
                  <a:t>Freebase</a:t>
                </a:r>
                <a:endParaRPr lang="en-US"/>
              </a:p>
            </c:rich>
          </c:tx>
          <c:layout/>
        </c:title>
        <c:tickLblPos val="nextTo"/>
        <c:crossAx val="67750528"/>
        <c:crosses val="autoZero"/>
        <c:auto val="1"/>
        <c:lblAlgn val="ctr"/>
        <c:lblOffset val="100"/>
      </c:catAx>
      <c:valAx>
        <c:axId val="67750528"/>
        <c:scaling>
          <c:orientation val="minMax"/>
        </c:scaling>
        <c:axPos val="l"/>
        <c:title>
          <c:tx>
            <c:rich>
              <a:bodyPr rot="-5400000" vert="horz"/>
              <a:lstStyle/>
              <a:p>
                <a:pPr>
                  <a:defRPr/>
                </a:pPr>
                <a:r>
                  <a:rPr lang="en-IN"/>
                  <a:t>Average # of</a:t>
                </a:r>
                <a:r>
                  <a:rPr lang="en-IN" baseline="0"/>
                  <a:t> s</a:t>
                </a:r>
                <a:r>
                  <a:rPr lang="en-IN"/>
                  <a:t>uggestions per query</a:t>
                </a:r>
              </a:p>
            </c:rich>
          </c:tx>
          <c:layout>
            <c:manualLayout>
              <c:xMode val="edge"/>
              <c:yMode val="edge"/>
              <c:x val="1.4598540145985401E-2"/>
              <c:y val="5.9106881196203706E-2"/>
            </c:manualLayout>
          </c:layout>
        </c:title>
        <c:numFmt formatCode="General" sourceLinked="1"/>
        <c:tickLblPos val="nextTo"/>
        <c:crossAx val="67748608"/>
        <c:crosses val="autoZero"/>
        <c:crossBetween val="between"/>
        <c:majorUnit val="25"/>
      </c:valAx>
      <c:spPr>
        <a:noFill/>
        <a:ln>
          <a:solidFill>
            <a:prstClr val="black"/>
          </a:solidFill>
        </a:ln>
      </c:spPr>
    </c:plotArea>
    <c:plotVisOnly val="1"/>
    <c:dispBlanksAs val="gap"/>
  </c:chart>
  <c:spPr>
    <a:ln>
      <a:noFill/>
    </a:ln>
  </c:sp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IN"/>
  <c:chart>
    <c:plotArea>
      <c:layout>
        <c:manualLayout>
          <c:layoutTarget val="inner"/>
          <c:xMode val="edge"/>
          <c:yMode val="edge"/>
          <c:x val="0.25397015154127633"/>
          <c:y val="5.5236437981916513E-2"/>
          <c:w val="0.69250186792344393"/>
          <c:h val="0.76017064877199625"/>
        </c:manualLayout>
      </c:layout>
      <c:barChart>
        <c:barDir val="col"/>
        <c:grouping val="clustered"/>
        <c:ser>
          <c:idx val="0"/>
          <c:order val="0"/>
          <c:dPt>
            <c:idx val="0"/>
            <c:spPr>
              <a:solidFill>
                <a:schemeClr val="accent1"/>
              </a:solidFill>
            </c:spPr>
          </c:dPt>
          <c:dPt>
            <c:idx val="1"/>
            <c:spPr>
              <a:pattFill prst="pct10">
                <a:fgClr>
                  <a:schemeClr val="tx2"/>
                </a:fgClr>
                <a:bgClr>
                  <a:schemeClr val="bg1"/>
                </a:bgClr>
              </a:pattFill>
              <a:ln>
                <a:solidFill>
                  <a:schemeClr val="tx1"/>
                </a:solidFill>
              </a:ln>
            </c:spPr>
          </c:dPt>
          <c:dPt>
            <c:idx val="2"/>
            <c:spPr>
              <a:pattFill prst="ltHorz">
                <a:fgClr>
                  <a:schemeClr val="tx2"/>
                </a:fgClr>
                <a:bgClr>
                  <a:schemeClr val="bg1"/>
                </a:bgClr>
              </a:pattFill>
              <a:ln>
                <a:solidFill>
                  <a:schemeClr val="tx1"/>
                </a:solidFill>
              </a:ln>
            </c:spPr>
          </c:dPt>
          <c:dPt>
            <c:idx val="3"/>
            <c:spPr>
              <a:pattFill prst="wdUpDiag">
                <a:fgClr>
                  <a:schemeClr val="tx2"/>
                </a:fgClr>
                <a:bgClr>
                  <a:schemeClr val="bg1"/>
                </a:bgClr>
              </a:pattFill>
              <a:ln>
                <a:solidFill>
                  <a:schemeClr val="tx1"/>
                </a:solidFill>
              </a:ln>
            </c:spPr>
          </c:dPt>
          <c:dPt>
            <c:idx val="4"/>
            <c:spPr>
              <a:pattFill prst="horzBrick">
                <a:fgClr>
                  <a:schemeClr val="tx1"/>
                </a:fgClr>
                <a:bgClr>
                  <a:schemeClr val="bg1"/>
                </a:bgClr>
              </a:pattFill>
              <a:ln>
                <a:solidFill>
                  <a:schemeClr val="tx1"/>
                </a:solidFill>
              </a:ln>
            </c:spPr>
          </c:dPt>
          <c:cat>
            <c:strRef>
              <c:f>'[5]DBpedia Algos Compare'!$B$135:$F$135</c:f>
              <c:strCache>
                <c:ptCount val="5"/>
                <c:pt idx="0">
                  <c:v>RDP</c:v>
                </c:pt>
                <c:pt idx="1">
                  <c:v>RF</c:v>
                </c:pt>
                <c:pt idx="2">
                  <c:v>NB</c:v>
                </c:pt>
                <c:pt idx="3">
                  <c:v>SVD</c:v>
                </c:pt>
                <c:pt idx="4">
                  <c:v>CAR</c:v>
                </c:pt>
              </c:strCache>
            </c:strRef>
          </c:cat>
          <c:val>
            <c:numRef>
              <c:f>'[5]DBpedia Algos Compare'!$B$137:$F$137</c:f>
              <c:numCache>
                <c:formatCode>General</c:formatCode>
                <c:ptCount val="5"/>
                <c:pt idx="0">
                  <c:v>126.61363636363635</c:v>
                </c:pt>
                <c:pt idx="1">
                  <c:v>163.99242424242453</c:v>
                </c:pt>
                <c:pt idx="2">
                  <c:v>134.34090909090909</c:v>
                </c:pt>
                <c:pt idx="3">
                  <c:v>150.70454545454527</c:v>
                </c:pt>
                <c:pt idx="4">
                  <c:v>157.19696969696955</c:v>
                </c:pt>
              </c:numCache>
            </c:numRef>
          </c:val>
        </c:ser>
        <c:axId val="67875200"/>
        <c:axId val="67877120"/>
      </c:barChart>
      <c:catAx>
        <c:axId val="67875200"/>
        <c:scaling>
          <c:orientation val="minMax"/>
        </c:scaling>
        <c:axPos val="b"/>
        <c:title>
          <c:tx>
            <c:rich>
              <a:bodyPr/>
              <a:lstStyle/>
              <a:p>
                <a:pPr>
                  <a:defRPr/>
                </a:pPr>
                <a:r>
                  <a:rPr lang="en-US" baseline="0"/>
                  <a:t>DBpedia</a:t>
                </a:r>
                <a:endParaRPr lang="en-US"/>
              </a:p>
            </c:rich>
          </c:tx>
          <c:layout/>
        </c:title>
        <c:numFmt formatCode="General" sourceLinked="1"/>
        <c:tickLblPos val="nextTo"/>
        <c:crossAx val="67877120"/>
        <c:crosses val="autoZero"/>
        <c:auto val="1"/>
        <c:lblAlgn val="ctr"/>
        <c:lblOffset val="100"/>
      </c:catAx>
      <c:valAx>
        <c:axId val="67877120"/>
        <c:scaling>
          <c:orientation val="minMax"/>
        </c:scaling>
        <c:axPos val="l"/>
        <c:title>
          <c:tx>
            <c:rich>
              <a:bodyPr rot="-5400000" vert="horz"/>
              <a:lstStyle/>
              <a:p>
                <a:pPr>
                  <a:defRPr/>
                </a:pPr>
                <a:r>
                  <a:rPr lang="en-IN"/>
                  <a:t>Average # of suggestions per query</a:t>
                </a:r>
              </a:p>
            </c:rich>
          </c:tx>
          <c:layout>
            <c:manualLayout>
              <c:xMode val="edge"/>
              <c:yMode val="edge"/>
              <c:x val="3.292181069958848E-2"/>
              <c:y val="7.1448883645417641E-2"/>
            </c:manualLayout>
          </c:layout>
        </c:title>
        <c:numFmt formatCode="General" sourceLinked="1"/>
        <c:tickLblPos val="nextTo"/>
        <c:crossAx val="67875200"/>
        <c:crosses val="autoZero"/>
        <c:crossBetween val="between"/>
        <c:majorUnit val="25"/>
      </c:valAx>
      <c:spPr>
        <a:ln>
          <a:solidFill>
            <a:schemeClr val="tx1"/>
          </a:solidFill>
        </a:ln>
      </c:spPr>
    </c:plotArea>
    <c:plotVisOnly val="1"/>
    <c:dispBlanksAs val="gap"/>
  </c:chart>
  <c:spPr>
    <a:ln>
      <a:noFill/>
    </a:ln>
  </c:sp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dPt>
            <c:idx val="0"/>
            <c:spPr>
              <a:solidFill>
                <a:schemeClr val="accent1"/>
              </a:solidFill>
            </c:spPr>
          </c:dPt>
          <c:dPt>
            <c:idx val="1"/>
            <c:spPr>
              <a:pattFill prst="pct10">
                <a:fgClr>
                  <a:schemeClr val="tx2"/>
                </a:fgClr>
                <a:bgClr>
                  <a:schemeClr val="bg1"/>
                </a:bgClr>
              </a:pattFill>
              <a:ln>
                <a:solidFill>
                  <a:schemeClr val="tx1"/>
                </a:solidFill>
              </a:ln>
            </c:spPr>
          </c:dPt>
          <c:dPt>
            <c:idx val="2"/>
            <c:spPr>
              <a:pattFill prst="ltHorz">
                <a:fgClr>
                  <a:schemeClr val="tx2"/>
                </a:fgClr>
                <a:bgClr>
                  <a:schemeClr val="bg1"/>
                </a:bgClr>
              </a:pattFill>
              <a:ln>
                <a:solidFill>
                  <a:schemeClr val="tx1"/>
                </a:solidFill>
              </a:ln>
            </c:spPr>
          </c:dPt>
          <c:dPt>
            <c:idx val="3"/>
            <c:spPr>
              <a:pattFill prst="wdUpDiag">
                <a:fgClr>
                  <a:schemeClr val="tx2"/>
                </a:fgClr>
                <a:bgClr>
                  <a:schemeClr val="bg1"/>
                </a:bgClr>
              </a:pattFill>
              <a:ln>
                <a:solidFill>
                  <a:schemeClr val="tx1"/>
                </a:solidFill>
              </a:ln>
            </c:spPr>
          </c:dPt>
          <c:dPt>
            <c:idx val="4"/>
            <c:spPr>
              <a:pattFill prst="horzBrick">
                <a:fgClr>
                  <a:schemeClr val="tx1"/>
                </a:fgClr>
                <a:bgClr>
                  <a:schemeClr val="bg1"/>
                </a:bgClr>
              </a:pattFill>
              <a:ln>
                <a:solidFill>
                  <a:schemeClr val="tx1"/>
                </a:solidFill>
              </a:ln>
            </c:spPr>
          </c:dPt>
          <c:cat>
            <c:strRef>
              <c:f>'[4]Time plots'!$B$178:$F$178</c:f>
              <c:strCache>
                <c:ptCount val="5"/>
                <c:pt idx="0">
                  <c:v>RDP</c:v>
                </c:pt>
                <c:pt idx="1">
                  <c:v>RF</c:v>
                </c:pt>
                <c:pt idx="2">
                  <c:v>NB</c:v>
                </c:pt>
                <c:pt idx="3">
                  <c:v>SVD</c:v>
                </c:pt>
                <c:pt idx="4">
                  <c:v>CAR</c:v>
                </c:pt>
              </c:strCache>
            </c:strRef>
          </c:cat>
          <c:val>
            <c:numRef>
              <c:f>'[4]Time plots'!$B$179:$F$179</c:f>
              <c:numCache>
                <c:formatCode>General</c:formatCode>
                <c:ptCount val="5"/>
                <c:pt idx="0">
                  <c:v>7.752988165680474</c:v>
                </c:pt>
                <c:pt idx="1">
                  <c:v>11.87183431952665</c:v>
                </c:pt>
                <c:pt idx="2">
                  <c:v>3.9883905325443814</c:v>
                </c:pt>
                <c:pt idx="3">
                  <c:v>166.42874556213027</c:v>
                </c:pt>
                <c:pt idx="4">
                  <c:v>68.353875739644835</c:v>
                </c:pt>
              </c:numCache>
            </c:numRef>
          </c:val>
        </c:ser>
        <c:axId val="67539328"/>
        <c:axId val="67541248"/>
      </c:barChart>
      <c:catAx>
        <c:axId val="67539328"/>
        <c:scaling>
          <c:orientation val="minMax"/>
        </c:scaling>
        <c:axPos val="b"/>
        <c:title>
          <c:tx>
            <c:rich>
              <a:bodyPr/>
              <a:lstStyle/>
              <a:p>
                <a:pPr>
                  <a:defRPr/>
                </a:pPr>
                <a:r>
                  <a:rPr lang="en-US"/>
                  <a:t>Freebase</a:t>
                </a:r>
              </a:p>
            </c:rich>
          </c:tx>
          <c:layout/>
        </c:title>
        <c:tickLblPos val="nextTo"/>
        <c:crossAx val="67541248"/>
        <c:crosses val="autoZero"/>
        <c:auto val="1"/>
        <c:lblAlgn val="ctr"/>
        <c:lblOffset val="100"/>
      </c:catAx>
      <c:valAx>
        <c:axId val="67541248"/>
        <c:scaling>
          <c:orientation val="minMax"/>
        </c:scaling>
        <c:axPos val="l"/>
        <c:title>
          <c:tx>
            <c:rich>
              <a:bodyPr rot="-5400000" vert="horz"/>
              <a:lstStyle/>
              <a:p>
                <a:pPr>
                  <a:defRPr/>
                </a:pPr>
                <a:r>
                  <a:rPr lang="en-IN"/>
                  <a:t>Average time per query (in</a:t>
                </a:r>
                <a:r>
                  <a:rPr lang="en-IN" baseline="0"/>
                  <a:t> seconds)</a:t>
                </a:r>
                <a:endParaRPr lang="en-IN"/>
              </a:p>
            </c:rich>
          </c:tx>
          <c:layout>
            <c:manualLayout>
              <c:xMode val="edge"/>
              <c:yMode val="edge"/>
              <c:x val="4.0685480008429614E-2"/>
              <c:y val="5.9380340615317821E-2"/>
            </c:manualLayout>
          </c:layout>
        </c:title>
        <c:numFmt formatCode="General" sourceLinked="1"/>
        <c:tickLblPos val="nextTo"/>
        <c:crossAx val="67539328"/>
        <c:crosses val="autoZero"/>
        <c:crossBetween val="between"/>
        <c:majorUnit val="25"/>
      </c:valAx>
      <c:spPr>
        <a:ln>
          <a:solidFill>
            <a:prstClr val="black"/>
          </a:solidFill>
        </a:ln>
      </c:spPr>
    </c:plotArea>
    <c:plotVisOnly val="1"/>
    <c:dispBlanksAs val="gap"/>
  </c:chart>
  <c:spPr>
    <a:ln>
      <a:noFill/>
    </a:ln>
  </c:sp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dPt>
            <c:idx val="0"/>
            <c:spPr>
              <a:solidFill>
                <a:schemeClr val="accent1"/>
              </a:solidFill>
            </c:spPr>
          </c:dPt>
          <c:dPt>
            <c:idx val="1"/>
            <c:spPr>
              <a:pattFill prst="pct10">
                <a:fgClr>
                  <a:schemeClr val="tx2"/>
                </a:fgClr>
                <a:bgClr>
                  <a:schemeClr val="bg1"/>
                </a:bgClr>
              </a:pattFill>
              <a:ln>
                <a:solidFill>
                  <a:schemeClr val="tx1"/>
                </a:solidFill>
              </a:ln>
            </c:spPr>
          </c:dPt>
          <c:dPt>
            <c:idx val="2"/>
            <c:spPr>
              <a:pattFill prst="ltHorz">
                <a:fgClr>
                  <a:schemeClr val="tx2"/>
                </a:fgClr>
                <a:bgClr>
                  <a:schemeClr val="bg1"/>
                </a:bgClr>
              </a:pattFill>
              <a:ln>
                <a:solidFill>
                  <a:schemeClr val="tx1"/>
                </a:solidFill>
              </a:ln>
            </c:spPr>
          </c:dPt>
          <c:dPt>
            <c:idx val="3"/>
            <c:spPr>
              <a:pattFill prst="wdUpDiag">
                <a:fgClr>
                  <a:schemeClr val="tx2"/>
                </a:fgClr>
                <a:bgClr>
                  <a:schemeClr val="bg1"/>
                </a:bgClr>
              </a:pattFill>
              <a:ln>
                <a:solidFill>
                  <a:schemeClr val="tx1"/>
                </a:solidFill>
              </a:ln>
            </c:spPr>
          </c:dPt>
          <c:dPt>
            <c:idx val="4"/>
            <c:spPr>
              <a:pattFill prst="horzBrick">
                <a:fgClr>
                  <a:schemeClr val="tx1"/>
                </a:fgClr>
                <a:bgClr>
                  <a:schemeClr val="bg1"/>
                </a:bgClr>
              </a:pattFill>
              <a:ln>
                <a:solidFill>
                  <a:schemeClr val="tx1"/>
                </a:solidFill>
              </a:ln>
            </c:spPr>
          </c:dPt>
          <c:cat>
            <c:strRef>
              <c:f>'[5]Time plots'!$B$137:$F$137</c:f>
              <c:strCache>
                <c:ptCount val="5"/>
                <c:pt idx="0">
                  <c:v>RDP</c:v>
                </c:pt>
                <c:pt idx="1">
                  <c:v>RF</c:v>
                </c:pt>
                <c:pt idx="2">
                  <c:v>NB</c:v>
                </c:pt>
                <c:pt idx="3">
                  <c:v>SVD</c:v>
                </c:pt>
                <c:pt idx="4">
                  <c:v>CAR</c:v>
                </c:pt>
              </c:strCache>
            </c:strRef>
          </c:cat>
          <c:val>
            <c:numRef>
              <c:f>'[5]Time plots'!$B$143:$F$143</c:f>
              <c:numCache>
                <c:formatCode>General</c:formatCode>
                <c:ptCount val="5"/>
                <c:pt idx="0">
                  <c:v>119.75547727272716</c:v>
                </c:pt>
                <c:pt idx="1">
                  <c:v>26.709742424242425</c:v>
                </c:pt>
                <c:pt idx="2">
                  <c:v>5.9949621212121276</c:v>
                </c:pt>
                <c:pt idx="3">
                  <c:v>250.21027272727252</c:v>
                </c:pt>
                <c:pt idx="4">
                  <c:v>444.24015151515147</c:v>
                </c:pt>
              </c:numCache>
            </c:numRef>
          </c:val>
        </c:ser>
        <c:axId val="67977216"/>
        <c:axId val="67979136"/>
      </c:barChart>
      <c:catAx>
        <c:axId val="67977216"/>
        <c:scaling>
          <c:orientation val="minMax"/>
        </c:scaling>
        <c:axPos val="b"/>
        <c:title>
          <c:tx>
            <c:rich>
              <a:bodyPr/>
              <a:lstStyle/>
              <a:p>
                <a:pPr>
                  <a:defRPr/>
                </a:pPr>
                <a:r>
                  <a:rPr lang="en-US"/>
                  <a:t>DBpedia</a:t>
                </a:r>
              </a:p>
            </c:rich>
          </c:tx>
          <c:layout/>
        </c:title>
        <c:tickLblPos val="nextTo"/>
        <c:crossAx val="67979136"/>
        <c:crosses val="autoZero"/>
        <c:auto val="1"/>
        <c:lblAlgn val="ctr"/>
        <c:lblOffset val="100"/>
      </c:catAx>
      <c:valAx>
        <c:axId val="67979136"/>
        <c:scaling>
          <c:orientation val="minMax"/>
          <c:max val="450"/>
          <c:min val="0"/>
        </c:scaling>
        <c:axPos val="l"/>
        <c:title>
          <c:tx>
            <c:rich>
              <a:bodyPr rot="-5400000" vert="horz"/>
              <a:lstStyle/>
              <a:p>
                <a:pPr>
                  <a:defRPr/>
                </a:pPr>
                <a:r>
                  <a:rPr lang="en-IN"/>
                  <a:t>Average</a:t>
                </a:r>
                <a:r>
                  <a:rPr lang="en-IN" baseline="0"/>
                  <a:t> time per Query (in seconds)</a:t>
                </a:r>
                <a:endParaRPr lang="en-IN"/>
              </a:p>
            </c:rich>
          </c:tx>
          <c:layout>
            <c:manualLayout>
              <c:xMode val="edge"/>
              <c:yMode val="edge"/>
              <c:x val="3.1465026725673938E-2"/>
              <c:y val="7.3892673528168598E-2"/>
            </c:manualLayout>
          </c:layout>
        </c:title>
        <c:numFmt formatCode="General" sourceLinked="1"/>
        <c:tickLblPos val="nextTo"/>
        <c:crossAx val="67977216"/>
        <c:crosses val="autoZero"/>
        <c:crossBetween val="between"/>
        <c:majorUnit val="100"/>
      </c:valAx>
      <c:spPr>
        <a:ln>
          <a:solidFill>
            <a:sysClr val="windowText" lastClr="000000"/>
          </a:solidFill>
        </a:ln>
      </c:spPr>
    </c:plotArea>
    <c:plotVisOnly val="1"/>
    <c:dispBlanksAs val="gap"/>
  </c:chart>
  <c:spPr>
    <a:ln>
      <a:noFill/>
    </a:ln>
  </c:sp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stacked"/>
        <c:ser>
          <c:idx val="0"/>
          <c:order val="0"/>
          <c:spPr>
            <a:noFill/>
            <a:ln>
              <a:noFill/>
            </a:ln>
          </c:spPr>
          <c:errBars>
            <c:errBarType val="minus"/>
            <c:errValType val="cust"/>
            <c:plus>
              <c:numLit>
                <c:formatCode>General</c:formatCode>
                <c:ptCount val="1"/>
                <c:pt idx="0">
                  <c:v>1</c:v>
                </c:pt>
              </c:numLit>
            </c:plus>
            <c:minus>
              <c:numRef>
                <c:f>'[2]box plots'!$B$180:$C$180</c:f>
                <c:numCache>
                  <c:formatCode>General</c:formatCode>
                  <c:ptCount val="2"/>
                  <c:pt idx="0">
                    <c:v>13</c:v>
                  </c:pt>
                  <c:pt idx="1">
                    <c:v>18</c:v>
                  </c:pt>
                </c:numCache>
              </c:numRef>
            </c:minus>
          </c:errBars>
          <c:cat>
            <c:strRef>
              <c:f>'[2]box plots'!$B$179:$C$179</c:f>
              <c:strCache>
                <c:ptCount val="2"/>
                <c:pt idx="0">
                  <c:v>Wiki-FB</c:v>
                </c:pt>
                <c:pt idx="1">
                  <c:v>Data-FB</c:v>
                </c:pt>
              </c:strCache>
            </c:strRef>
          </c:cat>
          <c:val>
            <c:numRef>
              <c:f>'[2]box plots'!$B$181:$C$181</c:f>
              <c:numCache>
                <c:formatCode>General</c:formatCode>
                <c:ptCount val="2"/>
                <c:pt idx="0">
                  <c:v>18</c:v>
                </c:pt>
                <c:pt idx="1">
                  <c:v>23</c:v>
                </c:pt>
              </c:numCache>
            </c:numRef>
          </c:val>
        </c:ser>
        <c:ser>
          <c:idx val="1"/>
          <c:order val="1"/>
          <c:spPr>
            <a:noFill/>
            <a:ln>
              <a:solidFill>
                <a:prstClr val="black"/>
              </a:solidFill>
            </a:ln>
          </c:spPr>
          <c:cat>
            <c:strRef>
              <c:f>'[2]box plots'!$B$179:$C$179</c:f>
              <c:strCache>
                <c:ptCount val="2"/>
                <c:pt idx="0">
                  <c:v>Wiki-FB</c:v>
                </c:pt>
                <c:pt idx="1">
                  <c:v>Data-FB</c:v>
                </c:pt>
              </c:strCache>
            </c:strRef>
          </c:cat>
          <c:val>
            <c:numRef>
              <c:f>'[2]box plots'!$B$182:$C$182</c:f>
              <c:numCache>
                <c:formatCode>General</c:formatCode>
                <c:ptCount val="2"/>
                <c:pt idx="0">
                  <c:v>8</c:v>
                </c:pt>
                <c:pt idx="1">
                  <c:v>42</c:v>
                </c:pt>
              </c:numCache>
            </c:numRef>
          </c:val>
        </c:ser>
        <c:ser>
          <c:idx val="2"/>
          <c:order val="2"/>
          <c:spPr>
            <a:noFill/>
            <a:ln>
              <a:solidFill>
                <a:prstClr val="black"/>
              </a:solidFill>
            </a:ln>
          </c:spPr>
          <c:errBars>
            <c:errBarType val="plus"/>
            <c:errValType val="cust"/>
            <c:plus>
              <c:numRef>
                <c:f>'[2]box plots'!$B$184:$C$184</c:f>
                <c:numCache>
                  <c:formatCode>General</c:formatCode>
                  <c:ptCount val="2"/>
                  <c:pt idx="0">
                    <c:v>153</c:v>
                  </c:pt>
                  <c:pt idx="1">
                    <c:v>0</c:v>
                  </c:pt>
                </c:numCache>
              </c:numRef>
            </c:plus>
            <c:minus>
              <c:numLit>
                <c:formatCode>General</c:formatCode>
                <c:ptCount val="1"/>
                <c:pt idx="0">
                  <c:v>1</c:v>
                </c:pt>
              </c:numLit>
            </c:minus>
          </c:errBars>
          <c:cat>
            <c:strRef>
              <c:f>'[2]box plots'!$B$179:$C$179</c:f>
              <c:strCache>
                <c:ptCount val="2"/>
                <c:pt idx="0">
                  <c:v>Wiki-FB</c:v>
                </c:pt>
                <c:pt idx="1">
                  <c:v>Data-FB</c:v>
                </c:pt>
              </c:strCache>
            </c:strRef>
          </c:cat>
          <c:val>
            <c:numRef>
              <c:f>'[2]box plots'!$B$183:$C$183</c:f>
              <c:numCache>
                <c:formatCode>General</c:formatCode>
                <c:ptCount val="2"/>
                <c:pt idx="0">
                  <c:v>21</c:v>
                </c:pt>
                <c:pt idx="1">
                  <c:v>135</c:v>
                </c:pt>
              </c:numCache>
            </c:numRef>
          </c:val>
        </c:ser>
        <c:overlap val="100"/>
        <c:axId val="68629632"/>
        <c:axId val="68631552"/>
      </c:barChart>
      <c:catAx>
        <c:axId val="68629632"/>
        <c:scaling>
          <c:orientation val="minMax"/>
        </c:scaling>
        <c:axPos val="b"/>
        <c:title>
          <c:tx>
            <c:rich>
              <a:bodyPr/>
              <a:lstStyle/>
              <a:p>
                <a:pPr>
                  <a:defRPr/>
                </a:pPr>
                <a:r>
                  <a:rPr lang="en-US"/>
                  <a:t>Freebase</a:t>
                </a:r>
              </a:p>
            </c:rich>
          </c:tx>
          <c:layout>
            <c:manualLayout>
              <c:xMode val="edge"/>
              <c:yMode val="edge"/>
              <c:x val="0.49376039150484741"/>
              <c:y val="0.89575098887286908"/>
            </c:manualLayout>
          </c:layout>
        </c:title>
        <c:tickLblPos val="nextTo"/>
        <c:crossAx val="68631552"/>
        <c:crosses val="autoZero"/>
        <c:auto val="1"/>
        <c:lblAlgn val="ctr"/>
        <c:lblOffset val="100"/>
      </c:catAx>
      <c:valAx>
        <c:axId val="68631552"/>
        <c:scaling>
          <c:orientation val="minMax"/>
          <c:max val="200"/>
        </c:scaling>
        <c:axPos val="l"/>
        <c:title>
          <c:tx>
            <c:rich>
              <a:bodyPr rot="-5400000" vert="horz"/>
              <a:lstStyle/>
              <a:p>
                <a:pPr>
                  <a:defRPr/>
                </a:pPr>
                <a:r>
                  <a:rPr lang="en-IN" baseline="0"/>
                  <a:t>Number  of suggestions per query</a:t>
                </a:r>
                <a:endParaRPr lang="en-IN"/>
              </a:p>
            </c:rich>
          </c:tx>
          <c:layout>
            <c:manualLayout>
              <c:xMode val="edge"/>
              <c:yMode val="edge"/>
              <c:x val="1.6666883581701049E-2"/>
              <c:y val="4.1766029246344288E-2"/>
            </c:manualLayout>
          </c:layout>
        </c:title>
        <c:numFmt formatCode="General" sourceLinked="1"/>
        <c:tickLblPos val="nextTo"/>
        <c:crossAx val="68629632"/>
        <c:crosses val="autoZero"/>
        <c:crossBetween val="between"/>
        <c:majorUnit val="25"/>
      </c:valAx>
      <c:spPr>
        <a:ln>
          <a:solidFill>
            <a:prstClr val="black"/>
          </a:solidFill>
        </a:ln>
      </c:spPr>
    </c:plotArea>
    <c:plotVisOnly val="1"/>
    <c:dispBlanksAs val="gap"/>
  </c:chart>
  <c:spPr>
    <a:ln>
      <a:noFill/>
    </a:ln>
  </c:sp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dPt>
            <c:idx val="0"/>
            <c:spPr>
              <a:solidFill>
                <a:schemeClr val="tx1">
                  <a:lumMod val="50000"/>
                  <a:lumOff val="50000"/>
                </a:schemeClr>
              </a:solidFill>
              <a:ln>
                <a:solidFill>
                  <a:schemeClr val="tx1"/>
                </a:solidFill>
              </a:ln>
            </c:spPr>
          </c:dPt>
          <c:dPt>
            <c:idx val="1"/>
            <c:spPr>
              <a:pattFill prst="diagBrick">
                <a:fgClr>
                  <a:schemeClr val="tx1"/>
                </a:fgClr>
                <a:bgClr>
                  <a:schemeClr val="bg1"/>
                </a:bgClr>
              </a:pattFill>
              <a:ln>
                <a:solidFill>
                  <a:schemeClr val="tx1"/>
                </a:solidFill>
              </a:ln>
            </c:spPr>
          </c:dPt>
          <c:dPt>
            <c:idx val="2"/>
            <c:spPr>
              <a:pattFill prst="dkUpDiag">
                <a:fgClr>
                  <a:schemeClr val="accent1"/>
                </a:fgClr>
                <a:bgClr>
                  <a:schemeClr val="bg1"/>
                </a:bgClr>
              </a:pattFill>
              <a:ln>
                <a:solidFill>
                  <a:schemeClr val="tx1"/>
                </a:solidFill>
              </a:ln>
            </c:spPr>
          </c:dPt>
          <c:cat>
            <c:strRef>
              <c:f>[3]Sheet1!$F$138:$H$138</c:f>
              <c:strCache>
                <c:ptCount val="3"/>
                <c:pt idx="0">
                  <c:v>Wiki-DB</c:v>
                </c:pt>
                <c:pt idx="1">
                  <c:v>Data-DB</c:v>
                </c:pt>
                <c:pt idx="2">
                  <c:v>QLog-DB</c:v>
                </c:pt>
              </c:strCache>
            </c:strRef>
          </c:cat>
          <c:val>
            <c:numRef>
              <c:f>[3]Sheet1!$F$154:$H$154</c:f>
              <c:numCache>
                <c:formatCode>General</c:formatCode>
                <c:ptCount val="3"/>
                <c:pt idx="0">
                  <c:v>126.61363636363635</c:v>
                </c:pt>
                <c:pt idx="1">
                  <c:v>120.31060606060606</c:v>
                </c:pt>
                <c:pt idx="2">
                  <c:v>167.53030303030303</c:v>
                </c:pt>
              </c:numCache>
            </c:numRef>
          </c:val>
        </c:ser>
        <c:axId val="68689920"/>
        <c:axId val="68691840"/>
      </c:barChart>
      <c:catAx>
        <c:axId val="68689920"/>
        <c:scaling>
          <c:orientation val="minMax"/>
        </c:scaling>
        <c:axPos val="b"/>
        <c:title>
          <c:tx>
            <c:rich>
              <a:bodyPr/>
              <a:lstStyle/>
              <a:p>
                <a:pPr>
                  <a:defRPr/>
                </a:pPr>
                <a:r>
                  <a:rPr lang="en-US"/>
                  <a:t>DBpedia</a:t>
                </a:r>
              </a:p>
            </c:rich>
          </c:tx>
          <c:layout>
            <c:manualLayout>
              <c:xMode val="edge"/>
              <c:yMode val="edge"/>
              <c:x val="0.50029870821307532"/>
              <c:y val="0.88832738468245032"/>
            </c:manualLayout>
          </c:layout>
        </c:title>
        <c:tickLblPos val="nextTo"/>
        <c:crossAx val="68691840"/>
        <c:crosses val="autoZero"/>
        <c:auto val="1"/>
        <c:lblAlgn val="ctr"/>
        <c:lblOffset val="100"/>
      </c:catAx>
      <c:valAx>
        <c:axId val="68691840"/>
        <c:scaling>
          <c:orientation val="minMax"/>
        </c:scaling>
        <c:axPos val="l"/>
        <c:title>
          <c:tx>
            <c:rich>
              <a:bodyPr rot="-5400000" vert="horz"/>
              <a:lstStyle/>
              <a:p>
                <a:pPr>
                  <a:defRPr/>
                </a:pPr>
                <a:r>
                  <a:rPr lang="en-IN"/>
                  <a:t>Average</a:t>
                </a:r>
                <a:r>
                  <a:rPr lang="en-IN" baseline="0"/>
                  <a:t> # of suggestions per query</a:t>
                </a:r>
                <a:endParaRPr lang="en-IN"/>
              </a:p>
            </c:rich>
          </c:tx>
          <c:layout>
            <c:manualLayout>
              <c:xMode val="edge"/>
              <c:yMode val="edge"/>
              <c:x val="2.3391853796053269E-2"/>
              <c:y val="6.1123600008014284E-2"/>
            </c:manualLayout>
          </c:layout>
        </c:title>
        <c:numFmt formatCode="General" sourceLinked="1"/>
        <c:tickLblPos val="nextTo"/>
        <c:crossAx val="68689920"/>
        <c:crosses val="autoZero"/>
        <c:crossBetween val="between"/>
        <c:majorUnit val="25"/>
      </c:valAx>
      <c:spPr>
        <a:ln>
          <a:solidFill>
            <a:sysClr val="windowText" lastClr="000000"/>
          </a:solidFill>
        </a:ln>
      </c:spPr>
    </c:plotArea>
    <c:plotVisOnly val="1"/>
    <c:dispBlanksAs val="gap"/>
  </c:chart>
  <c:spPr>
    <a:ln>
      <a:noFill/>
    </a:ln>
  </c:sp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lang val="en-IN"/>
  <c:chart>
    <c:plotArea>
      <c:layout>
        <c:manualLayout>
          <c:layoutTarget val="inner"/>
          <c:xMode val="edge"/>
          <c:yMode val="edge"/>
          <c:x val="0.16288491370000197"/>
          <c:y val="5.3981627296587925E-2"/>
          <c:w val="0.7988772314988789"/>
          <c:h val="0.72775553055868147"/>
        </c:manualLayout>
      </c:layout>
      <c:lineChart>
        <c:grouping val="standard"/>
        <c:ser>
          <c:idx val="0"/>
          <c:order val="0"/>
          <c:tx>
            <c:strRef>
              <c:f>[6]Sheet2!$A$179</c:f>
              <c:strCache>
                <c:ptCount val="1"/>
                <c:pt idx="0">
                  <c:v>RDP</c:v>
                </c:pt>
              </c:strCache>
            </c:strRef>
          </c:tx>
          <c:marker>
            <c:symbol val="diamond"/>
            <c:size val="10"/>
          </c:marker>
          <c:cat>
            <c:strRef>
              <c:f>[6]Sheet2!$B$178:$G$178</c:f>
              <c:strCache>
                <c:ptCount val="6"/>
                <c:pt idx="0">
                  <c:v>(1,1)</c:v>
                </c:pt>
                <c:pt idx="1">
                  <c:v>(2,2)</c:v>
                </c:pt>
                <c:pt idx="2">
                  <c:v>(4,4)</c:v>
                </c:pt>
                <c:pt idx="3">
                  <c:v>(8,8)</c:v>
                </c:pt>
                <c:pt idx="4">
                  <c:v>(10,10)</c:v>
                </c:pt>
                <c:pt idx="5">
                  <c:v>(25,25)</c:v>
                </c:pt>
              </c:strCache>
            </c:strRef>
          </c:cat>
          <c:val>
            <c:numRef>
              <c:f>[6]Sheet2!$B$179:$G$179</c:f>
              <c:numCache>
                <c:formatCode>General</c:formatCode>
                <c:ptCount val="6"/>
                <c:pt idx="0">
                  <c:v>79.744450421373642</c:v>
                </c:pt>
                <c:pt idx="1">
                  <c:v>51.603155818540479</c:v>
                </c:pt>
                <c:pt idx="2">
                  <c:v>46.841886318809394</c:v>
                </c:pt>
                <c:pt idx="3">
                  <c:v>45.878644432490518</c:v>
                </c:pt>
                <c:pt idx="4">
                  <c:v>45.214129460283253</c:v>
                </c:pt>
                <c:pt idx="5">
                  <c:v>44.230769230000035</c:v>
                </c:pt>
              </c:numCache>
            </c:numRef>
          </c:val>
        </c:ser>
        <c:ser>
          <c:idx val="1"/>
          <c:order val="1"/>
          <c:tx>
            <c:strRef>
              <c:f>[6]Sheet2!$A$180</c:f>
              <c:strCache>
                <c:ptCount val="1"/>
                <c:pt idx="0">
                  <c:v>RDP-noneg</c:v>
                </c:pt>
              </c:strCache>
            </c:strRef>
          </c:tx>
          <c:spPr>
            <a:ln>
              <a:prstDash val="dash"/>
            </a:ln>
          </c:spPr>
          <c:marker>
            <c:symbol val="star"/>
            <c:size val="10"/>
            <c:spPr>
              <a:ln w="25400"/>
            </c:spPr>
          </c:marker>
          <c:cat>
            <c:strRef>
              <c:f>[6]Sheet2!$B$178:$G$178</c:f>
              <c:strCache>
                <c:ptCount val="6"/>
                <c:pt idx="0">
                  <c:v>(1,1)</c:v>
                </c:pt>
                <c:pt idx="1">
                  <c:v>(2,2)</c:v>
                </c:pt>
                <c:pt idx="2">
                  <c:v>(4,4)</c:v>
                </c:pt>
                <c:pt idx="3">
                  <c:v>(8,8)</c:v>
                </c:pt>
                <c:pt idx="4">
                  <c:v>(10,10)</c:v>
                </c:pt>
                <c:pt idx="5">
                  <c:v>(25,25)</c:v>
                </c:pt>
              </c:strCache>
            </c:strRef>
          </c:cat>
          <c:val>
            <c:numRef>
              <c:f>[6]Sheet2!$B$180:$G$180</c:f>
              <c:numCache>
                <c:formatCode>General</c:formatCode>
                <c:ptCount val="6"/>
                <c:pt idx="0">
                  <c:v>107.1952663</c:v>
                </c:pt>
                <c:pt idx="1">
                  <c:v>101.4201183</c:v>
                </c:pt>
                <c:pt idx="2">
                  <c:v>95.047337279999979</c:v>
                </c:pt>
                <c:pt idx="3">
                  <c:v>82.544378699999982</c:v>
                </c:pt>
                <c:pt idx="4">
                  <c:v>81.248520709999994</c:v>
                </c:pt>
                <c:pt idx="5">
                  <c:v>60.9704142</c:v>
                </c:pt>
              </c:numCache>
            </c:numRef>
          </c:val>
        </c:ser>
        <c:marker val="1"/>
        <c:axId val="68559616"/>
        <c:axId val="68561152"/>
      </c:lineChart>
      <c:catAx>
        <c:axId val="68559616"/>
        <c:scaling>
          <c:orientation val="minMax"/>
        </c:scaling>
        <c:axPos val="b"/>
        <c:title>
          <c:tx>
            <c:rich>
              <a:bodyPr/>
              <a:lstStyle/>
              <a:p>
                <a:pPr>
                  <a:defRPr/>
                </a:pPr>
                <a:r>
                  <a:rPr lang="en-US" dirty="0" smtClean="0"/>
                  <a:t>Freebase: Parameters (N, </a:t>
                </a:r>
                <a:r>
                  <a:rPr lang="el-GR" dirty="0" smtClean="0">
                    <a:latin typeface="Times New Roman"/>
                    <a:cs typeface="Times New Roman"/>
                  </a:rPr>
                  <a:t>τ</a:t>
                </a:r>
                <a:r>
                  <a:rPr lang="en-US" dirty="0" smtClean="0"/>
                  <a:t>)</a:t>
                </a:r>
                <a:endParaRPr lang="en-US" dirty="0"/>
              </a:p>
            </c:rich>
          </c:tx>
          <c:layout/>
        </c:title>
        <c:tickLblPos val="nextTo"/>
        <c:txPr>
          <a:bodyPr/>
          <a:lstStyle/>
          <a:p>
            <a:pPr>
              <a:defRPr sz="1100"/>
            </a:pPr>
            <a:endParaRPr lang="en-US"/>
          </a:p>
        </c:txPr>
        <c:crossAx val="68561152"/>
        <c:crosses val="autoZero"/>
        <c:auto val="1"/>
        <c:lblAlgn val="ctr"/>
        <c:lblOffset val="100"/>
      </c:catAx>
      <c:valAx>
        <c:axId val="68561152"/>
        <c:scaling>
          <c:orientation val="minMax"/>
          <c:max val="120"/>
          <c:min val="40"/>
        </c:scaling>
        <c:axPos val="l"/>
        <c:title>
          <c:tx>
            <c:rich>
              <a:bodyPr rot="-5400000" vert="horz"/>
              <a:lstStyle/>
              <a:p>
                <a:pPr>
                  <a:defRPr/>
                </a:pPr>
                <a:r>
                  <a:rPr lang="en-US" sz="1000"/>
                  <a:t>Average</a:t>
                </a:r>
                <a:r>
                  <a:rPr lang="en-US" sz="1000" baseline="0"/>
                  <a:t> # of suggestions per query</a:t>
                </a:r>
                <a:endParaRPr lang="en-US" sz="1000"/>
              </a:p>
            </c:rich>
          </c:tx>
          <c:layout>
            <c:manualLayout>
              <c:xMode val="edge"/>
              <c:yMode val="edge"/>
              <c:x val="1.0752688172043012E-2"/>
              <c:y val="6.8983460400783306E-2"/>
            </c:manualLayout>
          </c:layout>
        </c:title>
        <c:numFmt formatCode="General" sourceLinked="1"/>
        <c:tickLblPos val="nextTo"/>
        <c:txPr>
          <a:bodyPr/>
          <a:lstStyle/>
          <a:p>
            <a:pPr>
              <a:defRPr sz="1100"/>
            </a:pPr>
            <a:endParaRPr lang="en-US"/>
          </a:p>
        </c:txPr>
        <c:crossAx val="68559616"/>
        <c:crosses val="autoZero"/>
        <c:crossBetween val="between"/>
        <c:majorUnit val="20"/>
      </c:valAx>
      <c:spPr>
        <a:ln>
          <a:solidFill>
            <a:schemeClr val="tx1"/>
          </a:solidFill>
        </a:ln>
      </c:spPr>
    </c:plotArea>
    <c:legend>
      <c:legendPos val="t"/>
      <c:layout>
        <c:manualLayout>
          <c:xMode val="edge"/>
          <c:yMode val="edge"/>
          <c:x val="0.39553687064976828"/>
          <c:y val="7.2090155397242006E-2"/>
          <c:w val="0.55308985601606053"/>
          <c:h val="9.2976450860309146E-2"/>
        </c:manualLayout>
      </c:layout>
      <c:overlay val="1"/>
      <c:txPr>
        <a:bodyPr/>
        <a:lstStyle/>
        <a:p>
          <a:pPr>
            <a:defRPr sz="1200"/>
          </a:pPr>
          <a:endParaRPr lang="en-US"/>
        </a:p>
      </c:txPr>
    </c:legend>
    <c:plotVisOnly val="1"/>
    <c:dispBlanksAs val="gap"/>
  </c:chart>
  <c:spPr>
    <a:ln>
      <a:noFill/>
    </a:ln>
  </c:sp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lang val="en-IN"/>
  <c:chart>
    <c:plotArea>
      <c:layout>
        <c:manualLayout>
          <c:layoutTarget val="inner"/>
          <c:xMode val="edge"/>
          <c:yMode val="edge"/>
          <c:x val="0.16027121609798775"/>
          <c:y val="5.8743356005230528E-2"/>
          <c:w val="0.80086532152230949"/>
          <c:h val="0.72746535715293648"/>
        </c:manualLayout>
      </c:layout>
      <c:lineChart>
        <c:grouping val="standard"/>
        <c:ser>
          <c:idx val="0"/>
          <c:order val="0"/>
          <c:tx>
            <c:strRef>
              <c:f>[7]Sheet2!$A$152</c:f>
              <c:strCache>
                <c:ptCount val="1"/>
                <c:pt idx="0">
                  <c:v>RDP</c:v>
                </c:pt>
              </c:strCache>
            </c:strRef>
          </c:tx>
          <c:marker>
            <c:symbol val="diamond"/>
            <c:size val="10"/>
          </c:marker>
          <c:cat>
            <c:strRef>
              <c:f>[7]Sheet2!$B$151:$G$151</c:f>
              <c:strCache>
                <c:ptCount val="6"/>
                <c:pt idx="0">
                  <c:v>(1,1)</c:v>
                </c:pt>
                <c:pt idx="1">
                  <c:v>(2,2)</c:v>
                </c:pt>
                <c:pt idx="2">
                  <c:v>(4,4)</c:v>
                </c:pt>
                <c:pt idx="3">
                  <c:v>(8,8)</c:v>
                </c:pt>
                <c:pt idx="4">
                  <c:v>(10,10)</c:v>
                </c:pt>
                <c:pt idx="5">
                  <c:v>(25,25)</c:v>
                </c:pt>
              </c:strCache>
            </c:strRef>
          </c:cat>
          <c:val>
            <c:numRef>
              <c:f>[7]Sheet2!$B$152:$G$152</c:f>
              <c:numCache>
                <c:formatCode>General</c:formatCode>
                <c:ptCount val="6"/>
                <c:pt idx="0">
                  <c:v>156.62121212121212</c:v>
                </c:pt>
                <c:pt idx="1">
                  <c:v>135.21212121212122</c:v>
                </c:pt>
                <c:pt idx="2">
                  <c:v>129.59848484848504</c:v>
                </c:pt>
                <c:pt idx="3">
                  <c:v>128.92424242424238</c:v>
                </c:pt>
                <c:pt idx="4">
                  <c:v>128.54545454545453</c:v>
                </c:pt>
                <c:pt idx="5">
                  <c:v>128.30303029999999</c:v>
                </c:pt>
              </c:numCache>
            </c:numRef>
          </c:val>
        </c:ser>
        <c:ser>
          <c:idx val="1"/>
          <c:order val="1"/>
          <c:tx>
            <c:strRef>
              <c:f>[7]Sheet2!$A$153</c:f>
              <c:strCache>
                <c:ptCount val="1"/>
                <c:pt idx="0">
                  <c:v>RDP-noneg</c:v>
                </c:pt>
              </c:strCache>
            </c:strRef>
          </c:tx>
          <c:spPr>
            <a:ln w="28575">
              <a:prstDash val="dash"/>
            </a:ln>
          </c:spPr>
          <c:marker>
            <c:symbol val="star"/>
            <c:size val="10"/>
            <c:spPr>
              <a:ln w="25400"/>
            </c:spPr>
          </c:marker>
          <c:cat>
            <c:strRef>
              <c:f>[7]Sheet2!$B$151:$G$151</c:f>
              <c:strCache>
                <c:ptCount val="6"/>
                <c:pt idx="0">
                  <c:v>(1,1)</c:v>
                </c:pt>
                <c:pt idx="1">
                  <c:v>(2,2)</c:v>
                </c:pt>
                <c:pt idx="2">
                  <c:v>(4,4)</c:v>
                </c:pt>
                <c:pt idx="3">
                  <c:v>(8,8)</c:v>
                </c:pt>
                <c:pt idx="4">
                  <c:v>(10,10)</c:v>
                </c:pt>
                <c:pt idx="5">
                  <c:v>(25,25)</c:v>
                </c:pt>
              </c:strCache>
            </c:strRef>
          </c:cat>
          <c:val>
            <c:numRef>
              <c:f>[7]Sheet2!$B$153:$G$153</c:f>
              <c:numCache>
                <c:formatCode>General</c:formatCode>
                <c:ptCount val="6"/>
                <c:pt idx="0">
                  <c:v>169.3409091</c:v>
                </c:pt>
                <c:pt idx="1">
                  <c:v>165.2348485</c:v>
                </c:pt>
                <c:pt idx="2">
                  <c:v>164.31818179999999</c:v>
                </c:pt>
                <c:pt idx="3">
                  <c:v>158.16666669999998</c:v>
                </c:pt>
                <c:pt idx="4">
                  <c:v>153.74242419999999</c:v>
                </c:pt>
                <c:pt idx="5">
                  <c:v>141.5</c:v>
                </c:pt>
              </c:numCache>
            </c:numRef>
          </c:val>
        </c:ser>
        <c:marker val="1"/>
        <c:axId val="68607360"/>
        <c:axId val="68814336"/>
      </c:lineChart>
      <c:catAx>
        <c:axId val="68607360"/>
        <c:scaling>
          <c:orientation val="minMax"/>
        </c:scaling>
        <c:axPos val="b"/>
        <c:title>
          <c:tx>
            <c:rich>
              <a:bodyPr/>
              <a:lstStyle/>
              <a:p>
                <a:pPr>
                  <a:defRPr/>
                </a:pPr>
                <a:r>
                  <a:rPr lang="en-US" dirty="0" err="1" smtClean="0"/>
                  <a:t>DBpedia</a:t>
                </a:r>
                <a:r>
                  <a:rPr lang="en-US" dirty="0" smtClean="0"/>
                  <a:t>: Parameters (N, </a:t>
                </a:r>
                <a:r>
                  <a:rPr lang="el-GR" dirty="0" smtClean="0">
                    <a:latin typeface="Times New Roman"/>
                    <a:cs typeface="Times New Roman"/>
                  </a:rPr>
                  <a:t>τ</a:t>
                </a:r>
                <a:r>
                  <a:rPr lang="en-US" dirty="0" smtClean="0"/>
                  <a:t>)</a:t>
                </a:r>
                <a:endParaRPr lang="en-US" dirty="0"/>
              </a:p>
            </c:rich>
          </c:tx>
          <c:layout/>
        </c:title>
        <c:tickLblPos val="nextTo"/>
        <c:txPr>
          <a:bodyPr/>
          <a:lstStyle/>
          <a:p>
            <a:pPr>
              <a:defRPr sz="1100"/>
            </a:pPr>
            <a:endParaRPr lang="en-US"/>
          </a:p>
        </c:txPr>
        <c:crossAx val="68814336"/>
        <c:crosses val="autoZero"/>
        <c:auto val="1"/>
        <c:lblAlgn val="ctr"/>
        <c:lblOffset val="100"/>
      </c:catAx>
      <c:valAx>
        <c:axId val="68814336"/>
        <c:scaling>
          <c:orientation val="minMax"/>
          <c:min val="120"/>
        </c:scaling>
        <c:axPos val="l"/>
        <c:title>
          <c:tx>
            <c:rich>
              <a:bodyPr rot="-5400000" vert="horz"/>
              <a:lstStyle/>
              <a:p>
                <a:pPr>
                  <a:defRPr/>
                </a:pPr>
                <a:r>
                  <a:rPr lang="en-US" sz="1000"/>
                  <a:t>Average # of suggestions per query</a:t>
                </a:r>
              </a:p>
            </c:rich>
          </c:tx>
          <c:layout>
            <c:manualLayout>
              <c:xMode val="edge"/>
              <c:yMode val="edge"/>
              <c:x val="1.0989010989010993E-2"/>
              <c:y val="6.8983489140311369E-2"/>
            </c:manualLayout>
          </c:layout>
        </c:title>
        <c:numFmt formatCode="General" sourceLinked="1"/>
        <c:tickLblPos val="nextTo"/>
        <c:txPr>
          <a:bodyPr/>
          <a:lstStyle/>
          <a:p>
            <a:pPr>
              <a:defRPr sz="1100"/>
            </a:pPr>
            <a:endParaRPr lang="en-US"/>
          </a:p>
        </c:txPr>
        <c:crossAx val="68607360"/>
        <c:crosses val="autoZero"/>
        <c:crossBetween val="between"/>
      </c:valAx>
      <c:spPr>
        <a:ln>
          <a:solidFill>
            <a:schemeClr val="tx1"/>
          </a:solidFill>
        </a:ln>
      </c:spPr>
    </c:plotArea>
    <c:legend>
      <c:legendPos val="t"/>
      <c:layout>
        <c:manualLayout>
          <c:xMode val="edge"/>
          <c:yMode val="edge"/>
          <c:x val="0.37215021199273202"/>
          <c:y val="7.1428601186768817E-2"/>
          <c:w val="0.57556170863257472"/>
          <c:h val="9.4923811606882527E-2"/>
        </c:manualLayout>
      </c:layout>
      <c:overlay val="1"/>
      <c:txPr>
        <a:bodyPr/>
        <a:lstStyle/>
        <a:p>
          <a:pPr>
            <a:defRPr sz="1200"/>
          </a:pPr>
          <a:endParaRPr lang="en-US"/>
        </a:p>
      </c:txPr>
    </c:legend>
    <c:plotVisOnly val="1"/>
    <c:dispBlanksAs val="gap"/>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chart>
    <c:plotArea>
      <c:layout>
        <c:manualLayout>
          <c:layoutTarget val="inner"/>
          <c:xMode val="edge"/>
          <c:yMode val="edge"/>
          <c:x val="0.34017506694911881"/>
          <c:y val="6.6086426696662912E-2"/>
          <c:w val="0.58537484844851262"/>
          <c:h val="0.74423652539385188"/>
        </c:manualLayout>
      </c:layout>
      <c:barChart>
        <c:barDir val="col"/>
        <c:grouping val="stacked"/>
        <c:ser>
          <c:idx val="0"/>
          <c:order val="0"/>
          <c:spPr>
            <a:noFill/>
            <a:ln>
              <a:noFill/>
            </a:ln>
          </c:spPr>
          <c:errBars>
            <c:errBarType val="minus"/>
            <c:errValType val="cust"/>
            <c:plus>
              <c:numLit>
                <c:formatCode>General</c:formatCode>
                <c:ptCount val="1"/>
                <c:pt idx="0">
                  <c:v>1</c:v>
                </c:pt>
              </c:numLit>
            </c:plus>
            <c:minus>
              <c:numRef>
                <c:f>'C:\Users\nandish\Project\svnCode\VIIQ\writeup\mainBranch\figures\[UserResponsesPlots.xlsx]Time'!$B$122:$C$122</c:f>
                <c:numCache>
                  <c:formatCode>General</c:formatCode>
                  <c:ptCount val="2"/>
                  <c:pt idx="0">
                    <c:v>83.200999999999993</c:v>
                  </c:pt>
                  <c:pt idx="1">
                    <c:v>84.140999999999991</c:v>
                  </c:pt>
                </c:numCache>
              </c:numRef>
            </c:minus>
          </c:errBars>
          <c:cat>
            <c:strRef>
              <c:f>'C:\Users\nandish\Project\svnCode\VIIQ\writeup\mainBranch\figures\[UserResponsesPlots.xlsx]Time'!$B$114:$C$114</c:f>
              <c:strCache>
                <c:ptCount val="2"/>
                <c:pt idx="0">
                  <c:v>Naïve</c:v>
                </c:pt>
                <c:pt idx="1">
                  <c:v>Orion</c:v>
                </c:pt>
              </c:strCache>
            </c:strRef>
          </c:cat>
          <c:val>
            <c:numRef>
              <c:f>'C:\Users\nandish\Project\svnCode\VIIQ\writeup\mainBranch\figures\[UserResponsesPlots.xlsx]Time'!$B$123:$C$123</c:f>
              <c:numCache>
                <c:formatCode>General</c:formatCode>
                <c:ptCount val="2"/>
                <c:pt idx="0">
                  <c:v>116.922</c:v>
                </c:pt>
                <c:pt idx="1">
                  <c:v>120.99700000000007</c:v>
                </c:pt>
              </c:numCache>
            </c:numRef>
          </c:val>
        </c:ser>
        <c:ser>
          <c:idx val="1"/>
          <c:order val="1"/>
          <c:spPr>
            <a:noFill/>
            <a:ln>
              <a:solidFill>
                <a:sysClr val="windowText" lastClr="000000"/>
              </a:solidFill>
            </a:ln>
          </c:spPr>
          <c:cat>
            <c:strRef>
              <c:f>'C:\Users\nandish\Project\svnCode\VIIQ\writeup\mainBranch\figures\[UserResponsesPlots.xlsx]Time'!$B$114:$C$114</c:f>
              <c:strCache>
                <c:ptCount val="2"/>
                <c:pt idx="0">
                  <c:v>Naïve</c:v>
                </c:pt>
                <c:pt idx="1">
                  <c:v>Orion</c:v>
                </c:pt>
              </c:strCache>
            </c:strRef>
          </c:cat>
          <c:val>
            <c:numRef>
              <c:f>'C:\Users\nandish\Project\svnCode\VIIQ\writeup\mainBranch\figures\[UserResponsesPlots.xlsx]Time'!$B$124:$C$124</c:f>
              <c:numCache>
                <c:formatCode>General</c:formatCode>
                <c:ptCount val="2"/>
                <c:pt idx="0">
                  <c:v>66.317000000000007</c:v>
                </c:pt>
                <c:pt idx="1">
                  <c:v>59.00500000000001</c:v>
                </c:pt>
              </c:numCache>
            </c:numRef>
          </c:val>
        </c:ser>
        <c:ser>
          <c:idx val="2"/>
          <c:order val="2"/>
          <c:spPr>
            <a:noFill/>
            <a:ln>
              <a:solidFill>
                <a:sysClr val="windowText" lastClr="000000"/>
              </a:solidFill>
            </a:ln>
          </c:spPr>
          <c:errBars>
            <c:errBarType val="plus"/>
            <c:errValType val="cust"/>
            <c:plus>
              <c:numRef>
                <c:f>'C:\Users\nandish\Project\svnCode\VIIQ\writeup\mainBranch\figures\[UserResponsesPlots.xlsx]Time'!$B$126:$C$126</c:f>
                <c:numCache>
                  <c:formatCode>General</c:formatCode>
                  <c:ptCount val="2"/>
                  <c:pt idx="0">
                    <c:v>702.07199999999989</c:v>
                  </c:pt>
                  <c:pt idx="1">
                    <c:v>1105.7620000000002</c:v>
                  </c:pt>
                </c:numCache>
              </c:numRef>
            </c:plus>
            <c:minus>
              <c:numLit>
                <c:formatCode>General</c:formatCode>
                <c:ptCount val="1"/>
                <c:pt idx="0">
                  <c:v>1</c:v>
                </c:pt>
              </c:numLit>
            </c:minus>
          </c:errBars>
          <c:cat>
            <c:strRef>
              <c:f>'C:\Users\nandish\Project\svnCode\VIIQ\writeup\mainBranch\figures\[UserResponsesPlots.xlsx]Time'!$B$114:$C$114</c:f>
              <c:strCache>
                <c:ptCount val="2"/>
                <c:pt idx="0">
                  <c:v>Naïve</c:v>
                </c:pt>
                <c:pt idx="1">
                  <c:v>Orion</c:v>
                </c:pt>
              </c:strCache>
            </c:strRef>
          </c:cat>
          <c:val>
            <c:numRef>
              <c:f>'C:\Users\nandish\Project\svnCode\VIIQ\writeup\mainBranch\figures\[UserResponsesPlots.xlsx]Time'!$B$125:$C$125</c:f>
              <c:numCache>
                <c:formatCode>General</c:formatCode>
                <c:ptCount val="2"/>
                <c:pt idx="0">
                  <c:v>142.52000000000001</c:v>
                </c:pt>
                <c:pt idx="1">
                  <c:v>160.55000000000001</c:v>
                </c:pt>
              </c:numCache>
            </c:numRef>
          </c:val>
        </c:ser>
        <c:overlap val="100"/>
        <c:axId val="65306624"/>
        <c:axId val="65308544"/>
      </c:barChart>
      <c:catAx>
        <c:axId val="65306624"/>
        <c:scaling>
          <c:orientation val="minMax"/>
        </c:scaling>
        <c:axPos val="b"/>
        <c:title>
          <c:tx>
            <c:rich>
              <a:bodyPr/>
              <a:lstStyle/>
              <a:p>
                <a:pPr>
                  <a:defRPr/>
                </a:pPr>
                <a:r>
                  <a:rPr lang="en-US"/>
                  <a:t>All Queries</a:t>
                </a:r>
              </a:p>
            </c:rich>
          </c:tx>
          <c:layout/>
        </c:title>
        <c:tickLblPos val="nextTo"/>
        <c:crossAx val="65308544"/>
        <c:crosses val="autoZero"/>
        <c:auto val="1"/>
        <c:lblAlgn val="ctr"/>
        <c:lblOffset val="100"/>
      </c:catAx>
      <c:valAx>
        <c:axId val="65308544"/>
        <c:scaling>
          <c:orientation val="minMax"/>
          <c:max val="1450"/>
          <c:min val="0"/>
        </c:scaling>
        <c:axPos val="l"/>
        <c:title>
          <c:tx>
            <c:rich>
              <a:bodyPr rot="-5400000" vert="horz"/>
              <a:lstStyle/>
              <a:p>
                <a:pPr>
                  <a:defRPr/>
                </a:pPr>
                <a:r>
                  <a:rPr lang="en-IN"/>
                  <a:t>Time per query (in seconds)</a:t>
                </a:r>
              </a:p>
            </c:rich>
          </c:tx>
          <c:layout>
            <c:manualLayout>
              <c:xMode val="edge"/>
              <c:yMode val="edge"/>
              <c:x val="2.011218140879598E-2"/>
              <c:y val="5.324240719910011E-2"/>
            </c:manualLayout>
          </c:layout>
        </c:title>
        <c:numFmt formatCode="General" sourceLinked="1"/>
        <c:tickLblPos val="nextTo"/>
        <c:crossAx val="65306624"/>
        <c:crosses val="autoZero"/>
        <c:crossBetween val="between"/>
        <c:majorUnit val="200"/>
      </c:valAx>
      <c:spPr>
        <a:ln>
          <a:solidFill>
            <a:sysClr val="windowText" lastClr="000000"/>
          </a:solidFill>
        </a:ln>
      </c:spPr>
    </c:plotArea>
    <c:plotVisOnly val="1"/>
    <c:dispBlanksAs val="gap"/>
  </c:chart>
  <c:spPr>
    <a:ln>
      <a:noFill/>
    </a:ln>
  </c:spPr>
  <c:txPr>
    <a:bodyPr/>
    <a:lstStyle/>
    <a:p>
      <a:pPr>
        <a:defRPr sz="1100">
          <a:latin typeface="Garamond" panose="02020404030301010803" pitchFamily="18" charset="0"/>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IN"/>
  <c:chart>
    <c:plotArea>
      <c:layout>
        <c:manualLayout>
          <c:layoutTarget val="inner"/>
          <c:xMode val="edge"/>
          <c:yMode val="edge"/>
          <c:x val="0.34694325645842466"/>
          <c:y val="8.2450658436177382E-2"/>
          <c:w val="0.57860665893920615"/>
          <c:h val="0.7175269291338584"/>
        </c:manualLayout>
      </c:layout>
      <c:barChart>
        <c:barDir val="col"/>
        <c:grouping val="stacked"/>
        <c:ser>
          <c:idx val="0"/>
          <c:order val="0"/>
          <c:spPr>
            <a:noFill/>
            <a:ln>
              <a:noFill/>
            </a:ln>
          </c:spPr>
          <c:errBars>
            <c:errBarType val="minus"/>
            <c:errValType val="cust"/>
            <c:plus>
              <c:numLit>
                <c:formatCode>General</c:formatCode>
                <c:ptCount val="1"/>
                <c:pt idx="0">
                  <c:v>1</c:v>
                </c:pt>
              </c:numLit>
            </c:plus>
            <c:minus>
              <c:numRef>
                <c:f>'C:\Users\nandish\Project\svnCode\VIIQ\writeup\mainBranch\figures\[UserResponsesPlots.xlsx]Time'!$D$61:$E$61</c:f>
                <c:numCache>
                  <c:formatCode>General</c:formatCode>
                  <c:ptCount val="2"/>
                  <c:pt idx="0">
                    <c:v>51.475000000000001</c:v>
                  </c:pt>
                  <c:pt idx="1">
                    <c:v>45.882999999999996</c:v>
                  </c:pt>
                </c:numCache>
              </c:numRef>
            </c:minus>
          </c:errBars>
          <c:cat>
            <c:strRef>
              <c:f>'C:\Users\nandish\Project\svnCode\VIIQ\writeup\mainBranch\figures\[UserResponsesPlots.xlsx]Time'!$D$54:$E$54</c:f>
              <c:strCache>
                <c:ptCount val="2"/>
                <c:pt idx="0">
                  <c:v>Naïve</c:v>
                </c:pt>
                <c:pt idx="1">
                  <c:v>Orion</c:v>
                </c:pt>
              </c:strCache>
            </c:strRef>
          </c:cat>
          <c:val>
            <c:numRef>
              <c:f>'C:\Users\nandish\Project\svnCode\VIIQ\writeup\mainBranch\figures\[UserResponsesPlots.xlsx]Time'!$D$62:$E$62</c:f>
              <c:numCache>
                <c:formatCode>General</c:formatCode>
                <c:ptCount val="2"/>
                <c:pt idx="0">
                  <c:v>85.195999999999998</c:v>
                </c:pt>
                <c:pt idx="1">
                  <c:v>82.739000000000004</c:v>
                </c:pt>
              </c:numCache>
            </c:numRef>
          </c:val>
        </c:ser>
        <c:ser>
          <c:idx val="1"/>
          <c:order val="1"/>
          <c:spPr>
            <a:noFill/>
            <a:ln>
              <a:solidFill>
                <a:schemeClr val="tx1"/>
              </a:solidFill>
            </a:ln>
          </c:spPr>
          <c:cat>
            <c:strRef>
              <c:f>'C:\Users\nandish\Project\svnCode\VIIQ\writeup\mainBranch\figures\[UserResponsesPlots.xlsx]Time'!$D$54:$E$54</c:f>
              <c:strCache>
                <c:ptCount val="2"/>
                <c:pt idx="0">
                  <c:v>Naïve</c:v>
                </c:pt>
                <c:pt idx="1">
                  <c:v>Orion</c:v>
                </c:pt>
              </c:strCache>
            </c:strRef>
          </c:cat>
          <c:val>
            <c:numRef>
              <c:f>'C:\Users\nandish\Project\svnCode\VIIQ\writeup\mainBranch\figures\[UserResponsesPlots.xlsx]Time'!$D$63:$E$63</c:f>
              <c:numCache>
                <c:formatCode>General</c:formatCode>
                <c:ptCount val="2"/>
                <c:pt idx="0">
                  <c:v>45.156000000000006</c:v>
                </c:pt>
                <c:pt idx="1">
                  <c:v>52.809999999999995</c:v>
                </c:pt>
              </c:numCache>
            </c:numRef>
          </c:val>
        </c:ser>
        <c:ser>
          <c:idx val="2"/>
          <c:order val="2"/>
          <c:spPr>
            <a:noFill/>
            <a:ln>
              <a:solidFill>
                <a:schemeClr val="tx1"/>
              </a:solidFill>
            </a:ln>
          </c:spPr>
          <c:errBars>
            <c:errBarType val="plus"/>
            <c:errValType val="cust"/>
            <c:plus>
              <c:numRef>
                <c:f>'C:\Users\nandish\Project\svnCode\VIIQ\writeup\mainBranch\figures\[UserResponsesPlots.xlsx]Time'!$D$65:$E$65</c:f>
                <c:numCache>
                  <c:formatCode>General</c:formatCode>
                  <c:ptCount val="2"/>
                  <c:pt idx="0">
                    <c:v>503.55099999999999</c:v>
                  </c:pt>
                  <c:pt idx="1">
                    <c:v>1243.944</c:v>
                  </c:pt>
                </c:numCache>
              </c:numRef>
            </c:plus>
            <c:minus>
              <c:numLit>
                <c:formatCode>General</c:formatCode>
                <c:ptCount val="1"/>
                <c:pt idx="0">
                  <c:v>1</c:v>
                </c:pt>
              </c:numLit>
            </c:minus>
          </c:errBars>
          <c:cat>
            <c:strRef>
              <c:f>'C:\Users\nandish\Project\svnCode\VIIQ\writeup\mainBranch\figures\[UserResponsesPlots.xlsx]Time'!$D$54:$E$54</c:f>
              <c:strCache>
                <c:ptCount val="2"/>
                <c:pt idx="0">
                  <c:v>Naïve</c:v>
                </c:pt>
                <c:pt idx="1">
                  <c:v>Orion</c:v>
                </c:pt>
              </c:strCache>
            </c:strRef>
          </c:cat>
          <c:val>
            <c:numRef>
              <c:f>'C:\Users\nandish\Project\svnCode\VIIQ\writeup\mainBranch\figures\[UserResponsesPlots.xlsx]Time'!$D$64:$E$64</c:f>
              <c:numCache>
                <c:formatCode>General</c:formatCode>
                <c:ptCount val="2"/>
                <c:pt idx="0">
                  <c:v>81.001000000000005</c:v>
                </c:pt>
                <c:pt idx="1">
                  <c:v>66.820999999999998</c:v>
                </c:pt>
              </c:numCache>
            </c:numRef>
          </c:val>
        </c:ser>
        <c:overlap val="100"/>
        <c:axId val="67310336"/>
        <c:axId val="67312256"/>
      </c:barChart>
      <c:catAx>
        <c:axId val="67310336"/>
        <c:scaling>
          <c:orientation val="minMax"/>
        </c:scaling>
        <c:axPos val="b"/>
        <c:title>
          <c:tx>
            <c:rich>
              <a:bodyPr/>
              <a:lstStyle/>
              <a:p>
                <a:pPr>
                  <a:defRPr/>
                </a:pPr>
                <a:r>
                  <a:rPr lang="en-US"/>
                  <a:t>Easy Queries</a:t>
                </a:r>
              </a:p>
            </c:rich>
          </c:tx>
          <c:layout/>
        </c:title>
        <c:tickLblPos val="nextTo"/>
        <c:crossAx val="67312256"/>
        <c:crosses val="autoZero"/>
        <c:auto val="1"/>
        <c:lblAlgn val="ctr"/>
        <c:lblOffset val="100"/>
      </c:catAx>
      <c:valAx>
        <c:axId val="67312256"/>
        <c:scaling>
          <c:orientation val="minMax"/>
          <c:max val="1600"/>
        </c:scaling>
        <c:axPos val="l"/>
        <c:title>
          <c:tx>
            <c:rich>
              <a:bodyPr rot="-5400000" vert="horz"/>
              <a:lstStyle/>
              <a:p>
                <a:pPr>
                  <a:defRPr/>
                </a:pPr>
                <a:r>
                  <a:rPr lang="en-US"/>
                  <a:t>Time per query (in seconds)</a:t>
                </a:r>
              </a:p>
            </c:rich>
          </c:tx>
          <c:layout>
            <c:manualLayout>
              <c:xMode val="edge"/>
              <c:yMode val="edge"/>
              <c:x val="3.3840947546531344E-2"/>
              <c:y val="5.3702156085682282E-2"/>
            </c:manualLayout>
          </c:layout>
        </c:title>
        <c:numFmt formatCode="General" sourceLinked="1"/>
        <c:tickLblPos val="nextTo"/>
        <c:crossAx val="67310336"/>
        <c:crosses val="autoZero"/>
        <c:crossBetween val="between"/>
      </c:valAx>
      <c:spPr>
        <a:ln>
          <a:solidFill>
            <a:schemeClr val="tx1"/>
          </a:solidFill>
        </a:ln>
      </c:spPr>
    </c:plotArea>
    <c:plotVisOnly val="1"/>
    <c:dispBlanksAs val="gap"/>
  </c:chart>
  <c:spPr>
    <a:ln>
      <a:noFill/>
    </a:ln>
  </c:spPr>
  <c:txPr>
    <a:bodyPr/>
    <a:lstStyle/>
    <a:p>
      <a:pPr>
        <a:defRPr sz="1100">
          <a:latin typeface="Garamond" panose="02020404030301010803" pitchFamily="18" charset="0"/>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IN"/>
  <c:chart>
    <c:plotArea>
      <c:layout>
        <c:manualLayout>
          <c:layoutTarget val="inner"/>
          <c:xMode val="edge"/>
          <c:yMode val="edge"/>
          <c:x val="0.34694325645842466"/>
          <c:y val="8.2450658436177382E-2"/>
          <c:w val="0.57860665893920615"/>
          <c:h val="0.71306526422775851"/>
        </c:manualLayout>
      </c:layout>
      <c:barChart>
        <c:barDir val="col"/>
        <c:grouping val="stacked"/>
        <c:ser>
          <c:idx val="3"/>
          <c:order val="1"/>
          <c:spPr>
            <a:noFill/>
            <a:ln>
              <a:noFill/>
            </a:ln>
          </c:spPr>
          <c:errBars>
            <c:errBarType val="minus"/>
            <c:errValType val="cust"/>
            <c:plus>
              <c:numLit>
                <c:formatCode>General</c:formatCode>
                <c:ptCount val="1"/>
                <c:pt idx="0">
                  <c:v>1</c:v>
                </c:pt>
              </c:numLit>
            </c:plus>
            <c:minus>
              <c:numRef>
                <c:f>[1]Time!$F$61:$G$61</c:f>
                <c:numCache>
                  <c:formatCode>General</c:formatCode>
                  <c:ptCount val="2"/>
                  <c:pt idx="0">
                    <c:v>40.452750000000002</c:v>
                  </c:pt>
                  <c:pt idx="1">
                    <c:v>51.010499999999993</c:v>
                  </c:pt>
                </c:numCache>
              </c:numRef>
            </c:minus>
          </c:errBars>
          <c:cat>
            <c:strRef>
              <c:f>[1]Time!$D$54:$E$54</c:f>
              <c:strCache>
                <c:ptCount val="2"/>
                <c:pt idx="0">
                  <c:v>Naïve</c:v>
                </c:pt>
                <c:pt idx="1">
                  <c:v>Orion</c:v>
                </c:pt>
              </c:strCache>
            </c:strRef>
          </c:cat>
          <c:val>
            <c:numRef>
              <c:f>[1]Time!$F$62:$G$62</c:f>
              <c:numCache>
                <c:formatCode>General</c:formatCode>
                <c:ptCount val="2"/>
                <c:pt idx="0">
                  <c:v>119.33975</c:v>
                </c:pt>
                <c:pt idx="1">
                  <c:v>129.67449999999999</c:v>
                </c:pt>
              </c:numCache>
            </c:numRef>
          </c:val>
        </c:ser>
        <c:ser>
          <c:idx val="4"/>
          <c:order val="2"/>
          <c:spPr>
            <a:noFill/>
            <a:ln>
              <a:solidFill>
                <a:schemeClr val="tx1"/>
              </a:solidFill>
            </a:ln>
          </c:spPr>
          <c:cat>
            <c:strRef>
              <c:f>[1]Time!$D$54:$E$54</c:f>
              <c:strCache>
                <c:ptCount val="2"/>
                <c:pt idx="0">
                  <c:v>Naïve</c:v>
                </c:pt>
                <c:pt idx="1">
                  <c:v>Orion</c:v>
                </c:pt>
              </c:strCache>
            </c:strRef>
          </c:cat>
          <c:val>
            <c:numRef>
              <c:f>[1]Time!$F$63:$G$63</c:f>
              <c:numCache>
                <c:formatCode>General</c:formatCode>
                <c:ptCount val="2"/>
                <c:pt idx="0">
                  <c:v>105.23325000000008</c:v>
                </c:pt>
                <c:pt idx="1">
                  <c:v>58.571499999999986</c:v>
                </c:pt>
              </c:numCache>
            </c:numRef>
          </c:val>
        </c:ser>
        <c:ser>
          <c:idx val="5"/>
          <c:order val="3"/>
          <c:spPr>
            <a:noFill/>
            <a:ln>
              <a:solidFill>
                <a:schemeClr val="tx1"/>
              </a:solidFill>
            </a:ln>
          </c:spPr>
          <c:errBars>
            <c:errBarType val="plus"/>
            <c:errValType val="cust"/>
            <c:plus>
              <c:numRef>
                <c:f>[1]Time!$F$65:$G$65</c:f>
                <c:numCache>
                  <c:formatCode>General</c:formatCode>
                  <c:ptCount val="2"/>
                  <c:pt idx="0">
                    <c:v>451.81400000000002</c:v>
                  </c:pt>
                  <c:pt idx="1">
                    <c:v>514.04099999999949</c:v>
                  </c:pt>
                </c:numCache>
              </c:numRef>
            </c:plus>
            <c:minus>
              <c:numLit>
                <c:formatCode>General</c:formatCode>
                <c:ptCount val="1"/>
                <c:pt idx="0">
                  <c:v>1</c:v>
                </c:pt>
              </c:numLit>
            </c:minus>
          </c:errBars>
          <c:cat>
            <c:strRef>
              <c:f>[1]Time!$D$54:$E$54</c:f>
              <c:strCache>
                <c:ptCount val="2"/>
                <c:pt idx="0">
                  <c:v>Naïve</c:v>
                </c:pt>
                <c:pt idx="1">
                  <c:v>Orion</c:v>
                </c:pt>
              </c:strCache>
            </c:strRef>
          </c:cat>
          <c:val>
            <c:numRef>
              <c:f>[1]Time!$F$64:$G$64</c:f>
              <c:numCache>
                <c:formatCode>General</c:formatCode>
                <c:ptCount val="2"/>
                <c:pt idx="0">
                  <c:v>71.673999999999978</c:v>
                </c:pt>
                <c:pt idx="1">
                  <c:v>161.39400000000001</c:v>
                </c:pt>
              </c:numCache>
            </c:numRef>
          </c:val>
        </c:ser>
        <c:ser>
          <c:idx val="0"/>
          <c:order val="0"/>
          <c:spPr>
            <a:noFill/>
            <a:ln>
              <a:noFill/>
            </a:ln>
          </c:spPr>
          <c:cat>
            <c:strRef>
              <c:f>[1]Time!$D$54:$E$54</c:f>
              <c:strCache>
                <c:ptCount val="2"/>
                <c:pt idx="0">
                  <c:v>Naïve</c:v>
                </c:pt>
                <c:pt idx="1">
                  <c:v>Orion</c:v>
                </c:pt>
              </c:strCache>
            </c:strRef>
          </c:cat>
          <c:val>
            <c:numRef>
              <c:f>[1]Time!$D$62:$E$62</c:f>
              <c:numCache>
                <c:formatCode>General</c:formatCode>
                <c:ptCount val="2"/>
                <c:pt idx="0">
                  <c:v>85.195999999999998</c:v>
                </c:pt>
                <c:pt idx="1">
                  <c:v>82.739000000000004</c:v>
                </c:pt>
              </c:numCache>
            </c:numRef>
          </c:val>
        </c:ser>
        <c:overlap val="100"/>
        <c:axId val="64957056"/>
        <c:axId val="64967424"/>
      </c:barChart>
      <c:catAx>
        <c:axId val="64957056"/>
        <c:scaling>
          <c:orientation val="minMax"/>
        </c:scaling>
        <c:axPos val="b"/>
        <c:title>
          <c:tx>
            <c:rich>
              <a:bodyPr/>
              <a:lstStyle/>
              <a:p>
                <a:pPr>
                  <a:defRPr/>
                </a:pPr>
                <a:r>
                  <a:rPr lang="en-US"/>
                  <a:t>Medium Queries</a:t>
                </a:r>
              </a:p>
            </c:rich>
          </c:tx>
          <c:layout/>
        </c:title>
        <c:tickLblPos val="nextTo"/>
        <c:crossAx val="64967424"/>
        <c:crosses val="autoZero"/>
        <c:auto val="1"/>
        <c:lblAlgn val="ctr"/>
        <c:lblOffset val="100"/>
      </c:catAx>
      <c:valAx>
        <c:axId val="64967424"/>
        <c:scaling>
          <c:orientation val="minMax"/>
          <c:max val="1000"/>
        </c:scaling>
        <c:axPos val="l"/>
        <c:title>
          <c:tx>
            <c:rich>
              <a:bodyPr rot="-5400000" vert="horz"/>
              <a:lstStyle/>
              <a:p>
                <a:pPr>
                  <a:defRPr/>
                </a:pPr>
                <a:r>
                  <a:rPr lang="en-US"/>
                  <a:t>Time per query (in seconds)</a:t>
                </a:r>
              </a:p>
            </c:rich>
          </c:tx>
          <c:layout>
            <c:manualLayout>
              <c:xMode val="edge"/>
              <c:yMode val="edge"/>
              <c:x val="3.3840947546531344E-2"/>
              <c:y val="5.3702156085682282E-2"/>
            </c:manualLayout>
          </c:layout>
        </c:title>
        <c:numFmt formatCode="General" sourceLinked="1"/>
        <c:tickLblPos val="nextTo"/>
        <c:crossAx val="64957056"/>
        <c:crosses val="autoZero"/>
        <c:crossBetween val="between"/>
        <c:majorUnit val="200"/>
      </c:valAx>
      <c:spPr>
        <a:ln>
          <a:solidFill>
            <a:schemeClr val="tx1"/>
          </a:solidFill>
        </a:ln>
      </c:spPr>
    </c:plotArea>
    <c:plotVisOnly val="1"/>
    <c:dispBlanksAs val="gap"/>
  </c:chart>
  <c:spPr>
    <a:ln>
      <a:noFill/>
    </a:ln>
  </c:spPr>
  <c:txPr>
    <a:bodyPr/>
    <a:lstStyle/>
    <a:p>
      <a:pPr>
        <a:defRPr sz="1100">
          <a:latin typeface="Garamond" panose="02020404030301010803" pitchFamily="18" charset="0"/>
          <a:cs typeface="Consolas" panose="020B0609020204030204" pitchFamily="49" charset="0"/>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stacked"/>
        <c:ser>
          <c:idx val="0"/>
          <c:order val="0"/>
          <c:spPr>
            <a:noFill/>
            <a:ln>
              <a:noFill/>
            </a:ln>
          </c:spPr>
          <c:errBars>
            <c:errBarType val="minus"/>
            <c:errValType val="cust"/>
            <c:plus>
              <c:numLit>
                <c:formatCode>General</c:formatCode>
                <c:ptCount val="1"/>
                <c:pt idx="0">
                  <c:v>1</c:v>
                </c:pt>
              </c:numLit>
            </c:plus>
            <c:minus>
              <c:numRef>
                <c:f>'C:\Users\nandish\Project\svnCode\VIIQ\writeup\mainBranch\figures\[UserResponsesPlots.xlsx]Iterations-Orion'!$B$119:$E$119</c:f>
                <c:numCache>
                  <c:formatCode>General</c:formatCode>
                  <c:ptCount val="4"/>
                  <c:pt idx="0">
                    <c:v>2</c:v>
                  </c:pt>
                  <c:pt idx="1">
                    <c:v>0</c:v>
                  </c:pt>
                  <c:pt idx="2">
                    <c:v>3</c:v>
                  </c:pt>
                  <c:pt idx="3">
                    <c:v>6</c:v>
                  </c:pt>
                </c:numCache>
              </c:numRef>
            </c:minus>
          </c:errBars>
          <c:cat>
            <c:strRef>
              <c:f>'C:\Users\nandish\Project\svnCode\VIIQ\writeup\mainBranch\figures\[UserResponsesPlots.xlsx]Iterations-Orion'!$B$112:$E$112</c:f>
              <c:strCache>
                <c:ptCount val="4"/>
                <c:pt idx="0">
                  <c:v>All</c:v>
                </c:pt>
                <c:pt idx="1">
                  <c:v>Easy</c:v>
                </c:pt>
                <c:pt idx="2">
                  <c:v>Medium</c:v>
                </c:pt>
                <c:pt idx="3">
                  <c:v>Hard</c:v>
                </c:pt>
              </c:strCache>
            </c:strRef>
          </c:cat>
          <c:val>
            <c:numRef>
              <c:f>'C:\Users\nandish\Project\svnCode\VIIQ\writeup\mainBranch\figures\[UserResponsesPlots.xlsx]Iterations-Orion'!$B$120:$E$120</c:f>
              <c:numCache>
                <c:formatCode>General</c:formatCode>
                <c:ptCount val="4"/>
                <c:pt idx="0">
                  <c:v>4</c:v>
                </c:pt>
                <c:pt idx="1">
                  <c:v>2</c:v>
                </c:pt>
                <c:pt idx="2">
                  <c:v>6</c:v>
                </c:pt>
                <c:pt idx="3">
                  <c:v>10</c:v>
                </c:pt>
              </c:numCache>
            </c:numRef>
          </c:val>
        </c:ser>
        <c:ser>
          <c:idx val="1"/>
          <c:order val="1"/>
          <c:spPr>
            <a:noFill/>
            <a:ln>
              <a:solidFill>
                <a:schemeClr val="tx1"/>
              </a:solidFill>
            </a:ln>
          </c:spPr>
          <c:cat>
            <c:strRef>
              <c:f>'C:\Users\nandish\Project\svnCode\VIIQ\writeup\mainBranch\figures\[UserResponsesPlots.xlsx]Iterations-Orion'!$B$112:$E$112</c:f>
              <c:strCache>
                <c:ptCount val="4"/>
                <c:pt idx="0">
                  <c:v>All</c:v>
                </c:pt>
                <c:pt idx="1">
                  <c:v>Easy</c:v>
                </c:pt>
                <c:pt idx="2">
                  <c:v>Medium</c:v>
                </c:pt>
                <c:pt idx="3">
                  <c:v>Hard</c:v>
                </c:pt>
              </c:strCache>
            </c:strRef>
          </c:cat>
          <c:val>
            <c:numRef>
              <c:f>'C:\Users\nandish\Project\svnCode\VIIQ\writeup\mainBranch\figures\[UserResponsesPlots.xlsx]Iterations-Orion'!$B$121:$E$121</c:f>
              <c:numCache>
                <c:formatCode>General</c:formatCode>
                <c:ptCount val="4"/>
                <c:pt idx="0">
                  <c:v>4</c:v>
                </c:pt>
                <c:pt idx="1">
                  <c:v>1</c:v>
                </c:pt>
                <c:pt idx="2">
                  <c:v>4</c:v>
                </c:pt>
                <c:pt idx="3">
                  <c:v>4</c:v>
                </c:pt>
              </c:numCache>
            </c:numRef>
          </c:val>
        </c:ser>
        <c:ser>
          <c:idx val="2"/>
          <c:order val="2"/>
          <c:spPr>
            <a:noFill/>
            <a:ln>
              <a:solidFill>
                <a:schemeClr val="tx1"/>
              </a:solidFill>
            </a:ln>
          </c:spPr>
          <c:errBars>
            <c:errBarType val="plus"/>
            <c:errValType val="cust"/>
            <c:plus>
              <c:numRef>
                <c:f>'C:\Users\nandish\Project\svnCode\VIIQ\writeup\mainBranch\figures\[UserResponsesPlots.xlsx]Iterations-Orion'!$B$123:$E$123</c:f>
                <c:numCache>
                  <c:formatCode>General</c:formatCode>
                  <c:ptCount val="4"/>
                  <c:pt idx="0">
                    <c:v>75</c:v>
                  </c:pt>
                  <c:pt idx="1">
                    <c:v>16</c:v>
                  </c:pt>
                  <c:pt idx="2">
                    <c:v>31.5</c:v>
                  </c:pt>
                  <c:pt idx="3">
                    <c:v>64.5</c:v>
                  </c:pt>
                </c:numCache>
              </c:numRef>
            </c:plus>
            <c:minus>
              <c:numLit>
                <c:formatCode>General</c:formatCode>
                <c:ptCount val="1"/>
                <c:pt idx="0">
                  <c:v>1</c:v>
                </c:pt>
              </c:numLit>
            </c:minus>
          </c:errBars>
          <c:cat>
            <c:strRef>
              <c:f>'C:\Users\nandish\Project\svnCode\VIIQ\writeup\mainBranch\figures\[UserResponsesPlots.xlsx]Iterations-Orion'!$B$112:$E$112</c:f>
              <c:strCache>
                <c:ptCount val="4"/>
                <c:pt idx="0">
                  <c:v>All</c:v>
                </c:pt>
                <c:pt idx="1">
                  <c:v>Easy</c:v>
                </c:pt>
                <c:pt idx="2">
                  <c:v>Medium</c:v>
                </c:pt>
                <c:pt idx="3">
                  <c:v>Hard</c:v>
                </c:pt>
              </c:strCache>
            </c:strRef>
          </c:cat>
          <c:val>
            <c:numRef>
              <c:f>'C:\Users\nandish\Project\svnCode\VIIQ\writeup\mainBranch\figures\[UserResponsesPlots.xlsx]Iterations-Orion'!$B$122:$E$122</c:f>
              <c:numCache>
                <c:formatCode>General</c:formatCode>
                <c:ptCount val="4"/>
                <c:pt idx="0">
                  <c:v>5</c:v>
                </c:pt>
                <c:pt idx="1">
                  <c:v>4</c:v>
                </c:pt>
                <c:pt idx="2">
                  <c:v>5.5</c:v>
                </c:pt>
                <c:pt idx="3">
                  <c:v>9.5</c:v>
                </c:pt>
              </c:numCache>
            </c:numRef>
          </c:val>
        </c:ser>
        <c:overlap val="100"/>
        <c:axId val="67436544"/>
        <c:axId val="67438464"/>
      </c:barChart>
      <c:catAx>
        <c:axId val="67436544"/>
        <c:scaling>
          <c:orientation val="minMax"/>
        </c:scaling>
        <c:axPos val="b"/>
        <c:title>
          <c:tx>
            <c:rich>
              <a:bodyPr/>
              <a:lstStyle/>
              <a:p>
                <a:pPr>
                  <a:defRPr/>
                </a:pPr>
                <a:r>
                  <a:rPr lang="en-US"/>
                  <a:t>Query Task Difficulty Level</a:t>
                </a:r>
              </a:p>
            </c:rich>
          </c:tx>
          <c:layout/>
        </c:title>
        <c:tickLblPos val="nextTo"/>
        <c:crossAx val="67438464"/>
        <c:crosses val="autoZero"/>
        <c:auto val="1"/>
        <c:lblAlgn val="ctr"/>
        <c:lblOffset val="100"/>
      </c:catAx>
      <c:valAx>
        <c:axId val="67438464"/>
        <c:scaling>
          <c:orientation val="minMax"/>
          <c:max val="90"/>
        </c:scaling>
        <c:axPos val="l"/>
        <c:title>
          <c:tx>
            <c:rich>
              <a:bodyPr rot="-5400000" vert="horz"/>
              <a:lstStyle/>
              <a:p>
                <a:pPr>
                  <a:defRPr/>
                </a:pPr>
                <a:r>
                  <a:rPr lang="en-US"/>
                  <a:t>Number of iterations</a:t>
                </a:r>
              </a:p>
            </c:rich>
          </c:tx>
          <c:layout>
            <c:manualLayout>
              <c:xMode val="edge"/>
              <c:yMode val="edge"/>
              <c:x val="2.7628042089627054E-2"/>
              <c:y val="0.18190986349754629"/>
            </c:manualLayout>
          </c:layout>
        </c:title>
        <c:numFmt formatCode="General" sourceLinked="1"/>
        <c:tickLblPos val="nextTo"/>
        <c:crossAx val="67436544"/>
        <c:crosses val="autoZero"/>
        <c:crossBetween val="between"/>
      </c:valAx>
      <c:spPr>
        <a:ln>
          <a:solidFill>
            <a:schemeClr val="tx1"/>
          </a:solidFill>
        </a:ln>
      </c:spPr>
    </c:plotArea>
    <c:plotVisOnly val="1"/>
    <c:dispBlanksAs val="gap"/>
  </c:chart>
  <c:spPr>
    <a:ln>
      <a:noFill/>
    </a:ln>
  </c:spPr>
  <c:txPr>
    <a:bodyPr/>
    <a:lstStyle/>
    <a:p>
      <a:pPr>
        <a:defRPr sz="1400">
          <a:latin typeface="Garamond" panose="02020404030301010803" pitchFamily="18" charset="0"/>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tx>
            <c:v>Naive</c:v>
          </c:tx>
          <c:spPr>
            <a:pattFill prst="dkDnDiag">
              <a:fgClr>
                <a:schemeClr val="tx1"/>
              </a:fgClr>
              <a:bgClr>
                <a:schemeClr val="bg1"/>
              </a:bgClr>
            </a:pattFill>
            <a:ln>
              <a:solidFill>
                <a:schemeClr val="tx1"/>
              </a:solidFill>
            </a:ln>
          </c:spPr>
          <c:cat>
            <c:strRef>
              <c:f>'[1]Likert Score'!$B$2:$E$2</c:f>
              <c:strCache>
                <c:ptCount val="4"/>
                <c:pt idx="0">
                  <c:v>Q1</c:v>
                </c:pt>
                <c:pt idx="1">
                  <c:v>Q2</c:v>
                </c:pt>
                <c:pt idx="2">
                  <c:v>Q3</c:v>
                </c:pt>
                <c:pt idx="3">
                  <c:v>Q4</c:v>
                </c:pt>
              </c:strCache>
            </c:strRef>
          </c:cat>
          <c:val>
            <c:numRef>
              <c:f>'[1]Likert Score'!$B$4:$E$4</c:f>
              <c:numCache>
                <c:formatCode>General</c:formatCode>
                <c:ptCount val="4"/>
                <c:pt idx="0">
                  <c:v>3.6666666669999999</c:v>
                </c:pt>
                <c:pt idx="1">
                  <c:v>3.5428571429999995</c:v>
                </c:pt>
                <c:pt idx="2">
                  <c:v>3.6190476189999998</c:v>
                </c:pt>
                <c:pt idx="3">
                  <c:v>3.7428571429999997</c:v>
                </c:pt>
              </c:numCache>
            </c:numRef>
          </c:val>
        </c:ser>
        <c:ser>
          <c:idx val="1"/>
          <c:order val="1"/>
          <c:tx>
            <c:v>Orion</c:v>
          </c:tx>
          <c:spPr>
            <a:solidFill>
              <a:schemeClr val="accent1"/>
            </a:solidFill>
          </c:spPr>
          <c:cat>
            <c:strRef>
              <c:f>'[1]Likert Score'!$B$2:$E$2</c:f>
              <c:strCache>
                <c:ptCount val="4"/>
                <c:pt idx="0">
                  <c:v>Q1</c:v>
                </c:pt>
                <c:pt idx="1">
                  <c:v>Q2</c:v>
                </c:pt>
                <c:pt idx="2">
                  <c:v>Q3</c:v>
                </c:pt>
                <c:pt idx="3">
                  <c:v>Q4</c:v>
                </c:pt>
              </c:strCache>
            </c:strRef>
          </c:cat>
          <c:val>
            <c:numRef>
              <c:f>'[1]Likert Score'!$B$5:$E$5</c:f>
              <c:numCache>
                <c:formatCode>General</c:formatCode>
                <c:ptCount val="4"/>
                <c:pt idx="0">
                  <c:v>4.19047619</c:v>
                </c:pt>
                <c:pt idx="1">
                  <c:v>3.733333333</c:v>
                </c:pt>
                <c:pt idx="2">
                  <c:v>3.8857142860000002</c:v>
                </c:pt>
                <c:pt idx="3">
                  <c:v>4.0857142859999955</c:v>
                </c:pt>
              </c:numCache>
            </c:numRef>
          </c:val>
        </c:ser>
        <c:axId val="67479808"/>
        <c:axId val="67494272"/>
      </c:barChart>
      <c:catAx>
        <c:axId val="67479808"/>
        <c:scaling>
          <c:orientation val="minMax"/>
        </c:scaling>
        <c:axPos val="b"/>
        <c:title>
          <c:tx>
            <c:rich>
              <a:bodyPr/>
              <a:lstStyle/>
              <a:p>
                <a:pPr>
                  <a:defRPr/>
                </a:pPr>
                <a:r>
                  <a:rPr lang="en-US"/>
                  <a:t>All Queries</a:t>
                </a:r>
              </a:p>
            </c:rich>
          </c:tx>
          <c:layout/>
        </c:title>
        <c:tickLblPos val="nextTo"/>
        <c:crossAx val="67494272"/>
        <c:crosses val="autoZero"/>
        <c:auto val="1"/>
        <c:lblAlgn val="ctr"/>
        <c:lblOffset val="100"/>
      </c:catAx>
      <c:valAx>
        <c:axId val="67494272"/>
        <c:scaling>
          <c:orientation val="minMax"/>
          <c:max val="4.2"/>
          <c:min val="3"/>
        </c:scaling>
        <c:axPos val="l"/>
        <c:title>
          <c:tx>
            <c:rich>
              <a:bodyPr rot="-5400000" vert="horz"/>
              <a:lstStyle/>
              <a:p>
                <a:pPr>
                  <a:defRPr/>
                </a:pPr>
                <a:r>
                  <a:rPr lang="en-IN"/>
                  <a:t>Average Likert scale score</a:t>
                </a:r>
              </a:p>
            </c:rich>
          </c:tx>
          <c:layout>
            <c:manualLayout>
              <c:xMode val="edge"/>
              <c:yMode val="edge"/>
              <c:x val="3.2407730851825398E-2"/>
              <c:y val="9.3402817401448013E-2"/>
            </c:manualLayout>
          </c:layout>
        </c:title>
        <c:numFmt formatCode="General" sourceLinked="1"/>
        <c:tickLblPos val="nextTo"/>
        <c:crossAx val="67479808"/>
        <c:crosses val="autoZero"/>
        <c:crossBetween val="between"/>
        <c:majorUnit val="0.2"/>
      </c:valAx>
      <c:spPr>
        <a:ln>
          <a:solidFill>
            <a:schemeClr val="tx1"/>
          </a:solidFill>
        </a:ln>
      </c:spPr>
    </c:plotArea>
    <c:legend>
      <c:legendPos val="r"/>
      <c:layout>
        <c:manualLayout>
          <c:xMode val="edge"/>
          <c:yMode val="edge"/>
          <c:x val="0.42855066646081041"/>
          <c:y val="7.1362523199244479E-2"/>
          <c:w val="0.36752776491173927"/>
          <c:h val="0.13214641056897183"/>
        </c:manualLayout>
      </c:layout>
      <c:overlay val="1"/>
    </c:legend>
    <c:plotVisOnly val="1"/>
    <c:dispBlanksAs val="gap"/>
  </c:chart>
  <c:spPr>
    <a:ln>
      <a:no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tx>
            <c:v>Naive</c:v>
          </c:tx>
          <c:spPr>
            <a:pattFill prst="dkDnDiag">
              <a:fgClr>
                <a:schemeClr val="tx1"/>
              </a:fgClr>
              <a:bgClr>
                <a:schemeClr val="bg1"/>
              </a:bgClr>
            </a:pattFill>
            <a:ln>
              <a:solidFill>
                <a:schemeClr val="tx1"/>
              </a:solidFill>
            </a:ln>
          </c:spPr>
          <c:cat>
            <c:strRef>
              <c:f>'[1]Likert Score'!$B$2:$E$2</c:f>
              <c:strCache>
                <c:ptCount val="4"/>
                <c:pt idx="0">
                  <c:v>Q1</c:v>
                </c:pt>
                <c:pt idx="1">
                  <c:v>Q2</c:v>
                </c:pt>
                <c:pt idx="2">
                  <c:v>Q3</c:v>
                </c:pt>
                <c:pt idx="3">
                  <c:v>Q4</c:v>
                </c:pt>
              </c:strCache>
            </c:strRef>
          </c:cat>
          <c:val>
            <c:numRef>
              <c:f>'[1]Likert Score'!$B$9:$E$9</c:f>
              <c:numCache>
                <c:formatCode>General</c:formatCode>
                <c:ptCount val="4"/>
                <c:pt idx="0">
                  <c:v>4.0666666669999953</c:v>
                </c:pt>
                <c:pt idx="1">
                  <c:v>3.9333333329999998</c:v>
                </c:pt>
                <c:pt idx="2">
                  <c:v>4</c:v>
                </c:pt>
                <c:pt idx="3">
                  <c:v>4.0666666669999953</c:v>
                </c:pt>
              </c:numCache>
            </c:numRef>
          </c:val>
        </c:ser>
        <c:ser>
          <c:idx val="1"/>
          <c:order val="1"/>
          <c:tx>
            <c:v>Orion</c:v>
          </c:tx>
          <c:spPr>
            <a:solidFill>
              <a:schemeClr val="accent1"/>
            </a:solidFill>
          </c:spPr>
          <c:cat>
            <c:strRef>
              <c:f>'[1]Likert Score'!$B$2:$E$2</c:f>
              <c:strCache>
                <c:ptCount val="4"/>
                <c:pt idx="0">
                  <c:v>Q1</c:v>
                </c:pt>
                <c:pt idx="1">
                  <c:v>Q2</c:v>
                </c:pt>
                <c:pt idx="2">
                  <c:v>Q3</c:v>
                </c:pt>
                <c:pt idx="3">
                  <c:v>Q4</c:v>
                </c:pt>
              </c:strCache>
            </c:strRef>
          </c:cat>
          <c:val>
            <c:numRef>
              <c:f>'[1]Likert Score'!$B$10:$E$10</c:f>
              <c:numCache>
                <c:formatCode>General</c:formatCode>
                <c:ptCount val="4"/>
                <c:pt idx="0">
                  <c:v>4.3555555559999908</c:v>
                </c:pt>
                <c:pt idx="1">
                  <c:v>3.8666666669999987</c:v>
                </c:pt>
                <c:pt idx="2">
                  <c:v>3.9111111109999999</c:v>
                </c:pt>
                <c:pt idx="3">
                  <c:v>4.0666666669999953</c:v>
                </c:pt>
              </c:numCache>
            </c:numRef>
          </c:val>
        </c:ser>
        <c:axId val="67589632"/>
        <c:axId val="67591552"/>
      </c:barChart>
      <c:catAx>
        <c:axId val="67589632"/>
        <c:scaling>
          <c:orientation val="minMax"/>
        </c:scaling>
        <c:axPos val="b"/>
        <c:title>
          <c:tx>
            <c:rich>
              <a:bodyPr/>
              <a:lstStyle/>
              <a:p>
                <a:pPr>
                  <a:defRPr/>
                </a:pPr>
                <a:r>
                  <a:rPr lang="en-US"/>
                  <a:t>Easy Queries</a:t>
                </a:r>
              </a:p>
            </c:rich>
          </c:tx>
          <c:layout/>
        </c:title>
        <c:tickLblPos val="nextTo"/>
        <c:crossAx val="67591552"/>
        <c:crosses val="autoZero"/>
        <c:auto val="1"/>
        <c:lblAlgn val="ctr"/>
        <c:lblOffset val="100"/>
      </c:catAx>
      <c:valAx>
        <c:axId val="67591552"/>
        <c:scaling>
          <c:orientation val="minMax"/>
          <c:max val="4.4000000000000004"/>
          <c:min val="3"/>
        </c:scaling>
        <c:axPos val="l"/>
        <c:title>
          <c:tx>
            <c:rich>
              <a:bodyPr rot="-5400000" vert="horz"/>
              <a:lstStyle/>
              <a:p>
                <a:pPr>
                  <a:defRPr/>
                </a:pPr>
                <a:r>
                  <a:rPr lang="en-IN"/>
                  <a:t>Average Likert scale score</a:t>
                </a:r>
              </a:p>
            </c:rich>
          </c:tx>
          <c:layout>
            <c:manualLayout>
              <c:xMode val="edge"/>
              <c:yMode val="edge"/>
              <c:x val="3.6558136601438897E-2"/>
              <c:y val="9.2620446834389719E-2"/>
            </c:manualLayout>
          </c:layout>
        </c:title>
        <c:numFmt formatCode="General" sourceLinked="1"/>
        <c:tickLblPos val="nextTo"/>
        <c:crossAx val="67589632"/>
        <c:crosses val="autoZero"/>
        <c:crossBetween val="between"/>
        <c:majorUnit val="0.2"/>
      </c:valAx>
      <c:spPr>
        <a:ln>
          <a:solidFill>
            <a:sysClr val="windowText" lastClr="000000"/>
          </a:solidFill>
        </a:ln>
      </c:spPr>
    </c:plotArea>
    <c:legend>
      <c:legendPos val="r"/>
      <c:layout>
        <c:manualLayout>
          <c:xMode val="edge"/>
          <c:yMode val="edge"/>
          <c:x val="0.42036598604248165"/>
          <c:y val="7.8531062278303074E-2"/>
          <c:w val="0.36609225971631393"/>
          <c:h val="0.1318859201177259"/>
        </c:manualLayout>
      </c:layout>
      <c:overlay val="1"/>
    </c:legend>
    <c:plotVisOnly val="1"/>
    <c:dispBlanksAs val="gap"/>
  </c:chart>
  <c:spPr>
    <a:ln>
      <a:no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tx>
            <c:v>Naive</c:v>
          </c:tx>
          <c:spPr>
            <a:pattFill prst="dkDnDiag">
              <a:fgClr>
                <a:schemeClr val="tx1"/>
              </a:fgClr>
              <a:bgClr>
                <a:schemeClr val="bg1"/>
              </a:bgClr>
            </a:pattFill>
            <a:ln>
              <a:solidFill>
                <a:schemeClr val="tx1"/>
              </a:solidFill>
            </a:ln>
          </c:spPr>
          <c:cat>
            <c:strRef>
              <c:f>'[1]Likert Score'!$B$2:$E$2</c:f>
              <c:strCache>
                <c:ptCount val="4"/>
                <c:pt idx="0">
                  <c:v>Q1</c:v>
                </c:pt>
                <c:pt idx="1">
                  <c:v>Q2</c:v>
                </c:pt>
                <c:pt idx="2">
                  <c:v>Q3</c:v>
                </c:pt>
                <c:pt idx="3">
                  <c:v>Q4</c:v>
                </c:pt>
              </c:strCache>
            </c:strRef>
          </c:cat>
          <c:val>
            <c:numRef>
              <c:f>'[1]Likert Score'!$B$14:$E$14</c:f>
              <c:numCache>
                <c:formatCode>General</c:formatCode>
                <c:ptCount val="4"/>
                <c:pt idx="0">
                  <c:v>3.5666666669999998</c:v>
                </c:pt>
                <c:pt idx="1">
                  <c:v>3.3</c:v>
                </c:pt>
                <c:pt idx="2">
                  <c:v>3.3666666669999987</c:v>
                </c:pt>
                <c:pt idx="3">
                  <c:v>3.6</c:v>
                </c:pt>
              </c:numCache>
            </c:numRef>
          </c:val>
        </c:ser>
        <c:ser>
          <c:idx val="1"/>
          <c:order val="1"/>
          <c:tx>
            <c:v>Orion</c:v>
          </c:tx>
          <c:spPr>
            <a:solidFill>
              <a:schemeClr val="accent1"/>
            </a:solidFill>
          </c:spPr>
          <c:cat>
            <c:strRef>
              <c:f>'[1]Likert Score'!$B$2:$E$2</c:f>
              <c:strCache>
                <c:ptCount val="4"/>
                <c:pt idx="0">
                  <c:v>Q1</c:v>
                </c:pt>
                <c:pt idx="1">
                  <c:v>Q2</c:v>
                </c:pt>
                <c:pt idx="2">
                  <c:v>Q3</c:v>
                </c:pt>
                <c:pt idx="3">
                  <c:v>Q4</c:v>
                </c:pt>
              </c:strCache>
            </c:strRef>
          </c:cat>
          <c:val>
            <c:numRef>
              <c:f>'[1]Likert Score'!$B$15:$E$15</c:f>
              <c:numCache>
                <c:formatCode>General</c:formatCode>
                <c:ptCount val="4"/>
                <c:pt idx="0">
                  <c:v>4.0333333329999999</c:v>
                </c:pt>
                <c:pt idx="1">
                  <c:v>3.4666666669999997</c:v>
                </c:pt>
                <c:pt idx="2">
                  <c:v>3.7</c:v>
                </c:pt>
                <c:pt idx="3">
                  <c:v>4.0666666669999953</c:v>
                </c:pt>
              </c:numCache>
            </c:numRef>
          </c:val>
        </c:ser>
        <c:axId val="67642112"/>
        <c:axId val="67644032"/>
      </c:barChart>
      <c:catAx>
        <c:axId val="67642112"/>
        <c:scaling>
          <c:orientation val="minMax"/>
        </c:scaling>
        <c:axPos val="b"/>
        <c:title>
          <c:tx>
            <c:rich>
              <a:bodyPr/>
              <a:lstStyle/>
              <a:p>
                <a:pPr>
                  <a:defRPr/>
                </a:pPr>
                <a:r>
                  <a:rPr lang="en-US"/>
                  <a:t>Medium Queries</a:t>
                </a:r>
              </a:p>
            </c:rich>
          </c:tx>
          <c:layout/>
        </c:title>
        <c:tickLblPos val="nextTo"/>
        <c:crossAx val="67644032"/>
        <c:crosses val="autoZero"/>
        <c:auto val="1"/>
        <c:lblAlgn val="ctr"/>
        <c:lblOffset val="100"/>
      </c:catAx>
      <c:valAx>
        <c:axId val="67644032"/>
        <c:scaling>
          <c:orientation val="minMax"/>
          <c:max val="4.2"/>
          <c:min val="3"/>
        </c:scaling>
        <c:axPos val="l"/>
        <c:title>
          <c:tx>
            <c:rich>
              <a:bodyPr rot="-5400000" vert="horz"/>
              <a:lstStyle/>
              <a:p>
                <a:pPr>
                  <a:defRPr/>
                </a:pPr>
                <a:r>
                  <a:rPr lang="en-IN"/>
                  <a:t>Average Likert scale score</a:t>
                </a:r>
              </a:p>
            </c:rich>
          </c:tx>
          <c:layout>
            <c:manualLayout>
              <c:xMode val="edge"/>
              <c:yMode val="edge"/>
              <c:x val="3.6175848720506623E-2"/>
              <c:y val="8.7051448666004227E-2"/>
            </c:manualLayout>
          </c:layout>
        </c:title>
        <c:numFmt formatCode="General" sourceLinked="1"/>
        <c:tickLblPos val="nextTo"/>
        <c:crossAx val="67642112"/>
        <c:crosses val="autoZero"/>
        <c:crossBetween val="between"/>
        <c:majorUnit val="0.2"/>
      </c:valAx>
      <c:spPr>
        <a:ln>
          <a:solidFill>
            <a:sysClr val="windowText" lastClr="000000"/>
          </a:solidFill>
        </a:ln>
      </c:spPr>
    </c:plotArea>
    <c:legend>
      <c:legendPos val="r"/>
      <c:layout>
        <c:manualLayout>
          <c:xMode val="edge"/>
          <c:yMode val="edge"/>
          <c:x val="0.40474122375328075"/>
          <c:y val="7.8100272966003331E-2"/>
          <c:w val="0.4077587762467193"/>
          <c:h val="0.11849978684472938"/>
        </c:manualLayout>
      </c:layout>
      <c:overlay val="1"/>
    </c:legend>
    <c:plotVisOnly val="1"/>
    <c:dispBlanksAs val="gap"/>
  </c:chart>
  <c:spPr>
    <a:ln>
      <a:no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tx>
            <c:v>Naive</c:v>
          </c:tx>
          <c:spPr>
            <a:pattFill prst="dkDnDiag">
              <a:fgClr>
                <a:schemeClr val="tx1"/>
              </a:fgClr>
              <a:bgClr>
                <a:schemeClr val="bg1"/>
              </a:bgClr>
            </a:pattFill>
            <a:ln>
              <a:solidFill>
                <a:schemeClr val="tx1"/>
              </a:solidFill>
            </a:ln>
          </c:spPr>
          <c:cat>
            <c:strRef>
              <c:f>'[1]Likert Score'!$B$2:$E$2</c:f>
              <c:strCache>
                <c:ptCount val="4"/>
                <c:pt idx="0">
                  <c:v>Q1</c:v>
                </c:pt>
                <c:pt idx="1">
                  <c:v>Q2</c:v>
                </c:pt>
                <c:pt idx="2">
                  <c:v>Q3</c:v>
                </c:pt>
                <c:pt idx="3">
                  <c:v>Q4</c:v>
                </c:pt>
              </c:strCache>
            </c:strRef>
          </c:cat>
          <c:val>
            <c:numRef>
              <c:f>'[1]Likert Score'!$B$19:$E$19</c:f>
              <c:numCache>
                <c:formatCode>General</c:formatCode>
                <c:ptCount val="4"/>
                <c:pt idx="0">
                  <c:v>3.1666666669999999</c:v>
                </c:pt>
                <c:pt idx="1">
                  <c:v>3.2</c:v>
                </c:pt>
                <c:pt idx="2">
                  <c:v>3.3</c:v>
                </c:pt>
                <c:pt idx="3">
                  <c:v>3.4</c:v>
                </c:pt>
              </c:numCache>
            </c:numRef>
          </c:val>
        </c:ser>
        <c:ser>
          <c:idx val="1"/>
          <c:order val="1"/>
          <c:tx>
            <c:v>Orion</c:v>
          </c:tx>
          <c:spPr>
            <a:solidFill>
              <a:schemeClr val="accent1"/>
            </a:solidFill>
          </c:spPr>
          <c:cat>
            <c:strRef>
              <c:f>'[1]Likert Score'!$B$2:$E$2</c:f>
              <c:strCache>
                <c:ptCount val="4"/>
                <c:pt idx="0">
                  <c:v>Q1</c:v>
                </c:pt>
                <c:pt idx="1">
                  <c:v>Q2</c:v>
                </c:pt>
                <c:pt idx="2">
                  <c:v>Q3</c:v>
                </c:pt>
                <c:pt idx="3">
                  <c:v>Q4</c:v>
                </c:pt>
              </c:strCache>
            </c:strRef>
          </c:cat>
          <c:val>
            <c:numRef>
              <c:f>'[1]Likert Score'!$B$20:$E$20</c:f>
              <c:numCache>
                <c:formatCode>General</c:formatCode>
                <c:ptCount val="4"/>
                <c:pt idx="0">
                  <c:v>4.0999999999999996</c:v>
                </c:pt>
                <c:pt idx="1">
                  <c:v>3.8</c:v>
                </c:pt>
                <c:pt idx="2">
                  <c:v>4.0333333329999999</c:v>
                </c:pt>
                <c:pt idx="3">
                  <c:v>4.1333333330000004</c:v>
                </c:pt>
              </c:numCache>
            </c:numRef>
          </c:val>
        </c:ser>
        <c:axId val="67698688"/>
        <c:axId val="67700608"/>
      </c:barChart>
      <c:catAx>
        <c:axId val="67698688"/>
        <c:scaling>
          <c:orientation val="minMax"/>
        </c:scaling>
        <c:axPos val="b"/>
        <c:title>
          <c:tx>
            <c:rich>
              <a:bodyPr/>
              <a:lstStyle/>
              <a:p>
                <a:pPr>
                  <a:defRPr/>
                </a:pPr>
                <a:r>
                  <a:rPr lang="en-US"/>
                  <a:t>Hard Queries</a:t>
                </a:r>
              </a:p>
            </c:rich>
          </c:tx>
          <c:layout/>
        </c:title>
        <c:tickLblPos val="nextTo"/>
        <c:crossAx val="67700608"/>
        <c:crosses val="autoZero"/>
        <c:auto val="1"/>
        <c:lblAlgn val="ctr"/>
        <c:lblOffset val="100"/>
      </c:catAx>
      <c:valAx>
        <c:axId val="67700608"/>
        <c:scaling>
          <c:orientation val="minMax"/>
          <c:max val="4.2"/>
          <c:min val="3"/>
        </c:scaling>
        <c:axPos val="l"/>
        <c:title>
          <c:tx>
            <c:rich>
              <a:bodyPr rot="-5400000" vert="horz"/>
              <a:lstStyle/>
              <a:p>
                <a:pPr>
                  <a:defRPr/>
                </a:pPr>
                <a:r>
                  <a:rPr lang="en-IN"/>
                  <a:t>Average Likert scale score</a:t>
                </a:r>
              </a:p>
            </c:rich>
          </c:tx>
          <c:layout>
            <c:manualLayout>
              <c:xMode val="edge"/>
              <c:yMode val="edge"/>
              <c:x val="3.6175767530464878E-2"/>
              <c:y val="9.4931466899970979E-2"/>
            </c:manualLayout>
          </c:layout>
        </c:title>
        <c:numFmt formatCode="General" sourceLinked="1"/>
        <c:tickLblPos val="nextTo"/>
        <c:crossAx val="67698688"/>
        <c:crosses val="autoZero"/>
        <c:crossBetween val="between"/>
        <c:majorUnit val="0.2"/>
      </c:valAx>
      <c:spPr>
        <a:ln>
          <a:solidFill>
            <a:sysClr val="windowText" lastClr="000000"/>
          </a:solidFill>
        </a:ln>
      </c:spPr>
    </c:plotArea>
    <c:legend>
      <c:legendPos val="t"/>
      <c:layout>
        <c:manualLayout>
          <c:xMode val="edge"/>
          <c:yMode val="edge"/>
          <c:x val="0.38147104658792652"/>
          <c:y val="7.7313516520809325E-2"/>
          <c:w val="0.42455790682414724"/>
          <c:h val="0.10287956547437707"/>
        </c:manualLayout>
      </c:layout>
      <c:overlay val="1"/>
    </c:legend>
    <c:plotVisOnly val="1"/>
    <c:dispBlanksAs val="gap"/>
  </c:chart>
  <c:spPr>
    <a:ln>
      <a:noFill/>
    </a:ln>
  </c:sp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3/19/2016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3/19/2016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 xmlns:p14="http://schemas.microsoft.com/office/powerpoint/2010/main" val="412187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extLst>
      <p:ext uri="{BB962C8B-B14F-4D97-AF65-F5344CB8AC3E}">
        <p14:creationId xmlns="" xmlns:p14="http://schemas.microsoft.com/office/powerpoint/2010/main" val="391994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91994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 xmlns:p14="http://schemas.microsoft.com/office/powerpoint/2010/main" val="4117153672"/>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 xmlns:p14="http://schemas.microsoft.com/office/powerpoint/2010/main" val="2157780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8523393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6993035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0120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390857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0848107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 xmlns:p14="http://schemas.microsoft.com/office/powerpoint/2010/main" val="2229373425"/>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 xmlns:p14="http://schemas.microsoft.com/office/powerpoint/2010/main" val="235024168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 xmlns:p14="http://schemas.microsoft.com/office/powerpoint/2010/main" val="121738452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 xmlns:p14="http://schemas.microsoft.com/office/powerpoint/2010/main" val="1590064348"/>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956875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555285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1041558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 xmlns:p14="http://schemas.microsoft.com/office/powerpoint/2010/main" val="9162486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74" name="Picture 2" descr="C:\home\clouds\Google Drive\Management\IDIR\idirlogo\idirlogo.png"/>
          <p:cNvPicPr>
            <a:picLocks noChangeAspect="1" noChangeArrowheads="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7934792" y="4693411"/>
            <a:ext cx="1174643" cy="450089"/>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chengkai\AppData\Local\Temp\Rar$DRa0.306\UTA_A-logo_Sml_2c-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8564058" y="72217"/>
            <a:ext cx="545377" cy="4823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userDrawn="1"/>
        </p:nvSpPr>
        <p:spPr>
          <a:xfrm>
            <a:off x="3085106" y="4989612"/>
            <a:ext cx="3557064" cy="153888"/>
          </a:xfrm>
          <a:prstGeom prst="rect">
            <a:avLst/>
          </a:prstGeom>
          <a:noFill/>
        </p:spPr>
        <p:txBody>
          <a:bodyPr wrap="none" lIns="0" tIns="0" rIns="0" bIns="0" rtlCol="0">
            <a:spAutoFit/>
          </a:bodyPr>
          <a:lstStyle/>
          <a:p>
            <a:r>
              <a:rPr lang="en-US" sz="1000" dirty="0" smtClean="0">
                <a:latin typeface="Garamond" panose="02020404030301010803" pitchFamily="18" charset="0"/>
              </a:rPr>
              <a:t>©2015-2016 </a:t>
            </a:r>
            <a:r>
              <a:rPr lang="en-US" sz="1000" dirty="0">
                <a:latin typeface="Garamond" panose="02020404030301010803" pitchFamily="18" charset="0"/>
              </a:rPr>
              <a:t>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
        <p:nvSpPr>
          <p:cNvPr id="4" name="Slide Number Placeholder 3"/>
          <p:cNvSpPr>
            <a:spLocks noGrp="1"/>
          </p:cNvSpPr>
          <p:nvPr>
            <p:ph type="sldNum" sz="quarter" idx="4"/>
          </p:nvPr>
        </p:nvSpPr>
        <p:spPr>
          <a:xfrm>
            <a:off x="0" y="4852293"/>
            <a:ext cx="2133600" cy="274637"/>
          </a:xfrm>
          <a:prstGeom prst="rect">
            <a:avLst/>
          </a:prstGeom>
        </p:spPr>
        <p:txBody>
          <a:bodyPr vert="horz" lIns="91440" tIns="45720" rIns="91440" bIns="45720" rtlCol="0" anchor="ctr"/>
          <a:lstStyle>
            <a:lvl1pPr algn="l">
              <a:defRPr sz="1200" b="1">
                <a:solidFill>
                  <a:schemeClr val="tx1"/>
                </a:solidFill>
              </a:defRPr>
            </a:lvl1pPr>
          </a:lstStyle>
          <a:p>
            <a:fld id="{30DB7900-D72E-4025-AF90-97BD6DF59E7D}" type="slidenum">
              <a:rPr lang="en-US" smtClean="0"/>
              <a:pPr/>
              <a:t>‹#›</a:t>
            </a:fld>
            <a:endParaRPr lang="en-US" dirty="0"/>
          </a:p>
        </p:txBody>
      </p:sp>
    </p:spTree>
    <p:extLst>
      <p:ext uri="{BB962C8B-B14F-4D97-AF65-F5344CB8AC3E}">
        <p14:creationId xmlns=""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Lst>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Courier New" panose="02070309020205020404" pitchFamily="49" charset="0"/>
        <a:buNone/>
        <a:defRPr sz="3200" kern="1200">
          <a:solidFill>
            <a:srgbClr val="EE8200"/>
          </a:solidFill>
          <a:latin typeface="Garamond" panose="02020404030301010803" pitchFamily="18" charset="0"/>
          <a:ea typeface="+mn-ea"/>
          <a:cs typeface="+mn-cs"/>
        </a:defRPr>
      </a:lvl1pPr>
      <a:lvl2pPr marL="284163" indent="-284163" algn="l" defTabSz="686047" rtl="0" eaLnBrk="1" latinLnBrk="0" hangingPunct="1">
        <a:lnSpc>
          <a:spcPct val="90000"/>
        </a:lnSpc>
        <a:spcBef>
          <a:spcPct val="20000"/>
        </a:spcBef>
        <a:buSzPct val="90000"/>
        <a:buFont typeface="Courier New" panose="02070309020205020404" pitchFamily="49" charset="0"/>
        <a:buChar char="o"/>
        <a:tabLst/>
        <a:defRPr sz="2800" kern="1200">
          <a:solidFill>
            <a:schemeClr val="tx1"/>
          </a:solidFill>
          <a:latin typeface="Garamond" panose="02020404030301010803" pitchFamily="18" charset="0"/>
          <a:ea typeface="+mn-ea"/>
          <a:cs typeface="+mn-cs"/>
        </a:defRPr>
      </a:lvl2pPr>
      <a:lvl3pPr marL="517525" indent="-284163"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854075" indent="-284163"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198563" indent="-284163"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idir.uta.edu/orion" TargetMode="External"/><Relationship Id="rId2" Type="http://schemas.openxmlformats.org/officeDocument/2006/relationships/hyperlink" Target="http://bit.ly/1PLqLTD" TargetMode="Externa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idir.uta.edu/index.php/File:HP_Labs.png" TargetMode="External"/><Relationship Id="rId7" Type="http://schemas.openxmlformats.org/officeDocument/2006/relationships/hyperlink" Target="https://idir.uta.edu/index.php/File:NSF.p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hyperlink" Target="https://idir.uta.edu/index.php/File:UTA_Logo.png" TargetMode="Externa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bit.ly/1O0GnNo" TargetMode="External"/><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hyperlink" Target="http://idir.uta.edu/orion"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802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4916" y="1367150"/>
            <a:ext cx="8560544" cy="1085682"/>
          </a:xfrm>
        </p:spPr>
        <p:txBody>
          <a:bodyPr/>
          <a:lstStyle/>
          <a:p>
            <a:r>
              <a:rPr lang="en-US" sz="3900" b="1" dirty="0">
                <a:solidFill>
                  <a:srgbClr val="0064B1"/>
                </a:solidFill>
              </a:rPr>
              <a:t>Tackling Usability Challenges in Querying Massive, Ultra-heterogeneous Graphs</a:t>
            </a:r>
          </a:p>
        </p:txBody>
      </p:sp>
      <p:sp>
        <p:nvSpPr>
          <p:cNvPr id="7" name="Text Placeholder 6"/>
          <p:cNvSpPr>
            <a:spLocks noGrp="1"/>
          </p:cNvSpPr>
          <p:nvPr>
            <p:ph type="body" sz="quarter" idx="11"/>
          </p:nvPr>
        </p:nvSpPr>
        <p:spPr>
          <a:xfrm>
            <a:off x="354854" y="2852626"/>
            <a:ext cx="8480802" cy="1969770"/>
          </a:xfrm>
        </p:spPr>
        <p:txBody>
          <a:bodyPr/>
          <a:lstStyle/>
          <a:p>
            <a:r>
              <a:rPr lang="en-US" sz="2000" dirty="0">
                <a:solidFill>
                  <a:schemeClr val="bg1"/>
                </a:solidFill>
                <a:latin typeface="Garamond" panose="02020404030301010803" pitchFamily="18" charset="0"/>
              </a:rPr>
              <a:t>Chengkai Li</a:t>
            </a:r>
          </a:p>
          <a:p>
            <a:r>
              <a:rPr lang="en-US" sz="2000" dirty="0">
                <a:solidFill>
                  <a:schemeClr val="bg1"/>
                </a:solidFill>
                <a:latin typeface="Garamond" panose="02020404030301010803" pitchFamily="18" charset="0"/>
              </a:rPr>
              <a:t>Associate Professor, Department of Computer Science and Engineering</a:t>
            </a:r>
          </a:p>
          <a:p>
            <a:r>
              <a:rPr lang="en-US" sz="2000" dirty="0">
                <a:solidFill>
                  <a:schemeClr val="bg1"/>
                </a:solidFill>
                <a:latin typeface="Garamond" panose="02020404030301010803" pitchFamily="18" charset="0"/>
              </a:rPr>
              <a:t>Director, Innovative Database and Information Systems Research (IDIR) Laboratory</a:t>
            </a:r>
          </a:p>
          <a:p>
            <a:r>
              <a:rPr lang="en-US" sz="2000" dirty="0">
                <a:solidFill>
                  <a:schemeClr val="bg1"/>
                </a:solidFill>
                <a:latin typeface="Garamond" panose="02020404030301010803" pitchFamily="18" charset="0"/>
              </a:rPr>
              <a:t>University of Texas at Arlington</a:t>
            </a:r>
          </a:p>
          <a:p>
            <a:endParaRPr lang="en-US" sz="2000" dirty="0">
              <a:solidFill>
                <a:schemeClr val="bg1"/>
              </a:solidFill>
              <a:latin typeface="Garamond" panose="02020404030301010803" pitchFamily="18" charset="0"/>
            </a:endParaRPr>
          </a:p>
          <a:p>
            <a:r>
              <a:rPr lang="en-US" sz="2000" dirty="0" smtClean="0">
                <a:solidFill>
                  <a:schemeClr val="bg1"/>
                </a:solidFill>
              </a:rPr>
              <a:t>North Carolina State University</a:t>
            </a:r>
            <a:r>
              <a:rPr lang="en-US" sz="2000" dirty="0" smtClean="0">
                <a:solidFill>
                  <a:schemeClr val="bg1"/>
                </a:solidFill>
                <a:latin typeface="Garamond" panose="02020404030301010803" pitchFamily="18" charset="0"/>
              </a:rPr>
              <a:t>, Feb. 9</a:t>
            </a:r>
            <a:r>
              <a:rPr lang="en-US" sz="2000" baseline="30000" dirty="0" smtClean="0">
                <a:solidFill>
                  <a:schemeClr val="bg1"/>
                </a:solidFill>
              </a:rPr>
              <a:t>t</a:t>
            </a:r>
            <a:r>
              <a:rPr lang="en-US" sz="2000" baseline="30000" dirty="0" smtClean="0">
                <a:solidFill>
                  <a:schemeClr val="bg1"/>
                </a:solidFill>
                <a:latin typeface="Garamond" panose="02020404030301010803" pitchFamily="18" charset="0"/>
              </a:rPr>
              <a:t>h</a:t>
            </a:r>
            <a:r>
              <a:rPr lang="en-US" sz="2000" dirty="0" smtClean="0">
                <a:solidFill>
                  <a:schemeClr val="bg1"/>
                </a:solidFill>
                <a:latin typeface="Garamond" panose="02020404030301010803" pitchFamily="18" charset="0"/>
              </a:rPr>
              <a:t>, 2016</a:t>
            </a:r>
          </a:p>
        </p:txBody>
      </p:sp>
    </p:spTree>
    <p:extLst>
      <p:ext uri="{BB962C8B-B14F-4D97-AF65-F5344CB8AC3E}">
        <p14:creationId xmlns="" xmlns:p14="http://schemas.microsoft.com/office/powerpoint/2010/main" val="2476923120"/>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Objectives of Orion</a:t>
            </a:r>
            <a:endParaRPr lang="en-US" sz="3600" dirty="0"/>
          </a:p>
        </p:txBody>
      </p:sp>
      <p:sp>
        <p:nvSpPr>
          <p:cNvPr id="7" name="Text Placeholder 2"/>
          <p:cNvSpPr txBox="1">
            <a:spLocks/>
          </p:cNvSpPr>
          <p:nvPr/>
        </p:nvSpPr>
        <p:spPr>
          <a:xfrm>
            <a:off x="389436" y="939431"/>
            <a:ext cx="8363938" cy="1197764"/>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4163" lvl="1" indent="-284163" algn="just" defTabSz="914400">
              <a:lnSpc>
                <a:spcPct val="100000"/>
              </a:lnSpc>
              <a:spcBef>
                <a:spcPts val="370"/>
              </a:spcBef>
              <a:buSzPct val="85000"/>
              <a:buFont typeface="Courier New" panose="02070309020205020404" pitchFamily="49" charset="0"/>
              <a:buChar char="o"/>
              <a:tabLst/>
              <a:defRPr/>
            </a:pPr>
            <a:r>
              <a:rPr lang="en-US" altLang="zh-CN" sz="2400" dirty="0" smtClean="0"/>
              <a:t>Interactive GUI for building query components</a:t>
            </a:r>
          </a:p>
          <a:p>
            <a:pPr marL="284163" lvl="1" indent="-284163" algn="just" defTabSz="914400">
              <a:lnSpc>
                <a:spcPct val="100000"/>
              </a:lnSpc>
              <a:spcBef>
                <a:spcPts val="370"/>
              </a:spcBef>
              <a:buSzPct val="85000"/>
              <a:buFont typeface="Courier New" panose="02070309020205020404" pitchFamily="49" charset="0"/>
              <a:buChar char="o"/>
              <a:tabLst/>
              <a:defRPr/>
            </a:pPr>
            <a:r>
              <a:rPr lang="en-US" altLang="zh-CN" sz="2400" dirty="0" smtClean="0"/>
              <a:t>Iteratively suggest edges based on their relevance to the user’s query intent, according to the partial query graph so far</a:t>
            </a:r>
            <a:endParaRPr lang="en-US" altLang="zh-CN" sz="2000" dirty="0" smtClean="0"/>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10</a:t>
            </a:fld>
            <a:endParaRPr lang="en-US" dirty="0"/>
          </a:p>
        </p:txBody>
      </p:sp>
    </p:spTree>
    <p:extLst>
      <p:ext uri="{BB962C8B-B14F-4D97-AF65-F5344CB8AC3E}">
        <p14:creationId xmlns="" xmlns:p14="http://schemas.microsoft.com/office/powerpoint/2010/main" val="3931659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andish\Desktop\orion-screenshots\slides-ori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42904" y="40407"/>
            <a:ext cx="6601094" cy="5103093"/>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itle 2"/>
          <p:cNvSpPr>
            <a:spLocks noGrp="1"/>
          </p:cNvSpPr>
          <p:nvPr>
            <p:ph type="title"/>
          </p:nvPr>
        </p:nvSpPr>
        <p:spPr>
          <a:xfrm>
            <a:off x="389436" y="171450"/>
            <a:ext cx="8363938" cy="503536"/>
          </a:xfrm>
        </p:spPr>
        <p:txBody>
          <a:bodyPr/>
          <a:lstStyle/>
          <a:p>
            <a:r>
              <a:rPr lang="en-US" sz="3600" dirty="0" smtClean="0"/>
              <a:t>Orion GUI</a:t>
            </a:r>
            <a:endParaRPr lang="en-US" sz="3600" dirty="0"/>
          </a:p>
        </p:txBody>
      </p:sp>
      <p:sp>
        <p:nvSpPr>
          <p:cNvPr id="6" name="TextBox 5"/>
          <p:cNvSpPr txBox="1"/>
          <p:nvPr/>
        </p:nvSpPr>
        <p:spPr>
          <a:xfrm>
            <a:off x="272400" y="955733"/>
            <a:ext cx="2115226" cy="923330"/>
          </a:xfrm>
          <a:prstGeom prst="rect">
            <a:avLst/>
          </a:prstGeom>
          <a:noFill/>
        </p:spPr>
        <p:txBody>
          <a:bodyPr wrap="square" lIns="0" tIns="0" rIns="0" bIns="0" rtlCol="0">
            <a:spAutoFit/>
          </a:bodyPr>
          <a:lstStyle/>
          <a:p>
            <a:pPr algn="just"/>
            <a:r>
              <a:rPr lang="en-US" sz="2000" dirty="0" smtClean="0">
                <a:latin typeface="Garamond" pitchFamily="18" charset="0"/>
              </a:rPr>
              <a:t>Dynamic list of all possible user actions at any given moment</a:t>
            </a:r>
            <a:endParaRPr lang="en-IN" sz="2000" dirty="0" err="1" smtClean="0">
              <a:latin typeface="Garamond" pitchFamily="18" charset="0"/>
            </a:endParaRPr>
          </a:p>
        </p:txBody>
      </p:sp>
      <p:sp>
        <p:nvSpPr>
          <p:cNvPr id="9" name="TextBox 8"/>
          <p:cNvSpPr txBox="1"/>
          <p:nvPr/>
        </p:nvSpPr>
        <p:spPr>
          <a:xfrm>
            <a:off x="272400" y="3885479"/>
            <a:ext cx="2022226" cy="923330"/>
          </a:xfrm>
          <a:prstGeom prst="rect">
            <a:avLst/>
          </a:prstGeom>
          <a:noFill/>
        </p:spPr>
        <p:txBody>
          <a:bodyPr wrap="square" lIns="0" tIns="0" rIns="0" bIns="0" rtlCol="0">
            <a:spAutoFit/>
          </a:bodyPr>
          <a:lstStyle/>
          <a:p>
            <a:pPr algn="just"/>
            <a:r>
              <a:rPr lang="en-US" sz="2000" dirty="0" smtClean="0">
                <a:latin typeface="Garamond" pitchFamily="18" charset="0"/>
              </a:rPr>
              <a:t>Control panel for various settings and tips</a:t>
            </a:r>
            <a:endParaRPr lang="en-IN" sz="2000" dirty="0" err="1" smtClean="0">
              <a:latin typeface="Garamond" pitchFamily="18" charset="0"/>
            </a:endParaRPr>
          </a:p>
        </p:txBody>
      </p:sp>
      <p:sp>
        <p:nvSpPr>
          <p:cNvPr id="10"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11</a:t>
            </a:fld>
            <a:endParaRPr lang="en-US" b="1" dirty="0"/>
          </a:p>
        </p:txBody>
      </p:sp>
    </p:spTree>
    <p:extLst>
      <p:ext uri="{BB962C8B-B14F-4D97-AF65-F5344CB8AC3E}">
        <p14:creationId xmlns="" xmlns:p14="http://schemas.microsoft.com/office/powerpoint/2010/main" val="387627948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andish\Desktop\orion-screenshots\slides-passiv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16418" y="467055"/>
            <a:ext cx="4289559" cy="453102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itle 2"/>
          <p:cNvSpPr>
            <a:spLocks noGrp="1"/>
          </p:cNvSpPr>
          <p:nvPr>
            <p:ph type="title"/>
          </p:nvPr>
        </p:nvSpPr>
        <p:spPr>
          <a:xfrm>
            <a:off x="389436" y="171450"/>
            <a:ext cx="8363938" cy="503536"/>
          </a:xfrm>
        </p:spPr>
        <p:txBody>
          <a:bodyPr/>
          <a:lstStyle/>
          <a:p>
            <a:r>
              <a:rPr lang="en-US" sz="3600" dirty="0" smtClean="0"/>
              <a:t>Active Mode</a:t>
            </a:r>
            <a:endParaRPr lang="en-US" sz="3600" dirty="0"/>
          </a:p>
        </p:txBody>
      </p:sp>
      <p:sp>
        <p:nvSpPr>
          <p:cNvPr id="10" name="TextBox 9"/>
          <p:cNvSpPr txBox="1"/>
          <p:nvPr/>
        </p:nvSpPr>
        <p:spPr>
          <a:xfrm>
            <a:off x="188524" y="1804182"/>
            <a:ext cx="4400729" cy="1538883"/>
          </a:xfrm>
          <a:prstGeom prst="rect">
            <a:avLst/>
          </a:prstGeom>
          <a:noFill/>
        </p:spPr>
        <p:txBody>
          <a:bodyPr wrap="square" lIns="0" tIns="0" rIns="0" bIns="0" rtlCol="0">
            <a:spAutoFit/>
          </a:bodyPr>
          <a:lstStyle/>
          <a:p>
            <a:pPr algn="just"/>
            <a:r>
              <a:rPr lang="en-US" sz="2000" dirty="0" smtClean="0">
                <a:latin typeface="Garamond" pitchFamily="18" charset="0"/>
              </a:rPr>
              <a:t>Grey edges and nodes automatically suggested in </a:t>
            </a:r>
            <a:r>
              <a:rPr lang="en-US" sz="2000" b="1" dirty="0" smtClean="0">
                <a:solidFill>
                  <a:srgbClr val="EE8200"/>
                </a:solidFill>
                <a:latin typeface="Garamond" pitchFamily="18" charset="0"/>
              </a:rPr>
              <a:t>active mode:</a:t>
            </a:r>
          </a:p>
          <a:p>
            <a:pPr algn="just"/>
            <a:endParaRPr lang="en-US" sz="2000" b="1" dirty="0" smtClean="0">
              <a:solidFill>
                <a:srgbClr val="EE8200"/>
              </a:solidFill>
              <a:latin typeface="Garamond" pitchFamily="18" charset="0"/>
            </a:endParaRPr>
          </a:p>
          <a:p>
            <a:pPr marL="342900" indent="-342900" algn="just">
              <a:buFont typeface="Courier New" panose="02070309020205020404" pitchFamily="49" charset="0"/>
              <a:buChar char="o"/>
            </a:pPr>
            <a:r>
              <a:rPr lang="en-US" sz="2000" dirty="0" smtClean="0">
                <a:latin typeface="Garamond" pitchFamily="18" charset="0"/>
              </a:rPr>
              <a:t>Accepted by user (blue): </a:t>
            </a:r>
            <a:r>
              <a:rPr lang="en-US" sz="2000" dirty="0" smtClean="0">
                <a:solidFill>
                  <a:srgbClr val="EE8200"/>
                </a:solidFill>
                <a:latin typeface="Garamond" pitchFamily="18" charset="0"/>
              </a:rPr>
              <a:t>positive edges</a:t>
            </a:r>
          </a:p>
          <a:p>
            <a:pPr marL="342900" indent="-342900" algn="just">
              <a:buFont typeface="Courier New" panose="02070309020205020404" pitchFamily="49" charset="0"/>
              <a:buChar char="o"/>
            </a:pPr>
            <a:r>
              <a:rPr lang="en-US" sz="2000" dirty="0" smtClean="0">
                <a:latin typeface="Garamond" pitchFamily="18" charset="0"/>
              </a:rPr>
              <a:t>Ignored by user: </a:t>
            </a:r>
            <a:r>
              <a:rPr lang="en-US" sz="2000" dirty="0" smtClean="0">
                <a:solidFill>
                  <a:srgbClr val="EE8200"/>
                </a:solidFill>
                <a:latin typeface="Garamond" pitchFamily="18" charset="0"/>
              </a:rPr>
              <a:t>negative edges</a:t>
            </a:r>
            <a:endParaRPr lang="en-IN" sz="2000" dirty="0" err="1" smtClean="0">
              <a:solidFill>
                <a:srgbClr val="EE8200"/>
              </a:solidFill>
              <a:latin typeface="Garamond" pitchFamily="18" charset="0"/>
            </a:endParaRPr>
          </a:p>
        </p:txBody>
      </p:sp>
      <p:sp>
        <p:nvSpPr>
          <p:cNvPr id="8"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12</a:t>
            </a:fld>
            <a:endParaRPr lang="en-US" b="1" dirty="0"/>
          </a:p>
        </p:txBody>
      </p:sp>
    </p:spTree>
    <p:extLst>
      <p:ext uri="{BB962C8B-B14F-4D97-AF65-F5344CB8AC3E}">
        <p14:creationId xmlns="" xmlns:p14="http://schemas.microsoft.com/office/powerpoint/2010/main" val="232963376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0"/>
            <a:ext cx="8363938" cy="503536"/>
          </a:xfrm>
        </p:spPr>
        <p:txBody>
          <a:bodyPr/>
          <a:lstStyle/>
          <a:p>
            <a:r>
              <a:rPr lang="en-US" sz="3600" dirty="0" smtClean="0"/>
              <a:t>Passive Mode</a:t>
            </a:r>
            <a:endParaRPr lang="en-US" sz="3600" dirty="0"/>
          </a:p>
        </p:txBody>
      </p:sp>
      <p:sp>
        <p:nvSpPr>
          <p:cNvPr id="8" name="TextBox 7"/>
          <p:cNvSpPr txBox="1"/>
          <p:nvPr/>
        </p:nvSpPr>
        <p:spPr>
          <a:xfrm>
            <a:off x="380999" y="3714699"/>
            <a:ext cx="3690669" cy="307777"/>
          </a:xfrm>
          <a:prstGeom prst="rect">
            <a:avLst/>
          </a:prstGeom>
          <a:noFill/>
        </p:spPr>
        <p:txBody>
          <a:bodyPr wrap="square" lIns="0" tIns="0" rIns="0" bIns="0" rtlCol="0">
            <a:spAutoFit/>
          </a:bodyPr>
          <a:lstStyle/>
          <a:p>
            <a:pPr algn="just"/>
            <a:r>
              <a:rPr lang="en-US" sz="2000" dirty="0" smtClean="0">
                <a:latin typeface="Garamond" pitchFamily="18" charset="0"/>
              </a:rPr>
              <a:t>A new node added in </a:t>
            </a:r>
            <a:r>
              <a:rPr lang="en-US" sz="2000" b="1" dirty="0" smtClean="0">
                <a:solidFill>
                  <a:srgbClr val="EE8200"/>
                </a:solidFill>
                <a:latin typeface="Garamond" pitchFamily="18" charset="0"/>
              </a:rPr>
              <a:t>passive mode</a:t>
            </a:r>
            <a:endParaRPr lang="en-IN" sz="2000" b="1" dirty="0" err="1" smtClean="0">
              <a:solidFill>
                <a:srgbClr val="EE8200"/>
              </a:solidFill>
              <a:latin typeface="Garamond" pitchFamily="18" charset="0"/>
            </a:endParaRPr>
          </a:p>
        </p:txBody>
      </p:sp>
      <p:sp>
        <p:nvSpPr>
          <p:cNvPr id="9" name="TextBox 8"/>
          <p:cNvSpPr txBox="1"/>
          <p:nvPr/>
        </p:nvSpPr>
        <p:spPr>
          <a:xfrm>
            <a:off x="5244860" y="1293393"/>
            <a:ext cx="3623095" cy="307777"/>
          </a:xfrm>
          <a:prstGeom prst="rect">
            <a:avLst/>
          </a:prstGeom>
          <a:noFill/>
        </p:spPr>
        <p:txBody>
          <a:bodyPr wrap="square" lIns="0" tIns="0" rIns="0" bIns="0" rtlCol="0">
            <a:spAutoFit/>
          </a:bodyPr>
          <a:lstStyle/>
          <a:p>
            <a:pPr algn="just"/>
            <a:r>
              <a:rPr lang="en-US" sz="2000" dirty="0" smtClean="0">
                <a:latin typeface="Garamond" pitchFamily="18" charset="0"/>
              </a:rPr>
              <a:t>A new edge added in </a:t>
            </a:r>
            <a:r>
              <a:rPr lang="en-US" sz="2000" b="1" dirty="0" smtClean="0">
                <a:solidFill>
                  <a:srgbClr val="EE8200"/>
                </a:solidFill>
                <a:latin typeface="Garamond" pitchFamily="18" charset="0"/>
              </a:rPr>
              <a:t>passive mode</a:t>
            </a:r>
            <a:endParaRPr lang="en-IN" sz="2000" b="1" dirty="0" err="1" smtClean="0">
              <a:solidFill>
                <a:srgbClr val="EE8200"/>
              </a:solidFill>
              <a:latin typeface="Garamond" pitchFamily="18" charset="0"/>
            </a:endParaRPr>
          </a:p>
        </p:txBody>
      </p:sp>
      <p:pic>
        <p:nvPicPr>
          <p:cNvPr id="4098" name="Picture 2" descr="C:\Users\nandish\Desktop\orion-screenshots\active-edg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422775" y="1891445"/>
            <a:ext cx="4721225" cy="3024945"/>
          </a:xfrm>
          <a:prstGeom prst="rect">
            <a:avLst/>
          </a:prstGeom>
          <a:noFill/>
          <a:extLst>
            <a:ext uri="{909E8E84-426E-40DD-AFC4-6F175D3DCCD1}">
              <a14:hiddenFill xmlns="" xmlns:a14="http://schemas.microsoft.com/office/drawing/2010/main">
                <a:solidFill>
                  <a:srgbClr val="FFFFFF"/>
                </a:solidFill>
              </a14:hiddenFill>
            </a:ext>
          </a:extLst>
        </p:spPr>
      </p:pic>
      <p:pic>
        <p:nvPicPr>
          <p:cNvPr id="4099" name="Picture 3" descr="C:\Users\nandish\Desktop\orion-screenshots\active-nod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 y="1086168"/>
            <a:ext cx="4295775" cy="26285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13</a:t>
            </a:fld>
            <a:endParaRPr lang="en-US" b="1" dirty="0"/>
          </a:p>
        </p:txBody>
      </p:sp>
    </p:spTree>
    <p:extLst>
      <p:ext uri="{BB962C8B-B14F-4D97-AF65-F5344CB8AC3E}">
        <p14:creationId xmlns="" xmlns:p14="http://schemas.microsoft.com/office/powerpoint/2010/main" val="91649375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Rank Candidate Edges for Suggestions</a:t>
            </a:r>
            <a:endParaRPr lang="en-US" sz="3600" dirty="0"/>
          </a:p>
        </p:txBody>
      </p:sp>
      <p:sp>
        <p:nvSpPr>
          <p:cNvPr id="7" name="Text Placeholder 2"/>
          <p:cNvSpPr txBox="1">
            <a:spLocks/>
          </p:cNvSpPr>
          <p:nvPr/>
        </p:nvSpPr>
        <p:spPr>
          <a:xfrm>
            <a:off x="389436" y="939431"/>
            <a:ext cx="8363938" cy="3536866"/>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Possible Solutions</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t>Order alphabetically</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t>Adapt standard machine learning algorithms</a:t>
            </a:r>
          </a:p>
          <a:p>
            <a:pPr marL="876146" lvl="2" indent="-342900" algn="just" defTabSz="914400">
              <a:lnSpc>
                <a:spcPct val="100000"/>
              </a:lnSpc>
              <a:spcBef>
                <a:spcPts val="370"/>
              </a:spcBef>
              <a:buSzPct val="85000"/>
              <a:buFont typeface="Courier New" panose="02070309020205020404" pitchFamily="49" charset="0"/>
              <a:buChar char="o"/>
              <a:defRPr/>
            </a:pPr>
            <a:r>
              <a:rPr lang="en-US" altLang="zh-CN" sz="2000" dirty="0" smtClean="0"/>
              <a:t>Naïve </a:t>
            </a:r>
            <a:r>
              <a:rPr lang="en-US" altLang="zh-CN" sz="2000" dirty="0" err="1" smtClean="0"/>
              <a:t>Bayes</a:t>
            </a:r>
            <a:r>
              <a:rPr lang="en-US" altLang="zh-CN" sz="2000" dirty="0" smtClean="0"/>
              <a:t> classifier</a:t>
            </a:r>
          </a:p>
          <a:p>
            <a:pPr marL="876146" lvl="2" indent="-342900" algn="just" defTabSz="914400">
              <a:lnSpc>
                <a:spcPct val="100000"/>
              </a:lnSpc>
              <a:spcBef>
                <a:spcPts val="370"/>
              </a:spcBef>
              <a:buSzPct val="85000"/>
              <a:buFont typeface="Courier New" panose="02070309020205020404" pitchFamily="49" charset="0"/>
              <a:buChar char="o"/>
              <a:defRPr/>
            </a:pPr>
            <a:r>
              <a:rPr lang="en-US" altLang="zh-CN" sz="2000" dirty="0" smtClean="0"/>
              <a:t>Random forests</a:t>
            </a:r>
          </a:p>
          <a:p>
            <a:pPr marL="876146" lvl="2" indent="-342900" algn="just" defTabSz="914400">
              <a:lnSpc>
                <a:spcPct val="100000"/>
              </a:lnSpc>
              <a:spcBef>
                <a:spcPts val="370"/>
              </a:spcBef>
              <a:buSzPct val="85000"/>
              <a:buFont typeface="Courier New" panose="02070309020205020404" pitchFamily="49" charset="0"/>
              <a:buChar char="o"/>
              <a:defRPr/>
            </a:pPr>
            <a:r>
              <a:rPr lang="en-US" altLang="zh-CN" sz="2000" dirty="0" smtClean="0"/>
              <a:t>Class association rules</a:t>
            </a:r>
          </a:p>
          <a:p>
            <a:pPr marL="876146" lvl="2" indent="-342900" algn="just" defTabSz="914400">
              <a:lnSpc>
                <a:spcPct val="100000"/>
              </a:lnSpc>
              <a:spcBef>
                <a:spcPts val="370"/>
              </a:spcBef>
              <a:buSzPct val="85000"/>
              <a:buFont typeface="Courier New" panose="02070309020205020404" pitchFamily="49" charset="0"/>
              <a:buChar char="o"/>
              <a:defRPr/>
            </a:pPr>
            <a:r>
              <a:rPr lang="en-US" altLang="zh-CN" sz="2000" dirty="0" smtClean="0"/>
              <a:t>Recommendation systems (based on SVD)</a:t>
            </a:r>
            <a:endParaRPr lang="en-US" altLang="zh-CN" sz="2400" dirty="0" smtClean="0"/>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Query-specific Random Decision Paths (RDP)</a:t>
            </a:r>
            <a:endParaRPr lang="en-US" altLang="zh-CN" sz="2800" dirty="0">
              <a:ea typeface="Meiryo UI" pitchFamily="34" charset="-128"/>
              <a:cs typeface="Meiryo UI" pitchFamily="34" charset="-128"/>
            </a:endParaRPr>
          </a:p>
        </p:txBody>
      </p:sp>
      <p:sp>
        <p:nvSpPr>
          <p:cNvPr id="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14</a:t>
            </a:fld>
            <a:endParaRPr lang="en-US" b="1" dirty="0"/>
          </a:p>
        </p:txBody>
      </p:sp>
    </p:spTree>
    <p:extLst>
      <p:ext uri="{BB962C8B-B14F-4D97-AF65-F5344CB8AC3E}">
        <p14:creationId xmlns="" xmlns:p14="http://schemas.microsoft.com/office/powerpoint/2010/main" val="13765979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nandish\Project\svnCode\DISSERTATION\nandish-dissertation\dissertation\slides\figs\querysessi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95850" y="985747"/>
            <a:ext cx="4248150" cy="307100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itle 2"/>
          <p:cNvSpPr>
            <a:spLocks noGrp="1"/>
          </p:cNvSpPr>
          <p:nvPr>
            <p:ph type="title"/>
          </p:nvPr>
        </p:nvSpPr>
        <p:spPr>
          <a:xfrm>
            <a:off x="389436" y="171450"/>
            <a:ext cx="8363938" cy="503536"/>
          </a:xfrm>
        </p:spPr>
        <p:txBody>
          <a:bodyPr/>
          <a:lstStyle/>
          <a:p>
            <a:r>
              <a:rPr lang="en-US" sz="3600" dirty="0" smtClean="0"/>
              <a:t>Concepts</a:t>
            </a:r>
            <a:endParaRPr lang="en-US" sz="3600" dirty="0"/>
          </a:p>
        </p:txBody>
      </p:sp>
      <p:sp>
        <p:nvSpPr>
          <p:cNvPr id="10" name="TextBox 9"/>
          <p:cNvSpPr txBox="1"/>
          <p:nvPr/>
        </p:nvSpPr>
        <p:spPr>
          <a:xfrm>
            <a:off x="366083" y="925362"/>
            <a:ext cx="7449449" cy="3693319"/>
          </a:xfrm>
          <a:prstGeom prst="rect">
            <a:avLst/>
          </a:prstGeom>
          <a:noFill/>
        </p:spPr>
        <p:txBody>
          <a:bodyPr wrap="square" lIns="0" tIns="0" rIns="0" bIns="0" rtlCol="0">
            <a:spAutoFit/>
          </a:bodyPr>
          <a:lstStyle/>
          <a:p>
            <a:pPr algn="just"/>
            <a:r>
              <a:rPr lang="en-US" sz="2400" dirty="0" smtClean="0">
                <a:solidFill>
                  <a:srgbClr val="EE8200"/>
                </a:solidFill>
                <a:latin typeface="Garamond" pitchFamily="18" charset="0"/>
              </a:rPr>
              <a:t>Edges in partial query graph (positive edges)</a:t>
            </a:r>
          </a:p>
          <a:p>
            <a:pPr algn="just"/>
            <a:r>
              <a:rPr lang="en-US" sz="2400" dirty="0" smtClean="0">
                <a:latin typeface="Garamond" pitchFamily="18" charset="0"/>
              </a:rPr>
              <a:t>	</a:t>
            </a:r>
            <a:r>
              <a:rPr lang="en-US" sz="2000" dirty="0" smtClean="0">
                <a:latin typeface="Consolas" panose="020B0609020204030204" pitchFamily="49" charset="0"/>
                <a:cs typeface="Consolas" panose="020B0609020204030204" pitchFamily="49" charset="0"/>
              </a:rPr>
              <a:t>starring, director, music</a:t>
            </a:r>
          </a:p>
          <a:p>
            <a:pPr algn="just"/>
            <a:r>
              <a:rPr lang="en-US" sz="2400" dirty="0" smtClean="0">
                <a:solidFill>
                  <a:srgbClr val="EE8200"/>
                </a:solidFill>
                <a:latin typeface="Garamond" pitchFamily="18" charset="0"/>
              </a:rPr>
              <a:t>Edges rejected by users (negative edges)</a:t>
            </a:r>
          </a:p>
          <a:p>
            <a:pPr algn="just"/>
            <a:r>
              <a:rPr lang="en-US" sz="2400" dirty="0" smtClean="0">
                <a:latin typeface="Garamond" pitchFamily="18" charset="0"/>
              </a:rPr>
              <a:t>	</a:t>
            </a:r>
            <a:r>
              <a:rPr lang="en-US" sz="2000" dirty="0" smtClean="0">
                <a:latin typeface="Consolas" panose="020B0609020204030204" pitchFamily="49" charset="0"/>
                <a:cs typeface="Consolas" panose="020B0609020204030204" pitchFamily="49" charset="0"/>
              </a:rPr>
              <a:t>education, nationality</a:t>
            </a:r>
            <a:endParaRPr lang="en-IN" sz="2000" dirty="0" err="1" smtClean="0">
              <a:latin typeface="Consolas" panose="020B0609020204030204" pitchFamily="49" charset="0"/>
              <a:cs typeface="Consolas" panose="020B0609020204030204" pitchFamily="49" charset="0"/>
            </a:endParaRPr>
          </a:p>
          <a:p>
            <a:pPr algn="just"/>
            <a:r>
              <a:rPr lang="en-US" sz="2400" dirty="0" smtClean="0">
                <a:solidFill>
                  <a:srgbClr val="EE8200"/>
                </a:solidFill>
                <a:latin typeface="Garamond" pitchFamily="18" charset="0"/>
              </a:rPr>
              <a:t>Candidate edges</a:t>
            </a:r>
          </a:p>
          <a:p>
            <a:pPr algn="just"/>
            <a:r>
              <a:rPr lang="en-US" sz="2400" dirty="0" smtClean="0">
                <a:latin typeface="Garamond" pitchFamily="18" charset="0"/>
              </a:rPr>
              <a:t>	</a:t>
            </a:r>
            <a:r>
              <a:rPr lang="en-US" sz="2000" dirty="0" smtClean="0">
                <a:latin typeface="Consolas" panose="020B0609020204030204" pitchFamily="49" charset="0"/>
                <a:cs typeface="Consolas" panose="020B0609020204030204" pitchFamily="49" charset="0"/>
              </a:rPr>
              <a:t>producer, writer, editor</a:t>
            </a:r>
          </a:p>
          <a:p>
            <a:pPr algn="just"/>
            <a:endParaRPr lang="en-US" sz="2400" dirty="0" smtClean="0">
              <a:latin typeface="Garamond" pitchFamily="18" charset="0"/>
            </a:endParaRPr>
          </a:p>
          <a:p>
            <a:pPr algn="just"/>
            <a:endParaRPr lang="en-US" sz="2400" dirty="0" smtClean="0">
              <a:latin typeface="Garamond" pitchFamily="18" charset="0"/>
            </a:endParaRPr>
          </a:p>
          <a:p>
            <a:pPr algn="just"/>
            <a:r>
              <a:rPr lang="en-US" sz="2400" b="1" dirty="0" smtClean="0">
                <a:solidFill>
                  <a:srgbClr val="EE8200"/>
                </a:solidFill>
                <a:latin typeface="Garamond" pitchFamily="18" charset="0"/>
              </a:rPr>
              <a:t>Query Session:</a:t>
            </a:r>
          </a:p>
          <a:p>
            <a:pPr algn="just"/>
            <a:r>
              <a:rPr lang="en-US" sz="2400" dirty="0" smtClean="0">
                <a:latin typeface="Consolas" panose="020B0609020204030204" pitchFamily="49" charset="0"/>
                <a:cs typeface="Consolas" panose="020B0609020204030204" pitchFamily="49" charset="0"/>
              </a:rPr>
              <a:t>&lt;</a:t>
            </a:r>
            <a:r>
              <a:rPr lang="en-US" sz="2000" dirty="0" smtClean="0">
                <a:latin typeface="Consolas" panose="020B0609020204030204" pitchFamily="49" charset="0"/>
                <a:cs typeface="Consolas" panose="020B0609020204030204" pitchFamily="49" charset="0"/>
              </a:rPr>
              <a:t>starring, director, music, education, nationality</a:t>
            </a:r>
            <a:r>
              <a:rPr lang="en-US" sz="2400" dirty="0" smtClean="0">
                <a:latin typeface="Consolas" panose="020B0609020204030204" pitchFamily="49" charset="0"/>
                <a:cs typeface="Consolas" panose="020B0609020204030204" pitchFamily="49" charset="0"/>
              </a:rPr>
              <a:t>&gt;</a:t>
            </a:r>
          </a:p>
        </p:txBody>
      </p:sp>
      <p:cxnSp>
        <p:nvCxnSpPr>
          <p:cNvPr id="6" name="Straight Connector 5"/>
          <p:cNvCxnSpPr/>
          <p:nvPr/>
        </p:nvCxnSpPr>
        <p:spPr>
          <a:xfrm>
            <a:off x="1123950" y="2086514"/>
            <a:ext cx="11534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52341" y="2086514"/>
            <a:ext cx="1571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15</a:t>
            </a:fld>
            <a:endParaRPr lang="en-US" b="1" dirty="0"/>
          </a:p>
        </p:txBody>
      </p:sp>
      <p:cxnSp>
        <p:nvCxnSpPr>
          <p:cNvPr id="12" name="Straight Connector 11"/>
          <p:cNvCxnSpPr/>
          <p:nvPr/>
        </p:nvCxnSpPr>
        <p:spPr>
          <a:xfrm>
            <a:off x="7415479" y="2572919"/>
            <a:ext cx="5238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668791" y="1689024"/>
            <a:ext cx="5238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15463" y="4257495"/>
            <a:ext cx="11534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43854" y="4257495"/>
            <a:ext cx="1571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8003313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0"/>
            <a:ext cx="8363938" cy="503536"/>
          </a:xfrm>
        </p:spPr>
        <p:txBody>
          <a:bodyPr/>
          <a:lstStyle/>
          <a:p>
            <a:r>
              <a:rPr lang="en-US" sz="3600" dirty="0" smtClean="0"/>
              <a:t>Concepts</a:t>
            </a:r>
            <a:endParaRPr lang="en-US" sz="3600" dirty="0"/>
          </a:p>
        </p:txBody>
      </p:sp>
      <p:sp>
        <p:nvSpPr>
          <p:cNvPr id="7" name="Text Placeholder 2"/>
          <p:cNvSpPr txBox="1">
            <a:spLocks/>
          </p:cNvSpPr>
          <p:nvPr/>
        </p:nvSpPr>
        <p:spPr>
          <a:xfrm>
            <a:off x="389436" y="769958"/>
            <a:ext cx="8363938" cy="3701013"/>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Query Log (W)</a:t>
            </a:r>
          </a:p>
          <a:p>
            <a:pPr marL="457200" indent="-457200" algn="just" defTabSz="914400">
              <a:lnSpc>
                <a:spcPct val="100000"/>
              </a:lnSpc>
              <a:spcBef>
                <a:spcPts val="580"/>
              </a:spcBef>
              <a:buSzPct val="85000"/>
              <a:buFont typeface="Courier New" panose="02070309020205020404" pitchFamily="49" charset="0"/>
              <a:buChar char="o"/>
              <a:defRPr/>
            </a:pPr>
            <a:endParaRPr lang="en-US" altLang="zh-CN" sz="2800" dirty="0">
              <a:solidFill>
                <a:schemeClr val="accent3"/>
              </a:solidFill>
              <a:ea typeface="Meiryo UI" pitchFamily="34" charset="-128"/>
              <a:cs typeface="Meiryo UI" pitchFamily="34" charset="-128"/>
            </a:endParaRPr>
          </a:p>
          <a:p>
            <a:pPr marL="457200" indent="-457200" algn="just" defTabSz="914400">
              <a:lnSpc>
                <a:spcPct val="100000"/>
              </a:lnSpc>
              <a:spcBef>
                <a:spcPts val="580"/>
              </a:spcBef>
              <a:buSzPct val="85000"/>
              <a:buFont typeface="Courier New" panose="02070309020205020404" pitchFamily="49" charset="0"/>
              <a:buChar char="o"/>
              <a:defRPr/>
            </a:pPr>
            <a:endParaRPr lang="en-US" altLang="zh-CN" sz="2800" dirty="0" smtClean="0">
              <a:solidFill>
                <a:schemeClr val="accent3"/>
              </a:solidFill>
              <a:ea typeface="Meiryo UI" pitchFamily="34" charset="-128"/>
              <a:cs typeface="Meiryo UI" pitchFamily="34" charset="-128"/>
            </a:endParaRPr>
          </a:p>
          <a:p>
            <a:pPr marL="457200" indent="-457200" algn="just" defTabSz="914400">
              <a:lnSpc>
                <a:spcPct val="100000"/>
              </a:lnSpc>
              <a:spcBef>
                <a:spcPts val="580"/>
              </a:spcBef>
              <a:buSzPct val="85000"/>
              <a:buFont typeface="Courier New" panose="02070309020205020404" pitchFamily="49" charset="0"/>
              <a:buChar char="o"/>
              <a:defRPr/>
            </a:pPr>
            <a:endParaRPr lang="en-US" altLang="zh-CN" sz="2800" dirty="0">
              <a:solidFill>
                <a:schemeClr val="accent3"/>
              </a:solidFill>
              <a:ea typeface="Meiryo UI" pitchFamily="34" charset="-128"/>
              <a:cs typeface="Meiryo UI" pitchFamily="34" charset="-128"/>
            </a:endParaRP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Problem</a:t>
            </a:r>
          </a:p>
          <a:p>
            <a:pPr lvl="1" algn="just" defTabSz="914400">
              <a:lnSpc>
                <a:spcPct val="100000"/>
              </a:lnSpc>
              <a:spcBef>
                <a:spcPts val="370"/>
              </a:spcBef>
              <a:buSzPct val="85000"/>
              <a:tabLst/>
              <a:defRPr/>
            </a:pPr>
            <a:r>
              <a:rPr lang="en-US" altLang="zh-CN" sz="2400" dirty="0" smtClean="0">
                <a:solidFill>
                  <a:schemeClr val="accent5">
                    <a:lumMod val="75000"/>
                  </a:schemeClr>
                </a:solidFill>
              </a:rPr>
              <a:t>Given a query log, a query session, and a set of candidate edges, rank the candidate edges by their relevance to the user’s query intent</a:t>
            </a:r>
            <a:endParaRPr lang="en-US" altLang="zh-CN" sz="2000" dirty="0" smtClean="0">
              <a:solidFill>
                <a:schemeClr val="accent5">
                  <a:lumMod val="75000"/>
                </a:schemeClr>
              </a:solidFill>
            </a:endParaRPr>
          </a:p>
        </p:txBody>
      </p:sp>
      <p:pic>
        <p:nvPicPr>
          <p:cNvPr id="2052" name="Picture 4" descr="C:\Users\nandish\Project\svnCode\DISSERTATION\nandish-dissertation\dissertation\slides\figs\querylo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32769" y="590519"/>
            <a:ext cx="5096829" cy="283421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16</a:t>
            </a:fld>
            <a:endParaRPr lang="en-US" b="1" dirty="0"/>
          </a:p>
        </p:txBody>
      </p:sp>
      <p:sp>
        <p:nvSpPr>
          <p:cNvPr id="6" name="Right Arrow 5"/>
          <p:cNvSpPr/>
          <p:nvPr/>
        </p:nvSpPr>
        <p:spPr bwMode="auto">
          <a:xfrm rot="21266156">
            <a:off x="2219757" y="1392547"/>
            <a:ext cx="2036056"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ight Arrow 7"/>
          <p:cNvSpPr/>
          <p:nvPr/>
        </p:nvSpPr>
        <p:spPr bwMode="auto">
          <a:xfrm rot="21408904">
            <a:off x="2238377" y="2262590"/>
            <a:ext cx="2034546"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TextBox 8"/>
          <p:cNvSpPr txBox="1"/>
          <p:nvPr/>
        </p:nvSpPr>
        <p:spPr>
          <a:xfrm>
            <a:off x="969222" y="1536583"/>
            <a:ext cx="1118371" cy="246221"/>
          </a:xfrm>
          <a:prstGeom prst="rect">
            <a:avLst/>
          </a:prstGeom>
          <a:noFill/>
        </p:spPr>
        <p:txBody>
          <a:bodyPr wrap="square" lIns="0" tIns="0" rIns="0" bIns="0" rtlCol="0">
            <a:spAutoFit/>
          </a:bodyPr>
          <a:lstStyle/>
          <a:p>
            <a:pPr algn="just"/>
            <a:r>
              <a:rPr lang="en-US" sz="1600" dirty="0" smtClean="0">
                <a:latin typeface="Garamond" pitchFamily="18" charset="0"/>
              </a:rPr>
              <a:t>Positive Edge</a:t>
            </a:r>
            <a:endParaRPr lang="en-IN" sz="1600" b="1" dirty="0" err="1" smtClean="0">
              <a:latin typeface="Garamond" pitchFamily="18" charset="0"/>
            </a:endParaRPr>
          </a:p>
        </p:txBody>
      </p:sp>
      <p:sp>
        <p:nvSpPr>
          <p:cNvPr id="10" name="TextBox 9"/>
          <p:cNvSpPr txBox="1"/>
          <p:nvPr/>
        </p:nvSpPr>
        <p:spPr>
          <a:xfrm>
            <a:off x="891582" y="2330212"/>
            <a:ext cx="1243633" cy="246221"/>
          </a:xfrm>
          <a:prstGeom prst="rect">
            <a:avLst/>
          </a:prstGeom>
          <a:noFill/>
        </p:spPr>
        <p:txBody>
          <a:bodyPr wrap="square" lIns="0" tIns="0" rIns="0" bIns="0" rtlCol="0">
            <a:spAutoFit/>
          </a:bodyPr>
          <a:lstStyle/>
          <a:p>
            <a:pPr algn="just"/>
            <a:r>
              <a:rPr lang="en-US" sz="1600" dirty="0" smtClean="0">
                <a:latin typeface="Garamond" pitchFamily="18" charset="0"/>
              </a:rPr>
              <a:t>Negative Edge</a:t>
            </a:r>
            <a:endParaRPr lang="en-IN" sz="1600" b="1" dirty="0" err="1" smtClean="0">
              <a:latin typeface="Garamond" pitchFamily="18" charset="0"/>
            </a:endParaRPr>
          </a:p>
        </p:txBody>
      </p:sp>
    </p:spTree>
    <p:extLst>
      <p:ext uri="{BB962C8B-B14F-4D97-AF65-F5344CB8AC3E}">
        <p14:creationId xmlns="" xmlns:p14="http://schemas.microsoft.com/office/powerpoint/2010/main" val="370903034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nandish\Project\svnCode\DISSERTATION\nandish-dissertation\dissertation\slides\figs\decisionpath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6313" y="1823102"/>
            <a:ext cx="4267200" cy="16287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389436" y="171450"/>
            <a:ext cx="8363938" cy="503536"/>
          </a:xfrm>
        </p:spPr>
        <p:txBody>
          <a:bodyPr/>
          <a:lstStyle/>
          <a:p>
            <a:r>
              <a:rPr lang="en-US" sz="3600" dirty="0" smtClean="0"/>
              <a:t>Random Decision Path (RDP)</a:t>
            </a:r>
            <a:endParaRPr lang="en-US" sz="3600" dirty="0"/>
          </a:p>
        </p:txBody>
      </p:sp>
      <p:sp>
        <p:nvSpPr>
          <p:cNvPr id="7" name="Text Placeholder 2"/>
          <p:cNvSpPr txBox="1">
            <a:spLocks/>
          </p:cNvSpPr>
          <p:nvPr/>
        </p:nvSpPr>
        <p:spPr>
          <a:xfrm>
            <a:off x="69012" y="1429795"/>
            <a:ext cx="9074988" cy="2908489"/>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200" dirty="0" smtClean="0"/>
              <a:t>Choose edges from the query session randomly, to form RDPs</a:t>
            </a:r>
          </a:p>
          <a:p>
            <a:pPr marL="662940" lvl="1" indent="-342900" algn="just" defTabSz="914400">
              <a:lnSpc>
                <a:spcPct val="100000"/>
              </a:lnSpc>
              <a:spcBef>
                <a:spcPts val="370"/>
              </a:spcBef>
              <a:buSzPct val="85000"/>
              <a:buFont typeface="Courier New" panose="02070309020205020404" pitchFamily="49" charset="0"/>
              <a:buChar char="o"/>
              <a:tabLst/>
              <a:defRPr/>
            </a:pPr>
            <a:endParaRPr lang="en-US" altLang="zh-CN" sz="2200" dirty="0"/>
          </a:p>
          <a:p>
            <a:pPr marL="662940" lvl="1" indent="-342900" algn="just" defTabSz="914400">
              <a:lnSpc>
                <a:spcPct val="100000"/>
              </a:lnSpc>
              <a:spcBef>
                <a:spcPts val="370"/>
              </a:spcBef>
              <a:buSzPct val="85000"/>
              <a:buFont typeface="Courier New" panose="02070309020205020404" pitchFamily="49" charset="0"/>
              <a:buChar char="o"/>
              <a:tabLst/>
              <a:defRPr/>
            </a:pPr>
            <a:endParaRPr lang="en-US" altLang="zh-CN" sz="2200" dirty="0" smtClean="0"/>
          </a:p>
          <a:p>
            <a:pPr marL="662940" lvl="1" indent="-342900" algn="just" defTabSz="914400">
              <a:lnSpc>
                <a:spcPct val="100000"/>
              </a:lnSpc>
              <a:spcBef>
                <a:spcPts val="370"/>
              </a:spcBef>
              <a:buSzPct val="85000"/>
              <a:buFont typeface="Courier New" panose="02070309020205020404" pitchFamily="49" charset="0"/>
              <a:buChar char="o"/>
              <a:tabLst/>
              <a:defRPr/>
            </a:pPr>
            <a:endParaRPr lang="en-US" altLang="zh-CN" sz="2200" dirty="0" smtClean="0"/>
          </a:p>
          <a:p>
            <a:pPr marL="320040" lvl="1" algn="just" defTabSz="914400">
              <a:lnSpc>
                <a:spcPct val="100000"/>
              </a:lnSpc>
              <a:spcBef>
                <a:spcPts val="370"/>
              </a:spcBef>
              <a:buSzPct val="85000"/>
              <a:tabLst/>
              <a:defRPr/>
            </a:pPr>
            <a:endParaRPr lang="en-US" altLang="zh-CN" sz="2200" dirty="0" smtClean="0"/>
          </a:p>
          <a:p>
            <a:pPr marL="662940" lvl="1" indent="-342900" algn="just" defTabSz="914400">
              <a:lnSpc>
                <a:spcPct val="100000"/>
              </a:lnSpc>
              <a:spcBef>
                <a:spcPts val="370"/>
              </a:spcBef>
              <a:buSzPct val="85000"/>
              <a:buFont typeface="Courier New" panose="02070309020205020404" pitchFamily="49" charset="0"/>
              <a:buChar char="o"/>
              <a:tabLst/>
              <a:defRPr/>
            </a:pPr>
            <a:r>
              <a:rPr lang="en-US" sz="2200" dirty="0"/>
              <a:t>Each decision path selects a subset of the query log, with no more than ‘</a:t>
            </a:r>
            <a:r>
              <a:rPr lang="el-GR" sz="2200" dirty="0">
                <a:latin typeface="Times New Roman"/>
                <a:cs typeface="Times New Roman"/>
              </a:rPr>
              <a:t>τ</a:t>
            </a:r>
            <a:r>
              <a:rPr lang="en-US" sz="2200" dirty="0"/>
              <a:t>’ </a:t>
            </a:r>
            <a:r>
              <a:rPr lang="en-US" sz="2200" dirty="0" smtClean="0"/>
              <a:t>rows</a:t>
            </a:r>
            <a:endParaRPr lang="en-US" altLang="zh-CN" sz="2200" dirty="0"/>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200" dirty="0" smtClean="0"/>
              <a:t>Grow a path incrementally until its support in the query log drops below </a:t>
            </a:r>
            <a:r>
              <a:rPr lang="en-US" sz="2200" dirty="0"/>
              <a:t>‘</a:t>
            </a:r>
            <a:r>
              <a:rPr lang="el-GR" sz="2200" dirty="0">
                <a:latin typeface="Times New Roman"/>
                <a:cs typeface="Times New Roman"/>
              </a:rPr>
              <a:t>τ</a:t>
            </a:r>
            <a:r>
              <a:rPr lang="en-US" sz="2200" dirty="0"/>
              <a:t>’</a:t>
            </a:r>
            <a:endParaRPr lang="en-US" altLang="zh-CN" sz="2200" dirty="0" smtClean="0"/>
          </a:p>
        </p:txBody>
      </p:sp>
      <p:sp>
        <p:nvSpPr>
          <p:cNvPr id="11" name="Rectangle 10"/>
          <p:cNvSpPr/>
          <p:nvPr/>
        </p:nvSpPr>
        <p:spPr>
          <a:xfrm>
            <a:off x="630267" y="830108"/>
            <a:ext cx="7970808" cy="461665"/>
          </a:xfrm>
          <a:prstGeom prst="rect">
            <a:avLst/>
          </a:prstGeom>
        </p:spPr>
        <p:txBody>
          <a:bodyPr wrap="square">
            <a:spAutoFit/>
          </a:bodyPr>
          <a:lstStyle/>
          <a:p>
            <a:pPr algn="just"/>
            <a:r>
              <a:rPr lang="en-US" sz="2400" dirty="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starring, director, music, education, nationality</a:t>
            </a:r>
            <a:r>
              <a:rPr lang="en-US" sz="2400" dirty="0">
                <a:latin typeface="Consolas" panose="020B0609020204030204" pitchFamily="49" charset="0"/>
                <a:cs typeface="Consolas" panose="020B0609020204030204" pitchFamily="49" charset="0"/>
              </a:rPr>
              <a:t>&gt;</a:t>
            </a:r>
          </a:p>
        </p:txBody>
      </p:sp>
      <p:sp>
        <p:nvSpPr>
          <p:cNvPr id="12"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17</a:t>
            </a:fld>
            <a:endParaRPr lang="en-US" b="1" dirty="0"/>
          </a:p>
        </p:txBody>
      </p:sp>
      <p:cxnSp>
        <p:nvCxnSpPr>
          <p:cNvPr id="15" name="Straight Connector 14"/>
          <p:cNvCxnSpPr/>
          <p:nvPr/>
        </p:nvCxnSpPr>
        <p:spPr>
          <a:xfrm>
            <a:off x="4708761" y="927699"/>
            <a:ext cx="11534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37152" y="927699"/>
            <a:ext cx="1571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7652811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Random Decision Path: Scoring</a:t>
            </a:r>
            <a:endParaRPr lang="en-US" sz="3600" dirty="0"/>
          </a:p>
        </p:txBody>
      </p:sp>
      <p:sp>
        <p:nvSpPr>
          <p:cNvPr id="7" name="Text Placeholder 2"/>
          <p:cNvSpPr txBox="1">
            <a:spLocks/>
          </p:cNvSpPr>
          <p:nvPr/>
        </p:nvSpPr>
        <p:spPr>
          <a:xfrm>
            <a:off x="370936" y="767981"/>
            <a:ext cx="8341742" cy="3798476"/>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4163" lvl="1" indent="-284163" algn="just" defTabSz="914400">
              <a:lnSpc>
                <a:spcPct val="100000"/>
              </a:lnSpc>
              <a:spcBef>
                <a:spcPts val="370"/>
              </a:spcBef>
              <a:buSzPct val="85000"/>
              <a:buFont typeface="Courier New" panose="02070309020205020404" pitchFamily="49" charset="0"/>
              <a:buChar char="o"/>
              <a:tabLst/>
              <a:defRPr/>
            </a:pPr>
            <a:r>
              <a:rPr lang="en-US" altLang="zh-CN" sz="2400" dirty="0" smtClean="0"/>
              <a:t>For each RDP, use its corresponding query log subset to compute the support of each candidate edge.</a:t>
            </a:r>
            <a:endParaRPr lang="en-US" altLang="zh-CN" sz="2400" dirty="0"/>
          </a:p>
          <a:p>
            <a:pPr marL="284163" lvl="1" indent="-284163" algn="just" defTabSz="914400">
              <a:lnSpc>
                <a:spcPct val="100000"/>
              </a:lnSpc>
              <a:spcBef>
                <a:spcPts val="370"/>
              </a:spcBef>
              <a:buSzPct val="85000"/>
              <a:buFont typeface="Courier New" panose="02070309020205020404" pitchFamily="49" charset="0"/>
              <a:buChar char="o"/>
              <a:tabLst/>
              <a:defRPr/>
            </a:pPr>
            <a:r>
              <a:rPr lang="en-US" altLang="zh-CN" sz="2400" dirty="0" smtClean="0"/>
              <a:t>Final score of each candidate is its average score across all RDPs.</a:t>
            </a:r>
          </a:p>
          <a:p>
            <a:pPr marL="284163" lvl="1" indent="-284163" algn="just" defTabSz="914400">
              <a:lnSpc>
                <a:spcPct val="100000"/>
              </a:lnSpc>
              <a:spcBef>
                <a:spcPts val="370"/>
              </a:spcBef>
              <a:buSzPct val="85000"/>
              <a:buFont typeface="Courier New" panose="02070309020205020404" pitchFamily="49" charset="0"/>
              <a:buChar char="o"/>
              <a:tabLst/>
              <a:defRPr/>
            </a:pPr>
            <a:r>
              <a:rPr lang="en-US" altLang="zh-CN" sz="2400" dirty="0" smtClean="0"/>
              <a:t>If R is the set of all RDPs:</a:t>
            </a:r>
          </a:p>
          <a:p>
            <a:pPr marL="662940" lvl="1" indent="-342900" algn="just" defTabSz="914400">
              <a:lnSpc>
                <a:spcPct val="100000"/>
              </a:lnSpc>
              <a:spcBef>
                <a:spcPts val="370"/>
              </a:spcBef>
              <a:buSzPct val="85000"/>
              <a:buFont typeface="Courier New" panose="02070309020205020404" pitchFamily="49" charset="0"/>
              <a:buChar char="o"/>
              <a:tabLst/>
              <a:defRPr/>
            </a:pPr>
            <a:endParaRPr lang="en-US" altLang="zh-CN" sz="2200" dirty="0" smtClean="0"/>
          </a:p>
          <a:p>
            <a:pPr marL="662940" lvl="1" indent="-342900" algn="just" defTabSz="914400">
              <a:lnSpc>
                <a:spcPct val="100000"/>
              </a:lnSpc>
              <a:spcBef>
                <a:spcPts val="370"/>
              </a:spcBef>
              <a:buSzPct val="85000"/>
              <a:buFont typeface="Courier New" panose="02070309020205020404" pitchFamily="49" charset="0"/>
              <a:buChar char="o"/>
              <a:tabLst/>
              <a:defRPr/>
            </a:pPr>
            <a:endParaRPr lang="en-US" altLang="zh-CN" sz="2200" dirty="0" smtClean="0"/>
          </a:p>
          <a:p>
            <a:pPr marL="662940" lvl="1" indent="-342900" algn="just" defTabSz="914400">
              <a:lnSpc>
                <a:spcPct val="100000"/>
              </a:lnSpc>
              <a:spcBef>
                <a:spcPts val="370"/>
              </a:spcBef>
              <a:buSzPct val="85000"/>
              <a:buFont typeface="Courier New" panose="02070309020205020404" pitchFamily="49" charset="0"/>
              <a:buChar char="o"/>
              <a:tabLst/>
              <a:defRPr/>
            </a:pPr>
            <a:endParaRPr lang="en-US" altLang="zh-CN" sz="2200" dirty="0" smtClean="0"/>
          </a:p>
          <a:p>
            <a:pPr marL="662940" lvl="1" indent="-342900" algn="just" defTabSz="914400">
              <a:lnSpc>
                <a:spcPct val="100000"/>
              </a:lnSpc>
              <a:spcBef>
                <a:spcPts val="370"/>
              </a:spcBef>
              <a:buSzPct val="85000"/>
              <a:buFont typeface="Courier New" panose="02070309020205020404" pitchFamily="49" charset="0"/>
              <a:buChar char="o"/>
              <a:tabLst/>
              <a:defRPr/>
            </a:pPr>
            <a:endParaRPr lang="en-US" altLang="zh-CN" sz="2200" dirty="0" smtClean="0"/>
          </a:p>
          <a:p>
            <a:pPr marL="662940" lvl="1" indent="-342900" algn="just" defTabSz="914400">
              <a:lnSpc>
                <a:spcPct val="100000"/>
              </a:lnSpc>
              <a:spcBef>
                <a:spcPts val="370"/>
              </a:spcBef>
              <a:buSzPct val="85000"/>
              <a:tabLst/>
              <a:defRPr/>
            </a:pPr>
            <a:endParaRPr lang="en-US" altLang="zh-CN" sz="2200" dirty="0" smtClean="0"/>
          </a:p>
        </p:txBody>
      </p:sp>
      <p:graphicFrame>
        <p:nvGraphicFramePr>
          <p:cNvPr id="15" name="Object 14"/>
          <p:cNvGraphicFramePr>
            <a:graphicFrameLocks noChangeAspect="1"/>
          </p:cNvGraphicFramePr>
          <p:nvPr>
            <p:extLst>
              <p:ext uri="{D42A27DB-BD31-4B8C-83A1-F6EECF244321}">
                <p14:modId xmlns="" xmlns:p14="http://schemas.microsoft.com/office/powerpoint/2010/main" val="2144473308"/>
              </p:ext>
            </p:extLst>
          </p:nvPr>
        </p:nvGraphicFramePr>
        <p:xfrm>
          <a:off x="2236817" y="2667219"/>
          <a:ext cx="5304040" cy="1828979"/>
        </p:xfrm>
        <a:graphic>
          <a:graphicData uri="http://schemas.openxmlformats.org/presentationml/2006/ole">
            <p:oleObj spid="_x0000_s1060" name="Equation" r:id="rId3" imgW="2577960" imgH="888840" progId="Equation.3">
              <p:embed/>
            </p:oleObj>
          </a:graphicData>
        </a:graphic>
      </p:graphicFrame>
      <p:sp>
        <p:nvSpPr>
          <p:cNvPr id="10"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18</a:t>
            </a:fld>
            <a:endParaRPr lang="en-US" b="1" dirty="0"/>
          </a:p>
        </p:txBody>
      </p:sp>
    </p:spTree>
    <p:extLst>
      <p:ext uri="{BB962C8B-B14F-4D97-AF65-F5344CB8AC3E}">
        <p14:creationId xmlns="" xmlns:p14="http://schemas.microsoft.com/office/powerpoint/2010/main" val="25697097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0"/>
            <a:ext cx="8363938" cy="503536"/>
          </a:xfrm>
        </p:spPr>
        <p:txBody>
          <a:bodyPr/>
          <a:lstStyle/>
          <a:p>
            <a:r>
              <a:rPr lang="en-US" sz="3600" dirty="0" smtClean="0"/>
              <a:t>Query Log</a:t>
            </a:r>
            <a:endParaRPr lang="en-US" sz="3600" dirty="0"/>
          </a:p>
        </p:txBody>
      </p:sp>
      <p:sp>
        <p:nvSpPr>
          <p:cNvPr id="7" name="Text Placeholder 2"/>
          <p:cNvSpPr txBox="1">
            <a:spLocks/>
          </p:cNvSpPr>
          <p:nvPr/>
        </p:nvSpPr>
        <p:spPr>
          <a:xfrm>
            <a:off x="389436" y="769958"/>
            <a:ext cx="8363938" cy="358559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400" dirty="0" smtClean="0">
                <a:ea typeface="Meiryo UI" pitchFamily="34" charset="-128"/>
                <a:cs typeface="Meiryo UI" pitchFamily="34" charset="-128"/>
              </a:rPr>
              <a:t>Nonexistent  (almost)</a:t>
            </a:r>
          </a:p>
          <a:p>
            <a:pPr algn="just" defTabSz="914400">
              <a:lnSpc>
                <a:spcPct val="100000"/>
              </a:lnSpc>
              <a:spcBef>
                <a:spcPts val="580"/>
              </a:spcBef>
              <a:buSzPct val="85000"/>
              <a:defRPr/>
            </a:pPr>
            <a:r>
              <a:rPr lang="en-US" altLang="zh-CN" sz="2400" dirty="0" smtClean="0">
                <a:ea typeface="Meiryo UI" pitchFamily="34" charset="-128"/>
                <a:cs typeface="Meiryo UI" pitchFamily="34" charset="-128"/>
              </a:rPr>
              <a:t>Simulate and bootstrap </a:t>
            </a:r>
          </a:p>
          <a:p>
            <a:pPr marL="284163" indent="-284163" algn="just" defTabSz="914400">
              <a:lnSpc>
                <a:spcPct val="100000"/>
              </a:lnSpc>
              <a:spcBef>
                <a:spcPts val="580"/>
              </a:spcBef>
              <a:buSzPct val="85000"/>
              <a:buFont typeface="Courier New" panose="02070309020205020404" pitchFamily="49" charset="0"/>
              <a:buChar char="o"/>
              <a:defRPr/>
            </a:pPr>
            <a:r>
              <a:rPr lang="en-US" altLang="zh-CN" sz="2400" dirty="0">
                <a:solidFill>
                  <a:schemeClr val="tx1"/>
                </a:solidFill>
                <a:ea typeface="Meiryo UI" pitchFamily="34" charset="-128"/>
                <a:cs typeface="Meiryo UI" pitchFamily="34" charset="-128"/>
              </a:rPr>
              <a:t>Find positive edges</a:t>
            </a:r>
          </a:p>
          <a:p>
            <a:pPr marL="517525" indent="-284163" algn="just" defTabSz="914400">
              <a:lnSpc>
                <a:spcPct val="100000"/>
              </a:lnSpc>
              <a:spcBef>
                <a:spcPts val="580"/>
              </a:spcBef>
              <a:buSzPct val="85000"/>
              <a:buFont typeface="Courier New" panose="02070309020205020404" pitchFamily="49" charset="0"/>
              <a:buChar char="o"/>
              <a:defRPr/>
            </a:pPr>
            <a:r>
              <a:rPr lang="en-US" altLang="zh-CN" sz="2400" dirty="0">
                <a:solidFill>
                  <a:schemeClr val="tx1"/>
                </a:solidFill>
                <a:ea typeface="Meiryo UI" pitchFamily="34" charset="-128"/>
                <a:cs typeface="Meiryo UI" pitchFamily="34" charset="-128"/>
              </a:rPr>
              <a:t>Wikipedia and data graph</a:t>
            </a:r>
          </a:p>
          <a:p>
            <a:pPr marL="517525" indent="-284163" algn="just" defTabSz="914400">
              <a:lnSpc>
                <a:spcPct val="100000"/>
              </a:lnSpc>
              <a:spcBef>
                <a:spcPts val="580"/>
              </a:spcBef>
              <a:buSzPct val="85000"/>
              <a:buFont typeface="Courier New" panose="02070309020205020404" pitchFamily="49" charset="0"/>
              <a:buChar char="o"/>
              <a:defRPr/>
            </a:pPr>
            <a:r>
              <a:rPr lang="en-US" altLang="zh-CN" sz="2400" dirty="0">
                <a:solidFill>
                  <a:schemeClr val="tx1"/>
                </a:solidFill>
                <a:ea typeface="Meiryo UI" pitchFamily="34" charset="-128"/>
                <a:cs typeface="Meiryo UI" pitchFamily="34" charset="-128"/>
              </a:rPr>
              <a:t>Data graph only</a:t>
            </a:r>
          </a:p>
          <a:p>
            <a:pPr marL="517525" indent="-284163" algn="just" defTabSz="914400">
              <a:lnSpc>
                <a:spcPct val="100000"/>
              </a:lnSpc>
              <a:spcBef>
                <a:spcPts val="580"/>
              </a:spcBef>
              <a:buSzPct val="85000"/>
              <a:buFont typeface="Courier New" panose="02070309020205020404" pitchFamily="49" charset="0"/>
              <a:buChar char="o"/>
              <a:defRPr/>
            </a:pPr>
            <a:r>
              <a:rPr lang="en-US" altLang="zh-CN" sz="2400" dirty="0">
                <a:solidFill>
                  <a:schemeClr val="tx1"/>
                </a:solidFill>
                <a:ea typeface="Meiryo UI" pitchFamily="34" charset="-128"/>
                <a:cs typeface="Meiryo UI" pitchFamily="34" charset="-128"/>
              </a:rPr>
              <a:t>SPARQL query log [Morsey+11]</a:t>
            </a:r>
          </a:p>
          <a:p>
            <a:pPr marL="284163" indent="-284163" algn="just" defTabSz="914400">
              <a:lnSpc>
                <a:spcPct val="100000"/>
              </a:lnSpc>
              <a:spcBef>
                <a:spcPts val="580"/>
              </a:spcBef>
              <a:buSzPct val="85000"/>
              <a:buFont typeface="Courier New" panose="02070309020205020404" pitchFamily="49" charset="0"/>
              <a:buChar char="o"/>
              <a:defRPr/>
            </a:pPr>
            <a:r>
              <a:rPr lang="en-US" altLang="zh-CN" sz="2400" dirty="0" smtClean="0">
                <a:solidFill>
                  <a:schemeClr val="tx1"/>
                </a:solidFill>
                <a:ea typeface="Meiryo UI" pitchFamily="34" charset="-128"/>
                <a:cs typeface="Meiryo UI" pitchFamily="34" charset="-128"/>
              </a:rPr>
              <a:t>Inject negative edges</a:t>
            </a:r>
            <a:endParaRPr lang="en-US" altLang="zh-CN" sz="2400" dirty="0">
              <a:solidFill>
                <a:schemeClr val="tx1"/>
              </a:solidFill>
              <a:ea typeface="Meiryo UI" pitchFamily="34" charset="-128"/>
              <a:cs typeface="Meiryo UI" pitchFamily="34" charset="-128"/>
            </a:endParaRPr>
          </a:p>
        </p:txBody>
      </p:sp>
      <p:pic>
        <p:nvPicPr>
          <p:cNvPr id="2052" name="Picture 4" descr="C:\Users\nandish\Project\svnCode\DISSERTATION\nandish-dissertation\dissertation\slides\figs\querylo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33433" y="685145"/>
            <a:ext cx="4760401" cy="2647139"/>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19</a:t>
            </a:fld>
            <a:endParaRPr lang="en-US" b="1" dirty="0"/>
          </a:p>
        </p:txBody>
      </p:sp>
    </p:spTree>
    <p:extLst>
      <p:ext uri="{BB962C8B-B14F-4D97-AF65-F5344CB8AC3E}">
        <p14:creationId xmlns="" xmlns:p14="http://schemas.microsoft.com/office/powerpoint/2010/main" val="83955513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43188" y="1570008"/>
            <a:ext cx="4520626" cy="3093690"/>
          </a:xfrm>
          <a:prstGeom prst="rect">
            <a:avLst/>
          </a:prstGeom>
        </p:spPr>
      </p:pic>
      <p:sp>
        <p:nvSpPr>
          <p:cNvPr id="2" name="Title 1"/>
          <p:cNvSpPr>
            <a:spLocks noGrp="1"/>
          </p:cNvSpPr>
          <p:nvPr>
            <p:ph type="title"/>
          </p:nvPr>
        </p:nvSpPr>
        <p:spPr>
          <a:xfrm>
            <a:off x="389436" y="171450"/>
            <a:ext cx="8363938" cy="503536"/>
          </a:xfrm>
        </p:spPr>
        <p:txBody>
          <a:bodyPr/>
          <a:lstStyle/>
          <a:p>
            <a:r>
              <a:rPr lang="en-US" sz="3600" dirty="0" smtClean="0"/>
              <a:t>Ultra-heterogeneous Entity Graphs</a:t>
            </a:r>
            <a:endParaRPr lang="en-US" sz="3600" dirty="0"/>
          </a:p>
        </p:txBody>
      </p:sp>
      <p:sp>
        <p:nvSpPr>
          <p:cNvPr id="3" name="Text Placeholder 2"/>
          <p:cNvSpPr>
            <a:spLocks noGrp="1"/>
          </p:cNvSpPr>
          <p:nvPr>
            <p:ph type="body" sz="quarter" idx="10"/>
          </p:nvPr>
        </p:nvSpPr>
        <p:spPr>
          <a:xfrm>
            <a:off x="360861" y="884584"/>
            <a:ext cx="8183064" cy="668068"/>
          </a:xfrm>
        </p:spPr>
        <p:txBody>
          <a:bodyPr/>
          <a:lstStyle/>
          <a:p>
            <a:r>
              <a:rPr lang="en-US" sz="2400" dirty="0" smtClean="0">
                <a:solidFill>
                  <a:schemeClr val="tx1"/>
                </a:solidFill>
              </a:rPr>
              <a:t>Large, complex and schema-less graphs capturing millions of entities and billions of relationships between entities.</a:t>
            </a:r>
          </a:p>
        </p:txBody>
      </p:sp>
      <p:sp>
        <p:nvSpPr>
          <p:cNvPr id="5" name="TextBox 4"/>
          <p:cNvSpPr txBox="1"/>
          <p:nvPr/>
        </p:nvSpPr>
        <p:spPr>
          <a:xfrm>
            <a:off x="327803" y="3569894"/>
            <a:ext cx="4425352" cy="1231106"/>
          </a:xfrm>
          <a:prstGeom prst="rect">
            <a:avLst/>
          </a:prstGeom>
          <a:noFill/>
        </p:spPr>
        <p:txBody>
          <a:bodyPr wrap="square" lIns="0" tIns="0" rIns="0" bIns="0" rtlCol="0">
            <a:spAutoFit/>
          </a:bodyPr>
          <a:lstStyle/>
          <a:p>
            <a:r>
              <a:rPr lang="en-US" sz="2000" dirty="0" smtClean="0">
                <a:solidFill>
                  <a:srgbClr val="EE8200"/>
                </a:solidFill>
                <a:latin typeface="Garamond" pitchFamily="18" charset="0"/>
              </a:rPr>
              <a:t>Linked Open Data : </a:t>
            </a:r>
            <a:r>
              <a:rPr lang="en-US" sz="2000" dirty="0" smtClean="0">
                <a:latin typeface="Garamond" pitchFamily="18" charset="0"/>
              </a:rPr>
              <a:t>52 billion RDF triples</a:t>
            </a:r>
          </a:p>
          <a:p>
            <a:r>
              <a:rPr lang="en-US" sz="2000" dirty="0" smtClean="0">
                <a:solidFill>
                  <a:srgbClr val="EE8200"/>
                </a:solidFill>
                <a:latin typeface="Garamond" pitchFamily="18" charset="0"/>
              </a:rPr>
              <a:t>Freebase : </a:t>
            </a:r>
            <a:r>
              <a:rPr lang="en-US" sz="2000" dirty="0" smtClean="0">
                <a:latin typeface="Garamond" pitchFamily="18" charset="0"/>
              </a:rPr>
              <a:t>1.8 billion triples</a:t>
            </a:r>
          </a:p>
          <a:p>
            <a:r>
              <a:rPr lang="en-US" sz="2000" dirty="0" err="1" smtClean="0">
                <a:solidFill>
                  <a:srgbClr val="EE8200"/>
                </a:solidFill>
                <a:latin typeface="Garamond" pitchFamily="18" charset="0"/>
              </a:rPr>
              <a:t>DBpedia</a:t>
            </a:r>
            <a:r>
              <a:rPr lang="en-US" sz="2000" dirty="0" smtClean="0">
                <a:solidFill>
                  <a:srgbClr val="EE8200"/>
                </a:solidFill>
                <a:latin typeface="Garamond" pitchFamily="18" charset="0"/>
              </a:rPr>
              <a:t> : </a:t>
            </a:r>
            <a:r>
              <a:rPr lang="en-US" sz="2000" dirty="0" smtClean="0">
                <a:latin typeface="Garamond" pitchFamily="18" charset="0"/>
              </a:rPr>
              <a:t>470 million triples</a:t>
            </a:r>
          </a:p>
          <a:p>
            <a:r>
              <a:rPr lang="en-US" sz="2000" dirty="0" err="1" smtClean="0">
                <a:solidFill>
                  <a:srgbClr val="EE8200"/>
                </a:solidFill>
                <a:latin typeface="Garamond" pitchFamily="18" charset="0"/>
              </a:rPr>
              <a:t>Yago</a:t>
            </a:r>
            <a:r>
              <a:rPr lang="en-US" sz="2000" dirty="0" smtClean="0">
                <a:solidFill>
                  <a:srgbClr val="EE8200"/>
                </a:solidFill>
                <a:latin typeface="Garamond" pitchFamily="18" charset="0"/>
              </a:rPr>
              <a:t> : </a:t>
            </a:r>
            <a:r>
              <a:rPr lang="en-US" sz="2000" dirty="0" smtClean="0">
                <a:latin typeface="Garamond" pitchFamily="18" charset="0"/>
              </a:rPr>
              <a:t>120 million triples</a:t>
            </a:r>
          </a:p>
        </p:txBody>
      </p:sp>
      <p:sp>
        <p:nvSpPr>
          <p:cNvPr id="7" name="TextBox 6"/>
          <p:cNvSpPr txBox="1"/>
          <p:nvPr/>
        </p:nvSpPr>
        <p:spPr>
          <a:xfrm>
            <a:off x="3105833" y="2064921"/>
            <a:ext cx="877953" cy="369332"/>
          </a:xfrm>
          <a:prstGeom prst="rect">
            <a:avLst/>
          </a:prstGeom>
          <a:noFill/>
        </p:spPr>
        <p:txBody>
          <a:bodyPr wrap="square" lIns="0" tIns="0" rIns="0" bIns="0" rtlCol="0">
            <a:spAutoFit/>
          </a:bodyPr>
          <a:lstStyle/>
          <a:p>
            <a:r>
              <a:rPr lang="en-US" sz="2400" dirty="0" smtClean="0">
                <a:solidFill>
                  <a:srgbClr val="EE8200"/>
                </a:solidFill>
                <a:latin typeface="Garamond" panose="02020404030301010803" pitchFamily="18" charset="0"/>
              </a:rPr>
              <a:t>entity</a:t>
            </a:r>
          </a:p>
        </p:txBody>
      </p:sp>
      <p:sp>
        <p:nvSpPr>
          <p:cNvPr id="8" name="TextBox 7"/>
          <p:cNvSpPr txBox="1"/>
          <p:nvPr/>
        </p:nvSpPr>
        <p:spPr>
          <a:xfrm>
            <a:off x="2396845" y="2778079"/>
            <a:ext cx="1501644" cy="369332"/>
          </a:xfrm>
          <a:prstGeom prst="rect">
            <a:avLst/>
          </a:prstGeom>
          <a:noFill/>
        </p:spPr>
        <p:txBody>
          <a:bodyPr wrap="square" lIns="0" tIns="0" rIns="0" bIns="0" rtlCol="0">
            <a:spAutoFit/>
          </a:bodyPr>
          <a:lstStyle/>
          <a:p>
            <a:r>
              <a:rPr lang="en-US" sz="2400" dirty="0" smtClean="0">
                <a:solidFill>
                  <a:srgbClr val="EE8200"/>
                </a:solidFill>
                <a:latin typeface="Garamond" panose="02020404030301010803" pitchFamily="18" charset="0"/>
              </a:rPr>
              <a:t>relationship</a:t>
            </a:r>
          </a:p>
        </p:txBody>
      </p:sp>
      <p:sp>
        <p:nvSpPr>
          <p:cNvPr id="11" name="Slide Number Placeholder 3"/>
          <p:cNvSpPr>
            <a:spLocks noGrp="1"/>
          </p:cNvSpPr>
          <p:nvPr>
            <p:ph type="sldNum" sz="quarter" idx="11"/>
          </p:nvPr>
        </p:nvSpPr>
        <p:spPr>
          <a:xfrm>
            <a:off x="0" y="4871343"/>
            <a:ext cx="2133600" cy="274637"/>
          </a:xfrm>
        </p:spPr>
        <p:txBody>
          <a:bodyPr/>
          <a:lstStyle/>
          <a:p>
            <a:fld id="{30DB7900-D72E-4025-AF90-97BD6DF59E7D}" type="slidenum">
              <a:rPr lang="en-US" smtClean="0"/>
              <a:pPr/>
              <a:t>2</a:t>
            </a:fld>
            <a:endParaRPr lang="en-US"/>
          </a:p>
        </p:txBody>
      </p:sp>
      <p:sp>
        <p:nvSpPr>
          <p:cNvPr id="9" name="Right Arrow 8"/>
          <p:cNvSpPr/>
          <p:nvPr/>
        </p:nvSpPr>
        <p:spPr bwMode="auto">
          <a:xfrm>
            <a:off x="3898489" y="2126037"/>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ight Arrow 12"/>
          <p:cNvSpPr/>
          <p:nvPr/>
        </p:nvSpPr>
        <p:spPr bwMode="auto">
          <a:xfrm>
            <a:off x="3898489" y="2808637"/>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9276226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Query Log Simulation: Wikipedia + Data Graph</a:t>
            </a:r>
            <a:endParaRPr lang="en-US" sz="3600" dirty="0"/>
          </a:p>
        </p:txBody>
      </p:sp>
      <p:sp>
        <p:nvSpPr>
          <p:cNvPr id="7" name="Text Placeholder 2"/>
          <p:cNvSpPr txBox="1">
            <a:spLocks/>
          </p:cNvSpPr>
          <p:nvPr/>
        </p:nvSpPr>
        <p:spPr>
          <a:xfrm>
            <a:off x="389436" y="757644"/>
            <a:ext cx="8363938" cy="43088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Use Sentences in Wikipedia Articles to Identify Positive Edges</a:t>
            </a:r>
          </a:p>
        </p:txBody>
      </p:sp>
      <p:pic>
        <p:nvPicPr>
          <p:cNvPr id="5" name="Picture 3" descr="C:\Users\new1\Desktop\slides\figures\wikipage.png"/>
          <p:cNvPicPr>
            <a:picLocks noChangeAspect="1" noChangeArrowheads="1"/>
          </p:cNvPicPr>
          <p:nvPr/>
        </p:nvPicPr>
        <p:blipFill>
          <a:blip r:embed="rId2"/>
          <a:srcRect/>
          <a:stretch>
            <a:fillRect/>
          </a:stretch>
        </p:blipFill>
        <p:spPr bwMode="auto">
          <a:xfrm>
            <a:off x="2893984" y="1370315"/>
            <a:ext cx="6250016" cy="1735171"/>
          </a:xfrm>
          <a:prstGeom prst="rect">
            <a:avLst/>
          </a:prstGeom>
          <a:noFill/>
        </p:spPr>
      </p:pic>
      <p:pic>
        <p:nvPicPr>
          <p:cNvPr id="6" name="Picture 6" descr="C:\Users\new1\Desktop\slides\figures\jerry_yang.png"/>
          <p:cNvPicPr>
            <a:picLocks noChangeAspect="1" noChangeArrowheads="1"/>
          </p:cNvPicPr>
          <p:nvPr/>
        </p:nvPicPr>
        <p:blipFill>
          <a:blip r:embed="rId3"/>
          <a:srcRect/>
          <a:stretch>
            <a:fillRect/>
          </a:stretch>
        </p:blipFill>
        <p:spPr bwMode="auto">
          <a:xfrm>
            <a:off x="1" y="1966822"/>
            <a:ext cx="2703282" cy="2938761"/>
          </a:xfrm>
          <a:prstGeom prst="rect">
            <a:avLst/>
          </a:prstGeom>
          <a:noFill/>
        </p:spPr>
      </p:pic>
      <p:sp>
        <p:nvSpPr>
          <p:cNvPr id="8" name="Text Placeholder 2"/>
          <p:cNvSpPr>
            <a:spLocks noGrp="1"/>
          </p:cNvSpPr>
          <p:nvPr>
            <p:ph type="body" sz="quarter" idx="10"/>
          </p:nvPr>
        </p:nvSpPr>
        <p:spPr>
          <a:xfrm>
            <a:off x="3347050" y="4084669"/>
            <a:ext cx="4968814" cy="307777"/>
          </a:xfrm>
        </p:spPr>
        <p:txBody>
          <a:bodyPr/>
          <a:lstStyle/>
          <a:p>
            <a:pPr algn="just">
              <a:lnSpc>
                <a:spcPct val="100000"/>
              </a:lnSpc>
              <a:spcBef>
                <a:spcPts val="600"/>
              </a:spcBef>
              <a:spcAft>
                <a:spcPts val="600"/>
              </a:spcAft>
              <a:buNone/>
            </a:pPr>
            <a:r>
              <a:rPr lang="en-US" sz="2000" dirty="0" smtClean="0">
                <a:solidFill>
                  <a:schemeClr val="tx1"/>
                </a:solidFill>
                <a:latin typeface="Consolas" panose="020B0609020204030204" pitchFamily="49" charset="0"/>
                <a:cs typeface="Consolas" panose="020B0609020204030204" pitchFamily="49" charset="0"/>
              </a:rPr>
              <a:t>&lt;degree, </a:t>
            </a:r>
            <a:r>
              <a:rPr lang="en-US" sz="2000" dirty="0" err="1" smtClean="0">
                <a:solidFill>
                  <a:schemeClr val="tx1"/>
                </a:solidFill>
                <a:latin typeface="Consolas" panose="020B0609020204030204" pitchFamily="49" charset="0"/>
                <a:cs typeface="Consolas" panose="020B0609020204030204" pitchFamily="49" charset="0"/>
              </a:rPr>
              <a:t>almaMater</a:t>
            </a:r>
            <a:r>
              <a:rPr lang="en-US" sz="2000" dirty="0" smtClean="0">
                <a:solidFill>
                  <a:schemeClr val="tx1"/>
                </a:solidFill>
                <a:latin typeface="Consolas" panose="020B0609020204030204" pitchFamily="49" charset="0"/>
                <a:cs typeface="Consolas" panose="020B0609020204030204" pitchFamily="49" charset="0"/>
              </a:rPr>
              <a:t>, </a:t>
            </a:r>
            <a:r>
              <a:rPr lang="en-US" sz="2000" dirty="0" err="1" smtClean="0">
                <a:solidFill>
                  <a:schemeClr val="tx1"/>
                </a:solidFill>
                <a:latin typeface="Consolas" panose="020B0609020204030204" pitchFamily="49" charset="0"/>
                <a:cs typeface="Consolas" panose="020B0609020204030204" pitchFamily="49" charset="0"/>
              </a:rPr>
              <a:t>frat_member</a:t>
            </a:r>
            <a:r>
              <a:rPr lang="en-US" sz="2000" dirty="0" smtClean="0">
                <a:solidFill>
                  <a:schemeClr val="tx1"/>
                </a:solidFill>
                <a:latin typeface="Consolas" panose="020B0609020204030204" pitchFamily="49" charset="0"/>
                <a:cs typeface="Consolas" panose="020B0609020204030204" pitchFamily="49" charset="0"/>
              </a:rPr>
              <a:t>&gt;</a:t>
            </a:r>
            <a:endParaRPr lang="en-US" sz="2000" dirty="0">
              <a:solidFill>
                <a:schemeClr val="tx1"/>
              </a:solidFill>
              <a:latin typeface="Consolas" panose="020B0609020204030204" pitchFamily="49" charset="0"/>
              <a:cs typeface="Consolas" panose="020B0609020204030204" pitchFamily="49" charset="0"/>
            </a:endParaRPr>
          </a:p>
        </p:txBody>
      </p:sp>
      <p:sp>
        <p:nvSpPr>
          <p:cNvPr id="9"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20</a:t>
            </a:fld>
            <a:endParaRPr lang="en-US" b="1" dirty="0"/>
          </a:p>
        </p:txBody>
      </p:sp>
      <p:sp>
        <p:nvSpPr>
          <p:cNvPr id="11" name="Text Placeholder 2"/>
          <p:cNvSpPr txBox="1">
            <a:spLocks/>
          </p:cNvSpPr>
          <p:nvPr/>
        </p:nvSpPr>
        <p:spPr>
          <a:xfrm>
            <a:off x="2777707" y="3331295"/>
            <a:ext cx="1526876" cy="307777"/>
          </a:xfrm>
          <a:prstGeom prst="rect">
            <a:avLst/>
          </a:prstGeom>
        </p:spPr>
        <p:txBody>
          <a:bodyPr vert="horz" wrap="square" lIns="0" tIns="0" rIns="0" bIns="0" rtlCol="0">
            <a:spAutoFit/>
          </a:bodyPr>
          <a:lstStyle/>
          <a:p>
            <a:pPr marL="0" marR="0" lvl="0" indent="0" algn="just" defTabSz="686047" rtl="0" eaLnBrk="1" fontAlgn="auto" latinLnBrk="0" hangingPunct="1">
              <a:lnSpc>
                <a:spcPct val="100000"/>
              </a:lnSpc>
              <a:spcBef>
                <a:spcPts val="600"/>
              </a:spcBef>
              <a:spcAft>
                <a:spcPts val="600"/>
              </a:spcAft>
              <a:buClrTx/>
              <a:buSzPct val="90000"/>
              <a:buFont typeface="Courier New" panose="02070309020205020404" pitchFamily="49" charset="0"/>
              <a:buNone/>
              <a:tabLst/>
              <a:defRPr/>
            </a:pPr>
            <a:r>
              <a:rPr kumimoji="0" lang="en-US" sz="2000" b="0" i="0" u="none" strike="noStrike" kern="1200" cap="none" spc="-100" normalizeH="0" baseline="0" noProof="0" dirty="0" smtClean="0">
                <a:ln>
                  <a:noFill/>
                </a:ln>
                <a:solidFill>
                  <a:schemeClr val="accent3"/>
                </a:solidFill>
                <a:effectLst/>
                <a:uLnTx/>
                <a:uFillTx/>
                <a:latin typeface="Garamond" pitchFamily="18" charset="0"/>
                <a:cs typeface="Consolas" panose="020B0609020204030204" pitchFamily="49" charset="0"/>
              </a:rPr>
              <a:t>Nodes Mapped:</a:t>
            </a:r>
            <a:endParaRPr kumimoji="0" lang="en-US" sz="2000" b="0" i="0" u="none" strike="noStrike" kern="1200" cap="none" spc="-100" normalizeH="0" baseline="0" noProof="0" dirty="0">
              <a:ln>
                <a:noFill/>
              </a:ln>
              <a:solidFill>
                <a:schemeClr val="accent3"/>
              </a:solidFill>
              <a:effectLst/>
              <a:uLnTx/>
              <a:uFillTx/>
              <a:latin typeface="Garamond" pitchFamily="18" charset="0"/>
              <a:cs typeface="Consolas" panose="020B0609020204030204" pitchFamily="49" charset="0"/>
            </a:endParaRPr>
          </a:p>
        </p:txBody>
      </p:sp>
      <p:sp>
        <p:nvSpPr>
          <p:cNvPr id="12" name="Text Placeholder 2"/>
          <p:cNvSpPr txBox="1">
            <a:spLocks/>
          </p:cNvSpPr>
          <p:nvPr/>
        </p:nvSpPr>
        <p:spPr>
          <a:xfrm>
            <a:off x="4494363" y="3199023"/>
            <a:ext cx="3191773" cy="615553"/>
          </a:xfrm>
          <a:prstGeom prst="rect">
            <a:avLst/>
          </a:prstGeom>
        </p:spPr>
        <p:txBody>
          <a:bodyPr vert="horz" wrap="square" lIns="0" tIns="0" rIns="0" bIns="0" rtlCol="0">
            <a:spAutoFit/>
          </a:bodyPr>
          <a:lstStyle/>
          <a:p>
            <a:pPr marL="0" marR="0" lvl="0" indent="0" algn="just" defTabSz="686047" rtl="0" eaLnBrk="1" fontAlgn="auto" latinLnBrk="0" hangingPunct="1">
              <a:lnSpc>
                <a:spcPct val="100000"/>
              </a:lnSpc>
              <a:spcBef>
                <a:spcPts val="600"/>
              </a:spcBef>
              <a:spcAft>
                <a:spcPts val="600"/>
              </a:spcAft>
              <a:buClrTx/>
              <a:buSzPct val="90000"/>
              <a:buFont typeface="Courier New" panose="02070309020205020404" pitchFamily="49" charset="0"/>
              <a:buNone/>
              <a:tabLst/>
              <a:defRPr/>
            </a:pPr>
            <a:r>
              <a:rPr kumimoji="0" lang="en-US" sz="2000" b="1" i="0" u="none" strike="noStrike" kern="1200" cap="none" spc="-100" normalizeH="0" baseline="0" noProof="0" dirty="0" smtClean="0">
                <a:ln>
                  <a:noFill/>
                </a:ln>
                <a:solidFill>
                  <a:schemeClr val="tx1"/>
                </a:solidFill>
                <a:effectLst/>
                <a:uLnTx/>
                <a:uFillTx/>
                <a:latin typeface="Garamond" pitchFamily="18" charset="0"/>
                <a:cs typeface="Consolas" panose="020B0609020204030204" pitchFamily="49" charset="0"/>
              </a:rPr>
              <a:t>Jerry Yang, </a:t>
            </a:r>
            <a:r>
              <a:rPr kumimoji="0" lang="en-US" sz="2000" i="0" u="none" strike="noStrike" kern="1200" cap="none" spc="-100" normalizeH="0" baseline="0" noProof="0" dirty="0" smtClean="0">
                <a:ln>
                  <a:noFill/>
                </a:ln>
                <a:solidFill>
                  <a:schemeClr val="tx1"/>
                </a:solidFill>
                <a:effectLst/>
                <a:uLnTx/>
                <a:uFillTx/>
                <a:latin typeface="Garamond" pitchFamily="18" charset="0"/>
                <a:cs typeface="Consolas" panose="020B0609020204030204" pitchFamily="49" charset="0"/>
              </a:rPr>
              <a:t>Electrical Engineering,</a:t>
            </a:r>
            <a:r>
              <a:rPr kumimoji="0" lang="en-US" sz="2000" i="0" u="none" strike="noStrike" kern="1200" cap="none" spc="-100" normalizeH="0" noProof="0" dirty="0" smtClean="0">
                <a:ln>
                  <a:noFill/>
                </a:ln>
                <a:solidFill>
                  <a:schemeClr val="tx1"/>
                </a:solidFill>
                <a:effectLst/>
                <a:uLnTx/>
                <a:uFillTx/>
                <a:latin typeface="Garamond" pitchFamily="18" charset="0"/>
                <a:cs typeface="Consolas" panose="020B0609020204030204" pitchFamily="49" charset="0"/>
              </a:rPr>
              <a:t> Stanford University, Phi Kappa Psi</a:t>
            </a:r>
            <a:endParaRPr kumimoji="0" lang="en-US" sz="2000" i="0" u="none" strike="noStrike" kern="1200" cap="none" spc="-100" normalizeH="0" baseline="0" noProof="0" dirty="0">
              <a:ln>
                <a:noFill/>
              </a:ln>
              <a:solidFill>
                <a:schemeClr val="tx1"/>
              </a:solidFill>
              <a:effectLst/>
              <a:uLnTx/>
              <a:uFillTx/>
              <a:latin typeface="Garamond" pitchFamily="18" charset="0"/>
              <a:cs typeface="Consolas" panose="020B0609020204030204" pitchFamily="49" charset="0"/>
            </a:endParaRPr>
          </a:p>
        </p:txBody>
      </p:sp>
    </p:spTree>
    <p:extLst>
      <p:ext uri="{BB962C8B-B14F-4D97-AF65-F5344CB8AC3E}">
        <p14:creationId xmlns="" xmlns:p14="http://schemas.microsoft.com/office/powerpoint/2010/main" val="419428858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C:\Users\new1\Desktop\slides\figures\jerry_yang.png"/>
          <p:cNvPicPr>
            <a:picLocks noChangeAspect="1" noChangeArrowheads="1"/>
          </p:cNvPicPr>
          <p:nvPr/>
        </p:nvPicPr>
        <p:blipFill>
          <a:blip r:embed="rId2"/>
          <a:srcRect/>
          <a:stretch>
            <a:fillRect/>
          </a:stretch>
        </p:blipFill>
        <p:spPr bwMode="auto">
          <a:xfrm>
            <a:off x="753305" y="1141943"/>
            <a:ext cx="1989895" cy="2163232"/>
          </a:xfrm>
          <a:prstGeom prst="rect">
            <a:avLst/>
          </a:prstGeom>
          <a:noFill/>
        </p:spPr>
      </p:pic>
      <p:sp>
        <p:nvSpPr>
          <p:cNvPr id="2" name="Title 1"/>
          <p:cNvSpPr>
            <a:spLocks noGrp="1"/>
          </p:cNvSpPr>
          <p:nvPr>
            <p:ph type="title"/>
          </p:nvPr>
        </p:nvSpPr>
        <p:spPr>
          <a:xfrm>
            <a:off x="389436" y="171450"/>
            <a:ext cx="8363938" cy="503536"/>
          </a:xfrm>
        </p:spPr>
        <p:txBody>
          <a:bodyPr/>
          <a:lstStyle/>
          <a:p>
            <a:r>
              <a:rPr lang="en-US" sz="3600" dirty="0" smtClean="0"/>
              <a:t>Query Log Simulation: Data Graph Only</a:t>
            </a:r>
            <a:endParaRPr lang="en-US" sz="3600" dirty="0"/>
          </a:p>
        </p:txBody>
      </p:sp>
      <p:sp>
        <p:nvSpPr>
          <p:cNvPr id="7" name="Text Placeholder 2"/>
          <p:cNvSpPr txBox="1">
            <a:spLocks/>
          </p:cNvSpPr>
          <p:nvPr/>
        </p:nvSpPr>
        <p:spPr>
          <a:xfrm>
            <a:off x="408486" y="783487"/>
            <a:ext cx="8363938" cy="3559949"/>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400" dirty="0" smtClean="0">
                <a:solidFill>
                  <a:schemeClr val="tx1"/>
                </a:solidFill>
                <a:ea typeface="Meiryo UI" pitchFamily="34" charset="-128"/>
                <a:cs typeface="Meiryo UI" pitchFamily="34" charset="-128"/>
              </a:rPr>
              <a:t>Represent Each Node as an </a:t>
            </a:r>
            <a:r>
              <a:rPr lang="en-US" altLang="zh-CN" sz="2400" dirty="0" err="1" smtClean="0">
                <a:solidFill>
                  <a:schemeClr val="tx1"/>
                </a:solidFill>
                <a:ea typeface="Meiryo UI" pitchFamily="34" charset="-128"/>
                <a:cs typeface="Meiryo UI" pitchFamily="34" charset="-128"/>
              </a:rPr>
              <a:t>Itemset</a:t>
            </a:r>
            <a:r>
              <a:rPr lang="en-US" altLang="zh-CN" sz="2400" dirty="0" smtClean="0">
                <a:solidFill>
                  <a:schemeClr val="tx1"/>
                </a:solidFill>
                <a:ea typeface="Meiryo UI" pitchFamily="34" charset="-128"/>
                <a:cs typeface="Meiryo UI" pitchFamily="34" charset="-128"/>
              </a:rPr>
              <a:t> of Positive Edges</a:t>
            </a:r>
          </a:p>
          <a:p>
            <a:pPr marL="457200" indent="-457200" algn="just" defTabSz="914400">
              <a:lnSpc>
                <a:spcPct val="100000"/>
              </a:lnSpc>
              <a:spcBef>
                <a:spcPts val="580"/>
              </a:spcBef>
              <a:buSzPct val="85000"/>
              <a:buFont typeface="Courier New" panose="02070309020205020404" pitchFamily="49" charset="0"/>
              <a:buChar char="o"/>
              <a:defRPr/>
            </a:pPr>
            <a:endParaRPr lang="en-US" altLang="zh-CN" sz="2400" dirty="0" smtClean="0">
              <a:solidFill>
                <a:schemeClr val="accent3"/>
              </a:solidFill>
              <a:ea typeface="Meiryo UI" pitchFamily="34" charset="-128"/>
              <a:cs typeface="Meiryo UI" pitchFamily="34" charset="-128"/>
            </a:endParaRPr>
          </a:p>
          <a:p>
            <a:pPr marL="457200" indent="-457200" algn="just" defTabSz="914400">
              <a:lnSpc>
                <a:spcPct val="100000"/>
              </a:lnSpc>
              <a:spcBef>
                <a:spcPts val="580"/>
              </a:spcBef>
              <a:buSzPct val="85000"/>
              <a:buFont typeface="Courier New" panose="02070309020205020404" pitchFamily="49" charset="0"/>
              <a:buChar char="o"/>
              <a:defRPr/>
            </a:pPr>
            <a:endParaRPr lang="en-US" altLang="zh-CN" sz="2400" dirty="0">
              <a:solidFill>
                <a:schemeClr val="accent3"/>
              </a:solidFill>
              <a:ea typeface="Meiryo UI" pitchFamily="34" charset="-128"/>
              <a:cs typeface="Meiryo UI" pitchFamily="34" charset="-128"/>
            </a:endParaRPr>
          </a:p>
          <a:p>
            <a:pPr marL="457200" indent="-457200" algn="just" defTabSz="914400">
              <a:lnSpc>
                <a:spcPct val="100000"/>
              </a:lnSpc>
              <a:spcBef>
                <a:spcPts val="580"/>
              </a:spcBef>
              <a:buSzPct val="85000"/>
              <a:buFont typeface="Courier New" panose="02070309020205020404" pitchFamily="49" charset="0"/>
              <a:buChar char="o"/>
              <a:defRPr/>
            </a:pPr>
            <a:endParaRPr lang="en-US" altLang="zh-CN" sz="2400" dirty="0" smtClean="0">
              <a:solidFill>
                <a:schemeClr val="accent3"/>
              </a:solidFill>
              <a:ea typeface="Meiryo UI" pitchFamily="34" charset="-128"/>
              <a:cs typeface="Meiryo UI" pitchFamily="34" charset="-128"/>
            </a:endParaRPr>
          </a:p>
          <a:p>
            <a:pPr algn="just" defTabSz="914400">
              <a:lnSpc>
                <a:spcPct val="100000"/>
              </a:lnSpc>
              <a:spcBef>
                <a:spcPts val="580"/>
              </a:spcBef>
              <a:buSzPct val="85000"/>
              <a:defRPr/>
            </a:pPr>
            <a:endParaRPr lang="en-US" altLang="zh-CN" sz="2400" dirty="0" smtClean="0">
              <a:solidFill>
                <a:schemeClr val="tx1"/>
              </a:solidFill>
              <a:ea typeface="Meiryo UI" pitchFamily="34" charset="-128"/>
              <a:cs typeface="Meiryo UI" pitchFamily="34" charset="-128"/>
            </a:endParaRPr>
          </a:p>
          <a:p>
            <a:pPr algn="just" defTabSz="914400">
              <a:lnSpc>
                <a:spcPct val="100000"/>
              </a:lnSpc>
              <a:spcBef>
                <a:spcPts val="580"/>
              </a:spcBef>
              <a:buSzPct val="85000"/>
              <a:defRPr/>
            </a:pPr>
            <a:r>
              <a:rPr lang="en-US" altLang="zh-CN" sz="2400" dirty="0" smtClean="0">
                <a:solidFill>
                  <a:schemeClr val="tx1"/>
                </a:solidFill>
                <a:ea typeface="Meiryo UI" pitchFamily="34" charset="-128"/>
                <a:cs typeface="Meiryo UI" pitchFamily="34" charset="-128"/>
              </a:rPr>
              <a:t>Generate Frequent </a:t>
            </a:r>
            <a:r>
              <a:rPr lang="en-US" altLang="zh-CN" sz="2400" dirty="0" err="1" smtClean="0">
                <a:solidFill>
                  <a:schemeClr val="tx1"/>
                </a:solidFill>
                <a:ea typeface="Meiryo UI" pitchFamily="34" charset="-128"/>
                <a:cs typeface="Meiryo UI" pitchFamily="34" charset="-128"/>
              </a:rPr>
              <a:t>Itemsets</a:t>
            </a:r>
            <a:r>
              <a:rPr lang="en-US" altLang="zh-CN" sz="2400" dirty="0" smtClean="0">
                <a:solidFill>
                  <a:schemeClr val="tx1"/>
                </a:solidFill>
                <a:ea typeface="Meiryo UI" pitchFamily="34" charset="-128"/>
                <a:cs typeface="Meiryo UI" pitchFamily="34" charset="-128"/>
              </a:rPr>
              <a:t> of Varying Sizes</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t>Each frequent </a:t>
            </a:r>
            <a:r>
              <a:rPr lang="en-US" altLang="zh-CN" sz="2400" dirty="0" err="1" smtClean="0"/>
              <a:t>itemset</a:t>
            </a:r>
            <a:r>
              <a:rPr lang="en-US" altLang="zh-CN" sz="2400" dirty="0" smtClean="0"/>
              <a:t> of edges forms positive edges</a:t>
            </a:r>
            <a:endParaRPr lang="en-US" altLang="zh-CN" sz="2400" dirty="0">
              <a:ea typeface="Meiryo UI" pitchFamily="34" charset="-128"/>
              <a:cs typeface="Meiryo UI" pitchFamily="34" charset="-128"/>
            </a:endParaRPr>
          </a:p>
        </p:txBody>
      </p:sp>
      <p:sp>
        <p:nvSpPr>
          <p:cNvPr id="10" name="Text Placeholder 2"/>
          <p:cNvSpPr>
            <a:spLocks noGrp="1"/>
          </p:cNvSpPr>
          <p:nvPr>
            <p:ph type="body" sz="quarter" idx="10"/>
          </p:nvPr>
        </p:nvSpPr>
        <p:spPr>
          <a:xfrm>
            <a:off x="2865228" y="1491918"/>
            <a:ext cx="5821572" cy="1415772"/>
          </a:xfrm>
        </p:spPr>
        <p:txBody>
          <a:bodyPr/>
          <a:lstStyle/>
          <a:p>
            <a:pPr algn="just">
              <a:lnSpc>
                <a:spcPct val="100000"/>
              </a:lnSpc>
              <a:spcBef>
                <a:spcPts val="600"/>
              </a:spcBef>
              <a:spcAft>
                <a:spcPts val="600"/>
              </a:spcAft>
              <a:buNone/>
            </a:pPr>
            <a:r>
              <a:rPr lang="en-US" sz="1800" dirty="0" smtClean="0">
                <a:solidFill>
                  <a:schemeClr val="tx1"/>
                </a:solidFill>
                <a:latin typeface="Consolas" panose="020B0609020204030204" pitchFamily="49" charset="0"/>
                <a:cs typeface="Consolas" panose="020B0609020204030204" pitchFamily="49" charset="0"/>
              </a:rPr>
              <a:t>&lt;degree, </a:t>
            </a:r>
            <a:r>
              <a:rPr lang="en-US" sz="1800" dirty="0" err="1" smtClean="0">
                <a:solidFill>
                  <a:schemeClr val="tx1"/>
                </a:solidFill>
                <a:latin typeface="Consolas" panose="020B0609020204030204" pitchFamily="49" charset="0"/>
                <a:cs typeface="Consolas" panose="020B0609020204030204" pitchFamily="49" charset="0"/>
              </a:rPr>
              <a:t>almaMater</a:t>
            </a:r>
            <a:r>
              <a:rPr lang="en-US" sz="1800" dirty="0" smtClean="0">
                <a:solidFill>
                  <a:schemeClr val="tx1"/>
                </a:solidFill>
                <a:latin typeface="Consolas" panose="020B0609020204030204" pitchFamily="49" charset="0"/>
                <a:cs typeface="Consolas" panose="020B0609020204030204" pitchFamily="49" charset="0"/>
              </a:rPr>
              <a:t>, nationality, </a:t>
            </a:r>
            <a:r>
              <a:rPr lang="en-US" sz="1800" dirty="0" err="1" smtClean="0">
                <a:solidFill>
                  <a:schemeClr val="tx1"/>
                </a:solidFill>
                <a:latin typeface="Consolas" panose="020B0609020204030204" pitchFamily="49" charset="0"/>
                <a:cs typeface="Consolas" panose="020B0609020204030204" pitchFamily="49" charset="0"/>
              </a:rPr>
              <a:t>frat_member</a:t>
            </a:r>
            <a:r>
              <a:rPr lang="en-US" sz="1800" dirty="0" smtClean="0">
                <a:solidFill>
                  <a:schemeClr val="tx1"/>
                </a:solidFill>
                <a:latin typeface="Consolas" panose="020B0609020204030204" pitchFamily="49" charset="0"/>
                <a:cs typeface="Consolas" panose="020B0609020204030204" pitchFamily="49" charset="0"/>
              </a:rPr>
              <a:t>, founded, </a:t>
            </a:r>
            <a:r>
              <a:rPr lang="en-US" sz="1800" dirty="0" err="1" smtClean="0">
                <a:solidFill>
                  <a:schemeClr val="tx1"/>
                </a:solidFill>
                <a:latin typeface="Consolas" panose="020B0609020204030204" pitchFamily="49" charset="0"/>
                <a:cs typeface="Consolas" panose="020B0609020204030204" pitchFamily="49" charset="0"/>
              </a:rPr>
              <a:t>places_lived</a:t>
            </a:r>
            <a:r>
              <a:rPr lang="en-US" sz="1800" dirty="0" smtClean="0">
                <a:solidFill>
                  <a:schemeClr val="tx1"/>
                </a:solidFill>
                <a:latin typeface="Consolas" panose="020B0609020204030204" pitchFamily="49" charset="0"/>
                <a:cs typeface="Consolas" panose="020B0609020204030204" pitchFamily="49" charset="0"/>
              </a:rPr>
              <a:t>&gt;</a:t>
            </a:r>
          </a:p>
          <a:p>
            <a:pPr algn="just">
              <a:lnSpc>
                <a:spcPct val="100000"/>
              </a:lnSpc>
              <a:spcBef>
                <a:spcPts val="600"/>
              </a:spcBef>
              <a:spcAft>
                <a:spcPts val="600"/>
              </a:spcAft>
              <a:buNone/>
            </a:pPr>
            <a:endParaRPr lang="en-US" sz="1800" dirty="0" smtClean="0">
              <a:solidFill>
                <a:schemeClr val="tx1"/>
              </a:solidFill>
              <a:latin typeface="Consolas" panose="020B0609020204030204" pitchFamily="49" charset="0"/>
              <a:cs typeface="Consolas" panose="020B0609020204030204" pitchFamily="49" charset="0"/>
            </a:endParaRPr>
          </a:p>
          <a:p>
            <a:pPr algn="just">
              <a:lnSpc>
                <a:spcPct val="100000"/>
              </a:lnSpc>
              <a:spcBef>
                <a:spcPts val="600"/>
              </a:spcBef>
              <a:spcAft>
                <a:spcPts val="600"/>
              </a:spcAft>
              <a:buNone/>
            </a:pPr>
            <a:r>
              <a:rPr lang="en-US" sz="1800" dirty="0" smtClean="0">
                <a:solidFill>
                  <a:schemeClr val="tx1"/>
                </a:solidFill>
                <a:latin typeface="Consolas" panose="020B0609020204030204" pitchFamily="49" charset="0"/>
                <a:cs typeface="Consolas" panose="020B0609020204030204" pitchFamily="49" charset="0"/>
              </a:rPr>
              <a:t>&lt;founded, </a:t>
            </a:r>
            <a:r>
              <a:rPr lang="en-US" sz="1800" dirty="0" err="1" smtClean="0">
                <a:solidFill>
                  <a:schemeClr val="tx1"/>
                </a:solidFill>
                <a:latin typeface="Consolas" panose="020B0609020204030204" pitchFamily="49" charset="0"/>
                <a:cs typeface="Consolas" panose="020B0609020204030204" pitchFamily="49" charset="0"/>
              </a:rPr>
              <a:t>place_founded</a:t>
            </a:r>
            <a:r>
              <a:rPr lang="en-US" sz="1800" dirty="0" smtClean="0">
                <a:solidFill>
                  <a:schemeClr val="tx1"/>
                </a:solidFill>
                <a:latin typeface="Consolas" panose="020B0609020204030204" pitchFamily="49" charset="0"/>
                <a:cs typeface="Consolas" panose="020B0609020204030204" pitchFamily="49" charset="0"/>
              </a:rPr>
              <a:t>, </a:t>
            </a:r>
            <a:r>
              <a:rPr lang="en-US" sz="1800" dirty="0" err="1" smtClean="0">
                <a:solidFill>
                  <a:schemeClr val="tx1"/>
                </a:solidFill>
                <a:latin typeface="Consolas" panose="020B0609020204030204" pitchFamily="49" charset="0"/>
                <a:cs typeface="Consolas" panose="020B0609020204030204" pitchFamily="49" charset="0"/>
              </a:rPr>
              <a:t>headquartered_in</a:t>
            </a:r>
            <a:r>
              <a:rPr lang="en-US" sz="1800" dirty="0" smtClean="0">
                <a:solidFill>
                  <a:schemeClr val="tx1"/>
                </a:solidFill>
                <a:latin typeface="Consolas" panose="020B0609020204030204" pitchFamily="49" charset="0"/>
                <a:cs typeface="Consolas" panose="020B0609020204030204" pitchFamily="49" charset="0"/>
              </a:rPr>
              <a:t>&gt;</a:t>
            </a:r>
            <a:endParaRPr lang="en-US" sz="1800" dirty="0">
              <a:solidFill>
                <a:schemeClr val="tx1"/>
              </a:solidFill>
              <a:latin typeface="Consolas" panose="020B0609020204030204" pitchFamily="49" charset="0"/>
              <a:cs typeface="Consolas" panose="020B0609020204030204" pitchFamily="49" charset="0"/>
            </a:endParaRPr>
          </a:p>
        </p:txBody>
      </p:sp>
      <p:sp>
        <p:nvSpPr>
          <p:cNvPr id="6"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21</a:t>
            </a:fld>
            <a:endParaRPr lang="en-US" b="1" dirty="0"/>
          </a:p>
        </p:txBody>
      </p:sp>
      <p:sp>
        <p:nvSpPr>
          <p:cNvPr id="8" name="Right Arrow 7"/>
          <p:cNvSpPr/>
          <p:nvPr/>
        </p:nvSpPr>
        <p:spPr bwMode="auto">
          <a:xfrm rot="10800000">
            <a:off x="2313825" y="1693245"/>
            <a:ext cx="498386"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ight Arrow 10"/>
          <p:cNvSpPr/>
          <p:nvPr/>
        </p:nvSpPr>
        <p:spPr bwMode="auto">
          <a:xfrm rot="11617354">
            <a:off x="2041719" y="2462845"/>
            <a:ext cx="827384"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150760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Query Log Simulation: Injecting Negative Edges</a:t>
            </a:r>
            <a:endParaRPr lang="en-US" sz="3600" dirty="0"/>
          </a:p>
        </p:txBody>
      </p:sp>
      <p:sp>
        <p:nvSpPr>
          <p:cNvPr id="7" name="Text Placeholder 2"/>
          <p:cNvSpPr txBox="1">
            <a:spLocks/>
          </p:cNvSpPr>
          <p:nvPr/>
        </p:nvSpPr>
        <p:spPr>
          <a:xfrm>
            <a:off x="456111" y="793012"/>
            <a:ext cx="8363938" cy="3341941"/>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Positive Edges List</a:t>
            </a:r>
          </a:p>
          <a:p>
            <a:pPr marL="320040" lvl="1" algn="just" defTabSz="914400">
              <a:lnSpc>
                <a:spcPct val="100000"/>
              </a:lnSpc>
              <a:spcBef>
                <a:spcPts val="370"/>
              </a:spcBef>
              <a:buSzPct val="85000"/>
              <a:tabLst/>
              <a:defRPr/>
            </a:pPr>
            <a:r>
              <a:rPr lang="en-US" altLang="zh-CN" sz="1600" dirty="0" smtClean="0">
                <a:latin typeface="Consolas" panose="020B0609020204030204" pitchFamily="49" charset="0"/>
                <a:cs typeface="Consolas" panose="020B0609020204030204" pitchFamily="49" charset="0"/>
              </a:rPr>
              <a:t>(1) writer, starring, producer</a:t>
            </a:r>
          </a:p>
          <a:p>
            <a:pPr marL="320040" lvl="1" algn="just" defTabSz="914400">
              <a:lnSpc>
                <a:spcPct val="100000"/>
              </a:lnSpc>
              <a:spcBef>
                <a:spcPts val="370"/>
              </a:spcBef>
              <a:buSzPct val="85000"/>
              <a:tabLst/>
              <a:defRPr/>
            </a:pPr>
            <a:r>
              <a:rPr lang="en-US" altLang="zh-CN" sz="1600" dirty="0" smtClean="0">
                <a:latin typeface="Consolas" panose="020B0609020204030204" pitchFamily="49" charset="0"/>
                <a:ea typeface="Meiryo UI" pitchFamily="34" charset="-128"/>
                <a:cs typeface="Consolas" panose="020B0609020204030204" pitchFamily="49" charset="0"/>
              </a:rPr>
              <a:t>(2) starring, editor, education</a:t>
            </a:r>
          </a:p>
          <a:p>
            <a:pPr marL="320040" lvl="1" algn="just" defTabSz="914400">
              <a:lnSpc>
                <a:spcPct val="100000"/>
              </a:lnSpc>
              <a:spcBef>
                <a:spcPts val="370"/>
              </a:spcBef>
              <a:buSzPct val="85000"/>
              <a:tabLst/>
              <a:defRPr/>
            </a:pPr>
            <a:r>
              <a:rPr lang="en-US" altLang="zh-CN" sz="1600" dirty="0" smtClean="0">
                <a:latin typeface="Consolas" panose="020B0609020204030204" pitchFamily="49" charset="0"/>
                <a:ea typeface="Meiryo UI" pitchFamily="34" charset="-128"/>
                <a:cs typeface="Consolas" panose="020B0609020204030204" pitchFamily="49" charset="0"/>
              </a:rPr>
              <a:t>(3) editor, nationality, music</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Inject Negative Edges</a:t>
            </a:r>
          </a:p>
          <a:p>
            <a:pPr marL="320040" lvl="1" algn="just" defTabSz="914400">
              <a:lnSpc>
                <a:spcPct val="100000"/>
              </a:lnSpc>
              <a:spcBef>
                <a:spcPts val="370"/>
              </a:spcBef>
              <a:buSzPct val="85000"/>
              <a:tabLst/>
              <a:defRPr/>
            </a:pPr>
            <a:r>
              <a:rPr lang="en-US" altLang="zh-CN" sz="1600" dirty="0" smtClean="0">
                <a:latin typeface="Consolas" panose="020B0609020204030204" pitchFamily="49" charset="0"/>
                <a:cs typeface="Consolas" panose="020B0609020204030204" pitchFamily="49" charset="0"/>
              </a:rPr>
              <a:t>writer, starring, producer, editor, education (starring appears in 2)</a:t>
            </a:r>
          </a:p>
          <a:p>
            <a:pPr marL="320040" lvl="1" algn="just" defTabSz="914400">
              <a:lnSpc>
                <a:spcPct val="100000"/>
              </a:lnSpc>
              <a:spcBef>
                <a:spcPts val="370"/>
              </a:spcBef>
              <a:buSzPct val="85000"/>
              <a:tabLst/>
              <a:defRPr/>
            </a:pPr>
            <a:r>
              <a:rPr lang="en-US" altLang="zh-CN" sz="1600" dirty="0" smtClean="0">
                <a:latin typeface="Consolas" panose="020B0609020204030204" pitchFamily="49" charset="0"/>
                <a:ea typeface="Meiryo UI" pitchFamily="34" charset="-128"/>
                <a:cs typeface="Consolas" panose="020B0609020204030204" pitchFamily="49" charset="0"/>
              </a:rPr>
              <a:t>starring, editor, education, writer, producer, nationality, music (starring appears in 1, and editor appears in 3)</a:t>
            </a:r>
          </a:p>
          <a:p>
            <a:pPr marL="320040" lvl="1" algn="just" defTabSz="914400">
              <a:lnSpc>
                <a:spcPct val="100000"/>
              </a:lnSpc>
              <a:spcBef>
                <a:spcPts val="370"/>
              </a:spcBef>
              <a:buSzPct val="85000"/>
              <a:tabLst/>
              <a:defRPr/>
            </a:pPr>
            <a:r>
              <a:rPr lang="en-US" altLang="zh-CN" sz="1600" dirty="0" smtClean="0">
                <a:latin typeface="Consolas" panose="020B0609020204030204" pitchFamily="49" charset="0"/>
                <a:ea typeface="Meiryo UI" pitchFamily="34" charset="-128"/>
                <a:cs typeface="Consolas" panose="020B0609020204030204" pitchFamily="49" charset="0"/>
              </a:rPr>
              <a:t>editor, nationality, music, starring, education (editor appears in 2)</a:t>
            </a:r>
          </a:p>
        </p:txBody>
      </p:sp>
      <p:cxnSp>
        <p:nvCxnSpPr>
          <p:cNvPr id="5" name="Straight Connector 4"/>
          <p:cNvCxnSpPr/>
          <p:nvPr/>
        </p:nvCxnSpPr>
        <p:spPr>
          <a:xfrm>
            <a:off x="4552950" y="2917885"/>
            <a:ext cx="10477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05225" y="2898835"/>
            <a:ext cx="6286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861399" y="3282890"/>
            <a:ext cx="6286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56749" y="3282890"/>
            <a:ext cx="8439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27862" y="3282890"/>
            <a:ext cx="10477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10785" y="3282890"/>
            <a:ext cx="6286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90051" y="3854569"/>
            <a:ext cx="6286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85401" y="3835519"/>
            <a:ext cx="10477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22</a:t>
            </a:fld>
            <a:endParaRPr lang="en-US" b="1" dirty="0"/>
          </a:p>
        </p:txBody>
      </p:sp>
    </p:spTree>
    <p:extLst>
      <p:ext uri="{BB962C8B-B14F-4D97-AF65-F5344CB8AC3E}">
        <p14:creationId xmlns="" xmlns:p14="http://schemas.microsoft.com/office/powerpoint/2010/main" val="181430623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Experiments</a:t>
            </a:r>
            <a:endParaRPr lang="en-US" sz="3600" dirty="0"/>
          </a:p>
        </p:txBody>
      </p:sp>
      <p:sp>
        <p:nvSpPr>
          <p:cNvPr id="7" name="Text Placeholder 2"/>
          <p:cNvSpPr txBox="1">
            <a:spLocks/>
          </p:cNvSpPr>
          <p:nvPr/>
        </p:nvSpPr>
        <p:spPr>
          <a:xfrm>
            <a:off x="389436" y="939431"/>
            <a:ext cx="8363938" cy="3831818"/>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System Configurations</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t>Double quad-core 2.0 GHz Xeon server, 24 GB RAM</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ea typeface="Meiryo UI" pitchFamily="34" charset="-128"/>
                <a:cs typeface="Meiryo UI" pitchFamily="34" charset="-128"/>
              </a:rPr>
              <a:t>TACC: 5 Dell PowerEdge R910 server nodes, with 4 Intel Xeon E7540 2.0 GHz 6-core processors, 1 TB RAM</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Datasets</a:t>
            </a:r>
            <a:endParaRPr lang="en-US" altLang="zh-CN" sz="2800" dirty="0">
              <a:ea typeface="Meiryo UI" pitchFamily="34" charset="-128"/>
              <a:cs typeface="Meiryo UI" pitchFamily="34" charset="-128"/>
            </a:endParaRP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t>Freebase (33 M edges, 30 M nodes, 5253 edge types)</a:t>
            </a:r>
            <a:endParaRPr lang="en-US" altLang="zh-CN" sz="2400" dirty="0"/>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err="1" smtClean="0">
                <a:ea typeface="Meiryo UI" pitchFamily="34" charset="-128"/>
                <a:cs typeface="Meiryo UI" pitchFamily="34" charset="-128"/>
              </a:rPr>
              <a:t>DBpedia</a:t>
            </a:r>
            <a:r>
              <a:rPr lang="en-US" altLang="zh-CN" sz="2400" dirty="0" smtClean="0">
                <a:ea typeface="Meiryo UI" pitchFamily="34" charset="-128"/>
                <a:cs typeface="Meiryo UI" pitchFamily="34" charset="-128"/>
              </a:rPr>
              <a:t> (12 M edges, 4 M nodes, 647 edge types)</a:t>
            </a:r>
            <a:endParaRPr lang="en-US" altLang="zh-CN" sz="1600" dirty="0">
              <a:ea typeface="Meiryo UI" pitchFamily="34" charset="-128"/>
              <a:cs typeface="Meiryo UI" pitchFamily="34" charset="-128"/>
            </a:endParaRPr>
          </a:p>
          <a:p>
            <a:pPr marL="457200" indent="-457200" algn="just" defTabSz="914400">
              <a:lnSpc>
                <a:spcPct val="100000"/>
              </a:lnSpc>
              <a:spcBef>
                <a:spcPts val="580"/>
              </a:spcBef>
              <a:buSzPct val="85000"/>
              <a:buFont typeface="Courier New" panose="02070309020205020404" pitchFamily="49" charset="0"/>
              <a:buChar char="o"/>
              <a:defRPr/>
            </a:pPr>
            <a:endParaRPr lang="en-US" altLang="zh-CN" sz="2800" dirty="0" smtClean="0">
              <a:solidFill>
                <a:schemeClr val="accent3"/>
              </a:solidFill>
              <a:ea typeface="Meiryo UI" pitchFamily="34" charset="-128"/>
              <a:cs typeface="Meiryo UI" pitchFamily="34" charset="-128"/>
            </a:endParaRPr>
          </a:p>
        </p:txBody>
      </p:sp>
      <p:sp>
        <p:nvSpPr>
          <p:cNvPr id="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23</a:t>
            </a:fld>
            <a:endParaRPr lang="en-US" b="1" dirty="0"/>
          </a:p>
        </p:txBody>
      </p:sp>
    </p:spTree>
    <p:extLst>
      <p:ext uri="{BB962C8B-B14F-4D97-AF65-F5344CB8AC3E}">
        <p14:creationId xmlns="" xmlns:p14="http://schemas.microsoft.com/office/powerpoint/2010/main" val="8238265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Experiments (cont.)</a:t>
            </a:r>
            <a:endParaRPr lang="en-US" sz="3600" dirty="0"/>
          </a:p>
        </p:txBody>
      </p:sp>
      <p:sp>
        <p:nvSpPr>
          <p:cNvPr id="7" name="Text Placeholder 2"/>
          <p:cNvSpPr txBox="1">
            <a:spLocks/>
          </p:cNvSpPr>
          <p:nvPr/>
        </p:nvSpPr>
        <p:spPr>
          <a:xfrm>
            <a:off x="389436" y="939431"/>
            <a:ext cx="8363938" cy="3834383"/>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User Studies</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t>Orion (RDP) and Naïve</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Edge Ranking Algorithms Compared</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t>Random Decision Paths (RDP)</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ea typeface="Meiryo UI" pitchFamily="34" charset="-128"/>
                <a:cs typeface="Meiryo UI" pitchFamily="34" charset="-128"/>
              </a:rPr>
              <a:t>Naïve Bayes classifier (NB)</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ea typeface="Meiryo UI" pitchFamily="34" charset="-128"/>
                <a:cs typeface="Meiryo UI" pitchFamily="34" charset="-128"/>
              </a:rPr>
              <a:t>Random forest classifier (RF)</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ea typeface="Meiryo UI" pitchFamily="34" charset="-128"/>
                <a:cs typeface="Meiryo UI" pitchFamily="34" charset="-128"/>
              </a:rPr>
              <a:t>Class association rules (CAR)</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ea typeface="Meiryo UI" pitchFamily="34" charset="-128"/>
                <a:cs typeface="Meiryo UI" pitchFamily="34" charset="-128"/>
              </a:rPr>
              <a:t>SVD based recommendation system (SVD)</a:t>
            </a:r>
            <a:endParaRPr lang="en-US" altLang="zh-CN" sz="1600" dirty="0">
              <a:ea typeface="Meiryo UI" pitchFamily="34" charset="-128"/>
              <a:cs typeface="Meiryo UI" pitchFamily="34" charset="-128"/>
            </a:endParaRPr>
          </a:p>
        </p:txBody>
      </p:sp>
      <p:sp>
        <p:nvSpPr>
          <p:cNvPr id="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24</a:t>
            </a:fld>
            <a:endParaRPr lang="en-US" b="1" dirty="0"/>
          </a:p>
        </p:txBody>
      </p:sp>
    </p:spTree>
    <p:extLst>
      <p:ext uri="{BB962C8B-B14F-4D97-AF65-F5344CB8AC3E}">
        <p14:creationId xmlns="" xmlns:p14="http://schemas.microsoft.com/office/powerpoint/2010/main" val="276456398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pPr defTabSz="914400">
              <a:lnSpc>
                <a:spcPct val="100000"/>
              </a:lnSpc>
              <a:spcBef>
                <a:spcPts val="580"/>
              </a:spcBef>
              <a:defRPr/>
            </a:pPr>
            <a:r>
              <a:rPr lang="en-US" altLang="zh-CN" sz="3600" dirty="0">
                <a:ea typeface="Meiryo UI" pitchFamily="34" charset="-128"/>
                <a:cs typeface="Meiryo UI" pitchFamily="34" charset="-128"/>
              </a:rPr>
              <a:t>Query Logs Compared</a:t>
            </a:r>
          </a:p>
        </p:txBody>
      </p:sp>
      <p:sp>
        <p:nvSpPr>
          <p:cNvPr id="7" name="Text Placeholder 2"/>
          <p:cNvSpPr txBox="1">
            <a:spLocks/>
          </p:cNvSpPr>
          <p:nvPr/>
        </p:nvSpPr>
        <p:spPr>
          <a:xfrm>
            <a:off x="389436" y="939431"/>
            <a:ext cx="8363938" cy="1374735"/>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4163" lvl="1" indent="-284163" algn="just" defTabSz="914400">
              <a:lnSpc>
                <a:spcPct val="100000"/>
              </a:lnSpc>
              <a:spcBef>
                <a:spcPts val="370"/>
              </a:spcBef>
              <a:buSzPct val="85000"/>
              <a:buFont typeface="Courier New" panose="02070309020205020404" pitchFamily="49" charset="0"/>
              <a:buChar char="o"/>
              <a:tabLst/>
              <a:defRPr/>
            </a:pPr>
            <a:r>
              <a:rPr lang="en-US" altLang="zh-CN" sz="2400" dirty="0" smtClean="0"/>
              <a:t>Freebase: Wiki, Data</a:t>
            </a:r>
          </a:p>
          <a:p>
            <a:pPr marL="284163" lvl="1" indent="-284163" algn="just" defTabSz="914400">
              <a:lnSpc>
                <a:spcPct val="100000"/>
              </a:lnSpc>
              <a:spcBef>
                <a:spcPts val="370"/>
              </a:spcBef>
              <a:buSzPct val="85000"/>
              <a:buFont typeface="Courier New" panose="02070309020205020404" pitchFamily="49" charset="0"/>
              <a:buChar char="o"/>
              <a:tabLst/>
              <a:defRPr/>
            </a:pPr>
            <a:r>
              <a:rPr lang="en-US" altLang="zh-CN" sz="2400" dirty="0" err="1" smtClean="0">
                <a:ea typeface="Meiryo UI" pitchFamily="34" charset="-128"/>
                <a:cs typeface="Meiryo UI" pitchFamily="34" charset="-128"/>
              </a:rPr>
              <a:t>DBpedia</a:t>
            </a:r>
            <a:r>
              <a:rPr lang="en-US" altLang="zh-CN" sz="2400" dirty="0" smtClean="0">
                <a:ea typeface="Meiryo UI" pitchFamily="34" charset="-128"/>
                <a:cs typeface="Meiryo UI" pitchFamily="34" charset="-128"/>
              </a:rPr>
              <a:t>: Wiki, Data, </a:t>
            </a:r>
            <a:r>
              <a:rPr lang="en-US" altLang="zh-CN" sz="2400" dirty="0" err="1" smtClean="0">
                <a:ea typeface="Meiryo UI" pitchFamily="34" charset="-128"/>
                <a:cs typeface="Meiryo UI" pitchFamily="34" charset="-128"/>
              </a:rPr>
              <a:t>QLog</a:t>
            </a:r>
            <a:endParaRPr lang="en-US" altLang="zh-CN" sz="2400" dirty="0" smtClean="0">
              <a:ea typeface="Meiryo UI" pitchFamily="34" charset="-128"/>
              <a:cs typeface="Meiryo UI" pitchFamily="34" charset="-128"/>
            </a:endParaRPr>
          </a:p>
          <a:p>
            <a:pPr marL="457200" indent="-457200" algn="just" defTabSz="914400">
              <a:lnSpc>
                <a:spcPct val="100000"/>
              </a:lnSpc>
              <a:spcBef>
                <a:spcPts val="580"/>
              </a:spcBef>
              <a:buSzPct val="85000"/>
              <a:buFont typeface="Courier New" panose="02070309020205020404" pitchFamily="49" charset="0"/>
              <a:buChar char="o"/>
              <a:defRPr/>
            </a:pPr>
            <a:endParaRPr lang="en-US" altLang="zh-CN" sz="2800" dirty="0" smtClean="0">
              <a:solidFill>
                <a:schemeClr val="accent3"/>
              </a:solidFill>
              <a:ea typeface="Meiryo UI" pitchFamily="34" charset="-128"/>
              <a:cs typeface="Meiryo UI" pitchFamily="34" charset="-128"/>
            </a:endParaRPr>
          </a:p>
        </p:txBody>
      </p:sp>
      <p:pic>
        <p:nvPicPr>
          <p:cNvPr id="5" name="Picture 2" descr="C:\Users\nandish\Project\svnCode\DISSERTATION\nandish-dissertation\dissertation\slides\figs\logscompared.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6798" y="2510286"/>
            <a:ext cx="7569213" cy="2173857"/>
          </a:xfrm>
          <a:prstGeom prst="rect">
            <a:avLst/>
          </a:prstGeom>
          <a:noFill/>
          <a:extLst>
            <a:ext uri="{909E8E84-426E-40DD-AFC4-6F175D3DCCD1}">
              <a14:hiddenFill xmlns="" xmlns:a14="http://schemas.microsoft.com/office/drawing/2010/main">
                <a:solidFill>
                  <a:srgbClr val="FFFFFF"/>
                </a:solidFill>
              </a14:hiddenFill>
            </a:ext>
          </a:extLst>
        </p:spPr>
      </p:pic>
      <p:sp>
        <p:nvSpPr>
          <p:cNvPr id="6"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25</a:t>
            </a:fld>
            <a:endParaRPr lang="en-US" b="1" dirty="0"/>
          </a:p>
        </p:txBody>
      </p:sp>
    </p:spTree>
    <p:extLst>
      <p:ext uri="{BB962C8B-B14F-4D97-AF65-F5344CB8AC3E}">
        <p14:creationId xmlns="" xmlns:p14="http://schemas.microsoft.com/office/powerpoint/2010/main" val="360026387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User Studies: Setup</a:t>
            </a:r>
            <a:endParaRPr lang="en-US" sz="3600" dirty="0"/>
          </a:p>
        </p:txBody>
      </p:sp>
      <p:sp>
        <p:nvSpPr>
          <p:cNvPr id="7" name="Text Placeholder 2"/>
          <p:cNvSpPr txBox="1">
            <a:spLocks/>
          </p:cNvSpPr>
          <p:nvPr/>
        </p:nvSpPr>
        <p:spPr>
          <a:xfrm>
            <a:off x="389436" y="723773"/>
            <a:ext cx="8363938" cy="2821285"/>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15 Users for Orion, 15 Users for Naïve  (A/B testing)</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45 Easy, 30 Medium, and 30 Hard Query Tasks Designed</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3 Easy, 2 Medium, 2 Hard Queries Assigned per Query Task</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105 Query Tasks </a:t>
            </a:r>
            <a:r>
              <a:rPr lang="en-US" altLang="zh-CN" sz="2800" smtClean="0">
                <a:ea typeface="Meiryo UI" pitchFamily="34" charset="-128"/>
                <a:cs typeface="Meiryo UI" pitchFamily="34" charset="-128"/>
              </a:rPr>
              <a:t>per </a:t>
            </a:r>
            <a:r>
              <a:rPr lang="en-US" altLang="zh-CN" sz="2800" smtClean="0">
                <a:ea typeface="Meiryo UI" pitchFamily="34" charset="-128"/>
                <a:cs typeface="Meiryo UI" pitchFamily="34" charset="-128"/>
              </a:rPr>
              <a:t>System in Total</a:t>
            </a:r>
            <a:endParaRPr lang="en-US" altLang="zh-CN" sz="2800" dirty="0" smtClean="0">
              <a:ea typeface="Meiryo UI" pitchFamily="34" charset="-128"/>
              <a:cs typeface="Meiryo UI" pitchFamily="34" charset="-128"/>
            </a:endParaRP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4 Survey Questions per Query Task</a:t>
            </a:r>
            <a:endParaRPr lang="en-US" altLang="zh-CN" sz="2800" dirty="0" smtClean="0">
              <a:solidFill>
                <a:schemeClr val="accent3"/>
              </a:solidFill>
              <a:ea typeface="Meiryo UI" pitchFamily="34" charset="-128"/>
              <a:cs typeface="Meiryo UI" pitchFamily="34" charset="-128"/>
            </a:endParaRPr>
          </a:p>
        </p:txBody>
      </p:sp>
      <p:pic>
        <p:nvPicPr>
          <p:cNvPr id="4099" name="Picture 3" descr="C:\Users\nandish\Project\svnCode\DISSERTATION\nandish-dissertation\dissertation\slides\figs\surveyquestion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575" y="3601156"/>
            <a:ext cx="9100656" cy="124417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26</a:t>
            </a:fld>
            <a:endParaRPr lang="en-US" b="1" dirty="0"/>
          </a:p>
        </p:txBody>
      </p:sp>
    </p:spTree>
    <p:extLst>
      <p:ext uri="{BB962C8B-B14F-4D97-AF65-F5344CB8AC3E}">
        <p14:creationId xmlns="" xmlns:p14="http://schemas.microsoft.com/office/powerpoint/2010/main" val="197361731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User Studies: Conversion Rate</a:t>
            </a:r>
            <a:endParaRPr lang="en-US" sz="3600" dirty="0"/>
          </a:p>
        </p:txBody>
      </p:sp>
      <p:sp>
        <p:nvSpPr>
          <p:cNvPr id="7" name="Text Placeholder 2"/>
          <p:cNvSpPr txBox="1">
            <a:spLocks/>
          </p:cNvSpPr>
          <p:nvPr/>
        </p:nvSpPr>
        <p:spPr>
          <a:xfrm>
            <a:off x="389436" y="939431"/>
            <a:ext cx="8363938" cy="1769715"/>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Conversion Rate:</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t>Percentage of query tasks completed successfully</a:t>
            </a:r>
          </a:p>
          <a:p>
            <a:pPr marL="662940" lvl="1" indent="-342900" algn="just" defTabSz="914400">
              <a:lnSpc>
                <a:spcPct val="100000"/>
              </a:lnSpc>
              <a:spcBef>
                <a:spcPts val="370"/>
              </a:spcBef>
              <a:buSzPct val="85000"/>
              <a:buFont typeface="Courier New" panose="02070309020205020404" pitchFamily="49" charset="0"/>
              <a:buChar char="o"/>
              <a:tabLst/>
              <a:defRPr/>
            </a:pPr>
            <a:r>
              <a:rPr lang="en-US" altLang="zh-CN" sz="2400" dirty="0" smtClean="0">
                <a:ea typeface="Meiryo UI" pitchFamily="34" charset="-128"/>
                <a:cs typeface="Meiryo UI" pitchFamily="34" charset="-128"/>
              </a:rPr>
              <a:t>Successful completion measured using edge isomorphism, and not a binary notion of matching</a:t>
            </a:r>
            <a:endParaRPr lang="en-US" altLang="zh-CN" sz="2800" dirty="0" smtClean="0">
              <a:solidFill>
                <a:schemeClr val="accent3"/>
              </a:solidFill>
              <a:ea typeface="Meiryo UI" pitchFamily="34" charset="-128"/>
              <a:cs typeface="Meiryo UI" pitchFamily="34" charset="-128"/>
            </a:endParaRPr>
          </a:p>
        </p:txBody>
      </p:sp>
      <p:pic>
        <p:nvPicPr>
          <p:cNvPr id="5122" name="Picture 2" descr="C:\Users\nandish\Project\svnCode\DISSERTATION\nandish-dissertation\dissertation\slides\figs\zvalue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17586" y="2757926"/>
            <a:ext cx="6021387" cy="127635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2467155" y="4317693"/>
            <a:ext cx="3619320" cy="615553"/>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Orion has a higher conversion rate than Naïve for complex queries!</a:t>
            </a:r>
            <a:endParaRPr lang="en-IN" sz="2000" dirty="0" err="1" smtClean="0">
              <a:solidFill>
                <a:srgbClr val="EE8200"/>
              </a:solidFill>
              <a:latin typeface="Garamond" pitchFamily="18" charset="0"/>
            </a:endParaRPr>
          </a:p>
        </p:txBody>
      </p:sp>
      <p:sp>
        <p:nvSpPr>
          <p:cNvPr id="9"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27</a:t>
            </a:fld>
            <a:endParaRPr lang="en-US" b="1" dirty="0"/>
          </a:p>
        </p:txBody>
      </p:sp>
      <p:sp>
        <p:nvSpPr>
          <p:cNvPr id="11" name="Right Arrow 10"/>
          <p:cNvSpPr/>
          <p:nvPr/>
        </p:nvSpPr>
        <p:spPr bwMode="auto">
          <a:xfrm rot="19682405">
            <a:off x="5963144" y="4039164"/>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ight Arrow 11"/>
          <p:cNvSpPr/>
          <p:nvPr/>
        </p:nvSpPr>
        <p:spPr bwMode="auto">
          <a:xfrm rot="12347371">
            <a:off x="4764073" y="4015464"/>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41542518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User Studies: Efficiency by Time</a:t>
            </a:r>
            <a:endParaRPr lang="en-US" sz="3600" dirty="0"/>
          </a:p>
        </p:txBody>
      </p:sp>
      <p:sp>
        <p:nvSpPr>
          <p:cNvPr id="8" name="TextBox 7"/>
          <p:cNvSpPr txBox="1"/>
          <p:nvPr/>
        </p:nvSpPr>
        <p:spPr>
          <a:xfrm>
            <a:off x="1713240" y="3680678"/>
            <a:ext cx="5964268" cy="923330"/>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Time required to construct query graphs in Orion is comparable to Naïve in most cases, despite the steeper learning curve of Orion due to more features</a:t>
            </a:r>
            <a:endParaRPr lang="en-IN" sz="2000" dirty="0" err="1" smtClean="0">
              <a:solidFill>
                <a:srgbClr val="EE8200"/>
              </a:solidFill>
              <a:latin typeface="Garamond" pitchFamily="18" charset="0"/>
            </a:endParaRPr>
          </a:p>
        </p:txBody>
      </p:sp>
      <p:graphicFrame>
        <p:nvGraphicFramePr>
          <p:cNvPr id="14" name="Chart 13"/>
          <p:cNvGraphicFramePr>
            <a:graphicFrameLocks/>
          </p:cNvGraphicFramePr>
          <p:nvPr>
            <p:extLst>
              <p:ext uri="{D42A27DB-BD31-4B8C-83A1-F6EECF244321}">
                <p14:modId xmlns="" xmlns:p14="http://schemas.microsoft.com/office/powerpoint/2010/main" val="1053491138"/>
              </p:ext>
            </p:extLst>
          </p:nvPr>
        </p:nvGraphicFramePr>
        <p:xfrm>
          <a:off x="6691813" y="957262"/>
          <a:ext cx="2133600" cy="23526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a:graphicFrameLocks/>
          </p:cNvGraphicFramePr>
          <p:nvPr>
            <p:extLst>
              <p:ext uri="{D42A27DB-BD31-4B8C-83A1-F6EECF244321}">
                <p14:modId xmlns="" xmlns:p14="http://schemas.microsoft.com/office/powerpoint/2010/main" val="599248573"/>
              </p:ext>
            </p:extLst>
          </p:nvPr>
        </p:nvGraphicFramePr>
        <p:xfrm>
          <a:off x="333375" y="1014412"/>
          <a:ext cx="2019300" cy="2314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 xmlns:p14="http://schemas.microsoft.com/office/powerpoint/2010/main" val="14829257"/>
              </p:ext>
            </p:extLst>
          </p:nvPr>
        </p:nvGraphicFramePr>
        <p:xfrm>
          <a:off x="2400299" y="957263"/>
          <a:ext cx="2066925" cy="23812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a:graphicFrameLocks/>
          </p:cNvGraphicFramePr>
          <p:nvPr>
            <p:extLst>
              <p:ext uri="{D42A27DB-BD31-4B8C-83A1-F6EECF244321}">
                <p14:modId xmlns="" xmlns:p14="http://schemas.microsoft.com/office/powerpoint/2010/main" val="2639670710"/>
              </p:ext>
            </p:extLst>
          </p:nvPr>
        </p:nvGraphicFramePr>
        <p:xfrm>
          <a:off x="4555082" y="904874"/>
          <a:ext cx="2017167" cy="2447926"/>
        </p:xfrm>
        <a:graphic>
          <a:graphicData uri="http://schemas.openxmlformats.org/drawingml/2006/chart">
            <c:chart xmlns:c="http://schemas.openxmlformats.org/drawingml/2006/chart" xmlns:r="http://schemas.openxmlformats.org/officeDocument/2006/relationships" r:id="rId5"/>
          </a:graphicData>
        </a:graphic>
      </p:graphicFrame>
      <p:sp>
        <p:nvSpPr>
          <p:cNvPr id="9"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28</a:t>
            </a:fld>
            <a:endParaRPr lang="en-US" b="1" dirty="0"/>
          </a:p>
        </p:txBody>
      </p:sp>
    </p:spTree>
    <p:extLst>
      <p:ext uri="{BB962C8B-B14F-4D97-AF65-F5344CB8AC3E}">
        <p14:creationId xmlns="" xmlns:p14="http://schemas.microsoft.com/office/powerpoint/2010/main" val="169137612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User Studies: Efficiency by Number of Iterations</a:t>
            </a:r>
            <a:endParaRPr lang="en-US" sz="3600" dirty="0"/>
          </a:p>
        </p:txBody>
      </p:sp>
      <p:sp>
        <p:nvSpPr>
          <p:cNvPr id="8" name="TextBox 7"/>
          <p:cNvSpPr txBox="1"/>
          <p:nvPr/>
        </p:nvSpPr>
        <p:spPr>
          <a:xfrm>
            <a:off x="628649" y="3998058"/>
            <a:ext cx="8170294" cy="615553"/>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Time required to construct query graphs in Orion is comparable to Naïve in most cases, despite the steeper learning curve of Orion due to more features</a:t>
            </a:r>
            <a:endParaRPr lang="en-IN" sz="2000" dirty="0" err="1" smtClean="0">
              <a:solidFill>
                <a:srgbClr val="EE8200"/>
              </a:solidFill>
              <a:latin typeface="Garamond" pitchFamily="18" charset="0"/>
            </a:endParaRPr>
          </a:p>
        </p:txBody>
      </p:sp>
      <p:graphicFrame>
        <p:nvGraphicFramePr>
          <p:cNvPr id="14" name="Chart 13"/>
          <p:cNvGraphicFramePr>
            <a:graphicFrameLocks/>
          </p:cNvGraphicFramePr>
          <p:nvPr>
            <p:extLst>
              <p:ext uri="{D42A27DB-BD31-4B8C-83A1-F6EECF244321}">
                <p14:modId xmlns="" xmlns:p14="http://schemas.microsoft.com/office/powerpoint/2010/main" val="1934947409"/>
              </p:ext>
            </p:extLst>
          </p:nvPr>
        </p:nvGraphicFramePr>
        <p:xfrm>
          <a:off x="2207417" y="897147"/>
          <a:ext cx="4564319" cy="3100911"/>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29</a:t>
            </a:fld>
            <a:endParaRPr lang="en-US" b="1" dirty="0"/>
          </a:p>
        </p:txBody>
      </p:sp>
    </p:spTree>
    <p:extLst>
      <p:ext uri="{BB962C8B-B14F-4D97-AF65-F5344CB8AC3E}">
        <p14:creationId xmlns="" xmlns:p14="http://schemas.microsoft.com/office/powerpoint/2010/main" val="39517847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a:t>Linked </a:t>
            </a:r>
            <a:r>
              <a:rPr lang="en-US" sz="3600" dirty="0" smtClean="0"/>
              <a:t>Open Data</a:t>
            </a:r>
            <a:endParaRPr lang="en-US" sz="3600" dirty="0"/>
          </a:p>
        </p:txBody>
      </p:sp>
      <p:sp>
        <p:nvSpPr>
          <p:cNvPr id="3" name="Text Placeholder 2"/>
          <p:cNvSpPr>
            <a:spLocks noGrp="1"/>
          </p:cNvSpPr>
          <p:nvPr>
            <p:ph type="body" sz="quarter" idx="10"/>
          </p:nvPr>
        </p:nvSpPr>
        <p:spPr>
          <a:xfrm>
            <a:off x="360861" y="884584"/>
            <a:ext cx="8183064" cy="335669"/>
          </a:xfrm>
        </p:spPr>
        <p:txBody>
          <a:bodyPr/>
          <a:lstStyle/>
          <a:p>
            <a:r>
              <a:rPr lang="en-US" sz="2400" dirty="0">
                <a:solidFill>
                  <a:schemeClr val="tx1"/>
                </a:solidFill>
              </a:rPr>
              <a:t>http://linkeddata.org/ (hundreds of datasets, billions of RDF triples)</a:t>
            </a:r>
          </a:p>
        </p:txBody>
      </p:sp>
      <p:sp>
        <p:nvSpPr>
          <p:cNvPr id="11" name="Slide Number Placeholder 3"/>
          <p:cNvSpPr>
            <a:spLocks noGrp="1"/>
          </p:cNvSpPr>
          <p:nvPr>
            <p:ph type="sldNum" sz="quarter" idx="11"/>
          </p:nvPr>
        </p:nvSpPr>
        <p:spPr>
          <a:xfrm>
            <a:off x="0" y="4871343"/>
            <a:ext cx="2133600" cy="274637"/>
          </a:xfrm>
        </p:spPr>
        <p:txBody>
          <a:bodyPr/>
          <a:lstStyle/>
          <a:p>
            <a:fld id="{30DB7900-D72E-4025-AF90-97BD6DF59E7D}" type="slidenum">
              <a:rPr lang="en-US" smtClean="0"/>
              <a:pPr/>
              <a:t>3</a:t>
            </a:fld>
            <a:endParaRPr lang="en-US"/>
          </a:p>
        </p:txBody>
      </p:sp>
      <p:pic>
        <p:nvPicPr>
          <p:cNvPr id="12" name="Picture 2" descr="http://euclid-project.eu/sites/default/files/images/cloud12.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73337" y="1284658"/>
            <a:ext cx="5631644" cy="37121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461493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User Studies: User Experience Results</a:t>
            </a:r>
            <a:endParaRPr lang="en-US" sz="3600" dirty="0"/>
          </a:p>
        </p:txBody>
      </p:sp>
      <p:sp>
        <p:nvSpPr>
          <p:cNvPr id="8" name="TextBox 7"/>
          <p:cNvSpPr txBox="1"/>
          <p:nvPr/>
        </p:nvSpPr>
        <p:spPr>
          <a:xfrm>
            <a:off x="5991224" y="1713548"/>
            <a:ext cx="3057885" cy="1538883"/>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As the difficulty level of the query graph being constructed increases, the usability of Orion seems significantly better than </a:t>
            </a:r>
            <a:r>
              <a:rPr lang="en-US" sz="2000" dirty="0" err="1" smtClean="0">
                <a:solidFill>
                  <a:srgbClr val="EE8200"/>
                </a:solidFill>
                <a:latin typeface="Garamond" pitchFamily="18" charset="0"/>
              </a:rPr>
              <a:t>Naïve’s</a:t>
            </a:r>
            <a:endParaRPr lang="en-IN" sz="2000" dirty="0" err="1" smtClean="0">
              <a:solidFill>
                <a:srgbClr val="EE8200"/>
              </a:solidFill>
              <a:latin typeface="Garamond" pitchFamily="18" charset="0"/>
            </a:endParaRPr>
          </a:p>
        </p:txBody>
      </p:sp>
      <p:graphicFrame>
        <p:nvGraphicFramePr>
          <p:cNvPr id="6" name="Chart 5"/>
          <p:cNvGraphicFramePr>
            <a:graphicFrameLocks/>
          </p:cNvGraphicFramePr>
          <p:nvPr>
            <p:extLst>
              <p:ext uri="{D42A27DB-BD31-4B8C-83A1-F6EECF244321}">
                <p14:modId xmlns="" xmlns:p14="http://schemas.microsoft.com/office/powerpoint/2010/main" val="3919029347"/>
              </p:ext>
            </p:extLst>
          </p:nvPr>
        </p:nvGraphicFramePr>
        <p:xfrm>
          <a:off x="0" y="523875"/>
          <a:ext cx="3009900" cy="22764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 xmlns:p14="http://schemas.microsoft.com/office/powerpoint/2010/main" val="2450633675"/>
              </p:ext>
            </p:extLst>
          </p:nvPr>
        </p:nvGraphicFramePr>
        <p:xfrm>
          <a:off x="75207" y="2762161"/>
          <a:ext cx="2924174" cy="22764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 xmlns:p14="http://schemas.microsoft.com/office/powerpoint/2010/main" val="3023660523"/>
              </p:ext>
            </p:extLst>
          </p:nvPr>
        </p:nvGraphicFramePr>
        <p:xfrm>
          <a:off x="3018431" y="561232"/>
          <a:ext cx="2952751" cy="220027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 xmlns:p14="http://schemas.microsoft.com/office/powerpoint/2010/main" val="893933666"/>
              </p:ext>
            </p:extLst>
          </p:nvPr>
        </p:nvGraphicFramePr>
        <p:xfrm>
          <a:off x="3008906" y="2762250"/>
          <a:ext cx="2982319" cy="2304306"/>
        </p:xfrm>
        <a:graphic>
          <a:graphicData uri="http://schemas.openxmlformats.org/drawingml/2006/chart">
            <c:chart xmlns:c="http://schemas.openxmlformats.org/drawingml/2006/chart" xmlns:r="http://schemas.openxmlformats.org/officeDocument/2006/relationships" r:id="rId6"/>
          </a:graphicData>
        </a:graphic>
      </p:graphicFrame>
      <p:sp>
        <p:nvSpPr>
          <p:cNvPr id="11"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30</a:t>
            </a:fld>
            <a:endParaRPr lang="en-US" b="1" dirty="0"/>
          </a:p>
        </p:txBody>
      </p:sp>
      <p:sp>
        <p:nvSpPr>
          <p:cNvPr id="12" name="Right Arrow 11"/>
          <p:cNvSpPr/>
          <p:nvPr/>
        </p:nvSpPr>
        <p:spPr bwMode="auto">
          <a:xfrm rot="8057654">
            <a:off x="5764737" y="3446727"/>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7765833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Edge Ranking Algorithms</a:t>
            </a:r>
            <a:endParaRPr lang="en-US" sz="3600" dirty="0"/>
          </a:p>
        </p:txBody>
      </p:sp>
      <p:sp>
        <p:nvSpPr>
          <p:cNvPr id="7" name="Text Placeholder 2"/>
          <p:cNvSpPr txBox="1">
            <a:spLocks/>
          </p:cNvSpPr>
          <p:nvPr/>
        </p:nvSpPr>
        <p:spPr>
          <a:xfrm>
            <a:off x="284672" y="689277"/>
            <a:ext cx="8678173" cy="4447371"/>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200" indent="-457200" algn="just" defTabSz="914400">
              <a:lnSpc>
                <a:spcPct val="100000"/>
              </a:lnSpc>
              <a:spcBef>
                <a:spcPts val="580"/>
              </a:spcBef>
              <a:buSzPct val="85000"/>
              <a:buFont typeface="Courier New" panose="02070309020205020404" pitchFamily="49" charset="0"/>
              <a:buChar char="o"/>
              <a:defRPr/>
            </a:pPr>
            <a:r>
              <a:rPr lang="en-US" altLang="zh-CN" sz="2800" dirty="0" smtClean="0">
                <a:ea typeface="Meiryo UI" pitchFamily="34" charset="-128"/>
                <a:cs typeface="Meiryo UI" pitchFamily="34" charset="-128"/>
              </a:rPr>
              <a:t>Simulates only Passive Mode</a:t>
            </a:r>
          </a:p>
          <a:p>
            <a:pPr marL="457200" indent="-457200" algn="just" defTabSz="914400">
              <a:lnSpc>
                <a:spcPct val="100000"/>
              </a:lnSpc>
              <a:spcBef>
                <a:spcPts val="580"/>
              </a:spcBef>
              <a:buSzPct val="85000"/>
              <a:buFont typeface="Courier New" panose="02070309020205020404" pitchFamily="49" charset="0"/>
              <a:buChar char="o"/>
              <a:defRPr/>
            </a:pPr>
            <a:r>
              <a:rPr lang="en-US" altLang="zh-CN" sz="2800" dirty="0" smtClean="0">
                <a:ea typeface="Meiryo UI" pitchFamily="34" charset="-128"/>
                <a:cs typeface="Meiryo UI" pitchFamily="34" charset="-128"/>
              </a:rPr>
              <a:t>43 target query graphs for Freebase</a:t>
            </a:r>
          </a:p>
          <a:p>
            <a:pPr marL="517525" indent="-284163" algn="just" defTabSz="914400">
              <a:lnSpc>
                <a:spcPct val="100000"/>
              </a:lnSpc>
              <a:spcBef>
                <a:spcPts val="580"/>
              </a:spcBef>
              <a:buSzPct val="85000"/>
              <a:buFont typeface="Courier New" panose="02070309020205020404" pitchFamily="49" charset="0"/>
              <a:buChar char="o"/>
              <a:defRPr/>
            </a:pPr>
            <a:r>
              <a:rPr lang="en-US" altLang="zh-CN" sz="2800" dirty="0" smtClean="0">
                <a:solidFill>
                  <a:schemeClr val="tx1"/>
                </a:solidFill>
                <a:ea typeface="Meiryo UI" pitchFamily="34" charset="-128"/>
                <a:cs typeface="Meiryo UI" pitchFamily="34" charset="-128"/>
              </a:rPr>
              <a:t>6 two-edged, 10 three-edged,  9 four-edged, 17 five-edged, 1 six-edged (includes medium and hard queries from the user study)</a:t>
            </a:r>
          </a:p>
          <a:p>
            <a:pPr marL="517525" indent="-284163" algn="just" defTabSz="914400">
              <a:lnSpc>
                <a:spcPct val="100000"/>
              </a:lnSpc>
              <a:spcBef>
                <a:spcPts val="580"/>
              </a:spcBef>
              <a:buSzPct val="85000"/>
              <a:buFont typeface="Courier New" panose="02070309020205020404" pitchFamily="49" charset="0"/>
              <a:buChar char="o"/>
              <a:defRPr/>
            </a:pPr>
            <a:r>
              <a:rPr lang="en-US" altLang="zh-CN" sz="2800" dirty="0" smtClean="0">
                <a:solidFill>
                  <a:schemeClr val="tx1"/>
                </a:solidFill>
                <a:ea typeface="Meiryo UI" pitchFamily="34" charset="-128"/>
                <a:cs typeface="Meiryo UI" pitchFamily="34" charset="-128"/>
              </a:rPr>
              <a:t>167 input instances</a:t>
            </a:r>
          </a:p>
          <a:p>
            <a:pPr marL="457200" indent="-457200" algn="just" defTabSz="914400">
              <a:lnSpc>
                <a:spcPct val="100000"/>
              </a:lnSpc>
              <a:spcBef>
                <a:spcPts val="580"/>
              </a:spcBef>
              <a:buSzPct val="85000"/>
              <a:buFont typeface="Courier New" panose="02070309020205020404" pitchFamily="49" charset="0"/>
              <a:buChar char="o"/>
              <a:defRPr/>
            </a:pPr>
            <a:r>
              <a:rPr lang="en-US" altLang="zh-CN" sz="2800" dirty="0" smtClean="0">
                <a:ea typeface="Meiryo UI" pitchFamily="34" charset="-128"/>
                <a:cs typeface="Meiryo UI" pitchFamily="34" charset="-128"/>
              </a:rPr>
              <a:t>33 target query graphs for </a:t>
            </a:r>
            <a:r>
              <a:rPr lang="en-US" altLang="zh-CN" sz="2800" dirty="0" err="1" smtClean="0">
                <a:ea typeface="Meiryo UI" pitchFamily="34" charset="-128"/>
                <a:cs typeface="Meiryo UI" pitchFamily="34" charset="-128"/>
              </a:rPr>
              <a:t>DBpedia</a:t>
            </a:r>
            <a:endParaRPr lang="en-US" altLang="zh-CN" sz="2800" dirty="0" smtClean="0">
              <a:ea typeface="Meiryo UI" pitchFamily="34" charset="-128"/>
              <a:cs typeface="Meiryo UI" pitchFamily="34" charset="-128"/>
            </a:endParaRPr>
          </a:p>
          <a:p>
            <a:pPr marL="517525" indent="-284163" algn="just" defTabSz="914400">
              <a:lnSpc>
                <a:spcPct val="100000"/>
              </a:lnSpc>
              <a:spcBef>
                <a:spcPts val="580"/>
              </a:spcBef>
              <a:buSzPct val="85000"/>
              <a:buFont typeface="Courier New" panose="02070309020205020404" pitchFamily="49" charset="0"/>
              <a:buChar char="o"/>
              <a:defRPr/>
            </a:pPr>
            <a:r>
              <a:rPr lang="en-US" altLang="zh-CN" sz="2800" dirty="0" smtClean="0">
                <a:solidFill>
                  <a:schemeClr val="tx1"/>
                </a:solidFill>
                <a:ea typeface="Meiryo UI" pitchFamily="34" charset="-128"/>
                <a:cs typeface="Meiryo UI" pitchFamily="34" charset="-128"/>
              </a:rPr>
              <a:t>2 three-edged,  29 four-edged, 2 five-edged</a:t>
            </a:r>
          </a:p>
          <a:p>
            <a:pPr marL="517525" indent="-284163" algn="just" defTabSz="914400">
              <a:lnSpc>
                <a:spcPct val="100000"/>
              </a:lnSpc>
              <a:spcBef>
                <a:spcPts val="580"/>
              </a:spcBef>
              <a:buSzPct val="85000"/>
              <a:buFont typeface="Courier New" panose="02070309020205020404" pitchFamily="49" charset="0"/>
              <a:buChar char="o"/>
              <a:defRPr/>
            </a:pPr>
            <a:r>
              <a:rPr lang="en-US" altLang="zh-CN" sz="2800" dirty="0" smtClean="0">
                <a:solidFill>
                  <a:schemeClr val="tx1"/>
                </a:solidFill>
                <a:ea typeface="Meiryo UI" pitchFamily="34" charset="-128"/>
                <a:cs typeface="Meiryo UI" pitchFamily="34" charset="-128"/>
              </a:rPr>
              <a:t>130 input instances</a:t>
            </a:r>
          </a:p>
        </p:txBody>
      </p:sp>
      <p:sp>
        <p:nvSpPr>
          <p:cNvPr id="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31</a:t>
            </a:fld>
            <a:endParaRPr lang="en-US" b="1" dirty="0"/>
          </a:p>
        </p:txBody>
      </p:sp>
    </p:spTree>
    <p:extLst>
      <p:ext uri="{BB962C8B-B14F-4D97-AF65-F5344CB8AC3E}">
        <p14:creationId xmlns="" xmlns:p14="http://schemas.microsoft.com/office/powerpoint/2010/main" val="27077343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1002134"/>
          </a:xfrm>
        </p:spPr>
        <p:txBody>
          <a:bodyPr/>
          <a:lstStyle/>
          <a:p>
            <a:r>
              <a:rPr lang="en-US" sz="3600" dirty="0"/>
              <a:t>Edge Ranking </a:t>
            </a:r>
            <a:r>
              <a:rPr lang="en-US" sz="3600" dirty="0" smtClean="0"/>
              <a:t>Algorithms: Efficiency by Number of Suggestions</a:t>
            </a:r>
            <a:endParaRPr lang="en-US" sz="3600" dirty="0"/>
          </a:p>
        </p:txBody>
      </p:sp>
      <p:graphicFrame>
        <p:nvGraphicFramePr>
          <p:cNvPr id="6" name="Chart 5"/>
          <p:cNvGraphicFramePr>
            <a:graphicFrameLocks/>
          </p:cNvGraphicFramePr>
          <p:nvPr>
            <p:extLst>
              <p:ext uri="{D42A27DB-BD31-4B8C-83A1-F6EECF244321}">
                <p14:modId xmlns="" xmlns:p14="http://schemas.microsoft.com/office/powerpoint/2010/main" val="1699652940"/>
              </p:ext>
            </p:extLst>
          </p:nvPr>
        </p:nvGraphicFramePr>
        <p:xfrm>
          <a:off x="1071563" y="1247776"/>
          <a:ext cx="2743200" cy="27622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 xmlns:p14="http://schemas.microsoft.com/office/powerpoint/2010/main" val="2035455282"/>
              </p:ext>
            </p:extLst>
          </p:nvPr>
        </p:nvGraphicFramePr>
        <p:xfrm>
          <a:off x="5043487" y="1304924"/>
          <a:ext cx="2771775" cy="277177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4254619" y="4235026"/>
            <a:ext cx="4294159" cy="615553"/>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RDP requires fewer suggestions compared to all other methods</a:t>
            </a:r>
            <a:endParaRPr lang="en-IN" sz="2000" dirty="0" err="1" smtClean="0">
              <a:solidFill>
                <a:srgbClr val="EE8200"/>
              </a:solidFill>
              <a:latin typeface="Garamond" pitchFamily="18" charset="0"/>
            </a:endParaRPr>
          </a:p>
        </p:txBody>
      </p:sp>
      <p:sp>
        <p:nvSpPr>
          <p:cNvPr id="10" name="TextBox 9"/>
          <p:cNvSpPr txBox="1"/>
          <p:nvPr/>
        </p:nvSpPr>
        <p:spPr>
          <a:xfrm>
            <a:off x="114298" y="4239341"/>
            <a:ext cx="3871106" cy="615553"/>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RDP requires only 40 suggestions, 1.5-4 times fewer than other methods</a:t>
            </a:r>
            <a:endParaRPr lang="en-IN" sz="2000" dirty="0" err="1" smtClean="0">
              <a:solidFill>
                <a:srgbClr val="EE8200"/>
              </a:solidFill>
              <a:latin typeface="Garamond" pitchFamily="18" charset="0"/>
            </a:endParaRPr>
          </a:p>
        </p:txBody>
      </p:sp>
      <p:sp>
        <p:nvSpPr>
          <p:cNvPr id="11"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32</a:t>
            </a:fld>
            <a:endParaRPr lang="en-US" b="1" dirty="0"/>
          </a:p>
        </p:txBody>
      </p:sp>
      <p:sp>
        <p:nvSpPr>
          <p:cNvPr id="13" name="Right Arrow 12"/>
          <p:cNvSpPr/>
          <p:nvPr/>
        </p:nvSpPr>
        <p:spPr bwMode="auto">
          <a:xfrm rot="19102571">
            <a:off x="870618" y="3794004"/>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ight Arrow 14"/>
          <p:cNvSpPr/>
          <p:nvPr/>
        </p:nvSpPr>
        <p:spPr bwMode="auto">
          <a:xfrm rot="19102571">
            <a:off x="4508090" y="3784055"/>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556595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Edge Ranking </a:t>
            </a:r>
            <a:r>
              <a:rPr lang="en-US" sz="3600" dirty="0" smtClean="0"/>
              <a:t>Algorithms: Efficiency by Time</a:t>
            </a:r>
            <a:endParaRPr lang="en-US" sz="3600" dirty="0"/>
          </a:p>
        </p:txBody>
      </p:sp>
      <p:graphicFrame>
        <p:nvGraphicFramePr>
          <p:cNvPr id="7" name="Chart 6"/>
          <p:cNvGraphicFramePr>
            <a:graphicFrameLocks/>
          </p:cNvGraphicFramePr>
          <p:nvPr>
            <p:extLst>
              <p:ext uri="{D42A27DB-BD31-4B8C-83A1-F6EECF244321}">
                <p14:modId xmlns="" xmlns:p14="http://schemas.microsoft.com/office/powerpoint/2010/main" val="1345070028"/>
              </p:ext>
            </p:extLst>
          </p:nvPr>
        </p:nvGraphicFramePr>
        <p:xfrm>
          <a:off x="1323974" y="1262062"/>
          <a:ext cx="2809875" cy="28241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 xmlns:p14="http://schemas.microsoft.com/office/powerpoint/2010/main" val="1738750080"/>
              </p:ext>
            </p:extLst>
          </p:nvPr>
        </p:nvGraphicFramePr>
        <p:xfrm>
          <a:off x="5153092" y="1192262"/>
          <a:ext cx="2879179" cy="289083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76199" y="4083100"/>
            <a:ext cx="4306020" cy="615553"/>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RDP better than RF and comparable to NB, despite RF and NB being light models</a:t>
            </a:r>
            <a:endParaRPr lang="en-IN" sz="2000" dirty="0" err="1" smtClean="0">
              <a:solidFill>
                <a:srgbClr val="EE8200"/>
              </a:solidFill>
              <a:latin typeface="Garamond" pitchFamily="18" charset="0"/>
            </a:endParaRPr>
          </a:p>
        </p:txBody>
      </p:sp>
      <p:sp>
        <p:nvSpPr>
          <p:cNvPr id="11" name="TextBox 10"/>
          <p:cNvSpPr txBox="1"/>
          <p:nvPr/>
        </p:nvSpPr>
        <p:spPr>
          <a:xfrm>
            <a:off x="4634499" y="4099025"/>
            <a:ext cx="3724929" cy="615553"/>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RDP significantly better than SVD and CAR, but worse than RF and NB</a:t>
            </a:r>
            <a:endParaRPr lang="en-IN" sz="2000" dirty="0" err="1" smtClean="0">
              <a:solidFill>
                <a:srgbClr val="EE8200"/>
              </a:solidFill>
              <a:latin typeface="Garamond" pitchFamily="18" charset="0"/>
            </a:endParaRPr>
          </a:p>
        </p:txBody>
      </p:sp>
      <p:sp>
        <p:nvSpPr>
          <p:cNvPr id="12"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33</a:t>
            </a:fld>
            <a:endParaRPr lang="en-US" b="1" dirty="0"/>
          </a:p>
        </p:txBody>
      </p:sp>
      <p:sp>
        <p:nvSpPr>
          <p:cNvPr id="14" name="Right Arrow 13"/>
          <p:cNvSpPr/>
          <p:nvPr/>
        </p:nvSpPr>
        <p:spPr bwMode="auto">
          <a:xfrm rot="19102571">
            <a:off x="706717" y="3647943"/>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ight Arrow 14"/>
          <p:cNvSpPr/>
          <p:nvPr/>
        </p:nvSpPr>
        <p:spPr bwMode="auto">
          <a:xfrm rot="19102571">
            <a:off x="4651930" y="3647943"/>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8331814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Query Logs Comparison</a:t>
            </a:r>
            <a:endParaRPr lang="en-US" sz="3600" dirty="0"/>
          </a:p>
        </p:txBody>
      </p:sp>
      <p:sp>
        <p:nvSpPr>
          <p:cNvPr id="9" name="TextBox 8"/>
          <p:cNvSpPr txBox="1"/>
          <p:nvPr/>
        </p:nvSpPr>
        <p:spPr>
          <a:xfrm>
            <a:off x="76200" y="3710643"/>
            <a:ext cx="3819160" cy="923330"/>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Positive edges better captured based on the context of human usage of relationships in Wikipedia</a:t>
            </a:r>
            <a:endParaRPr lang="en-IN" sz="2000" dirty="0" err="1" smtClean="0">
              <a:solidFill>
                <a:srgbClr val="EE8200"/>
              </a:solidFill>
              <a:latin typeface="Garamond" pitchFamily="18" charset="0"/>
            </a:endParaRPr>
          </a:p>
        </p:txBody>
      </p:sp>
      <p:sp>
        <p:nvSpPr>
          <p:cNvPr id="11" name="TextBox 10"/>
          <p:cNvSpPr txBox="1"/>
          <p:nvPr/>
        </p:nvSpPr>
        <p:spPr>
          <a:xfrm>
            <a:off x="4313209" y="3710643"/>
            <a:ext cx="4278702" cy="923330"/>
          </a:xfrm>
          <a:prstGeom prst="rect">
            <a:avLst/>
          </a:prstGeom>
          <a:noFill/>
        </p:spPr>
        <p:txBody>
          <a:bodyPr wrap="square" lIns="0" tIns="0" rIns="0" bIns="0" rtlCol="0">
            <a:spAutoFit/>
          </a:bodyPr>
          <a:lstStyle/>
          <a:p>
            <a:pPr algn="just"/>
            <a:r>
              <a:rPr lang="en-US" sz="2000" dirty="0" err="1" smtClean="0">
                <a:solidFill>
                  <a:srgbClr val="EE8200"/>
                </a:solidFill>
                <a:latin typeface="Garamond" pitchFamily="18" charset="0"/>
              </a:rPr>
              <a:t>DBpedia</a:t>
            </a:r>
            <a:r>
              <a:rPr lang="en-US" sz="2000" dirty="0" smtClean="0">
                <a:solidFill>
                  <a:srgbClr val="EE8200"/>
                </a:solidFill>
                <a:latin typeface="Garamond" pitchFamily="18" charset="0"/>
              </a:rPr>
              <a:t> is created using info-boxes in Wikipedia, and is thus very clean. Wiki-DB is highly similar to Data-DB for </a:t>
            </a:r>
            <a:r>
              <a:rPr lang="en-US" sz="2000" dirty="0" err="1" smtClean="0">
                <a:solidFill>
                  <a:srgbClr val="EE8200"/>
                </a:solidFill>
                <a:latin typeface="Garamond" pitchFamily="18" charset="0"/>
              </a:rPr>
              <a:t>DBpedia</a:t>
            </a:r>
            <a:endParaRPr lang="en-IN" sz="2000" dirty="0" err="1" smtClean="0">
              <a:solidFill>
                <a:srgbClr val="EE8200"/>
              </a:solidFill>
              <a:latin typeface="Garamond" pitchFamily="18" charset="0"/>
            </a:endParaRPr>
          </a:p>
        </p:txBody>
      </p:sp>
      <p:graphicFrame>
        <p:nvGraphicFramePr>
          <p:cNvPr id="12" name="Chart 11"/>
          <p:cNvGraphicFramePr>
            <a:graphicFrameLocks/>
          </p:cNvGraphicFramePr>
          <p:nvPr>
            <p:extLst>
              <p:ext uri="{D42A27DB-BD31-4B8C-83A1-F6EECF244321}">
                <p14:modId xmlns="" xmlns:p14="http://schemas.microsoft.com/office/powerpoint/2010/main" val="237877775"/>
              </p:ext>
            </p:extLst>
          </p:nvPr>
        </p:nvGraphicFramePr>
        <p:xfrm>
          <a:off x="1633538" y="833437"/>
          <a:ext cx="2390775" cy="2705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ext uri="{D42A27DB-BD31-4B8C-83A1-F6EECF244321}">
                <p14:modId xmlns="" xmlns:p14="http://schemas.microsoft.com/office/powerpoint/2010/main" val="1681508650"/>
              </p:ext>
            </p:extLst>
          </p:nvPr>
        </p:nvGraphicFramePr>
        <p:xfrm>
          <a:off x="5114297" y="823013"/>
          <a:ext cx="2676525" cy="2752725"/>
        </p:xfrm>
        <a:graphic>
          <a:graphicData uri="http://schemas.openxmlformats.org/drawingml/2006/chart">
            <c:chart xmlns:c="http://schemas.openxmlformats.org/drawingml/2006/chart" xmlns:r="http://schemas.openxmlformats.org/officeDocument/2006/relationships" r:id="rId3"/>
          </a:graphicData>
        </a:graphic>
      </p:graphicFrame>
      <p:sp>
        <p:nvSpPr>
          <p:cNvPr id="15"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34</a:t>
            </a:fld>
            <a:endParaRPr lang="en-US" b="1" dirty="0"/>
          </a:p>
        </p:txBody>
      </p:sp>
      <p:sp>
        <p:nvSpPr>
          <p:cNvPr id="16" name="Right Arrow 15"/>
          <p:cNvSpPr/>
          <p:nvPr/>
        </p:nvSpPr>
        <p:spPr bwMode="auto">
          <a:xfrm rot="19102571">
            <a:off x="956883" y="3217885"/>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Right Arrow 16"/>
          <p:cNvSpPr/>
          <p:nvPr/>
        </p:nvSpPr>
        <p:spPr bwMode="auto">
          <a:xfrm rot="19102571">
            <a:off x="4554099" y="3230720"/>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55391045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Tuning RDP Parameters</a:t>
            </a:r>
            <a:endParaRPr lang="en-US" sz="3600" dirty="0"/>
          </a:p>
        </p:txBody>
      </p:sp>
      <p:sp>
        <p:nvSpPr>
          <p:cNvPr id="9" name="TextBox 8"/>
          <p:cNvSpPr txBox="1"/>
          <p:nvPr/>
        </p:nvSpPr>
        <p:spPr>
          <a:xfrm>
            <a:off x="76200" y="3710643"/>
            <a:ext cx="4048676" cy="923330"/>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RDP performs better with more random decision paths and higher query log threshold </a:t>
            </a:r>
            <a:endParaRPr lang="en-IN" sz="2000" dirty="0" err="1" smtClean="0">
              <a:solidFill>
                <a:srgbClr val="EE8200"/>
              </a:solidFill>
              <a:latin typeface="Garamond" pitchFamily="18" charset="0"/>
            </a:endParaRPr>
          </a:p>
        </p:txBody>
      </p:sp>
      <p:sp>
        <p:nvSpPr>
          <p:cNvPr id="11" name="TextBox 10"/>
          <p:cNvSpPr txBox="1"/>
          <p:nvPr/>
        </p:nvSpPr>
        <p:spPr>
          <a:xfrm>
            <a:off x="4779033" y="3710643"/>
            <a:ext cx="3804249" cy="923330"/>
          </a:xfrm>
          <a:prstGeom prst="rect">
            <a:avLst/>
          </a:prstGeom>
          <a:noFill/>
        </p:spPr>
        <p:txBody>
          <a:bodyPr wrap="square" lIns="0" tIns="0" rIns="0" bIns="0" rtlCol="0">
            <a:spAutoFit/>
          </a:bodyPr>
          <a:lstStyle/>
          <a:p>
            <a:pPr algn="just"/>
            <a:r>
              <a:rPr lang="en-US" sz="2000" dirty="0" smtClean="0">
                <a:solidFill>
                  <a:srgbClr val="EE8200"/>
                </a:solidFill>
                <a:latin typeface="Garamond" pitchFamily="18" charset="0"/>
              </a:rPr>
              <a:t>Considering negative edges in query session is important, as it results in better performance of RDP</a:t>
            </a:r>
            <a:endParaRPr lang="en-IN" sz="2000" dirty="0" err="1" smtClean="0">
              <a:solidFill>
                <a:srgbClr val="EE8200"/>
              </a:solidFill>
              <a:latin typeface="Garamond" pitchFamily="18" charset="0"/>
            </a:endParaRPr>
          </a:p>
        </p:txBody>
      </p:sp>
      <p:graphicFrame>
        <p:nvGraphicFramePr>
          <p:cNvPr id="17" name="Chart 16"/>
          <p:cNvGraphicFramePr>
            <a:graphicFrameLocks/>
          </p:cNvGraphicFramePr>
          <p:nvPr>
            <p:extLst>
              <p:ext uri="{D42A27DB-BD31-4B8C-83A1-F6EECF244321}">
                <p14:modId xmlns="" xmlns:p14="http://schemas.microsoft.com/office/powerpoint/2010/main" val="2530869677"/>
              </p:ext>
            </p:extLst>
          </p:nvPr>
        </p:nvGraphicFramePr>
        <p:xfrm>
          <a:off x="457200" y="581025"/>
          <a:ext cx="3690937"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p:cNvGraphicFramePr>
            <a:graphicFrameLocks/>
          </p:cNvGraphicFramePr>
          <p:nvPr>
            <p:extLst>
              <p:ext uri="{D42A27DB-BD31-4B8C-83A1-F6EECF244321}">
                <p14:modId xmlns="" xmlns:p14="http://schemas.microsoft.com/office/powerpoint/2010/main" val="3164038354"/>
              </p:ext>
            </p:extLst>
          </p:nvPr>
        </p:nvGraphicFramePr>
        <p:xfrm>
          <a:off x="4619625" y="542925"/>
          <a:ext cx="3890962" cy="2872443"/>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35</a:t>
            </a:fld>
            <a:endParaRPr lang="en-US" b="1" dirty="0"/>
          </a:p>
        </p:txBody>
      </p:sp>
      <p:sp>
        <p:nvSpPr>
          <p:cNvPr id="8" name="Right Arrow 7"/>
          <p:cNvSpPr/>
          <p:nvPr/>
        </p:nvSpPr>
        <p:spPr bwMode="auto">
          <a:xfrm rot="19102571">
            <a:off x="413418" y="3309294"/>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ight Arrow 9"/>
          <p:cNvSpPr/>
          <p:nvPr/>
        </p:nvSpPr>
        <p:spPr bwMode="auto">
          <a:xfrm rot="19102571">
            <a:off x="4536844" y="3217886"/>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62392728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Orion Contributions</a:t>
            </a:r>
            <a:endParaRPr lang="en-US" sz="3600" dirty="0"/>
          </a:p>
        </p:txBody>
      </p:sp>
      <p:sp>
        <p:nvSpPr>
          <p:cNvPr id="7" name="Text Placeholder 2"/>
          <p:cNvSpPr txBox="1">
            <a:spLocks/>
          </p:cNvSpPr>
          <p:nvPr/>
        </p:nvSpPr>
        <p:spPr>
          <a:xfrm>
            <a:off x="389436" y="939431"/>
            <a:ext cx="8363938" cy="2821285"/>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Unique visual </a:t>
            </a:r>
            <a:r>
              <a:rPr lang="en-US" altLang="zh-CN" sz="2800" dirty="0">
                <a:ea typeface="Meiryo UI" pitchFamily="34" charset="-128"/>
                <a:cs typeface="Meiryo UI" pitchFamily="34" charset="-128"/>
              </a:rPr>
              <a:t>q</a:t>
            </a:r>
            <a:r>
              <a:rPr lang="en-US" altLang="zh-CN" sz="2800" dirty="0" smtClean="0">
                <a:ea typeface="Meiryo UI" pitchFamily="34" charset="-128"/>
                <a:cs typeface="Meiryo UI" pitchFamily="34" charset="-128"/>
              </a:rPr>
              <a:t>uery </a:t>
            </a:r>
            <a:r>
              <a:rPr lang="en-US" altLang="zh-CN" sz="2800" dirty="0">
                <a:ea typeface="Meiryo UI" pitchFamily="34" charset="-128"/>
                <a:cs typeface="Meiryo UI" pitchFamily="34" charset="-128"/>
              </a:rPr>
              <a:t>b</a:t>
            </a:r>
            <a:r>
              <a:rPr lang="en-US" altLang="zh-CN" sz="2800" dirty="0" smtClean="0">
                <a:ea typeface="Meiryo UI" pitchFamily="34" charset="-128"/>
                <a:cs typeface="Meiryo UI" pitchFamily="34" charset="-128"/>
              </a:rPr>
              <a:t>uilder with suggestions</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Edge ranking algorithm : random decision paths</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Query log simulation </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Extensive </a:t>
            </a:r>
            <a:r>
              <a:rPr lang="en-US" altLang="zh-CN" sz="2800" dirty="0">
                <a:ea typeface="Meiryo UI" pitchFamily="34" charset="-128"/>
                <a:cs typeface="Meiryo UI" pitchFamily="34" charset="-128"/>
              </a:rPr>
              <a:t>u</a:t>
            </a:r>
            <a:r>
              <a:rPr lang="en-US" altLang="zh-CN" sz="2800" dirty="0" smtClean="0">
                <a:ea typeface="Meiryo UI" pitchFamily="34" charset="-128"/>
                <a:cs typeface="Meiryo UI" pitchFamily="34" charset="-128"/>
              </a:rPr>
              <a:t>ser studies and experiments</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Prototype available</a:t>
            </a:r>
            <a:endParaRPr lang="en-US" altLang="zh-CN" sz="2800" dirty="0">
              <a:ea typeface="Meiryo UI" pitchFamily="34" charset="-128"/>
              <a:cs typeface="Meiryo UI" pitchFamily="34" charset="-128"/>
            </a:endParaRPr>
          </a:p>
        </p:txBody>
      </p:sp>
      <p:sp>
        <p:nvSpPr>
          <p:cNvPr id="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36</a:t>
            </a:fld>
            <a:endParaRPr lang="en-US" b="1" dirty="0"/>
          </a:p>
        </p:txBody>
      </p:sp>
    </p:spTree>
    <p:extLst>
      <p:ext uri="{BB962C8B-B14F-4D97-AF65-F5344CB8AC3E}">
        <p14:creationId xmlns="" xmlns:p14="http://schemas.microsoft.com/office/powerpoint/2010/main" val="21454137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21161"/>
            <a:ext cx="8229600" cy="727885"/>
          </a:xfrm>
          <a:prstGeom prst="rect">
            <a:avLst/>
          </a:prstGeom>
        </p:spPr>
        <p:txBody>
          <a:bodyPr anchor="ctr"/>
          <a:lstStyle/>
          <a:p>
            <a:pPr algn="ctr"/>
            <a:r>
              <a:rPr lang="en-US" sz="4000" b="1" dirty="0">
                <a:solidFill>
                  <a:srgbClr val="EE8200"/>
                </a:solidFill>
                <a:latin typeface="Garamond" panose="02020404030301010803" pitchFamily="18" charset="0"/>
              </a:rPr>
              <a:t>GQBE: </a:t>
            </a:r>
            <a:r>
              <a:rPr lang="en-US" sz="4000" b="1" dirty="0">
                <a:solidFill>
                  <a:schemeClr val="accent5">
                    <a:lumMod val="75000"/>
                  </a:schemeClr>
                </a:solidFill>
                <a:latin typeface="Garamond" panose="02020404030301010803" pitchFamily="18" charset="0"/>
              </a:rPr>
              <a:t>Graph Query by Example</a:t>
            </a:r>
          </a:p>
        </p:txBody>
      </p:sp>
      <p:sp>
        <p:nvSpPr>
          <p:cNvPr id="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37</a:t>
            </a:fld>
            <a:endParaRPr lang="en-US" b="1" dirty="0"/>
          </a:p>
        </p:txBody>
      </p:sp>
      <p:sp>
        <p:nvSpPr>
          <p:cNvPr id="3" name="Rectangle 2"/>
          <p:cNvSpPr/>
          <p:nvPr/>
        </p:nvSpPr>
        <p:spPr>
          <a:xfrm>
            <a:off x="4658265" y="804731"/>
            <a:ext cx="4192438" cy="1077218"/>
          </a:xfrm>
          <a:prstGeom prst="rect">
            <a:avLst/>
          </a:prstGeom>
        </p:spPr>
        <p:txBody>
          <a:bodyPr wrap="square">
            <a:spAutoFit/>
          </a:bodyPr>
          <a:lstStyle/>
          <a:p>
            <a:pPr algn="ctr"/>
            <a:r>
              <a:rPr lang="en-US" sz="3200" dirty="0" smtClean="0">
                <a:solidFill>
                  <a:srgbClr val="EE8200"/>
                </a:solidFill>
                <a:latin typeface="Garamond" panose="02020404030301010803" pitchFamily="18" charset="0"/>
              </a:rPr>
              <a:t>Introduction Video</a:t>
            </a:r>
          </a:p>
          <a:p>
            <a:pPr algn="ctr"/>
            <a:r>
              <a:rPr lang="en-US" sz="3200" dirty="0">
                <a:solidFill>
                  <a:srgbClr val="EE8200"/>
                </a:solidFill>
                <a:latin typeface="Garamond" panose="02020404030301010803" pitchFamily="18" charset="0"/>
                <a:hlinkClick r:id="rId2"/>
              </a:rPr>
              <a:t>http://</a:t>
            </a:r>
            <a:r>
              <a:rPr lang="en-US" sz="3200" dirty="0" smtClean="0">
                <a:solidFill>
                  <a:srgbClr val="EE8200"/>
                </a:solidFill>
                <a:latin typeface="Garamond" panose="02020404030301010803" pitchFamily="18" charset="0"/>
                <a:hlinkClick r:id="rId2"/>
              </a:rPr>
              <a:t>bit.ly/1PLqLTD</a:t>
            </a:r>
            <a:endParaRPr lang="en-US" sz="3200" dirty="0" smtClean="0">
              <a:solidFill>
                <a:srgbClr val="EE8200"/>
              </a:solidFill>
              <a:latin typeface="Garamond" panose="02020404030301010803" pitchFamily="18" charset="0"/>
            </a:endParaRPr>
          </a:p>
        </p:txBody>
      </p:sp>
      <p:sp>
        <p:nvSpPr>
          <p:cNvPr id="8" name="Title 1"/>
          <p:cNvSpPr txBox="1">
            <a:spLocks/>
          </p:cNvSpPr>
          <p:nvPr/>
        </p:nvSpPr>
        <p:spPr>
          <a:xfrm>
            <a:off x="127778" y="849046"/>
            <a:ext cx="4772026" cy="988588"/>
          </a:xfrm>
          <a:prstGeom prst="rect">
            <a:avLst/>
          </a:prstGeom>
        </p:spPr>
        <p:txBody>
          <a:bodyPr anchor="ctr"/>
          <a:lstStyle/>
          <a:p>
            <a:pPr algn="ctr" fontAlgn="auto">
              <a:spcBef>
                <a:spcPct val="0"/>
              </a:spcBef>
              <a:spcAft>
                <a:spcPts val="0"/>
              </a:spcAft>
              <a:defRPr/>
            </a:pPr>
            <a:r>
              <a:rPr lang="en-US" sz="3200" dirty="0" smtClean="0">
                <a:solidFill>
                  <a:srgbClr val="EE8200"/>
                </a:solidFill>
                <a:latin typeface="Garamond" panose="02020404030301010803" pitchFamily="18" charset="0"/>
                <a:ea typeface="+mj-ea"/>
                <a:cs typeface="+mj-cs"/>
              </a:rPr>
              <a:t>Prototype</a:t>
            </a:r>
          </a:p>
          <a:p>
            <a:pPr algn="ctr" fontAlgn="auto">
              <a:spcBef>
                <a:spcPct val="0"/>
              </a:spcBef>
              <a:spcAft>
                <a:spcPts val="0"/>
              </a:spcAft>
              <a:defRPr/>
            </a:pPr>
            <a:r>
              <a:rPr lang="en-US" sz="3200" dirty="0" smtClean="0">
                <a:solidFill>
                  <a:srgbClr val="EE8200"/>
                </a:solidFill>
                <a:latin typeface="Garamond" panose="02020404030301010803" pitchFamily="18" charset="0"/>
                <a:ea typeface="+mj-ea"/>
                <a:cs typeface="+mj-cs"/>
                <a:hlinkClick r:id="rId3"/>
              </a:rPr>
              <a:t>http://idir.uta.edu/gqbe</a:t>
            </a:r>
            <a:endParaRPr lang="en-US" sz="3200" dirty="0" smtClean="0">
              <a:solidFill>
                <a:srgbClr val="EE8200"/>
              </a:solidFill>
              <a:latin typeface="Garamond" panose="02020404030301010803" pitchFamily="18" charset="0"/>
              <a:ea typeface="+mj-ea"/>
              <a:cs typeface="+mj-cs"/>
            </a:endParaRPr>
          </a:p>
        </p:txBody>
      </p:sp>
      <p:pic>
        <p:nvPicPr>
          <p:cNvPr id="9" name="Picture 2" descr="C:\Users\new1\Desktop\NJ-dissertation\Slides\gqbe-qr.jpg"/>
          <p:cNvPicPr>
            <a:picLocks noChangeAspect="1" noChangeArrowheads="1"/>
          </p:cNvPicPr>
          <p:nvPr/>
        </p:nvPicPr>
        <p:blipFill>
          <a:blip r:embed="rId4"/>
          <a:srcRect/>
          <a:stretch>
            <a:fillRect/>
          </a:stretch>
        </p:blipFill>
        <p:spPr bwMode="auto">
          <a:xfrm>
            <a:off x="942166" y="1848744"/>
            <a:ext cx="3143250" cy="3143250"/>
          </a:xfrm>
          <a:prstGeom prst="rect">
            <a:avLst/>
          </a:prstGeom>
          <a:noFill/>
        </p:spPr>
      </p:pic>
      <p:pic>
        <p:nvPicPr>
          <p:cNvPr id="5122" name="Picture 2" descr="C:\Users\chengkai\AppData\Local\Temp\Rar$DRa0.286\static_qr_code_without_logo.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310910" y="1881949"/>
            <a:ext cx="3025170" cy="30251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196043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GQBE GUI</a:t>
            </a:r>
            <a:endParaRPr lang="en-US" sz="3600" dirty="0"/>
          </a:p>
        </p:txBody>
      </p:sp>
      <p:pic>
        <p:nvPicPr>
          <p:cNvPr id="5" name="Picture 4" descr="C:\Users\nandish\Project\svnCode\DISSERTATION\nandish-dissertation\phd-workshop-vldb\slides\mainpag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0769" y="1441743"/>
            <a:ext cx="5848350" cy="3701757"/>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3" descr="C:\Users\nandish\Project\svnCode\DISSERTATION\nandish-dissertation\phd-workshop-vldb\slides\singleanswer.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964330" y="1976084"/>
            <a:ext cx="3065370" cy="31674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175590" y="742953"/>
            <a:ext cx="1243633" cy="492443"/>
          </a:xfrm>
          <a:prstGeom prst="rect">
            <a:avLst/>
          </a:prstGeom>
          <a:noFill/>
        </p:spPr>
        <p:txBody>
          <a:bodyPr wrap="square" lIns="0" tIns="0" rIns="0" bIns="0" rtlCol="0">
            <a:spAutoFit/>
          </a:bodyPr>
          <a:lstStyle/>
          <a:p>
            <a:pPr algn="just"/>
            <a:r>
              <a:rPr lang="en-US" sz="1600" dirty="0" smtClean="0">
                <a:latin typeface="Garamond" pitchFamily="18" charset="0"/>
              </a:rPr>
              <a:t>Ranked similar answer tuples</a:t>
            </a:r>
            <a:endParaRPr lang="en-IN" sz="1600" b="1" dirty="0" err="1" smtClean="0">
              <a:latin typeface="Garamond" pitchFamily="18" charset="0"/>
            </a:endParaRPr>
          </a:p>
        </p:txBody>
      </p:sp>
      <p:sp>
        <p:nvSpPr>
          <p:cNvPr id="9" name="TextBox 8"/>
          <p:cNvSpPr txBox="1"/>
          <p:nvPr/>
        </p:nvSpPr>
        <p:spPr>
          <a:xfrm>
            <a:off x="1860076" y="716285"/>
            <a:ext cx="1944173" cy="492443"/>
          </a:xfrm>
          <a:prstGeom prst="rect">
            <a:avLst/>
          </a:prstGeom>
          <a:noFill/>
        </p:spPr>
        <p:txBody>
          <a:bodyPr wrap="square" lIns="0" tIns="0" rIns="0" bIns="0" rtlCol="0">
            <a:spAutoFit/>
          </a:bodyPr>
          <a:lstStyle/>
          <a:p>
            <a:pPr algn="just"/>
            <a:r>
              <a:rPr lang="en-US" sz="1600" dirty="0" smtClean="0">
                <a:latin typeface="Garamond" pitchFamily="18" charset="0"/>
              </a:rPr>
              <a:t>Keyword completion powered query interface</a:t>
            </a:r>
            <a:endParaRPr lang="en-IN" sz="1600" b="1" dirty="0" err="1" smtClean="0">
              <a:latin typeface="Garamond" pitchFamily="18" charset="0"/>
            </a:endParaRPr>
          </a:p>
        </p:txBody>
      </p:sp>
      <p:sp>
        <p:nvSpPr>
          <p:cNvPr id="10" name="TextBox 9"/>
          <p:cNvSpPr txBox="1"/>
          <p:nvPr/>
        </p:nvSpPr>
        <p:spPr>
          <a:xfrm>
            <a:off x="4475046" y="742952"/>
            <a:ext cx="2096217" cy="492443"/>
          </a:xfrm>
          <a:prstGeom prst="rect">
            <a:avLst/>
          </a:prstGeom>
          <a:noFill/>
        </p:spPr>
        <p:txBody>
          <a:bodyPr wrap="square" lIns="0" tIns="0" rIns="0" bIns="0" rtlCol="0">
            <a:spAutoFit/>
          </a:bodyPr>
          <a:lstStyle/>
          <a:p>
            <a:pPr algn="just"/>
            <a:r>
              <a:rPr lang="en-US" sz="1600" dirty="0" smtClean="0">
                <a:latin typeface="Garamond" pitchFamily="18" charset="0"/>
              </a:rPr>
              <a:t>Query graph automatically discovered by the system</a:t>
            </a:r>
            <a:endParaRPr lang="en-IN" sz="1600" b="1" dirty="0" err="1" smtClean="0">
              <a:latin typeface="Garamond" pitchFamily="18" charset="0"/>
            </a:endParaRPr>
          </a:p>
        </p:txBody>
      </p:sp>
      <p:sp>
        <p:nvSpPr>
          <p:cNvPr id="11" name="TextBox 10"/>
          <p:cNvSpPr txBox="1"/>
          <p:nvPr/>
        </p:nvSpPr>
        <p:spPr>
          <a:xfrm>
            <a:off x="6877049" y="920456"/>
            <a:ext cx="2152651" cy="246221"/>
          </a:xfrm>
          <a:prstGeom prst="rect">
            <a:avLst/>
          </a:prstGeom>
          <a:noFill/>
        </p:spPr>
        <p:txBody>
          <a:bodyPr wrap="square" lIns="0" tIns="0" rIns="0" bIns="0" rtlCol="0">
            <a:spAutoFit/>
          </a:bodyPr>
          <a:lstStyle/>
          <a:p>
            <a:pPr algn="just"/>
            <a:r>
              <a:rPr lang="en-US" sz="1600" dirty="0" smtClean="0">
                <a:latin typeface="Garamond" pitchFamily="18" charset="0"/>
              </a:rPr>
              <a:t>An example answer graph</a:t>
            </a:r>
            <a:endParaRPr lang="en-IN" sz="1600" b="1" dirty="0" err="1" smtClean="0">
              <a:latin typeface="Garamond" pitchFamily="18" charset="0"/>
            </a:endParaRPr>
          </a:p>
        </p:txBody>
      </p:sp>
      <p:sp>
        <p:nvSpPr>
          <p:cNvPr id="1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38</a:t>
            </a:fld>
            <a:endParaRPr lang="en-US" b="1" dirty="0"/>
          </a:p>
        </p:txBody>
      </p:sp>
      <p:sp>
        <p:nvSpPr>
          <p:cNvPr id="16" name="Right Arrow 15"/>
          <p:cNvSpPr/>
          <p:nvPr/>
        </p:nvSpPr>
        <p:spPr bwMode="auto">
          <a:xfrm rot="5400000">
            <a:off x="461004" y="1460750"/>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Right Arrow 20"/>
          <p:cNvSpPr/>
          <p:nvPr/>
        </p:nvSpPr>
        <p:spPr bwMode="auto">
          <a:xfrm rot="5400000">
            <a:off x="5186753" y="1478080"/>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3" name="Right Arrow 22"/>
          <p:cNvSpPr/>
          <p:nvPr/>
        </p:nvSpPr>
        <p:spPr bwMode="auto">
          <a:xfrm rot="5400000">
            <a:off x="1862423" y="1287635"/>
            <a:ext cx="383492"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Right Arrow 23"/>
          <p:cNvSpPr/>
          <p:nvPr/>
        </p:nvSpPr>
        <p:spPr bwMode="auto">
          <a:xfrm rot="5400000">
            <a:off x="7987369" y="1479381"/>
            <a:ext cx="672803" cy="308216"/>
          </a:xfrm>
          <a:prstGeom prst="rightArrow">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49524302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707366" y="1641694"/>
            <a:ext cx="7824159" cy="1006255"/>
          </a:xfrm>
          <a:prstGeom prst="rect">
            <a:avLst/>
          </a:prstGeom>
        </p:spPr>
        <p:txBody>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None/>
            </a:pPr>
            <a:r>
              <a:rPr lang="en-US" b="1" dirty="0" err="1" smtClean="0"/>
              <a:t>TableView</a:t>
            </a:r>
            <a:r>
              <a:rPr lang="en-US" b="1" dirty="0" smtClean="0"/>
              <a:t>: </a:t>
            </a:r>
            <a:r>
              <a:rPr lang="en-US" b="1" dirty="0">
                <a:solidFill>
                  <a:schemeClr val="accent5">
                    <a:lumMod val="75000"/>
                  </a:schemeClr>
                </a:solidFill>
              </a:rPr>
              <a:t>Generating Preview Tables for Entity Graphs</a:t>
            </a:r>
            <a:endParaRPr lang="en-US" b="1" dirty="0" smtClean="0">
              <a:solidFill>
                <a:schemeClr val="accent5">
                  <a:lumMod val="75000"/>
                </a:schemeClr>
              </a:solidFill>
            </a:endParaRPr>
          </a:p>
        </p:txBody>
      </p:sp>
      <p:sp>
        <p:nvSpPr>
          <p:cNvPr id="3"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39</a:t>
            </a:fld>
            <a:endParaRPr lang="en-US" b="1" dirty="0"/>
          </a:p>
        </p:txBody>
      </p:sp>
    </p:spTree>
    <p:extLst>
      <p:ext uri="{BB962C8B-B14F-4D97-AF65-F5344CB8AC3E}">
        <p14:creationId xmlns="" xmlns:p14="http://schemas.microsoft.com/office/powerpoint/2010/main" val="190623886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82" y="171450"/>
            <a:ext cx="8363938" cy="503536"/>
          </a:xfrm>
        </p:spPr>
        <p:txBody>
          <a:bodyPr/>
          <a:lstStyle/>
          <a:p>
            <a:r>
              <a:rPr lang="en-US" sz="3600" dirty="0" smtClean="0"/>
              <a:t>Structured Queries are Difficult to Write</a:t>
            </a:r>
            <a:endParaRPr lang="en-US" sz="3600" dirty="0"/>
          </a:p>
        </p:txBody>
      </p:sp>
      <p:pic>
        <p:nvPicPr>
          <p:cNvPr id="6" name="Picture 2" descr="C:\Users\nandish\Project\svnCode\nandish-dissertation\slides\figures\sampleQueryGraph.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59990" y="2527702"/>
            <a:ext cx="3021434" cy="236679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 Placeholder 2"/>
          <p:cNvSpPr>
            <a:spLocks noGrp="1"/>
          </p:cNvSpPr>
          <p:nvPr>
            <p:ph type="body" sz="quarter" idx="10"/>
          </p:nvPr>
        </p:nvSpPr>
        <p:spPr>
          <a:xfrm>
            <a:off x="245920" y="724783"/>
            <a:ext cx="3998409" cy="2581219"/>
          </a:xfrm>
        </p:spPr>
        <p:txBody>
          <a:bodyPr/>
          <a:lstStyle/>
          <a:p>
            <a:pPr marL="0" indent="0">
              <a:buNone/>
            </a:pPr>
            <a:r>
              <a:rPr lang="en-US" sz="2000" dirty="0" smtClean="0">
                <a:cs typeface="Courier New" panose="02070309020205020404" pitchFamily="49" charset="0"/>
              </a:rPr>
              <a:t>SQL   QUERY:</a:t>
            </a:r>
          </a:p>
          <a:p>
            <a:pPr marL="0" indent="0">
              <a:buNone/>
            </a:pPr>
            <a:r>
              <a:rPr lang="en-US" sz="1500" dirty="0" smtClean="0">
                <a:solidFill>
                  <a:schemeClr val="tx1"/>
                </a:solidFill>
                <a:latin typeface="Courier New" panose="02070309020205020404" pitchFamily="49" charset="0"/>
                <a:cs typeface="Courier New" panose="02070309020205020404" pitchFamily="49" charset="0"/>
              </a:rPr>
              <a:t>SELECT  </a:t>
            </a:r>
            <a:r>
              <a:rPr lang="en-US" sz="1500" dirty="0" err="1" smtClean="0">
                <a:solidFill>
                  <a:schemeClr val="tx1"/>
                </a:solidFill>
                <a:latin typeface="Courier New" panose="02070309020205020404" pitchFamily="49" charset="0"/>
                <a:cs typeface="Courier New" panose="02070309020205020404" pitchFamily="49" charset="0"/>
              </a:rPr>
              <a:t>Founder.subj</a:t>
            </a:r>
            <a:r>
              <a:rPr lang="en-US" sz="1500" dirty="0" smtClean="0">
                <a:solidFill>
                  <a:schemeClr val="tx1"/>
                </a:solidFill>
                <a:latin typeface="Courier New" panose="02070309020205020404" pitchFamily="49" charset="0"/>
                <a:cs typeface="Courier New" panose="02070309020205020404" pitchFamily="49" charset="0"/>
              </a:rPr>
              <a:t>, Founder.obj</a:t>
            </a:r>
          </a:p>
          <a:p>
            <a:pPr marL="0" indent="0">
              <a:buNone/>
            </a:pPr>
            <a:r>
              <a:rPr lang="en-US" sz="1500" dirty="0" smtClean="0">
                <a:solidFill>
                  <a:schemeClr val="tx1"/>
                </a:solidFill>
                <a:latin typeface="Courier New" panose="02070309020205020404" pitchFamily="49" charset="0"/>
                <a:cs typeface="Courier New" panose="02070309020205020404" pitchFamily="49" charset="0"/>
              </a:rPr>
              <a:t>FROM Founder, </a:t>
            </a:r>
          </a:p>
          <a:p>
            <a:pPr marL="0" indent="0">
              <a:buNone/>
            </a:pPr>
            <a:r>
              <a:rPr lang="en-US" sz="1500" dirty="0">
                <a:solidFill>
                  <a:schemeClr val="tx1"/>
                </a:solidFill>
                <a:latin typeface="Courier New" panose="02070309020205020404" pitchFamily="49" charset="0"/>
                <a:cs typeface="Courier New" panose="02070309020205020404" pitchFamily="49" charset="0"/>
              </a:rPr>
              <a:t> </a:t>
            </a:r>
            <a:r>
              <a:rPr lang="en-US" sz="1500" dirty="0" smtClean="0">
                <a:solidFill>
                  <a:schemeClr val="tx1"/>
                </a:solidFill>
                <a:latin typeface="Courier New" panose="02070309020205020404" pitchFamily="49" charset="0"/>
                <a:cs typeface="Courier New" panose="02070309020205020404" pitchFamily="49" charset="0"/>
              </a:rPr>
              <a:t>  Nationality, </a:t>
            </a:r>
          </a:p>
          <a:p>
            <a:pPr marL="0" indent="0">
              <a:buNone/>
            </a:pPr>
            <a:r>
              <a:rPr lang="en-US" sz="1500" dirty="0">
                <a:solidFill>
                  <a:schemeClr val="tx1"/>
                </a:solidFill>
                <a:latin typeface="Courier New" panose="02070309020205020404" pitchFamily="49" charset="0"/>
                <a:cs typeface="Courier New" panose="02070309020205020404" pitchFamily="49" charset="0"/>
              </a:rPr>
              <a:t> </a:t>
            </a:r>
            <a:r>
              <a:rPr lang="en-US" sz="1500" dirty="0" smtClean="0">
                <a:solidFill>
                  <a:schemeClr val="tx1"/>
                </a:solidFill>
                <a:latin typeface="Courier New" panose="02070309020205020404" pitchFamily="49" charset="0"/>
                <a:cs typeface="Courier New" panose="02070309020205020404" pitchFamily="49" charset="0"/>
              </a:rPr>
              <a:t>  </a:t>
            </a:r>
            <a:r>
              <a:rPr lang="en-US" sz="1500" dirty="0" err="1" smtClean="0">
                <a:solidFill>
                  <a:schemeClr val="tx1"/>
                </a:solidFill>
                <a:latin typeface="Courier New" panose="02070309020205020404" pitchFamily="49" charset="0"/>
                <a:cs typeface="Courier New" panose="02070309020205020404" pitchFamily="49" charset="0"/>
              </a:rPr>
              <a:t>HeadquarteredIn</a:t>
            </a:r>
            <a:r>
              <a:rPr lang="en-US" sz="1500" dirty="0" smtClean="0">
                <a:solidFill>
                  <a:schemeClr val="tx1"/>
                </a:solidFill>
                <a:latin typeface="Courier New" panose="02070309020205020404" pitchFamily="49" charset="0"/>
                <a:cs typeface="Courier New" panose="02070309020205020404" pitchFamily="49" charset="0"/>
              </a:rPr>
              <a:t> </a:t>
            </a:r>
          </a:p>
          <a:p>
            <a:pPr marL="0" indent="0">
              <a:buNone/>
            </a:pPr>
            <a:r>
              <a:rPr lang="en-US" sz="1500" dirty="0" smtClean="0">
                <a:solidFill>
                  <a:schemeClr val="tx1"/>
                </a:solidFill>
                <a:latin typeface="Courier New" panose="02070309020205020404" pitchFamily="49" charset="0"/>
                <a:cs typeface="Courier New" panose="02070309020205020404" pitchFamily="49" charset="0"/>
              </a:rPr>
              <a:t>WHERE</a:t>
            </a:r>
          </a:p>
          <a:p>
            <a:pPr marL="0" indent="0">
              <a:buNone/>
            </a:pPr>
            <a:r>
              <a:rPr lang="en-US" sz="1500" dirty="0" smtClean="0">
                <a:solidFill>
                  <a:schemeClr val="tx1"/>
                </a:solidFill>
                <a:latin typeface="Courier New" panose="02070309020205020404" pitchFamily="49" charset="0"/>
                <a:cs typeface="Courier New" panose="02070309020205020404" pitchFamily="49" charset="0"/>
              </a:rPr>
              <a:t>   </a:t>
            </a:r>
            <a:r>
              <a:rPr lang="en-US" sz="1500" dirty="0" err="1" smtClean="0">
                <a:solidFill>
                  <a:schemeClr val="tx1"/>
                </a:solidFill>
                <a:latin typeface="Courier New" panose="02070309020205020404" pitchFamily="49" charset="0"/>
                <a:cs typeface="Courier New" panose="02070309020205020404" pitchFamily="49" charset="0"/>
              </a:rPr>
              <a:t>Founder.subj</a:t>
            </a:r>
            <a:r>
              <a:rPr lang="en-US" sz="1500" dirty="0" smtClean="0">
                <a:solidFill>
                  <a:schemeClr val="tx1"/>
                </a:solidFill>
                <a:latin typeface="Courier New" panose="02070309020205020404" pitchFamily="49" charset="0"/>
                <a:cs typeface="Courier New" panose="02070309020205020404" pitchFamily="49" charset="0"/>
              </a:rPr>
              <a:t> = </a:t>
            </a:r>
            <a:r>
              <a:rPr lang="en-US" sz="1500" dirty="0" err="1" smtClean="0">
                <a:solidFill>
                  <a:schemeClr val="tx1"/>
                </a:solidFill>
                <a:latin typeface="Courier New" panose="02070309020205020404" pitchFamily="49" charset="0"/>
                <a:cs typeface="Courier New" panose="02070309020205020404" pitchFamily="49" charset="0"/>
              </a:rPr>
              <a:t>Nationality.subj</a:t>
            </a:r>
            <a:r>
              <a:rPr lang="en-US" sz="1500" dirty="0" smtClean="0">
                <a:solidFill>
                  <a:schemeClr val="tx1"/>
                </a:solidFill>
                <a:latin typeface="Courier New" panose="02070309020205020404" pitchFamily="49" charset="0"/>
                <a:cs typeface="Courier New" panose="02070309020205020404" pitchFamily="49" charset="0"/>
              </a:rPr>
              <a:t> AND</a:t>
            </a:r>
          </a:p>
          <a:p>
            <a:pPr marL="0" indent="0">
              <a:buNone/>
            </a:pPr>
            <a:r>
              <a:rPr lang="en-US" sz="1500" dirty="0" smtClean="0">
                <a:solidFill>
                  <a:schemeClr val="tx1"/>
                </a:solidFill>
                <a:latin typeface="Courier New" panose="02070309020205020404" pitchFamily="49" charset="0"/>
                <a:cs typeface="Courier New" panose="02070309020205020404" pitchFamily="49" charset="0"/>
              </a:rPr>
              <a:t>   Founder.obj = </a:t>
            </a:r>
            <a:r>
              <a:rPr lang="en-US" sz="1500" dirty="0" err="1" smtClean="0">
                <a:solidFill>
                  <a:schemeClr val="tx1"/>
                </a:solidFill>
                <a:latin typeface="Courier New" panose="02070309020205020404" pitchFamily="49" charset="0"/>
                <a:cs typeface="Courier New" panose="02070309020205020404" pitchFamily="49" charset="0"/>
              </a:rPr>
              <a:t>HeadquarteredIn.subj</a:t>
            </a:r>
            <a:r>
              <a:rPr lang="en-US" sz="1500" dirty="0" smtClean="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endParaRPr lang="en-US" sz="1600" dirty="0">
              <a:solidFill>
                <a:schemeClr val="tx1"/>
              </a:solidFill>
              <a:latin typeface="Courier New" panose="02070309020205020404" pitchFamily="49" charset="0"/>
              <a:cs typeface="Courier New" panose="02070309020205020404" pitchFamily="49" charset="0"/>
            </a:endParaRPr>
          </a:p>
        </p:txBody>
      </p:sp>
      <p:sp>
        <p:nvSpPr>
          <p:cNvPr id="8" name="Text Placeholder 2"/>
          <p:cNvSpPr txBox="1">
            <a:spLocks/>
          </p:cNvSpPr>
          <p:nvPr/>
        </p:nvSpPr>
        <p:spPr>
          <a:xfrm>
            <a:off x="245920" y="3292949"/>
            <a:ext cx="5814070" cy="1764586"/>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000" dirty="0" smtClean="0"/>
              <a:t>SPARQL   QUERY:</a:t>
            </a:r>
          </a:p>
          <a:p>
            <a:r>
              <a:rPr lang="en-US" sz="1500" dirty="0">
                <a:solidFill>
                  <a:schemeClr val="tx1"/>
                </a:solidFill>
                <a:latin typeface="Courier New" panose="02070309020205020404" pitchFamily="49" charset="0"/>
                <a:cs typeface="Courier New" panose="02070309020205020404" pitchFamily="49" charset="0"/>
              </a:rPr>
              <a:t>SELECT   ?company   ?founder   WHERE {</a:t>
            </a:r>
          </a:p>
          <a:p>
            <a:r>
              <a:rPr lang="en-US" sz="1500" dirty="0">
                <a:solidFill>
                  <a:schemeClr val="tx1"/>
                </a:solidFill>
                <a:latin typeface="Courier New" panose="02070309020205020404" pitchFamily="49" charset="0"/>
                <a:cs typeface="Courier New" panose="02070309020205020404" pitchFamily="49" charset="0"/>
              </a:rPr>
              <a:t>  </a:t>
            </a:r>
            <a:r>
              <a:rPr lang="en-US" sz="1500" dirty="0" smtClean="0">
                <a:solidFill>
                  <a:schemeClr val="tx1"/>
                </a:solidFill>
                <a:latin typeface="Courier New" panose="02070309020205020404" pitchFamily="49" charset="0"/>
                <a:cs typeface="Courier New" panose="02070309020205020404" pitchFamily="49" charset="0"/>
              </a:rPr>
              <a:t> ?</a:t>
            </a:r>
            <a:r>
              <a:rPr lang="en-US" sz="1500" dirty="0">
                <a:solidFill>
                  <a:schemeClr val="tx1"/>
                </a:solidFill>
                <a:latin typeface="Courier New" panose="02070309020205020404" pitchFamily="49" charset="0"/>
                <a:cs typeface="Courier New" panose="02070309020205020404" pitchFamily="49" charset="0"/>
              </a:rPr>
              <a:t>founder  </a:t>
            </a:r>
            <a:r>
              <a:rPr lang="en-US" sz="1500" dirty="0" err="1" smtClean="0">
                <a:solidFill>
                  <a:schemeClr val="tx1"/>
                </a:solidFill>
                <a:latin typeface="Courier New" panose="02070309020205020404" pitchFamily="49" charset="0"/>
                <a:cs typeface="Courier New" panose="02070309020205020404" pitchFamily="49" charset="0"/>
              </a:rPr>
              <a:t>dbo:founded</a:t>
            </a:r>
            <a:r>
              <a:rPr lang="en-US" sz="1500" dirty="0" smtClean="0">
                <a:solidFill>
                  <a:schemeClr val="tx1"/>
                </a:solidFill>
                <a:latin typeface="Courier New" panose="02070309020205020404" pitchFamily="49" charset="0"/>
                <a:cs typeface="Courier New" panose="02070309020205020404" pitchFamily="49" charset="0"/>
              </a:rPr>
              <a:t>  ?</a:t>
            </a:r>
            <a:r>
              <a:rPr lang="en-US" sz="1500" dirty="0">
                <a:solidFill>
                  <a:schemeClr val="tx1"/>
                </a:solidFill>
                <a:latin typeface="Courier New" panose="02070309020205020404" pitchFamily="49" charset="0"/>
                <a:cs typeface="Courier New" panose="02070309020205020404" pitchFamily="49" charset="0"/>
              </a:rPr>
              <a:t>company .</a:t>
            </a:r>
          </a:p>
          <a:p>
            <a:r>
              <a:rPr lang="en-US" sz="1500" dirty="0">
                <a:solidFill>
                  <a:schemeClr val="tx1"/>
                </a:solidFill>
                <a:latin typeface="Courier New" panose="02070309020205020404" pitchFamily="49" charset="0"/>
                <a:cs typeface="Courier New" panose="02070309020205020404" pitchFamily="49" charset="0"/>
              </a:rPr>
              <a:t>   </a:t>
            </a:r>
            <a:r>
              <a:rPr lang="en-US" sz="1500" dirty="0" smtClean="0">
                <a:solidFill>
                  <a:schemeClr val="tx1"/>
                </a:solidFill>
                <a:latin typeface="Courier New" panose="02070309020205020404" pitchFamily="49" charset="0"/>
                <a:cs typeface="Courier New" panose="02070309020205020404" pitchFamily="49" charset="0"/>
              </a:rPr>
              <a:t>?founder  </a:t>
            </a:r>
            <a:r>
              <a:rPr lang="en-US" sz="1500" dirty="0" err="1" smtClean="0">
                <a:solidFill>
                  <a:schemeClr val="tx1"/>
                </a:solidFill>
                <a:latin typeface="Courier New" panose="02070309020205020404" pitchFamily="49" charset="0"/>
                <a:cs typeface="Courier New" panose="02070309020205020404" pitchFamily="49" charset="0"/>
              </a:rPr>
              <a:t>dbo:nationality</a:t>
            </a:r>
            <a:r>
              <a:rPr lang="en-US" sz="1500" dirty="0" smtClean="0">
                <a:solidFill>
                  <a:schemeClr val="tx1"/>
                </a:solidFill>
                <a:latin typeface="Courier New" panose="02070309020205020404" pitchFamily="49" charset="0"/>
                <a:cs typeface="Courier New" panose="02070309020205020404" pitchFamily="49" charset="0"/>
              </a:rPr>
              <a:t>  </a:t>
            </a:r>
            <a:r>
              <a:rPr lang="en-US" sz="1500" dirty="0" err="1" smtClean="0">
                <a:solidFill>
                  <a:schemeClr val="tx1"/>
                </a:solidFill>
                <a:latin typeface="Courier New" panose="02070309020205020404" pitchFamily="49" charset="0"/>
                <a:cs typeface="Courier New" panose="02070309020205020404" pitchFamily="49" charset="0"/>
              </a:rPr>
              <a:t>db:United_States</a:t>
            </a:r>
            <a:r>
              <a:rPr lang="en-US" sz="1500" dirty="0" smtClean="0">
                <a:solidFill>
                  <a:schemeClr val="tx1"/>
                </a:solidFill>
                <a:latin typeface="Courier New" panose="02070309020205020404" pitchFamily="49" charset="0"/>
                <a:cs typeface="Courier New" panose="02070309020205020404" pitchFamily="49" charset="0"/>
              </a:rPr>
              <a:t> </a:t>
            </a:r>
            <a:r>
              <a:rPr lang="en-US" sz="1500" dirty="0">
                <a:solidFill>
                  <a:schemeClr val="tx1"/>
                </a:solidFill>
                <a:latin typeface="Courier New" panose="02070309020205020404" pitchFamily="49" charset="0"/>
                <a:cs typeface="Courier New" panose="02070309020205020404" pitchFamily="49" charset="0"/>
              </a:rPr>
              <a:t>.</a:t>
            </a:r>
          </a:p>
          <a:p>
            <a:r>
              <a:rPr lang="en-US" sz="1500" dirty="0">
                <a:solidFill>
                  <a:schemeClr val="tx1"/>
                </a:solidFill>
                <a:latin typeface="Courier New" panose="02070309020205020404" pitchFamily="49" charset="0"/>
                <a:cs typeface="Courier New" panose="02070309020205020404" pitchFamily="49" charset="0"/>
              </a:rPr>
              <a:t>   </a:t>
            </a:r>
            <a:r>
              <a:rPr lang="en-US" sz="1500" dirty="0" smtClean="0">
                <a:solidFill>
                  <a:schemeClr val="tx1"/>
                </a:solidFill>
                <a:latin typeface="Courier New" panose="02070309020205020404" pitchFamily="49" charset="0"/>
                <a:cs typeface="Courier New" panose="02070309020205020404" pitchFamily="49" charset="0"/>
              </a:rPr>
              <a:t>?company  </a:t>
            </a:r>
            <a:r>
              <a:rPr lang="en-US" sz="1500" dirty="0" err="1">
                <a:solidFill>
                  <a:schemeClr val="tx1"/>
                </a:solidFill>
                <a:latin typeface="Courier New" panose="02070309020205020404" pitchFamily="49" charset="0"/>
                <a:cs typeface="Courier New" panose="02070309020205020404" pitchFamily="49" charset="0"/>
              </a:rPr>
              <a:t>dbprop:headquartered_in</a:t>
            </a:r>
            <a:r>
              <a:rPr lang="en-US" sz="1500" dirty="0">
                <a:solidFill>
                  <a:schemeClr val="tx1"/>
                </a:solidFill>
                <a:latin typeface="Courier New" panose="02070309020205020404" pitchFamily="49" charset="0"/>
                <a:cs typeface="Courier New" panose="02070309020205020404" pitchFamily="49" charset="0"/>
              </a:rPr>
              <a:t>  </a:t>
            </a:r>
            <a:r>
              <a:rPr lang="en-US" sz="1500" dirty="0" err="1">
                <a:solidFill>
                  <a:schemeClr val="tx1"/>
                </a:solidFill>
                <a:latin typeface="Courier New" panose="02070309020205020404" pitchFamily="49" charset="0"/>
                <a:cs typeface="Courier New" panose="02070309020205020404" pitchFamily="49" charset="0"/>
              </a:rPr>
              <a:t>db:Silicon_Valley</a:t>
            </a:r>
            <a:r>
              <a:rPr lang="en-US" sz="1500" dirty="0">
                <a:solidFill>
                  <a:schemeClr val="tx1"/>
                </a:solidFill>
                <a:latin typeface="Courier New" panose="02070309020205020404" pitchFamily="49" charset="0"/>
                <a:cs typeface="Courier New" panose="02070309020205020404" pitchFamily="49" charset="0"/>
              </a:rPr>
              <a:t> .</a:t>
            </a:r>
          </a:p>
          <a:p>
            <a:r>
              <a:rPr lang="en-US" sz="1500" dirty="0">
                <a:solidFill>
                  <a:schemeClr val="tx1"/>
                </a:solidFill>
                <a:latin typeface="Courier New" panose="02070309020205020404" pitchFamily="49" charset="0"/>
                <a:cs typeface="Courier New" panose="02070309020205020404" pitchFamily="49" charset="0"/>
              </a:rPr>
              <a:t>}</a:t>
            </a:r>
          </a:p>
        </p:txBody>
      </p:sp>
      <p:sp>
        <p:nvSpPr>
          <p:cNvPr id="9"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4</a:t>
            </a:fld>
            <a:endParaRPr lang="en-US" dirty="0"/>
          </a:p>
        </p:txBody>
      </p:sp>
      <p:sp>
        <p:nvSpPr>
          <p:cNvPr id="10" name="Text Placeholder 2"/>
          <p:cNvSpPr txBox="1">
            <a:spLocks/>
          </p:cNvSpPr>
          <p:nvPr/>
        </p:nvSpPr>
        <p:spPr>
          <a:xfrm>
            <a:off x="4054416" y="841451"/>
            <a:ext cx="5027010" cy="1598899"/>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400" dirty="0" smtClean="0">
                <a:solidFill>
                  <a:schemeClr val="accent5">
                    <a:lumMod val="75000"/>
                  </a:schemeClr>
                </a:solidFill>
              </a:rPr>
              <a:t>- Require knowledge on data </a:t>
            </a:r>
          </a:p>
          <a:p>
            <a:r>
              <a:rPr lang="en-US" sz="2400" dirty="0" smtClean="0">
                <a:solidFill>
                  <a:schemeClr val="accent5">
                    <a:lumMod val="75000"/>
                  </a:schemeClr>
                </a:solidFill>
              </a:rPr>
              <a:t>model, query language, and schema.</a:t>
            </a:r>
          </a:p>
          <a:p>
            <a:endParaRPr lang="en-US" sz="2400" dirty="0">
              <a:solidFill>
                <a:schemeClr val="accent5">
                  <a:lumMod val="75000"/>
                </a:schemeClr>
              </a:solidFill>
            </a:endParaRPr>
          </a:p>
          <a:p>
            <a:r>
              <a:rPr lang="en-US" sz="2400" dirty="0" smtClean="0">
                <a:solidFill>
                  <a:schemeClr val="accent5">
                    <a:lumMod val="75000"/>
                  </a:schemeClr>
                </a:solidFill>
              </a:rPr>
              <a:t>- Well-known usability challenges [Jagadish+07]</a:t>
            </a:r>
          </a:p>
        </p:txBody>
      </p:sp>
    </p:spTree>
    <p:extLst>
      <p:ext uri="{BB962C8B-B14F-4D97-AF65-F5344CB8AC3E}">
        <p14:creationId xmlns="" xmlns:p14="http://schemas.microsoft.com/office/powerpoint/2010/main" val="378764871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0"/>
            <a:ext cx="8363938" cy="671402"/>
          </a:xfrm>
        </p:spPr>
        <p:txBody>
          <a:bodyPr/>
          <a:lstStyle/>
          <a:p>
            <a:r>
              <a:rPr lang="en-US" dirty="0" err="1" smtClean="0"/>
              <a:t>TableView</a:t>
            </a:r>
            <a:endParaRPr lang="en-US" dirty="0"/>
          </a:p>
        </p:txBody>
      </p:sp>
      <p:sp>
        <p:nvSpPr>
          <p:cNvPr id="4" name="Slide Number Placeholder 3"/>
          <p:cNvSpPr>
            <a:spLocks noGrp="1"/>
          </p:cNvSpPr>
          <p:nvPr>
            <p:ph type="sldNum" sz="quarter" idx="10"/>
          </p:nvPr>
        </p:nvSpPr>
        <p:spPr/>
        <p:txBody>
          <a:bodyPr/>
          <a:lstStyle/>
          <a:p>
            <a:fld id="{30DB7900-D72E-4025-AF90-97BD6DF59E7D}" type="slidenum">
              <a:rPr lang="en-US" smtClean="0"/>
              <a:pPr/>
              <a:t>40</a:t>
            </a:fld>
            <a:endParaRPr lang="en-US"/>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4070" y="1145516"/>
            <a:ext cx="4543425" cy="3352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06287" y="1578903"/>
            <a:ext cx="4048125" cy="24860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46160890"/>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0"/>
            <a:ext cx="8363938" cy="671402"/>
          </a:xfrm>
        </p:spPr>
        <p:txBody>
          <a:bodyPr/>
          <a:lstStyle/>
          <a:p>
            <a:r>
              <a:rPr lang="en-US" dirty="0" err="1" smtClean="0"/>
              <a:t>TableView</a:t>
            </a:r>
            <a:endParaRPr lang="en-US" dirty="0"/>
          </a:p>
        </p:txBody>
      </p:sp>
      <p:sp>
        <p:nvSpPr>
          <p:cNvPr id="4" name="Slide Number Placeholder 3"/>
          <p:cNvSpPr>
            <a:spLocks noGrp="1"/>
          </p:cNvSpPr>
          <p:nvPr>
            <p:ph type="sldNum" sz="quarter" idx="10"/>
          </p:nvPr>
        </p:nvSpPr>
        <p:spPr/>
        <p:txBody>
          <a:bodyPr/>
          <a:lstStyle/>
          <a:p>
            <a:fld id="{30DB7900-D72E-4025-AF90-97BD6DF59E7D}" type="slidenum">
              <a:rPr lang="en-US" smtClean="0"/>
              <a:pPr/>
              <a:t>41</a:t>
            </a:fld>
            <a:endParaRPr lang="en-US"/>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41216" y="1173193"/>
            <a:ext cx="7272991" cy="333842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45386502"/>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15425"/>
          </a:xfrm>
        </p:spPr>
        <p:txBody>
          <a:bodyPr/>
          <a:lstStyle/>
          <a:p>
            <a:r>
              <a:rPr lang="en-US" sz="4400"/>
              <a:t>Publications</a:t>
            </a:r>
            <a:endParaRPr lang="en-US" sz="4400" dirty="0"/>
          </a:p>
        </p:txBody>
      </p:sp>
      <p:sp>
        <p:nvSpPr>
          <p:cNvPr id="3" name="Text Placeholder 2"/>
          <p:cNvSpPr>
            <a:spLocks noGrp="1"/>
          </p:cNvSpPr>
          <p:nvPr>
            <p:ph type="body" sz="quarter" idx="10"/>
          </p:nvPr>
        </p:nvSpPr>
        <p:spPr>
          <a:xfrm>
            <a:off x="389436" y="790575"/>
            <a:ext cx="8183064" cy="3779496"/>
          </a:xfrm>
        </p:spPr>
        <p:txBody>
          <a:bodyPr/>
          <a:lstStyle/>
          <a:p>
            <a:r>
              <a:rPr lang="en-US" sz="2400" dirty="0" smtClean="0"/>
              <a:t>Overview</a:t>
            </a:r>
            <a:endParaRPr lang="en-US" sz="2400" dirty="0"/>
          </a:p>
          <a:p>
            <a:pPr marL="342900" indent="-342900">
              <a:buFont typeface="Courier New" panose="02070309020205020404" pitchFamily="49" charset="0"/>
              <a:buChar char="o"/>
            </a:pPr>
            <a:r>
              <a:rPr lang="en-US" sz="1800" dirty="0" smtClean="0">
                <a:solidFill>
                  <a:schemeClr val="accent5">
                    <a:lumMod val="75000"/>
                  </a:schemeClr>
                </a:solidFill>
              </a:rPr>
              <a:t>Intuitive </a:t>
            </a:r>
            <a:r>
              <a:rPr lang="en-US" sz="1800" dirty="0">
                <a:solidFill>
                  <a:schemeClr val="accent5">
                    <a:lumMod val="75000"/>
                  </a:schemeClr>
                </a:solidFill>
              </a:rPr>
              <a:t>and Interactive Query Formulation to Improve the Usability of Query Systems for Heterogeneous Graphs</a:t>
            </a:r>
            <a:r>
              <a:rPr lang="en-US" sz="1800" dirty="0">
                <a:solidFill>
                  <a:schemeClr val="tx1"/>
                </a:solidFill>
              </a:rPr>
              <a:t>. Nandish Jayaram. VLDB 2015 PhD Workshop</a:t>
            </a:r>
            <a:r>
              <a:rPr lang="en-US" sz="1800" dirty="0" smtClean="0">
                <a:solidFill>
                  <a:schemeClr val="tx1"/>
                </a:solidFill>
              </a:rPr>
              <a:t>.</a:t>
            </a:r>
            <a:endParaRPr lang="en-US" sz="1800" dirty="0">
              <a:solidFill>
                <a:schemeClr val="tx1"/>
              </a:solidFill>
            </a:endParaRPr>
          </a:p>
          <a:p>
            <a:r>
              <a:rPr lang="en-US" sz="2400" dirty="0" smtClean="0"/>
              <a:t>Orion</a:t>
            </a:r>
          </a:p>
          <a:p>
            <a:pPr marL="342900" indent="-342900">
              <a:buFont typeface="Courier New" panose="02070309020205020404" pitchFamily="49" charset="0"/>
              <a:buChar char="o"/>
            </a:pPr>
            <a:r>
              <a:rPr lang="en-US" sz="1800" dirty="0" smtClean="0">
                <a:solidFill>
                  <a:schemeClr val="accent5">
                    <a:lumMod val="75000"/>
                  </a:schemeClr>
                </a:solidFill>
              </a:rPr>
              <a:t>Auto-Suggestion </a:t>
            </a:r>
            <a:r>
              <a:rPr lang="en-US" sz="1800" dirty="0">
                <a:solidFill>
                  <a:schemeClr val="accent5">
                    <a:lumMod val="75000"/>
                  </a:schemeClr>
                </a:solidFill>
              </a:rPr>
              <a:t>Based Visual Interface for Interactive Query Construction on Ultra-Heterogeneous </a:t>
            </a:r>
            <a:r>
              <a:rPr lang="en-US" sz="1800" dirty="0" smtClean="0">
                <a:solidFill>
                  <a:schemeClr val="accent5">
                    <a:lumMod val="75000"/>
                  </a:schemeClr>
                </a:solidFill>
              </a:rPr>
              <a:t>Graphs. </a:t>
            </a:r>
            <a:r>
              <a:rPr lang="en-US" sz="1800" dirty="0">
                <a:solidFill>
                  <a:schemeClr val="tx1"/>
                </a:solidFill>
              </a:rPr>
              <a:t>Nandish Jayaram, Rohit </a:t>
            </a:r>
            <a:r>
              <a:rPr lang="en-US" sz="1800" dirty="0" err="1">
                <a:solidFill>
                  <a:schemeClr val="tx1"/>
                </a:solidFill>
              </a:rPr>
              <a:t>Bhooplam</a:t>
            </a:r>
            <a:r>
              <a:rPr lang="en-US" sz="1800" dirty="0">
                <a:solidFill>
                  <a:schemeClr val="tx1"/>
                </a:solidFill>
              </a:rPr>
              <a:t>, Chengkai Li, Vassilis Athitsos. Under </a:t>
            </a:r>
            <a:r>
              <a:rPr lang="en-US" sz="1800" dirty="0" smtClean="0">
                <a:solidFill>
                  <a:schemeClr val="tx1"/>
                </a:solidFill>
              </a:rPr>
              <a:t>preparation.</a:t>
            </a:r>
          </a:p>
          <a:p>
            <a:pPr marL="342900" indent="-342900">
              <a:buFont typeface="Courier New" panose="02070309020205020404" pitchFamily="49" charset="0"/>
              <a:buChar char="o"/>
            </a:pPr>
            <a:r>
              <a:rPr lang="en-US" sz="1800" dirty="0" smtClean="0">
                <a:solidFill>
                  <a:schemeClr val="accent5">
                    <a:lumMod val="75000"/>
                  </a:schemeClr>
                </a:solidFill>
              </a:rPr>
              <a:t>VIIQ</a:t>
            </a:r>
            <a:r>
              <a:rPr lang="en-US" sz="1800" dirty="0">
                <a:solidFill>
                  <a:schemeClr val="accent5">
                    <a:lumMod val="75000"/>
                  </a:schemeClr>
                </a:solidFill>
              </a:rPr>
              <a:t>: Auto-Suggestion Enabled Visual Interface for Interactive Graph Query Formulation</a:t>
            </a:r>
            <a:r>
              <a:rPr lang="en-US" sz="1800" dirty="0">
                <a:solidFill>
                  <a:schemeClr val="tx1"/>
                </a:solidFill>
              </a:rPr>
              <a:t>. Nandish Jayaram, Sidharth Goyal, Chengkai Li. PVLDB, 8(12): 1940-1943, August 2015. Demonstration description</a:t>
            </a:r>
            <a:r>
              <a:rPr lang="en-US" sz="1800" dirty="0" smtClean="0">
                <a:solidFill>
                  <a:schemeClr val="tx1"/>
                </a:solidFill>
              </a:rPr>
              <a:t>.</a:t>
            </a:r>
          </a:p>
          <a:p>
            <a:r>
              <a:rPr lang="en-US" sz="2400" dirty="0" smtClean="0"/>
              <a:t>GQBE</a:t>
            </a:r>
            <a:endParaRPr lang="en-US" sz="2400" dirty="0" smtClean="0">
              <a:solidFill>
                <a:schemeClr val="tx1"/>
              </a:solidFill>
            </a:endParaRPr>
          </a:p>
          <a:p>
            <a:pPr marL="342900" indent="-342900">
              <a:buFont typeface="Courier New" panose="02070309020205020404" pitchFamily="49" charset="0"/>
              <a:buChar char="o"/>
            </a:pPr>
            <a:r>
              <a:rPr lang="en-US" sz="1800" dirty="0" smtClean="0">
                <a:solidFill>
                  <a:schemeClr val="accent5">
                    <a:lumMod val="75000"/>
                  </a:schemeClr>
                </a:solidFill>
              </a:rPr>
              <a:t>Querying </a:t>
            </a:r>
            <a:r>
              <a:rPr lang="en-US" sz="1800" dirty="0">
                <a:solidFill>
                  <a:schemeClr val="accent5">
                    <a:lumMod val="75000"/>
                  </a:schemeClr>
                </a:solidFill>
              </a:rPr>
              <a:t>knowledge graphs by example entity tuples (Extended Abstract</a:t>
            </a:r>
            <a:r>
              <a:rPr lang="en-US" sz="1800" dirty="0" smtClean="0">
                <a:solidFill>
                  <a:schemeClr val="accent5">
                    <a:lumMod val="75000"/>
                  </a:schemeClr>
                </a:solidFill>
              </a:rPr>
              <a:t>)</a:t>
            </a:r>
            <a:r>
              <a:rPr lang="en-US" sz="1800" dirty="0" smtClean="0">
                <a:solidFill>
                  <a:schemeClr val="tx1"/>
                </a:solidFill>
              </a:rPr>
              <a:t>. </a:t>
            </a:r>
            <a:r>
              <a:rPr lang="en-US" sz="1800" dirty="0">
                <a:solidFill>
                  <a:schemeClr val="tx1"/>
                </a:solidFill>
              </a:rPr>
              <a:t>Nandish Jayaram, </a:t>
            </a:r>
            <a:r>
              <a:rPr lang="en-US" sz="1800" dirty="0" err="1">
                <a:solidFill>
                  <a:schemeClr val="tx1"/>
                </a:solidFill>
              </a:rPr>
              <a:t>Arijit</a:t>
            </a:r>
            <a:r>
              <a:rPr lang="en-US" sz="1800" dirty="0">
                <a:solidFill>
                  <a:schemeClr val="tx1"/>
                </a:solidFill>
              </a:rPr>
              <a:t> Khan, Chengkai Li, Xifeng Yan, Ramez Elmasri. ICDE 2016 (TKDE Poster</a:t>
            </a:r>
            <a:r>
              <a:rPr lang="en-US" sz="1800" dirty="0" smtClean="0">
                <a:solidFill>
                  <a:schemeClr val="tx1"/>
                </a:solidFill>
              </a:rPr>
              <a:t>)</a:t>
            </a:r>
            <a:endParaRPr lang="en-US" sz="1800" dirty="0">
              <a:solidFill>
                <a:schemeClr val="tx1"/>
              </a:solidFill>
            </a:endParaRPr>
          </a:p>
        </p:txBody>
      </p:sp>
      <p:sp>
        <p:nvSpPr>
          <p:cNvPr id="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42</a:t>
            </a:fld>
            <a:endParaRPr lang="en-US" b="1" dirty="0"/>
          </a:p>
        </p:txBody>
      </p:sp>
    </p:spTree>
    <p:extLst>
      <p:ext uri="{BB962C8B-B14F-4D97-AF65-F5344CB8AC3E}">
        <p14:creationId xmlns="" xmlns:p14="http://schemas.microsoft.com/office/powerpoint/2010/main" val="399775242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15425"/>
          </a:xfrm>
        </p:spPr>
        <p:txBody>
          <a:bodyPr/>
          <a:lstStyle/>
          <a:p>
            <a:r>
              <a:rPr lang="en-US" sz="4400" dirty="0" smtClean="0"/>
              <a:t>Publications</a:t>
            </a:r>
            <a:endParaRPr lang="en-US" sz="4400" dirty="0"/>
          </a:p>
        </p:txBody>
      </p:sp>
      <p:sp>
        <p:nvSpPr>
          <p:cNvPr id="3" name="Text Placeholder 2"/>
          <p:cNvSpPr>
            <a:spLocks noGrp="1"/>
          </p:cNvSpPr>
          <p:nvPr>
            <p:ph type="body" sz="quarter" idx="10"/>
          </p:nvPr>
        </p:nvSpPr>
        <p:spPr>
          <a:xfrm>
            <a:off x="389436" y="790575"/>
            <a:ext cx="8183064" cy="3357329"/>
          </a:xfrm>
        </p:spPr>
        <p:txBody>
          <a:bodyPr/>
          <a:lstStyle/>
          <a:p>
            <a:r>
              <a:rPr lang="en-US" sz="2400" dirty="0" smtClean="0"/>
              <a:t>GQBE (cont’d)</a:t>
            </a:r>
            <a:endParaRPr lang="en-US" sz="2400" dirty="0" smtClean="0">
              <a:solidFill>
                <a:schemeClr val="tx1"/>
              </a:solidFill>
            </a:endParaRPr>
          </a:p>
          <a:p>
            <a:pPr marL="342900" indent="-342900">
              <a:buFont typeface="Courier New" panose="02070309020205020404" pitchFamily="49" charset="0"/>
              <a:buChar char="o"/>
            </a:pPr>
            <a:r>
              <a:rPr lang="en-US" sz="1800" dirty="0">
                <a:solidFill>
                  <a:schemeClr val="accent5">
                    <a:lumMod val="75000"/>
                  </a:schemeClr>
                </a:solidFill>
              </a:rPr>
              <a:t>Querying knowledge graphs by example entity tuples</a:t>
            </a:r>
            <a:r>
              <a:rPr lang="en-US" sz="1800" dirty="0">
                <a:solidFill>
                  <a:schemeClr val="tx1"/>
                </a:solidFill>
              </a:rPr>
              <a:t>. Nandish Jayaram, </a:t>
            </a:r>
            <a:r>
              <a:rPr lang="en-US" sz="1800" dirty="0" err="1">
                <a:solidFill>
                  <a:schemeClr val="tx1"/>
                </a:solidFill>
              </a:rPr>
              <a:t>Arijit</a:t>
            </a:r>
            <a:r>
              <a:rPr lang="en-US" sz="1800" dirty="0">
                <a:solidFill>
                  <a:schemeClr val="tx1"/>
                </a:solidFill>
              </a:rPr>
              <a:t> Khan, Chengkai Li, Xifeng Yan, Ramez Elmasri. TKDE, 27(10): 2797-2811, October 2015. </a:t>
            </a:r>
          </a:p>
          <a:p>
            <a:pPr marL="342900" indent="-342900">
              <a:buFont typeface="Courier New" panose="02070309020205020404" pitchFamily="49" charset="0"/>
              <a:buChar char="o"/>
            </a:pPr>
            <a:r>
              <a:rPr lang="en-US" sz="1800" dirty="0" smtClean="0">
                <a:solidFill>
                  <a:schemeClr val="accent5">
                    <a:lumMod val="75000"/>
                  </a:schemeClr>
                </a:solidFill>
              </a:rPr>
              <a:t>GQBE</a:t>
            </a:r>
            <a:r>
              <a:rPr lang="en-US" sz="1800" dirty="0">
                <a:solidFill>
                  <a:schemeClr val="accent5">
                    <a:lumMod val="75000"/>
                  </a:schemeClr>
                </a:solidFill>
              </a:rPr>
              <a:t>: Querying knowledge graphs by example entity </a:t>
            </a:r>
            <a:r>
              <a:rPr lang="en-US" sz="1800" dirty="0" smtClean="0">
                <a:solidFill>
                  <a:schemeClr val="accent5">
                    <a:lumMod val="75000"/>
                  </a:schemeClr>
                </a:solidFill>
              </a:rPr>
              <a:t>tuples</a:t>
            </a:r>
            <a:r>
              <a:rPr lang="en-US" sz="1800" dirty="0" smtClean="0">
                <a:solidFill>
                  <a:schemeClr val="tx1"/>
                </a:solidFill>
              </a:rPr>
              <a:t>. </a:t>
            </a:r>
            <a:r>
              <a:rPr lang="en-US" sz="1800" dirty="0">
                <a:solidFill>
                  <a:schemeClr val="tx1"/>
                </a:solidFill>
              </a:rPr>
              <a:t>Nandish Jayaram, Mahesh Gupta, </a:t>
            </a:r>
            <a:r>
              <a:rPr lang="en-US" sz="1800" dirty="0" err="1">
                <a:solidFill>
                  <a:schemeClr val="tx1"/>
                </a:solidFill>
              </a:rPr>
              <a:t>Arijit</a:t>
            </a:r>
            <a:r>
              <a:rPr lang="en-US" sz="1800" dirty="0">
                <a:solidFill>
                  <a:schemeClr val="tx1"/>
                </a:solidFill>
              </a:rPr>
              <a:t> Khan, Chengkai Li, Xifeng Yan, Ramez Elmasri. </a:t>
            </a:r>
            <a:r>
              <a:rPr lang="en-US" sz="1800" dirty="0" smtClean="0">
                <a:solidFill>
                  <a:schemeClr val="tx1"/>
                </a:solidFill>
              </a:rPr>
              <a:t>ICDE, </a:t>
            </a:r>
            <a:r>
              <a:rPr lang="en-US" sz="1800" dirty="0">
                <a:solidFill>
                  <a:schemeClr val="tx1"/>
                </a:solidFill>
              </a:rPr>
              <a:t>pages 1250-1253,  </a:t>
            </a:r>
            <a:r>
              <a:rPr lang="en-US" sz="1800" dirty="0" smtClean="0">
                <a:solidFill>
                  <a:schemeClr val="tx1"/>
                </a:solidFill>
              </a:rPr>
              <a:t>2014</a:t>
            </a:r>
            <a:r>
              <a:rPr lang="en-US" sz="1800" dirty="0">
                <a:solidFill>
                  <a:schemeClr val="tx1"/>
                </a:solidFill>
              </a:rPr>
              <a:t>. Demonstration description.</a:t>
            </a:r>
            <a:endParaRPr lang="en-US" sz="1800" dirty="0" smtClean="0">
              <a:solidFill>
                <a:schemeClr val="tx1"/>
              </a:solidFill>
            </a:endParaRPr>
          </a:p>
          <a:p>
            <a:pPr marL="342900" indent="-342900">
              <a:buFont typeface="Courier New" panose="02070309020205020404" pitchFamily="49" charset="0"/>
              <a:buChar char="o"/>
            </a:pPr>
            <a:r>
              <a:rPr lang="en-US" sz="1800" dirty="0" smtClean="0">
                <a:solidFill>
                  <a:schemeClr val="accent5">
                    <a:lumMod val="75000"/>
                  </a:schemeClr>
                </a:solidFill>
              </a:rPr>
              <a:t>Towards a query-by-example system for knowledge graphs</a:t>
            </a:r>
            <a:r>
              <a:rPr lang="en-US" sz="1800" dirty="0" smtClean="0">
                <a:solidFill>
                  <a:schemeClr val="tx1"/>
                </a:solidFill>
              </a:rPr>
              <a:t>. Nandish Jayaram, </a:t>
            </a:r>
            <a:r>
              <a:rPr lang="en-US" sz="1800" dirty="0" err="1" smtClean="0">
                <a:solidFill>
                  <a:schemeClr val="tx1"/>
                </a:solidFill>
              </a:rPr>
              <a:t>Arijit</a:t>
            </a:r>
            <a:r>
              <a:rPr lang="en-US" sz="1800" dirty="0" smtClean="0">
                <a:solidFill>
                  <a:schemeClr val="tx1"/>
                </a:solidFill>
              </a:rPr>
              <a:t> Khan, Chengkai Li, Xifeng Yan, Ramez Elmasri. GRADES 2014.</a:t>
            </a:r>
          </a:p>
          <a:p>
            <a:r>
              <a:rPr lang="en-US" sz="2400" dirty="0" err="1" smtClean="0"/>
              <a:t>TableView</a:t>
            </a:r>
            <a:endParaRPr lang="en-US" sz="2400" dirty="0">
              <a:solidFill>
                <a:schemeClr val="tx1"/>
              </a:solidFill>
            </a:endParaRPr>
          </a:p>
          <a:p>
            <a:pPr marL="342900" indent="-342900">
              <a:buFont typeface="Courier New" panose="02070309020205020404" pitchFamily="49" charset="0"/>
              <a:buChar char="o"/>
            </a:pPr>
            <a:r>
              <a:rPr lang="en-US" sz="1800" dirty="0">
                <a:solidFill>
                  <a:schemeClr val="accent5">
                    <a:lumMod val="75000"/>
                  </a:schemeClr>
                </a:solidFill>
              </a:rPr>
              <a:t>Generating Preview Tables for Entity </a:t>
            </a:r>
            <a:r>
              <a:rPr lang="en-US" sz="1800" dirty="0" smtClean="0">
                <a:solidFill>
                  <a:schemeClr val="accent5">
                    <a:lumMod val="75000"/>
                  </a:schemeClr>
                </a:solidFill>
              </a:rPr>
              <a:t>Graphs</a:t>
            </a:r>
            <a:r>
              <a:rPr lang="en-US" sz="1800" dirty="0" smtClean="0">
                <a:solidFill>
                  <a:schemeClr val="tx1"/>
                </a:solidFill>
              </a:rPr>
              <a:t>. Ning </a:t>
            </a:r>
            <a:r>
              <a:rPr lang="en-US" sz="1800" dirty="0">
                <a:solidFill>
                  <a:schemeClr val="tx1"/>
                </a:solidFill>
              </a:rPr>
              <a:t>Yan, Abolfazl Asudeh, and Chengkai Li</a:t>
            </a:r>
            <a:r>
              <a:rPr lang="en-US" sz="1800" dirty="0" smtClean="0">
                <a:solidFill>
                  <a:schemeClr val="tx1"/>
                </a:solidFill>
              </a:rPr>
              <a:t>. </a:t>
            </a:r>
            <a:r>
              <a:rPr lang="en-US" sz="1800" dirty="0">
                <a:solidFill>
                  <a:schemeClr val="tx1"/>
                </a:solidFill>
              </a:rPr>
              <a:t>Technical Report, arXiv:1403.5006, March 2014</a:t>
            </a:r>
            <a:r>
              <a:rPr lang="en-US" sz="1800" dirty="0" smtClean="0">
                <a:solidFill>
                  <a:schemeClr val="tx1"/>
                </a:solidFill>
              </a:rPr>
              <a:t>.</a:t>
            </a:r>
          </a:p>
        </p:txBody>
      </p:sp>
      <p:sp>
        <p:nvSpPr>
          <p:cNvPr id="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43</a:t>
            </a:fld>
            <a:endParaRPr lang="en-US" b="1" dirty="0"/>
          </a:p>
        </p:txBody>
      </p:sp>
    </p:spTree>
    <p:extLst>
      <p:ext uri="{BB962C8B-B14F-4D97-AF65-F5344CB8AC3E}">
        <p14:creationId xmlns="" xmlns:p14="http://schemas.microsoft.com/office/powerpoint/2010/main" val="416634242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Acknowledgment</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6" y="771525"/>
            <a:ext cx="8363938" cy="559449"/>
          </a:xfrm>
        </p:spPr>
        <p:txBody>
          <a:bodyPr/>
          <a:lstStyle/>
          <a:p>
            <a:r>
              <a:rPr lang="en-US" sz="4000" dirty="0" smtClean="0">
                <a:solidFill>
                  <a:srgbClr val="F58026"/>
                </a:solidFill>
                <a:latin typeface="Garamond" panose="02020404030301010803" pitchFamily="18" charset="0"/>
              </a:rPr>
              <a:t>Funding sponsors</a:t>
            </a:r>
            <a:endParaRPr lang="en-US" sz="4000" dirty="0">
              <a:solidFill>
                <a:srgbClr val="F58026"/>
              </a:solidFill>
              <a:latin typeface="Garamond" panose="02020404030301010803" pitchFamily="18" charset="0"/>
            </a:endParaRPr>
          </a:p>
        </p:txBody>
      </p:sp>
      <p:sp>
        <p:nvSpPr>
          <p:cNvPr id="6" name="Rectangle 5"/>
          <p:cNvSpPr/>
          <p:nvPr/>
        </p:nvSpPr>
        <p:spPr>
          <a:xfrm>
            <a:off x="381664" y="2521309"/>
            <a:ext cx="8348869" cy="2246769"/>
          </a:xfrm>
          <a:prstGeom prst="rect">
            <a:avLst/>
          </a:prstGeom>
        </p:spPr>
        <p:txBody>
          <a:bodyPr wrap="square">
            <a:spAutoFit/>
          </a:bodyPr>
          <a:lstStyle/>
          <a:p>
            <a:r>
              <a:rPr lang="en-US" sz="2000" b="1" dirty="0">
                <a:latin typeface="Garamond" panose="02020404030301010803" pitchFamily="18" charset="0"/>
              </a:rPr>
              <a:t>Disclaimer</a:t>
            </a:r>
            <a:r>
              <a:rPr lang="en-US" sz="2000" dirty="0">
                <a:latin typeface="Garamond" panose="02020404030301010803" pitchFamily="18" charset="0"/>
              </a:rPr>
              <a:t>: This material is based upon work partially supported by the National Science Foundation Grants </a:t>
            </a:r>
            <a:r>
              <a:rPr lang="en-US" sz="2000" dirty="0" smtClean="0">
                <a:latin typeface="Garamond" panose="02020404030301010803" pitchFamily="18" charset="0"/>
              </a:rPr>
              <a:t>1018865, </a:t>
            </a:r>
            <a:r>
              <a:rPr lang="en-US" sz="2000" dirty="0">
                <a:latin typeface="Garamond" panose="02020404030301010803" pitchFamily="18" charset="0"/>
              </a:rPr>
              <a:t>1117369, 1408928 and 1565699</a:t>
            </a:r>
            <a:r>
              <a:rPr lang="en-US" sz="2000" dirty="0" smtClean="0">
                <a:latin typeface="Garamond" panose="02020404030301010803" pitchFamily="18" charset="0"/>
              </a:rPr>
              <a:t>, 2011 </a:t>
            </a:r>
            <a:r>
              <a:rPr lang="en-US" sz="2000" dirty="0">
                <a:latin typeface="Garamond" panose="02020404030301010803" pitchFamily="18" charset="0"/>
              </a:rPr>
              <a:t>and 2012 HP Labs Innovation Research Awards, </a:t>
            </a:r>
            <a:r>
              <a:rPr lang="en-US" sz="2000" dirty="0" smtClean="0">
                <a:latin typeface="Garamond" panose="02020404030301010803" pitchFamily="18" charset="0"/>
              </a:rPr>
              <a:t>the </a:t>
            </a:r>
            <a:r>
              <a:rPr lang="en-US" sz="2000" dirty="0">
                <a:latin typeface="Garamond" panose="02020404030301010803" pitchFamily="18" charset="0"/>
              </a:rPr>
              <a:t>National Natural Science Foundation of China Grant </a:t>
            </a:r>
            <a:r>
              <a:rPr lang="en-US" sz="2000" dirty="0" smtClean="0">
                <a:latin typeface="Garamond" panose="02020404030301010803" pitchFamily="18" charset="0"/>
              </a:rPr>
              <a:t>61370019, and </a:t>
            </a:r>
            <a:r>
              <a:rPr lang="en-IN" sz="2000" dirty="0" smtClean="0">
                <a:latin typeface="Garamond" pitchFamily="18" charset="0"/>
              </a:rPr>
              <a:t>Army Research Laboratory under cooperative agreement W911NF-09-2-0053 (NSCTA)</a:t>
            </a:r>
            <a:r>
              <a:rPr lang="en-US" sz="2000" dirty="0" smtClean="0">
                <a:latin typeface="Garamond" panose="02020404030301010803" pitchFamily="18" charset="0"/>
              </a:rPr>
              <a:t>. </a:t>
            </a:r>
            <a:r>
              <a:rPr lang="en-US" sz="2000" dirty="0">
                <a:latin typeface="Garamond" panose="02020404030301010803" pitchFamily="18" charset="0"/>
              </a:rPr>
              <a:t>Any opinions, findings, and conclusions or recommendations expressed in this material are those of the author(s) and do not necessarily reflect the views of the funding agencies.</a:t>
            </a:r>
          </a:p>
        </p:txBody>
      </p:sp>
      <p:pic>
        <p:nvPicPr>
          <p:cNvPr id="1043" name="Picture 19" descr="HP Labs.png">
            <a:hlinkClick r:id="rId3"/>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64714" y="1732142"/>
            <a:ext cx="1714500" cy="514350"/>
          </a:xfrm>
          <a:prstGeom prst="rect">
            <a:avLst/>
          </a:prstGeom>
          <a:noFill/>
          <a:extLst>
            <a:ext uri="{909E8E84-426E-40DD-AFC4-6F175D3DCCD1}">
              <a14:hiddenFill xmlns="" xmlns:a14="http://schemas.microsoft.com/office/drawing/2010/main">
                <a:solidFill>
                  <a:srgbClr val="FFFFFF"/>
                </a:solidFill>
              </a14:hiddenFill>
            </a:ext>
          </a:extLst>
        </p:spPr>
      </p:pic>
      <p:pic>
        <p:nvPicPr>
          <p:cNvPr id="1045" name="Picture 21" descr="UTA Logo.png">
            <a:hlinkClick r:id="rId5"/>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672763" y="1767117"/>
            <a:ext cx="1871162" cy="444401"/>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NSF.png">
            <a:hlinkClick r:id="rId7"/>
          </p:cNvPr>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622300" y="1512844"/>
            <a:ext cx="1270594" cy="95294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AutoShape 2" descr="Image result for knight foundation"/>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knight foundation"/>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knight foundation"/>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44</a:t>
            </a:fld>
            <a:endParaRPr lang="en-US" b="1" dirty="0"/>
          </a:p>
        </p:txBody>
      </p:sp>
    </p:spTree>
    <p:extLst>
      <p:ext uri="{BB962C8B-B14F-4D97-AF65-F5344CB8AC3E}">
        <p14:creationId xmlns="" xmlns:p14="http://schemas.microsoft.com/office/powerpoint/2010/main" val="10301925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Acknowledgment</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6" y="914556"/>
            <a:ext cx="8363938" cy="391646"/>
          </a:xfrm>
        </p:spPr>
        <p:txBody>
          <a:bodyPr/>
          <a:lstStyle/>
          <a:p>
            <a:r>
              <a:rPr lang="en-US" sz="2800" dirty="0" smtClean="0">
                <a:solidFill>
                  <a:srgbClr val="F58026"/>
                </a:solidFill>
                <a:latin typeface="Garamond" panose="02020404030301010803" pitchFamily="18" charset="0"/>
              </a:rPr>
              <a:t>UTA Students</a:t>
            </a:r>
          </a:p>
        </p:txBody>
      </p:sp>
      <p:sp>
        <p:nvSpPr>
          <p:cNvPr id="5" name="Text Placeholder 2"/>
          <p:cNvSpPr txBox="1">
            <a:spLocks/>
          </p:cNvSpPr>
          <p:nvPr/>
        </p:nvSpPr>
        <p:spPr>
          <a:xfrm>
            <a:off x="409575" y="1401598"/>
            <a:ext cx="7994916" cy="1744067"/>
          </a:xfrm>
          <a:prstGeom prst="rect">
            <a:avLst/>
          </a:prstGeom>
        </p:spPr>
        <p:txBody>
          <a:bodyPr vert="horz" wrap="square" lIns="0" tIns="0" rIns="0" bIns="0" numCol="1"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18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18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Nandish Jayaram</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Sona Hasani</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Rohit </a:t>
            </a:r>
            <a:r>
              <a:rPr lang="en-US" sz="2000" dirty="0">
                <a:solidFill>
                  <a:schemeClr val="tx1"/>
                </a:solidFill>
                <a:latin typeface="Garamond" panose="02020404030301010803" pitchFamily="18" charset="0"/>
              </a:rPr>
              <a:t>Bhoopalam</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Sidharth Goyal</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Mahesh Gupta</a:t>
            </a:r>
            <a:endParaRPr lang="en-US" sz="2000" dirty="0">
              <a:solidFill>
                <a:schemeClr val="tx1"/>
              </a:solidFill>
              <a:latin typeface="Garamond" panose="02020404030301010803" pitchFamily="18" charset="0"/>
            </a:endParaRPr>
          </a:p>
        </p:txBody>
      </p:sp>
      <p:sp>
        <p:nvSpPr>
          <p:cNvPr id="7" name="Text Placeholder 2"/>
          <p:cNvSpPr txBox="1">
            <a:spLocks/>
          </p:cNvSpPr>
          <p:nvPr/>
        </p:nvSpPr>
        <p:spPr>
          <a:xfrm>
            <a:off x="4471430" y="914556"/>
            <a:ext cx="4181969" cy="391646"/>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18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18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dirty="0" smtClean="0">
                <a:solidFill>
                  <a:srgbClr val="F58026"/>
                </a:solidFill>
                <a:latin typeface="Garamond" panose="02020404030301010803" pitchFamily="18" charset="0"/>
              </a:rPr>
              <a:t>Collaborators</a:t>
            </a:r>
          </a:p>
        </p:txBody>
      </p:sp>
      <p:sp>
        <p:nvSpPr>
          <p:cNvPr id="9" name="Text Placeholder 2"/>
          <p:cNvSpPr txBox="1">
            <a:spLocks/>
          </p:cNvSpPr>
          <p:nvPr/>
        </p:nvSpPr>
        <p:spPr>
          <a:xfrm>
            <a:off x="4471430" y="1401598"/>
            <a:ext cx="4181970" cy="1744067"/>
          </a:xfrm>
          <a:prstGeom prst="rect">
            <a:avLst/>
          </a:prstGeom>
        </p:spPr>
        <p:txBody>
          <a:bodyPr vert="horz" wrap="square" lIns="0" tIns="0" rIns="0" bIns="0" numCol="1"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18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18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buFont typeface="Courier New" panose="02070309020205020404" pitchFamily="49" charset="0"/>
              <a:buChar char="o"/>
            </a:pPr>
            <a:r>
              <a:rPr lang="en-US" sz="2000" dirty="0">
                <a:solidFill>
                  <a:schemeClr val="tx1"/>
                </a:solidFill>
                <a:latin typeface="Garamond" panose="02020404030301010803" pitchFamily="18" charset="0"/>
              </a:rPr>
              <a:t>Vassilis Athitsos (UTA)</a:t>
            </a:r>
          </a:p>
          <a:p>
            <a:pPr marL="342900" indent="-342900">
              <a:buFont typeface="Courier New" panose="02070309020205020404" pitchFamily="49" charset="0"/>
              <a:buChar char="o"/>
            </a:pPr>
            <a:r>
              <a:rPr lang="en-US" sz="2000" dirty="0" err="1" smtClean="0">
                <a:solidFill>
                  <a:schemeClr val="tx1"/>
                </a:solidFill>
                <a:latin typeface="Garamond" panose="02020404030301010803" pitchFamily="18" charset="0"/>
              </a:rPr>
              <a:t>Arijit</a:t>
            </a:r>
            <a:r>
              <a:rPr lang="en-US" sz="2000" dirty="0" smtClean="0">
                <a:solidFill>
                  <a:schemeClr val="tx1"/>
                </a:solidFill>
                <a:latin typeface="Garamond" panose="02020404030301010803" pitchFamily="18" charset="0"/>
              </a:rPr>
              <a:t> Khan (NTU)</a:t>
            </a:r>
            <a:endParaRPr lang="en-US" sz="2000" dirty="0">
              <a:solidFill>
                <a:schemeClr val="tx1"/>
              </a:solidFill>
              <a:latin typeface="Garamond" panose="02020404030301010803" pitchFamily="18" charset="0"/>
            </a:endParaRP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Ramez Elmasri (UTA)</a:t>
            </a:r>
            <a:endParaRPr lang="en-US" sz="2000" dirty="0">
              <a:solidFill>
                <a:schemeClr val="tx1"/>
              </a:solidFill>
              <a:latin typeface="Garamond" panose="02020404030301010803" pitchFamily="18" charset="0"/>
            </a:endParaRP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Ning Yan (</a:t>
            </a:r>
            <a:r>
              <a:rPr lang="en-US" sz="2000" dirty="0" err="1" smtClean="0">
                <a:solidFill>
                  <a:schemeClr val="tx1"/>
                </a:solidFill>
                <a:latin typeface="Garamond" panose="02020404030301010803" pitchFamily="18" charset="0"/>
              </a:rPr>
              <a:t>FutureWei</a:t>
            </a:r>
            <a:r>
              <a:rPr lang="en-US" sz="2000" dirty="0" smtClean="0">
                <a:solidFill>
                  <a:schemeClr val="tx1"/>
                </a:solidFill>
                <a:latin typeface="Garamond" panose="02020404030301010803" pitchFamily="18" charset="0"/>
              </a:rPr>
              <a:t>, former student)</a:t>
            </a:r>
          </a:p>
          <a:p>
            <a:pPr marL="342900" indent="-342900">
              <a:buFont typeface="Courier New" panose="02070309020205020404" pitchFamily="49" charset="0"/>
              <a:buChar char="o"/>
            </a:pPr>
            <a:r>
              <a:rPr lang="en-US" sz="2000" dirty="0" smtClean="0">
                <a:solidFill>
                  <a:schemeClr val="tx1"/>
                </a:solidFill>
                <a:latin typeface="Garamond" panose="02020404030301010803" pitchFamily="18" charset="0"/>
              </a:rPr>
              <a:t>Xifeng Yan (UCSB)</a:t>
            </a:r>
            <a:endParaRPr lang="en-US" sz="2000" dirty="0">
              <a:solidFill>
                <a:schemeClr val="tx1"/>
              </a:solidFill>
              <a:latin typeface="Garamond" panose="02020404030301010803" pitchFamily="18" charset="0"/>
            </a:endParaRPr>
          </a:p>
        </p:txBody>
      </p:sp>
      <p:sp>
        <p:nvSpPr>
          <p:cNvPr id="4" name="Slide Number Placeholder 3"/>
          <p:cNvSpPr>
            <a:spLocks noGrp="1"/>
          </p:cNvSpPr>
          <p:nvPr>
            <p:ph type="sldNum" sz="quarter" idx="11"/>
          </p:nvPr>
        </p:nvSpPr>
        <p:spPr/>
        <p:txBody>
          <a:bodyPr/>
          <a:lstStyle/>
          <a:p>
            <a:fld id="{30DB7900-D72E-4025-AF90-97BD6DF59E7D}" type="slidenum">
              <a:rPr lang="en-US" smtClean="0"/>
              <a:pPr/>
              <a:t>45</a:t>
            </a:fld>
            <a:endParaRPr lang="en-US" dirty="0"/>
          </a:p>
        </p:txBody>
      </p:sp>
    </p:spTree>
    <p:extLst>
      <p:ext uri="{BB962C8B-B14F-4D97-AF65-F5344CB8AC3E}">
        <p14:creationId xmlns="" xmlns:p14="http://schemas.microsoft.com/office/powerpoint/2010/main" val="54564072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Thank You!  Questions?</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6" y="1085850"/>
            <a:ext cx="8363938" cy="3108030"/>
          </a:xfrm>
        </p:spPr>
        <p:txBody>
          <a:bodyPr/>
          <a:lstStyle/>
          <a:p>
            <a:pPr marL="457200" indent="-457200">
              <a:buFont typeface="Courier New" panose="02070309020205020404" pitchFamily="49" charset="0"/>
              <a:buChar char="o"/>
            </a:pPr>
            <a:r>
              <a:rPr lang="en-US" dirty="0" smtClean="0">
                <a:solidFill>
                  <a:schemeClr val="tx1"/>
                </a:solidFill>
              </a:rPr>
              <a:t>http://ranger.uta.edu/~cli</a:t>
            </a:r>
          </a:p>
          <a:p>
            <a:r>
              <a:rPr lang="en-US" dirty="0" smtClean="0">
                <a:solidFill>
                  <a:schemeClr val="tx1"/>
                </a:solidFill>
              </a:rPr>
              <a:t>cli@uta.edu</a:t>
            </a:r>
          </a:p>
          <a:p>
            <a:endParaRPr lang="en-US" dirty="0" smtClean="0">
              <a:solidFill>
                <a:schemeClr val="tx1"/>
              </a:solidFill>
            </a:endParaRPr>
          </a:p>
          <a:p>
            <a:pPr marL="457200" indent="-457200">
              <a:buFont typeface="Courier New" panose="02070309020205020404" pitchFamily="49" charset="0"/>
              <a:buChar char="o"/>
            </a:pPr>
            <a:r>
              <a:rPr lang="en-US" dirty="0" smtClean="0">
                <a:solidFill>
                  <a:srgbClr val="F58026"/>
                </a:solidFill>
              </a:rPr>
              <a:t>Prototypes</a:t>
            </a:r>
            <a:r>
              <a:rPr lang="en-US" dirty="0" smtClean="0">
                <a:solidFill>
                  <a:schemeClr val="tx1"/>
                </a:solidFill>
              </a:rPr>
              <a:t> </a:t>
            </a:r>
          </a:p>
          <a:p>
            <a:r>
              <a:rPr lang="en-US" dirty="0">
                <a:solidFill>
                  <a:schemeClr val="tx1"/>
                </a:solidFill>
              </a:rPr>
              <a:t>http://</a:t>
            </a:r>
            <a:r>
              <a:rPr lang="en-US" dirty="0" smtClean="0">
                <a:solidFill>
                  <a:schemeClr val="tx1"/>
                </a:solidFill>
              </a:rPr>
              <a:t>idir.uta.edu/orion</a:t>
            </a:r>
          </a:p>
          <a:p>
            <a:r>
              <a:rPr lang="en-US" dirty="0" smtClean="0">
                <a:solidFill>
                  <a:schemeClr val="tx1"/>
                </a:solidFill>
              </a:rPr>
              <a:t>http://idir.uta.edu/gqbe</a:t>
            </a:r>
          </a:p>
        </p:txBody>
      </p:sp>
      <p:sp>
        <p:nvSpPr>
          <p:cNvPr id="5" name="Slide Number Placeholder 4"/>
          <p:cNvSpPr>
            <a:spLocks noGrp="1"/>
          </p:cNvSpPr>
          <p:nvPr>
            <p:ph type="sldNum" sz="quarter" idx="11"/>
          </p:nvPr>
        </p:nvSpPr>
        <p:spPr/>
        <p:txBody>
          <a:bodyPr/>
          <a:lstStyle/>
          <a:p>
            <a:fld id="{30DB7900-D72E-4025-AF90-97BD6DF59E7D}" type="slidenum">
              <a:rPr lang="en-US" smtClean="0"/>
              <a:pPr/>
              <a:t>46</a:t>
            </a:fld>
            <a:endParaRPr lang="en-US"/>
          </a:p>
        </p:txBody>
      </p:sp>
      <p:pic>
        <p:nvPicPr>
          <p:cNvPr id="7" name="Picture 2" descr="C:\Users\new1\Desktop\NJ-dissertation\Slides\gqbe-qr.jpg"/>
          <p:cNvPicPr>
            <a:picLocks noChangeAspect="1" noChangeArrowheads="1"/>
          </p:cNvPicPr>
          <p:nvPr/>
        </p:nvPicPr>
        <p:blipFill>
          <a:blip r:embed="rId2"/>
          <a:srcRect/>
          <a:stretch>
            <a:fillRect/>
          </a:stretch>
        </p:blipFill>
        <p:spPr bwMode="auto">
          <a:xfrm>
            <a:off x="5991942" y="2717321"/>
            <a:ext cx="2192369" cy="2192369"/>
          </a:xfrm>
          <a:prstGeom prst="rect">
            <a:avLst/>
          </a:prstGeom>
          <a:noFill/>
        </p:spPr>
      </p:pic>
      <p:pic>
        <p:nvPicPr>
          <p:cNvPr id="8" name="Picture 2" descr="C:\Users\new1\Desktop\NJ-dissertation\Slides\orion-qr.jpg"/>
          <p:cNvPicPr>
            <a:picLocks noChangeAspect="1" noChangeArrowheads="1"/>
          </p:cNvPicPr>
          <p:nvPr/>
        </p:nvPicPr>
        <p:blipFill>
          <a:blip r:embed="rId3"/>
          <a:srcRect/>
          <a:stretch>
            <a:fillRect/>
          </a:stretch>
        </p:blipFill>
        <p:spPr bwMode="auto">
          <a:xfrm>
            <a:off x="5935153" y="360331"/>
            <a:ext cx="2245565" cy="2245565"/>
          </a:xfrm>
          <a:prstGeom prst="rect">
            <a:avLst/>
          </a:prstGeom>
          <a:noFill/>
        </p:spPr>
      </p:pic>
    </p:spTree>
    <p:extLst>
      <p:ext uri="{BB962C8B-B14F-4D97-AF65-F5344CB8AC3E}">
        <p14:creationId xmlns="" xmlns:p14="http://schemas.microsoft.com/office/powerpoint/2010/main" val="2854145483"/>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Simpler Query Paradigms</a:t>
            </a:r>
            <a:endParaRPr lang="en-US" sz="3600" dirty="0"/>
          </a:p>
        </p:txBody>
      </p:sp>
      <p:sp>
        <p:nvSpPr>
          <p:cNvPr id="7" name="Text Placeholder 2"/>
          <p:cNvSpPr txBox="1">
            <a:spLocks/>
          </p:cNvSpPr>
          <p:nvPr/>
        </p:nvSpPr>
        <p:spPr>
          <a:xfrm>
            <a:off x="389436" y="767981"/>
            <a:ext cx="8363938" cy="4203715"/>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Keyword Search</a:t>
            </a:r>
          </a:p>
          <a:p>
            <a:pPr marL="284163" lvl="1" indent="-284163" algn="just" defTabSz="914400">
              <a:lnSpc>
                <a:spcPct val="100000"/>
              </a:lnSpc>
              <a:spcBef>
                <a:spcPts val="370"/>
              </a:spcBef>
              <a:buSzPct val="85000"/>
              <a:buFont typeface="Courier New" panose="02070309020205020404" pitchFamily="49" charset="0"/>
              <a:buChar char="o"/>
              <a:tabLst/>
              <a:defRPr/>
            </a:pPr>
            <a:r>
              <a:rPr lang="en-US" altLang="zh-CN" sz="2400" dirty="0" smtClean="0"/>
              <a:t>[Kargar+11], BLINKS [He+07]</a:t>
            </a:r>
          </a:p>
          <a:p>
            <a:pPr marL="630238" lvl="2" indent="-285750" algn="just" defTabSz="914400">
              <a:lnSpc>
                <a:spcPct val="100000"/>
              </a:lnSpc>
              <a:spcBef>
                <a:spcPts val="370"/>
              </a:spcBef>
              <a:buSzPct val="85000"/>
              <a:buFont typeface="Courier New" panose="02070309020205020404" pitchFamily="49" charset="0"/>
              <a:buChar char="o"/>
              <a:tabLst>
                <a:tab pos="517525" algn="l"/>
              </a:tabLst>
              <a:defRPr/>
            </a:pPr>
            <a:r>
              <a:rPr lang="en-US" altLang="zh-CN" sz="2400" dirty="0" smtClean="0">
                <a:solidFill>
                  <a:schemeClr val="accent5">
                    <a:lumMod val="75000"/>
                  </a:schemeClr>
                </a:solidFill>
              </a:rPr>
              <a:t>Challenging to articulate exact query intent by keywords</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Approximate Query Answering</a:t>
            </a:r>
          </a:p>
          <a:p>
            <a:pPr marL="284163" lvl="1" indent="-284163" algn="just" defTabSz="914400">
              <a:lnSpc>
                <a:spcPct val="100000"/>
              </a:lnSpc>
              <a:spcBef>
                <a:spcPts val="370"/>
              </a:spcBef>
              <a:buSzPct val="85000"/>
              <a:buFont typeface="Courier New" panose="02070309020205020404" pitchFamily="49" charset="0"/>
              <a:buChar char="o"/>
              <a:tabLst/>
              <a:defRPr/>
            </a:pPr>
            <a:r>
              <a:rPr lang="en-US" altLang="zh-CN" sz="2400" dirty="0"/>
              <a:t>NESS [Khan+11</a:t>
            </a:r>
            <a:r>
              <a:rPr lang="en-US" altLang="zh-CN" sz="2400" dirty="0" smtClean="0"/>
              <a:t>]: uses neighborhood-based indexes to quickly find approximate matches to a query graph; </a:t>
            </a:r>
          </a:p>
          <a:p>
            <a:pPr marL="284163" lvl="1" indent="-284163" algn="just" defTabSz="914400">
              <a:lnSpc>
                <a:spcPct val="100000"/>
              </a:lnSpc>
              <a:spcBef>
                <a:spcPts val="370"/>
              </a:spcBef>
              <a:buSzPct val="85000"/>
              <a:buFont typeface="Courier New" panose="02070309020205020404" pitchFamily="49" charset="0"/>
              <a:buChar char="o"/>
              <a:tabLst>
                <a:tab pos="284163" algn="l"/>
              </a:tabLst>
              <a:defRPr/>
            </a:pPr>
            <a:r>
              <a:rPr lang="en-US" altLang="zh-CN" sz="2400" dirty="0" smtClean="0"/>
              <a:t>TALE [Tian+08]: approximate large graph matching</a:t>
            </a:r>
          </a:p>
          <a:p>
            <a:pPr lvl="1" algn="just" defTabSz="914400">
              <a:lnSpc>
                <a:spcPct val="100000"/>
              </a:lnSpc>
              <a:spcBef>
                <a:spcPts val="370"/>
              </a:spcBef>
              <a:buSzPct val="85000"/>
              <a:tabLst>
                <a:tab pos="284163" algn="l"/>
              </a:tabLst>
              <a:defRPr/>
            </a:pPr>
            <a:endParaRPr lang="en-US" altLang="zh-CN" sz="2400" dirty="0" smtClean="0"/>
          </a:p>
          <a:p>
            <a:pPr marL="517525" lvl="2" indent="-284163" algn="just" defTabSz="914400">
              <a:lnSpc>
                <a:spcPct val="100000"/>
              </a:lnSpc>
              <a:spcBef>
                <a:spcPts val="370"/>
              </a:spcBef>
              <a:buSzPct val="85000"/>
              <a:buFont typeface="Courier New" panose="02070309020205020404" pitchFamily="49" charset="0"/>
              <a:buChar char="o"/>
              <a:defRPr/>
            </a:pPr>
            <a:r>
              <a:rPr lang="en-US" altLang="zh-CN" sz="2400" dirty="0" smtClean="0">
                <a:solidFill>
                  <a:schemeClr val="accent5">
                    <a:lumMod val="75000"/>
                  </a:schemeClr>
                </a:solidFill>
              </a:rPr>
              <a:t>Users still have to formulate the initial query graph</a:t>
            </a:r>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5</a:t>
            </a:fld>
            <a:endParaRPr lang="en-US"/>
          </a:p>
        </p:txBody>
      </p:sp>
    </p:spTree>
    <p:extLst>
      <p:ext uri="{BB962C8B-B14F-4D97-AF65-F5344CB8AC3E}">
        <p14:creationId xmlns="" xmlns:p14="http://schemas.microsoft.com/office/powerpoint/2010/main" val="23500245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Visual Query Builders</a:t>
            </a:r>
            <a:endParaRPr lang="en-US" sz="3600" dirty="0"/>
          </a:p>
        </p:txBody>
      </p:sp>
      <p:sp>
        <p:nvSpPr>
          <p:cNvPr id="7" name="Text Placeholder 2"/>
          <p:cNvSpPr txBox="1">
            <a:spLocks/>
          </p:cNvSpPr>
          <p:nvPr/>
        </p:nvSpPr>
        <p:spPr>
          <a:xfrm>
            <a:off x="389436" y="767981"/>
            <a:ext cx="8363938" cy="3603551"/>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Relational Databases: </a:t>
            </a:r>
            <a:r>
              <a:rPr lang="en-US" altLang="zh-CN" sz="2400" dirty="0" smtClean="0">
                <a:solidFill>
                  <a:schemeClr val="tx1"/>
                </a:solidFill>
              </a:rPr>
              <a:t>CLIDE [Petropoulos+06]</a:t>
            </a:r>
            <a:endParaRPr lang="en-US" altLang="zh-CN" sz="2000" dirty="0" smtClean="0">
              <a:solidFill>
                <a:schemeClr val="tx1"/>
              </a:solidFill>
            </a:endParaRP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Graph Databases: </a:t>
            </a:r>
            <a:r>
              <a:rPr lang="en-US" altLang="zh-CN" sz="2400" dirty="0" smtClean="0">
                <a:solidFill>
                  <a:schemeClr val="tx1"/>
                </a:solidFill>
              </a:rPr>
              <a:t>VOGUE </a:t>
            </a:r>
            <a:r>
              <a:rPr lang="en-US" altLang="zh-CN" sz="2400" dirty="0">
                <a:solidFill>
                  <a:schemeClr val="tx1"/>
                </a:solidFill>
              </a:rPr>
              <a:t>[</a:t>
            </a:r>
            <a:r>
              <a:rPr lang="en-US" altLang="zh-CN" sz="2400" dirty="0" smtClean="0">
                <a:solidFill>
                  <a:schemeClr val="tx1"/>
                </a:solidFill>
              </a:rPr>
              <a:t>Bhowmick+13], PRAGUE [Jin+12], </a:t>
            </a:r>
            <a:r>
              <a:rPr lang="en-US" altLang="zh-CN" sz="2400" dirty="0" err="1" smtClean="0">
                <a:solidFill>
                  <a:schemeClr val="tx1"/>
                </a:solidFill>
              </a:rPr>
              <a:t>Gblender</a:t>
            </a:r>
            <a:r>
              <a:rPr lang="en-US" altLang="zh-CN" sz="2400" dirty="0" smtClean="0">
                <a:solidFill>
                  <a:schemeClr val="tx1"/>
                </a:solidFill>
              </a:rPr>
              <a:t> [Jin+10], GRAPHITE [Chau+08]</a:t>
            </a: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Single Large Graphs: </a:t>
            </a:r>
            <a:r>
              <a:rPr lang="en-US" altLang="zh-CN" sz="2400" dirty="0" smtClean="0">
                <a:solidFill>
                  <a:schemeClr val="tx1"/>
                </a:solidFill>
              </a:rPr>
              <a:t>QUBLE [Hung+13]</a:t>
            </a:r>
          </a:p>
          <a:p>
            <a:pPr algn="just" defTabSz="914400">
              <a:lnSpc>
                <a:spcPct val="100000"/>
              </a:lnSpc>
              <a:spcBef>
                <a:spcPts val="580"/>
              </a:spcBef>
              <a:buSzPct val="85000"/>
              <a:defRPr/>
            </a:pPr>
            <a:endParaRPr lang="en-US" altLang="zh-CN" sz="2400" dirty="0" smtClean="0">
              <a:solidFill>
                <a:schemeClr val="tx1"/>
              </a:solidFill>
            </a:endParaRPr>
          </a:p>
          <a:p>
            <a:pPr marL="342900" indent="-342900" algn="just" defTabSz="914400">
              <a:lnSpc>
                <a:spcPct val="100000"/>
              </a:lnSpc>
              <a:spcBef>
                <a:spcPts val="580"/>
              </a:spcBef>
              <a:buSzPct val="85000"/>
              <a:buFont typeface="Courier New" panose="02070309020205020404" pitchFamily="49" charset="0"/>
              <a:buChar char="o"/>
              <a:defRPr/>
            </a:pPr>
            <a:r>
              <a:rPr lang="en-US" altLang="zh-CN" sz="2400" dirty="0">
                <a:solidFill>
                  <a:schemeClr val="accent5">
                    <a:lumMod val="75000"/>
                  </a:schemeClr>
                </a:solidFill>
              </a:rPr>
              <a:t>Require a good knowledge of the underlying schema</a:t>
            </a:r>
          </a:p>
          <a:p>
            <a:pPr marL="342900" indent="-342900" algn="just" defTabSz="914400">
              <a:lnSpc>
                <a:spcPct val="100000"/>
              </a:lnSpc>
              <a:spcBef>
                <a:spcPts val="580"/>
              </a:spcBef>
              <a:buSzPct val="85000"/>
              <a:buFont typeface="Courier New" panose="02070309020205020404" pitchFamily="49" charset="0"/>
              <a:buChar char="o"/>
              <a:defRPr/>
            </a:pPr>
            <a:r>
              <a:rPr lang="en-US" altLang="zh-CN" sz="2400" dirty="0" smtClean="0">
                <a:solidFill>
                  <a:schemeClr val="accent5">
                    <a:lumMod val="75000"/>
                  </a:schemeClr>
                </a:solidFill>
              </a:rPr>
              <a:t>No automatic suggestions regarding what to include in the query graph</a:t>
            </a:r>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6</a:t>
            </a:fld>
            <a:endParaRPr lang="en-US" dirty="0"/>
          </a:p>
        </p:txBody>
      </p:sp>
    </p:spTree>
    <p:extLst>
      <p:ext uri="{BB962C8B-B14F-4D97-AF65-F5344CB8AC3E}">
        <p14:creationId xmlns="" xmlns:p14="http://schemas.microsoft.com/office/powerpoint/2010/main" val="8143242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t>An Example: QUBLE</a:t>
            </a:r>
            <a:endParaRPr lang="en-US" sz="3600" dirty="0"/>
          </a:p>
        </p:txBody>
      </p:sp>
      <p:sp>
        <p:nvSpPr>
          <p:cNvPr id="7" name="Text Placeholder 2"/>
          <p:cNvSpPr txBox="1">
            <a:spLocks/>
          </p:cNvSpPr>
          <p:nvPr/>
        </p:nvSpPr>
        <p:spPr>
          <a:xfrm>
            <a:off x="389436" y="767981"/>
            <a:ext cx="8363938" cy="369332"/>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endParaRPr lang="en-US" altLang="zh-CN" sz="2400" dirty="0" smtClean="0">
              <a:solidFill>
                <a:schemeClr val="accent5">
                  <a:lumMod val="75000"/>
                </a:schemeClr>
              </a:solidFill>
            </a:endParaRPr>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7</a:t>
            </a:fld>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6478" y="612475"/>
            <a:ext cx="5810624" cy="44019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7984919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278296" y="1641694"/>
            <a:ext cx="8658970" cy="1006255"/>
          </a:xfrm>
          <a:prstGeom prst="rect">
            <a:avLst/>
          </a:prstGeom>
        </p:spPr>
        <p:txBody>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None/>
            </a:pPr>
            <a:r>
              <a:rPr lang="en-US" b="1" dirty="0" smtClean="0"/>
              <a:t>Orion: </a:t>
            </a:r>
            <a:r>
              <a:rPr lang="en-US" b="1" dirty="0" smtClean="0">
                <a:solidFill>
                  <a:schemeClr val="accent5">
                    <a:lumMod val="75000"/>
                  </a:schemeClr>
                </a:solidFill>
              </a:rPr>
              <a:t>Auto-Suggestion Based Visual Interface for Interactive Query Construction</a:t>
            </a:r>
          </a:p>
        </p:txBody>
      </p:sp>
      <p:sp>
        <p:nvSpPr>
          <p:cNvPr id="3"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8</a:t>
            </a:fld>
            <a:endParaRPr lang="en-US" b="1" dirty="0"/>
          </a:p>
        </p:txBody>
      </p:sp>
    </p:spTree>
    <p:extLst>
      <p:ext uri="{BB962C8B-B14F-4D97-AF65-F5344CB8AC3E}">
        <p14:creationId xmlns="" xmlns:p14="http://schemas.microsoft.com/office/powerpoint/2010/main" val="122157198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21161"/>
            <a:ext cx="8229600" cy="727885"/>
          </a:xfrm>
          <a:prstGeom prst="rect">
            <a:avLst/>
          </a:prstGeom>
        </p:spPr>
        <p:txBody>
          <a:bodyPr anchor="ctr"/>
          <a:lstStyle/>
          <a:p>
            <a:pPr algn="ctr" fontAlgn="auto">
              <a:spcBef>
                <a:spcPct val="0"/>
              </a:spcBef>
              <a:spcAft>
                <a:spcPts val="0"/>
              </a:spcAft>
              <a:defRPr/>
            </a:pPr>
            <a:r>
              <a:rPr lang="en-US" sz="4400" dirty="0" smtClean="0">
                <a:solidFill>
                  <a:schemeClr val="accent5">
                    <a:lumMod val="75000"/>
                  </a:schemeClr>
                </a:solidFill>
                <a:latin typeface="Garamond" panose="02020404030301010803" pitchFamily="18" charset="0"/>
                <a:ea typeface="+mj-ea"/>
                <a:cs typeface="+mj-cs"/>
              </a:rPr>
              <a:t>Orion</a:t>
            </a:r>
          </a:p>
        </p:txBody>
      </p:sp>
      <p:pic>
        <p:nvPicPr>
          <p:cNvPr id="3074" name="Picture 2" descr="C:\Users\new1\Desktop\NJ-dissertation\Slides\orion-qr.jpg"/>
          <p:cNvPicPr>
            <a:picLocks noChangeAspect="1" noChangeArrowheads="1"/>
          </p:cNvPicPr>
          <p:nvPr/>
        </p:nvPicPr>
        <p:blipFill>
          <a:blip r:embed="rId2"/>
          <a:srcRect/>
          <a:stretch>
            <a:fillRect/>
          </a:stretch>
        </p:blipFill>
        <p:spPr bwMode="auto">
          <a:xfrm>
            <a:off x="1062936" y="1848745"/>
            <a:ext cx="3143250" cy="3143250"/>
          </a:xfrm>
          <a:prstGeom prst="rect">
            <a:avLst/>
          </a:prstGeom>
          <a:noFill/>
        </p:spPr>
      </p:pic>
      <p:sp>
        <p:nvSpPr>
          <p:cNvPr id="4" name="Slide Number Placeholder 3"/>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b="1" smtClean="0"/>
              <a:pPr/>
              <a:t>9</a:t>
            </a:fld>
            <a:endParaRPr lang="en-US" b="1" dirty="0"/>
          </a:p>
        </p:txBody>
      </p:sp>
      <p:sp>
        <p:nvSpPr>
          <p:cNvPr id="3" name="Rectangle 2"/>
          <p:cNvSpPr/>
          <p:nvPr/>
        </p:nvSpPr>
        <p:spPr>
          <a:xfrm>
            <a:off x="4658265" y="804731"/>
            <a:ext cx="4192438" cy="1077218"/>
          </a:xfrm>
          <a:prstGeom prst="rect">
            <a:avLst/>
          </a:prstGeom>
        </p:spPr>
        <p:txBody>
          <a:bodyPr wrap="square">
            <a:spAutoFit/>
          </a:bodyPr>
          <a:lstStyle/>
          <a:p>
            <a:pPr algn="ctr"/>
            <a:r>
              <a:rPr lang="en-US" sz="3200" dirty="0" smtClean="0">
                <a:solidFill>
                  <a:srgbClr val="EE8200"/>
                </a:solidFill>
                <a:latin typeface="Garamond" panose="02020404030301010803" pitchFamily="18" charset="0"/>
              </a:rPr>
              <a:t>Introduction Video</a:t>
            </a:r>
          </a:p>
          <a:p>
            <a:pPr algn="ctr"/>
            <a:r>
              <a:rPr lang="en-US" sz="3200" dirty="0">
                <a:solidFill>
                  <a:srgbClr val="EE8200"/>
                </a:solidFill>
                <a:latin typeface="Garamond" panose="02020404030301010803" pitchFamily="18" charset="0"/>
                <a:hlinkClick r:id="rId3"/>
              </a:rPr>
              <a:t>http://</a:t>
            </a:r>
            <a:r>
              <a:rPr lang="en-US" sz="3200" dirty="0" smtClean="0">
                <a:solidFill>
                  <a:srgbClr val="EE8200"/>
                </a:solidFill>
                <a:latin typeface="Garamond" panose="02020404030301010803" pitchFamily="18" charset="0"/>
                <a:hlinkClick r:id="rId3"/>
              </a:rPr>
              <a:t>bit.ly/1O0GnNo</a:t>
            </a:r>
            <a:r>
              <a:rPr lang="en-US" sz="3200" dirty="0" smtClean="0">
                <a:solidFill>
                  <a:srgbClr val="EE8200"/>
                </a:solidFill>
                <a:latin typeface="Garamond" panose="02020404030301010803" pitchFamily="18" charset="0"/>
              </a:rPr>
              <a:t> </a:t>
            </a:r>
          </a:p>
        </p:txBody>
      </p:sp>
      <p:pic>
        <p:nvPicPr>
          <p:cNvPr id="4098" name="Picture 2" descr="C:\Users\chengkai\AppData\Local\Temp\Rar$DRa0.625\static_qr_code_without_log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279366" y="1883700"/>
            <a:ext cx="3073339" cy="3073339"/>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itle 1"/>
          <p:cNvSpPr txBox="1">
            <a:spLocks/>
          </p:cNvSpPr>
          <p:nvPr/>
        </p:nvSpPr>
        <p:spPr>
          <a:xfrm>
            <a:off x="127778" y="849046"/>
            <a:ext cx="4772026" cy="988588"/>
          </a:xfrm>
          <a:prstGeom prst="rect">
            <a:avLst/>
          </a:prstGeom>
        </p:spPr>
        <p:txBody>
          <a:bodyPr anchor="ctr"/>
          <a:lstStyle/>
          <a:p>
            <a:pPr algn="ctr" fontAlgn="auto">
              <a:spcBef>
                <a:spcPct val="0"/>
              </a:spcBef>
              <a:spcAft>
                <a:spcPts val="0"/>
              </a:spcAft>
              <a:defRPr/>
            </a:pPr>
            <a:r>
              <a:rPr lang="en-US" sz="3200" dirty="0" smtClean="0">
                <a:solidFill>
                  <a:srgbClr val="EE8200"/>
                </a:solidFill>
                <a:latin typeface="Garamond" panose="02020404030301010803" pitchFamily="18" charset="0"/>
                <a:ea typeface="+mj-ea"/>
                <a:cs typeface="+mj-cs"/>
              </a:rPr>
              <a:t>Prototype</a:t>
            </a:r>
          </a:p>
          <a:p>
            <a:pPr algn="ctr" fontAlgn="auto">
              <a:spcBef>
                <a:spcPct val="0"/>
              </a:spcBef>
              <a:spcAft>
                <a:spcPts val="0"/>
              </a:spcAft>
              <a:defRPr/>
            </a:pPr>
            <a:r>
              <a:rPr lang="en-US" sz="3200" dirty="0" smtClean="0">
                <a:solidFill>
                  <a:srgbClr val="EE8200"/>
                </a:solidFill>
                <a:latin typeface="Garamond" panose="02020404030301010803" pitchFamily="18" charset="0"/>
                <a:ea typeface="+mj-ea"/>
                <a:cs typeface="+mj-cs"/>
                <a:hlinkClick r:id="rId5"/>
              </a:rPr>
              <a:t>http://idir.uta.edu/orion</a:t>
            </a:r>
            <a:r>
              <a:rPr lang="en-US" sz="3200" dirty="0" smtClean="0">
                <a:solidFill>
                  <a:srgbClr val="EE8200"/>
                </a:solidFill>
                <a:latin typeface="Garamond" panose="02020404030301010803" pitchFamily="18" charset="0"/>
                <a:ea typeface="+mj-ea"/>
                <a:cs typeface="+mj-cs"/>
              </a:rPr>
              <a:t> </a:t>
            </a:r>
          </a:p>
        </p:txBody>
      </p:sp>
    </p:spTree>
    <p:extLst>
      <p:ext uri="{BB962C8B-B14F-4D97-AF65-F5344CB8AC3E}">
        <p14:creationId xmlns="" xmlns:p14="http://schemas.microsoft.com/office/powerpoint/2010/main" val="62661199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efcf9526-8f58-4668-98d8-2ea05232c146"/>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4.xml><?xml version="1.0" encoding="utf-8"?>
<ds:datastoreItem xmlns:ds="http://schemas.openxmlformats.org/officeDocument/2006/customXml" ds:itemID="{91ECADBA-ED53-4B09-9B9E-9372BF1CBD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9225</TotalTime>
  <Words>1982</Words>
  <Application>Microsoft Office PowerPoint</Application>
  <PresentationFormat>On-screen Show (16:9)</PresentationFormat>
  <Paragraphs>345</Paragraphs>
  <Slides>46</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49" baseType="lpstr">
      <vt:lpstr>Data Analytics for Computational Journalism</vt:lpstr>
      <vt:lpstr>Metro Template Colored Titles Segoe UI 16x9</vt:lpstr>
      <vt:lpstr>Equation</vt:lpstr>
      <vt:lpstr>Slide 1</vt:lpstr>
      <vt:lpstr>Ultra-heterogeneous Entity Graphs</vt:lpstr>
      <vt:lpstr>Linked Open Data</vt:lpstr>
      <vt:lpstr>Structured Queries are Difficult to Write</vt:lpstr>
      <vt:lpstr>Simpler Query Paradigms</vt:lpstr>
      <vt:lpstr>Visual Query Builders</vt:lpstr>
      <vt:lpstr>An Example: QUBLE</vt:lpstr>
      <vt:lpstr>Slide 8</vt:lpstr>
      <vt:lpstr>Slide 9</vt:lpstr>
      <vt:lpstr>Objectives of Orion</vt:lpstr>
      <vt:lpstr>Orion GUI</vt:lpstr>
      <vt:lpstr>Active Mode</vt:lpstr>
      <vt:lpstr>Passive Mode</vt:lpstr>
      <vt:lpstr>Rank Candidate Edges for Suggestions</vt:lpstr>
      <vt:lpstr>Concepts</vt:lpstr>
      <vt:lpstr>Concepts</vt:lpstr>
      <vt:lpstr>Random Decision Path (RDP)</vt:lpstr>
      <vt:lpstr>Random Decision Path: Scoring</vt:lpstr>
      <vt:lpstr>Query Log</vt:lpstr>
      <vt:lpstr>Query Log Simulation: Wikipedia + Data Graph</vt:lpstr>
      <vt:lpstr>Query Log Simulation: Data Graph Only</vt:lpstr>
      <vt:lpstr>Query Log Simulation: Injecting Negative Edges</vt:lpstr>
      <vt:lpstr>Experiments</vt:lpstr>
      <vt:lpstr>Experiments (cont.)</vt:lpstr>
      <vt:lpstr>Query Logs Compared</vt:lpstr>
      <vt:lpstr>User Studies: Setup</vt:lpstr>
      <vt:lpstr>User Studies: Conversion Rate</vt:lpstr>
      <vt:lpstr>User Studies: Efficiency by Time</vt:lpstr>
      <vt:lpstr>User Studies: Efficiency by Number of Iterations</vt:lpstr>
      <vt:lpstr>User Studies: User Experience Results</vt:lpstr>
      <vt:lpstr>Edge Ranking Algorithms</vt:lpstr>
      <vt:lpstr>Edge Ranking Algorithms: Efficiency by Number of Suggestions</vt:lpstr>
      <vt:lpstr>Edge Ranking Algorithms: Efficiency by Time</vt:lpstr>
      <vt:lpstr>Query Logs Comparison</vt:lpstr>
      <vt:lpstr>Tuning RDP Parameters</vt:lpstr>
      <vt:lpstr>Orion Contributions</vt:lpstr>
      <vt:lpstr>Slide 37</vt:lpstr>
      <vt:lpstr>GQBE GUI</vt:lpstr>
      <vt:lpstr>Slide 39</vt:lpstr>
      <vt:lpstr>TableView</vt:lpstr>
      <vt:lpstr>TableView</vt:lpstr>
      <vt:lpstr>Publications</vt:lpstr>
      <vt:lpstr>Publications</vt:lpstr>
      <vt:lpstr>Acknowledgment</vt:lpstr>
      <vt:lpstr>Acknowledgment</vt:lpstr>
      <vt:lpstr>Thank You!  Questions?</vt:lpstr>
    </vt:vector>
  </TitlesOfParts>
  <Manager>&lt;Content Manager Name Here&gt;</Manager>
  <Company>The University of Texas at Arlington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new1</cp:lastModifiedBy>
  <cp:revision>683</cp:revision>
  <dcterms:created xsi:type="dcterms:W3CDTF">2013-05-03T04:52:11Z</dcterms:created>
  <dcterms:modified xsi:type="dcterms:W3CDTF">2016-03-20T02:50:11Z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