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26"/>
  </p:notesMasterIdLst>
  <p:handoutMasterIdLst>
    <p:handoutMasterId r:id="rId27"/>
  </p:handoutMasterIdLst>
  <p:sldIdLst>
    <p:sldId id="376" r:id="rId7"/>
    <p:sldId id="865" r:id="rId8"/>
    <p:sldId id="866" r:id="rId9"/>
    <p:sldId id="867" r:id="rId10"/>
    <p:sldId id="869" r:id="rId11"/>
    <p:sldId id="1230" r:id="rId12"/>
    <p:sldId id="1261" r:id="rId13"/>
    <p:sldId id="979" r:id="rId14"/>
    <p:sldId id="981" r:id="rId15"/>
    <p:sldId id="969" r:id="rId16"/>
    <p:sldId id="977" r:id="rId17"/>
    <p:sldId id="1260" r:id="rId18"/>
    <p:sldId id="1246" r:id="rId19"/>
    <p:sldId id="1257" r:id="rId20"/>
    <p:sldId id="1262" r:id="rId21"/>
    <p:sldId id="1263" r:id="rId22"/>
    <p:sldId id="1264" r:id="rId23"/>
    <p:sldId id="1265" r:id="rId24"/>
    <p:sldId id="794" r:id="rId25"/>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865"/>
            <p14:sldId id="866"/>
            <p14:sldId id="867"/>
            <p14:sldId id="869"/>
            <p14:sldId id="1230"/>
            <p14:sldId id="1261"/>
            <p14:sldId id="979"/>
            <p14:sldId id="981"/>
            <p14:sldId id="969"/>
            <p14:sldId id="977"/>
            <p14:sldId id="1260"/>
            <p14:sldId id="1246"/>
            <p14:sldId id="1257"/>
            <p14:sldId id="1262"/>
            <p14:sldId id="1263"/>
            <p14:sldId id="1264"/>
            <p14:sldId id="1265"/>
            <p14:sldId id="79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8200"/>
    <a:srgbClr val="F58026"/>
    <a:srgbClr val="0064B1"/>
    <a:srgbClr val="F28500"/>
    <a:srgbClr val="83B800"/>
    <a:srgbClr val="FFFFFF"/>
    <a:srgbClr val="FBFBFB"/>
    <a:srgbClr val="000000"/>
    <a:srgbClr val="929292"/>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4994" autoAdjust="0"/>
    <p:restoredTop sz="98417" autoAdjust="0"/>
  </p:normalViewPr>
  <p:slideViewPr>
    <p:cSldViewPr snapToGrid="0">
      <p:cViewPr>
        <p:scale>
          <a:sx n="100" d="100"/>
          <a:sy n="100" d="100"/>
        </p:scale>
        <p:origin x="-888" y="-348"/>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2/20/2016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2/20/2016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9946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
        <p:nvSpPr>
          <p:cNvPr id="2" name="Slide Number Placeholder 1"/>
          <p:cNvSpPr>
            <a:spLocks noGrp="1"/>
          </p:cNvSpPr>
          <p:nvPr>
            <p:ph type="sldNum" sz="quarter" idx="12"/>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3642012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2.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©2015-2016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75" r:id="rId6"/>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 Id="rId5" Type="http://schemas.openxmlformats.org/officeDocument/2006/relationships/image" Target="../media/image24.jpeg"/><Relationship Id="rId4" Type="http://schemas.openxmlformats.org/officeDocument/2006/relationships/image" Target="../media/image2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421241" y="2681600"/>
            <a:ext cx="6494034" cy="447558"/>
          </a:xfrm>
        </p:spPr>
        <p:txBody>
          <a:bodyPr/>
          <a:lstStyle/>
          <a:p>
            <a:pPr algn="ctr"/>
            <a:r>
              <a:rPr lang="en-US" sz="3200" b="1" dirty="0" smtClean="0">
                <a:solidFill>
                  <a:srgbClr val="EE8200"/>
                </a:solidFill>
              </a:rPr>
              <a:t>The </a:t>
            </a:r>
            <a:r>
              <a:rPr lang="en-US" sz="3200" b="1" dirty="0">
                <a:solidFill>
                  <a:srgbClr val="EE8200"/>
                </a:solidFill>
              </a:rPr>
              <a:t>Quest to Automate </a:t>
            </a:r>
            <a:r>
              <a:rPr lang="en-US" sz="3200" b="1" dirty="0" smtClean="0">
                <a:solidFill>
                  <a:srgbClr val="EE8200"/>
                </a:solidFill>
              </a:rPr>
              <a:t>Fact-Checking</a:t>
            </a:r>
            <a:endParaRPr lang="en-US" sz="3200" b="1" dirty="0">
              <a:solidFill>
                <a:srgbClr val="EE8200"/>
              </a:solidFill>
            </a:endParaRPr>
          </a:p>
        </p:txBody>
      </p:sp>
      <p:sp>
        <p:nvSpPr>
          <p:cNvPr id="7" name="Text Placeholder 6"/>
          <p:cNvSpPr>
            <a:spLocks noGrp="1"/>
          </p:cNvSpPr>
          <p:nvPr>
            <p:ph type="body" sz="quarter" idx="11"/>
          </p:nvPr>
        </p:nvSpPr>
        <p:spPr>
          <a:xfrm>
            <a:off x="354854" y="3338401"/>
            <a:ext cx="8480802" cy="1292662"/>
          </a:xfrm>
        </p:spPr>
        <p:txBody>
          <a:bodyPr/>
          <a:lstStyle/>
          <a:p>
            <a:r>
              <a:rPr lang="en-US" sz="2000" dirty="0">
                <a:solidFill>
                  <a:schemeClr val="bg1"/>
                </a:solidFill>
                <a:latin typeface="Garamond" panose="02020404030301010803" pitchFamily="18" charset="0"/>
              </a:rPr>
              <a:t>Chengkai Li</a:t>
            </a:r>
          </a:p>
          <a:p>
            <a:r>
              <a:rPr lang="en-US" sz="2000" dirty="0">
                <a:solidFill>
                  <a:schemeClr val="bg1"/>
                </a:solidFill>
                <a:latin typeface="Garamond" panose="02020404030301010803" pitchFamily="18" charset="0"/>
              </a:rPr>
              <a:t>Associate Professor, Department of Computer Science and Engineering</a:t>
            </a:r>
          </a:p>
          <a:p>
            <a:r>
              <a:rPr lang="en-US" sz="2000" dirty="0">
                <a:solidFill>
                  <a:schemeClr val="bg1"/>
                </a:solidFill>
                <a:latin typeface="Garamond" panose="02020404030301010803" pitchFamily="18" charset="0"/>
              </a:rPr>
              <a:t>Director, Innovative Database and Information Systems Research (IDIR) Laboratory</a:t>
            </a:r>
          </a:p>
          <a:p>
            <a:r>
              <a:rPr lang="en-US" sz="2000" dirty="0">
                <a:solidFill>
                  <a:schemeClr val="bg1"/>
                </a:solidFill>
                <a:latin typeface="Garamond" panose="02020404030301010803" pitchFamily="18" charset="0"/>
              </a:rPr>
              <a:t>University of Texas at </a:t>
            </a:r>
            <a:r>
              <a:rPr lang="en-US" sz="2000" dirty="0" smtClean="0">
                <a:solidFill>
                  <a:schemeClr val="bg1"/>
                </a:solidFill>
                <a:latin typeface="Garamond" panose="02020404030301010803" pitchFamily="18" charset="0"/>
              </a:rPr>
              <a:t>Arlington</a:t>
            </a:r>
            <a:endParaRPr lang="en-US" sz="2000" dirty="0">
              <a:solidFill>
                <a:schemeClr val="bg1"/>
              </a:solidFill>
              <a:latin typeface="Garamond" panose="02020404030301010803" pitchFamily="18" charset="0"/>
            </a:endParaRPr>
          </a:p>
        </p:txBody>
      </p:sp>
      <p:pic>
        <p:nvPicPr>
          <p:cNvPr id="4" name="Picture 3" descr="C:\Users\chengkai\AppData\Local\Temp\Rar$DRa0.823\downloads\original-6017-529537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933" y="295275"/>
            <a:ext cx="2752650" cy="229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1701" y="826441"/>
            <a:ext cx="5740048" cy="4089783"/>
          </a:xfrm>
          <a:prstGeom prst="rect">
            <a:avLst/>
          </a:prstGeom>
        </p:spPr>
      </p:pic>
      <p:sp>
        <p:nvSpPr>
          <p:cNvPr id="4" name="Slide Number Placeholder 3"/>
          <p:cNvSpPr>
            <a:spLocks noGrp="1"/>
          </p:cNvSpPr>
          <p:nvPr>
            <p:ph type="sldNum" sz="quarter" idx="10"/>
          </p:nvPr>
        </p:nvSpPr>
        <p:spPr/>
        <p:txBody>
          <a:bodyPr/>
          <a:lstStyle/>
          <a:p>
            <a:fld id="{30DB7900-D72E-4025-AF90-97BD6DF59E7D}" type="slidenum">
              <a:rPr lang="en-US" smtClean="0"/>
              <a:pPr/>
              <a:t>10</a:t>
            </a:fld>
            <a:endParaRPr lang="en-US"/>
          </a:p>
        </p:txBody>
      </p:sp>
      <p:pic>
        <p:nvPicPr>
          <p:cNvPr id="6" name="Picture 2" descr="C:\Users\chengkai\Downloads\IMG_20150821_16044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936169"/>
            <a:ext cx="2902742" cy="387032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389436" y="171451"/>
            <a:ext cx="8363938" cy="559449"/>
          </a:xfrm>
        </p:spPr>
        <p:txBody>
          <a:bodyPr/>
          <a:lstStyle/>
          <a:p>
            <a:r>
              <a:rPr lang="en-US" sz="4000" dirty="0" smtClean="0"/>
              <a:t>Live Coverage of Debates</a:t>
            </a:r>
            <a:endParaRPr lang="en-US" sz="4000" dirty="0"/>
          </a:p>
        </p:txBody>
      </p:sp>
    </p:spTree>
    <p:extLst>
      <p:ext uri="{BB962C8B-B14F-4D97-AF65-F5344CB8AC3E}">
        <p14:creationId xmlns:p14="http://schemas.microsoft.com/office/powerpoint/2010/main" val="3647071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30DB7900-D72E-4025-AF90-97BD6DF59E7D}" type="slidenum">
              <a:rPr lang="en-US" smtClean="0"/>
              <a:pPr/>
              <a:t>11</a:t>
            </a:fld>
            <a:endParaRPr lang="en-US"/>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
            <a:ext cx="9144000" cy="5034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2668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30DB7900-D72E-4025-AF90-97BD6DF59E7D}" type="slidenum">
              <a:rPr lang="en-US" smtClean="0"/>
              <a:pPr/>
              <a:t>12</a:t>
            </a:fld>
            <a:endParaRPr lang="en-US"/>
          </a:p>
        </p:txBody>
      </p:sp>
      <p:sp>
        <p:nvSpPr>
          <p:cNvPr id="7" name="Title 1"/>
          <p:cNvSpPr>
            <a:spLocks noGrp="1"/>
          </p:cNvSpPr>
          <p:nvPr>
            <p:ph type="title"/>
          </p:nvPr>
        </p:nvSpPr>
        <p:spPr>
          <a:xfrm>
            <a:off x="389436" y="171451"/>
            <a:ext cx="8363938" cy="559449"/>
          </a:xfrm>
        </p:spPr>
        <p:txBody>
          <a:bodyPr/>
          <a:lstStyle/>
          <a:p>
            <a:r>
              <a:rPr lang="en-US" sz="4000" dirty="0" smtClean="0"/>
              <a:t>Retweeting Claims in Tweets</a:t>
            </a:r>
            <a:endParaRPr lang="en-US" sz="4000" dirty="0"/>
          </a:p>
        </p:txBody>
      </p:sp>
      <p:pic>
        <p:nvPicPr>
          <p:cNvPr id="5" name="Picture 2" descr="C:\home\clouds\Google Drive\Funding\Proposal\knight\2015\Knight News Challenge\screenshots\twitt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5896" y="628650"/>
            <a:ext cx="2595049" cy="4338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7526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84673" y="342900"/>
            <a:ext cx="8423524" cy="503536"/>
          </a:xfrm>
        </p:spPr>
        <p:txBody>
          <a:bodyPr/>
          <a:lstStyle/>
          <a:p>
            <a:r>
              <a:rPr lang="en-US" sz="3600" dirty="0" smtClean="0">
                <a:solidFill>
                  <a:srgbClr val="0064B1"/>
                </a:solidFill>
                <a:latin typeface="Garamond" panose="02020404030301010803" pitchFamily="18" charset="0"/>
              </a:rPr>
              <a:t>The Holy </a:t>
            </a:r>
            <a:r>
              <a:rPr lang="en-US" sz="3600" dirty="0">
                <a:solidFill>
                  <a:srgbClr val="0064B1"/>
                </a:solidFill>
                <a:latin typeface="Garamond" panose="02020404030301010803" pitchFamily="18" charset="0"/>
              </a:rPr>
              <a:t>Grail: Automated, L</a:t>
            </a:r>
            <a:r>
              <a:rPr lang="en-US" sz="3600" dirty="0" smtClean="0">
                <a:solidFill>
                  <a:srgbClr val="0064B1"/>
                </a:solidFill>
                <a:latin typeface="Garamond" panose="02020404030301010803" pitchFamily="18" charset="0"/>
              </a:rPr>
              <a:t>ive Fact-Checking</a:t>
            </a:r>
            <a:endParaRPr lang="en-US" sz="3600" dirty="0">
              <a:solidFill>
                <a:srgbClr val="0064B1"/>
              </a:solidFill>
              <a:latin typeface="Garamond" panose="02020404030301010803" pitchFamily="18" charset="0"/>
            </a:endParaRPr>
          </a:p>
        </p:txBody>
      </p:sp>
      <p:pic>
        <p:nvPicPr>
          <p:cNvPr id="1026" name="Picture 2" descr="http://i.ebayimg.com/00/s/NTY4WDY0MA==/z/bLYAAOSwRLZUKwMg/$_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37" y="1447799"/>
            <a:ext cx="3253182" cy="2884489"/>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0DB7900-D72E-4025-AF90-97BD6DF59E7D}" type="slidenum">
              <a:rPr lang="en-US" smtClean="0"/>
              <a:pPr/>
              <a:t>13</a:t>
            </a:fld>
            <a:endParaRPr lang="en-US"/>
          </a:p>
        </p:txBody>
      </p:sp>
      <p:grpSp>
        <p:nvGrpSpPr>
          <p:cNvPr id="9" name="Group 8"/>
          <p:cNvGrpSpPr/>
          <p:nvPr/>
        </p:nvGrpSpPr>
        <p:grpSpPr>
          <a:xfrm>
            <a:off x="3810000" y="1276752"/>
            <a:ext cx="5200650" cy="3226582"/>
            <a:chOff x="1104900" y="1021558"/>
            <a:chExt cx="6896100" cy="3879056"/>
          </a:xfrm>
        </p:grpSpPr>
        <p:pic>
          <p:nvPicPr>
            <p:cNvPr id="10" name="image-4.png"/>
            <p:cNvPicPr/>
            <p:nvPr/>
          </p:nvPicPr>
          <p:blipFill>
            <a:blip r:embed="rId3">
              <a:extLst/>
            </a:blip>
            <a:stretch>
              <a:fillRect/>
            </a:stretch>
          </p:blipFill>
          <p:spPr>
            <a:xfrm>
              <a:off x="1104900" y="1021558"/>
              <a:ext cx="6896100" cy="3879056"/>
            </a:xfrm>
            <a:prstGeom prst="rect">
              <a:avLst/>
            </a:prstGeom>
            <a:ln w="12700">
              <a:miter lim="400000"/>
            </a:ln>
          </p:spPr>
        </p:pic>
        <p:pic>
          <p:nvPicPr>
            <p:cNvPr id="11" name="Taliban Dan.jpg"/>
            <p:cNvPicPr/>
            <p:nvPr/>
          </p:nvPicPr>
          <p:blipFill>
            <a:blip r:embed="rId4">
              <a:extLst/>
            </a:blip>
            <a:stretch>
              <a:fillRect/>
            </a:stretch>
          </p:blipFill>
          <p:spPr>
            <a:xfrm rot="21180000">
              <a:off x="5736764" y="1402583"/>
              <a:ext cx="1960564" cy="762001"/>
            </a:xfrm>
            <a:prstGeom prst="rect">
              <a:avLst/>
            </a:prstGeom>
            <a:ln w="12700">
              <a:miter lim="400000"/>
            </a:ln>
          </p:spPr>
        </p:pic>
        <p:pic>
          <p:nvPicPr>
            <p:cNvPr id="12" name="tom-false-pf.jpg"/>
            <p:cNvPicPr/>
            <p:nvPr/>
          </p:nvPicPr>
          <p:blipFill>
            <a:blip r:embed="rId5">
              <a:extLst/>
            </a:blip>
            <a:srcRect l="4618" t="4046" r="4846" b="25065"/>
            <a:stretch>
              <a:fillRect/>
            </a:stretch>
          </p:blipFill>
          <p:spPr>
            <a:xfrm rot="21180000">
              <a:off x="6779513" y="1336420"/>
              <a:ext cx="895351" cy="569120"/>
            </a:xfrm>
            <a:prstGeom prst="rect">
              <a:avLst/>
            </a:prstGeom>
            <a:ln w="12700">
              <a:miter lim="400000"/>
            </a:ln>
          </p:spPr>
        </p:pic>
      </p:grpSp>
      <p:sp>
        <p:nvSpPr>
          <p:cNvPr id="13" name="TextBox 12"/>
          <p:cNvSpPr txBox="1"/>
          <p:nvPr/>
        </p:nvSpPr>
        <p:spPr>
          <a:xfrm>
            <a:off x="7434898" y="4193788"/>
            <a:ext cx="1575752" cy="276999"/>
          </a:xfrm>
          <a:prstGeom prst="rect">
            <a:avLst/>
          </a:prstGeom>
          <a:noFill/>
        </p:spPr>
        <p:txBody>
          <a:bodyPr wrap="none" lIns="0" tIns="0" rIns="0" bIns="0" rtlCol="0">
            <a:spAutoFit/>
          </a:bodyPr>
          <a:lstStyle/>
          <a:p>
            <a:r>
              <a:rPr lang="en-US" sz="1800" dirty="0" smtClean="0">
                <a:latin typeface="Garamond" panose="02020404030301010803" pitchFamily="18" charset="0"/>
              </a:rPr>
              <a:t>Source: Bill Adair</a:t>
            </a:r>
            <a:endParaRPr lang="en-US" sz="18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Tree>
    <p:extLst>
      <p:ext uri="{BB962C8B-B14F-4D97-AF65-F5344CB8AC3E}">
        <p14:creationId xmlns:p14="http://schemas.microsoft.com/office/powerpoint/2010/main" val="3320756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308496" y="1872534"/>
            <a:ext cx="1151000" cy="344963"/>
          </a:xfrm>
          <a:prstGeom prst="rect">
            <a:avLst/>
          </a:prstGeom>
          <a:solidFill>
            <a:schemeClr val="accent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Can 1"/>
          <p:cNvSpPr/>
          <p:nvPr/>
        </p:nvSpPr>
        <p:spPr bwMode="auto">
          <a:xfrm>
            <a:off x="5655345" y="787291"/>
            <a:ext cx="970907" cy="827645"/>
          </a:xfrm>
          <a:prstGeom prst="can">
            <a:avLst/>
          </a:prstGeom>
          <a:solidFill>
            <a:schemeClr val="accent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TextBox 12"/>
          <p:cNvSpPr txBox="1"/>
          <p:nvPr/>
        </p:nvSpPr>
        <p:spPr>
          <a:xfrm>
            <a:off x="5743658" y="2706203"/>
            <a:ext cx="1765189" cy="283604"/>
          </a:xfrm>
          <a:prstGeom prst="rect">
            <a:avLst/>
          </a:prstGeom>
          <a:noFill/>
        </p:spPr>
        <p:txBody>
          <a:bodyPr wrap="square" lIns="0" tIns="0" rIns="0" bIns="0" rtlCol="0">
            <a:spAutoFit/>
          </a:bodyPr>
          <a:lstStyle/>
          <a:p>
            <a:pPr>
              <a:lnSpc>
                <a:spcPts val="2200"/>
              </a:lnSpc>
            </a:pPr>
            <a:r>
              <a:rPr lang="en-US" sz="2000" dirty="0" smtClean="0">
                <a:latin typeface="Garamond" panose="02020404030301010803" pitchFamily="18" charset="0"/>
              </a:rPr>
              <a:t>no match</a:t>
            </a:r>
          </a:p>
        </p:txBody>
      </p:sp>
      <p:sp>
        <p:nvSpPr>
          <p:cNvPr id="18" name="Right Arrow 17"/>
          <p:cNvSpPr/>
          <p:nvPr/>
        </p:nvSpPr>
        <p:spPr bwMode="auto">
          <a:xfrm>
            <a:off x="5573399" y="1922161"/>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19" name="Right Arrow 18"/>
          <p:cNvSpPr/>
          <p:nvPr/>
        </p:nvSpPr>
        <p:spPr bwMode="auto">
          <a:xfrm>
            <a:off x="3872168" y="1937003"/>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20" name="Right Arrow 19"/>
          <p:cNvSpPr/>
          <p:nvPr/>
        </p:nvSpPr>
        <p:spPr bwMode="auto">
          <a:xfrm>
            <a:off x="7376171" y="1916615"/>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22" name="Title 21"/>
          <p:cNvSpPr>
            <a:spLocks noGrp="1"/>
          </p:cNvSpPr>
          <p:nvPr>
            <p:ph type="title"/>
          </p:nvPr>
        </p:nvSpPr>
        <p:spPr>
          <a:xfrm>
            <a:off x="389436" y="171450"/>
            <a:ext cx="8363938" cy="671402"/>
          </a:xfrm>
        </p:spPr>
        <p:txBody>
          <a:bodyPr/>
          <a:lstStyle/>
          <a:p>
            <a:r>
              <a:rPr lang="en-US" dirty="0" err="1" smtClean="0"/>
              <a:t>ClaimBuster</a:t>
            </a:r>
            <a:r>
              <a:rPr lang="en-US" dirty="0" smtClean="0"/>
              <a:t>: What to </a:t>
            </a:r>
            <a:r>
              <a:rPr lang="en-US" smtClean="0"/>
              <a:t>be Done</a:t>
            </a:r>
            <a:endParaRPr lang="en-US" dirty="0"/>
          </a:p>
        </p:txBody>
      </p:sp>
      <p:sp>
        <p:nvSpPr>
          <p:cNvPr id="24" name="TextBox 23"/>
          <p:cNvSpPr txBox="1"/>
          <p:nvPr/>
        </p:nvSpPr>
        <p:spPr>
          <a:xfrm>
            <a:off x="874580" y="3350235"/>
            <a:ext cx="3866924" cy="1128514"/>
          </a:xfrm>
          <a:prstGeom prst="rect">
            <a:avLst/>
          </a:prstGeom>
          <a:noFill/>
        </p:spPr>
        <p:txBody>
          <a:bodyPr wrap="square" lIns="0" tIns="0" rIns="0" bIns="0" rtlCol="0">
            <a:spAutoFit/>
          </a:bodyPr>
          <a:lstStyle/>
          <a:p>
            <a:pPr marL="342900" indent="-342900">
              <a:lnSpc>
                <a:spcPts val="2200"/>
              </a:lnSpc>
              <a:buFontTx/>
              <a:buChar char="-"/>
            </a:pPr>
            <a:r>
              <a:rPr lang="en-US" sz="2000" dirty="0" smtClean="0">
                <a:latin typeface="Garamond" panose="02020404030301010803" pitchFamily="18" charset="0"/>
              </a:rPr>
              <a:t>solicit analyses from professionals;</a:t>
            </a:r>
          </a:p>
          <a:p>
            <a:pPr marL="342900" indent="-342900">
              <a:lnSpc>
                <a:spcPts val="2200"/>
              </a:lnSpc>
              <a:buFontTx/>
              <a:buChar char="-"/>
            </a:pPr>
            <a:r>
              <a:rPr lang="en-US" sz="2000" dirty="0" smtClean="0">
                <a:latin typeface="Garamond" panose="02020404030301010803" pitchFamily="18" charset="0"/>
              </a:rPr>
              <a:t>crowd;</a:t>
            </a:r>
            <a:endParaRPr lang="en-US" sz="2000" dirty="0">
              <a:latin typeface="Garamond" panose="02020404030301010803" pitchFamily="18" charset="0"/>
            </a:endParaRPr>
          </a:p>
          <a:p>
            <a:pPr marL="342900" indent="-342900">
              <a:lnSpc>
                <a:spcPts val="2200"/>
              </a:lnSpc>
              <a:buFontTx/>
              <a:buChar char="-"/>
            </a:pPr>
            <a:r>
              <a:rPr lang="en-US" sz="2000" dirty="0">
                <a:latin typeface="Garamond" panose="02020404030301010803" pitchFamily="18" charset="0"/>
              </a:rPr>
              <a:t>d</a:t>
            </a:r>
            <a:r>
              <a:rPr lang="en-US" sz="2000" dirty="0" smtClean="0">
                <a:latin typeface="Garamond" panose="02020404030301010803" pitchFamily="18" charset="0"/>
              </a:rPr>
              <a:t>ata analysis, algorithmic fact-checking</a:t>
            </a:r>
          </a:p>
        </p:txBody>
      </p:sp>
      <p:sp>
        <p:nvSpPr>
          <p:cNvPr id="25" name="Rectangle 24"/>
          <p:cNvSpPr/>
          <p:nvPr/>
        </p:nvSpPr>
        <p:spPr>
          <a:xfrm>
            <a:off x="155049" y="4699111"/>
            <a:ext cx="6913661" cy="400110"/>
          </a:xfrm>
          <a:prstGeom prst="rect">
            <a:avLst/>
          </a:prstGeom>
        </p:spPr>
        <p:txBody>
          <a:bodyPr wrap="square">
            <a:spAutoFit/>
          </a:bodyPr>
          <a:lstStyle/>
          <a:p>
            <a:r>
              <a:rPr lang="en-US" sz="1000" dirty="0" smtClean="0">
                <a:latin typeface="Garamond" pitchFamily="18" charset="0"/>
              </a:rPr>
              <a:t>www.wsandb.co.uk/wsb/news/2405401/european-court-rules-insurers-need-to-include-economic-consequences-of-policies#</a:t>
            </a:r>
          </a:p>
          <a:p>
            <a:r>
              <a:rPr lang="en-US" sz="1000" dirty="0" smtClean="0">
                <a:latin typeface="Garamond" pitchFamily="18" charset="0"/>
              </a:rPr>
              <a:t>www.outsidethebeltway.com</a:t>
            </a:r>
            <a:endParaRPr lang="en-US" sz="1000" dirty="0">
              <a:latin typeface="Garamond" pitchFamily="18" charset="0"/>
            </a:endParaRPr>
          </a:p>
        </p:txBody>
      </p:sp>
      <p:sp>
        <p:nvSpPr>
          <p:cNvPr id="17" name="TextBox 16"/>
          <p:cNvSpPr txBox="1"/>
          <p:nvPr/>
        </p:nvSpPr>
        <p:spPr>
          <a:xfrm>
            <a:off x="454523" y="972014"/>
            <a:ext cx="3265260" cy="1974900"/>
          </a:xfrm>
          <a:prstGeom prst="rect">
            <a:avLst/>
          </a:prstGeom>
          <a:noFill/>
          <a:ln>
            <a:solidFill>
              <a:schemeClr val="tx1"/>
            </a:solidFill>
          </a:ln>
        </p:spPr>
        <p:txBody>
          <a:bodyPr wrap="square" lIns="0" tIns="0" rIns="0" bIns="0" rtlCol="0">
            <a:spAutoFit/>
          </a:bodyPr>
          <a:lstStyle/>
          <a:p>
            <a:pPr marL="342900" indent="-342900">
              <a:lnSpc>
                <a:spcPts val="2200"/>
              </a:lnSpc>
              <a:buFont typeface="Courier New" panose="02070309020205020404" pitchFamily="49" charset="0"/>
              <a:buChar char="o"/>
            </a:pPr>
            <a:r>
              <a:rPr lang="en-US" sz="2000" dirty="0">
                <a:latin typeface="Garamond" panose="02020404030301010803" pitchFamily="18" charset="0"/>
              </a:rPr>
              <a:t>live events </a:t>
            </a:r>
            <a:r>
              <a:rPr lang="en-US" sz="2000" dirty="0" smtClean="0">
                <a:latin typeface="Garamond" panose="02020404030301010803" pitchFamily="18" charset="0"/>
              </a:rPr>
              <a:t>(debates, </a:t>
            </a:r>
            <a:r>
              <a:rPr lang="en-US" sz="2000" dirty="0">
                <a:latin typeface="Garamond" panose="02020404030301010803" pitchFamily="18" charset="0"/>
              </a:rPr>
              <a:t>interviews, congressional debates</a:t>
            </a:r>
            <a:r>
              <a:rPr lang="en-US" sz="2000" dirty="0" smtClean="0">
                <a:latin typeface="Garamond" panose="02020404030301010803" pitchFamily="18" charset="0"/>
              </a:rPr>
              <a:t>) and ads on TV</a:t>
            </a:r>
            <a:r>
              <a:rPr lang="en-US" sz="2000" dirty="0">
                <a:latin typeface="Garamond" panose="02020404030301010803" pitchFamily="18" charset="0"/>
              </a:rPr>
              <a:t> </a:t>
            </a:r>
            <a:r>
              <a:rPr lang="en-US" sz="2000" dirty="0" smtClean="0">
                <a:latin typeface="Garamond" panose="02020404030301010803" pitchFamily="18" charset="0"/>
              </a:rPr>
              <a:t>and online video streams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social media (e.g., twitter)</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web pages</a:t>
            </a:r>
          </a:p>
          <a:p>
            <a:pPr marL="342900" indent="-342900">
              <a:lnSpc>
                <a:spcPts val="2200"/>
              </a:lnSpc>
              <a:buFont typeface="Courier New" panose="02070309020205020404" pitchFamily="49" charset="0"/>
              <a:buChar char="o"/>
            </a:pPr>
            <a:r>
              <a:rPr lang="en-US" sz="2000" dirty="0" smtClean="0">
                <a:latin typeface="Garamond" panose="02020404030301010803" pitchFamily="18" charset="0"/>
              </a:rPr>
              <a:t>news articles</a:t>
            </a:r>
          </a:p>
        </p:txBody>
      </p:sp>
      <p:sp>
        <p:nvSpPr>
          <p:cNvPr id="26" name="TextBox 25"/>
          <p:cNvSpPr txBox="1"/>
          <p:nvPr/>
        </p:nvSpPr>
        <p:spPr>
          <a:xfrm>
            <a:off x="6002787" y="1788020"/>
            <a:ext cx="1391494" cy="580095"/>
          </a:xfrm>
          <a:prstGeom prst="rect">
            <a:avLst/>
          </a:prstGeom>
          <a:noFill/>
        </p:spPr>
        <p:txBody>
          <a:bodyPr wrap="square" lIns="0" tIns="0" rIns="0" bIns="0" rtlCol="0">
            <a:spAutoFit/>
          </a:bodyPr>
          <a:lstStyle/>
          <a:p>
            <a:pPr>
              <a:lnSpc>
                <a:spcPts val="2200"/>
              </a:lnSpc>
            </a:pPr>
            <a:r>
              <a:rPr lang="en-US" sz="2000" dirty="0" smtClean="0">
                <a:latin typeface="Garamond" panose="02020404030301010803" pitchFamily="18" charset="0"/>
              </a:rPr>
              <a:t>important factual claims</a:t>
            </a:r>
          </a:p>
        </p:txBody>
      </p:sp>
      <p:sp>
        <p:nvSpPr>
          <p:cNvPr id="27" name="TextBox 26"/>
          <p:cNvSpPr txBox="1"/>
          <p:nvPr/>
        </p:nvSpPr>
        <p:spPr>
          <a:xfrm>
            <a:off x="6905625" y="918986"/>
            <a:ext cx="2238376" cy="564257"/>
          </a:xfrm>
          <a:prstGeom prst="rect">
            <a:avLst/>
          </a:prstGeom>
          <a:noFill/>
        </p:spPr>
        <p:txBody>
          <a:bodyPr wrap="square" lIns="0" tIns="0" rIns="0" bIns="0" rtlCol="0">
            <a:spAutoFit/>
          </a:bodyPr>
          <a:lstStyle/>
          <a:p>
            <a:pPr>
              <a:lnSpc>
                <a:spcPts val="2200"/>
              </a:lnSpc>
            </a:pPr>
            <a:r>
              <a:rPr lang="en-US" sz="2000" dirty="0">
                <a:latin typeface="Garamond" panose="02020404030301010803" pitchFamily="18" charset="0"/>
              </a:rPr>
              <a:t>r</a:t>
            </a:r>
            <a:r>
              <a:rPr lang="en-US" sz="2000" dirty="0" smtClean="0">
                <a:latin typeface="Garamond" panose="02020404030301010803" pitchFamily="18" charset="0"/>
              </a:rPr>
              <a:t>epository of already-checked claims</a:t>
            </a:r>
          </a:p>
        </p:txBody>
      </p:sp>
      <p:sp>
        <p:nvSpPr>
          <p:cNvPr id="28" name="TextBox 27"/>
          <p:cNvSpPr txBox="1"/>
          <p:nvPr/>
        </p:nvSpPr>
        <p:spPr>
          <a:xfrm>
            <a:off x="4394233" y="1919530"/>
            <a:ext cx="1065264" cy="282129"/>
          </a:xfrm>
          <a:prstGeom prst="rect">
            <a:avLst/>
          </a:prstGeom>
          <a:noFill/>
        </p:spPr>
        <p:txBody>
          <a:bodyPr wrap="square" lIns="0" tIns="0" rIns="0" bIns="0" rtlCol="0">
            <a:spAutoFit/>
          </a:bodyPr>
          <a:lstStyle/>
          <a:p>
            <a:pPr>
              <a:lnSpc>
                <a:spcPts val="2200"/>
              </a:lnSpc>
            </a:pPr>
            <a:r>
              <a:rPr lang="en-US" sz="2400" dirty="0" smtClean="0">
                <a:latin typeface="Garamond" panose="02020404030301010803" pitchFamily="18" charset="0"/>
              </a:rPr>
              <a:t>detector</a:t>
            </a:r>
          </a:p>
        </p:txBody>
      </p:sp>
      <p:sp>
        <p:nvSpPr>
          <p:cNvPr id="29" name="Rectangle 28"/>
          <p:cNvSpPr/>
          <p:nvPr/>
        </p:nvSpPr>
        <p:spPr bwMode="auto">
          <a:xfrm>
            <a:off x="7786685" y="1872210"/>
            <a:ext cx="1151000" cy="344963"/>
          </a:xfrm>
          <a:prstGeom prst="rect">
            <a:avLst/>
          </a:prstGeom>
          <a:solidFill>
            <a:schemeClr val="accent2">
              <a:lumMod val="40000"/>
              <a:lumOff val="6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TextBox 29"/>
          <p:cNvSpPr txBox="1"/>
          <p:nvPr/>
        </p:nvSpPr>
        <p:spPr>
          <a:xfrm>
            <a:off x="7872422" y="1919206"/>
            <a:ext cx="1065264" cy="297967"/>
          </a:xfrm>
          <a:prstGeom prst="rect">
            <a:avLst/>
          </a:prstGeom>
          <a:noFill/>
        </p:spPr>
        <p:txBody>
          <a:bodyPr wrap="square" lIns="0" tIns="0" rIns="0" bIns="0" rtlCol="0">
            <a:spAutoFit/>
          </a:bodyPr>
          <a:lstStyle/>
          <a:p>
            <a:pPr>
              <a:lnSpc>
                <a:spcPts val="2200"/>
              </a:lnSpc>
            </a:pPr>
            <a:r>
              <a:rPr lang="en-US" sz="2400" dirty="0" smtClean="0">
                <a:latin typeface="Garamond" panose="02020404030301010803" pitchFamily="18" charset="0"/>
              </a:rPr>
              <a:t>matcher</a:t>
            </a:r>
          </a:p>
        </p:txBody>
      </p:sp>
      <p:sp>
        <p:nvSpPr>
          <p:cNvPr id="31" name="Right Arrow 30"/>
          <p:cNvSpPr/>
          <p:nvPr/>
        </p:nvSpPr>
        <p:spPr bwMode="auto">
          <a:xfrm rot="5400000">
            <a:off x="8220282" y="1527577"/>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35" name="Right Arrow 34"/>
          <p:cNvSpPr/>
          <p:nvPr/>
        </p:nvSpPr>
        <p:spPr bwMode="auto">
          <a:xfrm rot="5400000">
            <a:off x="8229523" y="2325659"/>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36" name="TextBox 35"/>
          <p:cNvSpPr txBox="1"/>
          <p:nvPr/>
        </p:nvSpPr>
        <p:spPr>
          <a:xfrm>
            <a:off x="7920617" y="2707822"/>
            <a:ext cx="977380" cy="283604"/>
          </a:xfrm>
          <a:prstGeom prst="rect">
            <a:avLst/>
          </a:prstGeom>
          <a:noFill/>
        </p:spPr>
        <p:txBody>
          <a:bodyPr wrap="square" lIns="0" tIns="0" rIns="0" bIns="0" rtlCol="0">
            <a:spAutoFit/>
          </a:bodyPr>
          <a:lstStyle/>
          <a:p>
            <a:pPr>
              <a:lnSpc>
                <a:spcPts val="2200"/>
              </a:lnSpc>
            </a:pPr>
            <a:r>
              <a:rPr lang="en-US" sz="2000" dirty="0" smtClean="0">
                <a:latin typeface="Garamond" panose="02020404030301010803" pitchFamily="18" charset="0"/>
              </a:rPr>
              <a:t>matched</a:t>
            </a:r>
          </a:p>
        </p:txBody>
      </p:sp>
      <p:sp>
        <p:nvSpPr>
          <p:cNvPr id="37" name="Right Arrow 36"/>
          <p:cNvSpPr/>
          <p:nvPr/>
        </p:nvSpPr>
        <p:spPr bwMode="auto">
          <a:xfrm rot="5400000">
            <a:off x="8229523" y="3105407"/>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38" name="TextBox 37"/>
          <p:cNvSpPr txBox="1"/>
          <p:nvPr/>
        </p:nvSpPr>
        <p:spPr>
          <a:xfrm>
            <a:off x="5755192" y="3491299"/>
            <a:ext cx="3278178" cy="846386"/>
          </a:xfrm>
          <a:prstGeom prst="rect">
            <a:avLst/>
          </a:prstGeom>
          <a:noFill/>
        </p:spPr>
        <p:txBody>
          <a:bodyPr wrap="square" lIns="0" tIns="0" rIns="0" bIns="0" rtlCol="0">
            <a:spAutoFit/>
          </a:bodyPr>
          <a:lstStyle/>
          <a:p>
            <a:pPr>
              <a:lnSpc>
                <a:spcPts val="2200"/>
              </a:lnSpc>
            </a:pPr>
            <a:r>
              <a:rPr lang="en-US" sz="2000" dirty="0" smtClean="0">
                <a:latin typeface="Garamond" panose="02020404030301010803" pitchFamily="18" charset="0"/>
              </a:rPr>
              <a:t>display existing fact-checkers, delivered via browser extensions, mobile and smart-TV apps</a:t>
            </a:r>
          </a:p>
        </p:txBody>
      </p:sp>
      <p:sp>
        <p:nvSpPr>
          <p:cNvPr id="39" name="Right Arrow 38"/>
          <p:cNvSpPr/>
          <p:nvPr/>
        </p:nvSpPr>
        <p:spPr bwMode="auto">
          <a:xfrm rot="8747623">
            <a:off x="7392272" y="2325659"/>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40" name="Right Arrow 39"/>
          <p:cNvSpPr/>
          <p:nvPr/>
        </p:nvSpPr>
        <p:spPr bwMode="auto">
          <a:xfrm rot="8747623">
            <a:off x="4784499" y="3154535"/>
            <a:ext cx="359568" cy="263596"/>
          </a:xfrm>
          <a:prstGeom prst="rightArrow">
            <a:avLst/>
          </a:prstGeom>
          <a:noFill/>
          <a:ln w="1270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chemeClr val="accent3"/>
              </a:solidFill>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1"/>
          </p:nvPr>
        </p:nvSpPr>
        <p:spPr/>
        <p:txBody>
          <a:bodyPr/>
          <a:lstStyle/>
          <a:p>
            <a:fld id="{30DB7900-D72E-4025-AF90-97BD6DF59E7D}" type="slidenum">
              <a:rPr lang="en-US" smtClean="0"/>
              <a:pPr/>
              <a:t>14</a:t>
            </a:fld>
            <a:endParaRPr lang="en-US"/>
          </a:p>
        </p:txBody>
      </p:sp>
      <p:sp>
        <p:nvSpPr>
          <p:cNvPr id="32" name="Oval 31"/>
          <p:cNvSpPr/>
          <p:nvPr/>
        </p:nvSpPr>
        <p:spPr bwMode="auto">
          <a:xfrm>
            <a:off x="1853638" y="918985"/>
            <a:ext cx="954404" cy="385939"/>
          </a:xfrm>
          <a:prstGeom prst="ellipse">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Oval 32"/>
          <p:cNvSpPr/>
          <p:nvPr/>
        </p:nvSpPr>
        <p:spPr bwMode="auto">
          <a:xfrm>
            <a:off x="4347560" y="1852045"/>
            <a:ext cx="1043590" cy="385939"/>
          </a:xfrm>
          <a:prstGeom prst="ellipse">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Oval 33"/>
          <p:cNvSpPr/>
          <p:nvPr/>
        </p:nvSpPr>
        <p:spPr bwMode="auto">
          <a:xfrm>
            <a:off x="2495550" y="2024203"/>
            <a:ext cx="954404" cy="385939"/>
          </a:xfrm>
          <a:prstGeom prst="ellipse">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1" name="Oval 40"/>
          <p:cNvSpPr/>
          <p:nvPr/>
        </p:nvSpPr>
        <p:spPr bwMode="auto">
          <a:xfrm>
            <a:off x="971550" y="3819526"/>
            <a:ext cx="3376009" cy="752474"/>
          </a:xfrm>
          <a:prstGeom prst="ellipse">
            <a:avLst/>
          </a:prstGeom>
          <a:noFill/>
          <a:ln w="254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33230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Media Coverage</a:t>
            </a: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32" y="1931675"/>
            <a:ext cx="4409348" cy="1637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fld id="{30DB7900-D72E-4025-AF90-97BD6DF59E7D}" type="slidenum">
              <a:rPr lang="en-US" smtClean="0"/>
              <a:pPr/>
              <a:t>15</a:t>
            </a:fld>
            <a:endParaRPr lang="en-US"/>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219074"/>
            <a:ext cx="817061" cy="4641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732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Commercialization</a:t>
            </a:r>
            <a:endParaRPr lang="en-US" dirty="0"/>
          </a:p>
        </p:txBody>
      </p:sp>
      <p:sp>
        <p:nvSpPr>
          <p:cNvPr id="4" name="AutoShape 4" descr="Image result for nsf i-cor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Image result for nsf i-corp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SEhQUEhQWFhUXFhwaGBgXGB4WHxcYHB8eHR0aHyAfHikhGhwlHRcXIzEiJSkrLjIuFyAzODMsNygtLisBCgoKDg0OGxAQGzgkICYwMjEsMjQtNCwvNzQ0LCw0NCwtLywsLCwsNCwsLCwsLCw0LywsLCwsLCwsLCwsLCwsLP/AABEIAIQBfgMBEQACEQEDEQH/xAAcAAEAAgMBAQEAAAAAAAAAAAAABQYDBAcCAQj/xABNEAACAQIDBAUEDggEBQUBAAABAgMAEQQSIQUGMUETIlFhcQeBkbEUFTI0QlJTc5KTobLB0RYXI1RictLhJDOi02ODwvDxQ0RVguIl/8QAGwEBAAIDAQEAAAAAAAAAAAAAAAQFAQIDBgf/xAA6EQACAgEBBQQIBgIBBAMAAAAAAQIDEQQFEiExQRNRcZEzUmGBocHR8BQVIjKx4SNCBjRDcvEWU5L/2gAMAwEAAhEDEQA/AO40AoBQCgFAKAUAoBQCgFAKAi9q7bSCXDxMrE4hyikWspAB1ueGvKukK3KLkuhpKxRaXeSlczcUAoBQCgFAKAUAoBQCgFAKAUAoBQCgFAKAUAoBQCgFAKAUAoBQCgFAKAUAoBQCgFAKAUAoBQCgFAKAUAoBQCgKfvn792X8+/3RUqj0dngRrvSQ8S4VFJIoBQCgFAKAUAoBQCgFAKAUAoBQCgFAKAUAoBQCgFAKAUAoBQCgFAKAUAoBQCgFAKAUAoDw0oBAJAJ4C+p8K1coppN8WZw+Z7rYwaO1sf0KBrA3YCx+31VG1V/Yw3vadK4b7wbwNSTmeZHCgkmwAuT2CsSkorLCWQjAgEG4PAjnRNNZQ5HqsgUAoCn75+/dl/Pv90VKo9HZ4Ea70kPEuFRSSKAUAoBQCgFAKAUAoBQCgFAKAUAoBQCgFAKAUAoBQCgFAKAUAoBQCgFAKAUAoBQCgFAKAr29U+UxZTZwSRbkP/I+yqraU1FxxzXEk6dZznkZdm7UnmHVjTTQsSQL+Gtb6fVX3LhFeOcGJ1wjzZG7xJKGUyspuDlC3sLWvx8RUPXq1SXaPwwdad3D3SS2SuJEakGNlI6oYkEDlqBUzTLUqtPg10zzOVnZ7xGba2nK14mAS3EA3vzGvZwNQ9XqrZZrksd51qriv1LiWbZsqtEhXhlA8LDhVxROMq4uPLBEmmpPJs12NRQCgKfvn792X8+/3RUqj0dngRrvSQ8S4VFJIoBQCgFAKAUAoBQCgFAKAUAoBQCgFAKAUAoBQCgFAKAUAoBQCgFAKAUAoBQCgFAKA0trxM0ZyMVZesLc7a2NR9VGUq3uvDXE3raUuJAw7emfKl0UkgZrcL8+Nqq4a+6eIcFnqSXRBcSQ2nhIY4mzm7sDZm1Ytyt2Dhw0qfPRwlFxSzJ9eufl/BwVrTzyRRcRvZPg5AkcQySMozt1he44AEWOvM8qmbP2VKuLc5+5fV/QiarXfqSjH3kbvtvDi0eM9KCpBsCiaEWvy4aip0dmaa/0iba9rX8YI1+suqf6Hz9hu7ub+zCOONuvJY2UoFDAEkZSO7TzGtpbOhBYg8Je/wDv4ivWyl+5ZfkT2zsQryq8+gY3bN2kcDbvt3VQz2VON2/J70evf5ffgWkdVFwwlhlix8YgQywMFvbq8VfwHb4VrfFUR7Wp49nR/fsNoPfe7I0MJjpcTIqM2VR1jk6vDXtvxtUWq+3U2KDeFz4cOR0lCNccotNXZEFAU/fP37sv59/uipVHo7PAjXekh4lwqKSSC3wxTxwAoxUlwCQbG1iePLgKqtsXTqoTg8ZePgyRpoqU+JTV2rONemk07XJ/GvNLWahPPaPzZO7OHcePKTtiePEokc0ka9CrWRimpLXJsdeAr6js+qEqt6STeTx+0rZxtUYyaWOjwa24G28Q+NjR55HRwwKu5caKSOJ0NwK6aymtUtqKTRz0N9juUXJtPveehD7V3gxRml/xEw/aNYLIygAEgAAGwFd66KtxfpXLuI9uotc5fqfPvLDu/t7Ee12NYyuzx5cjMSzLnNjYnXw7Ki3UV9vBY4MmUaiz8PY88VyKn7fYr95n+tf86m9hV6q8kV/b2+u/NnQ8btaY4PBN0jBnju7A2LEBeJHia8H/AMitnTYoVvCy+XDlj6nrtm/5KlKXF4RqbM2pN00d5ZCC6ggsSCCQDoao9Lq7+2hmb5rq31J9lcN18Do1ezKwUAoBQCgFAKAUAoBQCgFAKAUAoBQCgFAKAUAoBQCgFAKA+Zhe19eysZWcAj9p4u/7FDeR9P5RzY+a9RdRbn/FD9z+HtOtcf8AZ8kQe39mxwqhVtTpYm5a3Fvz5aio8tlqUoxrfj9f6N/xOE3Ig8RKxBOrMF0BPG3AXPAV6CimFUVGP1ZXWTlLiVjbQxTQPIeoCADCBmKqCDnzDnpfhoKm17ikl8SHb2jg5cvYVTFbTll/zHLaAagcAb9nbzqVGEY8kQZWzlzZNbpYmVnACLIiW4kKUBvqO06muN8YpEjTSm3jGUic2lvCIpjEFuQtye+17WNr6d/5VxhTvR3iTO9Rlu4NvDbwwsAGkCAWNmNgAwvcd34jwvU7R2U71vQ/cvj/AH9+EzTa6MeEnwL77XLEqTQktlFzrfOhGpHfbUVVvSqhK2vmuftXUnKxz/TLqS8GJR1zKwI9Xj2VOhbCcd6L4HFxaeGZVYEXBuDzFbpprKNSob5+/dl/Pv8AdFS6PR2eBGu9JDxLhUUkkVvHg0lhs8gjAYEMeF9RbiO2oG0dPC6nE5buHnJ2pm4y4LJWI9hQEgezIzc8gP6qpI7NobS7dfD6kp3T9Qy77brxYiZJGxKwtkC5WANwCbEdYdpr2VO06tJHcm154KLU7PlqJb8X8MmvuhulFBiVlGLSVkDWRQBxGW56x0AJraza9Wpi662s+OTWjZkqJqyT+GCH2tupheml/wD6MKEuxKMASpJuVPXGo8KsK9VbuL/G39+BCt0lW+/8iXH76k9sHdmD2FiY1xSyLKetIlrJl1GmY8OJuedRNTq5RsVk47u73kvT6SDqlCMs57iv/oND/wDIRfQ//da//INN3r/9I5/ktnf8P7LhtDYcQw2HjM4QRLlV2tZwQNePdfSqDa1VerxZOajxeO7j70XWkzTHcSzg09m7EhEqEYpGIYEKLXJGtvdd1Vmm2fQrYtXJ4fJf+yTO6W6/0l1r0pBFAKAUBinxKJq7qv8AMwX11lRb5Iw5Jc2a3tzh/l4frF/Ot+ys9V+Rp21frLzPcO1IHIVZomY8AHUk+ABrDrmllp+RlWwbwmvM260Nzy7hRckAdpNqJZDeDUO2MPw6eL6xfzrp2U/Vfkc+1r9ZeZtRSqwurBh2g39VaNNczdNPke6wZNXEbRijOWSWNDa9mcKbdtia3jXKSykaSshF4bwY/bnD/Lw/WL+dZ7Kz1X5GO2r9ZeZ9XbGHOgniP/MX86dlP1X5Dta/WXmbitfUaiuZ0MOJxkcdukdEvwzMFv4XNbRhKXJZNZTjHm8GD25w/wAvD9Yv51t2VnqvyNe2r9ZeY9ucP8vD9Yv507Kz1X5Dtq/WXmbcUqsLqQw7Qbj7K0aa5m6afI91gyeJZVUXZgo7SbD7ayk3yMNpczU9ucP8vD9Yv51v2VnqvyNO2r9ZeY9ucP8ALw/WL+dOys9V+Q7av1l5mfDYyOS/Ruj245WDW8bGtZQlHmsG0ZxlyeTW2tstZh2OB1T+B7qh6nSxuXt6HauxwfsKnhRJHaVAQAbZrXHYe6qKvtK/8kVy6k2W7L9LIqLakmKmmlfNlW0cfVIUqt7svbdr+gV7LTVuFMXP9zWX8l7l8clJOalZLHJcF9TODXcwVPe3GTMSkccojUdaQBrMCNR2ZdeNSaIx5t8SFqZzfCK4d5VcLg5JSRGjuRqQilrDtNuAqVKSjzZDjCUuSN/Z64nDSjLE6uynquhGZeJPLQWvcdlc5OE48zpX2lcuCL3FstM7SOBI7aElQQLaZQLaeuoTm8YXAslCOcvizTxW60LvnClTcEgDqm3EWtpfurdXySxk5y08G8lk2bi5I4lw8RIUCyrqzWPIE3NuNed2s7YSThyl/P8Af1LXRqDjh9P4NrZeyy82SQFcouw4G2mn21UafS79u5NYxxZMss3Y5RcYYgihVFgOAr0EIKC3Y8iC228sqW+fv3Zfz7/dFTKPR2eBFu9JDxLhUUklc35/yE+dH3Wql256CP8A5fJknS/vfgUc15YsCd3y/wA9fml9Zq32z6df+K/lkfTfs95h3U99R/8A2+6a47K/6uHv/hm2o9Gznu0v86X5x/vGvrVf7F4I8Db++Xi/5LfuQf8ABY7xjrzn/Jv+mfh80Xew/wBz8fkY6+cHqSc2772wf8jf9NWu0P8Ap6PB/Ij1fvmRmzP86L5xPvCoOl9PDxX8nWf7X4HUq92VIoBQFD8oW9zwH2PhzaQi7vzQHgo/iI1vyBHM6WWi0imt+fLoVmu1jrfZw59Wc2hws2IYlUkmb4RAaQ+c6/bVq5QrXFpfAp1Gdj4Jt+Zsfo9iv3ab6pvyrX8RV6y8zb8Nb6j8ia3M2LiI8bAzwSqoY3Zo2AHVbibaVH1V1cqZJSXn7STo6LI3Rbi17vYdH3u3gGCgz2DSMcsanm3ae4DU+Yc6qtNQ7p46dS31WoVMN7r0ON47Hz4uS8jPK5Oii58yqNB5hV9CEKo8OCPPTssul+p5f30Pf6PYr92m+qb8qx+Iq9ZeZn8Nb6j8jDDLNhZLqZIZB4ofODxHjpWzULY8eKMJ2VS4ZT8jru4283s2Ih7CaO2e2gYHgw7OBuO3xFUer03Yy4cmX2j1XbR481zKN5VB/jR8ynrarHZ3off9Cs2n6b3fUrmF2PPIuaOCR1+MqFhpx1AqXK6EXiUkveQ40Tksxi2vA9vsHEgEnDTADUno20HorCvrf+y8zZ6e1cd1+Ru7qbySYORSGJhJ66cRY8WA5MOOnG1c9Tpo3R9vQ6abUypl7OqLf5X9Y8N/M/qFQdmfukT9q/tic8wezpZr9FE8lrXyKWtfhew04H0VaSsjD9zwVMKpT/asmz+j2K/dpvqm/KtPxFXrLzN/w1vqPyPGzNozYSXNEzRupsym4BtxVl5+f7KzZXC2OJcV98jFdk6ZZjwf3zOzHeBPYPsy2nRZ8t/hcMt/5tL1Qdg+27L2novxC7HtfZk4xtLaE2LlzSs0jsbKoubX+Cq8vAVf11wqjiPBffM87ZZO6WZcX98jJ+j2K/dpvqm/KsfiKvWXmZ/DW+o/Ifo9iv3ab6pvyp+Iq9ZeY/DW+o/I6H5LMBLCmIEsbx3ZbZ1K30PC/GqvaNkZuO68lts2uUIy3lguWPxQiRmPIaDtPIVU3WqqDky1hHeeCBxu0lh2dIysuZYXsLi+ex5eJrjonCVcK888LzfEzqHKO9LHLic/8mO8nsSOfpmboA8QtxEZfOC4HZ1VuB416LWU9o1u8+JTaO7ci97lwJzyibHeO2MgLPAVPTRIRazA/tBoQVN9dDbj2246WxP/ABy59H8jvqYNfrjy6opGIxGbZgVTKEGJayls4ByJxNhZdSRpxPfUxLF2fZ8yHJ5owu8tOL3Ykm2NhRgxmJtLKoNjIxBv/MVOlj2doqNG9R1Eu08ESZUOWniq/FlX3b3hkwXTQTBxG6MGiYEFJLXUgH3JPA+NzwqTdTG3Eo8yLTdKpuMuR0zcfErJIWQ3V4ifHVbX7xcj01XamLSwyzpkpPKNPatzPKQLtnfxstzx7lU+it4ftRiXNs2tl7Rbp4jI3uQVzMeKm/E9xPE9grhqYxjDe5Yefl8zpU25YJ3E46NcRGwZSGQqxBvbUFb+e9U9l9cdRGWeaafwwTYwk4NEzVgcCn75+/dl/Pv90VKo9HZ4Ea70kPEuFRSSRW8eIiSG8yZ1LABe/U8eWgNQdo20105ujlZ5HWmMnL9LwViPaODBH+FPH4xP2E61RR1WgTX+L45+ZLddvrEtvNjcOsiiWEyNlvcHLYEmw4686sNpX6WNiVsN548OBxohY1+l4MW7uOwxmCxwFHINmJzcrkanTQGuez9RpJXKNde63y6m10LFHLeUVPa22tm9NLfBMxztdg5TMQdTYNpc3r3NdOp3FiZ5e27S77zXnj99SybrbUwbYScxQGNEP7RD1i1xprfXs14Wqq2tmqDle95Y+0WWzpV2cKVu8TU9sMH+6t9M/nXjvxOg/wDpfn/Zd7lvrFsTCQYiGO8YKZQVB0yi3DQ/92r0Cpo1NMcx/Tjh7PIh704SfHiINg4dGDLGAQbg3JsfOaxDZ+mhJSjDivEO6bWGz3tnai4dAzAtc2AHnP4VtrNXHTQUpLOXgxXW5vCIdN8oyReNgL6m4NqrltyrPGLOz0ku8s9XhFPz/vBijLiZ5Drmle3gCQB5gAK9NTHdrivYeVvnvWSl7Wdv3e2YuGw8cSgCyjMfjMR1mPeTXnrrHZNyZ6WipV1qKJGuR1FAcm8rGKLYqNOSRA+dib/Yq+irrZ0cVt97KLacs2qPciw+SnZqrh2nsM8jEA9iLpbu6wJ9HZUbaNjdm50RL2bUlXv9WXiq4sip+UrZiy4N5LDPFZlPO1wGHhbW3aBU3QWONqXRkHaFSnS5dUUXya4opj4xykV0PozetBVjr45pb7is2fLdvS78/fwNjyqe/R8ynratdneh9/0N9pem931JLcvfHDYXCrFLnzBmJyrcakka3rjqtJZZY5R5HbSayqqpRlz8Cbk8pGDAJAlJ5DJa/pNR1s672eZJe0qcdfI5PiGMsjFVsZHJCjtY6KPTaruP6YrPQopNzk8LmzoXlWjyw4RTxBYehVqr2c8zmy12msQgvvkQ/k+3jhwfT9Nm6+TLlXN7nNe/0hXfW6ed27u9MkfQ6iFO9v8AXHzLh+sfB/8AF+h/eoP5fd7PMsPzGjvfkc13p2quKxUkyKVVrWB42AAubczb1Vbaep1VqDKfU2q2xzS4F6Oz39ocljm6PpLfw9J0n3aru0X43Ptx8MFl2UvwOPZn45KLuttVcLio5nUsq3BA4gEEXF+Yv66sdRU7a3FFbprVVaptHSv1jYP/AIv0P71U/l93s8y4/MaO9+R7h8oeCY2LuveyG32XrD0Fy6fEyto0Pr8CzYTFJKgeNldTwZTcGokouLxJYZMjJSWYvKIHauwiFLrIz5Rchzc252P4VTanQSUd6Mm8d5MruWcNYIHeDYr+wJpbrboWa2t7Wv6q32dpJRuqtzwyjnq7U6px9jOZ7O95Yz+fD+uSvaT9LH3/ACPNQ9FL3Fy8l+94W2CxJBjbSJm1AJ/9M3+CeXo5i0TWaf8A7kPf9SXo9T/25+76Fl25soQWUWKMWyg62WyjKe23qqPVZvcepLlDd4GlsHFthLiL/KOvQtwBYZrqfgXBBtqNeAN63tirOfPvNa3uft5dxI7Ujwm1oJ1AAnhBFyBmiexI15oSDp3HgRpzg7NPJPozM1XfFrqioeRP3zP8yPvCpW0f2LxImz/3SJ320YYjHqVTLneMEKAwDICNQLnrEXv291cOzThB/fMk736pDDR53RAQC7WF+3U+oE+auGtg50Siuv1O1LSsTJLEbFdZEjuCX4HstxvXlrNFONkYZzktI3Jxb7ixbM2UIdQ7tpaxPV8QOXDtq20+kVPHeb/jyI07d/oQG+fv3Zfz7/dFWtHo7PAg3ekh4lwqKSSA31hZoFygm0gJsL2FmF/SRVRtmuU6FurOH8mSNK0p8SkjCudAjEn+E15lUWt4UX5E/ej3k5vjhn6ZSFYjowLgE6gm4q12xVN3JqL5L5kfTSW77zDuphn9kocrWAYkkEW6pHrNcdl02LVRk4vCz09jNtRJdm1koW1tnSrPKDFJfpH+AfjHu1FfU67IOC49Dw1tU1OXB830LbuTgJRgsZeNxmKZQVILZdTYc68//wAi/wAlDjDi8dPFFzsaLg25LHH5GD2O/wARvomvnnY2eq/I9NvLvOkbDjK4eIMCCEFweVe10UXHTwT54RWWvM3g3qknMru+0LNCmVSbPrYXtoap9tVynTHdWePyZJ0rSk8lNTCSEgBGJJ06przS09snhRfkTnOK6nVK96VB+eNpRlJZVPFZHHnDEV6it5in7DydqxOS9rP0FhZQ6Iym4ZQQe0EXFeYkmm0z1cWmk0ZawZFAcf8AKlGRjr/GiQj0sPwq82e/8PvKDaS/ze4ufkwnDYFVHFHcHxJzephUDaEcXN9+Cx2dJOhLuyW2oROK/v7OEwGIJ5qFHixA/H7Kk6OObokXWyUaJHMvJ9GW2hBbkXJ8Ajf2q31rxRL76lNoVm+Pv/g3/Kp79HzKetq57O9D7/oddpem931KgVOmnHh3+HbU4rzNgcOJHCtIkYPwnzW/0qbefTvrWcnFZSz4G0IqTxnHidT3Q3HigZZ3kEz8UK+4X+IanMew/Zzqm1OtlNbiWF17y70uhhW99vL6dxoeV/3GG/mf1CuuzOcjntX9sfEpu7m7U2N6ToTGOjy3zkj3V7Wsp+Kan36mFON7qV2n00787vQmv1Z4v4+H+m/+3Uf8xq7n8PqSfyy7vXx+hM7C8moRg+KkD216NAcpP8ROpHdYVwu2i2sVrHtJFGzFF5sefYdByi1racLd1VZanPtu+TUOxfCyBL69G4OUeBGoHdY1aU7RaWLFn2lVfsxSea3j2EP+rPF/Hw/03/267/mVXc/h9SP+WW96+P0I/bm5OJwsRlcxsgIzdGxJW+lyCo0uRw7a61a2u2W6s5OV2htqjvPDXsPu5O8pwbuGuY3X3P8AGCLHu0uD5uysavT9sljmho9T2LeeT/k7QxFjfhzrz7xjieiKmm1k9jNC6lrqydxU3HqP2VTU69V07uOK5fIlzo3pZ6HKIZsPBDiMNMJjI7LdlygKYySCAT1gcx4kaHlXtK5yvULoYxj+TzUlCneqnnJXT3VMIZ0zYG8r4yBEl1kguC/x1a2Un+LqkE89DzqusoVcm1yZa0XuyOHzRt7b2zHFFGzqylVWO62fOQOJW62tY6hjpxHC2ldUnJpeJvZaoRTfgU7DbxrhocQmHztLidJJnATKuuiKGbU5m6xPm51LdDnJOXJckQVeoRajzfNmfcXeeDZ5d2SWR3XKQMqqovftuTw7K11NE7sJPCNtNfCrLfNkxs7a0WInxM8eZBIyFlkK2BsR1SD3a3HMa1ylXKEYxfQkV2RnKUkZd2tpCTHGcDNFApRdfdM3Fh5vwqt2rqVpq4Ray28vwX9knRw7ayUlySwvE6BgdpLNiQQCAIyFvxJuCfsH2GqmnUxu1GV3cCxnW4V+8nKsiOU/fP37sv59/uipVHo7PAjXekh4lwqKSSH3o2g8EIaOwYuFuRewsT+FV209VPT0qUObeP5+h2ogpywyqrvRiRrnB7sq6/ZVAtr6pP8Ad8ETPw1fcS2823JopVWMhRkDHQG5JPb4VY7T191NqjW8LGeXicaKYyjlmLd3b80k6pIwZWB+CBawJ5Durns/aV9t6rm8p56ezJm6iEYNoqG0t+8aJpAsiqodgFCKbAEgakEnhXv69DTurK+J5OzX3qbSfXuLJurvTPNhMS8pVniK5Wyge67QNNKp9tJaSpzr7vmWmzLpajKn3mD9J8T8oPor+VeK/NtX63wRe/h6+4mNr7elSDDshAaRSWNr8LcL+NWes2jdXRVKPByWX8Pqca6Yuck+hH7O3kxBljDMCC4BGUDQm3Id9Q9PtXUytjGTym0uSOk9PBRbRe69UV4oBQHIPKTsNocQZlH7KY3v8WT4SnxtmHieyrzQXKde4+a/goNoUOFm+uT/AJMW7u/U+FjERVZUX3OYlSo7LjiO4itr9DC2W9nDMUa+dUd1rKJf9aMn7sn1h/prh+WR9b4Hf81l6vx/okN3vKA+JxEUJgVQ5IzBybWUnhl7q5X6BV1ue9yO1G0HbYobuM+0y+VDYTTRJPGLtFcMBxMZ1v35SL+BNY2feoScJdf5M7Roc4qcea/goO7e8k2CYmKzK1syNwNuB04Hv9dWV+nhcsSKvT6mdDzHl3Fo/WjJ+7J9Yf6ah/lkfW+BN/NZer8f6K7vPvXNjbBwEjU3CLfj2kniePZxqVp9LCniuLImp1c7+D4ItXkr2Gy5sU4sGXJHfmCbs3hoAPPUPaN6eK17yds2hrNj9xD+VT36PmU9bV32d6H3/Qj7S9N7vqWfcfZUWJ2aiTIHXO9r8Qcx1B4g+FQ9XbOvUNxeORN0dULNMlNZ5/yVzeXyfSw3fD3mj+L8NR4fD82vdzqXRr4z4T4P4f0Q9Rs+cONfFfH+yvbF3gxGEN4XIF9UbVT4ryPeLGpVtFdq/UveRKtRZT+1+7oXHynzmTD4JyLFwWIHIlVP41A2fHdnNffMsdpPNcH98j15H/8A3X/L/wCum0/9ff8AIxsr/f3fM6RVSXAoDxM+VSewE+ispZZhvCyc0HlSk/dk+sP9NW35ZH1vgU/5q/V+P9H39aMn7sn1h/pp+WR9b4D81l6vx/ojN4d/JcVC0PRLGrWzEMWJAN7DQW1ArrRoY1T3s5ON+0JWw3MYyR26O7zY2R1Gioty3IEkWHnGb0V21OoVMU+85aTT9tJrojsO1ME8tlWTIlusLXJ/tXk9TRO39KlhdT1Fc1Hi1xIb2lEUiGU54ibX4WJ4X7r99V/4JVWJ2cY+Xhk79rvRe7zKn5WN0wAMXAoAACyqO7g482h7gD216bQXwpaqfBPl493v/nxKbXUOxdoua5+H9HLquinJzc7EhMSAeDqV8+hH2i3nrjfHMCRpZYnjvNfeLHSSTOHJAViAt9BbT0ntraqKUVg1vnKU2mRddDiKAy4XDNI6oguzGwH/AHwHfXO22FUHObwkb11yskoR5s7vsrduHB4IRsoZ7XZhxaRuzna9gO4V5bXuFqlbYuPT5JffM9JpYdklCPv+plwe7jWDNJkbiABfL578arqtmywpSlhkmWoXJLJYMMjBQHbMw4m1r1a1qSilJ5feRpNN8Cqb5+/dl/Pv90VNo9HZ4EW70kPEuFRSSRO8uzWxEQVCAQwbraA6EfjVftLSy1NSjF4aeePv+p2osUJZZWF3TmJtmj+kT+FUi2Le3zXn/RK/FQJXeTYMk0iujJbIF6xtwv3d9WG0NmW6ixTg1yxxONN8YRwzFu/u9JFMsjsllB0U3JuCOzvrnodlXUXqybWFn+PAzbqIzjuoqm0vJ7iTLIVeEqXYi7lTYm4uMuh1r3NevrUUmmeYs2dY5tprn99CxbsbpSwYXERyOmeUi2UkgZeFzYcTflVTtiS1lTrhw4dSy2bTLTZcu/oa/wCis3xovpn8q8j+R6nvXm/oXP4usl9rbvu8MCKy5owQbkgG9uGnaKn6vZtllNcItZisfx9DlXelKTfU0Nn7ryrKjM0dlYMbMSdDfs7qiafZF0bYyk1hNPn3e46T1MXFpF2r0xBFAKA1WMU6yRnLIoJR1OtjxsQfEH0Vv+qDT5dxp+maa595UMZuHgXlMaPJG4XOUVrgKTa/WB0uDzqdHXXqOWsogT0FEpYTaf33kFhd2dnSSCNMa5Ymy9UAMexWK5WPgakS1OojHecPvzI0dLppS3VN/ftwbmA2Zs7BYlXbGN0kTG6MOdiCDZe+tJ26i6vChwZ0rq09Fmd/ijpCMCARwIuPCqlrBbp5KniN0MDjVE0QKh9Q8RyhtbXykW435CpsdXfS9yXTvIMtHRct+PXuNH9V8Hy8v+n+muv5lP1Ucvyuv1mSOzfJ9g4iGZWlI+UNx9EAA+e9crNfbJYXDwOtez6YPLWfEtQFtBUInFY3k3Kjxk3SvI6nKFstrWFzzHfUyjWSpjupELUaKN0t5slt3tjrhIRCjFgCTdrX1N+VcLrXbPeZ3opVUNxElXI7FW3g3ZwmOaQKyriEtmZCCVJGmded++x041Mp1NtKXq/fIhX6Wq9tf7ez5mXbO6S4qHDxSSMvQqBdLanKAeI7q1q1TqnKUVzNrtIrYRjJ8jLutuumB6TI7v0mW+a2mW/Cw/irGo1MrsZWMGdNpY0Zw85J+oxKIXHb1YSFzG8ozL7oKrPl/myggeepENLbNZS+RHnqqoPDfz/gkoJ0mjDRsGR10YcwedcXFwlh80dk1OOVyZSh5L4Pl5fQv5VYfmc/VRW/ldfrMfqvh+Xl9C/lT8zn6qM/ldfrMyQ+THDg3aWZh2XVb/6b1h7Ss6JGVsurq2W7ZmzYsOgjhQIo5Dme0k6k95qDZZKx70nkn11xrjuxWEbdaG5r49FaNw3DKb92nGuV0YyrkpcsG0G1JYKUJXlKIz31AGY6C+led37LXGDfgT8RjlpEJvd5MmAMuEINhd4zZfEpyH8p9PKvZ6XWyqgo3PKXXr7+/wDnxPP6nRKb3qlj2fT7wUSLYWJOoicWPcpuOy5B84qzjqaZrMZJr2cSv/DXRfGODNjNhYjIsjK7uzHMNXYAWsTxOuvoFbRthnCMzosxvPizGm7eJIv0R4cyo+y9Z7aHearT2dx72VuxicRKIkiIa9iX6oHPieOnZeuF2uoqaTllvklz+/E3r0d1nJYXe+R07B7jR4GDPnzS/DYiwN/grzA9dea2vZZfDek8JdOn9v7WC90NEKXhLLfUkdiYgvLErsSq3yg8Abaf2qr0djnbGM3lLkTbYpRbRb6viEKAp++fv3Zfz7/dFSqPR2eBGu9JDxLhUUkld34YjDr3yC/fox/AVTbcbWnSXrL+GSdL+/3FGBtqNCK8snjiiwPHlTcnFoCSQIFsOwktf1D0V9c2Z6HPt+SPE7U9Ml7PmzU8nDkbQhsbXDg25jIxsfOAfNXXXLND938nHQPF8ce3+CD2sxaeYsbkyPcnX4RqRVwgku5Ee7jZJvvZZd3J2Gy9oAMQAUtY8Mxs3pGhqJfFPUV+8maeTWlswVC1TyvwdKx0rHA4C5JvEb3PGwUD7K+df8neLYxXLMvke02VxpTfcjT2UbTREaftF9Yrz2kbV8Gu9fyWNn7GdRr3ZUigFAUXD4OYYnG4nDG8iT5WiJ6s0eRDl/hcEkq3fbgasZTg64Vz5Nc+55fw7ytUJqydlfNPl3rC+PcbWy8fFisbKykhWwaq4PVZDncMrfFYVpZCVVST9b5I3qsjbc2vVWfN8D1g3lwPQRTCObDZ1SKZRZ4y2iZ14HjbMvbrxrElG7elHhLm10fh9DMXOjdjLjHkn1Xj9TBsr2Z0uN9jDDFPZT36YuDmypwyi1rW+2trOx3Yb+c46Y72aw7bfn2eMZ657l3FzS9he17a24X7qgMsEUTdvaEyYbZ0MGQdMk12cE5chuCACL8Tpz01FWV9cHZZKXTBW0WTVdcI9U/gbh3gxKqEtE0oxwwxaxVWUoWDWvdTwvx4GufYVt5443c/E3d9qWOGd7HwzkyybwTYf2WswSV4REYygMeczHKoIJNrNzvwrCohPcceCec9eRs75176lxaxjHDmbCY7FwSwriTC6TNkvErKY5CCwGpOZeqRfQ1puVTjJwymuPHqjdTthKKnhp8OHRmvFvHMSuHsnsvpzG4scojXrGYC98pjta54mt3p4L9f+uM+/u8zRaiT/wAf++ce7v8AIz4baGLxEkzQdCsUMjRhXDFpWT3V2B6gvwNj3itZV1VxSnnLWfD6m0bLbJScMYTxx64/giMZj8TPDs6UPGjSTAEZWtntJYmzapYHTttrXaMK4SsjjOF9DjKdk41yTxl/U3pNr+x32g/RRlozAAVGUyO6gDOb8MzeYVzVW/GtZ5592O437bclY8cse/K6+ZtJjsXBLCMUYXSZ+j/ZKymOQgkDUnOvVIvoa03Kpxl2eU1x49Ub79sJRVmGnw4dGR+F2/izBDiWMPRtMI2jCtcgyGPNmzdU91jwvfWw6yoqU3Ws5xnPuycoX2uCseMZxj34LJvBK6YWdo751icrbjcKbEd9RaUnZFS5ZJdzark488MwbqYaKPCQ9DbKyKxYcWYi5Ynmb39VbaiUpWPeNdNGMao7vcYNp46b2QmFwvRo3RmV3dSQqZsoCqCLsWvxNreNbVwhuOyzjxwjWyyfaKuvC4ZZH4reOeKDEh1jOIw8kSnLfI6ysuUgE3UlWOl9CL8K6R08JTjj9sk/HgcpaiyMJZS3oteHE3NoY3FwiBbwvLNOV4MqquRmtxubZePPurSEKp7z4pJfM6TnbDdXBtv5DDbRxMWI9jz9HLniaSJo1Meq2ujAsbcRY3/slXXKvfhlYeH194jZZGzclh5WV09w3U2rLNnE7pnABaIRtE8TG9wQzHMvCzDjTUVRhjdXDvzlMae2U877492MNFiqKSjXx+EEqZCSASL25jsrldUrY7reDaEt15MQ2VDly9GtvDX08a0/CU7u7ur79vM27Wec5IfbTywrkDZo3BAJ1K9q356VX6t20x3E8xfn4ZO1SjN5xxNbYAg63TZcx0AbhbuPbetNn2VQbcnh+Rm+MnjC4Hjb2HhUp0OXW+azZuy3PTnUnWa6ytx7Kfjyf85OdVEZZ3o/IkNmYfCiJHfJmtrmN9fAn8KkVapSqUrJ8evH5GkqsSxGJDTzqkxeE9UNdfx83HzVRzsjG5zq5Z4ExRbhiRZcJgzMqyT9a+qpwVQe7mfGriql3JTu49y6L6kWU914gZsTsiJ7WXIQQQydU6V0s0dU8YWH3rgaxtkvab9SjmKAp++fv3Zfz7/dFSqPR2eBGu9JDxLhUUkmntTZyTpke9r3BBsQR/5NR9VpYaiG5M3rscHlESu58F/dSHuJGv8ApquWw9OnzfmvodvxUxvDudBjHWSQyKwXL1CBcAki91PC59Nejo1c6Y7seRV6jR13y3pN59hj2FuRh8LKJkaRnAIGdgQLixOijWxI89Zu1tlsd14wa0aGuqW8st+3/wBGpjPJzhZHd88y5mLEKy2BOptdCbeet47QtjFLC+/eaT2bVKTllrP33Ejs/c/Dw4eXDjOyS+7LEZjbhawAFuWlcp6uyc1PqjtXo64Vuvo+ZE/qywvyk/0k/wBuu/5lb3L4/Uj/AJXV3v4fQn8Ru5C0UUXWCxCyEHW1ra3Bvewqm12khrHmzn7C0ol2K3Y8jBhd1IUdXBkJUggEi1xw4AVCq2PRXNTTbxx5r6HaWpm1gnqtiOKAUBp4HZyxNKyliZXzte2hsF004WUdtbzsckk+nA0hWottdXkwtsOEyyS5BeWPo5BycdpHbbS9bdtPdUc8nlGvYw3nLHNYZHYXdJEaPNPPJFEwaOJ2BVSPc8rsF5AmustU2niKTfNnKOkSx+ptLkvvuJfZ+zlhMpUsellMjXtoxAFhYcOqK4Tsc8Z6LB3hWoNtdXk3K0NyGwG7kUPsbKzn2MJAlyNRJxzdXXutau89RKe9n/bGfcR4aeMN3D/bnHvPp3ejzZsz39kjEcR7sLktw9zblx76fiJYx7MfEz+HjnPtz8MGTEbBikadpAWE6IjqTpZL2tYXB1ve/IViN8oqKXTkZlRCTk5deDMGA3cWORZHlmmMYIj6VgwjvoSLAXa2lzc1tPUOUXFJLPPBrDTqMlJtvHLJvrsyMTnEZf2hjEZP8IN/Tw17hXPtJbm50zk6dnHf3+uMGhJu2nSvIks0YkN5I0YKrnmeF1J5lSL10Woe6otJ45M5vTreck2s810PcG7saRYeIM+XDuHS5FyRmHW01HXPC3KsPUScpS9bmZjp4qMY+ryMkmwYmOJLgsMTl6RSdOquUZbC47ePGsK+SUcf68jP4eDcs/7czBgN21jkWR5ZpjGCIxK4YR30uLAXa2lzc1tPUOUXFJLPPBrDTqMk228csnuPdyIYdMPmfIkgcG4vcP0mvVta/dwrD1EnNz6tY+GAtPFVqHRPPxyTFcCQV07qhC3sfET4dGNzHGwKAniVDA5L91SvxWV+uKk+/qRfwqi/0ScV3Ll/RnxG7aMsVpZlkiBCzB/2hB1IYkEOCdbEVqtQ03wWH06e42enTS4vK654+/vA3Yi6B4S0h6R1eSQsC7srKwJJFvggWtwp+JlvqXdwS6D8NHcce/i31Me9WBMzYQAOQMRdilwUGR7Nce5sba1nTzUFN+z5oxqIb7gvb8mZ9n7AWOR5WklllZcmeRhdU+KuUALrrcDjWs73JKKSS9htChRk5Ntv2nvZWwxC5kMssrlAgaVgxVAb5RYC+vEm50rFlzmt3CS58DNdKg85bfLiStcTsKAUBHbWwBmMYuMga7dvm+301E1WndziuifE61z3M95uJhkAyhVA7LVIjXCK3UuBzcm3kr+8mzERRIgy62IHA359396qtfpYQj2kFjvJNFjb3WS2ztlpEo6oLW1Yi5J/AVPo0sKorhx7zjOxyY2nsxZUIsA1uqeFj+VNRpo2wxjj0FdjizZwkZVFVrXCgG3dXaqLjBKXNI0k022jNW5gUAoCn75+/dl/Pv8AdFSqPR2eBGu9JDxLhUUkigFAKAUAoBQCgFAKAUAoBQCgFAKAUAoBQCgFAKAUAoBQCgFAKAUAoBQCgFAKAUAoBQCgFAKA+MoPEXrDSfMH2sgUAoBQCgFAU/fP37sv59/uipVHo7PAjXekh4lwqKSRQCgFAKAUAoBQCgFAKAUAoBQCgFAKAUAoBQCgFAKAUAoBQCgFAKAUAoBQCgFAKAUAoBQCgFAKAUAoBQCgFAKAqe9+HdsZs0qrMFmYsQCQosNSRwHjUmhpVzz3Ee1Nzh4lsqMSBQCgFAKAUAoBQCgFAKAUAoBQCgFAKAUAoBQCgFAKAUAoBQCgFAKAUAoBQCgFAKAUAoBQCgFAKAUAoBQCgFAKAUAoBQCgFAKAUAoBQCgFAKAUAoBQCgFAKAUAoBQCgFAKAUAoBQCgFAKAUAoBQCgFAKA//9k="/>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descr="http://arpa-e.energy.gov/sites/default/files/icorps_solidcolor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735" y="1338325"/>
            <a:ext cx="6442074" cy="2232062"/>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fld id="{30DB7900-D72E-4025-AF90-97BD6DF59E7D}" type="slidenum">
              <a:rPr lang="en-US" smtClean="0"/>
              <a:pPr/>
              <a:t>16</a:t>
            </a:fld>
            <a:endParaRPr lang="en-US"/>
          </a:p>
        </p:txBody>
      </p:sp>
    </p:spTree>
    <p:extLst>
      <p:ext uri="{BB962C8B-B14F-4D97-AF65-F5344CB8AC3E}">
        <p14:creationId xmlns:p14="http://schemas.microsoft.com/office/powerpoint/2010/main" val="29005080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Application Areas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5" y="935665"/>
            <a:ext cx="8573589" cy="2042097"/>
          </a:xfrm>
        </p:spPr>
        <p:txBody>
          <a:bodyPr/>
          <a:lstStyle/>
          <a:p>
            <a:pPr marL="457200" indent="-457200">
              <a:buFont typeface="Courier New" panose="02070309020205020404" pitchFamily="49" charset="0"/>
              <a:buChar char="o"/>
            </a:pPr>
            <a:r>
              <a:rPr lang="en-US" dirty="0" smtClean="0">
                <a:solidFill>
                  <a:srgbClr val="F58026"/>
                </a:solidFill>
              </a:rPr>
              <a:t>Journalism</a:t>
            </a:r>
          </a:p>
          <a:p>
            <a:pPr marL="457200" indent="-457200">
              <a:buFont typeface="Courier New" panose="02070309020205020404" pitchFamily="49" charset="0"/>
              <a:buChar char="o"/>
            </a:pPr>
            <a:r>
              <a:rPr lang="en-US" dirty="0" smtClean="0">
                <a:solidFill>
                  <a:srgbClr val="F58026"/>
                </a:solidFill>
                <a:latin typeface="Garamond" panose="02020404030301010803" pitchFamily="18" charset="0"/>
              </a:rPr>
              <a:t>Public relations</a:t>
            </a:r>
          </a:p>
          <a:p>
            <a:pPr marL="457200" indent="-457200">
              <a:buFont typeface="Courier New" panose="02070309020205020404" pitchFamily="49" charset="0"/>
              <a:buChar char="o"/>
            </a:pPr>
            <a:r>
              <a:rPr lang="en-US" dirty="0" smtClean="0">
                <a:solidFill>
                  <a:srgbClr val="F58026"/>
                </a:solidFill>
              </a:rPr>
              <a:t>Opposition research</a:t>
            </a:r>
          </a:p>
          <a:p>
            <a:pPr marL="457200" indent="-457200">
              <a:buFont typeface="Courier New" panose="02070309020205020404" pitchFamily="49" charset="0"/>
              <a:buChar char="o"/>
            </a:pPr>
            <a:r>
              <a:rPr lang="en-US" dirty="0" smtClean="0">
                <a:solidFill>
                  <a:srgbClr val="F58026"/>
                </a:solidFill>
                <a:latin typeface="Garamond" panose="02020404030301010803" pitchFamily="18" charset="0"/>
              </a:rPr>
              <a:t>Vetting </a:t>
            </a:r>
            <a:r>
              <a:rPr lang="en-US" dirty="0" err="1" smtClean="0">
                <a:solidFill>
                  <a:srgbClr val="F58026"/>
                </a:solidFill>
                <a:latin typeface="Garamond" panose="02020404030301010803" pitchFamily="18" charset="0"/>
              </a:rPr>
              <a:t>Crowdfounding</a:t>
            </a:r>
            <a:r>
              <a:rPr lang="en-US" dirty="0" smtClean="0">
                <a:solidFill>
                  <a:srgbClr val="F58026"/>
                </a:solidFill>
              </a:rPr>
              <a:t> projects</a:t>
            </a:r>
            <a:endParaRPr lang="en-US" dirty="0">
              <a:solidFill>
                <a:srgbClr val="F58026"/>
              </a:solidFill>
              <a:latin typeface="Garamond" panose="02020404030301010803" pitchFamily="18" charset="0"/>
            </a:endParaRPr>
          </a:p>
        </p:txBody>
      </p:sp>
      <p:sp>
        <p:nvSpPr>
          <p:cNvPr id="5" name="Slide Number Placeholder 4"/>
          <p:cNvSpPr>
            <a:spLocks noGrp="1"/>
          </p:cNvSpPr>
          <p:nvPr>
            <p:ph type="sldNum" sz="quarter" idx="11"/>
          </p:nvPr>
        </p:nvSpPr>
        <p:spPr/>
        <p:txBody>
          <a:bodyPr/>
          <a:lstStyle/>
          <a:p>
            <a:fld id="{30DB7900-D72E-4025-AF90-97BD6DF59E7D}" type="slidenum">
              <a:rPr lang="en-US" smtClean="0"/>
              <a:pPr/>
              <a:t>17</a:t>
            </a:fld>
            <a:endParaRPr lang="en-US"/>
          </a:p>
        </p:txBody>
      </p:sp>
    </p:spTree>
    <p:extLst>
      <p:ext uri="{BB962C8B-B14F-4D97-AF65-F5344CB8AC3E}">
        <p14:creationId xmlns:p14="http://schemas.microsoft.com/office/powerpoint/2010/main" val="1352420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Timeline and Budget</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5" y="935665"/>
            <a:ext cx="8573589" cy="1598899"/>
          </a:xfrm>
        </p:spPr>
        <p:txBody>
          <a:bodyPr/>
          <a:lstStyle/>
          <a:p>
            <a:pPr lvl="1">
              <a:spcAft>
                <a:spcPts val="675"/>
              </a:spcAft>
              <a:tabLst/>
            </a:pPr>
            <a:r>
              <a:rPr lang="en-US" sz="2400" dirty="0" smtClean="0"/>
              <a:t>80K (GRA, faculty salary</a:t>
            </a:r>
            <a:r>
              <a:rPr lang="en-US" sz="2400" dirty="0"/>
              <a:t>, </a:t>
            </a:r>
            <a:r>
              <a:rPr lang="en-US" sz="2400" dirty="0" smtClean="0"/>
              <a:t>data collection, materials) </a:t>
            </a:r>
          </a:p>
          <a:p>
            <a:pPr lvl="1">
              <a:spcAft>
                <a:spcPts val="675"/>
              </a:spcAft>
              <a:tabLst/>
            </a:pPr>
            <a:r>
              <a:rPr lang="en-US" sz="2400" dirty="0" smtClean="0"/>
              <a:t>for 2 years  </a:t>
            </a:r>
          </a:p>
          <a:p>
            <a:pPr lvl="1">
              <a:spcAft>
                <a:spcPts val="675"/>
              </a:spcAft>
              <a:tabLst/>
            </a:pPr>
            <a:r>
              <a:rPr lang="en-US" sz="2400" dirty="0" smtClean="0"/>
              <a:t>to develop some of the components </a:t>
            </a:r>
          </a:p>
          <a:p>
            <a:pPr lvl="1">
              <a:spcAft>
                <a:spcPts val="675"/>
              </a:spcAft>
              <a:tabLst/>
            </a:pPr>
            <a:r>
              <a:rPr lang="en-US" sz="2400" dirty="0" smtClean="0"/>
              <a:t>for one of the applications</a:t>
            </a:r>
          </a:p>
        </p:txBody>
      </p:sp>
      <p:sp>
        <p:nvSpPr>
          <p:cNvPr id="5" name="Slide Number Placeholder 4"/>
          <p:cNvSpPr>
            <a:spLocks noGrp="1"/>
          </p:cNvSpPr>
          <p:nvPr>
            <p:ph type="sldNum" sz="quarter" idx="11"/>
          </p:nvPr>
        </p:nvSpPr>
        <p:spPr/>
        <p:txBody>
          <a:bodyPr/>
          <a:lstStyle/>
          <a:p>
            <a:fld id="{30DB7900-D72E-4025-AF90-97BD6DF59E7D}" type="slidenum">
              <a:rPr lang="en-US" smtClean="0"/>
              <a:pPr/>
              <a:t>18</a:t>
            </a:fld>
            <a:endParaRPr lang="en-US"/>
          </a:p>
        </p:txBody>
      </p:sp>
    </p:spTree>
    <p:extLst>
      <p:ext uri="{BB962C8B-B14F-4D97-AF65-F5344CB8AC3E}">
        <p14:creationId xmlns:p14="http://schemas.microsoft.com/office/powerpoint/2010/main" val="978467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6" y="1085850"/>
            <a:ext cx="8363938" cy="3108030"/>
          </a:xfrm>
        </p:spPr>
        <p:txBody>
          <a:bodyPr/>
          <a:lstStyle/>
          <a:p>
            <a:pPr marL="457200" indent="-457200">
              <a:buFont typeface="Courier New" panose="02070309020205020404" pitchFamily="49" charset="0"/>
              <a:buChar char="o"/>
            </a:pPr>
            <a:r>
              <a:rPr lang="en-US" dirty="0" smtClean="0">
                <a:solidFill>
                  <a:schemeClr val="tx1"/>
                </a:solidFill>
              </a:rPr>
              <a:t>http://ranger.uta.edu/~cli</a:t>
            </a:r>
          </a:p>
          <a:p>
            <a:r>
              <a:rPr lang="en-US" dirty="0" smtClean="0">
                <a:solidFill>
                  <a:schemeClr val="tx1"/>
                </a:solidFill>
              </a:rPr>
              <a:t>     cli@uta.edu</a:t>
            </a:r>
          </a:p>
          <a:p>
            <a:pPr marL="457200" indent="-457200">
              <a:buFont typeface="Courier New" panose="02070309020205020404" pitchFamily="49" charset="0"/>
              <a:buChar char="o"/>
            </a:pPr>
            <a:r>
              <a:rPr lang="en-US" dirty="0" smtClean="0">
                <a:solidFill>
                  <a:srgbClr val="F58026"/>
                </a:solidFill>
              </a:rPr>
              <a:t>Prototype</a:t>
            </a:r>
            <a:endParaRPr lang="en-US" dirty="0" smtClean="0">
              <a:solidFill>
                <a:schemeClr val="tx1"/>
              </a:solidFill>
            </a:endParaRPr>
          </a:p>
          <a:p>
            <a:r>
              <a:rPr lang="en-US" dirty="0" smtClean="0">
                <a:solidFill>
                  <a:schemeClr val="tx1"/>
                </a:solidFill>
              </a:rPr>
              <a:t>     http://idir.uta.edu/claimbuster</a:t>
            </a:r>
          </a:p>
          <a:p>
            <a:pPr marL="457200" indent="-457200">
              <a:buFont typeface="Courier New" panose="02070309020205020404" pitchFamily="49" charset="0"/>
              <a:buChar char="o"/>
            </a:pPr>
            <a:r>
              <a:rPr lang="en-US" dirty="0" smtClean="0">
                <a:solidFill>
                  <a:srgbClr val="F58026"/>
                </a:solidFill>
              </a:rPr>
              <a:t>You are invited to contribute</a:t>
            </a:r>
            <a:endParaRPr lang="en-US" dirty="0" smtClean="0">
              <a:solidFill>
                <a:srgbClr val="F58026"/>
              </a:solidFill>
            </a:endParaRPr>
          </a:p>
          <a:p>
            <a:r>
              <a:rPr lang="en-US" dirty="0" smtClean="0">
                <a:solidFill>
                  <a:schemeClr val="tx1"/>
                </a:solidFill>
              </a:rPr>
              <a:t>     http</a:t>
            </a:r>
            <a:r>
              <a:rPr lang="en-US" dirty="0">
                <a:solidFill>
                  <a:schemeClr val="tx1"/>
                </a:solidFill>
              </a:rPr>
              <a:t>://</a:t>
            </a:r>
            <a:r>
              <a:rPr lang="en-US" dirty="0" smtClean="0">
                <a:solidFill>
                  <a:schemeClr val="tx1"/>
                </a:solidFill>
              </a:rPr>
              <a:t>bit.ly/claimbusters</a:t>
            </a:r>
            <a:endParaRPr lang="en-US" dirty="0">
              <a:solidFill>
                <a:schemeClr val="tx1"/>
              </a:solidFill>
            </a:endParaRPr>
          </a:p>
        </p:txBody>
      </p:sp>
      <p:pic>
        <p:nvPicPr>
          <p:cNvPr id="4" name="Picture 3" descr="C:\Users\tremayne\Downloads\qrcode.2895393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5252" y="2794436"/>
            <a:ext cx="2733923" cy="2083673"/>
          </a:xfrm>
          <a:prstGeom prst="rect">
            <a:avLst/>
          </a:prstGeom>
          <a:noFill/>
          <a:ln w="9525">
            <a:noFill/>
            <a:miter lim="800000"/>
            <a:headEnd/>
            <a:tailEnd/>
          </a:ln>
        </p:spPr>
      </p:pic>
      <p:sp>
        <p:nvSpPr>
          <p:cNvPr id="5" name="Slide Number Placeholder 4"/>
          <p:cNvSpPr>
            <a:spLocks noGrp="1"/>
          </p:cNvSpPr>
          <p:nvPr>
            <p:ph type="sldNum" sz="quarter" idx="11"/>
          </p:nvPr>
        </p:nvSpPr>
        <p:spPr/>
        <p:txBody>
          <a:bodyPr/>
          <a:lstStyle/>
          <a:p>
            <a:fld id="{30DB7900-D72E-4025-AF90-97BD6DF59E7D}" type="slidenum">
              <a:rPr lang="en-US" smtClean="0"/>
              <a:pPr/>
              <a:t>19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252" y="521039"/>
            <a:ext cx="2733923" cy="2050444"/>
          </a:xfrm>
          <a:prstGeom prst="rect">
            <a:avLst/>
          </a:prstGeom>
        </p:spPr>
      </p:pic>
    </p:spTree>
    <p:extLst>
      <p:ext uri="{BB962C8B-B14F-4D97-AF65-F5344CB8AC3E}">
        <p14:creationId xmlns:p14="http://schemas.microsoft.com/office/powerpoint/2010/main" val="28541454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People Make Claims All </a:t>
            </a:r>
            <a:r>
              <a:rPr lang="en-US" dirty="0" smtClean="0"/>
              <a:t>the </a:t>
            </a:r>
            <a:r>
              <a:rPr lang="en-US" dirty="0"/>
              <a:t>Time</a:t>
            </a:r>
            <a:endParaRPr lang="en-US" dirty="0">
              <a:solidFill>
                <a:srgbClr val="0064B1"/>
              </a:solidFill>
              <a:latin typeface="Garamond" panose="02020404030301010803" pitchFamily="18" charset="0"/>
            </a:endParaRPr>
          </a:p>
        </p:txBody>
      </p:sp>
      <p:sp>
        <p:nvSpPr>
          <p:cNvPr id="5" name="Rectangle 4"/>
          <p:cNvSpPr/>
          <p:nvPr/>
        </p:nvSpPr>
        <p:spPr>
          <a:xfrm>
            <a:off x="476251" y="827069"/>
            <a:ext cx="8086724" cy="830997"/>
          </a:xfrm>
          <a:prstGeom prst="rect">
            <a:avLst/>
          </a:prstGeom>
        </p:spPr>
        <p:txBody>
          <a:bodyPr wrap="square">
            <a:spAutoFit/>
          </a:bodyPr>
          <a:lstStyle/>
          <a:p>
            <a:r>
              <a:rPr lang="en-US" sz="2400" dirty="0" smtClean="0">
                <a:latin typeface="Garamond" panose="02020404030301010803" pitchFamily="18" charset="0"/>
              </a:rPr>
              <a:t>“… our </a:t>
            </a:r>
            <a:r>
              <a:rPr lang="en-US" sz="2400" dirty="0">
                <a:latin typeface="Garamond" panose="02020404030301010803" pitchFamily="18" charset="0"/>
              </a:rPr>
              <a:t>Navy is smaller than it's been since </a:t>
            </a:r>
            <a:r>
              <a:rPr lang="en-US" sz="2400" dirty="0" smtClean="0">
                <a:latin typeface="Garamond" panose="02020404030301010803" pitchFamily="18" charset="0"/>
              </a:rPr>
              <a:t>1917", said </a:t>
            </a:r>
            <a:r>
              <a:rPr lang="en-US" sz="2400" dirty="0">
                <a:latin typeface="Garamond" panose="02020404030301010803" pitchFamily="18" charset="0"/>
              </a:rPr>
              <a:t>Republican candidate Mitt Romney </a:t>
            </a:r>
            <a:r>
              <a:rPr lang="en-US" sz="2400" dirty="0" smtClean="0">
                <a:latin typeface="Garamond" panose="02020404030301010803" pitchFamily="18" charset="0"/>
              </a:rPr>
              <a:t>in </a:t>
            </a:r>
            <a:r>
              <a:rPr lang="en-US" sz="2400" dirty="0">
                <a:latin typeface="Garamond" panose="02020404030301010803" pitchFamily="18" charset="0"/>
              </a:rPr>
              <a:t>third presidential debate in 2012.</a:t>
            </a:r>
          </a:p>
        </p:txBody>
      </p:sp>
      <p:pic>
        <p:nvPicPr>
          <p:cNvPr id="6" name="Picture 2" descr="Former Massachusetts Governor and 2012 Republican Presidential nominee Mitt Rom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980042"/>
            <a:ext cx="1565821" cy="19999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1768" y="4585746"/>
            <a:ext cx="4572000" cy="430887"/>
          </a:xfrm>
          <a:prstGeom prst="rect">
            <a:avLst/>
          </a:prstGeom>
        </p:spPr>
        <p:txBody>
          <a:bodyPr>
            <a:spAutoFit/>
          </a:bodyPr>
          <a:lstStyle/>
          <a:p>
            <a:r>
              <a:rPr lang="en-US" sz="1100" dirty="0">
                <a:latin typeface="Garamond" panose="02020404030301010803" pitchFamily="18" charset="0"/>
              </a:rPr>
              <a:t>http://</a:t>
            </a:r>
            <a:r>
              <a:rPr lang="en-US" sz="1100" dirty="0" smtClean="0">
                <a:latin typeface="Garamond" panose="02020404030301010803" pitchFamily="18" charset="0"/>
              </a:rPr>
              <a:t>en.wikipedia.org/wiki/Mitt_Romney</a:t>
            </a:r>
          </a:p>
          <a:p>
            <a:r>
              <a:rPr lang="en-US" sz="1100" dirty="0">
                <a:latin typeface="Garamond" panose="02020404030301010803" pitchFamily="18" charset="0"/>
              </a:rPr>
              <a:t>http://www.thebrainchildgroup.com/</a:t>
            </a:r>
          </a:p>
        </p:txBody>
      </p:sp>
      <p:pic>
        <p:nvPicPr>
          <p:cNvPr id="8" name="Picture 4" descr="https://encrypted-tbn0.gstatic.com/images?q=tbn:ANd9GcQumEDNdEcqqNm776m2PYs2C2djHZPGc54UMwW4G8BvzxoxHOE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7943" y="2324100"/>
            <a:ext cx="2511822" cy="166544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1"/>
          </p:nvPr>
        </p:nvSpPr>
        <p:spPr/>
        <p:txBody>
          <a:bodyPr/>
          <a:lstStyle/>
          <a:p>
            <a:fld id="{30DB7900-D72E-4025-AF90-97BD6DF59E7D}" type="slidenum">
              <a:rPr lang="en-US" smtClean="0"/>
              <a:pPr/>
              <a:t>2</a:t>
            </a:fld>
            <a:endParaRPr lang="en-US" dirty="0"/>
          </a:p>
        </p:txBody>
      </p:sp>
    </p:spTree>
    <p:extLst>
      <p:ext uri="{BB962C8B-B14F-4D97-AF65-F5344CB8AC3E}">
        <p14:creationId xmlns:p14="http://schemas.microsoft.com/office/powerpoint/2010/main" val="1899859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Fact-checking </a:t>
            </a:r>
            <a:r>
              <a:rPr lang="en-US" dirty="0"/>
              <a:t>is not Easy</a:t>
            </a:r>
            <a:endParaRPr lang="en-US" dirty="0">
              <a:solidFill>
                <a:srgbClr val="0064B1"/>
              </a:solidFill>
              <a:latin typeface="Garamond" panose="02020404030301010803" pitchFamily="18" charset="0"/>
            </a:endParaRPr>
          </a:p>
        </p:txBody>
      </p:sp>
      <p:sp>
        <p:nvSpPr>
          <p:cNvPr id="5" name="Rectangle 4"/>
          <p:cNvSpPr/>
          <p:nvPr/>
        </p:nvSpPr>
        <p:spPr>
          <a:xfrm>
            <a:off x="476251" y="827069"/>
            <a:ext cx="8086724" cy="830997"/>
          </a:xfrm>
          <a:prstGeom prst="rect">
            <a:avLst/>
          </a:prstGeom>
        </p:spPr>
        <p:txBody>
          <a:bodyPr wrap="square">
            <a:spAutoFit/>
          </a:bodyPr>
          <a:lstStyle/>
          <a:p>
            <a:r>
              <a:rPr lang="en-US" sz="2400" dirty="0" smtClean="0">
                <a:latin typeface="Garamond" panose="02020404030301010803" pitchFamily="18" charset="0"/>
              </a:rPr>
              <a:t>“… our </a:t>
            </a:r>
            <a:r>
              <a:rPr lang="en-US" sz="2400" dirty="0">
                <a:latin typeface="Garamond" panose="02020404030301010803" pitchFamily="18" charset="0"/>
              </a:rPr>
              <a:t>Navy is smaller than it's been since </a:t>
            </a:r>
            <a:r>
              <a:rPr lang="en-US" sz="2400" dirty="0" smtClean="0">
                <a:latin typeface="Garamond" panose="02020404030301010803" pitchFamily="18" charset="0"/>
              </a:rPr>
              <a:t>1917", said </a:t>
            </a:r>
            <a:r>
              <a:rPr lang="en-US" sz="2400" dirty="0">
                <a:latin typeface="Garamond" panose="02020404030301010803" pitchFamily="18" charset="0"/>
              </a:rPr>
              <a:t>Republican candidate Mitt Romney </a:t>
            </a:r>
            <a:r>
              <a:rPr lang="en-US" sz="2400" dirty="0" smtClean="0">
                <a:latin typeface="Garamond" panose="02020404030301010803" pitchFamily="18" charset="0"/>
              </a:rPr>
              <a:t>in </a:t>
            </a:r>
            <a:r>
              <a:rPr lang="en-US" sz="2400" dirty="0">
                <a:latin typeface="Garamond" panose="02020404030301010803" pitchFamily="18" charset="0"/>
              </a:rPr>
              <a:t>third presidential debate in 2012.</a:t>
            </a:r>
          </a:p>
        </p:txBody>
      </p:sp>
      <p:pic>
        <p:nvPicPr>
          <p:cNvPr id="6" name="Picture 2" descr="Former Massachusetts Governor and 2012 Republican Presidential nominee Mitt Rom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980042"/>
            <a:ext cx="1565821" cy="19999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41768" y="4585746"/>
            <a:ext cx="4572000" cy="430887"/>
          </a:xfrm>
          <a:prstGeom prst="rect">
            <a:avLst/>
          </a:prstGeom>
        </p:spPr>
        <p:txBody>
          <a:bodyPr>
            <a:spAutoFit/>
          </a:bodyPr>
          <a:lstStyle/>
          <a:p>
            <a:r>
              <a:rPr lang="en-US" sz="1100" dirty="0">
                <a:latin typeface="Garamond" panose="02020404030301010803" pitchFamily="18" charset="0"/>
              </a:rPr>
              <a:t>http://</a:t>
            </a:r>
            <a:r>
              <a:rPr lang="en-US" sz="1100" dirty="0" smtClean="0">
                <a:latin typeface="Garamond" panose="02020404030301010803" pitchFamily="18" charset="0"/>
              </a:rPr>
              <a:t>en.wikipedia.org/wiki/Mitt_Romney</a:t>
            </a:r>
          </a:p>
          <a:p>
            <a:r>
              <a:rPr lang="en-US" sz="1100" dirty="0">
                <a:latin typeface="Garamond" panose="02020404030301010803" pitchFamily="18" charset="0"/>
              </a:rPr>
              <a:t>http://s3.amazonaws.com/thf_media/2010/pdf/Military_chartbook.pdf</a:t>
            </a: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863" y="1622876"/>
            <a:ext cx="5384437" cy="317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1"/>
          </p:nvPr>
        </p:nvSpPr>
        <p:spPr/>
        <p:txBody>
          <a:bodyPr/>
          <a:lstStyle/>
          <a:p>
            <a:fld id="{30DB7900-D72E-4025-AF90-97BD6DF59E7D}" type="slidenum">
              <a:rPr lang="en-US" smtClean="0"/>
              <a:pPr/>
              <a:t>3</a:t>
            </a:fld>
            <a:endParaRPr lang="en-US"/>
          </a:p>
        </p:txBody>
      </p:sp>
    </p:spTree>
    <p:extLst>
      <p:ext uri="{BB962C8B-B14F-4D97-AF65-F5344CB8AC3E}">
        <p14:creationId xmlns:p14="http://schemas.microsoft.com/office/powerpoint/2010/main" val="1047394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Fact-checking </a:t>
            </a:r>
            <a:r>
              <a:rPr lang="en-US" dirty="0"/>
              <a:t>is not Easy</a:t>
            </a:r>
            <a:endParaRPr lang="en-US" dirty="0">
              <a:solidFill>
                <a:srgbClr val="0064B1"/>
              </a:solidFill>
              <a:latin typeface="Garamond" panose="02020404030301010803" pitchFamily="18" charset="0"/>
            </a:endParaRPr>
          </a:p>
        </p:txBody>
      </p:sp>
      <p:sp>
        <p:nvSpPr>
          <p:cNvPr id="5" name="Rectangle 4"/>
          <p:cNvSpPr/>
          <p:nvPr/>
        </p:nvSpPr>
        <p:spPr>
          <a:xfrm>
            <a:off x="476251" y="827069"/>
            <a:ext cx="8086724" cy="830997"/>
          </a:xfrm>
          <a:prstGeom prst="rect">
            <a:avLst/>
          </a:prstGeom>
        </p:spPr>
        <p:txBody>
          <a:bodyPr wrap="square">
            <a:spAutoFit/>
          </a:bodyPr>
          <a:lstStyle/>
          <a:p>
            <a:r>
              <a:rPr lang="en-US" sz="2400" dirty="0" smtClean="0">
                <a:latin typeface="Garamond" panose="02020404030301010803" pitchFamily="18" charset="0"/>
              </a:rPr>
              <a:t>“… our </a:t>
            </a:r>
            <a:r>
              <a:rPr lang="en-US" sz="2400" dirty="0">
                <a:latin typeface="Garamond" panose="02020404030301010803" pitchFamily="18" charset="0"/>
              </a:rPr>
              <a:t>Navy is smaller than it's been since </a:t>
            </a:r>
            <a:r>
              <a:rPr lang="en-US" sz="2400" dirty="0" smtClean="0">
                <a:latin typeface="Garamond" panose="02020404030301010803" pitchFamily="18" charset="0"/>
              </a:rPr>
              <a:t>1917", said </a:t>
            </a:r>
            <a:r>
              <a:rPr lang="en-US" sz="2400" dirty="0">
                <a:latin typeface="Garamond" panose="02020404030301010803" pitchFamily="18" charset="0"/>
              </a:rPr>
              <a:t>Republican candidate Mitt Romney </a:t>
            </a:r>
            <a:r>
              <a:rPr lang="en-US" sz="2400" dirty="0" smtClean="0">
                <a:latin typeface="Garamond" panose="02020404030301010803" pitchFamily="18" charset="0"/>
              </a:rPr>
              <a:t>in </a:t>
            </a:r>
            <a:r>
              <a:rPr lang="en-US" sz="2400" dirty="0">
                <a:latin typeface="Garamond" panose="02020404030301010803" pitchFamily="18" charset="0"/>
              </a:rPr>
              <a:t>third presidential debate in 2012.</a:t>
            </a:r>
          </a:p>
        </p:txBody>
      </p:sp>
      <p:pic>
        <p:nvPicPr>
          <p:cNvPr id="6" name="Picture 2" descr="Former Massachusetts Governor and 2012 Republican Presidential nominee Mitt Romn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1" y="1980042"/>
            <a:ext cx="1565821" cy="199998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41768" y="4467136"/>
            <a:ext cx="4572000" cy="600164"/>
          </a:xfrm>
          <a:prstGeom prst="rect">
            <a:avLst/>
          </a:prstGeom>
        </p:spPr>
        <p:txBody>
          <a:bodyPr>
            <a:spAutoFit/>
          </a:bodyPr>
          <a:lstStyle/>
          <a:p>
            <a:r>
              <a:rPr lang="en-US" sz="1100" dirty="0">
                <a:latin typeface="Garamond" panose="02020404030301010803" pitchFamily="18" charset="0"/>
              </a:rPr>
              <a:t>http://</a:t>
            </a:r>
            <a:r>
              <a:rPr lang="en-US" sz="1100" dirty="0" smtClean="0">
                <a:latin typeface="Garamond" panose="02020404030301010803" pitchFamily="18" charset="0"/>
              </a:rPr>
              <a:t>en.wikipedia.org/wiki/Mitt_Romney</a:t>
            </a:r>
          </a:p>
          <a:p>
            <a:r>
              <a:rPr lang="en-US" sz="1100" dirty="0">
                <a:latin typeface="Garamond" panose="02020404030301010803" pitchFamily="18" charset="0"/>
              </a:rPr>
              <a:t>http://</a:t>
            </a:r>
            <a:r>
              <a:rPr lang="en-US" sz="1100" dirty="0" smtClean="0">
                <a:latin typeface="Garamond" panose="02020404030301010803" pitchFamily="18" charset="0"/>
              </a:rPr>
              <a:t>s3.amazonaws.com/thf_media/2010/pdf/Military_chartbook.pdf</a:t>
            </a:r>
          </a:p>
          <a:p>
            <a:r>
              <a:rPr lang="en-US" sz="1100" dirty="0">
                <a:latin typeface="Garamond" panose="02020404030301010803" pitchFamily="18" charset="0"/>
              </a:rPr>
              <a:t>http://en.wikipedia.org/wiki/United_States_Navy</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3768" y="1658066"/>
            <a:ext cx="1985784" cy="1172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descr="http://upload.wikimedia.org/wikipedia/commons/thumb/f/ff/USSConstellationVsInsurgente.jpg/220px-USSConstellationVsInsurgent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1175" y="2980032"/>
            <a:ext cx="2095500" cy="16573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http://upload.wikimedia.org/wikipedia/commons/thumb/6/6b/USS_America_%28LHA-6%29_off_Pascagoula_in_2013.JPG/220px-USS_America_%28LHA-6%29_off_Pascagoula_in_2013.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5397" y="3031669"/>
            <a:ext cx="2419567" cy="16057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21572" y="3526749"/>
            <a:ext cx="431208" cy="615553"/>
          </a:xfrm>
          <a:prstGeom prst="rect">
            <a:avLst/>
          </a:prstGeom>
          <a:noFill/>
        </p:spPr>
        <p:txBody>
          <a:bodyPr wrap="none" lIns="0" tIns="0" rIns="0" bIns="0" rtlCol="0">
            <a:spAutoFit/>
          </a:bodyPr>
          <a:lstStyle/>
          <a:p>
            <a:r>
              <a:rPr lang="en-US" sz="4000" dirty="0" smtClean="0">
                <a:solidFill>
                  <a:schemeClr val="accent5">
                    <a:lumMod val="75000"/>
                  </a:schemeClr>
                </a:solidFill>
                <a:latin typeface="Segoe UI Light" pitchFamily="34" charset="0"/>
              </a:rPr>
              <a:t>vs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4</a:t>
            </a:fld>
            <a:endParaRPr lang="en-US"/>
          </a:p>
        </p:txBody>
      </p:sp>
    </p:spTree>
    <p:extLst>
      <p:ext uri="{BB962C8B-B14F-4D97-AF65-F5344CB8AC3E}">
        <p14:creationId xmlns:p14="http://schemas.microsoft.com/office/powerpoint/2010/main" val="1391764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Existing </a:t>
            </a:r>
            <a:r>
              <a:rPr lang="en-US" dirty="0" smtClean="0"/>
              <a:t>Fact-checking Platforms</a:t>
            </a:r>
            <a:endParaRPr lang="en-US" dirty="0">
              <a:solidFill>
                <a:srgbClr val="0064B1"/>
              </a:solidFill>
              <a:latin typeface="Garamond" panose="02020404030301010803" pitchFamily="18" charset="0"/>
            </a:endParaRPr>
          </a:p>
        </p:txBody>
      </p:sp>
      <p:sp>
        <p:nvSpPr>
          <p:cNvPr id="3" name="Text Placeholder 2"/>
          <p:cNvSpPr>
            <a:spLocks noGrp="1"/>
          </p:cNvSpPr>
          <p:nvPr>
            <p:ph type="body" sz="quarter" idx="10"/>
          </p:nvPr>
        </p:nvSpPr>
        <p:spPr>
          <a:xfrm>
            <a:off x="389435" y="935665"/>
            <a:ext cx="8573589" cy="3737433"/>
          </a:xfrm>
        </p:spPr>
        <p:txBody>
          <a:bodyPr/>
          <a:lstStyle/>
          <a:p>
            <a:r>
              <a:rPr lang="en-US" dirty="0">
                <a:solidFill>
                  <a:srgbClr val="F58026"/>
                </a:solidFill>
                <a:latin typeface="Garamond" panose="02020404030301010803" pitchFamily="18" charset="0"/>
              </a:rPr>
              <a:t>Journalists and reporters spend good amount of time on fact checking</a:t>
            </a:r>
          </a:p>
          <a:p>
            <a:endParaRPr lang="en-US" sz="2000" dirty="0">
              <a:solidFill>
                <a:schemeClr val="tx1"/>
              </a:solidFill>
              <a:latin typeface="Garamond" panose="02020404030301010803" pitchFamily="18" charset="0"/>
            </a:endParaRPr>
          </a:p>
          <a:p>
            <a:endParaRPr lang="en-US" sz="2000" dirty="0">
              <a:solidFill>
                <a:schemeClr val="tx1"/>
              </a:solidFill>
              <a:latin typeface="Garamond" panose="02020404030301010803" pitchFamily="18" charset="0"/>
            </a:endParaRPr>
          </a:p>
          <a:p>
            <a:endParaRPr lang="en-US" sz="2000" dirty="0">
              <a:solidFill>
                <a:schemeClr val="tx1"/>
              </a:solidFill>
              <a:latin typeface="Garamond" panose="02020404030301010803" pitchFamily="18" charset="0"/>
            </a:endParaRPr>
          </a:p>
          <a:p>
            <a:endParaRPr lang="en-US" sz="2000" dirty="0">
              <a:solidFill>
                <a:schemeClr val="tx1"/>
              </a:solidFill>
              <a:latin typeface="Garamond" panose="02020404030301010803" pitchFamily="18" charset="0"/>
            </a:endParaRPr>
          </a:p>
          <a:p>
            <a:endParaRPr lang="en-US" sz="2000" dirty="0" smtClean="0">
              <a:solidFill>
                <a:schemeClr val="tx1"/>
              </a:solidFill>
              <a:latin typeface="Garamond" panose="02020404030301010803" pitchFamily="18" charset="0"/>
            </a:endParaRPr>
          </a:p>
          <a:p>
            <a:r>
              <a:rPr lang="en-US" sz="2000" dirty="0" smtClean="0">
                <a:solidFill>
                  <a:schemeClr val="tx1"/>
                </a:solidFill>
              </a:rPr>
              <a:t>96 </a:t>
            </a:r>
            <a:r>
              <a:rPr lang="en-US" sz="2000" dirty="0">
                <a:solidFill>
                  <a:schemeClr val="tx1"/>
                </a:solidFill>
              </a:rPr>
              <a:t>active fact-checking sites in </a:t>
            </a:r>
            <a:r>
              <a:rPr lang="en-US" sz="2000" dirty="0" smtClean="0">
                <a:solidFill>
                  <a:schemeClr val="tx1"/>
                </a:solidFill>
              </a:rPr>
              <a:t>2016 (</a:t>
            </a:r>
            <a:r>
              <a:rPr lang="en-US" sz="2000" dirty="0" err="1">
                <a:solidFill>
                  <a:schemeClr val="tx1"/>
                </a:solidFill>
              </a:rPr>
              <a:t>PolitiFact</a:t>
            </a:r>
            <a:r>
              <a:rPr lang="en-US" sz="2000" dirty="0">
                <a:solidFill>
                  <a:schemeClr val="tx1"/>
                </a:solidFill>
              </a:rPr>
              <a:t> .com, FactCheckEU.org, </a:t>
            </a:r>
            <a:r>
              <a:rPr lang="en-US" sz="2000" dirty="0" err="1">
                <a:solidFill>
                  <a:schemeClr val="tx1"/>
                </a:solidFill>
              </a:rPr>
              <a:t>FullFact.or</a:t>
            </a:r>
            <a:r>
              <a:rPr lang="en-US" sz="2000" dirty="0">
                <a:solidFill>
                  <a:schemeClr val="tx1"/>
                </a:solidFill>
              </a:rPr>
              <a:t> , </a:t>
            </a:r>
            <a:r>
              <a:rPr lang="en-US" sz="2000" dirty="0" err="1">
                <a:solidFill>
                  <a:schemeClr val="tx1"/>
                </a:solidFill>
              </a:rPr>
              <a:t>Factcheck</a:t>
            </a:r>
            <a:r>
              <a:rPr lang="en-US" sz="2000" dirty="0">
                <a:solidFill>
                  <a:schemeClr val="tx1"/>
                </a:solidFill>
              </a:rPr>
              <a:t> .org </a:t>
            </a:r>
          </a:p>
          <a:p>
            <a:r>
              <a:rPr lang="en-US" sz="2000" dirty="0">
                <a:solidFill>
                  <a:schemeClr val="tx1"/>
                </a:solidFill>
              </a:rPr>
              <a:t>CNN, Washington Post , New York Times, Poynter, American Press Institute, </a:t>
            </a:r>
            <a:r>
              <a:rPr lang="en-US" sz="2000" dirty="0" smtClean="0">
                <a:solidFill>
                  <a:schemeClr val="tx1"/>
                </a:solidFill>
              </a:rPr>
              <a:t>…)</a:t>
            </a:r>
          </a:p>
          <a:p>
            <a:r>
              <a:rPr lang="en-US" sz="1400" dirty="0">
                <a:solidFill>
                  <a:schemeClr val="tx1"/>
                </a:solidFill>
              </a:rPr>
              <a:t>https://reporterslab.org/global-fact-checking-up-50-percent</a:t>
            </a:r>
            <a:r>
              <a:rPr lang="en-US" sz="1400" dirty="0" smtClean="0">
                <a:solidFill>
                  <a:schemeClr val="tx1"/>
                </a:solidFill>
              </a:rPr>
              <a:t>/ </a:t>
            </a:r>
            <a:endParaRPr lang="en-US" sz="1400" dirty="0">
              <a:solidFill>
                <a:schemeClr val="tx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46" y="1857375"/>
            <a:ext cx="6570611" cy="1544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1"/>
          </p:nvPr>
        </p:nvSpPr>
        <p:spPr/>
        <p:txBody>
          <a:bodyPr/>
          <a:lstStyle/>
          <a:p>
            <a:fld id="{30DB7900-D72E-4025-AF90-97BD6DF59E7D}" type="slidenum">
              <a:rPr lang="en-US" smtClean="0"/>
              <a:pPr/>
              <a:t>5</a:t>
            </a:fld>
            <a:endParaRPr lang="en-US"/>
          </a:p>
        </p:txBody>
      </p:sp>
    </p:spTree>
    <p:extLst>
      <p:ext uri="{BB962C8B-B14F-4D97-AF65-F5344CB8AC3E}">
        <p14:creationId xmlns:p14="http://schemas.microsoft.com/office/powerpoint/2010/main" val="3787799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15425"/>
          </a:xfrm>
        </p:spPr>
        <p:txBody>
          <a:bodyPr/>
          <a:lstStyle/>
          <a:p>
            <a:r>
              <a:rPr lang="en-US" sz="4400" dirty="0" smtClean="0">
                <a:solidFill>
                  <a:srgbClr val="0064B1"/>
                </a:solidFill>
              </a:rPr>
              <a:t>“</a:t>
            </a:r>
            <a:r>
              <a:rPr lang="en-US" sz="4400" dirty="0" smtClean="0"/>
              <a:t>Total Physical </a:t>
            </a:r>
            <a:r>
              <a:rPr lang="en-US" sz="4400" dirty="0"/>
              <a:t>and </a:t>
            </a:r>
            <a:r>
              <a:rPr lang="en-US" sz="4400" dirty="0" smtClean="0"/>
              <a:t>Mental </a:t>
            </a:r>
            <a:r>
              <a:rPr lang="en-US" sz="4400" dirty="0"/>
              <a:t>C</a:t>
            </a:r>
            <a:r>
              <a:rPr lang="en-US" sz="4400" dirty="0" smtClean="0"/>
              <a:t>ollapse”</a:t>
            </a:r>
            <a:endParaRPr lang="en-US" sz="4400" dirty="0">
              <a:solidFill>
                <a:srgbClr val="0064B1"/>
              </a:solidFill>
            </a:endParaRPr>
          </a:p>
        </p:txBody>
      </p:sp>
      <p:sp>
        <p:nvSpPr>
          <p:cNvPr id="3" name="Slide Number Placeholder 2"/>
          <p:cNvSpPr>
            <a:spLocks noGrp="1"/>
          </p:cNvSpPr>
          <p:nvPr>
            <p:ph type="sldNum" sz="quarter" idx="11"/>
          </p:nvPr>
        </p:nvSpPr>
        <p:spPr/>
        <p:txBody>
          <a:bodyPr/>
          <a:lstStyle/>
          <a:p>
            <a:fld id="{30DB7900-D72E-4025-AF90-97BD6DF59E7D}" type="slidenum">
              <a:rPr lang="en-US" smtClean="0"/>
              <a:pPr/>
              <a:t>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892347"/>
            <a:ext cx="4552950" cy="407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6055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
          <p:cNvSpPr>
            <a:spLocks noGrp="1"/>
          </p:cNvSpPr>
          <p:nvPr>
            <p:ph type="body" sz="quarter" idx="10"/>
          </p:nvPr>
        </p:nvSpPr>
        <p:spPr>
          <a:xfrm>
            <a:off x="384673" y="342900"/>
            <a:ext cx="8423524" cy="559449"/>
          </a:xfrm>
        </p:spPr>
        <p:txBody>
          <a:bodyPr/>
          <a:lstStyle/>
          <a:p>
            <a:r>
              <a:rPr lang="en-US" sz="4000" dirty="0" err="1" smtClean="0">
                <a:solidFill>
                  <a:srgbClr val="0064B1"/>
                </a:solidFill>
                <a:latin typeface="Garamond" panose="02020404030301010803" pitchFamily="18" charset="0"/>
              </a:rPr>
              <a:t>ClaimBuster</a:t>
            </a:r>
            <a:r>
              <a:rPr lang="en-US" sz="4000" dirty="0" smtClean="0">
                <a:solidFill>
                  <a:srgbClr val="0064B1"/>
                </a:solidFill>
                <a:latin typeface="Garamond" panose="02020404030301010803" pitchFamily="18" charset="0"/>
              </a:rPr>
              <a:t> for 2016</a:t>
            </a:r>
            <a:endParaRPr lang="en-US" sz="4000" dirty="0">
              <a:solidFill>
                <a:srgbClr val="0064B1"/>
              </a:solidFill>
              <a:latin typeface="Garamond" panose="02020404030301010803" pitchFamily="18" charset="0"/>
            </a:endParaRPr>
          </a:p>
        </p:txBody>
      </p:sp>
      <p:pic>
        <p:nvPicPr>
          <p:cNvPr id="21" name="Picture 3" descr="C:\Users\Chengkai\AppData\Local\Temp\Rar$DR03.704\downloads\original-6017-5295379.png"/>
          <p:cNvPicPr>
            <a:picLocks noChangeAspect="1" noChangeArrowheads="1"/>
          </p:cNvPicPr>
          <p:nvPr/>
        </p:nvPicPr>
        <p:blipFill>
          <a:blip r:embed="rId2"/>
          <a:srcRect/>
          <a:stretch>
            <a:fillRect/>
          </a:stretch>
        </p:blipFill>
        <p:spPr bwMode="auto">
          <a:xfrm>
            <a:off x="5990609" y="2710492"/>
            <a:ext cx="1257561" cy="1047750"/>
          </a:xfrm>
          <a:prstGeom prst="rect">
            <a:avLst/>
          </a:prstGeom>
          <a:noFill/>
        </p:spPr>
      </p:pic>
      <p:sp>
        <p:nvSpPr>
          <p:cNvPr id="22" name="TextBox 21"/>
          <p:cNvSpPr txBox="1"/>
          <p:nvPr/>
        </p:nvSpPr>
        <p:spPr>
          <a:xfrm>
            <a:off x="7398528" y="1309525"/>
            <a:ext cx="1383521" cy="862224"/>
          </a:xfrm>
          <a:prstGeom prst="rect">
            <a:avLst/>
          </a:prstGeom>
          <a:noFill/>
        </p:spPr>
        <p:txBody>
          <a:bodyPr wrap="square" lIns="0" tIns="0" rIns="0" bIns="0" rtlCol="0">
            <a:spAutoFit/>
          </a:bodyPr>
          <a:lstStyle/>
          <a:p>
            <a:pPr>
              <a:lnSpc>
                <a:spcPts val="2200"/>
              </a:lnSpc>
            </a:pPr>
            <a:r>
              <a:rPr lang="en-US" sz="1800" dirty="0" smtClean="0">
                <a:latin typeface="Garamond" panose="02020404030301010803" pitchFamily="18" charset="0"/>
              </a:rPr>
              <a:t>2016 </a:t>
            </a:r>
          </a:p>
          <a:p>
            <a:pPr>
              <a:lnSpc>
                <a:spcPts val="2200"/>
              </a:lnSpc>
            </a:pPr>
            <a:r>
              <a:rPr lang="en-US" sz="1800" dirty="0" smtClean="0">
                <a:latin typeface="Garamond" panose="02020404030301010803" pitchFamily="18" charset="0"/>
              </a:rPr>
              <a:t>Presidential </a:t>
            </a:r>
          </a:p>
          <a:p>
            <a:pPr>
              <a:lnSpc>
                <a:spcPts val="2200"/>
              </a:lnSpc>
            </a:pPr>
            <a:r>
              <a:rPr lang="en-US" sz="1800" dirty="0" smtClean="0">
                <a:latin typeface="Garamond" panose="02020404030301010803" pitchFamily="18" charset="0"/>
              </a:rPr>
              <a:t>Debates</a:t>
            </a:r>
          </a:p>
        </p:txBody>
      </p:sp>
      <p:cxnSp>
        <p:nvCxnSpPr>
          <p:cNvPr id="35" name="Straight Arrow Connector 34"/>
          <p:cNvCxnSpPr>
            <a:endCxn id="21" idx="0"/>
          </p:cNvCxnSpPr>
          <p:nvPr/>
        </p:nvCxnSpPr>
        <p:spPr>
          <a:xfrm>
            <a:off x="6619389" y="2276141"/>
            <a:ext cx="1" cy="434351"/>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5" descr="magnifying glass"/>
          <p:cNvPicPr>
            <a:picLocks noChangeAspect="1" noChangeArrowheads="1"/>
          </p:cNvPicPr>
          <p:nvPr/>
        </p:nvPicPr>
        <p:blipFill>
          <a:blip r:embed="rId3"/>
          <a:srcRect/>
          <a:stretch>
            <a:fillRect/>
          </a:stretch>
        </p:blipFill>
        <p:spPr bwMode="auto">
          <a:xfrm>
            <a:off x="7743202" y="2850707"/>
            <a:ext cx="1248398" cy="772657"/>
          </a:xfrm>
          <a:prstGeom prst="rect">
            <a:avLst/>
          </a:prstGeom>
          <a:noFill/>
        </p:spPr>
      </p:pic>
      <p:sp>
        <p:nvSpPr>
          <p:cNvPr id="39" name="TextBox 38"/>
          <p:cNvSpPr txBox="1"/>
          <p:nvPr/>
        </p:nvSpPr>
        <p:spPr>
          <a:xfrm>
            <a:off x="7743202" y="3747292"/>
            <a:ext cx="1310521" cy="840615"/>
          </a:xfrm>
          <a:prstGeom prst="rect">
            <a:avLst/>
          </a:prstGeom>
          <a:noFill/>
        </p:spPr>
        <p:txBody>
          <a:bodyPr wrap="square" lIns="0" tIns="0" rIns="0" bIns="0" rtlCol="0">
            <a:spAutoFit/>
          </a:bodyPr>
          <a:lstStyle/>
          <a:p>
            <a:pPr>
              <a:lnSpc>
                <a:spcPts val="2200"/>
              </a:lnSpc>
            </a:pPr>
            <a:r>
              <a:rPr lang="en-US" sz="1800" dirty="0">
                <a:latin typeface="Garamond" panose="02020404030301010803" pitchFamily="18" charset="0"/>
              </a:rPr>
              <a:t>Factual claims recommended for checking</a:t>
            </a:r>
          </a:p>
        </p:txBody>
      </p:sp>
      <p:cxnSp>
        <p:nvCxnSpPr>
          <p:cNvPr id="40" name="Straight Arrow Connector 39"/>
          <p:cNvCxnSpPr>
            <a:stCxn id="21" idx="3"/>
            <a:endCxn id="38" idx="1"/>
          </p:cNvCxnSpPr>
          <p:nvPr/>
        </p:nvCxnSpPr>
        <p:spPr>
          <a:xfrm>
            <a:off x="7248170" y="3234367"/>
            <a:ext cx="495032" cy="2669"/>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0DB7900-D72E-4025-AF90-97BD6DF59E7D}" type="slidenum">
              <a:rPr lang="en-US" smtClean="0"/>
              <a:pPr/>
              <a:t>7</a:t>
            </a:fld>
            <a:endParaRPr lang="en-US"/>
          </a:p>
        </p:txBody>
      </p:sp>
      <p:pic>
        <p:nvPicPr>
          <p:cNvPr id="26" name="Picture 2" descr="http://sharing.kitsapsun.com/shareccct/photo/2015/09/16/APTOPIX%20GOP%202016%20Deba_Sain_1442459122358_24092929_ver1.0_900_675_1442461267087_24095257_ver1.0_640_48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9460" y="1190406"/>
            <a:ext cx="1618710" cy="98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082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images.clipartpanda.com/paper-clip-art-paper-clip-art-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 y="2969711"/>
            <a:ext cx="544336" cy="5293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8138" y="3582035"/>
            <a:ext cx="1424869" cy="1107996"/>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Presidential Debate Transcripts (1960-2012)</a:t>
            </a:r>
          </a:p>
        </p:txBody>
      </p:sp>
      <p:sp>
        <p:nvSpPr>
          <p:cNvPr id="8" name="Can 7"/>
          <p:cNvSpPr/>
          <p:nvPr/>
        </p:nvSpPr>
        <p:spPr bwMode="auto">
          <a:xfrm>
            <a:off x="2076554" y="2893993"/>
            <a:ext cx="851591" cy="680750"/>
          </a:xfrm>
          <a:prstGeom prst="can">
            <a:avLst/>
          </a:prstGeom>
          <a:solidFill>
            <a:schemeClr val="accent1">
              <a:lumMod val="40000"/>
              <a:lumOff val="60000"/>
            </a:schemeClr>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800" spc="-50" dirty="0" smtClean="0">
                <a:solidFill>
                  <a:srgbClr val="000000"/>
                </a:solidFill>
                <a:latin typeface="Garamond" panose="02020404030301010803" pitchFamily="18" charset="0"/>
                <a:ea typeface="Segoe UI" pitchFamily="34" charset="0"/>
                <a:cs typeface="Segoe UI" pitchFamily="34" charset="0"/>
              </a:rPr>
              <a:t>Ground Truth</a:t>
            </a:r>
            <a:endParaRPr lang="en-US" sz="1800" spc="-50" dirty="0">
              <a:solidFill>
                <a:srgbClr val="000000"/>
              </a:solidFill>
              <a:latin typeface="Garamond" panose="02020404030301010803" pitchFamily="18" charset="0"/>
              <a:ea typeface="Segoe UI" pitchFamily="34" charset="0"/>
              <a:cs typeface="Segoe UI" pitchFamily="34" charset="0"/>
            </a:endParaRPr>
          </a:p>
        </p:txBody>
      </p:sp>
      <p:sp>
        <p:nvSpPr>
          <p:cNvPr id="14" name="Text Placeholder 1"/>
          <p:cNvSpPr>
            <a:spLocks noGrp="1"/>
          </p:cNvSpPr>
          <p:nvPr>
            <p:ph type="body" sz="quarter" idx="10"/>
          </p:nvPr>
        </p:nvSpPr>
        <p:spPr>
          <a:xfrm>
            <a:off x="384673" y="342900"/>
            <a:ext cx="8423524" cy="559449"/>
          </a:xfrm>
        </p:spPr>
        <p:txBody>
          <a:bodyPr/>
          <a:lstStyle/>
          <a:p>
            <a:r>
              <a:rPr lang="en-US" sz="4000" dirty="0" smtClean="0">
                <a:solidFill>
                  <a:srgbClr val="0064B1"/>
                </a:solidFill>
                <a:latin typeface="Garamond" panose="02020404030301010803" pitchFamily="18" charset="0"/>
              </a:rPr>
              <a:t>Fact-Checking Presidential Debates</a:t>
            </a:r>
            <a:endParaRPr lang="en-US" sz="4000" dirty="0">
              <a:solidFill>
                <a:srgbClr val="0064B1"/>
              </a:solidFill>
              <a:latin typeface="Garamond" panose="02020404030301010803" pitchFamily="18" charset="0"/>
            </a:endParaRPr>
          </a:p>
        </p:txBody>
      </p:sp>
      <p:cxnSp>
        <p:nvCxnSpPr>
          <p:cNvPr id="10" name="Straight Arrow Connector 9"/>
          <p:cNvCxnSpPr>
            <a:stCxn id="1028" idx="3"/>
            <a:endCxn id="8" idx="2"/>
          </p:cNvCxnSpPr>
          <p:nvPr/>
        </p:nvCxnSpPr>
        <p:spPr>
          <a:xfrm>
            <a:off x="909461" y="3234368"/>
            <a:ext cx="1167093"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035" name="Picture 11" descr="http://cdn.1001freedownloads.com/vector/thumb/89503/signore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84" y="2420725"/>
            <a:ext cx="203816" cy="25371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1" descr="http://cdn.1001freedownloads.com/vector/thumb/89503/signore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918" y="2420725"/>
            <a:ext cx="203816" cy="25371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1" descr="http://cdn.1001freedownloads.com/vector/thumb/89503/signore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252" y="2420724"/>
            <a:ext cx="203816" cy="253712"/>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869235" y="2683038"/>
            <a:ext cx="1228494" cy="553998"/>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Human Annotation</a:t>
            </a:r>
          </a:p>
        </p:txBody>
      </p:sp>
      <p:sp>
        <p:nvSpPr>
          <p:cNvPr id="31" name="Rectangle 30"/>
          <p:cNvSpPr/>
          <p:nvPr/>
        </p:nvSpPr>
        <p:spPr bwMode="auto">
          <a:xfrm>
            <a:off x="4117564" y="2978751"/>
            <a:ext cx="831273" cy="511233"/>
          </a:xfrm>
          <a:prstGeom prst="rect">
            <a:avLst/>
          </a:prstGeom>
          <a:solidFill>
            <a:srgbClr val="FFFFFF"/>
          </a:solidFill>
          <a:ln w="127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1800" spc="-50" dirty="0" smtClean="0">
                <a:solidFill>
                  <a:srgbClr val="000000"/>
                </a:solidFill>
                <a:latin typeface="Garamond" panose="02020404030301010803" pitchFamily="18" charset="0"/>
                <a:ea typeface="Segoe UI" pitchFamily="34" charset="0"/>
                <a:cs typeface="Segoe UI" pitchFamily="34" charset="0"/>
              </a:rPr>
              <a:t>Feature Vectors</a:t>
            </a:r>
            <a:endParaRPr lang="en-US" sz="1800" spc="-50" dirty="0">
              <a:solidFill>
                <a:srgbClr val="000000"/>
              </a:solidFill>
              <a:latin typeface="Garamond" panose="02020404030301010803" pitchFamily="18" charset="0"/>
              <a:ea typeface="Segoe UI" pitchFamily="34" charset="0"/>
              <a:cs typeface="Segoe UI" pitchFamily="34" charset="0"/>
            </a:endParaRPr>
          </a:p>
        </p:txBody>
      </p:sp>
      <p:cxnSp>
        <p:nvCxnSpPr>
          <p:cNvPr id="36" name="Straight Arrow Connector 35"/>
          <p:cNvCxnSpPr>
            <a:stCxn id="8" idx="4"/>
            <a:endCxn id="31" idx="1"/>
          </p:cNvCxnSpPr>
          <p:nvPr/>
        </p:nvCxnSpPr>
        <p:spPr>
          <a:xfrm>
            <a:off x="2928145" y="3234368"/>
            <a:ext cx="1189419"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862759" y="2673177"/>
            <a:ext cx="1282090" cy="553998"/>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Feature Extraction</a:t>
            </a:r>
          </a:p>
        </p:txBody>
      </p:sp>
      <p:cxnSp>
        <p:nvCxnSpPr>
          <p:cNvPr id="47" name="Straight Arrow Connector 46"/>
          <p:cNvCxnSpPr>
            <a:stCxn id="31" idx="3"/>
            <a:endCxn id="21" idx="1"/>
          </p:cNvCxnSpPr>
          <p:nvPr/>
        </p:nvCxnSpPr>
        <p:spPr>
          <a:xfrm flipV="1">
            <a:off x="4948837" y="3234367"/>
            <a:ext cx="1041772" cy="1"/>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992317" y="2668463"/>
            <a:ext cx="923096" cy="553998"/>
          </a:xfrm>
          <a:prstGeom prst="rect">
            <a:avLst/>
          </a:prstGeom>
          <a:noFill/>
        </p:spPr>
        <p:txBody>
          <a:bodyPr wrap="square" lIns="0" tIns="0" rIns="0" bIns="0" rtlCol="0">
            <a:spAutoFit/>
          </a:bodyPr>
          <a:lstStyle/>
          <a:p>
            <a:pPr algn="ctr"/>
            <a:r>
              <a:rPr lang="en-US" sz="1800" dirty="0" smtClean="0">
                <a:solidFill>
                  <a:srgbClr val="000000"/>
                </a:solidFill>
                <a:latin typeface="Garamond" panose="02020404030301010803" pitchFamily="18" charset="0"/>
              </a:rPr>
              <a:t>Learning Algorithm</a:t>
            </a:r>
          </a:p>
        </p:txBody>
      </p:sp>
      <p:pic>
        <p:nvPicPr>
          <p:cNvPr id="21" name="Picture 3" descr="C:\Users\Chengkai\AppData\Local\Temp\Rar$DR03.704\downloads\original-6017-5295379.png"/>
          <p:cNvPicPr>
            <a:picLocks noChangeAspect="1" noChangeArrowheads="1"/>
          </p:cNvPicPr>
          <p:nvPr/>
        </p:nvPicPr>
        <p:blipFill>
          <a:blip r:embed="rId4"/>
          <a:srcRect/>
          <a:stretch>
            <a:fillRect/>
          </a:stretch>
        </p:blipFill>
        <p:spPr bwMode="auto">
          <a:xfrm>
            <a:off x="5990609" y="2710492"/>
            <a:ext cx="1257561" cy="1047750"/>
          </a:xfrm>
          <a:prstGeom prst="rect">
            <a:avLst/>
          </a:prstGeom>
          <a:noFill/>
        </p:spPr>
      </p:pic>
      <p:sp>
        <p:nvSpPr>
          <p:cNvPr id="22" name="TextBox 21"/>
          <p:cNvSpPr txBox="1"/>
          <p:nvPr/>
        </p:nvSpPr>
        <p:spPr>
          <a:xfrm>
            <a:off x="7398528" y="1309525"/>
            <a:ext cx="1383521" cy="862224"/>
          </a:xfrm>
          <a:prstGeom prst="rect">
            <a:avLst/>
          </a:prstGeom>
          <a:noFill/>
        </p:spPr>
        <p:txBody>
          <a:bodyPr wrap="square" lIns="0" tIns="0" rIns="0" bIns="0" rtlCol="0">
            <a:spAutoFit/>
          </a:bodyPr>
          <a:lstStyle/>
          <a:p>
            <a:pPr>
              <a:lnSpc>
                <a:spcPts val="2200"/>
              </a:lnSpc>
            </a:pPr>
            <a:r>
              <a:rPr lang="en-US" sz="1800" dirty="0" smtClean="0">
                <a:latin typeface="Garamond" panose="02020404030301010803" pitchFamily="18" charset="0"/>
              </a:rPr>
              <a:t>2016 </a:t>
            </a:r>
          </a:p>
          <a:p>
            <a:pPr>
              <a:lnSpc>
                <a:spcPts val="2200"/>
              </a:lnSpc>
            </a:pPr>
            <a:r>
              <a:rPr lang="en-US" sz="1800" dirty="0" smtClean="0">
                <a:latin typeface="Garamond" panose="02020404030301010803" pitchFamily="18" charset="0"/>
              </a:rPr>
              <a:t>Presidential </a:t>
            </a:r>
          </a:p>
          <a:p>
            <a:pPr>
              <a:lnSpc>
                <a:spcPts val="2200"/>
              </a:lnSpc>
            </a:pPr>
            <a:r>
              <a:rPr lang="en-US" sz="1800" dirty="0" smtClean="0">
                <a:latin typeface="Garamond" panose="02020404030301010803" pitchFamily="18" charset="0"/>
              </a:rPr>
              <a:t>Debates</a:t>
            </a:r>
          </a:p>
        </p:txBody>
      </p:sp>
      <p:cxnSp>
        <p:nvCxnSpPr>
          <p:cNvPr id="35" name="Straight Arrow Connector 34"/>
          <p:cNvCxnSpPr>
            <a:endCxn id="21" idx="0"/>
          </p:cNvCxnSpPr>
          <p:nvPr/>
        </p:nvCxnSpPr>
        <p:spPr>
          <a:xfrm>
            <a:off x="6619389" y="2276141"/>
            <a:ext cx="1" cy="434351"/>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8" name="Picture 5" descr="magnifying glass"/>
          <p:cNvPicPr>
            <a:picLocks noChangeAspect="1" noChangeArrowheads="1"/>
          </p:cNvPicPr>
          <p:nvPr/>
        </p:nvPicPr>
        <p:blipFill>
          <a:blip r:embed="rId5"/>
          <a:srcRect/>
          <a:stretch>
            <a:fillRect/>
          </a:stretch>
        </p:blipFill>
        <p:spPr bwMode="auto">
          <a:xfrm>
            <a:off x="7743202" y="2850707"/>
            <a:ext cx="1248398" cy="772657"/>
          </a:xfrm>
          <a:prstGeom prst="rect">
            <a:avLst/>
          </a:prstGeom>
          <a:noFill/>
        </p:spPr>
      </p:pic>
      <p:sp>
        <p:nvSpPr>
          <p:cNvPr id="39" name="TextBox 38"/>
          <p:cNvSpPr txBox="1"/>
          <p:nvPr/>
        </p:nvSpPr>
        <p:spPr>
          <a:xfrm>
            <a:off x="7743202" y="3747292"/>
            <a:ext cx="1310521" cy="840615"/>
          </a:xfrm>
          <a:prstGeom prst="rect">
            <a:avLst/>
          </a:prstGeom>
          <a:noFill/>
        </p:spPr>
        <p:txBody>
          <a:bodyPr wrap="square" lIns="0" tIns="0" rIns="0" bIns="0" rtlCol="0">
            <a:spAutoFit/>
          </a:bodyPr>
          <a:lstStyle/>
          <a:p>
            <a:pPr>
              <a:lnSpc>
                <a:spcPts val="2200"/>
              </a:lnSpc>
            </a:pPr>
            <a:r>
              <a:rPr lang="en-US" sz="1800" dirty="0">
                <a:latin typeface="Garamond" panose="02020404030301010803" pitchFamily="18" charset="0"/>
              </a:rPr>
              <a:t>Factual claims recommended for checking</a:t>
            </a:r>
          </a:p>
        </p:txBody>
      </p:sp>
      <p:cxnSp>
        <p:nvCxnSpPr>
          <p:cNvPr id="40" name="Straight Arrow Connector 39"/>
          <p:cNvCxnSpPr>
            <a:stCxn id="21" idx="3"/>
            <a:endCxn id="38" idx="1"/>
          </p:cNvCxnSpPr>
          <p:nvPr/>
        </p:nvCxnSpPr>
        <p:spPr>
          <a:xfrm>
            <a:off x="7248170" y="3234367"/>
            <a:ext cx="495032" cy="2669"/>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30DB7900-D72E-4025-AF90-97BD6DF59E7D}" type="slidenum">
              <a:rPr lang="en-US" smtClean="0"/>
              <a:pPr/>
              <a:t>8</a:t>
            </a:fld>
            <a:endParaRPr lang="en-US"/>
          </a:p>
        </p:txBody>
      </p:sp>
      <p:pic>
        <p:nvPicPr>
          <p:cNvPr id="26" name="Picture 2" descr="http://sharing.kitsapsun.com/shareccct/photo/2015/09/16/APTOPIX%20GOP%202016%20Deba_Sain_1442459122358_24092929_ver1.0_900_675_1442461267087_24095257_ver1.0_640_480.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460" y="1190406"/>
            <a:ext cx="1618710" cy="981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9563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1"/>
            <a:ext cx="8363938" cy="559449"/>
          </a:xfrm>
        </p:spPr>
        <p:txBody>
          <a:bodyPr/>
          <a:lstStyle/>
          <a:p>
            <a:r>
              <a:rPr lang="en-US" sz="4000" dirty="0" smtClean="0"/>
              <a:t>Ground Truth Collection</a:t>
            </a:r>
            <a:endParaRPr lang="en-US" sz="4000" dirty="0"/>
          </a:p>
        </p:txBody>
      </p:sp>
      <p:sp>
        <p:nvSpPr>
          <p:cNvPr id="3" name="Text Placeholder 2"/>
          <p:cNvSpPr>
            <a:spLocks noGrp="1"/>
          </p:cNvSpPr>
          <p:nvPr>
            <p:ph type="body" sz="quarter" idx="10"/>
          </p:nvPr>
        </p:nvSpPr>
        <p:spPr>
          <a:xfrm>
            <a:off x="4929001" y="914983"/>
            <a:ext cx="4053074" cy="1809726"/>
          </a:xfrm>
          <a:ln>
            <a:noFill/>
          </a:ln>
        </p:spPr>
        <p:txBody>
          <a:bodyPr/>
          <a:lstStyle/>
          <a:p>
            <a:pPr fontAlgn="base"/>
            <a:r>
              <a:rPr lang="en-US" sz="2400" dirty="0" smtClean="0">
                <a:solidFill>
                  <a:schemeClr val="tx1"/>
                </a:solidFill>
              </a:rPr>
              <a:t>10 months (in 3 stages)</a:t>
            </a:r>
          </a:p>
          <a:p>
            <a:pPr fontAlgn="base"/>
            <a:r>
              <a:rPr lang="en-US" sz="2400" dirty="0" smtClean="0">
                <a:solidFill>
                  <a:schemeClr val="tx1"/>
                </a:solidFill>
              </a:rPr>
              <a:t>~$3,000 paid</a:t>
            </a:r>
          </a:p>
          <a:p>
            <a:pPr fontAlgn="base"/>
            <a:r>
              <a:rPr lang="en-US" sz="2400" dirty="0" smtClean="0">
                <a:solidFill>
                  <a:schemeClr val="tx1"/>
                </a:solidFill>
              </a:rPr>
              <a:t>1032 </a:t>
            </a:r>
            <a:r>
              <a:rPr lang="en-US" sz="2400" dirty="0">
                <a:solidFill>
                  <a:schemeClr val="tx1"/>
                </a:solidFill>
              </a:rPr>
              <a:t>screening sentences </a:t>
            </a:r>
            <a:r>
              <a:rPr lang="en-US" sz="2400" dirty="0" smtClean="0">
                <a:solidFill>
                  <a:schemeClr val="tx1"/>
                </a:solidFill>
              </a:rPr>
              <a:t>(by 3 experts) to </a:t>
            </a:r>
            <a:r>
              <a:rPr lang="en-US" sz="2400" dirty="0">
                <a:solidFill>
                  <a:schemeClr val="tx1"/>
                </a:solidFill>
              </a:rPr>
              <a:t>detect spammers &amp; low-quality </a:t>
            </a:r>
            <a:r>
              <a:rPr lang="en-US" sz="2400" dirty="0" smtClean="0">
                <a:solidFill>
                  <a:schemeClr val="tx1"/>
                </a:solidFill>
              </a:rPr>
              <a:t>coders</a:t>
            </a:r>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459915774"/>
              </p:ext>
            </p:extLst>
          </p:nvPr>
        </p:nvGraphicFramePr>
        <p:xfrm>
          <a:off x="5610818" y="3271869"/>
          <a:ext cx="1975658" cy="1559890"/>
        </p:xfrm>
        <a:graphic>
          <a:graphicData uri="http://schemas.openxmlformats.org/drawingml/2006/table">
            <a:tbl>
              <a:tblPr firstRow="1" bandRow="1">
                <a:tableStyleId>{5C22544A-7EE6-4342-B048-85BDC9FD1C3A}</a:tableStyleId>
              </a:tblPr>
              <a:tblGrid>
                <a:gridCol w="987829"/>
                <a:gridCol w="987829"/>
              </a:tblGrid>
              <a:tr h="439750">
                <a:tc>
                  <a:txBody>
                    <a:bodyPr/>
                    <a:lstStyle/>
                    <a:p>
                      <a:r>
                        <a:rPr lang="en-US" sz="2000" dirty="0" smtClean="0">
                          <a:solidFill>
                            <a:schemeClr val="tx1"/>
                          </a:solidFill>
                          <a:latin typeface="Garamond" panose="02020404030301010803" pitchFamily="18" charset="0"/>
                        </a:rPr>
                        <a:t>Class</a:t>
                      </a:r>
                      <a:endParaRPr lang="en-US" sz="2000" dirty="0">
                        <a:solidFill>
                          <a:schemeClr val="tx1"/>
                        </a:solidFill>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solidFill>
                            <a:schemeClr val="tx1"/>
                          </a:solidFill>
                          <a:latin typeface="Garamond" panose="02020404030301010803" pitchFamily="18" charset="0"/>
                        </a:rPr>
                        <a:t>Count</a:t>
                      </a:r>
                      <a:endParaRPr lang="en-US" sz="2000" dirty="0">
                        <a:solidFill>
                          <a:schemeClr val="tx1"/>
                        </a:solidFill>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en-US" sz="2000" dirty="0" smtClean="0">
                          <a:solidFill>
                            <a:schemeClr val="accent5"/>
                          </a:solidFill>
                          <a:latin typeface="Garamond" panose="02020404030301010803" pitchFamily="18" charset="0"/>
                        </a:rPr>
                        <a:t>CFS</a:t>
                      </a:r>
                      <a:endParaRPr lang="en-US" sz="2000" dirty="0">
                        <a:solidFill>
                          <a:schemeClr val="accent5"/>
                        </a:solidFill>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latin typeface="Garamond" panose="02020404030301010803" pitchFamily="18" charset="0"/>
                        </a:rPr>
                        <a:t>1561</a:t>
                      </a:r>
                      <a:endParaRPr lang="en-US" sz="2000" dirty="0">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en-US" sz="2000" dirty="0" smtClean="0">
                          <a:solidFill>
                            <a:schemeClr val="accent5"/>
                          </a:solidFill>
                          <a:latin typeface="Garamond" panose="02020404030301010803" pitchFamily="18" charset="0"/>
                        </a:rPr>
                        <a:t>UFS</a:t>
                      </a:r>
                      <a:endParaRPr lang="en-US" sz="2000" dirty="0">
                        <a:solidFill>
                          <a:schemeClr val="accent5"/>
                        </a:solidFill>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latin typeface="Garamond" panose="02020404030301010803" pitchFamily="18" charset="0"/>
                        </a:rPr>
                        <a:t>418</a:t>
                      </a:r>
                      <a:endParaRPr lang="en-US" sz="2000" dirty="0">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8130">
                <a:tc>
                  <a:txBody>
                    <a:bodyPr/>
                    <a:lstStyle/>
                    <a:p>
                      <a:r>
                        <a:rPr lang="en-US" sz="2000" dirty="0" smtClean="0">
                          <a:solidFill>
                            <a:schemeClr val="accent5"/>
                          </a:solidFill>
                          <a:latin typeface="Garamond" panose="02020404030301010803" pitchFamily="18" charset="0"/>
                        </a:rPr>
                        <a:t>NFS</a:t>
                      </a:r>
                      <a:endParaRPr lang="en-US" sz="2000" dirty="0">
                        <a:solidFill>
                          <a:schemeClr val="accent5"/>
                        </a:solidFill>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smtClean="0">
                          <a:latin typeface="Garamond" panose="02020404030301010803" pitchFamily="18" charset="0"/>
                        </a:rPr>
                        <a:t>5347</a:t>
                      </a:r>
                      <a:endParaRPr lang="en-US" sz="2000" dirty="0">
                        <a:latin typeface="Garamond" panose="02020404030301010803" pitchFamily="18" charset="0"/>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Slide Number Placeholder 4"/>
          <p:cNvSpPr>
            <a:spLocks noGrp="1"/>
          </p:cNvSpPr>
          <p:nvPr>
            <p:ph type="sldNum" sz="quarter" idx="11"/>
          </p:nvPr>
        </p:nvSpPr>
        <p:spPr/>
        <p:txBody>
          <a:bodyPr/>
          <a:lstStyle/>
          <a:p>
            <a:fld id="{30DB7900-D72E-4025-AF90-97BD6DF59E7D}" type="slidenum">
              <a:rPr lang="en-US" smtClean="0"/>
              <a:pPr/>
              <a:t>9</a:t>
            </a:fld>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09" y="1167352"/>
            <a:ext cx="1633769"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Placeholder 2"/>
          <p:cNvSpPr txBox="1">
            <a:spLocks/>
          </p:cNvSpPr>
          <p:nvPr/>
        </p:nvSpPr>
        <p:spPr>
          <a:xfrm>
            <a:off x="2228119" y="2320385"/>
            <a:ext cx="2586582" cy="741934"/>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fontAlgn="base">
              <a:buNone/>
            </a:pPr>
            <a:r>
              <a:rPr lang="en-US" sz="2400" dirty="0" smtClean="0">
                <a:solidFill>
                  <a:schemeClr val="tx1"/>
                </a:solidFill>
              </a:rPr>
              <a:t>53 top-quality coders</a:t>
            </a:r>
          </a:p>
          <a:p>
            <a:pPr marL="0" indent="0" fontAlgn="base">
              <a:buNone/>
            </a:pPr>
            <a:r>
              <a:rPr lang="en-US" sz="2400" dirty="0" smtClean="0">
                <a:solidFill>
                  <a:schemeClr val="tx1"/>
                </a:solidFill>
              </a:rPr>
              <a:t>26853 labels</a:t>
            </a:r>
            <a:endParaRPr lang="en-US" sz="2400" dirty="0">
              <a:solidFill>
                <a:schemeClr val="tx1"/>
              </a:solidFill>
            </a:endParaRPr>
          </a:p>
        </p:txBody>
      </p:sp>
      <p:sp>
        <p:nvSpPr>
          <p:cNvPr id="10" name="Text Placeholder 2"/>
          <p:cNvSpPr txBox="1">
            <a:spLocks/>
          </p:cNvSpPr>
          <p:nvPr/>
        </p:nvSpPr>
        <p:spPr>
          <a:xfrm>
            <a:off x="2228119" y="1153604"/>
            <a:ext cx="1767432" cy="741934"/>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fontAlgn="base">
              <a:buNone/>
            </a:pPr>
            <a:r>
              <a:rPr lang="en-US" sz="2400" dirty="0" smtClean="0">
                <a:solidFill>
                  <a:schemeClr val="tx1"/>
                </a:solidFill>
              </a:rPr>
              <a:t>329 coders</a:t>
            </a:r>
            <a:endParaRPr lang="en-US" sz="2400" dirty="0">
              <a:solidFill>
                <a:schemeClr val="tx1"/>
              </a:solidFill>
            </a:endParaRPr>
          </a:p>
          <a:p>
            <a:pPr marL="0" indent="0" fontAlgn="base">
              <a:buNone/>
            </a:pPr>
            <a:r>
              <a:rPr lang="en-US" sz="2400" dirty="0" smtClean="0">
                <a:solidFill>
                  <a:schemeClr val="tx1"/>
                </a:solidFill>
              </a:rPr>
              <a:t>51925 labels</a:t>
            </a:r>
          </a:p>
        </p:txBody>
      </p:sp>
      <p:sp>
        <p:nvSpPr>
          <p:cNvPr id="11" name="Text Placeholder 2"/>
          <p:cNvSpPr txBox="1">
            <a:spLocks/>
          </p:cNvSpPr>
          <p:nvPr/>
        </p:nvSpPr>
        <p:spPr>
          <a:xfrm>
            <a:off x="2228118" y="3486150"/>
            <a:ext cx="3164809" cy="1144929"/>
          </a:xfrm>
          <a:prstGeom prst="rect">
            <a:avLst/>
          </a:prstGeom>
          <a:ln>
            <a:noFill/>
          </a:ln>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fontAlgn="base">
              <a:buNone/>
            </a:pPr>
            <a:r>
              <a:rPr lang="en-US" sz="2400" dirty="0" smtClean="0">
                <a:solidFill>
                  <a:schemeClr val="tx1"/>
                </a:solidFill>
              </a:rPr>
              <a:t>53 top-quality coders</a:t>
            </a:r>
          </a:p>
          <a:p>
            <a:pPr marL="0" indent="0" fontAlgn="base">
              <a:buNone/>
            </a:pPr>
            <a:r>
              <a:rPr lang="en-US" sz="2400" dirty="0" smtClean="0">
                <a:solidFill>
                  <a:schemeClr val="tx1"/>
                </a:solidFill>
              </a:rPr>
              <a:t>14652 labels in agreement</a:t>
            </a:r>
          </a:p>
          <a:p>
            <a:pPr marL="0" indent="0" fontAlgn="base">
              <a:buNone/>
            </a:pPr>
            <a:r>
              <a:rPr lang="en-US" sz="2400" dirty="0" smtClean="0">
                <a:solidFill>
                  <a:schemeClr val="tx1"/>
                </a:solidFill>
              </a:rPr>
              <a:t>7326 admitted sentences</a:t>
            </a:r>
          </a:p>
        </p:txBody>
      </p:sp>
      <p:sp>
        <p:nvSpPr>
          <p:cNvPr id="6" name="Rectangle 5"/>
          <p:cNvSpPr/>
          <p:nvPr/>
        </p:nvSpPr>
        <p:spPr bwMode="auto">
          <a:xfrm>
            <a:off x="2093078" y="4215352"/>
            <a:ext cx="716797" cy="415727"/>
          </a:xfrm>
          <a:prstGeom prst="rect">
            <a:avLst/>
          </a:prstGeom>
          <a:noFill/>
          <a:ln w="25400">
            <a:solidFill>
              <a:srgbClr val="F58026"/>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2" name="Straight Connector 11"/>
          <p:cNvCxnSpPr/>
          <p:nvPr/>
        </p:nvCxnSpPr>
        <p:spPr>
          <a:xfrm flipV="1">
            <a:off x="2809875" y="3271870"/>
            <a:ext cx="2809875" cy="943482"/>
          </a:xfrm>
          <a:prstGeom prst="line">
            <a:avLst/>
          </a:prstGeom>
          <a:ln>
            <a:solidFill>
              <a:srgbClr val="EE82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09875" y="4631079"/>
            <a:ext cx="2809875" cy="209551"/>
          </a:xfrm>
          <a:prstGeom prst="line">
            <a:avLst/>
          </a:prstGeom>
          <a:ln>
            <a:solidFill>
              <a:srgbClr val="EE8200"/>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44834" y="4734064"/>
            <a:ext cx="6013115" cy="276999"/>
          </a:xfrm>
          <a:prstGeom prst="rect">
            <a:avLst/>
          </a:prstGeom>
        </p:spPr>
        <p:txBody>
          <a:bodyPr wrap="square">
            <a:spAutoFit/>
          </a:bodyPr>
          <a:lstStyle/>
          <a:p>
            <a:r>
              <a:rPr lang="en-US" sz="1200" dirty="0">
                <a:latin typeface="Garamond" panose="02020404030301010803" pitchFamily="18" charset="0"/>
              </a:rPr>
              <a:t>http://www.engineersdaily.com/2014/03/basics-of-soil-compaction.html</a:t>
            </a:r>
          </a:p>
        </p:txBody>
      </p:sp>
    </p:spTree>
    <p:extLst>
      <p:ext uri="{BB962C8B-B14F-4D97-AF65-F5344CB8AC3E}">
        <p14:creationId xmlns:p14="http://schemas.microsoft.com/office/powerpoint/2010/main" val="326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dcmitype/"/>
    <ds:schemaRef ds:uri="http://purl.org/dc/term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efcf9526-8f58-4668-98d8-2ea05232c146"/>
    <ds:schemaRef ds:uri="http://www.w3.org/XML/1998/namespace"/>
  </ds:schemaRefs>
</ds:datastoreItem>
</file>

<file path=customXml/itemProps3.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4.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8931</TotalTime>
  <Words>474</Words>
  <Application>Microsoft Office PowerPoint</Application>
  <PresentationFormat>On-screen Show (16:9)</PresentationFormat>
  <Paragraphs>124</Paragraphs>
  <Slides>19</Slides>
  <Notes>6</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Data Analytics for Computational Journalism</vt:lpstr>
      <vt:lpstr>Metro Template Colored Titles Segoe UI 16x9</vt:lpstr>
      <vt:lpstr>PowerPoint Presentation</vt:lpstr>
      <vt:lpstr>People Make Claims All the Time</vt:lpstr>
      <vt:lpstr>Fact-checking is not Easy</vt:lpstr>
      <vt:lpstr>Fact-checking is not Easy</vt:lpstr>
      <vt:lpstr>Existing Fact-checking Platforms</vt:lpstr>
      <vt:lpstr>“Total Physical and Mental Collapse”</vt:lpstr>
      <vt:lpstr>PowerPoint Presentation</vt:lpstr>
      <vt:lpstr>PowerPoint Presentation</vt:lpstr>
      <vt:lpstr>Ground Truth Collection</vt:lpstr>
      <vt:lpstr>Live Coverage of Debates</vt:lpstr>
      <vt:lpstr>PowerPoint Presentation</vt:lpstr>
      <vt:lpstr>Retweeting Claims in Tweets</vt:lpstr>
      <vt:lpstr>PowerPoint Presentation</vt:lpstr>
      <vt:lpstr>ClaimBuster: What to be Done</vt:lpstr>
      <vt:lpstr>Media Coverage</vt:lpstr>
      <vt:lpstr>Commercialization</vt:lpstr>
      <vt:lpstr>Application Areas</vt:lpstr>
      <vt:lpstr>Timeline and Budget</vt:lpstr>
      <vt:lpstr>Thank You!  Questions?</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Chengkai Li</cp:lastModifiedBy>
  <cp:revision>616</cp:revision>
  <dcterms:created xsi:type="dcterms:W3CDTF">2013-05-03T04:52:11Z</dcterms:created>
  <dcterms:modified xsi:type="dcterms:W3CDTF">2016-02-21T04:08:22Z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