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17"/>
  </p:notesMasterIdLst>
  <p:handoutMasterIdLst>
    <p:handoutMasterId r:id="rId18"/>
  </p:handoutMasterIdLst>
  <p:sldIdLst>
    <p:sldId id="376" r:id="rId7"/>
    <p:sldId id="865" r:id="rId8"/>
    <p:sldId id="869" r:id="rId9"/>
    <p:sldId id="1246" r:id="rId10"/>
    <p:sldId id="1264" r:id="rId11"/>
    <p:sldId id="1265" r:id="rId12"/>
    <p:sldId id="1266" r:id="rId13"/>
    <p:sldId id="1267" r:id="rId14"/>
    <p:sldId id="1263" r:id="rId15"/>
    <p:sldId id="794" r:id="rId16"/>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865"/>
            <p14:sldId id="869"/>
            <p14:sldId id="1246"/>
            <p14:sldId id="1264"/>
            <p14:sldId id="1265"/>
            <p14:sldId id="1266"/>
            <p14:sldId id="1267"/>
            <p14:sldId id="1263"/>
            <p14:sldId id="7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F58026"/>
    <a:srgbClr val="0064B1"/>
    <a:srgbClr val="F28500"/>
    <a:srgbClr val="83B800"/>
    <a:srgbClr val="FFFFF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4" autoAdjust="0"/>
    <p:restoredTop sz="98417" autoAdjust="0"/>
  </p:normalViewPr>
  <p:slideViewPr>
    <p:cSldViewPr snapToGrid="0">
      <p:cViewPr>
        <p:scale>
          <a:sx n="100" d="100"/>
          <a:sy n="100" d="100"/>
        </p:scale>
        <p:origin x="-900" y="-348"/>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9/23/2016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 Chengkai Li has been on the frontier of computational journalism research in the past several years. His team has worked on multiple projects in this area, in collaboration with computer scientists and journalism experts from UTA, Duke, Google Research, and Stanford. Particularly Dr. Li has led the development of two systems, with support from the National Science Foundation,</a:t>
            </a:r>
            <a:r>
              <a:rPr lang="en-US" baseline="0" dirty="0" smtClean="0"/>
              <a:t> t</a:t>
            </a:r>
            <a:r>
              <a:rPr lang="en-US" dirty="0" smtClean="0"/>
              <a:t>he Knight Foundation,</a:t>
            </a:r>
            <a:r>
              <a:rPr lang="en-US" baseline="0" dirty="0" smtClean="0"/>
              <a:t> and HP Labs.</a:t>
            </a:r>
            <a:endParaRPr lang="en-US" dirty="0" smtClean="0"/>
          </a:p>
          <a:p>
            <a:endParaRPr lang="en-US" dirty="0" smtClean="0"/>
          </a:p>
          <a:p>
            <a:pPr marL="228600" indent="-228600">
              <a:buAutoNum type="arabicParenBoth"/>
            </a:pPr>
            <a:r>
              <a:rPr lang="en-US" dirty="0" err="1" smtClean="0"/>
              <a:t>ClaimBuster</a:t>
            </a:r>
            <a:r>
              <a:rPr lang="en-US" dirty="0" smtClean="0"/>
              <a:t> aims to monitor live political discourses, social media, web and news to catch factual claims, detect matches with a curated repository of fact-checks, and deliver the matches instantly to viewers; for professional</a:t>
            </a:r>
            <a:r>
              <a:rPr lang="en-US" baseline="0" dirty="0" smtClean="0"/>
              <a:t> f</a:t>
            </a:r>
            <a:r>
              <a:rPr lang="en-US" dirty="0" smtClean="0"/>
              <a:t>act-checkers, </a:t>
            </a:r>
            <a:r>
              <a:rPr lang="en-US" dirty="0" err="1" smtClean="0"/>
              <a:t>ClaimBuster</a:t>
            </a:r>
            <a:r>
              <a:rPr lang="en-US" dirty="0" smtClean="0"/>
              <a:t> will suggest new claims worth checking and provide computational tools that help the fact-checking process. </a:t>
            </a:r>
          </a:p>
          <a:p>
            <a:pPr marL="228600" indent="-228600">
              <a:buAutoNum type="arabicParenBoth"/>
            </a:pPr>
            <a:endParaRPr lang="en-US" dirty="0" smtClean="0"/>
          </a:p>
          <a:p>
            <a:pPr marL="228600" indent="-228600">
              <a:buAutoNum type="arabicParenBoth"/>
            </a:pPr>
            <a:r>
              <a:rPr lang="en-US" dirty="0" err="1" smtClean="0"/>
              <a:t>FactWatcher</a:t>
            </a:r>
            <a:r>
              <a:rPr lang="en-US" baseline="0" dirty="0" smtClean="0"/>
              <a:t> </a:t>
            </a:r>
            <a:r>
              <a:rPr lang="en-US" dirty="0" smtClean="0"/>
              <a:t>is a system that helps journalists identify from real-world events</a:t>
            </a:r>
            <a:r>
              <a:rPr lang="en-US" baseline="0" dirty="0" smtClean="0"/>
              <a:t> </a:t>
            </a:r>
            <a:r>
              <a:rPr lang="en-US" dirty="0" smtClean="0"/>
              <a:t>data-backed, attention-seizing facts which serve as leads to news stories. </a:t>
            </a:r>
            <a:endParaRPr lang="en-US" dirty="0"/>
          </a:p>
        </p:txBody>
      </p:sp>
    </p:spTree>
    <p:extLst>
      <p:ext uri="{BB962C8B-B14F-4D97-AF65-F5344CB8AC3E}">
        <p14:creationId xmlns:p14="http://schemas.microsoft.com/office/powerpoint/2010/main" val="49660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development, the prototype of </a:t>
            </a:r>
            <a:r>
              <a:rPr lang="en-US" dirty="0" err="1" smtClean="0"/>
              <a:t>ClaimBuster</a:t>
            </a:r>
            <a:r>
              <a:rPr lang="en-US" dirty="0" smtClean="0"/>
              <a:t> was tested in real-time during recent Democratic and Republican debates. When there is no debate, </a:t>
            </a:r>
            <a:r>
              <a:rPr lang="en-US" dirty="0" err="1" smtClean="0"/>
              <a:t>ClaimBuster</a:t>
            </a:r>
            <a:r>
              <a:rPr lang="en-US" dirty="0" smtClean="0"/>
              <a:t> is constantly monitoring Twitter and retweeting important factual claims it finds. </a:t>
            </a:r>
          </a:p>
        </p:txBody>
      </p:sp>
    </p:spTree>
    <p:extLst>
      <p:ext uri="{BB962C8B-B14F-4D97-AF65-F5344CB8AC3E}">
        <p14:creationId xmlns:p14="http://schemas.microsoft.com/office/powerpoint/2010/main" val="143526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Closed captions of the debates on live TV broadcasts were fed to </a:t>
            </a:r>
            <a:r>
              <a:rPr lang="en-US" dirty="0" err="1" smtClean="0"/>
              <a:t>ClaimBuster</a:t>
            </a:r>
            <a:r>
              <a:rPr lang="en-US" dirty="0" smtClean="0"/>
              <a:t>, which immediately scored each sentence and posted top ones to the project's website and Twitter account. Post-hoc analysis of the claims checked by professional fact-checkers at CNN, PolitiFact.com and FactCheck.org shows that they were scored high by </a:t>
            </a:r>
            <a:r>
              <a:rPr lang="en-US" dirty="0" err="1" smtClean="0"/>
              <a:t>ClaimBuster</a:t>
            </a:r>
            <a:r>
              <a:rPr lang="en-US" dirty="0" smtClean="0"/>
              <a:t>, indicating a highly positive correlation between </a:t>
            </a:r>
            <a:r>
              <a:rPr lang="en-US" dirty="0" err="1" smtClean="0"/>
              <a:t>ClaimBuster</a:t>
            </a:r>
            <a:r>
              <a:rPr lang="en-US" dirty="0" smtClean="0"/>
              <a:t> and professionals in deciding which claims are check-worthy.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This project is making strides toward the team's quest for the "Holy Grail" – a completely automated fact-checking machine that detects and verifies or disputes claims found in all kinds of sources. The project has received wide recognition in the fact-checking community and substantial media coverage. </a:t>
            </a:r>
          </a:p>
          <a:p>
            <a:endParaRPr lang="en-US" dirty="0"/>
          </a:p>
        </p:txBody>
      </p:sp>
    </p:spTree>
    <p:extLst>
      <p:ext uri="{BB962C8B-B14F-4D97-AF65-F5344CB8AC3E}">
        <p14:creationId xmlns:p14="http://schemas.microsoft.com/office/powerpoint/2010/main" val="3435080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Closed captions of the debates on live TV broadcasts were fed to </a:t>
            </a:r>
            <a:r>
              <a:rPr lang="en-US" dirty="0" err="1" smtClean="0"/>
              <a:t>ClaimBuster</a:t>
            </a:r>
            <a:r>
              <a:rPr lang="en-US" dirty="0" smtClean="0"/>
              <a:t>, which immediately scored each sentence and posted top ones to the project's website and Twitter account. Post-hoc analysis of the claims checked by professional fact-checkers at CNN, PolitiFact.com and FactCheck.org shows that they were scored high by </a:t>
            </a:r>
            <a:r>
              <a:rPr lang="en-US" dirty="0" err="1" smtClean="0"/>
              <a:t>ClaimBuster</a:t>
            </a:r>
            <a:r>
              <a:rPr lang="en-US" dirty="0" smtClean="0"/>
              <a:t>, indicating a highly positive correlation between </a:t>
            </a:r>
            <a:r>
              <a:rPr lang="en-US" dirty="0" err="1" smtClean="0"/>
              <a:t>ClaimBuster</a:t>
            </a:r>
            <a:r>
              <a:rPr lang="en-US" dirty="0" smtClean="0"/>
              <a:t> and professionals in deciding which claims are check-worthy.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This project is making strides toward the team's quest for the "Holy Grail" – a completely automated fact-checking machine that detects and verifies or disputes claims found in all kinds of sources. The project has received wide recognition in the fact-checking community and substantial media coverage. </a:t>
            </a:r>
          </a:p>
          <a:p>
            <a:endParaRPr lang="en-US" dirty="0"/>
          </a:p>
        </p:txBody>
      </p:sp>
    </p:spTree>
    <p:extLst>
      <p:ext uri="{BB962C8B-B14F-4D97-AF65-F5344CB8AC3E}">
        <p14:creationId xmlns:p14="http://schemas.microsoft.com/office/powerpoint/2010/main" val="343508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
        <p:nvSpPr>
          <p:cNvPr id="2" name="Slide Number Placeholder 1"/>
          <p:cNvSpPr>
            <a:spLocks noGrp="1"/>
          </p:cNvSpPr>
          <p:nvPr>
            <p:ph type="sldNum" sz="quarter" idx="12"/>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3642012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75" r:id="rId6"/>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idir.uta.edu/index.php/File:NSF.png"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21241" y="2681600"/>
            <a:ext cx="6494034" cy="447558"/>
          </a:xfrm>
        </p:spPr>
        <p:txBody>
          <a:bodyPr/>
          <a:lstStyle/>
          <a:p>
            <a:pPr algn="ctr"/>
            <a:r>
              <a:rPr lang="en-US" sz="3200" b="1" dirty="0" smtClean="0">
                <a:solidFill>
                  <a:srgbClr val="EE8200"/>
                </a:solidFill>
              </a:rPr>
              <a:t>Automated, Live Fact-Checking</a:t>
            </a:r>
            <a:endParaRPr lang="en-US" sz="3200" b="1" dirty="0">
              <a:solidFill>
                <a:srgbClr val="EE8200"/>
              </a:solidFill>
            </a:endParaRPr>
          </a:p>
        </p:txBody>
      </p:sp>
      <p:sp>
        <p:nvSpPr>
          <p:cNvPr id="7" name="Text Placeholder 6"/>
          <p:cNvSpPr>
            <a:spLocks noGrp="1"/>
          </p:cNvSpPr>
          <p:nvPr>
            <p:ph type="body" sz="quarter" idx="11"/>
          </p:nvPr>
        </p:nvSpPr>
        <p:spPr>
          <a:xfrm>
            <a:off x="354854" y="3338401"/>
            <a:ext cx="8480802" cy="1292662"/>
          </a:xfrm>
        </p:spPr>
        <p:txBody>
          <a:bodyPr/>
          <a:lstStyle/>
          <a:p>
            <a:r>
              <a:rPr lang="en-US" sz="2000" dirty="0">
                <a:solidFill>
                  <a:schemeClr val="bg1"/>
                </a:solidFill>
                <a:latin typeface="Garamond" panose="02020404030301010803" pitchFamily="18" charset="0"/>
              </a:rPr>
              <a:t>Chengkai Li</a:t>
            </a:r>
          </a:p>
          <a:p>
            <a:r>
              <a:rPr lang="en-US" sz="2000" dirty="0">
                <a:solidFill>
                  <a:schemeClr val="bg1"/>
                </a:solidFill>
                <a:latin typeface="Garamond" panose="02020404030301010803" pitchFamily="18" charset="0"/>
              </a:rPr>
              <a:t>Associate Professor, Department of Computer Science and Engineering</a:t>
            </a:r>
          </a:p>
          <a:p>
            <a:r>
              <a:rPr lang="en-US" sz="2000" dirty="0">
                <a:solidFill>
                  <a:schemeClr val="bg1"/>
                </a:solidFill>
                <a:latin typeface="Garamond" panose="02020404030301010803" pitchFamily="18" charset="0"/>
              </a:rPr>
              <a:t>Director, Innovative Database and Information Systems Research (IDIR) Laboratory</a:t>
            </a:r>
          </a:p>
          <a:p>
            <a:r>
              <a:rPr lang="en-US" sz="2000" dirty="0">
                <a:solidFill>
                  <a:schemeClr val="bg1"/>
                </a:solidFill>
                <a:latin typeface="Garamond" panose="02020404030301010803" pitchFamily="18" charset="0"/>
              </a:rPr>
              <a:t>University of Texas at </a:t>
            </a:r>
            <a:r>
              <a:rPr lang="en-US" sz="2000" dirty="0" smtClean="0">
                <a:solidFill>
                  <a:schemeClr val="bg1"/>
                </a:solidFill>
                <a:latin typeface="Garamond" panose="02020404030301010803" pitchFamily="18" charset="0"/>
              </a:rPr>
              <a:t>Arlington</a:t>
            </a:r>
            <a:endParaRPr lang="en-US" sz="2000" dirty="0">
              <a:solidFill>
                <a:schemeClr val="bg1"/>
              </a:solidFill>
              <a:latin typeface="Garamond" panose="02020404030301010803" pitchFamily="18" charset="0"/>
            </a:endParaRPr>
          </a:p>
        </p:txBody>
      </p:sp>
      <p:pic>
        <p:nvPicPr>
          <p:cNvPr id="4" name="Picture 3" descr="C:\Users\chengkai\AppData\Local\Temp\Rar$DRa0.823\downloads\original-6017-52953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933" y="295275"/>
            <a:ext cx="2752650" cy="229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1085850"/>
            <a:ext cx="8363938" cy="3108030"/>
          </a:xfrm>
        </p:spPr>
        <p:txBody>
          <a:bodyPr/>
          <a:lstStyle/>
          <a:p>
            <a:pPr marL="457200" indent="-457200">
              <a:buFont typeface="Courier New" panose="02070309020205020404" pitchFamily="49" charset="0"/>
              <a:buChar char="o"/>
            </a:pPr>
            <a:r>
              <a:rPr lang="en-US" dirty="0" smtClean="0">
                <a:solidFill>
                  <a:schemeClr val="tx1"/>
                </a:solidFill>
              </a:rPr>
              <a:t>http://ranger.uta.edu/~cli</a:t>
            </a:r>
          </a:p>
          <a:p>
            <a:r>
              <a:rPr lang="en-US" dirty="0" smtClean="0">
                <a:solidFill>
                  <a:schemeClr val="tx1"/>
                </a:solidFill>
              </a:rPr>
              <a:t>     cli@uta.edu</a:t>
            </a:r>
          </a:p>
          <a:p>
            <a:pPr marL="457200" indent="-457200">
              <a:buFont typeface="Courier New" panose="02070309020205020404" pitchFamily="49" charset="0"/>
              <a:buChar char="o"/>
            </a:pPr>
            <a:r>
              <a:rPr lang="en-US" dirty="0" smtClean="0">
                <a:solidFill>
                  <a:srgbClr val="F58026"/>
                </a:solidFill>
              </a:rPr>
              <a:t>Prototype</a:t>
            </a:r>
            <a:endParaRPr lang="en-US" dirty="0" smtClean="0">
              <a:solidFill>
                <a:schemeClr val="tx1"/>
              </a:solidFill>
            </a:endParaRPr>
          </a:p>
          <a:p>
            <a:r>
              <a:rPr lang="en-US" dirty="0" smtClean="0">
                <a:solidFill>
                  <a:schemeClr val="tx1"/>
                </a:solidFill>
              </a:rPr>
              <a:t>     http://idir.uta.edu/claimbuster</a:t>
            </a:r>
          </a:p>
          <a:p>
            <a:pPr marL="457200" indent="-457200">
              <a:buFont typeface="Courier New" panose="02070309020205020404" pitchFamily="49" charset="0"/>
              <a:buChar char="o"/>
            </a:pPr>
            <a:r>
              <a:rPr lang="en-US" dirty="0" smtClean="0">
                <a:solidFill>
                  <a:srgbClr val="F58026"/>
                </a:solidFill>
              </a:rPr>
              <a:t>You are invited to contribute</a:t>
            </a:r>
          </a:p>
          <a:p>
            <a:r>
              <a:rPr lang="en-US" dirty="0" smtClean="0">
                <a:solidFill>
                  <a:schemeClr val="tx1"/>
                </a:solidFill>
              </a:rPr>
              <a:t>     http</a:t>
            </a:r>
            <a:r>
              <a:rPr lang="en-US" dirty="0">
                <a:solidFill>
                  <a:schemeClr val="tx1"/>
                </a:solidFill>
              </a:rPr>
              <a:t>://</a:t>
            </a:r>
            <a:r>
              <a:rPr lang="en-US" dirty="0" smtClean="0">
                <a:solidFill>
                  <a:schemeClr val="tx1"/>
                </a:solidFill>
              </a:rPr>
              <a:t>bit.ly/claimbusters</a:t>
            </a:r>
            <a:endParaRPr lang="en-US" dirty="0">
              <a:solidFill>
                <a:schemeClr val="tx1"/>
              </a:solidFill>
            </a:endParaRPr>
          </a:p>
        </p:txBody>
      </p:sp>
      <p:pic>
        <p:nvPicPr>
          <p:cNvPr id="4" name="Picture 3" descr="C:\Users\tremayne\Downloads\qrcode.2895393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252" y="2794436"/>
            <a:ext cx="2733923" cy="2083673"/>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fld id="{30DB7900-D72E-4025-AF90-97BD6DF59E7D}" type="slidenum">
              <a:rPr lang="en-US" smtClean="0"/>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252" y="521039"/>
            <a:ext cx="2733923" cy="2050444"/>
          </a:xfrm>
          <a:prstGeom prst="rect">
            <a:avLst/>
          </a:prstGeom>
        </p:spPr>
      </p:pic>
    </p:spTree>
    <p:extLst>
      <p:ext uri="{BB962C8B-B14F-4D97-AF65-F5344CB8AC3E}">
        <p14:creationId xmlns:p14="http://schemas.microsoft.com/office/powerpoint/2010/main" val="2854145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People Make Claims All </a:t>
            </a:r>
            <a:r>
              <a:rPr lang="en-US" dirty="0" smtClean="0"/>
              <a:t>the </a:t>
            </a:r>
            <a:r>
              <a:rPr lang="en-US" dirty="0"/>
              <a:t>Time</a:t>
            </a:r>
            <a:endParaRPr lang="en-US" dirty="0">
              <a:solidFill>
                <a:srgbClr val="0064B1"/>
              </a:solidFill>
              <a:latin typeface="Garamond" panose="02020404030301010803" pitchFamily="18" charset="0"/>
            </a:endParaRPr>
          </a:p>
        </p:txBody>
      </p:sp>
      <p:sp>
        <p:nvSpPr>
          <p:cNvPr id="7" name="Rectangle 6"/>
          <p:cNvSpPr/>
          <p:nvPr/>
        </p:nvSpPr>
        <p:spPr>
          <a:xfrm>
            <a:off x="6085368" y="2881364"/>
            <a:ext cx="2963382" cy="261610"/>
          </a:xfrm>
          <a:prstGeom prst="rect">
            <a:avLst/>
          </a:prstGeom>
        </p:spPr>
        <p:txBody>
          <a:bodyPr wrap="square">
            <a:spAutoFit/>
          </a:bodyPr>
          <a:lstStyle/>
          <a:p>
            <a:r>
              <a:rPr lang="en-US" sz="1100" dirty="0">
                <a:latin typeface="Garamond" panose="02020404030301010803" pitchFamily="18" charset="0"/>
              </a:rPr>
              <a:t>http</a:t>
            </a:r>
            <a:r>
              <a:rPr lang="en-US" sz="1100" dirty="0" smtClean="0">
                <a:latin typeface="Garamond" panose="02020404030301010803" pitchFamily="18" charset="0"/>
              </a:rPr>
              <a:t>://www.politifact.com/truth-o-meter</a:t>
            </a:r>
            <a:endParaRPr lang="en-US" sz="1100" dirty="0">
              <a:latin typeface="Garamond" panose="02020404030301010803" pitchFamily="18" charset="0"/>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67" y="2753437"/>
            <a:ext cx="5681663" cy="217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24" y="747629"/>
            <a:ext cx="5637526" cy="1891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859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Fact-checking is Challenging</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5" y="935665"/>
            <a:ext cx="8573589" cy="3321935"/>
          </a:xfrm>
        </p:spPr>
        <p:txBody>
          <a:bodyPr/>
          <a:lstStyle/>
          <a:p>
            <a:r>
              <a:rPr lang="en-US" sz="2400" dirty="0" smtClean="0">
                <a:latin typeface="Garamond" panose="02020404030301010803" pitchFamily="18" charset="0"/>
              </a:rPr>
              <a:t>Limited resources, time-consuming tasks</a:t>
            </a:r>
          </a:p>
          <a:p>
            <a:pPr marL="342900" indent="-342900">
              <a:buFontTx/>
              <a:buChar char="-"/>
            </a:pPr>
            <a:r>
              <a:rPr lang="en-US" sz="2000" dirty="0" smtClean="0">
                <a:solidFill>
                  <a:schemeClr val="tx1"/>
                </a:solidFill>
              </a:rPr>
              <a:t>96 </a:t>
            </a:r>
            <a:r>
              <a:rPr lang="en-US" sz="2000" dirty="0">
                <a:solidFill>
                  <a:schemeClr val="tx1"/>
                </a:solidFill>
              </a:rPr>
              <a:t>active fact-checking sites in </a:t>
            </a:r>
            <a:r>
              <a:rPr lang="en-US" sz="2000" dirty="0" smtClean="0">
                <a:solidFill>
                  <a:schemeClr val="tx1"/>
                </a:solidFill>
              </a:rPr>
              <a:t>2016 (</a:t>
            </a:r>
            <a:r>
              <a:rPr lang="en-US" sz="2000" dirty="0" err="1">
                <a:solidFill>
                  <a:schemeClr val="tx1"/>
                </a:solidFill>
              </a:rPr>
              <a:t>PolitiFact</a:t>
            </a:r>
            <a:r>
              <a:rPr lang="en-US" sz="2000" dirty="0">
                <a:solidFill>
                  <a:schemeClr val="tx1"/>
                </a:solidFill>
              </a:rPr>
              <a:t> .com, </a:t>
            </a:r>
            <a:r>
              <a:rPr lang="en-US" sz="2000" dirty="0" smtClean="0">
                <a:solidFill>
                  <a:schemeClr val="tx1"/>
                </a:solidFill>
              </a:rPr>
              <a:t>CNN</a:t>
            </a:r>
            <a:r>
              <a:rPr lang="en-US" sz="2000" dirty="0">
                <a:solidFill>
                  <a:schemeClr val="tx1"/>
                </a:solidFill>
              </a:rPr>
              <a:t>, Washington </a:t>
            </a:r>
            <a:r>
              <a:rPr lang="en-US" sz="2000" dirty="0" smtClean="0">
                <a:solidFill>
                  <a:schemeClr val="tx1"/>
                </a:solidFill>
              </a:rPr>
              <a:t>Post, …)</a:t>
            </a:r>
          </a:p>
          <a:p>
            <a:pPr marL="342900" indent="-342900">
              <a:buFontTx/>
              <a:buChar char="-"/>
            </a:pPr>
            <a:r>
              <a:rPr lang="en-US" sz="2000" dirty="0" smtClean="0">
                <a:solidFill>
                  <a:schemeClr val="tx1"/>
                </a:solidFill>
              </a:rPr>
              <a:t>Several hundred professional fact-checkers</a:t>
            </a:r>
          </a:p>
          <a:p>
            <a:pPr marL="342900" indent="-342900">
              <a:buFontTx/>
              <a:buChar char="-"/>
            </a:pPr>
            <a:r>
              <a:rPr lang="en-US" sz="2000" dirty="0" smtClean="0">
                <a:solidFill>
                  <a:schemeClr val="tx1"/>
                </a:solidFill>
              </a:rPr>
              <a:t>One fact-check oftentimes takes one day</a:t>
            </a:r>
          </a:p>
          <a:p>
            <a:r>
              <a:rPr lang="en-US" sz="2000" dirty="0" smtClean="0">
                <a:solidFill>
                  <a:schemeClr val="tx1"/>
                </a:solidFill>
              </a:rPr>
              <a:t>	</a:t>
            </a:r>
          </a:p>
          <a:p>
            <a:r>
              <a:rPr lang="en-US" sz="2000" dirty="0" smtClean="0">
                <a:solidFill>
                  <a:schemeClr val="tx1"/>
                </a:solidFill>
              </a:rPr>
              <a:t>	vs. </a:t>
            </a:r>
            <a:endParaRPr lang="en-US" sz="2000" dirty="0">
              <a:solidFill>
                <a:schemeClr val="tx1"/>
              </a:solidFill>
            </a:endParaRPr>
          </a:p>
          <a:p>
            <a:endParaRPr lang="en-US" sz="2000" dirty="0" smtClean="0"/>
          </a:p>
          <a:p>
            <a:r>
              <a:rPr lang="en-US" sz="2400" dirty="0" smtClean="0"/>
              <a:t>Fast-spreading falsehoods </a:t>
            </a:r>
            <a:r>
              <a:rPr lang="en-US" sz="2400" dirty="0"/>
              <a:t>and half-truths </a:t>
            </a:r>
            <a:r>
              <a:rPr lang="en-US" sz="2400" dirty="0" smtClean="0"/>
              <a:t>on the web and social network</a:t>
            </a:r>
            <a:endParaRPr lang="en-US" sz="2400" dirty="0" smtClean="0">
              <a:solidFill>
                <a:schemeClr val="tx1"/>
              </a:solidFill>
            </a:endParaRPr>
          </a:p>
          <a:p>
            <a:pPr marL="342900" indent="-342900">
              <a:buFontTx/>
              <a:buChar char="-"/>
            </a:pPr>
            <a:endParaRPr lang="en-US" sz="2000" dirty="0" smtClean="0">
              <a:solidFill>
                <a:schemeClr val="tx1"/>
              </a:solidFill>
            </a:endParaRPr>
          </a:p>
        </p:txBody>
      </p:sp>
      <p:sp>
        <p:nvSpPr>
          <p:cNvPr id="5" name="Slide Number Placeholder 4"/>
          <p:cNvSpPr>
            <a:spLocks noGrp="1"/>
          </p:cNvSpPr>
          <p:nvPr>
            <p:ph type="sldNum" sz="quarter" idx="11"/>
          </p:nvPr>
        </p:nvSpPr>
        <p:spPr/>
        <p:txBody>
          <a:bodyPr/>
          <a:lstStyle/>
          <a:p>
            <a:fld id="{30DB7900-D72E-4025-AF90-97BD6DF59E7D}" type="slidenum">
              <a:rPr lang="en-US" smtClean="0"/>
              <a:pPr/>
              <a:t>3</a:t>
            </a:fld>
            <a:endParaRPr lang="en-US"/>
          </a:p>
        </p:txBody>
      </p:sp>
    </p:spTree>
    <p:extLst>
      <p:ext uri="{BB962C8B-B14F-4D97-AF65-F5344CB8AC3E}">
        <p14:creationId xmlns:p14="http://schemas.microsoft.com/office/powerpoint/2010/main" val="3787799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342900"/>
            <a:ext cx="8423524" cy="503536"/>
          </a:xfrm>
        </p:spPr>
        <p:txBody>
          <a:bodyPr/>
          <a:lstStyle/>
          <a:p>
            <a:r>
              <a:rPr lang="en-US" sz="3600" dirty="0" smtClean="0">
                <a:solidFill>
                  <a:srgbClr val="0064B1"/>
                </a:solidFill>
                <a:latin typeface="Garamond" panose="02020404030301010803" pitchFamily="18" charset="0"/>
              </a:rPr>
              <a:t>The Holy </a:t>
            </a:r>
            <a:r>
              <a:rPr lang="en-US" sz="3600" dirty="0">
                <a:solidFill>
                  <a:srgbClr val="0064B1"/>
                </a:solidFill>
                <a:latin typeface="Garamond" panose="02020404030301010803" pitchFamily="18" charset="0"/>
              </a:rPr>
              <a:t>Grail: Automated, L</a:t>
            </a:r>
            <a:r>
              <a:rPr lang="en-US" sz="3600" dirty="0" smtClean="0">
                <a:solidFill>
                  <a:srgbClr val="0064B1"/>
                </a:solidFill>
                <a:latin typeface="Garamond" panose="02020404030301010803" pitchFamily="18" charset="0"/>
              </a:rPr>
              <a:t>ive Fact-Checking</a:t>
            </a:r>
            <a:endParaRPr lang="en-US" sz="3600" dirty="0">
              <a:solidFill>
                <a:srgbClr val="0064B1"/>
              </a:solidFill>
              <a:latin typeface="Garamond" panose="02020404030301010803" pitchFamily="18" charset="0"/>
            </a:endParaRPr>
          </a:p>
        </p:txBody>
      </p:sp>
      <p:pic>
        <p:nvPicPr>
          <p:cNvPr id="1026" name="Picture 2" descr="http://i.ebayimg.com/00/s/NTY4WDY0MA==/z/bLYAAOSwRLZUKwMg/$_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37" y="1447799"/>
            <a:ext cx="3253182" cy="288448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0DB7900-D72E-4025-AF90-97BD6DF59E7D}" type="slidenum">
              <a:rPr lang="en-US" smtClean="0"/>
              <a:pPr/>
              <a:t>4</a:t>
            </a:fld>
            <a:endParaRPr lang="en-US"/>
          </a:p>
        </p:txBody>
      </p:sp>
      <p:grpSp>
        <p:nvGrpSpPr>
          <p:cNvPr id="9" name="Group 8"/>
          <p:cNvGrpSpPr/>
          <p:nvPr/>
        </p:nvGrpSpPr>
        <p:grpSpPr>
          <a:xfrm>
            <a:off x="3810000" y="1276752"/>
            <a:ext cx="5200650" cy="3226582"/>
            <a:chOff x="1104900" y="1021558"/>
            <a:chExt cx="6896100" cy="3879056"/>
          </a:xfrm>
        </p:grpSpPr>
        <p:pic>
          <p:nvPicPr>
            <p:cNvPr id="10" name="image-4.png"/>
            <p:cNvPicPr/>
            <p:nvPr/>
          </p:nvPicPr>
          <p:blipFill>
            <a:blip r:embed="rId3">
              <a:extLst/>
            </a:blip>
            <a:stretch>
              <a:fillRect/>
            </a:stretch>
          </p:blipFill>
          <p:spPr>
            <a:xfrm>
              <a:off x="1104900" y="1021558"/>
              <a:ext cx="6896100" cy="3879056"/>
            </a:xfrm>
            <a:prstGeom prst="rect">
              <a:avLst/>
            </a:prstGeom>
            <a:ln w="12700">
              <a:miter lim="400000"/>
            </a:ln>
          </p:spPr>
        </p:pic>
        <p:pic>
          <p:nvPicPr>
            <p:cNvPr id="11" name="Taliban Dan.jpg"/>
            <p:cNvPicPr/>
            <p:nvPr/>
          </p:nvPicPr>
          <p:blipFill>
            <a:blip r:embed="rId4">
              <a:extLst/>
            </a:blip>
            <a:stretch>
              <a:fillRect/>
            </a:stretch>
          </p:blipFill>
          <p:spPr>
            <a:xfrm rot="21180000">
              <a:off x="5736764" y="1402583"/>
              <a:ext cx="1960564" cy="762001"/>
            </a:xfrm>
            <a:prstGeom prst="rect">
              <a:avLst/>
            </a:prstGeom>
            <a:ln w="12700">
              <a:miter lim="400000"/>
            </a:ln>
          </p:spPr>
        </p:pic>
        <p:pic>
          <p:nvPicPr>
            <p:cNvPr id="12" name="tom-false-pf.jpg"/>
            <p:cNvPicPr/>
            <p:nvPr/>
          </p:nvPicPr>
          <p:blipFill>
            <a:blip r:embed="rId5">
              <a:extLst/>
            </a:blip>
            <a:srcRect l="4618" t="4046" r="4846" b="25065"/>
            <a:stretch>
              <a:fillRect/>
            </a:stretch>
          </p:blipFill>
          <p:spPr>
            <a:xfrm rot="21180000">
              <a:off x="6779513" y="1336420"/>
              <a:ext cx="895351" cy="569120"/>
            </a:xfrm>
            <a:prstGeom prst="rect">
              <a:avLst/>
            </a:prstGeom>
            <a:ln w="12700">
              <a:miter lim="400000"/>
            </a:ln>
          </p:spPr>
        </p:pic>
      </p:grpSp>
      <p:sp>
        <p:nvSpPr>
          <p:cNvPr id="13" name="TextBox 12"/>
          <p:cNvSpPr txBox="1"/>
          <p:nvPr/>
        </p:nvSpPr>
        <p:spPr>
          <a:xfrm>
            <a:off x="7434898" y="4193788"/>
            <a:ext cx="1575752" cy="276999"/>
          </a:xfrm>
          <a:prstGeom prst="rect">
            <a:avLst/>
          </a:prstGeom>
          <a:noFill/>
        </p:spPr>
        <p:txBody>
          <a:bodyPr wrap="none" lIns="0" tIns="0" rIns="0" bIns="0" rtlCol="0">
            <a:spAutoFit/>
          </a:bodyPr>
          <a:lstStyle/>
          <a:p>
            <a:r>
              <a:rPr lang="en-US" sz="1800" dirty="0" smtClean="0">
                <a:latin typeface="Garamond" panose="02020404030301010803" pitchFamily="18" charset="0"/>
              </a:rPr>
              <a:t>Source: Bill Adair</a:t>
            </a:r>
            <a:endParaRPr lang="en-US" sz="18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3320756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2122068" y="1342565"/>
            <a:ext cx="1620553" cy="846386"/>
          </a:xfrm>
          <a:prstGeom prst="can">
            <a:avLst/>
          </a:prstGeom>
          <a:solidFill>
            <a:schemeClr val="accent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ight Arrow 9"/>
          <p:cNvSpPr/>
          <p:nvPr/>
        </p:nvSpPr>
        <p:spPr bwMode="auto">
          <a:xfrm>
            <a:off x="2031058" y="2931553"/>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11" name="TextBox 10"/>
          <p:cNvSpPr txBox="1"/>
          <p:nvPr/>
        </p:nvSpPr>
        <p:spPr>
          <a:xfrm>
            <a:off x="4215177" y="3679091"/>
            <a:ext cx="3474921" cy="846386"/>
          </a:xfrm>
          <a:prstGeom prst="rect">
            <a:avLst/>
          </a:prstGeom>
          <a:noFill/>
        </p:spPr>
        <p:txBody>
          <a:bodyPr wrap="square" lIns="0" tIns="0" rIns="0" bIns="0" rtlCol="0">
            <a:spAutoFit/>
          </a:bodyPr>
          <a:lstStyle/>
          <a:p>
            <a:pPr>
              <a:lnSpc>
                <a:spcPts val="2200"/>
              </a:lnSpc>
            </a:pPr>
            <a:r>
              <a:rPr lang="en-US" sz="2000" b="1" dirty="0" smtClean="0">
                <a:solidFill>
                  <a:schemeClr val="accent5">
                    <a:lumMod val="75000"/>
                  </a:schemeClr>
                </a:solidFill>
                <a:latin typeface="Garamond" panose="02020404030301010803" pitchFamily="18" charset="0"/>
              </a:rPr>
              <a:t>new factual claims:</a:t>
            </a:r>
          </a:p>
          <a:p>
            <a:pPr>
              <a:lnSpc>
                <a:spcPts val="2200"/>
              </a:lnSpc>
            </a:pPr>
            <a:r>
              <a:rPr lang="en-US" sz="2000" dirty="0" smtClean="0">
                <a:latin typeface="Garamond" panose="02020404030301010803" pitchFamily="18" charset="0"/>
              </a:rPr>
              <a:t>solicit analyses from professionals; algorithmic fact-checking</a:t>
            </a:r>
          </a:p>
        </p:txBody>
      </p:sp>
      <p:sp>
        <p:nvSpPr>
          <p:cNvPr id="12" name="TextBox 11"/>
          <p:cNvSpPr txBox="1"/>
          <p:nvPr/>
        </p:nvSpPr>
        <p:spPr>
          <a:xfrm>
            <a:off x="361506" y="1901532"/>
            <a:ext cx="1650502" cy="1974900"/>
          </a:xfrm>
          <a:prstGeom prst="rect">
            <a:avLst/>
          </a:prstGeom>
          <a:noFill/>
          <a:ln>
            <a:solidFill>
              <a:schemeClr val="tx1"/>
            </a:solidFill>
          </a:ln>
        </p:spPr>
        <p:txBody>
          <a:bodyPr wrap="square" lIns="0" tIns="0" rIns="0" bIns="0" rtlCol="0">
            <a:spAutoFit/>
          </a:bodyPr>
          <a:lstStyle/>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debates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interviews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speeches</a:t>
            </a:r>
          </a:p>
          <a:p>
            <a:pPr marL="342900" indent="-342900">
              <a:lnSpc>
                <a:spcPts val="2200"/>
              </a:lnSpc>
              <a:buFont typeface="Courier New" panose="02070309020205020404" pitchFamily="49" charset="0"/>
              <a:buChar char="o"/>
            </a:pPr>
            <a:r>
              <a:rPr lang="en-US" sz="2000" dirty="0">
                <a:latin typeface="Garamond" panose="02020404030301010803" pitchFamily="18" charset="0"/>
              </a:rPr>
              <a:t>p</a:t>
            </a:r>
            <a:r>
              <a:rPr lang="en-US" sz="2000" dirty="0" smtClean="0">
                <a:latin typeface="Garamond" panose="02020404030301010803" pitchFamily="18" charset="0"/>
              </a:rPr>
              <a:t>olitical ads </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social media</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web</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news</a:t>
            </a:r>
          </a:p>
        </p:txBody>
      </p:sp>
      <p:sp>
        <p:nvSpPr>
          <p:cNvPr id="13" name="TextBox 12"/>
          <p:cNvSpPr txBox="1"/>
          <p:nvPr/>
        </p:nvSpPr>
        <p:spPr>
          <a:xfrm>
            <a:off x="2213720" y="1339838"/>
            <a:ext cx="1519376" cy="846386"/>
          </a:xfrm>
          <a:prstGeom prst="rect">
            <a:avLst/>
          </a:prstGeom>
          <a:noFill/>
        </p:spPr>
        <p:txBody>
          <a:bodyPr wrap="square" lIns="0" tIns="0" rIns="0" bIns="0" rtlCol="0">
            <a:spAutoFit/>
          </a:bodyPr>
          <a:lstStyle/>
          <a:p>
            <a:pPr>
              <a:lnSpc>
                <a:spcPts val="2200"/>
              </a:lnSpc>
            </a:pPr>
            <a:r>
              <a:rPr lang="en-US" sz="2000" dirty="0">
                <a:latin typeface="Garamond" panose="02020404030301010803" pitchFamily="18" charset="0"/>
              </a:rPr>
              <a:t>r</a:t>
            </a:r>
            <a:r>
              <a:rPr lang="en-US" sz="2000" dirty="0" smtClean="0">
                <a:latin typeface="Garamond" panose="02020404030301010803" pitchFamily="18" charset="0"/>
              </a:rPr>
              <a:t>epository of fact-checks by professionals</a:t>
            </a:r>
          </a:p>
        </p:txBody>
      </p:sp>
      <p:sp>
        <p:nvSpPr>
          <p:cNvPr id="14" name="Right Arrow 13"/>
          <p:cNvSpPr/>
          <p:nvPr/>
        </p:nvSpPr>
        <p:spPr bwMode="auto">
          <a:xfrm rot="5400000">
            <a:off x="2753964" y="2404116"/>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15" name="TextBox 14"/>
          <p:cNvSpPr txBox="1"/>
          <p:nvPr/>
        </p:nvSpPr>
        <p:spPr>
          <a:xfrm>
            <a:off x="4186603" y="2572348"/>
            <a:ext cx="3278178" cy="847861"/>
          </a:xfrm>
          <a:prstGeom prst="rect">
            <a:avLst/>
          </a:prstGeom>
          <a:noFill/>
        </p:spPr>
        <p:txBody>
          <a:bodyPr wrap="square" lIns="0" tIns="0" rIns="0" bIns="0" rtlCol="0">
            <a:spAutoFit/>
          </a:bodyPr>
          <a:lstStyle/>
          <a:p>
            <a:pPr>
              <a:lnSpc>
                <a:spcPts val="2200"/>
              </a:lnSpc>
            </a:pPr>
            <a:r>
              <a:rPr lang="en-US" sz="2000" b="1" dirty="0" smtClean="0">
                <a:solidFill>
                  <a:schemeClr val="accent5">
                    <a:lumMod val="75000"/>
                  </a:schemeClr>
                </a:solidFill>
                <a:latin typeface="Garamond" panose="02020404030301010803" pitchFamily="18" charset="0"/>
              </a:rPr>
              <a:t>matched existing fact-checks: </a:t>
            </a:r>
            <a:r>
              <a:rPr lang="en-US" sz="2000" dirty="0" smtClean="0">
                <a:latin typeface="Garamond" panose="02020404030301010803" pitchFamily="18" charset="0"/>
              </a:rPr>
              <a:t>delivered via browser extensions, mobile and smart-TV apps</a:t>
            </a:r>
          </a:p>
        </p:txBody>
      </p:sp>
      <p:sp>
        <p:nvSpPr>
          <p:cNvPr id="16" name="Right Arrow 15"/>
          <p:cNvSpPr/>
          <p:nvPr/>
        </p:nvSpPr>
        <p:spPr bwMode="auto">
          <a:xfrm rot="20064031">
            <a:off x="3611900" y="2177430"/>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pic>
        <p:nvPicPr>
          <p:cNvPr id="17" name="Picture 3" descr="C:\Users\chengkai\AppData\Local\Temp\Rar$DRa0.823\downloads\original-6017-52953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521" y="2599835"/>
            <a:ext cx="1429050" cy="1190628"/>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bwMode="auto">
          <a:xfrm rot="1764840">
            <a:off x="3640758" y="3469038"/>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6" name="AutoShape 6" descr="Image result for Google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Google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 Placeholder 2"/>
          <p:cNvSpPr txBox="1">
            <a:spLocks/>
          </p:cNvSpPr>
          <p:nvPr/>
        </p:nvSpPr>
        <p:spPr>
          <a:xfrm>
            <a:off x="7624803" y="589450"/>
            <a:ext cx="1519197" cy="333628"/>
          </a:xfrm>
          <a:prstGeom prst="rect">
            <a:avLst/>
          </a:prstGeom>
        </p:spPr>
        <p:txBody>
          <a:bodyPr lIns="0" tIns="45720" rIns="0"/>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sz="2000" b="1" dirty="0" smtClean="0"/>
              <a:t>collaborators</a:t>
            </a:r>
            <a:endParaRPr lang="en-US" sz="2000" b="1" dirty="0"/>
          </a:p>
        </p:txBody>
      </p:sp>
      <p:sp>
        <p:nvSpPr>
          <p:cNvPr id="35" name="Text Placeholder 2"/>
          <p:cNvSpPr txBox="1">
            <a:spLocks/>
          </p:cNvSpPr>
          <p:nvPr/>
        </p:nvSpPr>
        <p:spPr>
          <a:xfrm>
            <a:off x="7947303" y="2827055"/>
            <a:ext cx="1159946" cy="333628"/>
          </a:xfrm>
          <a:prstGeom prst="rect">
            <a:avLst/>
          </a:prstGeom>
        </p:spPr>
        <p:txBody>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sz="2000" b="1" dirty="0" smtClean="0"/>
              <a:t>funding</a:t>
            </a:r>
            <a:endParaRPr lang="en-US" sz="2000" b="1"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728" y="961917"/>
            <a:ext cx="11049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389436" y="171450"/>
            <a:ext cx="8363938" cy="671402"/>
          </a:xfrm>
        </p:spPr>
        <p:txBody>
          <a:bodyPr/>
          <a:lstStyle/>
          <a:p>
            <a:r>
              <a:rPr lang="en-US" dirty="0" err="1" smtClean="0"/>
              <a:t>ClaimBuster</a:t>
            </a:r>
            <a:r>
              <a:rPr lang="en-US" dirty="0" smtClean="0"/>
              <a:t> </a:t>
            </a:r>
            <a:endParaRPr lang="en-US" dirty="0"/>
          </a:p>
        </p:txBody>
      </p:sp>
      <p:sp>
        <p:nvSpPr>
          <p:cNvPr id="22" name="TextBox 21"/>
          <p:cNvSpPr txBox="1"/>
          <p:nvPr/>
        </p:nvSpPr>
        <p:spPr>
          <a:xfrm>
            <a:off x="4167549" y="1623836"/>
            <a:ext cx="3278178" cy="565732"/>
          </a:xfrm>
          <a:prstGeom prst="rect">
            <a:avLst/>
          </a:prstGeom>
          <a:noFill/>
        </p:spPr>
        <p:txBody>
          <a:bodyPr wrap="square" lIns="0" tIns="0" rIns="0" bIns="0" rtlCol="0">
            <a:spAutoFit/>
          </a:bodyPr>
          <a:lstStyle/>
          <a:p>
            <a:pPr>
              <a:lnSpc>
                <a:spcPts val="2200"/>
              </a:lnSpc>
            </a:pPr>
            <a:r>
              <a:rPr lang="en-US" sz="2000" b="1" dirty="0">
                <a:solidFill>
                  <a:schemeClr val="accent5">
                    <a:lumMod val="75000"/>
                  </a:schemeClr>
                </a:solidFill>
                <a:latin typeface="Garamond" panose="02020404030301010803" pitchFamily="18" charset="0"/>
              </a:rPr>
              <a:t>claimed detected and ranked by </a:t>
            </a:r>
            <a:r>
              <a:rPr lang="en-US" sz="2000" b="1" dirty="0" smtClean="0">
                <a:solidFill>
                  <a:schemeClr val="accent5">
                    <a:lumMod val="75000"/>
                  </a:schemeClr>
                </a:solidFill>
                <a:latin typeface="Garamond" panose="02020404030301010803" pitchFamily="18" charset="0"/>
              </a:rPr>
              <a:t>check-worthiness</a:t>
            </a:r>
            <a:endParaRPr lang="en-US" sz="2000" b="1" dirty="0">
              <a:solidFill>
                <a:schemeClr val="accent5">
                  <a:lumMod val="75000"/>
                </a:schemeClr>
              </a:solidFill>
              <a:latin typeface="Garamond" panose="02020404030301010803" pitchFamily="18" charset="0"/>
            </a:endParaRPr>
          </a:p>
        </p:txBody>
      </p:sp>
      <p:sp>
        <p:nvSpPr>
          <p:cNvPr id="23" name="Right Arrow 22"/>
          <p:cNvSpPr/>
          <p:nvPr/>
        </p:nvSpPr>
        <p:spPr bwMode="auto">
          <a:xfrm>
            <a:off x="3611900" y="2862071"/>
            <a:ext cx="524442"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pic>
        <p:nvPicPr>
          <p:cNvPr id="21" name="Picture 3" descr="NSF.png">
            <a:hlinkClick r:id="rId5"/>
          </p:cNvPr>
          <p:cNvPicPr>
            <a:picLocks noChangeAspect="1" noChangeArrowheads="1"/>
          </p:cNvPicPr>
          <p:nvPr/>
        </p:nvPicPr>
        <p:blipFill>
          <a:blip r:embed="rId6"/>
          <a:srcRect/>
          <a:stretch>
            <a:fillRect/>
          </a:stretch>
        </p:blipFill>
        <p:spPr bwMode="auto">
          <a:xfrm>
            <a:off x="8003934" y="3190272"/>
            <a:ext cx="933905" cy="933905"/>
          </a:xfrm>
          <a:prstGeom prst="rect">
            <a:avLst/>
          </a:prstGeom>
          <a:noFill/>
        </p:spPr>
      </p:pic>
      <p:pic>
        <p:nvPicPr>
          <p:cNvPr id="24" name="Picture 8" descr="http://o6ych40o0am16zwr12vywxa1ccx.wpengine.netdna-cdn.com/files/2010/09/Knight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619" y="4173455"/>
            <a:ext cx="1103314" cy="97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9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smtClean="0"/>
              <a:pPr/>
              <a:t>6</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6841"/>
            <a:ext cx="9083615" cy="470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969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2" y="666750"/>
            <a:ext cx="6165759" cy="4316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txBox="1">
            <a:spLocks/>
          </p:cNvSpPr>
          <p:nvPr/>
        </p:nvSpPr>
        <p:spPr>
          <a:xfrm>
            <a:off x="6524625" y="4431201"/>
            <a:ext cx="2436722" cy="27699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000" b="1" dirty="0" smtClean="0">
                <a:solidFill>
                  <a:srgbClr val="EE8200"/>
                </a:solidFill>
              </a:rPr>
              <a:t>Closed-captions devices</a:t>
            </a:r>
            <a:endParaRPr lang="en-US" sz="2000" b="1" dirty="0">
              <a:solidFill>
                <a:srgbClr val="EE8200"/>
              </a:solidFill>
            </a:endParaRPr>
          </a:p>
        </p:txBody>
      </p:sp>
      <p:sp>
        <p:nvSpPr>
          <p:cNvPr id="6" name="Title 1"/>
          <p:cNvSpPr>
            <a:spLocks noGrp="1"/>
          </p:cNvSpPr>
          <p:nvPr>
            <p:ph type="title"/>
          </p:nvPr>
        </p:nvSpPr>
        <p:spPr>
          <a:xfrm>
            <a:off x="389436" y="171451"/>
            <a:ext cx="8363938" cy="559449"/>
          </a:xfrm>
        </p:spPr>
        <p:txBody>
          <a:bodyPr/>
          <a:lstStyle/>
          <a:p>
            <a:r>
              <a:rPr lang="en-US" sz="4000" dirty="0" smtClean="0"/>
              <a:t>Live Coverage of Debates</a:t>
            </a:r>
            <a:endParaRPr lang="en-US" sz="4000" dirty="0"/>
          </a:p>
        </p:txBody>
      </p:sp>
      <p:pic>
        <p:nvPicPr>
          <p:cNvPr id="7" name="Picture 2" descr="C:\Users\chengkai\Downloads\IMG_20150821_1604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361" y="771525"/>
            <a:ext cx="2566986" cy="342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347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769" y="69911"/>
            <a:ext cx="1023338" cy="4899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5370" y="45288"/>
            <a:ext cx="804981" cy="509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00024" y="913031"/>
            <a:ext cx="5953126" cy="3785652"/>
          </a:xfrm>
          <a:prstGeom prst="rect">
            <a:avLst/>
          </a:prstGeom>
        </p:spPr>
        <p:txBody>
          <a:bodyPr wrap="square">
            <a:spAutoFit/>
          </a:bodyPr>
          <a:lstStyle/>
          <a:p>
            <a:r>
              <a:rPr lang="en-US" sz="1600" b="1" dirty="0">
                <a:latin typeface="Garamond" panose="02020404030301010803" pitchFamily="18" charset="0"/>
              </a:rPr>
              <a:t>"... perhaps the biggest development to date ..."</a:t>
            </a:r>
          </a:p>
          <a:p>
            <a:endParaRPr lang="en-US" sz="1600" b="1" dirty="0" smtClean="0">
              <a:latin typeface="Garamond" panose="02020404030301010803" pitchFamily="18" charset="0"/>
            </a:endParaRPr>
          </a:p>
          <a:p>
            <a:r>
              <a:rPr lang="en-US" sz="1600" b="1" dirty="0" smtClean="0">
                <a:latin typeface="Garamond" panose="02020404030301010803" pitchFamily="18" charset="0"/>
              </a:rPr>
              <a:t>"</a:t>
            </a:r>
            <a:r>
              <a:rPr lang="en-US" sz="1600" b="1" dirty="0">
                <a:latin typeface="Garamond" panose="02020404030301010803" pitchFamily="18" charset="0"/>
              </a:rPr>
              <a:t>The most advanced </a:t>
            </a:r>
            <a:r>
              <a:rPr lang="en-US" sz="1600" b="1" dirty="0" err="1">
                <a:latin typeface="Garamond" panose="02020404030301010803" pitchFamily="18" charset="0"/>
              </a:rPr>
              <a:t>generalised</a:t>
            </a:r>
            <a:r>
              <a:rPr lang="en-US" sz="1600" b="1" dirty="0">
                <a:latin typeface="Garamond" panose="02020404030301010803" pitchFamily="18" charset="0"/>
              </a:rPr>
              <a:t> automatic claim spotting ..."</a:t>
            </a:r>
          </a:p>
          <a:p>
            <a:endParaRPr lang="en-US" sz="1600" b="1" dirty="0" smtClean="0">
              <a:latin typeface="Garamond" panose="02020404030301010803" pitchFamily="18" charset="0"/>
            </a:endParaRPr>
          </a:p>
          <a:p>
            <a:r>
              <a:rPr lang="en-US" sz="1600" b="1" dirty="0" smtClean="0">
                <a:latin typeface="Garamond" panose="02020404030301010803" pitchFamily="18" charset="0"/>
              </a:rPr>
              <a:t>"... </a:t>
            </a:r>
            <a:r>
              <a:rPr lang="en-US" sz="1600" b="1" dirty="0">
                <a:latin typeface="Garamond" panose="02020404030301010803" pitchFamily="18" charset="0"/>
              </a:rPr>
              <a:t>an intriguing glimpse into the role machines, bots and artificial intelligence will play in journalism’s future."</a:t>
            </a:r>
          </a:p>
          <a:p>
            <a:endParaRPr lang="en-US" sz="1600" b="1" dirty="0" smtClean="0">
              <a:latin typeface="Garamond" panose="02020404030301010803" pitchFamily="18" charset="0"/>
            </a:endParaRPr>
          </a:p>
          <a:p>
            <a:r>
              <a:rPr lang="en-US" sz="1600" b="1" dirty="0" smtClean="0">
                <a:latin typeface="Garamond" panose="02020404030301010803" pitchFamily="18" charset="0"/>
              </a:rPr>
              <a:t>"... </a:t>
            </a:r>
            <a:r>
              <a:rPr lang="en-US" sz="1600" b="1" dirty="0">
                <a:latin typeface="Garamond" panose="02020404030301010803" pitchFamily="18" charset="0"/>
              </a:rPr>
              <a:t>a pretty useful guide for journalists and those members of the public ..."</a:t>
            </a:r>
          </a:p>
          <a:p>
            <a:endParaRPr lang="en-US" sz="1600" b="1" dirty="0" smtClean="0">
              <a:latin typeface="Garamond" panose="02020404030301010803" pitchFamily="18" charset="0"/>
            </a:endParaRPr>
          </a:p>
          <a:p>
            <a:r>
              <a:rPr lang="en-US" sz="1600" b="1" dirty="0" smtClean="0">
                <a:latin typeface="Garamond" panose="02020404030301010803" pitchFamily="18" charset="0"/>
              </a:rPr>
              <a:t>"... </a:t>
            </a:r>
            <a:r>
              <a:rPr lang="en-US" sz="1600" b="1" dirty="0" err="1">
                <a:latin typeface="Garamond" panose="02020404030301010803" pitchFamily="18" charset="0"/>
              </a:rPr>
              <a:t>ClaimBuster</a:t>
            </a:r>
            <a:r>
              <a:rPr lang="en-US" sz="1600" b="1" dirty="0">
                <a:latin typeface="Garamond" panose="02020404030301010803" pitchFamily="18" charset="0"/>
              </a:rPr>
              <a:t> and its successors in keeping voters informed and politicians honest."</a:t>
            </a:r>
          </a:p>
          <a:p>
            <a:endParaRPr lang="en-US" sz="1600" b="1" dirty="0" smtClean="0">
              <a:latin typeface="Garamond" panose="02020404030301010803" pitchFamily="18" charset="0"/>
            </a:endParaRPr>
          </a:p>
          <a:p>
            <a:r>
              <a:rPr lang="en-US" sz="1600" b="1" dirty="0" smtClean="0">
                <a:latin typeface="Garamond" panose="02020404030301010803" pitchFamily="18" charset="0"/>
              </a:rPr>
              <a:t>"</a:t>
            </a:r>
            <a:r>
              <a:rPr lang="en-US" sz="1600" b="1" dirty="0">
                <a:latin typeface="Garamond" panose="02020404030301010803" pitchFamily="18" charset="0"/>
              </a:rPr>
              <a:t>Fact-checking is increasingly being bolstered by tools like </a:t>
            </a:r>
            <a:r>
              <a:rPr lang="en-US" sz="1600" b="1" dirty="0" err="1">
                <a:latin typeface="Garamond" panose="02020404030301010803" pitchFamily="18" charset="0"/>
              </a:rPr>
              <a:t>ClaimBuster</a:t>
            </a:r>
            <a:r>
              <a:rPr lang="en-US" sz="1600" b="1" dirty="0" smtClean="0">
                <a:latin typeface="Garamond" panose="02020404030301010803" pitchFamily="18" charset="0"/>
              </a:rPr>
              <a:t>."</a:t>
            </a:r>
            <a:endParaRPr lang="en-US" sz="1600" b="1" dirty="0">
              <a:latin typeface="Garamond" panose="02020404030301010803" pitchFamily="18" charset="0"/>
            </a:endParaRPr>
          </a:p>
        </p:txBody>
      </p:sp>
      <p:sp>
        <p:nvSpPr>
          <p:cNvPr id="7" name="Title 1"/>
          <p:cNvSpPr>
            <a:spLocks noGrp="1"/>
          </p:cNvSpPr>
          <p:nvPr>
            <p:ph type="title"/>
          </p:nvPr>
        </p:nvSpPr>
        <p:spPr/>
        <p:txBody>
          <a:bodyPr/>
          <a:lstStyle/>
          <a:p>
            <a:r>
              <a:rPr lang="en-US" dirty="0" smtClean="0"/>
              <a:t>Media Coverage</a:t>
            </a:r>
            <a:endParaRPr lang="en-US" dirty="0"/>
          </a:p>
        </p:txBody>
      </p:sp>
    </p:spTree>
    <p:extLst>
      <p:ext uri="{BB962C8B-B14F-4D97-AF65-F5344CB8AC3E}">
        <p14:creationId xmlns:p14="http://schemas.microsoft.com/office/powerpoint/2010/main" val="2904756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Commercialization</a:t>
            </a:r>
            <a:endParaRPr lang="en-US" dirty="0"/>
          </a:p>
        </p:txBody>
      </p:sp>
      <p:sp>
        <p:nvSpPr>
          <p:cNvPr id="4" name="AutoShape 4" descr="Image result for nsf i-cor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nsf i-corp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SEhQUEhQWFhUXFhwaGBgXGB4WHxcYHB8eHR0aHyAfHikhGhwlHRcXIzEiJSkrLjIuFyAzODMsNygtLisBCgoKDg0OGxAQGzgkICYwMjEsMjQtNCwvNzQ0LCw0NCwtLywsLCwsNCwsLCwsLCw0LywsLCwsLCwsLCwsLCwsLP/AABEIAIQBfgMBEQACEQEDEQH/xAAcAAEAAgMBAQEAAAAAAAAAAAAABQYDBAcCAQj/xABNEAACAQIDBAUEDggEBQUBAAABAgMAEQQSIQUGMUETIlFhcQeBkbEUFTI0QlJTc5KTobLB0RYXI1RictLhJDOi02ODwvDxQ0RVguIl/8QAGwEBAAIDAQEAAAAAAAAAAAAAAAQFAQIDBgf/xAA6EQACAgEBBQQIBgIBBAMAAAAAAQIDEQQFEiExQRNRcZEzUmGBocHR8BQVIjKx4SNCBjRDcvEWU5L/2gAMAwEAAhEDEQA/AO40AoBQCgFAKAUAoBQCgFAKAi9q7bSCXDxMrE4hyikWspAB1ueGvKukK3KLkuhpKxRaXeSlczcUAoBQCgFAKAUAoBQCgFAKAUAoBQCgFAKAUAoBQCgFAKAUAoBQCgFAKAUAoBQCgFAKAUAoBQCgFAKAUAoBQCgKfvn792X8+/3RUqj0dngRrvSQ8S4VFJIoBQCgFAKAUAoBQCgFAKAUAoBQCgFAKAUAoBQCgFAKAUAoBQCgFAKAUAoBQCgFAKAUAoDw0oBAJAJ4C+p8K1coppN8WZw+Z7rYwaO1sf0KBrA3YCx+31VG1V/Yw3vadK4b7wbwNSTmeZHCgkmwAuT2CsSkorLCWQjAgEG4PAjnRNNZQ5HqsgUAoCn75+/dl/Pv90VKo9HZ4Ea70kPEuFRSSKAUAoBQCgFAKAUAoBQCgFAKAUAoBQCgFAKAUAoBQCgFAKAUAoBQCgFAKAUAoBQCgFAKAr29U+UxZTZwSRbkP/I+yqraU1FxxzXEk6dZznkZdm7UnmHVjTTQsSQL+Gtb6fVX3LhFeOcGJ1wjzZG7xJKGUyspuDlC3sLWvx8RUPXq1SXaPwwdad3D3SS2SuJEakGNlI6oYkEDlqBUzTLUqtPg10zzOVnZ7xGba2nK14mAS3EA3vzGvZwNQ9XqrZZrksd51qriv1LiWbZsqtEhXhlA8LDhVxROMq4uPLBEmmpPJs12NRQCgKfvn792X8+/3RUqj0dngRrvSQ8S4VFJIoBQCgFAKAUAoBQCgFAKAUAoBQCgFAKAUAoBQCgFAKAUAoBQCgFAKAUAoBQCgFAKA0trxM0ZyMVZesLc7a2NR9VGUq3uvDXE3raUuJAw7emfKl0UkgZrcL8+Nqq4a+6eIcFnqSXRBcSQ2nhIY4mzm7sDZm1Ytyt2Dhw0qfPRwlFxSzJ9eufl/BwVrTzyRRcRvZPg5AkcQySMozt1he44AEWOvM8qmbP2VKuLc5+5fV/QiarXfqSjH3kbvtvDi0eM9KCpBsCiaEWvy4aip0dmaa/0iba9rX8YI1+suqf6Hz9hu7ub+zCOONuvJY2UoFDAEkZSO7TzGtpbOhBYg8Je/wDv4ivWyl+5ZfkT2zsQryq8+gY3bN2kcDbvt3VQz2VON2/J70evf5ffgWkdVFwwlhlix8YgQywMFvbq8VfwHb4VrfFUR7Wp49nR/fsNoPfe7I0MJjpcTIqM2VR1jk6vDXtvxtUWq+3U2KDeFz4cOR0lCNccotNXZEFAU/fP37sv59/uipVHo7PAjXekh4lwqKSSC3wxTxwAoxUlwCQbG1iePLgKqtsXTqoTg8ZePgyRpoqU+JTV2rONemk07XJ/GvNLWahPPaPzZO7OHcePKTtiePEokc0ka9CrWRimpLXJsdeAr6js+qEqt6STeTx+0rZxtUYyaWOjwa24G28Q+NjR55HRwwKu5caKSOJ0NwK6aymtUtqKTRz0N9juUXJtPveehD7V3gxRml/xEw/aNYLIygAEgAAGwFd66KtxfpXLuI9uotc5fqfPvLDu/t7Ee12NYyuzx5cjMSzLnNjYnXw7Ki3UV9vBY4MmUaiz8PY88VyKn7fYr95n+tf86m9hV6q8kV/b2+u/NnQ8btaY4PBN0jBnju7A2LEBeJHia8H/AMitnTYoVvCy+XDlj6nrtm/5KlKXF4RqbM2pN00d5ZCC6ggsSCCQDoao9Lq7+2hmb5rq31J9lcN18Do1ezKwUAoBQCgFAKAUAoBQCgFAKAUAoBQCgFAKAUAoBQCgFAKA+Zhe19eysZWcAj9p4u/7FDeR9P5RzY+a9RdRbn/FD9z+HtOtcf8AZ8kQe39mxwqhVtTpYm5a3Fvz5aio8tlqUoxrfj9f6N/xOE3Ig8RKxBOrMF0BPG3AXPAV6CimFUVGP1ZXWTlLiVjbQxTQPIeoCADCBmKqCDnzDnpfhoKm17ikl8SHb2jg5cvYVTFbTll/zHLaAagcAb9nbzqVGEY8kQZWzlzZNbpYmVnACLIiW4kKUBvqO06muN8YpEjTSm3jGUic2lvCIpjEFuQtye+17WNr6d/5VxhTvR3iTO9Rlu4NvDbwwsAGkCAWNmNgAwvcd34jwvU7R2U71vQ/cvj/AH9+EzTa6MeEnwL77XLEqTQktlFzrfOhGpHfbUVVvSqhK2vmuftXUnKxz/TLqS8GJR1zKwI9Xj2VOhbCcd6L4HFxaeGZVYEXBuDzFbpprKNSob5+/dl/Pv8AdFS6PR2eBGu9JDxLhUUkkVvHg0lhs8gjAYEMeF9RbiO2oG0dPC6nE5buHnJ2pm4y4LJWI9hQEgezIzc8gP6qpI7NobS7dfD6kp3T9Qy77brxYiZJGxKwtkC5WANwCbEdYdpr2VO06tJHcm154KLU7PlqJb8X8MmvuhulFBiVlGLSVkDWRQBxGW56x0AJraza9Wpi662s+OTWjZkqJqyT+GCH2tupheml/wD6MKEuxKMASpJuVPXGo8KsK9VbuL/G39+BCt0lW+/8iXH76k9sHdmD2FiY1xSyLKetIlrJl1GmY8OJuedRNTq5RsVk47u73kvT6SDqlCMs57iv/oND/wDIRfQ//da//INN3r/9I5/ktnf8P7LhtDYcQw2HjM4QRLlV2tZwQNePdfSqDa1VerxZOajxeO7j70XWkzTHcSzg09m7EhEqEYpGIYEKLXJGtvdd1Vmm2fQrYtXJ4fJf+yTO6W6/0l1r0pBFAKAUBinxKJq7qv8AMwX11lRb5Iw5Jc2a3tzh/l4frF/Ot+ys9V+Rp21frLzPcO1IHIVZomY8AHUk+ABrDrmllp+RlWwbwmvM260Nzy7hRckAdpNqJZDeDUO2MPw6eL6xfzrp2U/Vfkc+1r9ZeZtRSqwurBh2g39VaNNczdNPke6wZNXEbRijOWSWNDa9mcKbdtia3jXKSykaSshF4bwY/bnD/Lw/WL+dZ7Kz1X5GO2r9ZeZ9XbGHOgniP/MX86dlP1X5Dta/WXmbitfUaiuZ0MOJxkcdukdEvwzMFv4XNbRhKXJZNZTjHm8GD25w/wAvD9Yv51t2VnqvyNe2r9ZeY9ucP8vD9Yv507Kz1X5Dtq/WXmbcUqsLqQw7Qbj7K0aa5m6afI91gyeJZVUXZgo7SbD7ayk3yMNpczU9ucP8vD9Yv51v2VnqvyNO2r9ZeY9ucP8ALw/WL+dOys9V+Q7av1l5mfDYyOS/Ruj245WDW8bGtZQlHmsG0ZxlyeTW2tstZh2OB1T+B7qh6nSxuXt6HauxwfsKnhRJHaVAQAbZrXHYe6qKvtK/8kVy6k2W7L9LIqLakmKmmlfNlW0cfVIUqt7svbdr+gV7LTVuFMXP9zWX8l7l8clJOalZLHJcF9TODXcwVPe3GTMSkccojUdaQBrMCNR2ZdeNSaIx5t8SFqZzfCK4d5VcLg5JSRGjuRqQilrDtNuAqVKSjzZDjCUuSN/Z64nDSjLE6uynquhGZeJPLQWvcdlc5OE48zpX2lcuCL3FstM7SOBI7aElQQLaZQLaeuoTm8YXAslCOcvizTxW60LvnClTcEgDqm3EWtpfurdXySxk5y08G8lk2bi5I4lw8RIUCyrqzWPIE3NuNed2s7YSThyl/P8Af1LXRqDjh9P4NrZeyy82SQFcouw4G2mn21UafS79u5NYxxZMss3Y5RcYYgihVFgOAr0EIKC3Y8iC228sqW+fv3Zfz7/dFTKPR2eBFu9JDxLhUUklc35/yE+dH3Wql256CP8A5fJknS/vfgUc15YsCd3y/wA9fml9Zq32z6df+K/lkfTfs95h3U99R/8A2+6a47K/6uHv/hm2o9Gznu0v86X5x/vGvrVf7F4I8Db++Xi/5LfuQf8ABY7xjrzn/Jv+mfh80Xew/wBz8fkY6+cHqSc2772wf8jf9NWu0P8Ap6PB/Ij1fvmRmzP86L5xPvCoOl9PDxX8nWf7X4HUq92VIoBQFD8oW9zwH2PhzaQi7vzQHgo/iI1vyBHM6WWi0imt+fLoVmu1jrfZw59Wc2hws2IYlUkmb4RAaQ+c6/bVq5QrXFpfAp1Gdj4Jt+Zsfo9iv3ab6pvyrX8RV6y8zb8Nb6j8ia3M2LiI8bAzwSqoY3Zo2AHVbibaVH1V1cqZJSXn7STo6LI3Rbi17vYdH3u3gGCgz2DSMcsanm3ae4DU+Yc6qtNQ7p46dS31WoVMN7r0ON47Hz4uS8jPK5Oii58yqNB5hV9CEKo8OCPPTssul+p5f30Pf6PYr92m+qb8qx+Iq9ZeZn8Nb6j8jDDLNhZLqZIZB4ofODxHjpWzULY8eKMJ2VS4ZT8jru4283s2Ih7CaO2e2gYHgw7OBuO3xFUer03Yy4cmX2j1XbR481zKN5VB/jR8ynrarHZ3off9Cs2n6b3fUrmF2PPIuaOCR1+MqFhpx1AqXK6EXiUkveQ40Tksxi2vA9vsHEgEnDTADUno20HorCvrf+y8zZ6e1cd1+Ru7qbySYORSGJhJ66cRY8WA5MOOnG1c9Tpo3R9vQ6abUypl7OqLf5X9Y8N/M/qFQdmfukT9q/tic8wezpZr9FE8lrXyKWtfhew04H0VaSsjD9zwVMKpT/asmz+j2K/dpvqm/KtPxFXrLzN/w1vqPyPGzNozYSXNEzRupsym4BtxVl5+f7KzZXC2OJcV98jFdk6ZZjwf3zOzHeBPYPsy2nRZ8t/hcMt/5tL1Qdg+27L2novxC7HtfZk4xtLaE2LlzSs0jsbKoubX+Cq8vAVf11wqjiPBffM87ZZO6WZcX98jJ+j2K/dpvqm/KsfiKvWXmZ/DW+o/Ifo9iv3ab6pvyp+Iq9ZeY/DW+o/I6H5LMBLCmIEsbx3ZbZ1K30PC/GqvaNkZuO68lts2uUIy3lguWPxQiRmPIaDtPIVU3WqqDky1hHeeCBxu0lh2dIysuZYXsLi+ex5eJrjonCVcK888LzfEzqHKO9LHLic/8mO8nsSOfpmboA8QtxEZfOC4HZ1VuB416LWU9o1u8+JTaO7ci97lwJzyibHeO2MgLPAVPTRIRazA/tBoQVN9dDbj2246WxP/ABy59H8jvqYNfrjy6opGIxGbZgVTKEGJayls4ByJxNhZdSRpxPfUxLF2fZ8yHJ5owu8tOL3Ykm2NhRgxmJtLKoNjIxBv/MVOlj2doqNG9R1Eu08ESZUOWniq/FlX3b3hkwXTQTBxG6MGiYEFJLXUgH3JPA+NzwqTdTG3Eo8yLTdKpuMuR0zcfErJIWQ3V4ifHVbX7xcj01XamLSwyzpkpPKNPatzPKQLtnfxstzx7lU+it4ftRiXNs2tl7Rbp4jI3uQVzMeKm/E9xPE9grhqYxjDe5Yefl8zpU25YJ3E46NcRGwZSGQqxBvbUFb+e9U9l9cdRGWeaafwwTYwk4NEzVgcCn75+/dl/Pv90VKo9HZ4Ea70kPEuFRSSRW8eIiSG8yZ1LABe/U8eWgNQdo20105ujlZ5HWmMnL9LwViPaODBH+FPH4xP2E61RR1WgTX+L45+ZLddvrEtvNjcOsiiWEyNlvcHLYEmw4686sNpX6WNiVsN548OBxohY1+l4MW7uOwxmCxwFHINmJzcrkanTQGuez9RpJXKNde63y6m10LFHLeUVPa22tm9NLfBMxztdg5TMQdTYNpc3r3NdOp3FiZ5e27S77zXnj99SybrbUwbYScxQGNEP7RD1i1xprfXs14Wqq2tmqDle95Y+0WWzpV2cKVu8TU9sMH+6t9M/nXjvxOg/wDpfn/Zd7lvrFsTCQYiGO8YKZQVB0yi3DQ/92r0Cpo1NMcx/Tjh7PIh704SfHiINg4dGDLGAQbg3JsfOaxDZ+mhJSjDivEO6bWGz3tnai4dAzAtc2AHnP4VtrNXHTQUpLOXgxXW5vCIdN8oyReNgL6m4NqrltyrPGLOz0ku8s9XhFPz/vBijLiZ5Drmle3gCQB5gAK9NTHdrivYeVvnvWSl7Wdv3e2YuGw8cSgCyjMfjMR1mPeTXnrrHZNyZ6WipV1qKJGuR1FAcm8rGKLYqNOSRA+dib/Yq+irrZ0cVt97KLacs2qPciw+SnZqrh2nsM8jEA9iLpbu6wJ9HZUbaNjdm50RL2bUlXv9WXiq4sip+UrZiy4N5LDPFZlPO1wGHhbW3aBU3QWONqXRkHaFSnS5dUUXya4opj4xykV0PozetBVjr45pb7is2fLdvS78/fwNjyqe/R8ynratdneh9/0N9pem931JLcvfHDYXCrFLnzBmJyrcakka3rjqtJZZY5R5HbSayqqpRlz8Cbk8pGDAJAlJ5DJa/pNR1s672eZJe0qcdfI5PiGMsjFVsZHJCjtY6KPTaruP6YrPQopNzk8LmzoXlWjyw4RTxBYehVqr2c8zmy12msQgvvkQ/k+3jhwfT9Nm6+TLlXN7nNe/0hXfW6ed27u9MkfQ6iFO9v8AXHzLh+sfB/8AF+h/eoP5fd7PMsPzGjvfkc13p2quKxUkyKVVrWB42AAubczb1Vbaep1VqDKfU2q2xzS4F6Oz39ocljm6PpLfw9J0n3aru0X43Ptx8MFl2UvwOPZn45KLuttVcLio5nUsq3BA4gEEXF+Yv66sdRU7a3FFbprVVaptHSv1jYP/AIv0P71U/l93s8y4/MaO9+R7h8oeCY2LuveyG32XrD0Fy6fEyto0Pr8CzYTFJKgeNldTwZTcGokouLxJYZMjJSWYvKIHauwiFLrIz5Rchzc252P4VTanQSUd6Mm8d5MruWcNYIHeDYr+wJpbrboWa2t7Wv6q32dpJRuqtzwyjnq7U6px9jOZ7O95Yz+fD+uSvaT9LH3/ACPNQ9FL3Fy8l+94W2CxJBjbSJm1AJ/9M3+CeXo5i0TWaf8A7kPf9SXo9T/25+76Fl25soQWUWKMWyg62WyjKe23qqPVZvcepLlDd4GlsHFthLiL/KOvQtwBYZrqfgXBBtqNeAN63tirOfPvNa3uft5dxI7Ujwm1oJ1AAnhBFyBmiexI15oSDp3HgRpzg7NPJPozM1XfFrqioeRP3zP8yPvCpW0f2LxImz/3SJ320YYjHqVTLneMEKAwDICNQLnrEXv291cOzThB/fMk736pDDR53RAQC7WF+3U+oE+auGtg50Siuv1O1LSsTJLEbFdZEjuCX4HstxvXlrNFONkYZzktI3Jxb7ixbM2UIdQ7tpaxPV8QOXDtq20+kVPHeb/jyI07d/oQG+fv3Zfz7/dFWtHo7PAg3ekh4lwqKSSA31hZoFygm0gJsL2FmF/SRVRtmuU6FurOH8mSNK0p8SkjCudAjEn+E15lUWt4UX5E/ej3k5vjhn6ZSFYjowLgE6gm4q12xVN3JqL5L5kfTSW77zDuphn9kocrWAYkkEW6pHrNcdl02LVRk4vCz09jNtRJdm1koW1tnSrPKDFJfpH+AfjHu1FfU67IOC49Dw1tU1OXB830LbuTgJRgsZeNxmKZQVILZdTYc68//wAi/wAlDjDi8dPFFzsaLg25LHH5GD2O/wARvomvnnY2eq/I9NvLvOkbDjK4eIMCCEFweVe10UXHTwT54RWWvM3g3qknMru+0LNCmVSbPrYXtoap9tVynTHdWePyZJ0rSk8lNTCSEgBGJJ06przS09snhRfkTnOK6nVK96VB+eNpRlJZVPFZHHnDEV6it5in7DydqxOS9rP0FhZQ6Iym4ZQQe0EXFeYkmm0z1cWmk0ZawZFAcf8AKlGRjr/GiQj0sPwq82e/8PvKDaS/ze4ufkwnDYFVHFHcHxJzephUDaEcXN9+Cx2dJOhLuyW2oROK/v7OEwGIJ5qFHixA/H7Kk6OObokXWyUaJHMvJ9GW2hBbkXJ8Ajf2q31rxRL76lNoVm+Pv/g3/Kp79HzKetq57O9D7/oddpem931KgVOmnHh3+HbU4rzNgcOJHCtIkYPwnzW/0qbefTvrWcnFZSz4G0IqTxnHidT3Q3HigZZ3kEz8UK+4X+IanMew/Zzqm1OtlNbiWF17y70uhhW99vL6dxoeV/3GG/mf1CuuzOcjntX9sfEpu7m7U2N6ToTGOjy3zkj3V7Wsp+Kan36mFON7qV2n00787vQmv1Z4v4+H+m/+3Uf8xq7n8PqSfyy7vXx+hM7C8moRg+KkD216NAcpP8ROpHdYVwu2i2sVrHtJFGzFF5sefYdByi1racLd1VZanPtu+TUOxfCyBL69G4OUeBGoHdY1aU7RaWLFn2lVfsxSea3j2EP+rPF/Hw/03/267/mVXc/h9SP+WW96+P0I/bm5OJwsRlcxsgIzdGxJW+lyCo0uRw7a61a2u2W6s5OV2htqjvPDXsPu5O8pwbuGuY3X3P8AGCLHu0uD5uysavT9sljmho9T2LeeT/k7QxFjfhzrz7xjieiKmm1k9jNC6lrqydxU3HqP2VTU69V07uOK5fIlzo3pZ6HKIZsPBDiMNMJjI7LdlygKYySCAT1gcx4kaHlXtK5yvULoYxj+TzUlCneqnnJXT3VMIZ0zYG8r4yBEl1kguC/x1a2Un+LqkE89DzqusoVcm1yZa0XuyOHzRt7b2zHFFGzqylVWO62fOQOJW62tY6hjpxHC2ldUnJpeJvZaoRTfgU7DbxrhocQmHztLidJJnATKuuiKGbU5m6xPm51LdDnJOXJckQVeoRajzfNmfcXeeDZ5d2SWR3XKQMqqovftuTw7K11NE7sJPCNtNfCrLfNkxs7a0WInxM8eZBIyFlkK2BsR1SD3a3HMa1ylXKEYxfQkV2RnKUkZd2tpCTHGcDNFApRdfdM3Fh5vwqt2rqVpq4Ray28vwX9knRw7ayUlySwvE6BgdpLNiQQCAIyFvxJuCfsH2GqmnUxu1GV3cCxnW4V+8nKsiOU/fP37sv59/uipVHo7PAjXekh4lwqKSSH3o2g8EIaOwYuFuRewsT+FV209VPT0qUObeP5+h2ogpywyqrvRiRrnB7sq6/ZVAtr6pP8Ad8ETPw1fcS2823JopVWMhRkDHQG5JPb4VY7T191NqjW8LGeXicaKYyjlmLd3b80k6pIwZWB+CBawJ5Durns/aV9t6rm8p56ezJm6iEYNoqG0t+8aJpAsiqodgFCKbAEgakEnhXv69DTurK+J5OzX3qbSfXuLJurvTPNhMS8pVniK5Wyge67QNNKp9tJaSpzr7vmWmzLpajKn3mD9J8T8oPor+VeK/NtX63wRe/h6+4mNr7elSDDshAaRSWNr8LcL+NWes2jdXRVKPByWX8Pqca6Yuck+hH7O3kxBljDMCC4BGUDQm3Id9Q9PtXUytjGTym0uSOk9PBRbRe69UV4oBQHIPKTsNocQZlH7KY3v8WT4SnxtmHieyrzQXKde4+a/goNoUOFm+uT/AJMW7u/U+FjERVZUX3OYlSo7LjiO4itr9DC2W9nDMUa+dUd1rKJf9aMn7sn1h/prh+WR9b4Hf81l6vx/okN3vKA+JxEUJgVQ5IzBybWUnhl7q5X6BV1ue9yO1G0HbYobuM+0y+VDYTTRJPGLtFcMBxMZ1v35SL+BNY2feoScJdf5M7Roc4qcea/goO7e8k2CYmKzK1syNwNuB04Hv9dWV+nhcsSKvT6mdDzHl3Fo/WjJ+7J9Yf6ah/lkfW+BN/NZer8f6K7vPvXNjbBwEjU3CLfj2kniePZxqVp9LCniuLImp1c7+D4ItXkr2Gy5sU4sGXJHfmCbs3hoAPPUPaN6eK17yds2hrNj9xD+VT36PmU9bV32d6H3/Qj7S9N7vqWfcfZUWJ2aiTIHXO9r8Qcx1B4g+FQ9XbOvUNxeORN0dULNMlNZ5/yVzeXyfSw3fD3mj+L8NR4fD82vdzqXRr4z4T4P4f0Q9Rs+cONfFfH+yvbF3gxGEN4XIF9UbVT4ryPeLGpVtFdq/UveRKtRZT+1+7oXHynzmTD4JyLFwWIHIlVP41A2fHdnNffMsdpPNcH98j15H/8A3X/L/wCum0/9ff8AIxsr/f3fM6RVSXAoDxM+VSewE+ispZZhvCyc0HlSk/dk+sP9NW35ZH1vgU/5q/V+P9H39aMn7sn1h/pp+WR9b4D81l6vx/ojN4d/JcVC0PRLGrWzEMWJAN7DQW1ArrRoY1T3s5ON+0JWw3MYyR26O7zY2R1Gioty3IEkWHnGb0V21OoVMU+85aTT9tJrojsO1ME8tlWTIlusLXJ/tXk9TRO39KlhdT1Fc1Hi1xIb2lEUiGU54ibX4WJ4X7r99V/4JVWJ2cY+Xhk79rvRe7zKn5WN0wAMXAoAACyqO7g482h7gD216bQXwpaqfBPl493v/nxKbXUOxdoua5+H9HLquinJzc7EhMSAeDqV8+hH2i3nrjfHMCRpZYnjvNfeLHSSTOHJAViAt9BbT0ntraqKUVg1vnKU2mRddDiKAy4XDNI6oguzGwH/AHwHfXO22FUHObwkb11yskoR5s7vsrduHB4IRsoZ7XZhxaRuzna9gO4V5bXuFqlbYuPT5JffM9JpYdklCPv+plwe7jWDNJkbiABfL578arqtmywpSlhkmWoXJLJYMMjBQHbMw4m1r1a1qSilJ5feRpNN8Cqb5+/dl/Pv90VNo9HZ4EW70kPEuFRSSRO8uzWxEQVCAQwbraA6EfjVftLSy1NSjF4aeePv+p2osUJZZWF3TmJtmj+kT+FUi2Le3zXn/RK/FQJXeTYMk0iujJbIF6xtwv3d9WG0NmW6ixTg1yxxONN8YRwzFu/u9JFMsjsllB0U3JuCOzvrnodlXUXqybWFn+PAzbqIzjuoqm0vJ7iTLIVeEqXYi7lTYm4uMuh1r3NevrUUmmeYs2dY5tprn99CxbsbpSwYXERyOmeUi2UkgZeFzYcTflVTtiS1lTrhw4dSy2bTLTZcu/oa/wCis3xovpn8q8j+R6nvXm/oXP4usl9rbvu8MCKy5owQbkgG9uGnaKn6vZtllNcItZisfx9DlXelKTfU0Nn7ryrKjM0dlYMbMSdDfs7qiafZF0bYyk1hNPn3e46T1MXFpF2r0xBFAKA1WMU6yRnLIoJR1OtjxsQfEH0Vv+qDT5dxp+maa595UMZuHgXlMaPJG4XOUVrgKTa/WB0uDzqdHXXqOWsogT0FEpYTaf33kFhd2dnSSCNMa5Ymy9UAMexWK5WPgakS1OojHecPvzI0dLppS3VN/ftwbmA2Zs7BYlXbGN0kTG6MOdiCDZe+tJ26i6vChwZ0rq09Fmd/ijpCMCARwIuPCqlrBbp5KniN0MDjVE0QKh9Q8RyhtbXykW435CpsdXfS9yXTvIMtHRct+PXuNH9V8Hy8v+n+muv5lP1Ucvyuv1mSOzfJ9g4iGZWlI+UNx9EAA+e9crNfbJYXDwOtez6YPLWfEtQFtBUInFY3k3Kjxk3SvI6nKFstrWFzzHfUyjWSpjupELUaKN0t5slt3tjrhIRCjFgCTdrX1N+VcLrXbPeZ3opVUNxElXI7FW3g3ZwmOaQKyriEtmZCCVJGmded++x041Mp1NtKXq/fIhX6Wq9tf7ez5mXbO6S4qHDxSSMvQqBdLanKAeI7q1q1TqnKUVzNrtIrYRjJ8jLutuumB6TI7v0mW+a2mW/Cw/irGo1MrsZWMGdNpY0Zw85J+oxKIXHb1YSFzG8ozL7oKrPl/myggeepENLbNZS+RHnqqoPDfz/gkoJ0mjDRsGR10YcwedcXFwlh80dk1OOVyZSh5L4Pl5fQv5VYfmc/VRW/ldfrMfqvh+Xl9C/lT8zn6qM/ldfrMyQ+THDg3aWZh2XVb/6b1h7Ss6JGVsurq2W7ZmzYsOgjhQIo5Dme0k6k95qDZZKx70nkn11xrjuxWEbdaG5r49FaNw3DKb92nGuV0YyrkpcsG0G1JYKUJXlKIz31AGY6C+led37LXGDfgT8RjlpEJvd5MmAMuEINhd4zZfEpyH8p9PKvZ6XWyqgo3PKXXr7+/wDnxPP6nRKb3qlj2fT7wUSLYWJOoicWPcpuOy5B84qzjqaZrMZJr2cSv/DXRfGODNjNhYjIsjK7uzHMNXYAWsTxOuvoFbRthnCMzosxvPizGm7eJIv0R4cyo+y9Z7aHearT2dx72VuxicRKIkiIa9iX6oHPieOnZeuF2uoqaTllvklz+/E3r0d1nJYXe+R07B7jR4GDPnzS/DYiwN/grzA9dea2vZZfDek8JdOn9v7WC90NEKXhLLfUkdiYgvLErsSq3yg8Abaf2qr0djnbGM3lLkTbYpRbRb6viEKAp++fv3Zfz7/dFSqPR2eBGu9JDxLhUUkld34YjDr3yC/fox/AVTbcbWnSXrL+GSdL+/3FGBtqNCK8snjiiwPHlTcnFoCSQIFsOwktf1D0V9c2Z6HPt+SPE7U9Ml7PmzU8nDkbQhsbXDg25jIxsfOAfNXXXLND938nHQPF8ce3+CD2sxaeYsbkyPcnX4RqRVwgku5Ee7jZJvvZZd3J2Gy9oAMQAUtY8Mxs3pGhqJfFPUV+8maeTWlswVC1TyvwdKx0rHA4C5JvEb3PGwUD7K+df8neLYxXLMvke02VxpTfcjT2UbTREaftF9Yrz2kbV8Gu9fyWNn7GdRr3ZUigFAUXD4OYYnG4nDG8iT5WiJ6s0eRDl/hcEkq3fbgasZTg64Vz5Nc+55fw7ytUJqydlfNPl3rC+PcbWy8fFisbKykhWwaq4PVZDncMrfFYVpZCVVST9b5I3qsjbc2vVWfN8D1g3lwPQRTCObDZ1SKZRZ4y2iZ14HjbMvbrxrElG7elHhLm10fh9DMXOjdjLjHkn1Xj9TBsr2Z0uN9jDDFPZT36YuDmypwyi1rW+2trOx3Yb+c46Y72aw7bfn2eMZ657l3FzS9he17a24X7qgMsEUTdvaEyYbZ0MGQdMk12cE5chuCACL8Tpz01FWV9cHZZKXTBW0WTVdcI9U/gbh3gxKqEtE0oxwwxaxVWUoWDWvdTwvx4GufYVt5443c/E3d9qWOGd7HwzkyybwTYf2WswSV4REYygMeczHKoIJNrNzvwrCohPcceCec9eRs75176lxaxjHDmbCY7FwSwriTC6TNkvErKY5CCwGpOZeqRfQ1puVTjJwymuPHqjdTthKKnhp8OHRmvFvHMSuHsnsvpzG4scojXrGYC98pjta54mt3p4L9f+uM+/u8zRaiT/wAf++ce7v8AIz4baGLxEkzQdCsUMjRhXDFpWT3V2B6gvwNj3itZV1VxSnnLWfD6m0bLbJScMYTxx64/giMZj8TPDs6UPGjSTAEZWtntJYmzapYHTttrXaMK4SsjjOF9DjKdk41yTxl/U3pNr+x32g/RRlozAAVGUyO6gDOb8MzeYVzVW/GtZ5592O437bclY8cse/K6+ZtJjsXBLCMUYXSZ+j/ZKymOQgkDUnOvVIvoa03Kpxl2eU1x49Ub79sJRVmGnw4dGR+F2/izBDiWMPRtMI2jCtcgyGPNmzdU91jwvfWw6yoqU3Ws5xnPuycoX2uCseMZxj34LJvBK6YWdo751icrbjcKbEd9RaUnZFS5ZJdzark488MwbqYaKPCQ9DbKyKxYcWYi5Ynmb39VbaiUpWPeNdNGMao7vcYNp46b2QmFwvRo3RmV3dSQqZsoCqCLsWvxNreNbVwhuOyzjxwjWyyfaKuvC4ZZH4reOeKDEh1jOIw8kSnLfI6ysuUgE3UlWOl9CL8K6R08JTjj9sk/HgcpaiyMJZS3oteHE3NoY3FwiBbwvLNOV4MqquRmtxubZePPurSEKp7z4pJfM6TnbDdXBtv5DDbRxMWI9jz9HLniaSJo1Meq2ujAsbcRY3/slXXKvfhlYeH194jZZGzclh5WV09w3U2rLNnE7pnABaIRtE8TG9wQzHMvCzDjTUVRhjdXDvzlMae2U877492MNFiqKSjXx+EEqZCSASL25jsrldUrY7reDaEt15MQ2VDly9GtvDX08a0/CU7u7ur79vM27Wec5IfbTywrkDZo3BAJ1K9q356VX6t20x3E8xfn4ZO1SjN5xxNbYAg63TZcx0AbhbuPbetNn2VQbcnh+Rm+MnjC4Hjb2HhUp0OXW+azZuy3PTnUnWa6ytx7Kfjyf85OdVEZZ3o/IkNmYfCiJHfJmtrmN9fAn8KkVapSqUrJ8evH5GkqsSxGJDTzqkxeE9UNdfx83HzVRzsjG5zq5Z4ExRbhiRZcJgzMqyT9a+qpwVQe7mfGriql3JTu49y6L6kWU914gZsTsiJ7WXIQQQydU6V0s0dU8YWH3rgaxtkvab9SjmKAp++fv3Zfz7/dFSqPR2eBGu9JDxLhUUkmntTZyTpke9r3BBsQR/5NR9VpYaiG5M3rscHlESu58F/dSHuJGv8ApquWw9OnzfmvodvxUxvDudBjHWSQyKwXL1CBcAki91PC59Nejo1c6Y7seRV6jR13y3pN59hj2FuRh8LKJkaRnAIGdgQLixOijWxI89Zu1tlsd14wa0aGuqW8st+3/wBGpjPJzhZHd88y5mLEKy2BOptdCbeet47QtjFLC+/eaT2bVKTllrP33Ejs/c/Dw4eXDjOyS+7LEZjbhawAFuWlcp6uyc1PqjtXo64Vuvo+ZE/qywvyk/0k/wBuu/5lb3L4/Uj/AJXV3v4fQn8Ru5C0UUXWCxCyEHW1ra3Bvewqm12khrHmzn7C0ol2K3Y8jBhd1IUdXBkJUggEi1xw4AVCq2PRXNTTbxx5r6HaWpm1gnqtiOKAUBp4HZyxNKyliZXzte2hsF004WUdtbzsckk+nA0hWottdXkwtsOEyyS5BeWPo5BycdpHbbS9bdtPdUc8nlGvYw3nLHNYZHYXdJEaPNPPJFEwaOJ2BVSPc8rsF5AmustU2niKTfNnKOkSx+ptLkvvuJfZ+zlhMpUsellMjXtoxAFhYcOqK4Tsc8Z6LB3hWoNtdXk3K0NyGwG7kUPsbKzn2MJAlyNRJxzdXXutau89RKe9n/bGfcR4aeMN3D/bnHvPp3ejzZsz39kjEcR7sLktw9zblx76fiJYx7MfEz+HjnPtz8MGTEbBikadpAWE6IjqTpZL2tYXB1ve/IViN8oqKXTkZlRCTk5deDMGA3cWORZHlmmMYIj6VgwjvoSLAXa2lzc1tPUOUXFJLPPBrDTqMlJtvHLJvrsyMTnEZf2hjEZP8IN/Tw17hXPtJbm50zk6dnHf3+uMGhJu2nSvIks0YkN5I0YKrnmeF1J5lSL10Woe6otJ45M5vTreck2s810PcG7saRYeIM+XDuHS5FyRmHW01HXPC3KsPUScpS9bmZjp4qMY+ryMkmwYmOJLgsMTl6RSdOquUZbC47ePGsK+SUcf68jP4eDcs/7czBgN21jkWR5ZpjGCIxK4YR30uLAXa2lzc1tPUOUXFJLPPBrDTqMk228csnuPdyIYdMPmfIkgcG4vcP0mvVta/dwrD1EnNz6tY+GAtPFVqHRPPxyTFcCQV07qhC3sfET4dGNzHGwKAniVDA5L91SvxWV+uKk+/qRfwqi/0ScV3Ll/RnxG7aMsVpZlkiBCzB/2hB1IYkEOCdbEVqtQ03wWH06e42enTS4vK654+/vA3Yi6B4S0h6R1eSQsC7srKwJJFvggWtwp+JlvqXdwS6D8NHcce/i31Me9WBMzYQAOQMRdilwUGR7Nce5sba1nTzUFN+z5oxqIb7gvb8mZ9n7AWOR5WklllZcmeRhdU+KuUALrrcDjWs73JKKSS9htChRk5Ntv2nvZWwxC5kMssrlAgaVgxVAb5RYC+vEm50rFlzmt3CS58DNdKg85bfLiStcTsKAUBHbWwBmMYuMga7dvm+301E1WndziuifE61z3M95uJhkAyhVA7LVIjXCK3UuBzcm3kr+8mzERRIgy62IHA359396qtfpYQj2kFjvJNFjb3WS2ztlpEo6oLW1Yi5J/AVPo0sKorhx7zjOxyY2nsxZUIsA1uqeFj+VNRpo2wxjj0FdjizZwkZVFVrXCgG3dXaqLjBKXNI0k022jNW5gUAoCn75+/dl/Pv8AdFSqPR2eBGu9JDxLhUUkigFAKAUAoBQCgFAKAUAoBQCgFAKAUAoBQCgFAKAUAoBQCgFAKAUAoBQCgFAKAUAoBQCgFAKA+MoPEXrDSfMH2sgUAoBQCgFAU/fP37sv59/uipVHo7PAjXekh4lwqKSRQCgFAKAUAoBQCgFAKAUAoBQCgFAKAUAoBQCgFAKAUAoBQCgFAKAUAoBQCgFAKAUAoBQCgFAKAUAoBQCgFAKAqe9+HdsZs0qrMFmYsQCQosNSRwHjUmhpVzz3Ee1Nzh4lsqMSBQCgFAKAUAoBQCgFAKAUAoBQCgFAKAUAoBQCgFAKAUAoBQCgFAKAUAoBQCgFAKAUAoBQCgFAKAUAoBQCgFAKAUAoBQCgFAKAUAoBQCgFAKAUAoBQCgFAKAUAoBQCgFAKAUAoBQCgFAKAUAoBQCgFAK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arpa-e.energy.gov/sites/default/files/icorps_solidcolo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735" y="1338325"/>
            <a:ext cx="6442074" cy="2232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30DB7900-D72E-4025-AF90-97BD6DF59E7D}" type="slidenum">
              <a:rPr lang="en-US" smtClean="0"/>
              <a:pPr/>
              <a:t>9</a:t>
            </a:fld>
            <a:endParaRPr lang="en-US"/>
          </a:p>
        </p:txBody>
      </p:sp>
    </p:spTree>
    <p:extLst>
      <p:ext uri="{BB962C8B-B14F-4D97-AF65-F5344CB8AC3E}">
        <p14:creationId xmlns:p14="http://schemas.microsoft.com/office/powerpoint/2010/main" val="2900508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3.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4.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9074</TotalTime>
  <Words>687</Words>
  <Application>Microsoft Office PowerPoint</Application>
  <PresentationFormat>On-screen Show (16:9)</PresentationFormat>
  <Paragraphs>73</Paragraphs>
  <Slides>10</Slides>
  <Notes>6</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Data Analytics for Computational Journalism</vt:lpstr>
      <vt:lpstr>Metro Template Colored Titles Segoe UI 16x9</vt:lpstr>
      <vt:lpstr>PowerPoint Presentation</vt:lpstr>
      <vt:lpstr>People Make Claims All the Time</vt:lpstr>
      <vt:lpstr>Fact-checking is Challenging</vt:lpstr>
      <vt:lpstr>PowerPoint Presentation</vt:lpstr>
      <vt:lpstr>ClaimBuster </vt:lpstr>
      <vt:lpstr>PowerPoint Presentation</vt:lpstr>
      <vt:lpstr>Live Coverage of Debates</vt:lpstr>
      <vt:lpstr>Media Coverage</vt:lpstr>
      <vt:lpstr>Commercialization</vt:lpstr>
      <vt:lpstr>Thank You!  Questions?</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627</cp:revision>
  <dcterms:created xsi:type="dcterms:W3CDTF">2013-05-03T04:52:11Z</dcterms:created>
  <dcterms:modified xsi:type="dcterms:W3CDTF">2016-09-23T05:59:24Z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