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D"/>
    <a:srgbClr val="EE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>
      <p:cViewPr>
        <p:scale>
          <a:sx n="30" d="100"/>
          <a:sy n="30" d="100"/>
        </p:scale>
        <p:origin x="-1494" y="-72"/>
      </p:cViewPr>
      <p:guideLst>
        <p:guide orient="horz" pos="13478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6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9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B35F-3A03-4B66-B9F2-D485CF065F3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jpeg"/><Relationship Id="rId42" Type="http://schemas.openxmlformats.org/officeDocument/2006/relationships/image" Target="../media/image4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idir.uta.edu/index.php/File:NSF.png" TargetMode="External"/><Relationship Id="rId29" Type="http://schemas.openxmlformats.org/officeDocument/2006/relationships/image" Target="../media/image27.jpe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2.jpeg"/><Relationship Id="rId32" Type="http://schemas.openxmlformats.org/officeDocument/2006/relationships/image" Target="../media/image30.gif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1.jpg"/><Relationship Id="rId28" Type="http://schemas.openxmlformats.org/officeDocument/2006/relationships/image" Target="../media/image26.jpeg"/><Relationship Id="rId36" Type="http://schemas.openxmlformats.org/officeDocument/2006/relationships/image" Target="../media/image3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0.png"/><Relationship Id="rId27" Type="http://schemas.openxmlformats.org/officeDocument/2006/relationships/image" Target="../media/image25.jpeg"/><Relationship Id="rId30" Type="http://schemas.openxmlformats.org/officeDocument/2006/relationships/image" Target="../media/image28.gif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3.jpe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naeemul\Pictures\UT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848" y="861531"/>
            <a:ext cx="4904989" cy="15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60437" y="823119"/>
            <a:ext cx="283464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800" b="1" dirty="0" err="1" smtClean="0">
                <a:solidFill>
                  <a:srgbClr val="00558D"/>
                </a:solidFill>
                <a:latin typeface="Garamond" panose="02020404030301010803" pitchFamily="18" charset="0"/>
              </a:rPr>
              <a:t>ClaimBuster</a:t>
            </a:r>
            <a:r>
              <a:rPr lang="en-US" sz="8800" b="1" dirty="0" smtClean="0">
                <a:solidFill>
                  <a:srgbClr val="00558D"/>
                </a:solidFill>
                <a:latin typeface="Garamond" panose="02020404030301010803" pitchFamily="18" charset="0"/>
              </a:rPr>
              <a:t>: Automated, Live Fact-checking</a:t>
            </a:r>
          </a:p>
          <a:p>
            <a:endParaRPr lang="en-US" sz="2800" dirty="0" smtClean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6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The Innovative Database and Information Systems Research Laboratory (IDIR)</a:t>
            </a:r>
          </a:p>
          <a:p>
            <a:r>
              <a:rPr lang="en-US" sz="46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Department of Computer Science, Department of Communication, </a:t>
            </a:r>
            <a:r>
              <a:rPr lang="en-US" sz="46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University of Texas at Arlington</a:t>
            </a:r>
          </a:p>
          <a:p>
            <a:r>
              <a:rPr lang="en-US" sz="46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In Collaboration with Duke University, Google Research and Stanford University</a:t>
            </a:r>
            <a:endParaRPr lang="en-US" sz="4600" dirty="0" smtClean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0439" y="5852319"/>
            <a:ext cx="11887198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>
                <a:solidFill>
                  <a:srgbClr val="EE8200"/>
                </a:solidFill>
                <a:latin typeface="Garamond" panose="02020404030301010803" pitchFamily="18" charset="0"/>
              </a:rPr>
              <a:t>People make </a:t>
            </a:r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factual claims </a:t>
            </a:r>
            <a:r>
              <a:rPr lang="en-US" sz="5400" b="1" dirty="0">
                <a:solidFill>
                  <a:srgbClr val="EE8200"/>
                </a:solidFill>
                <a:latin typeface="Garamond" panose="02020404030301010803" pitchFamily="18" charset="0"/>
              </a:rPr>
              <a:t>all the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47637" y="6638667"/>
            <a:ext cx="16564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Limited resources, time-consuming tasks</a:t>
            </a:r>
          </a:p>
          <a:p>
            <a:pPr marL="342900" indent="-342900">
              <a:buFontTx/>
              <a:buChar char="-"/>
            </a:pPr>
            <a:r>
              <a:rPr lang="en-US" sz="4000" dirty="0">
                <a:latin typeface="Garamond" panose="02020404030301010803" pitchFamily="18" charset="0"/>
              </a:rPr>
              <a:t>96 active fact-checking sites in 2016 (</a:t>
            </a:r>
            <a:r>
              <a:rPr lang="en-US" sz="4000" dirty="0" err="1">
                <a:latin typeface="Garamond" panose="02020404030301010803" pitchFamily="18" charset="0"/>
              </a:rPr>
              <a:t>PolitiFact</a:t>
            </a:r>
            <a:r>
              <a:rPr lang="en-US" sz="4000" dirty="0">
                <a:latin typeface="Garamond" panose="02020404030301010803" pitchFamily="18" charset="0"/>
              </a:rPr>
              <a:t> .com, CNN, Washington Post, …)</a:t>
            </a:r>
          </a:p>
          <a:p>
            <a:pPr marL="342900" indent="-342900">
              <a:buFontTx/>
              <a:buChar char="-"/>
            </a:pPr>
            <a:r>
              <a:rPr lang="en-US" sz="4000" dirty="0">
                <a:latin typeface="Garamond" panose="02020404030301010803" pitchFamily="18" charset="0"/>
              </a:rPr>
              <a:t>Several hundred professional fact-checkers</a:t>
            </a:r>
          </a:p>
          <a:p>
            <a:pPr marL="342900" indent="-342900">
              <a:buFontTx/>
              <a:buChar char="-"/>
            </a:pPr>
            <a:r>
              <a:rPr lang="en-US" sz="4000" dirty="0">
                <a:latin typeface="Garamond" panose="02020404030301010803" pitchFamily="18" charset="0"/>
              </a:rPr>
              <a:t>One fact-check oftentimes takes one </a:t>
            </a:r>
            <a:r>
              <a:rPr lang="en-US" sz="4000" dirty="0" smtClean="0">
                <a:latin typeface="Garamond" panose="02020404030301010803" pitchFamily="18" charset="0"/>
              </a:rPr>
              <a:t>day</a:t>
            </a:r>
            <a:endParaRPr lang="en-US" sz="4000" dirty="0">
              <a:latin typeface="Garamond" panose="02020404030301010803" pitchFamily="18" charset="0"/>
            </a:endParaRPr>
          </a:p>
          <a:p>
            <a:r>
              <a:rPr lang="en-US" sz="4000" dirty="0">
                <a:latin typeface="Garamond" panose="02020404030301010803" pitchFamily="18" charset="0"/>
              </a:rPr>
              <a:t>	</a:t>
            </a:r>
            <a:r>
              <a:rPr lang="en-US" sz="4000" b="1" dirty="0">
                <a:latin typeface="Garamond" panose="02020404030301010803" pitchFamily="18" charset="0"/>
              </a:rPr>
              <a:t>vs. </a:t>
            </a:r>
          </a:p>
          <a:p>
            <a:r>
              <a:rPr lang="en-US" sz="4000" b="1" dirty="0">
                <a:latin typeface="Garamond" panose="02020404030301010803" pitchFamily="18" charset="0"/>
              </a:rPr>
              <a:t>Fast-spreading falsehoods and half-truths on the web and social </a:t>
            </a:r>
            <a:r>
              <a:rPr lang="en-US" sz="4000" b="1" dirty="0" smtClean="0">
                <a:latin typeface="Garamond" panose="02020404030301010803" pitchFamily="18" charset="0"/>
              </a:rPr>
              <a:t>network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9037" y="22540119"/>
            <a:ext cx="16836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Non-Factual </a:t>
            </a:r>
            <a:r>
              <a:rPr lang="en-US" sz="4000" dirty="0">
                <a:latin typeface="Garamond" panose="02020404030301010803" pitchFamily="18" charset="0"/>
              </a:rPr>
              <a:t>Sentence (</a:t>
            </a:r>
            <a:r>
              <a:rPr lang="en-US" sz="4000" b="1" dirty="0">
                <a:latin typeface="Garamond" panose="02020404030301010803" pitchFamily="18" charset="0"/>
              </a:rPr>
              <a:t>NFS</a:t>
            </a:r>
            <a:r>
              <a:rPr lang="en-US" sz="4000" dirty="0" smtClean="0">
                <a:latin typeface="Garamond" panose="02020404030301010803" pitchFamily="18" charset="0"/>
              </a:rPr>
              <a:t>) (</a:t>
            </a:r>
            <a:r>
              <a:rPr lang="en-US" sz="4000" dirty="0" smtClean="0">
                <a:latin typeface="Garamond" panose="02020404030301010803" pitchFamily="18" charset="0"/>
              </a:rPr>
              <a:t>Opinions</a:t>
            </a:r>
            <a:r>
              <a:rPr lang="en-US" sz="4000" dirty="0">
                <a:latin typeface="Garamond" panose="02020404030301010803" pitchFamily="18" charset="0"/>
              </a:rPr>
              <a:t>, beliefs, </a:t>
            </a:r>
            <a:r>
              <a:rPr lang="en-US" sz="4000" dirty="0" smtClean="0">
                <a:latin typeface="Garamond" panose="02020404030301010803" pitchFamily="18" charset="0"/>
              </a:rPr>
              <a:t>declarations): But </a:t>
            </a:r>
            <a:r>
              <a:rPr lang="en-US" sz="4000" dirty="0">
                <a:latin typeface="Garamond" panose="02020404030301010803" pitchFamily="18" charset="0"/>
              </a:rPr>
              <a:t>I think it’s time to talk about the </a:t>
            </a:r>
            <a:r>
              <a:rPr lang="en-US" sz="4000" dirty="0" smtClean="0">
                <a:latin typeface="Garamond" panose="02020404030301010803" pitchFamily="18" charset="0"/>
              </a:rPr>
              <a:t>future.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Unimportant </a:t>
            </a:r>
            <a:r>
              <a:rPr lang="en-US" sz="4000" dirty="0">
                <a:latin typeface="Garamond" panose="02020404030301010803" pitchFamily="18" charset="0"/>
              </a:rPr>
              <a:t>Factual Sentence (</a:t>
            </a:r>
            <a:r>
              <a:rPr lang="en-US" sz="4000" b="1" dirty="0">
                <a:latin typeface="Garamond" panose="02020404030301010803" pitchFamily="18" charset="0"/>
              </a:rPr>
              <a:t>UFS</a:t>
            </a:r>
            <a:r>
              <a:rPr lang="en-US" sz="4000" dirty="0" smtClean="0">
                <a:latin typeface="Garamond" panose="02020404030301010803" pitchFamily="18" charset="0"/>
              </a:rPr>
              <a:t>):  Two days ago we ate lunch at a restaurant.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Check-worthy </a:t>
            </a:r>
            <a:r>
              <a:rPr lang="en-US" sz="4000" dirty="0">
                <a:latin typeface="Garamond" panose="02020404030301010803" pitchFamily="18" charset="0"/>
              </a:rPr>
              <a:t>Factual Sentence (</a:t>
            </a:r>
            <a:r>
              <a:rPr lang="en-US" sz="4000" b="1" dirty="0">
                <a:latin typeface="Garamond" panose="02020404030301010803" pitchFamily="18" charset="0"/>
              </a:rPr>
              <a:t>CFS</a:t>
            </a:r>
            <a:r>
              <a:rPr lang="en-US" sz="4000" dirty="0" smtClean="0">
                <a:latin typeface="Garamond" panose="02020404030301010803" pitchFamily="18" charset="0"/>
              </a:rPr>
              <a:t>): He voted against the first Gulf War.</a:t>
            </a:r>
            <a:endParaRPr lang="en-US" sz="4000" dirty="0" smtClean="0">
              <a:latin typeface="Garamond" panose="02020404030301010803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5454" y="21625719"/>
            <a:ext cx="14208417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Classification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pic>
        <p:nvPicPr>
          <p:cNvPr id="44" name="Picture 2" descr="http://idir-server2.uta.edu/claimbuster/static/img/claimbuster_wout_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065" y="18949699"/>
            <a:ext cx="11459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://images.clipartpanda.com/paper-clip-art-paper-clip-art-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05" y="18783718"/>
            <a:ext cx="1143000" cy="13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19502" y="18653919"/>
            <a:ext cx="219833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presidential debate transcripts (1960-2012)</a:t>
            </a:r>
            <a:endParaRPr lang="en-US" sz="36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7" name="Can 46"/>
          <p:cNvSpPr/>
          <p:nvPr/>
        </p:nvSpPr>
        <p:spPr bwMode="auto">
          <a:xfrm>
            <a:off x="5921364" y="18783720"/>
            <a:ext cx="1624641" cy="1325158"/>
          </a:xfrm>
          <a:prstGeom prst="can">
            <a:avLst/>
          </a:prstGeom>
          <a:solidFill>
            <a:srgbClr val="92D050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 spc="-50" dirty="0" smtClean="0">
                <a:solidFill>
                  <a:srgbClr val="00000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ground truth</a:t>
            </a:r>
            <a:endParaRPr lang="en-US" sz="3600" spc="-50" dirty="0">
              <a:solidFill>
                <a:srgbClr val="000000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8" name="Straight Arrow Connector 47"/>
          <p:cNvCxnSpPr>
            <a:stCxn id="45" idx="3"/>
            <a:endCxn id="47" idx="2"/>
          </p:cNvCxnSpPr>
          <p:nvPr/>
        </p:nvCxnSpPr>
        <p:spPr>
          <a:xfrm flipV="1">
            <a:off x="4345605" y="19446299"/>
            <a:ext cx="1575759" cy="4601"/>
          </a:xfrm>
          <a:prstGeom prst="straightConnector1">
            <a:avLst/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11" descr="http://cdn.1001freedownloads.com/vector/thumb/89503/signore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72" y="18709708"/>
            <a:ext cx="283650" cy="4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http://cdn.1001freedownloads.com/vector/thumb/89503/signore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06" y="18709707"/>
            <a:ext cx="283650" cy="4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http://cdn.1001freedownloads.com/vector/thumb/89503/signore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40" y="18709706"/>
            <a:ext cx="283650" cy="4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095672" y="19519788"/>
            <a:ext cx="207873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human annotation</a:t>
            </a:r>
            <a:endParaRPr lang="en-US" sz="36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9006344" y="18783718"/>
            <a:ext cx="1511461" cy="1325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600" spc="-50" dirty="0" smtClean="0">
                <a:solidFill>
                  <a:srgbClr val="00000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feature vectors</a:t>
            </a:r>
            <a:endParaRPr lang="en-US" sz="3600" spc="-50" dirty="0">
              <a:solidFill>
                <a:srgbClr val="000000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7405" y="19510858"/>
            <a:ext cx="193959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Feature </a:t>
            </a:r>
            <a:r>
              <a:rPr lang="en-US" sz="36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extraction</a:t>
            </a:r>
            <a:endParaRPr lang="en-US" sz="36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8" name="Straight Arrow Connector 57"/>
          <p:cNvCxnSpPr>
            <a:stCxn id="53" idx="3"/>
            <a:endCxn id="44" idx="1"/>
          </p:cNvCxnSpPr>
          <p:nvPr/>
        </p:nvCxnSpPr>
        <p:spPr>
          <a:xfrm>
            <a:off x="10517805" y="19446298"/>
            <a:ext cx="1597260" cy="6321"/>
          </a:xfrm>
          <a:prstGeom prst="straightConnector1">
            <a:avLst/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75456" y="19519788"/>
            <a:ext cx="197114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learning algorithm</a:t>
            </a:r>
            <a:endParaRPr lang="en-US" sz="36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62" name="Straight Arrow Connector 61"/>
          <p:cNvCxnSpPr>
            <a:stCxn id="47" idx="4"/>
            <a:endCxn id="53" idx="1"/>
          </p:cNvCxnSpPr>
          <p:nvPr/>
        </p:nvCxnSpPr>
        <p:spPr>
          <a:xfrm flipV="1">
            <a:off x="7546005" y="19446298"/>
            <a:ext cx="1460339" cy="1"/>
          </a:xfrm>
          <a:prstGeom prst="straightConnector1">
            <a:avLst/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9067561" y="19111119"/>
            <a:ext cx="10467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Hundreds of participants; 1000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screening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sentences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to detect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low-quality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participants and spammers.</a:t>
            </a:r>
            <a:endParaRPr lang="en-US" sz="4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79523" y="25283319"/>
            <a:ext cx="14010060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Feature </a:t>
            </a:r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extraction </a:t>
            </a:r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&amp; </a:t>
            </a:r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selection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2103437" y="27290288"/>
            <a:ext cx="12495263" cy="8771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just" defTabSz="6860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I was in a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state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where my legislature was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87</a:t>
            </a:r>
            <a:r>
              <a:rPr kumimoji="0" lang="en-US" sz="36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percent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Democrat</a:t>
            </a:r>
            <a:r>
              <a:rPr kumimoji="0" lang="en-US" sz="36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.</a:t>
            </a:r>
            <a:endParaRPr kumimoji="0" lang="en-US" sz="36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5989637" y="28730516"/>
            <a:ext cx="4319538" cy="8962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Entity </a:t>
            </a:r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Type: 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Quantity</a:t>
            </a:r>
            <a:endParaRPr lang="en-US" sz="3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1189037" y="28730516"/>
            <a:ext cx="4502677" cy="8962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Part-of-Speech:</a:t>
            </a:r>
            <a:r>
              <a:rPr lang="en-US" sz="3600" dirty="0" smtClean="0">
                <a:solidFill>
                  <a:srgbClr val="00558D"/>
                </a:solidFill>
                <a:latin typeface="Garamond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Noun</a:t>
            </a:r>
            <a:endParaRPr lang="en-US" sz="3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2" name="Subtitle 2"/>
          <p:cNvSpPr txBox="1">
            <a:spLocks/>
          </p:cNvSpPr>
          <p:nvPr/>
        </p:nvSpPr>
        <p:spPr>
          <a:xfrm>
            <a:off x="10704787" y="28730515"/>
            <a:ext cx="4428850" cy="8962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Concept: 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United 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States</a:t>
            </a:r>
            <a:endParaRPr lang="en-US" sz="3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1189037" y="26197719"/>
            <a:ext cx="3622032" cy="9431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Sentiment: 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0.032</a:t>
            </a:r>
            <a:endParaRPr lang="en-US" sz="3600" dirty="0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94" name="Elbow Connector 93"/>
          <p:cNvCxnSpPr>
            <a:stCxn id="89" idx="1"/>
            <a:endCxn id="93" idx="1"/>
          </p:cNvCxnSpPr>
          <p:nvPr/>
        </p:nvCxnSpPr>
        <p:spPr>
          <a:xfrm rot="10800000">
            <a:off x="1189037" y="26669315"/>
            <a:ext cx="914400" cy="1059532"/>
          </a:xfrm>
          <a:prstGeom prst="bentConnector3">
            <a:avLst>
              <a:gd name="adj1" fmla="val 125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ubtitle 2"/>
          <p:cNvSpPr txBox="1">
            <a:spLocks/>
          </p:cNvSpPr>
          <p:nvPr/>
        </p:nvSpPr>
        <p:spPr>
          <a:xfrm>
            <a:off x="5988732" y="26197719"/>
            <a:ext cx="9144000" cy="943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Words: 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state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, legislature, 87, percent, democrat</a:t>
            </a:r>
            <a:endParaRPr lang="en-US" sz="3600" dirty="0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389437" y="27903671"/>
            <a:ext cx="0" cy="10372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9503182" y="26851676"/>
            <a:ext cx="0" cy="43861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647237" y="27903671"/>
            <a:ext cx="0" cy="10372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986250" y="27922177"/>
            <a:ext cx="0" cy="9899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75454" y="29626719"/>
            <a:ext cx="28416834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 smtClean="0">
                <a:solidFill>
                  <a:srgbClr val="00558D"/>
                </a:solidFill>
                <a:latin typeface="Garamond" panose="02020404030301010803" pitchFamily="18" charset="0"/>
              </a:rPr>
              <a:t>Prototype and Development Status</a:t>
            </a:r>
            <a:endParaRPr lang="en-US" sz="6000" b="1" dirty="0">
              <a:solidFill>
                <a:srgbClr val="00558D"/>
              </a:solidFill>
              <a:latin typeface="Garamond" panose="02020404030301010803" pitchFamily="18" charset="0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20" y="6792900"/>
            <a:ext cx="9552317" cy="320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7" y="9993300"/>
            <a:ext cx="9568381" cy="365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13762037" y="5843151"/>
            <a:ext cx="15650587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Fact-checking is challenging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2" y="31588940"/>
            <a:ext cx="12096715" cy="62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960437" y="13853319"/>
            <a:ext cx="11887200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The “Holy Grail”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pic>
        <p:nvPicPr>
          <p:cNvPr id="64" name="Picture 2" descr="http://i.ebayimg.com/00/s/NTY4WDY0MA==/z/bLYAAOSwRLZUKwMg/$_35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25" y="15242112"/>
            <a:ext cx="1916710" cy="169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904038" y="14974514"/>
            <a:ext cx="3471418" cy="2234680"/>
            <a:chOff x="1104900" y="777679"/>
            <a:chExt cx="6896100" cy="3879056"/>
          </a:xfrm>
        </p:grpSpPr>
        <p:pic>
          <p:nvPicPr>
            <p:cNvPr id="66" name="image-4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04900" y="777679"/>
              <a:ext cx="6896100" cy="387905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7" name="Taliban Dan.jp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21180000">
              <a:off x="5736764" y="1402583"/>
              <a:ext cx="1960564" cy="762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0" name="tom-false-pf.jpg"/>
            <p:cNvPicPr/>
            <p:nvPr/>
          </p:nvPicPr>
          <p:blipFill>
            <a:blip r:embed="rId12">
              <a:extLst/>
            </a:blip>
            <a:srcRect l="4618" t="4046" r="4846" b="25065"/>
            <a:stretch>
              <a:fillRect/>
            </a:stretch>
          </p:blipFill>
          <p:spPr>
            <a:xfrm rot="21180000">
              <a:off x="6779513" y="1336420"/>
              <a:ext cx="895351" cy="56912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6" name="TextBox 75"/>
          <p:cNvSpPr txBox="1"/>
          <p:nvPr/>
        </p:nvSpPr>
        <p:spPr>
          <a:xfrm>
            <a:off x="7844006" y="16829626"/>
            <a:ext cx="271763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Source: Bill Adair</a:t>
            </a:r>
            <a:endParaRPr lang="en-US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Garamond" panose="02020404030301010803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762037" y="10402513"/>
            <a:ext cx="15173051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err="1" smtClean="0">
                <a:solidFill>
                  <a:srgbClr val="EE8200"/>
                </a:solidFill>
                <a:latin typeface="Garamond" panose="02020404030301010803" pitchFamily="18" charset="0"/>
              </a:rPr>
              <a:t>ClaimBuster</a:t>
            </a:r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 goals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sp>
        <p:nvSpPr>
          <p:cNvPr id="80" name="Can 79"/>
          <p:cNvSpPr/>
          <p:nvPr/>
        </p:nvSpPr>
        <p:spPr bwMode="auto">
          <a:xfrm>
            <a:off x="13540645" y="15274408"/>
            <a:ext cx="3310238" cy="198610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21335455" y="14127409"/>
            <a:ext cx="870111" cy="433516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smtClean="0">
              <a:solidFill>
                <a:schemeClr val="accent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448837" y="15457466"/>
            <a:ext cx="681027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new factual claims: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solicit analyses from professionals; algorithmic fact-checking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659406" y="10881519"/>
            <a:ext cx="3081639" cy="3788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182880" rIns="0" bIns="0" rtlCol="0">
            <a:spAutoFit/>
          </a:bodyPr>
          <a:lstStyle/>
          <a:p>
            <a:pPr marL="342900" indent="-342900">
              <a:lnSpc>
                <a:spcPts val="3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Garamond" panose="02020404030301010803" pitchFamily="18" charset="0"/>
              </a:rPr>
              <a:t>debates</a:t>
            </a: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Garamond" panose="02020404030301010803" pitchFamily="18" charset="0"/>
              </a:rPr>
              <a:t>interviews</a:t>
            </a: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Garamond" panose="02020404030301010803" pitchFamily="18" charset="0"/>
              </a:rPr>
              <a:t>speeches</a:t>
            </a: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latin typeface="Garamond" panose="02020404030301010803" pitchFamily="18" charset="0"/>
              </a:rPr>
              <a:t>p</a:t>
            </a:r>
            <a:r>
              <a:rPr lang="en-US" sz="4000" dirty="0" smtClean="0">
                <a:latin typeface="Garamond" panose="02020404030301010803" pitchFamily="18" charset="0"/>
              </a:rPr>
              <a:t>olitical ads </a:t>
            </a: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Garamond" panose="02020404030301010803" pitchFamily="18" charset="0"/>
              </a:rPr>
              <a:t>social media</a:t>
            </a: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Garamond" panose="02020404030301010803" pitchFamily="18" charset="0"/>
              </a:rPr>
              <a:t>web</a:t>
            </a: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Garamond" panose="02020404030301010803" pitchFamily="18" charset="0"/>
              </a:rPr>
              <a:t>news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769245" y="15856069"/>
            <a:ext cx="2990877" cy="1378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000" dirty="0">
                <a:latin typeface="Garamond" panose="02020404030301010803" pitchFamily="18" charset="0"/>
              </a:rPr>
              <a:t>r</a:t>
            </a:r>
            <a:r>
              <a:rPr lang="en-US" sz="4000" dirty="0" smtClean="0">
                <a:latin typeface="Garamond" panose="02020404030301010803" pitchFamily="18" charset="0"/>
              </a:rPr>
              <a:t>epository of fact-checks by professionals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411438" y="13379024"/>
            <a:ext cx="678384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matched existing fact-checks: </a:t>
            </a:r>
            <a:r>
              <a:rPr lang="en-US" sz="4000" dirty="0" smtClean="0">
                <a:latin typeface="Garamond" panose="02020404030301010803" pitchFamily="18" charset="0"/>
              </a:rPr>
              <a:t>delivered via browser extensions, mobile and smart-TV apps</a:t>
            </a:r>
          </a:p>
        </p:txBody>
      </p:sp>
      <p:sp>
        <p:nvSpPr>
          <p:cNvPr id="101" name="Right Arrow 100"/>
          <p:cNvSpPr/>
          <p:nvPr/>
        </p:nvSpPr>
        <p:spPr bwMode="auto">
          <a:xfrm rot="20064031">
            <a:off x="21327933" y="12190028"/>
            <a:ext cx="864286" cy="463729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smtClean="0">
              <a:solidFill>
                <a:schemeClr val="accent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" name="Picture 3" descr="C:\Users\chengkai\AppData\Local\Temp\Rar$DRa0.823\downloads\original-6017-5295379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883" y="12849597"/>
            <a:ext cx="3328781" cy="27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ight Arrow 102"/>
          <p:cNvSpPr/>
          <p:nvPr/>
        </p:nvSpPr>
        <p:spPr bwMode="auto">
          <a:xfrm rot="1764840">
            <a:off x="21362585" y="15762258"/>
            <a:ext cx="837412" cy="450895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smtClean="0">
              <a:solidFill>
                <a:schemeClr val="accent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11339" y="11567319"/>
            <a:ext cx="639385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claimed detected and ranked by check-worthiness</a:t>
            </a:r>
            <a:endParaRPr lang="en-US" sz="4000" dirty="0" smtClean="0">
              <a:latin typeface="Garamond" panose="02020404030301010803" pitchFamily="18" charset="0"/>
            </a:endParaRPr>
          </a:p>
        </p:txBody>
      </p:sp>
      <p:sp>
        <p:nvSpPr>
          <p:cNvPr id="105" name="Right Arrow 104"/>
          <p:cNvSpPr/>
          <p:nvPr/>
        </p:nvSpPr>
        <p:spPr bwMode="auto">
          <a:xfrm rot="20064031">
            <a:off x="17071834" y="14909411"/>
            <a:ext cx="864286" cy="463729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smtClean="0">
              <a:solidFill>
                <a:schemeClr val="accent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 rot="1764840">
            <a:off x="17042975" y="12953780"/>
            <a:ext cx="837412" cy="450895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smtClean="0">
              <a:solidFill>
                <a:schemeClr val="accent3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5454" y="4959725"/>
            <a:ext cx="28331383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 smtClean="0">
                <a:solidFill>
                  <a:srgbClr val="00558D"/>
                </a:solidFill>
                <a:latin typeface="Garamond" panose="02020404030301010803" pitchFamily="18" charset="0"/>
              </a:rPr>
              <a:t>The Quest to Automate Fact-checking</a:t>
            </a:r>
            <a:endParaRPr lang="en-US" sz="6000" b="1" dirty="0">
              <a:solidFill>
                <a:srgbClr val="00558D"/>
              </a:solidFill>
              <a:latin typeface="Garamond" panose="02020404030301010803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75454" y="17510919"/>
            <a:ext cx="28416834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 smtClean="0">
                <a:solidFill>
                  <a:srgbClr val="00558D"/>
                </a:solidFill>
                <a:latin typeface="Garamond" panose="02020404030301010803" pitchFamily="18" charset="0"/>
              </a:rPr>
              <a:t>Detecting Check-worthy Factual Claims</a:t>
            </a:r>
            <a:endParaRPr lang="en-US" sz="6000" b="1" dirty="0">
              <a:solidFill>
                <a:srgbClr val="00558D"/>
              </a:solidFill>
              <a:latin typeface="Garamond" panose="02020404030301010803" pitchFamily="18" charset="0"/>
            </a:endParaRPr>
          </a:p>
        </p:txBody>
      </p:sp>
      <p:pic>
        <p:nvPicPr>
          <p:cNvPr id="132" name="Picture 5" descr="magnifying glas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990637" y="18928250"/>
            <a:ext cx="1694468" cy="1048738"/>
          </a:xfrm>
          <a:prstGeom prst="rect">
            <a:avLst/>
          </a:prstGeom>
          <a:noFill/>
        </p:spPr>
      </p:pic>
      <p:sp>
        <p:nvSpPr>
          <p:cNvPr id="133" name="TextBox 132"/>
          <p:cNvSpPr txBox="1"/>
          <p:nvPr/>
        </p:nvSpPr>
        <p:spPr>
          <a:xfrm>
            <a:off x="15819437" y="18776180"/>
            <a:ext cx="2600052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latin typeface="Garamond" panose="02020404030301010803" pitchFamily="18" charset="0"/>
              </a:rPr>
              <a:t>factual </a:t>
            </a:r>
            <a:r>
              <a:rPr lang="en-US" sz="3600" dirty="0">
                <a:latin typeface="Garamond" panose="02020404030301010803" pitchFamily="18" charset="0"/>
              </a:rPr>
              <a:t>claims recommended for checking</a:t>
            </a:r>
          </a:p>
        </p:txBody>
      </p:sp>
      <p:cxnSp>
        <p:nvCxnSpPr>
          <p:cNvPr id="134" name="Straight Arrow Connector 133"/>
          <p:cNvCxnSpPr>
            <a:stCxn id="44" idx="3"/>
            <a:endCxn id="132" idx="1"/>
          </p:cNvCxnSpPr>
          <p:nvPr/>
        </p:nvCxnSpPr>
        <p:spPr>
          <a:xfrm>
            <a:off x="13261005" y="19452619"/>
            <a:ext cx="729632" cy="0"/>
          </a:xfrm>
          <a:prstGeom prst="straightConnector1">
            <a:avLst/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3762037" y="20943907"/>
            <a:ext cx="47654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latin typeface="Garamond" panose="02020404030301010803" pitchFamily="18" charset="0"/>
              </a:rPr>
              <a:t>2016 </a:t>
            </a:r>
            <a:r>
              <a:rPr lang="en-US" sz="3600" dirty="0" smtClean="0">
                <a:latin typeface="Garamond" panose="02020404030301010803" pitchFamily="18" charset="0"/>
              </a:rPr>
              <a:t>presidential debates</a:t>
            </a:r>
            <a:endParaRPr lang="en-US" sz="3600" dirty="0" smtClean="0">
              <a:latin typeface="Garamond" panose="02020404030301010803" pitchFamily="18" charset="0"/>
            </a:endParaRPr>
          </a:p>
        </p:txBody>
      </p:sp>
      <p:cxnSp>
        <p:nvCxnSpPr>
          <p:cNvPr id="136" name="Straight Arrow Connector 135"/>
          <p:cNvCxnSpPr>
            <a:endCxn id="44" idx="2"/>
          </p:cNvCxnSpPr>
          <p:nvPr/>
        </p:nvCxnSpPr>
        <p:spPr>
          <a:xfrm flipV="1">
            <a:off x="12688035" y="19955539"/>
            <a:ext cx="0" cy="914371"/>
          </a:xfrm>
          <a:prstGeom prst="straightConnector1">
            <a:avLst/>
          </a:prstGeom>
          <a:ln w="635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2" descr="http://usdailyreview.com/wp-content/uploads/2015/04/Campaign-2016.jpe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76037" y="20708523"/>
            <a:ext cx="1916684" cy="1081999"/>
          </a:xfrm>
          <a:prstGeom prst="rect">
            <a:avLst/>
          </a:prstGeom>
          <a:noFill/>
        </p:spPr>
      </p:pic>
      <p:pic>
        <p:nvPicPr>
          <p:cNvPr id="139" name="Picture 2" descr="Screenshot from 2015-09-16 02:15:19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437" y="20559500"/>
            <a:ext cx="10175456" cy="41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18902781" y="18425319"/>
            <a:ext cx="10489506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Ground truth collection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pic>
        <p:nvPicPr>
          <p:cNvPr id="15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168" y="31455518"/>
            <a:ext cx="14922197" cy="104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itle 1"/>
          <p:cNvSpPr txBox="1">
            <a:spLocks/>
          </p:cNvSpPr>
          <p:nvPr/>
        </p:nvSpPr>
        <p:spPr>
          <a:xfrm>
            <a:off x="9647237" y="41320323"/>
            <a:ext cx="3492127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+mn-ea"/>
                <a:cs typeface="Arial" charset="0"/>
              </a:defRPr>
            </a:lvl1pPr>
          </a:lstStyle>
          <a:p>
            <a:r>
              <a:rPr lang="en-US" sz="4000" b="1" dirty="0" smtClean="0">
                <a:solidFill>
                  <a:srgbClr val="EE8200"/>
                </a:solidFill>
              </a:rPr>
              <a:t>Closed-captions devices</a:t>
            </a:r>
            <a:endParaRPr lang="en-US" sz="4000" b="1" dirty="0">
              <a:solidFill>
                <a:srgbClr val="EE8200"/>
              </a:solidFill>
            </a:endParaRPr>
          </a:p>
        </p:txBody>
      </p:sp>
      <p:pic>
        <p:nvPicPr>
          <p:cNvPr id="161" name="Picture 2" descr="C:\Users\chengkai\Downloads\IMG_20150821_160449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437" y="37894547"/>
            <a:ext cx="2566986" cy="34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2" descr="C:\home\clouds\Google Drive\Management\IDIR\idirlogo\idir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271" y="2651919"/>
            <a:ext cx="4769566" cy="19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Rectangle 164"/>
          <p:cNvSpPr/>
          <p:nvPr/>
        </p:nvSpPr>
        <p:spPr>
          <a:xfrm>
            <a:off x="960437" y="30541119"/>
            <a:ext cx="14645417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Monitoring political discourses and social media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5787183" y="30541119"/>
            <a:ext cx="13519653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Live coverage of debates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pic>
        <p:nvPicPr>
          <p:cNvPr id="73" name="Picture 18" descr="NSF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50" y="37856319"/>
            <a:ext cx="2065837" cy="20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 Placeholder 2"/>
          <p:cNvSpPr txBox="1">
            <a:spLocks/>
          </p:cNvSpPr>
          <p:nvPr/>
        </p:nvSpPr>
        <p:spPr>
          <a:xfrm>
            <a:off x="1101369" y="37856319"/>
            <a:ext cx="6031268" cy="2454118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defPPr>
              <a:defRPr lang="en-US"/>
            </a:defPPr>
            <a:lvl1pPr marL="0" algn="l" defTabSz="4174876" rtl="0" eaLnBrk="1" latinLnBrk="0" hangingPunct="1"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7438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4876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2314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49752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7190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4628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2066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699504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dirty="0" smtClean="0">
                <a:solidFill>
                  <a:srgbClr val="F58026"/>
                </a:solidFill>
                <a:latin typeface="Garamond" panose="02020404030301010803" pitchFamily="18" charset="0"/>
              </a:rPr>
              <a:t>Prototype</a:t>
            </a:r>
            <a:endParaRPr lang="en-US" sz="40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idir.uta.edu/</a:t>
            </a:r>
            <a:r>
              <a:rPr lang="en-US" sz="40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claimbuster</a:t>
            </a:r>
            <a:endParaRPr lang="en-US" sz="40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dirty="0" smtClean="0">
                <a:solidFill>
                  <a:srgbClr val="F58026"/>
                </a:solidFill>
                <a:latin typeface="Garamond" panose="02020404030301010803" pitchFamily="18" charset="0"/>
              </a:rPr>
              <a:t>Ground truth collection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bit.ly/</a:t>
            </a:r>
            <a:r>
              <a:rPr lang="en-US" sz="40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claimbusters</a:t>
            </a:r>
            <a:endParaRPr lang="en-US"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68" name="Picture 167" descr="C:\Users\tremayne\Downloads\qrcode.28953934.png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31" y="40275359"/>
            <a:ext cx="2733923" cy="208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95" y="40273486"/>
            <a:ext cx="2733923" cy="2050444"/>
          </a:xfrm>
          <a:prstGeom prst="rect">
            <a:avLst/>
          </a:prstGeom>
        </p:spPr>
      </p:pic>
      <p:pic>
        <p:nvPicPr>
          <p:cNvPr id="170" name="Picture 8" descr="http://o6ych40o0am16zwr12vywxa1ccx.wpengine.netdna-cdn.com/files/2010/09/KnightLOGO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06" y="40142319"/>
            <a:ext cx="1762323" cy="15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itle 1"/>
          <p:cNvSpPr txBox="1">
            <a:spLocks/>
          </p:cNvSpPr>
          <p:nvPr/>
        </p:nvSpPr>
        <p:spPr>
          <a:xfrm>
            <a:off x="25108278" y="41622552"/>
            <a:ext cx="3492127" cy="5594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+mn-ea"/>
                <a:cs typeface="Arial" charset="0"/>
              </a:defRPr>
            </a:lvl1pPr>
          </a:lstStyle>
          <a:p>
            <a:r>
              <a:rPr lang="en-US" sz="4000" b="1" dirty="0" smtClean="0">
                <a:solidFill>
                  <a:srgbClr val="EE8200"/>
                </a:solidFill>
              </a:rPr>
              <a:t>Media coverage</a:t>
            </a:r>
            <a:endParaRPr lang="en-US" sz="4000" b="1" dirty="0">
              <a:solidFill>
                <a:srgbClr val="EE8200"/>
              </a:solidFill>
            </a:endParaRPr>
          </a:p>
        </p:txBody>
      </p:sp>
      <p:pic>
        <p:nvPicPr>
          <p:cNvPr id="208" name="Picture 2" descr="http://idir-server2.uta.edu/claimbuster/static/img/poynter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6148825"/>
            <a:ext cx="2103120" cy="6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4" descr="http://idir-server2.uta.edu/claimbuster/static/img/newstatesma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3088528"/>
            <a:ext cx="2103120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http://idir-server2.uta.edu/claimbuster/static/img/tow.jpe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3055719"/>
            <a:ext cx="2103120" cy="4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8" descr="http://idir-server2.uta.edu/claimbuster/static/img/nordic-apis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3408318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10" descr="http://idir-server2.uta.edu/claimbuster/static/img/the-guardian.jp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5560817"/>
            <a:ext cx="2103120" cy="3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4" descr="http://idir-server2.uta.edu/claimbuster/static/img/journalism.gif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7062920"/>
            <a:ext cx="2103120" cy="6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35" descr="http://idir-server2.uta.edu/claimbuster/static/img/wired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7795261"/>
            <a:ext cx="2103120" cy="5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37" descr="http://idir-server2.uta.edu/claimbuster/static/img/zdnet.gif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8400711"/>
            <a:ext cx="2103120" cy="8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39" descr="http://idir-server2.uta.edu/claimbuster/static/img/shorthorn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3535526"/>
            <a:ext cx="2103120" cy="3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1" descr="http://idir-server2.uta.edu/claimbuster/static/img/star-telegram.jp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3931843"/>
            <a:ext cx="2103120" cy="36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3" descr="http://idir-server2.uta.edu/claimbuster/static/img/newscientist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4372918"/>
            <a:ext cx="210312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5" descr="http://idir-server2.uta.edu/claimbuster/static/img/nbcdfw.jp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9258976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47" descr="http://idir-server2.uta.edu/claimbuster/static/img/catchnews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5497231"/>
            <a:ext cx="2103120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49" descr="http://idir-server2.uta.edu/claimbuster/static/img/firstdraft.pn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6822476"/>
            <a:ext cx="2103120" cy="3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1" descr="http://idir-server2.uta.edu/claimbuster/static/img/aas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7218793"/>
            <a:ext cx="2103120" cy="156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3" descr="http://idir-server2.uta.edu/claimbuster/static/img/apr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38860169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5" descr="http://idir-server2.uta.edu/claimbuster/static/img/politifact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054" y="41036046"/>
            <a:ext cx="2103120" cy="49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64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54" y="35984544"/>
            <a:ext cx="2103120" cy="102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itle 1"/>
          <p:cNvSpPr txBox="1">
            <a:spLocks/>
          </p:cNvSpPr>
          <p:nvPr/>
        </p:nvSpPr>
        <p:spPr>
          <a:xfrm>
            <a:off x="7132637" y="41742519"/>
            <a:ext cx="2110304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+mn-ea"/>
                <a:cs typeface="Arial" charset="0"/>
              </a:defRPr>
            </a:lvl1pPr>
          </a:lstStyle>
          <a:p>
            <a:r>
              <a:rPr lang="en-US" sz="4000" b="1" dirty="0" smtClean="0">
                <a:solidFill>
                  <a:srgbClr val="EE8200"/>
                </a:solidFill>
              </a:rPr>
              <a:t>Funding</a:t>
            </a:r>
            <a:endParaRPr lang="en-US" sz="4000" b="1" dirty="0">
              <a:solidFill>
                <a:srgbClr val="EE8200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5200225" y="26017280"/>
            <a:ext cx="143352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Scores given by </a:t>
            </a:r>
            <a:r>
              <a:rPr lang="en-US" sz="4000" dirty="0" err="1" smtClean="0">
                <a:solidFill>
                  <a:srgbClr val="000000"/>
                </a:solidFill>
                <a:latin typeface="Garamond" panose="02020404030301010803" pitchFamily="18" charset="0"/>
              </a:rPr>
              <a:t>ClaimBuster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 to sentences fact-checked by professionals are significantly higher than scores to those not chosen for checking.</a:t>
            </a:r>
            <a:endParaRPr lang="en-US" sz="4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5362237" y="25102880"/>
            <a:ext cx="14030050" cy="892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 smtClean="0">
                <a:solidFill>
                  <a:srgbClr val="EE8200"/>
                </a:solidFill>
                <a:latin typeface="Garamond" panose="02020404030301010803" pitchFamily="18" charset="0"/>
              </a:rPr>
              <a:t>Real-time test during primary debates</a:t>
            </a:r>
            <a:endParaRPr lang="en-US" sz="5400" b="1" dirty="0">
              <a:solidFill>
                <a:srgbClr val="EE8200"/>
              </a:solidFill>
              <a:latin typeface="Garamond" panose="02020404030301010803" pitchFamily="18" charset="0"/>
            </a:endParaRPr>
          </a:p>
        </p:txBody>
      </p:sp>
      <p:pic>
        <p:nvPicPr>
          <p:cNvPr id="1050" name="Picture 5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578" y="27459015"/>
            <a:ext cx="11802859" cy="193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7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337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</dc:creator>
  <cp:lastModifiedBy>Chengkai Li</cp:lastModifiedBy>
  <cp:revision>82</cp:revision>
  <dcterms:created xsi:type="dcterms:W3CDTF">2015-10-07T10:54:12Z</dcterms:created>
  <dcterms:modified xsi:type="dcterms:W3CDTF">2016-09-19T03:06:34Z</dcterms:modified>
</cp:coreProperties>
</file>