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Lst>
  <p:notesMasterIdLst>
    <p:notesMasterId r:id="rId12"/>
  </p:notesMasterIdLst>
  <p:handoutMasterIdLst>
    <p:handoutMasterId r:id="rId13"/>
  </p:handoutMasterIdLst>
  <p:sldIdLst>
    <p:sldId id="1279" r:id="rId6"/>
    <p:sldId id="1266" r:id="rId7"/>
    <p:sldId id="1273" r:id="rId8"/>
    <p:sldId id="1280" r:id="rId9"/>
    <p:sldId id="1274" r:id="rId10"/>
    <p:sldId id="1275" r:id="rId11"/>
  </p:sldIdLst>
  <p:sldSz cx="9144000" cy="5143500" type="screen16x9"/>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1279"/>
            <p14:sldId id="1266"/>
            <p14:sldId id="1273"/>
            <p14:sldId id="1280"/>
            <p14:sldId id="1274"/>
            <p14:sldId id="12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B1"/>
    <a:srgbClr val="EE8200"/>
    <a:srgbClr val="4D4D4D"/>
    <a:srgbClr val="F58026"/>
    <a:srgbClr val="F28500"/>
    <a:srgbClr val="83B800"/>
    <a:srgbClr val="FFFFFF"/>
    <a:srgbClr val="FBFBFB"/>
    <a:srgbClr val="000000"/>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108" autoAdjust="0"/>
  </p:normalViewPr>
  <p:slideViewPr>
    <p:cSldViewPr snapToGrid="0">
      <p:cViewPr>
        <p:scale>
          <a:sx n="125" d="100"/>
          <a:sy n="125" d="100"/>
        </p:scale>
        <p:origin x="-534" y="-414"/>
      </p:cViewPr>
      <p:guideLst>
        <p:guide orient="horz" pos="110"/>
        <p:guide orient="horz" pos="3128"/>
        <p:guide orient="horz" pos="1630"/>
        <p:guide orient="horz" pos="2334"/>
        <p:guide orient="horz" pos="2374"/>
        <p:guide orient="horz" pos="684"/>
        <p:guide orient="horz" pos="926"/>
        <p:guide orient="horz" pos="1670"/>
        <p:guide orient="horz" pos="965"/>
        <p:guide orient="horz" pos="3038"/>
        <p:guide orient="horz" pos="3076"/>
        <p:guide orient="horz" pos="261"/>
        <p:guide orient="horz" pos="218"/>
        <p:guide pos="2853"/>
        <p:guide pos="1918"/>
        <p:guide pos="4729"/>
        <p:guide pos="981"/>
        <p:guide pos="3840"/>
        <p:guide pos="1032"/>
        <p:guide pos="1970"/>
        <p:guide pos="2904"/>
        <p:guide pos="3795"/>
        <p:guide pos="4779"/>
        <p:guide pos="5662"/>
        <p:guide pos="246"/>
        <p:guide pos="5716"/>
        <p:guide pos="98"/>
        <p:guide pos="45"/>
        <p:guide pos="5530"/>
      </p:guideLst>
    </p:cSldViewPr>
  </p:slideViewPr>
  <p:outlineViewPr>
    <p:cViewPr>
      <p:scale>
        <a:sx n="33" d="100"/>
        <a:sy n="33" d="100"/>
      </p:scale>
      <p:origin x="0" y="4974"/>
    </p:cViewPr>
  </p:outlin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67" d="100"/>
          <a:sy n="67" d="100"/>
        </p:scale>
        <p:origin x="-32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3/9/2017</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3/9/2017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sldNum="0" hdr="0" ftr="0" dt="0"/>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Tree>
    <p:extLst>
      <p:ext uri="{BB962C8B-B14F-4D97-AF65-F5344CB8AC3E}">
        <p14:creationId xmlns:p14="http://schemas.microsoft.com/office/powerpoint/2010/main" val="143526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809965"/>
          </a:xfrm>
        </p:spPr>
        <p:txBody>
          <a:bodyPr/>
          <a:lstStyle>
            <a:lvl1pPr marL="0" indent="0">
              <a:spcBef>
                <a:spcPts val="0"/>
              </a:spcBef>
              <a:spcAft>
                <a:spcPts val="675"/>
              </a:spcAft>
              <a:buNone/>
              <a:defRPr sz="3200" spc="-100" baseline="0">
                <a:latin typeface="Garamond" panose="02020404030301010803" pitchFamily="18" charset="0"/>
              </a:defRPr>
            </a:lvl1pPr>
            <a:lvl2pPr marL="0" indent="0">
              <a:spcBef>
                <a:spcPts val="0"/>
              </a:spcBef>
              <a:spcAft>
                <a:spcPts val="300"/>
              </a:spcAft>
              <a:buNone/>
              <a:defRPr sz="2000" spc="-50" baseline="0">
                <a:latin typeface="Garamond" panose="02020404030301010803" pitchFamily="18" charset="0"/>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a:t>
            </a:r>
          </a:p>
          <a:p>
            <a:pPr lvl="1"/>
            <a:r>
              <a:rPr lang="en-US" dirty="0" smtClean="0"/>
              <a:t>Second level</a:t>
            </a:r>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4117153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50"/>
            <a:ext cx="8363938" cy="1932837"/>
          </a:xfrm>
          <a:ln>
            <a:solidFill>
              <a:schemeClr val="accent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222937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436" y="1085850"/>
            <a:ext cx="8363938"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72688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userDrawn="1"/>
        </p:nvSpPr>
        <p:spPr>
          <a:xfrm>
            <a:off x="3085106" y="4989612"/>
            <a:ext cx="3557064" cy="153888"/>
          </a:xfrm>
          <a:prstGeom prst="rect">
            <a:avLst/>
          </a:prstGeom>
          <a:noFill/>
        </p:spPr>
        <p:txBody>
          <a:bodyPr wrap="none" lIns="0" tIns="0" rIns="0" bIns="0" rtlCol="0">
            <a:spAutoFit/>
          </a:bodyPr>
          <a:lstStyle/>
          <a:p>
            <a:r>
              <a:rPr lang="en-US" sz="1000" dirty="0" smtClean="0">
                <a:latin typeface="Garamond" panose="02020404030301010803" pitchFamily="18" charset="0"/>
              </a:rPr>
              <a:t>©2015-2017 </a:t>
            </a:r>
            <a:r>
              <a:rPr lang="en-US" sz="1000" dirty="0">
                <a:latin typeface="Garamond" panose="02020404030301010803" pitchFamily="18" charset="0"/>
              </a:rPr>
              <a:t>The University of Texas at Arlington. All Rights </a:t>
            </a:r>
            <a:r>
              <a:rPr lang="en-US" sz="1000" dirty="0" smtClean="0">
                <a:latin typeface="Garamond" panose="02020404030301010803" pitchFamily="18" charset="0"/>
              </a:rPr>
              <a:t>Reserved.</a:t>
            </a:r>
            <a:endParaRPr lang="en-US" sz="1000" dirty="0" smtClean="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endParaRPr>
          </a:p>
        </p:txBody>
      </p:sp>
      <p:sp>
        <p:nvSpPr>
          <p:cNvPr id="4" name="Slide Number Placeholder 3"/>
          <p:cNvSpPr>
            <a:spLocks noGrp="1"/>
          </p:cNvSpPr>
          <p:nvPr>
            <p:ph type="sldNum" sz="quarter" idx="4"/>
          </p:nvPr>
        </p:nvSpPr>
        <p:spPr>
          <a:xfrm>
            <a:off x="0" y="4852293"/>
            <a:ext cx="2133600" cy="274637"/>
          </a:xfrm>
          <a:prstGeom prst="rect">
            <a:avLst/>
          </a:prstGeom>
        </p:spPr>
        <p:txBody>
          <a:bodyPr vert="horz" lIns="91440" tIns="45720" rIns="91440" bIns="45720" rtlCol="0" anchor="ctr"/>
          <a:lstStyle>
            <a:lvl1pPr algn="l">
              <a:defRPr sz="1200" b="1">
                <a:solidFill>
                  <a:schemeClr val="tx1"/>
                </a:solidFill>
              </a:defRPr>
            </a:lvl1pPr>
          </a:lstStyle>
          <a:p>
            <a:fld id="{30DB7900-D72E-4025-AF90-97BD6DF59E7D}" type="slidenum">
              <a:rPr lang="en-US" smtClean="0"/>
              <a:pPr/>
              <a:t>‹#›</a:t>
            </a:fld>
            <a:endParaRPr lang="en-US" dirty="0"/>
          </a:p>
        </p:txBody>
      </p:sp>
      <p:pic>
        <p:nvPicPr>
          <p:cNvPr id="8" name="Picture 3" descr="C:\Users\chengkai\AppData\Local\Temp\Rar$DRa0.823\downloads\original-6017-5295379.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245741" y="4409344"/>
            <a:ext cx="837299" cy="69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45" r:id="rId4"/>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p:titleStyle>
    <p:body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5991" y="3254991"/>
            <a:ext cx="2518009" cy="1888509"/>
          </a:xfrm>
          <a:prstGeom prst="rect">
            <a:avLst/>
          </a:prstGeom>
        </p:spPr>
      </p:pic>
      <p:sp>
        <p:nvSpPr>
          <p:cNvPr id="7" name="Text Placeholder 6"/>
          <p:cNvSpPr>
            <a:spLocks noGrp="1"/>
          </p:cNvSpPr>
          <p:nvPr>
            <p:ph type="body" sz="quarter" idx="11"/>
          </p:nvPr>
        </p:nvSpPr>
        <p:spPr>
          <a:xfrm>
            <a:off x="354459" y="3759406"/>
            <a:ext cx="8480802" cy="954107"/>
          </a:xfrm>
        </p:spPr>
        <p:txBody>
          <a:bodyPr/>
          <a:lstStyle/>
          <a:p>
            <a:pPr algn="ctr"/>
            <a:r>
              <a:rPr lang="en-US" sz="2000" b="1" dirty="0">
                <a:solidFill>
                  <a:srgbClr val="0070C0"/>
                </a:solidFill>
              </a:rPr>
              <a:t>Chengkai </a:t>
            </a:r>
            <a:r>
              <a:rPr lang="en-US" sz="2000" b="1" dirty="0" smtClean="0">
                <a:solidFill>
                  <a:srgbClr val="0070C0"/>
                </a:solidFill>
              </a:rPr>
              <a:t>Li </a:t>
            </a:r>
          </a:p>
          <a:p>
            <a:pPr algn="ctr"/>
            <a:r>
              <a:rPr lang="en-US" sz="2000" b="1" dirty="0" smtClean="0">
                <a:solidFill>
                  <a:srgbClr val="0070C0"/>
                </a:solidFill>
              </a:rPr>
              <a:t>University </a:t>
            </a:r>
            <a:r>
              <a:rPr lang="en-US" sz="2000" b="1" dirty="0">
                <a:solidFill>
                  <a:srgbClr val="0070C0"/>
                </a:solidFill>
              </a:rPr>
              <a:t>of Texas at </a:t>
            </a:r>
            <a:r>
              <a:rPr lang="en-US" sz="2000" b="1" dirty="0" smtClean="0">
                <a:solidFill>
                  <a:srgbClr val="0070C0"/>
                </a:solidFill>
              </a:rPr>
              <a:t>Arlington</a:t>
            </a:r>
            <a:endParaRPr lang="en-US" sz="2000" b="1" dirty="0">
              <a:solidFill>
                <a:srgbClr val="0070C0"/>
              </a:solidFill>
            </a:endParaRPr>
          </a:p>
          <a:p>
            <a:pPr algn="ctr"/>
            <a:r>
              <a:rPr lang="en-US" sz="2000" b="1" dirty="0" smtClean="0">
                <a:solidFill>
                  <a:srgbClr val="0070C0"/>
                </a:solidFill>
              </a:rPr>
              <a:t>SXSW, March 13, 2017</a:t>
            </a:r>
          </a:p>
        </p:txBody>
      </p:sp>
      <p:pic>
        <p:nvPicPr>
          <p:cNvPr id="5" name="Picture 3" descr="C:\Users\chengkai\AppData\Local\Temp\Rar$DRa0.823\downloads\original-6017-529537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69" y="53937"/>
            <a:ext cx="2925982" cy="243781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4"/>
          <p:cNvSpPr txBox="1">
            <a:spLocks/>
          </p:cNvSpPr>
          <p:nvPr/>
        </p:nvSpPr>
        <p:spPr>
          <a:xfrm>
            <a:off x="160020" y="2658734"/>
            <a:ext cx="8869680" cy="468630"/>
          </a:xfrm>
          <a:prstGeom prst="rect">
            <a:avLst/>
          </a:prstGeom>
        </p:spPr>
        <p:txBody>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pPr algn="ctr"/>
            <a:r>
              <a:rPr lang="en-US" sz="3000" b="1" dirty="0" smtClean="0">
                <a:solidFill>
                  <a:srgbClr val="EE8200"/>
                </a:solidFill>
              </a:rPr>
              <a:t>Toward the Holy Grail of Automated Fact-checking</a:t>
            </a:r>
            <a:endParaRPr lang="en-US" sz="3000" b="1" dirty="0">
              <a:solidFill>
                <a:srgbClr val="EE8200"/>
              </a:solidFill>
            </a:endParaRPr>
          </a:p>
        </p:txBody>
      </p:sp>
    </p:spTree>
    <p:extLst>
      <p:ext uri="{BB962C8B-B14F-4D97-AF65-F5344CB8AC3E}">
        <p14:creationId xmlns:p14="http://schemas.microsoft.com/office/powerpoint/2010/main" val="4175118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smtClean="0"/>
              <a:pPr/>
              <a:t>2</a:t>
            </a:fld>
            <a:endParaRPr 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 y="22095"/>
            <a:ext cx="8625840" cy="5121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3229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0DB7900-D72E-4025-AF90-97BD6DF59E7D}" type="slidenum">
              <a:rPr lang="en-US" smtClean="0"/>
              <a:pPr/>
              <a:t>3</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145733"/>
            <a:ext cx="6873240" cy="4868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7665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0DB7900-D72E-4025-AF90-97BD6DF59E7D}" type="slidenum">
              <a:rPr lang="en-US" smtClean="0"/>
              <a:pPr/>
              <a:t>4</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379" y="50800"/>
            <a:ext cx="7286095" cy="508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02261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0DB7900-D72E-4025-AF90-97BD6DF59E7D}" type="slidenum">
              <a:rPr lang="en-US" smtClean="0"/>
              <a:pPr/>
              <a:t>5</a:t>
            </a:fld>
            <a:endParaRPr lang="en-US"/>
          </a:p>
        </p:txBody>
      </p:sp>
      <p:sp>
        <p:nvSpPr>
          <p:cNvPr id="5" name="AutoShape 2" descr="Image result for cnn"/>
          <p:cNvSpPr>
            <a:spLocks noChangeAspect="1" noChangeArrowheads="1"/>
          </p:cNvSpPr>
          <p:nvPr/>
        </p:nvSpPr>
        <p:spPr bwMode="auto">
          <a:xfrm>
            <a:off x="155575" y="-37307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905740"/>
            <a:ext cx="8794354" cy="396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Title 1"/>
          <p:cNvSpPr>
            <a:spLocks noGrp="1"/>
          </p:cNvSpPr>
          <p:nvPr>
            <p:ph type="title"/>
          </p:nvPr>
        </p:nvSpPr>
        <p:spPr>
          <a:xfrm>
            <a:off x="389436" y="171450"/>
            <a:ext cx="8363938" cy="671402"/>
          </a:xfrm>
        </p:spPr>
        <p:txBody>
          <a:bodyPr/>
          <a:lstStyle/>
          <a:p>
            <a:r>
              <a:rPr lang="en-US" dirty="0" smtClean="0">
                <a:solidFill>
                  <a:srgbClr val="0064B1"/>
                </a:solidFill>
                <a:latin typeface="Garamond" panose="02020404030301010803" pitchFamily="18" charset="0"/>
              </a:rPr>
              <a:t>The First-ever End-to-end System</a:t>
            </a:r>
            <a:endParaRPr lang="en-US" dirty="0">
              <a:solidFill>
                <a:srgbClr val="0064B1"/>
              </a:solidFill>
              <a:latin typeface="Garamond" panose="02020404030301010803" pitchFamily="18" charset="0"/>
            </a:endParaRPr>
          </a:p>
        </p:txBody>
      </p:sp>
    </p:spTree>
    <p:extLst>
      <p:ext uri="{BB962C8B-B14F-4D97-AF65-F5344CB8AC3E}">
        <p14:creationId xmlns:p14="http://schemas.microsoft.com/office/powerpoint/2010/main" val="4624259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8807"/>
            <a:ext cx="3863746" cy="4784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descr="C:\Users\chengkai\AppData\Local\Temp\Rar$DIa0.968\static_qr_code_without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2783" y="0"/>
            <a:ext cx="1935479" cy="193547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fld id="{30DB7900-D72E-4025-AF90-97BD6DF59E7D}" type="slidenum">
              <a:rPr lang="en-US" smtClean="0"/>
              <a:pPr/>
              <a:t>6</a:t>
            </a:fld>
            <a:endParaRPr lang="en-US"/>
          </a:p>
        </p:txBody>
      </p:sp>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746" y="1729740"/>
            <a:ext cx="5211674" cy="3413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751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efcf9526-8f58-4668-98d8-2ea05232c146">F7FTNZDPCCWN-1787-27</_dlc_DocId>
    <_dlc_DocIdUrl xmlns="efcf9526-8f58-4668-98d8-2ea05232c146">
      <Url>http://edweb/retail/edretail/TeamSites/Corp/WWRS/Workstreams/VM/_layouts/DocIdRedir.aspx?ID=F7FTNZDPCCWN-1787-27</Url>
      <Description>F7FTNZDPCCWN-1787-27</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A07DA61BCD4B7547AE8D10765BD0CE8E" ma:contentTypeVersion="0" ma:contentTypeDescription="Create a new document." ma:contentTypeScope="" ma:versionID="55b87418d99f100b3d29bdf3b873baf7">
  <xsd:schema xmlns:xsd="http://www.w3.org/2001/XMLSchema" xmlns:xs="http://www.w3.org/2001/XMLSchema" xmlns:p="http://schemas.microsoft.com/office/2006/metadata/properties" xmlns:ns2="efcf9526-8f58-4668-98d8-2ea05232c146" targetNamespace="http://schemas.microsoft.com/office/2006/metadata/properties" ma:root="true" ma:fieldsID="e60aa810e7516a17d986a3607e10a8a5" ns2:_="">
    <xsd:import namespace="efcf9526-8f58-4668-98d8-2ea05232c1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cf9526-8f58-4668-98d8-2ea05232c14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ECADBA-ED53-4B09-9B9E-9372BF1CBDCF}">
  <ds:schemaRefs>
    <ds:schemaRef ds:uri="http://schemas.microsoft.com/sharepoint/events"/>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efcf9526-8f58-4668-98d8-2ea05232c146"/>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5E40AFE3-F9F3-497F-A4C5-ED17B81B0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cf9526-8f58-4668-98d8-2ea05232c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Data Analytics for Computational Journalism</Template>
  <TotalTime>9450</TotalTime>
  <Words>29</Words>
  <Application>Microsoft Office PowerPoint</Application>
  <PresentationFormat>On-screen Show (16:9)</PresentationFormat>
  <Paragraphs>10</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Data Analytics for Computational Journalism</vt:lpstr>
      <vt:lpstr>PowerPoint Presentation</vt:lpstr>
      <vt:lpstr>PowerPoint Presentation</vt:lpstr>
      <vt:lpstr>PowerPoint Presentation</vt:lpstr>
      <vt:lpstr>PowerPoint Presentation</vt:lpstr>
      <vt:lpstr>The First-ever End-to-end System</vt:lpstr>
      <vt:lpstr>PowerPoint Presentation</vt:lpstr>
    </vt:vector>
  </TitlesOfParts>
  <Manager>&lt;Content Manager Name Here&gt;</Manager>
  <Company>The University of Texas at Arlington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Chengkai Li</dc:creator>
  <cp:keywords>&lt;Any Related Keywords&gt;</cp:keywords>
  <dc:description>Template: Saku Uchikawa, Microsoft Corporation
Formatting:
Event Date: 
Event Location: 
Audience Type: Internal</dc:description>
  <cp:lastModifiedBy>Chengkai Li</cp:lastModifiedBy>
  <cp:revision>660</cp:revision>
  <dcterms:created xsi:type="dcterms:W3CDTF">2013-05-03T04:52:11Z</dcterms:created>
  <dcterms:modified xsi:type="dcterms:W3CDTF">2017-03-09T07:11:53Z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0x010100A07DA61BCD4B7547AE8D10765BD0CE8E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d884eee4-06e6-490a-983b-432b80396b86</vt:lpwstr>
  </property>
</Properties>
</file>