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9326800" cy="32764413"/>
  <p:notesSz cx="6858000" cy="9144000"/>
  <p:defaultTextStyle>
    <a:defPPr>
      <a:defRPr lang="zh-CN"/>
    </a:defPPr>
    <a:lvl1pPr marL="0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45436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690872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36308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381744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27180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072616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18052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763488" algn="l" defTabSz="4690872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276" y="-90"/>
      </p:cViewPr>
      <p:guideLst>
        <p:guide orient="horz" pos="10320"/>
        <p:guide pos="15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1244E-1511-4D57-AF3E-0FF9BD162718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9313" y="685800"/>
            <a:ext cx="5159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99FE-F8AC-40D5-9686-4CD2F5C32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F99FE-F8AC-40D5-9686-4CD2F5C32E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99510" y="10178208"/>
            <a:ext cx="41927781" cy="70231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99022" y="18566502"/>
            <a:ext cx="34528760" cy="8373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45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90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36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81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2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72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1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763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5761932" y="1312097"/>
            <a:ext cx="11098530" cy="27955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66340" y="1312097"/>
            <a:ext cx="32473476" cy="279559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6476" y="21054173"/>
            <a:ext cx="41927781" cy="6507376"/>
          </a:xfrm>
        </p:spPr>
        <p:txBody>
          <a:bodyPr anchor="t"/>
          <a:lstStyle>
            <a:lvl1pPr algn="l">
              <a:defRPr sz="20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96476" y="13886961"/>
            <a:ext cx="41927781" cy="7167212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45436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690872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03630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8174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2718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7261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180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763488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66341" y="7645031"/>
            <a:ext cx="21786003" cy="21622998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2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74459" y="7645031"/>
            <a:ext cx="21786003" cy="21622998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2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66341" y="7334073"/>
            <a:ext cx="21794570" cy="3056493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45436" indent="0">
              <a:buNone/>
              <a:defRPr sz="10200" b="1"/>
            </a:lvl2pPr>
            <a:lvl3pPr marL="4690872" indent="0">
              <a:buNone/>
              <a:defRPr sz="9300" b="1"/>
            </a:lvl3pPr>
            <a:lvl4pPr marL="7036308" indent="0">
              <a:buNone/>
              <a:defRPr sz="8300" b="1"/>
            </a:lvl4pPr>
            <a:lvl5pPr marL="9381744" indent="0">
              <a:buNone/>
              <a:defRPr sz="8300" b="1"/>
            </a:lvl5pPr>
            <a:lvl6pPr marL="11727180" indent="0">
              <a:buNone/>
              <a:defRPr sz="8300" b="1"/>
            </a:lvl6pPr>
            <a:lvl7pPr marL="14072616" indent="0">
              <a:buNone/>
              <a:defRPr sz="8300" b="1"/>
            </a:lvl7pPr>
            <a:lvl8pPr marL="16418052" indent="0">
              <a:buNone/>
              <a:defRPr sz="8300" b="1"/>
            </a:lvl8pPr>
            <a:lvl9pPr marL="18763488" indent="0">
              <a:buNone/>
              <a:defRPr sz="8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466341" y="10390567"/>
            <a:ext cx="21794570" cy="18877462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057333" y="7334073"/>
            <a:ext cx="21803131" cy="3056493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45436" indent="0">
              <a:buNone/>
              <a:defRPr sz="10200" b="1"/>
            </a:lvl2pPr>
            <a:lvl3pPr marL="4690872" indent="0">
              <a:buNone/>
              <a:defRPr sz="9300" b="1"/>
            </a:lvl3pPr>
            <a:lvl4pPr marL="7036308" indent="0">
              <a:buNone/>
              <a:defRPr sz="8300" b="1"/>
            </a:lvl4pPr>
            <a:lvl5pPr marL="9381744" indent="0">
              <a:buNone/>
              <a:defRPr sz="8300" b="1"/>
            </a:lvl5pPr>
            <a:lvl6pPr marL="11727180" indent="0">
              <a:buNone/>
              <a:defRPr sz="8300" b="1"/>
            </a:lvl6pPr>
            <a:lvl7pPr marL="14072616" indent="0">
              <a:buNone/>
              <a:defRPr sz="8300" b="1"/>
            </a:lvl7pPr>
            <a:lvl8pPr marL="16418052" indent="0">
              <a:buNone/>
              <a:defRPr sz="8300" b="1"/>
            </a:lvl8pPr>
            <a:lvl9pPr marL="18763488" indent="0">
              <a:buNone/>
              <a:defRPr sz="8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057333" y="10390567"/>
            <a:ext cx="21803131" cy="18877462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6344" y="1304509"/>
            <a:ext cx="16228177" cy="5551748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85411" y="1304512"/>
            <a:ext cx="27575051" cy="27963519"/>
          </a:xfrm>
        </p:spPr>
        <p:txBody>
          <a:bodyPr/>
          <a:lstStyle>
            <a:lvl1pPr>
              <a:defRPr sz="16400"/>
            </a:lvl1pPr>
            <a:lvl2pPr>
              <a:defRPr sz="14400"/>
            </a:lvl2pPr>
            <a:lvl3pPr>
              <a:defRPr sz="12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66344" y="6856260"/>
            <a:ext cx="16228177" cy="22411771"/>
          </a:xfrm>
        </p:spPr>
        <p:txBody>
          <a:bodyPr/>
          <a:lstStyle>
            <a:lvl1pPr marL="0" indent="0">
              <a:buNone/>
              <a:defRPr sz="7200"/>
            </a:lvl1pPr>
            <a:lvl2pPr marL="2345436" indent="0">
              <a:buNone/>
              <a:defRPr sz="6200"/>
            </a:lvl2pPr>
            <a:lvl3pPr marL="4690872" indent="0">
              <a:buNone/>
              <a:defRPr sz="5100"/>
            </a:lvl3pPr>
            <a:lvl4pPr marL="7036308" indent="0">
              <a:buNone/>
              <a:defRPr sz="4700"/>
            </a:lvl4pPr>
            <a:lvl5pPr marL="9381744" indent="0">
              <a:buNone/>
              <a:defRPr sz="4700"/>
            </a:lvl5pPr>
            <a:lvl6pPr marL="11727180" indent="0">
              <a:buNone/>
              <a:defRPr sz="4700"/>
            </a:lvl6pPr>
            <a:lvl7pPr marL="14072616" indent="0">
              <a:buNone/>
              <a:defRPr sz="4700"/>
            </a:lvl7pPr>
            <a:lvl8pPr marL="16418052" indent="0">
              <a:buNone/>
              <a:defRPr sz="4700"/>
            </a:lvl8pPr>
            <a:lvl9pPr marL="18763488" indent="0">
              <a:buNone/>
              <a:defRPr sz="4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8398" y="22935090"/>
            <a:ext cx="29596080" cy="2707617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668398" y="2927561"/>
            <a:ext cx="29596080" cy="19658648"/>
          </a:xfrm>
        </p:spPr>
        <p:txBody>
          <a:bodyPr/>
          <a:lstStyle>
            <a:lvl1pPr marL="0" indent="0">
              <a:buNone/>
              <a:defRPr sz="16400"/>
            </a:lvl1pPr>
            <a:lvl2pPr marL="2345436" indent="0">
              <a:buNone/>
              <a:defRPr sz="14400"/>
            </a:lvl2pPr>
            <a:lvl3pPr marL="4690872" indent="0">
              <a:buNone/>
              <a:defRPr sz="12300"/>
            </a:lvl3pPr>
            <a:lvl4pPr marL="7036308" indent="0">
              <a:buNone/>
              <a:defRPr sz="10200"/>
            </a:lvl4pPr>
            <a:lvl5pPr marL="9381744" indent="0">
              <a:buNone/>
              <a:defRPr sz="10200"/>
            </a:lvl5pPr>
            <a:lvl6pPr marL="11727180" indent="0">
              <a:buNone/>
              <a:defRPr sz="10200"/>
            </a:lvl6pPr>
            <a:lvl7pPr marL="14072616" indent="0">
              <a:buNone/>
              <a:defRPr sz="10200"/>
            </a:lvl7pPr>
            <a:lvl8pPr marL="16418052" indent="0">
              <a:buNone/>
              <a:defRPr sz="10200"/>
            </a:lvl8pPr>
            <a:lvl9pPr marL="18763488" indent="0">
              <a:buNone/>
              <a:defRPr sz="10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668398" y="25642706"/>
            <a:ext cx="29596080" cy="3845266"/>
          </a:xfrm>
        </p:spPr>
        <p:txBody>
          <a:bodyPr/>
          <a:lstStyle>
            <a:lvl1pPr marL="0" indent="0">
              <a:buNone/>
              <a:defRPr sz="7200"/>
            </a:lvl1pPr>
            <a:lvl2pPr marL="2345436" indent="0">
              <a:buNone/>
              <a:defRPr sz="6200"/>
            </a:lvl2pPr>
            <a:lvl3pPr marL="4690872" indent="0">
              <a:buNone/>
              <a:defRPr sz="5100"/>
            </a:lvl3pPr>
            <a:lvl4pPr marL="7036308" indent="0">
              <a:buNone/>
              <a:defRPr sz="4700"/>
            </a:lvl4pPr>
            <a:lvl5pPr marL="9381744" indent="0">
              <a:buNone/>
              <a:defRPr sz="4700"/>
            </a:lvl5pPr>
            <a:lvl6pPr marL="11727180" indent="0">
              <a:buNone/>
              <a:defRPr sz="4700"/>
            </a:lvl6pPr>
            <a:lvl7pPr marL="14072616" indent="0">
              <a:buNone/>
              <a:defRPr sz="4700"/>
            </a:lvl7pPr>
            <a:lvl8pPr marL="16418052" indent="0">
              <a:buNone/>
              <a:defRPr sz="4700"/>
            </a:lvl8pPr>
            <a:lvl9pPr marL="18763488" indent="0">
              <a:buNone/>
              <a:defRPr sz="4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66341" y="1312097"/>
            <a:ext cx="44394120" cy="5460736"/>
          </a:xfrm>
          <a:prstGeom prst="rect">
            <a:avLst/>
          </a:prstGeom>
        </p:spPr>
        <p:txBody>
          <a:bodyPr vert="horz" lIns="469056" tIns="234527" rIns="469056" bIns="23452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66341" y="7645031"/>
            <a:ext cx="44394120" cy="21622998"/>
          </a:xfrm>
          <a:prstGeom prst="rect">
            <a:avLst/>
          </a:prstGeom>
        </p:spPr>
        <p:txBody>
          <a:bodyPr vert="horz" lIns="469056" tIns="234527" rIns="469056" bIns="23452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66341" y="30367759"/>
            <a:ext cx="11509587" cy="1744402"/>
          </a:xfrm>
          <a:prstGeom prst="rect">
            <a:avLst/>
          </a:prstGeom>
        </p:spPr>
        <p:txBody>
          <a:bodyPr vert="horz" lIns="469056" tIns="234527" rIns="469056" bIns="234527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853324" y="30367759"/>
            <a:ext cx="15620154" cy="1744402"/>
          </a:xfrm>
          <a:prstGeom prst="rect">
            <a:avLst/>
          </a:prstGeom>
        </p:spPr>
        <p:txBody>
          <a:bodyPr vert="horz" lIns="469056" tIns="234527" rIns="469056" bIns="234527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350874" y="30367759"/>
            <a:ext cx="11509587" cy="1744402"/>
          </a:xfrm>
          <a:prstGeom prst="rect">
            <a:avLst/>
          </a:prstGeom>
        </p:spPr>
        <p:txBody>
          <a:bodyPr vert="horz" lIns="469056" tIns="234527" rIns="469056" bIns="234527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90872" rtl="0" eaLnBrk="1" latinLnBrk="0" hangingPunct="1">
        <a:spcBef>
          <a:spcPct val="0"/>
        </a:spcBef>
        <a:buNone/>
        <a:defRPr sz="2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9077" indent="-1759077" algn="l" defTabSz="4690872" rtl="0" eaLnBrk="1" latinLnBrk="0" hangingPunct="1">
        <a:spcBef>
          <a:spcPct val="20000"/>
        </a:spcBef>
        <a:buFont typeface="Arial" pitchFamily="34" charset="0"/>
        <a:buChar char="•"/>
        <a:defRPr sz="16400" kern="1200">
          <a:solidFill>
            <a:schemeClr val="tx1"/>
          </a:solidFill>
          <a:latin typeface="+mn-lt"/>
          <a:ea typeface="+mn-ea"/>
          <a:cs typeface="+mn-cs"/>
        </a:defRPr>
      </a:lvl1pPr>
      <a:lvl2pPr marL="3811334" indent="-1465898" algn="l" defTabSz="4690872" rtl="0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63590" indent="-1172718" algn="l" defTabSz="4690872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09026" indent="-1172718" algn="l" defTabSz="4690872" rtl="0" eaLnBrk="1" latinLnBrk="0" hangingPunct="1">
        <a:spcBef>
          <a:spcPct val="20000"/>
        </a:spcBef>
        <a:buFont typeface="Arial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554462" indent="-1172718" algn="l" defTabSz="4690872" rtl="0" eaLnBrk="1" latinLnBrk="0" hangingPunct="1">
        <a:spcBef>
          <a:spcPct val="20000"/>
        </a:spcBef>
        <a:buFont typeface="Arial" pitchFamily="34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99898" indent="-1172718" algn="l" defTabSz="4690872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245334" indent="-1172718" algn="l" defTabSz="4690872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590770" indent="-1172718" algn="l" defTabSz="4690872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936206" indent="-1172718" algn="l" defTabSz="4690872" rtl="0" eaLnBrk="1" latinLnBrk="0" hangingPunct="1">
        <a:spcBef>
          <a:spcPct val="20000"/>
        </a:spcBef>
        <a:buFont typeface="Arial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45436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690872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36308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381744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27180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72616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18052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763488" algn="l" defTabSz="4690872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4.gif"/><Relationship Id="rId3" Type="http://schemas.openxmlformats.org/officeDocument/2006/relationships/image" Target="../media/image1.gi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49326800" cy="34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lvl="1"/>
            <a:r>
              <a:rPr lang="en-US" altLang="zh-CN" sz="8800" b="1" dirty="0" smtClean="0">
                <a:solidFill>
                  <a:srgbClr val="7030A0"/>
                </a:solidFill>
              </a:rPr>
              <a:t>Prominent Streak Discovery in Sequence Data                                               </a:t>
            </a:r>
          </a:p>
          <a:p>
            <a:pPr lvl="1"/>
            <a:r>
              <a:rPr lang="en-US" altLang="zh-CN" sz="5400" i="1" dirty="0" smtClean="0">
                <a:solidFill>
                  <a:schemeClr val="tx1"/>
                </a:solidFill>
              </a:rPr>
              <a:t>Xiao Jiang  , Chengkai Li  , Ping Luo  , Min Wang  , Yong </a:t>
            </a:r>
            <a:r>
              <a:rPr lang="en-US" altLang="zh-CN" sz="5400" i="1" dirty="0" smtClean="0">
                <a:solidFill>
                  <a:schemeClr val="tx1"/>
                </a:solidFill>
              </a:rPr>
              <a:t>Yu</a:t>
            </a:r>
          </a:p>
          <a:p>
            <a:pPr lvl="1"/>
            <a:r>
              <a:rPr lang="en-US" altLang="zh-CN" sz="5400" dirty="0" smtClean="0">
                <a:solidFill>
                  <a:schemeClr val="tx1"/>
                </a:solidFill>
              </a:rPr>
              <a:t>(</a:t>
            </a:r>
            <a:r>
              <a:rPr lang="en-US" altLang="zh-CN" sz="5400" baseline="30000" dirty="0" smtClean="0">
                <a:solidFill>
                  <a:schemeClr val="tx1"/>
                </a:solidFill>
              </a:rPr>
              <a:t>1</a:t>
            </a:r>
            <a:r>
              <a:rPr lang="en-US" altLang="zh-CN" sz="5400" dirty="0" smtClean="0">
                <a:solidFill>
                  <a:schemeClr val="tx1"/>
                </a:solidFill>
              </a:rPr>
              <a:t> Shanghai Jiao Tong University; </a:t>
            </a:r>
            <a:r>
              <a:rPr lang="en-US" altLang="zh-CN" sz="54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5400" dirty="0" smtClean="0">
                <a:solidFill>
                  <a:schemeClr val="tx1"/>
                </a:solidFill>
              </a:rPr>
              <a:t> The University of Texas at Arlington; </a:t>
            </a:r>
            <a:r>
              <a:rPr lang="en-US" altLang="zh-CN" sz="54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5400" dirty="0" smtClean="0">
                <a:solidFill>
                  <a:schemeClr val="tx1"/>
                </a:solidFill>
              </a:rPr>
              <a:t> HP Labs China)</a:t>
            </a:r>
            <a:endParaRPr lang="zh-CN" altLang="en-US" sz="5400" dirty="0" smtClean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25847709" y="19082085"/>
            <a:ext cx="28637865" cy="239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7982191" y="19111312"/>
            <a:ext cx="28744436" cy="10994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3661101"/>
            <a:ext cx="1587652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5400" b="1" dirty="0" smtClean="0"/>
              <a:t>1. Motivation</a:t>
            </a:r>
            <a:endParaRPr lang="zh-CN" altLang="en-US" sz="5400" b="1" dirty="0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2165042" y="19089895"/>
            <a:ext cx="28971785" cy="10755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19105340" y="19249046"/>
            <a:ext cx="28971785" cy="2391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688" y="4500886"/>
            <a:ext cx="15625736" cy="5986244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Prominent streaks stated in news </a:t>
            </a:r>
            <a:r>
              <a:rPr lang="en-US" sz="4400" b="1" dirty="0" smtClean="0">
                <a:solidFill>
                  <a:srgbClr val="7030A0"/>
                </a:solidFill>
              </a:rPr>
              <a:t>articles</a:t>
            </a:r>
            <a:r>
              <a:rPr lang="en-US" altLang="zh-CN" sz="4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4200" i="1" dirty="0" smtClean="0"/>
              <a:t>  </a:t>
            </a:r>
            <a:r>
              <a:rPr lang="en-US" altLang="zh-CN" sz="4200" i="1" dirty="0" smtClean="0"/>
              <a:t>This month the Chinese capital has experienced 10 days with a maximum temperature in around 35 degrees Celsius – the most for the month of July in a decade.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4200" i="1" dirty="0" smtClean="0"/>
              <a:t> </a:t>
            </a:r>
            <a:r>
              <a:rPr lang="en-US" altLang="zh-CN" sz="4200" i="1" dirty="0" smtClean="0"/>
              <a:t> </a:t>
            </a:r>
            <a:r>
              <a:rPr lang="en-US" altLang="zh-CN" sz="4200" i="1" dirty="0" smtClean="0"/>
              <a:t>The </a:t>
            </a:r>
            <a:r>
              <a:rPr lang="en-US" altLang="zh-CN" sz="4200" i="1" dirty="0" smtClean="0"/>
              <a:t>Nikkei 225 closed below 10000 for the 12th consecutive week, the longest such streak since June </a:t>
            </a:r>
            <a:r>
              <a:rPr lang="en-US" altLang="zh-CN" sz="4200" i="1" dirty="0" smtClean="0"/>
              <a:t>2009.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4200" i="1" dirty="0" smtClean="0"/>
              <a:t> </a:t>
            </a:r>
            <a:r>
              <a:rPr lang="en-US" altLang="zh-CN" sz="4200" i="1" dirty="0" smtClean="0"/>
              <a:t> </a:t>
            </a:r>
            <a:r>
              <a:rPr lang="en-US" altLang="zh-CN" sz="4200" i="1" dirty="0" smtClean="0"/>
              <a:t>He </a:t>
            </a:r>
            <a:r>
              <a:rPr lang="en-US" altLang="zh-CN" sz="4200" i="1" dirty="0" smtClean="0"/>
              <a:t>(</a:t>
            </a:r>
            <a:r>
              <a:rPr lang="en-US" altLang="zh-CN" sz="4200" i="1" dirty="0" err="1" smtClean="0"/>
              <a:t>LeBron</a:t>
            </a:r>
            <a:r>
              <a:rPr lang="en-US" altLang="zh-CN" sz="4200" i="1" dirty="0" smtClean="0"/>
              <a:t> James) scored 35 or more points in nine consecutive games and joined Michael Jordan and Kobe Bryant as the only players since 1970 to accomplish the feat. </a:t>
            </a:r>
            <a:endParaRPr lang="en-US" altLang="zh-CN" sz="4200" dirty="0" smtClean="0"/>
          </a:p>
        </p:txBody>
      </p:sp>
      <p:sp>
        <p:nvSpPr>
          <p:cNvPr id="22" name="矩形 21"/>
          <p:cNvSpPr/>
          <p:nvPr/>
        </p:nvSpPr>
        <p:spPr>
          <a:xfrm>
            <a:off x="0" y="10590586"/>
            <a:ext cx="15876526" cy="85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5400" b="1" dirty="0" smtClean="0"/>
              <a:t>2. Problem Formulation</a:t>
            </a:r>
            <a:endParaRPr lang="zh-CN" alt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7130" y="11485662"/>
            <a:ext cx="15953342" cy="7586682"/>
          </a:xfrm>
          <a:prstGeom prst="rect">
            <a:avLst/>
          </a:prstGeom>
          <a:noFill/>
          <a:ln>
            <a:noFill/>
          </a:ln>
        </p:spPr>
        <p:txBody>
          <a:bodyPr wrap="square" lIns="137151" tIns="68575" rIns="137151" bIns="68575" rtlCol="0">
            <a:spAutoFit/>
          </a:bodyPr>
          <a:lstStyle/>
          <a:p>
            <a:r>
              <a:rPr lang="en-US" altLang="zh-CN" sz="4400" dirty="0" smtClean="0"/>
              <a:t>In a sequence of values, </a:t>
            </a:r>
            <a:r>
              <a:rPr lang="en-US" altLang="zh-CN" sz="4400" dirty="0" smtClean="0"/>
              <a:t>a streak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&lt;[l, r], v&gt;</a:t>
            </a:r>
            <a:r>
              <a:rPr lang="en-US" altLang="zh-CN" sz="4400" b="1" dirty="0" smtClean="0"/>
              <a:t> </a:t>
            </a:r>
            <a:r>
              <a:rPr lang="en-US" altLang="zh-CN" sz="4400" dirty="0" smtClean="0"/>
              <a:t>is </a:t>
            </a:r>
            <a:r>
              <a:rPr lang="en-US" altLang="zh-CN" sz="4400" dirty="0" smtClean="0"/>
              <a:t>the </a:t>
            </a:r>
            <a:r>
              <a:rPr lang="en-US" altLang="zh-CN" sz="4400" dirty="0" smtClean="0"/>
              <a:t>triple of </a:t>
            </a:r>
            <a:r>
              <a:rPr lang="en-US" altLang="zh-CN" sz="4400" dirty="0" smtClean="0"/>
              <a:t>left-end</a:t>
            </a:r>
            <a:r>
              <a:rPr lang="en-US" altLang="zh-CN" sz="4400" dirty="0" smtClean="0"/>
              <a:t>, </a:t>
            </a:r>
            <a:r>
              <a:rPr lang="en-US" altLang="zh-CN" sz="4400" dirty="0" smtClean="0"/>
              <a:t>right-end</a:t>
            </a:r>
            <a:r>
              <a:rPr lang="en-US" altLang="zh-CN" sz="4400" dirty="0" smtClean="0"/>
              <a:t>, and the minimum value in the </a:t>
            </a:r>
            <a:r>
              <a:rPr lang="en-US" altLang="zh-CN" sz="4400" dirty="0" smtClean="0"/>
              <a:t>interval. E.g.</a:t>
            </a:r>
          </a:p>
          <a:p>
            <a:pPr marL="771525" indent="-771525" algn="ctr"/>
            <a:r>
              <a:rPr lang="en-US" altLang="zh-CN" sz="4400" dirty="0" smtClean="0"/>
              <a:t>3   1   7   7   2   </a:t>
            </a:r>
            <a:r>
              <a:rPr lang="en-US" altLang="zh-CN" sz="4400" dirty="0" smtClean="0">
                <a:solidFill>
                  <a:srgbClr val="00B050"/>
                </a:solidFill>
              </a:rPr>
              <a:t>5   4   6   </a:t>
            </a:r>
            <a:r>
              <a:rPr lang="en-US" altLang="zh-CN" sz="4400" dirty="0" smtClean="0"/>
              <a:t>7   3</a:t>
            </a:r>
          </a:p>
          <a:p>
            <a:pPr marL="771525" indent="-771525"/>
            <a:r>
              <a:rPr lang="en-US" altLang="zh-CN" sz="4400" dirty="0" smtClean="0">
                <a:solidFill>
                  <a:srgbClr val="FF0000"/>
                </a:solidFill>
              </a:rPr>
              <a:t>                                                           </a:t>
            </a:r>
            <a:r>
              <a:rPr lang="en-US" altLang="zh-CN" sz="4400" dirty="0" smtClean="0">
                <a:solidFill>
                  <a:srgbClr val="00B050"/>
                </a:solidFill>
              </a:rPr>
              <a:t>&lt;[</a:t>
            </a:r>
            <a:r>
              <a:rPr lang="en-US" altLang="zh-CN" sz="4400" dirty="0" smtClean="0">
                <a:solidFill>
                  <a:srgbClr val="00B050"/>
                </a:solidFill>
              </a:rPr>
              <a:t>6, 8], 4&gt;</a:t>
            </a:r>
          </a:p>
          <a:p>
            <a:pPr marL="771525" indent="-771525"/>
            <a:r>
              <a:rPr lang="en-US" altLang="zh-CN" sz="4400" dirty="0" smtClean="0"/>
              <a:t>We define the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Dominance Relationship</a:t>
            </a:r>
            <a:r>
              <a:rPr lang="en-US" altLang="zh-CN" sz="4400" dirty="0" smtClean="0"/>
              <a:t>: </a:t>
            </a:r>
          </a:p>
          <a:p>
            <a:pPr marL="771525" indent="-771525" algn="ctr"/>
            <a:r>
              <a:rPr lang="en-US" altLang="zh-CN" sz="4400" dirty="0" smtClean="0"/>
              <a:t>Streak                           dominates streak                            </a:t>
            </a:r>
            <a:r>
              <a:rPr lang="en-US" altLang="zh-CN" sz="4400" dirty="0" err="1" smtClean="0"/>
              <a:t>iff</a:t>
            </a:r>
            <a:endParaRPr lang="en-US" altLang="zh-CN" sz="4400" dirty="0" smtClean="0"/>
          </a:p>
          <a:p>
            <a:pPr marL="771525" indent="-771525" algn="ctr"/>
            <a:endParaRPr lang="en-US" altLang="zh-CN" sz="4400" dirty="0" smtClean="0"/>
          </a:p>
          <a:p>
            <a:pPr marL="771525" indent="-771525" algn="ctr"/>
            <a:r>
              <a:rPr lang="en-US" altLang="zh-CN" sz="4400" dirty="0" smtClean="0"/>
              <a:t>or </a:t>
            </a:r>
          </a:p>
          <a:p>
            <a:pPr marL="771525" indent="-771525" algn="ctr"/>
            <a:endParaRPr lang="en-US" altLang="zh-CN" sz="4400" dirty="0" smtClean="0"/>
          </a:p>
          <a:p>
            <a:pPr marL="771525" indent="-771525"/>
            <a:r>
              <a:rPr lang="en-US" altLang="zh-CN" sz="4400" b="1" dirty="0" smtClean="0">
                <a:solidFill>
                  <a:srgbClr val="FF0000"/>
                </a:solidFill>
              </a:rPr>
              <a:t>Prominent streaks</a:t>
            </a:r>
            <a:r>
              <a:rPr lang="en-US" altLang="zh-CN" sz="4400" b="1" dirty="0" smtClean="0"/>
              <a:t>  </a:t>
            </a:r>
            <a:r>
              <a:rPr lang="en-US" altLang="zh-CN" sz="4400" dirty="0" smtClean="0"/>
              <a:t>are </a:t>
            </a:r>
            <a:r>
              <a:rPr lang="en-US" altLang="zh-CN" sz="4400" dirty="0" smtClean="0"/>
              <a:t>streaks </a:t>
            </a:r>
            <a:r>
              <a:rPr lang="en-US" altLang="zh-CN" sz="4400" dirty="0" smtClean="0"/>
              <a:t>that are </a:t>
            </a:r>
            <a:r>
              <a:rPr lang="en-US" altLang="zh-CN" sz="4400" dirty="0" smtClean="0"/>
              <a:t>not dominated by others.</a:t>
            </a:r>
          </a:p>
          <a:p>
            <a:pPr marL="771525" indent="-771525"/>
            <a:r>
              <a:rPr lang="en-US" altLang="zh-CN" sz="4400" b="1" dirty="0" smtClean="0">
                <a:solidFill>
                  <a:srgbClr val="7030A0"/>
                </a:solidFill>
              </a:rPr>
              <a:t>Task 1: given a data sequence, compute the prominent </a:t>
            </a:r>
            <a:r>
              <a:rPr lang="en-US" altLang="zh-CN" sz="4400" b="1" dirty="0" smtClean="0">
                <a:solidFill>
                  <a:srgbClr val="7030A0"/>
                </a:solidFill>
              </a:rPr>
              <a:t>streaks</a:t>
            </a:r>
            <a:r>
              <a:rPr lang="en-US" altLang="zh-CN" sz="4400" dirty="0" smtClean="0">
                <a:solidFill>
                  <a:srgbClr val="7030A0"/>
                </a:solidFill>
              </a:rPr>
              <a:t>. </a:t>
            </a:r>
            <a:r>
              <a:rPr lang="en-US" altLang="zh-CN" sz="4400" dirty="0" smtClean="0"/>
              <a:t>E.g</a:t>
            </a:r>
            <a:r>
              <a:rPr lang="en-US" altLang="zh-CN" sz="4400" dirty="0" smtClean="0"/>
              <a:t>.  </a:t>
            </a:r>
            <a:endParaRPr lang="zh-CN" altLang="en-US" sz="44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8245576" y="13539714"/>
            <a:ext cx="172819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9032" y="15053470"/>
            <a:ext cx="3096344" cy="536929"/>
          </a:xfrm>
          <a:prstGeom prst="rect">
            <a:avLst/>
          </a:prstGeom>
        </p:spPr>
      </p:pic>
      <p:pic>
        <p:nvPicPr>
          <p:cNvPr id="14" name="图片 13" descr="s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22880" y="15000660"/>
            <a:ext cx="3211328" cy="556867"/>
          </a:xfrm>
          <a:prstGeom prst="rect">
            <a:avLst/>
          </a:prstGeom>
        </p:spPr>
      </p:pic>
      <p:pic>
        <p:nvPicPr>
          <p:cNvPr id="15" name="图片 14" descr="d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3229" y="15832543"/>
            <a:ext cx="4211556" cy="1453175"/>
          </a:xfrm>
          <a:prstGeom prst="rect">
            <a:avLst/>
          </a:prstGeom>
        </p:spPr>
      </p:pic>
      <p:pic>
        <p:nvPicPr>
          <p:cNvPr id="16" name="图片 15" descr="d2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61354" y="15839287"/>
            <a:ext cx="3836750" cy="1391741"/>
          </a:xfrm>
          <a:prstGeom prst="rect">
            <a:avLst/>
          </a:prstGeom>
        </p:spPr>
      </p:pic>
      <p:pic>
        <p:nvPicPr>
          <p:cNvPr id="17" name="图片 16" descr="p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77542" y="18902486"/>
            <a:ext cx="8588514" cy="554461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3450274" y="3589662"/>
            <a:ext cx="15879639" cy="85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5400" b="1" dirty="0" smtClean="0"/>
              <a:t>6. Experiments</a:t>
            </a:r>
            <a:endParaRPr lang="zh-CN" altLang="en-US" sz="5400" b="1" dirty="0"/>
          </a:p>
        </p:txBody>
      </p:sp>
      <p:sp>
        <p:nvSpPr>
          <p:cNvPr id="44" name="椭圆 43"/>
          <p:cNvSpPr/>
          <p:nvPr/>
        </p:nvSpPr>
        <p:spPr>
          <a:xfrm>
            <a:off x="3051338" y="30207742"/>
            <a:ext cx="6130342" cy="136409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37151" tIns="68575" rIns="137151" bIns="68575" rtlCol="0" anchor="ctr"/>
          <a:lstStyle/>
          <a:p>
            <a:r>
              <a:rPr lang="en-US" altLang="zh-CN" sz="4400" dirty="0" smtClean="0"/>
              <a:t>Skyline Operation </a:t>
            </a:r>
            <a:endParaRPr lang="zh-CN" altLang="en-US" sz="4400" dirty="0"/>
          </a:p>
        </p:txBody>
      </p:sp>
      <p:sp>
        <p:nvSpPr>
          <p:cNvPr id="69" name="矩形 68"/>
          <p:cNvSpPr/>
          <p:nvPr/>
        </p:nvSpPr>
        <p:spPr>
          <a:xfrm>
            <a:off x="16519468" y="3589662"/>
            <a:ext cx="16144988" cy="85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5400" b="1" dirty="0" smtClean="0"/>
              <a:t>4. Local Prominent Streak</a:t>
            </a:r>
            <a:endParaRPr lang="zh-CN" altLang="en-US" sz="5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6454488" y="4518356"/>
            <a:ext cx="16410340" cy="5237321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/>
          <a:p>
            <a:pPr algn="ctr"/>
            <a:r>
              <a:rPr lang="en-US" altLang="zh-CN" sz="4400" dirty="0" smtClean="0"/>
              <a:t>Streak                           dominates  streak                            </a:t>
            </a:r>
            <a:r>
              <a:rPr lang="en-US" altLang="zh-CN" sz="4400" b="1" dirty="0" smtClean="0">
                <a:solidFill>
                  <a:srgbClr val="FF0000"/>
                </a:solidFill>
              </a:rPr>
              <a:t>locally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iff</a:t>
            </a:r>
            <a:r>
              <a:rPr lang="en-US" altLang="zh-CN" sz="4400" dirty="0" smtClean="0"/>
              <a:t>         </a:t>
            </a:r>
          </a:p>
          <a:p>
            <a:r>
              <a:rPr lang="en-US" altLang="zh-CN" sz="4400" dirty="0" smtClean="0"/>
              <a:t>                            </a:t>
            </a:r>
            <a:r>
              <a:rPr lang="en-US" altLang="zh-CN" sz="4400" dirty="0" smtClean="0"/>
              <a:t> </a:t>
            </a:r>
            <a:r>
              <a:rPr lang="en-US" altLang="zh-CN" sz="4400" dirty="0" smtClean="0"/>
              <a:t>s1 </a:t>
            </a:r>
            <a:r>
              <a:rPr lang="en-US" altLang="zh-CN" sz="4400" dirty="0" smtClean="0"/>
              <a:t> dominates  s2      and </a:t>
            </a:r>
            <a:endParaRPr lang="en-US" altLang="zh-CN" sz="4400" dirty="0" smtClean="0"/>
          </a:p>
          <a:p>
            <a:pPr>
              <a:spcBef>
                <a:spcPts val="1000"/>
              </a:spcBef>
            </a:pPr>
            <a:r>
              <a:rPr lang="en-US" altLang="zh-CN" sz="4400" b="1" dirty="0" smtClean="0">
                <a:solidFill>
                  <a:srgbClr val="FF0000"/>
                </a:solidFill>
              </a:rPr>
              <a:t>Local prominent streaks (LPS) </a:t>
            </a:r>
            <a:r>
              <a:rPr lang="en-US" altLang="zh-CN" sz="4400" dirty="0" smtClean="0"/>
              <a:t>are </a:t>
            </a:r>
            <a:r>
              <a:rPr lang="en-US" altLang="zh-CN" sz="4400" dirty="0" smtClean="0"/>
              <a:t>streaks that are </a:t>
            </a:r>
            <a:r>
              <a:rPr lang="en-US" altLang="zh-CN" sz="4400" dirty="0" smtClean="0"/>
              <a:t>not </a:t>
            </a:r>
            <a:r>
              <a:rPr lang="en-US" altLang="zh-CN" sz="4400" i="1" dirty="0" smtClean="0"/>
              <a:t>locally dominated</a:t>
            </a:r>
            <a:r>
              <a:rPr lang="en-US" altLang="zh-CN" sz="4400" dirty="0" smtClean="0"/>
              <a:t> by others. </a:t>
            </a:r>
          </a:p>
          <a:p>
            <a:pPr>
              <a:spcBef>
                <a:spcPts val="1000"/>
              </a:spcBef>
            </a:pPr>
            <a:r>
              <a:rPr lang="en-US" altLang="zh-CN" sz="4400" b="1" dirty="0" smtClean="0">
                <a:solidFill>
                  <a:srgbClr val="7030A0"/>
                </a:solidFill>
              </a:rPr>
              <a:t>Property 1:</a:t>
            </a:r>
            <a:r>
              <a:rPr lang="en-US" altLang="zh-CN" sz="4400" dirty="0" smtClean="0">
                <a:solidFill>
                  <a:srgbClr val="7030A0"/>
                </a:solidFill>
              </a:rPr>
              <a:t>  </a:t>
            </a:r>
            <a:r>
              <a:rPr lang="en-US" altLang="zh-CN" sz="4400" dirty="0" smtClean="0"/>
              <a:t>prominent streaks  are also LPS</a:t>
            </a:r>
          </a:p>
          <a:p>
            <a:r>
              <a:rPr lang="en-US" altLang="zh-CN" sz="4400" b="1" dirty="0" smtClean="0">
                <a:solidFill>
                  <a:srgbClr val="7030A0"/>
                </a:solidFill>
              </a:rPr>
              <a:t>Property 2</a:t>
            </a:r>
            <a:r>
              <a:rPr lang="en-US" altLang="zh-CN" sz="4400" b="1" dirty="0" smtClean="0"/>
              <a:t>:  </a:t>
            </a:r>
            <a:r>
              <a:rPr lang="en-US" altLang="zh-CN" sz="4400" dirty="0" smtClean="0"/>
              <a:t>the number of LPS is less than or equal to </a:t>
            </a:r>
            <a:r>
              <a:rPr lang="en-US" altLang="zh-CN" sz="4400" dirty="0" smtClean="0"/>
              <a:t>sequence length</a:t>
            </a:r>
            <a:endParaRPr lang="en-US" altLang="zh-CN" sz="4400" dirty="0" smtClean="0"/>
          </a:p>
          <a:p>
            <a:pPr algn="ctr">
              <a:spcBef>
                <a:spcPts val="800"/>
              </a:spcBef>
            </a:pPr>
            <a:r>
              <a:rPr lang="en-US" altLang="zh-CN" sz="4400" b="1" dirty="0" smtClean="0">
                <a:solidFill>
                  <a:srgbClr val="7030A0"/>
                </a:solidFill>
              </a:rPr>
              <a:t>Conclusion: </a:t>
            </a:r>
            <a:r>
              <a:rPr lang="en-US" altLang="zh-CN" sz="4400" dirty="0" smtClean="0"/>
              <a:t>LPS </a:t>
            </a:r>
            <a:r>
              <a:rPr lang="en-US" altLang="zh-CN" sz="4400" dirty="0" smtClean="0"/>
              <a:t>is a good </a:t>
            </a:r>
            <a:r>
              <a:rPr lang="en-US" altLang="zh-CN" sz="4400" dirty="0" smtClean="0"/>
              <a:t>set of candidate streaks</a:t>
            </a:r>
            <a:endParaRPr lang="en-US" altLang="zh-CN" sz="4400" dirty="0" smtClean="0"/>
          </a:p>
        </p:txBody>
      </p:sp>
      <p:pic>
        <p:nvPicPr>
          <p:cNvPr id="75" name="图片 74" descr="s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46776" y="4661232"/>
            <a:ext cx="3184882" cy="552282"/>
          </a:xfrm>
          <a:prstGeom prst="rect">
            <a:avLst/>
          </a:prstGeom>
        </p:spPr>
      </p:pic>
      <p:pic>
        <p:nvPicPr>
          <p:cNvPr id="76" name="图片 75" descr="s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63600" y="4644902"/>
            <a:ext cx="3240360" cy="561901"/>
          </a:xfrm>
          <a:prstGeom prst="rect">
            <a:avLst/>
          </a:prstGeom>
        </p:spPr>
      </p:pic>
      <p:pic>
        <p:nvPicPr>
          <p:cNvPr id="77" name="图片 76" descr="supset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391592" y="5364982"/>
            <a:ext cx="3488137" cy="64807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74480" y="23573431"/>
            <a:ext cx="16512056" cy="2169815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Monitoring:</a:t>
            </a:r>
          </a:p>
          <a:p>
            <a:r>
              <a:rPr lang="en-US" sz="4400" dirty="0" smtClean="0"/>
              <a:t>Real-world data sequence often grows, with </a:t>
            </a:r>
            <a:r>
              <a:rPr lang="en-US" sz="4400" dirty="0" smtClean="0"/>
              <a:t>newly appended values.</a:t>
            </a:r>
            <a:endParaRPr lang="en-US" sz="4400" dirty="0" smtClean="0"/>
          </a:p>
          <a:p>
            <a:r>
              <a:rPr lang="en-US" altLang="zh-CN" sz="4400" b="1" dirty="0" smtClean="0">
                <a:solidFill>
                  <a:srgbClr val="7030A0"/>
                </a:solidFill>
              </a:rPr>
              <a:t>Task 2:  keep the prominent streaks up-to-date</a:t>
            </a:r>
            <a:endParaRPr lang="zh-CN" altLang="en-US" sz="4400" b="1" dirty="0" smtClean="0">
              <a:solidFill>
                <a:srgbClr val="7030A0"/>
              </a:solidFill>
            </a:endParaRPr>
          </a:p>
        </p:txBody>
      </p:sp>
      <p:pic>
        <p:nvPicPr>
          <p:cNvPr id="79" name="图片 78" descr="lp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35008" y="9614014"/>
            <a:ext cx="7688588" cy="5040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6519468" y="15374094"/>
            <a:ext cx="17288948" cy="5801578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zh-CN" sz="4400" dirty="0" smtClean="0"/>
              <a:t>1. Maintain a list of streaks when scanning </a:t>
            </a:r>
            <a:r>
              <a:rPr lang="en-US" altLang="zh-CN" sz="4400" dirty="0" smtClean="0"/>
              <a:t>the sequence rightward</a:t>
            </a:r>
            <a:r>
              <a:rPr lang="en-US" altLang="zh-CN" sz="44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altLang="zh-CN" sz="4400" dirty="0" smtClean="0"/>
              <a:t>2. After scanning the </a:t>
            </a:r>
            <a:r>
              <a:rPr lang="en-US" altLang="zh-CN" sz="4400" i="1" dirty="0" err="1" smtClean="0"/>
              <a:t>k</a:t>
            </a:r>
            <a:r>
              <a:rPr lang="en-US" altLang="zh-CN" sz="4400" dirty="0" err="1" smtClean="0"/>
              <a:t>th</a:t>
            </a:r>
            <a:r>
              <a:rPr lang="en-US" altLang="zh-CN" sz="4400" dirty="0" smtClean="0"/>
              <a:t> </a:t>
            </a:r>
            <a:r>
              <a:rPr lang="en-US" altLang="zh-CN" sz="4400" dirty="0" smtClean="0"/>
              <a:t>value, right-ends </a:t>
            </a:r>
            <a:r>
              <a:rPr lang="en-US" altLang="zh-CN" sz="4400" dirty="0" smtClean="0"/>
              <a:t>of </a:t>
            </a:r>
            <a:r>
              <a:rPr lang="en-US" altLang="zh-CN" sz="4400" dirty="0" smtClean="0"/>
              <a:t>streaks </a:t>
            </a:r>
            <a:r>
              <a:rPr lang="en-US" altLang="zh-CN" sz="4400" dirty="0" smtClean="0"/>
              <a:t>in the list are all </a:t>
            </a:r>
            <a:r>
              <a:rPr lang="en-US" altLang="zh-CN" sz="4400" i="1" dirty="0" smtClean="0"/>
              <a:t>k</a:t>
            </a:r>
            <a:r>
              <a:rPr lang="en-US" altLang="zh-CN" sz="44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altLang="zh-CN" sz="4400" dirty="0" smtClean="0"/>
              <a:t>3. When scanning </a:t>
            </a:r>
            <a:r>
              <a:rPr lang="en-US" altLang="zh-CN" sz="4400" i="1" dirty="0" smtClean="0"/>
              <a:t>(k+1)</a:t>
            </a:r>
            <a:r>
              <a:rPr lang="en-US" altLang="zh-CN" sz="4400" dirty="0" smtClean="0"/>
              <a:t>-</a:t>
            </a:r>
            <a:r>
              <a:rPr lang="en-US" altLang="zh-CN" sz="4400" dirty="0" err="1" smtClean="0"/>
              <a:t>th</a:t>
            </a:r>
            <a:r>
              <a:rPr lang="en-US" altLang="zh-CN" sz="4400" dirty="0" smtClean="0"/>
              <a:t> value, try to extend </a:t>
            </a:r>
            <a:r>
              <a:rPr lang="en-US" altLang="zh-CN" sz="4400" dirty="0" smtClean="0"/>
              <a:t>the streaks rightward</a:t>
            </a:r>
            <a:r>
              <a:rPr lang="en-US" altLang="zh-CN" sz="4400" dirty="0" smtClean="0"/>
              <a:t>.  </a:t>
            </a:r>
            <a:endParaRPr lang="en-US" altLang="zh-CN" sz="4400" dirty="0" smtClean="0"/>
          </a:p>
          <a:p>
            <a:pPr>
              <a:spcBef>
                <a:spcPts val="1200"/>
              </a:spcBef>
            </a:pPr>
            <a:endParaRPr lang="en-US" altLang="zh-CN" sz="4400" dirty="0" smtClean="0"/>
          </a:p>
          <a:p>
            <a:pPr>
              <a:spcBef>
                <a:spcPts val="1200"/>
              </a:spcBef>
            </a:pPr>
            <a:endParaRPr lang="en-US" altLang="zh-CN" sz="4400" dirty="0" smtClean="0"/>
          </a:p>
          <a:p>
            <a:pPr>
              <a:spcBef>
                <a:spcPts val="1200"/>
              </a:spcBef>
            </a:pPr>
            <a:endParaRPr lang="en-US" altLang="zh-CN" sz="4400" dirty="0" smtClean="0"/>
          </a:p>
          <a:p>
            <a:pPr>
              <a:spcBef>
                <a:spcPts val="1200"/>
              </a:spcBef>
            </a:pPr>
            <a:r>
              <a:rPr lang="en-US" altLang="zh-CN" sz="4400" dirty="0" smtClean="0"/>
              <a:t>4. After scanning the last value, </a:t>
            </a:r>
            <a:r>
              <a:rPr lang="en-US" altLang="zh-CN" sz="4400" dirty="0" smtClean="0"/>
              <a:t>all the streaks </a:t>
            </a:r>
            <a:r>
              <a:rPr lang="en-US" altLang="zh-CN" sz="4400" dirty="0" smtClean="0"/>
              <a:t>in the list are </a:t>
            </a:r>
            <a:r>
              <a:rPr lang="en-US" altLang="zh-CN" sz="4400" dirty="0" smtClean="0"/>
              <a:t>LPS. </a:t>
            </a:r>
            <a:endParaRPr lang="en-US" altLang="zh-CN" sz="44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7246576" y="17982329"/>
            <a:ext cx="15769752" cy="2323703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4400" dirty="0" smtClean="0"/>
              <a:t>3.1 </a:t>
            </a:r>
            <a:r>
              <a:rPr lang="en-US" altLang="zh-CN" sz="4400" dirty="0" smtClean="0"/>
              <a:t>S</a:t>
            </a:r>
            <a:r>
              <a:rPr lang="en-US" altLang="zh-CN" sz="4400" dirty="0" smtClean="0"/>
              <a:t>treaks </a:t>
            </a:r>
            <a:r>
              <a:rPr lang="en-US" altLang="zh-CN" sz="4400" dirty="0" smtClean="0"/>
              <a:t>whose </a:t>
            </a:r>
            <a:r>
              <a:rPr lang="en-US" altLang="zh-CN" sz="4400" i="1" dirty="0" smtClean="0"/>
              <a:t>v</a:t>
            </a:r>
            <a:r>
              <a:rPr lang="en-US" altLang="zh-CN" sz="4400" dirty="0" smtClean="0"/>
              <a:t> is less than </a:t>
            </a:r>
            <a:r>
              <a:rPr lang="en-US" altLang="zh-CN" sz="4400" i="1" dirty="0" smtClean="0"/>
              <a:t>(k+1)</a:t>
            </a:r>
            <a:r>
              <a:rPr lang="en-US" altLang="zh-CN" sz="4400" dirty="0" smtClean="0"/>
              <a:t>-</a:t>
            </a:r>
            <a:r>
              <a:rPr lang="en-US" altLang="zh-CN" sz="4400" dirty="0" err="1" smtClean="0"/>
              <a:t>th</a:t>
            </a:r>
            <a:r>
              <a:rPr lang="en-US" altLang="zh-CN" sz="4400" dirty="0" smtClean="0"/>
              <a:t> value should be extended. </a:t>
            </a:r>
          </a:p>
          <a:p>
            <a:pPr>
              <a:spcBef>
                <a:spcPts val="600"/>
              </a:spcBef>
            </a:pPr>
            <a:r>
              <a:rPr lang="en-US" altLang="zh-CN" sz="4400" dirty="0" smtClean="0"/>
              <a:t>3.2 Only the longest streak of the rest should be extended.</a:t>
            </a:r>
          </a:p>
          <a:p>
            <a:pPr>
              <a:spcBef>
                <a:spcPts val="600"/>
              </a:spcBef>
            </a:pPr>
            <a:r>
              <a:rPr lang="en-US" altLang="zh-CN" sz="4400" dirty="0" smtClean="0"/>
              <a:t>3.3 The streaks whose </a:t>
            </a:r>
            <a:r>
              <a:rPr lang="en-US" altLang="zh-CN" sz="4400" i="1" dirty="0" smtClean="0"/>
              <a:t>v</a:t>
            </a:r>
            <a:r>
              <a:rPr lang="en-US" altLang="zh-CN" sz="4400" dirty="0" smtClean="0"/>
              <a:t> is greater than </a:t>
            </a:r>
            <a:r>
              <a:rPr lang="en-US" altLang="zh-CN" sz="4400" i="1" dirty="0" smtClean="0"/>
              <a:t>(k+1)</a:t>
            </a:r>
            <a:r>
              <a:rPr lang="en-US" altLang="zh-CN" sz="4400" dirty="0" smtClean="0"/>
              <a:t>-</a:t>
            </a:r>
            <a:r>
              <a:rPr lang="en-US" altLang="zh-CN" sz="4400" dirty="0" err="1" smtClean="0"/>
              <a:t>th</a:t>
            </a:r>
            <a:r>
              <a:rPr lang="en-US" altLang="zh-CN" sz="4400" dirty="0" smtClean="0"/>
              <a:t> value are LPS.</a:t>
            </a:r>
          </a:p>
        </p:txBody>
      </p:sp>
      <p:pic>
        <p:nvPicPr>
          <p:cNvPr id="89" name="图片 88" descr="lpsk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444188" y="20991238"/>
            <a:ext cx="7029565" cy="4680000"/>
          </a:xfrm>
          <a:prstGeom prst="rect">
            <a:avLst/>
          </a:prstGeom>
        </p:spPr>
      </p:pic>
      <p:pic>
        <p:nvPicPr>
          <p:cNvPr id="90" name="图片 89" descr="lpsk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33783" y="20979181"/>
            <a:ext cx="7029565" cy="468000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3450274" y="25599230"/>
            <a:ext cx="15876527" cy="85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5400" b="1" dirty="0" smtClean="0"/>
              <a:t>7. Interesting Prominent Streaks</a:t>
            </a:r>
            <a:endParaRPr lang="zh-CN" altLang="en-US" sz="5400" b="1" dirty="0"/>
          </a:p>
        </p:txBody>
      </p:sp>
      <p:pic>
        <p:nvPicPr>
          <p:cNvPr id="93" name="图片 92" descr="aus.gi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76368" y="27831478"/>
            <a:ext cx="2828184" cy="164045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3839557" y="29444695"/>
            <a:ext cx="15306563" cy="3139311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/>
          <a:p>
            <a:r>
              <a:rPr lang="en-US" altLang="zh-CN" sz="4400" b="1" dirty="0" smtClean="0">
                <a:solidFill>
                  <a:srgbClr val="7030A0"/>
                </a:solidFill>
              </a:rPr>
              <a:t>Traffic count of Wikipedia page of Lady Gaga (Wiki2)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</a:pPr>
            <a:r>
              <a:rPr lang="en-US" altLang="zh-CN" sz="4400" dirty="0" smtClean="0"/>
              <a:t> more </a:t>
            </a:r>
            <a:r>
              <a:rPr lang="en-US" altLang="zh-CN" sz="4400" dirty="0" smtClean="0"/>
              <a:t>than half of the prominent streaks are around Sep. 12</a:t>
            </a:r>
            <a:r>
              <a:rPr lang="en-US" altLang="zh-CN" sz="4400" baseline="30000" dirty="0" smtClean="0"/>
              <a:t>th</a:t>
            </a:r>
            <a:r>
              <a:rPr lang="en-US" altLang="zh-CN" sz="4400" dirty="0" smtClean="0"/>
              <a:t>  (VMA </a:t>
            </a:r>
            <a:r>
              <a:rPr lang="en-US" altLang="zh-CN" sz="4400" dirty="0" smtClean="0"/>
              <a:t>2010)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</a:pPr>
            <a:r>
              <a:rPr lang="en-US" altLang="zh-CN" sz="4400" dirty="0" smtClean="0"/>
              <a:t> </a:t>
            </a:r>
            <a:r>
              <a:rPr lang="en-US" altLang="zh-CN" sz="4400" dirty="0" smtClean="0"/>
              <a:t>at </a:t>
            </a:r>
            <a:r>
              <a:rPr lang="en-US" altLang="zh-CN" sz="4400" dirty="0" smtClean="0"/>
              <a:t>least 2000 traffic hourly lasting for almost 4 days </a:t>
            </a:r>
            <a:r>
              <a:rPr lang="en-US" altLang="zh-CN" sz="4800" dirty="0" smtClean="0"/>
              <a:t>  </a:t>
            </a:r>
            <a:endParaRPr lang="zh-CN" altLang="en-US" sz="4800" dirty="0"/>
          </a:p>
        </p:txBody>
      </p:sp>
      <p:pic>
        <p:nvPicPr>
          <p:cNvPr id="96" name="图片 95" descr="gaga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736408" y="30207742"/>
            <a:ext cx="2232248" cy="2312347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0" y="25949756"/>
            <a:ext cx="15876526" cy="85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5400" b="1" dirty="0" smtClean="0"/>
              <a:t>3. Solution Framework</a:t>
            </a:r>
            <a:endParaRPr lang="zh-CN" altLang="en-US" sz="5400" b="1" dirty="0"/>
          </a:p>
        </p:txBody>
      </p:sp>
      <p:sp>
        <p:nvSpPr>
          <p:cNvPr id="65" name="矩形 64"/>
          <p:cNvSpPr/>
          <p:nvPr/>
        </p:nvSpPr>
        <p:spPr>
          <a:xfrm>
            <a:off x="1016852" y="26967382"/>
            <a:ext cx="514049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4400" dirty="0" smtClean="0"/>
              <a:t>Data Value Sequence</a:t>
            </a:r>
            <a:endParaRPr lang="zh-CN" altLang="en-US" sz="4400" dirty="0"/>
          </a:p>
        </p:txBody>
      </p:sp>
      <p:sp>
        <p:nvSpPr>
          <p:cNvPr id="66" name="矩形 65"/>
          <p:cNvSpPr/>
          <p:nvPr/>
        </p:nvSpPr>
        <p:spPr>
          <a:xfrm>
            <a:off x="1178528" y="29127622"/>
            <a:ext cx="4834800" cy="90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4400" dirty="0" smtClean="0"/>
              <a:t>Candidate Streaks</a:t>
            </a:r>
            <a:endParaRPr lang="zh-CN" altLang="en-US" sz="4400" dirty="0"/>
          </a:p>
        </p:txBody>
      </p:sp>
      <p:sp>
        <p:nvSpPr>
          <p:cNvPr id="68" name="矩形 67"/>
          <p:cNvSpPr/>
          <p:nvPr/>
        </p:nvSpPr>
        <p:spPr>
          <a:xfrm>
            <a:off x="1178528" y="31503886"/>
            <a:ext cx="4834800" cy="90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4400" dirty="0" smtClean="0"/>
              <a:t>Prominent Streaks</a:t>
            </a:r>
            <a:endParaRPr lang="zh-CN" altLang="en-US" sz="4400" dirty="0"/>
          </a:p>
        </p:txBody>
      </p:sp>
      <p:pic>
        <p:nvPicPr>
          <p:cNvPr id="83" name="图片 82" descr="sky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522267" y="27111398"/>
            <a:ext cx="7428165" cy="5507088"/>
          </a:xfrm>
          <a:prstGeom prst="rect">
            <a:avLst/>
          </a:prstGeom>
        </p:spPr>
      </p:pic>
      <p:cxnSp>
        <p:nvCxnSpPr>
          <p:cNvPr id="86" name="直接箭头连接符 85"/>
          <p:cNvCxnSpPr>
            <a:stCxn id="65" idx="2"/>
            <a:endCxn id="66" idx="0"/>
          </p:cNvCxnSpPr>
          <p:nvPr/>
        </p:nvCxnSpPr>
        <p:spPr>
          <a:xfrm rot="16200000" flipH="1">
            <a:off x="2907437" y="28439131"/>
            <a:ext cx="1368152" cy="8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6" idx="2"/>
            <a:endCxn id="68" idx="0"/>
          </p:cNvCxnSpPr>
          <p:nvPr/>
        </p:nvCxnSpPr>
        <p:spPr>
          <a:xfrm rot="5400000">
            <a:off x="2857796" y="30765754"/>
            <a:ext cx="1476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/>
          <p:nvPr/>
        </p:nvCxnSpPr>
        <p:spPr>
          <a:xfrm>
            <a:off x="5946644" y="29828780"/>
            <a:ext cx="5166520" cy="550132"/>
          </a:xfrm>
          <a:prstGeom prst="bentConnector3">
            <a:avLst>
              <a:gd name="adj1" fmla="val 50000"/>
            </a:avLst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6519468" y="14509998"/>
            <a:ext cx="16144988" cy="85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51" tIns="68575" rIns="137151" bIns="68575" rtlCol="0" anchor="ctr"/>
          <a:lstStyle/>
          <a:p>
            <a:pPr algn="ctr"/>
            <a:r>
              <a:rPr lang="en-US" altLang="zh-CN" sz="5400" b="1" dirty="0" smtClean="0"/>
              <a:t>5. Linear LPS Method</a:t>
            </a:r>
            <a:endParaRPr lang="zh-CN" altLang="en-US" sz="5400" b="1" dirty="0"/>
          </a:p>
        </p:txBody>
      </p:sp>
      <p:cxnSp>
        <p:nvCxnSpPr>
          <p:cNvPr id="55" name="直接箭头连接符 54"/>
          <p:cNvCxnSpPr>
            <a:stCxn id="90" idx="3"/>
            <a:endCxn id="89" idx="1"/>
          </p:cNvCxnSpPr>
          <p:nvPr/>
        </p:nvCxnSpPr>
        <p:spPr>
          <a:xfrm>
            <a:off x="23763348" y="23319181"/>
            <a:ext cx="1680840" cy="12057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590906" y="25635812"/>
            <a:ext cx="160735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As the streaks share the same right-end, the minimum values are increasing if the streaks are listed in the increasing order of </a:t>
            </a:r>
            <a:r>
              <a:rPr lang="en-US" altLang="zh-CN" sz="4400" dirty="0" smtClean="0"/>
              <a:t>left-ends</a:t>
            </a:r>
            <a:r>
              <a:rPr lang="en-US" altLang="zh-CN" sz="4400" dirty="0" smtClean="0"/>
              <a:t>. </a:t>
            </a:r>
            <a:br>
              <a:rPr lang="en-US" altLang="zh-CN" sz="4400" dirty="0" smtClean="0"/>
            </a:br>
            <a:r>
              <a:rPr lang="en-US" altLang="zh-CN" sz="4400" dirty="0" smtClean="0"/>
              <a:t>Figure below: l-v plot</a:t>
            </a:r>
            <a:r>
              <a:rPr lang="en-US" altLang="zh-CN" sz="4400" dirty="0" smtClean="0"/>
              <a:t> </a:t>
            </a:r>
            <a:r>
              <a:rPr lang="en-US" altLang="zh-CN" sz="4400" dirty="0" smtClean="0"/>
              <a:t>for the </a:t>
            </a:r>
            <a:r>
              <a:rPr lang="en-US" altLang="zh-CN" sz="4400" dirty="0" smtClean="0"/>
              <a:t>above example.</a:t>
            </a:r>
            <a:endParaRPr lang="en-US" altLang="zh-CN" sz="4400" dirty="0" smtClean="0"/>
          </a:p>
        </p:txBody>
      </p:sp>
      <p:pic>
        <p:nvPicPr>
          <p:cNvPr id="57" name="图片 56" descr="lv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876658" y="27975494"/>
            <a:ext cx="6336637" cy="4680000"/>
          </a:xfrm>
          <a:prstGeom prst="rect">
            <a:avLst/>
          </a:prstGeom>
        </p:spPr>
      </p:pic>
      <p:pic>
        <p:nvPicPr>
          <p:cNvPr id="58" name="图片 57" descr="lv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592093" y="27975494"/>
            <a:ext cx="6345997" cy="4680000"/>
          </a:xfrm>
          <a:prstGeom prst="rect">
            <a:avLst/>
          </a:prstGeom>
        </p:spPr>
      </p:pic>
      <p:cxnSp>
        <p:nvCxnSpPr>
          <p:cNvPr id="60" name="直接箭头连接符 59"/>
          <p:cNvCxnSpPr>
            <a:stCxn id="57" idx="3"/>
            <a:endCxn id="58" idx="1"/>
          </p:cNvCxnSpPr>
          <p:nvPr/>
        </p:nvCxnSpPr>
        <p:spPr>
          <a:xfrm>
            <a:off x="23213295" y="30315494"/>
            <a:ext cx="2378798" cy="15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521712" y="4500886"/>
            <a:ext cx="158050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 Real-world </a:t>
            </a:r>
            <a:r>
              <a:rPr lang="en-US" altLang="zh-CN" sz="4400" dirty="0" smtClean="0"/>
              <a:t>datasets, sequence length from thousands to </a:t>
            </a:r>
            <a:r>
              <a:rPr lang="en-US" altLang="zh-CN" sz="4400" dirty="0" smtClean="0"/>
              <a:t>millions.</a:t>
            </a:r>
            <a:endParaRPr lang="en-US" altLang="zh-CN" sz="4400" dirty="0" smtClean="0"/>
          </a:p>
          <a:p>
            <a:r>
              <a:rPr lang="en-US" altLang="zh-CN" sz="4400" dirty="0" smtClean="0"/>
              <a:t> </a:t>
            </a:r>
            <a:r>
              <a:rPr lang="en-US" altLang="zh-CN" sz="4400" dirty="0" smtClean="0"/>
              <a:t>A</a:t>
            </a:r>
            <a:r>
              <a:rPr lang="en-US" altLang="zh-CN" sz="4400" dirty="0" smtClean="0"/>
              <a:t> </a:t>
            </a:r>
            <a:r>
              <a:rPr lang="en-US" altLang="zh-CN" sz="4400" dirty="0" smtClean="0"/>
              <a:t>variety of application scenarios, including meteorology, finance, network </a:t>
            </a:r>
            <a:r>
              <a:rPr lang="en-US" altLang="zh-CN" sz="4400" dirty="0" smtClean="0"/>
              <a:t>traffic.</a:t>
            </a:r>
            <a:endParaRPr lang="zh-CN" altLang="en-US" sz="44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36022042" y="6569653"/>
          <a:ext cx="10644260" cy="68602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28852"/>
                <a:gridCol w="2128852"/>
                <a:gridCol w="2128852"/>
                <a:gridCol w="2128852"/>
                <a:gridCol w="2128852"/>
              </a:tblGrid>
              <a:tr h="64230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Data sets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Length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#PS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Baseline(ms)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LLPS(ms)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Gold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1074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137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78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9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River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1400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93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78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3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Melb1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3650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55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390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12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Melb2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3650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58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387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15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Wiki1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4896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58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711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15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Wiki2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4896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51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711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15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Wiki3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4896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118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689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16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SP500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10136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497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4717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21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HPQ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12109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232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6099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IBM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12109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198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5079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22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AOL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132480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127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446622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78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  <a:tr h="398915"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WC98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7603201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286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&gt;1 hour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800" baseline="0" dirty="0" smtClean="0"/>
                        <a:t>3404</a:t>
                      </a:r>
                      <a:endParaRPr lang="zh-CN" altLang="en-US" sz="2800" baseline="0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3521712" y="13516155"/>
            <a:ext cx="15805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 closer look at SP500 (S&amp;P 500 index, 06/1960-06/2000)</a:t>
            </a:r>
            <a:endParaRPr lang="zh-CN" altLang="en-US" sz="4400" dirty="0"/>
          </a:p>
        </p:txBody>
      </p:sp>
      <p:pic>
        <p:nvPicPr>
          <p:cNvPr id="67" name="图片 66" descr="data-sp500.png"/>
          <p:cNvPicPr>
            <a:picLocks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472211" y="14305362"/>
            <a:ext cx="5403600" cy="2700000"/>
          </a:xfrm>
          <a:prstGeom prst="rect">
            <a:avLst/>
          </a:prstGeom>
        </p:spPr>
      </p:pic>
      <p:pic>
        <p:nvPicPr>
          <p:cNvPr id="70" name="图片 69" descr="skyline-sp500.png"/>
          <p:cNvPicPr>
            <a:picLocks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694536" y="14305362"/>
            <a:ext cx="5400000" cy="2700000"/>
          </a:xfrm>
          <a:prstGeom prst="rect">
            <a:avLst/>
          </a:prstGeom>
        </p:spPr>
      </p:pic>
      <p:pic>
        <p:nvPicPr>
          <p:cNvPr id="71" name="图片 70" descr="update-sp500(new).png"/>
          <p:cNvPicPr>
            <a:picLocks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3909510" y="14305362"/>
            <a:ext cx="5400000" cy="27000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3664588" y="17377196"/>
            <a:ext cx="15662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Monitoring prominent streaks of AOL and WC98:</a:t>
            </a:r>
          </a:p>
        </p:txBody>
      </p:sp>
      <p:pic>
        <p:nvPicPr>
          <p:cNvPr id="73" name="图片 72" descr="time-aol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4688132" y="18091576"/>
            <a:ext cx="6173008" cy="3060000"/>
          </a:xfrm>
          <a:prstGeom prst="rect">
            <a:avLst/>
          </a:prstGeom>
        </p:spPr>
      </p:pic>
      <p:pic>
        <p:nvPicPr>
          <p:cNvPr id="80" name="图片 79" descr="time-wc98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664720" y="21246682"/>
            <a:ext cx="6173008" cy="3060000"/>
          </a:xfrm>
          <a:prstGeom prst="rect">
            <a:avLst/>
          </a:prstGeom>
        </p:spPr>
      </p:pic>
      <p:pic>
        <p:nvPicPr>
          <p:cNvPr id="81" name="图片 80" descr="freq-aol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279246" y="18103410"/>
            <a:ext cx="6173008" cy="3060000"/>
          </a:xfrm>
          <a:prstGeom prst="rect">
            <a:avLst/>
          </a:prstGeom>
        </p:spPr>
      </p:pic>
      <p:pic>
        <p:nvPicPr>
          <p:cNvPr id="82" name="图片 81" descr="freq-wc98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2249906" y="21246682"/>
            <a:ext cx="6173008" cy="306000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3843948" y="26319310"/>
            <a:ext cx="15662212" cy="3077756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/>
          <a:p>
            <a:r>
              <a:rPr lang="en-US" altLang="zh-CN" sz="4400" b="1" dirty="0" smtClean="0">
                <a:solidFill>
                  <a:srgbClr val="7030A0"/>
                </a:solidFill>
              </a:rPr>
              <a:t>Melbourne daily min/max temperature between 1981 and 1990 (Melb1 &amp; Melb2)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</a:pPr>
            <a:r>
              <a:rPr lang="en-US" altLang="zh-CN" sz="4400" dirty="0" smtClean="0"/>
              <a:t>more than 2000 days with min temperature above zero</a:t>
            </a:r>
          </a:p>
          <a:p>
            <a:pPr lvl="1">
              <a:spcBef>
                <a:spcPts val="900"/>
              </a:spcBef>
              <a:buFont typeface="Arial" pitchFamily="34" charset="0"/>
              <a:buChar char="•"/>
            </a:pPr>
            <a:r>
              <a:rPr lang="en-US" altLang="zh-CN" sz="4400" dirty="0" smtClean="0"/>
              <a:t>6 days: the longest streak above 35 degrees Celsius </a:t>
            </a:r>
            <a:endParaRPr lang="zh-CN" altLang="en-US" sz="4400" dirty="0"/>
          </a:p>
        </p:txBody>
      </p:sp>
      <p:sp>
        <p:nvSpPr>
          <p:cNvPr id="88" name="TextBox 87"/>
          <p:cNvSpPr txBox="1"/>
          <p:nvPr/>
        </p:nvSpPr>
        <p:spPr>
          <a:xfrm>
            <a:off x="33952432" y="24449558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Cumulative Execution Time at Various Positions, for Different Reporting </a:t>
            </a:r>
            <a:r>
              <a:rPr lang="en-US" altLang="zh-CN" sz="3200" dirty="0" smtClean="0"/>
              <a:t>frequencies</a:t>
            </a:r>
            <a:endParaRPr lang="zh-CN" alt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237148" y="24485700"/>
            <a:ext cx="6215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Total Execution Time by Reporting Frequencies</a:t>
            </a:r>
            <a:endParaRPr lang="zh-CN" altLang="en-US" sz="3200" dirty="0"/>
          </a:p>
        </p:txBody>
      </p:sp>
      <p:pic>
        <p:nvPicPr>
          <p:cNvPr id="99" name="图片 98" descr="600px-SJTU_emblem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4564497" y="316831"/>
            <a:ext cx="2887911" cy="2887911"/>
          </a:xfrm>
          <a:prstGeom prst="rect">
            <a:avLst/>
          </a:prstGeom>
        </p:spPr>
      </p:pic>
      <p:pic>
        <p:nvPicPr>
          <p:cNvPr id="105" name="图片 104" descr="UTA_1V_Lrg_3c-cmyk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681673" y="252414"/>
            <a:ext cx="2543567" cy="3159109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5232264" y="148805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018478" y="148805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1947436" y="148805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5519336" y="148805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8376856" y="148805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3736026" y="987987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950868" y="987987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665644" y="987987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</a:rPr>
              <a:t>3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pic>
        <p:nvPicPr>
          <p:cNvPr id="92" name="图片 91" descr="HPLabs560.gif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2451462" y="602119"/>
            <a:ext cx="5786478" cy="2314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686</Words>
  <Application>Microsoft Office PowerPoint</Application>
  <PresentationFormat>Custom</PresentationFormat>
  <Paragraphs>134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FireDancer</dc:creator>
  <cp:lastModifiedBy>Chengkai Li</cp:lastModifiedBy>
  <cp:revision>374</cp:revision>
  <dcterms:created xsi:type="dcterms:W3CDTF">2011-08-09T03:02:38Z</dcterms:created>
  <dcterms:modified xsi:type="dcterms:W3CDTF">2011-08-16T14:53:23Z</dcterms:modified>
</cp:coreProperties>
</file>