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drawings/drawing5.xml" ContentType="application/vnd.openxmlformats-officedocument.drawingml.chartshapes+xml"/>
  <Override PartName="/ppt/charts/chart12.xml" ContentType="application/vnd.openxmlformats-officedocument.drawingml.chart+xml"/>
  <Override PartName="/ppt/drawings/drawing6.xml" ContentType="application/vnd.openxmlformats-officedocument.drawingml.chartshapes+xml"/>
  <Override PartName="/ppt/charts/chart13.xml" ContentType="application/vnd.openxmlformats-officedocument.drawingml.chart+xml"/>
  <Override PartName="/ppt/drawings/drawing7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2" r:id="rId3"/>
    <p:sldId id="318" r:id="rId4"/>
    <p:sldId id="320" r:id="rId5"/>
    <p:sldId id="324" r:id="rId6"/>
    <p:sldId id="258" r:id="rId7"/>
    <p:sldId id="307" r:id="rId8"/>
    <p:sldId id="290" r:id="rId9"/>
    <p:sldId id="278" r:id="rId10"/>
    <p:sldId id="294" r:id="rId11"/>
    <p:sldId id="273" r:id="rId12"/>
    <p:sldId id="321" r:id="rId13"/>
    <p:sldId id="276" r:id="rId14"/>
    <p:sldId id="317" r:id="rId15"/>
    <p:sldId id="259" r:id="rId16"/>
    <p:sldId id="291" r:id="rId17"/>
    <p:sldId id="322" r:id="rId18"/>
    <p:sldId id="311" r:id="rId19"/>
    <p:sldId id="323" r:id="rId20"/>
    <p:sldId id="285" r:id="rId21"/>
    <p:sldId id="329" r:id="rId22"/>
    <p:sldId id="286" r:id="rId23"/>
    <p:sldId id="314" r:id="rId24"/>
    <p:sldId id="260" r:id="rId25"/>
    <p:sldId id="287" r:id="rId26"/>
    <p:sldId id="289" r:id="rId27"/>
    <p:sldId id="306" r:id="rId28"/>
    <p:sldId id="315" r:id="rId29"/>
    <p:sldId id="325" r:id="rId30"/>
    <p:sldId id="297" r:id="rId31"/>
    <p:sldId id="330" r:id="rId32"/>
    <p:sldId id="308" r:id="rId33"/>
    <p:sldId id="300" r:id="rId34"/>
    <p:sldId id="301" r:id="rId35"/>
    <p:sldId id="302" r:id="rId36"/>
    <p:sldId id="309" r:id="rId37"/>
    <p:sldId id="310" r:id="rId38"/>
    <p:sldId id="299" r:id="rId39"/>
    <p:sldId id="303" r:id="rId40"/>
    <p:sldId id="304" r:id="rId41"/>
    <p:sldId id="305" r:id="rId4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B4B902-F311-428C-92C1-ECF76AD9B577}">
          <p14:sldIdLst>
            <p14:sldId id="256"/>
          </p14:sldIdLst>
        </p14:section>
        <p14:section name="Motivation" id="{DE586779-126E-4C2F-A8B6-28E8B94E3111}">
          <p14:sldIdLst>
            <p14:sldId id="312"/>
            <p14:sldId id="318"/>
            <p14:sldId id="320"/>
            <p14:sldId id="324"/>
          </p14:sldIdLst>
        </p14:section>
        <p14:section name="Roadmap II" id="{0973C5C5-A441-47D3-BD07-86F698049BF3}">
          <p14:sldIdLst>
            <p14:sldId id="258"/>
          </p14:sldIdLst>
        </p14:section>
        <p14:section name="Identifying Interesting Claims" id="{D89E395E-F550-4D36-B2A0-AEEC894ADED1}">
          <p14:sldIdLst>
            <p14:sldId id="307"/>
            <p14:sldId id="290"/>
            <p14:sldId id="278"/>
            <p14:sldId id="294"/>
            <p14:sldId id="273"/>
            <p14:sldId id="321"/>
            <p14:sldId id="276"/>
            <p14:sldId id="317"/>
          </p14:sldIdLst>
        </p14:section>
        <p14:section name="Roadmap III" id="{02CE0F17-1A10-4F72-A856-8B549E8389D3}">
          <p14:sldIdLst>
            <p14:sldId id="259"/>
          </p14:sldIdLst>
        </p14:section>
        <p14:section name="Ranking Objects" id="{37B3333E-25BE-4191-8599-A14E12733BDF}">
          <p14:sldIdLst>
            <p14:sldId id="291"/>
            <p14:sldId id="322"/>
            <p14:sldId id="311"/>
            <p14:sldId id="323"/>
            <p14:sldId id="285"/>
            <p14:sldId id="329"/>
            <p14:sldId id="286"/>
            <p14:sldId id="314"/>
          </p14:sldIdLst>
        </p14:section>
        <p14:section name="Roadmap IV" id="{B804A0B8-66B7-4BBE-8939-1055A9F304AD}">
          <p14:sldIdLst>
            <p14:sldId id="260"/>
          </p14:sldIdLst>
        </p14:section>
        <p14:section name="Conclusions and Future Work" id="{4CDDA4B3-5FB3-41F3-BA7C-EDC3C0ED1B31}">
          <p14:sldIdLst>
            <p14:sldId id="287"/>
            <p14:sldId id="289"/>
            <p14:sldId id="306"/>
          </p14:sldIdLst>
        </p14:section>
        <p14:section name="Backup Slides" id="{01767FDC-2942-4E7A-88B5-AE5CAF766A29}">
          <p14:sldIdLst>
            <p14:sldId id="315"/>
            <p14:sldId id="325"/>
            <p14:sldId id="297"/>
            <p14:sldId id="330"/>
            <p14:sldId id="308"/>
            <p14:sldId id="300"/>
            <p14:sldId id="301"/>
            <p14:sldId id="302"/>
            <p14:sldId id="309"/>
            <p14:sldId id="310"/>
            <p14:sldId id="299"/>
            <p14:sldId id="303"/>
            <p14:sldId id="30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84604" autoAdjust="0"/>
  </p:normalViewPr>
  <p:slideViewPr>
    <p:cSldViewPr>
      <p:cViewPr>
        <p:scale>
          <a:sx n="80" d="100"/>
          <a:sy n="80" d="100"/>
        </p:scale>
        <p:origin x="-7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results\DPS_Kemeny_NBA_aver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nba_old\tim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synthetic\time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synthetic\time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synthetic\tim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synthetic\time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synthetic\time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synthetic\time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nba_old\tim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.VirtualBox\Shared\compj\vldb12-submit.bak\nba_example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Will\.VirtualBox\Shared\compj\results\rank_NBA_aver_l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ast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x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5.25</c:v>
                </c:pt>
                <c:pt idx="1">
                  <c:v>4.4400000000000004</c:v>
                </c:pt>
                <c:pt idx="2">
                  <c:v>6.95</c:v>
                </c:pt>
                <c:pt idx="3">
                  <c:v>4.3099999999999996</c:v>
                </c:pt>
                <c:pt idx="4">
                  <c:v>2.99</c:v>
                </c:pt>
                <c:pt idx="5">
                  <c:v>9.51</c:v>
                </c:pt>
                <c:pt idx="6">
                  <c:v>3.63</c:v>
                </c:pt>
                <c:pt idx="7">
                  <c:v>6.35</c:v>
                </c:pt>
                <c:pt idx="8">
                  <c:v>11.19</c:v>
                </c:pt>
                <c:pt idx="9">
                  <c:v>10.51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97504"/>
        <c:axId val="46998080"/>
      </c:scatterChart>
      <c:valAx>
        <c:axId val="46997504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6998080"/>
        <c:crosses val="autoZero"/>
        <c:crossBetween val="midCat"/>
      </c:valAx>
      <c:valAx>
        <c:axId val="46998080"/>
        <c:scaling>
          <c:orientation val="minMax"/>
          <c:min val="0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/>
                  <a:t>Assists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6997504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34802366122143"/>
          <c:y val="0.13403202566856334"/>
          <c:w val="0.66844569801909093"/>
          <c:h val="0.72175886859536653"/>
        </c:manualLayout>
      </c:layout>
      <c:lineChart>
        <c:grouping val="standard"/>
        <c:varyColors val="0"/>
        <c:ser>
          <c:idx val="2"/>
          <c:order val="0"/>
          <c:tx>
            <c:v>APST-.5</c:v>
          </c:tx>
          <c:spPr>
            <a:ln w="19050"/>
          </c:spPr>
          <c:marker>
            <c:symbol val="triangle"/>
            <c:size val="25"/>
            <c:spPr>
              <a:noFill/>
              <a:ln w="25400"/>
            </c:spPr>
          </c:marker>
          <c:cat>
            <c:numRef>
              <c:f>DPS_Kemeny_NBA_aver!$A$2:$A$11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DPS_Kemeny_NBA_aver!$D$2:$D$11</c:f>
              <c:numCache>
                <c:formatCode>General</c:formatCode>
                <c:ptCount val="10"/>
                <c:pt idx="0">
                  <c:v>9</c:v>
                </c:pt>
                <c:pt idx="1">
                  <c:v>15</c:v>
                </c:pt>
                <c:pt idx="2">
                  <c:v>21</c:v>
                </c:pt>
                <c:pt idx="3">
                  <c:v>28</c:v>
                </c:pt>
                <c:pt idx="4">
                  <c:v>38</c:v>
                </c:pt>
                <c:pt idx="5">
                  <c:v>42</c:v>
                </c:pt>
                <c:pt idx="6">
                  <c:v>49</c:v>
                </c:pt>
                <c:pt idx="7">
                  <c:v>56</c:v>
                </c:pt>
                <c:pt idx="8">
                  <c:v>62</c:v>
                </c:pt>
                <c:pt idx="9">
                  <c:v>67</c:v>
                </c:pt>
              </c:numCache>
            </c:numRef>
          </c:val>
          <c:smooth val="0"/>
        </c:ser>
        <c:ser>
          <c:idx val="4"/>
          <c:order val="1"/>
          <c:tx>
            <c:v>weighted-sum</c:v>
          </c:tx>
          <c:spPr>
            <a:ln w="19050"/>
          </c:spPr>
          <c:marker>
            <c:symbol val="star"/>
            <c:size val="25"/>
            <c:spPr>
              <a:ln w="25400"/>
            </c:spPr>
          </c:marker>
          <c:cat>
            <c:numRef>
              <c:f>DPS_Kemeny_NBA_aver!$A$2:$A$11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DPS_Kemeny_NBA_aver!$F$2:$F$11</c:f>
              <c:numCache>
                <c:formatCode>General</c:formatCode>
                <c:ptCount val="10"/>
                <c:pt idx="0">
                  <c:v>9</c:v>
                </c:pt>
                <c:pt idx="1">
                  <c:v>17</c:v>
                </c:pt>
                <c:pt idx="2">
                  <c:v>21</c:v>
                </c:pt>
                <c:pt idx="3">
                  <c:v>29</c:v>
                </c:pt>
                <c:pt idx="4">
                  <c:v>32</c:v>
                </c:pt>
                <c:pt idx="5">
                  <c:v>36</c:v>
                </c:pt>
                <c:pt idx="6">
                  <c:v>40</c:v>
                </c:pt>
                <c:pt idx="7">
                  <c:v>48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0"/>
          <c:order val="2"/>
          <c:tx>
            <c:v>Kemeny-d</c:v>
          </c:tx>
          <c:spPr>
            <a:ln w="19050"/>
          </c:spPr>
          <c:marker>
            <c:symbol val="diamond"/>
            <c:size val="25"/>
            <c:spPr>
              <a:noFill/>
              <a:ln w="25400"/>
            </c:spPr>
          </c:marker>
          <c:cat>
            <c:numRef>
              <c:f>DPS_Kemeny_NBA_aver!$A$2:$A$11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DPS_Kemeny_NBA_aver!$B$2:$B$11</c:f>
              <c:numCache>
                <c:formatCode>General</c:formatCode>
                <c:ptCount val="10"/>
                <c:pt idx="0">
                  <c:v>7</c:v>
                </c:pt>
                <c:pt idx="1">
                  <c:v>13</c:v>
                </c:pt>
                <c:pt idx="2">
                  <c:v>18</c:v>
                </c:pt>
                <c:pt idx="3">
                  <c:v>22</c:v>
                </c:pt>
                <c:pt idx="4">
                  <c:v>28</c:v>
                </c:pt>
                <c:pt idx="5">
                  <c:v>33</c:v>
                </c:pt>
                <c:pt idx="6">
                  <c:v>36</c:v>
                </c:pt>
                <c:pt idx="7">
                  <c:v>41</c:v>
                </c:pt>
                <c:pt idx="8">
                  <c:v>45</c:v>
                </c:pt>
                <c:pt idx="9">
                  <c:v>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279872"/>
        <c:axId val="88944576"/>
      </c:lineChart>
      <c:catAx>
        <c:axId val="1232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3200"/>
                </a:pPr>
                <a:r>
                  <a:rPr lang="en-US" altLang="en-US" sz="3200"/>
                  <a:t>Rank</a:t>
                </a:r>
              </a:p>
            </c:rich>
          </c:tx>
          <c:layout>
            <c:manualLayout>
              <c:xMode val="edge"/>
              <c:yMode val="edge"/>
              <c:x val="0.86358365652054703"/>
              <c:y val="0.750971826617126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zh-CN"/>
          </a:p>
        </c:txPr>
        <c:crossAx val="88944576"/>
        <c:crosses val="autoZero"/>
        <c:auto val="1"/>
        <c:lblAlgn val="ctr"/>
        <c:lblOffset val="100"/>
        <c:noMultiLvlLbl val="0"/>
      </c:catAx>
      <c:valAx>
        <c:axId val="88944576"/>
        <c:scaling>
          <c:orientation val="minMax"/>
          <c:max val="7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altLang="en-US" sz="3200" dirty="0"/>
                  <a:t># </a:t>
                </a:r>
                <a:r>
                  <a:rPr lang="en-US" altLang="en-US" sz="3200" dirty="0" smtClean="0"/>
                  <a:t>Hall-of-Famers</a:t>
                </a:r>
                <a:endParaRPr lang="en-US" altLang="en-US" sz="3200" dirty="0"/>
              </a:p>
            </c:rich>
          </c:tx>
          <c:layout>
            <c:manualLayout>
              <c:xMode val="edge"/>
              <c:yMode val="edge"/>
              <c:x val="1.3888562437158042E-3"/>
              <c:y val="0.165738754994630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zh-CN"/>
          </a:p>
        </c:txPr>
        <c:crossAx val="1232798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8.0555555555555561E-2"/>
          <c:y val="1.5447652376786259E-3"/>
          <c:w val="0.9194444444444444"/>
          <c:h val="0.13245844269466317"/>
        </c:manualLayout>
      </c:layout>
      <c:overlay val="0"/>
      <c:txPr>
        <a:bodyPr/>
        <a:lstStyle/>
        <a:p>
          <a:pPr>
            <a:defRPr sz="32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ast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x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5.25</c:v>
                </c:pt>
                <c:pt idx="1">
                  <c:v>4.4400000000000004</c:v>
                </c:pt>
                <c:pt idx="2">
                  <c:v>6.95</c:v>
                </c:pt>
                <c:pt idx="3">
                  <c:v>4.3099999999999996</c:v>
                </c:pt>
                <c:pt idx="4">
                  <c:v>2.99</c:v>
                </c:pt>
                <c:pt idx="5">
                  <c:v>9.51</c:v>
                </c:pt>
                <c:pt idx="6">
                  <c:v>3.63</c:v>
                </c:pt>
                <c:pt idx="7">
                  <c:v>6.35</c:v>
                </c:pt>
                <c:pt idx="8">
                  <c:v>11.19</c:v>
                </c:pt>
                <c:pt idx="9">
                  <c:v>10.51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49856"/>
        <c:axId val="38650432"/>
      </c:scatterChart>
      <c:valAx>
        <c:axId val="38649856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8650432"/>
        <c:crosses val="autoZero"/>
        <c:crossBetween val="midCat"/>
      </c:valAx>
      <c:valAx>
        <c:axId val="38650432"/>
        <c:scaling>
          <c:orientation val="minMax"/>
          <c:min val="0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/>
                  <a:t>Assists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8649856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ast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x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5.25</c:v>
                </c:pt>
                <c:pt idx="1">
                  <c:v>4.4400000000000004</c:v>
                </c:pt>
                <c:pt idx="2">
                  <c:v>6.95</c:v>
                </c:pt>
                <c:pt idx="3">
                  <c:v>4.3099999999999996</c:v>
                </c:pt>
                <c:pt idx="4">
                  <c:v>2.99</c:v>
                </c:pt>
                <c:pt idx="5">
                  <c:v>9.51</c:v>
                </c:pt>
                <c:pt idx="6">
                  <c:v>3.63</c:v>
                </c:pt>
                <c:pt idx="7">
                  <c:v>6.35</c:v>
                </c:pt>
                <c:pt idx="8">
                  <c:v>11.19</c:v>
                </c:pt>
                <c:pt idx="9">
                  <c:v>10.51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53312"/>
        <c:axId val="38651584"/>
      </c:scatterChart>
      <c:valAx>
        <c:axId val="38653312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8651584"/>
        <c:crosses val="autoZero"/>
        <c:crossBetween val="midCat"/>
      </c:valAx>
      <c:valAx>
        <c:axId val="38651584"/>
        <c:scaling>
          <c:orientation val="minMax"/>
          <c:min val="0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/>
                  <a:t>Assists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8653312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ast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x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5.25</c:v>
                </c:pt>
                <c:pt idx="1">
                  <c:v>4.4400000000000004</c:v>
                </c:pt>
                <c:pt idx="2">
                  <c:v>6.95</c:v>
                </c:pt>
                <c:pt idx="3">
                  <c:v>4.3099999999999996</c:v>
                </c:pt>
                <c:pt idx="4">
                  <c:v>2.99</c:v>
                </c:pt>
                <c:pt idx="5">
                  <c:v>9.51</c:v>
                </c:pt>
                <c:pt idx="6">
                  <c:v>3.63</c:v>
                </c:pt>
                <c:pt idx="7">
                  <c:v>6.35</c:v>
                </c:pt>
                <c:pt idx="8">
                  <c:v>11.19</c:v>
                </c:pt>
                <c:pt idx="9">
                  <c:v>10.51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55616"/>
        <c:axId val="38656192"/>
      </c:scatterChart>
      <c:valAx>
        <c:axId val="38655616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8656192"/>
        <c:crosses val="autoZero"/>
        <c:crossBetween val="midCat"/>
      </c:valAx>
      <c:valAx>
        <c:axId val="38656192"/>
        <c:scaling>
          <c:orientation val="minMax"/>
          <c:min val="0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/>
                  <a:t>Assists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8655616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024400796054342"/>
          <c:y val="0.13511919077954082"/>
          <c:w val="0.7162191264553468"/>
          <c:h val="0.71941269168434374"/>
        </c:manualLayout>
      </c:layout>
      <c:lineChart>
        <c:grouping val="standard"/>
        <c:varyColors val="0"/>
        <c:ser>
          <c:idx val="1"/>
          <c:order val="0"/>
          <c:tx>
            <c:v>Baseline</c:v>
          </c:tx>
          <c:spPr>
            <a:ln w="19050"/>
          </c:spPr>
          <c:marker>
            <c:symbol val="square"/>
            <c:size val="25"/>
            <c:spPr>
              <a:noFill/>
              <a:ln w="25400">
                <a:solidFill>
                  <a:schemeClr val="accent2">
                    <a:shade val="95000"/>
                    <a:satMod val="105000"/>
                  </a:schemeClr>
                </a:solidFill>
              </a:ln>
            </c:spPr>
          </c:marker>
          <c:cat>
            <c:numRef>
              <c:f>time!$B$6:$K$6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time!$B$7:$K$7</c:f>
              <c:numCache>
                <c:formatCode>General</c:formatCode>
                <c:ptCount val="10"/>
                <c:pt idx="0">
                  <c:v>10.98</c:v>
                </c:pt>
                <c:pt idx="1">
                  <c:v>101.29</c:v>
                </c:pt>
                <c:pt idx="2">
                  <c:v>298.47000000000003</c:v>
                </c:pt>
                <c:pt idx="3">
                  <c:v>610.15</c:v>
                </c:pt>
                <c:pt idx="4">
                  <c:v>1112.49</c:v>
                </c:pt>
              </c:numCache>
            </c:numRef>
          </c:val>
          <c:smooth val="0"/>
        </c:ser>
        <c:ser>
          <c:idx val="2"/>
          <c:order val="1"/>
          <c:tx>
            <c:v>Progressive</c:v>
          </c:tx>
          <c:spPr>
            <a:ln w="19050"/>
          </c:spPr>
          <c:marker>
            <c:symbol val="triangle"/>
            <c:size val="25"/>
            <c:spPr>
              <a:noFill/>
              <a:ln w="25400"/>
            </c:spPr>
          </c:marker>
          <c:cat>
            <c:numRef>
              <c:f>time!$B$6:$K$6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time!$B$8:$K$8</c:f>
              <c:numCache>
                <c:formatCode>General</c:formatCode>
                <c:ptCount val="10"/>
                <c:pt idx="0">
                  <c:v>11.79</c:v>
                </c:pt>
                <c:pt idx="1">
                  <c:v>85.31</c:v>
                </c:pt>
                <c:pt idx="2">
                  <c:v>165.1</c:v>
                </c:pt>
                <c:pt idx="3">
                  <c:v>235.8</c:v>
                </c:pt>
                <c:pt idx="4">
                  <c:v>315.68</c:v>
                </c:pt>
                <c:pt idx="5">
                  <c:v>399.31</c:v>
                </c:pt>
                <c:pt idx="6">
                  <c:v>505.32</c:v>
                </c:pt>
                <c:pt idx="7">
                  <c:v>620.88</c:v>
                </c:pt>
                <c:pt idx="8">
                  <c:v>760.46</c:v>
                </c:pt>
                <c:pt idx="9">
                  <c:v>895.75</c:v>
                </c:pt>
              </c:numCache>
            </c:numRef>
          </c:val>
          <c:smooth val="0"/>
        </c:ser>
        <c:ser>
          <c:idx val="3"/>
          <c:order val="2"/>
          <c:tx>
            <c:v>OnePass</c:v>
          </c:tx>
          <c:spPr>
            <a:ln w="19050"/>
          </c:spPr>
          <c:marker>
            <c:symbol val="x"/>
            <c:size val="25"/>
            <c:spPr>
              <a:ln w="25400"/>
            </c:spPr>
          </c:marker>
          <c:cat>
            <c:numRef>
              <c:f>time!$B$6:$K$6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time!$B$9:$K$9</c:f>
              <c:numCache>
                <c:formatCode>General</c:formatCode>
                <c:ptCount val="10"/>
                <c:pt idx="0">
                  <c:v>14.74</c:v>
                </c:pt>
                <c:pt idx="1">
                  <c:v>65.45</c:v>
                </c:pt>
                <c:pt idx="2">
                  <c:v>110.42</c:v>
                </c:pt>
                <c:pt idx="3">
                  <c:v>160.43</c:v>
                </c:pt>
                <c:pt idx="4">
                  <c:v>207.4</c:v>
                </c:pt>
                <c:pt idx="5">
                  <c:v>256.52</c:v>
                </c:pt>
                <c:pt idx="6">
                  <c:v>305.99</c:v>
                </c:pt>
                <c:pt idx="7">
                  <c:v>363.33</c:v>
                </c:pt>
                <c:pt idx="8">
                  <c:v>415.83</c:v>
                </c:pt>
                <c:pt idx="9">
                  <c:v>470.99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42912"/>
        <c:axId val="88948736"/>
      </c:lineChart>
      <c:catAx>
        <c:axId val="135142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+mn-lt"/>
              </a:defRPr>
            </a:pPr>
            <a:endParaRPr lang="zh-CN"/>
          </a:p>
        </c:txPr>
        <c:crossAx val="88948736"/>
        <c:crosses val="autoZero"/>
        <c:auto val="1"/>
        <c:lblAlgn val="ctr"/>
        <c:lblOffset val="100"/>
        <c:noMultiLvlLbl val="0"/>
      </c:catAx>
      <c:valAx>
        <c:axId val="88948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altLang="en-US" sz="24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+mn-lt"/>
              </a:defRPr>
            </a:pPr>
            <a:endParaRPr lang="zh-CN"/>
          </a:p>
        </c:txPr>
        <c:crossAx val="1351429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7.2388294791626701E-2"/>
          <c:y val="0"/>
          <c:w val="0.8915738609596876"/>
          <c:h val="0.11957515422207728"/>
        </c:manualLayout>
      </c:layout>
      <c:overlay val="0"/>
      <c:txPr>
        <a:bodyPr/>
        <a:lstStyle/>
        <a:p>
          <a:pPr>
            <a:defRPr sz="2800">
              <a:latin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10913244479504"/>
          <c:y val="0.13440663747096601"/>
          <c:w val="0.69932785893916416"/>
          <c:h val="0.75984948218105597"/>
        </c:manualLayout>
      </c:layout>
      <c:lineChart>
        <c:grouping val="standard"/>
        <c:varyColors val="0"/>
        <c:ser>
          <c:idx val="0"/>
          <c:order val="0"/>
          <c:tx>
            <c:v>Baseline</c:v>
          </c:tx>
          <c:spPr>
            <a:ln w="12700">
              <a:solidFill>
                <a:schemeClr val="accent2"/>
              </a:solidFill>
            </a:ln>
          </c:spPr>
          <c:marker>
            <c:symbol val="square"/>
            <c:size val="25"/>
            <c:spPr>
              <a:noFill/>
              <a:ln w="25400">
                <a:solidFill>
                  <a:schemeClr val="accent2"/>
                </a:solidFill>
              </a:ln>
            </c:spPr>
          </c:marker>
          <c:cat>
            <c:numRef>
              <c:f>tau!$B$4:$F$4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tau!$B$5:$F$5</c:f>
              <c:numCache>
                <c:formatCode>General</c:formatCode>
                <c:ptCount val="5"/>
                <c:pt idx="0">
                  <c:v>7258.17</c:v>
                </c:pt>
                <c:pt idx="1">
                  <c:v>29000.85</c:v>
                </c:pt>
                <c:pt idx="2">
                  <c:v>63371.07</c:v>
                </c:pt>
                <c:pt idx="3">
                  <c:v>108358.04</c:v>
                </c:pt>
                <c:pt idx="4">
                  <c:v>167815.33</c:v>
                </c:pt>
              </c:numCache>
            </c:numRef>
          </c:val>
          <c:smooth val="0"/>
        </c:ser>
        <c:ser>
          <c:idx val="1"/>
          <c:order val="1"/>
          <c:tx>
            <c:v>Progressive</c:v>
          </c:tx>
          <c:spPr>
            <a:ln w="19050">
              <a:solidFill>
                <a:schemeClr val="accent3"/>
              </a:solidFill>
            </a:ln>
          </c:spPr>
          <c:marker>
            <c:symbol val="triangle"/>
            <c:size val="25"/>
            <c:spPr>
              <a:noFill/>
              <a:ln w="25400">
                <a:solidFill>
                  <a:schemeClr val="accent3"/>
                </a:solidFill>
              </a:ln>
            </c:spPr>
          </c:marker>
          <c:cat>
            <c:numRef>
              <c:f>tau!$B$4:$F$4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tau!$B$6:$F$6</c:f>
              <c:numCache>
                <c:formatCode>General</c:formatCode>
                <c:ptCount val="5"/>
                <c:pt idx="0">
                  <c:v>430.84</c:v>
                </c:pt>
                <c:pt idx="1">
                  <c:v>572.72</c:v>
                </c:pt>
                <c:pt idx="2">
                  <c:v>913.73</c:v>
                </c:pt>
                <c:pt idx="3">
                  <c:v>1159.83</c:v>
                </c:pt>
                <c:pt idx="4">
                  <c:v>1463.58</c:v>
                </c:pt>
              </c:numCache>
            </c:numRef>
          </c:val>
          <c:smooth val="0"/>
        </c:ser>
        <c:ser>
          <c:idx val="2"/>
          <c:order val="2"/>
          <c:tx>
            <c:v>OnePass</c:v>
          </c:tx>
          <c:spPr>
            <a:ln w="19050">
              <a:solidFill>
                <a:schemeClr val="accent4"/>
              </a:solidFill>
            </a:ln>
          </c:spPr>
          <c:marker>
            <c:symbol val="x"/>
            <c:size val="25"/>
            <c:spPr>
              <a:ln w="25400">
                <a:solidFill>
                  <a:schemeClr val="accent4"/>
                </a:solidFill>
              </a:ln>
            </c:spPr>
          </c:marker>
          <c:cat>
            <c:numRef>
              <c:f>tau!$B$4:$F$4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</c:numCache>
            </c:numRef>
          </c:cat>
          <c:val>
            <c:numRef>
              <c:f>tau!$B$7:$F$7</c:f>
              <c:numCache>
                <c:formatCode>General</c:formatCode>
                <c:ptCount val="5"/>
                <c:pt idx="0">
                  <c:v>715.83</c:v>
                </c:pt>
                <c:pt idx="1">
                  <c:v>1127.43</c:v>
                </c:pt>
                <c:pt idx="2">
                  <c:v>1537.7</c:v>
                </c:pt>
                <c:pt idx="3">
                  <c:v>1976.48</c:v>
                </c:pt>
                <c:pt idx="4">
                  <c:v>2424.91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75680"/>
        <c:axId val="88953344"/>
      </c:lineChart>
      <c:catAx>
        <c:axId val="135175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88953344"/>
        <c:crosses val="autoZero"/>
        <c:auto val="1"/>
        <c:lblAlgn val="ctr"/>
        <c:lblOffset val="100"/>
        <c:noMultiLvlLbl val="0"/>
      </c:catAx>
      <c:valAx>
        <c:axId val="8895334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 dirty="0"/>
                  <a:t>Time </a:t>
                </a:r>
                <a:r>
                  <a:rPr lang="en-US" altLang="en-US" sz="1800" dirty="0" smtClean="0"/>
                  <a:t>(s)</a:t>
                </a:r>
                <a:endParaRPr lang="en-US" altLang="en-US" sz="18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+mj-lt"/>
              </a:defRPr>
            </a:pPr>
            <a:endParaRPr lang="zh-CN"/>
          </a:p>
        </c:txPr>
        <c:crossAx val="1351756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5.9712155825207981E-2"/>
          <c:y val="3.578196876935353E-3"/>
          <c:w val="0.93751734290167033"/>
          <c:h val="0.10006620158047196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10913244479504"/>
          <c:y val="0.14362954304351816"/>
          <c:w val="0.65915559047889971"/>
          <c:h val="0.72277897485074749"/>
        </c:manualLayout>
      </c:layout>
      <c:lineChart>
        <c:grouping val="standard"/>
        <c:varyColors val="0"/>
        <c:ser>
          <c:idx val="0"/>
          <c:order val="0"/>
          <c:tx>
            <c:v>Baseline</c:v>
          </c:tx>
          <c:spPr>
            <a:ln w="12700">
              <a:solidFill>
                <a:schemeClr val="accent2"/>
              </a:solidFill>
            </a:ln>
          </c:spPr>
          <c:marker>
            <c:symbol val="square"/>
            <c:size val="25"/>
            <c:spPr>
              <a:noFill/>
              <a:ln w="25400">
                <a:solidFill>
                  <a:schemeClr val="accent2"/>
                </a:solidFill>
              </a:ln>
            </c:spPr>
          </c:marker>
          <c:cat>
            <c:numRef>
              <c:f>d!$B$4:$F$4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d!$B$5:$F$5</c:f>
              <c:numCache>
                <c:formatCode>General</c:formatCode>
                <c:ptCount val="5"/>
                <c:pt idx="0">
                  <c:v>10.18</c:v>
                </c:pt>
                <c:pt idx="1">
                  <c:v>108.48</c:v>
                </c:pt>
                <c:pt idx="2">
                  <c:v>706.7</c:v>
                </c:pt>
                <c:pt idx="3">
                  <c:v>4571.43</c:v>
                </c:pt>
                <c:pt idx="4">
                  <c:v>29000.85</c:v>
                </c:pt>
              </c:numCache>
            </c:numRef>
          </c:val>
          <c:smooth val="0"/>
        </c:ser>
        <c:ser>
          <c:idx val="1"/>
          <c:order val="1"/>
          <c:tx>
            <c:v>Progressive</c:v>
          </c:tx>
          <c:spPr>
            <a:ln w="19050">
              <a:solidFill>
                <a:schemeClr val="accent3"/>
              </a:solidFill>
            </a:ln>
          </c:spPr>
          <c:marker>
            <c:symbol val="triangle"/>
            <c:size val="25"/>
            <c:spPr>
              <a:noFill/>
              <a:ln w="25400">
                <a:solidFill>
                  <a:schemeClr val="accent3"/>
                </a:solidFill>
              </a:ln>
            </c:spPr>
          </c:marker>
          <c:cat>
            <c:numRef>
              <c:f>d!$B$4:$F$4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d!$B$6:$F$6</c:f>
              <c:numCache>
                <c:formatCode>General</c:formatCode>
                <c:ptCount val="5"/>
                <c:pt idx="0">
                  <c:v>0.02</c:v>
                </c:pt>
                <c:pt idx="1">
                  <c:v>0.47</c:v>
                </c:pt>
                <c:pt idx="2">
                  <c:v>6.14</c:v>
                </c:pt>
                <c:pt idx="3">
                  <c:v>62.76</c:v>
                </c:pt>
                <c:pt idx="4">
                  <c:v>572.72</c:v>
                </c:pt>
              </c:numCache>
            </c:numRef>
          </c:val>
          <c:smooth val="0"/>
        </c:ser>
        <c:ser>
          <c:idx val="2"/>
          <c:order val="2"/>
          <c:tx>
            <c:v>OnePass</c:v>
          </c:tx>
          <c:spPr>
            <a:ln w="19050">
              <a:solidFill>
                <a:schemeClr val="accent4"/>
              </a:solidFill>
            </a:ln>
          </c:spPr>
          <c:marker>
            <c:symbol val="x"/>
            <c:size val="25"/>
            <c:spPr>
              <a:ln w="25400">
                <a:solidFill>
                  <a:schemeClr val="accent4"/>
                </a:solidFill>
              </a:ln>
            </c:spPr>
          </c:marker>
          <c:cat>
            <c:numRef>
              <c:f>d!$B$4:$F$4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d!$B$7:$F$7</c:f>
              <c:numCache>
                <c:formatCode>General</c:formatCode>
                <c:ptCount val="5"/>
                <c:pt idx="0">
                  <c:v>0.27</c:v>
                </c:pt>
                <c:pt idx="1">
                  <c:v>3.06</c:v>
                </c:pt>
                <c:pt idx="2">
                  <c:v>21.12</c:v>
                </c:pt>
                <c:pt idx="3">
                  <c:v>153.16</c:v>
                </c:pt>
                <c:pt idx="4">
                  <c:v>1127.43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258112"/>
        <c:axId val="88955072"/>
      </c:lineChart>
      <c:catAx>
        <c:axId val="135258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 i="1"/>
                </a:pPr>
                <a:r>
                  <a:rPr lang="en-US" altLang="en-US" sz="1600" b="0" i="1"/>
                  <a:t>d</a:t>
                </a:r>
              </a:p>
            </c:rich>
          </c:tx>
          <c:layout>
            <c:manualLayout>
              <c:xMode val="edge"/>
              <c:yMode val="edge"/>
              <c:x val="0.91712372666016284"/>
              <c:y val="0.856002702674439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anchor="b" anchorCtr="0"/>
          <a:lstStyle/>
          <a:p>
            <a:pPr>
              <a:defRPr sz="1600"/>
            </a:pPr>
            <a:endParaRPr lang="zh-CN"/>
          </a:p>
        </c:txPr>
        <c:crossAx val="88955072"/>
        <c:crossesAt val="1.0000000000000002E-2"/>
        <c:auto val="1"/>
        <c:lblAlgn val="ctr"/>
        <c:lblOffset val="100"/>
        <c:noMultiLvlLbl val="0"/>
      </c:catAx>
      <c:valAx>
        <c:axId val="88955072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 dirty="0"/>
                  <a:t>Time </a:t>
                </a:r>
                <a:r>
                  <a:rPr lang="en-US" altLang="en-US" sz="1800" dirty="0" smtClean="0"/>
                  <a:t>(s)</a:t>
                </a:r>
                <a:endParaRPr lang="en-US" altLang="en-US" sz="18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+mj-lt"/>
              </a:defRPr>
            </a:pPr>
            <a:endParaRPr lang="zh-CN"/>
          </a:p>
        </c:txPr>
        <c:crossAx val="1352581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5.9712155825207981E-2"/>
          <c:y val="3.578196876935353E-3"/>
          <c:w val="0.93751734290167033"/>
          <c:h val="0.10006620158047196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79762862542997"/>
          <c:y val="0.1233391507839034"/>
          <c:w val="0.7238757000424082"/>
          <c:h val="0.76436594630206511"/>
        </c:manualLayout>
      </c:layout>
      <c:lineChart>
        <c:grouping val="standard"/>
        <c:varyColors val="0"/>
        <c:ser>
          <c:idx val="0"/>
          <c:order val="0"/>
          <c:tx>
            <c:v>Baseline</c:v>
          </c:tx>
          <c:spPr>
            <a:ln w="12700">
              <a:solidFill>
                <a:schemeClr val="accent2"/>
              </a:solidFill>
            </a:ln>
          </c:spPr>
          <c:marker>
            <c:symbol val="square"/>
            <c:size val="25"/>
            <c:spPr>
              <a:noFill/>
              <a:ln w="25400">
                <a:solidFill>
                  <a:schemeClr val="accent2"/>
                </a:solidFill>
              </a:ln>
            </c:spPr>
          </c:marker>
          <c:cat>
            <c:strRef>
              <c:f>n!$B$4:$F$4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n!$B$5:$F$5</c:f>
              <c:numCache>
                <c:formatCode>General</c:formatCode>
                <c:ptCount val="5"/>
                <c:pt idx="0">
                  <c:v>29000.85</c:v>
                </c:pt>
                <c:pt idx="1">
                  <c:v>46860.94</c:v>
                </c:pt>
                <c:pt idx="2">
                  <c:v>53737.48</c:v>
                </c:pt>
                <c:pt idx="3">
                  <c:v>58605.72</c:v>
                </c:pt>
                <c:pt idx="4">
                  <c:v>58836.91</c:v>
                </c:pt>
              </c:numCache>
            </c:numRef>
          </c:val>
          <c:smooth val="0"/>
        </c:ser>
        <c:ser>
          <c:idx val="1"/>
          <c:order val="1"/>
          <c:tx>
            <c:v>Progressive</c:v>
          </c:tx>
          <c:spPr>
            <a:ln w="19050">
              <a:solidFill>
                <a:schemeClr val="accent3"/>
              </a:solidFill>
            </a:ln>
          </c:spPr>
          <c:marker>
            <c:symbol val="triangle"/>
            <c:size val="25"/>
            <c:spPr>
              <a:noFill/>
              <a:ln w="25400">
                <a:solidFill>
                  <a:schemeClr val="accent3"/>
                </a:solidFill>
              </a:ln>
            </c:spPr>
          </c:marker>
          <c:cat>
            <c:strRef>
              <c:f>n!$B$4:$F$4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n!$B$6:$F$6</c:f>
              <c:numCache>
                <c:formatCode>General</c:formatCode>
                <c:ptCount val="5"/>
                <c:pt idx="0">
                  <c:v>572.72</c:v>
                </c:pt>
                <c:pt idx="1">
                  <c:v>1063.8599999999999</c:v>
                </c:pt>
                <c:pt idx="2">
                  <c:v>1456.2</c:v>
                </c:pt>
                <c:pt idx="3">
                  <c:v>1696.18</c:v>
                </c:pt>
                <c:pt idx="4">
                  <c:v>1764.31</c:v>
                </c:pt>
              </c:numCache>
            </c:numRef>
          </c:val>
          <c:smooth val="0"/>
        </c:ser>
        <c:ser>
          <c:idx val="2"/>
          <c:order val="2"/>
          <c:tx>
            <c:v>OnePass</c:v>
          </c:tx>
          <c:spPr>
            <a:ln w="19050">
              <a:solidFill>
                <a:schemeClr val="accent4"/>
              </a:solidFill>
            </a:ln>
          </c:spPr>
          <c:marker>
            <c:symbol val="x"/>
            <c:size val="25"/>
            <c:spPr>
              <a:ln w="25400">
                <a:solidFill>
                  <a:schemeClr val="accent4"/>
                </a:solidFill>
              </a:ln>
            </c:spPr>
          </c:marker>
          <c:cat>
            <c:strRef>
              <c:f>n!$B$4:$F$4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n!$B$7:$F$7</c:f>
              <c:numCache>
                <c:formatCode>General</c:formatCode>
                <c:ptCount val="5"/>
                <c:pt idx="0">
                  <c:v>1130.1199999999999</c:v>
                </c:pt>
                <c:pt idx="1">
                  <c:v>2078.9499999999998</c:v>
                </c:pt>
                <c:pt idx="2">
                  <c:v>2730.84</c:v>
                </c:pt>
                <c:pt idx="3">
                  <c:v>3176.96</c:v>
                </c:pt>
                <c:pt idx="4">
                  <c:v>3364.88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258624"/>
        <c:axId val="126672896"/>
      </c:lineChart>
      <c:catAx>
        <c:axId val="135258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 i="1"/>
                </a:pPr>
                <a:r>
                  <a:rPr lang="en-US" altLang="en-US" sz="1600" b="0" i="1"/>
                  <a:t>n</a:t>
                </a:r>
              </a:p>
            </c:rich>
          </c:tx>
          <c:layout>
            <c:manualLayout>
              <c:xMode val="edge"/>
              <c:yMode val="edge"/>
              <c:x val="0.96560749893979247"/>
              <c:y val="0.856002702674439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anchor="b" anchorCtr="0"/>
          <a:lstStyle/>
          <a:p>
            <a:pPr>
              <a:defRPr sz="1600"/>
            </a:pPr>
            <a:endParaRPr lang="zh-CN"/>
          </a:p>
        </c:txPr>
        <c:crossAx val="126672896"/>
        <c:crosses val="autoZero"/>
        <c:auto val="1"/>
        <c:lblAlgn val="ctr"/>
        <c:lblOffset val="100"/>
        <c:noMultiLvlLbl val="0"/>
      </c:catAx>
      <c:valAx>
        <c:axId val="126672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 dirty="0"/>
                  <a:t>Time </a:t>
                </a:r>
                <a:r>
                  <a:rPr lang="en-US" altLang="en-US" sz="1800" dirty="0" smtClean="0"/>
                  <a:t>(s)</a:t>
                </a:r>
                <a:endParaRPr lang="en-US" altLang="en-US" sz="18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+mj-lt"/>
              </a:defRPr>
            </a:pPr>
            <a:endParaRPr lang="zh-CN"/>
          </a:p>
        </c:txPr>
        <c:crossAx val="1352586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5.9712155825207981E-2"/>
          <c:y val="3.578196876935353E-3"/>
          <c:w val="0.93751734290167033"/>
          <c:h val="0.10006620158047196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355987162326069"/>
          <c:y val="0.1233391507839034"/>
          <c:w val="0.73118862358006353"/>
          <c:h val="0.75247115772301421"/>
        </c:manualLayout>
      </c:layout>
      <c:lineChart>
        <c:grouping val="standard"/>
        <c:varyColors val="0"/>
        <c:ser>
          <c:idx val="0"/>
          <c:order val="0"/>
          <c:tx>
            <c:v>Baseline</c:v>
          </c:tx>
          <c:spPr>
            <a:ln w="12700">
              <a:solidFill>
                <a:schemeClr val="accent2"/>
              </a:solidFill>
            </a:ln>
          </c:spPr>
          <c:marker>
            <c:symbol val="square"/>
            <c:size val="25"/>
            <c:spPr>
              <a:noFill/>
              <a:ln w="25400">
                <a:solidFill>
                  <a:schemeClr val="accent2"/>
                </a:solidFill>
              </a:ln>
            </c:spPr>
          </c:marker>
          <c:cat>
            <c:numRef>
              <c:f>tau!$B$16:$K$16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cat>
          <c:val>
            <c:numRef>
              <c:f>tau!$B$17:$K$17</c:f>
              <c:numCache>
                <c:formatCode>General</c:formatCode>
                <c:ptCount val="10"/>
                <c:pt idx="0">
                  <c:v>76.45</c:v>
                </c:pt>
                <c:pt idx="1">
                  <c:v>391.23</c:v>
                </c:pt>
                <c:pt idx="2">
                  <c:v>969.54</c:v>
                </c:pt>
                <c:pt idx="3">
                  <c:v>1867.65</c:v>
                </c:pt>
                <c:pt idx="4">
                  <c:v>3231.69</c:v>
                </c:pt>
                <c:pt idx="5">
                  <c:v>5042.46</c:v>
                </c:pt>
                <c:pt idx="6">
                  <c:v>7070.67</c:v>
                </c:pt>
                <c:pt idx="7">
                  <c:v>9203.2099999999991</c:v>
                </c:pt>
                <c:pt idx="8">
                  <c:v>11798.31</c:v>
                </c:pt>
                <c:pt idx="9">
                  <c:v>14970.62</c:v>
                </c:pt>
              </c:numCache>
            </c:numRef>
          </c:val>
          <c:smooth val="0"/>
        </c:ser>
        <c:ser>
          <c:idx val="1"/>
          <c:order val="1"/>
          <c:tx>
            <c:v>Progressive</c:v>
          </c:tx>
          <c:spPr>
            <a:ln w="19050">
              <a:solidFill>
                <a:schemeClr val="accent3"/>
              </a:solidFill>
            </a:ln>
          </c:spPr>
          <c:marker>
            <c:symbol val="triangle"/>
            <c:size val="25"/>
            <c:spPr>
              <a:noFill/>
              <a:ln w="25400">
                <a:solidFill>
                  <a:schemeClr val="accent3"/>
                </a:solidFill>
              </a:ln>
            </c:spPr>
          </c:marker>
          <c:cat>
            <c:numRef>
              <c:f>tau!$B$16:$K$16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cat>
          <c:val>
            <c:numRef>
              <c:f>tau!$B$18:$K$18</c:f>
              <c:numCache>
                <c:formatCode>General</c:formatCode>
                <c:ptCount val="10"/>
                <c:pt idx="0">
                  <c:v>5.3</c:v>
                </c:pt>
                <c:pt idx="1">
                  <c:v>21.21</c:v>
                </c:pt>
                <c:pt idx="2">
                  <c:v>45.78</c:v>
                </c:pt>
                <c:pt idx="3">
                  <c:v>73.510000000000005</c:v>
                </c:pt>
                <c:pt idx="4">
                  <c:v>135.19</c:v>
                </c:pt>
                <c:pt idx="5">
                  <c:v>280.64</c:v>
                </c:pt>
                <c:pt idx="6">
                  <c:v>434.52</c:v>
                </c:pt>
                <c:pt idx="7">
                  <c:v>499.61</c:v>
                </c:pt>
                <c:pt idx="8">
                  <c:v>547.33000000000004</c:v>
                </c:pt>
                <c:pt idx="9">
                  <c:v>641.65</c:v>
                </c:pt>
              </c:numCache>
            </c:numRef>
          </c:val>
          <c:smooth val="0"/>
        </c:ser>
        <c:ser>
          <c:idx val="2"/>
          <c:order val="2"/>
          <c:tx>
            <c:v>OnePass</c:v>
          </c:tx>
          <c:spPr>
            <a:ln w="19050">
              <a:solidFill>
                <a:schemeClr val="accent4"/>
              </a:solidFill>
            </a:ln>
          </c:spPr>
          <c:marker>
            <c:symbol val="x"/>
            <c:size val="25"/>
            <c:spPr>
              <a:ln w="25400">
                <a:solidFill>
                  <a:schemeClr val="accent4"/>
                </a:solidFill>
              </a:ln>
            </c:spPr>
          </c:marker>
          <c:cat>
            <c:numRef>
              <c:f>tau!$B$16:$K$16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cat>
          <c:val>
            <c:numRef>
              <c:f>tau!$B$19:$K$19</c:f>
              <c:numCache>
                <c:formatCode>General</c:formatCode>
                <c:ptCount val="10"/>
                <c:pt idx="0">
                  <c:v>9.5</c:v>
                </c:pt>
                <c:pt idx="1">
                  <c:v>27.25</c:v>
                </c:pt>
                <c:pt idx="2">
                  <c:v>35.200000000000003</c:v>
                </c:pt>
                <c:pt idx="3">
                  <c:v>46.83</c:v>
                </c:pt>
                <c:pt idx="4">
                  <c:v>71.83</c:v>
                </c:pt>
                <c:pt idx="5">
                  <c:v>118.61</c:v>
                </c:pt>
                <c:pt idx="6">
                  <c:v>163.96</c:v>
                </c:pt>
                <c:pt idx="7">
                  <c:v>188.1</c:v>
                </c:pt>
                <c:pt idx="8">
                  <c:v>212.6</c:v>
                </c:pt>
                <c:pt idx="9">
                  <c:v>250.12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261696"/>
        <c:axId val="126675200"/>
      </c:lineChart>
      <c:catAx>
        <c:axId val="135261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126675200"/>
        <c:crosses val="autoZero"/>
        <c:auto val="1"/>
        <c:lblAlgn val="ctr"/>
        <c:lblOffset val="100"/>
        <c:noMultiLvlLbl val="0"/>
      </c:catAx>
      <c:valAx>
        <c:axId val="12667520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 dirty="0"/>
                  <a:t>Time </a:t>
                </a:r>
                <a:r>
                  <a:rPr lang="en-US" altLang="en-US" sz="1800" dirty="0" smtClean="0"/>
                  <a:t>(s)</a:t>
                </a:r>
                <a:endParaRPr lang="en-US" altLang="en-US" sz="18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+mj-lt"/>
              </a:defRPr>
            </a:pPr>
            <a:endParaRPr lang="zh-CN"/>
          </a:p>
        </c:txPr>
        <c:crossAx val="1352616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5.9712155825207981E-2"/>
          <c:y val="3.578196876935353E-3"/>
          <c:w val="0.93751734290167033"/>
          <c:h val="0.10006620158047196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710913244479504"/>
          <c:y val="0.14362954304351816"/>
          <c:w val="0.65915559047889971"/>
          <c:h val="0.70088152598429221"/>
        </c:manualLayout>
      </c:layout>
      <c:lineChart>
        <c:grouping val="standard"/>
        <c:varyColors val="0"/>
        <c:ser>
          <c:idx val="0"/>
          <c:order val="0"/>
          <c:tx>
            <c:v>Baseline</c:v>
          </c:tx>
          <c:spPr>
            <a:ln w="12700">
              <a:solidFill>
                <a:schemeClr val="accent2"/>
              </a:solidFill>
            </a:ln>
          </c:spPr>
          <c:marker>
            <c:symbol val="square"/>
            <c:size val="25"/>
            <c:spPr>
              <a:noFill/>
              <a:ln w="25400">
                <a:solidFill>
                  <a:schemeClr val="accent2"/>
                </a:solidFill>
              </a:ln>
            </c:spPr>
          </c:marker>
          <c:cat>
            <c:numRef>
              <c:f>d!$B$16:$F$16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d!$B$17:$F$17</c:f>
              <c:numCache>
                <c:formatCode>General</c:formatCode>
                <c:ptCount val="5"/>
                <c:pt idx="0">
                  <c:v>3.21</c:v>
                </c:pt>
                <c:pt idx="1">
                  <c:v>23</c:v>
                </c:pt>
                <c:pt idx="2">
                  <c:v>77.209999999999994</c:v>
                </c:pt>
                <c:pt idx="3">
                  <c:v>192.95</c:v>
                </c:pt>
                <c:pt idx="4">
                  <c:v>391.23</c:v>
                </c:pt>
              </c:numCache>
            </c:numRef>
          </c:val>
          <c:smooth val="0"/>
        </c:ser>
        <c:ser>
          <c:idx val="1"/>
          <c:order val="1"/>
          <c:tx>
            <c:v>Progressive</c:v>
          </c:tx>
          <c:spPr>
            <a:ln w="19050">
              <a:solidFill>
                <a:schemeClr val="accent3"/>
              </a:solidFill>
            </a:ln>
          </c:spPr>
          <c:marker>
            <c:symbol val="triangle"/>
            <c:size val="25"/>
            <c:spPr>
              <a:noFill/>
              <a:ln w="25400">
                <a:solidFill>
                  <a:schemeClr val="accent3"/>
                </a:solidFill>
              </a:ln>
            </c:spPr>
          </c:marker>
          <c:cat>
            <c:numRef>
              <c:f>d!$B$16:$F$16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d!$B$18:$F$18</c:f>
              <c:numCache>
                <c:formatCode>General</c:formatCode>
                <c:ptCount val="5"/>
                <c:pt idx="0">
                  <c:v>0.05</c:v>
                </c:pt>
                <c:pt idx="1">
                  <c:v>0.57999999999999996</c:v>
                </c:pt>
                <c:pt idx="2">
                  <c:v>2.97</c:v>
                </c:pt>
                <c:pt idx="3">
                  <c:v>8.7899999999999991</c:v>
                </c:pt>
                <c:pt idx="4">
                  <c:v>21.45</c:v>
                </c:pt>
              </c:numCache>
            </c:numRef>
          </c:val>
          <c:smooth val="0"/>
        </c:ser>
        <c:ser>
          <c:idx val="2"/>
          <c:order val="2"/>
          <c:tx>
            <c:v>OnePass</c:v>
          </c:tx>
          <c:spPr>
            <a:ln w="19050">
              <a:solidFill>
                <a:schemeClr val="accent4"/>
              </a:solidFill>
            </a:ln>
          </c:spPr>
          <c:marker>
            <c:symbol val="x"/>
            <c:size val="25"/>
            <c:spPr>
              <a:ln w="25400">
                <a:solidFill>
                  <a:schemeClr val="accent4"/>
                </a:solidFill>
              </a:ln>
            </c:spPr>
          </c:marker>
          <c:cat>
            <c:numRef>
              <c:f>d!$B$16:$F$16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d!$B$19:$F$19</c:f>
              <c:numCache>
                <c:formatCode>General</c:formatCode>
                <c:ptCount val="5"/>
                <c:pt idx="0">
                  <c:v>0.09</c:v>
                </c:pt>
                <c:pt idx="1">
                  <c:v>0.82</c:v>
                </c:pt>
                <c:pt idx="2">
                  <c:v>3.45</c:v>
                </c:pt>
                <c:pt idx="3">
                  <c:v>10.88</c:v>
                </c:pt>
                <c:pt idx="4">
                  <c:v>26.94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159232"/>
        <c:axId val="126676928"/>
      </c:lineChart>
      <c:catAx>
        <c:axId val="136159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 i="1"/>
                </a:pPr>
                <a:r>
                  <a:rPr lang="en-US" altLang="en-US" sz="1600" b="0" i="1"/>
                  <a:t>d</a:t>
                </a:r>
              </a:p>
            </c:rich>
          </c:tx>
          <c:layout>
            <c:manualLayout>
              <c:xMode val="edge"/>
              <c:yMode val="edge"/>
              <c:x val="0.90387090957358884"/>
              <c:y val="0.7926907694016903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anchor="b" anchorCtr="0"/>
          <a:lstStyle/>
          <a:p>
            <a:pPr>
              <a:defRPr sz="1600"/>
            </a:pPr>
            <a:endParaRPr lang="zh-CN"/>
          </a:p>
        </c:txPr>
        <c:crossAx val="126676928"/>
        <c:crossesAt val="1.0000000000000002E-2"/>
        <c:auto val="1"/>
        <c:lblAlgn val="ctr"/>
        <c:lblOffset val="100"/>
        <c:noMultiLvlLbl val="0"/>
      </c:catAx>
      <c:valAx>
        <c:axId val="12667692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 dirty="0"/>
                  <a:t>Time </a:t>
                </a:r>
                <a:r>
                  <a:rPr lang="en-US" altLang="en-US" sz="1800" dirty="0" smtClean="0"/>
                  <a:t>(s)</a:t>
                </a:r>
                <a:endParaRPr lang="en-US" altLang="en-US" sz="18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+mj-lt"/>
              </a:defRPr>
            </a:pPr>
            <a:endParaRPr lang="zh-CN"/>
          </a:p>
        </c:txPr>
        <c:crossAx val="1361592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5.9712155825207981E-2"/>
          <c:y val="3.578196876935353E-3"/>
          <c:w val="0.93751734290167033"/>
          <c:h val="0.10006620158047196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ast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x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5.25</c:v>
                </c:pt>
                <c:pt idx="1">
                  <c:v>4.4400000000000004</c:v>
                </c:pt>
                <c:pt idx="2">
                  <c:v>6.95</c:v>
                </c:pt>
                <c:pt idx="3">
                  <c:v>4.3099999999999996</c:v>
                </c:pt>
                <c:pt idx="4">
                  <c:v>2.99</c:v>
                </c:pt>
                <c:pt idx="5">
                  <c:v>9.51</c:v>
                </c:pt>
                <c:pt idx="6">
                  <c:v>3.63</c:v>
                </c:pt>
                <c:pt idx="7">
                  <c:v>6.35</c:v>
                </c:pt>
                <c:pt idx="8">
                  <c:v>11.19</c:v>
                </c:pt>
                <c:pt idx="9">
                  <c:v>10.51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99808"/>
        <c:axId val="47000384"/>
      </c:scatterChart>
      <c:valAx>
        <c:axId val="46999808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00384"/>
        <c:crosses val="autoZero"/>
        <c:crossBetween val="midCat"/>
      </c:valAx>
      <c:valAx>
        <c:axId val="47000384"/>
        <c:scaling>
          <c:orientation val="minMax"/>
          <c:min val="0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/>
                  <a:t>Assists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6999808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24836780389564"/>
          <c:y val="0.1233391507839034"/>
          <c:w val="0.74642638058223287"/>
          <c:h val="0.76436594630206511"/>
        </c:manualLayout>
      </c:layout>
      <c:lineChart>
        <c:grouping val="standard"/>
        <c:varyColors val="0"/>
        <c:ser>
          <c:idx val="0"/>
          <c:order val="0"/>
          <c:tx>
            <c:v>Baseline</c:v>
          </c:tx>
          <c:spPr>
            <a:ln w="12700">
              <a:solidFill>
                <a:schemeClr val="accent2"/>
              </a:solidFill>
            </a:ln>
          </c:spPr>
          <c:marker>
            <c:symbol val="square"/>
            <c:size val="25"/>
            <c:spPr>
              <a:noFill/>
              <a:ln w="25400">
                <a:solidFill>
                  <a:schemeClr val="accent2"/>
                </a:solidFill>
              </a:ln>
            </c:spPr>
          </c:marker>
          <c:cat>
            <c:strRef>
              <c:f>n!$B$16:$F$16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n!$B$17:$F$17</c:f>
              <c:numCache>
                <c:formatCode>General</c:formatCode>
                <c:ptCount val="5"/>
                <c:pt idx="0">
                  <c:v>391.23</c:v>
                </c:pt>
                <c:pt idx="1">
                  <c:v>771.33</c:v>
                </c:pt>
                <c:pt idx="2">
                  <c:v>1065.6099999999999</c:v>
                </c:pt>
                <c:pt idx="3">
                  <c:v>1358.6</c:v>
                </c:pt>
                <c:pt idx="4">
                  <c:v>1671.17</c:v>
                </c:pt>
              </c:numCache>
            </c:numRef>
          </c:val>
          <c:smooth val="0"/>
        </c:ser>
        <c:ser>
          <c:idx val="1"/>
          <c:order val="1"/>
          <c:tx>
            <c:v>Progressive</c:v>
          </c:tx>
          <c:spPr>
            <a:ln w="19050">
              <a:solidFill>
                <a:schemeClr val="accent3"/>
              </a:solidFill>
            </a:ln>
          </c:spPr>
          <c:marker>
            <c:symbol val="triangle"/>
            <c:size val="25"/>
            <c:spPr>
              <a:noFill/>
              <a:ln w="25400">
                <a:solidFill>
                  <a:schemeClr val="accent3"/>
                </a:solidFill>
              </a:ln>
            </c:spPr>
          </c:marker>
          <c:cat>
            <c:strRef>
              <c:f>n!$B$16:$F$16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n!$B$18:$F$18</c:f>
              <c:numCache>
                <c:formatCode>General</c:formatCode>
                <c:ptCount val="5"/>
                <c:pt idx="0">
                  <c:v>21.41</c:v>
                </c:pt>
                <c:pt idx="1">
                  <c:v>38.1</c:v>
                </c:pt>
                <c:pt idx="2">
                  <c:v>54.18</c:v>
                </c:pt>
                <c:pt idx="3">
                  <c:v>67.45</c:v>
                </c:pt>
                <c:pt idx="4">
                  <c:v>82.28</c:v>
                </c:pt>
              </c:numCache>
            </c:numRef>
          </c:val>
          <c:smooth val="0"/>
        </c:ser>
        <c:ser>
          <c:idx val="2"/>
          <c:order val="2"/>
          <c:tx>
            <c:v>OnePass</c:v>
          </c:tx>
          <c:spPr>
            <a:ln w="19050">
              <a:solidFill>
                <a:schemeClr val="accent4"/>
              </a:solidFill>
            </a:ln>
          </c:spPr>
          <c:marker>
            <c:symbol val="x"/>
            <c:size val="25"/>
            <c:spPr>
              <a:ln w="25400">
                <a:solidFill>
                  <a:schemeClr val="accent4"/>
                </a:solidFill>
              </a:ln>
            </c:spPr>
          </c:marker>
          <c:cat>
            <c:strRef>
              <c:f>n!$B$16:$F$16</c:f>
              <c:strCache>
                <c:ptCount val="5"/>
                <c:pt idx="0">
                  <c:v>100k</c:v>
                </c:pt>
                <c:pt idx="1">
                  <c:v>200k</c:v>
                </c:pt>
                <c:pt idx="2">
                  <c:v>300k</c:v>
                </c:pt>
                <c:pt idx="3">
                  <c:v>400k</c:v>
                </c:pt>
                <c:pt idx="4">
                  <c:v>500k</c:v>
                </c:pt>
              </c:strCache>
            </c:strRef>
          </c:cat>
          <c:val>
            <c:numRef>
              <c:f>n!$B$19:$F$19</c:f>
              <c:numCache>
                <c:formatCode>General</c:formatCode>
                <c:ptCount val="5"/>
                <c:pt idx="0">
                  <c:v>26.87</c:v>
                </c:pt>
                <c:pt idx="1">
                  <c:v>53.06</c:v>
                </c:pt>
                <c:pt idx="2">
                  <c:v>77.19</c:v>
                </c:pt>
                <c:pt idx="3">
                  <c:v>100.68</c:v>
                </c:pt>
                <c:pt idx="4">
                  <c:v>125.1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159744"/>
        <c:axId val="126678656"/>
      </c:lineChart>
      <c:catAx>
        <c:axId val="136159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 i="1"/>
                </a:pPr>
                <a:r>
                  <a:rPr lang="en-US" altLang="en-US" sz="1600" b="0" i="1"/>
                  <a:t>n</a:t>
                </a:r>
              </a:p>
            </c:rich>
          </c:tx>
          <c:layout>
            <c:manualLayout>
              <c:xMode val="edge"/>
              <c:yMode val="edge"/>
              <c:x val="0.96560749893979247"/>
              <c:y val="0.856002702674439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anchor="b" anchorCtr="0"/>
          <a:lstStyle/>
          <a:p>
            <a:pPr>
              <a:defRPr sz="1600"/>
            </a:pPr>
            <a:endParaRPr lang="zh-CN"/>
          </a:p>
        </c:txPr>
        <c:crossAx val="126678656"/>
        <c:crosses val="autoZero"/>
        <c:auto val="1"/>
        <c:lblAlgn val="ctr"/>
        <c:lblOffset val="100"/>
        <c:noMultiLvlLbl val="0"/>
      </c:catAx>
      <c:valAx>
        <c:axId val="126678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 dirty="0"/>
                  <a:t>Time </a:t>
                </a:r>
                <a:r>
                  <a:rPr lang="en-US" altLang="en-US" sz="1800" dirty="0" smtClean="0"/>
                  <a:t>(s)</a:t>
                </a:r>
                <a:endParaRPr lang="en-US" altLang="en-US" sz="1800" dirty="0"/>
              </a:p>
            </c:rich>
          </c:tx>
          <c:layout>
            <c:manualLayout>
              <c:xMode val="edge"/>
              <c:yMode val="edge"/>
              <c:x val="0"/>
              <c:y val="0.4158445450943437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+mj-lt"/>
              </a:defRPr>
            </a:pPr>
            <a:endParaRPr lang="zh-CN"/>
          </a:p>
        </c:txPr>
        <c:crossAx val="1361597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5.9712155825207981E-2"/>
          <c:y val="3.578196876935353E-3"/>
          <c:w val="0.93751734290167033"/>
          <c:h val="0.10006620158047196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ast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x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5.25</c:v>
                </c:pt>
                <c:pt idx="1">
                  <c:v>4.4400000000000004</c:v>
                </c:pt>
                <c:pt idx="2">
                  <c:v>6.95</c:v>
                </c:pt>
                <c:pt idx="3">
                  <c:v>4.3099999999999996</c:v>
                </c:pt>
                <c:pt idx="4">
                  <c:v>2.99</c:v>
                </c:pt>
                <c:pt idx="5">
                  <c:v>9.51</c:v>
                </c:pt>
                <c:pt idx="6">
                  <c:v>3.63</c:v>
                </c:pt>
                <c:pt idx="7">
                  <c:v>6.35</c:v>
                </c:pt>
                <c:pt idx="8">
                  <c:v>11.19</c:v>
                </c:pt>
                <c:pt idx="9">
                  <c:v>10.51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03264"/>
        <c:axId val="47003840"/>
      </c:scatterChart>
      <c:valAx>
        <c:axId val="47003264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03840"/>
        <c:crosses val="autoZero"/>
        <c:crossBetween val="midCat"/>
      </c:valAx>
      <c:valAx>
        <c:axId val="47003840"/>
        <c:scaling>
          <c:orientation val="minMax"/>
          <c:min val="0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/>
                  <a:t>Assists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03264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Kareem Abdul-Jabbar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c:spPr>
            </c:marker>
            <c:bubble3D val="0"/>
          </c:dPt>
          <c:xVal>
            <c:numRef>
              <c:f>Sheet1!$C$2:$C$11</c:f>
              <c:numCache>
                <c:formatCode>General</c:formatCode>
                <c:ptCount val="10"/>
                <c:pt idx="0">
                  <c:v>30.12</c:v>
                </c:pt>
                <c:pt idx="1">
                  <c:v>30.07</c:v>
                </c:pt>
                <c:pt idx="2">
                  <c:v>27.74</c:v>
                </c:pt>
                <c:pt idx="3">
                  <c:v>27.36</c:v>
                </c:pt>
                <c:pt idx="4">
                  <c:v>26.36</c:v>
                </c:pt>
                <c:pt idx="5">
                  <c:v>25.68</c:v>
                </c:pt>
                <c:pt idx="6">
                  <c:v>24.61</c:v>
                </c:pt>
                <c:pt idx="7">
                  <c:v>24.29</c:v>
                </c:pt>
                <c:pt idx="8">
                  <c:v>19.54</c:v>
                </c:pt>
                <c:pt idx="9">
                  <c:v>13.11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46656"/>
        <c:axId val="47047232"/>
      </c:scatterChart>
      <c:valAx>
        <c:axId val="47046656"/>
        <c:scaling>
          <c:orientation val="minMax"/>
          <c:max val="35"/>
          <c:min val="10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47232"/>
        <c:crosses val="autoZero"/>
        <c:crossBetween val="midCat"/>
      </c:valAx>
      <c:valAx>
        <c:axId val="47047232"/>
        <c:scaling>
          <c:orientation val="minMax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 dirty="0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46656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Kareem Abdul-Jabbar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c:spPr>
            </c:marker>
            <c:bubble3D val="0"/>
          </c:dPt>
          <c:xVal>
            <c:numRef>
              <c:f>Sheet1!$C$2:$C$11</c:f>
              <c:numCache>
                <c:formatCode>General</c:formatCode>
                <c:ptCount val="10"/>
                <c:pt idx="0">
                  <c:v>30.12</c:v>
                </c:pt>
                <c:pt idx="1">
                  <c:v>30.07</c:v>
                </c:pt>
                <c:pt idx="2">
                  <c:v>27.74</c:v>
                </c:pt>
                <c:pt idx="3">
                  <c:v>27.36</c:v>
                </c:pt>
                <c:pt idx="4">
                  <c:v>26.36</c:v>
                </c:pt>
                <c:pt idx="5">
                  <c:v>25.68</c:v>
                </c:pt>
                <c:pt idx="6">
                  <c:v>24.61</c:v>
                </c:pt>
                <c:pt idx="7">
                  <c:v>24.29</c:v>
                </c:pt>
                <c:pt idx="8">
                  <c:v>19.54</c:v>
                </c:pt>
                <c:pt idx="9">
                  <c:v>13.11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0112"/>
        <c:axId val="47050688"/>
      </c:scatterChart>
      <c:valAx>
        <c:axId val="47050112"/>
        <c:scaling>
          <c:orientation val="minMax"/>
          <c:max val="35"/>
          <c:min val="10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50688"/>
        <c:crosses val="autoZero"/>
        <c:crossBetween val="midCat"/>
      </c:valAx>
      <c:valAx>
        <c:axId val="47050688"/>
        <c:scaling>
          <c:orientation val="minMax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 dirty="0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50112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Kareem Abdul-Jabbar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c:spPr>
            </c:marker>
            <c:bubble3D val="0"/>
          </c:dPt>
          <c:xVal>
            <c:numRef>
              <c:f>Sheet1!$C$2:$C$11</c:f>
              <c:numCache>
                <c:formatCode>General</c:formatCode>
                <c:ptCount val="10"/>
                <c:pt idx="0">
                  <c:v>30.12</c:v>
                </c:pt>
                <c:pt idx="1">
                  <c:v>30.07</c:v>
                </c:pt>
                <c:pt idx="2">
                  <c:v>27.74</c:v>
                </c:pt>
                <c:pt idx="3">
                  <c:v>27.36</c:v>
                </c:pt>
                <c:pt idx="4">
                  <c:v>26.36</c:v>
                </c:pt>
                <c:pt idx="5">
                  <c:v>25.68</c:v>
                </c:pt>
                <c:pt idx="6">
                  <c:v>24.61</c:v>
                </c:pt>
                <c:pt idx="7">
                  <c:v>24.29</c:v>
                </c:pt>
                <c:pt idx="8">
                  <c:v>19.54</c:v>
                </c:pt>
                <c:pt idx="9">
                  <c:v>13.11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3568"/>
        <c:axId val="47054144"/>
      </c:scatterChart>
      <c:valAx>
        <c:axId val="47053568"/>
        <c:scaling>
          <c:orientation val="minMax"/>
          <c:max val="35"/>
          <c:min val="10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54144"/>
        <c:crosses val="autoZero"/>
        <c:crossBetween val="midCat"/>
      </c:valAx>
      <c:valAx>
        <c:axId val="47054144"/>
        <c:scaling>
          <c:orientation val="minMax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 dirty="0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47053568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024400796054342"/>
          <c:y val="0.13511919077954082"/>
          <c:w val="0.7162191264553468"/>
          <c:h val="0.71941269168434374"/>
        </c:manualLayout>
      </c:layout>
      <c:lineChart>
        <c:grouping val="standard"/>
        <c:varyColors val="0"/>
        <c:ser>
          <c:idx val="1"/>
          <c:order val="0"/>
          <c:tx>
            <c:v>Baseline</c:v>
          </c:tx>
          <c:spPr>
            <a:ln w="19050"/>
          </c:spPr>
          <c:marker>
            <c:symbol val="square"/>
            <c:size val="25"/>
            <c:spPr>
              <a:noFill/>
              <a:ln w="25400">
                <a:solidFill>
                  <a:schemeClr val="accent2">
                    <a:shade val="95000"/>
                    <a:satMod val="105000"/>
                  </a:schemeClr>
                </a:solidFill>
              </a:ln>
            </c:spPr>
          </c:marker>
          <c:cat>
            <c:numRef>
              <c:f>time!$B$1:$K$1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time!$B$2:$K$2</c:f>
              <c:numCache>
                <c:formatCode>General</c:formatCode>
                <c:ptCount val="10"/>
                <c:pt idx="0">
                  <c:v>10.51</c:v>
                </c:pt>
                <c:pt idx="1">
                  <c:v>118.71</c:v>
                </c:pt>
                <c:pt idx="2">
                  <c:v>317.01</c:v>
                </c:pt>
                <c:pt idx="3">
                  <c:v>661.67</c:v>
                </c:pt>
                <c:pt idx="4">
                  <c:v>1284.82</c:v>
                </c:pt>
              </c:numCache>
            </c:numRef>
          </c:val>
          <c:smooth val="0"/>
        </c:ser>
        <c:ser>
          <c:idx val="2"/>
          <c:order val="1"/>
          <c:tx>
            <c:v>Progressive</c:v>
          </c:tx>
          <c:spPr>
            <a:ln w="19050"/>
          </c:spPr>
          <c:marker>
            <c:symbol val="triangle"/>
            <c:size val="25"/>
            <c:spPr>
              <a:noFill/>
              <a:ln w="25400"/>
            </c:spPr>
          </c:marker>
          <c:cat>
            <c:numRef>
              <c:f>time!$B$1:$K$1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time!$B$3:$K$3</c:f>
              <c:numCache>
                <c:formatCode>General</c:formatCode>
                <c:ptCount val="10"/>
                <c:pt idx="0">
                  <c:v>3.37</c:v>
                </c:pt>
                <c:pt idx="1">
                  <c:v>10.43</c:v>
                </c:pt>
                <c:pt idx="2">
                  <c:v>33.68</c:v>
                </c:pt>
                <c:pt idx="3">
                  <c:v>55.74</c:v>
                </c:pt>
                <c:pt idx="4">
                  <c:v>84.06</c:v>
                </c:pt>
                <c:pt idx="5">
                  <c:v>130</c:v>
                </c:pt>
                <c:pt idx="6">
                  <c:v>175.16</c:v>
                </c:pt>
                <c:pt idx="7">
                  <c:v>220.11</c:v>
                </c:pt>
                <c:pt idx="8">
                  <c:v>271.73</c:v>
                </c:pt>
                <c:pt idx="9">
                  <c:v>328.58</c:v>
                </c:pt>
              </c:numCache>
            </c:numRef>
          </c:val>
          <c:smooth val="0"/>
        </c:ser>
        <c:ser>
          <c:idx val="3"/>
          <c:order val="2"/>
          <c:tx>
            <c:v>OnePass</c:v>
          </c:tx>
          <c:spPr>
            <a:ln w="19050"/>
          </c:spPr>
          <c:marker>
            <c:symbol val="x"/>
            <c:size val="25"/>
            <c:spPr>
              <a:ln w="25400"/>
            </c:spPr>
          </c:marker>
          <c:cat>
            <c:numRef>
              <c:f>time!$B$1:$K$1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time!$B$4:$K$4</c:f>
              <c:numCache>
                <c:formatCode>General</c:formatCode>
                <c:ptCount val="10"/>
                <c:pt idx="0">
                  <c:v>8.6300000000000008</c:v>
                </c:pt>
                <c:pt idx="1">
                  <c:v>28.87</c:v>
                </c:pt>
                <c:pt idx="2">
                  <c:v>52.99</c:v>
                </c:pt>
                <c:pt idx="3">
                  <c:v>78.739999999999995</c:v>
                </c:pt>
                <c:pt idx="4">
                  <c:v>105.65</c:v>
                </c:pt>
                <c:pt idx="5">
                  <c:v>135.76</c:v>
                </c:pt>
                <c:pt idx="6">
                  <c:v>168.78</c:v>
                </c:pt>
                <c:pt idx="7">
                  <c:v>199.75</c:v>
                </c:pt>
                <c:pt idx="8">
                  <c:v>239.12</c:v>
                </c:pt>
                <c:pt idx="9">
                  <c:v>285.8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76288"/>
        <c:axId val="47024960"/>
      </c:lineChart>
      <c:catAx>
        <c:axId val="12167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>
                <a:latin typeface="+mn-lt"/>
              </a:defRPr>
            </a:pPr>
            <a:endParaRPr lang="zh-CN"/>
          </a:p>
        </c:txPr>
        <c:crossAx val="47024960"/>
        <c:crosses val="autoZero"/>
        <c:auto val="1"/>
        <c:lblAlgn val="ctr"/>
        <c:lblOffset val="100"/>
        <c:noMultiLvlLbl val="0"/>
      </c:catAx>
      <c:valAx>
        <c:axId val="47024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altLang="en-US" sz="3200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200">
                <a:latin typeface="+mn-lt"/>
              </a:defRPr>
            </a:pPr>
            <a:endParaRPr lang="zh-CN"/>
          </a:p>
        </c:txPr>
        <c:crossAx val="1216762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7.2388294791626701E-2"/>
          <c:y val="0"/>
          <c:w val="0.8915738609596876"/>
          <c:h val="0.11957515422207728"/>
        </c:manualLayout>
      </c:layout>
      <c:overlay val="0"/>
      <c:txPr>
        <a:bodyPr/>
        <a:lstStyle/>
        <a:p>
          <a:pPr>
            <a:defRPr sz="3600">
              <a:latin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Kareem Abdul-Jabbar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1"/>
            <c:marker>
              <c:symbol val="diamond"/>
              <c:size val="10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2"/>
            <c:marker>
              <c:symbol val="diamond"/>
              <c:size val="10"/>
              <c:spPr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c:spPr>
            </c:marker>
            <c:bubble3D val="0"/>
          </c:dPt>
          <c:dPt>
            <c:idx val="3"/>
            <c:marker>
              <c:symbol val="diamond"/>
              <c:size val="10"/>
              <c:spPr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c:spPr>
            </c:marker>
            <c:bubble3D val="0"/>
          </c:dPt>
          <c:dPt>
            <c:idx val="4"/>
            <c:marker>
              <c:symbol val="diamond"/>
              <c:size val="10"/>
              <c:spPr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c:spPr>
            </c:marker>
            <c:bubble3D val="0"/>
          </c:dPt>
          <c:dPt>
            <c:idx val="5"/>
            <c:marker>
              <c:symbol val="diamond"/>
              <c:size val="10"/>
              <c:spPr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c:spPr>
            </c:marker>
            <c:bubble3D val="0"/>
          </c:dPt>
          <c:dPt>
            <c:idx val="6"/>
            <c:marker>
              <c:symbol val="diamond"/>
              <c:size val="10"/>
              <c:spPr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c:spPr>
            </c:marker>
            <c:bubble3D val="0"/>
          </c:dPt>
          <c:dPt>
            <c:idx val="7"/>
            <c:marker>
              <c:symbol val="diamond"/>
              <c:size val="10"/>
              <c:spPr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c:spPr>
            </c:marker>
            <c:bubble3D val="0"/>
          </c:dPt>
          <c:dPt>
            <c:idx val="8"/>
            <c:marker>
              <c:symbol val="diamond"/>
              <c:size val="10"/>
              <c:spPr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c:spPr>
            </c:marker>
            <c:bubble3D val="0"/>
          </c:dPt>
          <c:dPt>
            <c:idx val="9"/>
            <c:marker>
              <c:symbol val="diamond"/>
              <c:size val="10"/>
              <c:spPr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c:spPr>
            </c:marker>
            <c:bubble3D val="0"/>
          </c:dPt>
          <c:xVal>
            <c:numRef>
              <c:f>Sheet1!$C$2:$C$11</c:f>
              <c:numCache>
                <c:formatCode>General</c:formatCode>
                <c:ptCount val="10"/>
                <c:pt idx="0">
                  <c:v>30.12</c:v>
                </c:pt>
                <c:pt idx="1">
                  <c:v>30.07</c:v>
                </c:pt>
                <c:pt idx="2">
                  <c:v>27.74</c:v>
                </c:pt>
                <c:pt idx="3">
                  <c:v>27.36</c:v>
                </c:pt>
                <c:pt idx="4">
                  <c:v>26.36</c:v>
                </c:pt>
                <c:pt idx="5">
                  <c:v>25.68</c:v>
                </c:pt>
                <c:pt idx="6">
                  <c:v>24.61</c:v>
                </c:pt>
                <c:pt idx="7">
                  <c:v>24.29</c:v>
                </c:pt>
                <c:pt idx="8">
                  <c:v>19.54</c:v>
                </c:pt>
                <c:pt idx="9">
                  <c:v>13.11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6.22</c:v>
                </c:pt>
                <c:pt idx="1">
                  <c:v>22.89</c:v>
                </c:pt>
                <c:pt idx="2">
                  <c:v>7.15</c:v>
                </c:pt>
                <c:pt idx="3">
                  <c:v>13.55</c:v>
                </c:pt>
                <c:pt idx="4">
                  <c:v>16.22</c:v>
                </c:pt>
                <c:pt idx="5">
                  <c:v>7.5</c:v>
                </c:pt>
                <c:pt idx="6">
                  <c:v>11.18</c:v>
                </c:pt>
                <c:pt idx="7">
                  <c:v>10</c:v>
                </c:pt>
                <c:pt idx="8">
                  <c:v>7.24</c:v>
                </c:pt>
                <c:pt idx="9">
                  <c:v>2.69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48384"/>
        <c:axId val="81648960"/>
      </c:scatterChart>
      <c:valAx>
        <c:axId val="81648384"/>
        <c:scaling>
          <c:orientation val="minMax"/>
          <c:max val="35"/>
          <c:min val="10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 b="1"/>
                </a:pPr>
                <a:r>
                  <a:rPr lang="en-US" altLang="en-US" sz="1800" b="1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81648960"/>
        <c:crosses val="autoZero"/>
        <c:crossBetween val="midCat"/>
      </c:valAx>
      <c:valAx>
        <c:axId val="81648960"/>
        <c:scaling>
          <c:orientation val="minMax"/>
        </c:scaling>
        <c:delete val="0"/>
        <c:axPos val="l"/>
        <c:minorGridlines>
          <c:spPr>
            <a:ln w="3175"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altLang="en-US" sz="1800" b="1" dirty="0"/>
                  <a:t>Rebounds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81648384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37379702537184"/>
          <c:y val="8.7190420242877695E-2"/>
          <c:w val="0.78662620297462826"/>
          <c:h val="0.7804507595683848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rank_NBA_aver_log!$D$2:$W$2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rank_NBA_aver_log!$D$3:$W$3</c:f>
              <c:numCache>
                <c:formatCode>General</c:formatCode>
                <c:ptCount val="2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rank_NBA_aver_log!$D$4:$W$4</c:f>
              <c:numCache>
                <c:formatCode>General</c:formatCode>
                <c:ptCount val="20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</c:numCache>
            </c:numRef>
          </c:val>
          <c:smooth val="0"/>
        </c:ser>
        <c:ser>
          <c:idx val="3"/>
          <c:order val="3"/>
          <c:spPr>
            <a:ln w="1270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rank_NBA_aver_log!$D$5:$W$5</c:f>
              <c:numCache>
                <c:formatCode>General</c:formatCode>
                <c:ptCount val="20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rank_NBA_aver_log!$D$6:$W$6</c:f>
              <c:numCache>
                <c:formatCode>General</c:formatCode>
                <c:ptCount val="2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smooth val="0"/>
        </c:ser>
        <c:ser>
          <c:idx val="5"/>
          <c:order val="5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rank_NBA_aver_log!$D$7:$W$7</c:f>
              <c:numCache>
                <c:formatCode>General</c:formatCode>
                <c:ptCount val="2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</c:numCache>
            </c:numRef>
          </c:val>
          <c:smooth val="0"/>
        </c:ser>
        <c:ser>
          <c:idx val="6"/>
          <c:order val="6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rank_NBA_aver_log!$D$8:$W$8</c:f>
              <c:numCache>
                <c:formatCode>General</c:formatCode>
                <c:ptCount val="2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9</c:v>
                </c:pt>
                <c:pt idx="13">
                  <c:v>10</c:v>
                </c:pt>
                <c:pt idx="14">
                  <c:v>12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</c:numCache>
            </c:numRef>
          </c:val>
          <c:smooth val="0"/>
        </c:ser>
        <c:ser>
          <c:idx val="7"/>
          <c:order val="7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rank_NBA_aver_log!$D$9:$W$9</c:f>
              <c:numCache>
                <c:formatCode>General</c:formatCode>
                <c:ptCount val="20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10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</c:numCache>
            </c:numRef>
          </c:val>
          <c:smooth val="0"/>
        </c:ser>
        <c:ser>
          <c:idx val="8"/>
          <c:order val="8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rank_NBA_aver_log!$D$10:$W$10</c:f>
              <c:numCache>
                <c:formatCode>General</c:formatCode>
                <c:ptCount val="2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7</c:v>
                </c:pt>
                <c:pt idx="13">
                  <c:v>8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</c:numCache>
            </c:numRef>
          </c:val>
          <c:smooth val="0"/>
        </c:ser>
        <c:ser>
          <c:idx val="9"/>
          <c:order val="9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rank_NBA_aver_log!$D$11:$W$11</c:f>
              <c:numCache>
                <c:formatCode>General</c:formatCode>
                <c:ptCount val="20"/>
                <c:pt idx="0">
                  <c:v>22</c:v>
                </c:pt>
                <c:pt idx="1">
                  <c:v>19</c:v>
                </c:pt>
                <c:pt idx="2">
                  <c:v>16</c:v>
                </c:pt>
                <c:pt idx="3">
                  <c:v>14</c:v>
                </c:pt>
                <c:pt idx="4">
                  <c:v>12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9</c:v>
                </c:pt>
                <c:pt idx="12">
                  <c:v>8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</c:numCache>
            </c:numRef>
          </c:val>
          <c:smooth val="0"/>
        </c:ser>
        <c:ser>
          <c:idx val="10"/>
          <c:order val="10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rank_NBA_aver_log!$D$12:$W$12</c:f>
              <c:numCache>
                <c:formatCode>General</c:formatCode>
                <c:ptCount val="20"/>
                <c:pt idx="0">
                  <c:v>30</c:v>
                </c:pt>
                <c:pt idx="1">
                  <c:v>26</c:v>
                </c:pt>
                <c:pt idx="2">
                  <c:v>19</c:v>
                </c:pt>
                <c:pt idx="3">
                  <c:v>17</c:v>
                </c:pt>
                <c:pt idx="4">
                  <c:v>14</c:v>
                </c:pt>
                <c:pt idx="5">
                  <c:v>13</c:v>
                </c:pt>
                <c:pt idx="6">
                  <c:v>13</c:v>
                </c:pt>
                <c:pt idx="7">
                  <c:v>12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9</c:v>
                </c:pt>
                <c:pt idx="14">
                  <c:v>9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</c:numCache>
            </c:numRef>
          </c:val>
          <c:smooth val="0"/>
        </c:ser>
        <c:ser>
          <c:idx val="11"/>
          <c:order val="11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rank_NBA_aver_log!$D$13:$W$13</c:f>
              <c:numCache>
                <c:formatCode>General</c:formatCode>
                <c:ptCount val="20"/>
                <c:pt idx="0">
                  <c:v>16</c:v>
                </c:pt>
                <c:pt idx="1">
                  <c:v>15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12</c:v>
                </c:pt>
                <c:pt idx="7">
                  <c:v>13</c:v>
                </c:pt>
                <c:pt idx="8">
                  <c:v>13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13</c:v>
                </c:pt>
                <c:pt idx="14">
                  <c:v>13</c:v>
                </c:pt>
                <c:pt idx="15">
                  <c:v>12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</c:numCache>
            </c:numRef>
          </c:val>
          <c:smooth val="0"/>
        </c:ser>
        <c:ser>
          <c:idx val="12"/>
          <c:order val="12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rank_NBA_aver_log!$D$14:$W$14</c:f>
              <c:numCache>
                <c:formatCode>General</c:formatCode>
                <c:ptCount val="2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12</c:v>
                </c:pt>
                <c:pt idx="14">
                  <c:v>10</c:v>
                </c:pt>
                <c:pt idx="15">
                  <c:v>9</c:v>
                </c:pt>
                <c:pt idx="16">
                  <c:v>9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</c:numCache>
            </c:numRef>
          </c:val>
          <c:smooth val="0"/>
        </c:ser>
        <c:ser>
          <c:idx val="13"/>
          <c:order val="13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rank_NBA_aver_log!$D$15:$W$15</c:f>
              <c:numCache>
                <c:formatCode>General</c:formatCode>
                <c:ptCount val="20"/>
                <c:pt idx="0">
                  <c:v>14</c:v>
                </c:pt>
                <c:pt idx="1">
                  <c:v>12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</c:numCache>
            </c:numRef>
          </c:val>
          <c:smooth val="0"/>
        </c:ser>
        <c:ser>
          <c:idx val="14"/>
          <c:order val="14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rank_NBA_aver_log!$D$16:$W$16</c:f>
              <c:numCache>
                <c:formatCode>General</c:formatCode>
                <c:ptCount val="20"/>
                <c:pt idx="0">
                  <c:v>26</c:v>
                </c:pt>
                <c:pt idx="1">
                  <c:v>24</c:v>
                </c:pt>
                <c:pt idx="2">
                  <c:v>21</c:v>
                </c:pt>
                <c:pt idx="3">
                  <c:v>18</c:v>
                </c:pt>
                <c:pt idx="4">
                  <c:v>16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</c:numCache>
            </c:numRef>
          </c:val>
          <c:smooth val="0"/>
        </c:ser>
        <c:ser>
          <c:idx val="15"/>
          <c:order val="15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rank_NBA_aver_log!$D$17:$W$17</c:f>
              <c:numCache>
                <c:formatCode>General</c:formatCode>
                <c:ptCount val="20"/>
                <c:pt idx="0">
                  <c:v>34</c:v>
                </c:pt>
                <c:pt idx="1">
                  <c:v>31</c:v>
                </c:pt>
                <c:pt idx="2">
                  <c:v>28</c:v>
                </c:pt>
                <c:pt idx="3">
                  <c:v>23</c:v>
                </c:pt>
                <c:pt idx="4">
                  <c:v>19</c:v>
                </c:pt>
                <c:pt idx="5">
                  <c:v>17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17</c:v>
                </c:pt>
                <c:pt idx="16">
                  <c:v>17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</c:numCache>
            </c:numRef>
          </c:val>
          <c:smooth val="0"/>
        </c:ser>
        <c:ser>
          <c:idx val="16"/>
          <c:order val="16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rank_NBA_aver_log!$D$18:$W$18</c:f>
              <c:numCache>
                <c:formatCode>General</c:formatCode>
                <c:ptCount val="20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21</c:v>
                </c:pt>
                <c:pt idx="4">
                  <c:v>21</c:v>
                </c:pt>
                <c:pt idx="5">
                  <c:v>19</c:v>
                </c:pt>
                <c:pt idx="6">
                  <c:v>17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17</c:v>
                </c:pt>
                <c:pt idx="11">
                  <c:v>17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</c:numCache>
            </c:numRef>
          </c:val>
          <c:smooth val="0"/>
        </c:ser>
        <c:ser>
          <c:idx val="17"/>
          <c:order val="17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rank_NBA_aver_log!$D$19:$W$19</c:f>
              <c:numCache>
                <c:formatCode>General</c:formatCode>
                <c:ptCount val="20"/>
                <c:pt idx="0">
                  <c:v>31</c:v>
                </c:pt>
                <c:pt idx="1">
                  <c:v>30</c:v>
                </c:pt>
                <c:pt idx="2">
                  <c:v>29</c:v>
                </c:pt>
                <c:pt idx="3">
                  <c:v>27</c:v>
                </c:pt>
                <c:pt idx="4">
                  <c:v>26</c:v>
                </c:pt>
                <c:pt idx="5">
                  <c:v>24</c:v>
                </c:pt>
                <c:pt idx="6">
                  <c:v>21</c:v>
                </c:pt>
                <c:pt idx="7">
                  <c:v>20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18</c:v>
                </c:pt>
                <c:pt idx="13">
                  <c:v>18</c:v>
                </c:pt>
                <c:pt idx="14">
                  <c:v>18</c:v>
                </c:pt>
                <c:pt idx="15">
                  <c:v>18</c:v>
                </c:pt>
                <c:pt idx="16">
                  <c:v>19</c:v>
                </c:pt>
                <c:pt idx="17">
                  <c:v>19</c:v>
                </c:pt>
                <c:pt idx="18">
                  <c:v>19</c:v>
                </c:pt>
                <c:pt idx="19">
                  <c:v>19</c:v>
                </c:pt>
              </c:numCache>
            </c:numRef>
          </c:val>
          <c:smooth val="0"/>
        </c:ser>
        <c:ser>
          <c:idx val="18"/>
          <c:order val="18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rank_NBA_aver_log!$D$20:$W$20</c:f>
              <c:numCache>
                <c:formatCode>General</c:formatCode>
                <c:ptCount val="20"/>
                <c:pt idx="0">
                  <c:v>24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24</c:v>
                </c:pt>
                <c:pt idx="5">
                  <c:v>25</c:v>
                </c:pt>
                <c:pt idx="6">
                  <c:v>23</c:v>
                </c:pt>
                <c:pt idx="7">
                  <c:v>21</c:v>
                </c:pt>
                <c:pt idx="8">
                  <c:v>21</c:v>
                </c:pt>
                <c:pt idx="9">
                  <c:v>20</c:v>
                </c:pt>
                <c:pt idx="10">
                  <c:v>19</c:v>
                </c:pt>
                <c:pt idx="11">
                  <c:v>19</c:v>
                </c:pt>
                <c:pt idx="12">
                  <c:v>19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21</c:v>
                </c:pt>
                <c:pt idx="17">
                  <c:v>21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smooth val="0"/>
        </c:ser>
        <c:ser>
          <c:idx val="19"/>
          <c:order val="19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rank_NBA_aver_log!$D$21:$W$21</c:f>
              <c:numCache>
                <c:formatCode>General</c:formatCode>
                <c:ptCount val="20"/>
                <c:pt idx="0">
                  <c:v>25</c:v>
                </c:pt>
                <c:pt idx="1">
                  <c:v>27</c:v>
                </c:pt>
                <c:pt idx="2">
                  <c:v>26</c:v>
                </c:pt>
                <c:pt idx="3">
                  <c:v>26</c:v>
                </c:pt>
                <c:pt idx="4">
                  <c:v>23</c:v>
                </c:pt>
                <c:pt idx="5">
                  <c:v>22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19</c:v>
                </c:pt>
                <c:pt idx="10">
                  <c:v>20</c:v>
                </c:pt>
                <c:pt idx="11">
                  <c:v>20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25</c:v>
                </c:pt>
                <c:pt idx="16">
                  <c:v>26</c:v>
                </c:pt>
                <c:pt idx="17">
                  <c:v>26</c:v>
                </c:pt>
                <c:pt idx="18">
                  <c:v>26</c:v>
                </c:pt>
                <c:pt idx="19">
                  <c:v>26</c:v>
                </c:pt>
              </c:numCache>
            </c:numRef>
          </c:val>
          <c:smooth val="0"/>
        </c:ser>
        <c:ser>
          <c:idx val="20"/>
          <c:order val="20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rank_NBA_aver_log!$D$22:$W$22</c:f>
              <c:numCache>
                <c:formatCode>General</c:formatCode>
                <c:ptCount val="20"/>
                <c:pt idx="0">
                  <c:v>13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15</c:v>
                </c:pt>
                <c:pt idx="5">
                  <c:v>16</c:v>
                </c:pt>
                <c:pt idx="6">
                  <c:v>18</c:v>
                </c:pt>
                <c:pt idx="7">
                  <c:v>18</c:v>
                </c:pt>
                <c:pt idx="8">
                  <c:v>20</c:v>
                </c:pt>
                <c:pt idx="9">
                  <c:v>21</c:v>
                </c:pt>
                <c:pt idx="10">
                  <c:v>21</c:v>
                </c:pt>
                <c:pt idx="11">
                  <c:v>21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24</c:v>
                </c:pt>
                <c:pt idx="17">
                  <c:v>24</c:v>
                </c:pt>
                <c:pt idx="18">
                  <c:v>24</c:v>
                </c:pt>
                <c:pt idx="19">
                  <c:v>24</c:v>
                </c:pt>
              </c:numCache>
            </c:numRef>
          </c:val>
          <c:smooth val="0"/>
        </c:ser>
        <c:ser>
          <c:idx val="21"/>
          <c:order val="21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rank_NBA_aver_log!$D$23:$W$23</c:f>
              <c:numCache>
                <c:formatCode>General</c:formatCode>
                <c:ptCount val="20"/>
                <c:pt idx="0">
                  <c:v>38</c:v>
                </c:pt>
                <c:pt idx="1">
                  <c:v>36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30</c:v>
                </c:pt>
                <c:pt idx="6">
                  <c:v>30</c:v>
                </c:pt>
                <c:pt idx="7">
                  <c:v>28</c:v>
                </c:pt>
                <c:pt idx="8">
                  <c:v>25</c:v>
                </c:pt>
                <c:pt idx="9">
                  <c:v>22</c:v>
                </c:pt>
                <c:pt idx="10">
                  <c:v>22</c:v>
                </c:pt>
                <c:pt idx="11">
                  <c:v>22</c:v>
                </c:pt>
                <c:pt idx="12">
                  <c:v>20</c:v>
                </c:pt>
                <c:pt idx="13">
                  <c:v>21</c:v>
                </c:pt>
                <c:pt idx="14">
                  <c:v>21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</c:numCache>
            </c:numRef>
          </c:val>
          <c:smooth val="0"/>
        </c:ser>
        <c:ser>
          <c:idx val="22"/>
          <c:order val="22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rank_NBA_aver_log!$D$24:$W$24</c:f>
              <c:numCache>
                <c:formatCode>General</c:formatCode>
                <c:ptCount val="20"/>
                <c:pt idx="0">
                  <c:v>44</c:v>
                </c:pt>
                <c:pt idx="1">
                  <c:v>39</c:v>
                </c:pt>
                <c:pt idx="2">
                  <c:v>36</c:v>
                </c:pt>
                <c:pt idx="3">
                  <c:v>33</c:v>
                </c:pt>
                <c:pt idx="4">
                  <c:v>31</c:v>
                </c:pt>
                <c:pt idx="5">
                  <c:v>29</c:v>
                </c:pt>
                <c:pt idx="6">
                  <c:v>28</c:v>
                </c:pt>
                <c:pt idx="7">
                  <c:v>27</c:v>
                </c:pt>
                <c:pt idx="8">
                  <c:v>26</c:v>
                </c:pt>
                <c:pt idx="9">
                  <c:v>24</c:v>
                </c:pt>
                <c:pt idx="10">
                  <c:v>23</c:v>
                </c:pt>
                <c:pt idx="11">
                  <c:v>24</c:v>
                </c:pt>
                <c:pt idx="12">
                  <c:v>24</c:v>
                </c:pt>
                <c:pt idx="13">
                  <c:v>23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21</c:v>
                </c:pt>
                <c:pt idx="19">
                  <c:v>21</c:v>
                </c:pt>
              </c:numCache>
            </c:numRef>
          </c:val>
          <c:smooth val="0"/>
        </c:ser>
        <c:ser>
          <c:idx val="23"/>
          <c:order val="23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rank_NBA_aver_log!$D$25:$W$25</c:f>
              <c:numCache>
                <c:formatCode>General</c:formatCode>
                <c:ptCount val="20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29</c:v>
                </c:pt>
                <c:pt idx="15">
                  <c:v>29</c:v>
                </c:pt>
                <c:pt idx="16">
                  <c:v>30</c:v>
                </c:pt>
                <c:pt idx="17">
                  <c:v>32</c:v>
                </c:pt>
                <c:pt idx="18">
                  <c:v>32</c:v>
                </c:pt>
                <c:pt idx="19">
                  <c:v>32</c:v>
                </c:pt>
              </c:numCache>
            </c:numRef>
          </c:val>
          <c:smooth val="0"/>
        </c:ser>
        <c:ser>
          <c:idx val="24"/>
          <c:order val="24"/>
          <c:spPr>
            <a:ln w="127000">
              <a:solidFill>
                <a:srgbClr val="0070C0"/>
              </a:solidFill>
            </a:ln>
          </c:spPr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rank_NBA_aver_log!$D$26:$W$26</c:f>
              <c:numCache>
                <c:formatCode>General</c:formatCode>
                <c:ptCount val="20"/>
                <c:pt idx="0">
                  <c:v>53</c:v>
                </c:pt>
                <c:pt idx="1">
                  <c:v>49</c:v>
                </c:pt>
                <c:pt idx="2">
                  <c:v>43</c:v>
                </c:pt>
                <c:pt idx="3">
                  <c:v>40</c:v>
                </c:pt>
                <c:pt idx="4">
                  <c:v>37</c:v>
                </c:pt>
                <c:pt idx="5">
                  <c:v>36</c:v>
                </c:pt>
                <c:pt idx="6">
                  <c:v>33</c:v>
                </c:pt>
                <c:pt idx="7">
                  <c:v>32</c:v>
                </c:pt>
                <c:pt idx="8">
                  <c:v>30</c:v>
                </c:pt>
                <c:pt idx="9">
                  <c:v>27</c:v>
                </c:pt>
                <c:pt idx="10">
                  <c:v>25</c:v>
                </c:pt>
                <c:pt idx="11">
                  <c:v>23</c:v>
                </c:pt>
                <c:pt idx="12">
                  <c:v>21</c:v>
                </c:pt>
                <c:pt idx="13">
                  <c:v>20</c:v>
                </c:pt>
                <c:pt idx="14">
                  <c:v>19</c:v>
                </c:pt>
                <c:pt idx="15">
                  <c:v>19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</c:numCache>
            </c:numRef>
          </c:val>
          <c:smooth val="0"/>
        </c:ser>
        <c:ser>
          <c:idx val="25"/>
          <c:order val="25"/>
          <c:spPr>
            <a:ln w="25400"/>
          </c:spPr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rank_NBA_aver_log!$D$27:$W$27</c:f>
              <c:numCache>
                <c:formatCode>General</c:formatCode>
                <c:ptCount val="20"/>
                <c:pt idx="0">
                  <c:v>29</c:v>
                </c:pt>
                <c:pt idx="1">
                  <c:v>28</c:v>
                </c:pt>
                <c:pt idx="2">
                  <c:v>30</c:v>
                </c:pt>
                <c:pt idx="3">
                  <c:v>29</c:v>
                </c:pt>
                <c:pt idx="4">
                  <c:v>28</c:v>
                </c:pt>
                <c:pt idx="5">
                  <c:v>27</c:v>
                </c:pt>
                <c:pt idx="6">
                  <c:v>26</c:v>
                </c:pt>
                <c:pt idx="7">
                  <c:v>26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31</c:v>
                </c:pt>
                <c:pt idx="13">
                  <c:v>35</c:v>
                </c:pt>
                <c:pt idx="14">
                  <c:v>37</c:v>
                </c:pt>
                <c:pt idx="15">
                  <c:v>42</c:v>
                </c:pt>
                <c:pt idx="16">
                  <c:v>42</c:v>
                </c:pt>
                <c:pt idx="17">
                  <c:v>42</c:v>
                </c:pt>
                <c:pt idx="18">
                  <c:v>42</c:v>
                </c:pt>
                <c:pt idx="19">
                  <c:v>42</c:v>
                </c:pt>
              </c:numCache>
            </c:numRef>
          </c:val>
          <c:smooth val="0"/>
        </c:ser>
        <c:ser>
          <c:idx val="26"/>
          <c:order val="26"/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rank_NBA_aver_log!$D$28:$W$28</c:f>
              <c:numCache>
                <c:formatCode>General</c:formatCode>
                <c:ptCount val="20"/>
                <c:pt idx="0">
                  <c:v>52</c:v>
                </c:pt>
                <c:pt idx="1">
                  <c:v>48</c:v>
                </c:pt>
                <c:pt idx="2">
                  <c:v>44</c:v>
                </c:pt>
                <c:pt idx="3">
                  <c:v>41</c:v>
                </c:pt>
                <c:pt idx="4">
                  <c:v>39</c:v>
                </c:pt>
                <c:pt idx="5">
                  <c:v>38</c:v>
                </c:pt>
                <c:pt idx="6">
                  <c:v>35</c:v>
                </c:pt>
                <c:pt idx="7">
                  <c:v>35</c:v>
                </c:pt>
                <c:pt idx="8">
                  <c:v>33</c:v>
                </c:pt>
                <c:pt idx="9">
                  <c:v>29</c:v>
                </c:pt>
                <c:pt idx="10">
                  <c:v>27</c:v>
                </c:pt>
                <c:pt idx="11">
                  <c:v>26</c:v>
                </c:pt>
                <c:pt idx="12">
                  <c:v>25</c:v>
                </c:pt>
                <c:pt idx="13">
                  <c:v>25</c:v>
                </c:pt>
                <c:pt idx="14">
                  <c:v>24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22</c:v>
                </c:pt>
                <c:pt idx="19">
                  <c:v>22</c:v>
                </c:pt>
              </c:numCache>
            </c:numRef>
          </c:val>
          <c:smooth val="0"/>
        </c:ser>
        <c:ser>
          <c:idx val="27"/>
          <c:order val="27"/>
          <c:spPr>
            <a:ln w="1270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rank_NBA_aver_log!$D$29:$W$29</c:f>
              <c:numCache>
                <c:formatCode>General</c:formatCode>
                <c:ptCount val="20"/>
                <c:pt idx="0">
                  <c:v>11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26</c:v>
                </c:pt>
                <c:pt idx="10">
                  <c:v>28</c:v>
                </c:pt>
                <c:pt idx="11">
                  <c:v>32</c:v>
                </c:pt>
                <c:pt idx="12">
                  <c:v>34</c:v>
                </c:pt>
                <c:pt idx="13">
                  <c:v>36</c:v>
                </c:pt>
                <c:pt idx="14">
                  <c:v>38</c:v>
                </c:pt>
                <c:pt idx="15">
                  <c:v>37</c:v>
                </c:pt>
                <c:pt idx="16">
                  <c:v>37</c:v>
                </c:pt>
                <c:pt idx="17">
                  <c:v>37</c:v>
                </c:pt>
                <c:pt idx="18">
                  <c:v>37</c:v>
                </c:pt>
                <c:pt idx="19">
                  <c:v>35</c:v>
                </c:pt>
              </c:numCache>
            </c:numRef>
          </c:val>
          <c:smooth val="0"/>
        </c:ser>
        <c:ser>
          <c:idx val="28"/>
          <c:order val="28"/>
          <c:spPr>
            <a:ln w="19050"/>
          </c:spPr>
          <c:marker>
            <c:symbol val="none"/>
          </c:marker>
          <c:cat>
            <c:numRef>
              <c:f>rank_NBA_aver_log!$D$1:$W$1</c:f>
              <c:numCache>
                <c:formatCode>General</c:formatCode>
                <c:ptCount val="20"/>
                <c:pt idx="0">
                  <c:v>0.99</c:v>
                </c:pt>
                <c:pt idx="1">
                  <c:v>0.98741100000000004</c:v>
                </c:pt>
                <c:pt idx="2">
                  <c:v>0.984151</c:v>
                </c:pt>
                <c:pt idx="3">
                  <c:v>0.980047</c:v>
                </c:pt>
                <c:pt idx="4">
                  <c:v>0.974881</c:v>
                </c:pt>
                <c:pt idx="5">
                  <c:v>0.96837700000000004</c:v>
                </c:pt>
                <c:pt idx="6">
                  <c:v>0.96018899999999996</c:v>
                </c:pt>
                <c:pt idx="7">
                  <c:v>0.94988099999999998</c:v>
                </c:pt>
                <c:pt idx="8">
                  <c:v>0.93690399999999996</c:v>
                </c:pt>
                <c:pt idx="9">
                  <c:v>0.92056700000000002</c:v>
                </c:pt>
                <c:pt idx="10">
                  <c:v>0.9</c:v>
                </c:pt>
                <c:pt idx="11">
                  <c:v>0.87410699999999997</c:v>
                </c:pt>
                <c:pt idx="12">
                  <c:v>0.84151100000000001</c:v>
                </c:pt>
                <c:pt idx="13">
                  <c:v>0.80047400000000002</c:v>
                </c:pt>
                <c:pt idx="14">
                  <c:v>0.748811</c:v>
                </c:pt>
                <c:pt idx="15">
                  <c:v>0.68377200000000005</c:v>
                </c:pt>
                <c:pt idx="16">
                  <c:v>0.60189300000000001</c:v>
                </c:pt>
                <c:pt idx="17">
                  <c:v>0.49881300000000001</c:v>
                </c:pt>
                <c:pt idx="18">
                  <c:v>0.36904300000000001</c:v>
                </c:pt>
                <c:pt idx="19">
                  <c:v>0.20567199999999999</c:v>
                </c:pt>
              </c:numCache>
            </c:numRef>
          </c:cat>
          <c:val>
            <c:numRef>
              <c:f>rank_NBA_aver_log!$D$30:$W$30</c:f>
              <c:numCache>
                <c:formatCode>General</c:formatCode>
                <c:ptCount val="20"/>
                <c:pt idx="0">
                  <c:v>41</c:v>
                </c:pt>
                <c:pt idx="1">
                  <c:v>38</c:v>
                </c:pt>
                <c:pt idx="2">
                  <c:v>38</c:v>
                </c:pt>
                <c:pt idx="3">
                  <c:v>36</c:v>
                </c:pt>
                <c:pt idx="4">
                  <c:v>34</c:v>
                </c:pt>
                <c:pt idx="5">
                  <c:v>34</c:v>
                </c:pt>
                <c:pt idx="6">
                  <c:v>31</c:v>
                </c:pt>
                <c:pt idx="7">
                  <c:v>31</c:v>
                </c:pt>
                <c:pt idx="8">
                  <c:v>32</c:v>
                </c:pt>
                <c:pt idx="9">
                  <c:v>32</c:v>
                </c:pt>
                <c:pt idx="10">
                  <c:v>29</c:v>
                </c:pt>
                <c:pt idx="11">
                  <c:v>28</c:v>
                </c:pt>
                <c:pt idx="12">
                  <c:v>27</c:v>
                </c:pt>
                <c:pt idx="13">
                  <c:v>28</c:v>
                </c:pt>
                <c:pt idx="14">
                  <c:v>27</c:v>
                </c:pt>
                <c:pt idx="15">
                  <c:v>27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374592"/>
        <c:axId val="88941696"/>
      </c:lineChart>
      <c:catAx>
        <c:axId val="123374592"/>
        <c:scaling>
          <c:orientation val="minMax"/>
        </c:scaling>
        <c:delete val="0"/>
        <c:axPos val="t"/>
        <c:numFmt formatCode="#,##0.000_);[Red]\(#,##0.000\)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600"/>
            </a:pPr>
            <a:endParaRPr lang="zh-CN"/>
          </a:p>
        </c:txPr>
        <c:crossAx val="88941696"/>
        <c:crosses val="autoZero"/>
        <c:auto val="1"/>
        <c:lblAlgn val="ctr"/>
        <c:lblOffset val="100"/>
        <c:noMultiLvlLbl val="0"/>
      </c:catAx>
      <c:valAx>
        <c:axId val="88941696"/>
        <c:scaling>
          <c:orientation val="maxMin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altLang="en-US" sz="2400" dirty="0" smtClean="0"/>
                  <a:t>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1233745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0.41975</cdr:x>
      <cdr:y>0.02735</cdr:y>
    </cdr:from>
    <cdr:to>
      <cdr:x>0.66182</cdr:x>
      <cdr:y>0.1284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1487668" y="87465"/>
          <a:ext cx="857927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Aft>
              <a:spcPts val="0"/>
            </a:spcAft>
          </a:pPr>
          <a:r>
            <a:rPr lang="en-US" sz="1500" dirty="0">
              <a:effectLst/>
              <a:ea typeface="宋体"/>
              <a:cs typeface="Times New Roman"/>
            </a:rPr>
            <a:t>Johnson</a:t>
          </a:r>
          <a:endParaRPr lang="zh-CN" sz="1500" dirty="0">
            <a:effectLst/>
            <a:latin typeface="宋体"/>
            <a:cs typeface="宋体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0.41975</cdr:x>
      <cdr:y>0.02735</cdr:y>
    </cdr:from>
    <cdr:to>
      <cdr:x>0.66182</cdr:x>
      <cdr:y>0.1284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1487668" y="87465"/>
          <a:ext cx="857927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Aft>
              <a:spcPts val="0"/>
            </a:spcAft>
          </a:pPr>
          <a:r>
            <a:rPr lang="en-US" sz="1500" dirty="0">
              <a:effectLst/>
              <a:ea typeface="宋体"/>
              <a:cs typeface="Times New Roman"/>
            </a:rPr>
            <a:t>Johnson</a:t>
          </a:r>
          <a:endParaRPr lang="zh-CN" sz="1500" dirty="0">
            <a:effectLst/>
            <a:latin typeface="宋体"/>
            <a:cs typeface="宋体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0.41975</cdr:x>
      <cdr:y>0.02735</cdr:y>
    </cdr:from>
    <cdr:to>
      <cdr:x>0.66182</cdr:x>
      <cdr:y>0.1284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1487668" y="87465"/>
          <a:ext cx="857927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Aft>
              <a:spcPts val="0"/>
            </a:spcAft>
          </a:pPr>
          <a:r>
            <a:rPr lang="en-US" sz="1500" dirty="0">
              <a:effectLst/>
              <a:ea typeface="宋体"/>
              <a:cs typeface="Times New Roman"/>
            </a:rPr>
            <a:t>Johnson</a:t>
          </a:r>
          <a:endParaRPr lang="zh-CN" sz="1500" dirty="0">
            <a:effectLst/>
            <a:latin typeface="宋体"/>
            <a:cs typeface="宋体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0.91737</cdr:x>
      <cdr:y>0.04131</cdr:y>
    </cdr:from>
    <cdr:to>
      <cdr:x>1</cdr:x>
      <cdr:y>0.20655</cdr:y>
    </cdr:to>
    <cdr:sp macro="" textlink="">
      <cdr:nvSpPr>
        <cdr:cNvPr id="2" name="Title 1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7695289" y="216024"/>
          <a:ext cx="693135" cy="864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/>
        </a:bodyPr>
        <a:lstStyle xmlns:a="http://schemas.openxmlformats.org/drawingml/2006/main">
          <a:lvl1pPr algn="ctr" defTabSz="914400" rtl="0" eaLnBrk="1" latinLnBrk="0" hangingPunct="1">
            <a:spcBef>
              <a:spcPct val="0"/>
            </a:spcBef>
            <a:buNone/>
            <a:defRPr sz="4400" kern="120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a:lstStyle>
        <a:p xmlns:a="http://schemas.openxmlformats.org/drawingml/2006/main">
          <a:r>
            <a:rPr lang="en-US" altLang="zh-CN" sz="2800" b="0" i="0" dirty="0" smtClean="0">
              <a:latin typeface="Cambria Math"/>
            </a:rPr>
            <a:t>𝛼</a:t>
          </a:r>
          <a:endParaRPr lang="zh-CN" altLang="en-US" sz="2800" dirty="0"/>
        </a:p>
      </cdr:txBody>
    </cdr:sp>
  </cdr:relSizeAnchor>
  <cdr:relSizeAnchor xmlns:cdr="http://schemas.openxmlformats.org/drawingml/2006/chartDrawing">
    <cdr:from>
      <cdr:x>0.68238</cdr:x>
      <cdr:y>0.64721</cdr:y>
    </cdr:from>
    <cdr:to>
      <cdr:x>0.9397</cdr:x>
      <cdr:y>0.71763</cdr:y>
    </cdr:to>
    <cdr:sp macro="" textlink="">
      <cdr:nvSpPr>
        <cdr:cNvPr id="3" name="Rectangle 2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724128" y="3384376"/>
          <a:ext cx="2158509" cy="36824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4075572"/>
          <a:r>
            <a:rPr lang="en-US" altLang="zh-TW" sz="2000" b="1" dirty="0" smtClean="0">
              <a:latin typeface="Candara" pitchFamily="34" charset="0"/>
            </a:rPr>
            <a:t>Charles Barkley</a:t>
          </a:r>
          <a:endParaRPr lang="en-US" altLang="zh-TW" sz="2000" b="1" dirty="0">
            <a:latin typeface="Candara" pitchFamily="34" charset="0"/>
          </a:endParaRPr>
        </a:p>
      </cdr:txBody>
    </cdr:sp>
  </cdr:relSizeAnchor>
  <cdr:relSizeAnchor xmlns:cdr="http://schemas.openxmlformats.org/drawingml/2006/chartDrawing">
    <cdr:from>
      <cdr:x>0.21884</cdr:x>
      <cdr:y>0.71606</cdr:y>
    </cdr:from>
    <cdr:to>
      <cdr:x>0.48495</cdr:x>
      <cdr:y>0.78648</cdr:y>
    </cdr:to>
    <cdr:sp macro="" textlink="">
      <cdr:nvSpPr>
        <cdr:cNvPr id="4" name="Rectangle 3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835696" y="3744416"/>
          <a:ext cx="2232244" cy="368240"/>
        </a:xfrm>
        <a:prstGeom xmlns:a="http://schemas.openxmlformats.org/drawingml/2006/main" prst="rect">
          <a:avLst/>
        </a:prstGeom>
        <a:solidFill xmlns:a="http://schemas.openxmlformats.org/drawingml/2006/main">
          <a:srgbClr val="0070C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87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4075572"/>
          <a:r>
            <a:rPr lang="en-US" altLang="zh-TW" sz="2000" b="1" dirty="0" smtClean="0">
              <a:latin typeface="Candara" pitchFamily="34" charset="0"/>
            </a:rPr>
            <a:t>Nate Thurmond</a:t>
          </a:r>
          <a:endParaRPr lang="en-US" altLang="zh-TW" sz="2000" b="1" dirty="0">
            <a:latin typeface="Candara" pitchFamily="34" charset="0"/>
          </a:endParaRPr>
        </a:p>
      </cdr:txBody>
    </cdr:sp>
  </cdr:relSizeAnchor>
  <cdr:relSizeAnchor xmlns:cdr="http://schemas.openxmlformats.org/drawingml/2006/chartDrawing">
    <cdr:from>
      <cdr:x>0.50429</cdr:x>
      <cdr:y>0.22033</cdr:y>
    </cdr:from>
    <cdr:to>
      <cdr:x>0.7616</cdr:x>
      <cdr:y>0.29076</cdr:y>
    </cdr:to>
    <cdr:sp macro="" textlink="">
      <cdr:nvSpPr>
        <cdr:cNvPr id="5" name="Rectangle 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30215" y="1152128"/>
          <a:ext cx="2158425" cy="368292"/>
        </a:xfrm>
        <a:prstGeom xmlns:a="http://schemas.openxmlformats.org/drawingml/2006/main" prst="rect">
          <a:avLst/>
        </a:prstGeom>
        <a:solidFill xmlns:a="http://schemas.openxmlformats.org/drawingml/2006/main">
          <a:srgbClr val="C0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4075572"/>
          <a:r>
            <a:rPr lang="en-US" altLang="zh-TW" sz="2000" b="1" dirty="0" smtClean="0">
              <a:latin typeface="Candara" pitchFamily="34" charset="0"/>
            </a:rPr>
            <a:t>LeBron James</a:t>
          </a:r>
          <a:endParaRPr lang="en-US" altLang="zh-TW" sz="2000" b="1" dirty="0">
            <a:latin typeface="Candara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0.41975</cdr:x>
      <cdr:y>0.02735</cdr:y>
    </cdr:from>
    <cdr:to>
      <cdr:x>0.66182</cdr:x>
      <cdr:y>0.1284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1487668" y="87465"/>
          <a:ext cx="857927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Aft>
              <a:spcPts val="0"/>
            </a:spcAft>
          </a:pPr>
          <a:r>
            <a:rPr lang="en-US" sz="1500" dirty="0">
              <a:solidFill>
                <a:srgbClr val="000000"/>
              </a:solidFill>
              <a:effectLst/>
              <a:ea typeface="宋体"/>
              <a:cs typeface="Times New Roman"/>
            </a:rPr>
            <a:t>Johnson</a:t>
          </a:r>
          <a:endParaRPr lang="zh-CN" sz="1500" dirty="0">
            <a:effectLst/>
            <a:latin typeface="宋体"/>
            <a:cs typeface="宋体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0.41975</cdr:x>
      <cdr:y>0.02735</cdr:y>
    </cdr:from>
    <cdr:to>
      <cdr:x>0.66182</cdr:x>
      <cdr:y>0.1284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1487668" y="87465"/>
          <a:ext cx="857927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Aft>
              <a:spcPts val="0"/>
            </a:spcAft>
          </a:pPr>
          <a:r>
            <a:rPr lang="en-US" sz="1500" dirty="0">
              <a:solidFill>
                <a:srgbClr val="000000"/>
              </a:solidFill>
              <a:effectLst/>
              <a:ea typeface="宋体"/>
              <a:cs typeface="Times New Roman"/>
            </a:rPr>
            <a:t>Johnson</a:t>
          </a:r>
          <a:endParaRPr lang="zh-CN" sz="1500" dirty="0">
            <a:effectLst/>
            <a:latin typeface="宋体"/>
            <a:cs typeface="宋体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0.41975</cdr:x>
      <cdr:y>0.02735</cdr:y>
    </cdr:from>
    <cdr:to>
      <cdr:x>0.66182</cdr:x>
      <cdr:y>0.1284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1487668" y="87465"/>
          <a:ext cx="857927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spcAft>
              <a:spcPts val="0"/>
            </a:spcAft>
          </a:pPr>
          <a:r>
            <a:rPr lang="en-US" sz="1500" dirty="0">
              <a:solidFill>
                <a:srgbClr val="000000"/>
              </a:solidFill>
              <a:effectLst/>
              <a:ea typeface="宋体"/>
              <a:cs typeface="Times New Roman"/>
            </a:rPr>
            <a:t>Johnson</a:t>
          </a:r>
          <a:endParaRPr lang="zh-CN" sz="1500" dirty="0">
            <a:effectLst/>
            <a:latin typeface="宋体"/>
            <a:cs typeface="宋体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FE50F-F4BB-4A5B-B647-73F1D1FEC1C7}" type="datetimeFigureOut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D4F67-397A-4066-B242-BBD875C33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07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C6EF6-428E-4F65-9D85-E7F39DE78A53}" type="datetimeFigureOut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6953-AA74-4AAB-957E-FE3F2EAF3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6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Deeper color for bullets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7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Revisit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kemeny</a:t>
            </a:r>
            <a:r>
              <a:rPr lang="en-US" altLang="zh-CN" baseline="0" dirty="0" smtClean="0"/>
              <a:t>, </a:t>
            </a:r>
            <a:r>
              <a:rPr lang="en-US" altLang="zh-CN" baseline="0" smtClean="0"/>
              <a:t>tuning advantage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9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Revisit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kemeny</a:t>
            </a:r>
            <a:r>
              <a:rPr lang="en-US" altLang="zh-CN" baseline="0" dirty="0" smtClean="0"/>
              <a:t>, </a:t>
            </a:r>
            <a:r>
              <a:rPr lang="en-US" altLang="zh-CN" baseline="0" smtClean="0"/>
              <a:t>tuning advantage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Put in more intuitions here,</a:t>
            </a:r>
            <a:r>
              <a:rPr lang="en-US" altLang="zh-CN" baseline="0" dirty="0" smtClean="0"/>
              <a:t> with examples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1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 smtClean="0"/>
                  <a:t>one-of-5 claims on {points, rebounds, assists} can be made for 54</a:t>
                </a:r>
                <a:r>
                  <a:rPr lang="en-US" altLang="zh-CN" sz="24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altLang="zh-CN" sz="2400" dirty="0" smtClean="0"/>
                  <a:t>players!</a:t>
                </a:r>
              </a:p>
              <a:p>
                <a:r>
                  <a:rPr lang="en-US" altLang="zh-CN" sz="1200" dirty="0" smtClean="0"/>
                  <a:t>Where to look for interesting claims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 smtClean="0"/>
                  <a:t>Letting </a:t>
                </a:r>
                <a:r>
                  <a:rPr lang="en-US" altLang="zh-CN" sz="2400" dirty="0"/>
                  <a:t>user specify what value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dirty="0"/>
                  <a:t> to use for each subspace is practically infeasible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 smtClean="0"/>
                  <a:t>Examining </a:t>
                </a:r>
                <a:r>
                  <a:rPr lang="en-US" altLang="zh-CN" sz="2400" dirty="0" smtClean="0"/>
                  <a:t>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sz="2400" dirty="0" smtClean="0"/>
                  <a:t> subspaces with brute force is computationally infeasible</a:t>
                </a:r>
              </a:p>
              <a:p>
                <a:endParaRPr lang="en-US" altLang="zh-CN" sz="120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 smtClean="0"/>
                  <a:t>one-of-5 claims on {points, rebounds, assists} can be made for 54</a:t>
                </a:r>
                <a:r>
                  <a:rPr lang="en-US" altLang="zh-CN" sz="24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altLang="zh-CN" sz="2400" dirty="0" smtClean="0"/>
                  <a:t>players!</a:t>
                </a:r>
              </a:p>
              <a:p>
                <a:r>
                  <a:rPr lang="en-US" altLang="zh-CN" sz="1200" dirty="0" smtClean="0"/>
                  <a:t>Where to look for interesting claims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 smtClean="0"/>
                  <a:t>Letting </a:t>
                </a:r>
                <a:r>
                  <a:rPr lang="en-US" altLang="zh-CN" sz="2400" dirty="0"/>
                  <a:t>user specify what value of </a:t>
                </a:r>
                <a:r>
                  <a:rPr lang="en-US" altLang="zh-CN" sz="2400" i="0" dirty="0">
                    <a:latin typeface="Cambria Math"/>
                  </a:rPr>
                  <a:t>𝑘</a:t>
                </a:r>
                <a:r>
                  <a:rPr lang="en-US" altLang="zh-CN" sz="2400" dirty="0"/>
                  <a:t> to use for each subspace is practically infeasible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 smtClean="0"/>
                  <a:t>Examining </a:t>
                </a:r>
                <a:r>
                  <a:rPr lang="en-US" altLang="zh-CN" sz="2400" dirty="0" smtClean="0"/>
                  <a:t>each of the </a:t>
                </a:r>
                <a:r>
                  <a:rPr lang="en-US" altLang="zh-CN" sz="2400" i="0" dirty="0" smtClean="0">
                    <a:latin typeface="Cambria Math"/>
                  </a:rPr>
                  <a:t>2^𝑑</a:t>
                </a:r>
                <a:r>
                  <a:rPr lang="en-US" altLang="zh-CN" sz="2400" b="0" i="0" dirty="0" smtClean="0">
                    <a:latin typeface="Cambria Math"/>
                  </a:rPr>
                  <a:t>−1</a:t>
                </a:r>
                <a:r>
                  <a:rPr lang="en-US" altLang="zh-CN" sz="2400" dirty="0" smtClean="0"/>
                  <a:t> subspaces with brute force is computationally infeasible</a:t>
                </a:r>
              </a:p>
              <a:p>
                <a:endParaRPr lang="en-US" altLang="zh-CN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6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8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/>
                  <a:t>may sound impressive because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/>
                      </a:rPr>
                      <m:t>𝑘</m:t>
                    </m:r>
                    <m:r>
                      <a:rPr lang="en-US" altLang="zh-CN" sz="12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sz="1200" dirty="0" smtClean="0"/>
                  <a:t>, </a:t>
                </a:r>
                <a:br>
                  <a:rPr lang="en-US" altLang="zh-CN" sz="1200" dirty="0" smtClean="0"/>
                </a:br>
                <a:r>
                  <a:rPr lang="en-US" altLang="zh-CN" sz="1200" dirty="0" smtClean="0"/>
                  <a:t>but there can be many objects like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altLang="zh-CN" sz="120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/>
                  <a:t>may sound impressive because </a:t>
                </a:r>
                <a:r>
                  <a:rPr lang="en-US" altLang="zh-CN" sz="1200" i="0" dirty="0" smtClean="0">
                    <a:latin typeface="Cambria Math"/>
                  </a:rPr>
                  <a:t>𝑘=1</a:t>
                </a:r>
                <a:r>
                  <a:rPr lang="en-US" altLang="zh-CN" sz="1200" dirty="0" smtClean="0"/>
                  <a:t>, </a:t>
                </a:r>
                <a:br>
                  <a:rPr lang="en-US" altLang="zh-CN" sz="1200" dirty="0" smtClean="0"/>
                </a:br>
                <a:r>
                  <a:rPr lang="en-US" altLang="zh-CN" sz="1200" dirty="0" smtClean="0"/>
                  <a:t>but there can be many objects like </a:t>
                </a:r>
                <a:r>
                  <a:rPr lang="en-US" altLang="zh-CN" sz="1200" i="0" dirty="0" smtClean="0">
                    <a:latin typeface="Cambria Math"/>
                  </a:rPr>
                  <a:t>𝑋</a:t>
                </a:r>
                <a:endParaRPr lang="en-US" altLang="zh-CN" sz="120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4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Lighter color</a:t>
            </a:r>
            <a:r>
              <a:rPr lang="en-US" altLang="zh-CN" baseline="0" dirty="0" smtClean="0"/>
              <a:t> for names, darker color for points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200" dirty="0" smtClean="0"/>
                  <a:t>In {points}: Jordan, Chamberlain, James (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altLang="zh-CN" sz="2200" dirty="0" smtClean="0"/>
                  <a:t>)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In {rebounds}: Chamberlain, Pettit, Baylor (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altLang="zh-CN" sz="2200" dirty="0" smtClean="0"/>
                  <a:t>)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In {points, rebounds}: Chamberlain, Jordan (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sz="2200" dirty="0" smtClean="0"/>
                  <a:t>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200" dirty="0" smtClean="0"/>
                  <a:t>In {points}: Jordan, Chamberlain, James (</a:t>
                </a:r>
                <a:r>
                  <a:rPr lang="en-US" altLang="zh-CN" sz="2200" i="0" dirty="0" smtClean="0">
                    <a:latin typeface="Cambria Math"/>
                  </a:rPr>
                  <a:t>𝑘=3</a:t>
                </a:r>
                <a:r>
                  <a:rPr lang="en-US" altLang="zh-CN" sz="2200" dirty="0" smtClean="0"/>
                  <a:t>)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In {rebounds}: Chamberlain, Pettit, Baylor (</a:t>
                </a:r>
                <a:r>
                  <a:rPr lang="en-US" altLang="zh-CN" sz="2200" i="0" dirty="0" smtClean="0">
                    <a:latin typeface="Cambria Math"/>
                  </a:rPr>
                  <a:t>𝑘=3</a:t>
                </a:r>
                <a:r>
                  <a:rPr lang="en-US" altLang="zh-CN" sz="2200" dirty="0" smtClean="0"/>
                  <a:t>)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In {points, rebounds}: Chamberlain, Jordan (</a:t>
                </a:r>
                <a:r>
                  <a:rPr lang="en-US" altLang="zh-CN" sz="2200" i="0" dirty="0" smtClean="0">
                    <a:latin typeface="Cambria Math"/>
                  </a:rPr>
                  <a:t>𝑘=1</a:t>
                </a:r>
                <a:r>
                  <a:rPr lang="en-US" altLang="zh-CN" sz="2200" dirty="0" smtClean="0"/>
                  <a:t>)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9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High-level insights are similar to those in [Pei et al. 2006] for computing skylines in all subspaces, but we have different sharing and new pruning techniques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46953-AA74-4AAB-957E-FE3F2EAF39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7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D172-D370-4108-B513-399FB9897431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3BC7-C2FD-498F-80A6-7EE271DAF30A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D25E-28F5-48A1-9258-C05F66028168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233-6006-4C40-BB72-1FA75BBCF1BA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4066-5453-4919-B5DE-92585DA92A83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9B3C-80CE-48F5-BA10-5ECCD715CC78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6F5-E869-4D02-9864-BDB5B9EDD382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8F53-B862-43C4-A268-907D6866D00A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6D3-276B-4139-8B54-34C57D607896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D85-FBA4-4E5A-9732-A202F7EE60DD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F98C-12BB-40FC-841B-77C81A99202A}" type="datetime1">
              <a:rPr lang="zh-CN" altLang="en-US" smtClean="0"/>
              <a:t>2012/8/13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C16E2E-D23E-4E5C-B66E-8ED2FDAE62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4BA6B5-C6CE-4D59-8F4D-DE6D3D75C1AD}" type="datetime1">
              <a:rPr lang="zh-CN" altLang="en-US" smtClean="0"/>
              <a:t>2012/8/13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2.jpeg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chart" Target="../charts/char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3.png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0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31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9.png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hart" Target="../charts/char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hart" Target="../charts/char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2.jpe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On “One-of-the-few” Objects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16669"/>
              </p:ext>
            </p:extLst>
          </p:nvPr>
        </p:nvGraphicFramePr>
        <p:xfrm>
          <a:off x="683568" y="4653136"/>
          <a:ext cx="727280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 smtClean="0"/>
                        <a:t>You Wu</a:t>
                      </a:r>
                      <a:r>
                        <a:rPr lang="en-US" altLang="zh-CN" sz="2000" dirty="0" smtClean="0"/>
                        <a:t>, </a:t>
                      </a:r>
                      <a:r>
                        <a:rPr lang="en-US" altLang="zh-CN" sz="2000" dirty="0" err="1" smtClean="0"/>
                        <a:t>Pankaj</a:t>
                      </a:r>
                      <a:r>
                        <a:rPr lang="en-US" altLang="zh-CN" sz="2000" dirty="0" smtClean="0"/>
                        <a:t> K. </a:t>
                      </a:r>
                      <a:r>
                        <a:rPr lang="en-US" altLang="zh-CN" sz="2000" dirty="0" err="1" smtClean="0"/>
                        <a:t>Agarwal</a:t>
                      </a:r>
                      <a:r>
                        <a:rPr lang="en-US" altLang="zh-CN" sz="2000" dirty="0" smtClean="0"/>
                        <a:t>, Jun Yang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Duke University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Chengkai</a:t>
                      </a:r>
                      <a:r>
                        <a:rPr lang="en-US" sz="2000" dirty="0" smtClean="0"/>
                        <a:t> Li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University</a:t>
                      </a:r>
                      <a:r>
                        <a:rPr lang="en-US" sz="2000" baseline="0" dirty="0" smtClean="0"/>
                        <a:t> of Texas, Arlington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Cong Yu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Google, Inc.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76200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Finding Unique Claims: </a:t>
            </a:r>
            <a:r>
              <a:rPr lang="en-US" altLang="zh-CN" sz="4000" dirty="0">
                <a:solidFill>
                  <a:srgbClr val="C00000"/>
                </a:solidFill>
              </a:rPr>
              <a:t>C</a:t>
            </a:r>
            <a:r>
              <a:rPr lang="en-US" altLang="zh-CN" sz="4000" dirty="0" smtClean="0">
                <a:solidFill>
                  <a:srgbClr val="C00000"/>
                </a:solidFill>
              </a:rPr>
              <a:t>hallenges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4744"/>
                <a:ext cx="7620000" cy="480060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To </a:t>
                </a:r>
                <a:r>
                  <a:rPr lang="en-US" altLang="zh-CN" sz="2800" dirty="0"/>
                  <a:t>ensure uniqueness,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choice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also depends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on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data distribution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Anti-correlated attribute values make </a:t>
                </a:r>
                <a:r>
                  <a:rPr lang="en-US" altLang="zh-CN" sz="2400" dirty="0" err="1" smtClean="0"/>
                  <a:t>skybands</a:t>
                </a:r>
                <a:r>
                  <a:rPr lang="en-US" altLang="zh-CN" sz="2400" dirty="0" smtClean="0"/>
                  <a:t> bigger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E.g.: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4744"/>
                <a:ext cx="7620000" cy="4800600"/>
              </a:xfrm>
              <a:blipFill rotWithShape="1">
                <a:blip r:embed="rId3"/>
                <a:stretch>
                  <a:fillRect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139952" y="3543392"/>
            <a:ext cx="3866066" cy="3197976"/>
            <a:chOff x="4518828" y="3615400"/>
            <a:chExt cx="3866066" cy="3197976"/>
          </a:xfrm>
        </p:grpSpPr>
        <p:graphicFrame>
          <p:nvGraphicFramePr>
            <p:cNvPr id="51" name="Chart 5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9338593"/>
                </p:ext>
              </p:extLst>
            </p:nvPr>
          </p:nvGraphicFramePr>
          <p:xfrm>
            <a:off x="4518828" y="3615400"/>
            <a:ext cx="3544177" cy="319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TextBox 2"/>
            <p:cNvSpPr txBox="1"/>
            <p:nvPr/>
          </p:nvSpPr>
          <p:spPr>
            <a:xfrm>
              <a:off x="7058555" y="4824055"/>
              <a:ext cx="132633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53" name="TextBox 9"/>
            <p:cNvSpPr txBox="1"/>
            <p:nvPr/>
          </p:nvSpPr>
          <p:spPr>
            <a:xfrm>
              <a:off x="6674997" y="5396144"/>
              <a:ext cx="677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96" y="4939083"/>
              <a:ext cx="751386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55" name="TextBox 10"/>
            <p:cNvSpPr txBox="1"/>
            <p:nvPr/>
          </p:nvSpPr>
          <p:spPr>
            <a:xfrm>
              <a:off x="5364089" y="5360966"/>
              <a:ext cx="125152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56" name="TextBox 14"/>
            <p:cNvSpPr txBox="1"/>
            <p:nvPr/>
          </p:nvSpPr>
          <p:spPr>
            <a:xfrm>
              <a:off x="5197475" y="4520822"/>
              <a:ext cx="72979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57" name="TextBox 11"/>
            <p:cNvSpPr txBox="1"/>
            <p:nvPr/>
          </p:nvSpPr>
          <p:spPr>
            <a:xfrm>
              <a:off x="6134016" y="4615918"/>
              <a:ext cx="5441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58" name="TextBox 8"/>
            <p:cNvSpPr txBox="1"/>
            <p:nvPr/>
          </p:nvSpPr>
          <p:spPr>
            <a:xfrm>
              <a:off x="5943197" y="4138690"/>
              <a:ext cx="1115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59" name="TextBox 5"/>
            <p:cNvSpPr txBox="1"/>
            <p:nvPr/>
          </p:nvSpPr>
          <p:spPr>
            <a:xfrm>
              <a:off x="5120377" y="4850426"/>
              <a:ext cx="78284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65266" y="3776050"/>
              <a:ext cx="97470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pic>
        <p:nvPicPr>
          <p:cNvPr id="39" name="Picture 19" descr="kdd_2012_bann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672008" y="3521537"/>
            <a:ext cx="3539952" cy="3219831"/>
            <a:chOff x="5080363" y="1812861"/>
            <a:chExt cx="3539952" cy="3219831"/>
          </a:xfrm>
        </p:grpSpPr>
        <p:graphicFrame>
          <p:nvGraphicFramePr>
            <p:cNvPr id="41" name="Char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1739214"/>
                </p:ext>
              </p:extLst>
            </p:nvPr>
          </p:nvGraphicFramePr>
          <p:xfrm>
            <a:off x="5080363" y="1812861"/>
            <a:ext cx="3525255" cy="3219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2" name="TextBox 2"/>
            <p:cNvSpPr txBox="1"/>
            <p:nvPr/>
          </p:nvSpPr>
          <p:spPr>
            <a:xfrm>
              <a:off x="6919306" y="1845040"/>
              <a:ext cx="1218603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 smtClean="0"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43" name="TextBox 5"/>
            <p:cNvSpPr txBox="1"/>
            <p:nvPr/>
          </p:nvSpPr>
          <p:spPr>
            <a:xfrm>
              <a:off x="7893706" y="3590606"/>
              <a:ext cx="72660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41997" y="2756902"/>
              <a:ext cx="686983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29733" y="3590606"/>
              <a:ext cx="102476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54060" y="2372092"/>
              <a:ext cx="610424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 smtClean="0"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79461" y="2918484"/>
              <a:ext cx="12331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48510" y="3168724"/>
              <a:ext cx="5118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6276" y="3429024"/>
              <a:ext cx="85792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Johnson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79461" y="3945863"/>
              <a:ext cx="89543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66647" y="3330307"/>
              <a:ext cx="662361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763688" y="3111351"/>
            <a:ext cx="5929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(Correlated)            vs.           (</a:t>
            </a:r>
            <a:r>
              <a:rPr lang="en-US" altLang="zh-CN" sz="2400" dirty="0"/>
              <a:t>Anti-Correlated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76200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</a:rPr>
              <a:t>Finding Unique Claims</a:t>
            </a:r>
            <a:r>
              <a:rPr lang="en-US" altLang="zh-CN" sz="4000" dirty="0" smtClean="0">
                <a:solidFill>
                  <a:srgbClr val="C00000"/>
                </a:solidFill>
              </a:rPr>
              <a:t>: Solution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1770186"/>
                <a:ext cx="7792328" cy="4755158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Using same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dirty="0"/>
                  <a:t> for all </a:t>
                </a:r>
                <a:r>
                  <a:rPr lang="en-US" altLang="zh-CN" sz="2800" dirty="0" smtClean="0"/>
                  <a:t>subspaces doesn’t </a:t>
                </a:r>
                <a:r>
                  <a:rPr lang="en-US" altLang="zh-CN" sz="2800" dirty="0"/>
                  <a:t>work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/>
                  <a:t>Making user pick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dirty="0"/>
                  <a:t> for each subspace </a:t>
                </a:r>
                <a:r>
                  <a:rPr lang="en-US" altLang="zh-CN" sz="2800" dirty="0" smtClean="0"/>
                  <a:t>is infeasible</a:t>
                </a:r>
                <a:endParaRPr lang="en-US" altLang="zh-CN" sz="2400" dirty="0" smtClean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Our solution: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top-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 skyband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User specifies a single parameter </a:t>
                </a:r>
                <a:br>
                  <a:rPr lang="en-US" altLang="zh-CN" sz="2400" dirty="0" smtClean="0"/>
                </a:b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/>
                      </a:rPr>
                      <m:t>𝝉</m:t>
                    </m:r>
                  </m:oMath>
                </a14:m>
                <a:r>
                  <a:rPr lang="en-US" altLang="zh-CN" sz="2400" dirty="0" smtClean="0"/>
                  <a:t> to cap # </a:t>
                </a:r>
                <a:r>
                  <a:rPr lang="en-US" altLang="zh-CN" sz="2400" dirty="0" err="1" smtClean="0"/>
                  <a:t>skyband</a:t>
                </a:r>
                <a:r>
                  <a:rPr lang="en-US" altLang="zh-CN" sz="2400" dirty="0" smtClean="0"/>
                  <a:t> objects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For each subspace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sz="2400" dirty="0" smtClean="0"/>
                  <a:t>, find its 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top-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 err="1" smtClean="0"/>
                  <a:t>skyband</a:t>
                </a:r>
                <a:r>
                  <a:rPr lang="en-US" altLang="zh-CN" sz="2400" dirty="0" smtClean="0"/>
                  <a:t>, i.e., the 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largest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dirty="0" smtClean="0"/>
                  <a:t>-</a:t>
                </a:r>
                <a:r>
                  <a:rPr lang="en-US" altLang="zh-CN" sz="2400" dirty="0" err="1" smtClean="0"/>
                  <a:t>skyband</a:t>
                </a:r>
                <a:r>
                  <a:rPr lang="en-US" altLang="zh-CN" sz="2400" dirty="0" smtClean="0"/>
                  <a:t> containing 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no more than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2400" dirty="0" smtClean="0"/>
                  <a:t> objects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E.g., in {points, rebounds}:</a:t>
                </a:r>
                <a:endParaRPr lang="en-US" altLang="zh-CN" sz="2400" b="1" i="1" dirty="0">
                  <a:latin typeface="Cambria Math"/>
                </a:endParaRPr>
              </a:p>
              <a:p>
                <a:pPr lvl="2">
                  <a:buClr>
                    <a:schemeClr val="accent6"/>
                  </a:buClr>
                </a:pPr>
                <a14:m>
                  <m:oMath xmlns:m="http://schemas.openxmlformats.org/officeDocument/2006/math">
                    <m:r>
                      <a:rPr lang="en-US" altLang="zh-CN" sz="2200" b="0" i="1" dirty="0">
                        <a:latin typeface="Cambria Math"/>
                      </a:rPr>
                      <m:t>𝜏</m:t>
                    </m:r>
                    <m:r>
                      <a:rPr lang="en-US" altLang="zh-CN" sz="22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22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𝟐</m:t>
                    </m:r>
                    <m:r>
                      <a:rPr lang="en-US" altLang="zh-CN" sz="2200" b="0" i="1" dirty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CN" sz="2200" dirty="0" smtClean="0"/>
                  <a:t> </a:t>
                </a:r>
                <a:r>
                  <a:rPr lang="en-US" altLang="zh-CN" sz="2200" dirty="0" smtClean="0">
                    <a:solidFill>
                      <a:schemeClr val="tx1"/>
                    </a:solidFill>
                  </a:rPr>
                  <a:t>1-skyband (size 2)</a:t>
                </a:r>
                <a:endParaRPr lang="en-US" altLang="zh-CN" sz="2200" dirty="0">
                  <a:solidFill>
                    <a:srgbClr val="FFC000"/>
                  </a:solidFill>
                </a:endParaRPr>
              </a:p>
              <a:p>
                <a:pPr lvl="2">
                  <a:buClr>
                    <a:schemeClr val="accent6"/>
                  </a:buClr>
                </a:pP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</a:rPr>
                      <m:t>𝜏</m:t>
                    </m:r>
                    <m:r>
                      <a:rPr lang="en-US" altLang="zh-CN" sz="2200" i="1" dirty="0">
                        <a:latin typeface="Cambria Math"/>
                      </a:rPr>
                      <m:t>=</m:t>
                    </m:r>
                    <m:r>
                      <a:rPr lang="en-US" altLang="zh-CN" sz="2200" b="1" i="1" dirty="0" smtClean="0">
                        <a:solidFill>
                          <a:srgbClr val="FFC0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sz="2200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2-skyband (size 5; 3-skyband would be too big)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770186"/>
                <a:ext cx="7792328" cy="4755158"/>
              </a:xfrm>
              <a:blipFill rotWithShape="1">
                <a:blip r:embed="rId3"/>
                <a:stretch>
                  <a:fillRect t="-2051" r="-156" b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788024" y="2852936"/>
            <a:ext cx="3539952" cy="3219831"/>
            <a:chOff x="5080363" y="1812861"/>
            <a:chExt cx="3539952" cy="3219831"/>
          </a:xfrm>
        </p:grpSpPr>
        <p:graphicFrame>
          <p:nvGraphicFramePr>
            <p:cNvPr id="17" name="Chart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3810375"/>
                </p:ext>
              </p:extLst>
            </p:nvPr>
          </p:nvGraphicFramePr>
          <p:xfrm>
            <a:off x="5080363" y="1812861"/>
            <a:ext cx="3525255" cy="3219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TextBox 2"/>
            <p:cNvSpPr txBox="1"/>
            <p:nvPr/>
          </p:nvSpPr>
          <p:spPr>
            <a:xfrm>
              <a:off x="6919306" y="1845040"/>
              <a:ext cx="1218603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 smtClean="0"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7893706" y="3590606"/>
              <a:ext cx="72660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1997" y="2756902"/>
              <a:ext cx="686983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733" y="3590606"/>
              <a:ext cx="102476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54060" y="2372092"/>
              <a:ext cx="610424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 smtClean="0"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9461" y="2918484"/>
              <a:ext cx="12331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8510" y="3168724"/>
              <a:ext cx="5118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96276" y="3429024"/>
              <a:ext cx="85792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Johnson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9461" y="3945863"/>
              <a:ext cx="89543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6647" y="3330307"/>
              <a:ext cx="662361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pic>
        <p:nvPicPr>
          <p:cNvPr id="28" name="Picture 19" descr="kdd_2012_bann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73832"/>
                <a:ext cx="7620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000" dirty="0" smtClean="0">
                    <a:solidFill>
                      <a:srgbClr val="C00000"/>
                    </a:solidFill>
                  </a:rPr>
                  <a:t>Advantages of Top-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4000" dirty="0" smtClean="0">
                    <a:solidFill>
                      <a:srgbClr val="C00000"/>
                    </a:solidFill>
                  </a:rPr>
                  <a:t> Formulation</a:t>
                </a:r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73832"/>
                <a:ext cx="7620000" cy="1143000"/>
              </a:xfrm>
              <a:blipFill rotWithShape="1">
                <a:blip r:embed="rId3"/>
                <a:stretch>
                  <a:fillRect l="-2800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1842194"/>
                <a:ext cx="7792328" cy="475515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Easy to use and interpret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A single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2800" dirty="0" smtClean="0"/>
                  <a:t> to pick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en-US" altLang="zh-CN" sz="2800" dirty="0"/>
                  <a:t>automatically </a:t>
                </a:r>
                <a:r>
                  <a:rPr lang="en-US" altLang="zh-CN" sz="2800" dirty="0" smtClean="0"/>
                  <a:t>adapts based </a:t>
                </a:r>
                <a:br>
                  <a:rPr lang="en-US" altLang="zh-CN" sz="2800" dirty="0" smtClean="0"/>
                </a:br>
                <a:r>
                  <a:rPr lang="en-US" altLang="zh-CN" sz="2800" dirty="0" smtClean="0"/>
                  <a:t>on subspace dimensionality </a:t>
                </a:r>
                <a:br>
                  <a:rPr lang="en-US" altLang="zh-CN" sz="2800" dirty="0" smtClean="0"/>
                </a:br>
                <a:r>
                  <a:rPr lang="en-US" altLang="zh-CN" sz="2800" dirty="0" smtClean="0"/>
                  <a:t>and data distribution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E.g., 10 2-d points; 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𝜏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altLang="zh-CN" sz="2400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200" dirty="0" smtClean="0"/>
                  <a:t>Automatically </a:t>
                </a:r>
                <a:r>
                  <a:rPr lang="en-US" altLang="zh-CN" sz="2200" dirty="0" smtClean="0"/>
                  <a:t>detects subspaces with no “unique” claims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Each </a:t>
                </a:r>
                <a:r>
                  <a:rPr lang="en-US" altLang="zh-CN" sz="2800" dirty="0" smtClean="0"/>
                  <a:t>claim found comes with the guarantee that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the same cannot be said for more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objects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842194"/>
                <a:ext cx="7792328" cy="4755158"/>
              </a:xfrm>
              <a:blipFill rotWithShape="1">
                <a:blip r:embed="rId4"/>
                <a:stretch>
                  <a:fillRect t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860032" y="1556792"/>
            <a:ext cx="3539952" cy="3219831"/>
            <a:chOff x="5080363" y="1812861"/>
            <a:chExt cx="3539952" cy="3219831"/>
          </a:xfrm>
        </p:grpSpPr>
        <p:graphicFrame>
          <p:nvGraphicFramePr>
            <p:cNvPr id="17" name="Chart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2697888"/>
                </p:ext>
              </p:extLst>
            </p:nvPr>
          </p:nvGraphicFramePr>
          <p:xfrm>
            <a:off x="5080363" y="1812861"/>
            <a:ext cx="3525255" cy="3219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8" name="TextBox 2"/>
            <p:cNvSpPr txBox="1"/>
            <p:nvPr/>
          </p:nvSpPr>
          <p:spPr>
            <a:xfrm>
              <a:off x="6919306" y="1845040"/>
              <a:ext cx="1218603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 smtClean="0"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7893706" y="3590606"/>
              <a:ext cx="72660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1997" y="2756902"/>
              <a:ext cx="686983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733" y="3590606"/>
              <a:ext cx="102476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54060" y="2372092"/>
              <a:ext cx="610424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 smtClean="0"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9461" y="2918484"/>
              <a:ext cx="12331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8510" y="3168724"/>
              <a:ext cx="5118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96276" y="3429024"/>
              <a:ext cx="85792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Johnson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9461" y="3945863"/>
              <a:ext cx="89543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6647" y="3330307"/>
              <a:ext cx="662361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pic>
        <p:nvPicPr>
          <p:cNvPr id="28" name="Picture 19" descr="kdd_2012_bann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73832"/>
                <a:ext cx="7620000" cy="1143000"/>
              </a:xfrm>
            </p:spPr>
            <p:txBody>
              <a:bodyPr/>
              <a:lstStyle/>
              <a:p>
                <a:r>
                  <a:rPr lang="en-US" altLang="zh-CN" sz="4000" dirty="0" smtClean="0">
                    <a:solidFill>
                      <a:srgbClr val="C00000"/>
                    </a:solidFill>
                  </a:rPr>
                  <a:t>Computing Top-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4000" dirty="0" smtClean="0">
                    <a:solidFill>
                      <a:srgbClr val="C00000"/>
                    </a:solidFill>
                  </a:rPr>
                  <a:t> Skybands</a:t>
                </a:r>
                <a:endParaRPr lang="en-US" altLang="zh-CN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73832"/>
                <a:ext cx="7620000" cy="1143000"/>
              </a:xfrm>
              <a:blipFill rotWithShape="1">
                <a:blip r:embed="rId3"/>
                <a:stretch>
                  <a:fillRect l="-2800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Computing top-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2400" dirty="0" smtClean="0"/>
                  <a:t> skyband in an individual subspace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b="1" i="1" dirty="0" smtClean="0">
                    <a:solidFill>
                      <a:srgbClr val="FF0000"/>
                    </a:solidFill>
                  </a:rPr>
                  <a:t>Progressive</a:t>
                </a:r>
                <a:r>
                  <a:rPr lang="en-US" altLang="zh-CN" sz="2400" dirty="0" smtClean="0"/>
                  <a:t>: grow the </a:t>
                </a:r>
                <a:r>
                  <a:rPr lang="en-US" altLang="zh-CN" sz="2400" dirty="0" err="1" smtClean="0"/>
                  <a:t>skyband</a:t>
                </a:r>
                <a:r>
                  <a:rPr lang="en-US" altLang="zh-CN" sz="2400" dirty="0" smtClean="0"/>
                  <a:t> tier by tier until it is too big; the next tier is always contained in the skyline of non-</a:t>
                </a:r>
                <a:r>
                  <a:rPr lang="en-US" altLang="zh-CN" sz="2400" dirty="0" err="1" smtClean="0"/>
                  <a:t>skyband</a:t>
                </a:r>
                <a:r>
                  <a:rPr lang="en-US" altLang="zh-CN" sz="2400" dirty="0" smtClean="0"/>
                  <a:t> objects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b="1" i="1" dirty="0" err="1" smtClean="0">
                    <a:solidFill>
                      <a:srgbClr val="FF0000"/>
                    </a:solidFill>
                  </a:rPr>
                  <a:t>OnePass</a:t>
                </a:r>
                <a:r>
                  <a:rPr lang="en-US" altLang="zh-CN" sz="2400" dirty="0" smtClean="0"/>
                  <a:t>: bound the size of “working set” by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2400" dirty="0" smtClean="0"/>
                  <a:t> by processing objects in a particular order to avoid full exploration of a tier that is too </a:t>
                </a:r>
                <a:r>
                  <a:rPr lang="en-US" altLang="zh-CN" sz="2400" dirty="0" smtClean="0"/>
                  <a:t>large</a:t>
                </a:r>
              </a:p>
              <a:p>
                <a:pPr lvl="1">
                  <a:buClr>
                    <a:schemeClr val="accent6"/>
                  </a:buClr>
                </a:pPr>
                <a:endParaRPr lang="en-US" altLang="zh-CN" sz="2400" dirty="0" smtClean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400" dirty="0"/>
                  <a:t>Computing top-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skybands </a:t>
                </a:r>
                <a:r>
                  <a:rPr lang="en-US" altLang="zh-CN" sz="2400" dirty="0"/>
                  <a:t>in </a:t>
                </a:r>
                <a:r>
                  <a:rPr lang="en-US" altLang="zh-CN" sz="2400" dirty="0" smtClean="0"/>
                  <a:t>all subspaces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Bottom-up (subspace) </a:t>
                </a:r>
                <a:r>
                  <a:rPr lang="en-US" altLang="zh-CN" sz="2400" dirty="0"/>
                  <a:t>lattice traversal [Pei et al. 2006] </a:t>
                </a:r>
                <a:endParaRPr lang="en-US" altLang="zh-CN" sz="2400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sharing </a:t>
                </a:r>
                <a:r>
                  <a:rPr lang="en-US" altLang="zh-CN" sz="2400" dirty="0" smtClean="0"/>
                  <a:t>computation, new pruning techniques</a:t>
                </a:r>
              </a:p>
              <a:p>
                <a:pPr lvl="1">
                  <a:buClr>
                    <a:schemeClr val="accent6"/>
                  </a:buClr>
                </a:pPr>
                <a:endParaRPr lang="en-US" altLang="zh-CN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  <a:blipFill rotWithShape="1">
                <a:blip r:embed="rId4"/>
                <a:stretch>
                  <a:fillRect t="-1017" r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C00000"/>
                </a:solidFill>
              </a:rPr>
              <a:t>Performance on NBA career total data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127550"/>
              </p:ext>
            </p:extLst>
          </p:nvPr>
        </p:nvGraphicFramePr>
        <p:xfrm>
          <a:off x="89756" y="1628800"/>
          <a:ext cx="8370676" cy="522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/>
            </p:nvSpPr>
            <p:spPr>
              <a:xfrm>
                <a:off x="7748197" y="5480248"/>
                <a:ext cx="693135" cy="9473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197" y="5480248"/>
                <a:ext cx="693135" cy="9473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Roadmap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752"/>
            <a:ext cx="7620000" cy="4800600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altLang="zh-CN" sz="3200" dirty="0" smtClean="0"/>
              <a:t>Introduction</a:t>
            </a:r>
          </a:p>
          <a:p>
            <a:pPr>
              <a:buClr>
                <a:schemeClr val="accent6"/>
              </a:buClr>
            </a:pPr>
            <a:r>
              <a:rPr lang="en-US" altLang="zh-CN" sz="3200" dirty="0" smtClean="0"/>
              <a:t>Identifying Interesting Claims</a:t>
            </a:r>
          </a:p>
          <a:p>
            <a:pPr>
              <a:buClr>
                <a:schemeClr val="accent6"/>
              </a:buClr>
            </a:pPr>
            <a:r>
              <a:rPr lang="en-US" altLang="zh-CN" sz="3200" b="1" dirty="0" smtClean="0">
                <a:solidFill>
                  <a:srgbClr val="FF0000"/>
                </a:solidFill>
              </a:rPr>
              <a:t>Ranking Objects</a:t>
            </a:r>
          </a:p>
          <a:p>
            <a:pPr lvl="1">
              <a:buClr>
                <a:schemeClr val="accent6"/>
              </a:buClr>
            </a:pPr>
            <a:r>
              <a:rPr lang="en-US" altLang="zh-CN" sz="3200" b="1" dirty="0" smtClean="0">
                <a:solidFill>
                  <a:srgbClr val="FF0000"/>
                </a:solidFill>
              </a:rPr>
              <a:t>Existing Solutions</a:t>
            </a:r>
          </a:p>
          <a:p>
            <a:pPr lvl="1">
              <a:buClr>
                <a:schemeClr val="accent6"/>
              </a:buClr>
            </a:pPr>
            <a:r>
              <a:rPr lang="en-US" altLang="zh-CN" sz="3200" b="1" dirty="0" smtClean="0">
                <a:solidFill>
                  <a:srgbClr val="FF0000"/>
                </a:solidFill>
              </a:rPr>
              <a:t>Adjustable Positional Score with Ties</a:t>
            </a:r>
          </a:p>
          <a:p>
            <a:pPr>
              <a:buClr>
                <a:schemeClr val="accent6"/>
              </a:buClr>
            </a:pPr>
            <a:r>
              <a:rPr lang="en-US" altLang="zh-CN" sz="3200" dirty="0" smtClean="0"/>
              <a:t>Conclusion and Future Work</a:t>
            </a:r>
            <a:endParaRPr lang="zh-CN" altLang="en-US" sz="3200" dirty="0"/>
          </a:p>
        </p:txBody>
      </p:sp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Ranking Objects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1349"/>
            <a:ext cx="7867600" cy="4525963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800" dirty="0" smtClean="0"/>
              <a:t>Sometimes we are more interested in investigating objects that show up in claims than individual claims per se</a:t>
            </a:r>
          </a:p>
          <a:p>
            <a:pPr lvl="1">
              <a:buClr>
                <a:schemeClr val="accent6"/>
              </a:buClr>
            </a:pPr>
            <a:r>
              <a:rPr lang="en-US" altLang="zh-CN" sz="2600" dirty="0" smtClean="0"/>
              <a:t>Need </a:t>
            </a:r>
            <a:r>
              <a:rPr lang="en-US" altLang="zh-CN" sz="2600" dirty="0"/>
              <a:t>to </a:t>
            </a:r>
            <a:r>
              <a:rPr lang="en-US" altLang="zh-CN" sz="2600" dirty="0" smtClean="0"/>
              <a:t>rank objects by their “interestingness”</a:t>
            </a:r>
          </a:p>
          <a:p>
            <a:pPr>
              <a:buClr>
                <a:schemeClr val="accent6"/>
              </a:buClr>
            </a:pPr>
            <a:r>
              <a:rPr lang="en-US" altLang="zh-CN" sz="2800" dirty="0" smtClean="0"/>
              <a:t>Grouping claims by the objects they mention also helps user navigate through numerous claims</a:t>
            </a:r>
            <a:endParaRPr lang="en-US" altLang="zh-CN" sz="2800" dirty="0"/>
          </a:p>
        </p:txBody>
      </p:sp>
      <p:pic>
        <p:nvPicPr>
          <p:cNvPr id="20" name="Picture 19" descr="kdd_2012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Existing Methods: Valued-Based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11349"/>
                <a:ext cx="7939608" cy="4525963"/>
              </a:xfrm>
            </p:spPr>
            <p:txBody>
              <a:bodyPr>
                <a:noAutofit/>
              </a:bodyPr>
              <a:lstStyle/>
              <a:p>
                <a:pPr marL="114300" indent="0">
                  <a:buClr>
                    <a:schemeClr val="accent6"/>
                  </a:buClr>
                  <a:buNone/>
                </a:pPr>
                <a:r>
                  <a:rPr lang="en-US" altLang="zh-CN" sz="2600" b="1" dirty="0" smtClean="0">
                    <a:solidFill>
                      <a:srgbClr val="FF0000"/>
                    </a:solidFill>
                  </a:rPr>
                  <a:t>Weighted Sum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600" dirty="0" smtClean="0"/>
                  <a:t>User specifies a weight vector </a:t>
                </a:r>
                <a:br>
                  <a:rPr lang="en-US" altLang="zh-CN" sz="2600" dirty="0" smtClean="0"/>
                </a:br>
                <a:r>
                  <a:rPr lang="en-US" altLang="zh-CN" sz="2600" dirty="0" smtClean="0"/>
                  <a:t>(one weight for each attribute)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I.e., a direction in the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-dim space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600" dirty="0" smtClean="0"/>
                  <a:t>Objects are ranked based on the </a:t>
                </a:r>
                <a:br>
                  <a:rPr lang="en-US" altLang="zh-CN" sz="2600" dirty="0" smtClean="0"/>
                </a:br>
                <a:r>
                  <a:rPr lang="en-US" altLang="zh-CN" sz="2600" dirty="0" smtClean="0"/>
                  <a:t>weighted sum of their attribute </a:t>
                </a:r>
                <a:br>
                  <a:rPr lang="en-US" altLang="zh-CN" sz="2600" dirty="0" smtClean="0"/>
                </a:br>
                <a:r>
                  <a:rPr lang="en-US" altLang="zh-CN" sz="2600" dirty="0" smtClean="0"/>
                  <a:t>values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I.e., their projections onto the weight vector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600" dirty="0" smtClean="0"/>
                  <a:t>Difficult to use: </a:t>
                </a: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too many knobs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to set and tune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11349"/>
                <a:ext cx="7939608" cy="4525963"/>
              </a:xfrm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5652120" y="2032744"/>
            <a:ext cx="2448271" cy="2476376"/>
            <a:chOff x="6300192" y="3328888"/>
            <a:chExt cx="2448272" cy="2476378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6300192" y="3328888"/>
              <a:ext cx="0" cy="247637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6300192" y="5805264"/>
              <a:ext cx="244827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902544" y="4801355"/>
              <a:ext cx="91440" cy="91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681043" y="41209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588224" y="5136728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236296" y="5443408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740352" y="535196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327736" y="474563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300192" y="4837075"/>
              <a:ext cx="2088232" cy="968191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1"/>
            </p:cNvCxnSpPr>
            <p:nvPr/>
          </p:nvCxnSpPr>
          <p:spPr>
            <a:xfrm flipH="1" flipV="1">
              <a:off x="7675039" y="5182448"/>
              <a:ext cx="78704" cy="18291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" idx="1"/>
            </p:cNvCxnSpPr>
            <p:nvPr/>
          </p:nvCxnSpPr>
          <p:spPr>
            <a:xfrm flipH="1" flipV="1">
              <a:off x="7220917" y="5397688"/>
              <a:ext cx="28770" cy="5911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1" idx="5"/>
            </p:cNvCxnSpPr>
            <p:nvPr/>
          </p:nvCxnSpPr>
          <p:spPr>
            <a:xfrm flipH="1" flipV="1">
              <a:off x="7405785" y="4823684"/>
              <a:ext cx="190551" cy="35876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6" idx="5"/>
            </p:cNvCxnSpPr>
            <p:nvPr/>
          </p:nvCxnSpPr>
          <p:spPr>
            <a:xfrm flipH="1" flipV="1">
              <a:off x="6980593" y="4879404"/>
              <a:ext cx="240324" cy="48595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8" idx="5"/>
            </p:cNvCxnSpPr>
            <p:nvPr/>
          </p:nvCxnSpPr>
          <p:spPr>
            <a:xfrm flipH="1" flipV="1">
              <a:off x="6666273" y="5214777"/>
              <a:ext cx="139195" cy="32007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" idx="5"/>
            </p:cNvCxnSpPr>
            <p:nvPr/>
          </p:nvCxnSpPr>
          <p:spPr>
            <a:xfrm flipH="1" flipV="1">
              <a:off x="6759092" y="4199025"/>
              <a:ext cx="568644" cy="115294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</a:rPr>
              <a:t>Existing </a:t>
            </a:r>
            <a:r>
              <a:rPr lang="en-US" altLang="zh-CN" sz="4000" dirty="0" smtClean="0">
                <a:solidFill>
                  <a:srgbClr val="C00000"/>
                </a:solidFill>
              </a:rPr>
              <a:t>Methods: Rank-Based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Clr>
                    <a:schemeClr val="accent6"/>
                  </a:buClr>
                  <a:buNone/>
                </a:pP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Kemeny Optimal Aggregation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 smtClean="0"/>
                  <a:t>[</a:t>
                </a:r>
                <a:r>
                  <a:rPr lang="en-US" altLang="zh-CN" sz="2400" dirty="0" err="1" smtClean="0"/>
                  <a:t>Dwork</a:t>
                </a:r>
                <a:r>
                  <a:rPr lang="en-US" altLang="zh-CN" sz="2400" dirty="0" smtClean="0"/>
                  <a:t> et al. 2001]</a:t>
                </a:r>
                <a:endParaRPr lang="en-US" altLang="zh-CN" sz="2400" dirty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600" dirty="0"/>
                  <a:t>Given </a:t>
                </a:r>
                <a:r>
                  <a:rPr lang="en-US" altLang="zh-CN" sz="2600" dirty="0" smtClean="0"/>
                  <a:t>a number of input rankings of all objects, find a ranking that minimizes the total number of pairwise disagreements with the input rankings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Natural to use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 input rankings, one for each attribute</a:t>
                </a:r>
                <a:endParaRPr lang="en-US" altLang="zh-CN" sz="2400" dirty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NP-hard to compute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600" dirty="0" smtClean="0"/>
                  <a:t>Inflexible to use: </a:t>
                </a: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no knob at all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Some tuning is often needed; e.g., which of the following players would you prefer?</a:t>
                </a:r>
                <a:endParaRPr lang="en-US" altLang="zh-CN" sz="2400" dirty="0"/>
              </a:p>
              <a:p>
                <a:pPr lvl="2">
                  <a:buClr>
                    <a:schemeClr val="accent6"/>
                  </a:buClr>
                </a:pPr>
                <a:r>
                  <a:rPr lang="en-US" altLang="zh-CN" sz="2200" dirty="0" smtClean="0"/>
                  <a:t>John Stockton</a:t>
                </a: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(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specialized</a:t>
                </a:r>
                <a:r>
                  <a:rPr lang="en-US" altLang="zh-CN" sz="2200" dirty="0" smtClean="0"/>
                  <a:t>):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	404</a:t>
                </a:r>
                <a:r>
                  <a:rPr lang="en-US" altLang="zh-CN" sz="2200" baseline="30000" dirty="0" smtClean="0"/>
                  <a:t>th</a:t>
                </a:r>
                <a:r>
                  <a:rPr lang="en-US" altLang="zh-CN" sz="2200" dirty="0" smtClean="0"/>
                  <a:t>/1622</a:t>
                </a:r>
                <a:r>
                  <a:rPr lang="en-US" altLang="zh-CN" sz="2200" baseline="30000" dirty="0" smtClean="0"/>
                  <a:t>nd</a:t>
                </a:r>
                <a:r>
                  <a:rPr lang="en-US" altLang="zh-CN" sz="2200" dirty="0" smtClean="0"/>
                  <a:t>/2</a:t>
                </a:r>
                <a:r>
                  <a:rPr lang="en-US" altLang="zh-CN" sz="2200" baseline="30000" dirty="0" smtClean="0"/>
                  <a:t>nd</a:t>
                </a:r>
                <a:r>
                  <a:rPr lang="en-US" altLang="zh-CN" sz="2200" dirty="0" smtClean="0"/>
                  <a:t> in points/rebounds/assists</a:t>
                </a:r>
              </a:p>
              <a:p>
                <a:pPr lvl="2">
                  <a:buClr>
                    <a:schemeClr val="accent6"/>
                  </a:buClr>
                </a:pPr>
                <a:r>
                  <a:rPr lang="en-US" altLang="zh-CN" sz="2200" dirty="0" smtClean="0"/>
                  <a:t>Larry Bird </a:t>
                </a:r>
                <a:r>
                  <a:rPr lang="en-US" altLang="zh-CN" sz="2200" dirty="0"/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well-rounded</a:t>
                </a:r>
                <a:r>
                  <a:rPr lang="en-US" altLang="zh-CN" sz="2200" dirty="0" smtClean="0"/>
                  <a:t>): 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	17</a:t>
                </a:r>
                <a:r>
                  <a:rPr lang="en-US" altLang="zh-CN" sz="2200" baseline="30000" dirty="0" smtClean="0"/>
                  <a:t>th</a:t>
                </a:r>
                <a:r>
                  <a:rPr lang="en-US" altLang="zh-CN" sz="2200" dirty="0" smtClean="0"/>
                  <a:t>/60</a:t>
                </a:r>
                <a:r>
                  <a:rPr lang="en-US" altLang="zh-CN" sz="2200" baseline="30000" dirty="0" smtClean="0"/>
                  <a:t>th</a:t>
                </a:r>
                <a:r>
                  <a:rPr lang="en-US" altLang="zh-CN" sz="2200" dirty="0" smtClean="0"/>
                  <a:t>/44</a:t>
                </a:r>
                <a:r>
                  <a:rPr lang="en-US" altLang="zh-CN" sz="2200" baseline="30000" dirty="0" smtClean="0"/>
                  <a:t>th</a:t>
                </a:r>
                <a:r>
                  <a:rPr lang="en-US" altLang="zh-CN" sz="2200" dirty="0" smtClean="0"/>
                  <a:t> in points/rebounds/assists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  <a:blipFill rotWithShape="1">
                <a:blip r:embed="rId2"/>
                <a:stretch>
                  <a:fillRect t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Our Approach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Extend the uniqueness-based interestingness </a:t>
                </a:r>
                <a:r>
                  <a:rPr lang="en-US" altLang="zh-CN" sz="2600" dirty="0" smtClean="0"/>
                  <a:t>measure of claims to objects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Score an object in each subspace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sz="2400" dirty="0" smtClean="0"/>
                  <a:t> by the uniqueness of the one-of-few claim involving this object in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𝑆</m:t>
                    </m:r>
                  </m:oMath>
                </a14:m>
                <a:endParaRPr lang="en-US" altLang="zh-CN" sz="2400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Sum up object scores across all subspaces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Rank objects by their aggregate scores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600" dirty="0" smtClean="0"/>
                  <a:t>Provide </a:t>
                </a: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one (and only one) knob</a:t>
                </a:r>
                <a:r>
                  <a:rPr lang="en-US" altLang="zh-CN" sz="2600" dirty="0" smtClean="0"/>
                  <a:t> to tune preference towards specialized vs. well-rounded objects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This knob is a parameter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sz="2400" dirty="0" smtClean="0"/>
                  <a:t>) in the per-subspace object scoring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  <a:blipFill rotWithShape="1">
                <a:blip r:embed="rId2"/>
                <a:stretch>
                  <a:fillRect t="-1017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“One of the Few” Claims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752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Clr>
                <a:schemeClr val="accent6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Sports: </a:t>
            </a:r>
            <a:r>
              <a:rPr lang="en-US" altLang="zh-CN" sz="2800" i="1" dirty="0" smtClean="0"/>
              <a:t>Karl Malone is </a:t>
            </a:r>
            <a:r>
              <a:rPr lang="en-US" altLang="zh-CN" sz="2800" b="1" i="1" dirty="0" smtClean="0"/>
              <a:t>ONE OF THE ONLY TWO </a:t>
            </a:r>
            <a:r>
              <a:rPr lang="en-US" altLang="zh-CN" sz="2800" i="1" dirty="0" smtClean="0"/>
              <a:t>players in NBA history with 25,000 points, 12,000 rebounds, and 5,000 assists in one’s career</a:t>
            </a:r>
          </a:p>
          <a:p>
            <a:pPr marL="114300" indent="0">
              <a:buClr>
                <a:schemeClr val="accent6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Politics: </a:t>
            </a:r>
            <a:r>
              <a:rPr lang="en-US" altLang="zh-CN" sz="2800" i="1" dirty="0" smtClean="0"/>
              <a:t>He is </a:t>
            </a:r>
            <a:r>
              <a:rPr lang="en-US" altLang="zh-CN" sz="2800" b="1" i="1" dirty="0" smtClean="0"/>
              <a:t>ONE OF THE ONLY THREE </a:t>
            </a:r>
            <a:r>
              <a:rPr lang="en-US" altLang="zh-CN" sz="2800" i="1" dirty="0" smtClean="0"/>
              <a:t>candidates who have raised more than 25% from PAC contributions and 25% from self-financing</a:t>
            </a:r>
          </a:p>
          <a:p>
            <a:pPr>
              <a:buClr>
                <a:schemeClr val="accent6"/>
              </a:buClr>
            </a:pPr>
            <a:endParaRPr lang="en-US" altLang="zh-CN" sz="2800" dirty="0" smtClean="0"/>
          </a:p>
          <a:p>
            <a:pPr>
              <a:buClr>
                <a:schemeClr val="accent6"/>
              </a:buClr>
            </a:pPr>
            <a:r>
              <a:rPr lang="en-US" altLang="zh-CN" sz="2800" dirty="0" smtClean="0">
                <a:solidFill>
                  <a:srgbClr val="FF0000"/>
                </a:solidFill>
              </a:rPr>
              <a:t>Do these claims really hold water?</a:t>
            </a:r>
          </a:p>
          <a:p>
            <a:pPr>
              <a:buClr>
                <a:schemeClr val="accent6"/>
              </a:buClr>
            </a:pPr>
            <a:r>
              <a:rPr lang="en-US" altLang="zh-CN" sz="2800" dirty="0" smtClean="0">
                <a:solidFill>
                  <a:srgbClr val="FF0000"/>
                </a:solidFill>
              </a:rPr>
              <a:t>How do we find truly interesting claims or individuals?</a:t>
            </a:r>
          </a:p>
        </p:txBody>
      </p:sp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01824"/>
                <a:ext cx="7620000" cy="1143000"/>
              </a:xfrm>
            </p:spPr>
            <p:txBody>
              <a:bodyPr/>
              <a:lstStyle/>
              <a:p>
                <a:r>
                  <a:rPr lang="en-US" altLang="zh-CN" sz="4000" dirty="0" smtClean="0">
                    <a:solidFill>
                      <a:srgbClr val="C00000"/>
                    </a:solidFill>
                  </a:rPr>
                  <a:t>APST-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C00000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01824"/>
                <a:ext cx="7620000" cy="1143000"/>
              </a:xfrm>
              <a:blipFill rotWithShape="1">
                <a:blip r:embed="rId3"/>
                <a:stretch>
                  <a:fillRect l="-2800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7620000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Clr>
                    <a:schemeClr val="accent6"/>
                  </a:buClr>
                  <a:buNone/>
                </a:pP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All-Subspace Positional Score with Ties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In each subspace, order &amp; score objects by </a:t>
                </a:r>
                <a:r>
                  <a:rPr lang="en-US" altLang="zh-CN" sz="2400" dirty="0" err="1" smtClean="0"/>
                  <a:t>skyband</a:t>
                </a:r>
                <a:r>
                  <a:rPr lang="en-US" altLang="zh-CN" sz="2400" dirty="0" smtClean="0"/>
                  <a:t> tiers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Score drops exponentially: position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 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0&lt;</m:t>
                    </m:r>
                    <m:r>
                      <a:rPr lang="en-US" altLang="zh-CN" b="0" i="1" dirty="0" smtClean="0">
                        <a:latin typeface="Cambria Math"/>
                      </a:rPr>
                      <m:t>𝛼</m:t>
                    </m:r>
                    <m:r>
                      <a:rPr lang="en-US" altLang="zh-CN" b="0" i="1" dirty="0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Objects in the same </a:t>
                </a:r>
                <a:r>
                  <a:rPr lang="en-US" altLang="zh-CN" dirty="0" err="1" smtClean="0"/>
                  <a:t>skyband</a:t>
                </a:r>
                <a:r>
                  <a:rPr lang="en-US" altLang="zh-CN" dirty="0" smtClean="0"/>
                  <a:t> tier (i.e., ties) divide up the total score for </a:t>
                </a:r>
                <a:r>
                  <a:rPr lang="en-US" altLang="zh-CN" dirty="0"/>
                  <a:t>the tier </a:t>
                </a:r>
                <a:r>
                  <a:rPr lang="en-US" altLang="zh-CN" dirty="0" smtClean="0"/>
                  <a:t>equally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For each object, sum up its scores across all subspaces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7620000" cy="4800600"/>
              </a:xfrm>
              <a:blipFill rotWithShape="1">
                <a:blip r:embed="rId4"/>
                <a:stretch>
                  <a:fillRect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063564"/>
                  </p:ext>
                </p:extLst>
              </p:nvPr>
            </p:nvGraphicFramePr>
            <p:xfrm>
              <a:off x="683568" y="4077072"/>
              <a:ext cx="7272808" cy="185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013"/>
                    <a:gridCol w="1240251"/>
                    <a:gridCol w="2448272"/>
                    <a:gridCol w="1224136"/>
                    <a:gridCol w="122413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Subspace</a:t>
                          </a:r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𝜶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{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2-skyband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4-skyband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…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{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3-skyband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063564"/>
                  </p:ext>
                </p:extLst>
              </p:nvPr>
            </p:nvGraphicFramePr>
            <p:xfrm>
              <a:off x="683568" y="4077072"/>
              <a:ext cx="7272808" cy="185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013"/>
                    <a:gridCol w="1240251"/>
                    <a:gridCol w="2448272"/>
                    <a:gridCol w="1224136"/>
                    <a:gridCol w="1224136"/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Subspace</a:t>
                          </a:r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8471" t="-8197" r="-99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11667" r="-54193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2-skyband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4-skyband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…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 smtClean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406557" r="-541935" b="-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3-skyband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2" name="Group 11"/>
          <p:cNvGrpSpPr/>
          <p:nvPr/>
        </p:nvGrpSpPr>
        <p:grpSpPr>
          <a:xfrm>
            <a:off x="2627784" y="3348281"/>
            <a:ext cx="2942445" cy="2745015"/>
            <a:chOff x="2627784" y="3348281"/>
            <a:chExt cx="2942445" cy="2745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004048" y="4653136"/>
                  <a:ext cx="56618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⋆</m:t>
                        </m:r>
                      </m:oMath>
                    </m:oMathPara>
                  </a14:m>
                  <a:endParaRPr lang="en-US" sz="4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4653136"/>
                  <a:ext cx="566181" cy="70788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004048" y="5385410"/>
                  <a:ext cx="56618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⋆</m:t>
                        </m:r>
                      </m:oMath>
                    </m:oMathPara>
                  </a14:m>
                  <a:endParaRPr lang="en-US" sz="4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5385410"/>
                  <a:ext cx="566181" cy="70788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627784" y="3348281"/>
                  <a:ext cx="49084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⋆</m:t>
                        </m:r>
                      </m:oMath>
                    </m:oMathPara>
                  </a14:m>
                  <a:endParaRPr lang="en-US" sz="3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3348281"/>
                  <a:ext cx="490840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Scoring Example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7358" y="4625752"/>
                <a:ext cx="4248472" cy="2232248"/>
              </a:xfrm>
            </p:spPr>
            <p:txBody>
              <a:bodyPr>
                <a:normAutofit/>
              </a:bodyPr>
              <a:lstStyle/>
              <a:p>
                <a:pPr fontAlgn="t">
                  <a:buClr>
                    <a:schemeClr val="accent6"/>
                  </a:buClr>
                </a:pPr>
                <a:r>
                  <a:rPr lang="en-US" altLang="zh-CN" dirty="0" smtClean="0"/>
                  <a:t>In subspace {points, rebounds}</a:t>
                </a:r>
              </a:p>
              <a:p>
                <a:pPr lvl="1" fontAlgn="t">
                  <a:buClr>
                    <a:schemeClr val="accent6"/>
                  </a:buClr>
                </a:pPr>
                <a:r>
                  <a:rPr lang="en-US" altLang="zh-CN" dirty="0" smtClean="0"/>
                  <a:t>Chamberlain and Jordan each scores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/2</m:t>
                    </m:r>
                  </m:oMath>
                </a14:m>
                <a:endParaRPr lang="en-US" altLang="zh-CN" dirty="0" smtClean="0"/>
              </a:p>
              <a:p>
                <a:pPr lvl="1" fontAlgn="t">
                  <a:buClr>
                    <a:schemeClr val="accent6"/>
                  </a:buClr>
                </a:pPr>
                <a:r>
                  <a:rPr lang="en-US" altLang="zh-CN" dirty="0" smtClean="0"/>
                  <a:t>Baylor, James, and Pettit each scores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−4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/>
                      </a:rPr>
                      <m:t>/</m:t>
                    </m:r>
                    <m:r>
                      <a:rPr lang="en-US" altLang="zh-CN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altLang="zh-CN" dirty="0" smtClean="0"/>
              </a:p>
              <a:p>
                <a:pPr lvl="1" fontAlgn="t">
                  <a:buClr>
                    <a:schemeClr val="accent6"/>
                  </a:buClr>
                </a:pPr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358" y="4625752"/>
                <a:ext cx="4248472" cy="2232248"/>
              </a:xfrm>
              <a:blipFill rotWithShape="1">
                <a:blip r:embed="rId3"/>
                <a:stretch>
                  <a:fillRect t="-1639"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178563"/>
              </p:ext>
            </p:extLst>
          </p:nvPr>
        </p:nvGraphicFramePr>
        <p:xfrm>
          <a:off x="478756" y="1577321"/>
          <a:ext cx="3525255" cy="3219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2"/>
          <p:cNvSpPr txBox="1"/>
          <p:nvPr/>
        </p:nvSpPr>
        <p:spPr>
          <a:xfrm>
            <a:off x="2317699" y="1609500"/>
            <a:ext cx="1218603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 smtClean="0">
                <a:solidFill>
                  <a:srgbClr val="000000"/>
                </a:solidFill>
                <a:effectLst/>
                <a:ea typeface="宋体"/>
                <a:cs typeface="Times New Roman"/>
              </a:rPr>
              <a:t>Chamberlain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2099" y="3355066"/>
            <a:ext cx="726609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Jordan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0390" y="2521362"/>
            <a:ext cx="686983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Baylor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8126" y="3355066"/>
            <a:ext cx="1024768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Robertson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2453" y="2136552"/>
            <a:ext cx="610424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 smtClean="0">
                <a:solidFill>
                  <a:srgbClr val="000000"/>
                </a:solidFill>
                <a:effectLst/>
                <a:ea typeface="宋体"/>
                <a:cs typeface="Times New Roman"/>
              </a:rPr>
              <a:t>Pettit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7854" y="2682944"/>
            <a:ext cx="1233158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Abdul-Jabbar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6903" y="2933184"/>
            <a:ext cx="511807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Bird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4669" y="3193484"/>
            <a:ext cx="857927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Johnson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7854" y="3710323"/>
            <a:ext cx="895438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Stockton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5040" y="3094767"/>
            <a:ext cx="704039" cy="3231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James</a:t>
            </a:r>
            <a:endParaRPr lang="zh-CN" sz="1500" dirty="0">
              <a:effectLst/>
              <a:latin typeface="宋体"/>
              <a:cs typeface="宋体"/>
            </a:endParaRP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519403"/>
              </p:ext>
            </p:extLst>
          </p:nvPr>
        </p:nvGraphicFramePr>
        <p:xfrm>
          <a:off x="4427984" y="1011246"/>
          <a:ext cx="396043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/>
                <a:gridCol w="936104"/>
                <a:gridCol w="2088231"/>
              </a:tblGrid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baseline="30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Chamberlain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Jordan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Baylor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James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Pettit</a:t>
                      </a:r>
                      <a:endPara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rgbClr val="00B050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Abdul-Jabbar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rgbClr val="00B050"/>
                          </a:solidFill>
                        </a:rPr>
                        <a:t>-6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Robertson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rgbClr val="00B0F0"/>
                          </a:solidFill>
                        </a:rPr>
                        <a:t>-7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Bird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rgbClr val="002060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2060"/>
                          </a:solidFill>
                        </a:rPr>
                        <a:t>Johnson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45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CN" baseline="30000" dirty="0" smtClean="0">
                          <a:solidFill>
                            <a:srgbClr val="7030A0"/>
                          </a:solidFill>
                        </a:rPr>
                        <a:t>-9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Stockton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4283968" y="5157192"/>
                <a:ext cx="4536504" cy="1584176"/>
              </a:xfrm>
              <a:prstGeom prst="rect">
                <a:avLst/>
              </a:prstGeom>
            </p:spPr>
            <p:txBody>
              <a:bodyPr vert="horz">
                <a:normAutofit fontScale="62500" lnSpcReduction="20000"/>
              </a:bodyPr>
              <a:lstStyle>
                <a:lvl1pPr marL="342900" indent="-3429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/>
                  <a:buChar char=""/>
                  <a:defRPr kumimoji="0" sz="3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/>
                  <a:buChar char=""/>
                  <a:defRPr kumimoji="0"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/>
                  <a:buChar char=""/>
                  <a:defRPr kumimoji="0"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/>
                  <a:buChar char="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Char char="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Char char="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Char char="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Char char=""/>
                  <a:defRPr kumimoji="0"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>
                  <a:buClr>
                    <a:schemeClr val="accent6"/>
                  </a:buClr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Scores for Chamberlain</a:t>
                </a:r>
              </a:p>
              <a:p>
                <a:pPr lvl="1" fontAlgn="t">
                  <a:buClr>
                    <a:schemeClr val="accent6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in {points},</a:t>
                </a:r>
              </a:p>
              <a:p>
                <a:pPr lvl="1" fontAlgn="t">
                  <a:buClr>
                    <a:schemeClr val="accent6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{rebounds},</a:t>
                </a:r>
              </a:p>
              <a:p>
                <a:pPr lvl="1" fontAlgn="t">
                  <a:buClr>
                    <a:schemeClr val="accent6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in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{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oints, rebounds},</a:t>
                </a:r>
              </a:p>
              <a:p>
                <a:pPr lvl="1" fontAlgn="t">
                  <a:buClr>
                    <a:schemeClr val="accent6"/>
                  </a:buClr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.5+1+1.5/2=2.25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in total.</a:t>
                </a:r>
              </a:p>
              <a:p>
                <a:pPr lvl="1" fontAlgn="t">
                  <a:buClr>
                    <a:schemeClr val="accent6"/>
                  </a:buClr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 fontAlgn="t">
                  <a:buClr>
                    <a:schemeClr val="accent6"/>
                  </a:buClr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157192"/>
                <a:ext cx="4536504" cy="1584176"/>
              </a:xfrm>
              <a:prstGeom prst="rect">
                <a:avLst/>
              </a:prstGeom>
              <a:blipFill rotWithShape="1">
                <a:blip r:embed="rId5"/>
                <a:stretch>
                  <a:fillRect l="-134"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9" descr="kdd_2012_bann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01824"/>
                <a:ext cx="7620000" cy="1143000"/>
              </a:xfrm>
            </p:spPr>
            <p:txBody>
              <a:bodyPr/>
              <a:lstStyle/>
              <a:p>
                <a:r>
                  <a:rPr lang="en-US" altLang="zh-CN" sz="4000" dirty="0" smtClean="0">
                    <a:solidFill>
                      <a:srgbClr val="C00000"/>
                    </a:solidFill>
                  </a:rPr>
                  <a:t>Rank of NBA players by APST-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C00000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01824"/>
                <a:ext cx="7620000" cy="1143000"/>
              </a:xfrm>
              <a:blipFill rotWithShape="1">
                <a:blip r:embed="rId2"/>
                <a:stretch>
                  <a:fillRect l="-2800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428475"/>
              </p:ext>
            </p:extLst>
          </p:nvPr>
        </p:nvGraphicFramePr>
        <p:xfrm>
          <a:off x="0" y="1628800"/>
          <a:ext cx="8388424" cy="5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19" descr="kdd_2012_bann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Quality of Ranking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720677"/>
              </p:ext>
            </p:extLst>
          </p:nvPr>
        </p:nvGraphicFramePr>
        <p:xfrm>
          <a:off x="467544" y="1700808"/>
          <a:ext cx="7658100" cy="47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Roadmap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752"/>
            <a:ext cx="7620000" cy="4800600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altLang="zh-CN" sz="3200" dirty="0" smtClean="0"/>
              <a:t>Introduction</a:t>
            </a:r>
          </a:p>
          <a:p>
            <a:pPr>
              <a:buClr>
                <a:schemeClr val="accent6"/>
              </a:buClr>
            </a:pPr>
            <a:r>
              <a:rPr lang="en-US" altLang="zh-CN" sz="3200" dirty="0" smtClean="0"/>
              <a:t>Identifying Interesting Claims</a:t>
            </a:r>
          </a:p>
          <a:p>
            <a:pPr>
              <a:buClr>
                <a:schemeClr val="accent6"/>
              </a:buClr>
            </a:pPr>
            <a:r>
              <a:rPr lang="en-US" altLang="zh-CN" sz="3200" dirty="0" smtClean="0"/>
              <a:t>Ranking Objects</a:t>
            </a:r>
          </a:p>
          <a:p>
            <a:pPr>
              <a:buClr>
                <a:schemeClr val="accent6"/>
              </a:buClr>
            </a:pPr>
            <a:r>
              <a:rPr lang="en-US" altLang="zh-CN" sz="3200" b="1" dirty="0" smtClean="0">
                <a:solidFill>
                  <a:srgbClr val="FF0000"/>
                </a:solidFill>
              </a:rPr>
              <a:t>Conclusions and Future Work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Main Contributions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An intuitive, uniqueness-based measure of interestingness for one-of-the-few claims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Finding interesting one-of-the-few claims from high-dimensional data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User-friendly problem formulation with one parameter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 that works for all subspaces and data distributions</a:t>
                </a:r>
              </a:p>
              <a:p>
                <a:pPr lvl="1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Efficient algorithms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/>
                  <a:t>A </a:t>
                </a:r>
                <a:r>
                  <a:rPr lang="en-US" altLang="zh-CN" sz="2800" dirty="0" smtClean="0"/>
                  <a:t>method for ranking high-dimensional objects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Natural: builds on the notion of claim uniqueness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User-friendly: a single knob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 for effectively tuning preferences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  <a:blipFill rotWithShape="1">
                <a:blip r:embed="rId2"/>
                <a:stretch>
                  <a:fillRect t="-2033" r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Future Work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752"/>
            <a:ext cx="7620000" cy="4800600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800" dirty="0" smtClean="0"/>
              <a:t>Other criteria of interestingness</a:t>
            </a:r>
          </a:p>
          <a:p>
            <a:pPr lvl="1">
              <a:buClr>
                <a:schemeClr val="accent6"/>
              </a:buClr>
            </a:pPr>
            <a:r>
              <a:rPr lang="en-US" altLang="zh-CN" sz="2800" dirty="0" smtClean="0"/>
              <a:t>How many objects are begin considered? </a:t>
            </a:r>
          </a:p>
          <a:p>
            <a:pPr lvl="2">
              <a:buClr>
                <a:schemeClr val="accent6"/>
              </a:buClr>
            </a:pPr>
            <a:r>
              <a:rPr lang="en-US" altLang="zh-CN" sz="2400" dirty="0" smtClean="0"/>
              <a:t>E.g., all NBA players vs. point guards since 2000</a:t>
            </a:r>
          </a:p>
          <a:p>
            <a:pPr lvl="1">
              <a:buClr>
                <a:schemeClr val="accent6"/>
              </a:buClr>
            </a:pPr>
            <a:r>
              <a:rPr lang="en-US" altLang="zh-CN" sz="2800" dirty="0" smtClean="0"/>
              <a:t>How sensitive is the claim to perturbation in its parameters?</a:t>
            </a:r>
          </a:p>
          <a:p>
            <a:pPr>
              <a:buClr>
                <a:schemeClr val="accent6"/>
              </a:buClr>
            </a:pPr>
            <a:r>
              <a:rPr lang="en-US" altLang="zh-CN" sz="2800" dirty="0" smtClean="0"/>
              <a:t>Other types of statements</a:t>
            </a:r>
          </a:p>
          <a:p>
            <a:pPr>
              <a:buClr>
                <a:schemeClr val="accent6"/>
              </a:buClr>
            </a:pPr>
            <a:r>
              <a:rPr lang="en-US" altLang="zh-CN" sz="2800" dirty="0" smtClean="0">
                <a:solidFill>
                  <a:srgbClr val="FF0000"/>
                </a:solidFill>
              </a:rPr>
              <a:t>Computational journalism</a:t>
            </a:r>
            <a:r>
              <a:rPr lang="en-US" altLang="zh-CN" sz="2800" dirty="0" smtClean="0"/>
              <a:t> project aimed at automating fact-checking and fact-finding</a:t>
            </a:r>
            <a:endParaRPr lang="en-US" altLang="zh-CN" sz="2800" dirty="0"/>
          </a:p>
        </p:txBody>
      </p:sp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</a:rPr>
              <a:t>Thank </a:t>
            </a:r>
            <a:r>
              <a:rPr lang="en-US" altLang="zh-CN" sz="4000" dirty="0" smtClean="0">
                <a:solidFill>
                  <a:srgbClr val="C00000"/>
                </a:solidFill>
              </a:rPr>
              <a:t>You!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752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Clr>
                <a:schemeClr val="accent6"/>
              </a:buClr>
              <a:buNone/>
            </a:pPr>
            <a:endParaRPr lang="en-US" altLang="zh-CN" sz="3200" dirty="0" smtClean="0"/>
          </a:p>
          <a:p>
            <a:pPr marL="114300" indent="0">
              <a:buClr>
                <a:schemeClr val="accent6"/>
              </a:buClr>
              <a:buNone/>
            </a:pPr>
            <a:endParaRPr lang="en-US" altLang="zh-CN" sz="3200" dirty="0"/>
          </a:p>
          <a:p>
            <a:pPr marL="114300" indent="0">
              <a:buClr>
                <a:schemeClr val="accent6"/>
              </a:buClr>
              <a:buNone/>
            </a:pPr>
            <a:endParaRPr lang="en-US" altLang="zh-CN" sz="3200" dirty="0" smtClean="0"/>
          </a:p>
          <a:p>
            <a:pPr marL="114300" indent="0">
              <a:buClr>
                <a:schemeClr val="accent6"/>
              </a:buClr>
              <a:buNone/>
            </a:pPr>
            <a:r>
              <a:rPr lang="en-US" altLang="zh-CN" sz="3200" dirty="0" smtClean="0"/>
              <a:t>Questions?</a:t>
            </a:r>
            <a:endParaRPr lang="zh-CN" altLang="en-US" sz="3200" dirty="0"/>
          </a:p>
        </p:txBody>
      </p:sp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Mining Interesting Statements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6"/>
              </a:buClr>
            </a:pPr>
            <a:r>
              <a:rPr lang="en-US" altLang="zh-CN" sz="2800" dirty="0" smtClean="0"/>
              <a:t>Subgroup discovery</a:t>
            </a:r>
          </a:p>
          <a:p>
            <a:pPr lvl="1">
              <a:buClr>
                <a:schemeClr val="accent6"/>
              </a:buClr>
            </a:pPr>
            <a:r>
              <a:rPr lang="en-US" altLang="zh-CN" sz="2200" dirty="0" smtClean="0"/>
              <a:t>A person who </a:t>
            </a:r>
            <a:r>
              <a:rPr lang="en-US" altLang="zh-CN" sz="2200" i="1" dirty="0" smtClean="0"/>
              <a:t>smokes</a:t>
            </a:r>
            <a:r>
              <a:rPr lang="en-US" altLang="zh-CN" sz="2200" dirty="0" smtClean="0"/>
              <a:t> and </a:t>
            </a:r>
            <a:r>
              <a:rPr lang="en-US" altLang="zh-CN" sz="2200" i="1" dirty="0" smtClean="0"/>
              <a:t>has family history </a:t>
            </a:r>
            <a:r>
              <a:rPr lang="en-US" altLang="zh-CN" sz="2200" dirty="0" smtClean="0"/>
              <a:t>has a high chance of </a:t>
            </a:r>
            <a:r>
              <a:rPr lang="en-US" altLang="zh-CN" sz="2200" i="1" dirty="0" smtClean="0"/>
              <a:t>having coronary heart disease.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Atzmueller</a:t>
            </a:r>
            <a:r>
              <a:rPr lang="en-US" altLang="zh-CN" sz="2200" dirty="0" smtClean="0"/>
              <a:t>, 2005]</a:t>
            </a:r>
            <a:endParaRPr lang="en-US" altLang="zh-CN" sz="2200" dirty="0"/>
          </a:p>
          <a:p>
            <a:pPr lvl="1"/>
            <a:endParaRPr lang="en-US" altLang="zh-CN" sz="2400" dirty="0"/>
          </a:p>
          <a:p>
            <a:r>
              <a:rPr lang="en-US" altLang="zh-CN" sz="2800" dirty="0" err="1" smtClean="0"/>
              <a:t>Redescription</a:t>
            </a:r>
            <a:r>
              <a:rPr lang="en-US" altLang="zh-CN" sz="2800" dirty="0" smtClean="0"/>
              <a:t> mining</a:t>
            </a:r>
          </a:p>
          <a:p>
            <a:pPr lvl="1"/>
            <a:r>
              <a:rPr lang="en-US" altLang="zh-CN" sz="2200" dirty="0" smtClean="0"/>
              <a:t>Russia and China are the only two countries which “have land area &gt; 3,000,000 square miles outside of the America” or “are Permanent members of the UN security council who have a history of communism” [</a:t>
            </a:r>
            <a:r>
              <a:rPr lang="en-US" altLang="zh-CN" sz="2200" dirty="0" err="1" smtClean="0"/>
              <a:t>Parida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et al., 2005]</a:t>
            </a:r>
          </a:p>
          <a:p>
            <a:pPr lvl="1"/>
            <a:endParaRPr lang="en-US" altLang="zh-CN" dirty="0"/>
          </a:p>
          <a:p>
            <a:r>
              <a:rPr lang="en-US" altLang="zh-CN" sz="2800" dirty="0" smtClean="0"/>
              <a:t>Prominent streak discovery </a:t>
            </a:r>
          </a:p>
          <a:p>
            <a:pPr lvl="1"/>
            <a:r>
              <a:rPr lang="en-US" altLang="zh-CN" sz="2200" dirty="0" smtClean="0"/>
              <a:t>“LeBron James scored 35 points in nine consecutive games and joined Michael Jordan and Kobe Bryant as the only players since 1970 to accomplish the feat” [Jiang et al., 2011]</a:t>
            </a:r>
            <a:endParaRPr lang="zh-CN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01824"/>
                <a:ext cx="7620000" cy="1143000"/>
              </a:xfrm>
            </p:spPr>
            <p:txBody>
              <a:bodyPr/>
              <a:lstStyle/>
              <a:p>
                <a:r>
                  <a:rPr lang="en-US" altLang="zh-CN" sz="4000" dirty="0" smtClean="0">
                    <a:solidFill>
                      <a:srgbClr val="C00000"/>
                    </a:solidFill>
                  </a:rPr>
                  <a:t>Computing top-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sz="4000" dirty="0" smtClean="0">
                    <a:solidFill>
                      <a:srgbClr val="C00000"/>
                    </a:solidFill>
                  </a:rPr>
                  <a:t> skyband</a:t>
                </a:r>
                <a:endParaRPr lang="en-US" altLang="zh-CN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01824"/>
                <a:ext cx="7620000" cy="1143000"/>
              </a:xfrm>
              <a:blipFill rotWithShape="1">
                <a:blip r:embed="rId2"/>
                <a:stretch>
                  <a:fillRect l="-2800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752"/>
            <a:ext cx="7620000" cy="4800600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altLang="zh-CN" dirty="0" smtClean="0"/>
              <a:t>Flow charts for the two algorithms</a:t>
            </a:r>
          </a:p>
          <a:p>
            <a:pPr lvl="1">
              <a:buClr>
                <a:schemeClr val="accent6"/>
              </a:buClr>
            </a:pPr>
            <a:r>
              <a:rPr lang="en-US" altLang="zh-CN" dirty="0" smtClean="0"/>
              <a:t>Progressive</a:t>
            </a:r>
          </a:p>
          <a:p>
            <a:pPr lvl="1">
              <a:buClr>
                <a:schemeClr val="accent6"/>
              </a:buClr>
            </a:pPr>
            <a:endParaRPr lang="en-US" altLang="zh-CN" dirty="0"/>
          </a:p>
          <a:p>
            <a:pPr lvl="1">
              <a:buClr>
                <a:schemeClr val="accent6"/>
              </a:buClr>
            </a:pPr>
            <a:endParaRPr lang="en-US" altLang="zh-CN" dirty="0" smtClean="0"/>
          </a:p>
          <a:p>
            <a:pPr marL="411480" lvl="1" indent="0">
              <a:buClr>
                <a:schemeClr val="accent6"/>
              </a:buClr>
              <a:buNone/>
            </a:pPr>
            <a:endParaRPr lang="en-US" altLang="zh-CN" dirty="0" smtClean="0"/>
          </a:p>
          <a:p>
            <a:pPr lvl="1">
              <a:buClr>
                <a:schemeClr val="accent6"/>
              </a:buClr>
            </a:pPr>
            <a:r>
              <a:rPr lang="en-US" altLang="zh-CN" dirty="0" err="1" smtClean="0"/>
              <a:t>OnePass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419872" y="2413573"/>
            <a:ext cx="3617035" cy="1499262"/>
            <a:chOff x="1464969" y="40978138"/>
            <a:chExt cx="12010525" cy="4961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loud 12"/>
                <p:cNvSpPr/>
                <p:nvPr/>
              </p:nvSpPr>
              <p:spPr bwMode="auto">
                <a:xfrm>
                  <a:off x="1464969" y="41363395"/>
                  <a:ext cx="3003344" cy="2095500"/>
                </a:xfrm>
                <a:prstGeom prst="cloud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新細明體" charset="-120"/>
                            <a:cs typeface="新細明體" charset="-120"/>
                          </a:rPr>
                          <m:t>Φ</m:t>
                        </m:r>
                      </m:oMath>
                    </m:oMathPara>
                  </a14:m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charset="-120"/>
                    <a:cs typeface="新細明體" charset="-120"/>
                  </a:endParaRPr>
                </a:p>
              </p:txBody>
            </p:sp>
          </mc:Choice>
          <mc:Fallback xmlns="">
            <p:sp>
              <p:nvSpPr>
                <p:cNvPr id="13" name="Cloud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4969" y="41363395"/>
                  <a:ext cx="3003344" cy="2095500"/>
                </a:xfrm>
                <a:prstGeom prst="cloud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loud 13"/>
                <p:cNvSpPr/>
                <p:nvPr/>
              </p:nvSpPr>
              <p:spPr bwMode="auto">
                <a:xfrm>
                  <a:off x="5462522" y="40978138"/>
                  <a:ext cx="8012972" cy="4961515"/>
                </a:xfrm>
                <a:prstGeom prst="cloud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新細明體" charset="-120"/>
                            <a:cs typeface="新細明體" charset="-120"/>
                          </a:rPr>
                          <m:t>𝑂</m:t>
                        </m:r>
                        <m:r>
                          <a:rPr kumimoji="1" lang="en-US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新細明體" charset="-120"/>
                            <a:cs typeface="新細明體" charset="-12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kumimoji="1" lang="en-US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新細明體" charset="-120"/>
                            <a:cs typeface="新細明體" charset="-120"/>
                          </a:rPr>
                          <m:t>Φ</m:t>
                        </m:r>
                      </m:oMath>
                    </m:oMathPara>
                  </a14:m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charset="-120"/>
                    <a:cs typeface="新細明體" charset="-120"/>
                  </a:endParaRPr>
                </a:p>
              </p:txBody>
            </p:sp>
          </mc:Choice>
          <mc:Fallback xmlns="">
            <p:sp>
              <p:nvSpPr>
                <p:cNvPr id="14" name="Cloud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62522" y="40978138"/>
                  <a:ext cx="8012972" cy="4961515"/>
                </a:xfrm>
                <a:prstGeom prst="cloud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loud 14"/>
                <p:cNvSpPr/>
                <p:nvPr/>
              </p:nvSpPr>
              <p:spPr bwMode="auto">
                <a:xfrm>
                  <a:off x="6192561" y="42481501"/>
                  <a:ext cx="6647139" cy="3072801"/>
                </a:xfrm>
                <a:prstGeom prst="cloud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新細明體" charset="-120"/>
                      <a:cs typeface="新細明體" charset="-120"/>
                    </a:rPr>
                    <a:t>Skyline of </a:t>
                  </a:r>
                  <a14:m>
                    <m:oMath xmlns:m="http://schemas.openxmlformats.org/officeDocument/2006/math">
                      <m:r>
                        <a:rPr kumimoji="1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新細明體" charset="-120"/>
                          <a:cs typeface="新細明體" charset="-120"/>
                        </a:rPr>
                        <m:t>𝑂</m:t>
                      </m:r>
                      <m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新細明體" charset="-120"/>
                          <a:cs typeface="新細明體" charset="-120"/>
                        </a:rPr>
                        <m:t>\</m:t>
                      </m:r>
                      <m:r>
                        <m:rPr>
                          <m:sty m:val="p"/>
                        </m:rP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新細明體" charset="-120"/>
                          <a:cs typeface="新細明體" charset="-120"/>
                        </a:rPr>
                        <m:t>Φ</m:t>
                      </m:r>
                    </m:oMath>
                  </a14:m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charset="-120"/>
                    <a:cs typeface="新細明體" charset="-120"/>
                  </a:endParaRPr>
                </a:p>
              </p:txBody>
            </p:sp>
          </mc:Choice>
          <mc:Fallback xmlns="">
            <p:sp>
              <p:nvSpPr>
                <p:cNvPr id="15" name="Cloud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92561" y="42481501"/>
                  <a:ext cx="6647139" cy="3072801"/>
                </a:xfrm>
                <a:prstGeom prst="cloud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loud 15"/>
                <p:cNvSpPr/>
                <p:nvPr/>
              </p:nvSpPr>
              <p:spPr bwMode="auto">
                <a:xfrm>
                  <a:off x="7372184" y="43883363"/>
                  <a:ext cx="3714916" cy="1387273"/>
                </a:xfrm>
                <a:prstGeom prst="cloud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新細明體" charset="-120"/>
                            <a:cs typeface="新細明體" charset="-120"/>
                          </a:rPr>
                          <m:t>ΔΦ</m:t>
                        </m:r>
                      </m:oMath>
                    </m:oMathPara>
                  </a14:m>
                  <a:endPara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charset="-120"/>
                    <a:cs typeface="新細明體" charset="-120"/>
                  </a:endParaRPr>
                </a:p>
              </p:txBody>
            </p:sp>
          </mc:Choice>
          <mc:Fallback xmlns="">
            <p:sp>
              <p:nvSpPr>
                <p:cNvPr id="16" name="Cloud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72184" y="43883363"/>
                  <a:ext cx="3714916" cy="1387273"/>
                </a:xfrm>
                <a:prstGeom prst="cloud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Bent Arrow 16"/>
            <p:cNvSpPr/>
            <p:nvPr/>
          </p:nvSpPr>
          <p:spPr bwMode="auto">
            <a:xfrm rot="16200000">
              <a:off x="4432192" y="41202485"/>
              <a:ext cx="1772625" cy="5361753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555776" y="4005064"/>
            <a:ext cx="5472608" cy="1532112"/>
            <a:chOff x="14761365" y="16052004"/>
            <a:chExt cx="12688099" cy="5107039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4849475" y="16052004"/>
              <a:ext cx="3438525" cy="416799"/>
            </a:xfrm>
            <a:prstGeom prst="rect">
              <a:avLst/>
            </a:prstGeom>
            <a:pattFill prst="pct10">
              <a:fgClr>
                <a:srgbClr val="00206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lIns="0" tIns="0" rIns="0" bIns="0"/>
            <a:lstStyle/>
            <a:p>
              <a:pPr algn="just" defTabSz="4400550">
                <a:spcBef>
                  <a:spcPct val="20000"/>
                </a:spcBef>
              </a:pPr>
              <a:endParaRPr lang="en-US" altLang="zh-TW" sz="4000" b="1" dirty="0" smtClean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loud 19"/>
                <p:cNvSpPr/>
                <p:nvPr/>
              </p:nvSpPr>
              <p:spPr bwMode="auto">
                <a:xfrm>
                  <a:off x="14761365" y="16899569"/>
                  <a:ext cx="2305050" cy="1485900"/>
                </a:xfrm>
                <a:prstGeom prst="cloud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新細明體" charset="-120"/>
                            <a:cs typeface="新細明體" charset="-120"/>
                          </a:rPr>
                          <m:t>Φ</m:t>
                        </m:r>
                      </m:oMath>
                    </m:oMathPara>
                  </a14:m>
                  <a:endParaRPr kumimoji="1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charset="-120"/>
                    <a:cs typeface="新細明體" charset="-120"/>
                  </a:endParaRPr>
                </a:p>
                <a:p>
                  <a:pPr marL="0" marR="0" indent="0" algn="l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8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新細明體" charset="-120"/>
                  </a:endParaRPr>
                </a:p>
              </p:txBody>
            </p:sp>
          </mc:Choice>
          <mc:Fallback xmlns="">
            <p:sp>
              <p:nvSpPr>
                <p:cNvPr id="20" name="Cloud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761365" y="16899569"/>
                  <a:ext cx="2305050" cy="1485900"/>
                </a:xfrm>
                <a:prstGeom prst="cloud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1" y="16052004"/>
                  <a:ext cx="381000" cy="416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/>
                <a:lstStyle/>
                <a:p>
                  <a:pPr algn="just" defTabSz="4400550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900" b="1" i="1" dirty="0" smtClean="0">
                            <a:latin typeface="Cambria Math"/>
                          </a:rPr>
                          <m:t>𝒐</m:t>
                        </m:r>
                      </m:oMath>
                    </m:oMathPara>
                  </a14:m>
                  <a:endParaRPr lang="en-US" altLang="zh-TW" sz="1500" b="1" dirty="0" smtClean="0"/>
                </a:p>
              </p:txBody>
            </p:sp>
          </mc:Choice>
          <mc:Fallback xmlns="">
            <p:sp>
              <p:nvSpPr>
                <p:cNvPr id="21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8001" y="16052004"/>
                  <a:ext cx="381000" cy="4167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8669001" y="16052004"/>
              <a:ext cx="8566149" cy="416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/>
            <a:lstStyle/>
            <a:p>
              <a:pPr algn="just" defTabSz="4400550">
                <a:spcBef>
                  <a:spcPct val="20000"/>
                </a:spcBef>
              </a:pPr>
              <a:endParaRPr lang="en-US" altLang="zh-TW" sz="4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Down Arrow 22"/>
            <p:cNvSpPr/>
            <p:nvPr/>
          </p:nvSpPr>
          <p:spPr bwMode="auto">
            <a:xfrm flipH="1">
              <a:off x="15562893" y="16260403"/>
              <a:ext cx="701994" cy="75124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  <p:sp>
          <p:nvSpPr>
            <p:cNvPr id="24" name="Bent Arrow 23"/>
            <p:cNvSpPr/>
            <p:nvPr/>
          </p:nvSpPr>
          <p:spPr bwMode="auto">
            <a:xfrm rot="10800000">
              <a:off x="16773518" y="16468801"/>
              <a:ext cx="1762132" cy="1381047"/>
            </a:xfrm>
            <a:prstGeom prst="bentArrow">
              <a:avLst>
                <a:gd name="adj1" fmla="val 13615"/>
                <a:gd name="adj2" fmla="val 25000"/>
                <a:gd name="adj3" fmla="val 25000"/>
                <a:gd name="adj4" fmla="val 8180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  <p:sp>
          <p:nvSpPr>
            <p:cNvPr id="25" name="Bent Arrow 24"/>
            <p:cNvSpPr/>
            <p:nvPr/>
          </p:nvSpPr>
          <p:spPr bwMode="auto">
            <a:xfrm rot="10800000" flipH="1">
              <a:off x="15030451" y="18116550"/>
              <a:ext cx="1166812" cy="1477672"/>
            </a:xfrm>
            <a:prstGeom prst="bentArrow">
              <a:avLst>
                <a:gd name="adj1" fmla="val 15099"/>
                <a:gd name="adj2" fmla="val 25000"/>
                <a:gd name="adj3" fmla="val 14109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Decision 25"/>
                <p:cNvSpPr/>
                <p:nvPr/>
              </p:nvSpPr>
              <p:spPr bwMode="auto">
                <a:xfrm>
                  <a:off x="16197262" y="18630898"/>
                  <a:ext cx="3245650" cy="1338699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  <a:cs typeface="新細明體" charset="-120"/>
                    </a:rPr>
                    <a:t>Keep </a:t>
                  </a:r>
                  <a14:m>
                    <m:oMath xmlns:m="http://schemas.openxmlformats.org/officeDocument/2006/math">
                      <m:r>
                        <a:rPr kumimoji="1" lang="en-US" altLang="zh-CN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新細明體" charset="-120"/>
                          <a:cs typeface="新細明體" charset="-120"/>
                        </a:rPr>
                        <m:t>𝑜</m:t>
                      </m:r>
                    </m:oMath>
                  </a14:m>
                  <a:r>
                    <a:rPr kumimoji="1" lang="en-US" altLang="zh-CN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  <a:cs typeface="新細明體" charset="-120"/>
                    </a:rPr>
                    <a:t>?</a:t>
                  </a:r>
                  <a:endParaRPr kumimoji="1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  <a:cs typeface="新細明體" charset="-120"/>
                  </a:endParaRPr>
                </a:p>
              </p:txBody>
            </p:sp>
          </mc:Choice>
          <mc:Fallback xmlns="">
            <p:sp>
              <p:nvSpPr>
                <p:cNvPr id="26" name="Flowchart: Decision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97262" y="18630898"/>
                  <a:ext cx="3245650" cy="1338699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b="-1471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Bent Arrow 26"/>
            <p:cNvSpPr/>
            <p:nvPr/>
          </p:nvSpPr>
          <p:spPr bwMode="auto">
            <a:xfrm flipV="1">
              <a:off x="17747516" y="19969597"/>
              <a:ext cx="2967373" cy="1189446"/>
            </a:xfrm>
            <a:prstGeom prst="bentArrow">
              <a:avLst>
                <a:gd name="adj1" fmla="val 13235"/>
                <a:gd name="adj2" fmla="val 25000"/>
                <a:gd name="adj3" fmla="val 15588"/>
                <a:gd name="adj4" fmla="val 816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  <p:sp>
          <p:nvSpPr>
            <p:cNvPr id="28" name="Right Arrow 27"/>
            <p:cNvSpPr/>
            <p:nvPr/>
          </p:nvSpPr>
          <p:spPr bwMode="auto">
            <a:xfrm>
              <a:off x="19431000" y="18630898"/>
              <a:ext cx="628650" cy="129259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3000" dirty="0" smtClean="0">
                <a:cs typeface="新細明體" charset="-12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713967" y="17985054"/>
              <a:ext cx="1317626" cy="102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cs typeface="新細明體" charset="-120"/>
                </a:rPr>
                <a:t>Yes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Flowchart: Decision 29"/>
                <p:cNvSpPr/>
                <p:nvPr/>
              </p:nvSpPr>
              <p:spPr bwMode="auto">
                <a:xfrm>
                  <a:off x="20059650" y="18538247"/>
                  <a:ext cx="6804026" cy="1540453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新細明體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新細明體" charset="-120"/>
                            </a:rPr>
                            <m:t>Φ</m:t>
                          </m:r>
                          <m:r>
                            <a:rPr kumimoji="1" lang="en-US" altLang="zh-CN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新細明體" charset="-12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新細明體" charset="-12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新細明體" charset="-120"/>
                                </a:rPr>
                                <m:t>𝑜</m:t>
                              </m:r>
                            </m:e>
                          </m:d>
                        </m:e>
                      </m:d>
                      <m:r>
                        <a:rPr kumimoji="1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新細明體" charset="-120"/>
                        </a:rPr>
                        <m:t>≤</m:t>
                      </m:r>
                      <m:r>
                        <a:rPr kumimoji="1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新細明體" charset="-120"/>
                        </a:rPr>
                        <m:t>𝜏</m:t>
                      </m:r>
                    </m:oMath>
                  </a14:m>
                  <a:r>
                    <a:rPr kumimoji="1" lang="en-US" altLang="zh-CN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新細明體" charset="-120"/>
                      <a:cs typeface="新細明體" charset="-120"/>
                    </a:rPr>
                    <a:t>?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新細明體" charset="-120"/>
                    <a:cs typeface="新細明體" charset="-120"/>
                  </a:endParaRPr>
                </a:p>
              </p:txBody>
            </p:sp>
          </mc:Choice>
          <mc:Fallback xmlns="">
            <p:sp>
              <p:nvSpPr>
                <p:cNvPr id="30" name="Flowchart: Decision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059650" y="18538247"/>
                  <a:ext cx="6804026" cy="1540453"/>
                </a:xfrm>
                <a:prstGeom prst="flowChartDecision">
                  <a:avLst/>
                </a:prstGeom>
                <a:blipFill rotWithShape="1">
                  <a:blip r:embed="rId12"/>
                  <a:stretch>
                    <a:fillRect b="-256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ight Arrow 30"/>
            <p:cNvSpPr/>
            <p:nvPr/>
          </p:nvSpPr>
          <p:spPr bwMode="auto">
            <a:xfrm rot="16200000">
              <a:off x="23174560" y="17882545"/>
              <a:ext cx="574209" cy="77486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891877" y="17872507"/>
              <a:ext cx="1317626" cy="102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cs typeface="新細明體" charset="-120"/>
                </a:rPr>
                <a:t>No</a:t>
              </a:r>
              <a:endParaRPr lang="en-US" altLang="zh-CN" sz="2000" dirty="0" smtClean="0">
                <a:cs typeface="新細明體" charset="-12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0714890" y="20465374"/>
              <a:ext cx="5561013" cy="69366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  <a:cs typeface="新細明體" charset="-120"/>
                </a:rPr>
                <a:t>End of</a:t>
              </a:r>
              <a:r>
                <a:rPr kumimoji="1" lang="en-US" altLang="zh-CN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  <a:cs typeface="新細明體" charset="-120"/>
                </a:rPr>
                <a:t> iteration</a:t>
              </a:r>
              <a:endParaRPr kumimoji="1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 bwMode="auto">
                <a:xfrm>
                  <a:off x="19751675" y="17227859"/>
                  <a:ext cx="6515099" cy="761787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40055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200" dirty="0" smtClean="0">
                      <a:cs typeface="新細明體" charset="-120"/>
                    </a:rPr>
                    <a:t>“peel off” last tier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cs typeface="新細明體" charset="-120"/>
                        </a:rPr>
                        <m:t>Φ</m:t>
                      </m:r>
                      <m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cs typeface="新細明體" charset="-12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zh-CN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𝑜</m:t>
                          </m:r>
                        </m:e>
                      </m:d>
                    </m:oMath>
                  </a14:m>
                  <a:endParaRPr kumimoji="1" lang="zh-CN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新細明體" charset="-120"/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51675" y="17227859"/>
                  <a:ext cx="6515099" cy="76178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38462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Down Arrow 34"/>
            <p:cNvSpPr/>
            <p:nvPr/>
          </p:nvSpPr>
          <p:spPr bwMode="auto">
            <a:xfrm>
              <a:off x="23010814" y="20078701"/>
              <a:ext cx="881064" cy="40481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982914" y="19594223"/>
              <a:ext cx="1317626" cy="112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cs typeface="新細明體" charset="-120"/>
                </a:rPr>
                <a:t>Yes</a:t>
              </a:r>
            </a:p>
          </p:txBody>
        </p:sp>
        <p:sp>
          <p:nvSpPr>
            <p:cNvPr id="37" name="U-Turn Arrow 36"/>
            <p:cNvSpPr/>
            <p:nvPr/>
          </p:nvSpPr>
          <p:spPr bwMode="auto">
            <a:xfrm rot="16200000" flipH="1" flipV="1">
              <a:off x="25088530" y="18798109"/>
              <a:ext cx="3550291" cy="1171576"/>
            </a:xfrm>
            <a:prstGeom prst="uturnArrow">
              <a:avLst>
                <a:gd name="adj1" fmla="val 17683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00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8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Applications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752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altLang="zh-CN" sz="2700" dirty="0">
                <a:solidFill>
                  <a:srgbClr val="FF0000"/>
                </a:solidFill>
              </a:rPr>
              <a:t>Computational journalism</a:t>
            </a:r>
            <a:r>
              <a:rPr lang="en-US" altLang="zh-CN" sz="2700" dirty="0"/>
              <a:t>: use computing to help</a:t>
            </a:r>
          </a:p>
          <a:p>
            <a:pPr lvl="1"/>
            <a:r>
              <a:rPr lang="en-US" altLang="zh-CN" sz="2600" dirty="0"/>
              <a:t>Increase effectiveness and reduce cost</a:t>
            </a:r>
          </a:p>
          <a:p>
            <a:pPr lvl="1"/>
            <a:r>
              <a:rPr lang="en-US" altLang="zh-CN" sz="2600" dirty="0"/>
              <a:t>Improve understanding and broaden participation</a:t>
            </a:r>
          </a:p>
          <a:p>
            <a:pPr lvl="1"/>
            <a:r>
              <a:rPr lang="en-US" altLang="zh-CN" sz="2600" dirty="0"/>
              <a:t>Guard against “lies, damned lies, and statistics”</a:t>
            </a:r>
          </a:p>
          <a:p>
            <a:r>
              <a:rPr lang="en-US" altLang="zh-CN" sz="2700" dirty="0">
                <a:solidFill>
                  <a:srgbClr val="FF0000"/>
                </a:solidFill>
              </a:rPr>
              <a:t>Usability is key!</a:t>
            </a:r>
          </a:p>
          <a:p>
            <a:r>
              <a:rPr lang="en-US" altLang="zh-CN" sz="2700" dirty="0"/>
              <a:t>We target “one of the few” claims in this paper</a:t>
            </a:r>
          </a:p>
          <a:p>
            <a:r>
              <a:rPr lang="en-US" altLang="zh-CN" sz="2700" dirty="0" smtClean="0"/>
              <a:t>Domains include</a:t>
            </a:r>
          </a:p>
          <a:p>
            <a:pPr lvl="1"/>
            <a:r>
              <a:rPr lang="en-US" altLang="zh-CN" sz="2400" dirty="0" smtClean="0"/>
              <a:t>Sports; election campaign finance; government, education, and business performance indexes</a:t>
            </a:r>
          </a:p>
          <a:p>
            <a:pPr lvl="1"/>
            <a:r>
              <a:rPr lang="en-US" altLang="zh-CN" sz="2400" dirty="0" smtClean="0"/>
              <a:t>Or in general, wherever </a:t>
            </a:r>
            <a:r>
              <a:rPr lang="en-US" altLang="zh-CN" sz="2400" dirty="0"/>
              <a:t>objects </a:t>
            </a:r>
            <a:r>
              <a:rPr lang="en-US" altLang="zh-CN" sz="2400" dirty="0" smtClean="0"/>
              <a:t>are compared across many dimensions</a:t>
            </a:r>
            <a:endParaRPr lang="en-US" altLang="zh-CN" sz="2400" dirty="0"/>
          </a:p>
        </p:txBody>
      </p:sp>
      <p:pic>
        <p:nvPicPr>
          <p:cNvPr id="24" name="Picture 19" descr="kdd_2012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Skyline Layers vs. </a:t>
            </a:r>
            <a:r>
              <a:rPr lang="en-US" altLang="zh-CN" dirty="0" err="1" smtClean="0"/>
              <a:t>Skyband</a:t>
            </a:r>
            <a:r>
              <a:rPr lang="en-US" altLang="zh-CN" dirty="0" smtClean="0"/>
              <a:t> tiers</a:t>
            </a:r>
            <a:endParaRPr lang="zh-CN" altLang="en-US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88497" y="2013186"/>
            <a:ext cx="2937926" cy="2971651"/>
            <a:chOff x="529268" y="2013185"/>
            <a:chExt cx="3672408" cy="371456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29268" y="2013185"/>
              <a:ext cx="0" cy="37145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29268" y="5727749"/>
              <a:ext cx="367240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432796" y="4221886"/>
              <a:ext cx="137160" cy="1371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100545" y="3201317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298207" y="4724945"/>
              <a:ext cx="137160" cy="1371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933424" y="5184965"/>
              <a:ext cx="137160" cy="1371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689508" y="5047805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070584" y="4138306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5162466" y="2013186"/>
            <a:ext cx="2937926" cy="2971651"/>
            <a:chOff x="6084168" y="1916832"/>
            <a:chExt cx="2448272" cy="247637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084168" y="1916832"/>
              <a:ext cx="0" cy="24763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084168" y="4393208"/>
              <a:ext cx="24482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686520" y="3389299"/>
              <a:ext cx="91440" cy="914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465019" y="270892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12226" y="3724672"/>
              <a:ext cx="91440" cy="91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020272" y="4031352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7524328" y="393991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7111712" y="333357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72403" y="5204229"/>
            <a:ext cx="23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Color by </a:t>
            </a:r>
            <a:r>
              <a:rPr lang="en-US" altLang="zh-CN" dirty="0" err="1" smtClean="0"/>
              <a:t>skyband</a:t>
            </a:r>
            <a:r>
              <a:rPr lang="en-US" altLang="zh-CN" dirty="0" smtClean="0"/>
              <a:t> tiers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22687" y="5229200"/>
            <a:ext cx="23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Color by skyline 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01824"/>
                <a:ext cx="7620000" cy="1143000"/>
              </a:xfrm>
            </p:spPr>
            <p:txBody>
              <a:bodyPr/>
              <a:lstStyle/>
              <a:p>
                <a:r>
                  <a:rPr lang="en-US" altLang="zh-CN" sz="4000" dirty="0" smtClean="0">
                    <a:solidFill>
                      <a:srgbClr val="C00000"/>
                    </a:solidFill>
                  </a:rPr>
                  <a:t>APST-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C0000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zh-CN" altLang="en-US" sz="4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4000" dirty="0" smtClean="0">
                    <a:solidFill>
                      <a:srgbClr val="C00000"/>
                    </a:solidFill>
                  </a:rPr>
                  <a:t>Scoring Example</a:t>
                </a:r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01824"/>
                <a:ext cx="7620000" cy="1143000"/>
              </a:xfrm>
              <a:blipFill rotWithShape="1">
                <a:blip r:embed="rId3"/>
                <a:stretch>
                  <a:fillRect l="-2800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939324"/>
                  </p:ext>
                </p:extLst>
              </p:nvPr>
            </p:nvGraphicFramePr>
            <p:xfrm>
              <a:off x="611560" y="4896888"/>
              <a:ext cx="7272808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013"/>
                    <a:gridCol w="1240251"/>
                    <a:gridCol w="1224136"/>
                    <a:gridCol w="1224136"/>
                    <a:gridCol w="1224136"/>
                    <a:gridCol w="122413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Subspace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altLang="zh-CN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e>
                                  <m:sup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altLang="zh-CN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e>
                                  <m:sup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{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{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 smtClean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 smtClean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 smtClean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 smtClean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{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 smtClean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 smtClean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1284169"/>
                  </p:ext>
                </p:extLst>
              </p:nvPr>
            </p:nvGraphicFramePr>
            <p:xfrm>
              <a:off x="611560" y="4896888"/>
              <a:ext cx="7272808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013"/>
                    <a:gridCol w="1240251"/>
                    <a:gridCol w="1224136"/>
                    <a:gridCol w="1224136"/>
                    <a:gridCol w="1224136"/>
                    <a:gridCol w="1224136"/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Subspace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1176" t="-8197" r="-394118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4030" t="-8197" r="-300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5500" t="-8197" r="-2015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93532" t="-8197" r="-100498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93532" t="-8197" r="-498" b="-31475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8197" r="-541935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1176" t="-108197" r="-394118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4030" t="-108197" r="-300000" b="-2147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47382" t="-108197" r="-50374" b="-2147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93532" t="-108197" r="-498" b="-21475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08197" r="-541935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1176" t="-208197" r="-394118" b="-1147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7257" t="-208197" r="-100499" b="-1147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93532" t="-208197" r="-100498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93532" t="-208197" r="-498" b="-11475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08197" r="-541935" b="-14754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744" t="-308197" r="-66612" b="-147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6766" t="-308197" r="-249" b="-147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4" name="Group 13"/>
          <p:cNvGrpSpPr/>
          <p:nvPr/>
        </p:nvGrpSpPr>
        <p:grpSpPr>
          <a:xfrm>
            <a:off x="5076056" y="1470253"/>
            <a:ext cx="3126701" cy="2771265"/>
            <a:chOff x="5076056" y="1470253"/>
            <a:chExt cx="3126701" cy="2771265"/>
          </a:xfrm>
        </p:grpSpPr>
        <p:grpSp>
          <p:nvGrpSpPr>
            <p:cNvPr id="15" name="Group 14"/>
            <p:cNvGrpSpPr/>
            <p:nvPr/>
          </p:nvGrpSpPr>
          <p:grpSpPr>
            <a:xfrm>
              <a:off x="5076056" y="1470253"/>
              <a:ext cx="3126701" cy="2771265"/>
              <a:chOff x="5932402" y="1300118"/>
              <a:chExt cx="3126701" cy="277126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6279351" y="1484784"/>
                <a:ext cx="0" cy="252608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279351" y="4010873"/>
                <a:ext cx="249742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7287036" y="2992542"/>
                <a:ext cx="93276" cy="9327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7282750" y="1911848"/>
                <a:ext cx="93276" cy="9327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8316416" y="3655413"/>
                <a:ext cx="93276" cy="9327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863100" y="2543636"/>
                <a:ext cx="93276" cy="9327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732240" y="2543636"/>
                <a:ext cx="93276" cy="93276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668611" y="3702051"/>
                    <a:ext cx="3904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8611" y="3702051"/>
                    <a:ext cx="39049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932402" y="1300118"/>
                    <a:ext cx="4008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2402" y="1300118"/>
                    <a:ext cx="40087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00030" y="2494437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030" y="2494437"/>
                  <a:ext cx="4658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508659" y="234443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659" y="2344439"/>
                  <a:ext cx="46583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99472" y="1700808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472" y="1700808"/>
                  <a:ext cx="46051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526905" y="316200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905" y="3162002"/>
                  <a:ext cx="46051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24328" y="3456216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28" y="3456216"/>
                  <a:ext cx="46583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457200" y="1796752"/>
                <a:ext cx="76200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6"/>
                  </a:buClr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/>
                      </a:rPr>
                      <m:t>𝛼</m:t>
                    </m:r>
                    <m:r>
                      <a:rPr lang="en-US" altLang="zh-CN" sz="2600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zh-CN" sz="2600" dirty="0" smtClean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600" dirty="0" smtClean="0"/>
                  <a:t>E.g. score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600" dirty="0" smtClean="0"/>
              </a:p>
              <a:p>
                <a:pPr lvl="1">
                  <a:buClr>
                    <a:schemeClr val="accent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0.5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0.5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)/2</m:t>
                    </m:r>
                  </m:oMath>
                </a14:m>
                <a:endParaRPr lang="en-US" altLang="zh-CN" sz="2400" dirty="0" smtClean="0"/>
              </a:p>
              <a:p>
                <a:pPr lvl="1">
                  <a:buClr>
                    <a:schemeClr val="accent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CN" sz="2400" dirty="0" smtClean="0"/>
              </a:p>
              <a:p>
                <a:pPr lvl="1">
                  <a:buClr>
                    <a:schemeClr val="accent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0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1+0.5+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0.5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)/3</m:t>
                    </m:r>
                  </m:oMath>
                </a14:m>
                <a:endParaRPr lang="en-US" altLang="zh-CN" sz="2400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Total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𝑆𝑐𝑜𝑟𝑒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≠∅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96752"/>
                <a:ext cx="7620000" cy="48006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801240" y="5157192"/>
                <a:ext cx="490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⋆</m:t>
                      </m:r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40" y="5157192"/>
                <a:ext cx="490840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07704" y="5517232"/>
                <a:ext cx="490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⋆</m:t>
                      </m:r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17232"/>
                <a:ext cx="490840" cy="58477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781044" y="5906192"/>
                <a:ext cx="490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⋆</m:t>
                      </m:r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44" y="5906192"/>
                <a:ext cx="490840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Algorithms (for one subspace)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dirty="0" smtClean="0"/>
                  <a:t>Progressive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In each iteration</a:t>
                </a:r>
              </a:p>
              <a:p>
                <a:pPr lvl="2">
                  <a:buClr>
                    <a:schemeClr val="accent6"/>
                  </a:buClr>
                </a:pPr>
                <a:r>
                  <a:rPr lang="en-US" altLang="zh-CN" dirty="0" smtClean="0"/>
                  <a:t>Compute the skyline of non-top-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skyband</a:t>
                </a:r>
                <a:endParaRPr lang="en-US" altLang="zh-CN" dirty="0" smtClean="0"/>
              </a:p>
              <a:p>
                <a:pPr lvl="2">
                  <a:buClr>
                    <a:schemeClr val="accent6"/>
                  </a:buClr>
                </a:pPr>
                <a:r>
                  <a:rPr lang="en-US" altLang="zh-CN" dirty="0" smtClean="0"/>
                  <a:t>Select objects from the skyline and add to top-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skyband</a:t>
                </a:r>
                <a:endParaRPr lang="en-US" altLang="zh-CN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Worse case running time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>
                  <a:buClr>
                    <a:schemeClr val="accent6"/>
                  </a:buClr>
                </a:pPr>
                <a:r>
                  <a:rPr lang="en-US" altLang="zh-CN" dirty="0" smtClean="0"/>
                  <a:t>OnePass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Examine objects in a “safe order”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Test dominance with current top-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skyband</a:t>
                </a:r>
                <a:endParaRPr lang="en-US" altLang="zh-CN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Worse case running time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Progressive example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𝜏</m:t>
                    </m:r>
                    <m:r>
                      <a:rPr lang="en-US" altLang="zh-CN" i="1">
                        <a:latin typeface="Cambria Math"/>
                      </a:rPr>
                      <m:t>=8)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46" b="-18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7688" y="1554162"/>
                <a:ext cx="5230416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Iteration 0: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000" dirty="0"/>
                  <a:t>Top-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skyband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∅</m:t>
                    </m:r>
                  </m:oMath>
                </a14:m>
                <a:endParaRPr lang="en-US" altLang="zh-CN" sz="2000" dirty="0" smtClean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Iteration 1: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000" dirty="0" smtClean="0"/>
                  <a:t>Skyline of the rest = {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Johnson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Robertson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Bird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Chamberlain</a:t>
                </a:r>
                <a:r>
                  <a:rPr lang="en-US" altLang="zh-CN" sz="2000" dirty="0" smtClean="0"/>
                  <a:t>}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000" dirty="0" smtClean="0"/>
                  <a:t>Top-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err="1" smtClean="0"/>
                  <a:t>skyband</a:t>
                </a:r>
                <a:r>
                  <a:rPr lang="en-US" altLang="zh-CN" sz="2000" dirty="0" smtClean="0"/>
                  <a:t> = {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Johnson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Robertson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Bird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Chamberlain</a:t>
                </a:r>
                <a:r>
                  <a:rPr lang="en-US" altLang="zh-CN" sz="2000" dirty="0" smtClean="0"/>
                  <a:t>} (4 players)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Iteration 2: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000" dirty="0"/>
                  <a:t>Skyline of the rest = </a:t>
                </a:r>
                <a:r>
                  <a:rPr lang="en-US" altLang="zh-CN" sz="2000" dirty="0" smtClean="0"/>
                  <a:t>{</a:t>
                </a:r>
                <a:r>
                  <a:rPr lang="en-US" altLang="zh-CN" sz="2000" dirty="0" smtClean="0">
                    <a:solidFill>
                      <a:srgbClr val="FFC000"/>
                    </a:solidFill>
                  </a:rPr>
                  <a:t>Stockton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92D050"/>
                    </a:solidFill>
                  </a:rPr>
                  <a:t>James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FFC000"/>
                    </a:solidFill>
                  </a:rPr>
                  <a:t>Baylor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FFC000"/>
                    </a:solidFill>
                  </a:rPr>
                  <a:t>Pettit</a:t>
                </a:r>
                <a:r>
                  <a:rPr lang="en-US" altLang="zh-CN" sz="2000" dirty="0" smtClean="0"/>
                  <a:t>}</a:t>
                </a:r>
                <a:endParaRPr lang="en-US" altLang="zh-CN" sz="2000" dirty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000" dirty="0"/>
                  <a:t>Top-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skyband</a:t>
                </a:r>
                <a:r>
                  <a:rPr lang="en-US" altLang="zh-CN" sz="2000" dirty="0"/>
                  <a:t> = {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Johnson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Robertson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Bird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Chamberlain</a:t>
                </a:r>
                <a:r>
                  <a:rPr lang="en-US" altLang="zh-CN" sz="2000" dirty="0" smtClean="0"/>
                  <a:t>; </a:t>
                </a:r>
                <a:r>
                  <a:rPr lang="en-US" altLang="zh-CN" sz="2000" dirty="0" smtClean="0">
                    <a:solidFill>
                      <a:srgbClr val="FFC000"/>
                    </a:solidFill>
                  </a:rPr>
                  <a:t>Stockton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FFC000"/>
                    </a:solidFill>
                  </a:rPr>
                  <a:t>Baylor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FFC000"/>
                    </a:solidFill>
                  </a:rPr>
                  <a:t>Pettit</a:t>
                </a:r>
                <a:r>
                  <a:rPr lang="en-US" altLang="zh-CN" sz="2000" dirty="0" smtClean="0"/>
                  <a:t>} (7 players)</a:t>
                </a:r>
                <a:endParaRPr lang="en-US" altLang="zh-CN" sz="2000" dirty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Iteration 3: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000" dirty="0"/>
                  <a:t>Skyline of the rest = </a:t>
                </a:r>
                <a:r>
                  <a:rPr lang="en-US" altLang="zh-CN" sz="2000" dirty="0" smtClean="0"/>
                  <a:t>{James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/>
                  <a:t>Abdul-Jabbar}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000" dirty="0"/>
                  <a:t>Top-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skyband</a:t>
                </a:r>
                <a:r>
                  <a:rPr lang="en-US" altLang="zh-CN" sz="2000" dirty="0"/>
                  <a:t> = {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Johnson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Robertson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Bird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Chamberlain</a:t>
                </a:r>
                <a:r>
                  <a:rPr lang="en-US" altLang="zh-CN" sz="2000" dirty="0"/>
                  <a:t>; 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Stockton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Baylor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>
                    <a:solidFill>
                      <a:srgbClr val="FFC000"/>
                    </a:solidFill>
                  </a:rPr>
                  <a:t>Pettit</a:t>
                </a:r>
                <a:r>
                  <a:rPr lang="en-US" altLang="zh-CN" sz="2000" dirty="0" smtClean="0"/>
                  <a:t>; </a:t>
                </a:r>
                <a:r>
                  <a:rPr lang="en-US" altLang="zh-CN" sz="2000" dirty="0" smtClean="0">
                    <a:solidFill>
                      <a:srgbClr val="92D050"/>
                    </a:solidFill>
                  </a:rPr>
                  <a:t>James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 smtClean="0">
                    <a:solidFill>
                      <a:srgbClr val="92D050"/>
                    </a:solidFill>
                  </a:rPr>
                  <a:t>Abdul-Jabbar</a:t>
                </a:r>
                <a:r>
                  <a:rPr lang="en-US" altLang="zh-CN" sz="2000" dirty="0" smtClean="0"/>
                  <a:t>} (9 </a:t>
                </a:r>
                <a:r>
                  <a:rPr lang="en-US" altLang="zh-CN" sz="2000" dirty="0"/>
                  <a:t>players</a:t>
                </a:r>
                <a:r>
                  <a:rPr lang="en-US" altLang="zh-CN" sz="2000" dirty="0" smtClean="0"/>
                  <a:t>)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000" dirty="0" smtClean="0"/>
                  <a:t>Excessing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𝜏</m:t>
                    </m:r>
                    <m:r>
                      <a:rPr lang="en-US" altLang="zh-CN" sz="2000" b="0" i="0" smtClean="0">
                        <a:latin typeface="Cambria Math"/>
                      </a:rPr>
                      <m:t>=8</m:t>
                    </m:r>
                  </m:oMath>
                </a14:m>
                <a:r>
                  <a:rPr lang="en-US" altLang="zh-CN" sz="2000" dirty="0" smtClean="0"/>
                  <a:t>, return </a:t>
                </a:r>
                <a:r>
                  <a:rPr lang="en-US" altLang="zh-CN" sz="2000" dirty="0"/>
                  <a:t>Top-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skyband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at the end of previous iteration (</a:t>
                </a:r>
                <a:r>
                  <a:rPr lang="en-US" altLang="zh-CN" sz="2000" dirty="0" err="1" smtClean="0"/>
                  <a:t>iter</a:t>
                </a:r>
                <a:r>
                  <a:rPr lang="en-US" altLang="zh-CN" sz="2000" dirty="0" smtClean="0"/>
                  <a:t>. 2)</a:t>
                </a:r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 smtClean="0"/>
              </a:p>
              <a:p>
                <a:endParaRPr lang="en-US" altLang="zh-CN" sz="2400" dirty="0" smtClean="0"/>
              </a:p>
              <a:p>
                <a:pPr lvl="1"/>
                <a:endParaRPr lang="en-US" altLang="zh-CN" sz="2000" dirty="0" smtClean="0"/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688" y="1554162"/>
                <a:ext cx="5230416" cy="4525963"/>
              </a:xfrm>
              <a:blipFill rotWithShape="1">
                <a:blip r:embed="rId3"/>
                <a:stretch>
                  <a:fillRect l="-117" t="-2022" b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413103" y="2674077"/>
            <a:ext cx="3866066" cy="3197976"/>
            <a:chOff x="4518828" y="3615400"/>
            <a:chExt cx="3866066" cy="3197976"/>
          </a:xfrm>
        </p:grpSpPr>
        <p:graphicFrame>
          <p:nvGraphicFramePr>
            <p:cNvPr id="27" name="Chart 2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44116040"/>
                </p:ext>
              </p:extLst>
            </p:nvPr>
          </p:nvGraphicFramePr>
          <p:xfrm>
            <a:off x="4518828" y="3615400"/>
            <a:ext cx="3544177" cy="319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8" name="TextBox 2"/>
            <p:cNvSpPr txBox="1"/>
            <p:nvPr/>
          </p:nvSpPr>
          <p:spPr>
            <a:xfrm>
              <a:off x="7058555" y="4824055"/>
              <a:ext cx="132633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6674997" y="5396144"/>
              <a:ext cx="677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0" name="TextBox 7"/>
            <p:cNvSpPr txBox="1"/>
            <p:nvPr/>
          </p:nvSpPr>
          <p:spPr>
            <a:xfrm>
              <a:off x="6399896" y="4939083"/>
              <a:ext cx="751386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1" name="TextBox 10"/>
            <p:cNvSpPr txBox="1"/>
            <p:nvPr/>
          </p:nvSpPr>
          <p:spPr>
            <a:xfrm>
              <a:off x="5364089" y="5360966"/>
              <a:ext cx="125152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2" name="TextBox 14"/>
            <p:cNvSpPr txBox="1"/>
            <p:nvPr/>
          </p:nvSpPr>
          <p:spPr>
            <a:xfrm>
              <a:off x="5197475" y="4520822"/>
              <a:ext cx="72979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6134016" y="4615918"/>
              <a:ext cx="5441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4" name="TextBox 8"/>
            <p:cNvSpPr txBox="1"/>
            <p:nvPr/>
          </p:nvSpPr>
          <p:spPr>
            <a:xfrm>
              <a:off x="5943197" y="4138690"/>
              <a:ext cx="1115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5" name="TextBox 5"/>
            <p:cNvSpPr txBox="1"/>
            <p:nvPr/>
          </p:nvSpPr>
          <p:spPr>
            <a:xfrm>
              <a:off x="5120377" y="4850426"/>
              <a:ext cx="78284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4965266" y="3776050"/>
              <a:ext cx="97470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OnePass example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𝜏</m:t>
                    </m:r>
                    <m:r>
                      <a:rPr lang="en-US" altLang="zh-CN" i="1">
                        <a:latin typeface="Cambria Math"/>
                      </a:rPr>
                      <m:t>=8)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46" b="-18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77688" y="1554162"/>
            <a:ext cx="5230416" cy="4525963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 smtClean="0"/>
              <a:t>Examine points in order: Johnson, Stockton, Robertson, James, Bird, Jordan, Chamberlain, Baylor, Abdul-Jabbar, Pettit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34141" y="1124744"/>
            <a:ext cx="3866066" cy="3197976"/>
            <a:chOff x="4518828" y="3615400"/>
            <a:chExt cx="3866066" cy="3197976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679647"/>
                </p:ext>
              </p:extLst>
            </p:nvPr>
          </p:nvGraphicFramePr>
          <p:xfrm>
            <a:off x="4518828" y="3615400"/>
            <a:ext cx="3544177" cy="319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2"/>
            <p:cNvSpPr txBox="1"/>
            <p:nvPr/>
          </p:nvSpPr>
          <p:spPr>
            <a:xfrm>
              <a:off x="7058555" y="4824055"/>
              <a:ext cx="132633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6674997" y="5396144"/>
              <a:ext cx="677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99896" y="4939083"/>
              <a:ext cx="751386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64089" y="5360966"/>
              <a:ext cx="125152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5197475" y="4520822"/>
              <a:ext cx="72979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134016" y="4615918"/>
              <a:ext cx="5441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5943197" y="4138690"/>
              <a:ext cx="1115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5120377" y="4850426"/>
              <a:ext cx="78284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5266" y="3776050"/>
              <a:ext cx="97470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017"/>
              </p:ext>
            </p:extLst>
          </p:nvPr>
        </p:nvGraphicFramePr>
        <p:xfrm>
          <a:off x="395536" y="2428185"/>
          <a:ext cx="20882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73779"/>
              </p:ext>
            </p:extLst>
          </p:nvPr>
        </p:nvGraphicFramePr>
        <p:xfrm>
          <a:off x="395536" y="3439992"/>
          <a:ext cx="20882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06005"/>
              </p:ext>
            </p:extLst>
          </p:nvPr>
        </p:nvGraphicFramePr>
        <p:xfrm>
          <a:off x="395536" y="4869160"/>
          <a:ext cx="20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Robertson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27246"/>
              </p:ext>
            </p:extLst>
          </p:nvPr>
        </p:nvGraphicFramePr>
        <p:xfrm>
          <a:off x="3203848" y="2276872"/>
          <a:ext cx="2088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Robertson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James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23810"/>
              </p:ext>
            </p:extLst>
          </p:nvPr>
        </p:nvGraphicFramePr>
        <p:xfrm>
          <a:off x="3203848" y="4437112"/>
          <a:ext cx="20882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Robertson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James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Bird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26416"/>
              </p:ext>
            </p:extLst>
          </p:nvPr>
        </p:nvGraphicFramePr>
        <p:xfrm>
          <a:off x="6012160" y="4262120"/>
          <a:ext cx="20882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Robertson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James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Bird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Jordan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>
            <a:off x="1207048" y="3207965"/>
            <a:ext cx="484632" cy="293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Down Arrow 27"/>
          <p:cNvSpPr/>
          <p:nvPr/>
        </p:nvSpPr>
        <p:spPr>
          <a:xfrm>
            <a:off x="1207048" y="4581128"/>
            <a:ext cx="484632" cy="293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Down Arrow 28"/>
          <p:cNvSpPr/>
          <p:nvPr/>
        </p:nvSpPr>
        <p:spPr>
          <a:xfrm>
            <a:off x="3995936" y="4144069"/>
            <a:ext cx="484632" cy="293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Down Arrow 29"/>
          <p:cNvSpPr/>
          <p:nvPr/>
        </p:nvSpPr>
        <p:spPr>
          <a:xfrm rot="16200000">
            <a:off x="5407298" y="5416426"/>
            <a:ext cx="484632" cy="293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Down Arrow 30"/>
          <p:cNvSpPr/>
          <p:nvPr/>
        </p:nvSpPr>
        <p:spPr>
          <a:xfrm rot="12041226">
            <a:off x="2638161" y="3915072"/>
            <a:ext cx="484632" cy="1044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Bent Arrow 32"/>
          <p:cNvSpPr/>
          <p:nvPr/>
        </p:nvSpPr>
        <p:spPr>
          <a:xfrm rot="5400000">
            <a:off x="8267256" y="5993856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/>
                <a:r>
                  <a:rPr lang="en-US" altLang="zh-CN" dirty="0" smtClean="0"/>
                  <a:t>OnePass example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𝜏</m:t>
                    </m:r>
                    <m:r>
                      <a:rPr lang="en-US" altLang="zh-CN" i="1">
                        <a:latin typeface="Cambria Math"/>
                      </a:rPr>
                      <m:t>=8)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8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-352" y="485477"/>
            <a:ext cx="3866066" cy="3197976"/>
            <a:chOff x="4518828" y="3615400"/>
            <a:chExt cx="3866066" cy="3197976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1199899"/>
                </p:ext>
              </p:extLst>
            </p:nvPr>
          </p:nvGraphicFramePr>
          <p:xfrm>
            <a:off x="4518828" y="3615400"/>
            <a:ext cx="3544177" cy="319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2"/>
            <p:cNvSpPr txBox="1"/>
            <p:nvPr/>
          </p:nvSpPr>
          <p:spPr>
            <a:xfrm>
              <a:off x="7058555" y="4824055"/>
              <a:ext cx="132633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6674997" y="5396144"/>
              <a:ext cx="677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99896" y="4939083"/>
              <a:ext cx="751386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64089" y="5360966"/>
              <a:ext cx="125152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5197475" y="4520822"/>
              <a:ext cx="72979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134016" y="4615918"/>
              <a:ext cx="5441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5943197" y="4138690"/>
              <a:ext cx="1115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5120377" y="4850426"/>
              <a:ext cx="78284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5266" y="3776050"/>
              <a:ext cx="97470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7766"/>
              </p:ext>
            </p:extLst>
          </p:nvPr>
        </p:nvGraphicFramePr>
        <p:xfrm>
          <a:off x="251520" y="3789040"/>
          <a:ext cx="20882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Robertson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James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Bird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Jordan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Chamberlain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72341"/>
              </p:ext>
            </p:extLst>
          </p:nvPr>
        </p:nvGraphicFramePr>
        <p:xfrm>
          <a:off x="2494496" y="3505200"/>
          <a:ext cx="20882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Robertson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James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Bird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Jordan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Chamberlain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Baylor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78903"/>
              </p:ext>
            </p:extLst>
          </p:nvPr>
        </p:nvGraphicFramePr>
        <p:xfrm>
          <a:off x="4730306" y="2861822"/>
          <a:ext cx="20882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Robertson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James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Bird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trike="sngStrike" dirty="0" smtClean="0"/>
                        <a:t>Jordan</a:t>
                      </a:r>
                      <a:endParaRPr lang="zh-CN" alt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trike="sngStrike" dirty="0" smtClean="0"/>
                        <a:t>3</a:t>
                      </a:r>
                      <a:endParaRPr lang="zh-CN" altLang="en-US" sz="16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Chamberlain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Baylor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Abdul-Jabbar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98298"/>
              </p:ext>
            </p:extLst>
          </p:nvPr>
        </p:nvGraphicFramePr>
        <p:xfrm>
          <a:off x="6948264" y="1647577"/>
          <a:ext cx="20882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dom.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Johnson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Stockton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Robertson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trike="sngStrike" dirty="0" smtClean="0"/>
                        <a:t>James</a:t>
                      </a:r>
                      <a:endParaRPr lang="zh-CN" alt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trike="sngStrike" dirty="0" smtClean="0"/>
                        <a:t>2</a:t>
                      </a:r>
                      <a:endParaRPr lang="zh-CN" altLang="en-US" sz="16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Bird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Chamberlain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Baylor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trike="sngStrike" dirty="0" smtClean="0"/>
                        <a:t>Abdul-Jabbar</a:t>
                      </a:r>
                      <a:endParaRPr lang="zh-CN" alt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trike="sngStrike" dirty="0" smtClean="0"/>
                        <a:t>2</a:t>
                      </a:r>
                      <a:endParaRPr lang="zh-CN" altLang="en-US" sz="16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Pettit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Lattice Traversal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dirty="0" smtClean="0"/>
                  <a:t>Going from low dimension to high dimension…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Skyline points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/>
                  <a:t> also go in to skyline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 smtClean="0"/>
                  <a:t> (with distinct value condition)</a:t>
                </a:r>
              </a:p>
              <a:p>
                <a:pPr lvl="1"/>
                <a:endParaRPr lang="en-US" altLang="zh-CN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If skyline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 smtClean="0"/>
                  <a:t> has more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 distinct points, any subspace containing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 smtClean="0"/>
                  <a:t> must have empty top-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 skyband</a:t>
                </a:r>
              </a:p>
              <a:p>
                <a:pPr lvl="1"/>
                <a:endParaRPr lang="en-US" altLang="zh-CN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If the union of skylines from subspaces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 smtClean="0"/>
                  <a:t> contains more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 distinct points, top-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skyband</a:t>
                </a:r>
                <a:r>
                  <a:rPr lang="en-US" altLang="zh-CN" dirty="0" smtClean="0"/>
                  <a:t> of subspace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 smtClean="0"/>
                  <a:t> is empty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61" t="-1617" r="-842" b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case for </a:t>
            </a:r>
            <a:r>
              <a:rPr lang="en-US" altLang="zh-CN" dirty="0" err="1" smtClean="0"/>
              <a:t>kemeny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56792"/>
                <a:ext cx="4827718" cy="452333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dirty="0" smtClean="0"/>
                  <a:t>Sort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pPr lvl="1">
                  <a:buClr>
                    <a:schemeClr val="accent6"/>
                  </a:buClr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BBBBB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RRRRR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Sort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accent6"/>
                  </a:buClr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RRRRR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BBBBB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Kemeny cannot rank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properly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56792"/>
                <a:ext cx="4827718" cy="4523333"/>
              </a:xfrm>
              <a:blipFill rotWithShape="1">
                <a:blip r:embed="rId8"/>
                <a:stretch>
                  <a:fillRect l="-126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132518" y="1903365"/>
            <a:ext cx="3706702" cy="3704849"/>
            <a:chOff x="-6985" y="123825"/>
            <a:chExt cx="2686050" cy="25527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9075" y="2533650"/>
              <a:ext cx="2143125" cy="0"/>
            </a:xfrm>
            <a:prstGeom prst="straightConnector1">
              <a:avLst/>
            </a:prstGeom>
            <a:ln cap="flat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19075" y="400050"/>
              <a:ext cx="0" cy="2133600"/>
            </a:xfrm>
            <a:prstGeom prst="straightConnector1">
              <a:avLst/>
            </a:prstGeom>
            <a:ln cap="flat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364740" y="2400300"/>
                  <a:ext cx="314325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100">
                            <a:effectLst/>
                            <a:latin typeface="Cambria Math"/>
                            <a:ea typeface="宋体"/>
                            <a:cs typeface="Times New Roman"/>
                          </a:rPr>
                          <m:t>𝐴</m:t>
                        </m:r>
                      </m:oMath>
                    </m:oMathPara>
                  </a14:m>
                  <a:endParaRPr lang="zh-CN" kern="100" dirty="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740" y="2400300"/>
                  <a:ext cx="314325" cy="2762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6985" y="123825"/>
                  <a:ext cx="314325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100">
                            <a:effectLst/>
                            <a:latin typeface="Cambria Math"/>
                            <a:ea typeface="宋体"/>
                            <a:cs typeface="Times New Roman"/>
                          </a:rPr>
                          <m:t>𝐵</m:t>
                        </m:r>
                      </m:oMath>
                    </m:oMathPara>
                  </a14:m>
                  <a:endParaRPr lang="zh-CN" kern="100" dirty="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4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6985" y="123825"/>
                  <a:ext cx="314325" cy="2762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 rot="10800000">
              <a:off x="419100" y="609600"/>
              <a:ext cx="1809750" cy="1760855"/>
              <a:chOff x="0" y="0"/>
              <a:chExt cx="1809750" cy="17613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0525" y="190500"/>
                <a:ext cx="1171575" cy="1151255"/>
                <a:chOff x="0" y="0"/>
                <a:chExt cx="1171575" cy="115125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050" y="1123950"/>
                  <a:ext cx="11525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9050" y="0"/>
                  <a:ext cx="0" cy="1123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0" y="1104900"/>
                  <a:ext cx="46355" cy="463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1077595" cy="1084580"/>
                <a:chOff x="0" y="0"/>
                <a:chExt cx="1077595" cy="108458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19050" y="0"/>
                  <a:ext cx="0" cy="10572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625" y="1057275"/>
                  <a:ext cx="10299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>
                  <a:off x="0" y="1038225"/>
                  <a:ext cx="46355" cy="4635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Oval 27"/>
                <p:cNvSpPr>
                  <a:spLocks noChangeAspect="1"/>
                </p:cNvSpPr>
                <p:nvPr/>
              </p:nvSpPr>
              <p:spPr>
                <a:xfrm>
                  <a:off x="152400" y="695325"/>
                  <a:ext cx="46355" cy="46355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Oval 28"/>
                <p:cNvSpPr>
                  <a:spLocks noChangeAspect="1"/>
                </p:cNvSpPr>
                <p:nvPr/>
              </p:nvSpPr>
              <p:spPr>
                <a:xfrm>
                  <a:off x="304800" y="847725"/>
                  <a:ext cx="46355" cy="46355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Oval 29"/>
                <p:cNvSpPr>
                  <a:spLocks noChangeAspect="1"/>
                </p:cNvSpPr>
                <p:nvPr/>
              </p:nvSpPr>
              <p:spPr>
                <a:xfrm>
                  <a:off x="104775" y="847725"/>
                  <a:ext cx="46355" cy="46355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Oval 30"/>
                <p:cNvSpPr>
                  <a:spLocks noChangeAspect="1"/>
                </p:cNvSpPr>
                <p:nvPr/>
              </p:nvSpPr>
              <p:spPr>
                <a:xfrm>
                  <a:off x="200025" y="476250"/>
                  <a:ext cx="46355" cy="46355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Oval 31"/>
                <p:cNvSpPr>
                  <a:spLocks noChangeAspect="1"/>
                </p:cNvSpPr>
                <p:nvPr/>
              </p:nvSpPr>
              <p:spPr>
                <a:xfrm>
                  <a:off x="47625" y="200025"/>
                  <a:ext cx="46355" cy="46355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38175" y="523875"/>
                <a:ext cx="1171575" cy="1237425"/>
                <a:chOff x="0" y="0"/>
                <a:chExt cx="1171575" cy="1237425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0" y="1190625"/>
                  <a:ext cx="46800" cy="46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19050" y="0"/>
                  <a:ext cx="1152525" cy="1209675"/>
                  <a:chOff x="0" y="0"/>
                  <a:chExt cx="1152525" cy="1209675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0" y="1209675"/>
                    <a:ext cx="11525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0" y="0"/>
                    <a:ext cx="0" cy="12096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142875" y="990600"/>
                    <a:ext cx="46355" cy="4635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257175" y="885825"/>
                    <a:ext cx="46355" cy="4635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704850" y="885825"/>
                    <a:ext cx="46355" cy="4635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14350" y="1143000"/>
                    <a:ext cx="46355" cy="4635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419100" y="1028700"/>
                    <a:ext cx="46355" cy="4635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609725" y="427818"/>
                  <a:ext cx="314325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100">
                            <a:effectLst/>
                            <a:latin typeface="Cambria Math"/>
                            <a:ea typeface="宋体"/>
                            <a:cs typeface="Times New Roman"/>
                          </a:rPr>
                          <m:t>𝑞</m:t>
                        </m:r>
                      </m:oMath>
                    </m:oMathPara>
                  </a14:m>
                  <a:endParaRPr lang="zh-CN" kern="100" dirty="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9725" y="427818"/>
                  <a:ext cx="314325" cy="2762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228850" y="1103915"/>
                  <a:ext cx="314325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100">
                            <a:effectLst/>
                            <a:latin typeface="Cambria Math"/>
                            <a:ea typeface="宋体"/>
                            <a:cs typeface="Times New Roman"/>
                          </a:rPr>
                          <m:t>𝑟</m:t>
                        </m:r>
                      </m:oMath>
                    </m:oMathPara>
                  </a14:m>
                  <a:endParaRPr lang="zh-CN" kern="100" dirty="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8850" y="1103915"/>
                  <a:ext cx="314325" cy="2762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18005" y="809625"/>
                  <a:ext cx="314325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100">
                            <a:effectLst/>
                            <a:latin typeface="Cambria Math"/>
                            <a:ea typeface="宋体"/>
                            <a:cs typeface="Times New Roman"/>
                          </a:rPr>
                          <m:t>𝑝</m:t>
                        </m:r>
                      </m:oMath>
                    </m:oMathPara>
                  </a14:m>
                  <a:endParaRPr lang="zh-CN" kern="100" dirty="0">
                    <a:effectLst/>
                    <a:latin typeface="Calibri"/>
                    <a:ea typeface="宋体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7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8005" y="809625"/>
                  <a:ext cx="314325" cy="2762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Computing APST scores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dirty="0" smtClean="0"/>
                  <a:t>Computing exact scores take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 time for each subspace</a:t>
                </a:r>
              </a:p>
              <a:p>
                <a:endParaRPr lang="en-US" altLang="zh-CN" dirty="0" smtClean="0"/>
              </a:p>
              <a:p>
                <a:pPr>
                  <a:buClr>
                    <a:schemeClr val="accent6"/>
                  </a:buClr>
                </a:pPr>
                <a:r>
                  <a:rPr lang="en-US" altLang="zh-CN" dirty="0" smtClean="0"/>
                  <a:t>Given any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computes the score of each object 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Γ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𝑜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𝑜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altLang="zh-CN" b="0" i="0" dirty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o</m:t>
                            </m:r>
                          </m:e>
                        </m:d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>
                  <a:buClr>
                    <a:schemeClr val="accent6"/>
                  </a:buClr>
                </a:pPr>
                <a:r>
                  <a:rPr lang="en-US" altLang="zh-CN" dirty="0"/>
                  <a:t>Approximated using Progressive or </a:t>
                </a:r>
                <a:r>
                  <a:rPr lang="en-US" altLang="zh-CN" dirty="0" smtClean="0"/>
                  <a:t>OnePass</a:t>
                </a:r>
              </a:p>
              <a:p>
                <a:endParaRPr lang="en-US" altLang="zh-CN" dirty="0"/>
              </a:p>
              <a:p>
                <a:pPr>
                  <a:buClr>
                    <a:schemeClr val="accent6"/>
                  </a:buClr>
                </a:pPr>
                <a:r>
                  <a:rPr lang="en-US" altLang="zh-CN" dirty="0" smtClean="0"/>
                  <a:t>Intuition: in a subspace, if the score of each object in the next tier of </a:t>
                </a:r>
                <a:r>
                  <a:rPr lang="en-US" altLang="zh-CN" dirty="0" err="1" smtClean="0"/>
                  <a:t>skyband</a:t>
                </a:r>
                <a:r>
                  <a:rPr lang="en-US" altLang="zh-CN" dirty="0" smtClean="0"/>
                  <a:t> is small enough, there’s no need to compute any successive layers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t="-2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(NBA)</a:t>
            </a:r>
            <a:endParaRPr lang="zh-CN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18013"/>
              </p:ext>
            </p:extLst>
          </p:nvPr>
        </p:nvGraphicFramePr>
        <p:xfrm>
          <a:off x="323528" y="1268760"/>
          <a:ext cx="8208912" cy="529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6416" y="5589240"/>
                <a:ext cx="409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5589240"/>
                <a:ext cx="40927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Key Challenges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General claim: 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fewer than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 objects </a:t>
                </a:r>
                <a:r>
                  <a:rPr lang="en-US" altLang="zh-CN" sz="2400" i="1" u="sng" dirty="0" smtClean="0">
                    <a:solidFill>
                      <a:srgbClr val="FF0000"/>
                    </a:solidFill>
                  </a:rPr>
                  <a:t>dominate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n-US" altLang="zh-CN" sz="2400" i="1" u="sng" dirty="0" smtClean="0">
                    <a:solidFill>
                      <a:srgbClr val="FF0000"/>
                    </a:solidFill>
                  </a:rPr>
                  <a:t>subspace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</a:rPr>
                  <a:t> of attributes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…,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  <a:blipFill rotWithShape="1">
                <a:blip r:embed="rId2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8450" y="3526863"/>
            <a:ext cx="3471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i="1" dirty="0" smtClean="0"/>
              <a:t>He </a:t>
            </a:r>
            <a:r>
              <a:rPr lang="en-US" altLang="zh-CN" i="1" dirty="0"/>
              <a:t>is </a:t>
            </a:r>
            <a:r>
              <a:rPr lang="en-US" altLang="zh-CN" b="1" i="1" dirty="0"/>
              <a:t>ONE OF THE ONLY TWO </a:t>
            </a:r>
            <a:r>
              <a:rPr lang="en-US" altLang="zh-CN" i="1" dirty="0"/>
              <a:t>players </a:t>
            </a:r>
            <a:r>
              <a:rPr lang="en-US" altLang="zh-CN" i="1" dirty="0" smtClean="0"/>
              <a:t>with </a:t>
            </a:r>
            <a:r>
              <a:rPr lang="en-US" altLang="zh-CN" i="1" dirty="0"/>
              <a:t>25,000 points, 12,000 rebounds, and 5,000 </a:t>
            </a:r>
            <a:r>
              <a:rPr lang="en-US" altLang="zh-CN" i="1" dirty="0" smtClean="0"/>
              <a:t>assists</a:t>
            </a:r>
            <a:endParaRPr lang="en-US" altLang="zh-CN" i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5169781" y="3212005"/>
            <a:ext cx="2448272" cy="2476376"/>
            <a:chOff x="5600227" y="3184872"/>
            <a:chExt cx="2448272" cy="247637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600227" y="3184872"/>
              <a:ext cx="0" cy="247637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600227" y="5661248"/>
              <a:ext cx="244827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304655" y="4703059"/>
              <a:ext cx="91440" cy="91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026845" y="371521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118285" y="4957820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536331" y="5299392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7526613" y="506936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905017" y="448483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Straight Arrow Connector 16"/>
            <p:cNvCxnSpPr>
              <a:stCxn id="16" idx="3"/>
              <a:endCxn id="13" idx="7"/>
            </p:cNvCxnSpPr>
            <p:nvPr/>
          </p:nvCxnSpPr>
          <p:spPr>
            <a:xfrm flipH="1">
              <a:off x="6196334" y="4562885"/>
              <a:ext cx="722074" cy="40832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4"/>
              <a:endCxn id="14" idx="0"/>
            </p:cNvCxnSpPr>
            <p:nvPr/>
          </p:nvCxnSpPr>
          <p:spPr>
            <a:xfrm flipH="1">
              <a:off x="6582051" y="4576276"/>
              <a:ext cx="368686" cy="7231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  <a:endCxn id="14" idx="6"/>
            </p:cNvCxnSpPr>
            <p:nvPr/>
          </p:nvCxnSpPr>
          <p:spPr>
            <a:xfrm flipH="1">
              <a:off x="6627771" y="5115085"/>
              <a:ext cx="898842" cy="2300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2"/>
              <a:endCxn id="11" idx="6"/>
            </p:cNvCxnSpPr>
            <p:nvPr/>
          </p:nvCxnSpPr>
          <p:spPr>
            <a:xfrm flipH="1">
              <a:off x="6396095" y="4530556"/>
              <a:ext cx="508922" cy="21822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  <a:endCxn id="13" idx="7"/>
            </p:cNvCxnSpPr>
            <p:nvPr/>
          </p:nvCxnSpPr>
          <p:spPr>
            <a:xfrm flipH="1">
              <a:off x="6196334" y="4781108"/>
              <a:ext cx="121712" cy="19010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2267744" y="2729500"/>
            <a:ext cx="0" cy="77994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176427" y="4913962"/>
                <a:ext cx="35395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dirty="0"/>
                  <a:t>Point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dominates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/>
                  <a:t> is no worse than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/>
                  <a:t> in all attributes </a:t>
                </a:r>
                <a:r>
                  <a:rPr lang="en-US" altLang="zh-CN" dirty="0" smtClean="0"/>
                  <a:t>, </a:t>
                </a:r>
                <a:r>
                  <a:rPr lang="en-US" altLang="zh-CN" dirty="0"/>
                  <a:t>and strictly better in at least </a:t>
                </a:r>
                <a:r>
                  <a:rPr lang="en-US" altLang="zh-CN" dirty="0" smtClean="0"/>
                  <a:t>one </a:t>
                </a:r>
                <a:r>
                  <a:rPr lang="en-US" altLang="zh-CN" dirty="0"/>
                  <a:t>of them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27" y="4913962"/>
                <a:ext cx="3539589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549" t="-3289" r="-206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Performance </a:t>
            </a:r>
            <a:r>
              <a:rPr lang="en-US" altLang="zh-CN" dirty="0" smtClean="0"/>
              <a:t>(correlated)</a:t>
            </a:r>
            <a:endParaRPr lang="zh-CN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831983"/>
              </p:ext>
            </p:extLst>
          </p:nvPr>
        </p:nvGraphicFramePr>
        <p:xfrm>
          <a:off x="2664" y="1124744"/>
          <a:ext cx="435331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685323"/>
              </p:ext>
            </p:extLst>
          </p:nvPr>
        </p:nvGraphicFramePr>
        <p:xfrm>
          <a:off x="4427984" y="1124744"/>
          <a:ext cx="453650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220190"/>
              </p:ext>
            </p:extLst>
          </p:nvPr>
        </p:nvGraphicFramePr>
        <p:xfrm>
          <a:off x="2051720" y="3911704"/>
          <a:ext cx="4968552" cy="2917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67944" y="3284984"/>
                <a:ext cx="353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284984"/>
                <a:ext cx="35310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Performance </a:t>
            </a:r>
            <a:r>
              <a:rPr lang="en-US" altLang="zh-CN" dirty="0" smtClean="0"/>
              <a:t>(Independent)</a:t>
            </a:r>
            <a:endParaRPr lang="zh-CN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020954"/>
              </p:ext>
            </p:extLst>
          </p:nvPr>
        </p:nvGraphicFramePr>
        <p:xfrm>
          <a:off x="5720" y="1124744"/>
          <a:ext cx="420624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2888"/>
              </p:ext>
            </p:extLst>
          </p:nvPr>
        </p:nvGraphicFramePr>
        <p:xfrm>
          <a:off x="4355976" y="1124744"/>
          <a:ext cx="47914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365290"/>
              </p:ext>
            </p:extLst>
          </p:nvPr>
        </p:nvGraphicFramePr>
        <p:xfrm>
          <a:off x="2123728" y="3861048"/>
          <a:ext cx="5112568" cy="2924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67943" y="3108702"/>
                <a:ext cx="353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3" y="3108702"/>
                <a:ext cx="35310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</a:rPr>
              <a:t>Key Challenges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General claim: 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fewer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 objects </a:t>
                </a:r>
                <a:r>
                  <a:rPr lang="en-US" altLang="zh-CN" sz="2800" i="1" u="sng" dirty="0" smtClean="0">
                    <a:solidFill>
                      <a:srgbClr val="FF0000"/>
                    </a:solidFill>
                  </a:rPr>
                  <a:t>dominate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n-US" altLang="zh-CN" sz="2800" i="1" u="sng" dirty="0" smtClean="0">
                    <a:solidFill>
                      <a:srgbClr val="FF0000"/>
                    </a:solidFill>
                  </a:rPr>
                  <a:t>subspace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 of attributes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…, 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i="1" dirty="0" smtClean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Is it interesting?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800" dirty="0" smtClean="0"/>
                  <a:t>Small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 smtClean="0"/>
                  <a:t>interesting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Finding interesting claims/individuals</a:t>
                </a:r>
                <a:endParaRPr lang="en-US" altLang="zh-CN" sz="2800" dirty="0" smtClean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Where</a:t>
                </a:r>
                <a:r>
                  <a:rPr lang="en-US" altLang="zh-CN" sz="2800" dirty="0" smtClean="0"/>
                  <a:t> to look for</a:t>
                </a:r>
                <a:r>
                  <a:rPr lang="en-US" altLang="zh-CN" sz="2800" dirty="0" smtClean="0"/>
                  <a:t>? </a:t>
                </a:r>
                <a:r>
                  <a:rPr lang="en-US" altLang="zh-CN" sz="2800" dirty="0"/>
                  <a:t>– </a:t>
                </a:r>
                <a:r>
                  <a:rPr lang="en-US" altLang="zh-CN" sz="2800" dirty="0" smtClean="0"/>
                  <a:t>All </a:t>
                </a:r>
                <a:r>
                  <a:rPr lang="en-US" altLang="zh-CN" sz="2800" dirty="0" smtClean="0"/>
                  <a:t>subspaces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Who</a:t>
                </a:r>
                <a:r>
                  <a:rPr lang="en-US" altLang="zh-CN" sz="2800" dirty="0" smtClean="0"/>
                  <a:t> determines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dirty="0" smtClean="0"/>
                  <a:t>? </a:t>
                </a:r>
                <a:r>
                  <a:rPr lang="en-US" altLang="zh-CN" sz="2800" dirty="0"/>
                  <a:t>– </a:t>
                </a:r>
                <a:r>
                  <a:rPr lang="en-US" altLang="zh-CN" sz="2800" dirty="0" smtClean="0"/>
                  <a:t>Not the users!</a:t>
                </a:r>
                <a:endParaRPr lang="en-US" altLang="zh-CN" sz="2800" dirty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How</a:t>
                </a:r>
                <a:r>
                  <a:rPr lang="en-US" altLang="zh-CN" sz="2800" dirty="0" smtClean="0"/>
                  <a:t> to find interesting claims? </a:t>
                </a:r>
                <a:r>
                  <a:rPr lang="en-US" altLang="zh-CN" sz="2800" dirty="0"/>
                  <a:t>– </a:t>
                </a:r>
                <a:r>
                  <a:rPr lang="en-US" altLang="zh-CN" sz="2800" dirty="0" smtClean="0"/>
                  <a:t>Brute force is too slow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6752"/>
                <a:ext cx="7620000" cy="4800600"/>
              </a:xfrm>
              <a:blipFill rotWithShape="1">
                <a:blip r:embed="rId3"/>
                <a:stretch>
                  <a:fillRect t="-1144" r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7620000" cy="1143000"/>
          </a:xfrm>
        </p:spPr>
        <p:txBody>
          <a:bodyPr/>
          <a:lstStyle/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Roadmap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4824"/>
                <a:ext cx="7620000" cy="480060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3200" dirty="0" smtClean="0"/>
                  <a:t>Introduction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Identifying Interesting Claims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“Uniqueness” of Claims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Top-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200" b="1" dirty="0" err="1">
                    <a:solidFill>
                      <a:srgbClr val="FF0000"/>
                    </a:solidFill>
                  </a:rPr>
                  <a:t>S</a:t>
                </a:r>
                <a:r>
                  <a:rPr lang="en-US" altLang="zh-CN" sz="3200" b="1" dirty="0" err="1" smtClean="0">
                    <a:solidFill>
                      <a:srgbClr val="FF0000"/>
                    </a:solidFill>
                  </a:rPr>
                  <a:t>kyband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 Problem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Algorithms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3200" dirty="0" smtClean="0"/>
                  <a:t>Ranking Objects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3200" dirty="0" smtClean="0"/>
                  <a:t>Conclusion and Future Work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4824"/>
                <a:ext cx="7620000" cy="4800600"/>
              </a:xfrm>
              <a:blipFill rotWithShape="1">
                <a:blip r:embed="rId2"/>
                <a:stretch>
                  <a:fillRect l="-240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9" descr="kdd_2012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7620000" cy="1143000"/>
          </a:xfrm>
        </p:spPr>
        <p:txBody>
          <a:bodyPr/>
          <a:lstStyle/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Data Model and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1700808"/>
                <a:ext cx="5131297" cy="453650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Objects are points in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-dimensional space</a:t>
                </a:r>
              </a:p>
              <a:p>
                <a:pPr>
                  <a:buClr>
                    <a:schemeClr val="accent6"/>
                  </a:buClr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skyband</a:t>
                </a:r>
                <a:r>
                  <a:rPr lang="en-US" altLang="zh-CN" sz="2400" dirty="0"/>
                  <a:t> [</a:t>
                </a:r>
                <a:r>
                  <a:rPr lang="en-US" altLang="zh-CN" sz="2400" dirty="0" err="1"/>
                  <a:t>Papadias</a:t>
                </a:r>
                <a:r>
                  <a:rPr lang="en-US" altLang="zh-CN" sz="2400" dirty="0"/>
                  <a:t> et al. 2005] </a:t>
                </a:r>
                <a:r>
                  <a:rPr lang="en-US" altLang="zh-CN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sz="2400" dirty="0" smtClean="0"/>
                  <a:t> is the </a:t>
                </a:r>
                <a:r>
                  <a:rPr lang="en-US" altLang="zh-CN" sz="2400" dirty="0"/>
                  <a:t>set of points </a:t>
                </a:r>
                <a:r>
                  <a:rPr lang="en-US" altLang="zh-CN" sz="2400" dirty="0" smtClean="0"/>
                  <a:t>each dominated by fewer than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dirty="0"/>
                  <a:t> other points </a:t>
                </a:r>
                <a:r>
                  <a:rPr lang="en-US" altLang="zh-CN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𝑆</m:t>
                    </m:r>
                  </m:oMath>
                </a14:m>
                <a:endParaRPr lang="en-US" altLang="zh-CN" sz="2400" dirty="0"/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1-skyband is also known as “skyline”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dirty="0" smtClean="0"/>
                  <a:t>Different from skyline layer by layer</a:t>
                </a:r>
              </a:p>
              <a:p>
                <a:pPr marL="411480" lvl="1" indent="0">
                  <a:buClr>
                    <a:schemeClr val="accent6"/>
                  </a:buClr>
                  <a:buNone/>
                </a:pPr>
                <a:endParaRPr lang="en-US" altLang="zh-CN" dirty="0" smtClean="0"/>
              </a:p>
              <a:p>
                <a:pPr>
                  <a:buClr>
                    <a:schemeClr val="accent6"/>
                  </a:buClr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zh-CN" sz="2400" b="1" i="1" dirty="0" smtClean="0">
                    <a:solidFill>
                      <a:srgbClr val="FF0000"/>
                    </a:solidFill>
                  </a:rPr>
                  <a:t> is one of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sz="2400" b="1" i="1" dirty="0" smtClean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altLang="zh-CN" sz="2400" dirty="0" smtClean="0"/>
                  <a:t> means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CN" sz="2400" b="1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sz="2400" b="1" i="1" dirty="0" smtClean="0">
                    <a:solidFill>
                      <a:srgbClr val="FF0000"/>
                    </a:solidFill>
                  </a:rPr>
                  <a:t>-skyband in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altLang="zh-CN" sz="2400" b="1" i="1" dirty="0" smtClean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i="1" dirty="0" smtClean="0">
                    <a:solidFill>
                      <a:schemeClr val="tx1"/>
                    </a:solidFill>
                  </a:rPr>
                  <a:t>Recall general form: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fewer than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</a:rPr>
                  <a:t> objects dominate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</a:rPr>
                  <a:t> in subspace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700808"/>
                <a:ext cx="5131297" cy="4536504"/>
              </a:xfrm>
              <a:blipFill rotWithShape="1">
                <a:blip r:embed="rId3"/>
                <a:stretch>
                  <a:fillRect t="-1075" r="-713" b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776295" y="1746021"/>
            <a:ext cx="1959357" cy="1870099"/>
            <a:chOff x="5714717" y="1658991"/>
            <a:chExt cx="2612476" cy="249346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796819" y="1676080"/>
              <a:ext cx="0" cy="247637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796819" y="4152456"/>
              <a:ext cx="244827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501247" y="3194267"/>
              <a:ext cx="91440" cy="91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223437" y="220642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314877" y="3449028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732923" y="3790600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723205" y="35605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101609" y="297604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 rot="2630227">
              <a:off x="5714717" y="2688012"/>
              <a:ext cx="2612476" cy="57606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Oval 47"/>
            <p:cNvSpPr/>
            <p:nvPr/>
          </p:nvSpPr>
          <p:spPr>
            <a:xfrm rot="2630227">
              <a:off x="5758851" y="2306354"/>
              <a:ext cx="2408271" cy="1339379"/>
            </a:xfrm>
            <a:prstGeom prst="ellips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6819" y="1658991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1-skyband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7274" y="2012979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rPr>
                <a:t>2-skyband</a:t>
              </a:r>
              <a:endParaRPr lang="zh-CN" alt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pic>
        <p:nvPicPr>
          <p:cNvPr id="21" name="Picture 19" descr="kdd_2012_bann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652121" y="4323242"/>
            <a:ext cx="2110704" cy="1944317"/>
            <a:chOff x="4528039" y="4217947"/>
            <a:chExt cx="2814272" cy="2592423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811937" y="4235036"/>
              <a:ext cx="0" cy="247637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811937" y="6711412"/>
              <a:ext cx="244827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516365" y="5753223"/>
              <a:ext cx="91440" cy="91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238555" y="476538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329995" y="6007984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748041" y="6349556"/>
              <a:ext cx="91440" cy="91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738323" y="6119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116727" y="55350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 rot="2630227">
              <a:off x="4729835" y="5246968"/>
              <a:ext cx="2612476" cy="57606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/>
            <p:cNvSpPr/>
            <p:nvPr/>
          </p:nvSpPr>
          <p:spPr>
            <a:xfrm rot="4239571">
              <a:off x="5005849" y="5951355"/>
              <a:ext cx="1381683" cy="336348"/>
            </a:xfrm>
            <a:prstGeom prst="ellips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11937" y="4217947"/>
              <a:ext cx="838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600" baseline="30000" dirty="0" smtClean="0">
                  <a:solidFill>
                    <a:srgbClr val="FF0000"/>
                  </a:solidFill>
                </a:rPr>
                <a:t>st</a:t>
              </a:r>
              <a:r>
                <a:rPr lang="en-US" altLang="zh-CN" sz="1600" dirty="0" smtClean="0">
                  <a:solidFill>
                    <a:srgbClr val="FF0000"/>
                  </a:solidFill>
                </a:rPr>
                <a:t> layer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28039" y="6271719"/>
              <a:ext cx="88530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r>
                <a:rPr lang="en-US" altLang="zh-CN" sz="1600" baseline="30000" dirty="0" smtClean="0">
                  <a:solidFill>
                    <a:schemeClr val="accent5">
                      <a:lumMod val="50000"/>
                    </a:schemeClr>
                  </a:solidFill>
                </a:rPr>
                <a:t>nd</a:t>
              </a:r>
              <a:r>
                <a: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rPr>
                <a:t> layer</a:t>
              </a:r>
              <a:endParaRPr lang="zh-CN" alt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Curved Connector 10"/>
          <p:cNvCxnSpPr/>
          <p:nvPr/>
        </p:nvCxnSpPr>
        <p:spPr>
          <a:xfrm>
            <a:off x="4860032" y="4261013"/>
            <a:ext cx="914400" cy="9144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73832"/>
                <a:ext cx="7620000" cy="1143000"/>
              </a:xfrm>
            </p:spPr>
            <p:txBody>
              <a:bodyPr/>
              <a:lstStyle/>
              <a:p>
                <a:r>
                  <a:rPr lang="en-US" altLang="zh-CN" sz="4000" dirty="0" smtClean="0">
                    <a:solidFill>
                      <a:srgbClr val="C00000"/>
                    </a:solidFill>
                  </a:rPr>
                  <a:t>Small 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4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altLang="zh-CN" sz="4000" dirty="0" smtClean="0">
                    <a:solidFill>
                      <a:srgbClr val="C00000"/>
                    </a:solidFill>
                  </a:rPr>
                  <a:t> Interesting</a:t>
                </a:r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73832"/>
                <a:ext cx="7620000" cy="1143000"/>
              </a:xfrm>
              <a:blipFill rotWithShape="1">
                <a:blip r:embed="rId3"/>
                <a:stretch>
                  <a:fillRect l="-2800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00808"/>
                <a:ext cx="7795592" cy="452596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E.g.,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sz="2800" i="1" dirty="0">
                    <a:solidFill>
                      <a:srgbClr val="FF0000"/>
                    </a:solidFill>
                  </a:rPr>
                  <a:t> is 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dominated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by no others </a:t>
                </a:r>
                <a:endParaRPr lang="en-US" altLang="zh-CN" sz="2800" i="1" dirty="0" smtClean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3 </a:t>
                </a:r>
                <a:r>
                  <a:rPr lang="en-US" altLang="zh-CN" sz="2400" dirty="0" smtClean="0"/>
                  <a:t>on the right, or as many as you’d like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2800" dirty="0" smtClean="0"/>
              </a:p>
              <a:p>
                <a:pPr>
                  <a:buClr>
                    <a:schemeClr val="accent6"/>
                  </a:buClr>
                </a:pPr>
                <a:endParaRPr lang="en-US" altLang="zh-CN" sz="2800" dirty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/>
                  <a:t>An </a:t>
                </a:r>
                <a:r>
                  <a:rPr lang="en-US" altLang="zh-CN" sz="2800" dirty="0" smtClean="0"/>
                  <a:t>interesting claim should be sufficiently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unique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en-US" altLang="zh-CN" sz="2800" dirty="0" smtClean="0"/>
                  <a:t>—it cannot be made for many other objects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Size of the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2800" dirty="0" err="1" smtClean="0">
                    <a:solidFill>
                      <a:srgbClr val="FF0000"/>
                    </a:solidFill>
                  </a:rPr>
                  <a:t>skyband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measures uniqueness</a:t>
                </a:r>
                <a:r>
                  <a:rPr lang="en-US" altLang="zh-CN" sz="2800" dirty="0" smtClean="0"/>
                  <a:t> of one-of-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dirty="0" smtClean="0"/>
                  <a:t> claims;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800" dirty="0" smtClean="0"/>
                  <a:t> itself does not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00808"/>
                <a:ext cx="7795592" cy="4525963"/>
              </a:xfrm>
              <a:blipFill rotWithShape="1">
                <a:blip r:embed="rId4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516216" y="1801944"/>
            <a:ext cx="1608591" cy="1627056"/>
            <a:chOff x="6084168" y="1916832"/>
            <a:chExt cx="2448272" cy="247637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084168" y="1916832"/>
              <a:ext cx="0" cy="247637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084168" y="4393208"/>
              <a:ext cx="244827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686520" y="3389299"/>
              <a:ext cx="91440" cy="9144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465019" y="270892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372200" y="3724672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020272" y="4031352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524328" y="393991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7111712" y="333357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icture 19" descr="kdd_2012_bann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76200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Finding Unique Claims: Challenges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8" y="1700808"/>
                <a:ext cx="7795593" cy="452596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zh-CN" sz="2400" dirty="0" smtClean="0"/>
                  <a:t>Existing </a:t>
                </a:r>
                <a:r>
                  <a:rPr lang="en-US" altLang="zh-CN" sz="2400" dirty="0" err="1" smtClean="0"/>
                  <a:t>skyband</a:t>
                </a:r>
                <a:r>
                  <a:rPr lang="en-US" altLang="zh-CN" sz="2400" dirty="0" smtClean="0"/>
                  <a:t> algorithms require user to pick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US" altLang="zh-CN" sz="2400" dirty="0" smtClean="0"/>
              </a:p>
              <a:p>
                <a:pPr>
                  <a:buClr>
                    <a:schemeClr val="accent6"/>
                  </a:buClr>
                </a:pPr>
                <a:r>
                  <a:rPr lang="en-US" altLang="zh-CN" sz="2400" dirty="0"/>
                  <a:t>But to ensure </a:t>
                </a:r>
                <a:r>
                  <a:rPr lang="en-US" altLang="zh-CN" sz="2400" dirty="0" smtClean="0"/>
                  <a:t>uniqueness,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choice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depends on </a:t>
                </a:r>
                <a:br>
                  <a:rPr lang="en-US" altLang="zh-CN" sz="2400" dirty="0" smtClean="0">
                    <a:solidFill>
                      <a:srgbClr val="FF0000"/>
                    </a:solidFill>
                  </a:rPr>
                </a:b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subspace dimensionality</a:t>
                </a:r>
              </a:p>
              <a:p>
                <a:pPr lvl="1">
                  <a:buClr>
                    <a:schemeClr val="accent6"/>
                  </a:buClr>
                </a:pPr>
                <a:r>
                  <a:rPr lang="en-US" altLang="zh-CN" sz="2400" dirty="0" smtClean="0"/>
                  <a:t>E.g. 2-skyand in {rebounds} vs. in {rebounds, assists}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8" y="1700808"/>
                <a:ext cx="7795593" cy="4525963"/>
              </a:xfrm>
              <a:blipFill rotWithShape="1"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4306334" y="3399376"/>
            <a:ext cx="3866066" cy="3197976"/>
            <a:chOff x="4518828" y="3615400"/>
            <a:chExt cx="3866066" cy="3197976"/>
          </a:xfrm>
        </p:grpSpPr>
        <p:graphicFrame>
          <p:nvGraphicFramePr>
            <p:cNvPr id="27" name="Chart 2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629589"/>
                </p:ext>
              </p:extLst>
            </p:nvPr>
          </p:nvGraphicFramePr>
          <p:xfrm>
            <a:off x="4518828" y="3615400"/>
            <a:ext cx="3544177" cy="319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8" name="TextBox 2"/>
            <p:cNvSpPr txBox="1"/>
            <p:nvPr/>
          </p:nvSpPr>
          <p:spPr>
            <a:xfrm>
              <a:off x="7058555" y="4824055"/>
              <a:ext cx="132633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6674997" y="5396144"/>
              <a:ext cx="677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896" y="4939083"/>
              <a:ext cx="751386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1" name="TextBox 10"/>
            <p:cNvSpPr txBox="1"/>
            <p:nvPr/>
          </p:nvSpPr>
          <p:spPr>
            <a:xfrm>
              <a:off x="5364089" y="5360966"/>
              <a:ext cx="125152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2" name="TextBox 14"/>
            <p:cNvSpPr txBox="1"/>
            <p:nvPr/>
          </p:nvSpPr>
          <p:spPr>
            <a:xfrm>
              <a:off x="5197475" y="4520822"/>
              <a:ext cx="72979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6134016" y="4615918"/>
              <a:ext cx="5441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4" name="TextBox 8"/>
            <p:cNvSpPr txBox="1"/>
            <p:nvPr/>
          </p:nvSpPr>
          <p:spPr>
            <a:xfrm>
              <a:off x="5943197" y="4138690"/>
              <a:ext cx="1115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5" name="TextBox 5"/>
            <p:cNvSpPr txBox="1"/>
            <p:nvPr/>
          </p:nvSpPr>
          <p:spPr>
            <a:xfrm>
              <a:off x="5120377" y="4850426"/>
              <a:ext cx="78284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5266" y="3776050"/>
              <a:ext cx="97470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pic>
        <p:nvPicPr>
          <p:cNvPr id="15" name="Picture 19" descr="kdd_2012_bann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32"/>
            <a:ext cx="8460433" cy="9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467544" y="3399376"/>
            <a:ext cx="3866066" cy="3197976"/>
            <a:chOff x="4518828" y="3615400"/>
            <a:chExt cx="3866066" cy="3197976"/>
          </a:xfrm>
        </p:grpSpPr>
        <p:graphicFrame>
          <p:nvGraphicFramePr>
            <p:cNvPr id="17" name="Chart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4967592"/>
                </p:ext>
              </p:extLst>
            </p:nvPr>
          </p:nvGraphicFramePr>
          <p:xfrm>
            <a:off x="4518828" y="3615400"/>
            <a:ext cx="3544177" cy="3197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8" name="TextBox 2"/>
            <p:cNvSpPr txBox="1"/>
            <p:nvPr/>
          </p:nvSpPr>
          <p:spPr>
            <a:xfrm>
              <a:off x="7058555" y="4824055"/>
              <a:ext cx="1326339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Chamberlain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6674997" y="5396144"/>
              <a:ext cx="677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Pettit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99896" y="4939083"/>
              <a:ext cx="751386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Baylor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5364089" y="5360966"/>
              <a:ext cx="125152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Abdul-Jabbar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2" name="TextBox 14"/>
            <p:cNvSpPr txBox="1"/>
            <p:nvPr/>
          </p:nvSpPr>
          <p:spPr>
            <a:xfrm>
              <a:off x="5197475" y="4520822"/>
              <a:ext cx="72979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James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6134016" y="4615918"/>
              <a:ext cx="544107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Bird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4" name="TextBox 8"/>
            <p:cNvSpPr txBox="1"/>
            <p:nvPr/>
          </p:nvSpPr>
          <p:spPr>
            <a:xfrm>
              <a:off x="5943197" y="4138690"/>
              <a:ext cx="111535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Robertson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25" name="TextBox 5"/>
            <p:cNvSpPr txBox="1"/>
            <p:nvPr/>
          </p:nvSpPr>
          <p:spPr>
            <a:xfrm>
              <a:off x="5120377" y="4850426"/>
              <a:ext cx="782848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Jordan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65266" y="3776050"/>
              <a:ext cx="974705" cy="32316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500" dirty="0">
                  <a:effectLst/>
                  <a:ea typeface="宋体"/>
                  <a:cs typeface="Times New Roman"/>
                </a:rPr>
                <a:t>Stockton</a:t>
              </a:r>
              <a:endParaRPr lang="zh-CN" sz="1500" dirty="0">
                <a:effectLst/>
                <a:latin typeface="宋体"/>
                <a:cs typeface="宋体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2564333" y="5503285"/>
            <a:ext cx="1287587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20069123">
            <a:off x="2253787" y="4880464"/>
            <a:ext cx="1382711" cy="43204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/>
          <p:nvPr/>
        </p:nvSpPr>
        <p:spPr>
          <a:xfrm>
            <a:off x="5240124" y="3560026"/>
            <a:ext cx="1899737" cy="1804454"/>
          </a:xfrm>
          <a:custGeom>
            <a:avLst/>
            <a:gdLst>
              <a:gd name="connsiteX0" fmla="*/ 0 w 1950720"/>
              <a:gd name="connsiteY0" fmla="*/ 175260 h 1790700"/>
              <a:gd name="connsiteX1" fmla="*/ 0 w 1950720"/>
              <a:gd name="connsiteY1" fmla="*/ 175260 h 1790700"/>
              <a:gd name="connsiteX2" fmla="*/ 7620 w 1950720"/>
              <a:gd name="connsiteY2" fmla="*/ 259080 h 1790700"/>
              <a:gd name="connsiteX3" fmla="*/ 15240 w 1950720"/>
              <a:gd name="connsiteY3" fmla="*/ 281940 h 1790700"/>
              <a:gd name="connsiteX4" fmla="*/ 22860 w 1950720"/>
              <a:gd name="connsiteY4" fmla="*/ 320040 h 1790700"/>
              <a:gd name="connsiteX5" fmla="*/ 30480 w 1950720"/>
              <a:gd name="connsiteY5" fmla="*/ 350520 h 1790700"/>
              <a:gd name="connsiteX6" fmla="*/ 45720 w 1950720"/>
              <a:gd name="connsiteY6" fmla="*/ 434340 h 1790700"/>
              <a:gd name="connsiteX7" fmla="*/ 99060 w 1950720"/>
              <a:gd name="connsiteY7" fmla="*/ 502920 h 1790700"/>
              <a:gd name="connsiteX8" fmla="*/ 144780 w 1950720"/>
              <a:gd name="connsiteY8" fmla="*/ 571500 h 1790700"/>
              <a:gd name="connsiteX9" fmla="*/ 160020 w 1950720"/>
              <a:gd name="connsiteY9" fmla="*/ 594360 h 1790700"/>
              <a:gd name="connsiteX10" fmla="*/ 182880 w 1950720"/>
              <a:gd name="connsiteY10" fmla="*/ 609600 h 1790700"/>
              <a:gd name="connsiteX11" fmla="*/ 198120 w 1950720"/>
              <a:gd name="connsiteY11" fmla="*/ 632460 h 1790700"/>
              <a:gd name="connsiteX12" fmla="*/ 243840 w 1950720"/>
              <a:gd name="connsiteY12" fmla="*/ 670560 h 1790700"/>
              <a:gd name="connsiteX13" fmla="*/ 281940 w 1950720"/>
              <a:gd name="connsiteY13" fmla="*/ 701040 h 1790700"/>
              <a:gd name="connsiteX14" fmla="*/ 358140 w 1950720"/>
              <a:gd name="connsiteY14" fmla="*/ 746760 h 1790700"/>
              <a:gd name="connsiteX15" fmla="*/ 403860 w 1950720"/>
              <a:gd name="connsiteY15" fmla="*/ 762000 h 1790700"/>
              <a:gd name="connsiteX16" fmla="*/ 449580 w 1950720"/>
              <a:gd name="connsiteY16" fmla="*/ 784860 h 1790700"/>
              <a:gd name="connsiteX17" fmla="*/ 464820 w 1950720"/>
              <a:gd name="connsiteY17" fmla="*/ 807720 h 1790700"/>
              <a:gd name="connsiteX18" fmla="*/ 487680 w 1950720"/>
              <a:gd name="connsiteY18" fmla="*/ 815340 h 1790700"/>
              <a:gd name="connsiteX19" fmla="*/ 533400 w 1950720"/>
              <a:gd name="connsiteY19" fmla="*/ 845820 h 1790700"/>
              <a:gd name="connsiteX20" fmla="*/ 556260 w 1950720"/>
              <a:gd name="connsiteY20" fmla="*/ 861060 h 1790700"/>
              <a:gd name="connsiteX21" fmla="*/ 571500 w 1950720"/>
              <a:gd name="connsiteY21" fmla="*/ 906780 h 1790700"/>
              <a:gd name="connsiteX22" fmla="*/ 586740 w 1950720"/>
              <a:gd name="connsiteY22" fmla="*/ 960120 h 1790700"/>
              <a:gd name="connsiteX23" fmla="*/ 594360 w 1950720"/>
              <a:gd name="connsiteY23" fmla="*/ 1043940 h 1790700"/>
              <a:gd name="connsiteX24" fmla="*/ 609600 w 1950720"/>
              <a:gd name="connsiteY24" fmla="*/ 1089660 h 1790700"/>
              <a:gd name="connsiteX25" fmla="*/ 624840 w 1950720"/>
              <a:gd name="connsiteY25" fmla="*/ 1135380 h 1790700"/>
              <a:gd name="connsiteX26" fmla="*/ 632460 w 1950720"/>
              <a:gd name="connsiteY26" fmla="*/ 1158240 h 1790700"/>
              <a:gd name="connsiteX27" fmla="*/ 647700 w 1950720"/>
              <a:gd name="connsiteY27" fmla="*/ 1181100 h 1790700"/>
              <a:gd name="connsiteX28" fmla="*/ 655320 w 1950720"/>
              <a:gd name="connsiteY28" fmla="*/ 1203960 h 1790700"/>
              <a:gd name="connsiteX29" fmla="*/ 678180 w 1950720"/>
              <a:gd name="connsiteY29" fmla="*/ 1226820 h 1790700"/>
              <a:gd name="connsiteX30" fmla="*/ 693420 w 1950720"/>
              <a:gd name="connsiteY30" fmla="*/ 1272540 h 1790700"/>
              <a:gd name="connsiteX31" fmla="*/ 708660 w 1950720"/>
              <a:gd name="connsiteY31" fmla="*/ 1295400 h 1790700"/>
              <a:gd name="connsiteX32" fmla="*/ 716280 w 1950720"/>
              <a:gd name="connsiteY32" fmla="*/ 1318260 h 1790700"/>
              <a:gd name="connsiteX33" fmla="*/ 739140 w 1950720"/>
              <a:gd name="connsiteY33" fmla="*/ 1333500 h 1790700"/>
              <a:gd name="connsiteX34" fmla="*/ 754380 w 1950720"/>
              <a:gd name="connsiteY34" fmla="*/ 1356360 h 1790700"/>
              <a:gd name="connsiteX35" fmla="*/ 777240 w 1950720"/>
              <a:gd name="connsiteY35" fmla="*/ 1371600 h 1790700"/>
              <a:gd name="connsiteX36" fmla="*/ 784860 w 1950720"/>
              <a:gd name="connsiteY36" fmla="*/ 1394460 h 1790700"/>
              <a:gd name="connsiteX37" fmla="*/ 807720 w 1950720"/>
              <a:gd name="connsiteY37" fmla="*/ 1417320 h 1790700"/>
              <a:gd name="connsiteX38" fmla="*/ 838200 w 1950720"/>
              <a:gd name="connsiteY38" fmla="*/ 1447800 h 1790700"/>
              <a:gd name="connsiteX39" fmla="*/ 853440 w 1950720"/>
              <a:gd name="connsiteY39" fmla="*/ 1470660 h 1790700"/>
              <a:gd name="connsiteX40" fmla="*/ 876300 w 1950720"/>
              <a:gd name="connsiteY40" fmla="*/ 1485900 h 1790700"/>
              <a:gd name="connsiteX41" fmla="*/ 899160 w 1950720"/>
              <a:gd name="connsiteY41" fmla="*/ 1508760 h 1790700"/>
              <a:gd name="connsiteX42" fmla="*/ 929640 w 1950720"/>
              <a:gd name="connsiteY42" fmla="*/ 1554480 h 1790700"/>
              <a:gd name="connsiteX43" fmla="*/ 982980 w 1950720"/>
              <a:gd name="connsiteY43" fmla="*/ 1592580 h 1790700"/>
              <a:gd name="connsiteX44" fmla="*/ 998220 w 1950720"/>
              <a:gd name="connsiteY44" fmla="*/ 1615440 h 1790700"/>
              <a:gd name="connsiteX45" fmla="*/ 1043940 w 1950720"/>
              <a:gd name="connsiteY45" fmla="*/ 1645920 h 1790700"/>
              <a:gd name="connsiteX46" fmla="*/ 1089660 w 1950720"/>
              <a:gd name="connsiteY46" fmla="*/ 1668780 h 1790700"/>
              <a:gd name="connsiteX47" fmla="*/ 1135380 w 1950720"/>
              <a:gd name="connsiteY47" fmla="*/ 1714500 h 1790700"/>
              <a:gd name="connsiteX48" fmla="*/ 1249680 w 1950720"/>
              <a:gd name="connsiteY48" fmla="*/ 1752600 h 1790700"/>
              <a:gd name="connsiteX49" fmla="*/ 1272540 w 1950720"/>
              <a:gd name="connsiteY49" fmla="*/ 1760220 h 1790700"/>
              <a:gd name="connsiteX50" fmla="*/ 1295400 w 1950720"/>
              <a:gd name="connsiteY50" fmla="*/ 1767840 h 1790700"/>
              <a:gd name="connsiteX51" fmla="*/ 1440180 w 1950720"/>
              <a:gd name="connsiteY51" fmla="*/ 1790700 h 1790700"/>
              <a:gd name="connsiteX52" fmla="*/ 1569720 w 1950720"/>
              <a:gd name="connsiteY52" fmla="*/ 1783080 h 1790700"/>
              <a:gd name="connsiteX53" fmla="*/ 1592580 w 1950720"/>
              <a:gd name="connsiteY53" fmla="*/ 1775460 h 1790700"/>
              <a:gd name="connsiteX54" fmla="*/ 1684020 w 1950720"/>
              <a:gd name="connsiteY54" fmla="*/ 1767840 h 1790700"/>
              <a:gd name="connsiteX55" fmla="*/ 1752600 w 1950720"/>
              <a:gd name="connsiteY55" fmla="*/ 1744980 h 1790700"/>
              <a:gd name="connsiteX56" fmla="*/ 1798320 w 1950720"/>
              <a:gd name="connsiteY56" fmla="*/ 1722120 h 1790700"/>
              <a:gd name="connsiteX57" fmla="*/ 1821180 w 1950720"/>
              <a:gd name="connsiteY57" fmla="*/ 1699260 h 1790700"/>
              <a:gd name="connsiteX58" fmla="*/ 1836420 w 1950720"/>
              <a:gd name="connsiteY58" fmla="*/ 1676400 h 1790700"/>
              <a:gd name="connsiteX59" fmla="*/ 1859280 w 1950720"/>
              <a:gd name="connsiteY59" fmla="*/ 1668780 h 1790700"/>
              <a:gd name="connsiteX60" fmla="*/ 1882140 w 1950720"/>
              <a:gd name="connsiteY60" fmla="*/ 1623060 h 1790700"/>
              <a:gd name="connsiteX61" fmla="*/ 1889760 w 1950720"/>
              <a:gd name="connsiteY61" fmla="*/ 1600200 h 1790700"/>
              <a:gd name="connsiteX62" fmla="*/ 1912620 w 1950720"/>
              <a:gd name="connsiteY62" fmla="*/ 1577340 h 1790700"/>
              <a:gd name="connsiteX63" fmla="*/ 1950720 w 1950720"/>
              <a:gd name="connsiteY63" fmla="*/ 1508760 h 1790700"/>
              <a:gd name="connsiteX64" fmla="*/ 1943100 w 1950720"/>
              <a:gd name="connsiteY64" fmla="*/ 1219200 h 1790700"/>
              <a:gd name="connsiteX65" fmla="*/ 1927860 w 1950720"/>
              <a:gd name="connsiteY65" fmla="*/ 1082040 h 1790700"/>
              <a:gd name="connsiteX66" fmla="*/ 1920240 w 1950720"/>
              <a:gd name="connsiteY66" fmla="*/ 1021080 h 1790700"/>
              <a:gd name="connsiteX67" fmla="*/ 1897380 w 1950720"/>
              <a:gd name="connsiteY67" fmla="*/ 975360 h 1790700"/>
              <a:gd name="connsiteX68" fmla="*/ 1874520 w 1950720"/>
              <a:gd name="connsiteY68" fmla="*/ 929640 h 1790700"/>
              <a:gd name="connsiteX69" fmla="*/ 1859280 w 1950720"/>
              <a:gd name="connsiteY69" fmla="*/ 876300 h 1790700"/>
              <a:gd name="connsiteX70" fmla="*/ 1844040 w 1950720"/>
              <a:gd name="connsiteY70" fmla="*/ 845820 h 1790700"/>
              <a:gd name="connsiteX71" fmla="*/ 1821180 w 1950720"/>
              <a:gd name="connsiteY71" fmla="*/ 777240 h 1790700"/>
              <a:gd name="connsiteX72" fmla="*/ 1798320 w 1950720"/>
              <a:gd name="connsiteY72" fmla="*/ 731520 h 1790700"/>
              <a:gd name="connsiteX73" fmla="*/ 1775460 w 1950720"/>
              <a:gd name="connsiteY73" fmla="*/ 716280 h 1790700"/>
              <a:gd name="connsiteX74" fmla="*/ 1729740 w 1950720"/>
              <a:gd name="connsiteY74" fmla="*/ 678180 h 1790700"/>
              <a:gd name="connsiteX75" fmla="*/ 1684020 w 1950720"/>
              <a:gd name="connsiteY75" fmla="*/ 632460 h 1790700"/>
              <a:gd name="connsiteX76" fmla="*/ 1638300 w 1950720"/>
              <a:gd name="connsiteY76" fmla="*/ 586740 h 1790700"/>
              <a:gd name="connsiteX77" fmla="*/ 1615440 w 1950720"/>
              <a:gd name="connsiteY77" fmla="*/ 563880 h 1790700"/>
              <a:gd name="connsiteX78" fmla="*/ 1592580 w 1950720"/>
              <a:gd name="connsiteY78" fmla="*/ 548640 h 1790700"/>
              <a:gd name="connsiteX79" fmla="*/ 1584960 w 1950720"/>
              <a:gd name="connsiteY79" fmla="*/ 525780 h 1790700"/>
              <a:gd name="connsiteX80" fmla="*/ 1539240 w 1950720"/>
              <a:gd name="connsiteY80" fmla="*/ 495300 h 1790700"/>
              <a:gd name="connsiteX81" fmla="*/ 1531620 w 1950720"/>
              <a:gd name="connsiteY81" fmla="*/ 472440 h 1790700"/>
              <a:gd name="connsiteX82" fmla="*/ 1508760 w 1950720"/>
              <a:gd name="connsiteY82" fmla="*/ 457200 h 1790700"/>
              <a:gd name="connsiteX83" fmla="*/ 1485900 w 1950720"/>
              <a:gd name="connsiteY83" fmla="*/ 434340 h 1790700"/>
              <a:gd name="connsiteX84" fmla="*/ 1447800 w 1950720"/>
              <a:gd name="connsiteY84" fmla="*/ 396240 h 1790700"/>
              <a:gd name="connsiteX85" fmla="*/ 1386840 w 1950720"/>
              <a:gd name="connsiteY85" fmla="*/ 327660 h 1790700"/>
              <a:gd name="connsiteX86" fmla="*/ 1363980 w 1950720"/>
              <a:gd name="connsiteY86" fmla="*/ 304800 h 1790700"/>
              <a:gd name="connsiteX87" fmla="*/ 1348740 w 1950720"/>
              <a:gd name="connsiteY87" fmla="*/ 281940 h 1790700"/>
              <a:gd name="connsiteX88" fmla="*/ 1325880 w 1950720"/>
              <a:gd name="connsiteY88" fmla="*/ 274320 h 1790700"/>
              <a:gd name="connsiteX89" fmla="*/ 1280160 w 1950720"/>
              <a:gd name="connsiteY89" fmla="*/ 243840 h 1790700"/>
              <a:gd name="connsiteX90" fmla="*/ 1203960 w 1950720"/>
              <a:gd name="connsiteY90" fmla="*/ 213360 h 1790700"/>
              <a:gd name="connsiteX91" fmla="*/ 1181100 w 1950720"/>
              <a:gd name="connsiteY91" fmla="*/ 205740 h 1790700"/>
              <a:gd name="connsiteX92" fmla="*/ 1158240 w 1950720"/>
              <a:gd name="connsiteY92" fmla="*/ 198120 h 1790700"/>
              <a:gd name="connsiteX93" fmla="*/ 1127760 w 1950720"/>
              <a:gd name="connsiteY93" fmla="*/ 190500 h 1790700"/>
              <a:gd name="connsiteX94" fmla="*/ 1082040 w 1950720"/>
              <a:gd name="connsiteY94" fmla="*/ 175260 h 1790700"/>
              <a:gd name="connsiteX95" fmla="*/ 1013460 w 1950720"/>
              <a:gd name="connsiteY95" fmla="*/ 152400 h 1790700"/>
              <a:gd name="connsiteX96" fmla="*/ 967740 w 1950720"/>
              <a:gd name="connsiteY96" fmla="*/ 137160 h 1790700"/>
              <a:gd name="connsiteX97" fmla="*/ 944880 w 1950720"/>
              <a:gd name="connsiteY97" fmla="*/ 129540 h 1790700"/>
              <a:gd name="connsiteX98" fmla="*/ 922020 w 1950720"/>
              <a:gd name="connsiteY98" fmla="*/ 114300 h 1790700"/>
              <a:gd name="connsiteX99" fmla="*/ 899160 w 1950720"/>
              <a:gd name="connsiteY99" fmla="*/ 106680 h 1790700"/>
              <a:gd name="connsiteX100" fmla="*/ 853440 w 1950720"/>
              <a:gd name="connsiteY100" fmla="*/ 76200 h 1790700"/>
              <a:gd name="connsiteX101" fmla="*/ 830580 w 1950720"/>
              <a:gd name="connsiteY101" fmla="*/ 68580 h 1790700"/>
              <a:gd name="connsiteX102" fmla="*/ 784860 w 1950720"/>
              <a:gd name="connsiteY102" fmla="*/ 38100 h 1790700"/>
              <a:gd name="connsiteX103" fmla="*/ 716280 w 1950720"/>
              <a:gd name="connsiteY103" fmla="*/ 15240 h 1790700"/>
              <a:gd name="connsiteX104" fmla="*/ 693420 w 1950720"/>
              <a:gd name="connsiteY104" fmla="*/ 7620 h 1790700"/>
              <a:gd name="connsiteX105" fmla="*/ 670560 w 1950720"/>
              <a:gd name="connsiteY105" fmla="*/ 0 h 1790700"/>
              <a:gd name="connsiteX106" fmla="*/ 403860 w 1950720"/>
              <a:gd name="connsiteY106" fmla="*/ 7620 h 1790700"/>
              <a:gd name="connsiteX107" fmla="*/ 289560 w 1950720"/>
              <a:gd name="connsiteY107" fmla="*/ 15240 h 1790700"/>
              <a:gd name="connsiteX108" fmla="*/ 220980 w 1950720"/>
              <a:gd name="connsiteY108" fmla="*/ 38100 h 1790700"/>
              <a:gd name="connsiteX109" fmla="*/ 198120 w 1950720"/>
              <a:gd name="connsiteY109" fmla="*/ 45720 h 1790700"/>
              <a:gd name="connsiteX110" fmla="*/ 144780 w 1950720"/>
              <a:gd name="connsiteY110" fmla="*/ 53340 h 1790700"/>
              <a:gd name="connsiteX111" fmla="*/ 68580 w 1950720"/>
              <a:gd name="connsiteY111" fmla="*/ 76200 h 1790700"/>
              <a:gd name="connsiteX112" fmla="*/ 45720 w 1950720"/>
              <a:gd name="connsiteY112" fmla="*/ 91440 h 1790700"/>
              <a:gd name="connsiteX113" fmla="*/ 30480 w 1950720"/>
              <a:gd name="connsiteY113" fmla="*/ 137160 h 1790700"/>
              <a:gd name="connsiteX114" fmla="*/ 22860 w 1950720"/>
              <a:gd name="connsiteY114" fmla="*/ 160020 h 1790700"/>
              <a:gd name="connsiteX115" fmla="*/ 0 w 1950720"/>
              <a:gd name="connsiteY115" fmla="*/ 17526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950720" h="1790700">
                <a:moveTo>
                  <a:pt x="0" y="175260"/>
                </a:moveTo>
                <a:lnTo>
                  <a:pt x="0" y="175260"/>
                </a:lnTo>
                <a:cubicBezTo>
                  <a:pt x="2540" y="203200"/>
                  <a:pt x="3652" y="231307"/>
                  <a:pt x="7620" y="259080"/>
                </a:cubicBezTo>
                <a:cubicBezTo>
                  <a:pt x="8756" y="267031"/>
                  <a:pt x="13292" y="274148"/>
                  <a:pt x="15240" y="281940"/>
                </a:cubicBezTo>
                <a:cubicBezTo>
                  <a:pt x="18381" y="294505"/>
                  <a:pt x="20050" y="307397"/>
                  <a:pt x="22860" y="320040"/>
                </a:cubicBezTo>
                <a:cubicBezTo>
                  <a:pt x="25132" y="330263"/>
                  <a:pt x="28758" y="340190"/>
                  <a:pt x="30480" y="350520"/>
                </a:cubicBezTo>
                <a:cubicBezTo>
                  <a:pt x="32931" y="365229"/>
                  <a:pt x="34042" y="413320"/>
                  <a:pt x="45720" y="434340"/>
                </a:cubicBezTo>
                <a:cubicBezTo>
                  <a:pt x="94726" y="522551"/>
                  <a:pt x="55866" y="447384"/>
                  <a:pt x="99060" y="502920"/>
                </a:cubicBezTo>
                <a:lnTo>
                  <a:pt x="144780" y="571500"/>
                </a:lnTo>
                <a:cubicBezTo>
                  <a:pt x="149860" y="579120"/>
                  <a:pt x="152400" y="589280"/>
                  <a:pt x="160020" y="594360"/>
                </a:cubicBezTo>
                <a:lnTo>
                  <a:pt x="182880" y="609600"/>
                </a:lnTo>
                <a:cubicBezTo>
                  <a:pt x="187960" y="617220"/>
                  <a:pt x="192257" y="625425"/>
                  <a:pt x="198120" y="632460"/>
                </a:cubicBezTo>
                <a:cubicBezTo>
                  <a:pt x="216455" y="654462"/>
                  <a:pt x="221363" y="655575"/>
                  <a:pt x="243840" y="670560"/>
                </a:cubicBezTo>
                <a:cubicBezTo>
                  <a:pt x="271999" y="712799"/>
                  <a:pt x="242969" y="679389"/>
                  <a:pt x="281940" y="701040"/>
                </a:cubicBezTo>
                <a:cubicBezTo>
                  <a:pt x="327943" y="726597"/>
                  <a:pt x="316963" y="730289"/>
                  <a:pt x="358140" y="746760"/>
                </a:cubicBezTo>
                <a:cubicBezTo>
                  <a:pt x="373055" y="752726"/>
                  <a:pt x="390494" y="753089"/>
                  <a:pt x="403860" y="762000"/>
                </a:cubicBezTo>
                <a:cubicBezTo>
                  <a:pt x="433403" y="781695"/>
                  <a:pt x="418032" y="774344"/>
                  <a:pt x="449580" y="784860"/>
                </a:cubicBezTo>
                <a:cubicBezTo>
                  <a:pt x="454660" y="792480"/>
                  <a:pt x="457669" y="801999"/>
                  <a:pt x="464820" y="807720"/>
                </a:cubicBezTo>
                <a:cubicBezTo>
                  <a:pt x="471092" y="812738"/>
                  <a:pt x="480659" y="811439"/>
                  <a:pt x="487680" y="815340"/>
                </a:cubicBezTo>
                <a:cubicBezTo>
                  <a:pt x="503691" y="824235"/>
                  <a:pt x="518160" y="835660"/>
                  <a:pt x="533400" y="845820"/>
                </a:cubicBezTo>
                <a:lnTo>
                  <a:pt x="556260" y="861060"/>
                </a:lnTo>
                <a:cubicBezTo>
                  <a:pt x="561340" y="876300"/>
                  <a:pt x="567604" y="891195"/>
                  <a:pt x="571500" y="906780"/>
                </a:cubicBezTo>
                <a:cubicBezTo>
                  <a:pt x="581068" y="945052"/>
                  <a:pt x="575808" y="927325"/>
                  <a:pt x="586740" y="960120"/>
                </a:cubicBezTo>
                <a:cubicBezTo>
                  <a:pt x="589280" y="988060"/>
                  <a:pt x="589484" y="1016312"/>
                  <a:pt x="594360" y="1043940"/>
                </a:cubicBezTo>
                <a:cubicBezTo>
                  <a:pt x="597152" y="1059760"/>
                  <a:pt x="604520" y="1074420"/>
                  <a:pt x="609600" y="1089660"/>
                </a:cubicBezTo>
                <a:lnTo>
                  <a:pt x="624840" y="1135380"/>
                </a:lnTo>
                <a:cubicBezTo>
                  <a:pt x="627380" y="1143000"/>
                  <a:pt x="628005" y="1151557"/>
                  <a:pt x="632460" y="1158240"/>
                </a:cubicBezTo>
                <a:cubicBezTo>
                  <a:pt x="637540" y="1165860"/>
                  <a:pt x="643604" y="1172909"/>
                  <a:pt x="647700" y="1181100"/>
                </a:cubicBezTo>
                <a:cubicBezTo>
                  <a:pt x="651292" y="1188284"/>
                  <a:pt x="650865" y="1197277"/>
                  <a:pt x="655320" y="1203960"/>
                </a:cubicBezTo>
                <a:cubicBezTo>
                  <a:pt x="661298" y="1212926"/>
                  <a:pt x="670560" y="1219200"/>
                  <a:pt x="678180" y="1226820"/>
                </a:cubicBezTo>
                <a:cubicBezTo>
                  <a:pt x="683260" y="1242060"/>
                  <a:pt x="684509" y="1259174"/>
                  <a:pt x="693420" y="1272540"/>
                </a:cubicBezTo>
                <a:cubicBezTo>
                  <a:pt x="698500" y="1280160"/>
                  <a:pt x="704564" y="1287209"/>
                  <a:pt x="708660" y="1295400"/>
                </a:cubicBezTo>
                <a:cubicBezTo>
                  <a:pt x="712252" y="1302584"/>
                  <a:pt x="711262" y="1311988"/>
                  <a:pt x="716280" y="1318260"/>
                </a:cubicBezTo>
                <a:cubicBezTo>
                  <a:pt x="722001" y="1325411"/>
                  <a:pt x="731520" y="1328420"/>
                  <a:pt x="739140" y="1333500"/>
                </a:cubicBezTo>
                <a:cubicBezTo>
                  <a:pt x="744220" y="1341120"/>
                  <a:pt x="747904" y="1349884"/>
                  <a:pt x="754380" y="1356360"/>
                </a:cubicBezTo>
                <a:cubicBezTo>
                  <a:pt x="760856" y="1362836"/>
                  <a:pt x="771519" y="1364449"/>
                  <a:pt x="777240" y="1371600"/>
                </a:cubicBezTo>
                <a:cubicBezTo>
                  <a:pt x="782258" y="1377872"/>
                  <a:pt x="780405" y="1387777"/>
                  <a:pt x="784860" y="1394460"/>
                </a:cubicBezTo>
                <a:cubicBezTo>
                  <a:pt x="790838" y="1403426"/>
                  <a:pt x="800100" y="1409700"/>
                  <a:pt x="807720" y="1417320"/>
                </a:cubicBezTo>
                <a:cubicBezTo>
                  <a:pt x="824345" y="1467196"/>
                  <a:pt x="801255" y="1418244"/>
                  <a:pt x="838200" y="1447800"/>
                </a:cubicBezTo>
                <a:cubicBezTo>
                  <a:pt x="845351" y="1453521"/>
                  <a:pt x="846964" y="1464184"/>
                  <a:pt x="853440" y="1470660"/>
                </a:cubicBezTo>
                <a:cubicBezTo>
                  <a:pt x="859916" y="1477136"/>
                  <a:pt x="869265" y="1480037"/>
                  <a:pt x="876300" y="1485900"/>
                </a:cubicBezTo>
                <a:cubicBezTo>
                  <a:pt x="884579" y="1492799"/>
                  <a:pt x="892544" y="1500254"/>
                  <a:pt x="899160" y="1508760"/>
                </a:cubicBezTo>
                <a:cubicBezTo>
                  <a:pt x="910405" y="1523218"/>
                  <a:pt x="914400" y="1544320"/>
                  <a:pt x="929640" y="1554480"/>
                </a:cubicBezTo>
                <a:cubicBezTo>
                  <a:pt x="942620" y="1563133"/>
                  <a:pt x="973528" y="1583128"/>
                  <a:pt x="982980" y="1592580"/>
                </a:cubicBezTo>
                <a:cubicBezTo>
                  <a:pt x="989456" y="1599056"/>
                  <a:pt x="991328" y="1609409"/>
                  <a:pt x="998220" y="1615440"/>
                </a:cubicBezTo>
                <a:cubicBezTo>
                  <a:pt x="1012004" y="1627501"/>
                  <a:pt x="1028700" y="1635760"/>
                  <a:pt x="1043940" y="1645920"/>
                </a:cubicBezTo>
                <a:cubicBezTo>
                  <a:pt x="1073483" y="1665615"/>
                  <a:pt x="1058112" y="1658264"/>
                  <a:pt x="1089660" y="1668780"/>
                </a:cubicBezTo>
                <a:cubicBezTo>
                  <a:pt x="1104900" y="1684020"/>
                  <a:pt x="1114933" y="1707684"/>
                  <a:pt x="1135380" y="1714500"/>
                </a:cubicBezTo>
                <a:lnTo>
                  <a:pt x="1249680" y="1752600"/>
                </a:lnTo>
                <a:lnTo>
                  <a:pt x="1272540" y="1760220"/>
                </a:lnTo>
                <a:cubicBezTo>
                  <a:pt x="1280160" y="1762760"/>
                  <a:pt x="1287524" y="1766265"/>
                  <a:pt x="1295400" y="1767840"/>
                </a:cubicBezTo>
                <a:cubicBezTo>
                  <a:pt x="1394154" y="1787591"/>
                  <a:pt x="1345855" y="1780219"/>
                  <a:pt x="1440180" y="1790700"/>
                </a:cubicBezTo>
                <a:cubicBezTo>
                  <a:pt x="1483360" y="1788160"/>
                  <a:pt x="1526680" y="1787384"/>
                  <a:pt x="1569720" y="1783080"/>
                </a:cubicBezTo>
                <a:cubicBezTo>
                  <a:pt x="1577712" y="1782281"/>
                  <a:pt x="1584618" y="1776522"/>
                  <a:pt x="1592580" y="1775460"/>
                </a:cubicBezTo>
                <a:cubicBezTo>
                  <a:pt x="1622897" y="1771418"/>
                  <a:pt x="1653540" y="1770380"/>
                  <a:pt x="1684020" y="1767840"/>
                </a:cubicBezTo>
                <a:lnTo>
                  <a:pt x="1752600" y="1744980"/>
                </a:lnTo>
                <a:cubicBezTo>
                  <a:pt x="1775511" y="1737343"/>
                  <a:pt x="1778625" y="1738533"/>
                  <a:pt x="1798320" y="1722120"/>
                </a:cubicBezTo>
                <a:cubicBezTo>
                  <a:pt x="1806599" y="1715221"/>
                  <a:pt x="1814281" y="1707539"/>
                  <a:pt x="1821180" y="1699260"/>
                </a:cubicBezTo>
                <a:cubicBezTo>
                  <a:pt x="1827043" y="1692225"/>
                  <a:pt x="1829269" y="1682121"/>
                  <a:pt x="1836420" y="1676400"/>
                </a:cubicBezTo>
                <a:cubicBezTo>
                  <a:pt x="1842692" y="1671382"/>
                  <a:pt x="1851660" y="1671320"/>
                  <a:pt x="1859280" y="1668780"/>
                </a:cubicBezTo>
                <a:cubicBezTo>
                  <a:pt x="1878433" y="1611321"/>
                  <a:pt x="1852597" y="1682146"/>
                  <a:pt x="1882140" y="1623060"/>
                </a:cubicBezTo>
                <a:cubicBezTo>
                  <a:pt x="1885732" y="1615876"/>
                  <a:pt x="1885305" y="1606883"/>
                  <a:pt x="1889760" y="1600200"/>
                </a:cubicBezTo>
                <a:cubicBezTo>
                  <a:pt x="1895738" y="1591234"/>
                  <a:pt x="1906004" y="1585846"/>
                  <a:pt x="1912620" y="1577340"/>
                </a:cubicBezTo>
                <a:cubicBezTo>
                  <a:pt x="1943189" y="1538038"/>
                  <a:pt x="1939223" y="1543251"/>
                  <a:pt x="1950720" y="1508760"/>
                </a:cubicBezTo>
                <a:cubicBezTo>
                  <a:pt x="1948180" y="1412240"/>
                  <a:pt x="1946811" y="1315682"/>
                  <a:pt x="1943100" y="1219200"/>
                </a:cubicBezTo>
                <a:cubicBezTo>
                  <a:pt x="1934216" y="988220"/>
                  <a:pt x="1944279" y="1180552"/>
                  <a:pt x="1927860" y="1082040"/>
                </a:cubicBezTo>
                <a:cubicBezTo>
                  <a:pt x="1924493" y="1061840"/>
                  <a:pt x="1923903" y="1041228"/>
                  <a:pt x="1920240" y="1021080"/>
                </a:cubicBezTo>
                <a:cubicBezTo>
                  <a:pt x="1914768" y="990982"/>
                  <a:pt x="1911325" y="1003249"/>
                  <a:pt x="1897380" y="975360"/>
                </a:cubicBezTo>
                <a:cubicBezTo>
                  <a:pt x="1865832" y="912264"/>
                  <a:pt x="1918196" y="995154"/>
                  <a:pt x="1874520" y="929640"/>
                </a:cubicBezTo>
                <a:cubicBezTo>
                  <a:pt x="1870653" y="914173"/>
                  <a:pt x="1865839" y="891604"/>
                  <a:pt x="1859280" y="876300"/>
                </a:cubicBezTo>
                <a:cubicBezTo>
                  <a:pt x="1854805" y="865859"/>
                  <a:pt x="1848259" y="856367"/>
                  <a:pt x="1844040" y="845820"/>
                </a:cubicBezTo>
                <a:lnTo>
                  <a:pt x="1821180" y="777240"/>
                </a:lnTo>
                <a:cubicBezTo>
                  <a:pt x="1814982" y="758647"/>
                  <a:pt x="1813092" y="746292"/>
                  <a:pt x="1798320" y="731520"/>
                </a:cubicBezTo>
                <a:cubicBezTo>
                  <a:pt x="1791844" y="725044"/>
                  <a:pt x="1783080" y="721360"/>
                  <a:pt x="1775460" y="716280"/>
                </a:cubicBezTo>
                <a:cubicBezTo>
                  <a:pt x="1740557" y="663926"/>
                  <a:pt x="1784985" y="722376"/>
                  <a:pt x="1729740" y="678180"/>
                </a:cubicBezTo>
                <a:cubicBezTo>
                  <a:pt x="1712910" y="664716"/>
                  <a:pt x="1699260" y="647700"/>
                  <a:pt x="1684020" y="632460"/>
                </a:cubicBezTo>
                <a:lnTo>
                  <a:pt x="1638300" y="586740"/>
                </a:lnTo>
                <a:cubicBezTo>
                  <a:pt x="1630680" y="579120"/>
                  <a:pt x="1624406" y="569858"/>
                  <a:pt x="1615440" y="563880"/>
                </a:cubicBezTo>
                <a:lnTo>
                  <a:pt x="1592580" y="548640"/>
                </a:lnTo>
                <a:cubicBezTo>
                  <a:pt x="1590040" y="541020"/>
                  <a:pt x="1590640" y="531460"/>
                  <a:pt x="1584960" y="525780"/>
                </a:cubicBezTo>
                <a:cubicBezTo>
                  <a:pt x="1572008" y="512828"/>
                  <a:pt x="1539240" y="495300"/>
                  <a:pt x="1539240" y="495300"/>
                </a:cubicBezTo>
                <a:cubicBezTo>
                  <a:pt x="1536700" y="487680"/>
                  <a:pt x="1536638" y="478712"/>
                  <a:pt x="1531620" y="472440"/>
                </a:cubicBezTo>
                <a:cubicBezTo>
                  <a:pt x="1525899" y="465289"/>
                  <a:pt x="1515795" y="463063"/>
                  <a:pt x="1508760" y="457200"/>
                </a:cubicBezTo>
                <a:cubicBezTo>
                  <a:pt x="1500481" y="450301"/>
                  <a:pt x="1492799" y="442619"/>
                  <a:pt x="1485900" y="434340"/>
                </a:cubicBezTo>
                <a:cubicBezTo>
                  <a:pt x="1454150" y="396240"/>
                  <a:pt x="1489710" y="424180"/>
                  <a:pt x="1447800" y="396240"/>
                </a:cubicBezTo>
                <a:cubicBezTo>
                  <a:pt x="1420605" y="355447"/>
                  <a:pt x="1439036" y="379856"/>
                  <a:pt x="1386840" y="327660"/>
                </a:cubicBezTo>
                <a:cubicBezTo>
                  <a:pt x="1379220" y="320040"/>
                  <a:pt x="1369958" y="313766"/>
                  <a:pt x="1363980" y="304800"/>
                </a:cubicBezTo>
                <a:cubicBezTo>
                  <a:pt x="1358900" y="297180"/>
                  <a:pt x="1355891" y="287661"/>
                  <a:pt x="1348740" y="281940"/>
                </a:cubicBezTo>
                <a:cubicBezTo>
                  <a:pt x="1342468" y="276922"/>
                  <a:pt x="1332901" y="278221"/>
                  <a:pt x="1325880" y="274320"/>
                </a:cubicBezTo>
                <a:cubicBezTo>
                  <a:pt x="1309869" y="265425"/>
                  <a:pt x="1296543" y="252031"/>
                  <a:pt x="1280160" y="243840"/>
                </a:cubicBezTo>
                <a:cubicBezTo>
                  <a:pt x="1235312" y="221416"/>
                  <a:pt x="1260456" y="232192"/>
                  <a:pt x="1203960" y="213360"/>
                </a:cubicBezTo>
                <a:lnTo>
                  <a:pt x="1181100" y="205740"/>
                </a:lnTo>
                <a:cubicBezTo>
                  <a:pt x="1173480" y="203200"/>
                  <a:pt x="1166032" y="200068"/>
                  <a:pt x="1158240" y="198120"/>
                </a:cubicBezTo>
                <a:cubicBezTo>
                  <a:pt x="1148080" y="195580"/>
                  <a:pt x="1137791" y="193509"/>
                  <a:pt x="1127760" y="190500"/>
                </a:cubicBezTo>
                <a:cubicBezTo>
                  <a:pt x="1112373" y="185884"/>
                  <a:pt x="1097280" y="180340"/>
                  <a:pt x="1082040" y="175260"/>
                </a:cubicBezTo>
                <a:lnTo>
                  <a:pt x="1013460" y="152400"/>
                </a:lnTo>
                <a:lnTo>
                  <a:pt x="967740" y="137160"/>
                </a:lnTo>
                <a:cubicBezTo>
                  <a:pt x="960120" y="134620"/>
                  <a:pt x="951563" y="133995"/>
                  <a:pt x="944880" y="129540"/>
                </a:cubicBezTo>
                <a:cubicBezTo>
                  <a:pt x="937260" y="124460"/>
                  <a:pt x="930211" y="118396"/>
                  <a:pt x="922020" y="114300"/>
                </a:cubicBezTo>
                <a:cubicBezTo>
                  <a:pt x="914836" y="110708"/>
                  <a:pt x="906181" y="110581"/>
                  <a:pt x="899160" y="106680"/>
                </a:cubicBezTo>
                <a:cubicBezTo>
                  <a:pt x="883149" y="97785"/>
                  <a:pt x="870816" y="81992"/>
                  <a:pt x="853440" y="76200"/>
                </a:cubicBezTo>
                <a:cubicBezTo>
                  <a:pt x="845820" y="73660"/>
                  <a:pt x="837601" y="72481"/>
                  <a:pt x="830580" y="68580"/>
                </a:cubicBezTo>
                <a:cubicBezTo>
                  <a:pt x="814569" y="59685"/>
                  <a:pt x="802236" y="43892"/>
                  <a:pt x="784860" y="38100"/>
                </a:cubicBezTo>
                <a:lnTo>
                  <a:pt x="716280" y="15240"/>
                </a:lnTo>
                <a:lnTo>
                  <a:pt x="693420" y="7620"/>
                </a:lnTo>
                <a:lnTo>
                  <a:pt x="670560" y="0"/>
                </a:lnTo>
                <a:lnTo>
                  <a:pt x="403860" y="7620"/>
                </a:lnTo>
                <a:cubicBezTo>
                  <a:pt x="365706" y="9146"/>
                  <a:pt x="327361" y="9840"/>
                  <a:pt x="289560" y="15240"/>
                </a:cubicBezTo>
                <a:lnTo>
                  <a:pt x="220980" y="38100"/>
                </a:lnTo>
                <a:cubicBezTo>
                  <a:pt x="213360" y="40640"/>
                  <a:pt x="206071" y="44584"/>
                  <a:pt x="198120" y="45720"/>
                </a:cubicBezTo>
                <a:lnTo>
                  <a:pt x="144780" y="53340"/>
                </a:lnTo>
                <a:cubicBezTo>
                  <a:pt x="89125" y="71892"/>
                  <a:pt x="114645" y="64684"/>
                  <a:pt x="68580" y="76200"/>
                </a:cubicBezTo>
                <a:cubicBezTo>
                  <a:pt x="60960" y="81280"/>
                  <a:pt x="50574" y="83674"/>
                  <a:pt x="45720" y="91440"/>
                </a:cubicBezTo>
                <a:cubicBezTo>
                  <a:pt x="37206" y="105063"/>
                  <a:pt x="35560" y="121920"/>
                  <a:pt x="30480" y="137160"/>
                </a:cubicBezTo>
                <a:cubicBezTo>
                  <a:pt x="27940" y="144780"/>
                  <a:pt x="24808" y="152228"/>
                  <a:pt x="22860" y="160020"/>
                </a:cubicBezTo>
                <a:lnTo>
                  <a:pt x="0" y="17526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E2E-D23E-4E5C-B66E-8ED2FDAE62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10734</TotalTime>
  <Words>2659</Words>
  <Application>Microsoft Office PowerPoint</Application>
  <PresentationFormat>On-screen Show (4:3)</PresentationFormat>
  <Paragraphs>689</Paragraphs>
  <Slides>41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Adjacency</vt:lpstr>
      <vt:lpstr>On “One-of-the-few” Objects</vt:lpstr>
      <vt:lpstr>“One of the Few” Claims</vt:lpstr>
      <vt:lpstr>Applications</vt:lpstr>
      <vt:lpstr>Key Challenges</vt:lpstr>
      <vt:lpstr>Key Challenges</vt:lpstr>
      <vt:lpstr>Roadmap</vt:lpstr>
      <vt:lpstr>Data Model and Preliminaries</vt:lpstr>
      <vt:lpstr>Small k≠ Interesting</vt:lpstr>
      <vt:lpstr>Finding Unique Claims: Challenges</vt:lpstr>
      <vt:lpstr>Finding Unique Claims: Challenges</vt:lpstr>
      <vt:lpstr>Finding Unique Claims: Solution</vt:lpstr>
      <vt:lpstr>Advantages of Top-τ Formulation</vt:lpstr>
      <vt:lpstr>Computing Top-τ Skybands</vt:lpstr>
      <vt:lpstr>Performance on NBA career total data</vt:lpstr>
      <vt:lpstr>Roadmap</vt:lpstr>
      <vt:lpstr>Ranking Objects</vt:lpstr>
      <vt:lpstr>Existing Methods: Valued-Based</vt:lpstr>
      <vt:lpstr>Existing Methods: Rank-Based</vt:lpstr>
      <vt:lpstr>Our Approach</vt:lpstr>
      <vt:lpstr>APST-α</vt:lpstr>
      <vt:lpstr>Scoring Example</vt:lpstr>
      <vt:lpstr>Rank of NBA players by APST-α</vt:lpstr>
      <vt:lpstr>Quality of Ranking</vt:lpstr>
      <vt:lpstr>Roadmap</vt:lpstr>
      <vt:lpstr>Main Contributions</vt:lpstr>
      <vt:lpstr>Future Work</vt:lpstr>
      <vt:lpstr>Thank You!</vt:lpstr>
      <vt:lpstr>Mining Interesting Statements</vt:lpstr>
      <vt:lpstr>Computing top-τ skyband</vt:lpstr>
      <vt:lpstr>Skyline Layers vs. Skyband tiers</vt:lpstr>
      <vt:lpstr>APST-α Scoring Example</vt:lpstr>
      <vt:lpstr>Algorithms (for one subspace)</vt:lpstr>
      <vt:lpstr>Progressive example (τ=8)</vt:lpstr>
      <vt:lpstr>OnePass example (τ=8)</vt:lpstr>
      <vt:lpstr>OnePass example (τ=8)</vt:lpstr>
      <vt:lpstr>Lattice Traversal</vt:lpstr>
      <vt:lpstr>Special case for kemeny</vt:lpstr>
      <vt:lpstr>Computing APST scores</vt:lpstr>
      <vt:lpstr>Performance (NBA)</vt:lpstr>
      <vt:lpstr>Performance (correlated)</vt:lpstr>
      <vt:lpstr>Performance (Independent)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“One-of-the-few” Objects</dc:title>
  <dc:creator>Will</dc:creator>
  <cp:lastModifiedBy>Will</cp:lastModifiedBy>
  <cp:revision>616</cp:revision>
  <cp:lastPrinted>2012-08-09T13:20:53Z</cp:lastPrinted>
  <dcterms:created xsi:type="dcterms:W3CDTF">2012-02-23T17:12:32Z</dcterms:created>
  <dcterms:modified xsi:type="dcterms:W3CDTF">2012-08-13T15:36:46Z</dcterms:modified>
</cp:coreProperties>
</file>