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11028" y="1243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57607" cy="57607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wmf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gif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11" Type="http://schemas.openxmlformats.org/officeDocument/2006/relationships/image" Target="../media/image9.png"/><Relationship Id="rId5" Type="http://schemas.openxmlformats.org/officeDocument/2006/relationships/image" Target="../media/image3.wmf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wmf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14400" y="914400"/>
            <a:ext cx="32004000" cy="397031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0" dirty="0" smtClean="0">
                <a:solidFill>
                  <a:schemeClr val="bg1"/>
                </a:solidFill>
                <a:latin typeface="Arial Black" pitchFamily="34" charset="0"/>
              </a:rPr>
              <a:t>On Skyline Groups</a:t>
            </a:r>
            <a:endParaRPr lang="en-US" sz="15000" b="1" dirty="0" smtClean="0">
              <a:solidFill>
                <a:schemeClr val="bg1"/>
              </a:solidFill>
              <a:latin typeface="Arial"/>
            </a:endParaRPr>
          </a:p>
          <a:p>
            <a:r>
              <a:rPr lang="en-US" sz="5100" b="1" dirty="0" smtClean="0">
                <a:solidFill>
                  <a:schemeClr val="bg1"/>
                </a:solidFill>
                <a:latin typeface="Arial"/>
              </a:rPr>
              <a:t>Chengkai Li</a:t>
            </a:r>
            <a:r>
              <a:rPr lang="en-US" sz="5100" b="1" baseline="30000" dirty="0" smtClean="0">
                <a:solidFill>
                  <a:schemeClr val="bg1"/>
                </a:solidFill>
                <a:latin typeface="Arial"/>
              </a:rPr>
              <a:t>1</a:t>
            </a:r>
            <a:r>
              <a:rPr lang="en-US" sz="5100" b="1" dirty="0" smtClean="0">
                <a:solidFill>
                  <a:schemeClr val="bg1"/>
                </a:solidFill>
                <a:latin typeface="Arial"/>
              </a:rPr>
              <a:t>, </a:t>
            </a:r>
            <a:r>
              <a:rPr lang="en-US" sz="5100" b="1" dirty="0">
                <a:solidFill>
                  <a:schemeClr val="bg1"/>
                </a:solidFill>
                <a:latin typeface="Arial"/>
              </a:rPr>
              <a:t>Nan </a:t>
            </a:r>
            <a:r>
              <a:rPr lang="en-US" sz="5100" b="1" dirty="0" smtClean="0">
                <a:solidFill>
                  <a:schemeClr val="bg1"/>
                </a:solidFill>
                <a:latin typeface="Arial"/>
              </a:rPr>
              <a:t>Zhang</a:t>
            </a:r>
            <a:r>
              <a:rPr lang="en-US" sz="5100" b="1" baseline="30000" dirty="0" smtClean="0">
                <a:solidFill>
                  <a:schemeClr val="bg1"/>
                </a:solidFill>
                <a:latin typeface="Arial"/>
              </a:rPr>
              <a:t>2</a:t>
            </a:r>
            <a:r>
              <a:rPr lang="en-US" sz="5100" b="1" dirty="0" smtClean="0">
                <a:solidFill>
                  <a:schemeClr val="bg1"/>
                </a:solidFill>
                <a:latin typeface="Arial"/>
              </a:rPr>
              <a:t>, </a:t>
            </a:r>
            <a:r>
              <a:rPr lang="en-US" sz="5100" b="1" dirty="0">
                <a:solidFill>
                  <a:schemeClr val="bg1"/>
                </a:solidFill>
                <a:latin typeface="Arial"/>
              </a:rPr>
              <a:t>Naeemul </a:t>
            </a:r>
            <a:r>
              <a:rPr lang="en-US" sz="5100" b="1" dirty="0" smtClean="0">
                <a:solidFill>
                  <a:schemeClr val="bg1"/>
                </a:solidFill>
                <a:latin typeface="Arial"/>
              </a:rPr>
              <a:t>Hassan</a:t>
            </a:r>
            <a:r>
              <a:rPr lang="en-US" sz="5100" b="1" baseline="30000" dirty="0" smtClean="0">
                <a:solidFill>
                  <a:schemeClr val="bg1"/>
                </a:solidFill>
                <a:latin typeface="Arial"/>
              </a:rPr>
              <a:t>1</a:t>
            </a:r>
            <a:r>
              <a:rPr lang="en-US" sz="5100" b="1" dirty="0" smtClean="0">
                <a:solidFill>
                  <a:schemeClr val="bg1"/>
                </a:solidFill>
                <a:latin typeface="Arial"/>
              </a:rPr>
              <a:t>, </a:t>
            </a:r>
            <a:r>
              <a:rPr lang="en-US" sz="5100" b="1" dirty="0">
                <a:solidFill>
                  <a:schemeClr val="bg1"/>
                </a:solidFill>
                <a:latin typeface="Arial"/>
              </a:rPr>
              <a:t>Sundaresan </a:t>
            </a:r>
            <a:r>
              <a:rPr lang="en-US" sz="5100" b="1" dirty="0" smtClean="0">
                <a:solidFill>
                  <a:schemeClr val="bg1"/>
                </a:solidFill>
                <a:latin typeface="Arial"/>
              </a:rPr>
              <a:t>Rajasekaran</a:t>
            </a:r>
            <a:r>
              <a:rPr lang="en-US" sz="5100" b="1" baseline="30000" dirty="0" smtClean="0">
                <a:solidFill>
                  <a:schemeClr val="bg1"/>
                </a:solidFill>
                <a:latin typeface="Arial"/>
              </a:rPr>
              <a:t>2</a:t>
            </a:r>
            <a:r>
              <a:rPr lang="en-US" sz="5100" b="1" dirty="0" smtClean="0">
                <a:solidFill>
                  <a:schemeClr val="bg1"/>
                </a:solidFill>
                <a:latin typeface="Arial"/>
              </a:rPr>
              <a:t>, </a:t>
            </a:r>
            <a:r>
              <a:rPr lang="en-US" sz="5100" b="1" dirty="0">
                <a:solidFill>
                  <a:schemeClr val="bg1"/>
                </a:solidFill>
                <a:latin typeface="Arial"/>
              </a:rPr>
              <a:t>Gautam </a:t>
            </a:r>
            <a:r>
              <a:rPr lang="en-US" sz="5100" b="1" dirty="0" smtClean="0">
                <a:solidFill>
                  <a:schemeClr val="bg1"/>
                </a:solidFill>
                <a:latin typeface="Arial"/>
              </a:rPr>
              <a:t>Das</a:t>
            </a:r>
            <a:r>
              <a:rPr lang="en-US" sz="5100" b="1" baseline="30000" dirty="0" smtClean="0">
                <a:solidFill>
                  <a:schemeClr val="bg1"/>
                </a:solidFill>
                <a:latin typeface="Arial"/>
              </a:rPr>
              <a:t>1,</a:t>
            </a:r>
            <a:r>
              <a:rPr lang="en-US" sz="800" b="1" baseline="30000" dirty="0" smtClean="0">
                <a:solidFill>
                  <a:schemeClr val="bg1"/>
                </a:solidFill>
                <a:latin typeface="Arial"/>
              </a:rPr>
              <a:t> </a:t>
            </a:r>
            <a:r>
              <a:rPr lang="en-US" sz="5100" b="1" baseline="30000" dirty="0" smtClean="0">
                <a:solidFill>
                  <a:schemeClr val="bg1"/>
                </a:solidFill>
                <a:latin typeface="Arial"/>
              </a:rPr>
              <a:t>3</a:t>
            </a:r>
            <a:endParaRPr lang="en-US" sz="5100" b="1" baseline="30000" dirty="0">
              <a:solidFill>
                <a:schemeClr val="bg1"/>
              </a:solidFill>
              <a:latin typeface="Arial"/>
            </a:endParaRPr>
          </a:p>
          <a:p>
            <a:r>
              <a:rPr lang="en-US" sz="5100" b="1" baseline="30000" dirty="0" smtClean="0">
                <a:solidFill>
                  <a:schemeClr val="bg1"/>
                </a:solidFill>
                <a:latin typeface="Arial"/>
              </a:rPr>
              <a:t>1</a:t>
            </a:r>
            <a:r>
              <a:rPr lang="en-US" sz="5100" b="1" dirty="0" smtClean="0">
                <a:solidFill>
                  <a:schemeClr val="bg1"/>
                </a:solidFill>
                <a:latin typeface="Arial"/>
              </a:rPr>
              <a:t>University </a:t>
            </a:r>
            <a:r>
              <a:rPr lang="en-US" sz="5100" b="1" dirty="0">
                <a:solidFill>
                  <a:schemeClr val="bg1"/>
                </a:solidFill>
                <a:latin typeface="Arial"/>
              </a:rPr>
              <a:t>of Texas at </a:t>
            </a:r>
            <a:r>
              <a:rPr lang="en-US" sz="5100" b="1" dirty="0" smtClean="0">
                <a:solidFill>
                  <a:schemeClr val="bg1"/>
                </a:solidFill>
                <a:latin typeface="Arial"/>
              </a:rPr>
              <a:t>Arlington, </a:t>
            </a:r>
            <a:r>
              <a:rPr lang="en-US" sz="5100" b="1" baseline="30000" dirty="0" smtClean="0">
                <a:solidFill>
                  <a:schemeClr val="bg1"/>
                </a:solidFill>
                <a:latin typeface="Arial"/>
              </a:rPr>
              <a:t>2</a:t>
            </a:r>
            <a:r>
              <a:rPr lang="en-US" sz="5100" b="1" dirty="0" smtClean="0">
                <a:solidFill>
                  <a:schemeClr val="bg1"/>
                </a:solidFill>
                <a:latin typeface="Arial"/>
              </a:rPr>
              <a:t>George </a:t>
            </a:r>
            <a:r>
              <a:rPr lang="en-US" sz="5100" b="1" dirty="0">
                <a:solidFill>
                  <a:schemeClr val="bg1"/>
                </a:solidFill>
                <a:latin typeface="Arial"/>
              </a:rPr>
              <a:t>Washington </a:t>
            </a:r>
            <a:r>
              <a:rPr lang="en-US" sz="5100" b="1" dirty="0" smtClean="0">
                <a:solidFill>
                  <a:schemeClr val="bg1"/>
                </a:solidFill>
                <a:latin typeface="Arial"/>
              </a:rPr>
              <a:t>University, </a:t>
            </a:r>
            <a:r>
              <a:rPr lang="en-US" sz="5100" b="1" baseline="30000" dirty="0" smtClean="0">
                <a:solidFill>
                  <a:schemeClr val="bg1"/>
                </a:solidFill>
                <a:latin typeface="Arial"/>
              </a:rPr>
              <a:t>3</a:t>
            </a:r>
            <a:r>
              <a:rPr lang="en-US" sz="5100" b="1" dirty="0" smtClean="0">
                <a:solidFill>
                  <a:schemeClr val="bg1"/>
                </a:solidFill>
                <a:latin typeface="Arial"/>
              </a:rPr>
              <a:t>Qatar </a:t>
            </a:r>
            <a:r>
              <a:rPr lang="en-US" sz="5100" b="1" dirty="0">
                <a:solidFill>
                  <a:schemeClr val="bg1"/>
                </a:solidFill>
                <a:latin typeface="Arial"/>
              </a:rPr>
              <a:t>Computing Research Institute</a:t>
            </a:r>
            <a:endParaRPr lang="en-US" sz="51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00" y="914400"/>
            <a:ext cx="3657600" cy="39703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4000"/>
                    </a14:imgEffect>
                    <a14:imgEffect>
                      <a14:brightnessContrast bright="-15000" contras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9030" y="3200400"/>
            <a:ext cx="5943600" cy="168431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371600" y="6140235"/>
            <a:ext cx="91440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577850" indent="-577850">
              <a:buFont typeface="Wingdings" pitchFamily="2" charset="2"/>
              <a:buChar char="Ø"/>
            </a:pPr>
            <a:r>
              <a:rPr lang="en-US" sz="4000" dirty="0" smtClean="0">
                <a:solidFill>
                  <a:schemeClr val="tx1"/>
                </a:solidFill>
              </a:rPr>
              <a:t>Find a group of experts</a:t>
            </a:r>
          </a:p>
          <a:p>
            <a:pPr marL="1028700" lvl="1" indent="-571500">
              <a:buSzPct val="150000"/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</a:rPr>
              <a:t>Form a team in online </a:t>
            </a:r>
            <a:r>
              <a:rPr lang="en-US" sz="4000" dirty="0">
                <a:solidFill>
                  <a:schemeClr val="tx1"/>
                </a:solidFill>
              </a:rPr>
              <a:t>f</a:t>
            </a:r>
            <a:r>
              <a:rPr lang="en-US" sz="4000" dirty="0" smtClean="0">
                <a:solidFill>
                  <a:schemeClr val="tx1"/>
                </a:solidFill>
              </a:rPr>
              <a:t>antasy </a:t>
            </a:r>
            <a:r>
              <a:rPr lang="en-US" sz="4000" dirty="0">
                <a:solidFill>
                  <a:schemeClr val="tx1"/>
                </a:solidFill>
              </a:rPr>
              <a:t>g</a:t>
            </a:r>
            <a:r>
              <a:rPr lang="en-US" sz="4000" dirty="0" smtClean="0">
                <a:solidFill>
                  <a:schemeClr val="tx1"/>
                </a:solidFill>
              </a:rPr>
              <a:t>ames</a:t>
            </a:r>
          </a:p>
          <a:p>
            <a:pPr marL="1028700" lvl="1" indent="-571500">
              <a:buSzPct val="150000"/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</a:rPr>
              <a:t>Perform a task in developing software</a:t>
            </a:r>
          </a:p>
          <a:p>
            <a:pPr marL="1028700" lvl="1" indent="-571500">
              <a:buSzPct val="150000"/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</a:rPr>
              <a:t>Group of reviewer for paper review</a:t>
            </a:r>
          </a:p>
          <a:p>
            <a:pPr marL="577850" indent="-577850">
              <a:buFont typeface="Wingdings" pitchFamily="2" charset="2"/>
              <a:buChar char="Ø"/>
            </a:pPr>
            <a:r>
              <a:rPr lang="en-US" sz="4000" dirty="0" smtClean="0">
                <a:solidFill>
                  <a:schemeClr val="tx1"/>
                </a:solidFill>
              </a:rPr>
              <a:t>Find a group of objects</a:t>
            </a:r>
          </a:p>
          <a:p>
            <a:pPr marL="1028700" lvl="1" indent="-571500">
              <a:buSzPct val="150000"/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tx1"/>
                </a:solidFill>
              </a:rPr>
              <a:t>Buying shares from Stock Market.</a:t>
            </a:r>
            <a:endParaRPr 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933989"/>
              </p:ext>
            </p:extLst>
          </p:nvPr>
        </p:nvGraphicFramePr>
        <p:xfrm>
          <a:off x="911393" y="11447391"/>
          <a:ext cx="32004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914400"/>
                <a:gridCol w="914400"/>
                <a:gridCol w="914400"/>
              </a:tblGrid>
              <a:tr h="457200">
                <a:tc>
                  <a:txBody>
                    <a:bodyPr/>
                    <a:lstStyle/>
                    <a:p>
                      <a:pPr algn="l"/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Points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Assists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Blocks</a:t>
                      </a:r>
                      <a:endParaRPr lang="en-US" sz="2000" b="1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</a:t>
                      </a:r>
                      <a:r>
                        <a:rPr lang="en-US" sz="2400" b="1" baseline="-25000" dirty="0" smtClean="0"/>
                        <a:t>1</a:t>
                      </a:r>
                      <a:endParaRPr lang="en-US" sz="2400" b="1" baseline="-25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4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5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</a:t>
                      </a:r>
                      <a:r>
                        <a:rPr lang="en-US" sz="2400" b="1" baseline="-25000" dirty="0" smtClean="0"/>
                        <a:t>2</a:t>
                      </a:r>
                      <a:endParaRPr lang="en-US" sz="2400" b="1" baseline="-25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4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</a:t>
                      </a:r>
                      <a:r>
                        <a:rPr lang="en-US" sz="2400" b="1" baseline="-25000" dirty="0" smtClean="0"/>
                        <a:t>3</a:t>
                      </a:r>
                      <a:endParaRPr lang="en-US" sz="2400" b="1" baseline="-25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4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5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</a:t>
                      </a:r>
                      <a:r>
                        <a:rPr lang="en-US" sz="2400" b="1" baseline="-25000" dirty="0" smtClean="0"/>
                        <a:t>4</a:t>
                      </a:r>
                      <a:endParaRPr lang="en-US" sz="2400" b="1" baseline="-25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/>
                        <a:t>P</a:t>
                      </a:r>
                      <a:r>
                        <a:rPr lang="en-US" sz="2400" b="1" baseline="-25000" dirty="0" smtClean="0"/>
                        <a:t>5</a:t>
                      </a:r>
                      <a:endParaRPr lang="en-US" sz="2400" b="1" baseline="-25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4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Shape 43"/>
          <p:cNvGraphicFramePr/>
          <p:nvPr>
            <p:extLst>
              <p:ext uri="{D42A27DB-BD31-4B8C-83A1-F6EECF244321}">
                <p14:modId xmlns:p14="http://schemas.microsoft.com/office/powerpoint/2010/main" val="1871835715"/>
              </p:ext>
            </p:extLst>
          </p:nvPr>
        </p:nvGraphicFramePr>
        <p:xfrm>
          <a:off x="893904" y="15202174"/>
          <a:ext cx="4152350" cy="71776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87214"/>
                <a:gridCol w="806498"/>
                <a:gridCol w="979319"/>
                <a:gridCol w="979319"/>
              </a:tblGrid>
              <a:tr h="518490">
                <a:tc rowSpan="2">
                  <a:txBody>
                    <a:bodyPr/>
                    <a:lstStyle/>
                    <a:p>
                      <a:endParaRPr sz="2600" b="1" dirty="0"/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600" b="1" dirty="0"/>
                        <a:t>SUM</a:t>
                      </a: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59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100" b="1" dirty="0" smtClean="0"/>
                        <a:t>Points</a:t>
                      </a:r>
                      <a:endParaRPr lang="en" sz="2100" b="1" dirty="0"/>
                    </a:p>
                  </a:txBody>
                  <a:tcPr marL="0" marR="0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100" b="1" dirty="0" smtClean="0"/>
                        <a:t>Assists</a:t>
                      </a:r>
                      <a:endParaRPr lang="en" sz="21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" sz="2100" b="1" dirty="0" smtClean="0"/>
                        <a:t>Blocks</a:t>
                      </a:r>
                      <a:endParaRPr lang="en" sz="2100" b="1" dirty="0"/>
                    </a:p>
                  </a:txBody>
                  <a:tcPr marL="91425" marR="91425" marT="91425" marB="91425"/>
                </a:tc>
              </a:tr>
              <a:tr h="365459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sz="2600" b="1" dirty="0"/>
                        <a:t>P</a:t>
                      </a:r>
                      <a:r>
                        <a:rPr lang="en" sz="2600" b="1" baseline="-25000" dirty="0"/>
                        <a:t>1</a:t>
                      </a:r>
                      <a:r>
                        <a:rPr lang="en" sz="2600" b="1" dirty="0"/>
                        <a:t>, P</a:t>
                      </a:r>
                      <a:r>
                        <a:rPr lang="en" sz="2600" b="1" baseline="-25000" dirty="0"/>
                        <a:t>2</a:t>
                      </a:r>
                      <a:r>
                        <a:rPr lang="en" sz="2600" b="1" dirty="0"/>
                        <a:t>, P</a:t>
                      </a:r>
                      <a:r>
                        <a:rPr lang="en" sz="2600" b="1" baseline="-25000" dirty="0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/>
                        <a:t>11</a:t>
                      </a:r>
                    </a:p>
                  </a:txBody>
                  <a:tcPr marL="91425" marR="91425" marT="91425" marB="914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/>
                        <a:t>11</a:t>
                      </a:r>
                    </a:p>
                  </a:txBody>
                  <a:tcPr marL="91425" marR="91425" marT="91425" marB="914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/>
                        <a:t>11</a:t>
                      </a:r>
                    </a:p>
                  </a:txBody>
                  <a:tcPr marL="91425" marR="91425" marT="91425" marB="914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501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sz="2600" b="1" dirty="0"/>
                        <a:t>P</a:t>
                      </a:r>
                      <a:r>
                        <a:rPr lang="en" sz="2600" b="1" baseline="-25000" dirty="0"/>
                        <a:t>1</a:t>
                      </a:r>
                      <a:r>
                        <a:rPr lang="en" sz="2600" b="1" dirty="0"/>
                        <a:t>, P</a:t>
                      </a:r>
                      <a:r>
                        <a:rPr lang="en" sz="2600" b="1" baseline="-25000" dirty="0"/>
                        <a:t>2</a:t>
                      </a:r>
                      <a:r>
                        <a:rPr lang="en" sz="2600" b="1" dirty="0"/>
                        <a:t>, P</a:t>
                      </a:r>
                      <a:r>
                        <a:rPr lang="en" sz="2600" b="1" baseline="-25000" dirty="0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/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/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/>
                        <a:t>10</a:t>
                      </a:r>
                    </a:p>
                  </a:txBody>
                  <a:tcPr marL="91425" marR="91425" marT="91425" marB="91425"/>
                </a:tc>
              </a:tr>
              <a:tr h="30456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sz="2600" b="1" dirty="0"/>
                        <a:t>P</a:t>
                      </a:r>
                      <a:r>
                        <a:rPr lang="en" sz="2600" b="1" baseline="-25000" dirty="0"/>
                        <a:t>1</a:t>
                      </a:r>
                      <a:r>
                        <a:rPr lang="en" sz="2600" b="1" dirty="0"/>
                        <a:t>, P</a:t>
                      </a:r>
                      <a:r>
                        <a:rPr lang="en" sz="2600" b="1" baseline="-25000" dirty="0"/>
                        <a:t>2</a:t>
                      </a:r>
                      <a:r>
                        <a:rPr lang="en" sz="2600" b="1" dirty="0"/>
                        <a:t>, P</a:t>
                      </a:r>
                      <a:r>
                        <a:rPr lang="en" sz="2600" b="1" baseline="-25000" dirty="0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/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/>
                        <a:t>10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sz="2600" b="1" dirty="0"/>
                        <a:t>P</a:t>
                      </a:r>
                      <a:r>
                        <a:rPr lang="en" sz="2600" b="1" baseline="-25000" dirty="0"/>
                        <a:t>1</a:t>
                      </a:r>
                      <a:r>
                        <a:rPr lang="en" sz="2600" b="1" dirty="0"/>
                        <a:t>, P</a:t>
                      </a:r>
                      <a:r>
                        <a:rPr lang="en" sz="2600" b="1" baseline="-25000" dirty="0"/>
                        <a:t>3</a:t>
                      </a:r>
                      <a:r>
                        <a:rPr lang="en" sz="2600" b="1" dirty="0"/>
                        <a:t>, </a:t>
                      </a:r>
                      <a:r>
                        <a:rPr lang="en" sz="2600" b="1" dirty="0" smtClean="0"/>
                        <a:t>P</a:t>
                      </a:r>
                      <a:r>
                        <a:rPr lang="en" sz="2600" b="1" baseline="-25000" dirty="0" smtClean="0"/>
                        <a:t>4</a:t>
                      </a:r>
                      <a:endParaRPr lang="en" sz="2600" b="1" baseline="-25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/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/>
                        <a:t>10</a:t>
                      </a:r>
                    </a:p>
                  </a:txBody>
                  <a:tcPr marL="91425" marR="91425" marT="91425" marB="91425"/>
                </a:tc>
              </a:tr>
              <a:tr h="228838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sz="2600" b="1" dirty="0"/>
                        <a:t>P</a:t>
                      </a:r>
                      <a:r>
                        <a:rPr lang="en" sz="2600" b="1" baseline="-25000" dirty="0"/>
                        <a:t>1</a:t>
                      </a:r>
                      <a:r>
                        <a:rPr lang="en" sz="2600" b="1" dirty="0"/>
                        <a:t>, P</a:t>
                      </a:r>
                      <a:r>
                        <a:rPr lang="en" sz="2600" b="1" baseline="-25000" dirty="0"/>
                        <a:t>3</a:t>
                      </a:r>
                      <a:r>
                        <a:rPr lang="en" sz="2600" b="1" dirty="0"/>
                        <a:t>, P</a:t>
                      </a:r>
                      <a:r>
                        <a:rPr lang="en" sz="2600" b="1" baseline="-25000" dirty="0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/>
                        <a:t>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/>
                        <a:t>10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sz="2600" b="1" dirty="0"/>
                        <a:t>P</a:t>
                      </a:r>
                      <a:r>
                        <a:rPr lang="en" sz="2600" b="1" baseline="-25000" dirty="0"/>
                        <a:t>1</a:t>
                      </a:r>
                      <a:r>
                        <a:rPr lang="en" sz="2600" b="1" dirty="0"/>
                        <a:t>, P</a:t>
                      </a:r>
                      <a:r>
                        <a:rPr lang="en" sz="2600" b="1" baseline="-25000" dirty="0"/>
                        <a:t>4</a:t>
                      </a:r>
                      <a:r>
                        <a:rPr lang="en" sz="2600" b="1" dirty="0"/>
                        <a:t>, P</a:t>
                      </a:r>
                      <a:r>
                        <a:rPr lang="en" sz="2600" b="1" baseline="-25000" dirty="0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/>
                        <a:t>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/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/>
                        <a:t>9</a:t>
                      </a:r>
                    </a:p>
                  </a:txBody>
                  <a:tcPr marL="91425" marR="91425" marT="91425" marB="91425"/>
                </a:tc>
              </a:tr>
              <a:tr h="391318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sz="2600" b="1" dirty="0"/>
                        <a:t>P</a:t>
                      </a:r>
                      <a:r>
                        <a:rPr lang="en" sz="2600" b="1" baseline="-25000" dirty="0"/>
                        <a:t>2</a:t>
                      </a:r>
                      <a:r>
                        <a:rPr lang="en" sz="2600" b="1" dirty="0"/>
                        <a:t>, P</a:t>
                      </a:r>
                      <a:r>
                        <a:rPr lang="en" sz="2600" b="1" baseline="-25000" dirty="0"/>
                        <a:t>3</a:t>
                      </a:r>
                      <a:r>
                        <a:rPr lang="en" sz="2600" b="1" dirty="0"/>
                        <a:t>, P</a:t>
                      </a:r>
                      <a:r>
                        <a:rPr lang="en" sz="2600" b="1" baseline="-25000" dirty="0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/>
                        <a:t>8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/>
                        <a:t>8</a:t>
                      </a:r>
                    </a:p>
                  </a:txBody>
                  <a:tcPr marL="91425" marR="91425" marT="91425" marB="91425"/>
                </a:tc>
              </a:tr>
              <a:tr h="4572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sz="2600" b="1" dirty="0" smtClean="0"/>
                        <a:t>P</a:t>
                      </a:r>
                      <a:r>
                        <a:rPr lang="en" sz="2600" b="1" baseline="-25000" dirty="0" smtClean="0"/>
                        <a:t>2</a:t>
                      </a:r>
                      <a:r>
                        <a:rPr lang="en" sz="2600" b="1" dirty="0" smtClean="0"/>
                        <a:t>, </a:t>
                      </a:r>
                      <a:r>
                        <a:rPr lang="en" sz="2600" b="1" dirty="0"/>
                        <a:t>P</a:t>
                      </a:r>
                      <a:r>
                        <a:rPr lang="en" sz="2600" b="1" baseline="-25000" dirty="0"/>
                        <a:t>3</a:t>
                      </a:r>
                      <a:r>
                        <a:rPr lang="en" sz="2600" b="1" dirty="0"/>
                        <a:t>, P</a:t>
                      </a:r>
                      <a:r>
                        <a:rPr lang="en" sz="2600" b="1" baseline="-25000" dirty="0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/>
                        <a:t>12</a:t>
                      </a:r>
                    </a:p>
                  </a:txBody>
                  <a:tcPr marL="91425" marR="91425" marT="91425" marB="914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/>
                        <a:t>8</a:t>
                      </a:r>
                    </a:p>
                  </a:txBody>
                  <a:tcPr marL="91425" marR="91425" marT="91425" marB="914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/>
                        <a:t>8</a:t>
                      </a:r>
                    </a:p>
                  </a:txBody>
                  <a:tcPr marL="91425" marR="91425" marT="91425" marB="914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sz="2600" b="1" dirty="0"/>
                        <a:t>P</a:t>
                      </a:r>
                      <a:r>
                        <a:rPr lang="en" sz="2600" b="1" baseline="-25000" dirty="0"/>
                        <a:t>2</a:t>
                      </a:r>
                      <a:r>
                        <a:rPr lang="en" sz="2600" b="1" dirty="0"/>
                        <a:t>, P</a:t>
                      </a:r>
                      <a:r>
                        <a:rPr lang="en" sz="2600" b="1" baseline="-25000" dirty="0"/>
                        <a:t>4</a:t>
                      </a:r>
                      <a:r>
                        <a:rPr lang="en" sz="2600" b="1" dirty="0"/>
                        <a:t>, </a:t>
                      </a:r>
                      <a:r>
                        <a:rPr lang="en" sz="2600" b="1" dirty="0" smtClean="0"/>
                        <a:t>P</a:t>
                      </a:r>
                      <a:r>
                        <a:rPr lang="en" sz="2600" b="1" baseline="-25000" dirty="0" smtClean="0"/>
                        <a:t>5</a:t>
                      </a:r>
                      <a:endParaRPr lang="en" sz="2600" b="1" baseline="-25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/>
                        <a:t>7</a:t>
                      </a: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sz="2600" b="1" dirty="0"/>
                        <a:t>P</a:t>
                      </a:r>
                      <a:r>
                        <a:rPr lang="en" sz="2600" b="1" baseline="-25000" dirty="0"/>
                        <a:t>3</a:t>
                      </a:r>
                      <a:r>
                        <a:rPr lang="en" sz="2600" b="1" dirty="0"/>
                        <a:t>, P</a:t>
                      </a:r>
                      <a:r>
                        <a:rPr lang="en" sz="2600" b="1" baseline="-25000" dirty="0"/>
                        <a:t>4</a:t>
                      </a:r>
                      <a:r>
                        <a:rPr lang="en" sz="2600" b="1" dirty="0"/>
                        <a:t>, P</a:t>
                      </a:r>
                      <a:r>
                        <a:rPr lang="en" sz="2600" b="1" baseline="-25000" dirty="0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/>
                        <a:t>10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/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/>
                        <a:t>7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4343400" y="12829959"/>
            <a:ext cx="6172200" cy="633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 smtClean="0"/>
              <a:t>Find skyline groups of 3 players </a:t>
            </a:r>
            <a:endParaRPr lang="en-US" sz="3400" dirty="0"/>
          </a:p>
        </p:txBody>
      </p:sp>
      <p:sp>
        <p:nvSpPr>
          <p:cNvPr id="38" name="TextBox 37"/>
          <p:cNvSpPr txBox="1"/>
          <p:nvPr/>
        </p:nvSpPr>
        <p:spPr>
          <a:xfrm>
            <a:off x="886183" y="14558169"/>
            <a:ext cx="32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NBA Players Score</a:t>
            </a:r>
            <a:endParaRPr lang="en-US" sz="3000" dirty="0"/>
          </a:p>
        </p:txBody>
      </p:sp>
      <p:sp>
        <p:nvSpPr>
          <p:cNvPr id="41" name="TextBox 40"/>
          <p:cNvSpPr txBox="1"/>
          <p:nvPr/>
        </p:nvSpPr>
        <p:spPr>
          <a:xfrm>
            <a:off x="33375600" y="30755154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600" dirty="0" smtClean="0"/>
              <a:t>[1] C</a:t>
            </a:r>
            <a:r>
              <a:rPr lang="fi-FI" sz="3600" dirty="0"/>
              <a:t>. Li, N. Zhang, N. Hassan, S. Rajasekaran, and G. Das. </a:t>
            </a:r>
            <a:r>
              <a:rPr lang="fi-FI" sz="3600" dirty="0" smtClean="0"/>
              <a:t>On </a:t>
            </a:r>
            <a:r>
              <a:rPr lang="en-US" sz="3600" dirty="0"/>
              <a:t>S</a:t>
            </a:r>
            <a:r>
              <a:rPr lang="en-US" sz="3600" dirty="0" smtClean="0"/>
              <a:t>kyline Groups. In </a:t>
            </a:r>
            <a:r>
              <a:rPr lang="en-US" sz="3600" i="1" dirty="0" smtClean="0"/>
              <a:t>CIKM</a:t>
            </a:r>
            <a:r>
              <a:rPr lang="en-US" sz="3600" dirty="0" smtClean="0"/>
              <a:t> 2012.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375600" y="25345387"/>
            <a:ext cx="9841830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800" b="1" u="sng" dirty="0" smtClean="0"/>
              <a:t>Data Set</a:t>
            </a:r>
          </a:p>
          <a:p>
            <a:endParaRPr lang="en-US" sz="1200" b="1" u="sng" dirty="0" smtClean="0"/>
          </a:p>
          <a:p>
            <a:pPr marL="457200" indent="-457200">
              <a:buSzPct val="150000"/>
              <a:buFont typeface="Arial" pitchFamily="34" charset="0"/>
              <a:buChar char="•"/>
            </a:pPr>
            <a:r>
              <a:rPr lang="en-US" sz="3800" dirty="0" smtClean="0"/>
              <a:t>NBA players performance statistics (points, assists, rebounds, steals</a:t>
            </a:r>
            <a:r>
              <a:rPr lang="en-US" sz="3800" dirty="0"/>
              <a:t> </a:t>
            </a:r>
            <a:r>
              <a:rPr lang="en-US" sz="3800" dirty="0" smtClean="0"/>
              <a:t>and blocks per game) in 2009 regular season.</a:t>
            </a:r>
          </a:p>
          <a:p>
            <a:pPr marL="457200" indent="-457200">
              <a:buSzPct val="150000"/>
              <a:buFont typeface="Arial" pitchFamily="34" charset="0"/>
              <a:buChar char="•"/>
            </a:pPr>
            <a:r>
              <a:rPr lang="en-US" sz="3800" dirty="0" smtClean="0"/>
              <a:t>Synthetic Dataset of 10 Million records of 5 </a:t>
            </a:r>
            <a:r>
              <a:rPr lang="en-US" sz="3800" smtClean="0"/>
              <a:t>attributes</a:t>
            </a:r>
            <a:r>
              <a:rPr lang="en-US" sz="3800" smtClean="0"/>
              <a:t>.</a:t>
            </a:r>
            <a:endParaRPr lang="en-US" sz="38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874743" y="23794566"/>
            <a:ext cx="9601200" cy="747897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/>
            <a:r>
              <a:rPr lang="en" sz="4000" dirty="0" smtClean="0"/>
              <a:t>Given a database table </a:t>
            </a:r>
            <a:r>
              <a:rPr lang="en" sz="4000" i="1" dirty="0" smtClean="0"/>
              <a:t>D</a:t>
            </a:r>
            <a:r>
              <a:rPr lang="en" sz="4000" dirty="0" smtClean="0"/>
              <a:t> of n tuples {</a:t>
            </a:r>
            <a:r>
              <a:rPr lang="en" sz="4000" i="1" dirty="0" smtClean="0"/>
              <a:t>t</a:t>
            </a:r>
            <a:r>
              <a:rPr lang="en" sz="4000" i="1" baseline="-25000" dirty="0" smtClean="0"/>
              <a:t>1</a:t>
            </a:r>
            <a:r>
              <a:rPr lang="en" sz="4000" i="1" dirty="0" smtClean="0"/>
              <a:t>, t</a:t>
            </a:r>
            <a:r>
              <a:rPr lang="en" sz="4000" i="1" baseline="-25000" dirty="0" smtClean="0"/>
              <a:t>2</a:t>
            </a:r>
            <a:r>
              <a:rPr lang="en" sz="4000" i="1" dirty="0" smtClean="0"/>
              <a:t>, …, t</a:t>
            </a:r>
            <a:r>
              <a:rPr lang="en" sz="4000" i="1" baseline="-25000" dirty="0" smtClean="0"/>
              <a:t>n</a:t>
            </a:r>
            <a:r>
              <a:rPr lang="en" sz="4000" dirty="0" smtClean="0"/>
              <a:t>} and </a:t>
            </a:r>
            <a:r>
              <a:rPr lang="en" sz="4000" i="1" dirty="0" smtClean="0"/>
              <a:t>m</a:t>
            </a:r>
            <a:r>
              <a:rPr lang="en" sz="4000" dirty="0" smtClean="0"/>
              <a:t> attributes </a:t>
            </a:r>
            <a:r>
              <a:rPr lang="en" sz="4000" i="1" dirty="0" smtClean="0"/>
              <a:t>A</a:t>
            </a:r>
            <a:r>
              <a:rPr lang="en" sz="4000" i="1" baseline="-25000" dirty="0" smtClean="0"/>
              <a:t>1</a:t>
            </a:r>
            <a:r>
              <a:rPr lang="en" sz="4000" i="1" dirty="0" smtClean="0"/>
              <a:t>, A</a:t>
            </a:r>
            <a:r>
              <a:rPr lang="en" sz="4000" i="1" baseline="-25000" dirty="0" smtClean="0"/>
              <a:t>2</a:t>
            </a:r>
            <a:r>
              <a:rPr lang="en" sz="4000" i="1" dirty="0" smtClean="0"/>
              <a:t>, …, A</a:t>
            </a:r>
            <a:r>
              <a:rPr lang="en" sz="4000" i="1" baseline="-25000" dirty="0" smtClean="0"/>
              <a:t>m</a:t>
            </a:r>
            <a:r>
              <a:rPr lang="en" sz="4000" dirty="0" smtClean="0"/>
              <a:t>, a subset of </a:t>
            </a:r>
            <a:r>
              <a:rPr lang="en" sz="4000" i="1" dirty="0" smtClean="0"/>
              <a:t>k</a:t>
            </a:r>
            <a:r>
              <a:rPr lang="en" sz="4000" dirty="0" smtClean="0"/>
              <a:t> tuples i.e. </a:t>
            </a:r>
            <a:r>
              <a:rPr lang="en" sz="4000" i="1" dirty="0" smtClean="0"/>
              <a:t>G </a:t>
            </a:r>
            <a:r>
              <a:rPr lang="en" sz="4000" dirty="0" smtClean="0"/>
              <a:t>: {</a:t>
            </a:r>
            <a:r>
              <a:rPr lang="en" sz="4000" i="1" dirty="0" smtClean="0"/>
              <a:t>t</a:t>
            </a:r>
            <a:r>
              <a:rPr lang="en" sz="4000" i="1" baseline="-25000" dirty="0" smtClean="0"/>
              <a:t>i1</a:t>
            </a:r>
            <a:r>
              <a:rPr lang="en" sz="4000" i="1" dirty="0" smtClean="0"/>
              <a:t>, …, t</a:t>
            </a:r>
            <a:r>
              <a:rPr lang="en" sz="4000" i="1" baseline="-25000" dirty="0" smtClean="0"/>
              <a:t>ik</a:t>
            </a:r>
            <a:r>
              <a:rPr lang="en" sz="4000" dirty="0" smtClean="0"/>
              <a:t>} is a </a:t>
            </a:r>
            <a:r>
              <a:rPr lang="en" sz="4000" i="1" dirty="0" smtClean="0"/>
              <a:t>k-tuple</a:t>
            </a:r>
            <a:r>
              <a:rPr lang="en" sz="4000" dirty="0" smtClean="0"/>
              <a:t> group.</a:t>
            </a:r>
          </a:p>
          <a:p>
            <a:pPr algn="just"/>
            <a:endParaRPr lang="en" sz="4000" dirty="0"/>
          </a:p>
          <a:p>
            <a:pPr algn="just"/>
            <a:r>
              <a:rPr lang="en" sz="4000" dirty="0" smtClean="0"/>
              <a:t>The problem is to find the skyline of </a:t>
            </a:r>
            <a:r>
              <a:rPr lang="en" sz="4000" i="1" dirty="0" smtClean="0"/>
              <a:t>k-tuple</a:t>
            </a:r>
            <a:r>
              <a:rPr lang="en" sz="4000" dirty="0" smtClean="0"/>
              <a:t> groups of </a:t>
            </a:r>
            <a:r>
              <a:rPr lang="en" sz="4000" i="1" dirty="0" smtClean="0"/>
              <a:t>D</a:t>
            </a:r>
            <a:r>
              <a:rPr lang="en" sz="4000" dirty="0" smtClean="0"/>
              <a:t> i.e. </a:t>
            </a:r>
            <a:r>
              <a:rPr lang="en" sz="4000" i="1" dirty="0" smtClean="0"/>
              <a:t>Sky(D, k)</a:t>
            </a:r>
            <a:r>
              <a:rPr lang="en" sz="4000" dirty="0" smtClean="0"/>
              <a:t>.</a:t>
            </a:r>
          </a:p>
          <a:p>
            <a:pPr algn="just"/>
            <a:endParaRPr lang="en" sz="4000" dirty="0"/>
          </a:p>
          <a:p>
            <a:pPr algn="just"/>
            <a:r>
              <a:rPr lang="en" sz="4000" dirty="0" smtClean="0"/>
              <a:t>The groups are compared by their aggregates.</a:t>
            </a:r>
          </a:p>
          <a:p>
            <a:pPr algn="just"/>
            <a:endParaRPr lang="en" sz="4000" dirty="0"/>
          </a:p>
          <a:p>
            <a:pPr algn="just"/>
            <a:r>
              <a:rPr lang="en" sz="4000" dirty="0" smtClean="0"/>
              <a:t>We consider Summation (SUM), </a:t>
            </a:r>
            <a:r>
              <a:rPr lang="en-US" sz="4000" dirty="0" smtClean="0"/>
              <a:t>Minimum</a:t>
            </a:r>
            <a:r>
              <a:rPr lang="en" sz="4000" dirty="0" smtClean="0"/>
              <a:t> (MIN) and Maximum (MAX) as aggregate functions.</a:t>
            </a:r>
            <a:endParaRPr lang="en" sz="4000" dirty="0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9273" y="13087176"/>
            <a:ext cx="5225399" cy="502920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8473" y="13087176"/>
            <a:ext cx="5225399" cy="502920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9273" y="19193518"/>
            <a:ext cx="5225399" cy="5029200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8473" y="19193518"/>
            <a:ext cx="5225399" cy="5029200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33255282" y="18187350"/>
            <a:ext cx="10058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 smtClean="0"/>
              <a:t>Execution time comparison of Baseline and OSM for SUM function. Time in seconds, logarithmic scale.</a:t>
            </a:r>
            <a:endParaRPr lang="en-US" sz="3400" dirty="0"/>
          </a:p>
        </p:txBody>
      </p:sp>
      <p:sp>
        <p:nvSpPr>
          <p:cNvPr id="89" name="TextBox 88"/>
          <p:cNvSpPr txBox="1"/>
          <p:nvPr/>
        </p:nvSpPr>
        <p:spPr>
          <a:xfrm>
            <a:off x="33159030" y="24265624"/>
            <a:ext cx="10058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 smtClean="0"/>
              <a:t>Number of generated candidate groups comparison of Baseline and OSM for SUM function. Logarithmic scale.</a:t>
            </a:r>
            <a:endParaRPr lang="en-US" sz="3400" dirty="0"/>
          </a:p>
        </p:txBody>
      </p:sp>
      <p:sp>
        <p:nvSpPr>
          <p:cNvPr id="93" name="Rectangle 92"/>
          <p:cNvSpPr/>
          <p:nvPr/>
        </p:nvSpPr>
        <p:spPr>
          <a:xfrm>
            <a:off x="11430000" y="13134408"/>
            <a:ext cx="10058400" cy="16129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atin typeface="Albertus MT" pitchFamily="18" charset="0"/>
              </a:rPr>
              <a:t>SEARCH SPACE PRUNING: OSM</a:t>
            </a:r>
            <a:endParaRPr lang="en-US" sz="6000" b="1" dirty="0">
              <a:latin typeface="Albertus MT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2402800" y="13117994"/>
            <a:ext cx="10058400" cy="1605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Albertus MT" pitchFamily="18" charset="0"/>
              </a:rPr>
              <a:t>SEARCH SPACE PRUNING: </a:t>
            </a:r>
            <a:r>
              <a:rPr lang="en-US" sz="6000" b="1" dirty="0" smtClean="0">
                <a:latin typeface="Albertus MT" pitchFamily="18" charset="0"/>
              </a:rPr>
              <a:t>WCM</a:t>
            </a:r>
            <a:endParaRPr lang="en-US" sz="6000" b="1" dirty="0">
              <a:latin typeface="Albertus MT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2438617" y="27233231"/>
            <a:ext cx="1002258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If a tuple is dominated by &gt;= k tuples, it can be discarded for unique skyline vector calculation.</a:t>
            </a:r>
            <a:endParaRPr lang="en-US" sz="4000" dirty="0"/>
          </a:p>
        </p:txBody>
      </p:sp>
      <p:sp>
        <p:nvSpPr>
          <p:cNvPr id="168" name="Shape 157"/>
          <p:cNvSpPr txBox="1"/>
          <p:nvPr/>
        </p:nvSpPr>
        <p:spPr>
          <a:xfrm>
            <a:off x="27858375" y="30879716"/>
            <a:ext cx="2785882" cy="646300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algn="ctr">
              <a:buNone/>
            </a:pPr>
            <a:r>
              <a:rPr lang="en" sz="3000" dirty="0" smtClean="0"/>
              <a:t>G’ dominates G</a:t>
            </a:r>
            <a:endParaRPr lang="en" sz="30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1461126" y="27231709"/>
            <a:ext cx="10138832" cy="5309146"/>
          </a:xfrm>
          <a:prstGeom prst="rect">
            <a:avLst/>
          </a:prstGeom>
          <a:noFill/>
          <a:ln>
            <a:noFill/>
          </a:ln>
        </p:spPr>
        <p:txBody>
          <a:bodyPr wrap="square" lIns="91440" tIns="0" rIns="0" bIns="0" rtlCol="0">
            <a:spAutoFit/>
          </a:bodyPr>
          <a:lstStyle/>
          <a:p>
            <a:pPr marL="457200" indent="-457200">
              <a:buSzPct val="150000"/>
              <a:buFont typeface="Arial" pitchFamily="34" charset="0"/>
              <a:buChar char="•"/>
            </a:pPr>
            <a:r>
              <a:rPr lang="en-US" sz="4000" dirty="0" smtClean="0"/>
              <a:t>Multiple groups with the same score.</a:t>
            </a:r>
            <a:endParaRPr lang="en-US" sz="4000" dirty="0"/>
          </a:p>
          <a:p>
            <a:pPr marL="457200" indent="-457200">
              <a:buSzPct val="150000"/>
              <a:buFont typeface="Arial" pitchFamily="34" charset="0"/>
              <a:buChar char="•"/>
            </a:pPr>
            <a:r>
              <a:rPr lang="en-US" sz="4000" dirty="0" smtClean="0"/>
              <a:t>Observed in MAX and MIN but rare in SUM.</a:t>
            </a:r>
            <a:endParaRPr lang="en-US" sz="4000" dirty="0"/>
          </a:p>
          <a:p>
            <a:pPr marL="457200" indent="-457200">
              <a:buSzPct val="150000"/>
              <a:buFont typeface="Arial" pitchFamily="34" charset="0"/>
              <a:buChar char="•"/>
            </a:pPr>
            <a:r>
              <a:rPr lang="en-US" sz="4000" dirty="0"/>
              <a:t>F</a:t>
            </a:r>
            <a:r>
              <a:rPr lang="en-US" sz="4000" dirty="0" smtClean="0"/>
              <a:t>ind unique skyline </a:t>
            </a:r>
            <a:r>
              <a:rPr lang="en-US" sz="4000" dirty="0"/>
              <a:t>vectors </a:t>
            </a:r>
            <a:r>
              <a:rPr lang="en-US" sz="4000" dirty="0" smtClean="0"/>
              <a:t>instead </a:t>
            </a:r>
            <a:r>
              <a:rPr lang="en-US" sz="4000" dirty="0"/>
              <a:t>of all skyline </a:t>
            </a:r>
            <a:r>
              <a:rPr lang="en-US" sz="4000" dirty="0" smtClean="0"/>
              <a:t>groups.</a:t>
            </a:r>
          </a:p>
          <a:p>
            <a:endParaRPr lang="en-US" sz="1800" dirty="0"/>
          </a:p>
          <a:p>
            <a:r>
              <a:rPr lang="en-US" sz="4000" dirty="0"/>
              <a:t>For instance,</a:t>
            </a:r>
          </a:p>
          <a:p>
            <a:endParaRPr lang="en-US" sz="500" dirty="0"/>
          </a:p>
          <a:p>
            <a:r>
              <a:rPr lang="en-US" sz="4000" dirty="0"/>
              <a:t>{P</a:t>
            </a:r>
            <a:r>
              <a:rPr lang="en-US" sz="4000" baseline="-25000" dirty="0"/>
              <a:t>1</a:t>
            </a:r>
            <a:r>
              <a:rPr lang="en-US" sz="4000" dirty="0"/>
              <a:t>, P</a:t>
            </a:r>
            <a:r>
              <a:rPr lang="en-US" sz="4000" baseline="-25000" dirty="0"/>
              <a:t>2</a:t>
            </a:r>
            <a:r>
              <a:rPr lang="en-US" sz="4000" dirty="0"/>
              <a:t>, P</a:t>
            </a:r>
            <a:r>
              <a:rPr lang="en-US" sz="4000" baseline="-25000" dirty="0"/>
              <a:t>3</a:t>
            </a:r>
            <a:r>
              <a:rPr lang="en-US" sz="4000" dirty="0"/>
              <a:t>}, {P</a:t>
            </a:r>
            <a:r>
              <a:rPr lang="en-US" sz="4000" baseline="-25000" dirty="0"/>
              <a:t>1</a:t>
            </a:r>
            <a:r>
              <a:rPr lang="en-US" sz="4000" dirty="0"/>
              <a:t>, P</a:t>
            </a:r>
            <a:r>
              <a:rPr lang="en-US" sz="4000" baseline="-25000" dirty="0"/>
              <a:t>3</a:t>
            </a:r>
            <a:r>
              <a:rPr lang="en-US" sz="4000" dirty="0"/>
              <a:t>, P</a:t>
            </a:r>
            <a:r>
              <a:rPr lang="en-US" sz="4000" baseline="-25000" dirty="0"/>
              <a:t>4</a:t>
            </a:r>
            <a:r>
              <a:rPr lang="en-US" sz="4000" dirty="0"/>
              <a:t>} and {P</a:t>
            </a:r>
            <a:r>
              <a:rPr lang="en-US" sz="4000" baseline="-25000" dirty="0"/>
              <a:t>1</a:t>
            </a:r>
            <a:r>
              <a:rPr lang="en-US" sz="4000" dirty="0"/>
              <a:t>, P</a:t>
            </a:r>
            <a:r>
              <a:rPr lang="en-US" sz="4000" baseline="-25000" dirty="0"/>
              <a:t>3</a:t>
            </a:r>
            <a:r>
              <a:rPr lang="en-US" sz="4000" dirty="0"/>
              <a:t>, P</a:t>
            </a:r>
            <a:r>
              <a:rPr lang="en-US" sz="4000" baseline="-25000" dirty="0"/>
              <a:t>5</a:t>
            </a:r>
            <a:r>
              <a:rPr lang="en-US" sz="4000" dirty="0"/>
              <a:t>} are all skyline groups for MAX function having same unique skyline vector [4, 5, 5</a:t>
            </a:r>
            <a:r>
              <a:rPr lang="en-US" sz="4000" dirty="0" smtClean="0"/>
              <a:t>].</a:t>
            </a:r>
            <a:endParaRPr lang="en-US" sz="4000" dirty="0"/>
          </a:p>
        </p:txBody>
      </p:sp>
      <p:pic>
        <p:nvPicPr>
          <p:cNvPr id="174" name="Picture 17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9030" y="914400"/>
            <a:ext cx="5943600" cy="2062222"/>
          </a:xfrm>
          <a:prstGeom prst="rect">
            <a:avLst/>
          </a:prstGeom>
        </p:spPr>
      </p:pic>
      <p:sp>
        <p:nvSpPr>
          <p:cNvPr id="176" name="TextBox 175"/>
          <p:cNvSpPr txBox="1"/>
          <p:nvPr/>
        </p:nvSpPr>
        <p:spPr>
          <a:xfrm>
            <a:off x="22464065" y="31743179"/>
            <a:ext cx="9997136" cy="615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4000" dirty="0" smtClean="0"/>
              <a:t>Input pruning significantly reduces size of </a:t>
            </a:r>
            <a:r>
              <a:rPr lang="en-US" sz="4000" i="1" dirty="0" smtClean="0">
                <a:solidFill>
                  <a:srgbClr val="C00000"/>
                </a:solidFill>
              </a:rPr>
              <a:t>n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320" name="TextBox 319"/>
          <p:cNvSpPr txBox="1"/>
          <p:nvPr/>
        </p:nvSpPr>
        <p:spPr>
          <a:xfrm>
            <a:off x="22402800" y="15125596"/>
            <a:ext cx="10058400" cy="48320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182880" rIns="182880" rtlCol="0">
            <a:spAutoFit/>
          </a:bodyPr>
          <a:lstStyle/>
          <a:p>
            <a:pPr algn="just"/>
            <a:r>
              <a:rPr lang="en-US" sz="3600" dirty="0" smtClean="0"/>
              <a:t>For MIN and MAX, if </a:t>
            </a:r>
            <a:r>
              <a:rPr lang="en-US" sz="3600" i="1" dirty="0"/>
              <a:t>G</a:t>
            </a:r>
            <a:r>
              <a:rPr lang="en-US" sz="3600" dirty="0"/>
              <a:t> ϵ </a:t>
            </a:r>
            <a:r>
              <a:rPr lang="en-US" sz="3600" i="1" dirty="0"/>
              <a:t>Sky(</a:t>
            </a:r>
            <a:r>
              <a:rPr lang="en-US" sz="3600" i="1" dirty="0" err="1"/>
              <a:t>D,k</a:t>
            </a:r>
            <a:r>
              <a:rPr lang="en-US" sz="3600" i="1" dirty="0"/>
              <a:t>)</a:t>
            </a:r>
            <a:r>
              <a:rPr lang="en-US" sz="3600" dirty="0"/>
              <a:t>, then at least one </a:t>
            </a:r>
            <a:r>
              <a:rPr lang="en-US" sz="3600" i="1" dirty="0"/>
              <a:t>(</a:t>
            </a:r>
            <a:r>
              <a:rPr lang="en-US" sz="3600" i="1" dirty="0" smtClean="0"/>
              <a:t>k-1)-tuple</a:t>
            </a:r>
            <a:r>
              <a:rPr lang="en-US" sz="3600" dirty="0" smtClean="0"/>
              <a:t> </a:t>
            </a:r>
            <a:r>
              <a:rPr lang="en-US" sz="3600" dirty="0"/>
              <a:t>subset of </a:t>
            </a:r>
            <a:r>
              <a:rPr lang="en-US" sz="3600" i="1" dirty="0"/>
              <a:t>G</a:t>
            </a:r>
            <a:r>
              <a:rPr lang="en-US" sz="3600" dirty="0"/>
              <a:t> will be a </a:t>
            </a:r>
            <a:r>
              <a:rPr lang="en-US" sz="3600" i="1" dirty="0" smtClean="0"/>
              <a:t>(k-1)-tuple</a:t>
            </a:r>
            <a:r>
              <a:rPr lang="en-US" sz="3600" dirty="0" smtClean="0"/>
              <a:t> </a:t>
            </a:r>
            <a:r>
              <a:rPr lang="en-US" sz="3600" dirty="0"/>
              <a:t>skyline</a:t>
            </a:r>
            <a:r>
              <a:rPr lang="en-US" sz="3600" dirty="0" smtClean="0"/>
              <a:t>. This is weaker than Apriori property; such called Weak Candidate Generation Property Method (WCM).</a:t>
            </a:r>
          </a:p>
          <a:p>
            <a:pPr algn="just"/>
            <a:endParaRPr lang="en-US" sz="2000" i="1" dirty="0"/>
          </a:p>
          <a:p>
            <a:pPr algn="just"/>
            <a:r>
              <a:rPr lang="en-US" sz="3600" dirty="0" smtClean="0"/>
              <a:t>This is only valid when distinct value property holds. However, our algorithm extends this to general cases.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TextBox 342"/>
              <p:cNvSpPr txBox="1"/>
              <p:nvPr/>
            </p:nvSpPr>
            <p:spPr>
              <a:xfrm>
                <a:off x="11430000" y="17141841"/>
                <a:ext cx="10058400" cy="36709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91440" rIns="91440" rtlCol="0">
                <a:spAutoFit/>
              </a:bodyPr>
              <a:lstStyle/>
              <a:p>
                <a:pPr algn="just"/>
                <a:r>
                  <a:rPr lang="en-US" sz="3600" dirty="0" smtClean="0"/>
                  <a:t>We arbitrarily order tuples as D = {</a:t>
                </a:r>
                <a:r>
                  <a:rPr lang="en" sz="3600" i="1" dirty="0"/>
                  <a:t>t</a:t>
                </a:r>
                <a:r>
                  <a:rPr lang="en" sz="3600" i="1" baseline="-25000" dirty="0"/>
                  <a:t>1</a:t>
                </a:r>
                <a:r>
                  <a:rPr lang="en" sz="3600" i="1" dirty="0"/>
                  <a:t>, t</a:t>
                </a:r>
                <a:r>
                  <a:rPr lang="en" sz="3600" i="1" baseline="-25000" dirty="0"/>
                  <a:t>2</a:t>
                </a:r>
                <a:r>
                  <a:rPr lang="en" sz="3600" i="1" dirty="0"/>
                  <a:t>, …, t</a:t>
                </a:r>
                <a:r>
                  <a:rPr lang="en" sz="3600" i="1" baseline="-25000" dirty="0"/>
                  <a:t>n</a:t>
                </a:r>
                <a:r>
                  <a:rPr lang="en-US" sz="3600" dirty="0" smtClean="0"/>
                  <a:t>} and call </a:t>
                </a:r>
                <a:r>
                  <a:rPr lang="en-US" sz="3600" i="1" dirty="0" smtClean="0"/>
                  <a:t>k-tuple</a:t>
                </a:r>
                <a:r>
                  <a:rPr lang="en-US" sz="3600" dirty="0" smtClean="0"/>
                  <a:t> skyline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/>
                          </a:rPr>
                          <m:t>𝑆𝑘𝑦</m:t>
                        </m:r>
                      </m:e>
                      <m:sub>
                        <m:r>
                          <a:rPr lang="en-US" sz="3600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sz="3600" b="0" i="1" smtClean="0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3600" dirty="0" smtClean="0"/>
                  <a:t>. From above observation, if </a:t>
                </a:r>
                <a:r>
                  <a:rPr lang="en-US" sz="3600" i="1" dirty="0"/>
                  <a:t>G</a:t>
                </a:r>
                <a:r>
                  <a:rPr lang="en-US" sz="3600" dirty="0" smtClean="0"/>
                  <a:t> </a:t>
                </a:r>
                <a:r>
                  <a:rPr lang="en-US" sz="3600" dirty="0"/>
                  <a:t>ϵ</a:t>
                </a:r>
                <a:r>
                  <a:rPr lang="en-US" sz="36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/>
                          </a:rPr>
                          <m:t>𝑆𝑘𝑦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sz="3600" i="1">
                            <a:latin typeface="Cambria Math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3600" dirty="0" smtClean="0"/>
                  <a:t> and </a:t>
                </a:r>
                <a:r>
                  <a:rPr lang="en-US" sz="3600" i="1" dirty="0" err="1" smtClean="0"/>
                  <a:t>t</a:t>
                </a:r>
                <a:r>
                  <a:rPr lang="en-US" sz="3600" i="1" baseline="-25000" dirty="0" err="1" smtClean="0"/>
                  <a:t>n</a:t>
                </a:r>
                <a:r>
                  <a:rPr lang="en-US" sz="3600" dirty="0" smtClean="0"/>
                  <a:t> </a:t>
                </a:r>
                <a:r>
                  <a:rPr lang="en-US" sz="3600" dirty="0"/>
                  <a:t>ϵ </a:t>
                </a:r>
                <a:r>
                  <a:rPr lang="en-US" sz="3600" i="1" dirty="0"/>
                  <a:t>G</a:t>
                </a:r>
                <a:r>
                  <a:rPr lang="en-US" sz="3600" dirty="0" smtClean="0"/>
                  <a:t>, then </a:t>
                </a:r>
                <a:r>
                  <a:rPr lang="en-US" sz="3600" i="1" dirty="0" smtClean="0"/>
                  <a:t>G\{</a:t>
                </a:r>
                <a:r>
                  <a:rPr lang="en-US" sz="3600" i="1" dirty="0" err="1" smtClean="0"/>
                  <a:t>t</a:t>
                </a:r>
                <a:r>
                  <a:rPr lang="en-US" sz="3600" i="1" baseline="-25000" dirty="0" err="1" smtClean="0"/>
                  <a:t>n</a:t>
                </a:r>
                <a:r>
                  <a:rPr lang="en-US" sz="3600" i="1" dirty="0" smtClean="0"/>
                  <a:t>}</a:t>
                </a:r>
                <a:r>
                  <a:rPr lang="en-US" sz="3600" dirty="0" smtClean="0"/>
                  <a:t> </a:t>
                </a:r>
                <a:r>
                  <a:rPr lang="en-US" sz="3600" dirty="0"/>
                  <a:t>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/>
                          </a:rPr>
                          <m:t>𝑆𝑘𝑦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𝑘</m:t>
                        </m:r>
                        <m:r>
                          <a:rPr lang="en-US" sz="3600" b="0" i="1" smtClean="0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sz="3600" i="1">
                            <a:latin typeface="Cambria Math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3600" dirty="0" smtClean="0"/>
                  <a:t>. </a:t>
                </a:r>
                <a:endParaRPr lang="en-US" sz="3600" dirty="0"/>
              </a:p>
              <a:p>
                <a:pPr algn="just"/>
                <a:endParaRPr lang="en-US" sz="1500" dirty="0" smtClean="0"/>
              </a:p>
              <a:p>
                <a:pPr algn="just"/>
                <a:r>
                  <a:rPr lang="en-US" sz="3600" dirty="0" smtClean="0"/>
                  <a:t>We develop a dynamic programming based algorithm based on this property and name it Order Specific Property Method (OSM).</a:t>
                </a:r>
                <a:endParaRPr lang="en-US" sz="3600" dirty="0"/>
              </a:p>
            </p:txBody>
          </p:sp>
        </mc:Choice>
        <mc:Fallback xmlns="">
          <p:sp>
            <p:nvSpPr>
              <p:cNvPr id="343" name="TextBox 3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0" y="17141841"/>
                <a:ext cx="10058400" cy="3670941"/>
              </a:xfrm>
              <a:prstGeom prst="rect">
                <a:avLst/>
              </a:prstGeom>
              <a:blipFill rotWithShape="1">
                <a:blip r:embed="rId10"/>
                <a:stretch>
                  <a:fillRect l="-1755" t="-2318" r="-1755" b="-5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0" name="TextBox 379"/>
          <p:cNvSpPr txBox="1"/>
          <p:nvPr/>
        </p:nvSpPr>
        <p:spPr>
          <a:xfrm>
            <a:off x="22438617" y="24986558"/>
            <a:ext cx="998858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4000" dirty="0" smtClean="0"/>
              <a:t>WCM is satisfied by MIN and MAX. SUM does not satisfy this property. </a:t>
            </a:r>
            <a:endParaRPr lang="en-US" sz="4000" dirty="0"/>
          </a:p>
        </p:txBody>
      </p:sp>
      <p:sp>
        <p:nvSpPr>
          <p:cNvPr id="381" name="Rounded Rectangle 380"/>
          <p:cNvSpPr/>
          <p:nvPr/>
        </p:nvSpPr>
        <p:spPr>
          <a:xfrm>
            <a:off x="457200" y="457200"/>
            <a:ext cx="42976800" cy="32004000"/>
          </a:xfrm>
          <a:prstGeom prst="roundRect">
            <a:avLst>
              <a:gd name="adj" fmla="val 1930"/>
            </a:avLst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3375600" y="6354660"/>
            <a:ext cx="9601200" cy="58631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sz="4000" dirty="0" smtClean="0"/>
              <a:t>This step is necessary for finding all skyline groups from unique skyline vectors</a:t>
            </a:r>
          </a:p>
          <a:p>
            <a:endParaRPr lang="en-US" sz="1500" dirty="0" smtClean="0"/>
          </a:p>
          <a:p>
            <a:pPr marL="571500" indent="-571500">
              <a:buSzPct val="150000"/>
              <a:buFont typeface="Arial" pitchFamily="34" charset="0"/>
              <a:buChar char="•"/>
            </a:pPr>
            <a:r>
              <a:rPr lang="en-US" sz="4000" b="1" dirty="0" smtClean="0"/>
              <a:t>MIN</a:t>
            </a:r>
            <a:r>
              <a:rPr lang="en-US" sz="4000" dirty="0" smtClean="0"/>
              <a:t>: It is sufficient to find all input tuples which are equal to or </a:t>
            </a:r>
            <a:r>
              <a:rPr lang="en-US" sz="4000" dirty="0"/>
              <a:t>dominate </a:t>
            </a:r>
            <a:r>
              <a:rPr lang="en-US" sz="4000" dirty="0" smtClean="0"/>
              <a:t>a skyline vector and then find </a:t>
            </a:r>
            <a:r>
              <a:rPr lang="en-US" sz="4000" i="1" dirty="0" smtClean="0"/>
              <a:t>k-tuple</a:t>
            </a:r>
            <a:r>
              <a:rPr lang="en-US" sz="4000" dirty="0" smtClean="0"/>
              <a:t> combination of these; time complexity O(n).</a:t>
            </a:r>
          </a:p>
          <a:p>
            <a:pPr marL="571500" indent="-571500">
              <a:buSzPct val="150000"/>
              <a:buFont typeface="Arial" pitchFamily="34" charset="0"/>
              <a:buChar char="•"/>
            </a:pPr>
            <a:r>
              <a:rPr lang="en-US" sz="4000" b="1" dirty="0" smtClean="0"/>
              <a:t>MAX</a:t>
            </a:r>
            <a:r>
              <a:rPr lang="en-US" sz="4000" dirty="0" smtClean="0"/>
              <a:t>: The problem is NP-hard. But simple brute-force is practically efficient because of small input size.</a:t>
            </a:r>
            <a:endParaRPr lang="en-US" sz="4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210964"/>
              </p:ext>
            </p:extLst>
          </p:nvPr>
        </p:nvGraphicFramePr>
        <p:xfrm>
          <a:off x="5046254" y="15202174"/>
          <a:ext cx="2765136" cy="71776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6498"/>
                <a:gridCol w="979319"/>
                <a:gridCol w="979319"/>
              </a:tblGrid>
              <a:tr h="518490">
                <a:tc gridSpan="3"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600" b="1" dirty="0" smtClean="0"/>
                        <a:t>MIN</a:t>
                      </a:r>
                      <a:endParaRPr lang="en" sz="2600" b="1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5909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100" b="1" dirty="0" smtClean="0"/>
                        <a:t>Points</a:t>
                      </a:r>
                      <a:endParaRPr lang="en" sz="2100" b="1" dirty="0"/>
                    </a:p>
                  </a:txBody>
                  <a:tcPr marL="0" marR="0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100" b="1" dirty="0" smtClean="0"/>
                        <a:t>Assists</a:t>
                      </a:r>
                      <a:endParaRPr lang="en" sz="21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" sz="2100" b="1" dirty="0" smtClean="0"/>
                        <a:t>Blocks</a:t>
                      </a:r>
                      <a:endParaRPr lang="en" sz="2100" b="1" dirty="0"/>
                    </a:p>
                  </a:txBody>
                  <a:tcPr marL="91425" marR="91425" marT="91425" marB="91425"/>
                </a:tc>
              </a:tr>
              <a:tr h="365459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3</a:t>
                      </a:r>
                      <a:endParaRPr lang="en" sz="2800" b="1" dirty="0"/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2</a:t>
                      </a:r>
                      <a:endParaRPr lang="en" sz="2800" b="1" dirty="0"/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3</a:t>
                      </a:r>
                      <a:endParaRPr lang="en" sz="2800" b="1" dirty="0"/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35010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2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1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2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</a:tr>
              <a:tr h="304560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3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1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2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2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1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2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</a:tr>
              <a:tr h="228838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3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1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2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2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1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2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</a:tr>
              <a:tr h="391318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2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1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2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</a:tr>
              <a:tr h="457200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4</a:t>
                      </a:r>
                      <a:endParaRPr lang="en" sz="2800" b="1" dirty="0"/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1</a:t>
                      </a:r>
                      <a:endParaRPr lang="en" sz="2800" b="1" dirty="0"/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2</a:t>
                      </a:r>
                      <a:endParaRPr lang="en" sz="2800" b="1" dirty="0"/>
                    </a:p>
                  </a:txBody>
                  <a:tcPr marL="91425" marR="91425" marT="91425" marB="9142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2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1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2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2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1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2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209098"/>
              </p:ext>
            </p:extLst>
          </p:nvPr>
        </p:nvGraphicFramePr>
        <p:xfrm>
          <a:off x="7807257" y="15198774"/>
          <a:ext cx="2765136" cy="71776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06498"/>
                <a:gridCol w="979319"/>
                <a:gridCol w="979319"/>
              </a:tblGrid>
              <a:tr h="518490">
                <a:tc gridSpan="3"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600" b="1" dirty="0" smtClean="0"/>
                        <a:t>MAX</a:t>
                      </a:r>
                      <a:endParaRPr lang="en" sz="2600" b="1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5909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100" b="1" dirty="0" smtClean="0"/>
                        <a:t>Points</a:t>
                      </a:r>
                      <a:endParaRPr lang="en" sz="2100" b="1" dirty="0"/>
                    </a:p>
                  </a:txBody>
                  <a:tcPr marL="0" marR="0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100" b="1" dirty="0" smtClean="0"/>
                        <a:t>Assists</a:t>
                      </a:r>
                      <a:endParaRPr lang="en" sz="21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" sz="2100" b="1" dirty="0" smtClean="0"/>
                        <a:t>Blocks</a:t>
                      </a:r>
                      <a:endParaRPr lang="en" sz="2100" b="1" dirty="0"/>
                    </a:p>
                  </a:txBody>
                  <a:tcPr marL="91425" marR="91425" marT="91425" marB="91425"/>
                </a:tc>
              </a:tr>
              <a:tr h="365459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4</a:t>
                      </a:r>
                      <a:endParaRPr lang="en" sz="2800" b="1" dirty="0"/>
                    </a:p>
                  </a:txBody>
                  <a:tcPr marL="91425" marR="91425" marT="91425" marB="9142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5</a:t>
                      </a:r>
                      <a:endParaRPr lang="en" sz="2800" b="1" dirty="0"/>
                    </a:p>
                  </a:txBody>
                  <a:tcPr marL="91425" marR="91425" marT="91425" marB="9142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5</a:t>
                      </a:r>
                      <a:endParaRPr lang="en" sz="2800" b="1" dirty="0"/>
                    </a:p>
                  </a:txBody>
                  <a:tcPr marL="91425" marR="91425" marT="91425" marB="9142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35010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4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4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5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</a:tr>
              <a:tr h="304560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4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4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5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4</a:t>
                      </a:r>
                      <a:endParaRPr lang="en" sz="2800" b="1" dirty="0"/>
                    </a:p>
                  </a:txBody>
                  <a:tcPr marL="91425" marR="91425" marT="91425" marB="9142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5</a:t>
                      </a:r>
                      <a:endParaRPr lang="en" sz="2800" b="1" dirty="0"/>
                    </a:p>
                  </a:txBody>
                  <a:tcPr marL="91425" marR="91425" marT="91425" marB="9142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5</a:t>
                      </a:r>
                      <a:endParaRPr lang="en" sz="2800" b="1" dirty="0"/>
                    </a:p>
                  </a:txBody>
                  <a:tcPr marL="91425" marR="91425" marT="91425" marB="9142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28838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4</a:t>
                      </a:r>
                      <a:endParaRPr lang="en" sz="2800" b="1" dirty="0"/>
                    </a:p>
                  </a:txBody>
                  <a:tcPr marL="91425" marR="91425" marT="91425" marB="9142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5</a:t>
                      </a:r>
                      <a:endParaRPr lang="en" sz="2800" b="1" dirty="0"/>
                    </a:p>
                  </a:txBody>
                  <a:tcPr marL="91425" marR="91425" marT="91425" marB="9142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5</a:t>
                      </a:r>
                      <a:endParaRPr lang="en" sz="2800" b="1" dirty="0"/>
                    </a:p>
                  </a:txBody>
                  <a:tcPr marL="91425" marR="91425" marT="91425" marB="9142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4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4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5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</a:tr>
              <a:tr h="391318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4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5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3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</a:tr>
              <a:tr h="457200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4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5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3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</a:tr>
              <a:tr h="457200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4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2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3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4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5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3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322" name="Rectangle 321"/>
          <p:cNvSpPr/>
          <p:nvPr/>
        </p:nvSpPr>
        <p:spPr>
          <a:xfrm>
            <a:off x="906379" y="5295199"/>
            <a:ext cx="9601200" cy="6795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atin typeface="Albertus MT" pitchFamily="18" charset="0"/>
              </a:rPr>
              <a:t>MOTIVATION</a:t>
            </a:r>
            <a:endParaRPr lang="en-US" sz="6000" b="1" dirty="0">
              <a:latin typeface="Albertus MT" pitchFamily="18" charset="0"/>
            </a:endParaRPr>
          </a:p>
        </p:txBody>
      </p:sp>
      <p:sp>
        <p:nvSpPr>
          <p:cNvPr id="323" name="Rectangle 322"/>
          <p:cNvSpPr/>
          <p:nvPr/>
        </p:nvSpPr>
        <p:spPr>
          <a:xfrm>
            <a:off x="886183" y="10371927"/>
            <a:ext cx="9601200" cy="701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atin typeface="Albertus MT" pitchFamily="18" charset="0"/>
              </a:rPr>
              <a:t>SKYLINE GROUP</a:t>
            </a:r>
            <a:endParaRPr lang="en-US" sz="6000" b="1" dirty="0">
              <a:latin typeface="Albertus MT" pitchFamily="18" charset="0"/>
            </a:endParaRPr>
          </a:p>
        </p:txBody>
      </p:sp>
      <p:sp>
        <p:nvSpPr>
          <p:cNvPr id="324" name="Rectangle 323"/>
          <p:cNvSpPr/>
          <p:nvPr/>
        </p:nvSpPr>
        <p:spPr>
          <a:xfrm>
            <a:off x="33387630" y="5295199"/>
            <a:ext cx="9601200" cy="6795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atin typeface="Albertus MT" pitchFamily="18" charset="0"/>
              </a:rPr>
              <a:t>POST  PROCESSING</a:t>
            </a:r>
            <a:endParaRPr lang="en-US" sz="6000" b="1" dirty="0">
              <a:latin typeface="Albertus MT" pitchFamily="18" charset="0"/>
            </a:endParaRPr>
          </a:p>
        </p:txBody>
      </p:sp>
      <p:sp>
        <p:nvSpPr>
          <p:cNvPr id="326" name="Rectangle 325"/>
          <p:cNvSpPr/>
          <p:nvPr/>
        </p:nvSpPr>
        <p:spPr>
          <a:xfrm>
            <a:off x="33370955" y="29650342"/>
            <a:ext cx="9601200" cy="6848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atin typeface="Albertus MT" pitchFamily="18" charset="0"/>
              </a:rPr>
              <a:t>REFERENCES</a:t>
            </a:r>
            <a:endParaRPr lang="en-US" sz="6000" b="1" dirty="0">
              <a:latin typeface="Albertus MT" pitchFamily="18" charset="0"/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11444288" y="5302511"/>
            <a:ext cx="21016912" cy="6722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atin typeface="Albertus MT" pitchFamily="18" charset="0"/>
              </a:rPr>
              <a:t>SYSTEM FRAMEWORK</a:t>
            </a:r>
            <a:endParaRPr lang="en-US" sz="6000" b="1" dirty="0">
              <a:latin typeface="Albertus MT" pitchFamily="18" charset="0"/>
            </a:endParaRPr>
          </a:p>
        </p:txBody>
      </p:sp>
      <p:sp>
        <p:nvSpPr>
          <p:cNvPr id="328" name="Rectangle 327"/>
          <p:cNvSpPr/>
          <p:nvPr/>
        </p:nvSpPr>
        <p:spPr>
          <a:xfrm>
            <a:off x="11465817" y="6205154"/>
            <a:ext cx="2326383" cy="633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Baseline</a:t>
            </a:r>
            <a:endParaRPr lang="en-US" sz="3000" b="1" dirty="0"/>
          </a:p>
        </p:txBody>
      </p:sp>
      <p:sp>
        <p:nvSpPr>
          <p:cNvPr id="368" name="TextBox 367"/>
          <p:cNvSpPr txBox="1"/>
          <p:nvPr/>
        </p:nvSpPr>
        <p:spPr>
          <a:xfrm>
            <a:off x="11465816" y="7215169"/>
            <a:ext cx="232638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/>
              <a:t>n </a:t>
            </a:r>
            <a:r>
              <a:rPr lang="en-US" sz="3200" b="1" dirty="0" smtClean="0"/>
              <a:t>tuples</a:t>
            </a:r>
          </a:p>
          <a:p>
            <a:pPr algn="ctr"/>
            <a:r>
              <a:rPr lang="en-US" sz="3200" b="1" dirty="0" smtClean="0"/>
              <a:t>Group size</a:t>
            </a:r>
            <a:r>
              <a:rPr lang="en-US" sz="3200" b="1" i="1" dirty="0" smtClean="0"/>
              <a:t> k</a:t>
            </a:r>
            <a:endParaRPr lang="en-US" sz="32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TextBox 368"/>
              <p:cNvSpPr txBox="1"/>
              <p:nvPr/>
            </p:nvSpPr>
            <p:spPr>
              <a:xfrm>
                <a:off x="17712556" y="7032261"/>
                <a:ext cx="2599507" cy="14352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3200" b="1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sz="3200" b="1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3200" b="1" i="1"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pt-BR" sz="3200" b="1" i="1">
                                  <a:latin typeface="Cambria Math"/>
                                </a:rPr>
                                <m:t>𝒌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b="1" dirty="0" smtClean="0"/>
              </a:p>
              <a:p>
                <a:pPr algn="ctr"/>
                <a:r>
                  <a:rPr lang="en-US" sz="3200" b="1" dirty="0" smtClean="0"/>
                  <a:t>combinations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369" name="TextBox 3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2556" y="7032261"/>
                <a:ext cx="2599507" cy="1435201"/>
              </a:xfrm>
              <a:prstGeom prst="rect">
                <a:avLst/>
              </a:prstGeom>
              <a:blipFill rotWithShape="1">
                <a:blip r:embed="rId11"/>
                <a:stretch>
                  <a:fillRect l="-3738" r="-3271" b="-1308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0" name="TextBox 369"/>
          <p:cNvSpPr txBox="1"/>
          <p:nvPr/>
        </p:nvSpPr>
        <p:spPr>
          <a:xfrm>
            <a:off x="17875596" y="9315932"/>
            <a:ext cx="228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 smtClean="0"/>
              <a:t>All Skyline Groups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Box 370"/>
              <p:cNvSpPr txBox="1"/>
              <p:nvPr/>
            </p:nvSpPr>
            <p:spPr>
              <a:xfrm>
                <a:off x="11403519" y="10387150"/>
                <a:ext cx="10772509" cy="266669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457200" indent="-457200">
                  <a:buSzPct val="150000"/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pt-BR" sz="40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40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sz="4000" b="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pt-BR" sz="4000" b="0" i="1"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4000" dirty="0" smtClean="0"/>
                  <a:t> is very large number, we may not be able</a:t>
                </a:r>
              </a:p>
              <a:p>
                <a:pPr>
                  <a:buSzPct val="150000"/>
                </a:pPr>
                <a:r>
                  <a:rPr lang="en-US" sz="4000" dirty="0"/>
                  <a:t> </a:t>
                </a:r>
                <a:r>
                  <a:rPr lang="en-US" sz="4000" dirty="0" smtClean="0"/>
                  <a:t>   to afford computing or storing such big</a:t>
                </a:r>
              </a:p>
              <a:p>
                <a:pPr>
                  <a:buSzPct val="150000"/>
                </a:pPr>
                <a:r>
                  <a:rPr lang="en-US" sz="4000" dirty="0"/>
                  <a:t> </a:t>
                </a:r>
                <a:r>
                  <a:rPr lang="en-US" sz="4000" dirty="0" smtClean="0"/>
                  <a:t>   number of group combinations.</a:t>
                </a:r>
              </a:p>
              <a:p>
                <a:pPr marL="457200" indent="-457200">
                  <a:buSzPct val="150000"/>
                  <a:buFont typeface="Arial" pitchFamily="34" charset="0"/>
                  <a:buChar char="•"/>
                </a:pPr>
                <a:r>
                  <a:rPr lang="en-US" sz="4000" dirty="0" smtClean="0"/>
                  <a:t>Number of all skyline groups can be very large.</a:t>
                </a:r>
                <a:endParaRPr lang="en-US" sz="4000" dirty="0"/>
              </a:p>
            </p:txBody>
          </p:sp>
        </mc:Choice>
        <mc:Fallback xmlns="">
          <p:sp>
            <p:nvSpPr>
              <p:cNvPr id="371" name="TextBox 3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519" y="10387150"/>
                <a:ext cx="10772509" cy="2666692"/>
              </a:xfrm>
              <a:prstGeom prst="rect">
                <a:avLst/>
              </a:prstGeom>
              <a:blipFill rotWithShape="1">
                <a:blip r:embed="rId12"/>
                <a:stretch>
                  <a:fillRect l="-3962" t="-2288" b="-14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368" idx="3"/>
            <a:endCxn id="369" idx="1"/>
          </p:cNvCxnSpPr>
          <p:nvPr/>
        </p:nvCxnSpPr>
        <p:spPr>
          <a:xfrm flipV="1">
            <a:off x="13792200" y="7749862"/>
            <a:ext cx="3920356" cy="391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053441" y="6804539"/>
            <a:ext cx="3320159" cy="1015663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3000" dirty="0" smtClean="0"/>
              <a:t>Group Enumeration</a:t>
            </a:r>
          </a:p>
          <a:p>
            <a:pPr algn="ctr"/>
            <a:r>
              <a:rPr lang="en-US" sz="3000" dirty="0" smtClean="0"/>
              <a:t>SUM/ MIN/ MAX</a:t>
            </a:r>
            <a:endParaRPr lang="en-US" sz="3000" dirty="0"/>
          </a:p>
        </p:txBody>
      </p:sp>
      <p:cxnSp>
        <p:nvCxnSpPr>
          <p:cNvPr id="9" name="Straight Arrow Connector 8"/>
          <p:cNvCxnSpPr>
            <a:stCxn id="369" idx="2"/>
            <a:endCxn id="370" idx="0"/>
          </p:cNvCxnSpPr>
          <p:nvPr/>
        </p:nvCxnSpPr>
        <p:spPr>
          <a:xfrm>
            <a:off x="19012310" y="8467462"/>
            <a:ext cx="6286" cy="84847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/>
          <p:cNvSpPr txBox="1"/>
          <p:nvPr/>
        </p:nvSpPr>
        <p:spPr>
          <a:xfrm>
            <a:off x="16012079" y="8509434"/>
            <a:ext cx="2937957" cy="553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rIns="0" rtlCol="0">
            <a:spAutoFit/>
          </a:bodyPr>
          <a:lstStyle/>
          <a:p>
            <a:pPr algn="ctr"/>
            <a:r>
              <a:rPr lang="en-US" sz="3000" dirty="0" smtClean="0"/>
              <a:t>Skyline Operation</a:t>
            </a:r>
            <a:endParaRPr lang="en-US" sz="3000" dirty="0"/>
          </a:p>
        </p:txBody>
      </p:sp>
      <p:sp>
        <p:nvSpPr>
          <p:cNvPr id="373" name="Rectangle 372"/>
          <p:cNvSpPr/>
          <p:nvPr/>
        </p:nvSpPr>
        <p:spPr>
          <a:xfrm>
            <a:off x="11461126" y="9431146"/>
            <a:ext cx="2331074" cy="633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Challenges</a:t>
            </a:r>
            <a:endParaRPr lang="en-US" sz="3000" b="1" dirty="0"/>
          </a:p>
        </p:txBody>
      </p:sp>
      <p:sp>
        <p:nvSpPr>
          <p:cNvPr id="375" name="TextBox 374"/>
          <p:cNvSpPr txBox="1"/>
          <p:nvPr/>
        </p:nvSpPr>
        <p:spPr>
          <a:xfrm>
            <a:off x="22406349" y="6977360"/>
            <a:ext cx="232638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/>
              <a:t>n </a:t>
            </a:r>
            <a:r>
              <a:rPr lang="en-US" sz="3200" b="1" dirty="0" smtClean="0"/>
              <a:t>tuples</a:t>
            </a:r>
          </a:p>
          <a:p>
            <a:pPr algn="ctr"/>
            <a:r>
              <a:rPr lang="en-US" sz="3200" b="1" dirty="0" smtClean="0"/>
              <a:t>Group size</a:t>
            </a:r>
            <a:r>
              <a:rPr lang="en-US" sz="3200" b="1" i="1" dirty="0" smtClean="0"/>
              <a:t> k</a:t>
            </a:r>
            <a:endParaRPr lang="en-US" sz="32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/>
              <p:cNvSpPr txBox="1"/>
              <p:nvPr/>
            </p:nvSpPr>
            <p:spPr>
              <a:xfrm>
                <a:off x="26546968" y="6977360"/>
                <a:ext cx="2599507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200" b="1" dirty="0" smtClean="0"/>
              </a:p>
              <a:p>
                <a:r>
                  <a:rPr lang="en-US" sz="3200" b="1" dirty="0" smtClean="0">
                    <a:solidFill>
                      <a:srgbClr val="002060"/>
                    </a:solidFill>
                  </a:rPr>
                  <a:t>where </a:t>
                </a:r>
                <a:r>
                  <a:rPr lang="en-US" sz="3200" b="1" i="1" dirty="0" smtClean="0">
                    <a:solidFill>
                      <a:srgbClr val="002060"/>
                    </a:solidFill>
                  </a:rPr>
                  <a:t>n</a:t>
                </a:r>
                <a:r>
                  <a:rPr lang="en-US" sz="3200" b="1" dirty="0" smtClean="0">
                    <a:solidFill>
                      <a:srgbClr val="002060"/>
                    </a:solidFill>
                  </a:rPr>
                  <a:t> &gt;&gt;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sz="3200" b="1" i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76" name="TextBox 3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6968" y="6977360"/>
                <a:ext cx="2599507" cy="1077218"/>
              </a:xfrm>
              <a:prstGeom prst="rect">
                <a:avLst/>
              </a:prstGeom>
              <a:blipFill rotWithShape="1">
                <a:blip r:embed="rId13"/>
                <a:stretch>
                  <a:fillRect l="-5841" b="-179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/>
              <p:cNvSpPr txBox="1"/>
              <p:nvPr/>
            </p:nvSpPr>
            <p:spPr>
              <a:xfrm>
                <a:off x="26042725" y="9200718"/>
                <a:ext cx="6384472" cy="11665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b="1" dirty="0" smtClean="0"/>
                  <a:t>Candidate Groups</a:t>
                </a:r>
              </a:p>
              <a:p>
                <a:pPr algn="ctr"/>
                <a:r>
                  <a:rPr lang="en-US" sz="3200" b="1" dirty="0" smtClean="0">
                    <a:solidFill>
                      <a:srgbClr val="002060"/>
                    </a:solidFill>
                  </a:rPr>
                  <a:t>Candidate Groups </a:t>
                </a:r>
                <a:r>
                  <a:rPr lang="en-US" sz="3200" b="1" dirty="0">
                    <a:solidFill>
                      <a:srgbClr val="002060"/>
                    </a:solidFill>
                  </a:rPr>
                  <a:t>&lt;&lt;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32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32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sz="32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3200" b="1" i="1" baseline="3000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′</m:t>
                            </m:r>
                          </m:num>
                          <m:den>
                            <m:r>
                              <a:rPr lang="pt-BR" sz="32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𝒌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b="1" dirty="0">
                    <a:solidFill>
                      <a:srgbClr val="002060"/>
                    </a:solidFill>
                  </a:rPr>
                  <a:t> &lt;&lt;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32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32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sz="32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pt-BR" sz="32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𝒌</m:t>
                            </m:r>
                          </m:den>
                        </m:f>
                      </m:e>
                    </m:d>
                  </m:oMath>
                </a14:m>
                <a:endParaRPr lang="en-US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77" name="TextBox 3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2725" y="9200718"/>
                <a:ext cx="6384472" cy="1166538"/>
              </a:xfrm>
              <a:prstGeom prst="rect">
                <a:avLst/>
              </a:prstGeom>
              <a:blipFill rotWithShape="1">
                <a:blip r:embed="rId14"/>
                <a:stretch>
                  <a:fillRect t="-5670" b="-118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8" name="Straight Arrow Connector 377"/>
          <p:cNvCxnSpPr>
            <a:stCxn id="375" idx="3"/>
            <a:endCxn id="376" idx="1"/>
          </p:cNvCxnSpPr>
          <p:nvPr/>
        </p:nvCxnSpPr>
        <p:spPr>
          <a:xfrm>
            <a:off x="24732733" y="7515969"/>
            <a:ext cx="1814235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376" idx="2"/>
            <a:endCxn id="377" idx="0"/>
          </p:cNvCxnSpPr>
          <p:nvPr/>
        </p:nvCxnSpPr>
        <p:spPr>
          <a:xfrm>
            <a:off x="27846722" y="8054578"/>
            <a:ext cx="1388239" cy="114614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TextBox 381"/>
          <p:cNvSpPr txBox="1"/>
          <p:nvPr/>
        </p:nvSpPr>
        <p:spPr>
          <a:xfrm>
            <a:off x="28301872" y="8048578"/>
            <a:ext cx="3782560" cy="10156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rIns="0" rtlCol="0">
            <a:spAutoFit/>
          </a:bodyPr>
          <a:lstStyle/>
          <a:p>
            <a:pPr algn="ctr"/>
            <a:r>
              <a:rPr lang="en-US" sz="3000" dirty="0" smtClean="0"/>
              <a:t>Search Space Pruning</a:t>
            </a:r>
          </a:p>
          <a:p>
            <a:pPr algn="ctr"/>
            <a:r>
              <a:rPr lang="en-US" sz="3000" dirty="0" smtClean="0"/>
              <a:t>(OSM/WCM)</a:t>
            </a:r>
            <a:endParaRPr lang="en-US" sz="3000" dirty="0"/>
          </a:p>
        </p:txBody>
      </p:sp>
      <p:sp>
        <p:nvSpPr>
          <p:cNvPr id="384" name="TextBox 383"/>
          <p:cNvSpPr txBox="1"/>
          <p:nvPr/>
        </p:nvSpPr>
        <p:spPr>
          <a:xfrm>
            <a:off x="24975128" y="7436164"/>
            <a:ext cx="1600199" cy="1015663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3000" dirty="0" smtClean="0"/>
              <a:t>Input</a:t>
            </a:r>
          </a:p>
          <a:p>
            <a:pPr algn="ctr"/>
            <a:r>
              <a:rPr lang="en-US" sz="3000" dirty="0" smtClean="0"/>
              <a:t>Pruning</a:t>
            </a:r>
            <a:endParaRPr lang="en-US" sz="3000" dirty="0"/>
          </a:p>
        </p:txBody>
      </p:sp>
      <p:sp>
        <p:nvSpPr>
          <p:cNvPr id="386" name="TextBox 385"/>
          <p:cNvSpPr txBox="1"/>
          <p:nvPr/>
        </p:nvSpPr>
        <p:spPr>
          <a:xfrm>
            <a:off x="26438946" y="11785136"/>
            <a:ext cx="279601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Unique Skyline Vectors</a:t>
            </a:r>
            <a:endParaRPr lang="en-US" sz="3200" b="1" dirty="0"/>
          </a:p>
        </p:txBody>
      </p:sp>
      <p:cxnSp>
        <p:nvCxnSpPr>
          <p:cNvPr id="16" name="Straight Arrow Connector 15"/>
          <p:cNvCxnSpPr>
            <a:stCxn id="377" idx="2"/>
            <a:endCxn id="386" idx="0"/>
          </p:cNvCxnSpPr>
          <p:nvPr/>
        </p:nvCxnSpPr>
        <p:spPr>
          <a:xfrm flipH="1">
            <a:off x="27836954" y="10367256"/>
            <a:ext cx="1398007" cy="141788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TextBox 386"/>
          <p:cNvSpPr txBox="1"/>
          <p:nvPr/>
        </p:nvSpPr>
        <p:spPr>
          <a:xfrm>
            <a:off x="28417086" y="10640893"/>
            <a:ext cx="3782560" cy="10156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rIns="0" rtlCol="0">
            <a:spAutoFit/>
          </a:bodyPr>
          <a:lstStyle/>
          <a:p>
            <a:pPr algn="ctr"/>
            <a:r>
              <a:rPr lang="en-US" sz="3000" dirty="0" smtClean="0"/>
              <a:t>Skyline Operation</a:t>
            </a:r>
          </a:p>
          <a:p>
            <a:pPr algn="ctr"/>
            <a:r>
              <a:rPr lang="en-US" sz="3000" dirty="0" smtClean="0"/>
              <a:t>Output Pruning</a:t>
            </a:r>
            <a:endParaRPr lang="en-US" sz="3000" dirty="0"/>
          </a:p>
        </p:txBody>
      </p:sp>
      <p:sp>
        <p:nvSpPr>
          <p:cNvPr id="388" name="TextBox 387"/>
          <p:cNvSpPr txBox="1"/>
          <p:nvPr/>
        </p:nvSpPr>
        <p:spPr>
          <a:xfrm>
            <a:off x="22464064" y="11785136"/>
            <a:ext cx="222422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All Skyline Groups</a:t>
            </a:r>
            <a:endParaRPr lang="en-US" sz="3200" b="1" dirty="0"/>
          </a:p>
        </p:txBody>
      </p:sp>
      <p:cxnSp>
        <p:nvCxnSpPr>
          <p:cNvPr id="22" name="Straight Arrow Connector 21"/>
          <p:cNvCxnSpPr>
            <a:stCxn id="386" idx="1"/>
            <a:endCxn id="388" idx="3"/>
          </p:cNvCxnSpPr>
          <p:nvPr/>
        </p:nvCxnSpPr>
        <p:spPr>
          <a:xfrm flipH="1">
            <a:off x="24688291" y="12323745"/>
            <a:ext cx="1750655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TextBox 388"/>
          <p:cNvSpPr txBox="1"/>
          <p:nvPr/>
        </p:nvSpPr>
        <p:spPr>
          <a:xfrm>
            <a:off x="24671722" y="11274570"/>
            <a:ext cx="1830629" cy="10156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rIns="0" rtlCol="0">
            <a:spAutoFit/>
          </a:bodyPr>
          <a:lstStyle/>
          <a:p>
            <a:pPr algn="ctr"/>
            <a:r>
              <a:rPr lang="en-US" sz="3000" dirty="0" smtClean="0"/>
              <a:t>Post</a:t>
            </a:r>
          </a:p>
          <a:p>
            <a:pPr algn="ctr"/>
            <a:r>
              <a:rPr lang="en-US" sz="3000" dirty="0" smtClean="0"/>
              <a:t>Processing</a:t>
            </a:r>
            <a:endParaRPr lang="en-US" sz="30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1945600" y="6262761"/>
            <a:ext cx="0" cy="6201807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ectangle 389"/>
          <p:cNvSpPr/>
          <p:nvPr/>
        </p:nvSpPr>
        <p:spPr>
          <a:xfrm>
            <a:off x="11465816" y="26512519"/>
            <a:ext cx="10022583" cy="6615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atin typeface="Albertus MT" pitchFamily="18" charset="0"/>
              </a:rPr>
              <a:t>OUTPUT PRUNING</a:t>
            </a:r>
            <a:endParaRPr lang="en-US" sz="6000" b="1" dirty="0">
              <a:latin typeface="Albertus MT" pitchFamily="18" charset="0"/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22433566" y="26526471"/>
            <a:ext cx="10022583" cy="6336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atin typeface="Albertus MT" pitchFamily="18" charset="0"/>
              </a:rPr>
              <a:t>INPUT PRUNING</a:t>
            </a:r>
            <a:endParaRPr lang="en-US" sz="6000" b="1" dirty="0">
              <a:latin typeface="Albertus MT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1127" y="20949176"/>
            <a:ext cx="4291252" cy="394942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4044" y="20875641"/>
            <a:ext cx="5764356" cy="405178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0727" y="20435302"/>
            <a:ext cx="8428063" cy="4204092"/>
          </a:xfrm>
          <a:prstGeom prst="rect">
            <a:avLst/>
          </a:prstGeom>
        </p:spPr>
      </p:pic>
      <p:graphicFrame>
        <p:nvGraphicFramePr>
          <p:cNvPr id="392" name="Table 3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007"/>
              </p:ext>
            </p:extLst>
          </p:nvPr>
        </p:nvGraphicFramePr>
        <p:xfrm>
          <a:off x="22505938" y="28619448"/>
          <a:ext cx="32004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914400"/>
                <a:gridCol w="914400"/>
                <a:gridCol w="914400"/>
              </a:tblGrid>
              <a:tr h="457200">
                <a:tc>
                  <a:txBody>
                    <a:bodyPr/>
                    <a:lstStyle/>
                    <a:p>
                      <a:pPr algn="l"/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Points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Assists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Blocks</a:t>
                      </a:r>
                      <a:endParaRPr lang="en-US" sz="2000" b="1" dirty="0"/>
                    </a:p>
                  </a:txBody>
                  <a:tcPr anchor="ctr"/>
                </a:tc>
              </a:tr>
              <a:tr h="45934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</a:t>
                      </a:r>
                      <a:r>
                        <a:rPr lang="en-US" sz="2400" b="1" baseline="-25000" dirty="0" smtClean="0"/>
                        <a:t>1</a:t>
                      </a:r>
                      <a:endParaRPr lang="en-US" sz="2400" b="1" baseline="-25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4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5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</a:t>
                      </a:r>
                      <a:r>
                        <a:rPr lang="en-US" sz="2400" b="1" baseline="-25000" dirty="0" smtClean="0"/>
                        <a:t>2</a:t>
                      </a:r>
                      <a:endParaRPr lang="en-US" sz="2400" b="1" baseline="-25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4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23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</a:t>
                      </a:r>
                      <a:r>
                        <a:rPr lang="en-US" sz="2400" b="1" baseline="-25000" dirty="0" smtClean="0"/>
                        <a:t>3</a:t>
                      </a:r>
                      <a:endParaRPr lang="en-US" sz="2400" b="1" baseline="-25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4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5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</a:t>
                      </a:r>
                      <a:r>
                        <a:rPr lang="en-US" sz="2400" b="1" baseline="-25000" dirty="0" smtClean="0"/>
                        <a:t>4</a:t>
                      </a:r>
                      <a:endParaRPr lang="en-US" sz="2400" b="1" baseline="-250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/>
                        <a:t>P</a:t>
                      </a:r>
                      <a:r>
                        <a:rPr lang="en-US" sz="2400" b="1" baseline="-25000" dirty="0" smtClean="0"/>
                        <a:t>5</a:t>
                      </a:r>
                      <a:endParaRPr lang="en-US" sz="2400" b="1" baseline="-25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4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Oval 32"/>
          <p:cNvSpPr/>
          <p:nvPr/>
        </p:nvSpPr>
        <p:spPr>
          <a:xfrm>
            <a:off x="26035697" y="29031624"/>
            <a:ext cx="2801576" cy="1211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/>
          <p:cNvSpPr/>
          <p:nvPr/>
        </p:nvSpPr>
        <p:spPr>
          <a:xfrm>
            <a:off x="29686105" y="29048915"/>
            <a:ext cx="2801576" cy="12119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Shape 157"/>
          <p:cNvSpPr txBox="1"/>
          <p:nvPr/>
        </p:nvSpPr>
        <p:spPr>
          <a:xfrm>
            <a:off x="26150911" y="29336950"/>
            <a:ext cx="1612996" cy="646300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algn="ctr">
              <a:buNone/>
            </a:pPr>
            <a:r>
              <a:rPr lang="en" sz="3000" b="1" i="1" dirty="0" smtClean="0"/>
              <a:t>k-1</a:t>
            </a:r>
            <a:r>
              <a:rPr lang="en" sz="3000" b="1" dirty="0" smtClean="0"/>
              <a:t> tuple</a:t>
            </a:r>
            <a:endParaRPr lang="en" sz="3000" b="1" dirty="0"/>
          </a:p>
        </p:txBody>
      </p:sp>
      <p:sp>
        <p:nvSpPr>
          <p:cNvPr id="395" name="Shape 157"/>
          <p:cNvSpPr txBox="1"/>
          <p:nvPr/>
        </p:nvSpPr>
        <p:spPr>
          <a:xfrm>
            <a:off x="29780152" y="29336950"/>
            <a:ext cx="1612996" cy="646300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algn="ctr">
              <a:buNone/>
            </a:pPr>
            <a:r>
              <a:rPr lang="en" sz="3000" b="1" i="1" dirty="0" smtClean="0"/>
              <a:t>k-1</a:t>
            </a:r>
            <a:r>
              <a:rPr lang="en" sz="3000" b="1" dirty="0" smtClean="0"/>
              <a:t> tuple</a:t>
            </a:r>
            <a:endParaRPr lang="en" sz="3000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27846722" y="29048915"/>
            <a:ext cx="0" cy="119466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>
            <a:off x="31432162" y="29067965"/>
            <a:ext cx="0" cy="119466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Shape 157"/>
          <p:cNvSpPr txBox="1"/>
          <p:nvPr/>
        </p:nvSpPr>
        <p:spPr>
          <a:xfrm>
            <a:off x="27821514" y="29336950"/>
            <a:ext cx="949755" cy="646300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algn="ctr">
              <a:buNone/>
            </a:pPr>
            <a:r>
              <a:rPr lang="en" sz="3000" b="1" i="1" dirty="0" smtClean="0"/>
              <a:t>t</a:t>
            </a:r>
            <a:endParaRPr lang="en" sz="3000" b="1" i="1" dirty="0"/>
          </a:p>
        </p:txBody>
      </p:sp>
      <p:sp>
        <p:nvSpPr>
          <p:cNvPr id="398" name="Shape 157"/>
          <p:cNvSpPr txBox="1"/>
          <p:nvPr/>
        </p:nvSpPr>
        <p:spPr>
          <a:xfrm>
            <a:off x="31422712" y="29336950"/>
            <a:ext cx="949755" cy="646300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algn="ctr">
              <a:buNone/>
            </a:pPr>
            <a:r>
              <a:rPr lang="en" sz="3000" b="1" i="1" dirty="0" smtClean="0"/>
              <a:t>t’</a:t>
            </a:r>
            <a:endParaRPr lang="en" sz="3000" b="1" i="1" dirty="0"/>
          </a:p>
        </p:txBody>
      </p:sp>
      <p:sp>
        <p:nvSpPr>
          <p:cNvPr id="399" name="Shape 157"/>
          <p:cNvSpPr txBox="1"/>
          <p:nvPr/>
        </p:nvSpPr>
        <p:spPr>
          <a:xfrm>
            <a:off x="26814152" y="30303646"/>
            <a:ext cx="949755" cy="646300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algn="ctr">
              <a:buNone/>
            </a:pPr>
            <a:r>
              <a:rPr lang="en" sz="3000" b="1" i="1" dirty="0" smtClean="0"/>
              <a:t>G</a:t>
            </a:r>
            <a:endParaRPr lang="en" sz="3000" b="1" i="1" dirty="0"/>
          </a:p>
        </p:txBody>
      </p:sp>
      <p:sp>
        <p:nvSpPr>
          <p:cNvPr id="400" name="Shape 157"/>
          <p:cNvSpPr txBox="1"/>
          <p:nvPr/>
        </p:nvSpPr>
        <p:spPr>
          <a:xfrm>
            <a:off x="30586650" y="30316269"/>
            <a:ext cx="949755" cy="646300"/>
          </a:xfrm>
          <a:prstGeom prst="rect">
            <a:avLst/>
          </a:prstGeom>
          <a:noFill/>
        </p:spPr>
        <p:txBody>
          <a:bodyPr wrap="square" lIns="91425" tIns="91425" rIns="91425" bIns="91425" anchor="t" anchorCtr="0">
            <a:spAutoFit/>
          </a:bodyPr>
          <a:lstStyle/>
          <a:p>
            <a:pPr algn="ctr">
              <a:buNone/>
            </a:pPr>
            <a:r>
              <a:rPr lang="en" sz="3000" b="1" i="1" dirty="0" smtClean="0"/>
              <a:t>G</a:t>
            </a:r>
            <a:endParaRPr lang="en" sz="3000" b="1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4343400" y="11470706"/>
            <a:ext cx="6143983" cy="630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/>
              <a:t>D = {P</a:t>
            </a:r>
            <a:r>
              <a:rPr lang="en-US" sz="3500" baseline="-25000" dirty="0" smtClean="0"/>
              <a:t>1</a:t>
            </a:r>
            <a:r>
              <a:rPr lang="en-US" sz="3500" dirty="0" smtClean="0"/>
              <a:t>, P</a:t>
            </a:r>
            <a:r>
              <a:rPr lang="en-US" sz="3500" baseline="-25000" dirty="0" smtClean="0"/>
              <a:t>2</a:t>
            </a:r>
            <a:r>
              <a:rPr lang="en-US" sz="3500" dirty="0" smtClean="0"/>
              <a:t>, P</a:t>
            </a:r>
            <a:r>
              <a:rPr lang="en-US" sz="3500" baseline="-25000" dirty="0" smtClean="0"/>
              <a:t>3</a:t>
            </a:r>
            <a:r>
              <a:rPr lang="en-US" sz="3500" dirty="0" smtClean="0"/>
              <a:t>, P</a:t>
            </a:r>
            <a:r>
              <a:rPr lang="en-US" sz="3500" baseline="-25000" dirty="0" smtClean="0"/>
              <a:t>4</a:t>
            </a:r>
            <a:r>
              <a:rPr lang="en-US" sz="3500" dirty="0" smtClean="0"/>
              <a:t>, P</a:t>
            </a:r>
            <a:r>
              <a:rPr lang="en-US" sz="3500" baseline="-25000" dirty="0" smtClean="0"/>
              <a:t>5</a:t>
            </a:r>
            <a:r>
              <a:rPr lang="en-US" sz="3500" dirty="0" smtClean="0"/>
              <a:t>}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704683"/>
              </p:ext>
            </p:extLst>
          </p:nvPr>
        </p:nvGraphicFramePr>
        <p:xfrm>
          <a:off x="11430000" y="15010382"/>
          <a:ext cx="1423031" cy="57909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423031"/>
              </a:tblGrid>
              <a:tr h="365459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sz="2600" b="1" dirty="0" smtClean="0"/>
                        <a:t>P</a:t>
                      </a:r>
                      <a:r>
                        <a:rPr lang="en" sz="2600" b="1" baseline="-25000" dirty="0"/>
                        <a:t>2</a:t>
                      </a:r>
                      <a:r>
                        <a:rPr lang="en" sz="2600" b="1" dirty="0" smtClean="0"/>
                        <a:t>, P</a:t>
                      </a:r>
                      <a:r>
                        <a:rPr lang="en" sz="2600" b="1" baseline="-25000" dirty="0"/>
                        <a:t>3</a:t>
                      </a:r>
                      <a:r>
                        <a:rPr lang="en" sz="2600" b="1" dirty="0" smtClean="0"/>
                        <a:t>, P</a:t>
                      </a:r>
                      <a:r>
                        <a:rPr lang="en" sz="2600" b="1" baseline="-25000" dirty="0"/>
                        <a:t>5</a:t>
                      </a: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401" name="Table 4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483010"/>
              </p:ext>
            </p:extLst>
          </p:nvPr>
        </p:nvGraphicFramePr>
        <p:xfrm>
          <a:off x="11420663" y="15701666"/>
          <a:ext cx="962175" cy="57909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62175"/>
              </a:tblGrid>
              <a:tr h="365459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sz="2600" b="1" dirty="0" smtClean="0"/>
                        <a:t>P</a:t>
                      </a:r>
                      <a:r>
                        <a:rPr lang="en" sz="2600" b="1" baseline="-25000" dirty="0"/>
                        <a:t>2</a:t>
                      </a:r>
                      <a:r>
                        <a:rPr lang="en" sz="2600" b="1" dirty="0" smtClean="0"/>
                        <a:t>, P</a:t>
                      </a:r>
                      <a:r>
                        <a:rPr lang="en" sz="2600" b="1" baseline="-25000" dirty="0" smtClean="0"/>
                        <a:t>3</a:t>
                      </a:r>
                      <a:endParaRPr lang="en" sz="2600" b="1" baseline="-25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graphicFrame>
        <p:nvGraphicFramePr>
          <p:cNvPr id="402" name="Table 4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021308"/>
              </p:ext>
            </p:extLst>
          </p:nvPr>
        </p:nvGraphicFramePr>
        <p:xfrm>
          <a:off x="11420664" y="16389930"/>
          <a:ext cx="558926" cy="57909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558926"/>
              </a:tblGrid>
              <a:tr h="365459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sz="2600" b="1" dirty="0" smtClean="0"/>
                        <a:t>P</a:t>
                      </a:r>
                      <a:r>
                        <a:rPr lang="en" sz="2600" b="1" baseline="-25000" dirty="0" smtClean="0"/>
                        <a:t>2</a:t>
                      </a:r>
                      <a:endParaRPr lang="en" sz="2600" b="1" baseline="-25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>
            <a:off x="12843694" y="15298417"/>
            <a:ext cx="1786706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/>
          <p:cNvCxnSpPr>
            <a:stCxn id="401" idx="3"/>
          </p:cNvCxnSpPr>
          <p:nvPr/>
        </p:nvCxnSpPr>
        <p:spPr>
          <a:xfrm flipV="1">
            <a:off x="12382838" y="15989701"/>
            <a:ext cx="2247562" cy="151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/>
          <p:cNvCxnSpPr>
            <a:stCxn id="402" idx="3"/>
          </p:cNvCxnSpPr>
          <p:nvPr/>
        </p:nvCxnSpPr>
        <p:spPr>
          <a:xfrm>
            <a:off x="11979590" y="16679475"/>
            <a:ext cx="265081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4687118" y="14970899"/>
            <a:ext cx="6394377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a 3-tuple skyline of D.</a:t>
            </a:r>
          </a:p>
        </p:txBody>
      </p:sp>
      <p:sp>
        <p:nvSpPr>
          <p:cNvPr id="405" name="TextBox 404"/>
          <p:cNvSpPr txBox="1"/>
          <p:nvPr/>
        </p:nvSpPr>
        <p:spPr>
          <a:xfrm>
            <a:off x="14687118" y="15628326"/>
            <a:ext cx="6394377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a 2-tuple skyline of D – {P</a:t>
            </a:r>
            <a:r>
              <a:rPr lang="en-US" sz="3400" baseline="-25000" dirty="0" smtClean="0"/>
              <a:t>5</a:t>
            </a:r>
            <a:r>
              <a:rPr lang="en-US" sz="3400" dirty="0" smtClean="0"/>
              <a:t>}.</a:t>
            </a:r>
          </a:p>
        </p:txBody>
      </p:sp>
      <p:sp>
        <p:nvSpPr>
          <p:cNvPr id="406" name="TextBox 405"/>
          <p:cNvSpPr txBox="1"/>
          <p:nvPr/>
        </p:nvSpPr>
        <p:spPr>
          <a:xfrm>
            <a:off x="14687118" y="16277736"/>
            <a:ext cx="6394377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a 1-tuple skyline of D – {P</a:t>
            </a:r>
            <a:r>
              <a:rPr lang="en-US" sz="3400" baseline="-25000" dirty="0" smtClean="0"/>
              <a:t>3</a:t>
            </a:r>
            <a:r>
              <a:rPr lang="en-US" sz="3400" dirty="0" smtClean="0"/>
              <a:t>, P</a:t>
            </a:r>
            <a:r>
              <a:rPr lang="en-US" sz="3400" baseline="-25000" dirty="0" smtClean="0"/>
              <a:t>5</a:t>
            </a:r>
            <a:r>
              <a:rPr lang="en-US" sz="3400" dirty="0" smtClean="0"/>
              <a:t>}.</a:t>
            </a:r>
          </a:p>
        </p:txBody>
      </p:sp>
      <p:sp>
        <p:nvSpPr>
          <p:cNvPr id="407" name="Rectangle 406"/>
          <p:cNvSpPr/>
          <p:nvPr/>
        </p:nvSpPr>
        <p:spPr>
          <a:xfrm>
            <a:off x="22413157" y="6205154"/>
            <a:ext cx="3104077" cy="633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/>
              <a:t>Our Framework</a:t>
            </a:r>
            <a:endParaRPr lang="en-US" sz="3000" b="1" dirty="0"/>
          </a:p>
        </p:txBody>
      </p:sp>
      <p:sp>
        <p:nvSpPr>
          <p:cNvPr id="408" name="TextBox 407"/>
          <p:cNvSpPr txBox="1"/>
          <p:nvPr/>
        </p:nvSpPr>
        <p:spPr>
          <a:xfrm>
            <a:off x="11496164" y="24986558"/>
            <a:ext cx="998858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4000" dirty="0" smtClean="0"/>
              <a:t>This property is satisfied by SUM and also can be extended for MIN and MAX.</a:t>
            </a:r>
            <a:endParaRPr lang="en-US" sz="4000" dirty="0"/>
          </a:p>
        </p:txBody>
      </p:sp>
      <p:sp>
        <p:nvSpPr>
          <p:cNvPr id="95" name="Rectangle 94"/>
          <p:cNvSpPr/>
          <p:nvPr/>
        </p:nvSpPr>
        <p:spPr>
          <a:xfrm>
            <a:off x="33379082" y="12253889"/>
            <a:ext cx="9601200" cy="6795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atin typeface="Albertus MT" pitchFamily="18" charset="0"/>
              </a:rPr>
              <a:t>EXPERIMENTS</a:t>
            </a:r>
            <a:endParaRPr lang="en-US" sz="6000" b="1" dirty="0">
              <a:latin typeface="Albertus MT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19045" y="22786236"/>
            <a:ext cx="9601200" cy="701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latin typeface="Albertus MT" pitchFamily="18" charset="0"/>
              </a:rPr>
              <a:t>PROBLEM</a:t>
            </a:r>
            <a:endParaRPr lang="en-US" sz="6000" b="1" dirty="0">
              <a:latin typeface="Albertus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41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solidFill>
            <a:schemeClr val="tx1"/>
          </a:solidFill>
        </a:ln>
      </a:spPr>
      <a:bodyPr wrap="square" rtlCol="0">
        <a:spAutoFit/>
      </a:bodyPr>
      <a:lstStyle>
        <a:defPPr>
          <a:defRPr sz="3400" b="1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</TotalTime>
  <Words>1012</Words>
  <Application>Microsoft Office PowerPoint</Application>
  <PresentationFormat>Custom</PresentationFormat>
  <Paragraphs>260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naeemul</dc:creator>
  <cp:lastModifiedBy>naeemul</cp:lastModifiedBy>
  <cp:revision>109</cp:revision>
  <dcterms:created xsi:type="dcterms:W3CDTF">2006-08-16T00:00:00Z</dcterms:created>
  <dcterms:modified xsi:type="dcterms:W3CDTF">2012-10-25T02:35:42Z</dcterms:modified>
</cp:coreProperties>
</file>