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2062400" cy="29260800"/>
  <p:notesSz cx="6858000" cy="9144000"/>
  <p:defaultTextStyle>
    <a:defPPr>
      <a:defRPr lang="en-US"/>
    </a:defPPr>
    <a:lvl1pPr marL="0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90044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80088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70132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60176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50220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40264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30309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20353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8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27" d="100"/>
          <a:sy n="27" d="100"/>
        </p:scale>
        <p:origin x="-234" y="-78"/>
      </p:cViewPr>
      <p:guideLst>
        <p:guide orient="horz" pos="9216"/>
        <p:guide pos="132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228600" cy="2286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4680" y="9089816"/>
            <a:ext cx="35753040" cy="62721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9360" y="16581120"/>
            <a:ext cx="29443680" cy="7477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7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6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30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20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8179-F9CF-4A57-B96B-00096E8F0363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13D6-B278-44E6-96E1-5829B8656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1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8179-F9CF-4A57-B96B-00096E8F0363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13D6-B278-44E6-96E1-5829B8656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6378617" y="4998723"/>
            <a:ext cx="45428851" cy="1065242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2058" y="4998723"/>
            <a:ext cx="135585519" cy="1065242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8179-F9CF-4A57-B96B-00096E8F0363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13D6-B278-44E6-96E1-5829B8656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8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8179-F9CF-4A57-B96B-00096E8F0363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13D6-B278-44E6-96E1-5829B8656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4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2639" y="18802775"/>
            <a:ext cx="35753040" cy="5811520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2639" y="12401978"/>
            <a:ext cx="35753040" cy="6400798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90044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80088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7013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601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303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2035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8179-F9CF-4A57-B96B-00096E8F0363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13D6-B278-44E6-96E1-5829B8656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1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2057" y="29132110"/>
            <a:ext cx="90507185" cy="8239082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00282" y="29132110"/>
            <a:ext cx="90507185" cy="8239082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8179-F9CF-4A57-B96B-00096E8F0363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13D6-B278-44E6-96E1-5829B8656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0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0" y="1171789"/>
            <a:ext cx="37856160" cy="487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120" y="6549817"/>
            <a:ext cx="18584864" cy="2729651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1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300" b="1"/>
            </a:lvl4pPr>
            <a:lvl5pPr marL="8360176" indent="0">
              <a:buNone/>
              <a:defRPr sz="7300" b="1"/>
            </a:lvl5pPr>
            <a:lvl6pPr marL="10450220" indent="0">
              <a:buNone/>
              <a:defRPr sz="7300" b="1"/>
            </a:lvl6pPr>
            <a:lvl7pPr marL="12540264" indent="0">
              <a:buNone/>
              <a:defRPr sz="7300" b="1"/>
            </a:lvl7pPr>
            <a:lvl8pPr marL="14630309" indent="0">
              <a:buNone/>
              <a:defRPr sz="7300" b="1"/>
            </a:lvl8pPr>
            <a:lvl9pPr marL="16720353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3120" y="9279468"/>
            <a:ext cx="18584864" cy="16858829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367117" y="6549817"/>
            <a:ext cx="18592165" cy="2729651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1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300" b="1"/>
            </a:lvl4pPr>
            <a:lvl5pPr marL="8360176" indent="0">
              <a:buNone/>
              <a:defRPr sz="7300" b="1"/>
            </a:lvl5pPr>
            <a:lvl6pPr marL="10450220" indent="0">
              <a:buNone/>
              <a:defRPr sz="7300" b="1"/>
            </a:lvl6pPr>
            <a:lvl7pPr marL="12540264" indent="0">
              <a:buNone/>
              <a:defRPr sz="7300" b="1"/>
            </a:lvl7pPr>
            <a:lvl8pPr marL="14630309" indent="0">
              <a:buNone/>
              <a:defRPr sz="7300" b="1"/>
            </a:lvl8pPr>
            <a:lvl9pPr marL="16720353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367117" y="9279468"/>
            <a:ext cx="18592165" cy="16858829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8179-F9CF-4A57-B96B-00096E8F0363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13D6-B278-44E6-96E1-5829B8656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8179-F9CF-4A57-B96B-00096E8F0363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13D6-B278-44E6-96E1-5829B8656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2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8179-F9CF-4A57-B96B-00096E8F0363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13D6-B278-44E6-96E1-5829B8656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3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3" y="1165013"/>
            <a:ext cx="13838239" cy="495808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5230" y="1165016"/>
            <a:ext cx="23514050" cy="24973282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3123" y="6123096"/>
            <a:ext cx="13838239" cy="20015202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500"/>
            </a:lvl2pPr>
            <a:lvl3pPr marL="4180088" indent="0">
              <a:buNone/>
              <a:defRPr sz="4600"/>
            </a:lvl3pPr>
            <a:lvl4pPr marL="6270132" indent="0">
              <a:buNone/>
              <a:defRPr sz="4100"/>
            </a:lvl4pPr>
            <a:lvl5pPr marL="8360176" indent="0">
              <a:buNone/>
              <a:defRPr sz="4100"/>
            </a:lvl5pPr>
            <a:lvl6pPr marL="10450220" indent="0">
              <a:buNone/>
              <a:defRPr sz="4100"/>
            </a:lvl6pPr>
            <a:lvl7pPr marL="12540264" indent="0">
              <a:buNone/>
              <a:defRPr sz="4100"/>
            </a:lvl7pPr>
            <a:lvl8pPr marL="14630309" indent="0">
              <a:buNone/>
              <a:defRPr sz="4100"/>
            </a:lvl8pPr>
            <a:lvl9pPr marL="16720353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8179-F9CF-4A57-B96B-00096E8F0363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13D6-B278-44E6-96E1-5829B8656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9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4524" y="20482560"/>
            <a:ext cx="25237440" cy="241808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44524" y="2614507"/>
            <a:ext cx="25237440" cy="17556480"/>
          </a:xfrm>
        </p:spPr>
        <p:txBody>
          <a:bodyPr/>
          <a:lstStyle>
            <a:lvl1pPr marL="0" indent="0">
              <a:buNone/>
              <a:defRPr sz="14600"/>
            </a:lvl1pPr>
            <a:lvl2pPr marL="2090044" indent="0">
              <a:buNone/>
              <a:defRPr sz="12800"/>
            </a:lvl2pPr>
            <a:lvl3pPr marL="4180088" indent="0">
              <a:buNone/>
              <a:defRPr sz="11000"/>
            </a:lvl3pPr>
            <a:lvl4pPr marL="6270132" indent="0">
              <a:buNone/>
              <a:defRPr sz="9100"/>
            </a:lvl4pPr>
            <a:lvl5pPr marL="8360176" indent="0">
              <a:buNone/>
              <a:defRPr sz="9100"/>
            </a:lvl5pPr>
            <a:lvl6pPr marL="10450220" indent="0">
              <a:buNone/>
              <a:defRPr sz="9100"/>
            </a:lvl6pPr>
            <a:lvl7pPr marL="12540264" indent="0">
              <a:buNone/>
              <a:defRPr sz="9100"/>
            </a:lvl7pPr>
            <a:lvl8pPr marL="14630309" indent="0">
              <a:buNone/>
              <a:defRPr sz="9100"/>
            </a:lvl8pPr>
            <a:lvl9pPr marL="16720353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44524" y="22900642"/>
            <a:ext cx="25237440" cy="3434078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500"/>
            </a:lvl2pPr>
            <a:lvl3pPr marL="4180088" indent="0">
              <a:buNone/>
              <a:defRPr sz="4600"/>
            </a:lvl3pPr>
            <a:lvl4pPr marL="6270132" indent="0">
              <a:buNone/>
              <a:defRPr sz="4100"/>
            </a:lvl4pPr>
            <a:lvl5pPr marL="8360176" indent="0">
              <a:buNone/>
              <a:defRPr sz="4100"/>
            </a:lvl5pPr>
            <a:lvl6pPr marL="10450220" indent="0">
              <a:buNone/>
              <a:defRPr sz="4100"/>
            </a:lvl6pPr>
            <a:lvl7pPr marL="12540264" indent="0">
              <a:buNone/>
              <a:defRPr sz="4100"/>
            </a:lvl7pPr>
            <a:lvl8pPr marL="14630309" indent="0">
              <a:buNone/>
              <a:defRPr sz="4100"/>
            </a:lvl8pPr>
            <a:lvl9pPr marL="16720353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8179-F9CF-4A57-B96B-00096E8F0363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13D6-B278-44E6-96E1-5829B8656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9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3120" y="1171789"/>
            <a:ext cx="37856160" cy="4876800"/>
          </a:xfrm>
          <a:prstGeom prst="rect">
            <a:avLst/>
          </a:prstGeom>
        </p:spPr>
        <p:txBody>
          <a:bodyPr vert="horz" lIns="418009" tIns="209004" rIns="418009" bIns="20900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120" y="6827522"/>
            <a:ext cx="37856160" cy="19310775"/>
          </a:xfrm>
          <a:prstGeom prst="rect">
            <a:avLst/>
          </a:prstGeom>
        </p:spPr>
        <p:txBody>
          <a:bodyPr vert="horz" lIns="418009" tIns="209004" rIns="418009" bIns="2090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3120" y="27120430"/>
            <a:ext cx="9814560" cy="1557867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E8179-F9CF-4A57-B96B-00096E8F0363}" type="datetimeFigureOut">
              <a:rPr lang="en-US" smtClean="0"/>
              <a:t>10/29/2014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71320" y="27120430"/>
            <a:ext cx="13319760" cy="1557867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44720" y="27120430"/>
            <a:ext cx="9814560" cy="1557867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D13D6-B278-44E6-96E1-5829B8656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6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80088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533" indent="-1567533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322" indent="-1306278" algn="l" defTabSz="4180088" rtl="0" eaLnBrk="1" latinLnBrk="0" hangingPunct="1">
        <a:spcBef>
          <a:spcPct val="20000"/>
        </a:spcBef>
        <a:buFont typeface="Arial" panose="020B0604020202020204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5110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154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405198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5242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5287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5331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5375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90044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0088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70132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60176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50220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40264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309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20353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9.w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8.wmf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7.wmf"/><Relationship Id="rId5" Type="http://schemas.openxmlformats.org/officeDocument/2006/relationships/image" Target="../media/image4.jpe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4" Type="http://schemas.openxmlformats.org/officeDocument/2006/relationships/image" Target="../media/image3.gif"/><Relationship Id="rId9" Type="http://schemas.openxmlformats.org/officeDocument/2006/relationships/image" Target="../media/image8.png"/><Relationship Id="rId1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Box 168"/>
          <p:cNvSpPr txBox="1"/>
          <p:nvPr/>
        </p:nvSpPr>
        <p:spPr>
          <a:xfrm>
            <a:off x="914400" y="6858000"/>
            <a:ext cx="9601200" cy="886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Given a task that requires several different merits and objects with different scores on the merits, find a group of k objects with strong collective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merits.</a:t>
            </a:r>
          </a:p>
          <a:p>
            <a:pPr algn="just">
              <a:lnSpc>
                <a:spcPct val="150000"/>
              </a:lnSpc>
            </a:pPr>
            <a:endParaRPr 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3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Several Motivating Applications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Crowdsourcing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Question-Answering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platforms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Diverse product review selection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Fantasy games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Paper reviewer selection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8" name="Picture 7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0" y="26060400"/>
            <a:ext cx="2743200" cy="2743200"/>
          </a:xfrm>
          <a:prstGeom prst="rect">
            <a:avLst/>
          </a:prstGeom>
        </p:spPr>
      </p:pic>
      <p:pic>
        <p:nvPicPr>
          <p:cNvPr id="1045" name="Picture 10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9801" y="6809601"/>
            <a:ext cx="19888200" cy="8735199"/>
          </a:xfrm>
          <a:prstGeom prst="rect">
            <a:avLst/>
          </a:prstGeom>
        </p:spPr>
      </p:pic>
      <p:sp>
        <p:nvSpPr>
          <p:cNvPr id="67" name="Rounded Rectangle 66"/>
          <p:cNvSpPr/>
          <p:nvPr/>
        </p:nvSpPr>
        <p:spPr>
          <a:xfrm>
            <a:off x="457200" y="457200"/>
            <a:ext cx="41148000" cy="28346400"/>
          </a:xfrm>
          <a:prstGeom prst="roundRect">
            <a:avLst>
              <a:gd name="adj" fmla="val 1032"/>
            </a:avLst>
          </a:prstGeom>
          <a:noFill/>
          <a:ln w="76200">
            <a:solidFill>
              <a:srgbClr val="248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914400" y="914400"/>
            <a:ext cx="40233600" cy="4114800"/>
          </a:xfrm>
          <a:prstGeom prst="rect">
            <a:avLst/>
          </a:prstGeom>
          <a:noFill/>
          <a:ln w="12700">
            <a:solidFill>
              <a:srgbClr val="2489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tabLst>
                <a:tab pos="14592300" algn="l"/>
                <a:tab pos="15506700" algn="l"/>
              </a:tabLst>
            </a:pPr>
            <a:r>
              <a:rPr lang="en-US" sz="95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Anything You Can Do, I Can Do Better: Finding Expert Teams by CrewScout</a:t>
            </a:r>
          </a:p>
          <a:p>
            <a:endParaRPr lang="en-US" sz="4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5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Naeemul</a:t>
            </a:r>
            <a:r>
              <a:rPr lang="en-US" sz="5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Hassan</a:t>
            </a:r>
            <a:r>
              <a:rPr lang="en-US" sz="5500" b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5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55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Huadong</a:t>
            </a:r>
            <a:r>
              <a:rPr lang="en-US" sz="5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Feng</a:t>
            </a:r>
            <a:r>
              <a:rPr lang="en-US" sz="5500" b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5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Ramesh Venkataraman</a:t>
            </a:r>
            <a:r>
              <a:rPr lang="en-US" sz="5500" b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5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55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Gautam</a:t>
            </a:r>
            <a:r>
              <a:rPr lang="en-US" sz="5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</a:t>
            </a:r>
            <a:r>
              <a:rPr lang="en-US" sz="5500" b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5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55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Chengkai</a:t>
            </a:r>
            <a:r>
              <a:rPr lang="en-US" sz="5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</a:t>
            </a:r>
            <a:r>
              <a:rPr lang="en-US" sz="5500" b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5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Nan Zhang</a:t>
            </a:r>
            <a:r>
              <a:rPr lang="en-US" sz="5500" b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55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5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Texas at Arlington, </a:t>
            </a:r>
            <a:r>
              <a:rPr lang="en-US" sz="5500" b="1" baseline="30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55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George Washington University</a:t>
            </a:r>
            <a:endParaRPr lang="en-US" sz="5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2900" y="2514600"/>
            <a:ext cx="2286000" cy="2286000"/>
          </a:xfrm>
          <a:prstGeom prst="rect">
            <a:avLst/>
          </a:prstGeom>
        </p:spPr>
      </p:pic>
      <p:pic>
        <p:nvPicPr>
          <p:cNvPr id="1026" name="Picture 2" descr="http://upload.wikimedia.org/wikipedia/en/archive/b/b3/20110309193628!Microsoft_Research_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6634" y="26974800"/>
            <a:ext cx="3605307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9800" y="26517600"/>
            <a:ext cx="2008335" cy="201168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0786" y="26563320"/>
            <a:ext cx="2027214" cy="2011680"/>
          </a:xfrm>
          <a:prstGeom prst="rect">
            <a:avLst/>
          </a:prstGeom>
        </p:spPr>
      </p:pic>
      <p:sp>
        <p:nvSpPr>
          <p:cNvPr id="77" name="Rectangle 76"/>
          <p:cNvSpPr/>
          <p:nvPr/>
        </p:nvSpPr>
        <p:spPr>
          <a:xfrm>
            <a:off x="21259799" y="25146000"/>
            <a:ext cx="8490306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Funding</a:t>
            </a:r>
            <a:endParaRPr lang="en-US" sz="6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914400" y="21488400"/>
            <a:ext cx="96012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Framework</a:t>
            </a:r>
            <a:endParaRPr lang="en-US" sz="6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14400" y="5486400"/>
            <a:ext cx="96012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sz="6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0972800" y="5486400"/>
            <a:ext cx="98298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Skyline Groups Problem</a:t>
            </a:r>
            <a:endParaRPr lang="en-US" sz="6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914400" y="22658467"/>
            <a:ext cx="3200400" cy="1188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tuples</a:t>
            </a:r>
          </a:p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Group size</a:t>
            </a:r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k</a:t>
            </a:r>
            <a:endParaRPr lang="en-US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8458200" y="22658467"/>
                <a:ext cx="2057399" cy="1188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32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3200" b="1" i="1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sz="3200" b="1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&gt;&gt;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32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en-US" sz="3200" b="1" i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22658467"/>
                <a:ext cx="2057399" cy="1188720"/>
              </a:xfrm>
              <a:prstGeom prst="rect">
                <a:avLst/>
              </a:prstGeom>
              <a:blipFill rotWithShape="1">
                <a:blip r:embed="rId8"/>
                <a:stretch>
                  <a:fillRect b="-6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6172200" y="25259149"/>
                <a:ext cx="4333164" cy="1188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32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Candidate Groups, C</a:t>
                </a:r>
              </a:p>
              <a:p>
                <a:pPr algn="ctr"/>
                <a:r>
                  <a:rPr lang="en-US" sz="3200" b="1" dirty="0" smtClean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 </a:t>
                </a:r>
                <a:r>
                  <a:rPr lang="en-US" sz="3200" b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&lt;&lt;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32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sz="32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sz="32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sz="3200" b="1" i="1" baseline="3000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′</m:t>
                            </m:r>
                          </m:num>
                          <m:den>
                            <m:r>
                              <a:rPr lang="pt-BR" sz="32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𝒌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b="1" dirty="0">
                    <a:solidFill>
                      <a:srgbClr val="00206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&lt;&lt;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32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sz="32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sz="32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pt-BR" sz="3200" b="1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𝒌</m:t>
                            </m:r>
                          </m:den>
                        </m:f>
                      </m:e>
                    </m:d>
                  </m:oMath>
                </a14:m>
                <a:endParaRPr lang="en-US" sz="32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5259149"/>
                <a:ext cx="4333164" cy="1188720"/>
              </a:xfrm>
              <a:prstGeom prst="rect">
                <a:avLst/>
              </a:prstGeom>
              <a:blipFill rotWithShape="1">
                <a:blip r:embed="rId9"/>
                <a:stretch>
                  <a:fillRect l="-2247" t="-5076" r="-2107" b="-91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Straight Arrow Connector 106"/>
          <p:cNvCxnSpPr>
            <a:stCxn id="104" idx="3"/>
            <a:endCxn id="105" idx="1"/>
          </p:cNvCxnSpPr>
          <p:nvPr/>
        </p:nvCxnSpPr>
        <p:spPr>
          <a:xfrm>
            <a:off x="4114800" y="23252827"/>
            <a:ext cx="4343400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6400800" y="24039576"/>
            <a:ext cx="4156653" cy="10156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rIns="0" rtlCol="0">
            <a:spAutoFit/>
          </a:bodyPr>
          <a:lstStyle/>
          <a:p>
            <a:pPr algn="ctr"/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Search Space</a:t>
            </a:r>
          </a:p>
          <a:p>
            <a:pPr algn="ctr"/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Pruning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914900" y="22561669"/>
            <a:ext cx="2857500" cy="553998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Input Pruning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914400" y="25259149"/>
            <a:ext cx="3200399" cy="1188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Skyline Groups</a:t>
            </a:r>
          </a:p>
        </p:txBody>
      </p:sp>
      <p:cxnSp>
        <p:nvCxnSpPr>
          <p:cNvPr id="112" name="Straight Arrow Connector 111"/>
          <p:cNvCxnSpPr>
            <a:stCxn id="106" idx="1"/>
            <a:endCxn id="111" idx="3"/>
          </p:cNvCxnSpPr>
          <p:nvPr/>
        </p:nvCxnSpPr>
        <p:spPr>
          <a:xfrm flipH="1">
            <a:off x="4114799" y="25853509"/>
            <a:ext cx="2057401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114800" y="25320635"/>
            <a:ext cx="2057400" cy="10156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rIns="0" rtlCol="0">
            <a:spAutoFit/>
          </a:bodyPr>
          <a:lstStyle/>
          <a:p>
            <a:pPr algn="ctr"/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Skyline</a:t>
            </a:r>
          </a:p>
          <a:p>
            <a:pPr algn="ctr"/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829800" y="23821891"/>
            <a:ext cx="0" cy="148297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14400" y="27793157"/>
            <a:ext cx="320039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01148" y="26808271"/>
            <a:ext cx="2785052" cy="5539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rIns="0" rtlCol="0">
            <a:spAutoFit/>
          </a:bodyPr>
          <a:lstStyle/>
          <a:p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858000" y="27793157"/>
            <a:ext cx="3657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Preferred Groups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62577" y="27559337"/>
            <a:ext cx="2311819" cy="10156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rIns="0" rtlCol="0">
            <a:spAutoFit/>
          </a:bodyPr>
          <a:lstStyle/>
          <a:p>
            <a:pPr algn="ctr"/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Selection &amp;</a:t>
            </a:r>
          </a:p>
          <a:p>
            <a:pPr algn="ctr"/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Filtering</a:t>
            </a:r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730206"/>
              </p:ext>
            </p:extLst>
          </p:nvPr>
        </p:nvGraphicFramePr>
        <p:xfrm>
          <a:off x="10972798" y="6858000"/>
          <a:ext cx="344533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190"/>
                <a:gridCol w="984380"/>
                <a:gridCol w="984380"/>
                <a:gridCol w="984380"/>
              </a:tblGrid>
              <a:tr h="457200">
                <a:tc>
                  <a:txBody>
                    <a:bodyPr/>
                    <a:lstStyle/>
                    <a:p>
                      <a:pPr algn="l"/>
                      <a:endParaRPr lang="en-US" sz="2000" b="1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Points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Assists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smtClean="0"/>
                        <a:t>Blocks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</a:t>
                      </a:r>
                      <a:r>
                        <a:rPr lang="en-US" sz="2400" b="1" baseline="-25000" dirty="0" smtClean="0"/>
                        <a:t>1</a:t>
                      </a:r>
                      <a:endParaRPr lang="en-US" sz="2400" b="1" baseline="-25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30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14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5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</a:t>
                      </a:r>
                      <a:r>
                        <a:rPr lang="en-US" sz="2400" b="1" baseline="-25000" dirty="0" smtClean="0"/>
                        <a:t>2</a:t>
                      </a:r>
                      <a:endParaRPr lang="en-US" sz="2400" b="1" baseline="-25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40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12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</a:t>
                      </a:r>
                      <a:r>
                        <a:rPr lang="en-US" sz="2400" b="1" baseline="-25000" dirty="0" smtClean="0"/>
                        <a:t>3</a:t>
                      </a:r>
                      <a:endParaRPr lang="en-US" sz="2400" b="1" baseline="-25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40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15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3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</a:t>
                      </a:r>
                      <a:r>
                        <a:rPr lang="en-US" sz="2400" b="1" baseline="-25000" dirty="0" smtClean="0"/>
                        <a:t>4</a:t>
                      </a:r>
                      <a:endParaRPr lang="en-US" sz="2400" b="1" baseline="-25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20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11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 smtClean="0"/>
                        <a:t>P</a:t>
                      </a:r>
                      <a:r>
                        <a:rPr lang="en-US" sz="2400" b="1" baseline="-25000" dirty="0" smtClean="0"/>
                        <a:t>5</a:t>
                      </a:r>
                      <a:endParaRPr lang="en-US" sz="2400" b="1" baseline="-25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40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11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2</a:t>
                      </a:r>
                      <a:endParaRPr lang="en-US" sz="28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Shape 43"/>
          <p:cNvGraphicFramePr/>
          <p:nvPr>
            <p:extLst>
              <p:ext uri="{D42A27DB-BD31-4B8C-83A1-F6EECF244321}">
                <p14:modId xmlns:p14="http://schemas.microsoft.com/office/powerpoint/2010/main" val="1824596206"/>
              </p:ext>
            </p:extLst>
          </p:nvPr>
        </p:nvGraphicFramePr>
        <p:xfrm>
          <a:off x="16459199" y="6858000"/>
          <a:ext cx="4343401" cy="71776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451040"/>
                <a:gridCol w="843605"/>
                <a:gridCol w="1024378"/>
                <a:gridCol w="1024378"/>
              </a:tblGrid>
              <a:tr h="553298">
                <a:tc rowSpan="2">
                  <a:txBody>
                    <a:bodyPr/>
                    <a:lstStyle/>
                    <a:p>
                      <a:endParaRPr sz="2600" b="1" dirty="0"/>
                    </a:p>
                  </a:txBody>
                  <a:tcPr marL="91425" marR="91425" marT="91425" marB="91425"/>
                </a:tc>
                <a:tc gridSpan="3"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600" b="1" dirty="0" smtClean="0"/>
                        <a:t>AVG</a:t>
                      </a:r>
                      <a:endParaRPr lang="en" sz="2600" b="1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804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100" b="1" dirty="0" smtClean="0"/>
                        <a:t>Points</a:t>
                      </a:r>
                      <a:endParaRPr lang="en" sz="2100" b="1" dirty="0"/>
                    </a:p>
                  </a:txBody>
                  <a:tcPr marL="0" marR="0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100" b="1" dirty="0" smtClean="0"/>
                        <a:t>Assists</a:t>
                      </a:r>
                      <a:endParaRPr lang="en" sz="21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l" rtl="0">
                        <a:buNone/>
                      </a:pPr>
                      <a:r>
                        <a:rPr lang="en" sz="2100" b="1" dirty="0" smtClean="0"/>
                        <a:t>Blocks</a:t>
                      </a:r>
                      <a:endParaRPr lang="en" sz="2100" b="1" dirty="0"/>
                    </a:p>
                  </a:txBody>
                  <a:tcPr marL="91425" marR="91425" marT="91425" marB="91425"/>
                </a:tc>
              </a:tr>
              <a:tr h="582421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sz="2600" b="1" dirty="0"/>
                        <a:t>P</a:t>
                      </a:r>
                      <a:r>
                        <a:rPr lang="en" sz="2600" b="1" baseline="-25000" dirty="0"/>
                        <a:t>1</a:t>
                      </a:r>
                      <a:r>
                        <a:rPr lang="en" sz="2600" b="1" dirty="0"/>
                        <a:t>, P</a:t>
                      </a:r>
                      <a:r>
                        <a:rPr lang="en" sz="2600" b="1" baseline="-25000" dirty="0"/>
                        <a:t>2</a:t>
                      </a:r>
                      <a:r>
                        <a:rPr lang="en" sz="2600" b="1" dirty="0"/>
                        <a:t>, P</a:t>
                      </a:r>
                      <a:r>
                        <a:rPr lang="en" sz="2600" b="1" baseline="-25000" dirty="0"/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37</a:t>
                      </a:r>
                      <a:endParaRPr lang="en" sz="2800" b="1" dirty="0"/>
                    </a:p>
                  </a:txBody>
                  <a:tcPr marL="91425" marR="91425" marT="91425" marB="9142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13.7</a:t>
                      </a:r>
                      <a:endParaRPr lang="en" sz="2800" b="1" dirty="0"/>
                    </a:p>
                  </a:txBody>
                  <a:tcPr marL="91425" marR="91425" marT="91425" marB="9142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3.7</a:t>
                      </a:r>
                      <a:endParaRPr lang="en" sz="2800" b="1" dirty="0"/>
                    </a:p>
                  </a:txBody>
                  <a:tcPr marL="91425" marR="91425" marT="91425" marB="9142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82421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sz="2600" b="1" dirty="0"/>
                        <a:t>P</a:t>
                      </a:r>
                      <a:r>
                        <a:rPr lang="en" sz="2600" b="1" baseline="-25000" dirty="0"/>
                        <a:t>1</a:t>
                      </a:r>
                      <a:r>
                        <a:rPr lang="en" sz="2600" b="1" dirty="0"/>
                        <a:t>, P</a:t>
                      </a:r>
                      <a:r>
                        <a:rPr lang="en" sz="2600" b="1" baseline="-25000" dirty="0"/>
                        <a:t>2</a:t>
                      </a:r>
                      <a:r>
                        <a:rPr lang="en" sz="2600" b="1" dirty="0"/>
                        <a:t>, P</a:t>
                      </a:r>
                      <a:r>
                        <a:rPr lang="en" sz="2600" b="1" baseline="-25000" dirty="0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30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12.3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3.3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</a:tr>
              <a:tr h="582421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sz="2600" b="1" dirty="0"/>
                        <a:t>P</a:t>
                      </a:r>
                      <a:r>
                        <a:rPr lang="en" sz="2600" b="1" baseline="-25000" dirty="0"/>
                        <a:t>1</a:t>
                      </a:r>
                      <a:r>
                        <a:rPr lang="en" sz="2600" b="1" dirty="0"/>
                        <a:t>, P</a:t>
                      </a:r>
                      <a:r>
                        <a:rPr lang="en" sz="2600" b="1" baseline="-25000" dirty="0"/>
                        <a:t>2</a:t>
                      </a:r>
                      <a:r>
                        <a:rPr lang="en" sz="2600" b="1" dirty="0"/>
                        <a:t>, P</a:t>
                      </a:r>
                      <a:r>
                        <a:rPr lang="en" sz="2600" b="1" baseline="-25000" dirty="0"/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37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12.3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3.3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</a:tr>
              <a:tr h="582421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sz="2600" b="1" dirty="0"/>
                        <a:t>P</a:t>
                      </a:r>
                      <a:r>
                        <a:rPr lang="en" sz="2600" b="1" baseline="-25000" dirty="0"/>
                        <a:t>1</a:t>
                      </a:r>
                      <a:r>
                        <a:rPr lang="en" sz="2600" b="1" dirty="0"/>
                        <a:t>, P</a:t>
                      </a:r>
                      <a:r>
                        <a:rPr lang="en" sz="2600" b="1" baseline="-25000" dirty="0"/>
                        <a:t>3</a:t>
                      </a:r>
                      <a:r>
                        <a:rPr lang="en" sz="2600" b="1" dirty="0"/>
                        <a:t>, </a:t>
                      </a:r>
                      <a:r>
                        <a:rPr lang="en" sz="2600" b="1" dirty="0" smtClean="0"/>
                        <a:t>P</a:t>
                      </a:r>
                      <a:r>
                        <a:rPr lang="en" sz="2600" b="1" baseline="-25000" dirty="0" smtClean="0"/>
                        <a:t>4</a:t>
                      </a:r>
                      <a:endParaRPr lang="en" sz="2600" b="1" baseline="-25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30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13.3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3.3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</a:tr>
              <a:tr h="582421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sz="2600" b="1" dirty="0"/>
                        <a:t>P</a:t>
                      </a:r>
                      <a:r>
                        <a:rPr lang="en" sz="2600" b="1" baseline="-25000" dirty="0"/>
                        <a:t>1</a:t>
                      </a:r>
                      <a:r>
                        <a:rPr lang="en" sz="2600" b="1" dirty="0"/>
                        <a:t>, P</a:t>
                      </a:r>
                      <a:r>
                        <a:rPr lang="en" sz="2600" b="1" baseline="-25000" dirty="0"/>
                        <a:t>3</a:t>
                      </a:r>
                      <a:r>
                        <a:rPr lang="en" sz="2600" b="1" dirty="0"/>
                        <a:t>, P</a:t>
                      </a:r>
                      <a:r>
                        <a:rPr lang="en" sz="2600" b="1" baseline="-25000" dirty="0"/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37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13.3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3.3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</a:tr>
              <a:tr h="582421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sz="2600" b="1" dirty="0"/>
                        <a:t>P</a:t>
                      </a:r>
                      <a:r>
                        <a:rPr lang="en" sz="2600" b="1" baseline="-25000" dirty="0"/>
                        <a:t>1</a:t>
                      </a:r>
                      <a:r>
                        <a:rPr lang="en" sz="2600" b="1" dirty="0"/>
                        <a:t>, P</a:t>
                      </a:r>
                      <a:r>
                        <a:rPr lang="en" sz="2600" b="1" baseline="-25000" dirty="0"/>
                        <a:t>4</a:t>
                      </a:r>
                      <a:r>
                        <a:rPr lang="en" sz="2600" b="1" dirty="0"/>
                        <a:t>, P</a:t>
                      </a:r>
                      <a:r>
                        <a:rPr lang="en" sz="2600" b="1" baseline="-25000" dirty="0"/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30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12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3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</a:tr>
              <a:tr h="582421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sz="2600" b="1" dirty="0"/>
                        <a:t>P</a:t>
                      </a:r>
                      <a:r>
                        <a:rPr lang="en" sz="2600" b="1" baseline="-25000" dirty="0"/>
                        <a:t>2</a:t>
                      </a:r>
                      <a:r>
                        <a:rPr lang="en" sz="2600" b="1" dirty="0"/>
                        <a:t>, P</a:t>
                      </a:r>
                      <a:r>
                        <a:rPr lang="en" sz="2600" b="1" baseline="-25000" dirty="0"/>
                        <a:t>3</a:t>
                      </a:r>
                      <a:r>
                        <a:rPr lang="en" sz="2600" b="1" dirty="0"/>
                        <a:t>, P</a:t>
                      </a:r>
                      <a:r>
                        <a:rPr lang="en" sz="2600" b="1" baseline="-25000" dirty="0"/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33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12.7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2.7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</a:tr>
              <a:tr h="582421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sz="2600" b="1" dirty="0" smtClean="0"/>
                        <a:t>P</a:t>
                      </a:r>
                      <a:r>
                        <a:rPr lang="en" sz="2600" b="1" baseline="-25000" dirty="0" smtClean="0"/>
                        <a:t>2</a:t>
                      </a:r>
                      <a:r>
                        <a:rPr lang="en" sz="2600" b="1" dirty="0" smtClean="0"/>
                        <a:t>, </a:t>
                      </a:r>
                      <a:r>
                        <a:rPr lang="en" sz="2600" b="1" dirty="0"/>
                        <a:t>P</a:t>
                      </a:r>
                      <a:r>
                        <a:rPr lang="en" sz="2600" b="1" baseline="-25000" dirty="0"/>
                        <a:t>3</a:t>
                      </a:r>
                      <a:r>
                        <a:rPr lang="en" sz="2600" b="1" dirty="0"/>
                        <a:t>, P</a:t>
                      </a:r>
                      <a:r>
                        <a:rPr lang="en" sz="2600" b="1" baseline="-25000" dirty="0"/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40</a:t>
                      </a:r>
                      <a:endParaRPr lang="en" sz="2800" b="1" dirty="0"/>
                    </a:p>
                  </a:txBody>
                  <a:tcPr marL="91425" marR="91425" marT="91425" marB="9142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12.7</a:t>
                      </a:r>
                      <a:endParaRPr lang="en" sz="2800" b="1" dirty="0"/>
                    </a:p>
                  </a:txBody>
                  <a:tcPr marL="91425" marR="91425" marT="91425" marB="9142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2.7</a:t>
                      </a:r>
                      <a:endParaRPr lang="en" sz="2800" b="1" dirty="0"/>
                    </a:p>
                  </a:txBody>
                  <a:tcPr marL="91425" marR="91425" marT="91425" marB="91425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82421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sz="2600" b="1" dirty="0"/>
                        <a:t>P</a:t>
                      </a:r>
                      <a:r>
                        <a:rPr lang="en" sz="2600" b="1" baseline="-25000" dirty="0"/>
                        <a:t>2</a:t>
                      </a:r>
                      <a:r>
                        <a:rPr lang="en" sz="2600" b="1" dirty="0"/>
                        <a:t>, P</a:t>
                      </a:r>
                      <a:r>
                        <a:rPr lang="en" sz="2600" b="1" baseline="-25000" dirty="0"/>
                        <a:t>4</a:t>
                      </a:r>
                      <a:r>
                        <a:rPr lang="en" sz="2600" b="1" dirty="0"/>
                        <a:t>, </a:t>
                      </a:r>
                      <a:r>
                        <a:rPr lang="en" sz="2600" b="1" dirty="0" smtClean="0"/>
                        <a:t>P</a:t>
                      </a:r>
                      <a:r>
                        <a:rPr lang="en" sz="2600" b="1" baseline="-25000" dirty="0" smtClean="0"/>
                        <a:t>5</a:t>
                      </a:r>
                      <a:endParaRPr lang="en" sz="2600" b="1" baseline="-25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33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11.3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2.3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</a:tr>
              <a:tr h="582421">
                <a:tc>
                  <a:txBody>
                    <a:bodyPr/>
                    <a:lstStyle/>
                    <a:p>
                      <a:pPr lvl="0" rtl="0">
                        <a:buNone/>
                      </a:pPr>
                      <a:r>
                        <a:rPr lang="en" sz="2600" b="1" dirty="0"/>
                        <a:t>P</a:t>
                      </a:r>
                      <a:r>
                        <a:rPr lang="en" sz="2600" b="1" baseline="-25000" dirty="0"/>
                        <a:t>3</a:t>
                      </a:r>
                      <a:r>
                        <a:rPr lang="en" sz="2600" b="1" dirty="0"/>
                        <a:t>, P</a:t>
                      </a:r>
                      <a:r>
                        <a:rPr lang="en" sz="2600" b="1" baseline="-25000" dirty="0"/>
                        <a:t>4</a:t>
                      </a:r>
                      <a:r>
                        <a:rPr lang="en" sz="2600" b="1" dirty="0"/>
                        <a:t>, P</a:t>
                      </a:r>
                      <a:r>
                        <a:rPr lang="en" sz="2600" b="1" baseline="-25000" dirty="0"/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33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12.3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lvl="0" algn="ctr" rtl="0">
                        <a:buNone/>
                      </a:pPr>
                      <a:r>
                        <a:rPr lang="en" sz="2800" b="1" dirty="0" smtClean="0"/>
                        <a:t>2.3</a:t>
                      </a:r>
                      <a:endParaRPr lang="en" sz="2800" b="1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119" name="Rectangle 118"/>
          <p:cNvSpPr/>
          <p:nvPr/>
        </p:nvSpPr>
        <p:spPr>
          <a:xfrm>
            <a:off x="10972800" y="10515600"/>
            <a:ext cx="9829799" cy="43434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D: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{P1, P2, P3, P4, P5</a:t>
            </a: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Aggregate function: AVG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Skyline Groups</a:t>
            </a:r>
            <a:endParaRPr lang="en-US" sz="36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{P1, P2, </a:t>
            </a: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P3}, {P2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P3, P5}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0972800" y="9968778"/>
            <a:ext cx="34453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Score of NBA players</a:t>
            </a:r>
            <a:endParaRPr lang="en-US" sz="3000" dirty="0"/>
          </a:p>
        </p:txBody>
      </p:sp>
      <p:sp>
        <p:nvSpPr>
          <p:cNvPr id="125" name="Rectangle 124"/>
          <p:cNvSpPr/>
          <p:nvPr/>
        </p:nvSpPr>
        <p:spPr>
          <a:xfrm>
            <a:off x="914400" y="15316200"/>
            <a:ext cx="96012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en-US" sz="6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914400" y="16230600"/>
                <a:ext cx="9601200" cy="5229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71500" indent="-5715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Huge number of candidate groups: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3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pt-BR" sz="3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sz="3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pt-BR" sz="36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𝒌</m:t>
                            </m:r>
                          </m:den>
                        </m:f>
                      </m:e>
                    </m:d>
                  </m:oMath>
                </a14:m>
                <a:endParaRPr lang="en-US" sz="36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71500" indent="-5715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Curse of Dimensionality may lead to many skyline groups</a:t>
                </a:r>
              </a:p>
              <a:p>
                <a:pPr marL="571500" indent="-5715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Visualizing all the skyline groups</a:t>
                </a:r>
              </a:p>
              <a:p>
                <a:pPr marL="571500" indent="-5715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600" dirty="0" smtClea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Choosing preferred groups from many skyline groups</a:t>
                </a: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6230600"/>
                <a:ext cx="9601200" cy="5229252"/>
              </a:xfrm>
              <a:prstGeom prst="rect">
                <a:avLst/>
              </a:prstGeom>
              <a:blipFill rotWithShape="1">
                <a:blip r:embed="rId10"/>
                <a:stretch>
                  <a:fillRect l="-1714" r="-1905" b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7770" y="15773400"/>
            <a:ext cx="6320230" cy="29613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6287" y="18973800"/>
            <a:ext cx="6331713" cy="29613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7770" y="22180044"/>
            <a:ext cx="6320230" cy="29659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6287" y="25374600"/>
            <a:ext cx="6331713" cy="2971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9800" y="15773400"/>
            <a:ext cx="13389969" cy="8915400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1297900" y="8361402"/>
            <a:ext cx="1828800" cy="5539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3000" dirty="0" smtClean="0"/>
              <a:t>Task Panel</a:t>
            </a:r>
            <a:endParaRPr lang="en-US" sz="3000" dirty="0"/>
          </a:p>
        </p:txBody>
      </p:sp>
      <p:sp>
        <p:nvSpPr>
          <p:cNvPr id="56" name="TextBox 55"/>
          <p:cNvSpPr txBox="1"/>
          <p:nvPr/>
        </p:nvSpPr>
        <p:spPr>
          <a:xfrm>
            <a:off x="28378505" y="10707624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Skill Panel</a:t>
            </a:r>
            <a:endParaRPr lang="en-US" sz="3000" dirty="0"/>
          </a:p>
        </p:txBody>
      </p:sp>
      <p:sp>
        <p:nvSpPr>
          <p:cNvPr id="57" name="TextBox 56"/>
          <p:cNvSpPr txBox="1"/>
          <p:nvPr/>
        </p:nvSpPr>
        <p:spPr>
          <a:xfrm>
            <a:off x="40596919" y="9030057"/>
            <a:ext cx="646331" cy="354294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3000" dirty="0" smtClean="0"/>
              <a:t>Display Panel</a:t>
            </a:r>
            <a:endParaRPr lang="en-US" sz="3000" dirty="0"/>
          </a:p>
        </p:txBody>
      </p:sp>
      <p:sp>
        <p:nvSpPr>
          <p:cNvPr id="58" name="Rectangle 57"/>
          <p:cNvSpPr/>
          <p:nvPr/>
        </p:nvSpPr>
        <p:spPr>
          <a:xfrm>
            <a:off x="21259800" y="5486400"/>
            <a:ext cx="198882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en-US" sz="6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CrewScout</a:t>
            </a:r>
            <a:r>
              <a:rPr lang="en-US" sz="6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Interface</a:t>
            </a:r>
            <a:endParaRPr lang="en-US" sz="6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7790952" y="14990802"/>
            <a:ext cx="30039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Parameter Panel</a:t>
            </a:r>
            <a:endParaRPr lang="en-US" sz="3000" dirty="0"/>
          </a:p>
        </p:txBody>
      </p:sp>
      <p:sp>
        <p:nvSpPr>
          <p:cNvPr id="61" name="TextBox 60"/>
          <p:cNvSpPr txBox="1"/>
          <p:nvPr/>
        </p:nvSpPr>
        <p:spPr>
          <a:xfrm>
            <a:off x="27953410" y="24165580"/>
            <a:ext cx="3593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Skyline Groups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1069300" y="24134802"/>
            <a:ext cx="39724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Clustering Parameters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6627" y="2496312"/>
            <a:ext cx="2589573" cy="2286000"/>
          </a:xfrm>
          <a:prstGeom prst="rect">
            <a:avLst/>
          </a:prstGeom>
        </p:spPr>
      </p:pic>
      <p:cxnSp>
        <p:nvCxnSpPr>
          <p:cNvPr id="147" name="Straight Arrow Connector 146"/>
          <p:cNvCxnSpPr>
            <a:stCxn id="65" idx="3"/>
            <a:endCxn id="73" idx="1"/>
          </p:cNvCxnSpPr>
          <p:nvPr/>
        </p:nvCxnSpPr>
        <p:spPr>
          <a:xfrm>
            <a:off x="4114799" y="28085545"/>
            <a:ext cx="274320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35819691" y="28280380"/>
            <a:ext cx="4185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Preferred Group Selection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30175200" y="25146000"/>
            <a:ext cx="4442464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  <a:latin typeface="Bodoni MT Poster Compressed" panose="02070706080601050204" pitchFamily="18" charset="0"/>
                <a:cs typeface="Arial" panose="020B0604020202020204" pitchFamily="34" charset="0"/>
              </a:rPr>
              <a:t>idir.uta.edu/</a:t>
            </a:r>
            <a:r>
              <a:rPr lang="en-US" sz="6000" dirty="0" err="1" smtClean="0">
                <a:solidFill>
                  <a:schemeClr val="tx1"/>
                </a:solidFill>
                <a:latin typeface="Bodoni MT Poster Compressed" panose="02070706080601050204" pitchFamily="18" charset="0"/>
                <a:cs typeface="Arial" panose="020B0604020202020204" pitchFamily="34" charset="0"/>
              </a:rPr>
              <a:t>crewscout</a:t>
            </a:r>
            <a:endParaRPr lang="en-US" sz="6000" dirty="0">
              <a:solidFill>
                <a:schemeClr val="tx1"/>
              </a:solidFill>
              <a:latin typeface="Bodoni MT Poster Compressed" panose="02070706080601050204" pitchFamily="18" charset="0"/>
              <a:cs typeface="Arial" panose="020B0604020202020204" pitchFamily="34" charset="0"/>
            </a:endParaRPr>
          </a:p>
        </p:txBody>
      </p:sp>
      <p:cxnSp>
        <p:nvCxnSpPr>
          <p:cNvPr id="154" name="Straight Arrow Connector 153"/>
          <p:cNvCxnSpPr/>
          <p:nvPr/>
        </p:nvCxnSpPr>
        <p:spPr>
          <a:xfrm>
            <a:off x="2971800" y="26421172"/>
            <a:ext cx="0" cy="139829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17022537" y="14076402"/>
            <a:ext cx="34453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/>
              <a:t>Score of Groups</a:t>
            </a:r>
            <a:endParaRPr lang="en-US" sz="3000" dirty="0"/>
          </a:p>
        </p:txBody>
      </p:sp>
      <p:sp>
        <p:nvSpPr>
          <p:cNvPr id="167" name="Rectangle 166"/>
          <p:cNvSpPr/>
          <p:nvPr/>
        </p:nvSpPr>
        <p:spPr>
          <a:xfrm>
            <a:off x="10972800" y="15316200"/>
            <a:ext cx="98298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endParaRPr lang="en-US" sz="6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8" name="TextBox 1057"/>
          <p:cNvSpPr txBox="1"/>
          <p:nvPr/>
        </p:nvSpPr>
        <p:spPr>
          <a:xfrm>
            <a:off x="10972800" y="16410087"/>
            <a:ext cx="9829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Several similarity measures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Multiple clustering algorithms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endParaRPr lang="en-US" sz="36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Size based on contribution to skyline groups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Force Layout </a:t>
            </a:r>
          </a:p>
        </p:txBody>
      </p:sp>
      <p:sp>
        <p:nvSpPr>
          <p:cNvPr id="170" name="Rectangle 169"/>
          <p:cNvSpPr/>
          <p:nvPr/>
        </p:nvSpPr>
        <p:spPr>
          <a:xfrm>
            <a:off x="10972801" y="21488400"/>
            <a:ext cx="98298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Publications</a:t>
            </a:r>
            <a:endParaRPr lang="en-US" sz="6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10972801" y="22631400"/>
            <a:ext cx="982979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On Skyline Groups. Li et al., ACM CIKM, November 2012.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On Skyline Groups. Zhang et al., IEEE TKDE, April 2014.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Anything You Can Do, I Can Do Better: Finding Expert Teams by CrewScout. Hassan et al., ACM CIKM, November 2014.</a:t>
            </a:r>
          </a:p>
        </p:txBody>
      </p:sp>
    </p:spTree>
    <p:extLst>
      <p:ext uri="{BB962C8B-B14F-4D97-AF65-F5344CB8AC3E}">
        <p14:creationId xmlns:p14="http://schemas.microsoft.com/office/powerpoint/2010/main" val="3498170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412</Words>
  <Application>Microsoft Office PowerPoint</Application>
  <PresentationFormat>Custom</PresentationFormat>
  <Paragraphs>135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naeemul</dc:creator>
  <cp:lastModifiedBy>naeemul</cp:lastModifiedBy>
  <cp:revision>79</cp:revision>
  <dcterms:created xsi:type="dcterms:W3CDTF">2014-10-28T04:42:51Z</dcterms:created>
  <dcterms:modified xsi:type="dcterms:W3CDTF">2014-10-29T06:01:48Z</dcterms:modified>
</cp:coreProperties>
</file>