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7099300" cy="102346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C89DF7C-E791-4F12-82AE-2A5C48FCB88B}">
  <a:tblStyle styleId="{0C89DF7C-E791-4F12-82AE-2A5C48FCB88B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580F02FD-95F9-4C5B-BAEE-2DD311B876C7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232F4B3B-025B-4AD0-AF5F-DE172BEF3CF6}" styleName="Table_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7D75326-53CE-4F3D-BF84-57AB5FF8ACD8}" styleName="Table_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0404FEB-3A94-40AA-96C9-0809E7D1944C}" styleName="Table_4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43AB8542-2E2D-425D-832A-DFBFBC36D769}" styleName="Table_5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B4287D2-52DD-403B-8604-6632791B79B6}" styleName="Table_6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B36F6068-D90B-4D6A-B71C-33323C2D1417}" styleName="Table_7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44C1D3F-3EB0-40C6-B4DC-368222CB0C6F}" styleName="Table_8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C219DF7-7418-4203-8DF2-79A5179457F1}" styleName="Table_9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D272B98-DDA5-434D-A5A9-FF1E2BEECE56}" styleName="Table_1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43F5EE84-6959-4A4D-9B71-F739A90B898B}" styleName="Table_1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6392709-EEFA-4C97-B0F0-5127AA2E373E}" styleName="Table_12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162F4847-CF97-450B-9BBC-36D39B611541}" styleName="Table_13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09931" y="4861441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lIns="99032" tIns="99032" rIns="99032" bIns="99032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65399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709931" y="4861441"/>
            <a:ext cx="5679439" cy="4605576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709931" y="4861441"/>
            <a:ext cx="5679439" cy="4605576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709931" y="4861441"/>
            <a:ext cx="5679439" cy="4605576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en">
                <a:solidFill>
                  <a:schemeClr val="dk1"/>
                </a:solidFill>
              </a:rPr>
              <a:t>323 212 312 212 412</a:t>
            </a:r>
          </a:p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709931" y="4861441"/>
            <a:ext cx="5679439" cy="4605576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709931" y="4861441"/>
            <a:ext cx="5679439" cy="4605576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709931" y="4861441"/>
            <a:ext cx="5679439" cy="4605576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709931" y="4861441"/>
            <a:ext cx="5679439" cy="4605576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709931" y="4861441"/>
            <a:ext cx="5679439" cy="4605576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09931" y="4861441"/>
            <a:ext cx="5679439" cy="4605576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709931" y="4861441"/>
            <a:ext cx="5679439" cy="4605576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09931" y="4861441"/>
            <a:ext cx="5679439" cy="4605576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r>
              <a:rPr lang="en"/>
              <a:t>323 212 312 212 412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709931" y="4861441"/>
            <a:ext cx="5679439" cy="4605576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709931" y="4861441"/>
            <a:ext cx="5679439" cy="4605576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709931" y="4861441"/>
            <a:ext cx="5679439" cy="4605576"/>
          </a:xfrm>
          <a:prstGeom prst="rect">
            <a:avLst/>
          </a:prstGeom>
        </p:spPr>
        <p:txBody>
          <a:bodyPr lIns="99032" tIns="99032" rIns="99032" bIns="99032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rot="10800000" flipH="1">
            <a:off x="0" y="4124512"/>
            <a:ext cx="8458200" cy="949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5875078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2400" b="1" i="0">
                <a:solidFill>
                  <a:schemeClr val="lt1"/>
                </a:solidFill>
              </a:defRPr>
            </a:lvl1pPr>
            <a:lvl2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2pPr>
            <a:lvl3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3pPr>
            <a:lvl4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2400" b="1" i="0">
                <a:solidFill>
                  <a:schemeClr val="lt1"/>
                </a:solidFill>
              </a:defRPr>
            </a:lvl4pPr>
            <a:lvl5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5pPr>
            <a:lvl6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6pPr>
            <a:lvl7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sz="2400" b="1" i="0">
                <a:solidFill>
                  <a:schemeClr val="lt1"/>
                </a:solidFill>
              </a:defRPr>
            </a:lvl7pPr>
            <a:lvl8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2400" b="1" i="0">
                <a:solidFill>
                  <a:schemeClr val="lt1"/>
                </a:solidFill>
              </a:defRPr>
            </a:lvl8pPr>
            <a:lvl9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2400" b="1" i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5875078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2400" b="1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rot="10800000" flipH="1">
            <a:off x="0" y="4124512"/>
            <a:ext cx="8458200" cy="949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sz="7200" b="1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sz="3000" b="1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idir.uta.edu/crewscou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685800" y="2672756"/>
            <a:ext cx="7772400" cy="12308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600"/>
              <a:t>On Skyline Groups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685800" y="4124476"/>
            <a:ext cx="3873600" cy="94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/>
              <a:t>Chengkai Li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Naeemul Hassan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Gautam Das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accent4"/>
                </a:solidFill>
              </a:rPr>
              <a:t>University of Texas at Arlington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subTitle" idx="2"/>
          </p:nvPr>
        </p:nvSpPr>
        <p:spPr>
          <a:xfrm>
            <a:off x="4572000" y="4124476"/>
            <a:ext cx="3873600" cy="94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1828800" lvl="0" indent="457200" algn="r" rtl="0">
              <a:spcBef>
                <a:spcPts val="0"/>
              </a:spcBef>
              <a:buNone/>
            </a:pPr>
            <a:r>
              <a:rPr lang="en" sz="1500" dirty="0">
                <a:solidFill>
                  <a:schemeClr val="bg1"/>
                </a:solidFill>
              </a:rPr>
              <a:t>Nan Zhang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en" sz="1500" dirty="0">
                <a:solidFill>
                  <a:schemeClr val="bg1"/>
                </a:solidFill>
              </a:rPr>
              <a:t>Sundaresan Rajasekaran</a:t>
            </a:r>
          </a:p>
          <a:p>
            <a:pPr lvl="0" algn="r" rtl="0">
              <a:spcBef>
                <a:spcPts val="0"/>
              </a:spcBef>
              <a:buNone/>
            </a:pPr>
            <a:endParaRPr sz="1500" dirty="0"/>
          </a:p>
          <a:p>
            <a:pPr lvl="0" algn="r" rtl="0">
              <a:spcBef>
                <a:spcPts val="0"/>
              </a:spcBef>
              <a:buNone/>
            </a:pPr>
            <a:r>
              <a:rPr lang="en" sz="1800" b="1" dirty="0">
                <a:solidFill>
                  <a:schemeClr val="accent4"/>
                </a:solidFill>
              </a:rPr>
              <a:t>George Washington University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" y="552450"/>
            <a:ext cx="8468128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6473" y="5489962"/>
            <a:ext cx="1239551" cy="124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875" y="5590588"/>
            <a:ext cx="2663104" cy="1041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8650" y="5519854"/>
            <a:ext cx="2812096" cy="1182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WCM Algorithm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u="sng"/>
              <a:t>Input</a:t>
            </a:r>
            <a:r>
              <a:rPr lang="en" sz="2000"/>
              <a:t>: n tuples, group size k, aggregate function = </a:t>
            </a:r>
            <a:r>
              <a:rPr lang="en" sz="2000" b="1"/>
              <a:t>min/max</a:t>
            </a:r>
            <a:r>
              <a:rPr lang="en" sz="2000"/>
              <a:t> (</a:t>
            </a:r>
            <a:r>
              <a:rPr lang="en" sz="2000" b="1"/>
              <a:t>not</a:t>
            </a:r>
            <a:r>
              <a:rPr lang="en" sz="2000"/>
              <a:t> </a:t>
            </a:r>
            <a:r>
              <a:rPr lang="en" sz="2000" b="1"/>
              <a:t>sum</a:t>
            </a:r>
            <a:r>
              <a:rPr lang="en" sz="2000"/>
              <a:t>)</a:t>
            </a:r>
          </a:p>
          <a:p>
            <a:pPr marL="457200" lvl="0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000"/>
              <a:t>Let, i = 1</a:t>
            </a:r>
          </a:p>
          <a:p>
            <a:pPr marL="457200" lvl="0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000"/>
              <a:t>Generate 1 tuple Candidate groups, C</a:t>
            </a:r>
            <a:r>
              <a:rPr lang="en" sz="1500"/>
              <a:t>1</a:t>
            </a:r>
            <a:r>
              <a:rPr lang="en" sz="2000"/>
              <a:t> = all n tuples</a:t>
            </a:r>
          </a:p>
          <a:p>
            <a:pPr marL="457200" lvl="0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000"/>
              <a:t>Generate 1 tuple Skyline groups, S</a:t>
            </a:r>
            <a:r>
              <a:rPr lang="en" sz="1500"/>
              <a:t>1</a:t>
            </a:r>
            <a:r>
              <a:rPr lang="en" sz="2000"/>
              <a:t> = skyline_operation(C</a:t>
            </a:r>
            <a:r>
              <a:rPr lang="en" sz="1500"/>
              <a:t>1</a:t>
            </a:r>
            <a:r>
              <a:rPr lang="en" sz="2000"/>
              <a:t>)</a:t>
            </a:r>
          </a:p>
          <a:p>
            <a:pPr marL="457200" lvl="0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000"/>
              <a:t>for i = 2 to k</a:t>
            </a:r>
          </a:p>
          <a:p>
            <a:pPr marL="914400" lvl="1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lang="en" sz="2000"/>
              <a:t>Generate i tuple Candidate groups, C</a:t>
            </a:r>
            <a:r>
              <a:rPr lang="en" sz="1500"/>
              <a:t>i</a:t>
            </a:r>
            <a:r>
              <a:rPr lang="en" sz="2000"/>
              <a:t> from S</a:t>
            </a:r>
            <a:r>
              <a:rPr lang="en" sz="1500"/>
              <a:t>i-1</a:t>
            </a:r>
          </a:p>
          <a:p>
            <a:pPr marL="914400" lvl="1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lang="en" sz="2000"/>
              <a:t>Generate i tuple Skyline groups, S</a:t>
            </a:r>
            <a:r>
              <a:rPr lang="en" sz="1500"/>
              <a:t>i</a:t>
            </a:r>
            <a:r>
              <a:rPr lang="en" sz="2000"/>
              <a:t> = skyline_operation(C</a:t>
            </a:r>
            <a:r>
              <a:rPr lang="en" sz="1500"/>
              <a:t>i</a:t>
            </a:r>
            <a:r>
              <a:rPr lang="en" sz="2000"/>
              <a:t>)</a:t>
            </a:r>
          </a:p>
          <a:p>
            <a:pPr marL="457200" lvl="0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000"/>
              <a:t>Return S</a:t>
            </a:r>
            <a:r>
              <a:rPr lang="en" sz="1500"/>
              <a:t>k</a:t>
            </a:r>
          </a:p>
        </p:txBody>
      </p:sp>
      <p:sp>
        <p:nvSpPr>
          <p:cNvPr id="303" name="Shape 303"/>
          <p:cNvSpPr/>
          <p:nvPr/>
        </p:nvSpPr>
        <p:spPr>
          <a:xfrm flipH="1">
            <a:off x="8525010" y="6266150"/>
            <a:ext cx="610800" cy="582300"/>
          </a:xfrm>
          <a:prstGeom prst="rtTriangle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04" name="Shape 304"/>
          <p:cNvSpPr txBox="1"/>
          <p:nvPr/>
        </p:nvSpPr>
        <p:spPr>
          <a:xfrm>
            <a:off x="8640239" y="6482150"/>
            <a:ext cx="610800" cy="44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9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WCM Algorithm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Explained with Example</a:t>
            </a:r>
          </a:p>
        </p:txBody>
      </p:sp>
      <p:graphicFrame>
        <p:nvGraphicFramePr>
          <p:cNvPr id="310" name="Shape 310"/>
          <p:cNvGraphicFramePr/>
          <p:nvPr/>
        </p:nvGraphicFramePr>
        <p:xfrm>
          <a:off x="58800" y="2276925"/>
          <a:ext cx="1749050" cy="2377260"/>
        </p:xfrm>
        <a:graphic>
          <a:graphicData uri="http://schemas.openxmlformats.org/drawingml/2006/table">
            <a:tbl>
              <a:tblPr>
                <a:noFill/>
                <a:tableStyleId>{744C1D3F-3EB0-40C6-B4DC-368222CB0C6F}</a:tableStyleId>
              </a:tblPr>
              <a:tblGrid>
                <a:gridCol w="600500"/>
                <a:gridCol w="382850"/>
                <a:gridCol w="382850"/>
                <a:gridCol w="382850"/>
              </a:tblGrid>
              <a:tr h="3002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3002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002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P2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00225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P3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00225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P4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300225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P5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1" name="Shape 311"/>
          <p:cNvSpPr txBox="1"/>
          <p:nvPr/>
        </p:nvSpPr>
        <p:spPr>
          <a:xfrm>
            <a:off x="8125" y="4683575"/>
            <a:ext cx="1850400" cy="28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/>
              <a:t>C</a:t>
            </a:r>
            <a:r>
              <a:rPr lang="en" sz="1500"/>
              <a:t>1</a:t>
            </a:r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304800" y="1718727"/>
            <a:ext cx="8229600" cy="551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u="sng"/>
              <a:t>Input</a:t>
            </a:r>
            <a:r>
              <a:rPr lang="en" sz="1800"/>
              <a:t>: n tuple {P1, P2, P3, P4, P5}, group size k = 3, aggregate function = min</a:t>
            </a:r>
          </a:p>
        </p:txBody>
      </p:sp>
      <p:graphicFrame>
        <p:nvGraphicFramePr>
          <p:cNvPr id="313" name="Shape 313"/>
          <p:cNvGraphicFramePr/>
          <p:nvPr/>
        </p:nvGraphicFramePr>
        <p:xfrm>
          <a:off x="2348275" y="2276925"/>
          <a:ext cx="1749050" cy="1188630"/>
        </p:xfrm>
        <a:graphic>
          <a:graphicData uri="http://schemas.openxmlformats.org/drawingml/2006/table">
            <a:tbl>
              <a:tblPr>
                <a:noFill/>
                <a:tableStyleId>{7C219DF7-7418-4203-8DF2-79A5179457F1}</a:tableStyleId>
              </a:tblPr>
              <a:tblGrid>
                <a:gridCol w="600500"/>
                <a:gridCol w="382850"/>
                <a:gridCol w="382850"/>
                <a:gridCol w="382850"/>
              </a:tblGrid>
              <a:tr h="3002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3002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002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P3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14" name="Shape 314"/>
          <p:cNvSpPr txBox="1"/>
          <p:nvPr/>
        </p:nvSpPr>
        <p:spPr>
          <a:xfrm>
            <a:off x="2297600" y="3501250"/>
            <a:ext cx="1850400" cy="28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/>
              <a:t>S</a:t>
            </a:r>
            <a:r>
              <a:rPr lang="en" sz="1500"/>
              <a:t>1</a:t>
            </a:r>
          </a:p>
        </p:txBody>
      </p:sp>
      <p:sp>
        <p:nvSpPr>
          <p:cNvPr id="315" name="Shape 315"/>
          <p:cNvSpPr/>
          <p:nvPr/>
        </p:nvSpPr>
        <p:spPr>
          <a:xfrm>
            <a:off x="1868062" y="2769525"/>
            <a:ext cx="4200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316" name="Shape 316"/>
          <p:cNvGraphicFramePr/>
          <p:nvPr/>
        </p:nvGraphicFramePr>
        <p:xfrm>
          <a:off x="4503506" y="2276925"/>
          <a:ext cx="1885675" cy="3169680"/>
        </p:xfrm>
        <a:graphic>
          <a:graphicData uri="http://schemas.openxmlformats.org/drawingml/2006/table">
            <a:tbl>
              <a:tblPr>
                <a:noFill/>
                <a:tableStyleId>{3D272B98-DDA5-434D-A5A9-FF1E2BEECE56}</a:tableStyleId>
              </a:tblPr>
              <a:tblGrid>
                <a:gridCol w="647425"/>
                <a:gridCol w="412750"/>
                <a:gridCol w="412750"/>
                <a:gridCol w="412750"/>
              </a:tblGrid>
              <a:tr h="2386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2386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P1,P2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2386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P1,P3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2386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P1,P4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2386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P1,P5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2386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P3,P2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238675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P3,P4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238675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P3,P5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17" name="Shape 317"/>
          <p:cNvSpPr txBox="1"/>
          <p:nvPr/>
        </p:nvSpPr>
        <p:spPr>
          <a:xfrm>
            <a:off x="4550416" y="5521775"/>
            <a:ext cx="1850400" cy="28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/>
              <a:t>C</a:t>
            </a:r>
            <a:r>
              <a:rPr lang="en" sz="1500"/>
              <a:t>2</a:t>
            </a:r>
          </a:p>
        </p:txBody>
      </p:sp>
      <p:sp>
        <p:nvSpPr>
          <p:cNvPr id="318" name="Shape 318"/>
          <p:cNvSpPr/>
          <p:nvPr/>
        </p:nvSpPr>
        <p:spPr>
          <a:xfrm>
            <a:off x="4132698" y="2769525"/>
            <a:ext cx="370799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319" name="Shape 319"/>
          <p:cNvGraphicFramePr/>
          <p:nvPr/>
        </p:nvGraphicFramePr>
        <p:xfrm>
          <a:off x="6815475" y="2276925"/>
          <a:ext cx="1820650" cy="1188630"/>
        </p:xfrm>
        <a:graphic>
          <a:graphicData uri="http://schemas.openxmlformats.org/drawingml/2006/table">
            <a:tbl>
              <a:tblPr>
                <a:noFill/>
                <a:tableStyleId>{43F5EE84-6959-4A4D-9B71-F739A90B898B}</a:tableStyleId>
              </a:tblPr>
              <a:tblGrid>
                <a:gridCol w="625075"/>
                <a:gridCol w="398525"/>
                <a:gridCol w="398525"/>
                <a:gridCol w="398525"/>
              </a:tblGrid>
              <a:tr h="3002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3002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P1,P3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002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P3,P2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20" name="Shape 320"/>
          <p:cNvSpPr txBox="1"/>
          <p:nvPr/>
        </p:nvSpPr>
        <p:spPr>
          <a:xfrm>
            <a:off x="6836400" y="3425050"/>
            <a:ext cx="1850400" cy="28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/>
              <a:t>S</a:t>
            </a:r>
            <a:r>
              <a:rPr lang="en" sz="1500"/>
              <a:t>2</a:t>
            </a:r>
          </a:p>
        </p:txBody>
      </p:sp>
      <p:sp>
        <p:nvSpPr>
          <p:cNvPr id="321" name="Shape 321"/>
          <p:cNvSpPr/>
          <p:nvPr/>
        </p:nvSpPr>
        <p:spPr>
          <a:xfrm>
            <a:off x="6406862" y="2769525"/>
            <a:ext cx="4200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322" name="Shape 322"/>
          <p:cNvGraphicFramePr/>
          <p:nvPr/>
        </p:nvGraphicFramePr>
        <p:xfrm>
          <a:off x="6639800" y="4181925"/>
          <a:ext cx="1996325" cy="2377260"/>
        </p:xfrm>
        <a:graphic>
          <a:graphicData uri="http://schemas.openxmlformats.org/drawingml/2006/table">
            <a:tbl>
              <a:tblPr>
                <a:noFill/>
                <a:tableStyleId>{06392709-EEFA-4C97-B0F0-5127AA2E373E}</a:tableStyleId>
              </a:tblPr>
              <a:tblGrid>
                <a:gridCol w="847775"/>
                <a:gridCol w="382850"/>
                <a:gridCol w="382850"/>
                <a:gridCol w="382850"/>
              </a:tblGrid>
              <a:tr h="3002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3002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P1,P3,P2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002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P1,P3,P4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00225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P1,P3,P5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00225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P3,P2,P4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00225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P3,P2,P5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23" name="Shape 323"/>
          <p:cNvSpPr txBox="1"/>
          <p:nvPr/>
        </p:nvSpPr>
        <p:spPr>
          <a:xfrm>
            <a:off x="6836400" y="6549250"/>
            <a:ext cx="1850400" cy="28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/>
              <a:t>C</a:t>
            </a:r>
            <a:r>
              <a:rPr lang="en" sz="1500"/>
              <a:t>3</a:t>
            </a:r>
          </a:p>
        </p:txBody>
      </p:sp>
      <p:sp>
        <p:nvSpPr>
          <p:cNvPr id="324" name="Shape 324"/>
          <p:cNvSpPr/>
          <p:nvPr/>
        </p:nvSpPr>
        <p:spPr>
          <a:xfrm rot="5400000">
            <a:off x="7551587" y="3819549"/>
            <a:ext cx="4200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graphicFrame>
        <p:nvGraphicFramePr>
          <p:cNvPr id="325" name="Shape 325"/>
          <p:cNvGraphicFramePr/>
          <p:nvPr/>
        </p:nvGraphicFramePr>
        <p:xfrm>
          <a:off x="2046650" y="5359125"/>
          <a:ext cx="1996325" cy="1188630"/>
        </p:xfrm>
        <a:graphic>
          <a:graphicData uri="http://schemas.openxmlformats.org/drawingml/2006/table">
            <a:tbl>
              <a:tblPr>
                <a:noFill/>
                <a:tableStyleId>{162F4847-CF97-450B-9BBC-36D39B611541}</a:tableStyleId>
              </a:tblPr>
              <a:tblGrid>
                <a:gridCol w="847775"/>
                <a:gridCol w="382850"/>
                <a:gridCol w="382850"/>
                <a:gridCol w="382850"/>
              </a:tblGrid>
              <a:tr h="3002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</a:tr>
              <a:tr h="3002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P1,P3,P2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002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P3,P2,P5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26" name="Shape 326"/>
          <p:cNvSpPr txBox="1"/>
          <p:nvPr/>
        </p:nvSpPr>
        <p:spPr>
          <a:xfrm>
            <a:off x="2282300" y="6549250"/>
            <a:ext cx="1850400" cy="28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/>
              <a:t>S</a:t>
            </a:r>
            <a:r>
              <a:rPr lang="en" sz="1500"/>
              <a:t>3</a:t>
            </a:r>
          </a:p>
        </p:txBody>
      </p:sp>
      <p:sp>
        <p:nvSpPr>
          <p:cNvPr id="327" name="Shape 327"/>
          <p:cNvSpPr/>
          <p:nvPr/>
        </p:nvSpPr>
        <p:spPr>
          <a:xfrm rot="10800000">
            <a:off x="4043064" y="5951274"/>
            <a:ext cx="2596799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/>
          <p:nvPr/>
        </p:nvSpPr>
        <p:spPr>
          <a:xfrm flipH="1">
            <a:off x="8525010" y="6266150"/>
            <a:ext cx="610800" cy="582300"/>
          </a:xfrm>
          <a:prstGeom prst="rtTriangle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29" name="Shape 329"/>
          <p:cNvSpPr txBox="1"/>
          <p:nvPr/>
        </p:nvSpPr>
        <p:spPr>
          <a:xfrm>
            <a:off x="8640239" y="6482150"/>
            <a:ext cx="610800" cy="44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10</a:t>
            </a:r>
          </a:p>
        </p:txBody>
      </p:sp>
      <p:sp>
        <p:nvSpPr>
          <p:cNvPr id="330" name="Shape 330"/>
          <p:cNvSpPr/>
          <p:nvPr/>
        </p:nvSpPr>
        <p:spPr>
          <a:xfrm>
            <a:off x="2051500" y="3894450"/>
            <a:ext cx="1996200" cy="1255500"/>
          </a:xfrm>
          <a:prstGeom prst="wedgeRectCallout">
            <a:avLst>
              <a:gd name="adj1" fmla="val 73128"/>
              <a:gd name="adj2" fmla="val -34355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n"/>
              <a:t>Note that, (P2,P4), </a:t>
            </a:r>
            <a:r>
              <a:rPr lang="en">
                <a:solidFill>
                  <a:schemeClr val="dk1"/>
                </a:solidFill>
              </a:rPr>
              <a:t>(P2,P5) and (P4,P5) are not generated in C</a:t>
            </a:r>
            <a:r>
              <a:rPr lang="en" sz="1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0000"/>
              <a:t>?</a:t>
            </a:r>
          </a:p>
        </p:txBody>
      </p:sp>
      <p:sp>
        <p:nvSpPr>
          <p:cNvPr id="337" name="Shape 337"/>
          <p:cNvSpPr/>
          <p:nvPr/>
        </p:nvSpPr>
        <p:spPr>
          <a:xfrm flipH="1">
            <a:off x="8525010" y="6266150"/>
            <a:ext cx="610800" cy="582300"/>
          </a:xfrm>
          <a:prstGeom prst="rtTriangle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8640239" y="6482150"/>
            <a:ext cx="610800" cy="44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11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CrewScout System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1566737" y="5942405"/>
            <a:ext cx="6010499" cy="7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http://idir.uta.edu/crewscout</a:t>
            </a:r>
          </a:p>
        </p:txBody>
      </p:sp>
      <p:pic>
        <p:nvPicPr>
          <p:cNvPr id="345" name="Shape 3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8362" y="2083575"/>
            <a:ext cx="7147273" cy="40306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Shape 346"/>
          <p:cNvSpPr/>
          <p:nvPr/>
        </p:nvSpPr>
        <p:spPr>
          <a:xfrm flipH="1">
            <a:off x="8525010" y="6266150"/>
            <a:ext cx="610800" cy="582300"/>
          </a:xfrm>
          <a:prstGeom prst="rtTriangle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8640239" y="6482150"/>
            <a:ext cx="610800" cy="44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12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Motivation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Question-Answer Platforms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575" y="1856225"/>
            <a:ext cx="7508225" cy="23712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/>
          <p:nvPr/>
        </p:nvSpPr>
        <p:spPr>
          <a:xfrm>
            <a:off x="1732525" y="3857050"/>
            <a:ext cx="1480200" cy="442499"/>
          </a:xfrm>
          <a:prstGeom prst="roundRect">
            <a:avLst>
              <a:gd name="adj" fmla="val 16667"/>
            </a:avLst>
          </a:prstGeom>
          <a:noFill/>
          <a:ln w="76200" cap="flat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294050" y="3849400"/>
            <a:ext cx="1132200" cy="44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Skills</a:t>
            </a:r>
          </a:p>
        </p:txBody>
      </p:sp>
      <p:sp>
        <p:nvSpPr>
          <p:cNvPr id="66" name="Shape 66"/>
          <p:cNvSpPr/>
          <p:nvPr/>
        </p:nvSpPr>
        <p:spPr>
          <a:xfrm>
            <a:off x="1132200" y="2553850"/>
            <a:ext cx="7554599" cy="442499"/>
          </a:xfrm>
          <a:prstGeom prst="roundRect">
            <a:avLst>
              <a:gd name="adj" fmla="val 16667"/>
            </a:avLst>
          </a:prstGeom>
          <a:noFill/>
          <a:ln w="76200" cap="flat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0" y="2553850"/>
            <a:ext cx="1132200" cy="44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Question</a:t>
            </a:r>
          </a:p>
        </p:txBody>
      </p:sp>
      <p:sp>
        <p:nvSpPr>
          <p:cNvPr id="68" name="Shape 68"/>
          <p:cNvSpPr/>
          <p:nvPr/>
        </p:nvSpPr>
        <p:spPr>
          <a:xfrm flipH="1">
            <a:off x="8525010" y="6266150"/>
            <a:ext cx="610800" cy="582300"/>
          </a:xfrm>
          <a:prstGeom prst="rtTriangle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8640239" y="6482150"/>
            <a:ext cx="610800" cy="44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1678287" y="6346100"/>
            <a:ext cx="6508800" cy="44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u="sng"/>
              <a:t>Goal: Find a group of experts who can answer this question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2175" y="3849400"/>
            <a:ext cx="4614625" cy="249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186200"/>
            <a:ext cx="8229600" cy="243101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Motivation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Journal/Paper Review</a:t>
            </a:r>
          </a:p>
        </p:txBody>
      </p:sp>
      <p:sp>
        <p:nvSpPr>
          <p:cNvPr id="78" name="Shape 78"/>
          <p:cNvSpPr/>
          <p:nvPr/>
        </p:nvSpPr>
        <p:spPr>
          <a:xfrm>
            <a:off x="255025" y="2142350"/>
            <a:ext cx="1665599" cy="2273100"/>
          </a:xfrm>
          <a:prstGeom prst="roundRect">
            <a:avLst>
              <a:gd name="adj" fmla="val 16667"/>
            </a:avLst>
          </a:prstGeom>
          <a:noFill/>
          <a:ln w="76200" cap="flat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521725" y="4456275"/>
            <a:ext cx="1132200" cy="44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Skills</a:t>
            </a:r>
          </a:p>
        </p:txBody>
      </p:sp>
      <p:sp>
        <p:nvSpPr>
          <p:cNvPr id="80" name="Shape 80"/>
          <p:cNvSpPr/>
          <p:nvPr/>
        </p:nvSpPr>
        <p:spPr>
          <a:xfrm>
            <a:off x="2024050" y="2481025"/>
            <a:ext cx="5534399" cy="582300"/>
          </a:xfrm>
          <a:prstGeom prst="roundRect">
            <a:avLst>
              <a:gd name="adj" fmla="val 16667"/>
            </a:avLst>
          </a:prstGeom>
          <a:noFill/>
          <a:ln w="76200" cap="flat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7508411" y="2550925"/>
            <a:ext cx="610800" cy="44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Task</a:t>
            </a:r>
          </a:p>
        </p:txBody>
      </p:sp>
      <p:sp>
        <p:nvSpPr>
          <p:cNvPr id="82" name="Shape 82"/>
          <p:cNvSpPr/>
          <p:nvPr/>
        </p:nvSpPr>
        <p:spPr>
          <a:xfrm flipH="1">
            <a:off x="8525010" y="6266150"/>
            <a:ext cx="610800" cy="582300"/>
          </a:xfrm>
          <a:prstGeom prst="rtTriangle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8640239" y="6482150"/>
            <a:ext cx="610800" cy="44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1536850" y="6318825"/>
            <a:ext cx="6508800" cy="44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u="sng"/>
              <a:t>Goal: Find a group of experts who can review this paper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6300" y="3825900"/>
            <a:ext cx="4423949" cy="249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400" y="1925675"/>
            <a:ext cx="7051198" cy="43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Motivation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Fantasy Games</a:t>
            </a:r>
          </a:p>
        </p:txBody>
      </p:sp>
      <p:sp>
        <p:nvSpPr>
          <p:cNvPr id="92" name="Shape 92"/>
          <p:cNvSpPr/>
          <p:nvPr/>
        </p:nvSpPr>
        <p:spPr>
          <a:xfrm>
            <a:off x="3329600" y="3768000"/>
            <a:ext cx="4767900" cy="442499"/>
          </a:xfrm>
          <a:prstGeom prst="roundRect">
            <a:avLst>
              <a:gd name="adj" fmla="val 16667"/>
            </a:avLst>
          </a:prstGeom>
          <a:noFill/>
          <a:ln w="76200" cap="flat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7920425" y="3768000"/>
            <a:ext cx="1132200" cy="44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Skills</a:t>
            </a:r>
          </a:p>
        </p:txBody>
      </p:sp>
      <p:sp>
        <p:nvSpPr>
          <p:cNvPr id="94" name="Shape 94"/>
          <p:cNvSpPr/>
          <p:nvPr/>
        </p:nvSpPr>
        <p:spPr>
          <a:xfrm flipH="1">
            <a:off x="8525010" y="6266150"/>
            <a:ext cx="610800" cy="582300"/>
          </a:xfrm>
          <a:prstGeom prst="rtTriangle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8640239" y="6482150"/>
            <a:ext cx="610800" cy="44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317600" y="6266150"/>
            <a:ext cx="6508800" cy="44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u="sng"/>
              <a:t>Goal: Find a group of players for Fantasy Basketball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Problem Definition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What is Skyline Group?</a:t>
            </a:r>
          </a:p>
        </p:txBody>
      </p:sp>
      <p:sp>
        <p:nvSpPr>
          <p:cNvPr id="102" name="Shape 102"/>
          <p:cNvSpPr/>
          <p:nvPr/>
        </p:nvSpPr>
        <p:spPr>
          <a:xfrm>
            <a:off x="787600" y="5355650"/>
            <a:ext cx="2482200" cy="56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Find a group of 3 players</a:t>
            </a:r>
          </a:p>
        </p:txBody>
      </p:sp>
      <p:graphicFrame>
        <p:nvGraphicFramePr>
          <p:cNvPr id="103" name="Shape 103"/>
          <p:cNvGraphicFramePr/>
          <p:nvPr/>
        </p:nvGraphicFramePr>
        <p:xfrm>
          <a:off x="39150" y="2385700"/>
          <a:ext cx="3979075" cy="2377260"/>
        </p:xfrm>
        <a:graphic>
          <a:graphicData uri="http://schemas.openxmlformats.org/drawingml/2006/table">
            <a:tbl>
              <a:tblPr>
                <a:noFill/>
                <a:tableStyleId>{0C89DF7C-E791-4F12-82AE-2A5C48FCB88B}</a:tableStyleId>
              </a:tblPr>
              <a:tblGrid>
                <a:gridCol w="707575"/>
                <a:gridCol w="1051225"/>
                <a:gridCol w="1138875"/>
                <a:gridCol w="1081400"/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Points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Rebounds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Blocks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P1</a:t>
                      </a:r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P3</a:t>
                      </a:r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P5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Shape 104"/>
          <p:cNvGraphicFramePr/>
          <p:nvPr/>
        </p:nvGraphicFramePr>
        <p:xfrm>
          <a:off x="4103850" y="2004700"/>
          <a:ext cx="4486475" cy="4754520"/>
        </p:xfrm>
        <a:graphic>
          <a:graphicData uri="http://schemas.openxmlformats.org/drawingml/2006/table">
            <a:tbl>
              <a:tblPr>
                <a:noFill/>
                <a:tableStyleId>{580F02FD-95F9-4C5B-BAEE-2DD311B876C7}</a:tableStyleId>
              </a:tblPr>
              <a:tblGrid>
                <a:gridCol w="968175"/>
                <a:gridCol w="399125"/>
                <a:gridCol w="420425"/>
                <a:gridCol w="4016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 row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SUM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MIN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MAX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 P2, P3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</a:t>
                      </a:r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</a:t>
                      </a:r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>
                    <a:solidFill>
                      <a:srgbClr val="C27BA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 P2, P4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 P2, P5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 P3, P4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>
                    <a:solidFill>
                      <a:srgbClr val="C27BA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 P3, P5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>
                    <a:solidFill>
                      <a:srgbClr val="C27BA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 P4, P5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P2, P3, P4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P2, P3, P5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</a:t>
                      </a:r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</a:t>
                      </a:r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P2, P4, P5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P3, P4, P5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5" name="Shape 105"/>
          <p:cNvSpPr txBox="1"/>
          <p:nvPr/>
        </p:nvSpPr>
        <p:spPr>
          <a:xfrm>
            <a:off x="1126725" y="2097562"/>
            <a:ext cx="1803900" cy="21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NBA Players Score</a:t>
            </a:r>
          </a:p>
        </p:txBody>
      </p:sp>
      <p:sp>
        <p:nvSpPr>
          <p:cNvPr id="106" name="Shape 106"/>
          <p:cNvSpPr/>
          <p:nvPr/>
        </p:nvSpPr>
        <p:spPr>
          <a:xfrm>
            <a:off x="39150" y="4887975"/>
            <a:ext cx="1467599" cy="319800"/>
          </a:xfrm>
          <a:prstGeom prst="wedgeRectCallout">
            <a:avLst>
              <a:gd name="adj1" fmla="val 25370"/>
              <a:gd name="adj2" fmla="val -373968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Skyline Players</a:t>
            </a:r>
          </a:p>
        </p:txBody>
      </p:sp>
      <p:sp>
        <p:nvSpPr>
          <p:cNvPr id="107" name="Shape 107"/>
          <p:cNvSpPr/>
          <p:nvPr/>
        </p:nvSpPr>
        <p:spPr>
          <a:xfrm>
            <a:off x="787600" y="6041450"/>
            <a:ext cx="2482200" cy="56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5 Choose 3 = 10 possible groups</a:t>
            </a:r>
          </a:p>
        </p:txBody>
      </p:sp>
      <p:sp>
        <p:nvSpPr>
          <p:cNvPr id="108" name="Shape 108"/>
          <p:cNvSpPr/>
          <p:nvPr/>
        </p:nvSpPr>
        <p:spPr>
          <a:xfrm>
            <a:off x="2550750" y="4887975"/>
            <a:ext cx="1467599" cy="319800"/>
          </a:xfrm>
          <a:prstGeom prst="wedgeRectCallout">
            <a:avLst>
              <a:gd name="adj1" fmla="val 126368"/>
              <a:gd name="adj2" fmla="val 240478"/>
            </a:avLst>
          </a:prstGeom>
          <a:solidFill>
            <a:schemeClr val="lt1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Skyline Groups</a:t>
            </a:r>
          </a:p>
        </p:txBody>
      </p:sp>
      <p:sp>
        <p:nvSpPr>
          <p:cNvPr id="109" name="Shape 109"/>
          <p:cNvSpPr/>
          <p:nvPr/>
        </p:nvSpPr>
        <p:spPr>
          <a:xfrm flipH="1">
            <a:off x="8525010" y="6266150"/>
            <a:ext cx="610800" cy="582300"/>
          </a:xfrm>
          <a:prstGeom prst="rtTriangle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8640239" y="6482150"/>
            <a:ext cx="610800" cy="44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4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 Definition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Why Skyline Group?</a:t>
            </a:r>
          </a:p>
        </p:txBody>
      </p:sp>
      <p:graphicFrame>
        <p:nvGraphicFramePr>
          <p:cNvPr id="116" name="Shape 116"/>
          <p:cNvGraphicFramePr/>
          <p:nvPr/>
        </p:nvGraphicFramePr>
        <p:xfrm>
          <a:off x="39150" y="2385700"/>
          <a:ext cx="3979075" cy="2377260"/>
        </p:xfrm>
        <a:graphic>
          <a:graphicData uri="http://schemas.openxmlformats.org/drawingml/2006/table">
            <a:tbl>
              <a:tblPr>
                <a:noFill/>
                <a:tableStyleId>{232F4B3B-025B-4AD0-AF5F-DE172BEF3CF6}</a:tableStyleId>
              </a:tblPr>
              <a:tblGrid>
                <a:gridCol w="707575"/>
                <a:gridCol w="1051225"/>
                <a:gridCol w="1138875"/>
                <a:gridCol w="1081400"/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Points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Rebounds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Blocks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P1</a:t>
                      </a:r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P3</a:t>
                      </a:r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P5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Shape 117"/>
          <p:cNvGraphicFramePr/>
          <p:nvPr/>
        </p:nvGraphicFramePr>
        <p:xfrm>
          <a:off x="4103850" y="2004700"/>
          <a:ext cx="4486475" cy="4754520"/>
        </p:xfrm>
        <a:graphic>
          <a:graphicData uri="http://schemas.openxmlformats.org/drawingml/2006/table">
            <a:tbl>
              <a:tblPr>
                <a:noFill/>
                <a:tableStyleId>{D7D75326-53CE-4F3D-BF84-57AB5FF8ACD8}</a:tableStyleId>
              </a:tblPr>
              <a:tblGrid>
                <a:gridCol w="968175"/>
                <a:gridCol w="399125"/>
                <a:gridCol w="420425"/>
                <a:gridCol w="4016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 rowSpan="2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20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SUM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MIN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MAX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 P2, P3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</a:t>
                      </a:r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</a:t>
                      </a:r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>
                    <a:solidFill>
                      <a:srgbClr val="C27BA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 P2, P4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 P2, P5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 P3, P4</a:t>
                      </a:r>
                    </a:p>
                  </a:txBody>
                  <a:tcPr marL="91425" marR="91425" marT="91425" marB="91425">
                    <a:lnB w="28575" cap="flat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>
                    <a:solidFill>
                      <a:srgbClr val="C27BA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 P3, P5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</a:t>
                      </a:r>
                    </a:p>
                  </a:txBody>
                  <a:tcPr marL="91425" marR="91425" marT="91425" marB="91425">
                    <a:lnL w="28575" cap="flat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>
                    <a:solidFill>
                      <a:srgbClr val="C27BA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>
                    <a:solidFill>
                      <a:srgbClr val="C27BA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 P4, P5</a:t>
                      </a:r>
                    </a:p>
                  </a:txBody>
                  <a:tcPr marL="91425" marR="91425" marT="91425" marB="91425">
                    <a:lnT w="28575" cap="flat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P2, P3, P4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P2, P3, P5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</a:t>
                      </a:r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</a:t>
                      </a:r>
                    </a:p>
                  </a:txBody>
                  <a:tcPr marL="91425" marR="91425" marT="91425" marB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P2, P4, P5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P3, P4, P5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L="91425" marR="91425" marT="91425" marB="91425">
                    <a:lnR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L="91425" marR="91425" marT="91425" marB="91425">
                    <a:lnL w="38100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8" name="Shape 118"/>
          <p:cNvSpPr txBox="1"/>
          <p:nvPr/>
        </p:nvSpPr>
        <p:spPr>
          <a:xfrm>
            <a:off x="1126725" y="2097562"/>
            <a:ext cx="1803900" cy="21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NBA Players Score</a:t>
            </a:r>
          </a:p>
        </p:txBody>
      </p:sp>
      <p:sp>
        <p:nvSpPr>
          <p:cNvPr id="119" name="Shape 119"/>
          <p:cNvSpPr/>
          <p:nvPr/>
        </p:nvSpPr>
        <p:spPr>
          <a:xfrm>
            <a:off x="787600" y="5355650"/>
            <a:ext cx="2482200" cy="56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What’s wrong with taking most expert in each field?</a:t>
            </a:r>
          </a:p>
        </p:txBody>
      </p:sp>
      <p:sp>
        <p:nvSpPr>
          <p:cNvPr id="120" name="Shape 120"/>
          <p:cNvSpPr/>
          <p:nvPr/>
        </p:nvSpPr>
        <p:spPr>
          <a:xfrm>
            <a:off x="787600" y="6041450"/>
            <a:ext cx="2482200" cy="56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Any other group is dominated by a Skyline</a:t>
            </a:r>
          </a:p>
        </p:txBody>
      </p:sp>
      <p:sp>
        <p:nvSpPr>
          <p:cNvPr id="121" name="Shape 121"/>
          <p:cNvSpPr/>
          <p:nvPr/>
        </p:nvSpPr>
        <p:spPr>
          <a:xfrm flipH="1">
            <a:off x="8525010" y="6266150"/>
            <a:ext cx="610800" cy="582300"/>
          </a:xfrm>
          <a:prstGeom prst="rtTriangle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2" name="Shape 122"/>
          <p:cNvSpPr txBox="1"/>
          <p:nvPr/>
        </p:nvSpPr>
        <p:spPr>
          <a:xfrm>
            <a:off x="8640239" y="6482150"/>
            <a:ext cx="610800" cy="44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5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Solution Framework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Baseline Method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947325"/>
            <a:ext cx="8229600" cy="1917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u="sng"/>
              <a:t>Input</a:t>
            </a:r>
          </a:p>
          <a:p>
            <a:pPr marL="457200" lvl="0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n players/tuples</a:t>
            </a:r>
          </a:p>
          <a:p>
            <a:pPr marL="457200" lvl="0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group size k</a:t>
            </a:r>
          </a:p>
          <a:p>
            <a:pPr marL="457200" lvl="0" indent="-3556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aggregate function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" sz="2000"/>
              <a:t>(sum/min/max)</a:t>
            </a:r>
          </a:p>
        </p:txBody>
      </p:sp>
      <p:sp>
        <p:nvSpPr>
          <p:cNvPr id="129" name="Shape 129"/>
          <p:cNvSpPr/>
          <p:nvPr/>
        </p:nvSpPr>
        <p:spPr>
          <a:xfrm>
            <a:off x="3384574" y="2612461"/>
            <a:ext cx="535499" cy="90900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/>
          <p:nvPr/>
        </p:nvSpPr>
        <p:spPr>
          <a:xfrm>
            <a:off x="3384574" y="2704652"/>
            <a:ext cx="535499" cy="90900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/>
          <p:nvPr/>
        </p:nvSpPr>
        <p:spPr>
          <a:xfrm>
            <a:off x="3384574" y="2796844"/>
            <a:ext cx="535499" cy="90900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3384574" y="2889035"/>
            <a:ext cx="535499" cy="90900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3384574" y="2981226"/>
            <a:ext cx="535499" cy="90900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3384574" y="3073460"/>
            <a:ext cx="535499" cy="90900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3384574" y="3165651"/>
            <a:ext cx="535499" cy="90900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3384574" y="3257842"/>
            <a:ext cx="535499" cy="90900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5888049" y="2339648"/>
            <a:ext cx="535499" cy="90900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910A1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5888049" y="2431840"/>
            <a:ext cx="535499" cy="90900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910A1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5888049" y="2524031"/>
            <a:ext cx="535499" cy="90900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910A1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5888049" y="2616222"/>
            <a:ext cx="535499" cy="90900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910A1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5888049" y="2708414"/>
            <a:ext cx="535499" cy="90900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910A1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5888049" y="2796848"/>
            <a:ext cx="535499" cy="90900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910A1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5888049" y="2889040"/>
            <a:ext cx="535499" cy="90900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910A1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5888049" y="2981231"/>
            <a:ext cx="535499" cy="90900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910A1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5888049" y="3073422"/>
            <a:ext cx="535499" cy="90900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910A1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5888049" y="3165614"/>
            <a:ext cx="535499" cy="90900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910A1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5888049" y="3254048"/>
            <a:ext cx="535499" cy="90900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910A1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5888049" y="3346240"/>
            <a:ext cx="535499" cy="90900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910A1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5888049" y="3438431"/>
            <a:ext cx="535499" cy="90900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910A1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5888049" y="3530622"/>
            <a:ext cx="535499" cy="90900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910A1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5888049" y="3622814"/>
            <a:ext cx="535499" cy="90900"/>
          </a:xfrm>
          <a:prstGeom prst="rect">
            <a:avLst/>
          </a:prstGeom>
          <a:solidFill>
            <a:srgbClr val="FFFFFF"/>
          </a:solidFill>
          <a:ln w="19050" cap="flat">
            <a:solidFill>
              <a:srgbClr val="910A1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8151299" y="2750736"/>
            <a:ext cx="535499" cy="90900"/>
          </a:xfrm>
          <a:prstGeom prst="rect">
            <a:avLst/>
          </a:prstGeom>
          <a:solidFill>
            <a:srgbClr val="93C47D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8151299" y="2842927"/>
            <a:ext cx="535499" cy="90900"/>
          </a:xfrm>
          <a:prstGeom prst="rect">
            <a:avLst/>
          </a:prstGeom>
          <a:solidFill>
            <a:srgbClr val="93C47D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8151299" y="2935119"/>
            <a:ext cx="535499" cy="90900"/>
          </a:xfrm>
          <a:prstGeom prst="rect">
            <a:avLst/>
          </a:prstGeom>
          <a:solidFill>
            <a:srgbClr val="93C47D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8151299" y="3027310"/>
            <a:ext cx="535499" cy="90900"/>
          </a:xfrm>
          <a:prstGeom prst="rect">
            <a:avLst/>
          </a:prstGeom>
          <a:solidFill>
            <a:srgbClr val="93C47D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8151299" y="3119501"/>
            <a:ext cx="535499" cy="90900"/>
          </a:xfrm>
          <a:prstGeom prst="rect">
            <a:avLst/>
          </a:prstGeom>
          <a:solidFill>
            <a:srgbClr val="93C47D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8151299" y="3211735"/>
            <a:ext cx="535499" cy="90900"/>
          </a:xfrm>
          <a:prstGeom prst="rect">
            <a:avLst/>
          </a:prstGeom>
          <a:solidFill>
            <a:srgbClr val="93C47D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58" name="Shape 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8362" y="3737727"/>
            <a:ext cx="430554" cy="35035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3238925" y="3289850"/>
            <a:ext cx="826799" cy="35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n, k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3865925" y="2396342"/>
            <a:ext cx="2076299" cy="35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group generation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(SUM / MIN / MAX)</a:t>
            </a:r>
          </a:p>
        </p:txBody>
      </p:sp>
      <p:sp>
        <p:nvSpPr>
          <p:cNvPr id="161" name="Shape 161"/>
          <p:cNvSpPr/>
          <p:nvPr/>
        </p:nvSpPr>
        <p:spPr>
          <a:xfrm>
            <a:off x="3920075" y="2850925"/>
            <a:ext cx="1968000" cy="26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19050" cap="flat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6434675" y="2850925"/>
            <a:ext cx="1716600" cy="2631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 w="19050" cap="flat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 txBox="1"/>
          <p:nvPr/>
        </p:nvSpPr>
        <p:spPr>
          <a:xfrm>
            <a:off x="6254825" y="2592948"/>
            <a:ext cx="2076299" cy="18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skyline operation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7469250" y="3396150"/>
            <a:ext cx="1747200" cy="26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all skyline groups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457150" y="4104825"/>
            <a:ext cx="8229600" cy="242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u="sng">
                <a:solidFill>
                  <a:schemeClr val="dk2"/>
                </a:solidFill>
              </a:rPr>
              <a:t>Problems</a:t>
            </a:r>
          </a:p>
          <a:p>
            <a:pPr marL="457200" lvl="0" indent="-355600" rtl="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chemeClr val="dk2"/>
                </a:solidFill>
              </a:rPr>
              <a:t>Exponential group generation. We may not afford to compute or store them.</a:t>
            </a:r>
          </a:p>
          <a:p>
            <a:pPr marL="914400" lvl="1" indent="-355600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000">
                <a:solidFill>
                  <a:schemeClr val="dk2"/>
                </a:solidFill>
              </a:rPr>
              <a:t>Example: For n = 2000, k = 3.</a:t>
            </a:r>
          </a:p>
          <a:p>
            <a:pPr marL="1371600" lvl="2" indent="-355600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2000">
                <a:solidFill>
                  <a:srgbClr val="222222"/>
                </a:solidFill>
              </a:rPr>
              <a:t>1331334000 groups</a:t>
            </a:r>
          </a:p>
          <a:p>
            <a:pPr marL="1371600" lvl="2" indent="-355600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2000">
                <a:solidFill>
                  <a:schemeClr val="dk2"/>
                </a:solidFill>
              </a:rPr>
              <a:t>30 GB space [assuming 24B for each group]</a:t>
            </a:r>
          </a:p>
          <a:p>
            <a:pPr marL="1371600" lvl="2" indent="-355600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2000">
                <a:solidFill>
                  <a:schemeClr val="dk2"/>
                </a:solidFill>
              </a:rPr>
              <a:t>15 days time [assuming 1 millisecond for each group]</a:t>
            </a:r>
          </a:p>
        </p:txBody>
      </p:sp>
      <p:sp>
        <p:nvSpPr>
          <p:cNvPr id="166" name="Shape 166"/>
          <p:cNvSpPr/>
          <p:nvPr/>
        </p:nvSpPr>
        <p:spPr>
          <a:xfrm flipH="1">
            <a:off x="8525010" y="6266150"/>
            <a:ext cx="610800" cy="582300"/>
          </a:xfrm>
          <a:prstGeom prst="rtTriangle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8640239" y="6482150"/>
            <a:ext cx="610800" cy="44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6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2795725" y="4106550"/>
            <a:ext cx="3552600" cy="585599"/>
          </a:xfrm>
          <a:prstGeom prst="roundRect">
            <a:avLst>
              <a:gd name="adj" fmla="val 16667"/>
            </a:avLst>
          </a:prstGeom>
          <a:noFill/>
          <a:ln w="19050" cap="flat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Solution Framework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Advanced Method: WCM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457200" y="1947325"/>
            <a:ext cx="8229600" cy="93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000" u="sng"/>
              <a:t>Weak Candidate Generation Property</a:t>
            </a:r>
            <a:r>
              <a:rPr lang="en" sz="2000"/>
              <a:t>:  If G is a k tuple skyline group, then there is </a:t>
            </a:r>
            <a:r>
              <a:rPr lang="en" sz="2000" b="1"/>
              <a:t>at least one (k-1) tuple subset of G</a:t>
            </a:r>
            <a:r>
              <a:rPr lang="en" sz="2000"/>
              <a:t> such that it is a (k-1) tuple skyline group.</a:t>
            </a:r>
          </a:p>
        </p:txBody>
      </p:sp>
      <p:graphicFrame>
        <p:nvGraphicFramePr>
          <p:cNvPr id="175" name="Shape 175"/>
          <p:cNvGraphicFramePr/>
          <p:nvPr/>
        </p:nvGraphicFramePr>
        <p:xfrm>
          <a:off x="4087912" y="3314700"/>
          <a:ext cx="968175" cy="381000"/>
        </p:xfrm>
        <a:graphic>
          <a:graphicData uri="http://schemas.openxmlformats.org/drawingml/2006/table">
            <a:tbl>
              <a:tblPr>
                <a:noFill/>
                <a:tableStyleId>{D0404FEB-3A94-40AA-96C9-0809E7D1944C}</a:tableStyleId>
              </a:tblPr>
              <a:tblGrid>
                <a:gridCol w="968175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 P2, P3</a:t>
                      </a: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6" name="Shape 176"/>
          <p:cNvGraphicFramePr/>
          <p:nvPr/>
        </p:nvGraphicFramePr>
        <p:xfrm>
          <a:off x="4238237" y="4208850"/>
          <a:ext cx="667550" cy="381000"/>
        </p:xfrm>
        <a:graphic>
          <a:graphicData uri="http://schemas.openxmlformats.org/drawingml/2006/table">
            <a:tbl>
              <a:tblPr>
                <a:noFill/>
                <a:tableStyleId>{43AB8542-2E2D-425D-832A-DFBFBC36D769}</a:tableStyleId>
              </a:tblPr>
              <a:tblGrid>
                <a:gridCol w="66755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 P2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7" name="Shape 177"/>
          <p:cNvGraphicFramePr/>
          <p:nvPr/>
        </p:nvGraphicFramePr>
        <p:xfrm>
          <a:off x="5475450" y="4208850"/>
          <a:ext cx="667550" cy="381000"/>
        </p:xfrm>
        <a:graphic>
          <a:graphicData uri="http://schemas.openxmlformats.org/drawingml/2006/table">
            <a:tbl>
              <a:tblPr>
                <a:noFill/>
                <a:tableStyleId>{7B4287D2-52DD-403B-8604-6632791B79B6}</a:tableStyleId>
              </a:tblPr>
              <a:tblGrid>
                <a:gridCol w="66755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 P3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" name="Shape 178"/>
          <p:cNvGraphicFramePr/>
          <p:nvPr/>
        </p:nvGraphicFramePr>
        <p:xfrm>
          <a:off x="3001050" y="4208850"/>
          <a:ext cx="667550" cy="381000"/>
        </p:xfrm>
        <a:graphic>
          <a:graphicData uri="http://schemas.openxmlformats.org/drawingml/2006/table">
            <a:tbl>
              <a:tblPr>
                <a:noFill/>
                <a:tableStyleId>{B36F6068-D90B-4D6A-B71C-33323C2D1417}</a:tableStyleId>
              </a:tblPr>
              <a:tblGrid>
                <a:gridCol w="667550"/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P2, P3</a:t>
                      </a: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179" name="Shape 179"/>
          <p:cNvCxnSpPr/>
          <p:nvPr/>
        </p:nvCxnSpPr>
        <p:spPr>
          <a:xfrm flipH="1">
            <a:off x="3666374" y="3691950"/>
            <a:ext cx="426300" cy="5171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0" name="Shape 180"/>
          <p:cNvCxnSpPr/>
          <p:nvPr/>
        </p:nvCxnSpPr>
        <p:spPr>
          <a:xfrm>
            <a:off x="5052400" y="3695200"/>
            <a:ext cx="423000" cy="5174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1" name="Shape 181"/>
          <p:cNvCxnSpPr/>
          <p:nvPr/>
        </p:nvCxnSpPr>
        <p:spPr>
          <a:xfrm flipH="1">
            <a:off x="4583625" y="3698450"/>
            <a:ext cx="299" cy="507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2" name="Shape 182"/>
          <p:cNvSpPr txBox="1"/>
          <p:nvPr/>
        </p:nvSpPr>
        <p:spPr>
          <a:xfrm>
            <a:off x="5153250" y="3364937"/>
            <a:ext cx="1850400" cy="28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3 tuple skyline group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3341625" y="4827925"/>
            <a:ext cx="2484300" cy="44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At least one of them is a 2 tuple skyline group</a:t>
            </a:r>
          </a:p>
        </p:txBody>
      </p:sp>
      <p:sp>
        <p:nvSpPr>
          <p:cNvPr id="184" name="Shape 184"/>
          <p:cNvSpPr txBox="1"/>
          <p:nvPr/>
        </p:nvSpPr>
        <p:spPr>
          <a:xfrm>
            <a:off x="457200" y="3007000"/>
            <a:ext cx="1442699" cy="74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u="sng">
                <a:solidFill>
                  <a:schemeClr val="dk2"/>
                </a:solidFill>
              </a:rPr>
              <a:t>Example</a:t>
            </a:r>
            <a:r>
              <a:rPr lang="en" sz="200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457200" y="5293000"/>
            <a:ext cx="8229600" cy="74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000" u="sng">
                <a:solidFill>
                  <a:schemeClr val="dk2"/>
                </a:solidFill>
              </a:rPr>
              <a:t>Does this property sound familiar?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457200" y="5978800"/>
            <a:ext cx="8229600" cy="749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u="sng">
                <a:solidFill>
                  <a:schemeClr val="dk2"/>
                </a:solidFill>
              </a:rPr>
              <a:t>Aprioi Principle</a:t>
            </a:r>
            <a:r>
              <a:rPr lang="en" sz="2000">
                <a:solidFill>
                  <a:schemeClr val="dk2"/>
                </a:solidFill>
              </a:rPr>
              <a:t>: If an itemset is frequent, then </a:t>
            </a:r>
            <a:r>
              <a:rPr lang="en" sz="2000" b="1">
                <a:solidFill>
                  <a:schemeClr val="dk2"/>
                </a:solidFill>
              </a:rPr>
              <a:t>all of its subsets</a:t>
            </a:r>
            <a:r>
              <a:rPr lang="en" sz="2000">
                <a:solidFill>
                  <a:schemeClr val="dk2"/>
                </a:solidFill>
              </a:rPr>
              <a:t> must also be frequent</a:t>
            </a:r>
          </a:p>
        </p:txBody>
      </p:sp>
      <p:sp>
        <p:nvSpPr>
          <p:cNvPr id="187" name="Shape 187"/>
          <p:cNvSpPr/>
          <p:nvPr/>
        </p:nvSpPr>
        <p:spPr>
          <a:xfrm flipH="1">
            <a:off x="8525010" y="6266150"/>
            <a:ext cx="610800" cy="582300"/>
          </a:xfrm>
          <a:prstGeom prst="rtTriangle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8640239" y="6482150"/>
            <a:ext cx="610800" cy="44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7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Comparison Between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Apriori &amp; WCM Property</a:t>
            </a:r>
          </a:p>
        </p:txBody>
      </p:sp>
      <p:sp>
        <p:nvSpPr>
          <p:cNvPr id="194" name="Shape 194"/>
          <p:cNvSpPr/>
          <p:nvPr/>
        </p:nvSpPr>
        <p:spPr>
          <a:xfrm>
            <a:off x="4644694" y="2485068"/>
            <a:ext cx="445499" cy="3188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195" name="Shape 195"/>
          <p:cNvSpPr/>
          <p:nvPr/>
        </p:nvSpPr>
        <p:spPr>
          <a:xfrm>
            <a:off x="5586395" y="2485068"/>
            <a:ext cx="445499" cy="3188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196" name="Shape 196"/>
          <p:cNvSpPr/>
          <p:nvPr/>
        </p:nvSpPr>
        <p:spPr>
          <a:xfrm>
            <a:off x="6528096" y="2485068"/>
            <a:ext cx="445499" cy="3188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197" name="Shape 197"/>
          <p:cNvSpPr/>
          <p:nvPr/>
        </p:nvSpPr>
        <p:spPr>
          <a:xfrm>
            <a:off x="7469797" y="2485068"/>
            <a:ext cx="445499" cy="3188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198" name="Shape 198"/>
          <p:cNvSpPr/>
          <p:nvPr/>
        </p:nvSpPr>
        <p:spPr>
          <a:xfrm>
            <a:off x="3630175" y="3030101"/>
            <a:ext cx="643199" cy="318899"/>
          </a:xfrm>
          <a:prstGeom prst="ellipse">
            <a:avLst/>
          </a:prstGeom>
          <a:solidFill>
            <a:srgbClr val="EA9999"/>
          </a:solidFill>
          <a:ln w="38100" cap="flat">
            <a:solidFill>
              <a:srgbClr val="910A1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AB</a:t>
            </a:r>
          </a:p>
        </p:txBody>
      </p:sp>
      <p:sp>
        <p:nvSpPr>
          <p:cNvPr id="199" name="Shape 199"/>
          <p:cNvSpPr/>
          <p:nvPr/>
        </p:nvSpPr>
        <p:spPr>
          <a:xfrm>
            <a:off x="4571875" y="3030101"/>
            <a:ext cx="643199" cy="3188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AC</a:t>
            </a:r>
          </a:p>
        </p:txBody>
      </p:sp>
      <p:sp>
        <p:nvSpPr>
          <p:cNvPr id="200" name="Shape 200"/>
          <p:cNvSpPr/>
          <p:nvPr/>
        </p:nvSpPr>
        <p:spPr>
          <a:xfrm>
            <a:off x="6444851" y="3030088"/>
            <a:ext cx="643199" cy="3188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AD</a:t>
            </a:r>
          </a:p>
        </p:txBody>
      </p:sp>
      <p:sp>
        <p:nvSpPr>
          <p:cNvPr id="201" name="Shape 201"/>
          <p:cNvSpPr/>
          <p:nvPr/>
        </p:nvSpPr>
        <p:spPr>
          <a:xfrm>
            <a:off x="5508365" y="3030088"/>
            <a:ext cx="643199" cy="3188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BC</a:t>
            </a:r>
          </a:p>
        </p:txBody>
      </p:sp>
      <p:sp>
        <p:nvSpPr>
          <p:cNvPr id="202" name="Shape 202"/>
          <p:cNvSpPr/>
          <p:nvPr/>
        </p:nvSpPr>
        <p:spPr>
          <a:xfrm>
            <a:off x="7406699" y="3030101"/>
            <a:ext cx="643199" cy="3188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BD</a:t>
            </a:r>
          </a:p>
        </p:txBody>
      </p:sp>
      <p:sp>
        <p:nvSpPr>
          <p:cNvPr id="203" name="Shape 203"/>
          <p:cNvSpPr/>
          <p:nvPr/>
        </p:nvSpPr>
        <p:spPr>
          <a:xfrm>
            <a:off x="8348400" y="3030101"/>
            <a:ext cx="643199" cy="3188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CD</a:t>
            </a:r>
          </a:p>
        </p:txBody>
      </p:sp>
      <p:sp>
        <p:nvSpPr>
          <p:cNvPr id="204" name="Shape 204"/>
          <p:cNvSpPr/>
          <p:nvPr/>
        </p:nvSpPr>
        <p:spPr>
          <a:xfrm>
            <a:off x="4038474" y="3575127"/>
            <a:ext cx="829499" cy="318899"/>
          </a:xfrm>
          <a:prstGeom prst="ellipse">
            <a:avLst/>
          </a:prstGeom>
          <a:solidFill>
            <a:srgbClr val="EA99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ABC</a:t>
            </a:r>
          </a:p>
        </p:txBody>
      </p:sp>
      <p:sp>
        <p:nvSpPr>
          <p:cNvPr id="205" name="Shape 205"/>
          <p:cNvSpPr/>
          <p:nvPr/>
        </p:nvSpPr>
        <p:spPr>
          <a:xfrm>
            <a:off x="5295485" y="3575127"/>
            <a:ext cx="829499" cy="318899"/>
          </a:xfrm>
          <a:prstGeom prst="ellipse">
            <a:avLst/>
          </a:prstGeom>
          <a:solidFill>
            <a:srgbClr val="EA99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ABD</a:t>
            </a:r>
          </a:p>
        </p:txBody>
      </p:sp>
      <p:sp>
        <p:nvSpPr>
          <p:cNvPr id="206" name="Shape 206"/>
          <p:cNvSpPr/>
          <p:nvPr/>
        </p:nvSpPr>
        <p:spPr>
          <a:xfrm>
            <a:off x="6552496" y="3575127"/>
            <a:ext cx="829499" cy="3188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BCD</a:t>
            </a:r>
          </a:p>
        </p:txBody>
      </p:sp>
      <p:sp>
        <p:nvSpPr>
          <p:cNvPr id="207" name="Shape 207"/>
          <p:cNvSpPr/>
          <p:nvPr/>
        </p:nvSpPr>
        <p:spPr>
          <a:xfrm>
            <a:off x="5828871" y="4150175"/>
            <a:ext cx="989400" cy="318899"/>
          </a:xfrm>
          <a:prstGeom prst="ellipse">
            <a:avLst/>
          </a:prstGeom>
          <a:solidFill>
            <a:srgbClr val="EA99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ABCD</a:t>
            </a:r>
          </a:p>
        </p:txBody>
      </p:sp>
      <p:sp>
        <p:nvSpPr>
          <p:cNvPr id="208" name="Shape 208"/>
          <p:cNvSpPr/>
          <p:nvPr/>
        </p:nvSpPr>
        <p:spPr>
          <a:xfrm>
            <a:off x="5913996" y="1893250"/>
            <a:ext cx="758100" cy="3188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null</a:t>
            </a:r>
          </a:p>
        </p:txBody>
      </p:sp>
      <p:cxnSp>
        <p:nvCxnSpPr>
          <p:cNvPr id="209" name="Shape 209"/>
          <p:cNvCxnSpPr>
            <a:stCxn id="208" idx="3"/>
            <a:endCxn id="194" idx="0"/>
          </p:cNvCxnSpPr>
          <p:nvPr/>
        </p:nvCxnSpPr>
        <p:spPr>
          <a:xfrm flipH="1">
            <a:off x="4867318" y="2165448"/>
            <a:ext cx="1157700" cy="319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0" name="Shape 210"/>
          <p:cNvCxnSpPr>
            <a:stCxn id="208" idx="4"/>
            <a:endCxn id="195" idx="0"/>
          </p:cNvCxnSpPr>
          <p:nvPr/>
        </p:nvCxnSpPr>
        <p:spPr>
          <a:xfrm flipH="1">
            <a:off x="5809146" y="2212149"/>
            <a:ext cx="483900" cy="273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1" name="Shape 211"/>
          <p:cNvCxnSpPr>
            <a:stCxn id="208" idx="5"/>
            <a:endCxn id="197" idx="0"/>
          </p:cNvCxnSpPr>
          <p:nvPr/>
        </p:nvCxnSpPr>
        <p:spPr>
          <a:xfrm>
            <a:off x="6561075" y="2165448"/>
            <a:ext cx="1131600" cy="319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2" name="Shape 212"/>
          <p:cNvCxnSpPr>
            <a:stCxn id="208" idx="4"/>
            <a:endCxn id="196" idx="0"/>
          </p:cNvCxnSpPr>
          <p:nvPr/>
        </p:nvCxnSpPr>
        <p:spPr>
          <a:xfrm>
            <a:off x="6293046" y="2212149"/>
            <a:ext cx="457800" cy="273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3" name="Shape 213"/>
          <p:cNvCxnSpPr>
            <a:stCxn id="194" idx="3"/>
            <a:endCxn id="198" idx="0"/>
          </p:cNvCxnSpPr>
          <p:nvPr/>
        </p:nvCxnSpPr>
        <p:spPr>
          <a:xfrm flipH="1">
            <a:off x="3951836" y="2757266"/>
            <a:ext cx="758100" cy="272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4" name="Shape 214"/>
          <p:cNvCxnSpPr>
            <a:stCxn id="194" idx="4"/>
            <a:endCxn id="199" idx="0"/>
          </p:cNvCxnSpPr>
          <p:nvPr/>
        </p:nvCxnSpPr>
        <p:spPr>
          <a:xfrm>
            <a:off x="4867444" y="2803968"/>
            <a:ext cx="26100" cy="22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5" name="Shape 215"/>
          <p:cNvCxnSpPr>
            <a:stCxn id="194" idx="5"/>
            <a:endCxn id="200" idx="0"/>
          </p:cNvCxnSpPr>
          <p:nvPr/>
        </p:nvCxnSpPr>
        <p:spPr>
          <a:xfrm>
            <a:off x="5024952" y="2757266"/>
            <a:ext cx="1741500" cy="272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6" name="Shape 216"/>
          <p:cNvCxnSpPr>
            <a:stCxn id="195" idx="3"/>
            <a:endCxn id="198" idx="0"/>
          </p:cNvCxnSpPr>
          <p:nvPr/>
        </p:nvCxnSpPr>
        <p:spPr>
          <a:xfrm flipH="1">
            <a:off x="3951837" y="2757266"/>
            <a:ext cx="1699800" cy="272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7" name="Shape 217"/>
          <p:cNvCxnSpPr>
            <a:stCxn id="195" idx="4"/>
            <a:endCxn id="201" idx="0"/>
          </p:cNvCxnSpPr>
          <p:nvPr/>
        </p:nvCxnSpPr>
        <p:spPr>
          <a:xfrm>
            <a:off x="5809145" y="2803968"/>
            <a:ext cx="20700" cy="22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8" name="Shape 218"/>
          <p:cNvCxnSpPr>
            <a:stCxn id="195" idx="5"/>
            <a:endCxn id="202" idx="0"/>
          </p:cNvCxnSpPr>
          <p:nvPr/>
        </p:nvCxnSpPr>
        <p:spPr>
          <a:xfrm>
            <a:off x="5966653" y="2757266"/>
            <a:ext cx="1761600" cy="272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9" name="Shape 219"/>
          <p:cNvCxnSpPr>
            <a:stCxn id="196" idx="3"/>
            <a:endCxn id="199" idx="0"/>
          </p:cNvCxnSpPr>
          <p:nvPr/>
        </p:nvCxnSpPr>
        <p:spPr>
          <a:xfrm flipH="1">
            <a:off x="4893538" y="2757266"/>
            <a:ext cx="1699800" cy="272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0" name="Shape 220"/>
          <p:cNvCxnSpPr>
            <a:stCxn id="196" idx="4"/>
            <a:endCxn id="201" idx="0"/>
          </p:cNvCxnSpPr>
          <p:nvPr/>
        </p:nvCxnSpPr>
        <p:spPr>
          <a:xfrm flipH="1">
            <a:off x="5829846" y="2803968"/>
            <a:ext cx="921000" cy="22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1" name="Shape 221"/>
          <p:cNvCxnSpPr>
            <a:stCxn id="196" idx="5"/>
            <a:endCxn id="203" idx="0"/>
          </p:cNvCxnSpPr>
          <p:nvPr/>
        </p:nvCxnSpPr>
        <p:spPr>
          <a:xfrm>
            <a:off x="6908354" y="2757266"/>
            <a:ext cx="1761600" cy="272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2" name="Shape 222"/>
          <p:cNvCxnSpPr>
            <a:stCxn id="197" idx="3"/>
            <a:endCxn id="200" idx="0"/>
          </p:cNvCxnSpPr>
          <p:nvPr/>
        </p:nvCxnSpPr>
        <p:spPr>
          <a:xfrm flipH="1">
            <a:off x="6766439" y="2757266"/>
            <a:ext cx="768600" cy="272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3" name="Shape 223"/>
          <p:cNvCxnSpPr>
            <a:stCxn id="197" idx="4"/>
            <a:endCxn id="202" idx="0"/>
          </p:cNvCxnSpPr>
          <p:nvPr/>
        </p:nvCxnSpPr>
        <p:spPr>
          <a:xfrm>
            <a:off x="7692547" y="2803968"/>
            <a:ext cx="35700" cy="22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4" name="Shape 224"/>
          <p:cNvCxnSpPr>
            <a:stCxn id="197" idx="5"/>
            <a:endCxn id="203" idx="0"/>
          </p:cNvCxnSpPr>
          <p:nvPr/>
        </p:nvCxnSpPr>
        <p:spPr>
          <a:xfrm>
            <a:off x="7850055" y="2757266"/>
            <a:ext cx="819900" cy="272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5" name="Shape 225"/>
          <p:cNvCxnSpPr>
            <a:stCxn id="198" idx="4"/>
            <a:endCxn id="204" idx="0"/>
          </p:cNvCxnSpPr>
          <p:nvPr/>
        </p:nvCxnSpPr>
        <p:spPr>
          <a:xfrm>
            <a:off x="3951774" y="3349001"/>
            <a:ext cx="501300" cy="22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6" name="Shape 226"/>
          <p:cNvCxnSpPr>
            <a:stCxn id="198" idx="4"/>
            <a:endCxn id="205" idx="0"/>
          </p:cNvCxnSpPr>
          <p:nvPr/>
        </p:nvCxnSpPr>
        <p:spPr>
          <a:xfrm>
            <a:off x="3951774" y="3349001"/>
            <a:ext cx="1758600" cy="22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27" name="Shape 227"/>
          <p:cNvCxnSpPr>
            <a:stCxn id="199" idx="4"/>
            <a:endCxn id="204" idx="0"/>
          </p:cNvCxnSpPr>
          <p:nvPr/>
        </p:nvCxnSpPr>
        <p:spPr>
          <a:xfrm flipH="1">
            <a:off x="4453075" y="3349001"/>
            <a:ext cx="440400" cy="22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8" name="Shape 228"/>
          <p:cNvSpPr/>
          <p:nvPr/>
        </p:nvSpPr>
        <p:spPr>
          <a:xfrm>
            <a:off x="7809519" y="3575127"/>
            <a:ext cx="829499" cy="3188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ACD</a:t>
            </a:r>
          </a:p>
        </p:txBody>
      </p:sp>
      <p:cxnSp>
        <p:nvCxnSpPr>
          <p:cNvPr id="229" name="Shape 229"/>
          <p:cNvCxnSpPr>
            <a:stCxn id="199" idx="4"/>
            <a:endCxn id="228" idx="0"/>
          </p:cNvCxnSpPr>
          <p:nvPr/>
        </p:nvCxnSpPr>
        <p:spPr>
          <a:xfrm>
            <a:off x="4893475" y="3349001"/>
            <a:ext cx="3330900" cy="22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0" name="Shape 230"/>
          <p:cNvCxnSpPr>
            <a:stCxn id="200" idx="4"/>
            <a:endCxn id="205" idx="0"/>
          </p:cNvCxnSpPr>
          <p:nvPr/>
        </p:nvCxnSpPr>
        <p:spPr>
          <a:xfrm flipH="1">
            <a:off x="5710151" y="3348988"/>
            <a:ext cx="1056300" cy="22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1" name="Shape 231"/>
          <p:cNvCxnSpPr>
            <a:stCxn id="200" idx="4"/>
            <a:endCxn id="228" idx="0"/>
          </p:cNvCxnSpPr>
          <p:nvPr/>
        </p:nvCxnSpPr>
        <p:spPr>
          <a:xfrm>
            <a:off x="6766451" y="3348988"/>
            <a:ext cx="1457700" cy="22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2" name="Shape 232"/>
          <p:cNvCxnSpPr>
            <a:stCxn id="201" idx="4"/>
            <a:endCxn id="204" idx="0"/>
          </p:cNvCxnSpPr>
          <p:nvPr/>
        </p:nvCxnSpPr>
        <p:spPr>
          <a:xfrm flipH="1">
            <a:off x="4453265" y="3348988"/>
            <a:ext cx="1376700" cy="22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3" name="Shape 233"/>
          <p:cNvCxnSpPr>
            <a:stCxn id="201" idx="4"/>
            <a:endCxn id="206" idx="0"/>
          </p:cNvCxnSpPr>
          <p:nvPr/>
        </p:nvCxnSpPr>
        <p:spPr>
          <a:xfrm>
            <a:off x="5829965" y="3348988"/>
            <a:ext cx="1137300" cy="22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4" name="Shape 234"/>
          <p:cNvCxnSpPr>
            <a:stCxn id="202" idx="4"/>
            <a:endCxn id="205" idx="0"/>
          </p:cNvCxnSpPr>
          <p:nvPr/>
        </p:nvCxnSpPr>
        <p:spPr>
          <a:xfrm flipH="1">
            <a:off x="5710199" y="3349001"/>
            <a:ext cx="2018100" cy="22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5" name="Shape 235"/>
          <p:cNvCxnSpPr>
            <a:stCxn id="202" idx="4"/>
            <a:endCxn id="206" idx="0"/>
          </p:cNvCxnSpPr>
          <p:nvPr/>
        </p:nvCxnSpPr>
        <p:spPr>
          <a:xfrm flipH="1">
            <a:off x="6967199" y="3349001"/>
            <a:ext cx="761100" cy="22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6" name="Shape 236"/>
          <p:cNvCxnSpPr>
            <a:stCxn id="203" idx="4"/>
            <a:endCxn id="228" idx="0"/>
          </p:cNvCxnSpPr>
          <p:nvPr/>
        </p:nvCxnSpPr>
        <p:spPr>
          <a:xfrm flipH="1">
            <a:off x="8224199" y="3349001"/>
            <a:ext cx="445800" cy="22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7" name="Shape 237"/>
          <p:cNvCxnSpPr>
            <a:stCxn id="203" idx="4"/>
            <a:endCxn id="206" idx="0"/>
          </p:cNvCxnSpPr>
          <p:nvPr/>
        </p:nvCxnSpPr>
        <p:spPr>
          <a:xfrm flipH="1">
            <a:off x="6967199" y="3349001"/>
            <a:ext cx="1702800" cy="22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8" name="Shape 238"/>
          <p:cNvCxnSpPr>
            <a:stCxn id="204" idx="4"/>
            <a:endCxn id="207" idx="1"/>
          </p:cNvCxnSpPr>
          <p:nvPr/>
        </p:nvCxnSpPr>
        <p:spPr>
          <a:xfrm>
            <a:off x="4453224" y="3894027"/>
            <a:ext cx="1520400" cy="302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9" name="Shape 239"/>
          <p:cNvCxnSpPr>
            <a:stCxn id="205" idx="4"/>
            <a:endCxn id="207" idx="0"/>
          </p:cNvCxnSpPr>
          <p:nvPr/>
        </p:nvCxnSpPr>
        <p:spPr>
          <a:xfrm>
            <a:off x="5710235" y="3894027"/>
            <a:ext cx="613200" cy="25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0" name="Shape 240"/>
          <p:cNvCxnSpPr>
            <a:stCxn id="206" idx="4"/>
            <a:endCxn id="207" idx="0"/>
          </p:cNvCxnSpPr>
          <p:nvPr/>
        </p:nvCxnSpPr>
        <p:spPr>
          <a:xfrm flipH="1">
            <a:off x="6323446" y="3894027"/>
            <a:ext cx="643800" cy="25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1" name="Shape 241"/>
          <p:cNvCxnSpPr>
            <a:stCxn id="228" idx="4"/>
            <a:endCxn id="207" idx="7"/>
          </p:cNvCxnSpPr>
          <p:nvPr/>
        </p:nvCxnSpPr>
        <p:spPr>
          <a:xfrm flipH="1">
            <a:off x="6673269" y="3894027"/>
            <a:ext cx="1551000" cy="302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42" name="Shape 242"/>
          <p:cNvSpPr/>
          <p:nvPr/>
        </p:nvSpPr>
        <p:spPr>
          <a:xfrm>
            <a:off x="1161469" y="4407993"/>
            <a:ext cx="445499" cy="3188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243" name="Shape 243"/>
          <p:cNvSpPr/>
          <p:nvPr/>
        </p:nvSpPr>
        <p:spPr>
          <a:xfrm>
            <a:off x="2103170" y="4407993"/>
            <a:ext cx="445499" cy="3188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244" name="Shape 244"/>
          <p:cNvSpPr/>
          <p:nvPr/>
        </p:nvSpPr>
        <p:spPr>
          <a:xfrm>
            <a:off x="3044871" y="4407993"/>
            <a:ext cx="445499" cy="3188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245" name="Shape 245"/>
          <p:cNvSpPr/>
          <p:nvPr/>
        </p:nvSpPr>
        <p:spPr>
          <a:xfrm>
            <a:off x="3986572" y="4407993"/>
            <a:ext cx="445499" cy="3188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246" name="Shape 246"/>
          <p:cNvSpPr/>
          <p:nvPr/>
        </p:nvSpPr>
        <p:spPr>
          <a:xfrm>
            <a:off x="146950" y="4953026"/>
            <a:ext cx="643199" cy="318899"/>
          </a:xfrm>
          <a:prstGeom prst="ellipse">
            <a:avLst/>
          </a:prstGeom>
          <a:solidFill>
            <a:srgbClr val="EA9999"/>
          </a:solidFill>
          <a:ln w="38100" cap="flat">
            <a:solidFill>
              <a:srgbClr val="910A1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AB</a:t>
            </a:r>
          </a:p>
        </p:txBody>
      </p:sp>
      <p:sp>
        <p:nvSpPr>
          <p:cNvPr id="247" name="Shape 247"/>
          <p:cNvSpPr/>
          <p:nvPr/>
        </p:nvSpPr>
        <p:spPr>
          <a:xfrm>
            <a:off x="1088650" y="4953026"/>
            <a:ext cx="643199" cy="318899"/>
          </a:xfrm>
          <a:prstGeom prst="ellipse">
            <a:avLst/>
          </a:prstGeom>
          <a:solidFill>
            <a:srgbClr val="EA9999"/>
          </a:solidFill>
          <a:ln w="38100" cap="flat">
            <a:solidFill>
              <a:srgbClr val="910A1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AC</a:t>
            </a:r>
          </a:p>
        </p:txBody>
      </p:sp>
      <p:sp>
        <p:nvSpPr>
          <p:cNvPr id="248" name="Shape 248"/>
          <p:cNvSpPr/>
          <p:nvPr/>
        </p:nvSpPr>
        <p:spPr>
          <a:xfrm>
            <a:off x="2961626" y="4953014"/>
            <a:ext cx="643199" cy="3188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AD</a:t>
            </a:r>
          </a:p>
        </p:txBody>
      </p:sp>
      <p:sp>
        <p:nvSpPr>
          <p:cNvPr id="249" name="Shape 249"/>
          <p:cNvSpPr/>
          <p:nvPr/>
        </p:nvSpPr>
        <p:spPr>
          <a:xfrm>
            <a:off x="2025140" y="4953014"/>
            <a:ext cx="643199" cy="318899"/>
          </a:xfrm>
          <a:prstGeom prst="ellipse">
            <a:avLst/>
          </a:prstGeom>
          <a:solidFill>
            <a:srgbClr val="EA9999"/>
          </a:solidFill>
          <a:ln w="38100" cap="flat">
            <a:solidFill>
              <a:srgbClr val="910A1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BC</a:t>
            </a:r>
          </a:p>
        </p:txBody>
      </p:sp>
      <p:sp>
        <p:nvSpPr>
          <p:cNvPr id="250" name="Shape 250"/>
          <p:cNvSpPr/>
          <p:nvPr/>
        </p:nvSpPr>
        <p:spPr>
          <a:xfrm>
            <a:off x="3923474" y="4953026"/>
            <a:ext cx="643199" cy="3188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BD</a:t>
            </a:r>
          </a:p>
        </p:txBody>
      </p:sp>
      <p:sp>
        <p:nvSpPr>
          <p:cNvPr id="251" name="Shape 251"/>
          <p:cNvSpPr/>
          <p:nvPr/>
        </p:nvSpPr>
        <p:spPr>
          <a:xfrm>
            <a:off x="4865175" y="4953026"/>
            <a:ext cx="643199" cy="3188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CD</a:t>
            </a:r>
          </a:p>
        </p:txBody>
      </p:sp>
      <p:sp>
        <p:nvSpPr>
          <p:cNvPr id="252" name="Shape 252"/>
          <p:cNvSpPr/>
          <p:nvPr/>
        </p:nvSpPr>
        <p:spPr>
          <a:xfrm>
            <a:off x="555249" y="5498052"/>
            <a:ext cx="829499" cy="318899"/>
          </a:xfrm>
          <a:prstGeom prst="ellipse">
            <a:avLst/>
          </a:prstGeom>
          <a:solidFill>
            <a:srgbClr val="EA9999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ABC</a:t>
            </a:r>
          </a:p>
        </p:txBody>
      </p:sp>
      <p:sp>
        <p:nvSpPr>
          <p:cNvPr id="253" name="Shape 253"/>
          <p:cNvSpPr/>
          <p:nvPr/>
        </p:nvSpPr>
        <p:spPr>
          <a:xfrm>
            <a:off x="1812260" y="5498052"/>
            <a:ext cx="829499" cy="3188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ABD</a:t>
            </a:r>
          </a:p>
        </p:txBody>
      </p:sp>
      <p:sp>
        <p:nvSpPr>
          <p:cNvPr id="254" name="Shape 254"/>
          <p:cNvSpPr/>
          <p:nvPr/>
        </p:nvSpPr>
        <p:spPr>
          <a:xfrm>
            <a:off x="3069270" y="5498052"/>
            <a:ext cx="829499" cy="3188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BCD</a:t>
            </a:r>
          </a:p>
        </p:txBody>
      </p:sp>
      <p:sp>
        <p:nvSpPr>
          <p:cNvPr id="255" name="Shape 255"/>
          <p:cNvSpPr/>
          <p:nvPr/>
        </p:nvSpPr>
        <p:spPr>
          <a:xfrm>
            <a:off x="2345647" y="6073100"/>
            <a:ext cx="989400" cy="3188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ABCD</a:t>
            </a:r>
          </a:p>
        </p:txBody>
      </p:sp>
      <p:sp>
        <p:nvSpPr>
          <p:cNvPr id="256" name="Shape 256"/>
          <p:cNvSpPr/>
          <p:nvPr/>
        </p:nvSpPr>
        <p:spPr>
          <a:xfrm>
            <a:off x="2430771" y="3816175"/>
            <a:ext cx="758100" cy="3188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null</a:t>
            </a:r>
          </a:p>
        </p:txBody>
      </p:sp>
      <p:cxnSp>
        <p:nvCxnSpPr>
          <p:cNvPr id="257" name="Shape 257"/>
          <p:cNvCxnSpPr>
            <a:stCxn id="256" idx="3"/>
            <a:endCxn id="242" idx="0"/>
          </p:cNvCxnSpPr>
          <p:nvPr/>
        </p:nvCxnSpPr>
        <p:spPr>
          <a:xfrm flipH="1">
            <a:off x="1384093" y="4088373"/>
            <a:ext cx="1157700" cy="319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8" name="Shape 258"/>
          <p:cNvCxnSpPr>
            <a:stCxn id="256" idx="4"/>
            <a:endCxn id="243" idx="0"/>
          </p:cNvCxnSpPr>
          <p:nvPr/>
        </p:nvCxnSpPr>
        <p:spPr>
          <a:xfrm flipH="1">
            <a:off x="2325921" y="4135074"/>
            <a:ext cx="483900" cy="273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9" name="Shape 259"/>
          <p:cNvCxnSpPr>
            <a:stCxn id="256" idx="5"/>
            <a:endCxn id="245" idx="0"/>
          </p:cNvCxnSpPr>
          <p:nvPr/>
        </p:nvCxnSpPr>
        <p:spPr>
          <a:xfrm>
            <a:off x="3077850" y="4088373"/>
            <a:ext cx="1131600" cy="3195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0" name="Shape 260"/>
          <p:cNvCxnSpPr>
            <a:stCxn id="256" idx="4"/>
            <a:endCxn id="244" idx="0"/>
          </p:cNvCxnSpPr>
          <p:nvPr/>
        </p:nvCxnSpPr>
        <p:spPr>
          <a:xfrm>
            <a:off x="2809821" y="4135074"/>
            <a:ext cx="457800" cy="273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1" name="Shape 261"/>
          <p:cNvCxnSpPr>
            <a:stCxn id="242" idx="3"/>
            <a:endCxn id="246" idx="0"/>
          </p:cNvCxnSpPr>
          <p:nvPr/>
        </p:nvCxnSpPr>
        <p:spPr>
          <a:xfrm flipH="1">
            <a:off x="468611" y="4680191"/>
            <a:ext cx="758099" cy="272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2" name="Shape 262"/>
          <p:cNvCxnSpPr>
            <a:stCxn id="242" idx="4"/>
            <a:endCxn id="247" idx="0"/>
          </p:cNvCxnSpPr>
          <p:nvPr/>
        </p:nvCxnSpPr>
        <p:spPr>
          <a:xfrm>
            <a:off x="1384219" y="4726893"/>
            <a:ext cx="26100" cy="22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3" name="Shape 263"/>
          <p:cNvCxnSpPr>
            <a:stCxn id="242" idx="5"/>
            <a:endCxn id="248" idx="0"/>
          </p:cNvCxnSpPr>
          <p:nvPr/>
        </p:nvCxnSpPr>
        <p:spPr>
          <a:xfrm>
            <a:off x="1541727" y="4680191"/>
            <a:ext cx="1741499" cy="272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4" name="Shape 264"/>
          <p:cNvCxnSpPr>
            <a:stCxn id="243" idx="3"/>
            <a:endCxn id="246" idx="0"/>
          </p:cNvCxnSpPr>
          <p:nvPr/>
        </p:nvCxnSpPr>
        <p:spPr>
          <a:xfrm flipH="1">
            <a:off x="468612" y="4680191"/>
            <a:ext cx="1699800" cy="272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5" name="Shape 265"/>
          <p:cNvCxnSpPr>
            <a:stCxn id="243" idx="4"/>
            <a:endCxn id="249" idx="0"/>
          </p:cNvCxnSpPr>
          <p:nvPr/>
        </p:nvCxnSpPr>
        <p:spPr>
          <a:xfrm>
            <a:off x="2325920" y="4726893"/>
            <a:ext cx="20700" cy="22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6" name="Shape 266"/>
          <p:cNvCxnSpPr>
            <a:stCxn id="243" idx="5"/>
            <a:endCxn id="250" idx="0"/>
          </p:cNvCxnSpPr>
          <p:nvPr/>
        </p:nvCxnSpPr>
        <p:spPr>
          <a:xfrm>
            <a:off x="2483428" y="4680191"/>
            <a:ext cx="1761599" cy="272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7" name="Shape 267"/>
          <p:cNvCxnSpPr>
            <a:stCxn id="244" idx="3"/>
            <a:endCxn id="247" idx="0"/>
          </p:cNvCxnSpPr>
          <p:nvPr/>
        </p:nvCxnSpPr>
        <p:spPr>
          <a:xfrm flipH="1">
            <a:off x="1410313" y="4680191"/>
            <a:ext cx="1699800" cy="272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8" name="Shape 268"/>
          <p:cNvCxnSpPr>
            <a:stCxn id="244" idx="4"/>
            <a:endCxn id="249" idx="0"/>
          </p:cNvCxnSpPr>
          <p:nvPr/>
        </p:nvCxnSpPr>
        <p:spPr>
          <a:xfrm flipH="1">
            <a:off x="2346621" y="4726893"/>
            <a:ext cx="921000" cy="22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9" name="Shape 269"/>
          <p:cNvCxnSpPr>
            <a:stCxn id="244" idx="5"/>
            <a:endCxn id="251" idx="0"/>
          </p:cNvCxnSpPr>
          <p:nvPr/>
        </p:nvCxnSpPr>
        <p:spPr>
          <a:xfrm>
            <a:off x="3425129" y="4680191"/>
            <a:ext cx="1761600" cy="272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0" name="Shape 270"/>
          <p:cNvCxnSpPr>
            <a:stCxn id="245" idx="3"/>
            <a:endCxn id="248" idx="0"/>
          </p:cNvCxnSpPr>
          <p:nvPr/>
        </p:nvCxnSpPr>
        <p:spPr>
          <a:xfrm flipH="1">
            <a:off x="3283214" y="4680191"/>
            <a:ext cx="768600" cy="272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1" name="Shape 271"/>
          <p:cNvCxnSpPr>
            <a:stCxn id="245" idx="4"/>
            <a:endCxn id="250" idx="0"/>
          </p:cNvCxnSpPr>
          <p:nvPr/>
        </p:nvCxnSpPr>
        <p:spPr>
          <a:xfrm>
            <a:off x="4209322" y="4726893"/>
            <a:ext cx="35700" cy="22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2" name="Shape 272"/>
          <p:cNvCxnSpPr>
            <a:stCxn id="245" idx="5"/>
            <a:endCxn id="251" idx="0"/>
          </p:cNvCxnSpPr>
          <p:nvPr/>
        </p:nvCxnSpPr>
        <p:spPr>
          <a:xfrm>
            <a:off x="4366830" y="4680191"/>
            <a:ext cx="819900" cy="272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3" name="Shape 273"/>
          <p:cNvCxnSpPr>
            <a:stCxn id="246" idx="4"/>
            <a:endCxn id="252" idx="0"/>
          </p:cNvCxnSpPr>
          <p:nvPr/>
        </p:nvCxnSpPr>
        <p:spPr>
          <a:xfrm>
            <a:off x="468549" y="5271926"/>
            <a:ext cx="501299" cy="22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4" name="Shape 274"/>
          <p:cNvCxnSpPr>
            <a:stCxn id="246" idx="4"/>
            <a:endCxn id="253" idx="0"/>
          </p:cNvCxnSpPr>
          <p:nvPr/>
        </p:nvCxnSpPr>
        <p:spPr>
          <a:xfrm>
            <a:off x="468549" y="5271926"/>
            <a:ext cx="1758600" cy="22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5" name="Shape 275"/>
          <p:cNvCxnSpPr>
            <a:stCxn id="247" idx="4"/>
            <a:endCxn id="252" idx="0"/>
          </p:cNvCxnSpPr>
          <p:nvPr/>
        </p:nvCxnSpPr>
        <p:spPr>
          <a:xfrm flipH="1">
            <a:off x="969850" y="5271926"/>
            <a:ext cx="440400" cy="22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76" name="Shape 276"/>
          <p:cNvSpPr/>
          <p:nvPr/>
        </p:nvSpPr>
        <p:spPr>
          <a:xfrm>
            <a:off x="4326294" y="5498052"/>
            <a:ext cx="829499" cy="318899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ACD</a:t>
            </a:r>
          </a:p>
        </p:txBody>
      </p:sp>
      <p:cxnSp>
        <p:nvCxnSpPr>
          <p:cNvPr id="277" name="Shape 277"/>
          <p:cNvCxnSpPr>
            <a:stCxn id="247" idx="4"/>
            <a:endCxn id="276" idx="0"/>
          </p:cNvCxnSpPr>
          <p:nvPr/>
        </p:nvCxnSpPr>
        <p:spPr>
          <a:xfrm>
            <a:off x="1410250" y="5271926"/>
            <a:ext cx="3330900" cy="22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8" name="Shape 278"/>
          <p:cNvCxnSpPr>
            <a:stCxn id="248" idx="4"/>
            <a:endCxn id="253" idx="0"/>
          </p:cNvCxnSpPr>
          <p:nvPr/>
        </p:nvCxnSpPr>
        <p:spPr>
          <a:xfrm flipH="1">
            <a:off x="2226926" y="5271914"/>
            <a:ext cx="1056300" cy="22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9" name="Shape 279"/>
          <p:cNvCxnSpPr>
            <a:stCxn id="248" idx="4"/>
            <a:endCxn id="276" idx="0"/>
          </p:cNvCxnSpPr>
          <p:nvPr/>
        </p:nvCxnSpPr>
        <p:spPr>
          <a:xfrm>
            <a:off x="3283226" y="5271914"/>
            <a:ext cx="1457700" cy="22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0" name="Shape 280"/>
          <p:cNvCxnSpPr>
            <a:stCxn id="249" idx="4"/>
            <a:endCxn id="252" idx="0"/>
          </p:cNvCxnSpPr>
          <p:nvPr/>
        </p:nvCxnSpPr>
        <p:spPr>
          <a:xfrm flipH="1">
            <a:off x="970040" y="5271914"/>
            <a:ext cx="1376700" cy="22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1" name="Shape 281"/>
          <p:cNvCxnSpPr>
            <a:stCxn id="249" idx="4"/>
            <a:endCxn id="254" idx="0"/>
          </p:cNvCxnSpPr>
          <p:nvPr/>
        </p:nvCxnSpPr>
        <p:spPr>
          <a:xfrm>
            <a:off x="2346740" y="5271914"/>
            <a:ext cx="1137300" cy="22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2" name="Shape 282"/>
          <p:cNvCxnSpPr>
            <a:stCxn id="250" idx="4"/>
            <a:endCxn id="253" idx="0"/>
          </p:cNvCxnSpPr>
          <p:nvPr/>
        </p:nvCxnSpPr>
        <p:spPr>
          <a:xfrm flipH="1">
            <a:off x="2226974" y="5271926"/>
            <a:ext cx="2018100" cy="22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3" name="Shape 283"/>
          <p:cNvCxnSpPr>
            <a:stCxn id="250" idx="4"/>
            <a:endCxn id="254" idx="0"/>
          </p:cNvCxnSpPr>
          <p:nvPr/>
        </p:nvCxnSpPr>
        <p:spPr>
          <a:xfrm flipH="1">
            <a:off x="3483974" y="5271926"/>
            <a:ext cx="761100" cy="22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4" name="Shape 284"/>
          <p:cNvCxnSpPr>
            <a:stCxn id="251" idx="4"/>
            <a:endCxn id="276" idx="0"/>
          </p:cNvCxnSpPr>
          <p:nvPr/>
        </p:nvCxnSpPr>
        <p:spPr>
          <a:xfrm flipH="1">
            <a:off x="4740974" y="5271926"/>
            <a:ext cx="445800" cy="22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5" name="Shape 285"/>
          <p:cNvCxnSpPr>
            <a:stCxn id="251" idx="4"/>
            <a:endCxn id="254" idx="0"/>
          </p:cNvCxnSpPr>
          <p:nvPr/>
        </p:nvCxnSpPr>
        <p:spPr>
          <a:xfrm flipH="1">
            <a:off x="3483974" y="5271926"/>
            <a:ext cx="1702800" cy="22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6" name="Shape 286"/>
          <p:cNvCxnSpPr>
            <a:stCxn id="252" idx="4"/>
            <a:endCxn id="255" idx="1"/>
          </p:cNvCxnSpPr>
          <p:nvPr/>
        </p:nvCxnSpPr>
        <p:spPr>
          <a:xfrm>
            <a:off x="969999" y="5816952"/>
            <a:ext cx="1520400" cy="302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7" name="Shape 287"/>
          <p:cNvCxnSpPr>
            <a:stCxn id="253" idx="4"/>
            <a:endCxn id="255" idx="0"/>
          </p:cNvCxnSpPr>
          <p:nvPr/>
        </p:nvCxnSpPr>
        <p:spPr>
          <a:xfrm>
            <a:off x="2227010" y="5816952"/>
            <a:ext cx="613200" cy="25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8" name="Shape 288"/>
          <p:cNvCxnSpPr>
            <a:stCxn id="254" idx="4"/>
            <a:endCxn id="255" idx="0"/>
          </p:cNvCxnSpPr>
          <p:nvPr/>
        </p:nvCxnSpPr>
        <p:spPr>
          <a:xfrm flipH="1">
            <a:off x="2840220" y="5816952"/>
            <a:ext cx="643800" cy="2562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9" name="Shape 289"/>
          <p:cNvCxnSpPr>
            <a:stCxn id="276" idx="4"/>
            <a:endCxn id="255" idx="7"/>
          </p:cNvCxnSpPr>
          <p:nvPr/>
        </p:nvCxnSpPr>
        <p:spPr>
          <a:xfrm flipH="1">
            <a:off x="3190044" y="5816952"/>
            <a:ext cx="1551000" cy="3027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90" name="Shape 290"/>
          <p:cNvSpPr txBox="1"/>
          <p:nvPr/>
        </p:nvSpPr>
        <p:spPr>
          <a:xfrm>
            <a:off x="5398375" y="4601900"/>
            <a:ext cx="1850400" cy="28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Apriori Principle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884625" y="6498075"/>
            <a:ext cx="1850400" cy="28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WCM Property</a:t>
            </a:r>
          </a:p>
        </p:txBody>
      </p:sp>
      <p:sp>
        <p:nvSpPr>
          <p:cNvPr id="292" name="Shape 292"/>
          <p:cNvSpPr txBox="1"/>
          <p:nvPr/>
        </p:nvSpPr>
        <p:spPr>
          <a:xfrm>
            <a:off x="2324650" y="2894850"/>
            <a:ext cx="1850400" cy="28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Non-Frequent Itemset</a:t>
            </a:r>
          </a:p>
        </p:txBody>
      </p:sp>
      <p:sp>
        <p:nvSpPr>
          <p:cNvPr id="293" name="Shape 293"/>
          <p:cNvSpPr/>
          <p:nvPr/>
        </p:nvSpPr>
        <p:spPr>
          <a:xfrm>
            <a:off x="5998075" y="5590275"/>
            <a:ext cx="2482200" cy="56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>
            <a:solidFill>
              <a:srgbClr val="19191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WCM has less pruning power than Apriori</a:t>
            </a:r>
          </a:p>
        </p:txBody>
      </p:sp>
      <p:sp>
        <p:nvSpPr>
          <p:cNvPr id="294" name="Shape 294"/>
          <p:cNvSpPr/>
          <p:nvPr/>
        </p:nvSpPr>
        <p:spPr>
          <a:xfrm flipH="1">
            <a:off x="8525010" y="6266150"/>
            <a:ext cx="610800" cy="582300"/>
          </a:xfrm>
          <a:prstGeom prst="rtTriangle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8640239" y="6482150"/>
            <a:ext cx="610800" cy="442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8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-263521" y="4527828"/>
            <a:ext cx="1699800" cy="28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/>
              <a:t>Non 2 tuple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Skyline Group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979</Words>
  <Application>Microsoft Office PowerPoint</Application>
  <PresentationFormat>On-screen Show (4:3)</PresentationFormat>
  <Paragraphs>523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modern</vt:lpstr>
      <vt:lpstr>Custom Theme</vt:lpstr>
      <vt:lpstr>On Skyline Groups</vt:lpstr>
      <vt:lpstr>Motivation Question-Answer Platforms</vt:lpstr>
      <vt:lpstr>Motivation Journal/Paper Review</vt:lpstr>
      <vt:lpstr>Motivation Fantasy Games</vt:lpstr>
      <vt:lpstr>Problem Definition What is Skyline Group?</vt:lpstr>
      <vt:lpstr>Problem Definition Why Skyline Group?</vt:lpstr>
      <vt:lpstr>Solution Framework Baseline Method</vt:lpstr>
      <vt:lpstr>Solution Framework Advanced Method: WCM</vt:lpstr>
      <vt:lpstr>Comparison Between Apriori &amp; WCM Property</vt:lpstr>
      <vt:lpstr>WCM Algorithm</vt:lpstr>
      <vt:lpstr>WCM Algorithm Explained with Example</vt:lpstr>
      <vt:lpstr>Question</vt:lpstr>
      <vt:lpstr>CrewScout System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Skyline Groups</dc:title>
  <cp:lastModifiedBy>Chengkai Li</cp:lastModifiedBy>
  <cp:revision>1</cp:revision>
  <cp:lastPrinted>2014-12-03T07:06:09Z</cp:lastPrinted>
  <dcterms:modified xsi:type="dcterms:W3CDTF">2014-12-03T07:06:18Z</dcterms:modified>
</cp:coreProperties>
</file>