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00"/>
    <a:srgbClr val="FF8A00"/>
    <a:srgbClr val="FFAA00"/>
    <a:srgbClr val="FF9600"/>
    <a:srgbClr val="FF8A46"/>
    <a:srgbClr val="910091"/>
    <a:srgbClr val="006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151" autoAdjust="0"/>
  </p:normalViewPr>
  <p:slideViewPr>
    <p:cSldViewPr>
      <p:cViewPr>
        <p:scale>
          <a:sx n="40" d="100"/>
          <a:sy n="40" d="100"/>
        </p:scale>
        <p:origin x="-72" y="-7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332A-45AB-4383-832E-36BCFDA1AE50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CDC9-631D-477D-8506-A0A3BC1E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1CDC9-631D-477D-8506-A0A3BC1E8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C083-795A-4BEF-870C-A8C1B5BD19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6A7E-8A19-461E-822C-E7CA75AF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84"/>
          <p:cNvSpPr txBox="1">
            <a:spLocks/>
          </p:cNvSpPr>
          <p:nvPr/>
        </p:nvSpPr>
        <p:spPr>
          <a:xfrm>
            <a:off x="1570036" y="528684"/>
            <a:ext cx="28117801" cy="1775264"/>
          </a:xfrm>
          <a:prstGeom prst="rect">
            <a:avLst/>
          </a:prstGeom>
        </p:spPr>
        <p:txBody>
          <a:bodyPr lIns="77298" tIns="38649" rIns="77298" bIns="38649" anchor="t" anchorCtr="1">
            <a:no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Tx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295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4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Incremental Discovery of Prominent Situational Fact</a:t>
            </a:r>
          </a:p>
          <a:p>
            <a:pPr marL="0" marR="0" lvl="0" indent="0" algn="r" defTabSz="4295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IEEE International Conference on Data Engineering, Chicago, IL, 2014</a:t>
            </a:r>
            <a:endParaRPr kumimoji="0" lang="en-US" sz="4800" i="0" u="none" strike="noStrike" kern="1200" cap="none" spc="0" normalizeH="0" baseline="0" noProof="0" dirty="0" smtClean="0">
              <a:ln>
                <a:noFill/>
              </a:ln>
              <a:solidFill>
                <a:srgbClr val="FF7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4295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00" b="1" i="0" u="none" strike="noStrike" kern="1200" cap="none" spc="0" normalizeH="0" baseline="0" noProof="0" dirty="0" smtClean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4295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00" b="1" i="0" u="none" strike="noStrike" kern="1200" cap="none" spc="0" normalizeH="0" baseline="0" noProof="0" dirty="0">
              <a:ln>
                <a:noFill/>
              </a:ln>
              <a:solidFill>
                <a:srgbClr val="0064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340"/>
          <p:cNvSpPr txBox="1">
            <a:spLocks/>
          </p:cNvSpPr>
          <p:nvPr/>
        </p:nvSpPr>
        <p:spPr>
          <a:xfrm>
            <a:off x="570029" y="11795919"/>
            <a:ext cx="29095394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Problem Definition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340"/>
          <p:cNvSpPr txBox="1">
            <a:spLocks/>
          </p:cNvSpPr>
          <p:nvPr/>
        </p:nvSpPr>
        <p:spPr>
          <a:xfrm>
            <a:off x="524196" y="16715925"/>
            <a:ext cx="6337442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Related Work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Placeholder 340"/>
          <p:cNvSpPr txBox="1">
            <a:spLocks/>
          </p:cNvSpPr>
          <p:nvPr/>
        </p:nvSpPr>
        <p:spPr>
          <a:xfrm>
            <a:off x="7132637" y="16715925"/>
            <a:ext cx="14283755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Modeling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Placeholder 340"/>
          <p:cNvSpPr txBox="1">
            <a:spLocks/>
          </p:cNvSpPr>
          <p:nvPr/>
        </p:nvSpPr>
        <p:spPr>
          <a:xfrm>
            <a:off x="597649" y="5471319"/>
            <a:ext cx="14283755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Situational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Facts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Placeholder 340"/>
          <p:cNvSpPr txBox="1">
            <a:spLocks/>
          </p:cNvSpPr>
          <p:nvPr/>
        </p:nvSpPr>
        <p:spPr>
          <a:xfrm>
            <a:off x="522168" y="22594977"/>
            <a:ext cx="29143255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BottomUp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Placeholder 341"/>
          <p:cNvSpPr txBox="1">
            <a:spLocks/>
          </p:cNvSpPr>
          <p:nvPr/>
        </p:nvSpPr>
        <p:spPr>
          <a:xfrm>
            <a:off x="570030" y="6192631"/>
            <a:ext cx="14289232" cy="5576314"/>
          </a:xfrm>
          <a:prstGeom prst="rect">
            <a:avLst/>
          </a:prstGeom>
        </p:spPr>
        <p:txBody>
          <a:bodyPr wrap="square" lIns="223732" tIns="223732" rIns="223732" bIns="223732">
            <a:spAutoFit/>
          </a:bodyPr>
          <a:lstStyle>
            <a:lvl1pPr marL="0" indent="0" algn="l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1454238" indent="-559323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3561" indent="-559323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28819" indent="-615258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6270" indent="-447460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spc="-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Sports: 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“Paul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George had </a:t>
            </a:r>
            <a:r>
              <a:rPr lang="en-US" sz="2800" spc="-5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21 points, 11 rebounds and 5 assists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become the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first Pacers player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a 20/10/5 (points/rebounds/assists) game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against the Bulls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800" spc="-5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Detlef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Schrempf in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December 1992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endParaRPr lang="en-US" sz="800" spc="-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spc="-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Social Media: 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“The social world’s </a:t>
            </a:r>
            <a:r>
              <a:rPr lang="en-US" sz="2800" spc="-5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most viral photo 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 generated </a:t>
            </a:r>
            <a:r>
              <a:rPr lang="en-US" sz="2800" spc="-50" dirty="0" smtClean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3.5 million likes, 170,000 comments and 460,000 shares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by Wednesday afternoon.” </a:t>
            </a:r>
          </a:p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endParaRPr lang="en-US" sz="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spc="-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Stock Data: 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Stock A becomes the </a:t>
            </a:r>
            <a:r>
              <a:rPr lang="en-US" sz="2800" spc="-5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first stock in history 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spc="-50" dirty="0" smtClean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price over $300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0" dirty="0" smtClean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and market cap over $400 billion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 defTabSz="686047">
              <a:spcBef>
                <a:spcPts val="0"/>
              </a:spcBef>
              <a:buFont typeface="Wingdings" pitchFamily="2" charset="2"/>
              <a:buChar char="q"/>
            </a:pPr>
            <a:endParaRPr lang="en-US" sz="800" spc="-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457200" defTabSz="686047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Wingdings" pitchFamily="2" charset="2"/>
              <a:buChar char="q"/>
              <a:tabLst>
                <a:tab pos="472868" algn="l"/>
              </a:tabLst>
              <a:defRPr/>
            </a:pPr>
            <a:r>
              <a:rPr lang="en-US" sz="2800" spc="-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Weather Data: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Today’s measures of </a:t>
            </a:r>
            <a:r>
              <a:rPr lang="en-US" sz="2800" spc="-5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wind speed and humidity are x and y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respectively.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City B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never encountered such high wind speed and humidity in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March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-457200" defTabSz="686047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Wingdings" pitchFamily="2" charset="2"/>
              <a:buChar char="q"/>
              <a:tabLst>
                <a:tab pos="472868" algn="l"/>
              </a:tabLst>
              <a:defRPr/>
            </a:pPr>
            <a:endParaRPr lang="en-US" sz="800" spc="-5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457200" defTabSz="686047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Wingdings" pitchFamily="2" charset="2"/>
              <a:buChar char="q"/>
              <a:tabLst>
                <a:tab pos="472868" algn="l"/>
              </a:tabLst>
              <a:defRPr/>
            </a:pPr>
            <a:r>
              <a:rPr lang="en-US" sz="2800" spc="-5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Criminal Records: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were </a:t>
            </a:r>
            <a:r>
              <a:rPr lang="en-US" sz="2800" spc="-5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50 DUI arrests and 20 collisions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city C </a:t>
            </a:r>
            <a:r>
              <a:rPr lang="en-US" sz="2800" spc="-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yesterday, the first time in </a:t>
            </a:r>
            <a:r>
              <a:rPr lang="en-US" sz="2800" spc="-5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sz="2800" spc="-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spc="-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Placeholder 340"/>
          <p:cNvSpPr txBox="1">
            <a:spLocks/>
          </p:cNvSpPr>
          <p:nvPr/>
        </p:nvSpPr>
        <p:spPr>
          <a:xfrm>
            <a:off x="15362237" y="5471319"/>
            <a:ext cx="14283755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 Mini-world of Basketball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Gamelogs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857463" y="6616686"/>
            <a:ext cx="5739949" cy="176208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254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 defTabSz="914400">
              <a:lnSpc>
                <a:spcPct val="90000"/>
              </a:lnSpc>
              <a:spcBef>
                <a:spcPct val="0"/>
              </a:spcBef>
            </a:pPr>
            <a:r>
              <a:rPr lang="en-US" sz="2800" kern="0" spc="-100" dirty="0">
                <a:ln w="3175">
                  <a:noFill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Wesley had </a:t>
            </a:r>
            <a:r>
              <a:rPr lang="en-US" sz="2800" kern="0" spc="-100" dirty="0">
                <a:ln w="3175">
                  <a:noFill/>
                </a:ln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12 points, 13 assists and 5 rebounds</a:t>
            </a:r>
            <a:r>
              <a:rPr lang="en-US" sz="2800" kern="0" spc="-100" dirty="0">
                <a:ln w="3175">
                  <a:noFill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on February 25, 1996 to become the first player with a 12/13/5 (points/assists/rebounds) in </a:t>
            </a:r>
            <a:r>
              <a:rPr lang="en-US" sz="2800" kern="0" spc="-100" dirty="0" smtClean="0">
                <a:ln w="3175">
                  <a:noFill/>
                </a:ln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February</a:t>
            </a:r>
            <a:r>
              <a:rPr lang="en-US" sz="2800" spc="-100" dirty="0" smtClean="0">
                <a:ln w="3175">
                  <a:noFill/>
                </a:ln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0" cap="none" spc="-100" normalizeH="0" baseline="0" noProof="0" dirty="0">
              <a:ln w="3175"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829844" y="8576361"/>
            <a:ext cx="5739949" cy="1640700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25400" cap="flat" cmpd="sng" algn="ctr">
            <a:solidFill>
              <a:srgbClr val="FF76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lnSpc>
                <a:spcPct val="90000"/>
              </a:lnSpc>
              <a:spcBef>
                <a:spcPct val="0"/>
              </a:spcBef>
            </a:pPr>
            <a:r>
              <a:rPr lang="en-US" sz="2800" spc="-100" dirty="0">
                <a:ln w="3175">
                  <a:noFill/>
                </a:ln>
                <a:latin typeface="Times New Roman" pitchFamily="18" charset="0"/>
                <a:cs typeface="Times New Roman" pitchFamily="18" charset="0"/>
              </a:rPr>
              <a:t>Wesley had </a:t>
            </a:r>
            <a:r>
              <a:rPr lang="en-US" sz="2800" spc="-100" dirty="0">
                <a:ln w="3175">
                  <a:noFill/>
                </a:ln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13 assists and 5 rebounds </a:t>
            </a:r>
            <a:r>
              <a:rPr lang="en-US" sz="2800" spc="-100" dirty="0">
                <a:ln w="3175">
                  <a:noFill/>
                </a:ln>
                <a:latin typeface="Times New Roman" pitchFamily="18" charset="0"/>
                <a:cs typeface="Times New Roman" pitchFamily="18" charset="0"/>
              </a:rPr>
              <a:t>on February 25, 1996 to become the second </a:t>
            </a:r>
            <a:r>
              <a:rPr lang="en-US" sz="2800" spc="-100" dirty="0">
                <a:ln w="3175">
                  <a:noFill/>
                </a:ln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Celtics</a:t>
            </a:r>
            <a:r>
              <a:rPr lang="en-US" sz="2800" spc="-100" dirty="0">
                <a:ln w="3175">
                  <a:noFill/>
                </a:ln>
                <a:latin typeface="Times New Roman" pitchFamily="18" charset="0"/>
                <a:cs typeface="Times New Roman" pitchFamily="18" charset="0"/>
              </a:rPr>
              <a:t> player with a 13/5 (assists/rebounds) game against the </a:t>
            </a:r>
            <a:r>
              <a:rPr lang="en-US" sz="2800" spc="-100" dirty="0">
                <a:ln w="3175">
                  <a:noFill/>
                </a:ln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sz="2800" spc="-100" dirty="0">
                <a:ln w="3175">
                  <a:noFill/>
                </a:ln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570029" y="12870934"/>
            <a:ext cx="9122906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Constraint 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):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∧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∧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∈</a:t>
            </a:r>
            <a:r>
              <a:rPr kumimoji="0" lang="en-US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)∪{∗}</a:t>
            </a:r>
          </a:p>
          <a:p>
            <a:pPr marL="685924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team=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Celtics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∧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opp_team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Nets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Constraint-Measure </a:t>
            </a: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Pair (</a:t>
            </a:r>
            <a:r>
              <a:rPr lang="en-US" sz="2800" i="1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Combination of a constraint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measure subspace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85924" lvl="1" indent="-342900">
              <a:buFont typeface="Wingdings" pitchFamily="2" charset="2"/>
              <a:buChar char="§"/>
            </a:pPr>
            <a:r>
              <a:rPr lang="en-US" sz="2800" spc="-50" dirty="0"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=Celtics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opp_team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,{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assists,rebounds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spc="-50" dirty="0"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Contextual skyline</a:t>
            </a:r>
            <a:r>
              <a:rPr lang="en-US" sz="2800" dirty="0" smtClean="0">
                <a:solidFill>
                  <a:srgbClr val="FF8A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skyline regarding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0224" lvl="1" indent="-457200">
              <a:buFont typeface="Wingdings" pitchFamily="2" charset="2"/>
              <a:buChar char="§"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=Celtics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opp_team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Nets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assists,rebounds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2887662" lvl="2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2800" b="0" i="0" u="none" strike="noStrike" kern="0" cap="none" spc="-5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Segoe UI" pitchFamily="34" charset="0"/>
              <a:cs typeface="Times New Roman" pitchFamily="18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413621" y="18974841"/>
            <a:ext cx="5933657" cy="105926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25400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Tuple Satisfied Constraint </a:t>
            </a:r>
            <a:r>
              <a:rPr lang="en-US" sz="2800" i="1" dirty="0">
                <a:solidFill>
                  <a:srgbClr val="FF7600"/>
                </a:solidFill>
                <a:latin typeface="Monotype Corsiva" pitchFamily="66" charset="0"/>
                <a:cs typeface="Times New Roman" pitchFamily="18" charset="0"/>
              </a:rPr>
              <a:t>C </a:t>
            </a:r>
            <a:r>
              <a:rPr lang="en-US" sz="2800" i="1" baseline="300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800" i="1" dirty="0" err="1">
                <a:latin typeface="Monotype Corsiva" pitchFamily="66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C.d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=∗ or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C.d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satisfies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C. 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5413621" y="20629282"/>
            <a:ext cx="5933657" cy="647700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254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Lattice Intersection: </a:t>
            </a:r>
            <a:r>
              <a:rPr lang="en-US" sz="2800" i="1" dirty="0">
                <a:latin typeface="Monotype Corsiva" pitchFamily="66" charset="0"/>
                <a:cs typeface="Times New Roman" pitchFamily="18" charset="0"/>
              </a:rPr>
              <a:t>C 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1600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>
                <a:latin typeface="Monotype Corsiva" pitchFamily="66" charset="0"/>
                <a:cs typeface="Times New Roman" pitchFamily="18" charset="0"/>
              </a:rPr>
              <a:t>C 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sz="2800" i="1" dirty="0">
                <a:latin typeface="Monotype Corsiva" pitchFamily="66" charset="0"/>
                <a:cs typeface="Times New Roman" pitchFamily="18" charset="0"/>
              </a:rPr>
              <a:t>C 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9" name="Text Placeholder 340"/>
          <p:cNvSpPr txBox="1">
            <a:spLocks/>
          </p:cNvSpPr>
          <p:nvPr/>
        </p:nvSpPr>
        <p:spPr>
          <a:xfrm>
            <a:off x="558908" y="37389449"/>
            <a:ext cx="9545529" cy="652284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Memory-Based Implementation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67" y="23480713"/>
            <a:ext cx="39878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0646174" y="25129740"/>
            <a:ext cx="978408" cy="320040"/>
          </a:xfrm>
          <a:prstGeom prst="rightArrow">
            <a:avLst/>
          </a:prstGeom>
          <a:noFill/>
          <a:ln w="25400"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2"/>
          <p:cNvSpPr txBox="1">
            <a:spLocks/>
          </p:cNvSpPr>
          <p:nvPr/>
        </p:nvSpPr>
        <p:spPr>
          <a:xfrm>
            <a:off x="503237" y="23834102"/>
            <a:ext cx="6367588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Stores a tuple for every such constraint that qualifies it as a contextual skyline tuple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Traverses the constraints in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onotype Corsiva" pitchFamily="66" charset="0"/>
                <a:cs typeface="Times New Roman" pitchFamily="18" charset="0"/>
              </a:rPr>
              <a:t>C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1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a bottom-up, breadth-first manner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03237" y="25972602"/>
            <a:ext cx="5002105" cy="604938"/>
          </a:xfrm>
          <a:prstGeom prst="rect">
            <a:avLst/>
          </a:prstGeom>
          <a:solidFill>
            <a:schemeClr val="accent2">
              <a:lumMod val="50000"/>
              <a:alpha val="0"/>
            </a:schemeClr>
          </a:solidFill>
          <a:ln w="254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lnSpc>
                <a:spcPct val="90000"/>
              </a:lnSpc>
              <a:spcBef>
                <a:spcPct val="0"/>
              </a:spcBef>
            </a:pPr>
            <a:r>
              <a:rPr lang="en-US" sz="2800" spc="-100" dirty="0" smtClean="0">
                <a:ln w="3175">
                  <a:noFill/>
                </a:ln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6 comparisons in this scenario</a:t>
            </a:r>
            <a:endParaRPr lang="en-US" sz="2800" spc="-100" dirty="0">
              <a:ln w="3175">
                <a:noFill/>
              </a:ln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Placeholder 383"/>
          <p:cNvSpPr txBox="1">
            <a:spLocks/>
          </p:cNvSpPr>
          <p:nvPr/>
        </p:nvSpPr>
        <p:spPr>
          <a:xfrm>
            <a:off x="11909591" y="2913763"/>
            <a:ext cx="17778246" cy="1262156"/>
          </a:xfrm>
          <a:prstGeom prst="rect">
            <a:avLst/>
          </a:prstGeom>
        </p:spPr>
        <p:txBody>
          <a:bodyPr lIns="77298" tIns="38649" rIns="77298" bIns="38649" anchor="t" anchorCtr="1">
            <a:no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Tx/>
              <a:buNone/>
              <a:defRPr sz="7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Afroza Sultana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dirty="0" err="1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Naeemul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Hassan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Chengkai Li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Jun Yang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Cong Yu</a:t>
            </a:r>
            <a:r>
              <a:rPr lang="en-US" sz="4800" baseline="30000" dirty="0" smtClean="0"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en-US" sz="4800" baseline="30000" dirty="0">
              <a:solidFill>
                <a:srgbClr val="FF7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Placeholder 382"/>
          <p:cNvSpPr txBox="1">
            <a:spLocks/>
          </p:cNvSpPr>
          <p:nvPr/>
        </p:nvSpPr>
        <p:spPr>
          <a:xfrm>
            <a:off x="7572007" y="3871119"/>
            <a:ext cx="22093416" cy="1087558"/>
          </a:xfrm>
          <a:prstGeom prst="rect">
            <a:avLst/>
          </a:prstGeom>
        </p:spPr>
        <p:txBody>
          <a:bodyPr lIns="77298" tIns="38649" rIns="77298" bIns="38649">
            <a:norm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Tx/>
              <a:buNone/>
              <a:defRPr sz="5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Tx/>
              <a:buNone/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1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University of Texas at Arlington, </a:t>
            </a:r>
            <a:r>
              <a:rPr kumimoji="0" lang="en-US" sz="48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2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Duke University, </a:t>
            </a:r>
            <a:r>
              <a:rPr kumimoji="0" lang="en-US" sz="48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3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Google Research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FF7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ight Arrow 86"/>
          <p:cNvSpPr/>
          <p:nvPr/>
        </p:nvSpPr>
        <p:spPr>
          <a:xfrm>
            <a:off x="20043158" y="25064022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24770733" y="25037828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128" y="23454519"/>
            <a:ext cx="39878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ight Arrow 121"/>
          <p:cNvSpPr/>
          <p:nvPr/>
        </p:nvSpPr>
        <p:spPr>
          <a:xfrm>
            <a:off x="15342492" y="25064022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340"/>
          <p:cNvSpPr txBox="1">
            <a:spLocks/>
          </p:cNvSpPr>
          <p:nvPr/>
        </p:nvSpPr>
        <p:spPr>
          <a:xfrm>
            <a:off x="443565" y="27395577"/>
            <a:ext cx="29143255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TopDown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253" y="2833902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51" y="2833902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Right Arrow 129"/>
          <p:cNvSpPr/>
          <p:nvPr/>
        </p:nvSpPr>
        <p:spPr>
          <a:xfrm>
            <a:off x="10701845" y="29925513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5398163" y="29925513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20162837" y="29925513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>
            <a:off x="24734837" y="29925513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 bwMode="auto">
          <a:xfrm>
            <a:off x="584536" y="31401472"/>
            <a:ext cx="4976477" cy="595157"/>
          </a:xfrm>
          <a:prstGeom prst="rect">
            <a:avLst/>
          </a:prstGeom>
          <a:solidFill>
            <a:schemeClr val="accent2">
              <a:lumMod val="50000"/>
              <a:alpha val="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lnSpc>
                <a:spcPct val="90000"/>
              </a:lnSpc>
              <a:spcBef>
                <a:spcPct val="0"/>
              </a:spcBef>
            </a:pPr>
            <a:r>
              <a:rPr lang="en-US" sz="2800" spc="-100" dirty="0" smtClean="0">
                <a:ln w="3175">
                  <a:noFill/>
                </a:ln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3 comparisons in this scenario</a:t>
            </a:r>
            <a:endParaRPr lang="en-US" sz="2800" spc="-100" dirty="0">
              <a:ln w="3175">
                <a:noFill/>
              </a:ln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558908" y="29710629"/>
            <a:ext cx="6040329" cy="1407367"/>
          </a:xfrm>
          <a:prstGeom prst="rect">
            <a:avLst/>
          </a:prstGeom>
          <a:solidFill>
            <a:srgbClr val="8CC600">
              <a:lumMod val="50000"/>
              <a:alpha val="0"/>
            </a:srgbClr>
          </a:solidFill>
          <a:ln w="254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50" normalizeH="0" baseline="0" noProof="0" dirty="0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Times New Roman" pitchFamily="18" charset="0"/>
              <a:ea typeface="Segoe UI" pitchFamily="34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Maximal Skyline Constraints: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Constraints not subsumed by any other skyline constraints of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2800" b="0" i="0" u="none" strike="noStrike" kern="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otype Corsiva" pitchFamily="66" charset="0"/>
              <a:ea typeface="Segoe UI" pitchFamily="34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558908" y="28470106"/>
            <a:ext cx="6040329" cy="990600"/>
          </a:xfrm>
          <a:prstGeom prst="rect">
            <a:avLst/>
          </a:prstGeom>
          <a:solidFill>
            <a:srgbClr val="00AEEF">
              <a:lumMod val="75000"/>
              <a:alpha val="0"/>
            </a:srgbClr>
          </a:solidFill>
          <a:ln w="25400" cap="flat" cmpd="sng" algn="ctr">
            <a:solidFill>
              <a:srgbClr val="00AEE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AEEF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Skyline Constraints: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Constraints whose contextual skylines include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2800" b="0" i="0" u="none" strike="noStrike" kern="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Segoe UI" pitchFamily="34" charset="0"/>
              <a:cs typeface="Times New Roman" pitchFamily="18" charset="0"/>
            </a:endParaRPr>
          </a:p>
        </p:txBody>
      </p:sp>
      <p:sp>
        <p:nvSpPr>
          <p:cNvPr id="61" name="Text Placeholder 340"/>
          <p:cNvSpPr txBox="1">
            <a:spLocks/>
          </p:cNvSpPr>
          <p:nvPr/>
        </p:nvSpPr>
        <p:spPr>
          <a:xfrm>
            <a:off x="597650" y="32293719"/>
            <a:ext cx="21906464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Algorithm STopDown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17606503" y="34728184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935" y="33141700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87" y="33141700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Right Arrow 71"/>
          <p:cNvSpPr/>
          <p:nvPr/>
        </p:nvSpPr>
        <p:spPr>
          <a:xfrm>
            <a:off x="8887110" y="34728184"/>
            <a:ext cx="978408" cy="320040"/>
          </a:xfrm>
          <a:prstGeom prst="rightArrow">
            <a:avLst/>
          </a:prstGeom>
          <a:noFill/>
          <a:ln>
            <a:solidFill>
              <a:srgbClr val="FF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63" y="33141700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585" y="3313191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77"/>
          <p:cNvSpPr/>
          <p:nvPr/>
        </p:nvSpPr>
        <p:spPr bwMode="auto">
          <a:xfrm>
            <a:off x="655637" y="35819203"/>
            <a:ext cx="4426653" cy="665516"/>
          </a:xfrm>
          <a:prstGeom prst="rect">
            <a:avLst/>
          </a:prstGeom>
          <a:solidFill>
            <a:schemeClr val="accent2">
              <a:lumMod val="50000"/>
              <a:alpha val="0"/>
            </a:schemeClr>
          </a:solidFill>
          <a:ln w="254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lnSpc>
                <a:spcPct val="90000"/>
              </a:lnSpc>
              <a:spcBef>
                <a:spcPct val="0"/>
              </a:spcBef>
            </a:pPr>
            <a:r>
              <a:rPr lang="en-US" sz="2800" spc="-100" dirty="0" smtClean="0">
                <a:ln w="3175">
                  <a:noFill/>
                </a:ln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Skips 3 comparisons</a:t>
            </a:r>
            <a:endParaRPr lang="en-US" sz="2800" spc="-100" dirty="0">
              <a:ln w="3175">
                <a:noFill/>
              </a:ln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9437" y="33450185"/>
            <a:ext cx="4502853" cy="1438019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 w="25400" cap="flat" cmpd="sng" algn="ctr">
            <a:solidFill>
              <a:schemeClr val="accent3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Computation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over full space is enough in finding skyline constraints in subspaces.</a:t>
            </a:r>
            <a:endParaRPr kumimoji="0" lang="en-US" sz="2800" b="0" i="0" u="none" strike="noStrike" kern="0" cap="none" spc="-5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Segoe UI" pitchFamily="34" charset="0"/>
              <a:cs typeface="Times New Roman" pitchFamily="18" charset="0"/>
            </a:endParaRPr>
          </a:p>
        </p:txBody>
      </p:sp>
      <p:sp>
        <p:nvSpPr>
          <p:cNvPr id="81" name="Text Placeholder 2"/>
          <p:cNvSpPr txBox="1">
            <a:spLocks/>
          </p:cNvSpPr>
          <p:nvPr/>
        </p:nvSpPr>
        <p:spPr>
          <a:xfrm>
            <a:off x="6334934" y="36816261"/>
            <a:ext cx="1605400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3" name="Text Placeholder 2"/>
          <p:cNvSpPr txBox="1">
            <a:spLocks/>
          </p:cNvSpPr>
          <p:nvPr/>
        </p:nvSpPr>
        <p:spPr>
          <a:xfrm>
            <a:off x="15039635" y="36799301"/>
            <a:ext cx="1605400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4" name="Text Placeholder 2"/>
          <p:cNvSpPr txBox="1">
            <a:spLocks/>
          </p:cNvSpPr>
          <p:nvPr/>
        </p:nvSpPr>
        <p:spPr>
          <a:xfrm>
            <a:off x="10833958" y="36646900"/>
            <a:ext cx="1605400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6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8" name="Text Placeholder 2"/>
          <p:cNvSpPr txBox="1">
            <a:spLocks/>
          </p:cNvSpPr>
          <p:nvPr/>
        </p:nvSpPr>
        <p:spPr>
          <a:xfrm>
            <a:off x="19673985" y="36646900"/>
            <a:ext cx="1605400" cy="360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600" spc="-1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0" lang="en-US" sz="2600" b="0" i="1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sz="2600" b="0" i="1" u="none" strike="noStrike" kern="1200" cap="none" spc="-10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600" b="0" u="none" strike="noStrike" kern="1200" cap="none" spc="-10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1" name="Text Placeholder 340"/>
          <p:cNvSpPr txBox="1">
            <a:spLocks/>
          </p:cNvSpPr>
          <p:nvPr/>
        </p:nvSpPr>
        <p:spPr>
          <a:xfrm>
            <a:off x="20652041" y="37389449"/>
            <a:ext cx="8912637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Discovered Facts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20652041" y="38166286"/>
            <a:ext cx="891263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Lamar Odom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had </a:t>
            </a:r>
            <a:r>
              <a:rPr lang="en-US" sz="280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30 points, 19 rebounds and 11 </a:t>
            </a:r>
            <a:r>
              <a:rPr lang="en-US" sz="2800" dirty="0" smtClean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assists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March 6, 2004. No one before had a better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equal performance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NBA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Iverson had </a:t>
            </a:r>
            <a:r>
              <a:rPr lang="en-US" sz="280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38 points and 16 assists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April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14, 2004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become the first player with a 38/16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points/assists) game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2004-2005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season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Damon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Stoudamire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scored </a:t>
            </a:r>
            <a:r>
              <a:rPr lang="en-US" sz="2800" dirty="0">
                <a:solidFill>
                  <a:srgbClr val="910091"/>
                </a:solidFill>
                <a:latin typeface="Times New Roman" pitchFamily="18" charset="0"/>
                <a:cs typeface="Times New Roman" pitchFamily="18" charset="0"/>
              </a:rPr>
              <a:t>54 points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January 14,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2005. 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highest score in history made by any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Trail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Blazers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7" name="Text Placeholder 2"/>
          <p:cNvSpPr txBox="1">
            <a:spLocks/>
          </p:cNvSpPr>
          <p:nvPr/>
        </p:nvSpPr>
        <p:spPr>
          <a:xfrm>
            <a:off x="548442" y="17625217"/>
            <a:ext cx="6313195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Conventional skyline </a:t>
            </a: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sz="1600" dirty="0" err="1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Borzsonyi</a:t>
            </a:r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et al. ICDE </a:t>
            </a:r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2001)</a:t>
            </a:r>
          </a:p>
          <a:p>
            <a:pPr marL="347472"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question, find answer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Compressed </a:t>
            </a:r>
            <a:r>
              <a:rPr lang="en-US" sz="2800" dirty="0" err="1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Skycube</a:t>
            </a:r>
            <a:endParaRPr lang="en-US" sz="2800" dirty="0">
              <a:solidFill>
                <a:srgbClr val="FF7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     (Xia et al. SIGMOD 2006)</a:t>
            </a:r>
          </a:p>
          <a:p>
            <a:pPr marL="347472" lvl="1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compressed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skycube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monitoring fashion</a:t>
            </a:r>
            <a:endParaRPr lang="en-US" sz="2800" dirty="0" smtClean="0">
              <a:solidFill>
                <a:srgbClr val="FF7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Prominent </a:t>
            </a:r>
            <a:r>
              <a:rPr lang="en-US" sz="28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Analysis by Ranking </a:t>
            </a:r>
            <a:endParaRPr lang="en-US" sz="2800" dirty="0" smtClean="0">
              <a:solidFill>
                <a:srgbClr val="FF76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sz="1600" dirty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Wu et. Al. VLDB 2009)</a:t>
            </a:r>
          </a:p>
          <a:p>
            <a:pPr marL="347472" lvl="1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Static data, onetime query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7472" lvl="1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contexts where an object is ranked high in a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scoring attribute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644" y="6559461"/>
            <a:ext cx="8229600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7" y="17866519"/>
            <a:ext cx="82550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303" y="23459690"/>
            <a:ext cx="39878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366" y="23459690"/>
            <a:ext cx="39878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349" y="23459690"/>
            <a:ext cx="39878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9" y="38166286"/>
            <a:ext cx="4710207" cy="329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46" y="38177067"/>
            <a:ext cx="4648591" cy="323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7" y="38166286"/>
            <a:ext cx="4733269" cy="329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209" y="38166286"/>
            <a:ext cx="4730028" cy="329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Rectangle 112"/>
          <p:cNvSpPr/>
          <p:nvPr/>
        </p:nvSpPr>
        <p:spPr>
          <a:xfrm>
            <a:off x="2484437" y="41487512"/>
            <a:ext cx="1475635" cy="404359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6860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NBA Dataset</a:t>
            </a:r>
            <a:endParaRPr kumimoji="0" lang="en-US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56437" y="41553723"/>
            <a:ext cx="1838512" cy="338148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6860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NBA Dataset</a:t>
            </a:r>
            <a:endParaRPr kumimoji="0" lang="en-US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923837" y="41510871"/>
            <a:ext cx="1530881" cy="384048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6860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NBA Dataset</a:t>
            </a:r>
            <a:endParaRPr kumimoji="0" lang="en-US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495837" y="41510871"/>
            <a:ext cx="1976000" cy="384048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6860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Weather Dataset</a:t>
            </a:r>
            <a:endParaRPr kumimoji="0" lang="en-US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 Placeholder 340"/>
          <p:cNvSpPr txBox="1">
            <a:spLocks/>
          </p:cNvSpPr>
          <p:nvPr/>
        </p:nvSpPr>
        <p:spPr>
          <a:xfrm>
            <a:off x="10701846" y="37389449"/>
            <a:ext cx="9454642" cy="652284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File-Based Implementation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837" y="13497996"/>
            <a:ext cx="1779587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0" y="13566259"/>
            <a:ext cx="34877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Right Arrow 95"/>
          <p:cNvSpPr/>
          <p:nvPr/>
        </p:nvSpPr>
        <p:spPr bwMode="auto">
          <a:xfrm>
            <a:off x="24963437" y="14201577"/>
            <a:ext cx="1273282" cy="320040"/>
          </a:xfrm>
          <a:prstGeom prst="rightArrow">
            <a:avLst/>
          </a:prstGeom>
          <a:noFill/>
          <a:ln w="25400" cap="flat" cmpd="sng" algn="ctr">
            <a:solidFill>
              <a:srgbClr val="FF76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Right Arrow 97"/>
          <p:cNvSpPr/>
          <p:nvPr/>
        </p:nvSpPr>
        <p:spPr bwMode="auto">
          <a:xfrm>
            <a:off x="18284826" y="14201577"/>
            <a:ext cx="3024974" cy="320040"/>
          </a:xfrm>
          <a:prstGeom prst="rightArrow">
            <a:avLst/>
          </a:prstGeom>
          <a:noFill/>
          <a:ln w="25400" cap="flat" cmpd="sng" algn="ctr">
            <a:solidFill>
              <a:srgbClr val="FF76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Title 1"/>
          <p:cNvSpPr txBox="1">
            <a:spLocks/>
          </p:cNvSpPr>
          <p:nvPr/>
        </p:nvSpPr>
        <p:spPr>
          <a:xfrm>
            <a:off x="18324879" y="13627132"/>
            <a:ext cx="298492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just"/>
            <a:r>
              <a:rPr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constraint-measure pair (</a:t>
            </a:r>
            <a:r>
              <a:rPr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such that </a:t>
            </a:r>
            <a:r>
              <a:rPr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in the contextual skyline.</a:t>
            </a: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25151060" y="13987433"/>
            <a:ext cx="78761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just"/>
            <a:r>
              <a:rPr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endParaRPr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11704637" y="13627132"/>
            <a:ext cx="2299884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Tuples capturing real world events appended to table</a:t>
            </a:r>
          </a:p>
        </p:txBody>
      </p:sp>
      <p:sp>
        <p:nvSpPr>
          <p:cNvPr id="102" name="Right Arrow 101"/>
          <p:cNvSpPr/>
          <p:nvPr/>
        </p:nvSpPr>
        <p:spPr bwMode="auto">
          <a:xfrm>
            <a:off x="11704636" y="14201575"/>
            <a:ext cx="2257387" cy="320040"/>
          </a:xfrm>
          <a:prstGeom prst="rightArrow">
            <a:avLst/>
          </a:prstGeom>
          <a:noFill/>
          <a:ln w="25400" cap="flat" cmpd="sng" algn="ctr">
            <a:solidFill>
              <a:srgbClr val="FF76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-50" normalizeH="0" baseline="0" noProof="0" dirty="0" err="1" smtClean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Text Placeholder 340"/>
          <p:cNvSpPr txBox="1">
            <a:spLocks/>
          </p:cNvSpPr>
          <p:nvPr/>
        </p:nvSpPr>
        <p:spPr>
          <a:xfrm>
            <a:off x="21763037" y="16672719"/>
            <a:ext cx="7816696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Challenges and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Ideas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 Placeholder 2"/>
          <p:cNvSpPr txBox="1">
            <a:spLocks/>
          </p:cNvSpPr>
          <p:nvPr/>
        </p:nvSpPr>
        <p:spPr>
          <a:xfrm>
            <a:off x="21763037" y="17662814"/>
            <a:ext cx="774758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6047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58026"/>
                </a:solidFill>
                <a:latin typeface="Times New Roman" pitchFamily="18" charset="0"/>
                <a:cs typeface="Times New Roman" pitchFamily="18" charset="0"/>
              </a:rPr>
              <a:t>Exhaustive comparison with every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3024" lvl="1" defTabSz="686047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Tuple reduction</a:t>
            </a:r>
          </a:p>
          <a:p>
            <a:pPr marL="686047" lvl="2" defTabSz="686047">
              <a:buFont typeface="Wingdings" pitchFamily="2" charset="2"/>
              <a:buChar char="§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Segoe UI"/>
              </a:rPr>
              <a:t>≻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Segoe UI"/>
              </a:rPr>
              <a:t>≻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Segoe UI"/>
              </a:rPr>
              <a:t>≻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1800" i="1" baseline="-7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86047" lvl="2" defTabSz="686047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Comparison with skyline tuples are enough</a:t>
            </a:r>
          </a:p>
        </p:txBody>
      </p:sp>
      <p:sp>
        <p:nvSpPr>
          <p:cNvPr id="110" name="Text Placeholder 2"/>
          <p:cNvSpPr txBox="1">
            <a:spLocks/>
          </p:cNvSpPr>
          <p:nvPr/>
        </p:nvSpPr>
        <p:spPr>
          <a:xfrm>
            <a:off x="21763037" y="20511770"/>
            <a:ext cx="774758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6047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Over every</a:t>
            </a:r>
            <a:r>
              <a:rPr lang="en-US" sz="2800" dirty="0" smtClean="0">
                <a:solidFill>
                  <a:srgbClr val="F5802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measure subspace</a:t>
            </a:r>
          </a:p>
          <a:p>
            <a:pPr marL="343024" lvl="1" defTabSz="686047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Sharing computation across measure subspaces</a:t>
            </a:r>
          </a:p>
          <a:p>
            <a:pPr marL="686047" lvl="2" defTabSz="686047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Reusing computations on full space in subspaces</a:t>
            </a:r>
          </a:p>
        </p:txBody>
      </p:sp>
      <p:sp>
        <p:nvSpPr>
          <p:cNvPr id="111" name="Text Placeholder 2"/>
          <p:cNvSpPr txBox="1">
            <a:spLocks/>
          </p:cNvSpPr>
          <p:nvPr/>
        </p:nvSpPr>
        <p:spPr>
          <a:xfrm>
            <a:off x="21763037" y="19300730"/>
            <a:ext cx="774758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86047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7600"/>
                </a:solidFill>
                <a:latin typeface="Times New Roman" pitchFamily="18" charset="0"/>
                <a:cs typeface="Times New Roman" pitchFamily="18" charset="0"/>
              </a:rPr>
              <a:t>Under every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constraint</a:t>
            </a:r>
          </a:p>
          <a:p>
            <a:pPr marL="343024" lvl="1" defTabSz="686047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Constraint pruning</a:t>
            </a:r>
          </a:p>
          <a:p>
            <a:pPr marL="686047" lvl="2" defTabSz="686047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i="1" dirty="0" smtClean="0">
                <a:solidFill>
                  <a:srgbClr val="000000"/>
                </a:solidFill>
                <a:latin typeface="Monotype Corsiva" pitchFamily="66" charset="0"/>
                <a:cs typeface="Times New Roman" pitchFamily="18" charset="0"/>
              </a:rPr>
              <a:t>C </a:t>
            </a:r>
            <a:r>
              <a:rPr lang="en-US" sz="2800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t,t</a:t>
            </a:r>
            <a:r>
              <a:rPr lang="en-US" sz="28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one comparison on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enough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69" y="3185319"/>
            <a:ext cx="4059568" cy="1845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38" y="3525245"/>
            <a:ext cx="3352799" cy="1184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" y="3502449"/>
            <a:ext cx="3769194" cy="1200381"/>
          </a:xfrm>
          <a:prstGeom prst="rect">
            <a:avLst/>
          </a:prstGeom>
        </p:spPr>
      </p:pic>
      <p:pic>
        <p:nvPicPr>
          <p:cNvPr id="120" name="Picture 16" descr="F:\christoph\talks\nsf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237" y="41666319"/>
            <a:ext cx="9366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0" descr="C:\Users\Chengkai\Desktop\HPLabs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514" y="41761108"/>
            <a:ext cx="16081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012" y="2833902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662" y="2833902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475" y="13777119"/>
            <a:ext cx="3255962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840" y="13488231"/>
            <a:ext cx="43529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Placeholder 340"/>
          <p:cNvSpPr txBox="1">
            <a:spLocks/>
          </p:cNvSpPr>
          <p:nvPr/>
        </p:nvSpPr>
        <p:spPr>
          <a:xfrm>
            <a:off x="22946737" y="32293719"/>
            <a:ext cx="6640083" cy="630942"/>
          </a:xfrm>
          <a:prstGeom prst="rect">
            <a:avLst/>
          </a:prstGeom>
          <a:solidFill>
            <a:srgbClr val="0064B1"/>
          </a:solidFill>
        </p:spPr>
        <p:txBody>
          <a:bodyPr wrap="square" lIns="89496" tIns="0" rIns="89496" bIns="0" anchor="ctr" anchorCtr="0">
            <a:spAutoFit/>
          </a:bodyPr>
          <a:lstStyle>
            <a:lvl1pPr marL="0" indent="0" algn="ctr" defTabSz="4295596" rtl="0" eaLnBrk="1" latinLnBrk="0" hangingPunct="1">
              <a:spcBef>
                <a:spcPct val="20000"/>
              </a:spcBef>
              <a:buFont typeface="Arial" pitchFamily="34" charset="0"/>
              <a:buNone/>
              <a:defRPr sz="41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0172" indent="-1342374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9493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7291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65089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12887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60680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08478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56272" indent="-1073901" algn="l" defTabSz="42955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2955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Experiment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Setup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Placeholder 2"/>
          <p:cNvSpPr txBox="1">
            <a:spLocks/>
          </p:cNvSpPr>
          <p:nvPr/>
        </p:nvSpPr>
        <p:spPr>
          <a:xfrm>
            <a:off x="22946737" y="33081758"/>
            <a:ext cx="6623056" cy="3921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3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2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4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NBA Dataset</a:t>
            </a:r>
          </a:p>
          <a:p>
            <a:pPr marL="472868" marR="0" lvl="1" indent="-213207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§"/>
              <a:tabLst>
                <a:tab pos="472868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317,371 tuples of NBA box scores from 1991-2004 seasons</a:t>
            </a:r>
          </a:p>
          <a:p>
            <a:pPr marL="472868" marR="0" lvl="1" indent="-213207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§"/>
              <a:tabLst>
                <a:tab pos="472868" algn="l"/>
              </a:tabLs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 dimension and 7 measure attributes </a:t>
            </a:r>
          </a:p>
          <a:p>
            <a:pPr marL="259660" marR="0" lvl="0" indent="-25966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76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Weather Dataset</a:t>
            </a:r>
          </a:p>
          <a:p>
            <a:pPr marL="556106" marR="0" lvl="2" indent="-34290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7.8 million tuples of weather forecast from different locations of six countries &amp; regions of UK</a:t>
            </a:r>
          </a:p>
          <a:p>
            <a:pPr marL="556106" marR="0" lvl="2" indent="-342900" algn="just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 dimension and 7 measure attributes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8A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370" y="28331319"/>
            <a:ext cx="3981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745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Kakon</cp:lastModifiedBy>
  <cp:revision>143</cp:revision>
  <dcterms:created xsi:type="dcterms:W3CDTF">2014-02-27T21:52:49Z</dcterms:created>
  <dcterms:modified xsi:type="dcterms:W3CDTF">2014-03-25T12:02:41Z</dcterms:modified>
</cp:coreProperties>
</file>