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79"/>
  </p:notesMasterIdLst>
  <p:handoutMasterIdLst>
    <p:handoutMasterId r:id="rId80"/>
  </p:handoutMasterIdLst>
  <p:sldIdLst>
    <p:sldId id="403" r:id="rId7"/>
    <p:sldId id="605" r:id="rId8"/>
    <p:sldId id="581" r:id="rId9"/>
    <p:sldId id="582" r:id="rId10"/>
    <p:sldId id="583" r:id="rId11"/>
    <p:sldId id="584" r:id="rId12"/>
    <p:sldId id="585" r:id="rId13"/>
    <p:sldId id="586" r:id="rId14"/>
    <p:sldId id="543" r:id="rId15"/>
    <p:sldId id="544" r:id="rId16"/>
    <p:sldId id="499" r:id="rId17"/>
    <p:sldId id="545" r:id="rId18"/>
    <p:sldId id="546" r:id="rId19"/>
    <p:sldId id="547" r:id="rId20"/>
    <p:sldId id="597" r:id="rId21"/>
    <p:sldId id="589" r:id="rId22"/>
    <p:sldId id="601" r:id="rId23"/>
    <p:sldId id="590" r:id="rId24"/>
    <p:sldId id="591" r:id="rId25"/>
    <p:sldId id="562" r:id="rId26"/>
    <p:sldId id="610" r:id="rId27"/>
    <p:sldId id="609" r:id="rId28"/>
    <p:sldId id="602" r:id="rId29"/>
    <p:sldId id="558" r:id="rId30"/>
    <p:sldId id="531" r:id="rId31"/>
    <p:sldId id="550" r:id="rId32"/>
    <p:sldId id="551" r:id="rId33"/>
    <p:sldId id="552" r:id="rId34"/>
    <p:sldId id="553" r:id="rId35"/>
    <p:sldId id="554" r:id="rId36"/>
    <p:sldId id="555" r:id="rId37"/>
    <p:sldId id="560" r:id="rId38"/>
    <p:sldId id="535" r:id="rId39"/>
    <p:sldId id="549" r:id="rId40"/>
    <p:sldId id="563" r:id="rId41"/>
    <p:sldId id="566" r:id="rId42"/>
    <p:sldId id="565" r:id="rId43"/>
    <p:sldId id="567" r:id="rId44"/>
    <p:sldId id="529" r:id="rId45"/>
    <p:sldId id="538" r:id="rId46"/>
    <p:sldId id="508" r:id="rId47"/>
    <p:sldId id="523" r:id="rId48"/>
    <p:sldId id="524" r:id="rId49"/>
    <p:sldId id="509" r:id="rId50"/>
    <p:sldId id="511" r:id="rId51"/>
    <p:sldId id="512" r:id="rId52"/>
    <p:sldId id="513" r:id="rId53"/>
    <p:sldId id="514" r:id="rId54"/>
    <p:sldId id="515" r:id="rId55"/>
    <p:sldId id="539" r:id="rId56"/>
    <p:sldId id="569" r:id="rId57"/>
    <p:sldId id="571" r:id="rId58"/>
    <p:sldId id="616" r:id="rId59"/>
    <p:sldId id="516" r:id="rId60"/>
    <p:sldId id="532" r:id="rId61"/>
    <p:sldId id="572" r:id="rId62"/>
    <p:sldId id="517" r:id="rId63"/>
    <p:sldId id="573" r:id="rId64"/>
    <p:sldId id="518" r:id="rId65"/>
    <p:sldId id="540" r:id="rId66"/>
    <p:sldId id="599" r:id="rId67"/>
    <p:sldId id="600" r:id="rId68"/>
    <p:sldId id="617" r:id="rId69"/>
    <p:sldId id="598" r:id="rId70"/>
    <p:sldId id="607" r:id="rId71"/>
    <p:sldId id="604" r:id="rId72"/>
    <p:sldId id="612" r:id="rId73"/>
    <p:sldId id="613" r:id="rId74"/>
    <p:sldId id="614" r:id="rId75"/>
    <p:sldId id="615" r:id="rId76"/>
    <p:sldId id="576" r:id="rId77"/>
    <p:sldId id="611" r:id="rId78"/>
  </p:sldIdLst>
  <p:sldSz cx="9144000" cy="6858000" type="screen4x3"/>
  <p:notesSz cx="7099300" cy="10234613"/>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403"/>
            <p14:sldId id="605"/>
            <p14:sldId id="581"/>
            <p14:sldId id="582"/>
            <p14:sldId id="583"/>
            <p14:sldId id="584"/>
            <p14:sldId id="585"/>
            <p14:sldId id="586"/>
            <p14:sldId id="543"/>
            <p14:sldId id="544"/>
            <p14:sldId id="499"/>
            <p14:sldId id="545"/>
            <p14:sldId id="546"/>
            <p14:sldId id="547"/>
            <p14:sldId id="597"/>
            <p14:sldId id="589"/>
            <p14:sldId id="601"/>
            <p14:sldId id="590"/>
            <p14:sldId id="591"/>
            <p14:sldId id="562"/>
            <p14:sldId id="610"/>
            <p14:sldId id="609"/>
            <p14:sldId id="602"/>
            <p14:sldId id="558"/>
            <p14:sldId id="531"/>
            <p14:sldId id="550"/>
            <p14:sldId id="551"/>
            <p14:sldId id="552"/>
            <p14:sldId id="553"/>
            <p14:sldId id="554"/>
            <p14:sldId id="555"/>
            <p14:sldId id="560"/>
            <p14:sldId id="535"/>
            <p14:sldId id="549"/>
            <p14:sldId id="563"/>
            <p14:sldId id="566"/>
            <p14:sldId id="565"/>
            <p14:sldId id="567"/>
            <p14:sldId id="529"/>
            <p14:sldId id="538"/>
            <p14:sldId id="508"/>
            <p14:sldId id="523"/>
            <p14:sldId id="524"/>
            <p14:sldId id="509"/>
            <p14:sldId id="511"/>
            <p14:sldId id="512"/>
            <p14:sldId id="513"/>
            <p14:sldId id="514"/>
            <p14:sldId id="515"/>
            <p14:sldId id="539"/>
            <p14:sldId id="569"/>
            <p14:sldId id="571"/>
            <p14:sldId id="616"/>
            <p14:sldId id="516"/>
            <p14:sldId id="532"/>
            <p14:sldId id="572"/>
            <p14:sldId id="517"/>
            <p14:sldId id="573"/>
            <p14:sldId id="518"/>
            <p14:sldId id="540"/>
            <p14:sldId id="599"/>
            <p14:sldId id="600"/>
            <p14:sldId id="617"/>
            <p14:sldId id="598"/>
            <p14:sldId id="607"/>
            <p14:sldId id="604"/>
            <p14:sldId id="612"/>
            <p14:sldId id="613"/>
            <p14:sldId id="614"/>
            <p14:sldId id="615"/>
            <p14:sldId id="576"/>
            <p14:sldId id="6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026"/>
    <a:srgbClr val="4D4D4D"/>
    <a:srgbClr val="FF0000"/>
    <a:srgbClr val="000000"/>
    <a:srgbClr val="0064B1"/>
    <a:srgbClr val="83B800"/>
    <a:srgbClr val="FBFBFB"/>
    <a:srgbClr val="FFFFFF"/>
    <a:srgbClr val="929292"/>
    <a:srgbClr val="EE8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0" autoAdjust="0"/>
    <p:restoredTop sz="51429" autoAdjust="0"/>
  </p:normalViewPr>
  <p:slideViewPr>
    <p:cSldViewPr snapToGrid="0">
      <p:cViewPr>
        <p:scale>
          <a:sx n="90" d="100"/>
          <a:sy n="90" d="100"/>
        </p:scale>
        <p:origin x="-1272" y="864"/>
      </p:cViewPr>
      <p:guideLst>
        <p:guide orient="horz" pos="147"/>
        <p:guide orient="horz" pos="4171"/>
        <p:guide orient="horz" pos="2173"/>
        <p:guide orient="horz" pos="3112"/>
        <p:guide orient="horz" pos="3165"/>
        <p:guide orient="horz" pos="912"/>
        <p:guide orient="horz" pos="1235"/>
        <p:guide orient="horz" pos="2226"/>
        <p:guide pos="2853"/>
        <p:guide pos="1918"/>
        <p:guide pos="4729"/>
        <p:guide pos="981"/>
        <p:guide pos="3840"/>
        <p:guide pos="1032"/>
        <p:guide pos="1970"/>
        <p:guide pos="2904"/>
      </p:guideLst>
    </p:cSldViewPr>
  </p:slideViewPr>
  <p:outlineViewPr>
    <p:cViewPr>
      <p:scale>
        <a:sx n="33" d="100"/>
        <a:sy n="33" d="100"/>
      </p:scale>
      <p:origin x="0" y="12906"/>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p:scale>
          <a:sx n="100" d="100"/>
          <a:sy n="100" d="100"/>
        </p:scale>
        <p:origin x="-1626" y="432"/>
      </p:cViewPr>
      <p:guideLst>
        <p:guide orient="horz" pos="3224"/>
        <p:guide pos="223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84" Type="http://schemas.openxmlformats.org/officeDocument/2006/relationships/tableStyles" Target="tableStyles.xml"/><Relationship Id="rId16" Type="http://schemas.openxmlformats.org/officeDocument/2006/relationships/slide" Target="slides/slide10.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notesMaster" Target="notesMasters/notesMaster1.xml"/><Relationship Id="rId5" Type="http://schemas.openxmlformats.org/officeDocument/2006/relationships/slideMaster" Target="slideMasters/slideMaster1.xml"/><Relationship Id="rId61" Type="http://schemas.openxmlformats.org/officeDocument/2006/relationships/slide" Target="slides/slide55.xml"/><Relationship Id="rId82" Type="http://schemas.openxmlformats.org/officeDocument/2006/relationships/viewProps" Target="viewProps.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slide" Target="slides/slide7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80"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slide" Target="slides/slide69.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slide" Target="slides/slide72.xml"/><Relationship Id="rId81"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47" tIns="49523" rIns="99047" bIns="49523" rtlCol="0"/>
          <a:lstStyle>
            <a:lvl1pPr algn="l">
              <a:defRPr sz="1300"/>
            </a:lvl1pPr>
          </a:lstStyle>
          <a:p>
            <a:r>
              <a:rPr lang="en-US" dirty="0" err="1" smtClean="0">
                <a:latin typeface="Segoe UI" pitchFamily="34" charset="0"/>
              </a:rPr>
              <a:t>TechReady</a:t>
            </a:r>
            <a:r>
              <a:rPr lang="en-US" dirty="0" smtClean="0">
                <a:latin typeface="Segoe UI" pitchFamily="34" charset="0"/>
              </a:rPr>
              <a:t> 14</a:t>
            </a:r>
            <a:endParaRPr lang="en-US" dirty="0">
              <a:latin typeface="Segoe UI" pitchFamily="34" charset="0"/>
            </a:endParaRPr>
          </a:p>
        </p:txBody>
      </p:sp>
      <p:sp>
        <p:nvSpPr>
          <p:cNvPr id="3" name="Date Placeholder 2"/>
          <p:cNvSpPr>
            <a:spLocks noGrp="1"/>
          </p:cNvSpPr>
          <p:nvPr>
            <p:ph type="dt" sz="quarter" idx="1"/>
          </p:nvPr>
        </p:nvSpPr>
        <p:spPr>
          <a:xfrm>
            <a:off x="4021295" y="0"/>
            <a:ext cx="3076363" cy="511731"/>
          </a:xfrm>
          <a:prstGeom prst="rect">
            <a:avLst/>
          </a:prstGeom>
        </p:spPr>
        <p:txBody>
          <a:bodyPr vert="horz" lIns="99047" tIns="49523" rIns="99047" bIns="49523" rtlCol="0"/>
          <a:lstStyle>
            <a:lvl1pPr algn="r">
              <a:defRPr sz="1300"/>
            </a:lvl1pPr>
          </a:lstStyle>
          <a:p>
            <a:fld id="{1C3F5198-D814-4F07-A84F-942E63C84983}" type="datetimeFigureOut">
              <a:rPr lang="en-US" smtClean="0">
                <a:latin typeface="Segoe UI" pitchFamily="34" charset="0"/>
              </a:rPr>
              <a:pPr/>
              <a:t>9/22/2014</a:t>
            </a:fld>
            <a:endParaRPr lang="en-US" dirty="0">
              <a:latin typeface="Segoe UI" pitchFamily="34" charset="0"/>
            </a:endParaRPr>
          </a:p>
        </p:txBody>
      </p:sp>
      <p:sp>
        <p:nvSpPr>
          <p:cNvPr id="4" name="Footer Placeholder 3"/>
          <p:cNvSpPr>
            <a:spLocks noGrp="1"/>
          </p:cNvSpPr>
          <p:nvPr>
            <p:ph type="ftr" sz="quarter" idx="2"/>
          </p:nvPr>
        </p:nvSpPr>
        <p:spPr>
          <a:xfrm>
            <a:off x="0" y="9721106"/>
            <a:ext cx="6468251" cy="511731"/>
          </a:xfrm>
          <a:prstGeom prst="rect">
            <a:avLst/>
          </a:prstGeom>
        </p:spPr>
        <p:txBody>
          <a:bodyPr vert="horz" lIns="99047" tIns="49523" rIns="99047" bIns="49523" rtlCol="0" anchor="b"/>
          <a:lstStyle>
            <a:lvl1pPr algn="l">
              <a:defRPr sz="13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468251" y="9721106"/>
            <a:ext cx="629406" cy="511731"/>
          </a:xfrm>
          <a:prstGeom prst="rect">
            <a:avLst/>
          </a:prstGeom>
        </p:spPr>
        <p:txBody>
          <a:bodyPr vert="horz" lIns="99047" tIns="49523" rIns="99047" bIns="49523" rtlCol="0" anchor="b"/>
          <a:lstStyle>
            <a:lvl1pPr algn="r">
              <a:defRPr sz="13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1731"/>
          </a:xfrm>
          <a:prstGeom prst="rect">
            <a:avLst/>
          </a:prstGeom>
        </p:spPr>
        <p:txBody>
          <a:bodyPr vert="horz" lIns="99047" tIns="49523" rIns="99047" bIns="49523" rtlCol="0"/>
          <a:lstStyle>
            <a:lvl1pPr algn="l">
              <a:defRPr sz="1300">
                <a:latin typeface="Segoe UI" pitchFamily="34" charset="0"/>
              </a:defRPr>
            </a:lvl1pPr>
          </a:lstStyle>
          <a:p>
            <a:r>
              <a:rPr lang="en-US" dirty="0" err="1" smtClean="0"/>
              <a:t>TechReady</a:t>
            </a:r>
            <a:r>
              <a:rPr lang="en-US" dirty="0" smtClean="0"/>
              <a:t> 14</a:t>
            </a:r>
            <a:endParaRPr lang="en-US" dirty="0"/>
          </a:p>
        </p:txBody>
      </p:sp>
      <p:sp>
        <p:nvSpPr>
          <p:cNvPr id="3" name="Date Placeholder 2"/>
          <p:cNvSpPr>
            <a:spLocks noGrp="1"/>
          </p:cNvSpPr>
          <p:nvPr>
            <p:ph type="dt" idx="1"/>
          </p:nvPr>
        </p:nvSpPr>
        <p:spPr>
          <a:xfrm>
            <a:off x="4021295" y="0"/>
            <a:ext cx="3076363" cy="511731"/>
          </a:xfrm>
          <a:prstGeom prst="rect">
            <a:avLst/>
          </a:prstGeom>
        </p:spPr>
        <p:txBody>
          <a:bodyPr vert="horz" lIns="99047" tIns="49523" rIns="99047" bIns="49523" rtlCol="0"/>
          <a:lstStyle>
            <a:lvl1pPr algn="r">
              <a:defRPr sz="1300">
                <a:latin typeface="Segoe UI" pitchFamily="34" charset="0"/>
              </a:defRPr>
            </a:lvl1pPr>
          </a:lstStyle>
          <a:p>
            <a:fld id="{7C3FBCD4-166E-446F-AF18-7D4A0CF9AEF6}" type="datetimeFigureOut">
              <a:rPr lang="en-US" smtClean="0"/>
              <a:pPr/>
              <a:t>9/22/2014</a:t>
            </a:fld>
            <a:endParaRPr lang="en-US" dirty="0"/>
          </a:p>
        </p:txBody>
      </p:sp>
      <p:sp>
        <p:nvSpPr>
          <p:cNvPr id="4" name="Slide Image Placeholder 3"/>
          <p:cNvSpPr>
            <a:spLocks noGrp="1" noRot="1" noChangeAspect="1"/>
          </p:cNvSpPr>
          <p:nvPr>
            <p:ph type="sldImg" idx="2"/>
          </p:nvPr>
        </p:nvSpPr>
        <p:spPr>
          <a:xfrm>
            <a:off x="992188" y="766763"/>
            <a:ext cx="5116512" cy="3838575"/>
          </a:xfrm>
          <a:prstGeom prst="rect">
            <a:avLst/>
          </a:prstGeom>
          <a:noFill/>
          <a:ln w="12700">
            <a:solidFill>
              <a:prstClr val="black"/>
            </a:solidFill>
          </a:ln>
        </p:spPr>
        <p:txBody>
          <a:bodyPr vert="horz" lIns="99047" tIns="49523" rIns="99047" bIns="49523" rtlCol="0" anchor="ctr"/>
          <a:lstStyle/>
          <a:p>
            <a:endParaRPr lang="en-US" dirty="0"/>
          </a:p>
        </p:txBody>
      </p:sp>
      <p:sp>
        <p:nvSpPr>
          <p:cNvPr id="5" name="Notes Placeholder 4"/>
          <p:cNvSpPr>
            <a:spLocks noGrp="1"/>
          </p:cNvSpPr>
          <p:nvPr>
            <p:ph type="body" sz="quarter" idx="3"/>
          </p:nvPr>
        </p:nvSpPr>
        <p:spPr>
          <a:xfrm>
            <a:off x="709931" y="4861441"/>
            <a:ext cx="5679440" cy="4605576"/>
          </a:xfrm>
          <a:prstGeom prst="rect">
            <a:avLst/>
          </a:prstGeom>
        </p:spPr>
        <p:txBody>
          <a:bodyPr vert="horz" lIns="99047" tIns="49523" rIns="99047" bIns="4952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9721106"/>
            <a:ext cx="6389370" cy="511731"/>
          </a:xfrm>
          <a:prstGeom prst="rect">
            <a:avLst/>
          </a:prstGeom>
        </p:spPr>
        <p:txBody>
          <a:bodyPr vert="horz" lIns="99047" tIns="49523" rIns="99047" bIns="49523"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389370" y="9721106"/>
            <a:ext cx="708287" cy="511731"/>
          </a:xfrm>
          <a:prstGeom prst="rect">
            <a:avLst/>
          </a:prstGeom>
        </p:spPr>
        <p:txBody>
          <a:bodyPr vert="horz" lIns="99047" tIns="49523" rIns="99047" bIns="49523" rtlCol="0" anchor="b"/>
          <a:lstStyle>
            <a:lvl1pPr algn="r">
              <a:defRPr sz="13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Hi, I’m Afroza Sultana; going to present our paper. </a:t>
            </a:r>
            <a:endParaRPr lang="en-US" sz="1500" dirty="0">
              <a:latin typeface="Times New Roman" pitchFamily="18" charset="0"/>
              <a:cs typeface="Times New Roman" pitchFamily="18" charset="0"/>
            </a:endParaRPr>
          </a:p>
          <a:p>
            <a:pPr algn="just"/>
            <a:endParaRPr lang="en-US" sz="1500">
              <a:latin typeface="Times New Roman" pitchFamily="18" charset="0"/>
              <a:cs typeface="Times New Roman" pitchFamily="18" charset="0"/>
            </a:endParaRPr>
          </a:p>
          <a:p>
            <a:pPr algn="just"/>
            <a:r>
              <a:rPr lang="en-US" sz="1500">
                <a:latin typeface="Times New Roman" pitchFamily="18" charset="0"/>
                <a:cs typeface="Times New Roman" pitchFamily="18" charset="0"/>
              </a:rPr>
              <a:t>This </a:t>
            </a:r>
            <a:r>
              <a:rPr lang="en-US" sz="1500" dirty="0">
                <a:latin typeface="Times New Roman" pitchFamily="18" charset="0"/>
                <a:cs typeface="Times New Roman" pitchFamily="18" charset="0"/>
              </a:rPr>
              <a:t>is a join work with </a:t>
            </a:r>
            <a:r>
              <a:rPr lang="en-US" sz="1500" dirty="0" err="1">
                <a:latin typeface="Times New Roman" pitchFamily="18" charset="0"/>
                <a:cs typeface="Times New Roman" pitchFamily="18" charset="0"/>
              </a:rPr>
              <a:t>Naeemul</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Hassan, Chengkai Li, Jun Yang and Cong Yu</a:t>
            </a:r>
            <a:r>
              <a:rPr lang="en-US" sz="1500" dirty="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Let’s see some prominent situational facts.</a:t>
            </a:r>
            <a:endParaRPr lang="en-US" sz="1500" dirty="0">
              <a:latin typeface="Times New Roman" pitchFamily="18" charset="0"/>
              <a:cs typeface="Times New Roman" pitchFamily="18" charset="0"/>
            </a:endParaRPr>
          </a:p>
        </p:txBody>
      </p:sp>
      <p:sp>
        <p:nvSpPr>
          <p:cNvPr id="5" name="Footer Placeholder 4"/>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Considering the whole scenario, the skyline tuples are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6</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7</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dominated by both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6</a:t>
            </a:r>
            <a:r>
              <a:rPr lang="en-US" sz="1500" dirty="0">
                <a:latin typeface="Times New Roman" pitchFamily="18" charset="0"/>
                <a:cs typeface="Times New Roman" pitchFamily="18" charset="0"/>
              </a:rPr>
              <a:t>.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222222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But if </a:t>
            </a:r>
            <a:r>
              <a:rPr lang="en-US" sz="1500" dirty="0">
                <a:latin typeface="Times New Roman" pitchFamily="18" charset="0"/>
                <a:cs typeface="Times New Roman" pitchFamily="18" charset="0"/>
              </a:rPr>
              <a:t>we only </a:t>
            </a:r>
            <a:r>
              <a:rPr lang="en-US" sz="1500" dirty="0">
                <a:latin typeface="Times New Roman" pitchFamily="18" charset="0"/>
                <a:cs typeface="Times New Roman" pitchFamily="18" charset="0"/>
              </a:rPr>
              <a:t>focus on the condition </a:t>
            </a:r>
            <a:r>
              <a:rPr lang="en-US" sz="1500" dirty="0">
                <a:solidFill>
                  <a:srgbClr val="00B050"/>
                </a:solidFill>
                <a:latin typeface="Times New Roman" pitchFamily="18" charset="0"/>
                <a:cs typeface="Times New Roman" pitchFamily="18" charset="0"/>
              </a:rPr>
              <a:t>month=Feb</a:t>
            </a:r>
            <a:r>
              <a:rPr lang="en-US" sz="1500" dirty="0">
                <a:latin typeface="Times New Roman" pitchFamily="18" charset="0"/>
                <a:cs typeface="Times New Roman" pitchFamily="18" charset="0"/>
              </a:rPr>
              <a:t>, then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isn’t dominated by any tuple.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4097665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removed from skyline as it’s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We can say that under the constraint month=Feb over measure space {point, assist, rebound},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  </a:t>
            </a:r>
            <a:r>
              <a:rPr lang="en-US" sz="1500" dirty="0">
                <a:latin typeface="Times New Roman" pitchFamily="18" charset="0"/>
                <a:cs typeface="Times New Roman" pitchFamily="18" charset="0"/>
              </a:rPr>
              <a:t>belongs to the skyline.</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can </a:t>
            </a:r>
            <a:r>
              <a:rPr lang="en-US" sz="1500" dirty="0">
                <a:latin typeface="Times New Roman" pitchFamily="18" charset="0"/>
                <a:cs typeface="Times New Roman" pitchFamily="18" charset="0"/>
              </a:rPr>
              <a:t>state </a:t>
            </a:r>
            <a:r>
              <a:rPr lang="en-US" sz="1500" dirty="0">
                <a:latin typeface="Times New Roman" pitchFamily="18" charset="0"/>
                <a:cs typeface="Times New Roman" pitchFamily="18" charset="0"/>
              </a:rPr>
              <a:t>“</a:t>
            </a:r>
            <a:r>
              <a:rPr lang="en-US" sz="1500" spc="-108" dirty="0">
                <a:ln w="3175">
                  <a:noFill/>
                </a:ln>
                <a:latin typeface="Times New Roman" pitchFamily="18" charset="0"/>
                <a:cs typeface="Times New Roman" pitchFamily="18" charset="0"/>
              </a:rPr>
              <a:t>Wesley had </a:t>
            </a:r>
            <a:r>
              <a:rPr lang="en-US" sz="1500" spc="-108" dirty="0">
                <a:ln w="3175">
                  <a:noFill/>
                </a:ln>
                <a:solidFill>
                  <a:srgbClr val="7030A0"/>
                </a:solidFill>
                <a:latin typeface="Times New Roman" pitchFamily="18" charset="0"/>
                <a:cs typeface="Times New Roman" pitchFamily="18" charset="0"/>
              </a:rPr>
              <a:t>12 points, 13 assists and 5 rebounds </a:t>
            </a:r>
            <a:r>
              <a:rPr lang="en-US" sz="1500" spc="-108" dirty="0">
                <a:ln w="3175">
                  <a:noFill/>
                </a:ln>
                <a:latin typeface="Times New Roman" pitchFamily="18" charset="0"/>
                <a:cs typeface="Times New Roman" pitchFamily="18" charset="0"/>
              </a:rPr>
              <a:t>on February 25, 1996 to become the first player with a 12/13/5 (points/assists/rebounds) in </a:t>
            </a:r>
            <a:r>
              <a:rPr lang="en-US" sz="1500" spc="-108" dirty="0">
                <a:ln w="3175">
                  <a:noFill/>
                </a:ln>
                <a:solidFill>
                  <a:srgbClr val="00B050"/>
                </a:solidFill>
                <a:latin typeface="Times New Roman" pitchFamily="18" charset="0"/>
                <a:cs typeface="Times New Roman" pitchFamily="18" charset="0"/>
              </a:rPr>
              <a:t>February</a:t>
            </a:r>
            <a:r>
              <a:rPr lang="en-US" sz="1500" spc="-108" dirty="0">
                <a:ln w="3175">
                  <a:noFill/>
                </a:ln>
                <a:latin typeface="Times New Roman" pitchFamily="18" charset="0"/>
                <a:cs typeface="Times New Roman" pitchFamily="18" charset="0"/>
              </a:rPr>
              <a:t>..</a:t>
            </a:r>
            <a:r>
              <a:rPr lang="en-US" sz="1500" dirty="0">
                <a:latin typeface="Times New Roman" pitchFamily="18" charset="0"/>
                <a:cs typeface="Times New Roman" pitchFamily="18" charset="0"/>
              </a:rPr>
              <a:t>”</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But if only focus on the condition </a:t>
            </a:r>
            <a:r>
              <a:rPr lang="en-US" sz="1500" dirty="0">
                <a:solidFill>
                  <a:srgbClr val="00B050"/>
                </a:solidFill>
                <a:latin typeface="Times New Roman" pitchFamily="18" charset="0"/>
                <a:cs typeface="Times New Roman" pitchFamily="18" charset="0"/>
              </a:rPr>
              <a:t>season=1995-96</a:t>
            </a:r>
            <a:r>
              <a:rPr lang="en-US" sz="1500" dirty="0">
                <a:latin typeface="Times New Roman" pitchFamily="18" charset="0"/>
                <a:cs typeface="Times New Roman" pitchFamily="18" charset="0"/>
              </a:rPr>
              <a:t>, then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is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6</a:t>
            </a:r>
            <a:r>
              <a:rPr lang="en-US" sz="1500" dirty="0">
                <a:latin typeface="Times New Roman" pitchFamily="18" charset="0"/>
                <a:cs typeface="Times New Roman" pitchFamily="18" charset="0"/>
              </a:rPr>
              <a:t>. So,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isn’t in skyline here.</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63125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0"/>
            <a:r>
              <a:rPr lang="en-US" sz="1500" dirty="0">
                <a:latin typeface="Times New Roman" pitchFamily="18" charset="0"/>
                <a:cs typeface="Times New Roman" pitchFamily="18" charset="0"/>
              </a:rPr>
              <a:t>Again, we can </a:t>
            </a:r>
            <a:r>
              <a:rPr lang="en-US" sz="1500" dirty="0">
                <a:latin typeface="Times New Roman" pitchFamily="18" charset="0"/>
                <a:cs typeface="Times New Roman" pitchFamily="18" charset="0"/>
              </a:rPr>
              <a:t>state “</a:t>
            </a:r>
            <a:r>
              <a:rPr lang="en-US" sz="1500" spc="-108" dirty="0">
                <a:ln w="3175">
                  <a:noFill/>
                </a:ln>
                <a:latin typeface="Times New Roman" pitchFamily="18" charset="0"/>
                <a:cs typeface="Times New Roman" pitchFamily="18" charset="0"/>
              </a:rPr>
              <a:t>Wesley </a:t>
            </a:r>
            <a:r>
              <a:rPr lang="en-US" sz="1500" spc="-108" dirty="0">
                <a:ln w="3175">
                  <a:noFill/>
                </a:ln>
                <a:latin typeface="Times New Roman" pitchFamily="18" charset="0"/>
                <a:cs typeface="Times New Roman" pitchFamily="18" charset="0"/>
              </a:rPr>
              <a:t>had </a:t>
            </a:r>
            <a:r>
              <a:rPr lang="en-US" sz="1500" spc="-108" dirty="0">
                <a:ln w="3175">
                  <a:noFill/>
                </a:ln>
                <a:solidFill>
                  <a:srgbClr val="7030A0"/>
                </a:solidFill>
                <a:latin typeface="Times New Roman" pitchFamily="18" charset="0"/>
                <a:cs typeface="Times New Roman" pitchFamily="18" charset="0"/>
              </a:rPr>
              <a:t>13 assists and 5 rebounds </a:t>
            </a:r>
            <a:r>
              <a:rPr lang="en-US" sz="1500" spc="-108" dirty="0">
                <a:ln w="3175">
                  <a:noFill/>
                </a:ln>
                <a:latin typeface="Times New Roman" pitchFamily="18" charset="0"/>
                <a:cs typeface="Times New Roman" pitchFamily="18" charset="0"/>
              </a:rPr>
              <a:t>on February 25, 1996 to become the second </a:t>
            </a:r>
            <a:r>
              <a:rPr lang="en-US" sz="1500" spc="-108" dirty="0">
                <a:ln w="3175">
                  <a:noFill/>
                </a:ln>
                <a:solidFill>
                  <a:srgbClr val="00B050"/>
                </a:solidFill>
                <a:latin typeface="Times New Roman" pitchFamily="18" charset="0"/>
                <a:cs typeface="Times New Roman" pitchFamily="18" charset="0"/>
              </a:rPr>
              <a:t>Celtics</a:t>
            </a:r>
            <a:r>
              <a:rPr lang="en-US" sz="1500" spc="-108" dirty="0">
                <a:ln w="3175">
                  <a:noFill/>
                </a:ln>
                <a:latin typeface="Times New Roman" pitchFamily="18" charset="0"/>
                <a:cs typeface="Times New Roman" pitchFamily="18" charset="0"/>
              </a:rPr>
              <a:t> player with a 13/5 (assists/rebounds) game against the </a:t>
            </a:r>
            <a:r>
              <a:rPr lang="en-US" sz="1500" spc="-108" dirty="0">
                <a:ln w="3175">
                  <a:noFill/>
                </a:ln>
                <a:solidFill>
                  <a:srgbClr val="00B050"/>
                </a:solidFill>
                <a:latin typeface="Times New Roman" pitchFamily="18" charset="0"/>
                <a:cs typeface="Times New Roman" pitchFamily="18" charset="0"/>
              </a:rPr>
              <a:t>Nets</a:t>
            </a:r>
            <a:r>
              <a:rPr lang="en-US" sz="1500" spc="-108" dirty="0">
                <a:ln w="3175">
                  <a:noFill/>
                </a:ln>
                <a:latin typeface="Times New Roman" pitchFamily="18" charset="0"/>
                <a:cs typeface="Times New Roman" pitchFamily="18" charset="0"/>
              </a:rPr>
              <a:t>.</a:t>
            </a:r>
            <a:r>
              <a:rPr lang="en-US" sz="1500" dirty="0">
                <a:latin typeface="Times New Roman" pitchFamily="18" charset="0"/>
                <a:cs typeface="Times New Roman" pitchFamily="18" charset="0"/>
              </a:rPr>
              <a:t>”</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3019348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Let’s come to our problem definition. We have an append-only table. It has dimension space </a:t>
            </a:r>
            <a:r>
              <a:rPr lang="en-US" sz="1500" dirty="0">
                <a:latin typeface="Times New Roman" pitchFamily="18" charset="0"/>
                <a:cs typeface="Times New Roman" pitchFamily="18" charset="0"/>
              </a:rPr>
              <a:t>consists </a:t>
            </a:r>
            <a:r>
              <a:rPr lang="en-US" sz="1500" dirty="0">
                <a:latin typeface="Times New Roman" pitchFamily="18" charset="0"/>
                <a:cs typeface="Times New Roman" pitchFamily="18" charset="0"/>
              </a:rPr>
              <a:t>of dimension attributes. In this scenario: player, day, month, season, team opponent team. </a:t>
            </a:r>
            <a:r>
              <a:rPr lang="en-US" sz="1500" dirty="0">
                <a:latin typeface="Times New Roman" pitchFamily="18" charset="0"/>
                <a:cs typeface="Times New Roman" pitchFamily="18" charset="0"/>
              </a:rPr>
              <a:t>And measure </a:t>
            </a:r>
            <a:r>
              <a:rPr lang="en-US" sz="1500" dirty="0">
                <a:latin typeface="Times New Roman" pitchFamily="18" charset="0"/>
                <a:cs typeface="Times New Roman" pitchFamily="18" charset="0"/>
              </a:rPr>
              <a:t>space consists of measure attributes. For this case: point, assist, rebound. </a:t>
            </a:r>
          </a:p>
        </p:txBody>
      </p:sp>
      <p:sp>
        <p:nvSpPr>
          <p:cNvPr id="5" name="Slide Number Placeholder 4"/>
          <p:cNvSpPr>
            <a:spLocks noGrp="1"/>
          </p:cNvSpPr>
          <p:nvPr>
            <p:ph type="sldNum" sz="quarter" idx="10"/>
          </p:nvPr>
        </p:nvSpPr>
        <p:spPr/>
        <p:txBody>
          <a:bodyPr/>
          <a:lstStyle/>
          <a:p>
            <a:fld id="{8B263312-38AA-4E1E-B2B5-0F8F122B24FE}" type="slidenum">
              <a:rPr lang="en-US" smtClean="0"/>
              <a:pPr/>
              <a:t>15</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 constraint on dimension space is conjunctive expression of this form. Here, </a:t>
            </a:r>
            <a:r>
              <a:rPr lang="en-US" sz="1500" dirty="0">
                <a:latin typeface="Times New Roman" pitchFamily="18" charset="0"/>
                <a:cs typeface="Times New Roman" pitchFamily="18" charset="0"/>
              </a:rPr>
              <a:t>‘</a:t>
            </a:r>
            <a:r>
              <a:rPr lang="en-US" sz="1500" dirty="0">
                <a:latin typeface="Times New Roman" pitchFamily="18" charset="0"/>
                <a:cs typeface="Times New Roman" pitchFamily="18" charset="0"/>
              </a:rPr>
              <a:t>team=</a:t>
            </a:r>
            <a:r>
              <a:rPr lang="en-US" sz="1500" dirty="0" err="1">
                <a:latin typeface="Times New Roman" pitchFamily="18" charset="0"/>
                <a:cs typeface="Times New Roman" pitchFamily="18" charset="0"/>
              </a:rPr>
              <a:t>Celtics&amp;opp_team</a:t>
            </a:r>
            <a:r>
              <a:rPr lang="en-US" sz="1500" dirty="0">
                <a:latin typeface="Times New Roman" pitchFamily="18" charset="0"/>
                <a:cs typeface="Times New Roman" pitchFamily="18" charset="0"/>
              </a:rPr>
              <a:t>=Nets’ </a:t>
            </a:r>
            <a:r>
              <a:rPr lang="en-US" sz="1500" dirty="0">
                <a:latin typeface="Times New Roman" pitchFamily="18" charset="0"/>
                <a:cs typeface="Times New Roman" pitchFamily="18" charset="0"/>
              </a:rPr>
              <a:t>is a constraint. Under this constraints, we can see two tuples: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a:t>
            </a:r>
            <a:endParaRPr lang="en-US" sz="15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16</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 constraint-measure pair is a combination of a constraint and measure subspace. </a:t>
            </a:r>
            <a:r>
              <a:rPr lang="en-US" sz="1500" dirty="0">
                <a:latin typeface="Times New Roman" pitchFamily="18" charset="0"/>
                <a:cs typeface="Times New Roman" pitchFamily="18" charset="0"/>
              </a:rPr>
              <a:t>Here, constraint ‘team=</a:t>
            </a:r>
            <a:r>
              <a:rPr lang="en-US" sz="1500" dirty="0" err="1">
                <a:latin typeface="Times New Roman" pitchFamily="18" charset="0"/>
                <a:cs typeface="Times New Roman" pitchFamily="18" charset="0"/>
              </a:rPr>
              <a:t>Celtics&amp;opp_team</a:t>
            </a:r>
            <a:r>
              <a:rPr lang="en-US" sz="1500" dirty="0">
                <a:latin typeface="Times New Roman" pitchFamily="18" charset="0"/>
                <a:cs typeface="Times New Roman" pitchFamily="18" charset="0"/>
              </a:rPr>
              <a:t>=Nets’ and measure </a:t>
            </a:r>
            <a:r>
              <a:rPr lang="en-US" sz="1500" dirty="0">
                <a:latin typeface="Times New Roman" pitchFamily="18" charset="0"/>
                <a:cs typeface="Times New Roman" pitchFamily="18" charset="0"/>
              </a:rPr>
              <a:t>subspace {assist, </a:t>
            </a:r>
            <a:r>
              <a:rPr lang="en-US" sz="1500" dirty="0">
                <a:latin typeface="Times New Roman" pitchFamily="18" charset="0"/>
                <a:cs typeface="Times New Roman" pitchFamily="18" charset="0"/>
              </a:rPr>
              <a:t>rebound}; together they form </a:t>
            </a:r>
            <a:r>
              <a:rPr lang="en-US" sz="1500" dirty="0">
                <a:latin typeface="Times New Roman" pitchFamily="18" charset="0"/>
                <a:cs typeface="Times New Roman" pitchFamily="18" charset="0"/>
              </a:rPr>
              <a:t>a constraint-measure pair.</a:t>
            </a:r>
          </a:p>
        </p:txBody>
      </p:sp>
      <p:sp>
        <p:nvSpPr>
          <p:cNvPr id="5" name="Slide Number Placeholder 4"/>
          <p:cNvSpPr>
            <a:spLocks noGrp="1"/>
          </p:cNvSpPr>
          <p:nvPr>
            <p:ph type="sldNum" sz="quarter" idx="10"/>
          </p:nvPr>
        </p:nvSpPr>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anose="02020603050405020304" pitchFamily="18" charset="0"/>
                <a:cs typeface="Times New Roman" panose="02020603050405020304" pitchFamily="18" charset="0"/>
              </a:rPr>
              <a:t>Contextual skyline is skyline regarding a constraint-measure pair. For this case, the contextual skyline have </a:t>
            </a:r>
            <a:r>
              <a:rPr lang="en-US" sz="1500" i="1" dirty="0">
                <a:latin typeface="Times New Roman" panose="02020603050405020304" pitchFamily="18" charset="0"/>
                <a:cs typeface="Times New Roman" panose="02020603050405020304" pitchFamily="18" charset="0"/>
              </a:rPr>
              <a:t>t</a:t>
            </a:r>
            <a:r>
              <a:rPr lang="en-US" sz="1500" i="1" baseline="-25000" dirty="0">
                <a:latin typeface="Times New Roman" panose="02020603050405020304" pitchFamily="18" charset="0"/>
                <a:cs typeface="Times New Roman" panose="02020603050405020304" pitchFamily="18" charset="0"/>
              </a:rPr>
              <a:t>3</a:t>
            </a:r>
            <a:r>
              <a:rPr lang="en-US" sz="1500" dirty="0">
                <a:latin typeface="Times New Roman" panose="02020603050405020304" pitchFamily="18" charset="0"/>
                <a:cs typeface="Times New Roman" panose="02020603050405020304" pitchFamily="18" charset="0"/>
              </a:rPr>
              <a:t>.</a:t>
            </a:r>
          </a:p>
        </p:txBody>
      </p:sp>
      <p:sp>
        <p:nvSpPr>
          <p:cNvPr id="5" name="Slide Number Placeholder 4"/>
          <p:cNvSpPr>
            <a:spLocks noGrp="1"/>
          </p:cNvSpPr>
          <p:nvPr>
            <p:ph type="sldNum" sz="quarter" idx="10"/>
          </p:nvPr>
        </p:nvSpPr>
        <p:spPr/>
        <p:txBody>
          <a:bodyPr/>
          <a:lstStyle/>
          <a:p>
            <a:fld id="{8B263312-38AA-4E1E-B2B5-0F8F122B24FE}"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Let’s think about a real world event. Tuples capturing the events are appended to </a:t>
            </a:r>
            <a:r>
              <a:rPr lang="en-US" sz="1500" dirty="0">
                <a:latin typeface="Times New Roman" pitchFamily="18" charset="0"/>
                <a:cs typeface="Times New Roman" pitchFamily="18" charset="0"/>
              </a:rPr>
              <a:t>a database</a:t>
            </a:r>
            <a:r>
              <a:rPr lang="en-US" sz="1500" dirty="0">
                <a:latin typeface="Times New Roman" pitchFamily="18" charset="0"/>
                <a:cs typeface="Times New Roman" pitchFamily="18" charset="0"/>
              </a:rPr>
              <a:t>. So, our Situational Fact Discover Problem is </a:t>
            </a:r>
            <a:r>
              <a:rPr lang="en-US" sz="1500" dirty="0">
                <a:latin typeface="Times New Roman" pitchFamily="18" charset="0"/>
                <a:cs typeface="Times New Roman" pitchFamily="18" charset="0"/>
              </a:rPr>
              <a:t>finding constraint-measure pairs </a:t>
            </a:r>
            <a:r>
              <a:rPr lang="en-US" sz="1500" dirty="0">
                <a:latin typeface="Times New Roman" pitchFamily="18" charset="0"/>
                <a:cs typeface="Times New Roman" pitchFamily="18" charset="0"/>
              </a:rPr>
              <a:t>where </a:t>
            </a:r>
            <a:r>
              <a:rPr lang="en-US" sz="1500" dirty="0">
                <a:latin typeface="Times New Roman" pitchFamily="18" charset="0"/>
                <a:cs typeface="Times New Roman" pitchFamily="18" charset="0"/>
              </a:rPr>
              <a:t>the last tuple belongs </a:t>
            </a:r>
            <a:r>
              <a:rPr lang="en-US" sz="1500" dirty="0">
                <a:latin typeface="Times New Roman" pitchFamily="18" charset="0"/>
                <a:cs typeface="Times New Roman" pitchFamily="18" charset="0"/>
              </a:rPr>
              <a:t>to the contextual </a:t>
            </a:r>
            <a:r>
              <a:rPr lang="en-US" sz="1500" dirty="0">
                <a:latin typeface="Times New Roman" pitchFamily="18" charset="0"/>
                <a:cs typeface="Times New Roman" pitchFamily="18" charset="0"/>
              </a:rPr>
              <a:t>skylines. These </a:t>
            </a:r>
            <a:r>
              <a:rPr lang="en-US" sz="1500" dirty="0">
                <a:latin typeface="Times New Roman" pitchFamily="18" charset="0"/>
                <a:cs typeface="Times New Roman" pitchFamily="18" charset="0"/>
              </a:rPr>
              <a:t>are the constraint-measure </a:t>
            </a:r>
            <a:r>
              <a:rPr lang="en-US" sz="1500" dirty="0">
                <a:latin typeface="Times New Roman" pitchFamily="18" charset="0"/>
                <a:cs typeface="Times New Roman" pitchFamily="18" charset="0"/>
              </a:rPr>
              <a:t>pairs, where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belongs to contextual </a:t>
            </a:r>
            <a:r>
              <a:rPr lang="en-US" sz="1500" dirty="0">
                <a:latin typeface="Times New Roman" pitchFamily="18" charset="0"/>
                <a:cs typeface="Times New Roman" pitchFamily="18" charset="0"/>
              </a:rPr>
              <a:t>skylines. Then using templates, news statements are brought out.</a:t>
            </a:r>
            <a:endParaRPr lang="en-US" sz="15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19</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If we consider the whole NBA history under all kinds of performances, then this statement is not that much interesting. </a:t>
            </a:r>
          </a:p>
        </p:txBody>
      </p:sp>
      <p:sp>
        <p:nvSpPr>
          <p:cNvPr id="5" name="Slide Number Placeholder 4"/>
          <p:cNvSpPr>
            <a:spLocks noGrp="1"/>
          </p:cNvSpPr>
          <p:nvPr>
            <p:ph type="sldNum" sz="quarter" idx="10"/>
          </p:nvPr>
        </p:nvSpPr>
        <p:spPr/>
        <p:txBody>
          <a:bodyPr/>
          <a:lstStyle/>
          <a:p>
            <a:fld id="{8B263312-38AA-4E1E-B2B5-0F8F122B24FE}" type="slidenum">
              <a:rPr lang="en-US" smtClean="0"/>
              <a:pPr/>
              <a:t>2</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1500" dirty="0">
                <a:latin typeface="Times New Roman" pitchFamily="18" charset="0"/>
                <a:cs typeface="Times New Roman" pitchFamily="18" charset="0"/>
              </a:rPr>
              <a:t>Let’s go through some related works. So far, </a:t>
            </a:r>
            <a:r>
              <a:rPr lang="en-US" sz="1500" dirty="0">
                <a:solidFill>
                  <a:srgbClr val="F58026"/>
                </a:solidFill>
                <a:latin typeface="Times New Roman" pitchFamily="18" charset="0"/>
                <a:cs typeface="Times New Roman" pitchFamily="18" charset="0"/>
              </a:rPr>
              <a:t>conventional skyline analysis </a:t>
            </a:r>
            <a:r>
              <a:rPr lang="en-US" sz="1500" dirty="0">
                <a:latin typeface="Times New Roman" pitchFamily="18" charset="0"/>
                <a:cs typeface="Times New Roman" pitchFamily="18" charset="0"/>
              </a:rPr>
              <a:t>is “</a:t>
            </a:r>
            <a:r>
              <a:rPr lang="en-US" sz="1500" dirty="0">
                <a:solidFill>
                  <a:srgbClr val="C00000"/>
                </a:solidFill>
                <a:latin typeface="Times New Roman" pitchFamily="18" charset="0"/>
                <a:cs typeface="Times New Roman" pitchFamily="18" charset="0"/>
              </a:rPr>
              <a:t>Given a question </a:t>
            </a:r>
            <a:r>
              <a:rPr lang="en-US" sz="1500" dirty="0">
                <a:latin typeface="Times New Roman" pitchFamily="18" charset="0"/>
                <a:cs typeface="Times New Roman" pitchFamily="18" charset="0"/>
              </a:rPr>
              <a:t>(a context, a measure subspace), </a:t>
            </a:r>
            <a:r>
              <a:rPr lang="en-US" sz="1500" dirty="0">
                <a:solidFill>
                  <a:srgbClr val="C00000"/>
                </a:solidFill>
                <a:latin typeface="Times New Roman" pitchFamily="18" charset="0"/>
                <a:cs typeface="Times New Roman" pitchFamily="18" charset="0"/>
              </a:rPr>
              <a:t>find answers</a:t>
            </a:r>
            <a:r>
              <a:rPr lang="en-US" sz="1500" dirty="0">
                <a:latin typeface="Times New Roman" pitchFamily="18" charset="0"/>
                <a:cs typeface="Times New Roman" pitchFamily="18" charset="0"/>
              </a:rPr>
              <a:t>---contextual skyline tuples.” But our focus is “</a:t>
            </a:r>
            <a:r>
              <a:rPr lang="en-US" sz="1500" dirty="0">
                <a:solidFill>
                  <a:srgbClr val="C00000"/>
                </a:solidFill>
                <a:latin typeface="Times New Roman" pitchFamily="18" charset="0"/>
                <a:cs typeface="Times New Roman" pitchFamily="18" charset="0"/>
              </a:rPr>
              <a:t>Given</a:t>
            </a:r>
            <a:r>
              <a:rPr lang="en-US" sz="1500" dirty="0">
                <a:solidFill>
                  <a:srgbClr val="4D4D4D"/>
                </a:solidFill>
                <a:latin typeface="Times New Roman" pitchFamily="18" charset="0"/>
                <a:cs typeface="Times New Roman" pitchFamily="18" charset="0"/>
              </a:rPr>
              <a:t> </a:t>
            </a:r>
            <a:r>
              <a:rPr lang="en-US" sz="1500" dirty="0">
                <a:latin typeface="Times New Roman" pitchFamily="18" charset="0"/>
                <a:cs typeface="Times New Roman" pitchFamily="18" charset="0"/>
              </a:rPr>
              <a:t>an append-only table and a new tuple, </a:t>
            </a:r>
            <a:r>
              <a:rPr lang="en-US" sz="1500" dirty="0">
                <a:solidFill>
                  <a:srgbClr val="C00000"/>
                </a:solidFill>
                <a:latin typeface="Times New Roman" pitchFamily="18" charset="0"/>
                <a:cs typeface="Times New Roman" pitchFamily="18" charset="0"/>
              </a:rPr>
              <a:t>find questions </a:t>
            </a:r>
            <a:r>
              <a:rPr lang="en-US" sz="1500" dirty="0">
                <a:latin typeface="Times New Roman" pitchFamily="18" charset="0"/>
                <a:cs typeface="Times New Roman" pitchFamily="18" charset="0"/>
              </a:rPr>
              <a:t>(</a:t>
            </a:r>
            <a:r>
              <a:rPr lang="en-US" sz="1500" dirty="0">
                <a:latin typeface="Times New Roman" pitchFamily="18" charset="0"/>
                <a:cs typeface="Times New Roman" pitchFamily="18" charset="0"/>
              </a:rPr>
              <a:t>constraints and measure subspaces </a:t>
            </a:r>
            <a:r>
              <a:rPr lang="en-US" sz="1500" dirty="0">
                <a:latin typeface="Times New Roman" pitchFamily="18" charset="0"/>
                <a:cs typeface="Times New Roman" pitchFamily="18" charset="0"/>
              </a:rPr>
              <a:t>that qualify the tuple as a contextual skyline tuple</a:t>
            </a:r>
            <a:r>
              <a:rPr lang="en-US" sz="1500" dirty="0">
                <a:latin typeface="Times New Roman" pitchFamily="18" charset="0"/>
                <a:cs typeface="Times New Roman" pitchFamily="18" charset="0"/>
              </a:rPr>
              <a:t>).”</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1500" dirty="0">
                <a:latin typeface="Times New Roman" pitchFamily="18" charset="0"/>
                <a:cs typeface="Times New Roman" pitchFamily="18" charset="0"/>
              </a:rPr>
              <a:t>There </a:t>
            </a:r>
            <a:r>
              <a:rPr lang="en-US" sz="1500" dirty="0">
                <a:latin typeface="Times New Roman" pitchFamily="18" charset="0"/>
                <a:cs typeface="Times New Roman" pitchFamily="18" charset="0"/>
              </a:rPr>
              <a:t>is a work on </a:t>
            </a:r>
            <a:r>
              <a:rPr lang="en-US" sz="1500" dirty="0">
                <a:solidFill>
                  <a:srgbClr val="F58026"/>
                </a:solidFill>
                <a:latin typeface="Times New Roman" pitchFamily="18" charset="0"/>
                <a:cs typeface="Times New Roman" pitchFamily="18" charset="0"/>
              </a:rPr>
              <a:t>Compressed </a:t>
            </a:r>
            <a:r>
              <a:rPr lang="en-US" sz="1500" dirty="0" err="1">
                <a:solidFill>
                  <a:srgbClr val="F58026"/>
                </a:solidFill>
                <a:latin typeface="Times New Roman" pitchFamily="18" charset="0"/>
                <a:cs typeface="Times New Roman" pitchFamily="18" charset="0"/>
              </a:rPr>
              <a:t>Skycube</a:t>
            </a:r>
            <a:r>
              <a:rPr lang="en-US" sz="1500" dirty="0">
                <a:solidFill>
                  <a:srgbClr val="F58026"/>
                </a:solidFill>
                <a:latin typeface="Times New Roman" pitchFamily="18" charset="0"/>
                <a:cs typeface="Times New Roman" pitchFamily="18" charset="0"/>
              </a:rPr>
              <a:t> </a:t>
            </a:r>
            <a:r>
              <a:rPr lang="en-US" sz="1500" dirty="0">
                <a:latin typeface="Times New Roman" pitchFamily="18" charset="0"/>
                <a:cs typeface="Times New Roman" pitchFamily="18" charset="0"/>
              </a:rPr>
              <a:t>that’s updating compressed </a:t>
            </a:r>
            <a:r>
              <a:rPr lang="en-US" sz="1500" dirty="0" err="1">
                <a:latin typeface="Times New Roman" pitchFamily="18" charset="0"/>
                <a:cs typeface="Times New Roman" pitchFamily="18" charset="0"/>
              </a:rPr>
              <a:t>skycube</a:t>
            </a:r>
            <a:r>
              <a:rPr lang="en-US" sz="1500" dirty="0">
                <a:latin typeface="Times New Roman" pitchFamily="18" charset="0"/>
                <a:cs typeface="Times New Roman" pitchFamily="18" charset="0"/>
              </a:rPr>
              <a:t> in monitoring fashion. We adapted compressed </a:t>
            </a:r>
            <a:r>
              <a:rPr lang="en-US" sz="1500" dirty="0" err="1">
                <a:latin typeface="Times New Roman" pitchFamily="18" charset="0"/>
                <a:cs typeface="Times New Roman" pitchFamily="18" charset="0"/>
              </a:rPr>
              <a:t>skycube</a:t>
            </a:r>
            <a:r>
              <a:rPr lang="en-US" sz="1500" dirty="0">
                <a:latin typeface="Times New Roman" pitchFamily="18" charset="0"/>
                <a:cs typeface="Times New Roman" pitchFamily="18" charset="0"/>
              </a:rPr>
              <a:t> for each constraint and named it constrained compressed </a:t>
            </a:r>
            <a:r>
              <a:rPr lang="en-US" sz="1500" dirty="0" err="1">
                <a:latin typeface="Times New Roman" pitchFamily="18" charset="0"/>
                <a:cs typeface="Times New Roman" pitchFamily="18" charset="0"/>
              </a:rPr>
              <a:t>skycube</a:t>
            </a:r>
            <a:r>
              <a:rPr lang="en-US" sz="1500" dirty="0">
                <a:latin typeface="Times New Roman" pitchFamily="18" charset="0"/>
                <a:cs typeface="Times New Roman" pitchFamily="18" charset="0"/>
              </a:rPr>
              <a:t>. We’ve compared this with our methods. I’ll show it in experiment </a:t>
            </a:r>
            <a:r>
              <a:rPr lang="en-US" sz="1500" dirty="0">
                <a:latin typeface="Times New Roman" pitchFamily="18" charset="0"/>
                <a:cs typeface="Times New Roman" pitchFamily="18" charset="0"/>
              </a:rPr>
              <a:t>result. </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indent="0">
              <a:buNone/>
            </a:pPr>
            <a:r>
              <a:rPr lang="en-US" sz="1500" dirty="0">
                <a:latin typeface="Times New Roman" pitchFamily="18" charset="0"/>
                <a:cs typeface="Times New Roman" pitchFamily="18" charset="0"/>
              </a:rPr>
              <a:t>There </a:t>
            </a:r>
            <a:r>
              <a:rPr lang="en-US" sz="1500" dirty="0">
                <a:latin typeface="Times New Roman" pitchFamily="18" charset="0"/>
                <a:cs typeface="Times New Roman" pitchFamily="18" charset="0"/>
              </a:rPr>
              <a:t>is another work on </a:t>
            </a:r>
            <a:r>
              <a:rPr lang="en-US" sz="1500" dirty="0">
                <a:solidFill>
                  <a:srgbClr val="F58026"/>
                </a:solidFill>
                <a:latin typeface="Times New Roman" pitchFamily="18" charset="0"/>
                <a:cs typeface="Times New Roman" pitchFamily="18" charset="0"/>
              </a:rPr>
              <a:t>Prominent Analysis by </a:t>
            </a:r>
            <a:r>
              <a:rPr lang="en-US" sz="1500" dirty="0">
                <a:solidFill>
                  <a:srgbClr val="F58026"/>
                </a:solidFill>
                <a:latin typeface="Times New Roman" pitchFamily="18" charset="0"/>
                <a:cs typeface="Times New Roman" pitchFamily="18" charset="0"/>
              </a:rPr>
              <a:t>Ranking</a:t>
            </a:r>
            <a:r>
              <a:rPr lang="en-US" sz="1500" dirty="0">
                <a:latin typeface="Times New Roman" pitchFamily="18" charset="0"/>
                <a:cs typeface="Times New Roman" pitchFamily="18" charset="0"/>
              </a:rPr>
              <a:t>.</a:t>
            </a:r>
            <a:r>
              <a:rPr lang="en-US" sz="1500" dirty="0">
                <a:solidFill>
                  <a:srgbClr val="F58026"/>
                </a:solidFill>
                <a:latin typeface="Times New Roman" pitchFamily="18" charset="0"/>
                <a:cs typeface="Times New Roman" pitchFamily="18" charset="0"/>
              </a:rPr>
              <a:t> </a:t>
            </a:r>
            <a:r>
              <a:rPr lang="en-US" sz="1500" dirty="0">
                <a:latin typeface="Times New Roman" pitchFamily="18" charset="0"/>
                <a:cs typeface="Times New Roman" pitchFamily="18" charset="0"/>
              </a:rPr>
              <a:t>They used static data and onetime query. But we dealt on continuous data and standing query. They dealt on finding </a:t>
            </a:r>
            <a:r>
              <a:rPr lang="en-US" sz="1500" dirty="0">
                <a:latin typeface="Times New Roman" pitchFamily="18" charset="0"/>
                <a:cs typeface="Times New Roman" pitchFamily="18" charset="0"/>
              </a:rPr>
              <a:t>the contexts where an object is ranked high in a </a:t>
            </a:r>
            <a:r>
              <a:rPr lang="en-US" sz="1500" dirty="0">
                <a:solidFill>
                  <a:srgbClr val="C00000"/>
                </a:solidFill>
                <a:latin typeface="Times New Roman" pitchFamily="18" charset="0"/>
                <a:cs typeface="Times New Roman" pitchFamily="18" charset="0"/>
              </a:rPr>
              <a:t>single score attribute</a:t>
            </a:r>
            <a:r>
              <a:rPr lang="en-US" sz="1500" dirty="0">
                <a:latin typeface="Times New Roman" pitchFamily="18" charset="0"/>
                <a:cs typeface="Times New Roman" pitchFamily="18" charset="0"/>
              </a:rPr>
              <a:t>. We considered skyline on </a:t>
            </a:r>
            <a:r>
              <a:rPr lang="en-US" sz="1500" dirty="0">
                <a:solidFill>
                  <a:srgbClr val="C00000"/>
                </a:solidFill>
                <a:latin typeface="Times New Roman" pitchFamily="18" charset="0"/>
                <a:cs typeface="Times New Roman" pitchFamily="18" charset="0"/>
              </a:rPr>
              <a:t>multiple measure subspaces</a:t>
            </a:r>
            <a:r>
              <a:rPr lang="en-US" sz="1500" dirty="0">
                <a:latin typeface="Times New Roman" pitchFamily="18" charset="0"/>
                <a:cs typeface="Times New Roman" pitchFamily="18" charset="0"/>
              </a:rPr>
              <a:t>. </a:t>
            </a:r>
          </a:p>
          <a:p>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Let’s come to modeling. I’m discussing this because I need this to elaborate our algorithms. We can see a running example of 3 dimensions and 2 measures. There are 4 existing tuples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the new entry. Constraint satisfying a tuple is called </a:t>
            </a:r>
            <a:r>
              <a:rPr lang="en-US" sz="1500" dirty="0">
                <a:solidFill>
                  <a:srgbClr val="F58026"/>
                </a:solidFill>
                <a:latin typeface="Times New Roman" pitchFamily="18" charset="0"/>
                <a:cs typeface="Times New Roman" pitchFamily="18" charset="0"/>
              </a:rPr>
              <a:t>tuple satisfied constraint </a:t>
            </a:r>
            <a:r>
              <a:rPr lang="en-US" sz="1500" dirty="0">
                <a:latin typeface="Times New Roman" pitchFamily="18" charset="0"/>
                <a:cs typeface="Times New Roman" pitchFamily="18" charset="0"/>
              </a:rPr>
              <a:t>and all such constraints can form a lattice as there are </a:t>
            </a:r>
            <a:r>
              <a:rPr lang="en-US" sz="1500" dirty="0" err="1">
                <a:latin typeface="Times New Roman" pitchFamily="18" charset="0"/>
                <a:cs typeface="Times New Roman" pitchFamily="18" charset="0"/>
              </a:rPr>
              <a:t>subsumption</a:t>
            </a:r>
            <a:r>
              <a:rPr lang="en-US" sz="1500" dirty="0">
                <a:latin typeface="Times New Roman" pitchFamily="18" charset="0"/>
                <a:cs typeface="Times New Roman" pitchFamily="18" charset="0"/>
              </a:rPr>
              <a:t> relationship among them. We can see the lattice of </a:t>
            </a:r>
            <a:r>
              <a:rPr lang="en-US" sz="1500" i="1" dirty="0">
                <a:latin typeface="Times New Roman" pitchFamily="18" charset="0"/>
                <a:cs typeface="Times New Roman" pitchFamily="18" charset="0"/>
              </a:rPr>
              <a:t>C </a:t>
            </a:r>
            <a:r>
              <a:rPr lang="en-US" sz="1500" i="1" baseline="30000" dirty="0">
                <a:latin typeface="Times New Roman" pitchFamily="18" charset="0"/>
                <a:cs typeface="Times New Roman" pitchFamily="18" charset="0"/>
              </a:rPr>
              <a:t>t5 </a:t>
            </a:r>
            <a:r>
              <a:rPr lang="en-US" sz="1500" dirty="0">
                <a:latin typeface="Times New Roman" pitchFamily="18" charset="0"/>
                <a:cs typeface="Times New Roman" pitchFamily="18" charset="0"/>
              </a:rPr>
              <a:t>here. </a:t>
            </a:r>
            <a:r>
              <a:rPr lang="en-US" sz="1500" dirty="0">
                <a:latin typeface="Times New Roman" pitchFamily="18" charset="0"/>
                <a:cs typeface="Times New Roman" pitchFamily="18" charset="0"/>
              </a:rPr>
              <a:t>T</a:t>
            </a:r>
            <a:r>
              <a:rPr lang="en-US" sz="1500" dirty="0">
                <a:latin typeface="Times New Roman" pitchFamily="18" charset="0"/>
                <a:cs typeface="Times New Roman" pitchFamily="18" charset="0"/>
              </a:rPr>
              <a:t>uples satisfied by each constraint are shown. The bottom-most constraint a1b1c1 is actually shorter representation of the constraint </a:t>
            </a:r>
            <a:r>
              <a:rPr lang="en-US" sz="1500" i="1" dirty="0">
                <a:latin typeface="Times New Roman" pitchFamily="18" charset="0"/>
                <a:cs typeface="Times New Roman" pitchFamily="18" charset="0"/>
              </a:rPr>
              <a:t>d</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a</a:t>
            </a:r>
            <a:r>
              <a:rPr lang="en-US" sz="1500" i="1" baseline="-25000" dirty="0">
                <a:latin typeface="Times New Roman" pitchFamily="18" charset="0"/>
                <a:cs typeface="Times New Roman" pitchFamily="18" charset="0"/>
              </a:rPr>
              <a:t>1 </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d</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b</a:t>
            </a:r>
            <a:r>
              <a:rPr lang="en-US" sz="1500" i="1" baseline="-25000" dirty="0">
                <a:latin typeface="Times New Roman" pitchFamily="18" charset="0"/>
                <a:cs typeface="Times New Roman" pitchFamily="18" charset="0"/>
              </a:rPr>
              <a:t>1 </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d</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c</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a1b1c1 </a:t>
            </a:r>
            <a:r>
              <a:rPr lang="en-US" sz="1500" dirty="0">
                <a:latin typeface="Times New Roman" pitchFamily="18" charset="0"/>
                <a:cs typeface="Times New Roman" pitchFamily="18" charset="0"/>
              </a:rPr>
              <a:t>is subsumed by b1c1, that means tuples satisfied by </a:t>
            </a:r>
            <a:r>
              <a:rPr lang="en-US" sz="1500" dirty="0">
                <a:latin typeface="Times New Roman" pitchFamily="18" charset="0"/>
                <a:cs typeface="Times New Roman" pitchFamily="18" charset="0"/>
              </a:rPr>
              <a:t>a1b1c1 </a:t>
            </a:r>
            <a:r>
              <a:rPr lang="en-US" sz="1500" dirty="0">
                <a:latin typeface="Times New Roman" pitchFamily="18" charset="0"/>
                <a:cs typeface="Times New Roman" pitchFamily="18" charset="0"/>
              </a:rPr>
              <a:t>are also satisfied by b1c1.</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77834936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Let’s represent the lattice like </a:t>
            </a:r>
            <a:r>
              <a:rPr lang="en-US" sz="1500" dirty="0">
                <a:latin typeface="Times New Roman" pitchFamily="18" charset="0"/>
                <a:cs typeface="Times New Roman" pitchFamily="18" charset="0"/>
              </a:rPr>
              <a:t>this.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If we compare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with</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we can see common values in 2 dimensions. Now </a:t>
            </a:r>
            <a:r>
              <a:rPr lang="en-US" sz="1500" dirty="0">
                <a:latin typeface="Times New Roman" pitchFamily="18" charset="0"/>
                <a:cs typeface="Times New Roman" pitchFamily="18" charset="0"/>
              </a:rPr>
              <a:t>adapt the lattice of </a:t>
            </a:r>
            <a:r>
              <a:rPr lang="en-US" sz="1500" i="1" dirty="0">
                <a:latin typeface="Monotype Corsiva" pitchFamily="66" charset="0"/>
                <a:cs typeface="Times New Roman" pitchFamily="18" charset="0"/>
              </a:rPr>
              <a:t>C </a:t>
            </a:r>
            <a:r>
              <a:rPr lang="en-US" sz="1500" i="1" baseline="30000" dirty="0">
                <a:latin typeface="Times New Roman" pitchFamily="18" charset="0"/>
                <a:cs typeface="Times New Roman" pitchFamily="18" charset="0"/>
              </a:rPr>
              <a:t>t4</a:t>
            </a:r>
            <a:r>
              <a:rPr lang="en-US" sz="1500" dirty="0">
                <a:latin typeface="Times New Roman" pitchFamily="18" charset="0"/>
                <a:cs typeface="Times New Roman" pitchFamily="18" charset="0"/>
              </a:rPr>
              <a:t> on </a:t>
            </a:r>
            <a:r>
              <a:rPr lang="en-US" sz="1500" dirty="0">
                <a:latin typeface="Times New Roman" pitchFamily="18" charset="0"/>
                <a:cs typeface="Times New Roman" pitchFamily="18" charset="0"/>
              </a:rPr>
              <a:t>it. </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171625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Because of those common values, there are common constraints in this lattice intersection represented by black solid lines.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Now </a:t>
            </a:r>
            <a:r>
              <a:rPr lang="en-US" sz="1500" dirty="0">
                <a:latin typeface="Times New Roman" pitchFamily="18" charset="0"/>
                <a:cs typeface="Times New Roman" pitchFamily="18" charset="0"/>
              </a:rPr>
              <a:t>that you have seen </a:t>
            </a:r>
            <a:r>
              <a:rPr lang="en-US" sz="1500" dirty="0">
                <a:latin typeface="Times New Roman" pitchFamily="18" charset="0"/>
                <a:cs typeface="Times New Roman" pitchFamily="18" charset="0"/>
              </a:rPr>
              <a:t>problem definition and </a:t>
            </a:r>
            <a:r>
              <a:rPr lang="en-US" sz="1500" dirty="0">
                <a:latin typeface="Times New Roman" pitchFamily="18" charset="0"/>
                <a:cs typeface="Times New Roman" pitchFamily="18" charset="0"/>
              </a:rPr>
              <a:t>how we model it, let's see some interesting ways to solve this problem.</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138555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In the brute-force approach, the new tuple is compare with each existing tuple under each common constraints over each measure subspace. I’m showing only for full space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89981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At first,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will be compared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Here, </a:t>
            </a:r>
            <a:r>
              <a:rPr lang="en-US" sz="1500" dirty="0">
                <a:latin typeface="Times New Roman" pitchFamily="18" charset="0"/>
                <a:cs typeface="Times New Roman" pitchFamily="18" charset="0"/>
              </a:rPr>
              <a:t>the common </a:t>
            </a:r>
            <a:r>
              <a:rPr lang="en-US" sz="1500" dirty="0">
                <a:latin typeface="Times New Roman" pitchFamily="18" charset="0"/>
                <a:cs typeface="Times New Roman" pitchFamily="18" charset="0"/>
              </a:rPr>
              <a:t>constraints </a:t>
            </a:r>
            <a:r>
              <a:rPr lang="en-US" sz="1500" dirty="0">
                <a:latin typeface="Times New Roman" pitchFamily="18" charset="0"/>
                <a:cs typeface="Times New Roman" pitchFamily="18" charset="0"/>
              </a:rPr>
              <a:t>are top and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isn’t dominated here.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9276202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Similarly,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baseline="-25000" dirty="0">
                <a:latin typeface="Times New Roman" pitchFamily="18" charset="0"/>
                <a:cs typeface="Times New Roman" pitchFamily="18" charset="0"/>
              </a:rPr>
              <a:t> </a:t>
            </a:r>
            <a:r>
              <a:rPr lang="en-US" sz="1500" dirty="0">
                <a:latin typeface="Times New Roman" pitchFamily="18" charset="0"/>
                <a:cs typeface="Times New Roman" pitchFamily="18" charset="0"/>
              </a:rPr>
              <a:t>will be compared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9864673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While comparing with t</a:t>
            </a:r>
            <a:r>
              <a:rPr lang="en-US" sz="1500"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we get that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so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doesn’t belong to the contextual skylines of their common constraints.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408055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defTabSz="743117">
              <a:spcAft>
                <a:spcPts val="271"/>
              </a:spcAft>
              <a:defRPr/>
            </a:pPr>
            <a:r>
              <a:rPr lang="en-US" sz="1500" dirty="0">
                <a:latin typeface="Times New Roman" pitchFamily="18" charset="0"/>
                <a:cs typeface="Times New Roman" pitchFamily="18" charset="0"/>
              </a:rPr>
              <a:t>Let consider the performance measures </a:t>
            </a:r>
            <a:r>
              <a:rPr lang="en-US" sz="1500" dirty="0">
                <a:solidFill>
                  <a:schemeClr val="accent4"/>
                </a:solidFill>
                <a:latin typeface="Times New Roman" pitchFamily="18" charset="0"/>
                <a:cs typeface="Times New Roman" pitchFamily="18" charset="0"/>
              </a:rPr>
              <a:t>points, rebounds and assists </a:t>
            </a:r>
            <a:r>
              <a:rPr lang="en-US" sz="1500" dirty="0">
                <a:latin typeface="Times New Roman" pitchFamily="18" charset="0"/>
                <a:cs typeface="Times New Roman" pitchFamily="18" charset="0"/>
              </a:rPr>
              <a:t>only. Let plot all performances on these three measures in NBA history. The </a:t>
            </a:r>
            <a:r>
              <a:rPr lang="en-US" sz="1500" dirty="0">
                <a:solidFill>
                  <a:srgbClr val="FF0000"/>
                </a:solidFill>
                <a:latin typeface="Times New Roman" pitchFamily="18" charset="0"/>
                <a:cs typeface="Times New Roman" pitchFamily="18" charset="0"/>
              </a:rPr>
              <a:t>red</a:t>
            </a:r>
            <a:r>
              <a:rPr lang="en-US" sz="1500" dirty="0">
                <a:latin typeface="Times New Roman" pitchFamily="18" charset="0"/>
                <a:cs typeface="Times New Roman" pitchFamily="18" charset="0"/>
              </a:rPr>
              <a:t> point denotes this performance. Comparing two points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 and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 </a:t>
            </a:r>
            <a:r>
              <a:rPr lang="en-US" sz="1500" dirty="0">
                <a:latin typeface="Times New Roman" pitchFamily="18" charset="0"/>
                <a:cs typeface="Times New Roman" pitchFamily="18" charset="0"/>
              </a:rPr>
              <a:t>dominates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 if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 is better than or equal to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 on every attribute and better than</a:t>
            </a:r>
            <a:r>
              <a:rPr lang="en-US" sz="1500" i="1" dirty="0">
                <a:latin typeface="Times New Roman" pitchFamily="18" charset="0"/>
                <a:cs typeface="Times New Roman" pitchFamily="18" charset="0"/>
              </a:rPr>
              <a:t> t </a:t>
            </a:r>
            <a:r>
              <a:rPr lang="en-US" sz="1500" dirty="0">
                <a:latin typeface="Times New Roman" pitchFamily="18" charset="0"/>
                <a:cs typeface="Times New Roman" pitchFamily="18" charset="0"/>
              </a:rPr>
              <a:t>on at least one </a:t>
            </a:r>
            <a:r>
              <a:rPr lang="en-US" sz="1500" dirty="0">
                <a:latin typeface="Times New Roman" pitchFamily="18" charset="0"/>
                <a:cs typeface="Times New Roman" pitchFamily="18" charset="0"/>
              </a:rPr>
              <a:t>attribute. </a:t>
            </a:r>
            <a:r>
              <a:rPr lang="en-US" sz="1500" dirty="0">
                <a:latin typeface="Times New Roman" pitchFamily="18" charset="0"/>
                <a:cs typeface="Times New Roman" pitchFamily="18" charset="0"/>
              </a:rPr>
              <a:t>We can see some </a:t>
            </a:r>
            <a:r>
              <a:rPr lang="en-US" sz="1500" dirty="0">
                <a:solidFill>
                  <a:srgbClr val="0070C0"/>
                </a:solidFill>
                <a:latin typeface="Times New Roman" pitchFamily="18" charset="0"/>
                <a:cs typeface="Times New Roman" pitchFamily="18" charset="0"/>
              </a:rPr>
              <a:t>blue</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points, each of them is not dominated by any other point. These are called skyline points and considered as interesting. </a:t>
            </a:r>
            <a:r>
              <a:rPr lang="en-US" sz="1500" dirty="0">
                <a:latin typeface="Times New Roman" pitchFamily="18" charset="0"/>
                <a:cs typeface="Times New Roman" pitchFamily="18" charset="0"/>
              </a:rPr>
              <a:t>Other than </a:t>
            </a:r>
            <a:r>
              <a:rPr lang="en-US" sz="1500" dirty="0">
                <a:solidFill>
                  <a:srgbClr val="0070C0"/>
                </a:solidFill>
                <a:latin typeface="Times New Roman" pitchFamily="18" charset="0"/>
                <a:cs typeface="Times New Roman" pitchFamily="18" charset="0"/>
              </a:rPr>
              <a:t>blue</a:t>
            </a:r>
            <a:r>
              <a:rPr lang="en-US" sz="1500" dirty="0">
                <a:latin typeface="Times New Roman" pitchFamily="18" charset="0"/>
                <a:cs typeface="Times New Roman" pitchFamily="18" charset="0"/>
              </a:rPr>
              <a:t> ones, each point is dominated by at least one point. Here</a:t>
            </a:r>
            <a:r>
              <a:rPr lang="en-US" sz="1500" dirty="0">
                <a:latin typeface="Times New Roman" pitchFamily="18" charset="0"/>
                <a:cs typeface="Times New Roman" pitchFamily="18" charset="0"/>
              </a:rPr>
              <a:t>, the </a:t>
            </a:r>
            <a:r>
              <a:rPr lang="en-US" sz="1500" dirty="0">
                <a:solidFill>
                  <a:srgbClr val="FF0000"/>
                </a:solidFill>
                <a:latin typeface="Times New Roman" pitchFamily="18" charset="0"/>
                <a:cs typeface="Times New Roman" pitchFamily="18" charset="0"/>
              </a:rPr>
              <a:t>red</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point is </a:t>
            </a:r>
            <a:r>
              <a:rPr lang="en-US" sz="1500" dirty="0">
                <a:latin typeface="Times New Roman" pitchFamily="18" charset="0"/>
                <a:cs typeface="Times New Roman" pitchFamily="18" charset="0"/>
              </a:rPr>
              <a:t>dominated by some other points, so it doesn’t belong to skyline.</a:t>
            </a:r>
          </a:p>
        </p:txBody>
      </p:sp>
      <p:sp>
        <p:nvSpPr>
          <p:cNvPr id="5" name="Slide Number Placeholder 4"/>
          <p:cNvSpPr>
            <a:spLocks noGrp="1"/>
          </p:cNvSpPr>
          <p:nvPr>
            <p:ph type="sldNum" sz="quarter" idx="10"/>
          </p:nvPr>
        </p:nvSpPr>
        <p:spPr/>
        <p:txBody>
          <a:bodyPr/>
          <a:lstStyle/>
          <a:p>
            <a:fld id="{8B263312-38AA-4E1E-B2B5-0F8F122B24FE}" type="slidenum">
              <a:rPr lang="en-US" smtClean="0"/>
              <a:pPr/>
              <a:t>3</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8911524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Similarly,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baseline="-25000" dirty="0">
                <a:latin typeface="Times New Roman" pitchFamily="18" charset="0"/>
                <a:cs typeface="Times New Roman" pitchFamily="18" charset="0"/>
              </a:rPr>
              <a:t> </a:t>
            </a:r>
            <a:r>
              <a:rPr lang="en-US" sz="1500" dirty="0">
                <a:latin typeface="Times New Roman" pitchFamily="18" charset="0"/>
                <a:cs typeface="Times New Roman" pitchFamily="18" charset="0"/>
              </a:rPr>
              <a:t>doesn’t belong to the contextual skylines of these two </a:t>
            </a:r>
            <a:r>
              <a:rPr lang="en-US" sz="1500" dirty="0">
                <a:latin typeface="Times New Roman" pitchFamily="18" charset="0"/>
                <a:cs typeface="Times New Roman" pitchFamily="18" charset="0"/>
              </a:rPr>
              <a:t>constraints also. </a:t>
            </a:r>
            <a:r>
              <a:rPr lang="en-US" sz="1500" dirty="0">
                <a:latin typeface="Times New Roman" pitchFamily="18" charset="0"/>
                <a:cs typeface="Times New Roman" pitchFamily="18" charset="0"/>
              </a:rPr>
              <a:t>This is the final state after the comparison over full space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belongs to contextual skylines of these four constraints.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663213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 total </a:t>
            </a:r>
            <a:r>
              <a:rPr lang="en-US" sz="1500" dirty="0">
                <a:latin typeface="Times New Roman" pitchFamily="18" charset="0"/>
                <a:cs typeface="Times New Roman" pitchFamily="18" charset="0"/>
              </a:rPr>
              <a:t>number of comparison here is the size of the table multiply by size of the lattice and </a:t>
            </a:r>
            <a:r>
              <a:rPr lang="en-US" sz="1500" dirty="0">
                <a:latin typeface="Times New Roman" pitchFamily="18" charset="0"/>
                <a:cs typeface="Times New Roman" pitchFamily="18" charset="0"/>
              </a:rPr>
              <a:t>the number </a:t>
            </a:r>
            <a:r>
              <a:rPr lang="en-US" sz="1500" dirty="0">
                <a:latin typeface="Times New Roman" pitchFamily="18" charset="0"/>
                <a:cs typeface="Times New Roman" pitchFamily="18" charset="0"/>
              </a:rPr>
              <a:t>of measure subspaces. For this example, it’s </a:t>
            </a:r>
            <a:r>
              <a:rPr lang="en-US" sz="1500" dirty="0">
                <a:latin typeface="Times New Roman" pitchFamily="18" charset="0"/>
                <a:cs typeface="Times New Roman" pitchFamily="18" charset="0"/>
              </a:rPr>
              <a:t>16.</a:t>
            </a:r>
            <a:endParaRPr lang="en-US" sz="1500" dirty="0">
              <a:latin typeface="Times New Roman" pitchFamily="18" charset="0"/>
              <a:cs typeface="Times New Roman" pitchFamily="18" charset="0"/>
            </a:endParaRP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2033331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So, the challenges here are:</a:t>
            </a:r>
          </a:p>
          <a:p>
            <a:pPr lvl="1">
              <a:buFont typeface="Wingdings" pitchFamily="2" charset="2"/>
              <a:buChar char="Ø"/>
            </a:pPr>
            <a:r>
              <a:rPr lang="en-US" sz="1500" dirty="0">
                <a:solidFill>
                  <a:schemeClr val="accent3"/>
                </a:solidFill>
                <a:latin typeface="Times New Roman" pitchFamily="18" charset="0"/>
                <a:cs typeface="Times New Roman" pitchFamily="18" charset="0"/>
              </a:rPr>
              <a:t>Exhaustive comparison with every </a:t>
            </a:r>
            <a:r>
              <a:rPr lang="en-US" sz="1500" dirty="0">
                <a:solidFill>
                  <a:srgbClr val="00B050"/>
                </a:solidFill>
                <a:latin typeface="Times New Roman" pitchFamily="18" charset="0"/>
                <a:cs typeface="Times New Roman" pitchFamily="18" charset="0"/>
              </a:rPr>
              <a:t>tuple</a:t>
            </a:r>
          </a:p>
          <a:p>
            <a:pPr lvl="1">
              <a:buFont typeface="Wingdings" pitchFamily="2" charset="2"/>
              <a:buChar char="Ø"/>
            </a:pPr>
            <a:r>
              <a:rPr lang="en-US" sz="1500" dirty="0">
                <a:solidFill>
                  <a:schemeClr val="accent3"/>
                </a:solidFill>
                <a:latin typeface="Times New Roman" pitchFamily="18" charset="0"/>
                <a:cs typeface="Times New Roman" pitchFamily="18" charset="0"/>
              </a:rPr>
              <a:t>Under every </a:t>
            </a:r>
            <a:r>
              <a:rPr lang="en-US" sz="1500" dirty="0">
                <a:solidFill>
                  <a:srgbClr val="00B050"/>
                </a:solidFill>
                <a:latin typeface="Times New Roman" pitchFamily="18" charset="0"/>
                <a:cs typeface="Times New Roman" pitchFamily="18" charset="0"/>
              </a:rPr>
              <a:t>constraint</a:t>
            </a:r>
          </a:p>
          <a:p>
            <a:pPr lvl="1">
              <a:buFont typeface="Wingdings" pitchFamily="2" charset="2"/>
              <a:buChar char="Ø"/>
            </a:pPr>
            <a:r>
              <a:rPr lang="en-US" sz="1500" dirty="0">
                <a:solidFill>
                  <a:schemeClr val="accent3"/>
                </a:solidFill>
                <a:latin typeface="Times New Roman" pitchFamily="18" charset="0"/>
                <a:cs typeface="Times New Roman" pitchFamily="18" charset="0"/>
              </a:rPr>
              <a:t>Over every </a:t>
            </a:r>
            <a:r>
              <a:rPr lang="en-US" sz="1500" dirty="0">
                <a:solidFill>
                  <a:srgbClr val="00B050"/>
                </a:solidFill>
                <a:latin typeface="Times New Roman" pitchFamily="18" charset="0"/>
                <a:cs typeface="Times New Roman" pitchFamily="18" charset="0"/>
              </a:rPr>
              <a:t>measure </a:t>
            </a:r>
            <a:r>
              <a:rPr lang="en-US" sz="1500" dirty="0">
                <a:solidFill>
                  <a:srgbClr val="00B050"/>
                </a:solidFill>
                <a:latin typeface="Times New Roman" pitchFamily="18" charset="0"/>
                <a:cs typeface="Times New Roman" pitchFamily="18" charset="0"/>
              </a:rPr>
              <a:t>subspace</a:t>
            </a:r>
          </a:p>
          <a:p>
            <a:pPr lvl="1">
              <a:buFont typeface="Wingdings" pitchFamily="2" charset="2"/>
              <a:buChar char="Ø"/>
            </a:pPr>
            <a:endParaRPr lang="en-US" sz="1500" dirty="0">
              <a:solidFill>
                <a:srgbClr val="00B050"/>
              </a:solidFill>
              <a:latin typeface="Times New Roman" pitchFamily="18" charset="0"/>
              <a:cs typeface="Times New Roman" pitchFamily="18" charset="0"/>
            </a:endParaRPr>
          </a:p>
          <a:p>
            <a:r>
              <a:rPr lang="en-US" sz="1500" dirty="0">
                <a:latin typeface="Times New Roman" pitchFamily="18" charset="0"/>
                <a:cs typeface="Times New Roman" pitchFamily="18" charset="0"/>
              </a:rPr>
              <a:t>Let’s see how </a:t>
            </a:r>
            <a:r>
              <a:rPr lang="en-US" sz="1500" dirty="0">
                <a:latin typeface="Times New Roman" pitchFamily="18" charset="0"/>
                <a:cs typeface="Times New Roman" pitchFamily="18" charset="0"/>
              </a:rPr>
              <a:t>we can tackle </a:t>
            </a:r>
            <a:r>
              <a:rPr lang="en-US" sz="1500" dirty="0">
                <a:latin typeface="Times New Roman" pitchFamily="18" charset="0"/>
                <a:cs typeface="Times New Roman" pitchFamily="18" charset="0"/>
              </a:rPr>
              <a:t>these challenges.</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859053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To tackle the 1</a:t>
            </a:r>
            <a:r>
              <a:rPr lang="en-US" sz="1500" baseline="30000" dirty="0">
                <a:latin typeface="Times New Roman" pitchFamily="18" charset="0"/>
                <a:cs typeface="Times New Roman" pitchFamily="18" charset="0"/>
              </a:rPr>
              <a:t>st</a:t>
            </a:r>
            <a:r>
              <a:rPr lang="en-US" sz="1500" dirty="0">
                <a:latin typeface="Times New Roman" pitchFamily="18" charset="0"/>
                <a:cs typeface="Times New Roman" pitchFamily="18" charset="0"/>
              </a:rPr>
              <a:t> challenge the idea is </a:t>
            </a:r>
            <a:r>
              <a:rPr lang="en-US" sz="1500" dirty="0">
                <a:solidFill>
                  <a:srgbClr val="C00000"/>
                </a:solidFill>
                <a:latin typeface="Times New Roman" pitchFamily="18" charset="0"/>
                <a:cs typeface="Times New Roman" pitchFamily="18" charset="0"/>
              </a:rPr>
              <a:t>Tuple </a:t>
            </a:r>
            <a:r>
              <a:rPr lang="en-US" sz="1500" dirty="0">
                <a:solidFill>
                  <a:srgbClr val="C00000"/>
                </a:solidFill>
                <a:latin typeface="Times New Roman" pitchFamily="18" charset="0"/>
                <a:cs typeface="Times New Roman" pitchFamily="18" charset="0"/>
              </a:rPr>
              <a:t>Reduction</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that we need to compare with skyline tuples only.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Consider </a:t>
            </a:r>
            <a:r>
              <a:rPr lang="en-US" sz="1500" dirty="0">
                <a:latin typeface="Times New Roman" pitchFamily="18" charset="0"/>
                <a:cs typeface="Times New Roman" pitchFamily="18" charset="0"/>
              </a:rPr>
              <a:t>the running example under the context </a:t>
            </a:r>
            <a:r>
              <a:rPr lang="en-US" sz="1500" i="1" dirty="0">
                <a:latin typeface="Times New Roman" pitchFamily="18" charset="0"/>
                <a:cs typeface="Times New Roman" pitchFamily="18" charset="0"/>
              </a:rPr>
              <a:t>d</a:t>
            </a:r>
            <a:r>
              <a:rPr lang="en-US" sz="1500" i="1" baseline="-25000" dirty="0">
                <a:latin typeface="Times New Roman" pitchFamily="18" charset="0"/>
                <a:cs typeface="Times New Roman" pitchFamily="18" charset="0"/>
              </a:rPr>
              <a:t>2</a:t>
            </a:r>
            <a:r>
              <a:rPr lang="en-US" sz="1500" i="1" dirty="0">
                <a:latin typeface="Times New Roman" pitchFamily="18" charset="0"/>
                <a:cs typeface="Times New Roman" pitchFamily="18" charset="0"/>
              </a:rPr>
              <a:t>=b</a:t>
            </a:r>
            <a:r>
              <a:rPr lang="en-US" sz="1500" i="1" baseline="-25000" dirty="0">
                <a:latin typeface="Times New Roman" pitchFamily="18" charset="0"/>
                <a:cs typeface="Times New Roman" pitchFamily="18" charset="0"/>
              </a:rPr>
              <a:t>1</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There are two non-skyline and one skyline tuples. </a:t>
            </a:r>
            <a:r>
              <a:rPr lang="en-US" sz="1500" dirty="0">
                <a:latin typeface="Times New Roman" pitchFamily="18" charset="0"/>
                <a:cs typeface="Times New Roman" pitchFamily="18" charset="0"/>
              </a:rPr>
              <a:t>Here,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According to transitivity,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So</a:t>
            </a:r>
            <a:r>
              <a:rPr lang="en-US" sz="1500" dirty="0">
                <a:latin typeface="Times New Roman" pitchFamily="18" charset="0"/>
                <a:cs typeface="Times New Roman" pitchFamily="18" charset="0"/>
              </a:rPr>
              <a:t>, comparing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is enough. We don’t need to compare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3</a:t>
            </a:r>
            <a:r>
              <a:rPr lang="en-US" sz="1500" dirty="0">
                <a:latin typeface="Times New Roman" pitchFamily="18" charset="0"/>
                <a:cs typeface="Times New Roman" pitchFamily="18" charset="0"/>
              </a:rPr>
              <a:t> separately.</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4437513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To tackle the 2nd challenge the idea is </a:t>
            </a:r>
            <a:r>
              <a:rPr lang="en-US" sz="1500" dirty="0">
                <a:solidFill>
                  <a:srgbClr val="C00000"/>
                </a:solidFill>
                <a:latin typeface="Times New Roman" pitchFamily="18" charset="0"/>
                <a:cs typeface="Times New Roman" pitchFamily="18" charset="0"/>
              </a:rPr>
              <a:t>Constraint Pruning</a:t>
            </a:r>
            <a:r>
              <a:rPr lang="en-US" sz="1500" dirty="0">
                <a:latin typeface="Times New Roman" pitchFamily="18" charset="0"/>
                <a:cs typeface="Times New Roman" pitchFamily="18" charset="0"/>
              </a:rPr>
              <a:t>. </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pPr defTabSz="735031">
              <a:spcAft>
                <a:spcPts val="268"/>
              </a:spcAft>
              <a:defRPr/>
            </a:pPr>
            <a:r>
              <a:rPr lang="en-US" sz="1500" dirty="0">
                <a:latin typeface="Times New Roman" pitchFamily="18" charset="0"/>
                <a:cs typeface="Times New Roman" pitchFamily="18" charset="0"/>
              </a:rPr>
              <a:t>Let’s look through the tuples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and</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We can see that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and they have common values on 2 dimensions. So, they share these 4 constraints.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As </a:t>
            </a:r>
            <a:r>
              <a:rPr lang="en-US" sz="1500" dirty="0">
                <a:latin typeface="Times New Roman" pitchFamily="18" charset="0"/>
                <a:cs typeface="Times New Roman" pitchFamily="18" charset="0"/>
              </a:rPr>
              <a:t>they share 4 constraints, we don’t need to compare 4 times separately. Based on only 1 comparison, we can skip comparisons for other constraints. </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158288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42261499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To avoid computation over every measure subspace, we can reuse computations on full space on subspaces. While comparing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we get that though they are incomparable the value of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is greater than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 </a:t>
            </a:r>
            <a:r>
              <a:rPr lang="en-US" sz="1500" dirty="0">
                <a:latin typeface="Times New Roman" pitchFamily="18" charset="0"/>
                <a:cs typeface="Times New Roman" pitchFamily="18" charset="0"/>
              </a:rPr>
              <a:t>in </a:t>
            </a:r>
            <a:r>
              <a:rPr lang="en-US" sz="1500" dirty="0">
                <a:latin typeface="Times New Roman" pitchFamily="18" charset="0"/>
                <a:cs typeface="Times New Roman" pitchFamily="18" charset="0"/>
              </a:rPr>
              <a:t>attribute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So,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will dominate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in subspace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and we </a:t>
            </a:r>
            <a:r>
              <a:rPr lang="en-US" sz="1500" dirty="0">
                <a:latin typeface="Times New Roman" pitchFamily="18" charset="0"/>
                <a:cs typeface="Times New Roman" pitchFamily="18" charset="0"/>
              </a:rPr>
              <a:t>get that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will not be in contextual skyline for the common constraints.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41735299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54191587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We designed several algorithms.</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Our algorithms </a:t>
            </a:r>
            <a:r>
              <a:rPr lang="en-US" sz="1500" dirty="0" err="1">
                <a:latin typeface="Times New Roman" pitchFamily="18" charset="0"/>
                <a:cs typeface="Times New Roman" pitchFamily="18" charset="0"/>
              </a:rPr>
              <a:t>BottomUp</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and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exploits the idea of Tuple reduction and Constraint pruning. </a:t>
            </a:r>
            <a:r>
              <a:rPr lang="en-US" sz="1500" dirty="0">
                <a:latin typeface="Times New Roman" pitchFamily="18" charset="0"/>
                <a:cs typeface="Times New Roman" pitchFamily="18" charset="0"/>
              </a:rPr>
              <a:t>And </a:t>
            </a:r>
            <a:r>
              <a:rPr lang="en-US" sz="1500" dirty="0">
                <a:latin typeface="Times New Roman" pitchFamily="18" charset="0"/>
                <a:cs typeface="Times New Roman" pitchFamily="18" charset="0"/>
              </a:rPr>
              <a:t>the </a:t>
            </a:r>
            <a:r>
              <a:rPr lang="en-US" sz="1500" dirty="0">
                <a:latin typeface="Times New Roman" pitchFamily="18" charset="0"/>
                <a:cs typeface="Times New Roman" pitchFamily="18" charset="0"/>
              </a:rPr>
              <a:t>algorithms </a:t>
            </a:r>
            <a:r>
              <a:rPr lang="en-US" sz="1500" dirty="0" err="1">
                <a:latin typeface="Times New Roman" pitchFamily="18" charset="0"/>
                <a:cs typeface="Times New Roman" pitchFamily="18" charset="0"/>
              </a:rPr>
              <a:t>SBottomUp</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and </a:t>
            </a:r>
            <a:r>
              <a:rPr lang="en-US" sz="1500" dirty="0" err="1">
                <a:latin typeface="Times New Roman" pitchFamily="18" charset="0"/>
                <a:cs typeface="Times New Roman" pitchFamily="18" charset="0"/>
              </a:rPr>
              <a:t>STopDown</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exploit sharing computation as well.</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Let’s come to </a:t>
            </a:r>
            <a:r>
              <a:rPr lang="en-US" sz="1500" dirty="0" err="1">
                <a:latin typeface="Times New Roman" pitchFamily="18" charset="0"/>
                <a:cs typeface="Times New Roman" pitchFamily="18" charset="0"/>
              </a:rPr>
              <a:t>BottomUp</a:t>
            </a:r>
            <a:r>
              <a:rPr lang="en-US" sz="1500" dirty="0">
                <a:latin typeface="Times New Roman" pitchFamily="18" charset="0"/>
                <a:cs typeface="Times New Roman" pitchFamily="18" charset="0"/>
              </a:rPr>
              <a:t> first.</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56625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But considering the context as the performance of </a:t>
            </a:r>
            <a:r>
              <a:rPr lang="en-US" sz="1500" dirty="0">
                <a:solidFill>
                  <a:srgbClr val="00B050"/>
                </a:solidFill>
                <a:latin typeface="Times New Roman" pitchFamily="18" charset="0"/>
                <a:cs typeface="Times New Roman" pitchFamily="18" charset="0"/>
              </a:rPr>
              <a:t>Pacers players</a:t>
            </a:r>
            <a:r>
              <a:rPr lang="en-US" sz="1500" dirty="0">
                <a:latin typeface="Times New Roman" pitchFamily="18" charset="0"/>
                <a:cs typeface="Times New Roman" pitchFamily="18" charset="0"/>
              </a:rPr>
              <a:t> in games </a:t>
            </a:r>
            <a:r>
              <a:rPr lang="en-US" sz="1500" dirty="0">
                <a:solidFill>
                  <a:srgbClr val="00B050"/>
                </a:solidFill>
                <a:latin typeface="Times New Roman" pitchFamily="18" charset="0"/>
                <a:cs typeface="Times New Roman" pitchFamily="18" charset="0"/>
              </a:rPr>
              <a:t>against the Bulls </a:t>
            </a:r>
            <a:r>
              <a:rPr lang="en-US" sz="1500" dirty="0">
                <a:latin typeface="Times New Roman" pitchFamily="18" charset="0"/>
                <a:cs typeface="Times New Roman" pitchFamily="18" charset="0"/>
              </a:rPr>
              <a:t>since </a:t>
            </a:r>
            <a:r>
              <a:rPr lang="en-US" sz="1500" dirty="0">
                <a:solidFill>
                  <a:srgbClr val="00B050"/>
                </a:solidFill>
                <a:latin typeface="Times New Roman" pitchFamily="18" charset="0"/>
                <a:cs typeface="Times New Roman" pitchFamily="18" charset="0"/>
              </a:rPr>
              <a:t>December 1992</a:t>
            </a:r>
            <a:r>
              <a:rPr lang="en-US" sz="1500" dirty="0">
                <a:latin typeface="Times New Roman" pitchFamily="18" charset="0"/>
                <a:cs typeface="Times New Roman" pitchFamily="18" charset="0"/>
              </a:rPr>
              <a:t>, we can see </a:t>
            </a:r>
            <a:r>
              <a:rPr lang="en-US" sz="1500" dirty="0">
                <a:latin typeface="Times New Roman" pitchFamily="18" charset="0"/>
                <a:cs typeface="Times New Roman" pitchFamily="18" charset="0"/>
              </a:rPr>
              <a:t>four points. Other points are gone as they don’t belong to this context. Now </a:t>
            </a:r>
            <a:r>
              <a:rPr lang="en-US" sz="1500" dirty="0">
                <a:latin typeface="Times New Roman" pitchFamily="18" charset="0"/>
                <a:cs typeface="Times New Roman" pitchFamily="18" charset="0"/>
              </a:rPr>
              <a:t>there is no other point that dominates the </a:t>
            </a:r>
            <a:r>
              <a:rPr lang="en-US" sz="1500" dirty="0">
                <a:solidFill>
                  <a:srgbClr val="FF0000"/>
                </a:solidFill>
                <a:latin typeface="Times New Roman" pitchFamily="18" charset="0"/>
                <a:cs typeface="Times New Roman" pitchFamily="18" charset="0"/>
              </a:rPr>
              <a:t>red</a:t>
            </a:r>
            <a:r>
              <a:rPr lang="en-US" sz="1500" dirty="0">
                <a:latin typeface="Times New Roman" pitchFamily="18" charset="0"/>
                <a:cs typeface="Times New Roman" pitchFamily="18" charset="0"/>
              </a:rPr>
              <a:t> one. </a:t>
            </a:r>
            <a:r>
              <a:rPr lang="en-US" sz="1500" dirty="0">
                <a:latin typeface="Times New Roman" pitchFamily="18" charset="0"/>
                <a:cs typeface="Times New Roman" pitchFamily="18" charset="0"/>
              </a:rPr>
              <a:t>So, </a:t>
            </a:r>
            <a:r>
              <a:rPr lang="en-US" sz="1500" dirty="0">
                <a:latin typeface="Times New Roman" pitchFamily="18" charset="0"/>
                <a:cs typeface="Times New Roman" pitchFamily="18" charset="0"/>
              </a:rPr>
              <a:t>it’s in the skyline </a:t>
            </a:r>
            <a:r>
              <a:rPr lang="en-US" sz="1500" dirty="0">
                <a:latin typeface="Times New Roman" pitchFamily="18" charset="0"/>
                <a:cs typeface="Times New Roman" pitchFamily="18" charset="0"/>
              </a:rPr>
              <a:t>now and </a:t>
            </a:r>
            <a:r>
              <a:rPr lang="en-US" sz="1500" dirty="0">
                <a:latin typeface="Times New Roman" pitchFamily="18" charset="0"/>
                <a:cs typeface="Times New Roman" pitchFamily="18" charset="0"/>
              </a:rPr>
              <a:t>considered as interesting.</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Let see another statement.</a:t>
            </a:r>
          </a:p>
          <a:p>
            <a:pPr algn="just"/>
            <a:endParaRPr lang="en-US" sz="15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4</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err="1">
                <a:solidFill>
                  <a:srgbClr val="F58026"/>
                </a:solidFill>
                <a:latin typeface="Times New Roman" pitchFamily="18" charset="0"/>
                <a:cs typeface="Times New Roman" pitchFamily="18" charset="0"/>
              </a:rPr>
              <a:t>BottomUp</a:t>
            </a:r>
            <a:r>
              <a:rPr lang="en-US" sz="1500" dirty="0">
                <a:solidFill>
                  <a:srgbClr val="F58026"/>
                </a:solidFill>
                <a:latin typeface="Times New Roman" pitchFamily="18" charset="0"/>
                <a:cs typeface="Times New Roman" pitchFamily="18" charset="0"/>
              </a:rPr>
              <a:t> stores a tuple for every such constraint that qualifies it as a contextual skyline tuple. </a:t>
            </a:r>
            <a:endParaRPr lang="en-US" sz="1500" dirty="0">
              <a:solidFill>
                <a:srgbClr val="F58026"/>
              </a:solidFill>
              <a:latin typeface="Times New Roman" pitchFamily="18" charset="0"/>
              <a:cs typeface="Times New Roman" pitchFamily="18" charset="0"/>
            </a:endParaRPr>
          </a:p>
          <a:p>
            <a:endParaRPr lang="en-US" sz="1500" dirty="0">
              <a:solidFill>
                <a:srgbClr val="F58026"/>
              </a:solidFill>
              <a:latin typeface="Times New Roman" pitchFamily="18" charset="0"/>
              <a:cs typeface="Times New Roman" pitchFamily="18" charset="0"/>
            </a:endParaRPr>
          </a:p>
          <a:p>
            <a:r>
              <a:rPr lang="en-US" sz="1500" dirty="0">
                <a:solidFill>
                  <a:srgbClr val="F58026"/>
                </a:solidFill>
                <a:latin typeface="Times New Roman" pitchFamily="18" charset="0"/>
                <a:cs typeface="Times New Roman" pitchFamily="18" charset="0"/>
              </a:rPr>
              <a:t>It </a:t>
            </a:r>
            <a:r>
              <a:rPr lang="en-US" sz="1500" dirty="0">
                <a:solidFill>
                  <a:srgbClr val="F58026"/>
                </a:solidFill>
                <a:latin typeface="Times New Roman" pitchFamily="18" charset="0"/>
                <a:cs typeface="Times New Roman" pitchFamily="18" charset="0"/>
              </a:rPr>
              <a:t>traverses the constraints in </a:t>
            </a:r>
            <a:r>
              <a:rPr lang="en-US" sz="1500" i="1" dirty="0">
                <a:solidFill>
                  <a:srgbClr val="F58026"/>
                </a:solidFill>
                <a:latin typeface="Monotype Corsiva" pitchFamily="66" charset="0"/>
                <a:cs typeface="Times New Roman" pitchFamily="18" charset="0"/>
              </a:rPr>
              <a:t>C</a:t>
            </a:r>
            <a:r>
              <a:rPr lang="en-US" sz="1500" i="1" dirty="0">
                <a:solidFill>
                  <a:srgbClr val="F58026"/>
                </a:solidFill>
                <a:latin typeface="Times New Roman" pitchFamily="18" charset="0"/>
                <a:cs typeface="Times New Roman" pitchFamily="18" charset="0"/>
              </a:rPr>
              <a:t> </a:t>
            </a:r>
            <a:r>
              <a:rPr lang="en-US" sz="1500" i="1" baseline="30000" dirty="0">
                <a:solidFill>
                  <a:srgbClr val="F58026"/>
                </a:solidFill>
                <a:latin typeface="Times New Roman" pitchFamily="18" charset="0"/>
                <a:cs typeface="Times New Roman" pitchFamily="18" charset="0"/>
              </a:rPr>
              <a:t>t </a:t>
            </a:r>
            <a:r>
              <a:rPr lang="en-US" sz="1500" dirty="0">
                <a:solidFill>
                  <a:srgbClr val="F58026"/>
                </a:solidFill>
                <a:latin typeface="Times New Roman" pitchFamily="18" charset="0"/>
                <a:cs typeface="Times New Roman" pitchFamily="18" charset="0"/>
              </a:rPr>
              <a:t>in a bottom-up, breadth-first manner.</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Let see this through an example.</a:t>
            </a:r>
          </a:p>
          <a:p>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7915121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In the lattice of </a:t>
            </a:r>
            <a:r>
              <a:rPr lang="en-US" sz="1500" i="1" dirty="0">
                <a:latin typeface="Monotype Corsiva" pitchFamily="66" charset="0"/>
                <a:cs typeface="Times New Roman" pitchFamily="18" charset="0"/>
              </a:rPr>
              <a:t>C</a:t>
            </a:r>
            <a:r>
              <a:rPr lang="en-US" sz="1500" i="1" dirty="0">
                <a:latin typeface="Times New Roman" pitchFamily="18" charset="0"/>
                <a:cs typeface="Times New Roman" pitchFamily="18" charset="0"/>
              </a:rPr>
              <a:t> </a:t>
            </a:r>
            <a:r>
              <a:rPr lang="en-US" sz="1500" i="1" baseline="30000" dirty="0">
                <a:latin typeface="Times New Roman" pitchFamily="18" charset="0"/>
                <a:cs typeface="Times New Roman" pitchFamily="18" charset="0"/>
              </a:rPr>
              <a:t>t5</a:t>
            </a:r>
            <a:r>
              <a:rPr lang="en-US" sz="1500" dirty="0">
                <a:latin typeface="Times New Roman" pitchFamily="18" charset="0"/>
                <a:cs typeface="Times New Roman" pitchFamily="18" charset="0"/>
              </a:rPr>
              <a:t>, skyline tuples are stored corresponding to each constraints. As the traversal is bottom-up,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b</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c</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is traversed at first.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911269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As</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isn’t dominated here, it belongs to the skyline.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1462466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0227784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4298981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 it will traverse its parents. Similar thing will happened for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b</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and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c</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55681536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For b</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c</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According to constraint pruning, the lattice intersection of</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4 </a:t>
            </a:r>
            <a:r>
              <a:rPr lang="en-US" sz="1500" dirty="0">
                <a:latin typeface="Times New Roman" pitchFamily="18" charset="0"/>
                <a:cs typeface="Times New Roman" pitchFamily="18" charset="0"/>
              </a:rPr>
              <a:t>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is skipped.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43353095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Then only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is left.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1972274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Here,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is not dominated. So, it’s in the skyline. </a:t>
            </a:r>
            <a:r>
              <a:rPr lang="en-US" sz="1500" i="1" dirty="0">
                <a:latin typeface="Times New Roman" pitchFamily="18" charset="0"/>
                <a:cs typeface="Times New Roman" pitchFamily="18" charset="0"/>
              </a:rPr>
              <a:t>t</a:t>
            </a:r>
            <a:r>
              <a:rPr lang="en-US" sz="1500"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1</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removed.</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82118331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Here, the </a:t>
            </a:r>
            <a:r>
              <a:rPr lang="en-US" sz="1500" dirty="0">
                <a:solidFill>
                  <a:srgbClr val="F58026"/>
                </a:solidFill>
                <a:latin typeface="Times New Roman" pitchFamily="18" charset="0"/>
                <a:cs typeface="Times New Roman" pitchFamily="18" charset="0"/>
              </a:rPr>
              <a:t>total number of comparison is </a:t>
            </a:r>
            <a:r>
              <a:rPr lang="en-US" sz="1500" dirty="0">
                <a:solidFill>
                  <a:srgbClr val="F58026"/>
                </a:solidFill>
                <a:latin typeface="Times New Roman" pitchFamily="18" charset="0"/>
                <a:cs typeface="Times New Roman" pitchFamily="18" charset="0"/>
              </a:rPr>
              <a:t>6, </a:t>
            </a:r>
            <a:r>
              <a:rPr lang="en-US" sz="1500" dirty="0">
                <a:latin typeface="Times New Roman" pitchFamily="18" charset="0"/>
                <a:cs typeface="Times New Roman" pitchFamily="18" charset="0"/>
              </a:rPr>
              <a:t>much less than brute-force.</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89817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endParaRPr lang="en-US" sz="13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 problem here are we need to store same tuple repetitively and so the number of comparisons is high. </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We’ve </a:t>
            </a:r>
            <a:r>
              <a:rPr lang="en-US" sz="1500" dirty="0">
                <a:latin typeface="Times New Roman" pitchFamily="18" charset="0"/>
                <a:cs typeface="Times New Roman" pitchFamily="18" charset="0"/>
              </a:rPr>
              <a:t>another algorithm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It stores a tuple corresponding to its </a:t>
            </a:r>
            <a:r>
              <a:rPr lang="en-US" sz="1500" dirty="0">
                <a:solidFill>
                  <a:srgbClr val="00B050"/>
                </a:solidFill>
                <a:latin typeface="Times New Roman" pitchFamily="18" charset="0"/>
                <a:cs typeface="Times New Roman" pitchFamily="18" charset="0"/>
              </a:rPr>
              <a:t>maximal skyline constraints </a:t>
            </a:r>
            <a:r>
              <a:rPr lang="en-US" sz="1500" dirty="0">
                <a:latin typeface="Times New Roman" pitchFamily="18" charset="0"/>
                <a:cs typeface="Times New Roman" pitchFamily="18" charset="0"/>
              </a:rPr>
              <a:t>only. Let’s what it is.</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5547268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Skyline Constraints are constraints whose contextual skylines include</a:t>
            </a:r>
            <a:r>
              <a:rPr lang="en-US" sz="1500" i="1" dirty="0">
                <a:latin typeface="Times New Roman" pitchFamily="18" charset="0"/>
                <a:cs typeface="Times New Roman" pitchFamily="18" charset="0"/>
              </a:rPr>
              <a:t> t</a:t>
            </a:r>
            <a:r>
              <a:rPr lang="en-US" sz="1500" dirty="0">
                <a:latin typeface="Times New Roman" pitchFamily="18" charset="0"/>
                <a:cs typeface="Times New Roman" pitchFamily="18" charset="0"/>
              </a:rPr>
              <a:t>. The constraints marked in blue are the skyline constraints for </a:t>
            </a:r>
            <a:r>
              <a:rPr lang="en-US" sz="1500" i="1" dirty="0">
                <a:latin typeface="Times New Roman" pitchFamily="18" charset="0"/>
                <a:cs typeface="Times New Roman" pitchFamily="18" charset="0"/>
              </a:rPr>
              <a:t>t</a:t>
            </a:r>
            <a:r>
              <a:rPr lang="en-US" sz="1500" dirty="0">
                <a:latin typeface="Times New Roman" pitchFamily="18" charset="0"/>
                <a:cs typeface="Times New Roman" pitchFamily="18" charset="0"/>
              </a:rPr>
              <a:t>.</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042685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solidFill>
                  <a:srgbClr val="C00000"/>
                </a:solidFill>
                <a:latin typeface="Times New Roman" pitchFamily="18" charset="0"/>
                <a:cs typeface="Times New Roman" pitchFamily="18" charset="0"/>
              </a:rPr>
              <a:t>Maximal Skyline </a:t>
            </a:r>
            <a:r>
              <a:rPr lang="en-US" sz="1500" dirty="0">
                <a:solidFill>
                  <a:srgbClr val="C00000"/>
                </a:solidFill>
                <a:latin typeface="Times New Roman" pitchFamily="18" charset="0"/>
                <a:cs typeface="Times New Roman" pitchFamily="18" charset="0"/>
              </a:rPr>
              <a:t>Constraints </a:t>
            </a:r>
            <a:r>
              <a:rPr lang="en-US" sz="1500" dirty="0">
                <a:latin typeface="Times New Roman" pitchFamily="18" charset="0"/>
                <a:cs typeface="Times New Roman" pitchFamily="18" charset="0"/>
              </a:rPr>
              <a:t>are constraints whose contextual skylines include</a:t>
            </a:r>
            <a:r>
              <a:rPr lang="en-US" sz="1500" i="1" dirty="0">
                <a:latin typeface="Times New Roman" pitchFamily="18" charset="0"/>
                <a:cs typeface="Times New Roman" pitchFamily="18" charset="0"/>
              </a:rPr>
              <a:t> t</a:t>
            </a:r>
            <a:r>
              <a:rPr lang="en-US" sz="1500" dirty="0">
                <a:latin typeface="Times New Roman" pitchFamily="18" charset="0"/>
                <a:cs typeface="Times New Roman" pitchFamily="18" charset="0"/>
              </a:rPr>
              <a:t>. The </a:t>
            </a:r>
            <a:r>
              <a:rPr lang="en-US" sz="1500" dirty="0">
                <a:latin typeface="Times New Roman" pitchFamily="18" charset="0"/>
                <a:cs typeface="Times New Roman" pitchFamily="18" charset="0"/>
              </a:rPr>
              <a:t>constraint </a:t>
            </a:r>
            <a:r>
              <a:rPr lang="en-US" sz="1500" dirty="0">
                <a:latin typeface="Times New Roman" pitchFamily="18" charset="0"/>
                <a:cs typeface="Times New Roman" pitchFamily="18" charset="0"/>
              </a:rPr>
              <a:t>marked in </a:t>
            </a:r>
            <a:r>
              <a:rPr lang="en-US" sz="1500" dirty="0">
                <a:solidFill>
                  <a:srgbClr val="C00000"/>
                </a:solidFill>
                <a:latin typeface="Times New Roman" pitchFamily="18" charset="0"/>
                <a:cs typeface="Times New Roman" pitchFamily="18" charset="0"/>
              </a:rPr>
              <a:t>red</a:t>
            </a:r>
            <a:r>
              <a:rPr lang="en-US" sz="1500" dirty="0">
                <a:latin typeface="Times New Roman" pitchFamily="18" charset="0"/>
                <a:cs typeface="Times New Roman" pitchFamily="18" charset="0"/>
              </a:rPr>
              <a:t> is </a:t>
            </a:r>
            <a:r>
              <a:rPr lang="en-US" sz="1500" dirty="0">
                <a:latin typeface="Times New Roman" pitchFamily="18" charset="0"/>
                <a:cs typeface="Times New Roman" pitchFamily="18" charset="0"/>
              </a:rPr>
              <a:t>the </a:t>
            </a:r>
            <a:r>
              <a:rPr lang="en-US" sz="1500" dirty="0">
                <a:solidFill>
                  <a:srgbClr val="C00000"/>
                </a:solidFill>
                <a:latin typeface="Times New Roman" pitchFamily="18" charset="0"/>
                <a:cs typeface="Times New Roman" pitchFamily="18" charset="0"/>
              </a:rPr>
              <a:t>maximal skyline </a:t>
            </a:r>
            <a:r>
              <a:rPr lang="en-US" sz="1500" dirty="0">
                <a:solidFill>
                  <a:srgbClr val="C00000"/>
                </a:solidFill>
                <a:latin typeface="Times New Roman" pitchFamily="18" charset="0"/>
                <a:cs typeface="Times New Roman" pitchFamily="18" charset="0"/>
              </a:rPr>
              <a:t>constraints </a:t>
            </a:r>
            <a:r>
              <a:rPr lang="en-US" sz="1500" dirty="0">
                <a:latin typeface="Times New Roman" pitchFamily="18" charset="0"/>
                <a:cs typeface="Times New Roman" pitchFamily="18" charset="0"/>
              </a:rPr>
              <a:t>for </a:t>
            </a:r>
            <a:r>
              <a:rPr lang="en-US" sz="1500" i="1" dirty="0">
                <a:latin typeface="Times New Roman" pitchFamily="18" charset="0"/>
                <a:cs typeface="Times New Roman" pitchFamily="18" charset="0"/>
              </a:rPr>
              <a:t>t </a:t>
            </a:r>
            <a:r>
              <a:rPr lang="en-US" sz="1500" dirty="0">
                <a:latin typeface="Times New Roman" pitchFamily="18" charset="0"/>
                <a:cs typeface="Times New Roman" pitchFamily="18" charset="0"/>
              </a:rPr>
              <a:t>as it is not subsumed by any </a:t>
            </a:r>
            <a:r>
              <a:rPr lang="en-US" sz="1500" dirty="0">
                <a:solidFill>
                  <a:srgbClr val="0070C0"/>
                </a:solidFill>
                <a:latin typeface="Times New Roman" pitchFamily="18" charset="0"/>
                <a:cs typeface="Times New Roman" pitchFamily="18" charset="0"/>
              </a:rPr>
              <a:t>blue </a:t>
            </a:r>
            <a:r>
              <a:rPr lang="en-US" sz="1500" dirty="0">
                <a:latin typeface="Times New Roman" pitchFamily="18" charset="0"/>
                <a:cs typeface="Times New Roman" pitchFamily="18" charset="0"/>
              </a:rPr>
              <a:t>constraint.</a:t>
            </a:r>
          </a:p>
          <a:p>
            <a:endParaRPr lang="en-US" sz="1500" dirty="0">
              <a:latin typeface="Times New Roman" pitchFamily="18" charset="0"/>
              <a:cs typeface="Times New Roman" pitchFamily="18" charset="0"/>
            </a:endParaRPr>
          </a:p>
          <a:p>
            <a:r>
              <a:rPr lang="en-US" sz="1500" dirty="0" err="1">
                <a:latin typeface="Times New Roman" pitchFamily="18" charset="0"/>
                <a:cs typeface="Times New Roman" pitchFamily="18" charset="0"/>
              </a:rPr>
              <a:t>AsTopDown</a:t>
            </a:r>
            <a:r>
              <a:rPr lang="en-US" sz="1500" dirty="0">
                <a:latin typeface="Times New Roman" pitchFamily="18" charset="0"/>
                <a:cs typeface="Times New Roman" pitchFamily="18" charset="0"/>
              </a:rPr>
              <a:t> stores a tuple only for maximal skyline constraints, the storage representation for this case will be like this…</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9832658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Let’s see how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maintain this structure.</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9832658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Here the traversal is top-down, breadth first manner. </a:t>
            </a:r>
            <a:r>
              <a:rPr lang="en-US" sz="1500" dirty="0">
                <a:latin typeface="Times New Roman" pitchFamily="18" charset="0"/>
                <a:cs typeface="Times New Roman" pitchFamily="18" charset="0"/>
              </a:rPr>
              <a:t>So, </a:t>
            </a:r>
            <a:r>
              <a:rPr lang="en-US" sz="1500" dirty="0">
                <a:latin typeface="Times New Roman" pitchFamily="18" charset="0"/>
                <a:cs typeface="Times New Roman" pitchFamily="18" charset="0"/>
              </a:rPr>
              <a:t>top is traversed first.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34294585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 </a:t>
            </a:r>
            <a:r>
              <a:rPr lang="en-US" sz="1500" dirty="0">
                <a:latin typeface="Times New Roman" pitchFamily="18" charset="0"/>
                <a:cs typeface="Times New Roman" pitchFamily="18" charset="0"/>
              </a:rPr>
              <a:t>is dominated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here</a:t>
            </a:r>
            <a:r>
              <a:rPr lang="en-US" sz="1500" dirty="0">
                <a:latin typeface="Times New Roman" pitchFamily="18" charset="0"/>
                <a:cs typeface="Times New Roman" pitchFamily="18" charset="0"/>
              </a:rPr>
              <a:t>, the lattice intersection is pruned. </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71434355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traversed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Here it is not dominated, so belongs to the skyline. It dominates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is removed. We need to update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’s maximal skyline constraints. </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2031376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0271532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These are some constraints of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The children of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those aren’t constraints of</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5</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will remain skyline constraints for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Such children are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b</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and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c</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But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b</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is subsumed by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’s another skyline constraint b</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So, I am not storing</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1</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in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b</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I’m storing it only in a</a:t>
            </a:r>
            <a:r>
              <a:rPr lang="en-US" sz="1500"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c</a:t>
            </a:r>
            <a:r>
              <a:rPr lang="en-US" sz="1500"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a:t>
            </a:r>
          </a:p>
          <a:p>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0271532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Total number of comparisons here is 7, less than </a:t>
            </a:r>
            <a:r>
              <a:rPr lang="en-US" sz="1500" dirty="0" err="1">
                <a:latin typeface="Times New Roman" pitchFamily="18" charset="0"/>
                <a:cs typeface="Times New Roman" pitchFamily="18" charset="0"/>
              </a:rPr>
              <a:t>BottomUp</a:t>
            </a:r>
            <a:r>
              <a:rPr lang="en-US" sz="1500" dirty="0">
                <a:latin typeface="Times New Roman" pitchFamily="18" charset="0"/>
                <a:cs typeface="Times New Roman" pitchFamily="18" charset="0"/>
              </a:rPr>
              <a:t>.</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7226606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Considering the measures </a:t>
            </a:r>
            <a:r>
              <a:rPr lang="en-US" sz="1500" dirty="0">
                <a:solidFill>
                  <a:schemeClr val="accent4"/>
                </a:solidFill>
                <a:latin typeface="Times New Roman" pitchFamily="18" charset="0"/>
                <a:cs typeface="Times New Roman" pitchFamily="18" charset="0"/>
              </a:rPr>
              <a:t>likes, comments and share</a:t>
            </a:r>
          </a:p>
        </p:txBody>
      </p:sp>
      <p:sp>
        <p:nvSpPr>
          <p:cNvPr id="5" name="Slide Number Placeholder 4"/>
          <p:cNvSpPr>
            <a:spLocks noGrp="1"/>
          </p:cNvSpPr>
          <p:nvPr>
            <p:ph type="sldNum" sz="quarter" idx="10"/>
          </p:nvPr>
        </p:nvSpPr>
        <p:spPr/>
        <p:txBody>
          <a:bodyPr/>
          <a:lstStyle/>
          <a:p>
            <a:fld id="{8B263312-38AA-4E1E-B2B5-0F8F122B24FE}" type="slidenum">
              <a:rPr lang="en-US" smtClean="0"/>
              <a:pPr/>
              <a:t>6</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Both </a:t>
            </a:r>
            <a:r>
              <a:rPr lang="en-US" sz="1500" dirty="0" err="1">
                <a:latin typeface="Times New Roman" pitchFamily="18" charset="0"/>
                <a:cs typeface="Times New Roman" pitchFamily="18" charset="0"/>
              </a:rPr>
              <a:t>BottomUp</a:t>
            </a:r>
            <a:r>
              <a:rPr lang="en-US" sz="1500" dirty="0">
                <a:latin typeface="Times New Roman" pitchFamily="18" charset="0"/>
                <a:cs typeface="Times New Roman" pitchFamily="18" charset="0"/>
              </a:rPr>
              <a:t> and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need to compute over every measure subspace, separately. </a:t>
            </a:r>
            <a:r>
              <a:rPr lang="en-US" sz="1500" dirty="0">
                <a:latin typeface="Times New Roman" pitchFamily="18" charset="0"/>
                <a:cs typeface="Times New Roman" pitchFamily="18" charset="0"/>
              </a:rPr>
              <a:t>We have </a:t>
            </a:r>
            <a:r>
              <a:rPr lang="en-US" sz="1500" dirty="0">
                <a:latin typeface="Times New Roman" pitchFamily="18" charset="0"/>
                <a:cs typeface="Times New Roman" pitchFamily="18" charset="0"/>
              </a:rPr>
              <a:t>revised these algorithm applying subspace sharing and named as </a:t>
            </a:r>
            <a:r>
              <a:rPr lang="en-US" sz="1500" dirty="0" err="1">
                <a:latin typeface="Times New Roman" pitchFamily="18" charset="0"/>
                <a:cs typeface="Times New Roman" pitchFamily="18" charset="0"/>
              </a:rPr>
              <a:t>SBottomUp</a:t>
            </a:r>
            <a:r>
              <a:rPr lang="en-US" sz="1500" dirty="0">
                <a:latin typeface="Times New Roman" pitchFamily="18" charset="0"/>
                <a:cs typeface="Times New Roman" pitchFamily="18" charset="0"/>
              </a:rPr>
              <a:t> and </a:t>
            </a:r>
            <a:r>
              <a:rPr lang="en-US" sz="1500" dirty="0" err="1">
                <a:latin typeface="Times New Roman" pitchFamily="18" charset="0"/>
                <a:cs typeface="Times New Roman" pitchFamily="18" charset="0"/>
              </a:rPr>
              <a:t>STopDown</a:t>
            </a:r>
            <a:r>
              <a:rPr lang="en-US" sz="1500" dirty="0">
                <a:latin typeface="Times New Roman" pitchFamily="18" charset="0"/>
                <a:cs typeface="Times New Roman" pitchFamily="18" charset="0"/>
              </a:rPr>
              <a:t>.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Let’s see how </a:t>
            </a:r>
            <a:r>
              <a:rPr lang="en-US" sz="1500" dirty="0" err="1">
                <a:latin typeface="Times New Roman" pitchFamily="18" charset="0"/>
                <a:cs typeface="Times New Roman" pitchFamily="18" charset="0"/>
              </a:rPr>
              <a:t>STopDown</a:t>
            </a:r>
            <a:r>
              <a:rPr lang="en-US" sz="1500" dirty="0">
                <a:latin typeface="Times New Roman" pitchFamily="18" charset="0"/>
                <a:cs typeface="Times New Roman" pitchFamily="18" charset="0"/>
              </a:rPr>
              <a:t> works.</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5016131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While comparing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in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as we can see that in attribute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baseline="-25000" dirty="0">
                <a:latin typeface="Times New Roman" pitchFamily="18" charset="0"/>
                <a:cs typeface="Times New Roman" pitchFamily="18" charset="0"/>
              </a:rPr>
              <a:t> </a:t>
            </a:r>
            <a:r>
              <a:rPr lang="en-US" sz="1500" dirty="0">
                <a:latin typeface="Times New Roman" pitchFamily="18" charset="0"/>
                <a:cs typeface="Times New Roman" pitchFamily="18" charset="0"/>
              </a:rPr>
              <a:t>the value of</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4</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larger than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If we consider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as subspace, then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will dominate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in lattice intersection. Based on computation over full space, we can </a:t>
            </a:r>
            <a:r>
              <a:rPr lang="en-US" sz="1500" dirty="0">
                <a:latin typeface="Times New Roman" pitchFamily="18" charset="0"/>
                <a:cs typeface="Times New Roman" pitchFamily="18" charset="0"/>
              </a:rPr>
              <a:t>prune lattice intersection in </a:t>
            </a:r>
            <a:r>
              <a:rPr lang="en-US" sz="1500" dirty="0">
                <a:latin typeface="Times New Roman" pitchFamily="18" charset="0"/>
                <a:cs typeface="Times New Roman" pitchFamily="18" charset="0"/>
              </a:rPr>
              <a:t>{</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now comparison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is skipped.</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30093129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Similarly, while comparing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in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we </a:t>
            </a:r>
            <a:r>
              <a:rPr lang="en-US" sz="1500" dirty="0">
                <a:latin typeface="Times New Roman" pitchFamily="18" charset="0"/>
                <a:cs typeface="Times New Roman" pitchFamily="18" charset="0"/>
              </a:rPr>
              <a:t>can see that in attribute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baseline="-25000" dirty="0">
                <a:latin typeface="Times New Roman" pitchFamily="18" charset="0"/>
                <a:cs typeface="Times New Roman" pitchFamily="18" charset="0"/>
              </a:rPr>
              <a:t> </a:t>
            </a:r>
            <a:r>
              <a:rPr lang="en-US" sz="1500" dirty="0">
                <a:latin typeface="Times New Roman" pitchFamily="18" charset="0"/>
                <a:cs typeface="Times New Roman" pitchFamily="18" charset="0"/>
              </a:rPr>
              <a:t>the value of</a:t>
            </a:r>
            <a:r>
              <a:rPr lang="en-US" sz="1500" i="1" dirty="0">
                <a:latin typeface="Times New Roman" pitchFamily="18" charset="0"/>
                <a:cs typeface="Times New Roman" pitchFamily="18" charset="0"/>
              </a:rPr>
              <a:t> t</a:t>
            </a:r>
            <a:r>
              <a:rPr lang="en-US" sz="1500" i="1" baseline="-25000" dirty="0">
                <a:latin typeface="Times New Roman" pitchFamily="18" charset="0"/>
                <a:cs typeface="Times New Roman" pitchFamily="18" charset="0"/>
              </a:rPr>
              <a:t>4</a:t>
            </a:r>
            <a:r>
              <a:rPr lang="en-US" sz="1500" i="1" dirty="0">
                <a:latin typeface="Times New Roman" pitchFamily="18" charset="0"/>
                <a:cs typeface="Times New Roman" pitchFamily="18" charset="0"/>
              </a:rPr>
              <a:t> </a:t>
            </a:r>
            <a:r>
              <a:rPr lang="en-US" sz="1500" dirty="0">
                <a:latin typeface="Times New Roman" pitchFamily="18" charset="0"/>
                <a:cs typeface="Times New Roman" pitchFamily="18" charset="0"/>
              </a:rPr>
              <a:t>is larger than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If we consider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1</a:t>
            </a:r>
            <a:r>
              <a:rPr lang="en-US" sz="1500" dirty="0">
                <a:latin typeface="Times New Roman" pitchFamily="18" charset="0"/>
                <a:cs typeface="Times New Roman" pitchFamily="18" charset="0"/>
              </a:rPr>
              <a:t> as subspace, then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will dominate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5</a:t>
            </a:r>
            <a:r>
              <a:rPr lang="en-US" sz="1500" dirty="0">
                <a:latin typeface="Times New Roman" pitchFamily="18" charset="0"/>
                <a:cs typeface="Times New Roman" pitchFamily="18" charset="0"/>
              </a:rPr>
              <a:t> in lattice intersection. </a:t>
            </a:r>
            <a:r>
              <a:rPr lang="en-US" sz="1500" dirty="0">
                <a:latin typeface="Times New Roman" pitchFamily="18" charset="0"/>
                <a:cs typeface="Times New Roman" pitchFamily="18" charset="0"/>
              </a:rPr>
              <a:t>Based on computation over full space, we can prune lattice intersection in {</a:t>
            </a:r>
            <a:r>
              <a:rPr lang="en-US" sz="1500" i="1" dirty="0">
                <a:latin typeface="Times New Roman" pitchFamily="18" charset="0"/>
                <a:cs typeface="Times New Roman" pitchFamily="18" charset="0"/>
              </a:rPr>
              <a:t>m</a:t>
            </a:r>
            <a:r>
              <a:rPr lang="en-US" sz="1500" i="1" baseline="-25000" dirty="0">
                <a:latin typeface="Times New Roman" pitchFamily="18" charset="0"/>
                <a:cs typeface="Times New Roman" pitchFamily="18" charset="0"/>
              </a:rPr>
              <a:t>2</a:t>
            </a:r>
            <a:r>
              <a:rPr lang="en-US" sz="1500" dirty="0">
                <a:latin typeface="Times New Roman" pitchFamily="18" charset="0"/>
                <a:cs typeface="Times New Roman" pitchFamily="18" charset="0"/>
              </a:rPr>
              <a:t>}, now comparison with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2 </a:t>
            </a:r>
            <a:r>
              <a:rPr lang="en-US" sz="1500" dirty="0">
                <a:latin typeface="Times New Roman" pitchFamily="18" charset="0"/>
                <a:cs typeface="Times New Roman" pitchFamily="18" charset="0"/>
              </a:rPr>
              <a:t>&amp;</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4</a:t>
            </a:r>
            <a:r>
              <a:rPr lang="en-US" sz="1500" dirty="0">
                <a:latin typeface="Times New Roman" pitchFamily="18" charset="0"/>
                <a:cs typeface="Times New Roman" pitchFamily="18" charset="0"/>
              </a:rPr>
              <a:t> is skipped.</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can skip 3 comparisons here.</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230093129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We’ve used two real datasets: NBA and weather. NBA dataset has around 0.3 million tuples of NBA box scores from 1991-2004 seasons. And weather dataset has 7.8 million tuples of weather forecast from different locations of six countries and region of United Kingdom.</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This figure </a:t>
            </a:r>
            <a:r>
              <a:rPr lang="en-US" sz="1500" dirty="0">
                <a:latin typeface="Times New Roman" pitchFamily="18" charset="0"/>
                <a:cs typeface="Times New Roman" pitchFamily="18" charset="0"/>
              </a:rPr>
              <a:t>compare per-tuple execution time in memory-based implementation on NBA dataset.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Here, the first two lines represent baselines. The pink one is for C-CSC. The </a:t>
            </a:r>
            <a:r>
              <a:rPr lang="en-US" sz="1500" dirty="0">
                <a:solidFill>
                  <a:srgbClr val="00B050"/>
                </a:solidFill>
                <a:latin typeface="Times New Roman" pitchFamily="18" charset="0"/>
                <a:cs typeface="Times New Roman" pitchFamily="18" charset="0"/>
              </a:rPr>
              <a:t>green</a:t>
            </a:r>
            <a:r>
              <a:rPr lang="en-US" sz="1500" dirty="0">
                <a:latin typeface="Times New Roman" pitchFamily="18" charset="0"/>
                <a:cs typeface="Times New Roman" pitchFamily="18" charset="0"/>
              </a:rPr>
              <a:t> one is for </a:t>
            </a:r>
            <a:r>
              <a:rPr lang="en-US" sz="1500" dirty="0" err="1">
                <a:latin typeface="Times New Roman" pitchFamily="18" charset="0"/>
                <a:cs typeface="Times New Roman" pitchFamily="18" charset="0"/>
              </a:rPr>
              <a:t>TopDown</a:t>
            </a:r>
            <a:r>
              <a:rPr lang="en-US" sz="1500" dirty="0">
                <a:latin typeface="Times New Roman" pitchFamily="18" charset="0"/>
                <a:cs typeface="Times New Roman" pitchFamily="18" charset="0"/>
              </a:rPr>
              <a:t> and the</a:t>
            </a:r>
            <a:r>
              <a:rPr lang="en-US" sz="1500" dirty="0">
                <a:solidFill>
                  <a:srgbClr val="FF0000"/>
                </a:solidFill>
                <a:latin typeface="Times New Roman" pitchFamily="18" charset="0"/>
                <a:cs typeface="Times New Roman" pitchFamily="18" charset="0"/>
              </a:rPr>
              <a:t> red </a:t>
            </a:r>
            <a:r>
              <a:rPr lang="en-US" sz="1500" dirty="0">
                <a:latin typeface="Times New Roman" pitchFamily="18" charset="0"/>
                <a:cs typeface="Times New Roman" pitchFamily="18" charset="0"/>
              </a:rPr>
              <a:t>one is for </a:t>
            </a:r>
            <a:r>
              <a:rPr lang="en-US" sz="1500" dirty="0" err="1">
                <a:latin typeface="Times New Roman" pitchFamily="18" charset="0"/>
                <a:cs typeface="Times New Roman" pitchFamily="18" charset="0"/>
              </a:rPr>
              <a:t>BottomUp</a:t>
            </a:r>
            <a:r>
              <a:rPr lang="en-US" sz="1500" dirty="0">
                <a:latin typeface="Times New Roman" pitchFamily="18" charset="0"/>
                <a:cs typeface="Times New Roman" pitchFamily="18" charset="0"/>
              </a:rPr>
              <a:t>.</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can </a:t>
            </a:r>
            <a:r>
              <a:rPr lang="en-US" sz="1500" dirty="0">
                <a:latin typeface="Times New Roman" pitchFamily="18" charset="0"/>
                <a:cs typeface="Times New Roman" pitchFamily="18" charset="0"/>
              </a:rPr>
              <a:t>see that our methods </a:t>
            </a:r>
            <a:r>
              <a:rPr lang="en-US" sz="1500" dirty="0">
                <a:latin typeface="Times New Roman" pitchFamily="18" charset="0"/>
                <a:cs typeface="Times New Roman" pitchFamily="18" charset="0"/>
              </a:rPr>
              <a:t>outperformed the baselines by orders of magnitude and constrained </a:t>
            </a:r>
            <a:r>
              <a:rPr lang="en-US" sz="1500" dirty="0">
                <a:latin typeface="Times New Roman" pitchFamily="18" charset="0"/>
                <a:cs typeface="Times New Roman" pitchFamily="18" charset="0"/>
              </a:rPr>
              <a:t>compressed </a:t>
            </a:r>
            <a:r>
              <a:rPr lang="en-US" sz="1500" dirty="0" err="1">
                <a:latin typeface="Times New Roman" pitchFamily="18" charset="0"/>
                <a:cs typeface="Times New Roman" pitchFamily="18" charset="0"/>
              </a:rPr>
              <a:t>skycube</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by one order of magnitude as </a:t>
            </a:r>
            <a:r>
              <a:rPr lang="en-US" sz="1500" dirty="0">
                <a:solidFill>
                  <a:srgbClr val="C00000"/>
                </a:solidFill>
                <a:latin typeface="Times New Roman" pitchFamily="18" charset="0"/>
                <a:cs typeface="Times New Roman" pitchFamily="18" charset="0"/>
              </a:rPr>
              <a:t>constraint pruning </a:t>
            </a:r>
            <a:r>
              <a:rPr lang="en-US" sz="1500" dirty="0">
                <a:latin typeface="Times New Roman" pitchFamily="18" charset="0"/>
                <a:cs typeface="Times New Roman" pitchFamily="18" charset="0"/>
              </a:rPr>
              <a:t>isn’t applicable </a:t>
            </a:r>
            <a:r>
              <a:rPr lang="en-US" sz="1500" dirty="0">
                <a:latin typeface="Times New Roman" pitchFamily="18" charset="0"/>
                <a:cs typeface="Times New Roman" pitchFamily="18" charset="0"/>
              </a:rPr>
              <a:t>there</a:t>
            </a:r>
            <a:r>
              <a:rPr lang="en-US" sz="1500" dirty="0">
                <a:latin typeface="Times New Roman" pitchFamily="18" charset="0"/>
                <a:cs typeface="Times New Roman" pitchFamily="18" charset="0"/>
              </a:rPr>
              <a:t>.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These figures compare per-tuple execution time </a:t>
            </a:r>
            <a:r>
              <a:rPr lang="en-US" sz="1500" dirty="0">
                <a:latin typeface="Times New Roman" pitchFamily="18" charset="0"/>
                <a:cs typeface="Times New Roman" pitchFamily="18" charset="0"/>
              </a:rPr>
              <a:t>on </a:t>
            </a:r>
            <a:r>
              <a:rPr lang="en-US" sz="1500" dirty="0">
                <a:latin typeface="Times New Roman" pitchFamily="18" charset="0"/>
                <a:cs typeface="Times New Roman" pitchFamily="18" charset="0"/>
              </a:rPr>
              <a:t>NBA dataset and weather dataset, respectively.</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can </a:t>
            </a:r>
            <a:r>
              <a:rPr lang="en-US" sz="1500" dirty="0">
                <a:latin typeface="Times New Roman" pitchFamily="18" charset="0"/>
                <a:cs typeface="Times New Roman" pitchFamily="18" charset="0"/>
              </a:rPr>
              <a:t>see that bottom-up algorithms exhausted available heap because of memory overflow.</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But updating maximal skyline constraints </a:t>
            </a:r>
            <a:r>
              <a:rPr lang="en-US" sz="1500" dirty="0">
                <a:latin typeface="Times New Roman" pitchFamily="18" charset="0"/>
                <a:cs typeface="Times New Roman" pitchFamily="18" charset="0"/>
              </a:rPr>
              <a:t>makes </a:t>
            </a:r>
            <a:r>
              <a:rPr lang="en-US" sz="1500" dirty="0">
                <a:latin typeface="Times New Roman" pitchFamily="18" charset="0"/>
                <a:cs typeface="Times New Roman" pitchFamily="18" charset="0"/>
              </a:rPr>
              <a:t>top-down algorithms </a:t>
            </a:r>
            <a:r>
              <a:rPr lang="en-US" sz="1500" dirty="0">
                <a:latin typeface="Times New Roman" pitchFamily="18" charset="0"/>
                <a:cs typeface="Times New Roman" pitchFamily="18" charset="0"/>
              </a:rPr>
              <a:t>outperformed by bottom-up algorithms.</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As a database grows, sooner or later, all algorithms will lead to memory overflow. So, we’ve also implemented on file-based.</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These figures compare per-tuple execution time in file-based implementation on NBA dataset and weather dataset, respectively.</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Here, each </a:t>
            </a:r>
            <a:r>
              <a:rPr lang="en-US" sz="1500" dirty="0">
                <a:latin typeface="Times New Roman" pitchFamily="18" charset="0"/>
                <a:cs typeface="Times New Roman" pitchFamily="18" charset="0"/>
              </a:rPr>
              <a:t>constraint-measure pair </a:t>
            </a:r>
            <a:r>
              <a:rPr lang="en-US" sz="1500" dirty="0">
                <a:latin typeface="Times New Roman" pitchFamily="18" charset="0"/>
                <a:cs typeface="Times New Roman" pitchFamily="18" charset="0"/>
              </a:rPr>
              <a:t>is represented by a binary file.</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While traversing, file-read operation occurs if </a:t>
            </a:r>
            <a:r>
              <a:rPr lang="en-US" sz="1500" dirty="0">
                <a:latin typeface="Times New Roman" pitchFamily="18" charset="0"/>
                <a:cs typeface="Times New Roman" pitchFamily="18" charset="0"/>
              </a:rPr>
              <a:t>the storage </a:t>
            </a:r>
            <a:r>
              <a:rPr lang="en-US" sz="1500" dirty="0">
                <a:latin typeface="Times New Roman" pitchFamily="18" charset="0"/>
                <a:cs typeface="Times New Roman" pitchFamily="18" charset="0"/>
              </a:rPr>
              <a:t>is non-empty. As most of the storages are empty in top-down, it encounters less file-read operations.</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File-write operation occurs during updating. As top-down stores fewer tuples, </a:t>
            </a:r>
            <a:r>
              <a:rPr lang="en-US" sz="1500" dirty="0">
                <a:latin typeface="Times New Roman" pitchFamily="18" charset="0"/>
                <a:cs typeface="Times New Roman" pitchFamily="18" charset="0"/>
              </a:rPr>
              <a:t>it needs </a:t>
            </a:r>
            <a:r>
              <a:rPr lang="en-US" sz="1500" dirty="0">
                <a:latin typeface="Times New Roman" pitchFamily="18" charset="0"/>
                <a:cs typeface="Times New Roman" pitchFamily="18" charset="0"/>
              </a:rPr>
              <a:t>less file-write operations.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Here, top-down is much faster than bottom-up. Though we saw the opposite in memory-based. Because, I/O-cost dominates in-memory </a:t>
            </a:r>
            <a:r>
              <a:rPr lang="en-US" sz="1500" dirty="0">
                <a:latin typeface="Times New Roman" pitchFamily="18" charset="0"/>
                <a:cs typeface="Times New Roman" pitchFamily="18" charset="0"/>
              </a:rPr>
              <a:t>computation.</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Now this is our problem scenario.</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studied a novel </a:t>
            </a:r>
            <a:r>
              <a:rPr lang="en-US" sz="1500" dirty="0">
                <a:latin typeface="Times New Roman" pitchFamily="18" charset="0"/>
                <a:cs typeface="Times New Roman" pitchFamily="18" charset="0"/>
              </a:rPr>
              <a:t>problem of </a:t>
            </a:r>
            <a:r>
              <a:rPr lang="en-US" sz="1500" dirty="0">
                <a:solidFill>
                  <a:srgbClr val="C00000"/>
                </a:solidFill>
                <a:latin typeface="Times New Roman" pitchFamily="18" charset="0"/>
                <a:cs typeface="Times New Roman" pitchFamily="18" charset="0"/>
              </a:rPr>
              <a:t>discovering prominent situational facts</a:t>
            </a:r>
            <a:r>
              <a:rPr lang="en-US" sz="1500" dirty="0">
                <a:latin typeface="Times New Roman" pitchFamily="18" charset="0"/>
                <a:cs typeface="Times New Roman" pitchFamily="18" charset="0"/>
              </a:rPr>
              <a:t>. </a:t>
            </a:r>
            <a:r>
              <a:rPr lang="en-US" sz="1500" dirty="0">
                <a:latin typeface="Times New Roman" pitchFamily="18" charset="0"/>
                <a:cs typeface="Times New Roman" pitchFamily="18" charset="0"/>
              </a:rPr>
              <a:t>We presented efficient algorithms. We also adopted a prominence measure to rank the discovered facts. </a:t>
            </a:r>
            <a:endParaRPr lang="en-US" sz="1500" dirty="0">
              <a:latin typeface="Times New Roman" pitchFamily="18" charset="0"/>
              <a:cs typeface="Times New Roman" pitchFamily="18" charset="0"/>
            </a:endParaRP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 </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The prominence of fact is the cardinality ratio of all tuples to skyline tuple in same context.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Let see some examples.</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Here, the total number of tuples is 5 and skyline tuples is 2. Prominence of this fact is is 5/2.</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156823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and context as </a:t>
            </a:r>
            <a:r>
              <a:rPr lang="en-US" sz="1500" dirty="0">
                <a:solidFill>
                  <a:srgbClr val="00B050"/>
                </a:solidFill>
                <a:latin typeface="Times New Roman" pitchFamily="18" charset="0"/>
                <a:cs typeface="Times New Roman" pitchFamily="18" charset="0"/>
              </a:rPr>
              <a:t>all photos posted to Facebook</a:t>
            </a:r>
            <a:r>
              <a:rPr lang="en-US" sz="1500" dirty="0">
                <a:latin typeface="Times New Roman" pitchFamily="18" charset="0"/>
                <a:cs typeface="Times New Roman" pitchFamily="18" charset="0"/>
              </a:rPr>
              <a:t>, no other photo attracted more attention than this photo of President Barack Obama</a:t>
            </a:r>
            <a:r>
              <a:rPr lang="en-US" sz="1500" dirty="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endParaRPr lang="en-US" sz="1500" dirty="0">
              <a:latin typeface="Times New Roman" pitchFamily="18" charset="0"/>
              <a:cs typeface="Times New Roman" pitchFamily="18" charset="0"/>
            </a:endParaRPr>
          </a:p>
        </p:txBody>
      </p:sp>
      <p:sp>
        <p:nvSpPr>
          <p:cNvPr id="5" name="Slide Number Placeholder 4"/>
          <p:cNvSpPr>
            <a:spLocks noGrp="1"/>
          </p:cNvSpPr>
          <p:nvPr>
            <p:ph type="sldNum" sz="quarter" idx="10"/>
          </p:nvPr>
        </p:nvSpPr>
        <p:spPr/>
        <p:txBody>
          <a:bodyPr/>
          <a:lstStyle/>
          <a:p>
            <a:fld id="{8B263312-38AA-4E1E-B2B5-0F8F122B24FE}" type="slidenum">
              <a:rPr lang="en-US" smtClean="0"/>
              <a:pPr/>
              <a:t>7</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And for this case it’s 3/2. So, the first one is more prominent as larger ratio indicates rarer event. </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Let’s see some discovered situational facts of high prominence extracted by our experiments.</a:t>
            </a:r>
            <a:endParaRPr lang="en-US" sz="1500" dirty="0"/>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407121545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735031">
              <a:spcAft>
                <a:spcPts val="268"/>
              </a:spcAft>
              <a:defRPr/>
            </a:pPr>
            <a:r>
              <a:rPr lang="en-US" sz="1500" dirty="0">
                <a:latin typeface="Times New Roman" pitchFamily="18" charset="0"/>
                <a:cs typeface="Times New Roman" pitchFamily="18" charset="0"/>
              </a:rPr>
              <a:t>These are some discovered situational facts of high prominence brought out by our experiments.</a:t>
            </a:r>
            <a:endParaRPr lang="en-US" sz="1500" dirty="0"/>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I’m </a:t>
            </a:r>
            <a:r>
              <a:rPr lang="en-US" sz="1500" dirty="0">
                <a:latin typeface="Times New Roman" pitchFamily="18" charset="0"/>
                <a:cs typeface="Times New Roman" pitchFamily="18" charset="0"/>
              </a:rPr>
              <a:t>reading the first one</a:t>
            </a:r>
            <a:r>
              <a:rPr lang="en-US" sz="1500" dirty="0">
                <a:latin typeface="Times New Roman" pitchFamily="18" charset="0"/>
                <a:cs typeface="Times New Roman" pitchFamily="18" charset="0"/>
              </a:rPr>
              <a:t>.</a:t>
            </a:r>
          </a:p>
          <a:p>
            <a:endParaRPr lang="en-US" sz="1500" dirty="0">
              <a:latin typeface="Times New Roman" pitchFamily="18" charset="0"/>
              <a:cs typeface="Times New Roman" pitchFamily="18" charset="0"/>
            </a:endParaRPr>
          </a:p>
          <a:p>
            <a:r>
              <a:rPr lang="en-US" sz="1500" dirty="0">
                <a:latin typeface="Times New Roman" pitchFamily="18" charset="0"/>
                <a:cs typeface="Times New Roman" pitchFamily="18" charset="0"/>
              </a:rPr>
              <a:t>We saw statements of this form at the beginning as motivating examples. We brought out similar interesting statements from real dataset.</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Going forward, we plan to explore several directions, including </a:t>
            </a:r>
            <a:r>
              <a:rPr lang="en-US" sz="1500" dirty="0">
                <a:solidFill>
                  <a:srgbClr val="F58026"/>
                </a:solidFill>
                <a:latin typeface="Times New Roman" pitchFamily="18" charset="0"/>
                <a:cs typeface="Times New Roman" pitchFamily="18" charset="0"/>
              </a:rPr>
              <a:t>narrating facts in natural language text. Currently, we have a demo on it under submission. </a:t>
            </a:r>
          </a:p>
          <a:p>
            <a:endParaRPr lang="en-US" sz="1500" dirty="0">
              <a:solidFill>
                <a:srgbClr val="F58026"/>
              </a:solidFill>
              <a:latin typeface="Times New Roman" pitchFamily="18" charset="0"/>
              <a:cs typeface="Times New Roman" pitchFamily="18" charset="0"/>
            </a:endParaRPr>
          </a:p>
          <a:p>
            <a:r>
              <a:rPr lang="en-US" sz="1500">
                <a:solidFill>
                  <a:srgbClr val="F58026"/>
                </a:solidFill>
                <a:latin typeface="Times New Roman" pitchFamily="18" charset="0"/>
                <a:cs typeface="Times New Roman" pitchFamily="18" charset="0"/>
              </a:rPr>
              <a:t>Thank you!</a:t>
            </a:r>
            <a:endParaRPr lang="en-US" sz="1500" dirty="0">
              <a:solidFill>
                <a:srgbClr val="F58026"/>
              </a:solidFill>
              <a:latin typeface="Times New Roman" pitchFamily="18" charset="0"/>
              <a:cs typeface="Times New Roman" pitchFamily="18" charset="0"/>
            </a:endParaRPr>
          </a:p>
          <a:p>
            <a:endParaRPr lang="en-US" sz="1500" dirty="0">
              <a:solidFill>
                <a:srgbClr val="F58026"/>
              </a:solidFill>
              <a:latin typeface="Times New Roman" pitchFamily="18" charset="0"/>
              <a:cs typeface="Times New Roman" pitchFamily="18" charset="0"/>
            </a:endParaRPr>
          </a:p>
          <a:p>
            <a:r>
              <a:rPr lang="en-US" sz="1500" dirty="0">
                <a:solidFill>
                  <a:srgbClr val="F58026"/>
                </a:solidFill>
                <a:latin typeface="Times New Roman" pitchFamily="18" charset="0"/>
                <a:cs typeface="Times New Roman" pitchFamily="18" charset="0"/>
              </a:rPr>
              <a:t>Do you have any question?</a:t>
            </a:r>
            <a:endParaRPr lang="en-US" sz="1500" dirty="0">
              <a:latin typeface="Times New Roman" pitchFamily="18" charset="0"/>
              <a:cs typeface="Times New Roman" pitchFamily="18" charset="0"/>
            </a:endParaRP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sz="1500" dirty="0">
                <a:latin typeface="Times New Roman" pitchFamily="18" charset="0"/>
                <a:cs typeface="Times New Roman" pitchFamily="18" charset="0"/>
              </a:rPr>
              <a:t>Other than sports and social media, we can extract similar statements on data from domains including </a:t>
            </a:r>
            <a:r>
              <a:rPr lang="en-US" sz="1500" dirty="0">
                <a:solidFill>
                  <a:srgbClr val="C00000"/>
                </a:solidFill>
                <a:latin typeface="Times New Roman" pitchFamily="18" charset="0"/>
                <a:cs typeface="Times New Roman" pitchFamily="18" charset="0"/>
              </a:rPr>
              <a:t>stock data, weather data and criminal records</a:t>
            </a:r>
            <a:r>
              <a:rPr lang="en-US" sz="1500" dirty="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We can see such statements here. I am not going to read them. </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Besides </a:t>
            </a:r>
            <a:r>
              <a:rPr lang="en-US" sz="1500" dirty="0">
                <a:latin typeface="Times New Roman" pitchFamily="18" charset="0"/>
                <a:cs typeface="Times New Roman" pitchFamily="18" charset="0"/>
              </a:rPr>
              <a:t>journalists, these facts are interesting to </a:t>
            </a:r>
            <a:r>
              <a:rPr lang="en-US" sz="1500" dirty="0">
                <a:solidFill>
                  <a:srgbClr val="F58026"/>
                </a:solidFill>
                <a:latin typeface="Times New Roman" pitchFamily="18" charset="0"/>
                <a:cs typeface="Times New Roman" pitchFamily="18" charset="0"/>
              </a:rPr>
              <a:t>financial analyst</a:t>
            </a:r>
            <a:r>
              <a:rPr lang="en-US" sz="1500" dirty="0">
                <a:latin typeface="Times New Roman" pitchFamily="18" charset="0"/>
                <a:cs typeface="Times New Roman" pitchFamily="18" charset="0"/>
              </a:rPr>
              <a:t>, </a:t>
            </a:r>
            <a:r>
              <a:rPr lang="en-US" sz="1500" dirty="0">
                <a:solidFill>
                  <a:schemeClr val="accent3">
                    <a:lumMod val="50000"/>
                  </a:schemeClr>
                </a:solidFill>
                <a:latin typeface="Times New Roman" pitchFamily="18" charset="0"/>
                <a:cs typeface="Times New Roman" pitchFamily="18" charset="0"/>
              </a:rPr>
              <a:t>scientists</a:t>
            </a:r>
            <a:r>
              <a:rPr lang="en-US" sz="1500" dirty="0">
                <a:latin typeface="Times New Roman" pitchFamily="18" charset="0"/>
                <a:cs typeface="Times New Roman" pitchFamily="18" charset="0"/>
              </a:rPr>
              <a:t> and</a:t>
            </a:r>
            <a:r>
              <a:rPr lang="en-US" sz="1500" dirty="0">
                <a:solidFill>
                  <a:srgbClr val="0070C0"/>
                </a:solidFill>
                <a:latin typeface="Times New Roman" pitchFamily="18" charset="0"/>
                <a:cs typeface="Times New Roman" pitchFamily="18" charset="0"/>
              </a:rPr>
              <a:t> citizens</a:t>
            </a:r>
            <a:r>
              <a:rPr lang="en-US" sz="1500" dirty="0">
                <a:latin typeface="Times New Roman" pitchFamily="18" charset="0"/>
                <a:cs typeface="Times New Roman" pitchFamily="18" charset="0"/>
              </a:rPr>
              <a:t>.</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Our </a:t>
            </a:r>
            <a:r>
              <a:rPr lang="en-US" sz="1500" dirty="0">
                <a:latin typeface="Times New Roman" pitchFamily="18" charset="0"/>
                <a:cs typeface="Times New Roman" pitchFamily="18" charset="0"/>
              </a:rPr>
              <a:t>work is on </a:t>
            </a:r>
            <a:r>
              <a:rPr lang="en-US" sz="1500" dirty="0">
                <a:solidFill>
                  <a:srgbClr val="002060"/>
                </a:solidFill>
                <a:latin typeface="Times New Roman" pitchFamily="18" charset="0"/>
                <a:cs typeface="Times New Roman" pitchFamily="18" charset="0"/>
              </a:rPr>
              <a:t>computational journalism </a:t>
            </a:r>
            <a:r>
              <a:rPr lang="en-US" sz="1500" dirty="0">
                <a:latin typeface="Times New Roman" pitchFamily="18" charset="0"/>
                <a:cs typeface="Times New Roman" pitchFamily="18" charset="0"/>
              </a:rPr>
              <a:t>that incorporates computer science with journalism. One of the goals in computational journalism is </a:t>
            </a:r>
            <a:r>
              <a:rPr lang="en-US" sz="1500" dirty="0">
                <a:solidFill>
                  <a:srgbClr val="C00000"/>
                </a:solidFill>
                <a:latin typeface="Times New Roman" pitchFamily="18" charset="0"/>
                <a:cs typeface="Times New Roman" pitchFamily="18" charset="0"/>
              </a:rPr>
              <a:t>newsworthy fact discovery</a:t>
            </a:r>
            <a:r>
              <a:rPr lang="en-US" sz="1500" dirty="0">
                <a:latin typeface="Times New Roman" pitchFamily="18" charset="0"/>
                <a:cs typeface="Times New Roman" pitchFamily="18" charset="0"/>
              </a:rPr>
              <a:t>. Reporters eventually look for factual statements backed by data. Those statements can be of different forms. We’ve considered </a:t>
            </a:r>
            <a:r>
              <a:rPr lang="en-US" sz="1500" dirty="0">
                <a:latin typeface="Times New Roman" pitchFamily="18" charset="0"/>
                <a:cs typeface="Times New Roman" pitchFamily="18" charset="0"/>
              </a:rPr>
              <a:t>this </a:t>
            </a:r>
            <a:r>
              <a:rPr lang="en-US" sz="1500" dirty="0">
                <a:latin typeface="Times New Roman" pitchFamily="18" charset="0"/>
                <a:cs typeface="Times New Roman" pitchFamily="18" charset="0"/>
              </a:rPr>
              <a:t>common one.</a:t>
            </a:r>
          </a:p>
          <a:p>
            <a:pPr algn="just"/>
            <a:endParaRPr lang="en-US" sz="1500" dirty="0">
              <a:latin typeface="Times New Roman" pitchFamily="18" charset="0"/>
              <a:cs typeface="Times New Roman" pitchFamily="18" charset="0"/>
            </a:endParaRPr>
          </a:p>
          <a:p>
            <a:pPr algn="just"/>
            <a:r>
              <a:rPr lang="en-US" sz="1500" dirty="0">
                <a:latin typeface="Times New Roman" pitchFamily="18" charset="0"/>
                <a:cs typeface="Times New Roman" pitchFamily="18" charset="0"/>
              </a:rPr>
              <a:t>Let’s relate </a:t>
            </a:r>
            <a:r>
              <a:rPr lang="en-US" sz="1500" dirty="0">
                <a:latin typeface="Times New Roman" pitchFamily="18" charset="0"/>
                <a:cs typeface="Times New Roman" pitchFamily="18" charset="0"/>
              </a:rPr>
              <a:t>these statements with </a:t>
            </a:r>
            <a:r>
              <a:rPr lang="en-US" sz="1500" dirty="0">
                <a:latin typeface="Times New Roman" pitchFamily="18" charset="0"/>
                <a:cs typeface="Times New Roman" pitchFamily="18" charset="0"/>
              </a:rPr>
              <a:t>database.</a:t>
            </a:r>
          </a:p>
        </p:txBody>
      </p:sp>
      <p:sp>
        <p:nvSpPr>
          <p:cNvPr id="5" name="Slide Number Placeholder 4"/>
          <p:cNvSpPr>
            <a:spLocks noGrp="1"/>
          </p:cNvSpPr>
          <p:nvPr>
            <p:ph type="sldNum" sz="quarter" idx="10"/>
          </p:nvPr>
        </p:nvSpPr>
        <p:spPr/>
        <p:txBody>
          <a:bodyPr/>
          <a:lstStyle/>
          <a:p>
            <a:fld id="{8B263312-38AA-4E1E-B2B5-0F8F122B24FE}" type="slidenum">
              <a:rPr lang="en-US" smtClean="0"/>
              <a:pPr/>
              <a:t>8</a:t>
            </a:fld>
            <a:endParaRPr lang="en-US" dirty="0"/>
          </a:p>
        </p:txBody>
      </p:sp>
      <p:sp>
        <p:nvSpPr>
          <p:cNvPr id="6" name="Footer Placeholder 5"/>
          <p:cNvSpPr>
            <a:spLocks noGrp="1"/>
          </p:cNvSpPr>
          <p:nvPr>
            <p:ph type="ftr" sz="quarter" idx="11"/>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500" dirty="0">
                <a:latin typeface="Times New Roman" pitchFamily="18" charset="0"/>
                <a:cs typeface="Times New Roman" pitchFamily="18" charset="0"/>
              </a:rPr>
              <a:t>Here is a mini-world of basketball </a:t>
            </a:r>
            <a:r>
              <a:rPr lang="en-US" sz="1500" dirty="0" err="1">
                <a:latin typeface="Times New Roman" pitchFamily="18" charset="0"/>
                <a:cs typeface="Times New Roman" pitchFamily="18" charset="0"/>
              </a:rPr>
              <a:t>gamelogs</a:t>
            </a:r>
            <a:r>
              <a:rPr lang="en-US" sz="1500" dirty="0">
                <a:latin typeface="Times New Roman" pitchFamily="18" charset="0"/>
                <a:cs typeface="Times New Roman" pitchFamily="18" charset="0"/>
              </a:rPr>
              <a:t>. It has three performance measures: point, assist and rebound. We have six dimension attributes: player, day, month, season, team and opponent team. There are six existing tuples and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a:t>
            </a:r>
            <a:r>
              <a:rPr lang="en-US" sz="1500" dirty="0">
                <a:latin typeface="Times New Roman" pitchFamily="18" charset="0"/>
                <a:cs typeface="Times New Roman" pitchFamily="18" charset="0"/>
              </a:rPr>
              <a:t> is the new tuple. Our goal is to find out whether </a:t>
            </a:r>
            <a:r>
              <a:rPr lang="en-US" sz="1500" i="1" dirty="0">
                <a:latin typeface="Times New Roman" pitchFamily="18" charset="0"/>
                <a:cs typeface="Times New Roman" pitchFamily="18" charset="0"/>
              </a:rPr>
              <a:t>t</a:t>
            </a:r>
            <a:r>
              <a:rPr lang="en-US" sz="1500" i="1" baseline="-25000" dirty="0">
                <a:latin typeface="Times New Roman" pitchFamily="18" charset="0"/>
                <a:cs typeface="Times New Roman" pitchFamily="18" charset="0"/>
              </a:rPr>
              <a:t>7  </a:t>
            </a:r>
            <a:r>
              <a:rPr lang="en-US" sz="1500" dirty="0">
                <a:latin typeface="Times New Roman" pitchFamily="18" charset="0"/>
                <a:cs typeface="Times New Roman" pitchFamily="18" charset="0"/>
              </a:rPr>
              <a:t>can </a:t>
            </a:r>
            <a:r>
              <a:rPr lang="en-US" sz="1500" dirty="0">
                <a:latin typeface="Times New Roman" pitchFamily="18" charset="0"/>
                <a:cs typeface="Times New Roman" pitchFamily="18" charset="0"/>
              </a:rPr>
              <a:t>bring out </a:t>
            </a:r>
            <a:r>
              <a:rPr lang="en-US" sz="1500" dirty="0">
                <a:latin typeface="Times New Roman" pitchFamily="18" charset="0"/>
                <a:cs typeface="Times New Roman" pitchFamily="18" charset="0"/>
              </a:rPr>
              <a:t>similar interesting statements. </a:t>
            </a:r>
          </a:p>
        </p:txBody>
      </p:sp>
      <p:sp>
        <p:nvSpPr>
          <p:cNvPr id="4" name="Footer Placeholder 3"/>
          <p:cNvSpPr>
            <a:spLocks noGrp="1"/>
          </p:cNvSpPr>
          <p:nvPr>
            <p:ph type="ftr" sz="quarter" idx="10"/>
          </p:nvPr>
        </p:nvSpPr>
        <p:spPr/>
        <p:txBody>
          <a:bodyPr/>
          <a:lstStyle/>
          <a:p>
            <a:r>
              <a:rPr lang="en-US"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latin typeface="Segoe UI" pitchFamily="34" charset="0"/>
              </a:rPr>
            </a:br>
            <a:r>
              <a:rPr lang="en-US" smtClean="0">
                <a:solidFill>
                  <a:srgbClr val="000000"/>
                </a:solidFill>
                <a:latin typeface="Segoe UI" pitchFamily="34" charset="0"/>
              </a:rPr>
              <a:t>MICROSOFT MAKES NO WARRANTIES, EXPRESS, IMPLIED OR STATUTORY, AS TO THE INFORMATION IN THIS PRESENTATION.</a:t>
            </a:r>
            <a:endParaRPr lang="en-US" dirty="0" smtClean="0">
              <a:solidFill>
                <a:srgbClr val="000000"/>
              </a:solidFill>
              <a:latin typeface="Segoe UI" pitchFamily="34" charset="0"/>
            </a:endParaRPr>
          </a:p>
        </p:txBody>
      </p:sp>
    </p:spTree>
    <p:extLst>
      <p:ext uri="{BB962C8B-B14F-4D97-AF65-F5344CB8AC3E}">
        <p14:creationId xmlns:p14="http://schemas.microsoft.com/office/powerpoint/2010/main" val="9612549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782265"/>
          </a:xfrm>
        </p:spPr>
        <p:txBody>
          <a:bodyPr/>
          <a:lstStyle>
            <a:lvl1pPr marL="0" indent="0">
              <a:spcBef>
                <a:spcPts val="0"/>
              </a:spcBef>
              <a:spcAft>
                <a:spcPts val="675"/>
              </a:spcAft>
              <a:buNone/>
              <a:defRPr sz="3200" spc="-100" baseline="0">
                <a:latin typeface="Segoe UI Light" pitchFamily="34" charset="0"/>
              </a:defRPr>
            </a:lvl1pPr>
            <a:lvl2pPr marL="0" indent="0">
              <a:spcBef>
                <a:spcPts val="0"/>
              </a:spcBef>
              <a:spcAft>
                <a:spcPts val="300"/>
              </a:spcAft>
              <a:buNone/>
              <a:defRPr sz="1800" spc="-50" baseline="0"/>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smtClean="0"/>
              <a:t>Click to edit Master text styles</a:t>
            </a:r>
          </a:p>
          <a:p>
            <a:pPr lvl="1"/>
            <a:r>
              <a:rPr lang="en-US" smtClean="0"/>
              <a:t>Second level</a:t>
            </a:r>
          </a:p>
        </p:txBody>
      </p:sp>
      <p:sp>
        <p:nvSpPr>
          <p:cNvPr id="7" name="Content Placeholder 5"/>
          <p:cNvSpPr>
            <a:spLocks noGrp="1"/>
          </p:cNvSpPr>
          <p:nvPr>
            <p:ph sz="quarter" idx="11"/>
          </p:nvPr>
        </p:nvSpPr>
        <p:spPr>
          <a:xfrm>
            <a:off x="7956645" y="5950424"/>
            <a:ext cx="1187355" cy="907576"/>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17153672"/>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1026"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2486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2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3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Color Layout 4">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Color Layout 5">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56784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447800"/>
            <a:ext cx="8363938" cy="3492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2937342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389436" y="1447800"/>
            <a:ext cx="8363938" cy="3492500"/>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5024168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21738452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006434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ck Layout - Title and Conten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1500411"/>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41056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ck Notes slide Layout">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9436" y="1447800"/>
            <a:ext cx="8363938" cy="200183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9144001" cy="619125"/>
          </a:xfrm>
          <a:solidFill>
            <a:srgbClr val="FFFF99"/>
          </a:solidFill>
        </p:spPr>
        <p:txBody>
          <a:bodyPr wrap="square" lIns="114341" tIns="57171" rIns="114341" bIns="57171" anchor="b" anchorCtr="0">
            <a:noAutofit/>
          </a:bodyPr>
          <a:lstStyle>
            <a:lvl1pPr algn="r">
              <a:buFont typeface="Arial" pitchFamily="34" charset="0"/>
              <a:buNone/>
              <a:defRPr spc="-38"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extLst>
      <p:ext uri="{BB962C8B-B14F-4D97-AF65-F5344CB8AC3E}">
        <p14:creationId xmlns:p14="http://schemas.microsoft.com/office/powerpoint/2010/main" val="2629393043"/>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3117239"/>
            <a:ext cx="5636696" cy="332399"/>
          </a:xfrm>
        </p:spPr>
        <p:txBody>
          <a:bodyPr/>
          <a:lstStyle>
            <a:lvl1pPr marL="0" indent="0">
              <a:buNone/>
              <a:defRPr spc="-75" baseline="0">
                <a:gradFill>
                  <a:gsLst>
                    <a:gs pos="0">
                      <a:schemeClr val="tx1"/>
                    </a:gs>
                    <a:gs pos="100000">
                      <a:schemeClr val="tx1"/>
                    </a:gs>
                  </a:gsLst>
                  <a:lin ang="5400000" scaled="0"/>
                </a:gradFill>
                <a:latin typeface="Segoe UI Light" pitchFamily="34"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Color 1 Layout">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2041525"/>
            <a:ext cx="8423524" cy="997196"/>
          </a:xfrm>
        </p:spPr>
        <p:txBody>
          <a:bodyPr/>
          <a:lstStyle>
            <a:lvl1pPr marL="0" indent="0">
              <a:buNone/>
              <a:defRPr sz="7200" i="0" spc="-75" baseline="0">
                <a:gradFill>
                  <a:gsLst>
                    <a:gs pos="0">
                      <a:schemeClr val="tx1"/>
                    </a:gs>
                    <a:gs pos="100000">
                      <a:schemeClr val="tx1"/>
                    </a:gs>
                  </a:gsLst>
                  <a:lin ang="5400000" scaled="0"/>
                </a:gradFill>
                <a:latin typeface="Segoe UI Light" pitchFamily="34"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3117239"/>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Segoe UI Light" pitchFamily="34"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image" Target="../media/image1.pn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heme" Target="../theme/theme2.xml"/><Relationship Id="rId5" Type="http://schemas.openxmlformats.org/officeDocument/2006/relationships/slideLayout" Target="../slideLayouts/slideLayout12.xml"/><Relationship Id="rId10" Type="http://schemas.openxmlformats.org/officeDocument/2006/relationships/slideLayout" Target="../slideLayouts/slideLayout17.xml"/><Relationship Id="rId4" Type="http://schemas.openxmlformats.org/officeDocument/2006/relationships/slideLayout" Target="../slideLayouts/slideLayout11.xml"/><Relationship Id="rId9"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6" y="1447801"/>
            <a:ext cx="8363937" cy="1932837"/>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2" descr="C:\Users\chengkai\AppData\Local\Temp\Rar$DRa0.306\UTA_A-logo_Sml_2c-rgb.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userDrawn="1"/>
        </p:nvSpPr>
        <p:spPr bwMode="auto">
          <a:xfrm>
            <a:off x="8122720" y="5872350"/>
            <a:ext cx="1021280" cy="98565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fld id="{98098189-9B02-4872-AF15-6D9AA8BA134D}" type="slidenum">
              <a:rPr lang="en-US" sz="2000" b="1" spc="-50" smtClean="0">
                <a:solidFill>
                  <a:srgbClr val="F58026"/>
                </a:solidFill>
                <a:latin typeface="Times New Roman" pitchFamily="18" charset="0"/>
                <a:ea typeface="Segoe UI" pitchFamily="34" charset="0"/>
                <a:cs typeface="Times New Roman" pitchFamily="18" charset="0"/>
              </a:rPr>
              <a:t>‹#›</a:t>
            </a:fld>
            <a:endParaRPr lang="en-US" sz="2000" b="1" spc="-50" dirty="0" err="1" smtClean="0">
              <a:solidFill>
                <a:srgbClr val="F58026"/>
              </a:solidFill>
              <a:latin typeface="Times New Roman" pitchFamily="18" charset="0"/>
              <a:ea typeface="Segoe UI" pitchFamily="34" charset="0"/>
              <a:cs typeface="Times New Roman" pitchFamily="18" charset="0"/>
            </a:endParaRPr>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 id="2147483742" r:id="rId6"/>
    <p:sldLayoutId id="2147483743" r:id="rId7"/>
  </p:sldLayoutIdLst>
  <p:transition>
    <p:fade/>
  </p:transition>
  <p:timing>
    <p:tnLst>
      <p:par>
        <p:cTn id="1" dur="indefinite" restart="never" nodeType="tmRoot"/>
      </p:par>
    </p:tnLst>
  </p:timing>
  <p:hf sldNum="0" hdr="0" dt="0"/>
  <p:txStyles>
    <p:title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32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228600"/>
            <a:ext cx="8363938" cy="567848"/>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6" y="1447801"/>
            <a:ext cx="8363937" cy="1500411"/>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4"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5982024"/>
            <a:ext cx="925009" cy="818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p:transition>
    <p:fade/>
  </p:transition>
  <p:timing>
    <p:tnLst>
      <p:par>
        <p:cTn id="1" dur="indefinite" restart="never" nodeType="tmRoot"/>
      </p:par>
    </p:tnLst>
  </p:timing>
  <p:hf sldNum="0" hdr="0" dt="0"/>
  <p:txStyles>
    <p:titleStyle>
      <a:lvl1pPr algn="l" defTabSz="686047" rtl="0" eaLnBrk="1" latinLnBrk="0" hangingPunct="1">
        <a:lnSpc>
          <a:spcPct val="90000"/>
        </a:lnSpc>
        <a:spcBef>
          <a:spcPct val="0"/>
        </a:spcBef>
        <a:buNone/>
        <a:defRPr lang="en-US" sz="41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Segoe UI Light" pitchFamily="34" charset="0"/>
          <a:ea typeface="+mn-ea"/>
          <a:cs typeface="Arial" charset="0"/>
        </a:defRPr>
      </a:lvl1pPr>
    </p:titleStyle>
    <p:bodyStyle>
      <a:lvl1pPr marL="259660" indent="-259660" algn="l" defTabSz="686047" rtl="0" eaLnBrk="1" latinLnBrk="0" hangingPunct="1">
        <a:lnSpc>
          <a:spcPct val="90000"/>
        </a:lnSpc>
        <a:spcBef>
          <a:spcPct val="20000"/>
        </a:spcBef>
        <a:buSzPct val="90000"/>
        <a:buFont typeface="Arial" pitchFamily="34" charset="0"/>
        <a:buChar char="•"/>
        <a:defRPr sz="24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1pPr>
      <a:lvl2pPr marL="472868" indent="-213207" algn="l" defTabSz="686047" rtl="0" eaLnBrk="1" latinLnBrk="0" hangingPunct="1">
        <a:lnSpc>
          <a:spcPct val="90000"/>
        </a:lnSpc>
        <a:spcBef>
          <a:spcPct val="20000"/>
        </a:spcBef>
        <a:buSzPct val="90000"/>
        <a:buFont typeface="Arial" pitchFamily="34" charset="0"/>
        <a:buChar char="•"/>
        <a:tabLst>
          <a:tab pos="472868" algn="l"/>
        </a:tabLst>
        <a:defRPr sz="21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2pPr>
      <a:lvl3pPr marL="686074" indent="-213207" algn="l" defTabSz="686047" rtl="0" eaLnBrk="1" latinLnBrk="0" hangingPunct="1">
        <a:lnSpc>
          <a:spcPct val="90000"/>
        </a:lnSpc>
        <a:spcBef>
          <a:spcPct val="20000"/>
        </a:spcBef>
        <a:buSzPct val="90000"/>
        <a:buFont typeface="Arial" pitchFamily="34" charset="0"/>
        <a:buChar char="•"/>
        <a:defRPr sz="18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3pPr>
      <a:lvl4pPr marL="1112489" indent="-167946" algn="l" defTabSz="686047" rtl="0" eaLnBrk="1" latinLnBrk="0" hangingPunct="1">
        <a:lnSpc>
          <a:spcPct val="90000"/>
        </a:lnSpc>
        <a:spcBef>
          <a:spcPct val="20000"/>
        </a:spcBef>
        <a:buSzPct val="90000"/>
        <a:buFont typeface="Arial" pitchFamily="34" charset="0"/>
        <a:buChar char="•"/>
        <a:tabLst>
          <a:tab pos="686074" algn="l"/>
        </a:tabLst>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4pPr>
      <a:lvl5pPr marL="1285199" indent="-172710" algn="l" defTabSz="686047" rtl="0" eaLnBrk="1" latinLnBrk="0" hangingPunct="1">
        <a:lnSpc>
          <a:spcPct val="90000"/>
        </a:lnSpc>
        <a:spcBef>
          <a:spcPct val="20000"/>
        </a:spcBef>
        <a:buSzPct val="90000"/>
        <a:buFont typeface="Arial" pitchFamily="34" charset="0"/>
        <a:buChar char="•"/>
        <a:defRPr sz="1500" kern="1200">
          <a:gradFill>
            <a:gsLst>
              <a:gs pos="0">
                <a:schemeClr val="tx1">
                  <a:lumMod val="75000"/>
                  <a:lumOff val="25000"/>
                </a:schemeClr>
              </a:gs>
              <a:gs pos="86000">
                <a:schemeClr val="tx1">
                  <a:lumMod val="75000"/>
                  <a:lumOff val="25000"/>
                </a:schemeClr>
              </a:gs>
            </a:gsLst>
            <a:lin ang="5400000" scaled="0"/>
          </a:gradFill>
          <a:latin typeface="+mn-lt"/>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6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1329595"/>
          </a:xfrm>
        </p:spPr>
        <p:txBody>
          <a:bodyPr/>
          <a:lstStyle/>
          <a:p>
            <a:pPr algn="r"/>
            <a:r>
              <a:rPr b="1"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Incremental </a:t>
            </a:r>
            <a:r>
              <a:rPr b="1"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Discovery of Prominent Situational Facts</a:t>
            </a:r>
            <a:endParaRPr lang="en-US" b="1"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401311" y="1447800"/>
            <a:ext cx="8363938" cy="3822585"/>
          </a:xfrm>
        </p:spPr>
        <p:txBody>
          <a:bodyPr/>
          <a:lstStyle/>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endParaRP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endParaRP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endParaRP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endParaRPr>
          </a:p>
          <a:p>
            <a:pPr algn="r">
              <a:buNone/>
            </a:pP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Afroza Sultana</a:t>
            </a:r>
            <a:r>
              <a:rPr lang="en-US" sz="2300" baseline="300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1</a:t>
            </a: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 </a:t>
            </a:r>
            <a:r>
              <a:rPr lang="en-US" sz="2300" dirty="0" err="1"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Naeemul</a:t>
            </a: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 Hassan</a:t>
            </a:r>
            <a:r>
              <a:rPr lang="en-US" sz="2300" baseline="300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1</a:t>
            </a: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 Chengkai Li</a:t>
            </a:r>
            <a:r>
              <a:rPr lang="en-US" sz="2300" baseline="300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1</a:t>
            </a: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 Jun Yang</a:t>
            </a:r>
            <a:r>
              <a:rPr lang="en-US" sz="2300" baseline="300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2</a:t>
            </a:r>
            <a:r>
              <a:rPr lang="en-US" sz="23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 Cong Yu</a:t>
            </a:r>
            <a:r>
              <a:rPr lang="en-US" sz="2300" baseline="300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3</a:t>
            </a:r>
          </a:p>
          <a:p>
            <a:pPr algn="r">
              <a:buNone/>
            </a:pPr>
            <a:r>
              <a:rPr lang="en-US" sz="2300" i="1" baseline="300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1</a:t>
            </a:r>
            <a:r>
              <a:rPr lang="en-US" sz="2300" i="1"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University of Texas at Arlington, </a:t>
            </a:r>
            <a:r>
              <a:rPr lang="en-US" sz="2300" i="1" baseline="300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2</a:t>
            </a:r>
            <a:r>
              <a:rPr lang="en-US" sz="2300" i="1"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Duke University, </a:t>
            </a:r>
            <a:r>
              <a:rPr lang="en-US" sz="2300" i="1" baseline="300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3</a:t>
            </a:r>
            <a:r>
              <a:rPr lang="en-US" sz="2300" i="1"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Google Research</a:t>
            </a: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endParaRP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endParaRPr>
          </a:p>
          <a:p>
            <a:pPr algn="r">
              <a:buNone/>
            </a:pPr>
            <a:endParaRPr lang="en-US" sz="23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endParaRPr>
          </a:p>
          <a:p>
            <a:pPr algn="r">
              <a:buNone/>
            </a:pPr>
            <a:r>
              <a:rPr lang="en-US" sz="2300" dirty="0" smtClean="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rPr>
              <a:t>ICDE 2014, Chicago, IL</a:t>
            </a:r>
            <a:endParaRPr lang="en-US" sz="2300" dirty="0">
              <a:solidFill>
                <a:schemeClr val="accent3"/>
              </a:solidFill>
              <a:effectLst>
                <a:outerShdw blurRad="38100" dist="38100" dir="2700000" algn="tl">
                  <a:srgbClr val="000000">
                    <a:alpha val="43137"/>
                  </a:srgbClr>
                </a:outerShdw>
              </a:effectLst>
              <a:latin typeface="Times New Roman" pitchFamily="18" charset="0"/>
              <a:ea typeface="Segoe UI" pitchFamily="34" charset="0"/>
              <a:cs typeface="Times New Roman" pitchFamily="18" charset="0"/>
            </a:endParaRPr>
          </a:p>
        </p:txBody>
      </p:sp>
      <p:sp>
        <p:nvSpPr>
          <p:cNvPr id="4" name="Text Placeholder 2"/>
          <p:cNvSpPr txBox="1">
            <a:spLocks/>
          </p:cNvSpPr>
          <p:nvPr/>
        </p:nvSpPr>
        <p:spPr>
          <a:xfrm>
            <a:off x="541836" y="4452632"/>
            <a:ext cx="8363938" cy="290849"/>
          </a:xfrm>
          <a:prstGeom prst="rect">
            <a:avLst/>
          </a:prstGeom>
        </p:spPr>
        <p:txBody>
          <a:bodyPr vert="horz" wrap="square" lIns="0" tIns="0" rIns="0" bIns="0" rtlCol="0">
            <a:spAutoFit/>
          </a:bodyPr>
          <a:lstStyle/>
          <a:p>
            <a:pPr marL="259660" marR="0" lvl="0" indent="-259660" algn="ctr" defTabSz="686047" rtl="0" eaLnBrk="1" fontAlgn="auto" latinLnBrk="0" hangingPunct="1">
              <a:lnSpc>
                <a:spcPct val="90000"/>
              </a:lnSpc>
              <a:spcBef>
                <a:spcPct val="20000"/>
              </a:spcBef>
              <a:spcAft>
                <a:spcPts val="0"/>
              </a:spcAft>
              <a:buClrTx/>
              <a:buSzPct val="90000"/>
              <a:buFont typeface="Arial" pitchFamily="34" charset="0"/>
              <a:buNone/>
              <a:tabLst/>
              <a:defRPr/>
            </a:pPr>
            <a:endParaRPr kumimoji="0" lang="en-US" sz="2100" b="0" i="0" u="none" strike="noStrike" kern="1200" cap="none" spc="0" normalizeH="0" baseline="0" noProof="0" dirty="0">
              <a:ln>
                <a:noFill/>
              </a:ln>
              <a:solidFill>
                <a:schemeClr val="accent3"/>
              </a:solidFill>
              <a:effectLst>
                <a:outerShdw blurRad="38100" dist="38100" dir="2700000" algn="tl">
                  <a:srgbClr val="000000">
                    <a:alpha val="43137"/>
                  </a:srgbClr>
                </a:outerShdw>
              </a:effectLst>
              <a:uLnTx/>
              <a:uFillTx/>
              <a:latin typeface="+mn-lt"/>
              <a:ea typeface="Segoe UI" pitchFamily="34" charset="0"/>
              <a:cs typeface="Segoe UI" pitchFamily="34"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8" y="6040009"/>
            <a:ext cx="2525633" cy="804342"/>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9022" y="5764142"/>
            <a:ext cx="2983362" cy="135607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22784" y="6040009"/>
            <a:ext cx="2325666" cy="821332"/>
          </a:xfrm>
          <a:prstGeom prst="rect">
            <a:avLst/>
          </a:prstGeom>
        </p:spPr>
      </p:pic>
    </p:spTree>
    <p:extLst>
      <p:ext uri="{BB962C8B-B14F-4D97-AF65-F5344CB8AC3E}">
        <p14:creationId xmlns:p14="http://schemas.microsoft.com/office/powerpoint/2010/main" val="2840196800"/>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1804898193"/>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player</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day</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month</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season</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err="1" smtClean="0">
                          <a:effectLst/>
                          <a:latin typeface="Times New Roman" pitchFamily="18" charset="0"/>
                          <a:cs typeface="Times New Roman" pitchFamily="18" charset="0"/>
                        </a:rPr>
                        <a:t>Bogues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11</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Feb.</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1991-92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Hornets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Hawks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4</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12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Seikaly</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1991-92</a:t>
                      </a: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Heat</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Hawks</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24</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b="0" i="1" dirty="0" smtClean="0">
                          <a:solidFill>
                            <a:schemeClr val="tx1"/>
                          </a:solidFill>
                          <a:effectLst/>
                          <a:latin typeface="Times New Roman" pitchFamily="18" charset="0"/>
                          <a:cs typeface="Times New Roman" pitchFamily="18" charset="0"/>
                        </a:rPr>
                        <a:t>t</a:t>
                      </a:r>
                      <a:r>
                        <a:rPr lang="en-US" sz="1750" b="0" i="1" baseline="-25000" dirty="0" smtClean="0">
                          <a:solidFill>
                            <a:schemeClr val="tx1"/>
                          </a:solidFill>
                          <a:effectLst/>
                          <a:latin typeface="Times New Roman" pitchFamily="18" charset="0"/>
                          <a:cs typeface="Times New Roman" pitchFamily="18" charset="0"/>
                        </a:rPr>
                        <a:t>3</a:t>
                      </a:r>
                      <a:endParaRPr lang="en-US" sz="1750" b="0" i="1" baseline="-2500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Sherman</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7</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Dec.</a:t>
                      </a:r>
                      <a:endParaRPr lang="en-US" sz="1750" b="0" dirty="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tx1"/>
                          </a:solidFill>
                          <a:effectLst/>
                          <a:latin typeface="Times New Roman" pitchFamily="18" charset="0"/>
                          <a:cs typeface="Times New Roman" pitchFamily="18" charset="0"/>
                        </a:rPr>
                        <a:t>1993-94</a:t>
                      </a:r>
                    </a:p>
                  </a:txBody>
                  <a:tcPr/>
                </a:tc>
                <a:tc>
                  <a:txBody>
                    <a:bodyPr/>
                    <a:lstStyle/>
                    <a:p>
                      <a:r>
                        <a:rPr lang="en-US" sz="1750" b="0" dirty="0" smtClean="0">
                          <a:solidFill>
                            <a:schemeClr val="tx1"/>
                          </a:solidFill>
                          <a:effectLst/>
                          <a:latin typeface="Times New Roman" pitchFamily="18" charset="0"/>
                          <a:cs typeface="Times New Roman" pitchFamily="18" charset="0"/>
                        </a:rPr>
                        <a:t>Celtics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Nets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13</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13</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5</a:t>
                      </a:r>
                      <a:endParaRPr lang="en-US" sz="1750" b="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Wesley</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4</a:t>
                      </a:r>
                      <a:endParaRPr lang="en-US" sz="1750" dirty="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1994-95</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5</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Wesley</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1994-95</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Timberwolves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b="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b="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6</a:t>
                      </a:r>
                      <a:endParaRPr lang="en-US" sz="1750" b="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err="1"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Strictland</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Jan.</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1995-96</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Blazers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27</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18</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7</a:t>
                      </a:r>
                      <a:endParaRPr lang="en-US" sz="1750" b="1" i="1" baseline="-25000"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Wesley</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25</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1995-96</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Nets</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12</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13</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5</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Gamelogs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4262441845"/>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2570545338"/>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player</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day</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month</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season</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pts</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Bogues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11</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1991-92</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Hornets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12</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Seikaly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1991-92</a:t>
                      </a:r>
                    </a:p>
                  </a:txBody>
                  <a:tcPr/>
                </a:tc>
                <a:tc>
                  <a:txBody>
                    <a:bodyPr/>
                    <a:lstStyle/>
                    <a:p>
                      <a:r>
                        <a:rPr lang="en-US" sz="1750" dirty="0" smtClean="0">
                          <a:solidFill>
                            <a:schemeClr val="bg1"/>
                          </a:solidFill>
                          <a:latin typeface="Times New Roman" pitchFamily="18" charset="0"/>
                          <a:cs typeface="Times New Roman" pitchFamily="18" charset="0"/>
                        </a:rPr>
                        <a:t>Heat</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24</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Sherman</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Dec.</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1993-94</a:t>
                      </a:r>
                    </a:p>
                  </a:txBody>
                  <a:tcPr/>
                </a:tc>
                <a:tc>
                  <a:txBody>
                    <a:bodyPr/>
                    <a:lstStyle/>
                    <a:p>
                      <a:r>
                        <a:rPr lang="en-US" sz="1750" dirty="0" smtClean="0">
                          <a:solidFill>
                            <a:schemeClr val="bg1"/>
                          </a:solidFill>
                          <a:latin typeface="Times New Roman" pitchFamily="18" charset="0"/>
                          <a:cs typeface="Times New Roman" pitchFamily="18" charset="0"/>
                        </a:rPr>
                        <a:t>Celtics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Wesley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4</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i="1"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Wesley</a:t>
                      </a: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Timberwolves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6</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Strictland</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Jan.</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1995-96</a:t>
                      </a:r>
                    </a:p>
                  </a:txBody>
                  <a:tcPr/>
                </a:tc>
                <a:tc>
                  <a:txBody>
                    <a:bodyPr/>
                    <a:lstStyle/>
                    <a:p>
                      <a:r>
                        <a:rPr lang="en-US" sz="1750" dirty="0" smtClean="0">
                          <a:solidFill>
                            <a:schemeClr val="bg1"/>
                          </a:solidFill>
                          <a:latin typeface="Times New Roman" pitchFamily="18" charset="0"/>
                          <a:cs typeface="Times New Roman" pitchFamily="18" charset="0"/>
                        </a:rPr>
                        <a:t>Blazers</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27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18</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8</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7</a:t>
                      </a:r>
                      <a:endParaRPr lang="en-US" sz="1750" b="1" i="1" baseline="-25000"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Wesley</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25</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1995-96</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Celtics</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Nets</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12</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13</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5</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Gamelogs</a:t>
            </a:r>
            <a:endParaRPr lang="en-US" sz="4400" dirty="0">
              <a:solidFill>
                <a:srgbClr val="0064B1"/>
              </a:solidFill>
              <a:latin typeface="Times New Roman" pitchFamily="18" charset="0"/>
              <a:cs typeface="Times New Roman" pitchFamily="18" charset="0"/>
            </a:endParaRPr>
          </a:p>
        </p:txBody>
      </p:sp>
      <p:sp>
        <p:nvSpPr>
          <p:cNvPr id="8" name="Rectangle 7"/>
          <p:cNvSpPr/>
          <p:nvPr/>
        </p:nvSpPr>
        <p:spPr bwMode="auto">
          <a:xfrm>
            <a:off x="6924675" y="1898603"/>
            <a:ext cx="1803068"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2634018" y="1897039"/>
            <a:ext cx="941695"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1111539241"/>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player</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day</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month</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season</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pts</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latin typeface="Times New Roman" pitchFamily="18" charset="0"/>
                        <a:cs typeface="Times New Roman" pitchFamily="18" charset="0"/>
                      </a:endParaRPr>
                    </a:p>
                  </a:txBody>
                  <a:tcPr/>
                </a:tc>
              </a:tr>
              <a:tr h="370840">
                <a:tc>
                  <a:txBody>
                    <a:bodyPr/>
                    <a:lstStyle/>
                    <a:p>
                      <a:r>
                        <a:rPr lang="en-US" sz="1750" i="1" dirty="0" smtClean="0">
                          <a:solidFill>
                            <a:schemeClr val="tx1"/>
                          </a:solidFill>
                          <a:effectLst/>
                          <a:latin typeface="Times New Roman" pitchFamily="18" charset="0"/>
                          <a:cs typeface="Times New Roman" pitchFamily="18" charset="0"/>
                        </a:rPr>
                        <a:t>t</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Bogues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11</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Feb.</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1991-92</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Hornets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4</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12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Seikaly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1991-92</a:t>
                      </a:r>
                    </a:p>
                  </a:txBody>
                  <a:tcPr/>
                </a:tc>
                <a:tc>
                  <a:txBody>
                    <a:bodyPr/>
                    <a:lstStyle/>
                    <a:p>
                      <a:r>
                        <a:rPr lang="en-US" sz="1750" dirty="0" smtClean="0">
                          <a:solidFill>
                            <a:schemeClr val="bg1"/>
                          </a:solidFill>
                          <a:latin typeface="Times New Roman" pitchFamily="18" charset="0"/>
                          <a:cs typeface="Times New Roman" pitchFamily="18" charset="0"/>
                        </a:rPr>
                        <a:t>Heat</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24</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Sherman</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Dec.</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1993-94</a:t>
                      </a:r>
                    </a:p>
                  </a:txBody>
                  <a:tcPr/>
                </a:tc>
                <a:tc>
                  <a:txBody>
                    <a:bodyPr/>
                    <a:lstStyle/>
                    <a:p>
                      <a:r>
                        <a:rPr lang="en-US" sz="1750" dirty="0" smtClean="0">
                          <a:solidFill>
                            <a:schemeClr val="bg1"/>
                          </a:solidFill>
                          <a:latin typeface="Times New Roman" pitchFamily="18" charset="0"/>
                          <a:cs typeface="Times New Roman" pitchFamily="18" charset="0"/>
                        </a:rPr>
                        <a:t>Celtics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Wesley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4</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i="1"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Wesley</a:t>
                      </a: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Timberwolves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6</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Strictland</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Jan.</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1995-96</a:t>
                      </a:r>
                    </a:p>
                  </a:txBody>
                  <a:tcPr/>
                </a:tc>
                <a:tc>
                  <a:txBody>
                    <a:bodyPr/>
                    <a:lstStyle/>
                    <a:p>
                      <a:r>
                        <a:rPr lang="en-US" sz="1750" dirty="0" smtClean="0">
                          <a:solidFill>
                            <a:schemeClr val="bg1"/>
                          </a:solidFill>
                          <a:latin typeface="Times New Roman" pitchFamily="18" charset="0"/>
                          <a:cs typeface="Times New Roman" pitchFamily="18" charset="0"/>
                        </a:rPr>
                        <a:t>Blazers</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27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18</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8</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7</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Wesley</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25</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endParaRPr lang="en-US" sz="175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1995-96</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Celtics</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Nets</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12</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Gamelogs</a:t>
            </a:r>
            <a:endParaRPr lang="en-US" sz="4400" dirty="0">
              <a:solidFill>
                <a:srgbClr val="0064B1"/>
              </a:solidFill>
              <a:latin typeface="Times New Roman" pitchFamily="18" charset="0"/>
              <a:cs typeface="Times New Roman" pitchFamily="18" charset="0"/>
            </a:endParaRPr>
          </a:p>
        </p:txBody>
      </p:sp>
      <p:sp>
        <p:nvSpPr>
          <p:cNvPr id="4" name="Title 1"/>
          <p:cNvSpPr txBox="1">
            <a:spLocks/>
          </p:cNvSpPr>
          <p:nvPr/>
        </p:nvSpPr>
        <p:spPr>
          <a:xfrm>
            <a:off x="391708" y="5116856"/>
            <a:ext cx="8363938" cy="1080296"/>
          </a:xfrm>
          <a:prstGeom prst="rect">
            <a:avLst/>
          </a:prstGeom>
        </p:spPr>
        <p:txBody>
          <a:bodyPr vert="horz" wrap="square" lIns="0" tIns="0" rIns="0" bIns="0" rtlCol="0" anchor="t">
            <a:spAutoFit/>
          </a:bodyPr>
          <a:lstStyle/>
          <a:p>
            <a:pPr algn="just">
              <a:lnSpc>
                <a:spcPct val="90000"/>
              </a:lnSpc>
              <a:spcBef>
                <a:spcPct val="0"/>
              </a:spcBef>
              <a:buFont typeface="Wingdings" pitchFamily="2" charset="2"/>
              <a:buChar char="§"/>
              <a:tabLst>
                <a:tab pos="6400800" algn="l"/>
              </a:tabLst>
            </a:pPr>
            <a:r>
              <a:rPr lang="en-US" sz="2600" spc="-100" dirty="0" smtClean="0">
                <a:ln w="3175">
                  <a:noFill/>
                </a:ln>
                <a:latin typeface="Times New Roman" pitchFamily="18" charset="0"/>
                <a:cs typeface="Times New Roman" pitchFamily="18" charset="0"/>
              </a:rPr>
              <a:t>Wesley had </a:t>
            </a:r>
            <a:r>
              <a:rPr lang="en-US" sz="2600" spc="-100" dirty="0" smtClean="0">
                <a:ln w="3175">
                  <a:noFill/>
                </a:ln>
                <a:solidFill>
                  <a:schemeClr val="accent6"/>
                </a:solidFill>
                <a:latin typeface="Times New Roman" pitchFamily="18" charset="0"/>
                <a:cs typeface="Times New Roman" pitchFamily="18" charset="0"/>
              </a:rPr>
              <a:t>12 points, 13 assists and 5 rebounds</a:t>
            </a:r>
            <a:r>
              <a:rPr lang="en-US" sz="2600" spc="-100" dirty="0" smtClean="0">
                <a:ln w="3175">
                  <a:noFill/>
                </a:ln>
                <a:latin typeface="Times New Roman" pitchFamily="18" charset="0"/>
                <a:cs typeface="Times New Roman" pitchFamily="18" charset="0"/>
              </a:rPr>
              <a:t> on February 25, 1996 to become the first player with a 12/13/5 (points/assists/rebounds) in </a:t>
            </a:r>
            <a:r>
              <a:rPr lang="en-US" sz="2600" spc="-100" dirty="0" smtClean="0">
                <a:ln w="3175">
                  <a:noFill/>
                </a:ln>
                <a:solidFill>
                  <a:srgbClr val="00B050"/>
                </a:solidFill>
                <a:latin typeface="Times New Roman" pitchFamily="18" charset="0"/>
                <a:cs typeface="Times New Roman" pitchFamily="18" charset="0"/>
              </a:rPr>
              <a:t>February</a:t>
            </a:r>
            <a:r>
              <a:rPr lang="en-US" sz="2600" spc="-100" dirty="0" smtClean="0">
                <a:ln w="3175">
                  <a:noFill/>
                </a:ln>
                <a:latin typeface="Times New Roman" pitchFamily="18" charset="0"/>
                <a:cs typeface="Times New Roman" pitchFamily="18" charset="0"/>
              </a:rPr>
              <a:t>. </a:t>
            </a:r>
            <a:endParaRPr kumimoji="0" lang="en-US" sz="2600" b="0" u="none" strike="noStrike" kern="1200" cap="none" spc="-100" normalizeH="0" baseline="0" noProof="0" dirty="0">
              <a:ln w="3175">
                <a:noFill/>
              </a:ln>
              <a:uLnTx/>
              <a:uFillTx/>
              <a:latin typeface="Times New Roman" pitchFamily="18" charset="0"/>
              <a:cs typeface="Times New Roman" pitchFamily="18" charset="0"/>
            </a:endParaRPr>
          </a:p>
        </p:txBody>
      </p:sp>
      <p:sp>
        <p:nvSpPr>
          <p:cNvPr id="5" name="Rectangle 4"/>
          <p:cNvSpPr/>
          <p:nvPr/>
        </p:nvSpPr>
        <p:spPr bwMode="auto">
          <a:xfrm>
            <a:off x="6953250" y="1897038"/>
            <a:ext cx="1802396"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2634018" y="1897039"/>
            <a:ext cx="941695"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3654994861"/>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tx1"/>
                          </a:solidFill>
                          <a:effectLst/>
                          <a:latin typeface="Times New Roman" pitchFamily="18" charset="0"/>
                          <a:cs typeface="Times New Roman" pitchFamily="18" charset="0"/>
                        </a:rPr>
                        <a:t>season</a:t>
                      </a:r>
                      <a:endParaRPr lang="en-US" sz="1750" b="1" dirty="0">
                        <a:solidFill>
                          <a:schemeClr val="tx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pts</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3</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chemeClr val="bg1"/>
                          </a:solidFill>
                          <a:effectLst/>
                          <a:latin typeface="Times New Roman" pitchFamily="18" charset="0"/>
                          <a:cs typeface="Times New Roman" pitchFamily="18" charset="0"/>
                        </a:rPr>
                        <a:t>Celtics</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Nets</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5</a:t>
                      </a:r>
                      <a:endParaRPr lang="en-US" sz="1750" b="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b="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6</a:t>
                      </a:r>
                      <a:endParaRPr lang="en-US" sz="1750" b="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u="none"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27</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18</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8</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7</a:t>
                      </a:r>
                      <a:endParaRPr lang="en-US" sz="1750" b="1" i="1" baseline="-25000"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Wesley</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25</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Feb.</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tx1"/>
                          </a:solidFill>
                          <a:effectLst/>
                          <a:latin typeface="Times New Roman" pitchFamily="18" charset="0"/>
                          <a:cs typeface="Times New Roman" pitchFamily="18" charset="0"/>
                        </a:rPr>
                        <a:t>1995-96</a:t>
                      </a:r>
                      <a:endParaRPr lang="en-US" sz="1750" b="1" dirty="0" smtClean="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Celtics</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Nets</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tx1"/>
                          </a:solidFill>
                          <a:effectLst/>
                          <a:latin typeface="Times New Roman" pitchFamily="18" charset="0"/>
                          <a:cs typeface="Times New Roman" pitchFamily="18" charset="0"/>
                        </a:rPr>
                        <a:t>12</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13</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effectLst/>
                          <a:latin typeface="Times New Roman" pitchFamily="18" charset="0"/>
                          <a:cs typeface="Times New Roman" pitchFamily="18" charset="0"/>
                        </a:rPr>
                        <a:t>5</a:t>
                      </a:r>
                      <a:endParaRPr lang="en-US" sz="1750" b="1" dirty="0">
                        <a:solidFill>
                          <a:schemeClr val="tx1"/>
                        </a:solidFill>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Gamelogs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Rectangle 3"/>
          <p:cNvSpPr/>
          <p:nvPr/>
        </p:nvSpPr>
        <p:spPr bwMode="auto">
          <a:xfrm>
            <a:off x="6943725" y="1897038"/>
            <a:ext cx="1841168"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5" name="Rectangle 4"/>
          <p:cNvSpPr/>
          <p:nvPr/>
        </p:nvSpPr>
        <p:spPr bwMode="auto">
          <a:xfrm>
            <a:off x="3466546" y="1897039"/>
            <a:ext cx="1105454"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1838588625"/>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season</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b="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endParaRPr lang="en-US" sz="1750" b="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Nets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6</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chemeClr val="bg1"/>
                          </a:solidFill>
                          <a:effectLst/>
                          <a:latin typeface="Times New Roman" pitchFamily="18" charset="0"/>
                          <a:cs typeface="Times New Roman" pitchFamily="18" charset="0"/>
                        </a:rPr>
                        <a:t>27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18</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8</a:t>
                      </a:r>
                      <a:endParaRPr lang="en-US" sz="1750" b="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7</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Wesley</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25</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Feb.</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1995-96</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endParaRPr lang="en-US" sz="175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Nets</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12</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Gamelogs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4" name="Title 1"/>
          <p:cNvSpPr txBox="1">
            <a:spLocks/>
          </p:cNvSpPr>
          <p:nvPr/>
        </p:nvSpPr>
        <p:spPr>
          <a:xfrm>
            <a:off x="391708" y="5116856"/>
            <a:ext cx="8363938" cy="1080296"/>
          </a:xfrm>
          <a:prstGeom prst="rect">
            <a:avLst/>
          </a:prstGeom>
        </p:spPr>
        <p:txBody>
          <a:bodyPr vert="horz" wrap="square" lIns="0" tIns="0" rIns="0" bIns="0" rtlCol="0" anchor="t">
            <a:spAutoFit/>
          </a:bodyPr>
          <a:lstStyle/>
          <a:p>
            <a:pPr lvl="0" algn="just">
              <a:lnSpc>
                <a:spcPct val="90000"/>
              </a:lnSpc>
              <a:spcBef>
                <a:spcPct val="0"/>
              </a:spcBef>
              <a:buFont typeface="Wingdings" pitchFamily="2" charset="2"/>
              <a:buChar char="§"/>
            </a:pPr>
            <a:r>
              <a:rPr kumimoji="0" lang="en-US" sz="2600" b="0" i="0" u="none" strike="noStrike" kern="1200" cap="none" spc="-100" normalizeH="0" baseline="0" noProof="0" dirty="0" smtClean="0">
                <a:ln w="3175">
                  <a:noFill/>
                </a:ln>
                <a:uLnTx/>
                <a:uFillTx/>
                <a:latin typeface="Times New Roman" pitchFamily="18" charset="0"/>
                <a:ea typeface="+mn-ea"/>
                <a:cs typeface="Times New Roman" pitchFamily="18" charset="0"/>
              </a:rPr>
              <a:t>Wesley had </a:t>
            </a:r>
            <a:r>
              <a:rPr kumimoji="0" lang="en-US" sz="2600" b="0" i="0" u="none" strike="noStrike" kern="1200" cap="none" spc="-100" normalizeH="0" baseline="0" noProof="0" dirty="0" smtClean="0">
                <a:ln w="3175">
                  <a:noFill/>
                </a:ln>
                <a:solidFill>
                  <a:schemeClr val="accent6"/>
                </a:solidFill>
                <a:uLnTx/>
                <a:uFillTx/>
                <a:latin typeface="Times New Roman" pitchFamily="18" charset="0"/>
                <a:ea typeface="+mn-ea"/>
                <a:cs typeface="Times New Roman" pitchFamily="18" charset="0"/>
              </a:rPr>
              <a:t>13 assists and 5 rebounds </a:t>
            </a:r>
            <a:r>
              <a:rPr kumimoji="0" lang="en-US" sz="2600" b="0" i="0" u="none" strike="noStrike" kern="1200" cap="none" spc="-100" normalizeH="0" baseline="0" noProof="0" dirty="0" smtClean="0">
                <a:ln w="3175">
                  <a:noFill/>
                </a:ln>
                <a:uLnTx/>
                <a:uFillTx/>
                <a:latin typeface="Times New Roman" pitchFamily="18" charset="0"/>
                <a:ea typeface="+mn-ea"/>
                <a:cs typeface="Times New Roman" pitchFamily="18" charset="0"/>
              </a:rPr>
              <a:t>on February 25, 1996</a:t>
            </a:r>
            <a:r>
              <a:rPr kumimoji="0" lang="en-US" sz="2600" b="0" i="0" u="none" strike="noStrike" kern="1200" cap="none" spc="-100" normalizeH="0" noProof="0" dirty="0" smtClean="0">
                <a:ln w="3175">
                  <a:noFill/>
                </a:ln>
                <a:uLnTx/>
                <a:uFillTx/>
                <a:latin typeface="Times New Roman" pitchFamily="18" charset="0"/>
                <a:ea typeface="+mn-ea"/>
                <a:cs typeface="Times New Roman" pitchFamily="18" charset="0"/>
              </a:rPr>
              <a:t> to become the second </a:t>
            </a:r>
            <a:r>
              <a:rPr kumimoji="0" lang="en-US" sz="2600" b="0" i="0" u="none" strike="noStrike" kern="1200" cap="none" spc="-100" normalizeH="0" noProof="0" dirty="0" smtClean="0">
                <a:ln w="3175">
                  <a:noFill/>
                </a:ln>
                <a:solidFill>
                  <a:srgbClr val="00B050"/>
                </a:solidFill>
                <a:uLnTx/>
                <a:uFillTx/>
                <a:latin typeface="Times New Roman" pitchFamily="18" charset="0"/>
                <a:ea typeface="+mn-ea"/>
                <a:cs typeface="Times New Roman" pitchFamily="18" charset="0"/>
              </a:rPr>
              <a:t>Celtics</a:t>
            </a:r>
            <a:r>
              <a:rPr kumimoji="0" lang="en-US" sz="2600" b="0" i="0" u="none" strike="noStrike" kern="1200" cap="none" spc="-100" normalizeH="0" noProof="0" dirty="0" smtClean="0">
                <a:ln w="3175">
                  <a:noFill/>
                </a:ln>
                <a:uLnTx/>
                <a:uFillTx/>
                <a:latin typeface="Times New Roman" pitchFamily="18" charset="0"/>
                <a:ea typeface="+mn-ea"/>
                <a:cs typeface="Times New Roman" pitchFamily="18" charset="0"/>
              </a:rPr>
              <a:t> player </a:t>
            </a:r>
            <a:r>
              <a:rPr lang="en-US" sz="2600" spc="-100" dirty="0" smtClean="0">
                <a:ln w="3175">
                  <a:noFill/>
                </a:ln>
                <a:latin typeface="Times New Roman" pitchFamily="18" charset="0"/>
                <a:cs typeface="Times New Roman" pitchFamily="18" charset="0"/>
              </a:rPr>
              <a:t>with a 13/5 (assists/rebounds) game against the </a:t>
            </a:r>
            <a:r>
              <a:rPr lang="en-US" sz="2600" spc="-100" dirty="0" smtClean="0">
                <a:ln w="3175">
                  <a:noFill/>
                </a:ln>
                <a:solidFill>
                  <a:srgbClr val="00B050"/>
                </a:solidFill>
                <a:latin typeface="Times New Roman" pitchFamily="18" charset="0"/>
                <a:cs typeface="Times New Roman" pitchFamily="18" charset="0"/>
              </a:rPr>
              <a:t>Nets</a:t>
            </a:r>
            <a:r>
              <a:rPr lang="en-US" sz="2600" spc="-100" dirty="0" smtClean="0">
                <a:ln w="3175">
                  <a:noFill/>
                </a:ln>
                <a:latin typeface="Times New Roman" pitchFamily="18" charset="0"/>
                <a:cs typeface="Times New Roman" pitchFamily="18" charset="0"/>
              </a:rPr>
              <a:t>.</a:t>
            </a:r>
            <a:endParaRPr kumimoji="0" lang="en-US" sz="2600" b="0" i="0" u="none" strike="noStrike" kern="1200" cap="none" spc="-100" normalizeH="0" baseline="0" noProof="0" dirty="0">
              <a:ln w="3175">
                <a:noFill/>
              </a:ln>
              <a:uLnTx/>
              <a:uFillTx/>
              <a:latin typeface="Times New Roman" pitchFamily="18" charset="0"/>
              <a:ea typeface="+mn-ea"/>
              <a:cs typeface="Times New Roman" pitchFamily="18" charset="0"/>
            </a:endParaRPr>
          </a:p>
        </p:txBody>
      </p:sp>
      <p:sp>
        <p:nvSpPr>
          <p:cNvPr id="5" name="Rectangle 4"/>
          <p:cNvSpPr/>
          <p:nvPr/>
        </p:nvSpPr>
        <p:spPr bwMode="auto">
          <a:xfrm>
            <a:off x="7458075" y="1897038"/>
            <a:ext cx="1297571"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4449202" y="1897039"/>
            <a:ext cx="2633986"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42248"/>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Problem Definition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398157562"/>
              </p:ext>
            </p:extLst>
          </p:nvPr>
        </p:nvGraphicFramePr>
        <p:xfrm>
          <a:off x="457200" y="2412843"/>
          <a:ext cx="8229600" cy="259588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effectLst/>
                          <a:latin typeface="Times New Roman" pitchFamily="18" charset="0"/>
                          <a:cs typeface="Times New Roman" pitchFamily="18" charset="0"/>
                        </a:rPr>
                        <a:t>id</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player</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day</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month</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season</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team</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opp_team</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pts</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ast</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reb</a:t>
                      </a:r>
                      <a:endParaRPr lang="en-US" sz="1750" b="1" dirty="0">
                        <a:effectLst/>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Bogues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11</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Feb.</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1991-92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Hornets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Hawks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4</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Seikaly</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endParaRPr lang="en-US" sz="1750" dirty="0" smtClean="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1991-92</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Heat</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Hawks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24</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15</a:t>
                      </a:r>
                      <a:endParaRPr lang="en-US" sz="1750"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Sherman</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7</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Dec.</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1993-94</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Celtics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Nets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Wesley</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4</a:t>
                      </a:r>
                      <a:endParaRPr lang="en-US" sz="175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p>
                  </a:txBody>
                  <a:tcPr/>
                </a:tc>
                <a:tc>
                  <a:txBody>
                    <a:bodyPr/>
                    <a:lstStyle/>
                    <a:p>
                      <a:r>
                        <a:rPr lang="en-US" sz="1750" dirty="0" smtClean="0">
                          <a:latin typeface="Times New Roman" pitchFamily="18" charset="0"/>
                          <a:cs typeface="Times New Roman" pitchFamily="18" charset="0"/>
                        </a:rPr>
                        <a:t>Nets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i="1"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Wesley</a:t>
                      </a: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p>
                  </a:txBody>
                  <a:tcPr/>
                </a:tc>
                <a:tc>
                  <a:txBody>
                    <a:bodyPr/>
                    <a:lstStyle/>
                    <a:p>
                      <a:r>
                        <a:rPr lang="en-US" sz="1750" dirty="0" smtClean="0">
                          <a:latin typeface="Times New Roman" pitchFamily="18" charset="0"/>
                          <a:cs typeface="Times New Roman" pitchFamily="18" charset="0"/>
                        </a:rPr>
                        <a:t>Timberwolves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6</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Strictland</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Jan.</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1995-96</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Blazers</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27</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18</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8</a:t>
                      </a:r>
                      <a:endParaRPr lang="en-US" sz="1750" dirty="0">
                        <a:solidFill>
                          <a:schemeClr val="tx1"/>
                        </a:solidFill>
                        <a:latin typeface="Times New Roman" pitchFamily="18" charset="0"/>
                        <a:cs typeface="Times New Roman" pitchFamily="18" charset="0"/>
                      </a:endParaRPr>
                    </a:p>
                  </a:txBody>
                  <a:tcPr/>
                </a:tc>
              </a:tr>
            </a:tbl>
          </a:graphicData>
        </a:graphic>
      </p:graphicFrame>
      <p:sp>
        <p:nvSpPr>
          <p:cNvPr id="9" name="Rectangular Callout 8"/>
          <p:cNvSpPr/>
          <p:nvPr/>
        </p:nvSpPr>
        <p:spPr bwMode="auto">
          <a:xfrm>
            <a:off x="3794078" y="5345130"/>
            <a:ext cx="1894188" cy="341202"/>
          </a:xfrm>
          <a:prstGeom prst="wedgeRectCallout">
            <a:avLst>
              <a:gd name="adj1" fmla="val 6957"/>
              <a:gd name="adj2" fmla="val -147135"/>
            </a:avLst>
          </a:prstGeom>
          <a:solidFill>
            <a:schemeClr val="bg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a:r>
              <a:rPr lang="en-US" sz="1800" dirty="0" smtClean="0">
                <a:solidFill>
                  <a:schemeClr val="bg1"/>
                </a:solidFill>
                <a:latin typeface="Times New Roman" pitchFamily="18" charset="0"/>
                <a:cs typeface="Times New Roman" pitchFamily="18" charset="0"/>
              </a:rPr>
              <a:t>append-only table</a:t>
            </a:r>
            <a:endParaRPr lang="en-US" sz="1800" dirty="0">
              <a:solidFill>
                <a:schemeClr val="bg1"/>
              </a:solidFill>
              <a:latin typeface="Times New Roman" pitchFamily="18" charset="0"/>
              <a:cs typeface="Times New Roman" pitchFamily="18" charset="0"/>
            </a:endParaRPr>
          </a:p>
        </p:txBody>
      </p:sp>
      <p:sp>
        <p:nvSpPr>
          <p:cNvPr id="7" name="Rectangular Callout 6"/>
          <p:cNvSpPr/>
          <p:nvPr/>
        </p:nvSpPr>
        <p:spPr bwMode="auto">
          <a:xfrm>
            <a:off x="1941538" y="1746893"/>
            <a:ext cx="3289300" cy="341202"/>
          </a:xfrm>
          <a:prstGeom prst="wedgeRectCallout">
            <a:avLst>
              <a:gd name="adj1" fmla="val 64"/>
              <a:gd name="adj2" fmla="val 129221"/>
            </a:avLst>
          </a:prstGeom>
          <a:solidFill>
            <a:srgbClr val="00B05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a:r>
              <a:rPr lang="en-US" sz="1800" b="1" dirty="0">
                <a:solidFill>
                  <a:schemeClr val="bg1"/>
                </a:solidFill>
                <a:latin typeface="Times New Roman" pitchFamily="18" charset="0"/>
                <a:cs typeface="Times New Roman" pitchFamily="18" charset="0"/>
              </a:rPr>
              <a:t>Dimension space: </a:t>
            </a:r>
            <a:r>
              <a:rPr lang="en-US" sz="1800" i="1" dirty="0">
                <a:solidFill>
                  <a:schemeClr val="bg1"/>
                </a:solidFill>
                <a:latin typeface="Monotype Corsiva" pitchFamily="66" charset="0"/>
                <a:cs typeface="Times New Roman" pitchFamily="18" charset="0"/>
              </a:rPr>
              <a:t>D</a:t>
            </a:r>
            <a:r>
              <a:rPr lang="en-US" sz="1800" dirty="0">
                <a:solidFill>
                  <a:schemeClr val="bg1"/>
                </a:solidFill>
                <a:latin typeface="Times New Roman" pitchFamily="18" charset="0"/>
                <a:cs typeface="Times New Roman" pitchFamily="18" charset="0"/>
              </a:rPr>
              <a:t>={</a:t>
            </a:r>
            <a:r>
              <a:rPr lang="en-US" sz="1800" i="1" dirty="0">
                <a:solidFill>
                  <a:schemeClr val="bg1"/>
                </a:solidFill>
                <a:latin typeface="Times New Roman" pitchFamily="18" charset="0"/>
                <a:cs typeface="Times New Roman" pitchFamily="18" charset="0"/>
              </a:rPr>
              <a:t>d</a:t>
            </a:r>
            <a:r>
              <a:rPr lang="en-US" sz="1800" i="1" baseline="-25000" dirty="0">
                <a:solidFill>
                  <a:schemeClr val="bg1"/>
                </a:solidFill>
                <a:latin typeface="Times New Roman" pitchFamily="18" charset="0"/>
                <a:cs typeface="Times New Roman" pitchFamily="18" charset="0"/>
              </a:rPr>
              <a:t>1</a:t>
            </a:r>
            <a:r>
              <a:rPr lang="en-US" sz="1800" dirty="0">
                <a:solidFill>
                  <a:schemeClr val="bg1"/>
                </a:solidFill>
                <a:latin typeface="Times New Roman" pitchFamily="18" charset="0"/>
                <a:cs typeface="Times New Roman" pitchFamily="18" charset="0"/>
              </a:rPr>
              <a:t>,… ,</a:t>
            </a:r>
            <a:r>
              <a:rPr lang="en-US" sz="1800" i="1" dirty="0" err="1">
                <a:solidFill>
                  <a:schemeClr val="bg1"/>
                </a:solidFill>
                <a:latin typeface="Times New Roman" pitchFamily="18" charset="0"/>
                <a:cs typeface="Times New Roman" pitchFamily="18" charset="0"/>
              </a:rPr>
              <a:t>d</a:t>
            </a:r>
            <a:r>
              <a:rPr lang="en-US" sz="1800" i="1" baseline="-25000" dirty="0" err="1">
                <a:solidFill>
                  <a:schemeClr val="bg1"/>
                </a:solidFill>
                <a:latin typeface="Times New Roman" pitchFamily="18" charset="0"/>
                <a:cs typeface="Times New Roman" pitchFamily="18" charset="0"/>
              </a:rPr>
              <a:t>n</a:t>
            </a:r>
            <a:r>
              <a:rPr lang="en-US" sz="1800" dirty="0">
                <a:solidFill>
                  <a:schemeClr val="bg1"/>
                </a:solidFill>
                <a:latin typeface="Times New Roman" pitchFamily="18" charset="0"/>
                <a:cs typeface="Times New Roman" pitchFamily="18" charset="0"/>
              </a:rPr>
              <a:t>}</a:t>
            </a:r>
          </a:p>
        </p:txBody>
      </p:sp>
      <p:sp>
        <p:nvSpPr>
          <p:cNvPr id="10" name="Rectangular Callout 9"/>
          <p:cNvSpPr/>
          <p:nvPr/>
        </p:nvSpPr>
        <p:spPr bwMode="auto">
          <a:xfrm>
            <a:off x="5462648" y="1746892"/>
            <a:ext cx="3230975" cy="341202"/>
          </a:xfrm>
          <a:prstGeom prst="wedgeRectCallout">
            <a:avLst>
              <a:gd name="adj1" fmla="val 23504"/>
              <a:gd name="adj2" fmla="val 126780"/>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a:r>
              <a:rPr lang="en-US" sz="1800" b="1" dirty="0">
                <a:solidFill>
                  <a:schemeClr val="bg1"/>
                </a:solidFill>
                <a:latin typeface="Times New Roman" pitchFamily="18" charset="0"/>
                <a:cs typeface="Times New Roman" pitchFamily="18" charset="0"/>
              </a:rPr>
              <a:t>Measure space: </a:t>
            </a:r>
            <a:r>
              <a:rPr lang="en-US" sz="1800" i="1" dirty="0">
                <a:solidFill>
                  <a:schemeClr val="bg1"/>
                </a:solidFill>
                <a:latin typeface="Monotype Corsiva" pitchFamily="66" charset="0"/>
                <a:cs typeface="Times New Roman" pitchFamily="18" charset="0"/>
              </a:rPr>
              <a:t>M</a:t>
            </a:r>
            <a:r>
              <a:rPr lang="en-US" sz="1800" dirty="0">
                <a:solidFill>
                  <a:schemeClr val="bg1"/>
                </a:solidFill>
                <a:latin typeface="Times New Roman" pitchFamily="18" charset="0"/>
                <a:cs typeface="Times New Roman" pitchFamily="18" charset="0"/>
              </a:rPr>
              <a:t> ={</a:t>
            </a:r>
            <a:r>
              <a:rPr lang="en-US" sz="1800" i="1" dirty="0">
                <a:solidFill>
                  <a:schemeClr val="bg1"/>
                </a:solidFill>
                <a:latin typeface="Times New Roman" pitchFamily="18" charset="0"/>
                <a:cs typeface="Times New Roman" pitchFamily="18" charset="0"/>
              </a:rPr>
              <a:t>m</a:t>
            </a:r>
            <a:r>
              <a:rPr lang="en-US" sz="1800" i="1" baseline="-25000" dirty="0">
                <a:solidFill>
                  <a:schemeClr val="bg1"/>
                </a:solidFill>
                <a:latin typeface="Times New Roman" pitchFamily="18" charset="0"/>
                <a:cs typeface="Times New Roman" pitchFamily="18" charset="0"/>
              </a:rPr>
              <a:t>1</a:t>
            </a:r>
            <a:r>
              <a:rPr lang="en-US" sz="1800" dirty="0">
                <a:solidFill>
                  <a:schemeClr val="bg1"/>
                </a:solidFill>
                <a:latin typeface="Times New Roman" pitchFamily="18" charset="0"/>
                <a:cs typeface="Times New Roman" pitchFamily="18" charset="0"/>
              </a:rPr>
              <a:t>,… ,</a:t>
            </a:r>
            <a:r>
              <a:rPr lang="en-US" sz="1800" i="1" dirty="0" err="1">
                <a:solidFill>
                  <a:schemeClr val="bg1"/>
                </a:solidFill>
                <a:latin typeface="Times New Roman" pitchFamily="18" charset="0"/>
                <a:cs typeface="Times New Roman" pitchFamily="18" charset="0"/>
              </a:rPr>
              <a:t>m</a:t>
            </a:r>
            <a:r>
              <a:rPr lang="en-US" sz="1800" i="1" baseline="-25000" dirty="0" err="1">
                <a:solidFill>
                  <a:schemeClr val="bg1"/>
                </a:solidFill>
                <a:latin typeface="Times New Roman" pitchFamily="18" charset="0"/>
                <a:cs typeface="Times New Roman" pitchFamily="18" charset="0"/>
              </a:rPr>
              <a:t>s</a:t>
            </a:r>
            <a:r>
              <a:rPr lang="en-US" sz="1800" dirty="0">
                <a:solidFill>
                  <a:schemeClr val="bg1"/>
                </a:solidFill>
                <a:latin typeface="Times New Roman" pitchFamily="18" charset="0"/>
                <a:cs typeface="Times New Roman" pitchFamily="18" charset="0"/>
              </a:rPr>
              <a:t>}</a:t>
            </a:r>
          </a:p>
        </p:txBody>
      </p:sp>
      <p:sp>
        <p:nvSpPr>
          <p:cNvPr id="11" name="Rectangle 10"/>
          <p:cNvSpPr/>
          <p:nvPr/>
        </p:nvSpPr>
        <p:spPr bwMode="auto">
          <a:xfrm>
            <a:off x="6960357" y="2361063"/>
            <a:ext cx="1812168" cy="2743200"/>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887104" y="2361063"/>
            <a:ext cx="6191031" cy="2743200"/>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7523871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2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edge">
                                      <p:cBhvr>
                                        <p:cTn id="10" dur="2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par>
                                <p:cTn id="16" presetID="2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edge">
                                      <p:cBhvr>
                                        <p:cTn id="18"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Problem Definition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31079"/>
          </a:xfrm>
          <a:prstGeom prst="rect">
            <a:avLst/>
          </a:prstGeom>
        </p:spPr>
        <p:txBody>
          <a:bodyPr vert="horz" wrap="square" lIns="0" tIns="0" rIns="0" bIns="0" rtlCol="0">
            <a:spAutoFit/>
          </a:bodyPr>
          <a:lstStyle/>
          <a:p>
            <a:pPr>
              <a:buFont typeface="Wingdings" pitchFamily="2" charset="2"/>
              <a:buChar char="q"/>
            </a:pPr>
            <a:r>
              <a:rPr lang="en-US" sz="2550" dirty="0" smtClean="0">
                <a:solidFill>
                  <a:schemeClr val="accent3"/>
                </a:solidFill>
                <a:latin typeface="Times New Roman" pitchFamily="18" charset="0"/>
                <a:cs typeface="Times New Roman" pitchFamily="18" charset="0"/>
              </a:rPr>
              <a:t>Constraint (</a:t>
            </a:r>
            <a:r>
              <a:rPr lang="en-US" sz="2550" i="1" dirty="0" smtClean="0">
                <a:solidFill>
                  <a:schemeClr val="accent3"/>
                </a:solidFill>
                <a:latin typeface="Times New Roman" pitchFamily="18" charset="0"/>
                <a:cs typeface="Times New Roman" pitchFamily="18" charset="0"/>
              </a:rPr>
              <a:t>C</a:t>
            </a:r>
            <a:r>
              <a:rPr lang="en-US" sz="2550" dirty="0" smtClean="0">
                <a:solidFill>
                  <a:schemeClr val="accent3"/>
                </a:solidFill>
                <a:latin typeface="Times New Roman" pitchFamily="18" charset="0"/>
                <a:cs typeface="Times New Roman" pitchFamily="18" charset="0"/>
              </a:rPr>
              <a:t>): </a:t>
            </a:r>
            <a:r>
              <a:rPr lang="en-US" sz="2550" i="1" dirty="0" smtClean="0">
                <a:latin typeface="Times New Roman" pitchFamily="18" charset="0"/>
                <a:cs typeface="Times New Roman" pitchFamily="18" charset="0"/>
              </a:rPr>
              <a:t>d</a:t>
            </a:r>
            <a:r>
              <a:rPr lang="en-US" sz="2550" i="1" baseline="-25000" dirty="0" smtClean="0">
                <a:latin typeface="Times New Roman" pitchFamily="18" charset="0"/>
                <a:cs typeface="Times New Roman" pitchFamily="18" charset="0"/>
              </a:rPr>
              <a:t>1</a:t>
            </a:r>
            <a:r>
              <a:rPr lang="en-US" sz="2550" dirty="0" smtClean="0">
                <a:latin typeface="Times New Roman" pitchFamily="18" charset="0"/>
                <a:cs typeface="Times New Roman" pitchFamily="18" charset="0"/>
              </a:rPr>
              <a:t>=</a:t>
            </a:r>
            <a:r>
              <a:rPr lang="en-US" sz="2550" i="1" dirty="0" smtClean="0">
                <a:latin typeface="Times New Roman" pitchFamily="18" charset="0"/>
                <a:cs typeface="Times New Roman" pitchFamily="18" charset="0"/>
              </a:rPr>
              <a:t>v</a:t>
            </a:r>
            <a:r>
              <a:rPr lang="en-US" sz="2550" i="1" baseline="-25000" dirty="0" smtClean="0">
                <a:latin typeface="Times New Roman" pitchFamily="18" charset="0"/>
                <a:cs typeface="Times New Roman" pitchFamily="18" charset="0"/>
              </a:rPr>
              <a:t>1</a:t>
            </a:r>
            <a:r>
              <a:rPr lang="en-US" sz="2550" dirty="0" smtClean="0">
                <a:latin typeface="Times New Roman" pitchFamily="18" charset="0"/>
                <a:cs typeface="Times New Roman" pitchFamily="18" charset="0"/>
              </a:rPr>
              <a:t>∧</a:t>
            </a:r>
            <a:r>
              <a:rPr lang="en-US" sz="2550" i="1" dirty="0" smtClean="0">
                <a:latin typeface="Times New Roman" pitchFamily="18" charset="0"/>
                <a:cs typeface="Times New Roman" pitchFamily="18" charset="0"/>
              </a:rPr>
              <a:t>d</a:t>
            </a:r>
            <a:r>
              <a:rPr lang="en-US" sz="2550" i="1" baseline="-25000" dirty="0" smtClean="0">
                <a:latin typeface="Times New Roman" pitchFamily="18" charset="0"/>
                <a:cs typeface="Times New Roman" pitchFamily="18" charset="0"/>
              </a:rPr>
              <a:t>2</a:t>
            </a:r>
            <a:r>
              <a:rPr lang="en-US" sz="2550" dirty="0" smtClean="0">
                <a:latin typeface="Times New Roman" pitchFamily="18" charset="0"/>
                <a:cs typeface="Times New Roman" pitchFamily="18" charset="0"/>
              </a:rPr>
              <a:t>=</a:t>
            </a:r>
            <a:r>
              <a:rPr lang="en-US" sz="2550" i="1" dirty="0" smtClean="0">
                <a:latin typeface="Times New Roman" pitchFamily="18" charset="0"/>
                <a:cs typeface="Times New Roman" pitchFamily="18" charset="0"/>
              </a:rPr>
              <a:t>v</a:t>
            </a:r>
            <a:r>
              <a:rPr lang="en-US" sz="2550" i="1" baseline="-25000" dirty="0" smtClean="0">
                <a:latin typeface="Times New Roman" pitchFamily="18" charset="0"/>
                <a:cs typeface="Times New Roman" pitchFamily="18" charset="0"/>
              </a:rPr>
              <a:t>2</a:t>
            </a:r>
            <a:r>
              <a:rPr lang="en-US" sz="2550" dirty="0" smtClean="0">
                <a:latin typeface="Times New Roman" pitchFamily="18" charset="0"/>
                <a:cs typeface="Times New Roman" pitchFamily="18" charset="0"/>
              </a:rPr>
              <a:t>∧. . . ∧ </a:t>
            </a:r>
            <a:r>
              <a:rPr lang="en-US" sz="2550" i="1" dirty="0" err="1" smtClean="0">
                <a:latin typeface="Times New Roman" pitchFamily="18" charset="0"/>
                <a:cs typeface="Times New Roman" pitchFamily="18" charset="0"/>
              </a:rPr>
              <a:t>d</a:t>
            </a:r>
            <a:r>
              <a:rPr lang="en-US" sz="2550" i="1" baseline="-25000" dirty="0" err="1" smtClean="0">
                <a:latin typeface="Times New Roman" pitchFamily="18" charset="0"/>
                <a:cs typeface="Times New Roman" pitchFamily="18" charset="0"/>
              </a:rPr>
              <a:t>n</a:t>
            </a:r>
            <a:r>
              <a:rPr lang="en-US" sz="2550" dirty="0" smtClean="0">
                <a:latin typeface="Times New Roman" pitchFamily="18" charset="0"/>
                <a:cs typeface="Times New Roman" pitchFamily="18" charset="0"/>
              </a:rPr>
              <a:t>=</a:t>
            </a:r>
            <a:r>
              <a:rPr lang="en-US" sz="2550" i="1" dirty="0" err="1" smtClean="0">
                <a:latin typeface="Times New Roman" pitchFamily="18" charset="0"/>
                <a:cs typeface="Times New Roman" pitchFamily="18" charset="0"/>
              </a:rPr>
              <a:t>v</a:t>
            </a:r>
            <a:r>
              <a:rPr lang="en-US" sz="2550" i="1" baseline="-25000" dirty="0" err="1" smtClean="0">
                <a:latin typeface="Times New Roman" pitchFamily="18" charset="0"/>
                <a:cs typeface="Times New Roman" pitchFamily="18" charset="0"/>
              </a:rPr>
              <a:t>n</a:t>
            </a:r>
            <a:r>
              <a:rPr lang="en-US" sz="2550" dirty="0" smtClean="0">
                <a:latin typeface="Times New Roman" pitchFamily="18" charset="0"/>
                <a:cs typeface="Times New Roman" pitchFamily="18" charset="0"/>
              </a:rPr>
              <a:t>, </a:t>
            </a:r>
            <a:r>
              <a:rPr lang="en-US" sz="2550" i="1" dirty="0" err="1" smtClean="0">
                <a:latin typeface="Times New Roman" pitchFamily="18" charset="0"/>
                <a:cs typeface="Times New Roman" pitchFamily="18" charset="0"/>
              </a:rPr>
              <a:t>v</a:t>
            </a:r>
            <a:r>
              <a:rPr lang="en-US" sz="2550" i="1" baseline="-25000" dirty="0" err="1" smtClean="0">
                <a:latin typeface="Times New Roman" pitchFamily="18" charset="0"/>
                <a:cs typeface="Times New Roman" pitchFamily="18" charset="0"/>
              </a:rPr>
              <a:t>i</a:t>
            </a:r>
            <a:r>
              <a:rPr lang="en-US" sz="2550" dirty="0" err="1" smtClean="0">
                <a:latin typeface="Times New Roman" pitchFamily="18" charset="0"/>
                <a:cs typeface="Times New Roman" pitchFamily="18" charset="0"/>
              </a:rPr>
              <a:t>∈</a:t>
            </a:r>
            <a:r>
              <a:rPr lang="en-US" sz="2550" i="1" dirty="0" err="1" smtClean="0">
                <a:latin typeface="Times New Roman" pitchFamily="18" charset="0"/>
                <a:cs typeface="Times New Roman" pitchFamily="18" charset="0"/>
              </a:rPr>
              <a:t>dom</a:t>
            </a:r>
            <a:r>
              <a:rPr lang="en-US" sz="2550" dirty="0" smtClean="0">
                <a:latin typeface="Times New Roman" pitchFamily="18" charset="0"/>
                <a:cs typeface="Times New Roman" pitchFamily="18" charset="0"/>
              </a:rPr>
              <a:t>(</a:t>
            </a:r>
            <a:r>
              <a:rPr lang="en-US" sz="2550" i="1" dirty="0" err="1" smtClean="0">
                <a:latin typeface="Times New Roman" pitchFamily="18" charset="0"/>
                <a:cs typeface="Times New Roman" pitchFamily="18" charset="0"/>
              </a:rPr>
              <a:t>d</a:t>
            </a:r>
            <a:r>
              <a:rPr lang="en-US" sz="2550" i="1" baseline="-25000" dirty="0" err="1" smtClean="0">
                <a:latin typeface="Times New Roman" pitchFamily="18" charset="0"/>
                <a:cs typeface="Times New Roman" pitchFamily="18" charset="0"/>
              </a:rPr>
              <a:t>i</a:t>
            </a:r>
            <a:r>
              <a:rPr lang="en-US" sz="2550" dirty="0" smtClean="0">
                <a:latin typeface="Times New Roman" pitchFamily="18" charset="0"/>
                <a:cs typeface="Times New Roman" pitchFamily="18" charset="0"/>
              </a:rPr>
              <a:t>)∪{∗}</a:t>
            </a:r>
          </a:p>
          <a:p>
            <a:pPr marL="685924" lvl="1" indent="-342900">
              <a:buFont typeface="Wingdings" pitchFamily="2" charset="2"/>
              <a:buChar char="§"/>
            </a:pPr>
            <a:r>
              <a:rPr lang="en-US" sz="2400" dirty="0" smtClean="0">
                <a:latin typeface="Times New Roman" pitchFamily="18" charset="0"/>
                <a:cs typeface="Times New Roman" pitchFamily="18" charset="0"/>
              </a:rPr>
              <a:t>team=</a:t>
            </a:r>
            <a:r>
              <a:rPr lang="en-US" sz="2400" i="1" dirty="0" smtClean="0">
                <a:latin typeface="Times New Roman" pitchFamily="18" charset="0"/>
                <a:cs typeface="Times New Roman" pitchFamily="18" charset="0"/>
              </a:rPr>
              <a:t>Celtics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opp_team</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Nets</a:t>
            </a:r>
            <a:endParaRPr lang="en-US" sz="2400" spc="-50" dirty="0">
              <a:solidFill>
                <a:schemeClr val="bg1"/>
              </a:solidFill>
              <a:latin typeface="Times New Roman" pitchFamily="18" charset="0"/>
              <a:ea typeface="Segoe UI" pitchFamily="34" charset="0"/>
              <a:cs typeface="Times New Roman" pitchFamily="18" charset="0"/>
            </a:endParaRPr>
          </a:p>
          <a:p>
            <a:pPr lvl="1"/>
            <a:endParaRPr lang="en-US" sz="2400" dirty="0" smtClean="0">
              <a:latin typeface="Times New Roman" pitchFamily="18" charset="0"/>
              <a:cs typeface="Times New Roman"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3797107981"/>
              </p:ext>
            </p:extLst>
          </p:nvPr>
        </p:nvGraphicFramePr>
        <p:xfrm>
          <a:off x="457200" y="2412843"/>
          <a:ext cx="8229600" cy="259588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season</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tx1"/>
                          </a:solidFill>
                          <a:latin typeface="Times New Roman" pitchFamily="18" charset="0"/>
                          <a:cs typeface="Times New Roman" pitchFamily="18" charset="0"/>
                        </a:rPr>
                        <a:t>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opp_team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rb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tx1"/>
                          </a:solidFill>
                          <a:effectLst/>
                          <a:latin typeface="Times New Roman" pitchFamily="18" charset="0"/>
                          <a:cs typeface="Times New Roman" pitchFamily="18" charset="0"/>
                        </a:rPr>
                        <a:t>t</a:t>
                      </a:r>
                      <a:r>
                        <a:rPr lang="en-US" sz="1750" b="0" i="1" baseline="-25000" dirty="0" smtClean="0">
                          <a:solidFill>
                            <a:schemeClr val="tx1"/>
                          </a:solidFill>
                          <a:effectLst/>
                          <a:latin typeface="Times New Roman" pitchFamily="18" charset="0"/>
                          <a:cs typeface="Times New Roman" pitchFamily="18" charset="0"/>
                        </a:rPr>
                        <a:t>3</a:t>
                      </a:r>
                      <a:endParaRPr lang="en-US" sz="1750" b="0" i="1" baseline="-2500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chemeClr val="tx1"/>
                          </a:solidFill>
                          <a:effectLst/>
                          <a:latin typeface="Times New Roman" pitchFamily="18" charset="0"/>
                          <a:cs typeface="Times New Roman" pitchFamily="18" charset="0"/>
                        </a:rPr>
                        <a:t>Celtics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Nets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5</a:t>
                      </a:r>
                      <a:endParaRPr lang="en-US" sz="1750" b="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6</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chemeClr val="bg1"/>
                          </a:solidFill>
                          <a:effectLst/>
                          <a:latin typeface="Times New Roman" pitchFamily="18" charset="0"/>
                          <a:cs typeface="Times New Roman" pitchFamily="18" charset="0"/>
                        </a:rPr>
                        <a:t>27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18</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8</a:t>
                      </a:r>
                      <a:endParaRPr lang="en-US" sz="1750" b="0" dirty="0">
                        <a:solidFill>
                          <a:schemeClr val="bg1"/>
                        </a:solidFill>
                        <a:effectLst/>
                        <a:latin typeface="Times New Roman" pitchFamily="18" charset="0"/>
                        <a:cs typeface="Times New Roman" pitchFamily="18" charset="0"/>
                      </a:endParaRPr>
                    </a:p>
                  </a:txBody>
                  <a:tcPr/>
                </a:tc>
              </a:tr>
            </a:tbl>
          </a:graphicData>
        </a:graphic>
      </p:graphicFrame>
      <p:sp>
        <p:nvSpPr>
          <p:cNvPr id="6" name="Rectangle 5"/>
          <p:cNvSpPr/>
          <p:nvPr/>
        </p:nvSpPr>
        <p:spPr bwMode="auto">
          <a:xfrm>
            <a:off x="4367284" y="2361063"/>
            <a:ext cx="2729552" cy="2743200"/>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3989319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Problem Definition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84940"/>
          </a:xfrm>
          <a:prstGeom prst="rect">
            <a:avLst/>
          </a:prstGeom>
        </p:spPr>
        <p:txBody>
          <a:bodyPr vert="horz" wrap="square" lIns="0" tIns="0" rIns="0" bIns="0" rtlCol="0">
            <a:spAutoFit/>
          </a:bodyPr>
          <a:lstStyle/>
          <a:p>
            <a:pPr>
              <a:buFont typeface="Wingdings" pitchFamily="2" charset="2"/>
              <a:buChar char="q"/>
            </a:pPr>
            <a:r>
              <a:rPr lang="en-US" sz="2550" dirty="0" smtClean="0">
                <a:solidFill>
                  <a:schemeClr val="accent3"/>
                </a:solidFill>
                <a:latin typeface="Times New Roman" pitchFamily="18" charset="0"/>
                <a:cs typeface="Times New Roman" pitchFamily="18" charset="0"/>
              </a:rPr>
              <a:t>Constraint-Measure Pair (</a:t>
            </a:r>
            <a:r>
              <a:rPr lang="en-US" sz="2550" i="1" dirty="0" smtClean="0">
                <a:solidFill>
                  <a:schemeClr val="accent3"/>
                </a:solidFill>
                <a:latin typeface="Times New Roman" pitchFamily="18" charset="0"/>
                <a:cs typeface="Times New Roman" pitchFamily="18" charset="0"/>
              </a:rPr>
              <a:t>C</a:t>
            </a:r>
            <a:r>
              <a:rPr lang="en-US" sz="2550" dirty="0" smtClean="0">
                <a:solidFill>
                  <a:schemeClr val="accent3"/>
                </a:solidFill>
                <a:latin typeface="Times New Roman" pitchFamily="18" charset="0"/>
                <a:cs typeface="Times New Roman" pitchFamily="18" charset="0"/>
              </a:rPr>
              <a:t>, </a:t>
            </a:r>
            <a:r>
              <a:rPr lang="en-US" sz="2550" i="1" dirty="0" smtClean="0">
                <a:solidFill>
                  <a:schemeClr val="accent3"/>
                </a:solidFill>
                <a:latin typeface="Times New Roman" pitchFamily="18" charset="0"/>
                <a:cs typeface="Times New Roman" pitchFamily="18" charset="0"/>
              </a:rPr>
              <a:t>M</a:t>
            </a:r>
            <a:r>
              <a:rPr lang="en-US" sz="2550" dirty="0" smtClean="0">
                <a:solidFill>
                  <a:schemeClr val="accent3"/>
                </a:solidFill>
                <a:latin typeface="Times New Roman" pitchFamily="18" charset="0"/>
                <a:cs typeface="Times New Roman" pitchFamily="18" charset="0"/>
              </a:rPr>
              <a:t>): </a:t>
            </a:r>
            <a:r>
              <a:rPr lang="en-US" sz="2550" dirty="0" smtClean="0">
                <a:latin typeface="Times New Roman" pitchFamily="18" charset="0"/>
                <a:cs typeface="Times New Roman" pitchFamily="18" charset="0"/>
              </a:rPr>
              <a:t>Combination of a constraint and measure subspace</a:t>
            </a:r>
          </a:p>
          <a:p>
            <a:pPr marL="685924" lvl="1" indent="-342900">
              <a:buFont typeface="Wingdings" pitchFamily="2" charset="2"/>
              <a:buChar char="§"/>
            </a:pPr>
            <a:r>
              <a:rPr lang="en-US" sz="2400" spc="-50" dirty="0">
                <a:latin typeface="Times New Roman" pitchFamily="18" charset="0"/>
                <a:ea typeface="Segoe UI" pitchFamily="34" charset="0"/>
                <a:cs typeface="Times New Roman" pitchFamily="18" charset="0"/>
              </a:rPr>
              <a:t>(</a:t>
            </a:r>
            <a:r>
              <a:rPr lang="en-US" sz="2400" dirty="0" smtClean="0">
                <a:latin typeface="Times New Roman" pitchFamily="18" charset="0"/>
                <a:cs typeface="Times New Roman" pitchFamily="18" charset="0"/>
              </a:rPr>
              <a:t>team</a:t>
            </a:r>
            <a:r>
              <a:rPr lang="en-US" sz="2400" i="1" dirty="0" smtClean="0">
                <a:latin typeface="Times New Roman" pitchFamily="18" charset="0"/>
                <a:cs typeface="Times New Roman" pitchFamily="18" charset="0"/>
              </a:rPr>
              <a:t>=Celtics </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opp_team</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Nets</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assists,rebounds</a:t>
            </a:r>
            <a:r>
              <a:rPr lang="en-US" sz="2400" dirty="0" smtClean="0">
                <a:latin typeface="Times New Roman" pitchFamily="18" charset="0"/>
                <a:cs typeface="Times New Roman" pitchFamily="18" charset="0"/>
              </a:rPr>
              <a:t>}</a:t>
            </a:r>
            <a:r>
              <a:rPr lang="en-US" sz="2400" spc="-50" dirty="0" smtClean="0">
                <a:latin typeface="Times New Roman" pitchFamily="18" charset="0"/>
                <a:ea typeface="Segoe UI" pitchFamily="34" charset="0"/>
                <a:cs typeface="Times New Roman" pitchFamily="18" charset="0"/>
              </a:rPr>
              <a:t>)</a:t>
            </a:r>
            <a:endParaRPr lang="en-US" sz="2400" dirty="0" smtClean="0">
              <a:latin typeface="Times New Roman" pitchFamily="18" charset="0"/>
              <a:cs typeface="Times New Roman"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1612811357"/>
              </p:ext>
            </p:extLst>
          </p:nvPr>
        </p:nvGraphicFramePr>
        <p:xfrm>
          <a:off x="457200" y="2410163"/>
          <a:ext cx="8229600" cy="259588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season</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tx1"/>
                          </a:solidFill>
                          <a:latin typeface="Times New Roman" pitchFamily="18" charset="0"/>
                          <a:cs typeface="Times New Roman" pitchFamily="18" charset="0"/>
                        </a:rPr>
                        <a:t>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opp_team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ast</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reb</a:t>
                      </a:r>
                      <a:endParaRPr lang="en-US" sz="1750" b="1"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tx1"/>
                          </a:solidFill>
                          <a:effectLst/>
                          <a:latin typeface="Times New Roman" pitchFamily="18" charset="0"/>
                          <a:cs typeface="Times New Roman" pitchFamily="18" charset="0"/>
                        </a:rPr>
                        <a:t>t</a:t>
                      </a:r>
                      <a:r>
                        <a:rPr lang="en-US" sz="1750" b="0" i="1" baseline="-25000" dirty="0" smtClean="0">
                          <a:solidFill>
                            <a:schemeClr val="tx1"/>
                          </a:solidFill>
                          <a:effectLst/>
                          <a:latin typeface="Times New Roman" pitchFamily="18" charset="0"/>
                          <a:cs typeface="Times New Roman" pitchFamily="18" charset="0"/>
                        </a:rPr>
                        <a:t>3</a:t>
                      </a:r>
                      <a:endParaRPr lang="en-US" sz="1750" b="0" i="1" baseline="-2500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chemeClr val="tx1"/>
                          </a:solidFill>
                          <a:effectLst/>
                          <a:latin typeface="Times New Roman" pitchFamily="18" charset="0"/>
                          <a:cs typeface="Times New Roman" pitchFamily="18" charset="0"/>
                        </a:rPr>
                        <a:t>Celtics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Nets</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13</a:t>
                      </a:r>
                      <a:endParaRPr lang="en-US" sz="1750" b="0" dirty="0">
                        <a:solidFill>
                          <a:schemeClr val="tx1"/>
                        </a:solidFill>
                        <a:effectLst/>
                        <a:latin typeface="Times New Roman" pitchFamily="18" charset="0"/>
                        <a:cs typeface="Times New Roman" pitchFamily="18" charset="0"/>
                      </a:endParaRPr>
                    </a:p>
                  </a:txBody>
                  <a:tcPr/>
                </a:tc>
                <a:tc>
                  <a:txBody>
                    <a:bodyPr/>
                    <a:lstStyle/>
                    <a:p>
                      <a:r>
                        <a:rPr lang="en-US" sz="1750" b="0" dirty="0" smtClean="0">
                          <a:solidFill>
                            <a:schemeClr val="tx1"/>
                          </a:solidFill>
                          <a:effectLst/>
                          <a:latin typeface="Times New Roman" pitchFamily="18" charset="0"/>
                          <a:cs typeface="Times New Roman" pitchFamily="18" charset="0"/>
                        </a:rPr>
                        <a:t>5</a:t>
                      </a:r>
                      <a:endParaRPr lang="en-US" sz="1750" b="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6</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chemeClr val="bg1"/>
                          </a:solidFill>
                          <a:effectLst/>
                          <a:latin typeface="Times New Roman" pitchFamily="18" charset="0"/>
                          <a:cs typeface="Times New Roman" pitchFamily="18" charset="0"/>
                        </a:rPr>
                        <a:t>27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18</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8</a:t>
                      </a:r>
                      <a:endParaRPr lang="en-US" sz="1750" b="0" dirty="0">
                        <a:solidFill>
                          <a:schemeClr val="bg1"/>
                        </a:solidFill>
                        <a:effectLst/>
                        <a:latin typeface="Times New Roman" pitchFamily="18" charset="0"/>
                        <a:cs typeface="Times New Roman" pitchFamily="18" charset="0"/>
                      </a:endParaRPr>
                    </a:p>
                  </a:txBody>
                  <a:tcPr/>
                </a:tc>
              </a:tr>
            </a:tbl>
          </a:graphicData>
        </a:graphic>
      </p:graphicFrame>
      <p:sp>
        <p:nvSpPr>
          <p:cNvPr id="5" name="Rectangle 4"/>
          <p:cNvSpPr/>
          <p:nvPr/>
        </p:nvSpPr>
        <p:spPr bwMode="auto">
          <a:xfrm>
            <a:off x="7451678" y="2361063"/>
            <a:ext cx="1310184" cy="2743200"/>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 name="Rectangle 6"/>
          <p:cNvSpPr/>
          <p:nvPr/>
        </p:nvSpPr>
        <p:spPr bwMode="auto">
          <a:xfrm>
            <a:off x="4367284" y="2361063"/>
            <a:ext cx="2729552" cy="2743200"/>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394493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Problem Definition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500411"/>
          </a:xfrm>
          <a:prstGeom prst="rect">
            <a:avLst/>
          </a:prstGeom>
        </p:spPr>
        <p:txBody>
          <a:bodyPr vert="horz" wrap="square" lIns="0" tIns="0" rIns="0" bIns="0" rtlCol="0">
            <a:spAutoFit/>
          </a:bodyPr>
          <a:lstStyle/>
          <a:p>
            <a:pPr>
              <a:buFont typeface="Wingdings" pitchFamily="2" charset="2"/>
              <a:buChar char="q"/>
            </a:pPr>
            <a:r>
              <a:rPr lang="en-US" sz="2550" dirty="0">
                <a:solidFill>
                  <a:schemeClr val="accent3"/>
                </a:solidFill>
                <a:latin typeface="Times New Roman" pitchFamily="18" charset="0"/>
                <a:cs typeface="Times New Roman" pitchFamily="18" charset="0"/>
              </a:rPr>
              <a:t>Contextual skyline: </a:t>
            </a:r>
            <a:r>
              <a:rPr lang="en-US" sz="2550" dirty="0" smtClean="0">
                <a:latin typeface="Times New Roman" pitchFamily="18" charset="0"/>
                <a:cs typeface="Times New Roman" pitchFamily="18" charset="0"/>
              </a:rPr>
              <a:t>skyline regarding (</a:t>
            </a:r>
            <a:r>
              <a:rPr lang="en-US" sz="2550" i="1" smtClean="0">
                <a:latin typeface="Times New Roman" pitchFamily="18" charset="0"/>
                <a:cs typeface="Times New Roman" pitchFamily="18" charset="0"/>
              </a:rPr>
              <a:t>C</a:t>
            </a:r>
            <a:r>
              <a:rPr lang="en-US" sz="2550" smtClean="0">
                <a:latin typeface="Times New Roman" pitchFamily="18" charset="0"/>
                <a:cs typeface="Times New Roman" pitchFamily="18" charset="0"/>
              </a:rPr>
              <a:t>, </a:t>
            </a:r>
            <a:r>
              <a:rPr lang="en-US" sz="2550" i="1" smtClean="0">
                <a:latin typeface="Times New Roman" pitchFamily="18" charset="0"/>
                <a:cs typeface="Times New Roman" pitchFamily="18" charset="0"/>
              </a:rPr>
              <a:t>M</a:t>
            </a:r>
            <a:r>
              <a:rPr lang="en-US" sz="2550" dirty="0">
                <a:latin typeface="Times New Roman" pitchFamily="18" charset="0"/>
                <a:cs typeface="Times New Roman" pitchFamily="18" charset="0"/>
              </a:rPr>
              <a:t>)</a:t>
            </a:r>
            <a:endParaRPr lang="en-US" sz="2550" dirty="0" smtClean="0">
              <a:latin typeface="Times New Roman" pitchFamily="18" charset="0"/>
              <a:cs typeface="Times New Roman" pitchFamily="18" charset="0"/>
            </a:endParaRPr>
          </a:p>
          <a:p>
            <a:pPr marL="800224" lvl="1" indent="-457200">
              <a:buFont typeface="Wingdings" pitchFamily="2" charset="2"/>
              <a:buChar char="§"/>
            </a:pPr>
            <a:r>
              <a:rPr lang="en-US" sz="2400" i="1" dirty="0" err="1" smtClean="0">
                <a:latin typeface="Times New Roman" pitchFamily="18" charset="0"/>
                <a:cs typeface="Times New Roman" pitchFamily="18" charset="0"/>
              </a:rPr>
              <a:t>σ</a:t>
            </a:r>
            <a:r>
              <a:rPr lang="en-US" sz="2400" baseline="-25000" dirty="0" err="1" smtClean="0">
                <a:latin typeface="Times New Roman" pitchFamily="18" charset="0"/>
                <a:cs typeface="Times New Roman" pitchFamily="18" charset="0"/>
              </a:rPr>
              <a:t>team</a:t>
            </a:r>
            <a:r>
              <a:rPr lang="en-US" sz="2400" i="1" baseline="-25000" dirty="0" smtClean="0">
                <a:latin typeface="Times New Roman" pitchFamily="18" charset="0"/>
                <a:cs typeface="Times New Roman" pitchFamily="18" charset="0"/>
              </a:rPr>
              <a:t>=Celtics </a:t>
            </a:r>
            <a:r>
              <a:rPr lang="en-US" sz="2400" baseline="-25000" dirty="0" smtClean="0">
                <a:latin typeface="Times New Roman" pitchFamily="18" charset="0"/>
                <a:cs typeface="Times New Roman" pitchFamily="18" charset="0"/>
              </a:rPr>
              <a:t>∧ </a:t>
            </a:r>
            <a:r>
              <a:rPr lang="en-US" sz="2400" baseline="-25000" dirty="0" err="1" smtClean="0">
                <a:latin typeface="Times New Roman" pitchFamily="18" charset="0"/>
                <a:cs typeface="Times New Roman" pitchFamily="18" charset="0"/>
              </a:rPr>
              <a:t>opp_team</a:t>
            </a:r>
            <a:r>
              <a:rPr lang="en-US" sz="2400" baseline="-25000" dirty="0" smtClean="0">
                <a:latin typeface="Times New Roman" pitchFamily="18" charset="0"/>
                <a:cs typeface="Times New Roman" pitchFamily="18" charset="0"/>
              </a:rPr>
              <a:t>=</a:t>
            </a:r>
            <a:r>
              <a:rPr lang="en-US" sz="2400" i="1" baseline="-25000" dirty="0" smtClean="0">
                <a:latin typeface="Times New Roman" pitchFamily="18" charset="0"/>
                <a:cs typeface="Times New Roman" pitchFamily="18" charset="0"/>
              </a:rPr>
              <a:t>Nets</a:t>
            </a:r>
            <a:r>
              <a:rPr lang="en-US" sz="24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R</a:t>
            </a:r>
            <a:r>
              <a:rPr lang="en-US" sz="2400" dirty="0" smtClean="0">
                <a:latin typeface="Times New Roman" pitchFamily="18" charset="0"/>
                <a:cs typeface="Times New Roman" pitchFamily="18" charset="0"/>
              </a:rPr>
              <a:t>), </a:t>
            </a:r>
            <a:r>
              <a:rPr lang="en-US" sz="2400" i="1" dirty="0" smtClean="0">
                <a:latin typeface="Times New Roman" pitchFamily="18" charset="0"/>
                <a:cs typeface="Times New Roman" pitchFamily="18" charset="0"/>
              </a:rPr>
              <a:t>M</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r>
              <a:rPr lang="en-US" sz="2400" dirty="0" err="1" smtClean="0">
                <a:latin typeface="Times New Roman" pitchFamily="18" charset="0"/>
                <a:cs typeface="Times New Roman" pitchFamily="18" charset="0"/>
              </a:rPr>
              <a:t>assists,rebounds</a:t>
            </a:r>
            <a:r>
              <a:rPr lang="en-US" sz="2400" dirty="0" smtClean="0">
                <a:latin typeface="Times New Roman" pitchFamily="18" charset="0"/>
                <a:cs typeface="Times New Roman" pitchFamily="18" charset="0"/>
              </a:rPr>
              <a:t>} </a:t>
            </a:r>
          </a:p>
          <a:p>
            <a:pPr marL="1143247" lvl="2" indent="-457200">
              <a:buFont typeface="Wingdings" panose="05000000000000000000" pitchFamily="2" charset="2"/>
              <a:buChar char="Ø"/>
            </a:pPr>
            <a:r>
              <a:rPr lang="en-US" sz="2400" dirty="0" smtClean="0">
                <a:solidFill>
                  <a:srgbClr val="C00000"/>
                </a:solidFill>
                <a:latin typeface="Times New Roman" pitchFamily="18" charset="0"/>
                <a:cs typeface="Times New Roman" pitchFamily="18" charset="0"/>
              </a:rPr>
              <a:t>{</a:t>
            </a:r>
            <a:r>
              <a:rPr lang="en-US" sz="2400" i="1" dirty="0" smtClean="0">
                <a:solidFill>
                  <a:srgbClr val="C00000"/>
                </a:solidFill>
                <a:latin typeface="Times New Roman" pitchFamily="18" charset="0"/>
                <a:cs typeface="Times New Roman" pitchFamily="18" charset="0"/>
              </a:rPr>
              <a:t>t</a:t>
            </a:r>
            <a:r>
              <a:rPr lang="en-US" sz="2400" i="1" baseline="-25000" dirty="0" smtClean="0">
                <a:solidFill>
                  <a:srgbClr val="C00000"/>
                </a:solidFill>
                <a:latin typeface="Times New Roman" pitchFamily="18" charset="0"/>
                <a:cs typeface="Times New Roman" pitchFamily="18" charset="0"/>
              </a:rPr>
              <a:t>3</a:t>
            </a:r>
            <a:r>
              <a:rPr lang="en-US" sz="2400" dirty="0" smtClean="0">
                <a:solidFill>
                  <a:srgbClr val="C00000"/>
                </a:solidFill>
                <a:latin typeface="Times New Roman" pitchFamily="18" charset="0"/>
                <a:cs typeface="Times New Roman" pitchFamily="18" charset="0"/>
              </a:rPr>
              <a:t>}</a:t>
            </a:r>
            <a:endParaRPr lang="en-US" sz="2550" dirty="0">
              <a:solidFill>
                <a:srgbClr val="C00000"/>
              </a:solidFill>
              <a:latin typeface="Times New Roman" pitchFamily="18" charset="0"/>
              <a:cs typeface="Times New Roman" pitchFamily="18" charset="0"/>
            </a:endParaRPr>
          </a:p>
          <a:p>
            <a:pPr lvl="1"/>
            <a:endParaRPr lang="en-US" sz="2400" dirty="0" smtClean="0">
              <a:latin typeface="Times New Roman" pitchFamily="18" charset="0"/>
              <a:cs typeface="Times New Roman"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678491719"/>
              </p:ext>
            </p:extLst>
          </p:nvPr>
        </p:nvGraphicFramePr>
        <p:xfrm>
          <a:off x="457200" y="2457663"/>
          <a:ext cx="8229600" cy="259588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season</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tx1"/>
                          </a:solidFill>
                          <a:latin typeface="Times New Roman" pitchFamily="18" charset="0"/>
                          <a:cs typeface="Times New Roman" pitchFamily="18" charset="0"/>
                        </a:rPr>
                        <a:t>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tx1"/>
                          </a:solidFill>
                          <a:latin typeface="Times New Roman" pitchFamily="18" charset="0"/>
                          <a:cs typeface="Times New Roman" pitchFamily="18" charset="0"/>
                        </a:rPr>
                        <a:t>opp_team</a:t>
                      </a:r>
                      <a:endParaRPr lang="en-US" sz="1750" b="1" dirty="0">
                        <a:solidFill>
                          <a:schemeClr val="tx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reb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b="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endParaRPr lang="en-US" sz="1750" b="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Nets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6</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chemeClr val="bg1"/>
                          </a:solidFill>
                          <a:effectLst/>
                          <a:latin typeface="Times New Roman" pitchFamily="18" charset="0"/>
                          <a:cs typeface="Times New Roman" pitchFamily="18" charset="0"/>
                        </a:rPr>
                        <a:t>27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18</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8</a:t>
                      </a:r>
                      <a:endParaRPr lang="en-US" sz="1750" b="0" dirty="0">
                        <a:solidFill>
                          <a:schemeClr val="bg1"/>
                        </a:solidFill>
                        <a:effectLst/>
                        <a:latin typeface="Times New Roman" pitchFamily="18" charset="0"/>
                        <a:cs typeface="Times New Roman" pitchFamily="18" charset="0"/>
                      </a:endParaRPr>
                    </a:p>
                  </a:txBody>
                  <a:tcPr/>
                </a:tc>
              </a:tr>
            </a:tbl>
          </a:graphicData>
        </a:graphic>
      </p:graphicFrame>
      <p:sp>
        <p:nvSpPr>
          <p:cNvPr id="9" name="Rectangle 8"/>
          <p:cNvSpPr/>
          <p:nvPr/>
        </p:nvSpPr>
        <p:spPr bwMode="auto">
          <a:xfrm>
            <a:off x="7451678" y="2378976"/>
            <a:ext cx="1310184" cy="2743200"/>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4367284" y="2361063"/>
            <a:ext cx="2729552" cy="2743200"/>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8699127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1218795"/>
          </a:xfrm>
        </p:spPr>
        <p:txBody>
          <a:bodyPr/>
          <a:lstStyle/>
          <a:p>
            <a:pPr algn="r"/>
            <a:r>
              <a:rPr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Problem Definition;</a:t>
            </a:r>
            <a:br>
              <a:rPr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br>
            <a:r>
              <a:rPr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 Discover Problem</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27" y="1739288"/>
            <a:ext cx="1779526" cy="1654403"/>
          </a:xfrm>
          <a:prstGeom prst="rect">
            <a:avLst/>
          </a:prstGeom>
        </p:spPr>
      </p:pic>
      <p:sp>
        <p:nvSpPr>
          <p:cNvPr id="7" name="Right Arrow 6"/>
          <p:cNvSpPr/>
          <p:nvPr/>
        </p:nvSpPr>
        <p:spPr bwMode="auto">
          <a:xfrm>
            <a:off x="2006223" y="2492584"/>
            <a:ext cx="2553902" cy="484632"/>
          </a:xfrm>
          <a:prstGeom prst="rightArrow">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3"/>
              </a:solidFill>
              <a:latin typeface="Segoe UI" pitchFamily="34" charset="0"/>
              <a:ea typeface="Segoe UI" pitchFamily="34" charset="0"/>
              <a:cs typeface="Segoe UI" pitchFamily="34" charset="0"/>
            </a:endParaRPr>
          </a:p>
        </p:txBody>
      </p:sp>
      <p:sp>
        <p:nvSpPr>
          <p:cNvPr id="11" name="Right Arrow 10"/>
          <p:cNvSpPr/>
          <p:nvPr/>
        </p:nvSpPr>
        <p:spPr bwMode="auto">
          <a:xfrm rot="8100000">
            <a:off x="3423373" y="3889414"/>
            <a:ext cx="2015498" cy="484632"/>
          </a:xfrm>
          <a:prstGeom prst="rightArrow">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3"/>
              </a:solidFill>
              <a:latin typeface="Segoe UI" pitchFamily="34" charset="0"/>
              <a:ea typeface="Segoe UI" pitchFamily="34" charset="0"/>
              <a:cs typeface="Segoe UI" pitchFamily="34" charset="0"/>
            </a:endParaRPr>
          </a:p>
        </p:txBody>
      </p:sp>
      <p:sp>
        <p:nvSpPr>
          <p:cNvPr id="14" name="Title 1"/>
          <p:cNvSpPr txBox="1">
            <a:spLocks/>
          </p:cNvSpPr>
          <p:nvPr/>
        </p:nvSpPr>
        <p:spPr>
          <a:xfrm>
            <a:off x="2006222" y="1923346"/>
            <a:ext cx="2553902" cy="5539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000" dirty="0" smtClean="0">
                <a:solidFill>
                  <a:schemeClr val="tx1"/>
                </a:solidFill>
                <a:latin typeface="Times New Roman" pitchFamily="18" charset="0"/>
                <a:cs typeface="Times New Roman" pitchFamily="18" charset="0"/>
              </a:rPr>
              <a:t>Tuples capturing real world events appended to table</a:t>
            </a:r>
            <a:endParaRPr lang="en-US" sz="2000" dirty="0">
              <a:solidFill>
                <a:schemeClr val="tx1"/>
              </a:solidFill>
              <a:latin typeface="Times New Roman" pitchFamily="18" charset="0"/>
              <a:cs typeface="Times New Roman" pitchFamily="18" charset="0"/>
            </a:endParaRPr>
          </a:p>
        </p:txBody>
      </p:sp>
      <p:sp>
        <p:nvSpPr>
          <p:cNvPr id="19" name="Title 1"/>
          <p:cNvSpPr txBox="1">
            <a:spLocks/>
          </p:cNvSpPr>
          <p:nvPr/>
        </p:nvSpPr>
        <p:spPr>
          <a:xfrm>
            <a:off x="4849426" y="3914797"/>
            <a:ext cx="2984920" cy="830997"/>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000" dirty="0" smtClean="0">
                <a:solidFill>
                  <a:schemeClr val="tx1"/>
                </a:solidFill>
                <a:latin typeface="Times New Roman" pitchFamily="18" charset="0"/>
                <a:cs typeface="Times New Roman" pitchFamily="18" charset="0"/>
              </a:rPr>
              <a:t>Find constraint-measure </a:t>
            </a:r>
            <a:r>
              <a:rPr lang="en-US" sz="2000" dirty="0">
                <a:solidFill>
                  <a:schemeClr val="tx1"/>
                </a:solidFill>
                <a:latin typeface="Times New Roman" pitchFamily="18" charset="0"/>
                <a:cs typeface="Times New Roman" pitchFamily="18" charset="0"/>
              </a:rPr>
              <a:t>pair (</a:t>
            </a:r>
            <a:r>
              <a:rPr lang="en-US" sz="2000" i="1" dirty="0">
                <a:solidFill>
                  <a:schemeClr val="tx1"/>
                </a:solidFill>
                <a:latin typeface="Times New Roman" pitchFamily="18" charset="0"/>
                <a:cs typeface="Times New Roman" pitchFamily="18" charset="0"/>
              </a:rPr>
              <a:t>C</a:t>
            </a:r>
            <a:r>
              <a:rPr lang="en-US" sz="2000" dirty="0">
                <a:solidFill>
                  <a:schemeClr val="tx1"/>
                </a:solidFill>
                <a:latin typeface="Times New Roman" pitchFamily="18" charset="0"/>
                <a:cs typeface="Times New Roman" pitchFamily="18" charset="0"/>
              </a:rPr>
              <a:t>,</a:t>
            </a:r>
            <a:r>
              <a:rPr lang="en-US" sz="2000" i="1" dirty="0">
                <a:solidFill>
                  <a:schemeClr val="tx1"/>
                </a:solidFill>
                <a:latin typeface="Times New Roman" pitchFamily="18" charset="0"/>
                <a:cs typeface="Times New Roman" pitchFamily="18" charset="0"/>
              </a:rPr>
              <a:t>M</a:t>
            </a:r>
            <a:r>
              <a:rPr lang="en-US" sz="2000" dirty="0">
                <a:solidFill>
                  <a:schemeClr val="tx1"/>
                </a:solidFill>
                <a:latin typeface="Times New Roman" pitchFamily="18" charset="0"/>
                <a:cs typeface="Times New Roman" pitchFamily="18" charset="0"/>
              </a:rPr>
              <a:t>) such that </a:t>
            </a:r>
            <a:r>
              <a:rPr lang="en-US" sz="2000" i="1" dirty="0">
                <a:solidFill>
                  <a:schemeClr val="tx1"/>
                </a:solidFill>
                <a:latin typeface="Times New Roman" pitchFamily="18" charset="0"/>
                <a:cs typeface="Times New Roman" pitchFamily="18" charset="0"/>
              </a:rPr>
              <a:t>t</a:t>
            </a:r>
            <a:r>
              <a:rPr lang="en-US" sz="2000" dirty="0">
                <a:solidFill>
                  <a:schemeClr val="tx1"/>
                </a:solidFill>
                <a:latin typeface="Times New Roman" pitchFamily="18" charset="0"/>
                <a:cs typeface="Times New Roman" pitchFamily="18" charset="0"/>
              </a:rPr>
              <a:t> is in the contextual skyline</a:t>
            </a:r>
            <a:r>
              <a:rPr lang="en-US" sz="2000" dirty="0" smtClean="0">
                <a:solidFill>
                  <a:schemeClr val="tx1"/>
                </a:solidFill>
                <a:latin typeface="Times New Roman" pitchFamily="18" charset="0"/>
                <a:cs typeface="Times New Roman" pitchFamily="18" charset="0"/>
              </a:rPr>
              <a:t>.</a:t>
            </a:r>
            <a:endParaRPr lang="en-US" sz="2000" dirty="0">
              <a:solidFill>
                <a:schemeClr val="tx1"/>
              </a:solidFill>
              <a:latin typeface="Times New Roman" pitchFamily="18" charset="0"/>
              <a:cs typeface="Times New Roman"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081765788"/>
              </p:ext>
            </p:extLst>
          </p:nvPr>
        </p:nvGraphicFramePr>
        <p:xfrm>
          <a:off x="172028" y="4921876"/>
          <a:ext cx="3485572" cy="1524000"/>
        </p:xfrm>
        <a:graphic>
          <a:graphicData uri="http://schemas.openxmlformats.org/drawingml/2006/table">
            <a:tbl>
              <a:tblPr firstRow="1" bandRow="1">
                <a:tableStyleId>{5C22544A-7EE6-4342-B048-85BDC9FD1C3A}</a:tableStyleId>
              </a:tblPr>
              <a:tblGrid>
                <a:gridCol w="2522878"/>
                <a:gridCol w="962694"/>
              </a:tblGrid>
              <a:tr h="301944">
                <a:tc>
                  <a:txBody>
                    <a:bodyPr/>
                    <a:lstStyle/>
                    <a:p>
                      <a:r>
                        <a:rPr lang="en-US" sz="1400" dirty="0" smtClean="0">
                          <a:latin typeface="Times New Roman" pitchFamily="18" charset="0"/>
                          <a:cs typeface="Times New Roman" pitchFamily="18" charset="0"/>
                        </a:rPr>
                        <a:t>Constraint</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Measure</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month</a:t>
                      </a:r>
                      <a:r>
                        <a:rPr lang="en-US" sz="1400" i="1" dirty="0" smtClean="0">
                          <a:latin typeface="Times New Roman" pitchFamily="18" charset="0"/>
                          <a:cs typeface="Times New Roman" pitchFamily="18" charset="0"/>
                        </a:rPr>
                        <a:t>=Feb</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pts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a:latin typeface="Times New Roman" pitchFamily="18" charset="0"/>
                        <a:cs typeface="Times New Roman" pitchFamily="18" charset="0"/>
                      </a:endParaRPr>
                    </a:p>
                  </a:txBody>
                  <a:tcPr/>
                </a:tc>
              </a:tr>
              <a:tr h="301944">
                <a:tc>
                  <a:txBody>
                    <a:bodyPr/>
                    <a:lstStyle/>
                    <a:p>
                      <a:r>
                        <a:rPr lang="en-US" sz="1400" dirty="0" err="1" smtClean="0">
                          <a:latin typeface="Times New Roman" pitchFamily="18" charset="0"/>
                          <a:cs typeface="Times New Roman" pitchFamily="18" charset="0"/>
                        </a:rPr>
                        <a:t>opp_team</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Nets</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team</a:t>
                      </a:r>
                      <a:r>
                        <a:rPr lang="en-US" sz="1400" i="1" dirty="0" smtClean="0">
                          <a:latin typeface="Times New Roman" pitchFamily="18" charset="0"/>
                          <a:cs typeface="Times New Roman" pitchFamily="18" charset="0"/>
                        </a:rPr>
                        <a:t>=Celtics </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opp_team</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Nets</a:t>
                      </a:r>
                      <a:endParaRPr lang="en-US" sz="1400" dirty="0">
                        <a:latin typeface="Times New Roman" pitchFamily="18" charset="0"/>
                        <a:cs typeface="Times New Roman" pitchFamily="18" charset="0"/>
                      </a:endParaRPr>
                    </a:p>
                  </a:txBody>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smtClean="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t>
                      </a:r>
                    </a:p>
                  </a:txBody>
                  <a:tcPr/>
                </a:tc>
              </a:tr>
            </a:tbl>
          </a:graphicData>
        </a:graphic>
      </p:graphicFrame>
      <p:sp>
        <p:nvSpPr>
          <p:cNvPr id="17" name="Rectangle 16"/>
          <p:cNvSpPr/>
          <p:nvPr/>
        </p:nvSpPr>
        <p:spPr bwMode="auto">
          <a:xfrm>
            <a:off x="5652656" y="5180036"/>
            <a:ext cx="3125178" cy="1114684"/>
          </a:xfrm>
          <a:prstGeom prst="rect">
            <a:avLst/>
          </a:prstGeom>
          <a:solidFill>
            <a:schemeClr val="accent2">
              <a:lumMod val="50000"/>
              <a:alpha val="0"/>
            </a:schemeClr>
          </a:solidFill>
          <a:ln w="22225">
            <a:solidFill>
              <a:srgbClr val="00206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just">
              <a:lnSpc>
                <a:spcPct val="90000"/>
              </a:lnSpc>
              <a:spcBef>
                <a:spcPct val="0"/>
              </a:spcBef>
              <a:tabLst>
                <a:tab pos="6400800" algn="l"/>
              </a:tabLst>
            </a:pPr>
            <a:r>
              <a:rPr lang="en-US" sz="1750" spc="-100" dirty="0">
                <a:ln w="3175">
                  <a:noFill/>
                </a:ln>
                <a:solidFill>
                  <a:schemeClr val="tx1"/>
                </a:solidFill>
                <a:latin typeface="Times New Roman" pitchFamily="18" charset="0"/>
                <a:cs typeface="Times New Roman" pitchFamily="18" charset="0"/>
              </a:rPr>
              <a:t>Wesley had </a:t>
            </a:r>
            <a:r>
              <a:rPr lang="en-US" sz="1750" spc="-100" dirty="0">
                <a:ln w="3175">
                  <a:noFill/>
                </a:ln>
                <a:solidFill>
                  <a:schemeClr val="accent6"/>
                </a:solidFill>
                <a:latin typeface="Times New Roman" pitchFamily="18" charset="0"/>
                <a:cs typeface="Times New Roman" pitchFamily="18" charset="0"/>
              </a:rPr>
              <a:t>12 points, 13 assists and 5 rebounds </a:t>
            </a:r>
            <a:r>
              <a:rPr lang="en-US" sz="1750" spc="-100" dirty="0">
                <a:ln w="3175">
                  <a:noFill/>
                </a:ln>
                <a:solidFill>
                  <a:schemeClr val="tx1"/>
                </a:solidFill>
                <a:latin typeface="Times New Roman" pitchFamily="18" charset="0"/>
                <a:cs typeface="Times New Roman" pitchFamily="18" charset="0"/>
              </a:rPr>
              <a:t>on February 25, 1996 to become the first player with a 12/13/5 (points/assists/rebounds) in </a:t>
            </a:r>
            <a:r>
              <a:rPr lang="en-US" sz="1750" spc="-100" dirty="0">
                <a:ln w="3175">
                  <a:noFill/>
                </a:ln>
                <a:solidFill>
                  <a:srgbClr val="00B050"/>
                </a:solidFill>
                <a:latin typeface="Times New Roman" pitchFamily="18" charset="0"/>
                <a:cs typeface="Times New Roman" pitchFamily="18" charset="0"/>
              </a:rPr>
              <a:t>February</a:t>
            </a:r>
            <a:r>
              <a:rPr lang="en-US" sz="1750" spc="-100" dirty="0">
                <a:ln w="3175">
                  <a:noFill/>
                </a:ln>
                <a:solidFill>
                  <a:schemeClr val="tx1"/>
                </a:solidFill>
                <a:latin typeface="Times New Roman" pitchFamily="18" charset="0"/>
                <a:cs typeface="Times New Roman" pitchFamily="18" charset="0"/>
              </a:rPr>
              <a:t>. </a:t>
            </a:r>
          </a:p>
        </p:txBody>
      </p:sp>
      <p:sp>
        <p:nvSpPr>
          <p:cNvPr id="20" name="Right Arrow 19"/>
          <p:cNvSpPr/>
          <p:nvPr/>
        </p:nvSpPr>
        <p:spPr bwMode="auto">
          <a:xfrm>
            <a:off x="3680705" y="5495062"/>
            <a:ext cx="1960075" cy="484632"/>
          </a:xfrm>
          <a:prstGeom prst="rightArrow">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3"/>
              </a:solidFill>
              <a:latin typeface="Segoe UI" pitchFamily="34" charset="0"/>
              <a:ea typeface="Segoe UI" pitchFamily="34" charset="0"/>
              <a:cs typeface="Segoe UI" pitchFamily="34" charset="0"/>
            </a:endParaRPr>
          </a:p>
        </p:txBody>
      </p:sp>
      <p:sp>
        <p:nvSpPr>
          <p:cNvPr id="21" name="Title 1"/>
          <p:cNvSpPr txBox="1">
            <a:spLocks/>
          </p:cNvSpPr>
          <p:nvPr/>
        </p:nvSpPr>
        <p:spPr>
          <a:xfrm>
            <a:off x="3987181" y="5225602"/>
            <a:ext cx="958871" cy="27699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000" dirty="0" smtClean="0">
                <a:solidFill>
                  <a:schemeClr val="tx1"/>
                </a:solidFill>
                <a:latin typeface="Times New Roman" pitchFamily="18" charset="0"/>
                <a:cs typeface="Times New Roman" pitchFamily="18" charset="0"/>
              </a:rPr>
              <a:t>Template</a:t>
            </a:r>
            <a:endParaRPr lang="en-US" sz="2000" dirty="0">
              <a:solidFill>
                <a:schemeClr val="tx1"/>
              </a:solidFill>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7625" y="1689101"/>
            <a:ext cx="4158332" cy="1543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15"/>
          <p:cNvSpPr/>
          <p:nvPr/>
        </p:nvSpPr>
        <p:spPr bwMode="auto">
          <a:xfrm>
            <a:off x="4519180" y="2963569"/>
            <a:ext cx="4324569" cy="305884"/>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rgbClr val="C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5002920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par>
                                <p:cTn id="8" presetID="42"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1000"/>
                                        <p:tgtEl>
                                          <p:spTgt spid="14"/>
                                        </p:tgtEl>
                                      </p:cBhvr>
                                    </p:animEffect>
                                    <p:anim calcmode="lin" valueType="num">
                                      <p:cBhvr>
                                        <p:cTn id="11" dur="1000" fill="hold"/>
                                        <p:tgtEl>
                                          <p:spTgt spid="14"/>
                                        </p:tgtEl>
                                        <p:attrNameLst>
                                          <p:attrName>ppt_x</p:attrName>
                                        </p:attrNameLst>
                                      </p:cBhvr>
                                      <p:tavLst>
                                        <p:tav tm="0">
                                          <p:val>
                                            <p:strVal val="#ppt_x"/>
                                          </p:val>
                                        </p:tav>
                                        <p:tav tm="100000">
                                          <p:val>
                                            <p:strVal val="#ppt_x"/>
                                          </p:val>
                                        </p:tav>
                                      </p:tavLst>
                                    </p:anim>
                                    <p:anim calcmode="lin" valueType="num">
                                      <p:cBhvr>
                                        <p:cTn id="12" dur="1000" fill="hold"/>
                                        <p:tgtEl>
                                          <p:spTgt spid="14"/>
                                        </p:tgtEl>
                                        <p:attrNameLst>
                                          <p:attrName>ppt_y</p:attrName>
                                        </p:attrNameLst>
                                      </p:cBhvr>
                                      <p:tavLst>
                                        <p:tav tm="0">
                                          <p:val>
                                            <p:strVal val="#ppt_y+.1"/>
                                          </p:val>
                                        </p:tav>
                                        <p:tav tm="100000">
                                          <p:val>
                                            <p:strVal val="#ppt_y"/>
                                          </p:val>
                                        </p:tav>
                                      </p:tavLst>
                                    </p:anim>
                                  </p:childTnLst>
                                </p:cTn>
                              </p:par>
                            </p:childTnLst>
                          </p:cTn>
                        </p:par>
                        <p:par>
                          <p:cTn id="13" fill="hold">
                            <p:stCondLst>
                              <p:cond delay="1000"/>
                            </p:stCondLst>
                            <p:childTnLst>
                              <p:par>
                                <p:cTn id="14" presetID="3" presetClass="entr" presetSubtype="10" fill="hold" nodeType="afterEffect">
                                  <p:stCondLst>
                                    <p:cond delay="0"/>
                                  </p:stCondLst>
                                  <p:childTnLst>
                                    <p:set>
                                      <p:cBhvr>
                                        <p:cTn id="15" dur="1" fill="hold">
                                          <p:stCondLst>
                                            <p:cond delay="0"/>
                                          </p:stCondLst>
                                        </p:cTn>
                                        <p:tgtEl>
                                          <p:spTgt spid="2051"/>
                                        </p:tgtEl>
                                        <p:attrNameLst>
                                          <p:attrName>style.visibility</p:attrName>
                                        </p:attrNameLst>
                                      </p:cBhvr>
                                      <p:to>
                                        <p:strVal val="visible"/>
                                      </p:to>
                                    </p:set>
                                    <p:animEffect transition="in" filter="blinds(horizontal)">
                                      <p:cBhvr>
                                        <p:cTn id="16" dur="500"/>
                                        <p:tgtEl>
                                          <p:spTgt spid="2051"/>
                                        </p:tgtEl>
                                      </p:cBhvr>
                                    </p:animEffect>
                                  </p:childTnLst>
                                </p:cTn>
                              </p:par>
                            </p:childTnLst>
                          </p:cTn>
                        </p:par>
                        <p:par>
                          <p:cTn id="17" fill="hold">
                            <p:stCondLst>
                              <p:cond delay="1500"/>
                            </p:stCondLst>
                            <p:childTnLst>
                              <p:par>
                                <p:cTn id="18" presetID="21" presetClass="entr" presetSubtype="1" fill="hold" grpId="0"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heel(1)">
                                      <p:cBhvr>
                                        <p:cTn id="20" dur="20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dissolve">
                                      <p:cBhvr>
                                        <p:cTn id="28" dur="500"/>
                                        <p:tgtEl>
                                          <p:spTgt spid="19"/>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blinds(horizontal)">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checkerboard(across)">
                                      <p:cBhvr>
                                        <p:cTn id="37" dur="500"/>
                                        <p:tgtEl>
                                          <p:spTgt spid="2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1"/>
                                        </p:tgtEl>
                                        <p:attrNameLst>
                                          <p:attrName>style.visibility</p:attrName>
                                        </p:attrNameLst>
                                      </p:cBhvr>
                                      <p:to>
                                        <p:strVal val="visible"/>
                                      </p:to>
                                    </p:set>
                                    <p:animEffect transition="in" filter="dissolve">
                                      <p:cBhvr>
                                        <p:cTn id="40" dur="500"/>
                                        <p:tgtEl>
                                          <p:spTgt spid="21"/>
                                        </p:tgtEl>
                                      </p:cBhvr>
                                    </p:animEffect>
                                  </p:childTnLst>
                                </p:cTn>
                              </p:par>
                            </p:childTnLst>
                          </p:cTn>
                        </p:par>
                        <p:par>
                          <p:cTn id="41" fill="hold">
                            <p:stCondLst>
                              <p:cond delay="500"/>
                            </p:stCondLst>
                            <p:childTnLst>
                              <p:par>
                                <p:cTn id="42" presetID="9" presetClass="entr" presetSubtype="0"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dissolve">
                                      <p:cBhvr>
                                        <p:cTn id="4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4" grpId="0"/>
      <p:bldP spid="19" grpId="0"/>
      <p:bldP spid="17" grpId="0" animBg="1"/>
      <p:bldP spid="20" grpId="0" animBg="1"/>
      <p:bldP spid="21" grpId="0"/>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777410"/>
          </a:xfrm>
          <a:prstGeom prst="rect">
            <a:avLst/>
          </a:prstGeom>
        </p:spPr>
        <p:txBody>
          <a:bodyPr vert="horz" wrap="square" lIns="0" tIns="0" rIns="0" bIns="0" rtlCol="0">
            <a:spAutoFit/>
          </a:bodyPr>
          <a:lstStyle/>
          <a:p>
            <a:pPr algn="just"/>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“Paul George had 21 points, 11 rebounds and 5 assists to become the first Pacers player with a 20/10/5 (points/rebounds/assists) game against the Bulls since </a:t>
            </a:r>
            <a:r>
              <a:rPr kumimoji="0" lang="en-US" sz="2600" b="0" i="0" u="none" strike="noStrike" kern="1200" cap="none" spc="-50" normalizeH="0" baseline="0" noProof="0" dirty="0" err="1" smtClean="0">
                <a:ln>
                  <a:noFill/>
                </a:ln>
                <a:effectLst/>
                <a:uLnTx/>
                <a:uFillTx/>
                <a:latin typeface="Times New Roman" pitchFamily="18" charset="0"/>
                <a:cs typeface="Times New Roman" pitchFamily="18" charset="0"/>
              </a:rPr>
              <a:t>Detlef</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Schrempf in December 1992.” </a:t>
            </a:r>
          </a:p>
          <a:p>
            <a:pPr algn="just"/>
            <a:r>
              <a:rPr lang="en-US" sz="1950" dirty="0" smtClean="0">
                <a:latin typeface="Times New Roman" pitchFamily="18" charset="0"/>
                <a:cs typeface="Times New Roman" pitchFamily="18" charset="0"/>
              </a:rPr>
              <a:t>(http://espn.go.com/espn/elias?date=20130205)</a:t>
            </a:r>
            <a:endParaRPr kumimoji="0" lang="en-US" sz="1950" b="0" i="0" u="none" strike="noStrike" kern="1200" cap="none" spc="-50" normalizeH="0" baseline="0" noProof="0" dirty="0" smtClean="0">
              <a:ln>
                <a:noFill/>
              </a:ln>
              <a:effectLst/>
              <a:uLnTx/>
              <a:uFillTx/>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0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421274931"/>
      </p:ext>
    </p:extLst>
  </p:cSld>
  <p:clrMapOvr>
    <a:masterClrMapping/>
  </p:clrMapOvr>
  <p:transition spd="slow">
    <p:push/>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Related Work</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215717"/>
          </a:xfrm>
          <a:prstGeom prst="rect">
            <a:avLst/>
          </a:prstGeom>
        </p:spPr>
        <p:txBody>
          <a:bodyPr vert="horz" wrap="square" lIns="0" tIns="0" rIns="0" bIns="0" rtlCol="0">
            <a:spAutoFit/>
          </a:bodyPr>
          <a:lstStyle/>
          <a:p>
            <a:pPr>
              <a:buFont typeface="Wingdings" pitchFamily="2" charset="2"/>
              <a:buChar char="Ø"/>
            </a:pPr>
            <a:r>
              <a:rPr lang="en-US" sz="2800" dirty="0" smtClean="0">
                <a:solidFill>
                  <a:srgbClr val="F58026"/>
                </a:solidFill>
                <a:latin typeface="Times New Roman" pitchFamily="18" charset="0"/>
                <a:cs typeface="Times New Roman" pitchFamily="18" charset="0"/>
              </a:rPr>
              <a:t>Conventional skyline analysis </a:t>
            </a:r>
            <a:r>
              <a:rPr lang="en-US" sz="1600" dirty="0" smtClean="0">
                <a:solidFill>
                  <a:srgbClr val="F58026"/>
                </a:solidFill>
                <a:latin typeface="Times New Roman" pitchFamily="18" charset="0"/>
                <a:cs typeface="Times New Roman" pitchFamily="18" charset="0"/>
              </a:rPr>
              <a:t>(</a:t>
            </a:r>
            <a:r>
              <a:rPr lang="en-US" sz="1600" dirty="0" err="1" smtClean="0">
                <a:solidFill>
                  <a:srgbClr val="F58026"/>
                </a:solidFill>
                <a:latin typeface="Times New Roman" pitchFamily="18" charset="0"/>
                <a:cs typeface="Times New Roman" pitchFamily="18" charset="0"/>
              </a:rPr>
              <a:t>Borzsonyi</a:t>
            </a:r>
            <a:r>
              <a:rPr lang="en-US" sz="1600" dirty="0" smtClean="0">
                <a:solidFill>
                  <a:srgbClr val="F58026"/>
                </a:solidFill>
                <a:latin typeface="Times New Roman" pitchFamily="18" charset="0"/>
                <a:cs typeface="Times New Roman" pitchFamily="18" charset="0"/>
              </a:rPr>
              <a:t> et al. ICDE 2001)</a:t>
            </a:r>
          </a:p>
          <a:p>
            <a:pPr lvl="1">
              <a:buFont typeface="Wingdings" pitchFamily="2" charset="2"/>
              <a:buChar char="§"/>
            </a:pPr>
            <a:r>
              <a:rPr lang="en-US" sz="2550" dirty="0" smtClean="0">
                <a:solidFill>
                  <a:srgbClr val="C00000"/>
                </a:solidFill>
                <a:latin typeface="Times New Roman" pitchFamily="18" charset="0"/>
                <a:cs typeface="Times New Roman" pitchFamily="18" charset="0"/>
              </a:rPr>
              <a:t>Q: </a:t>
            </a:r>
            <a:r>
              <a:rPr lang="en-US" sz="2550" dirty="0" smtClean="0">
                <a:latin typeface="Times New Roman" pitchFamily="18" charset="0"/>
                <a:cs typeface="Times New Roman" pitchFamily="18" charset="0"/>
              </a:rPr>
              <a:t>context, measure subspace       </a:t>
            </a:r>
            <a:r>
              <a:rPr lang="en-US" sz="2550" dirty="0" smtClean="0">
                <a:solidFill>
                  <a:srgbClr val="C00000"/>
                </a:solidFill>
                <a:latin typeface="Times New Roman" pitchFamily="18" charset="0"/>
                <a:cs typeface="Times New Roman" pitchFamily="18" charset="0"/>
              </a:rPr>
              <a:t>A</a:t>
            </a:r>
            <a:r>
              <a:rPr lang="en-US" sz="2550" dirty="0" smtClean="0">
                <a:latin typeface="Times New Roman" pitchFamily="18" charset="0"/>
                <a:cs typeface="Times New Roman" pitchFamily="18" charset="0"/>
              </a:rPr>
              <a:t>: contextual skyline tuples</a:t>
            </a:r>
          </a:p>
          <a:p>
            <a:pPr lvl="2" algn="just">
              <a:buFont typeface="Wingdings" pitchFamily="2" charset="2"/>
              <a:buChar char="ü"/>
            </a:pPr>
            <a:r>
              <a:rPr lang="en-US" sz="2550" dirty="0" smtClean="0">
                <a:solidFill>
                  <a:srgbClr val="00B050"/>
                </a:solidFill>
                <a:latin typeface="Times New Roman" pitchFamily="18" charset="0"/>
                <a:cs typeface="Times New Roman" pitchFamily="18" charset="0"/>
              </a:rPr>
              <a:t>Our focus--- </a:t>
            </a:r>
            <a:r>
              <a:rPr lang="en-US" sz="2550" dirty="0" smtClean="0">
                <a:solidFill>
                  <a:srgbClr val="C00000"/>
                </a:solidFill>
                <a:latin typeface="Times New Roman" pitchFamily="18" charset="0"/>
                <a:cs typeface="Times New Roman" pitchFamily="18" charset="0"/>
              </a:rPr>
              <a:t>A: </a:t>
            </a:r>
            <a:r>
              <a:rPr lang="en-US" sz="2550" dirty="0" smtClean="0">
                <a:latin typeface="Times New Roman" pitchFamily="18" charset="0"/>
                <a:cs typeface="Times New Roman" pitchFamily="18" charset="0"/>
              </a:rPr>
              <a:t>tuple</a:t>
            </a:r>
            <a:r>
              <a:rPr lang="en-US" sz="2550" dirty="0" smtClean="0">
                <a:solidFill>
                  <a:srgbClr val="C00000"/>
                </a:solidFill>
                <a:latin typeface="Times New Roman" pitchFamily="18" charset="0"/>
                <a:cs typeface="Times New Roman" pitchFamily="18" charset="0"/>
              </a:rPr>
              <a:t>       Q: </a:t>
            </a:r>
            <a:r>
              <a:rPr lang="en-US" sz="2550" dirty="0" smtClean="0">
                <a:latin typeface="Times New Roman" pitchFamily="18" charset="0"/>
                <a:cs typeface="Times New Roman" pitchFamily="18" charset="0"/>
              </a:rPr>
              <a:t>constraint-measure pairs</a:t>
            </a:r>
            <a:endParaRPr lang="en-US" sz="2550" dirty="0" smtClean="0">
              <a:solidFill>
                <a:srgbClr val="C00000"/>
              </a:solidFill>
              <a:latin typeface="Times New Roman" pitchFamily="18" charset="0"/>
              <a:cs typeface="Times New Roman" pitchFamily="18" charset="0"/>
            </a:endParaRPr>
          </a:p>
        </p:txBody>
      </p:sp>
      <p:sp>
        <p:nvSpPr>
          <p:cNvPr id="5" name="Right Arrow 4"/>
          <p:cNvSpPr/>
          <p:nvPr/>
        </p:nvSpPr>
        <p:spPr bwMode="auto">
          <a:xfrm>
            <a:off x="4583876" y="1622106"/>
            <a:ext cx="457200" cy="137160"/>
          </a:xfrm>
          <a:prstGeom prst="rightArrow">
            <a:avLst/>
          </a:prstGeom>
          <a:noFill/>
          <a:ln w="2222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rgbClr val="C00000"/>
              </a:solidFill>
              <a:latin typeface="Segoe UI" pitchFamily="34" charset="0"/>
              <a:ea typeface="Segoe UI" pitchFamily="34" charset="0"/>
              <a:cs typeface="Segoe UI" pitchFamily="34" charset="0"/>
            </a:endParaRPr>
          </a:p>
        </p:txBody>
      </p:sp>
      <p:sp>
        <p:nvSpPr>
          <p:cNvPr id="7" name="Right Arrow 6"/>
          <p:cNvSpPr/>
          <p:nvPr/>
        </p:nvSpPr>
        <p:spPr bwMode="auto">
          <a:xfrm>
            <a:off x="3921087" y="2035756"/>
            <a:ext cx="457200" cy="137160"/>
          </a:xfrm>
          <a:prstGeom prst="rightArrow">
            <a:avLst/>
          </a:prstGeom>
          <a:noFill/>
          <a:ln w="2222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rgbClr val="C00000"/>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Related Works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215717"/>
          </a:xfrm>
          <a:prstGeom prst="rect">
            <a:avLst/>
          </a:prstGeom>
        </p:spPr>
        <p:txBody>
          <a:bodyPr vert="horz" wrap="square" lIns="0" tIns="0" rIns="0" bIns="0" rtlCol="0">
            <a:spAutoFit/>
          </a:bodyPr>
          <a:lstStyle/>
          <a:p>
            <a:pPr>
              <a:buFont typeface="Wingdings" pitchFamily="2" charset="2"/>
              <a:buChar char="Ø"/>
            </a:pPr>
            <a:r>
              <a:rPr lang="en-US" sz="2550" dirty="0" smtClean="0">
                <a:solidFill>
                  <a:srgbClr val="F58026"/>
                </a:solidFill>
                <a:latin typeface="Times New Roman" pitchFamily="18" charset="0"/>
                <a:cs typeface="Times New Roman" pitchFamily="18" charset="0"/>
              </a:rPr>
              <a:t>Compressed </a:t>
            </a:r>
            <a:r>
              <a:rPr lang="en-US" sz="2550" dirty="0" err="1" smtClean="0">
                <a:solidFill>
                  <a:srgbClr val="F58026"/>
                </a:solidFill>
                <a:latin typeface="Times New Roman" pitchFamily="18" charset="0"/>
                <a:cs typeface="Times New Roman" pitchFamily="18" charset="0"/>
              </a:rPr>
              <a:t>Skycube</a:t>
            </a:r>
            <a:r>
              <a:rPr lang="en-US" sz="2550" dirty="0">
                <a:solidFill>
                  <a:srgbClr val="F58026"/>
                </a:solidFill>
                <a:latin typeface="Times New Roman" pitchFamily="18" charset="0"/>
                <a:cs typeface="Times New Roman" pitchFamily="18" charset="0"/>
              </a:rPr>
              <a:t> </a:t>
            </a:r>
            <a:r>
              <a:rPr lang="en-US" sz="1600" dirty="0" smtClean="0">
                <a:solidFill>
                  <a:srgbClr val="F58026"/>
                </a:solidFill>
                <a:latin typeface="Times New Roman" pitchFamily="18" charset="0"/>
                <a:cs typeface="Times New Roman" pitchFamily="18" charset="0"/>
              </a:rPr>
              <a:t>(Xia et al. SIGMOD 2006)</a:t>
            </a:r>
          </a:p>
          <a:p>
            <a:pPr lvl="1">
              <a:buFont typeface="Wingdings" pitchFamily="2" charset="2"/>
              <a:buChar char="§"/>
            </a:pPr>
            <a:r>
              <a:rPr lang="en-US" sz="2550" dirty="0" smtClean="0">
                <a:latin typeface="Times New Roman" pitchFamily="18" charset="0"/>
                <a:cs typeface="Times New Roman" pitchFamily="18" charset="0"/>
              </a:rPr>
              <a:t>Update compressed </a:t>
            </a:r>
            <a:r>
              <a:rPr lang="en-US" sz="2550" dirty="0" err="1" smtClean="0">
                <a:latin typeface="Times New Roman" pitchFamily="18" charset="0"/>
                <a:cs typeface="Times New Roman" pitchFamily="18" charset="0"/>
              </a:rPr>
              <a:t>skycube</a:t>
            </a:r>
            <a:r>
              <a:rPr lang="en-US" sz="2550" dirty="0" smtClean="0">
                <a:latin typeface="Times New Roman" pitchFamily="18" charset="0"/>
                <a:cs typeface="Times New Roman" pitchFamily="18" charset="0"/>
              </a:rPr>
              <a:t> in monitoring fashion </a:t>
            </a:r>
          </a:p>
          <a:p>
            <a:pPr lvl="2">
              <a:buFont typeface="Wingdings" pitchFamily="2" charset="2"/>
              <a:buChar char="ü"/>
            </a:pPr>
            <a:r>
              <a:rPr lang="en-US" sz="2800" dirty="0">
                <a:solidFill>
                  <a:srgbClr val="00B050"/>
                </a:solidFill>
                <a:latin typeface="Times New Roman" pitchFamily="18" charset="0"/>
                <a:cs typeface="Times New Roman" pitchFamily="18" charset="0"/>
              </a:rPr>
              <a:t>We adapted CSC for each </a:t>
            </a:r>
            <a:r>
              <a:rPr lang="en-US" sz="2800" dirty="0" smtClean="0">
                <a:solidFill>
                  <a:srgbClr val="00B050"/>
                </a:solidFill>
                <a:latin typeface="Times New Roman" pitchFamily="18" charset="0"/>
                <a:cs typeface="Times New Roman" pitchFamily="18" charset="0"/>
              </a:rPr>
              <a:t>constraint: </a:t>
            </a:r>
            <a:r>
              <a:rPr lang="en-US" sz="2800" dirty="0" smtClean="0">
                <a:solidFill>
                  <a:srgbClr val="C00000"/>
                </a:solidFill>
                <a:latin typeface="Times New Roman" pitchFamily="18" charset="0"/>
                <a:cs typeface="Times New Roman" pitchFamily="18" charset="0"/>
              </a:rPr>
              <a:t>Constraint-</a:t>
            </a:r>
            <a:r>
              <a:rPr lang="en-US" sz="2800" dirty="0" smtClean="0">
                <a:solidFill>
                  <a:srgbClr val="00B050"/>
                </a:solidFill>
                <a:latin typeface="Times New Roman" pitchFamily="18" charset="0"/>
                <a:cs typeface="Times New Roman" pitchFamily="18" charset="0"/>
              </a:rPr>
              <a:t>CSC</a:t>
            </a:r>
            <a:endParaRPr lang="en-US" sz="2550" dirty="0" smtClean="0">
              <a:solidFill>
                <a:srgbClr val="4D4D4D"/>
              </a:solidFill>
              <a:latin typeface="Times New Roman" pitchFamily="18" charset="0"/>
              <a:cs typeface="Times New Roman" pitchFamily="18" charset="0"/>
            </a:endParaRPr>
          </a:p>
        </p:txBody>
      </p:sp>
      <p:sp>
        <p:nvSpPr>
          <p:cNvPr id="27" name="Right Arrow 26"/>
          <p:cNvSpPr/>
          <p:nvPr/>
        </p:nvSpPr>
        <p:spPr bwMode="auto">
          <a:xfrm rot="5400000">
            <a:off x="2739331" y="4113846"/>
            <a:ext cx="611155" cy="484632"/>
          </a:xfrm>
          <a:prstGeom prst="rightArrow">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3"/>
              </a:solidFill>
              <a:latin typeface="Segoe UI" pitchFamily="34" charset="0"/>
              <a:ea typeface="Segoe UI" pitchFamily="34" charset="0"/>
              <a:cs typeface="Segoe U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784812233"/>
              </p:ext>
            </p:extLst>
          </p:nvPr>
        </p:nvGraphicFramePr>
        <p:xfrm>
          <a:off x="5276290" y="4838747"/>
          <a:ext cx="3485572" cy="1524000"/>
        </p:xfrm>
        <a:graphic>
          <a:graphicData uri="http://schemas.openxmlformats.org/drawingml/2006/table">
            <a:tbl>
              <a:tblPr firstRow="1" bandRow="1">
                <a:tableStyleId>{5C22544A-7EE6-4342-B048-85BDC9FD1C3A}</a:tableStyleId>
              </a:tblPr>
              <a:tblGrid>
                <a:gridCol w="2522878"/>
                <a:gridCol w="962694"/>
              </a:tblGrid>
              <a:tr h="301944">
                <a:tc>
                  <a:txBody>
                    <a:bodyPr/>
                    <a:lstStyle/>
                    <a:p>
                      <a:r>
                        <a:rPr lang="en-US" sz="1400" dirty="0" smtClean="0">
                          <a:latin typeface="Times New Roman" pitchFamily="18" charset="0"/>
                          <a:cs typeface="Times New Roman" pitchFamily="18" charset="0"/>
                        </a:rPr>
                        <a:t>Constraint</a:t>
                      </a:r>
                      <a:endParaRPr lang="en-US" sz="1400" dirty="0">
                        <a:latin typeface="Times New Roman" pitchFamily="18" charset="0"/>
                        <a:cs typeface="Times New Roman" pitchFamily="18" charset="0"/>
                      </a:endParaRPr>
                    </a:p>
                  </a:txBody>
                  <a:tcPr/>
                </a:tc>
                <a:tc>
                  <a:txBody>
                    <a:bodyPr/>
                    <a:lstStyle/>
                    <a:p>
                      <a:r>
                        <a:rPr lang="en-US" sz="1400" dirty="0" smtClean="0">
                          <a:latin typeface="Times New Roman" pitchFamily="18" charset="0"/>
                          <a:cs typeface="Times New Roman" pitchFamily="18" charset="0"/>
                        </a:rPr>
                        <a:t>Measure</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month</a:t>
                      </a:r>
                      <a:r>
                        <a:rPr lang="en-US" sz="1400" i="1" dirty="0" smtClean="0">
                          <a:latin typeface="Times New Roman" pitchFamily="18" charset="0"/>
                          <a:cs typeface="Times New Roman" pitchFamily="18" charset="0"/>
                        </a:rPr>
                        <a:t>=Feb</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pts</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a:latin typeface="Times New Roman" pitchFamily="18" charset="0"/>
                        <a:cs typeface="Times New Roman" pitchFamily="18" charset="0"/>
                      </a:endParaRPr>
                    </a:p>
                  </a:txBody>
                  <a:tcPr/>
                </a:tc>
              </a:tr>
              <a:tr h="301944">
                <a:tc>
                  <a:txBody>
                    <a:bodyPr/>
                    <a:lstStyle/>
                    <a:p>
                      <a:r>
                        <a:rPr lang="en-US" sz="1400" dirty="0" err="1" smtClean="0">
                          <a:latin typeface="Times New Roman" pitchFamily="18" charset="0"/>
                          <a:cs typeface="Times New Roman" pitchFamily="18" charset="0"/>
                        </a:rPr>
                        <a:t>opp_team</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Nets</a:t>
                      </a:r>
                      <a:endParaRPr lang="en-US" sz="1400" dirty="0">
                        <a:latin typeface="Times New Roman" pitchFamily="18" charset="0"/>
                        <a:cs typeface="Times New Roman" pitchFamily="18" charset="0"/>
                      </a:endParaRPr>
                    </a:p>
                  </a:txBody>
                  <a:tcPr/>
                </a:tc>
                <a:tc>
                  <a:txBody>
                    <a:bodyPr/>
                    <a:lstStyle/>
                    <a:p>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team</a:t>
                      </a:r>
                      <a:r>
                        <a:rPr lang="en-US" sz="1400" i="1" dirty="0" smtClean="0">
                          <a:latin typeface="Times New Roman" pitchFamily="18" charset="0"/>
                          <a:cs typeface="Times New Roman" pitchFamily="18" charset="0"/>
                        </a:rPr>
                        <a:t>=Celtics </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opp_team</a:t>
                      </a:r>
                      <a:r>
                        <a:rPr lang="en-US" sz="1400" dirty="0" smtClean="0">
                          <a:latin typeface="Times New Roman" pitchFamily="18" charset="0"/>
                          <a:cs typeface="Times New Roman" pitchFamily="18" charset="0"/>
                        </a:rPr>
                        <a:t>=</a:t>
                      </a:r>
                      <a:r>
                        <a:rPr lang="en-US" sz="1400" i="1" dirty="0" smtClean="0">
                          <a:latin typeface="Times New Roman" pitchFamily="18" charset="0"/>
                          <a:cs typeface="Times New Roman" pitchFamily="18" charset="0"/>
                        </a:rPr>
                        <a:t>Nets</a:t>
                      </a:r>
                      <a:endParaRPr lang="en-US" sz="1400" dirty="0">
                        <a:latin typeface="Times New Roman" pitchFamily="18" charset="0"/>
                        <a:cs typeface="Times New Roman" pitchFamily="18" charset="0"/>
                      </a:endParaRPr>
                    </a:p>
                  </a:txBody>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400" dirty="0" err="1" smtClean="0">
                          <a:latin typeface="Times New Roman" pitchFamily="18" charset="0"/>
                          <a:cs typeface="Times New Roman" pitchFamily="18" charset="0"/>
                        </a:rPr>
                        <a:t>ast</a:t>
                      </a:r>
                      <a:r>
                        <a:rPr lang="en-US" sz="1400" dirty="0" smtClean="0">
                          <a:latin typeface="Times New Roman" pitchFamily="18" charset="0"/>
                          <a:cs typeface="Times New Roman" pitchFamily="18" charset="0"/>
                        </a:rPr>
                        <a:t>, </a:t>
                      </a:r>
                      <a:r>
                        <a:rPr lang="en-US" sz="1400" dirty="0" err="1" smtClean="0">
                          <a:latin typeface="Times New Roman" pitchFamily="18" charset="0"/>
                          <a:cs typeface="Times New Roman" pitchFamily="18" charset="0"/>
                        </a:rPr>
                        <a:t>rb</a:t>
                      </a:r>
                      <a:endParaRPr lang="en-US" sz="1400" dirty="0" smtClean="0">
                        <a:latin typeface="Times New Roman" pitchFamily="18" charset="0"/>
                        <a:cs typeface="Times New Roman" pitchFamily="18" charset="0"/>
                      </a:endParaRPr>
                    </a:p>
                  </a:txBody>
                  <a:tcPr/>
                </a:tc>
              </a:tr>
              <a:tr h="301944">
                <a:tc>
                  <a:txBody>
                    <a:bodyPr/>
                    <a:lstStyle/>
                    <a:p>
                      <a:r>
                        <a:rPr lang="en-US" sz="1400" dirty="0" smtClean="0">
                          <a:latin typeface="Times New Roman" pitchFamily="18" charset="0"/>
                          <a:cs typeface="Times New Roman" pitchFamily="18" charset="0"/>
                        </a:rPr>
                        <a:t>…</a:t>
                      </a:r>
                      <a:endParaRPr lang="en-US" sz="1400" dirty="0">
                        <a:latin typeface="Times New Roman" pitchFamily="18" charset="0"/>
                        <a:cs typeface="Times New Roman" pitchFamily="18" charset="0"/>
                      </a:endParaRPr>
                    </a:p>
                  </a:txBody>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400" dirty="0" smtClean="0">
                          <a:latin typeface="Times New Roman" pitchFamily="18" charset="0"/>
                          <a:cs typeface="Times New Roman" pitchFamily="18" charset="0"/>
                        </a:rPr>
                        <a:t>…</a:t>
                      </a:r>
                    </a:p>
                  </a:txBody>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4661740"/>
            <a:ext cx="3206750" cy="2060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bwMode="auto">
          <a:xfrm>
            <a:off x="4572000" y="5449711"/>
            <a:ext cx="704850" cy="484632"/>
          </a:xfrm>
          <a:prstGeom prst="rightArrow">
            <a:avLst/>
          </a:prstGeom>
          <a:solidFill>
            <a:schemeClr val="accent3"/>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accent3"/>
              </a:solidFill>
              <a:latin typeface="Segoe UI" pitchFamily="34" charset="0"/>
              <a:ea typeface="Segoe UI" pitchFamily="34" charset="0"/>
              <a:cs typeface="Segoe UI" pitchFamily="34" charset="0"/>
            </a:endParaRPr>
          </a:p>
        </p:txBody>
      </p:sp>
      <p:sp>
        <p:nvSpPr>
          <p:cNvPr id="10" name="Title 1"/>
          <p:cNvSpPr txBox="1">
            <a:spLocks/>
          </p:cNvSpPr>
          <p:nvPr/>
        </p:nvSpPr>
        <p:spPr>
          <a:xfrm>
            <a:off x="4600575" y="5172712"/>
            <a:ext cx="661077" cy="27699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000" dirty="0" smtClean="0">
                <a:solidFill>
                  <a:schemeClr val="tx1"/>
                </a:solidFill>
                <a:latin typeface="Times New Roman" pitchFamily="18" charset="0"/>
                <a:cs typeface="Times New Roman" pitchFamily="18" charset="0"/>
              </a:rPr>
              <a:t>Query</a:t>
            </a:r>
            <a:endParaRPr lang="en-US" sz="2000" dirty="0">
              <a:solidFill>
                <a:schemeClr val="tx1"/>
              </a:solidFill>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445" y="2448034"/>
            <a:ext cx="43529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92683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linds(horizontal)">
                                      <p:cBhvr>
                                        <p:cTn id="7" dur="500"/>
                                        <p:tgtEl>
                                          <p:spTgt spid="1027"/>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blinds(horizontal)">
                                      <p:cBhvr>
                                        <p:cTn id="11" dur="500"/>
                                        <p:tgtEl>
                                          <p:spTgt spid="27"/>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dissolve">
                                      <p:cBhvr>
                                        <p:cTn id="15" dur="500"/>
                                        <p:tgtEl>
                                          <p:spTgt spid="1026"/>
                                        </p:tgtEl>
                                      </p:cBhvr>
                                    </p:animEffect>
                                  </p:childTnLst>
                                </p:cTn>
                              </p:par>
                            </p:childTnLst>
                          </p:cTn>
                        </p:par>
                        <p:par>
                          <p:cTn id="16" fill="hold">
                            <p:stCondLst>
                              <p:cond delay="1500"/>
                            </p:stCondLst>
                            <p:childTnLst>
                              <p:par>
                                <p:cTn id="17" presetID="5" presetClass="entr" presetSubtype="1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checkerboard(across)">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par>
                          <p:cTn id="23" fill="hold">
                            <p:stCondLst>
                              <p:cond delay="2000"/>
                            </p:stCondLst>
                            <p:childTnLst>
                              <p:par>
                                <p:cTn id="24" presetID="3" presetClass="entr" presetSubtype="10"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linds(horizontal)">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9" grpId="0" animBg="1"/>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Related Works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2354491"/>
          </a:xfrm>
          <a:prstGeom prst="rect">
            <a:avLst/>
          </a:prstGeom>
        </p:spPr>
        <p:txBody>
          <a:bodyPr vert="horz" wrap="square" lIns="0" tIns="0" rIns="0" bIns="0" rtlCol="0">
            <a:spAutoFit/>
          </a:bodyPr>
          <a:lstStyle/>
          <a:p>
            <a:pPr>
              <a:buFont typeface="Wingdings" pitchFamily="2" charset="2"/>
              <a:buChar char="Ø"/>
            </a:pPr>
            <a:r>
              <a:rPr lang="en-US" sz="2550" dirty="0" smtClean="0">
                <a:solidFill>
                  <a:srgbClr val="F58026"/>
                </a:solidFill>
                <a:latin typeface="Times New Roman" pitchFamily="18" charset="0"/>
                <a:cs typeface="Times New Roman" pitchFamily="18" charset="0"/>
              </a:rPr>
              <a:t>Prominent Analysis by Ranking </a:t>
            </a:r>
            <a:r>
              <a:rPr lang="en-US" sz="1600" dirty="0" smtClean="0">
                <a:solidFill>
                  <a:srgbClr val="F58026"/>
                </a:solidFill>
                <a:latin typeface="Times New Roman" pitchFamily="18" charset="0"/>
                <a:cs typeface="Times New Roman" pitchFamily="18" charset="0"/>
              </a:rPr>
              <a:t>(Wu et. Al. VLDB 2009)</a:t>
            </a:r>
          </a:p>
          <a:p>
            <a:pPr lvl="1">
              <a:buFont typeface="Wingdings" pitchFamily="2" charset="2"/>
              <a:buChar char="§"/>
            </a:pPr>
            <a:r>
              <a:rPr lang="en-US" sz="2550" dirty="0" smtClean="0">
                <a:latin typeface="Times New Roman" pitchFamily="18" charset="0"/>
                <a:cs typeface="Times New Roman" pitchFamily="18" charset="0"/>
              </a:rPr>
              <a:t>Static data, onetime query</a:t>
            </a:r>
            <a:endParaRPr lang="en-US" sz="2550" dirty="0">
              <a:solidFill>
                <a:srgbClr val="C00000"/>
              </a:solidFill>
              <a:latin typeface="Times New Roman" pitchFamily="18" charset="0"/>
              <a:cs typeface="Times New Roman" pitchFamily="18" charset="0"/>
            </a:endParaRPr>
          </a:p>
          <a:p>
            <a:pPr lvl="2">
              <a:buFont typeface="Wingdings" pitchFamily="2" charset="2"/>
              <a:buChar char="ü"/>
            </a:pPr>
            <a:r>
              <a:rPr lang="en-US" sz="2550" dirty="0">
                <a:solidFill>
                  <a:srgbClr val="00B050"/>
                </a:solidFill>
                <a:latin typeface="Times New Roman" pitchFamily="18" charset="0"/>
                <a:cs typeface="Times New Roman" pitchFamily="18" charset="0"/>
              </a:rPr>
              <a:t>We </a:t>
            </a:r>
            <a:r>
              <a:rPr lang="en-US" sz="2550" dirty="0" smtClean="0">
                <a:solidFill>
                  <a:srgbClr val="00B050"/>
                </a:solidFill>
                <a:latin typeface="Times New Roman" pitchFamily="18" charset="0"/>
                <a:cs typeface="Times New Roman" pitchFamily="18" charset="0"/>
              </a:rPr>
              <a:t>dealt on continuous data, standing query</a:t>
            </a:r>
            <a:endParaRPr lang="en-US" sz="2550" dirty="0" smtClean="0">
              <a:latin typeface="Times New Roman" pitchFamily="18" charset="0"/>
              <a:cs typeface="Times New Roman" pitchFamily="18" charset="0"/>
            </a:endParaRPr>
          </a:p>
          <a:p>
            <a:pPr lvl="1">
              <a:buFont typeface="Wingdings" pitchFamily="2" charset="2"/>
              <a:buChar char="§"/>
            </a:pPr>
            <a:r>
              <a:rPr lang="en-US" sz="2550" dirty="0" smtClean="0">
                <a:latin typeface="Times New Roman" pitchFamily="18" charset="0"/>
                <a:cs typeface="Times New Roman" pitchFamily="18" charset="0"/>
              </a:rPr>
              <a:t>Find the contexts where an object is ranked high in a </a:t>
            </a:r>
            <a:r>
              <a:rPr lang="en-US" sz="2550" dirty="0" smtClean="0">
                <a:solidFill>
                  <a:srgbClr val="C00000"/>
                </a:solidFill>
                <a:latin typeface="Times New Roman" pitchFamily="18" charset="0"/>
                <a:cs typeface="Times New Roman" pitchFamily="18" charset="0"/>
              </a:rPr>
              <a:t>single scoring attribute</a:t>
            </a:r>
          </a:p>
          <a:p>
            <a:pPr lvl="2">
              <a:buFont typeface="Wingdings" pitchFamily="2" charset="2"/>
              <a:buChar char="ü"/>
            </a:pPr>
            <a:r>
              <a:rPr lang="en-US" sz="2550" dirty="0" smtClean="0">
                <a:solidFill>
                  <a:srgbClr val="00B050"/>
                </a:solidFill>
                <a:latin typeface="Times New Roman" pitchFamily="18" charset="0"/>
                <a:cs typeface="Times New Roman" pitchFamily="18" charset="0"/>
              </a:rPr>
              <a:t>We considered skyline on </a:t>
            </a:r>
            <a:r>
              <a:rPr lang="en-US" sz="2550" dirty="0" smtClean="0">
                <a:solidFill>
                  <a:srgbClr val="C00000"/>
                </a:solidFill>
                <a:latin typeface="Times New Roman" pitchFamily="18" charset="0"/>
                <a:cs typeface="Times New Roman" pitchFamily="18" charset="0"/>
              </a:rPr>
              <a:t>multiple measure subspaces</a:t>
            </a:r>
          </a:p>
        </p:txBody>
      </p:sp>
    </p:spTree>
    <p:extLst>
      <p:ext uri="{BB962C8B-B14F-4D97-AF65-F5344CB8AC3E}">
        <p14:creationId xmlns:p14="http://schemas.microsoft.com/office/powerpoint/2010/main" val="15303963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Modeling</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158073387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5" name="Text Placeholder 2"/>
          <p:cNvSpPr>
            <a:spLocks noGrp="1"/>
          </p:cNvSpPr>
          <p:nvPr>
            <p:ph type="body" sz="quarter" idx="10"/>
          </p:nvPr>
        </p:nvSpPr>
        <p:spPr>
          <a:xfrm>
            <a:off x="389436" y="5610440"/>
            <a:ext cx="8363938" cy="730200"/>
          </a:xfrm>
        </p:spPr>
        <p:txBody>
          <a:bodyPr/>
          <a:lstStyle/>
          <a:p>
            <a:pPr algn="just"/>
            <a:r>
              <a:rPr lang="en-US" sz="2600" dirty="0" smtClean="0">
                <a:solidFill>
                  <a:schemeClr val="accent3"/>
                </a:solidFill>
                <a:latin typeface="Times New Roman" pitchFamily="18" charset="0"/>
                <a:cs typeface="Times New Roman" pitchFamily="18" charset="0"/>
              </a:rPr>
              <a:t>Tuple Satisfied Constraint </a:t>
            </a:r>
            <a:r>
              <a:rPr lang="en-US" sz="2600" i="1" dirty="0" smtClean="0">
                <a:solidFill>
                  <a:srgbClr val="F58026"/>
                </a:solidFill>
                <a:latin typeface="Monotype Corsiva" pitchFamily="66" charset="0"/>
                <a:cs typeface="Times New Roman" pitchFamily="18" charset="0"/>
              </a:rPr>
              <a:t>C </a:t>
            </a:r>
            <a:r>
              <a:rPr lang="en-US" sz="2600" i="1" baseline="30000" dirty="0" smtClean="0">
                <a:solidFill>
                  <a:srgbClr val="F58026"/>
                </a:solidFill>
                <a:latin typeface="Times New Roman" pitchFamily="18" charset="0"/>
                <a:cs typeface="Times New Roman" pitchFamily="18" charset="0"/>
              </a:rPr>
              <a:t>t </a:t>
            </a:r>
            <a:r>
              <a:rPr lang="en-US" sz="2600" dirty="0" smtClean="0">
                <a:solidFill>
                  <a:schemeClr val="accent3"/>
                </a:solidFill>
                <a:latin typeface="Times New Roman" pitchFamily="18" charset="0"/>
                <a:cs typeface="Times New Roman" pitchFamily="18" charset="0"/>
              </a:rPr>
              <a:t>: </a:t>
            </a:r>
            <a:r>
              <a:rPr lang="en-US" sz="2600" dirty="0" smtClean="0">
                <a:solidFill>
                  <a:schemeClr val="tx1"/>
                </a:solidFill>
                <a:latin typeface="Times New Roman" pitchFamily="18" charset="0"/>
                <a:cs typeface="Times New Roman" pitchFamily="18" charset="0"/>
              </a:rPr>
              <a:t>If ∀</a:t>
            </a:r>
            <a:r>
              <a:rPr lang="en-US" sz="2600" i="1" dirty="0" err="1" smtClean="0">
                <a:solidFill>
                  <a:schemeClr val="tx1"/>
                </a:solidFill>
                <a:latin typeface="Times New Roman" pitchFamily="18" charset="0"/>
                <a:cs typeface="Times New Roman" pitchFamily="18" charset="0"/>
              </a:rPr>
              <a:t>d</a:t>
            </a:r>
            <a:r>
              <a:rPr lang="en-US" sz="2600" i="1" baseline="-25000" dirty="0" err="1" smtClean="0">
                <a:solidFill>
                  <a:schemeClr val="tx1"/>
                </a:solidFill>
                <a:latin typeface="Times New Roman" pitchFamily="18" charset="0"/>
                <a:cs typeface="Times New Roman" pitchFamily="18" charset="0"/>
              </a:rPr>
              <a:t>i</a:t>
            </a:r>
            <a:r>
              <a:rPr lang="en-US" sz="2600" dirty="0" err="1" smtClean="0">
                <a:solidFill>
                  <a:schemeClr val="tx1"/>
                </a:solidFill>
                <a:latin typeface="Times New Roman" pitchFamily="18" charset="0"/>
                <a:cs typeface="Times New Roman" pitchFamily="18" charset="0"/>
              </a:rPr>
              <a:t>∈</a:t>
            </a:r>
            <a:r>
              <a:rPr lang="en-US" sz="2600" i="1" dirty="0" err="1" smtClean="0">
                <a:solidFill>
                  <a:schemeClr val="tx1"/>
                </a:solidFill>
                <a:latin typeface="Monotype Corsiva" pitchFamily="66" charset="0"/>
                <a:cs typeface="Times New Roman" pitchFamily="18" charset="0"/>
              </a:rPr>
              <a:t>D</a:t>
            </a:r>
            <a:r>
              <a:rPr lang="en-US" sz="2600" dirty="0" smtClean="0">
                <a:solidFill>
                  <a:schemeClr val="tx1"/>
                </a:solidFill>
                <a:latin typeface="Times New Roman" pitchFamily="18" charset="0"/>
                <a:cs typeface="Times New Roman" pitchFamily="18" charset="0"/>
              </a:rPr>
              <a:t>, </a:t>
            </a:r>
            <a:r>
              <a:rPr lang="en-US" sz="2600" i="1" dirty="0" err="1" smtClean="0">
                <a:solidFill>
                  <a:schemeClr val="tx1"/>
                </a:solidFill>
                <a:latin typeface="Times New Roman" pitchFamily="18" charset="0"/>
                <a:cs typeface="Times New Roman" pitchFamily="18" charset="0"/>
              </a:rPr>
              <a:t>C.d</a:t>
            </a:r>
            <a:r>
              <a:rPr lang="en-US" sz="2600" i="1" baseline="-25000" dirty="0" err="1"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or </a:t>
            </a:r>
            <a:r>
              <a:rPr lang="en-US" sz="2600" i="1" dirty="0" err="1" smtClean="0">
                <a:solidFill>
                  <a:schemeClr val="tx1"/>
                </a:solidFill>
                <a:latin typeface="Times New Roman" pitchFamily="18" charset="0"/>
                <a:cs typeface="Times New Roman" pitchFamily="18" charset="0"/>
              </a:rPr>
              <a:t>C.d</a:t>
            </a:r>
            <a:r>
              <a:rPr lang="en-US" sz="2600" i="1" baseline="-25000" dirty="0" err="1"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a:t>
            </a:r>
            <a:r>
              <a:rPr lang="en-US" sz="2600" i="1" dirty="0" err="1" smtClean="0">
                <a:solidFill>
                  <a:schemeClr val="tx1"/>
                </a:solidFill>
                <a:latin typeface="Times New Roman" pitchFamily="18" charset="0"/>
                <a:cs typeface="Times New Roman" pitchFamily="18" charset="0"/>
              </a:rPr>
              <a:t>t.d</a:t>
            </a:r>
            <a:r>
              <a:rPr lang="en-US" sz="2600" i="1" baseline="-25000" dirty="0" err="1" smtClean="0">
                <a:solidFill>
                  <a:schemeClr val="tx1"/>
                </a:solidFill>
                <a:latin typeface="Times New Roman" pitchFamily="18" charset="0"/>
                <a:cs typeface="Times New Roman" pitchFamily="18" charset="0"/>
              </a:rPr>
              <a:t>i</a:t>
            </a:r>
            <a:r>
              <a:rPr lang="en-US" sz="2600" dirty="0" smtClean="0">
                <a:solidFill>
                  <a:schemeClr val="tx1"/>
                </a:solidFill>
                <a:latin typeface="Times New Roman" pitchFamily="18" charset="0"/>
                <a:cs typeface="Times New Roman" pitchFamily="18" charset="0"/>
              </a:rPr>
              <a:t>, </a:t>
            </a:r>
            <a:r>
              <a:rPr lang="en-US" sz="2600" i="1" dirty="0" smtClean="0">
                <a:solidFill>
                  <a:schemeClr val="tx1"/>
                </a:solidFill>
                <a:latin typeface="Times New Roman" pitchFamily="18" charset="0"/>
                <a:cs typeface="Times New Roman" pitchFamily="18" charset="0"/>
              </a:rPr>
              <a:t>t</a:t>
            </a:r>
            <a:r>
              <a:rPr lang="en-US" sz="2600" dirty="0" smtClean="0">
                <a:solidFill>
                  <a:schemeClr val="tx1"/>
                </a:solidFill>
                <a:latin typeface="Times New Roman" pitchFamily="18" charset="0"/>
                <a:cs typeface="Times New Roman" pitchFamily="18" charset="0"/>
              </a:rPr>
              <a:t> satisfies</a:t>
            </a:r>
            <a:r>
              <a:rPr lang="en-US" sz="2600" i="1" dirty="0" smtClean="0">
                <a:solidFill>
                  <a:schemeClr val="tx1"/>
                </a:solidFill>
                <a:latin typeface="Times New Roman" pitchFamily="18" charset="0"/>
                <a:cs typeface="Times New Roman" pitchFamily="18" charset="0"/>
              </a:rPr>
              <a:t> C.</a:t>
            </a:r>
            <a:endParaRPr lang="en-US" sz="2600" dirty="0" smtClean="0">
              <a:solidFill>
                <a:schemeClr val="accent3"/>
              </a:solidFill>
              <a:latin typeface="Times New Roman" pitchFamily="18" charset="0"/>
              <a:cs typeface="Times New Roman" pitchFamily="18" charset="0"/>
            </a:endParaRPr>
          </a:p>
        </p:txBody>
      </p:sp>
      <p:sp>
        <p:nvSpPr>
          <p:cNvPr id="28" name="Oval 27"/>
          <p:cNvSpPr/>
          <p:nvPr/>
        </p:nvSpPr>
        <p:spPr>
          <a:xfrm>
            <a:off x="5862722" y="2343375"/>
            <a:ext cx="1523603"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a:solidFill>
                  <a:schemeClr val="tx1"/>
                </a:solidFill>
                <a:latin typeface="Times New Roman" pitchFamily="18" charset="0"/>
                <a:cs typeface="Times New Roman" pitchFamily="18" charset="0"/>
              </a:rPr>
              <a:t>{</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3</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sp>
        <p:nvSpPr>
          <p:cNvPr id="29" name="Oval 28"/>
          <p:cNvSpPr/>
          <p:nvPr/>
        </p:nvSpPr>
        <p:spPr>
          <a:xfrm>
            <a:off x="5846500" y="1276575"/>
            <a:ext cx="155448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3</a:t>
            </a: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4</a:t>
            </a: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cxnSp>
        <p:nvCxnSpPr>
          <p:cNvPr id="30" name="Straight Arrow Connector 29"/>
          <p:cNvCxnSpPr>
            <a:stCxn id="62" idx="0"/>
            <a:endCxn id="29" idx="4"/>
          </p:cNvCxnSpPr>
          <p:nvPr/>
        </p:nvCxnSpPr>
        <p:spPr>
          <a:xfrm flipV="1">
            <a:off x="5209772" y="1962375"/>
            <a:ext cx="1413968"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p:nvPr/>
        </p:nvCxnSpPr>
        <p:spPr>
          <a:xfrm rot="5400000" flipH="1" flipV="1">
            <a:off x="6433825" y="2152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2" name="Straight Arrow Connector 31"/>
          <p:cNvCxnSpPr>
            <a:stCxn id="63" idx="0"/>
            <a:endCxn id="29" idx="4"/>
          </p:cNvCxnSpPr>
          <p:nvPr/>
        </p:nvCxnSpPr>
        <p:spPr>
          <a:xfrm flipH="1" flipV="1">
            <a:off x="6623740" y="1962375"/>
            <a:ext cx="1510857"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3" name="Rectangle 32"/>
          <p:cNvSpPr/>
          <p:nvPr/>
        </p:nvSpPr>
        <p:spPr>
          <a:xfrm>
            <a:off x="6045205" y="4172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cxnSp>
        <p:nvCxnSpPr>
          <p:cNvPr id="34" name="Straight Arrow Connector 33"/>
          <p:cNvCxnSpPr/>
          <p:nvPr/>
        </p:nvCxnSpPr>
        <p:spPr>
          <a:xfrm>
            <a:off x="6624325" y="2876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5400000">
            <a:off x="7956698" y="3068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6" name="Straight Arrow Connector 55"/>
          <p:cNvCxnSpPr/>
          <p:nvPr/>
        </p:nvCxnSpPr>
        <p:spPr>
          <a:xfrm rot="10800000" flipV="1">
            <a:off x="5100325" y="2880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57" name="Straight Arrow Connector 56"/>
          <p:cNvCxnSpPr>
            <a:endCxn id="65" idx="0"/>
          </p:cNvCxnSpPr>
          <p:nvPr/>
        </p:nvCxnSpPr>
        <p:spPr>
          <a:xfrm rot="10800000" flipV="1">
            <a:off x="6624325" y="2876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58" name="Straight Arrow Connector 57"/>
          <p:cNvCxnSpPr>
            <a:stCxn id="65" idx="0"/>
          </p:cNvCxnSpPr>
          <p:nvPr/>
        </p:nvCxnSpPr>
        <p:spPr>
          <a:xfrm rot="16200000" flipV="1">
            <a:off x="5633725" y="2343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59" name="Straight Arrow Connector 58"/>
          <p:cNvCxnSpPr>
            <a:stCxn id="33" idx="0"/>
            <a:endCxn id="65" idx="4"/>
          </p:cNvCxnSpPr>
          <p:nvPr/>
        </p:nvCxnSpPr>
        <p:spPr>
          <a:xfrm rot="16200000" flipV="1">
            <a:off x="6404869" y="3937479"/>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60" name="Straight Arrow Connector 59"/>
          <p:cNvCxnSpPr>
            <a:endCxn id="33" idx="0"/>
          </p:cNvCxnSpPr>
          <p:nvPr/>
        </p:nvCxnSpPr>
        <p:spPr>
          <a:xfrm flipH="1">
            <a:off x="6639565" y="3791175"/>
            <a:ext cx="1138773"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61" name="Straight Arrow Connector 60"/>
          <p:cNvCxnSpPr>
            <a:endCxn id="33" idx="0"/>
          </p:cNvCxnSpPr>
          <p:nvPr/>
        </p:nvCxnSpPr>
        <p:spPr>
          <a:xfrm>
            <a:off x="5405125" y="3791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62" name="Oval 61"/>
          <p:cNvSpPr/>
          <p:nvPr/>
        </p:nvSpPr>
        <p:spPr>
          <a:xfrm>
            <a:off x="4548249" y="2343375"/>
            <a:ext cx="1323046"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sp>
        <p:nvSpPr>
          <p:cNvPr id="63" name="Oval 62"/>
          <p:cNvSpPr/>
          <p:nvPr/>
        </p:nvSpPr>
        <p:spPr>
          <a:xfrm>
            <a:off x="7517080" y="2343375"/>
            <a:ext cx="1235033"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2</a:t>
            </a: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4</a:t>
            </a:r>
            <a:r>
              <a:rPr lang="en-US" sz="2000" b="1" dirty="0">
                <a:solidFill>
                  <a:schemeClr val="tx1"/>
                </a:solidFill>
                <a:latin typeface="Times New Roman" pitchFamily="18" charset="0"/>
                <a:cs typeface="Times New Roman" pitchFamily="18" charset="0"/>
              </a:rPr>
              <a:t>,t</a:t>
            </a:r>
            <a:r>
              <a:rPr lang="en-US" sz="2000" b="1" baseline="-25000" dirty="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sp>
        <p:nvSpPr>
          <p:cNvPr id="64" name="Oval 63"/>
          <p:cNvSpPr/>
          <p:nvPr/>
        </p:nvSpPr>
        <p:spPr>
          <a:xfrm>
            <a:off x="7517080" y="3333975"/>
            <a:ext cx="1235033"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a:solidFill>
                  <a:schemeClr val="tx1"/>
                </a:solidFill>
                <a:latin typeface="Times New Roman" pitchFamily="18" charset="0"/>
                <a:cs typeface="Times New Roman" pitchFamily="18" charset="0"/>
              </a:rPr>
              <a:t>{</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sp>
        <p:nvSpPr>
          <p:cNvPr id="65" name="Oval 64"/>
          <p:cNvSpPr/>
          <p:nvPr/>
        </p:nvSpPr>
        <p:spPr>
          <a:xfrm>
            <a:off x="6167125" y="3333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sp>
        <p:nvSpPr>
          <p:cNvPr id="66" name="Oval 65"/>
          <p:cNvSpPr/>
          <p:nvPr/>
        </p:nvSpPr>
        <p:spPr>
          <a:xfrm>
            <a:off x="4643125" y="3333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5</a:t>
            </a:r>
            <a:r>
              <a:rPr lang="en-US" sz="2000" b="1" dirty="0" smtClean="0">
                <a:solidFill>
                  <a:schemeClr val="tx1"/>
                </a:solidFill>
                <a:latin typeface="Times New Roman" pitchFamily="18" charset="0"/>
                <a:cs typeface="Times New Roman" pitchFamily="18" charset="0"/>
              </a:rPr>
              <a:t>}</a:t>
            </a:r>
          </a:p>
        </p:txBody>
      </p:sp>
      <p:cxnSp>
        <p:nvCxnSpPr>
          <p:cNvPr id="67" name="Straight Arrow Connector 66"/>
          <p:cNvCxnSpPr/>
          <p:nvPr/>
        </p:nvCxnSpPr>
        <p:spPr>
          <a:xfrm rot="5400000" flipH="1" flipV="1">
            <a:off x="4908698" y="3068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6" name="Rectangular Callout 25"/>
          <p:cNvSpPr/>
          <p:nvPr/>
        </p:nvSpPr>
        <p:spPr bwMode="auto">
          <a:xfrm>
            <a:off x="3485356" y="4722781"/>
            <a:ext cx="2214919" cy="341202"/>
          </a:xfrm>
          <a:prstGeom prst="wedgeRectCallout">
            <a:avLst>
              <a:gd name="adj1" fmla="val 80499"/>
              <a:gd name="adj2" fmla="val -142589"/>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800" i="1" dirty="0" smtClean="0">
                <a:latin typeface="Times New Roman" pitchFamily="18" charset="0"/>
                <a:cs typeface="Times New Roman" pitchFamily="18" charset="0"/>
              </a:rPr>
              <a:t>d</a:t>
            </a:r>
            <a:r>
              <a:rPr lang="en-US" sz="1800" i="1" baseline="-25000" dirty="0" smtClean="0">
                <a:latin typeface="Times New Roman" pitchFamily="18" charset="0"/>
                <a:cs typeface="Times New Roman" pitchFamily="18" charset="0"/>
              </a:rPr>
              <a:t>1</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a</a:t>
            </a:r>
            <a:r>
              <a:rPr lang="en-US" sz="1800" i="1" baseline="-25000" dirty="0" smtClean="0">
                <a:latin typeface="Times New Roman" pitchFamily="18" charset="0"/>
                <a:cs typeface="Times New Roman" pitchFamily="18" charset="0"/>
              </a:rPr>
              <a:t>1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d</a:t>
            </a:r>
            <a:r>
              <a:rPr lang="en-US" sz="1800" i="1" baseline="-25000" dirty="0" smtClean="0">
                <a:latin typeface="Times New Roman" pitchFamily="18" charset="0"/>
                <a:cs typeface="Times New Roman" pitchFamily="18" charset="0"/>
              </a:rPr>
              <a:t>2</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b</a:t>
            </a:r>
            <a:r>
              <a:rPr lang="en-US" sz="1800" i="1" baseline="-25000" dirty="0" smtClean="0">
                <a:latin typeface="Times New Roman" pitchFamily="18" charset="0"/>
                <a:cs typeface="Times New Roman" pitchFamily="18" charset="0"/>
              </a:rPr>
              <a:t>1 </a:t>
            </a:r>
            <a:r>
              <a:rPr lang="en-US" sz="1800" dirty="0" smtClean="0">
                <a:latin typeface="Times New Roman" pitchFamily="18" charset="0"/>
                <a:cs typeface="Times New Roman" pitchFamily="18" charset="0"/>
              </a:rPr>
              <a:t>∧ </a:t>
            </a:r>
            <a:r>
              <a:rPr lang="en-US" sz="1800" i="1" dirty="0" smtClean="0">
                <a:latin typeface="Times New Roman" pitchFamily="18" charset="0"/>
                <a:cs typeface="Times New Roman" pitchFamily="18" charset="0"/>
              </a:rPr>
              <a:t>d</a:t>
            </a:r>
            <a:r>
              <a:rPr lang="en-US" sz="1800" i="1" baseline="-25000" dirty="0" smtClean="0">
                <a:latin typeface="Times New Roman" pitchFamily="18" charset="0"/>
                <a:cs typeface="Times New Roman" pitchFamily="18" charset="0"/>
              </a:rPr>
              <a:t>3</a:t>
            </a:r>
            <a:r>
              <a:rPr lang="en-US" sz="1800" dirty="0" smtClean="0">
                <a:latin typeface="Times New Roman" pitchFamily="18" charset="0"/>
                <a:cs typeface="Times New Roman" pitchFamily="18" charset="0"/>
              </a:rPr>
              <a:t>=</a:t>
            </a:r>
            <a:r>
              <a:rPr lang="en-US" sz="1800" i="1" dirty="0" smtClean="0">
                <a:latin typeface="Times New Roman" pitchFamily="18" charset="0"/>
                <a:cs typeface="Times New Roman" pitchFamily="18" charset="0"/>
              </a:rPr>
              <a:t>c</a:t>
            </a:r>
            <a:r>
              <a:rPr lang="en-US" sz="1800" i="1" baseline="-25000" dirty="0" smtClean="0">
                <a:latin typeface="Times New Roman" pitchFamily="18" charset="0"/>
                <a:cs typeface="Times New Roman" pitchFamily="18" charset="0"/>
              </a:rPr>
              <a:t>1</a:t>
            </a:r>
            <a:endParaRPr lang="en-US" sz="1750" spc="-50" dirty="0" smtClean="0">
              <a:solidFill>
                <a:schemeClr val="bg1"/>
              </a:solidFill>
              <a:latin typeface="Times New Roman" pitchFamily="18" charset="0"/>
              <a:ea typeface="Segoe UI" pitchFamily="34" charset="0"/>
              <a:cs typeface="Times New Roman" pitchFamily="18" charset="0"/>
            </a:endParaRPr>
          </a:p>
        </p:txBody>
      </p:sp>
      <p:sp>
        <p:nvSpPr>
          <p:cNvPr id="27" name="Text Placeholder 2"/>
          <p:cNvSpPr txBox="1">
            <a:spLocks/>
          </p:cNvSpPr>
          <p:nvPr/>
        </p:nvSpPr>
        <p:spPr>
          <a:xfrm>
            <a:off x="5909825" y="4875720"/>
            <a:ext cx="1605400" cy="360099"/>
          </a:xfrm>
          <a:prstGeom prst="rect">
            <a:avLst/>
          </a:prstGeom>
        </p:spPr>
        <p:txBody>
          <a:bodyPr vert="horz" wrap="square" lIns="0" tIns="0" rIns="0" bIns="0" rtlCol="0">
            <a:spAutoFit/>
          </a:bodyPr>
          <a:lstStyle/>
          <a:p>
            <a:pPr marL="0" marR="0" lvl="0" indent="0" algn="just" defTabSz="686047" rtl="0" eaLnBrk="1" fontAlgn="auto" latinLnBrk="0" hangingPunct="1">
              <a:lnSpc>
                <a:spcPct val="90000"/>
              </a:lnSpc>
              <a:spcBef>
                <a:spcPts val="0"/>
              </a:spcBef>
              <a:spcAft>
                <a:spcPts val="675"/>
              </a:spcAft>
              <a:buClrTx/>
              <a:buSzPct val="90000"/>
              <a:buFont typeface="Arial" pitchFamily="34" charset="0"/>
              <a:buNone/>
              <a:tabLst/>
              <a:defRPr/>
            </a:pPr>
            <a:r>
              <a:rPr kumimoji="0" lang="en-US" sz="2600" b="0" u="none" strike="noStrike" kern="1200" cap="none" spc="-100" normalizeH="0" baseline="0" noProof="0" dirty="0" smtClean="0">
                <a:ln>
                  <a:noFill/>
                </a:ln>
                <a:effectLst/>
                <a:uLnTx/>
                <a:uFillTx/>
                <a:latin typeface="Times New Roman" pitchFamily="18" charset="0"/>
                <a:cs typeface="Times New Roman" pitchFamily="18" charset="0"/>
              </a:rPr>
              <a:t>Lattice of </a:t>
            </a:r>
            <a:r>
              <a:rPr kumimoji="0" lang="en-US" sz="2600" b="0" i="1" u="none" strike="noStrike" kern="1200" cap="none" spc="-100" normalizeH="0" baseline="0" noProof="0" dirty="0" smtClean="0">
                <a:ln>
                  <a:noFill/>
                </a:ln>
                <a:effectLst/>
                <a:uLnTx/>
                <a:uFillTx/>
                <a:latin typeface="Monotype Corsiva" pitchFamily="66" charset="0"/>
                <a:ea typeface="+mn-ea"/>
                <a:cs typeface="Times New Roman" pitchFamily="18" charset="0"/>
              </a:rPr>
              <a:t>C </a:t>
            </a:r>
            <a:r>
              <a:rPr kumimoji="0" lang="en-US" sz="2600" b="0" i="1" u="none" strike="noStrike" kern="1200" cap="none" spc="-100" normalizeH="0" baseline="30000" noProof="0" dirty="0" smtClean="0">
                <a:ln>
                  <a:noFill/>
                </a:ln>
                <a:effectLst/>
                <a:uLnTx/>
                <a:uFillTx/>
                <a:latin typeface="Times New Roman" pitchFamily="18" charset="0"/>
                <a:ea typeface="+mn-ea"/>
                <a:cs typeface="Times New Roman" pitchFamily="18" charset="0"/>
              </a:rPr>
              <a:t>t</a:t>
            </a:r>
            <a:r>
              <a:rPr kumimoji="0" lang="en-US" sz="1600" b="0" i="1" u="none" strike="noStrike" kern="1200" cap="none" spc="-100" normalizeH="0" baseline="30000" noProof="0" dirty="0" smtClean="0">
                <a:ln>
                  <a:noFill/>
                </a:ln>
                <a:effectLst/>
                <a:uLnTx/>
                <a:uFillTx/>
                <a:latin typeface="Times New Roman" pitchFamily="18" charset="0"/>
                <a:ea typeface="+mn-ea"/>
                <a:cs typeface="Times New Roman" pitchFamily="18" charset="0"/>
              </a:rPr>
              <a:t>5</a:t>
            </a:r>
            <a:endParaRPr kumimoji="0" lang="en-US" sz="1600" b="0" i="0" u="none" strike="noStrike" kern="1200" cap="none" spc="-100" normalizeH="0" baseline="0" noProof="0" dirty="0" smtClean="0">
              <a:ln>
                <a:noFill/>
              </a:ln>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345212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Modeling</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4" name="Oval 73"/>
          <p:cNvSpPr/>
          <p:nvPr/>
        </p:nvSpPr>
        <p:spPr>
          <a:xfrm>
            <a:off x="6274000" y="328673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,c</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75" name="Oval 74"/>
          <p:cNvSpPr/>
          <p:nvPr/>
        </p:nvSpPr>
        <p:spPr>
          <a:xfrm>
            <a:off x="7798000" y="328673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64B1"/>
                </a:solidFill>
                <a:latin typeface="Times New Roman" pitchFamily="18" charset="0"/>
                <a:cs typeface="Times New Roman" pitchFamily="18" charset="0"/>
              </a:rPr>
              <a:t>b</a:t>
            </a:r>
            <a:r>
              <a:rPr lang="en-US" sz="2400" b="1" baseline="-25000" dirty="0" smtClean="0">
                <a:solidFill>
                  <a:srgbClr val="0064B1"/>
                </a:solidFill>
                <a:latin typeface="Times New Roman" pitchFamily="18" charset="0"/>
                <a:cs typeface="Times New Roman" pitchFamily="18" charset="0"/>
              </a:rPr>
              <a:t>1</a:t>
            </a:r>
            <a:r>
              <a:rPr lang="en-US" sz="2400" b="1" dirty="0" smtClean="0">
                <a:solidFill>
                  <a:srgbClr val="0064B1"/>
                </a:solidFill>
                <a:latin typeface="Times New Roman" pitchFamily="18" charset="0"/>
                <a:cs typeface="Times New Roman" pitchFamily="18" charset="0"/>
              </a:rPr>
              <a:t>,c</a:t>
            </a:r>
            <a:r>
              <a:rPr lang="en-US" sz="2400" b="1" baseline="-25000" dirty="0" smtClean="0">
                <a:solidFill>
                  <a:srgbClr val="0064B1"/>
                </a:solidFill>
                <a:latin typeface="Times New Roman" pitchFamily="18" charset="0"/>
                <a:cs typeface="Times New Roman" pitchFamily="18" charset="0"/>
              </a:rPr>
              <a:t>1</a:t>
            </a:r>
            <a:endParaRPr lang="en-US" sz="2400" b="1" dirty="0" smtClean="0">
              <a:solidFill>
                <a:srgbClr val="0064B1"/>
              </a:solidFill>
              <a:latin typeface="Times New Roman" pitchFamily="18" charset="0"/>
              <a:cs typeface="Times New Roman" pitchFamily="18" charset="0"/>
            </a:endParaRPr>
          </a:p>
        </p:txBody>
      </p:sp>
      <p:sp>
        <p:nvSpPr>
          <p:cNvPr id="76" name="Oval 75"/>
          <p:cNvSpPr/>
          <p:nvPr/>
        </p:nvSpPr>
        <p:spPr>
          <a:xfrm>
            <a:off x="4750000" y="328673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,b</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77" name="Oval 76"/>
          <p:cNvSpPr/>
          <p:nvPr/>
        </p:nvSpPr>
        <p:spPr>
          <a:xfrm>
            <a:off x="6274000" y="2375378"/>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64B1"/>
                </a:solidFill>
                <a:latin typeface="Times New Roman" pitchFamily="18" charset="0"/>
                <a:cs typeface="Times New Roman" pitchFamily="18" charset="0"/>
              </a:rPr>
              <a:t>b</a:t>
            </a:r>
            <a:r>
              <a:rPr lang="en-US" sz="2400" b="1" baseline="-25000" dirty="0" smtClean="0">
                <a:solidFill>
                  <a:srgbClr val="0064B1"/>
                </a:solidFill>
                <a:latin typeface="Times New Roman" pitchFamily="18" charset="0"/>
                <a:cs typeface="Times New Roman" pitchFamily="18" charset="0"/>
              </a:rPr>
              <a:t>1</a:t>
            </a:r>
            <a:endParaRPr lang="en-US" sz="2400" b="1" dirty="0" smtClean="0">
              <a:solidFill>
                <a:srgbClr val="0064B1"/>
              </a:solidFill>
              <a:latin typeface="Times New Roman" pitchFamily="18" charset="0"/>
              <a:cs typeface="Times New Roman" pitchFamily="18" charset="0"/>
            </a:endParaRPr>
          </a:p>
        </p:txBody>
      </p:sp>
      <p:sp>
        <p:nvSpPr>
          <p:cNvPr id="78" name="Oval 77"/>
          <p:cNvSpPr/>
          <p:nvPr/>
        </p:nvSpPr>
        <p:spPr>
          <a:xfrm>
            <a:off x="7798000" y="2375378"/>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64B1"/>
                </a:solidFill>
                <a:latin typeface="Times New Roman" pitchFamily="18" charset="0"/>
                <a:cs typeface="Times New Roman" pitchFamily="18" charset="0"/>
              </a:rPr>
              <a:t>c</a:t>
            </a:r>
            <a:r>
              <a:rPr lang="en-US" sz="2400" b="1" baseline="-25000" dirty="0" smtClean="0">
                <a:solidFill>
                  <a:srgbClr val="0064B1"/>
                </a:solidFill>
                <a:latin typeface="Times New Roman" pitchFamily="18" charset="0"/>
                <a:cs typeface="Times New Roman" pitchFamily="18" charset="0"/>
              </a:rPr>
              <a:t>1</a:t>
            </a:r>
            <a:endParaRPr lang="en-US" sz="2400" b="1" dirty="0" smtClean="0">
              <a:solidFill>
                <a:srgbClr val="0064B1"/>
              </a:solidFill>
              <a:latin typeface="Times New Roman" pitchFamily="18" charset="0"/>
              <a:cs typeface="Times New Roman" pitchFamily="18" charset="0"/>
            </a:endParaRPr>
          </a:p>
        </p:txBody>
      </p:sp>
      <p:sp>
        <p:nvSpPr>
          <p:cNvPr id="79" name="Oval 78"/>
          <p:cNvSpPr/>
          <p:nvPr/>
        </p:nvSpPr>
        <p:spPr>
          <a:xfrm>
            <a:off x="4750000" y="23753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80" name="Oval 79"/>
          <p:cNvSpPr/>
          <p:nvPr/>
        </p:nvSpPr>
        <p:spPr>
          <a:xfrm>
            <a:off x="6274000" y="1384778"/>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0064B1"/>
                </a:solidFill>
                <a:cs typeface="Mongolian Baiti" pitchFamily="66" charset="0"/>
              </a:rPr>
              <a:t>Τ</a:t>
            </a:r>
            <a:endParaRPr lang="en-US" sz="2400" b="1" dirty="0" smtClean="0">
              <a:solidFill>
                <a:srgbClr val="0064B1"/>
              </a:solidFill>
              <a:cs typeface="Mongolian Baiti" pitchFamily="66" charset="0"/>
            </a:endParaRPr>
          </a:p>
        </p:txBody>
      </p:sp>
      <p:cxnSp>
        <p:nvCxnSpPr>
          <p:cNvPr id="81" name="Straight Arrow Connector 80"/>
          <p:cNvCxnSpPr>
            <a:stCxn id="79" idx="0"/>
            <a:endCxn id="80" idx="4"/>
          </p:cNvCxnSpPr>
          <p:nvPr/>
        </p:nvCxnSpPr>
        <p:spPr>
          <a:xfrm rot="5400000" flipH="1" flipV="1">
            <a:off x="5664400" y="1308578"/>
            <a:ext cx="609600" cy="1524000"/>
          </a:xfrm>
          <a:prstGeom prst="straightConnector1">
            <a:avLst/>
          </a:prstGeom>
          <a:ln w="22225">
            <a:solidFill>
              <a:srgbClr val="0070C0"/>
            </a:solidFill>
            <a:prstDash val="sysDash"/>
            <a:miter lim="800000"/>
            <a:tailEnd type="none"/>
          </a:ln>
        </p:spPr>
        <p:style>
          <a:lnRef idx="2">
            <a:schemeClr val="dk1"/>
          </a:lnRef>
          <a:fillRef idx="1">
            <a:schemeClr val="lt1"/>
          </a:fillRef>
          <a:effectRef idx="0">
            <a:schemeClr val="dk1"/>
          </a:effectRef>
          <a:fontRef idx="minor">
            <a:schemeClr val="dk1"/>
          </a:fontRef>
        </p:style>
      </p:cxnSp>
      <p:cxnSp>
        <p:nvCxnSpPr>
          <p:cNvPr id="82" name="Straight Arrow Connector 81"/>
          <p:cNvCxnSpPr>
            <a:stCxn id="77" idx="0"/>
            <a:endCxn id="80" idx="4"/>
          </p:cNvCxnSpPr>
          <p:nvPr/>
        </p:nvCxnSpPr>
        <p:spPr>
          <a:xfrm rot="5400000" flipH="1" flipV="1">
            <a:off x="6426400" y="2070578"/>
            <a:ext cx="609600" cy="1588"/>
          </a:xfrm>
          <a:prstGeom prst="straightConnector1">
            <a:avLst/>
          </a:prstGeom>
          <a:ln w="22225">
            <a:solidFill>
              <a:srgbClr val="0064B1"/>
            </a:solidFill>
            <a:prstDash val="sysDash"/>
            <a:tailEnd type="none"/>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78" idx="0"/>
            <a:endCxn id="80" idx="4"/>
          </p:cNvCxnSpPr>
          <p:nvPr/>
        </p:nvCxnSpPr>
        <p:spPr>
          <a:xfrm rot="16200000" flipV="1">
            <a:off x="7188400" y="1308578"/>
            <a:ext cx="609600" cy="1524000"/>
          </a:xfrm>
          <a:prstGeom prst="straightConnector1">
            <a:avLst/>
          </a:prstGeom>
          <a:ln w="22225">
            <a:solidFill>
              <a:srgbClr val="0064B1"/>
            </a:solidFill>
            <a:prstDash val="sysDash"/>
            <a:tailEnd type="none"/>
          </a:ln>
        </p:spPr>
        <p:style>
          <a:lnRef idx="2">
            <a:schemeClr val="dk1"/>
          </a:lnRef>
          <a:fillRef idx="1">
            <a:schemeClr val="lt1"/>
          </a:fillRef>
          <a:effectRef idx="0">
            <a:schemeClr val="dk1"/>
          </a:effectRef>
          <a:fontRef idx="minor">
            <a:schemeClr val="dk1"/>
          </a:fontRef>
        </p:style>
      </p:cxnSp>
      <p:sp>
        <p:nvSpPr>
          <p:cNvPr id="84" name="Rectangle 83"/>
          <p:cNvSpPr/>
          <p:nvPr/>
        </p:nvSpPr>
        <p:spPr>
          <a:xfrm>
            <a:off x="6152080" y="4201130"/>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,b</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,c</a:t>
            </a:r>
            <a:r>
              <a:rPr lang="en-US" sz="2400" b="1" baseline="-25000" dirty="0" smtClean="0">
                <a:solidFill>
                  <a:srgbClr val="0070C0"/>
                </a:solidFill>
                <a:latin typeface="Times New Roman" pitchFamily="18" charset="0"/>
                <a:cs typeface="Times New Roman" pitchFamily="18" charset="0"/>
              </a:rPr>
              <a:t>1</a:t>
            </a:r>
          </a:p>
        </p:txBody>
      </p:sp>
      <p:cxnSp>
        <p:nvCxnSpPr>
          <p:cNvPr id="85" name="Straight Arrow Connector 84"/>
          <p:cNvCxnSpPr>
            <a:stCxn id="77" idx="4"/>
            <a:endCxn id="75" idx="0"/>
          </p:cNvCxnSpPr>
          <p:nvPr/>
        </p:nvCxnSpPr>
        <p:spPr>
          <a:xfrm rot="16200000" flipH="1">
            <a:off x="7229548" y="2261078"/>
            <a:ext cx="527304" cy="1524000"/>
          </a:xfrm>
          <a:prstGeom prst="straightConnector1">
            <a:avLst/>
          </a:prstGeom>
          <a:ln w="22225">
            <a:solidFill>
              <a:srgbClr val="0064B1"/>
            </a:solidFill>
            <a:prstDash val="sysDash"/>
            <a:tailEnd type="none"/>
          </a:ln>
        </p:spPr>
        <p:style>
          <a:lnRef idx="2">
            <a:schemeClr val="dk1"/>
          </a:lnRef>
          <a:fillRef idx="1">
            <a:schemeClr val="lt1"/>
          </a:fillRef>
          <a:effectRef idx="0">
            <a:schemeClr val="dk1"/>
          </a:effectRef>
          <a:fontRef idx="minor">
            <a:schemeClr val="dk1"/>
          </a:fontRef>
        </p:style>
      </p:cxnSp>
      <p:cxnSp>
        <p:nvCxnSpPr>
          <p:cNvPr id="86" name="Straight Arrow Connector 85"/>
          <p:cNvCxnSpPr>
            <a:stCxn id="78" idx="4"/>
            <a:endCxn id="75" idx="0"/>
          </p:cNvCxnSpPr>
          <p:nvPr/>
        </p:nvCxnSpPr>
        <p:spPr>
          <a:xfrm rot="5400000">
            <a:off x="7991548" y="3023078"/>
            <a:ext cx="527304" cy="1588"/>
          </a:xfrm>
          <a:prstGeom prst="straightConnector1">
            <a:avLst/>
          </a:prstGeom>
          <a:ln w="22225">
            <a:solidFill>
              <a:srgbClr val="0064B1"/>
            </a:solidFill>
            <a:prstDash val="sysDash"/>
            <a:tailEnd type="none"/>
          </a:ln>
        </p:spPr>
        <p:style>
          <a:lnRef idx="2">
            <a:schemeClr val="dk1"/>
          </a:lnRef>
          <a:fillRef idx="1">
            <a:schemeClr val="lt1"/>
          </a:fillRef>
          <a:effectRef idx="0">
            <a:schemeClr val="dk1"/>
          </a:effectRef>
          <a:fontRef idx="minor">
            <a:schemeClr val="dk1"/>
          </a:fontRef>
        </p:style>
      </p:cxnSp>
      <p:cxnSp>
        <p:nvCxnSpPr>
          <p:cNvPr id="87" name="Straight Arrow Connector 86"/>
          <p:cNvCxnSpPr>
            <a:endCxn id="76" idx="0"/>
          </p:cNvCxnSpPr>
          <p:nvPr/>
        </p:nvCxnSpPr>
        <p:spPr>
          <a:xfrm rot="10800000" flipV="1">
            <a:off x="5207200" y="2760220"/>
            <a:ext cx="1524794" cy="52651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88" name="Straight Arrow Connector 87"/>
          <p:cNvCxnSpPr>
            <a:stCxn id="78" idx="4"/>
            <a:endCxn id="74" idx="0"/>
          </p:cNvCxnSpPr>
          <p:nvPr/>
        </p:nvCxnSpPr>
        <p:spPr>
          <a:xfrm rot="5400000">
            <a:off x="7229548" y="2261078"/>
            <a:ext cx="527304" cy="1524000"/>
          </a:xfrm>
          <a:prstGeom prst="straightConnector1">
            <a:avLst/>
          </a:prstGeom>
          <a:ln w="22225">
            <a:solidFill>
              <a:srgbClr val="0070C0"/>
            </a:solidFill>
            <a:prstDash val="sysDash"/>
            <a:round/>
            <a:tailEnd type="none"/>
          </a:ln>
        </p:spPr>
        <p:style>
          <a:lnRef idx="2">
            <a:schemeClr val="dk1"/>
          </a:lnRef>
          <a:fillRef idx="1">
            <a:schemeClr val="lt1"/>
          </a:fillRef>
          <a:effectRef idx="0">
            <a:schemeClr val="dk1"/>
          </a:effectRef>
          <a:fontRef idx="minor">
            <a:schemeClr val="dk1"/>
          </a:fontRef>
        </p:style>
      </p:cxnSp>
      <p:cxnSp>
        <p:nvCxnSpPr>
          <p:cNvPr id="89" name="Straight Arrow Connector 88"/>
          <p:cNvCxnSpPr>
            <a:stCxn id="74" idx="0"/>
            <a:endCxn id="79" idx="4"/>
          </p:cNvCxnSpPr>
          <p:nvPr/>
        </p:nvCxnSpPr>
        <p:spPr>
          <a:xfrm rot="16200000" flipV="1">
            <a:off x="5705548" y="2261078"/>
            <a:ext cx="527304" cy="152400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0" name="Straight Arrow Connector 89"/>
          <p:cNvCxnSpPr>
            <a:stCxn id="76" idx="0"/>
            <a:endCxn id="79" idx="4"/>
          </p:cNvCxnSpPr>
          <p:nvPr/>
        </p:nvCxnSpPr>
        <p:spPr>
          <a:xfrm rot="5400000" flipH="1" flipV="1">
            <a:off x="4943548" y="3023078"/>
            <a:ext cx="527304" cy="1588"/>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84" idx="0"/>
            <a:endCxn id="74" idx="4"/>
          </p:cNvCxnSpPr>
          <p:nvPr/>
        </p:nvCxnSpPr>
        <p:spPr>
          <a:xfrm rot="16200000" flipV="1">
            <a:off x="6473644" y="3928334"/>
            <a:ext cx="530352" cy="1524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2" name="Straight Arrow Connector 91"/>
          <p:cNvCxnSpPr>
            <a:stCxn id="75" idx="4"/>
            <a:endCxn id="84" idx="0"/>
          </p:cNvCxnSpPr>
          <p:nvPr/>
        </p:nvCxnSpPr>
        <p:spPr>
          <a:xfrm rot="5400000">
            <a:off x="7235644" y="3181574"/>
            <a:ext cx="530352" cy="150876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3" name="Straight Arrow Connector 92"/>
          <p:cNvCxnSpPr>
            <a:stCxn id="76" idx="4"/>
            <a:endCxn id="84" idx="0"/>
          </p:cNvCxnSpPr>
          <p:nvPr/>
        </p:nvCxnSpPr>
        <p:spPr>
          <a:xfrm rot="16200000" flipH="1">
            <a:off x="5711644" y="3166334"/>
            <a:ext cx="530352" cy="153924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sp>
        <p:nvSpPr>
          <p:cNvPr id="94" name="Rectangle 93"/>
          <p:cNvSpPr/>
          <p:nvPr/>
        </p:nvSpPr>
        <p:spPr>
          <a:xfrm>
            <a:off x="7188400" y="4204178"/>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p>
        </p:txBody>
      </p:sp>
      <p:sp>
        <p:nvSpPr>
          <p:cNvPr id="95" name="Oval 94"/>
          <p:cNvSpPr/>
          <p:nvPr/>
        </p:nvSpPr>
        <p:spPr>
          <a:xfrm>
            <a:off x="5435800" y="3289778"/>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96" name="Oval 95"/>
          <p:cNvSpPr/>
          <p:nvPr/>
        </p:nvSpPr>
        <p:spPr>
          <a:xfrm>
            <a:off x="6959800" y="32897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cxnSp>
        <p:nvCxnSpPr>
          <p:cNvPr id="97" name="Straight Arrow Connector 96"/>
          <p:cNvCxnSpPr>
            <a:endCxn id="95" idx="4"/>
          </p:cNvCxnSpPr>
          <p:nvPr/>
        </p:nvCxnSpPr>
        <p:spPr>
          <a:xfrm rot="10800000">
            <a:off x="5893000" y="3673826"/>
            <a:ext cx="1524000" cy="530352"/>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98" name="Straight Arrow Connector 97"/>
          <p:cNvCxnSpPr/>
          <p:nvPr/>
        </p:nvCxnSpPr>
        <p:spPr>
          <a:xfrm rot="16200000" flipV="1">
            <a:off x="7159444" y="3928335"/>
            <a:ext cx="530352" cy="1524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99" name="Straight Arrow Connector 98"/>
          <p:cNvCxnSpPr>
            <a:stCxn id="100" idx="4"/>
            <a:endCxn id="95" idx="0"/>
          </p:cNvCxnSpPr>
          <p:nvPr/>
        </p:nvCxnSpPr>
        <p:spPr>
          <a:xfrm rot="5400000">
            <a:off x="5627824" y="3024602"/>
            <a:ext cx="530352" cy="1588"/>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sp>
        <p:nvSpPr>
          <p:cNvPr id="100" name="Oval 99"/>
          <p:cNvSpPr/>
          <p:nvPr/>
        </p:nvSpPr>
        <p:spPr>
          <a:xfrm>
            <a:off x="5435800" y="23753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endParaRPr lang="en-US" sz="2400" b="1" dirty="0" smtClean="0">
              <a:solidFill>
                <a:srgbClr val="C00000"/>
              </a:solidFill>
              <a:latin typeface="Times New Roman" pitchFamily="18" charset="0"/>
              <a:cs typeface="Times New Roman" pitchFamily="18" charset="0"/>
            </a:endParaRPr>
          </a:p>
        </p:txBody>
      </p:sp>
      <p:cxnSp>
        <p:nvCxnSpPr>
          <p:cNvPr id="101" name="Straight Arrow Connector 100"/>
          <p:cNvCxnSpPr>
            <a:stCxn id="78" idx="4"/>
            <a:endCxn id="96" idx="0"/>
          </p:cNvCxnSpPr>
          <p:nvPr/>
        </p:nvCxnSpPr>
        <p:spPr>
          <a:xfrm rot="5400000">
            <a:off x="7570924" y="2605502"/>
            <a:ext cx="530352" cy="8382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2" name="Straight Arrow Connector 101"/>
          <p:cNvCxnSpPr>
            <a:stCxn id="100" idx="4"/>
            <a:endCxn id="96" idx="0"/>
          </p:cNvCxnSpPr>
          <p:nvPr/>
        </p:nvCxnSpPr>
        <p:spPr>
          <a:xfrm rot="16200000" flipH="1">
            <a:off x="6389824" y="2262602"/>
            <a:ext cx="530352" cy="15240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3" name="Straight Arrow Connector 102"/>
          <p:cNvCxnSpPr>
            <a:stCxn id="80" idx="4"/>
            <a:endCxn id="100" idx="0"/>
          </p:cNvCxnSpPr>
          <p:nvPr/>
        </p:nvCxnSpPr>
        <p:spPr>
          <a:xfrm rot="5400000">
            <a:off x="6007300" y="1651478"/>
            <a:ext cx="609600" cy="8382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4" name="Straight Arrow Connector 103"/>
          <p:cNvCxnSpPr>
            <a:endCxn id="75" idx="4"/>
          </p:cNvCxnSpPr>
          <p:nvPr/>
        </p:nvCxnSpPr>
        <p:spPr>
          <a:xfrm flipV="1">
            <a:off x="7417002" y="3670778"/>
            <a:ext cx="838198" cy="5334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graphicFrame>
        <p:nvGraphicFramePr>
          <p:cNvPr id="37" name="Content Placeholder 3"/>
          <p:cNvGraphicFramePr>
            <a:graphicFrameLocks/>
          </p:cNvGraphicFramePr>
          <p:nvPr>
            <p:extLst>
              <p:ext uri="{D42A27DB-BD31-4B8C-83A1-F6EECF244321}">
                <p14:modId xmlns:p14="http://schemas.microsoft.com/office/powerpoint/2010/main" val="1627477286"/>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b="1" i="1" dirty="0" smtClean="0">
                          <a:solidFill>
                            <a:srgbClr val="C00000"/>
                          </a:solidFill>
                          <a:latin typeface="Times New Roman" pitchFamily="18" charset="0"/>
                          <a:cs typeface="Times New Roman" pitchFamily="18" charset="0"/>
                        </a:rPr>
                        <a:t>t</a:t>
                      </a:r>
                      <a:r>
                        <a:rPr lang="en-US" sz="1750" b="1" i="1" baseline="-25000" dirty="0" smtClean="0">
                          <a:solidFill>
                            <a:srgbClr val="C00000"/>
                          </a:solidFill>
                          <a:latin typeface="Times New Roman" pitchFamily="18" charset="0"/>
                          <a:cs typeface="Times New Roman" pitchFamily="18" charset="0"/>
                        </a:rPr>
                        <a:t>4</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dirty="0" smtClean="0">
                          <a:solidFill>
                            <a:srgbClr val="C00000"/>
                          </a:solidFill>
                          <a:latin typeface="Times New Roman" pitchFamily="18" charset="0"/>
                          <a:cs typeface="Times New Roman" pitchFamily="18" charset="0"/>
                        </a:rPr>
                        <a:t>a</a:t>
                      </a:r>
                      <a:r>
                        <a:rPr lang="en-US" sz="1750" b="1" i="1" baseline="-25000" dirty="0" smtClean="0">
                          <a:solidFill>
                            <a:srgbClr val="C00000"/>
                          </a:solidFill>
                          <a:latin typeface="Times New Roman" pitchFamily="18" charset="0"/>
                          <a:cs typeface="Times New Roman" pitchFamily="18" charset="0"/>
                        </a:rPr>
                        <a:t>2</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baseline="0" smtClean="0">
                          <a:solidFill>
                            <a:srgbClr val="C00000"/>
                          </a:solidFill>
                          <a:latin typeface="Times New Roman" pitchFamily="18" charset="0"/>
                          <a:cs typeface="Times New Roman" pitchFamily="18" charset="0"/>
                        </a:rPr>
                        <a:t>b</a:t>
                      </a:r>
                      <a:r>
                        <a:rPr lang="en-US" sz="1750" b="1" i="1" baseline="-25000" smtClean="0">
                          <a:solidFill>
                            <a:srgbClr val="C00000"/>
                          </a:solidFill>
                          <a:latin typeface="Times New Roman" pitchFamily="18" charset="0"/>
                          <a:cs typeface="Times New Roman" pitchFamily="18" charset="0"/>
                        </a:rPr>
                        <a:t>1</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baseline="0" smtClean="0">
                          <a:solidFill>
                            <a:srgbClr val="C00000"/>
                          </a:solidFill>
                          <a:latin typeface="Times New Roman" pitchFamily="18" charset="0"/>
                          <a:cs typeface="Times New Roman" pitchFamily="18" charset="0"/>
                        </a:rPr>
                        <a:t>c</a:t>
                      </a:r>
                      <a:r>
                        <a:rPr lang="en-US" sz="1750" b="1" i="1" baseline="-25000" smtClean="0">
                          <a:solidFill>
                            <a:srgbClr val="C00000"/>
                          </a:solidFill>
                          <a:latin typeface="Times New Roman" pitchFamily="18" charset="0"/>
                          <a:cs typeface="Times New Roman" pitchFamily="18" charset="0"/>
                        </a:rPr>
                        <a:t>1</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dirty="0" smtClean="0">
                          <a:solidFill>
                            <a:srgbClr val="C00000"/>
                          </a:solidFill>
                          <a:latin typeface="Times New Roman" pitchFamily="18" charset="0"/>
                          <a:cs typeface="Times New Roman" pitchFamily="18" charset="0"/>
                        </a:rPr>
                        <a:t>20</a:t>
                      </a:r>
                      <a:endParaRPr lang="en-US" sz="1750" b="1"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dirty="0" smtClean="0">
                          <a:solidFill>
                            <a:srgbClr val="C00000"/>
                          </a:solidFill>
                          <a:latin typeface="Times New Roman" pitchFamily="18" charset="0"/>
                          <a:cs typeface="Times New Roman" pitchFamily="18" charset="0"/>
                        </a:rPr>
                        <a:t>20</a:t>
                      </a:r>
                      <a:endParaRPr lang="en-US" sz="1750" b="1" dirty="0">
                        <a:solidFill>
                          <a:srgbClr val="C00000"/>
                        </a:solidFill>
                        <a:latin typeface="Times New Roman" pitchFamily="18" charset="0"/>
                        <a:cs typeface="Times New Roman" pitchFamily="18" charset="0"/>
                      </a:endParaRPr>
                    </a:p>
                  </a:txBody>
                  <a:tcPr marL="78166" marR="78166"/>
                </a:tc>
              </a:tr>
              <a:tr h="370840">
                <a:tc>
                  <a:txBody>
                    <a:bodyPr/>
                    <a:lstStyle/>
                    <a:p>
                      <a:pPr algn="ctr"/>
                      <a:r>
                        <a:rPr lang="en-US" sz="1750" b="1" i="1" dirty="0" smtClean="0">
                          <a:solidFill>
                            <a:srgbClr val="0070C0"/>
                          </a:solidFill>
                          <a:latin typeface="Times New Roman" pitchFamily="18" charset="0"/>
                          <a:cs typeface="Times New Roman" pitchFamily="18" charset="0"/>
                        </a:rPr>
                        <a:t>t</a:t>
                      </a:r>
                      <a:r>
                        <a:rPr lang="en-US" sz="1750" b="1" i="1" baseline="-25000" dirty="0" smtClean="0">
                          <a:solidFill>
                            <a:srgbClr val="0070C0"/>
                          </a:solidFill>
                          <a:latin typeface="Times New Roman" pitchFamily="18" charset="0"/>
                          <a:cs typeface="Times New Roman" pitchFamily="18" charset="0"/>
                        </a:rPr>
                        <a:t>5</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dirty="0" smtClean="0">
                          <a:solidFill>
                            <a:srgbClr val="0070C0"/>
                          </a:solidFill>
                          <a:latin typeface="Times New Roman" pitchFamily="18" charset="0"/>
                          <a:cs typeface="Times New Roman" pitchFamily="18" charset="0"/>
                        </a:rPr>
                        <a:t>a</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baseline="0" dirty="0" smtClean="0">
                          <a:solidFill>
                            <a:srgbClr val="0070C0"/>
                          </a:solidFill>
                          <a:latin typeface="Times New Roman" pitchFamily="18" charset="0"/>
                          <a:cs typeface="Times New Roman" pitchFamily="18" charset="0"/>
                        </a:rPr>
                        <a:t>b</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baseline="0" dirty="0" smtClean="0">
                          <a:solidFill>
                            <a:srgbClr val="0070C0"/>
                          </a:solidFill>
                          <a:latin typeface="Times New Roman" pitchFamily="18" charset="0"/>
                          <a:cs typeface="Times New Roman" pitchFamily="18" charset="0"/>
                        </a:rPr>
                        <a:t>c</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dirty="0" smtClean="0">
                          <a:solidFill>
                            <a:srgbClr val="0070C0"/>
                          </a:solidFill>
                          <a:latin typeface="Times New Roman" pitchFamily="18" charset="0"/>
                          <a:cs typeface="Times New Roman" pitchFamily="18" charset="0"/>
                        </a:rPr>
                        <a:t>11</a:t>
                      </a:r>
                      <a:endParaRPr lang="en-US" sz="1750" b="1"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dirty="0" smtClean="0">
                          <a:solidFill>
                            <a:srgbClr val="0070C0"/>
                          </a:solidFill>
                          <a:latin typeface="Times New Roman" pitchFamily="18" charset="0"/>
                          <a:cs typeface="Times New Roman" pitchFamily="18" charset="0"/>
                        </a:rPr>
                        <a:t>15</a:t>
                      </a:r>
                      <a:endParaRPr lang="en-US" sz="1750" b="1" dirty="0">
                        <a:solidFill>
                          <a:srgbClr val="0070C0"/>
                        </a:solidFill>
                        <a:latin typeface="Times New Roman" pitchFamily="18" charset="0"/>
                        <a:cs typeface="Times New Roman" pitchFamily="18" charset="0"/>
                      </a:endParaRPr>
                    </a:p>
                  </a:txBody>
                  <a:tcPr marL="78166" marR="78166">
                    <a:noFill/>
                  </a:tcPr>
                </a:tc>
              </a:tr>
            </a:tbl>
          </a:graphicData>
        </a:graphic>
      </p:graphicFrame>
      <p:sp>
        <p:nvSpPr>
          <p:cNvPr id="3" name="Text Placeholder 2"/>
          <p:cNvSpPr>
            <a:spLocks noGrp="1"/>
          </p:cNvSpPr>
          <p:nvPr>
            <p:ph type="body" sz="quarter" idx="10"/>
          </p:nvPr>
        </p:nvSpPr>
        <p:spPr/>
        <p:txBody>
          <a:bodyPr/>
          <a:lstStyle/>
          <a:p>
            <a:endParaRPr lang="en-US" dirty="0"/>
          </a:p>
        </p:txBody>
      </p:sp>
      <p:sp>
        <p:nvSpPr>
          <p:cNvPr id="36" name="Rectangular Callout 35"/>
          <p:cNvSpPr/>
          <p:nvPr/>
        </p:nvSpPr>
        <p:spPr bwMode="auto">
          <a:xfrm>
            <a:off x="4462818" y="4722781"/>
            <a:ext cx="1689262" cy="456872"/>
          </a:xfrm>
          <a:prstGeom prst="wedgeRectCallout">
            <a:avLst>
              <a:gd name="adj1" fmla="val 37490"/>
              <a:gd name="adj2" fmla="val -221828"/>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ctr">
              <a:lnSpc>
                <a:spcPct val="90000"/>
              </a:lnSpc>
              <a:spcAft>
                <a:spcPts val="675"/>
              </a:spcAft>
              <a:buSzPct val="90000"/>
              <a:defRPr/>
            </a:pPr>
            <a:r>
              <a:rPr lang="en-US" sz="2600" spc="-100" dirty="0">
                <a:solidFill>
                  <a:schemeClr val="bg1"/>
                </a:solidFill>
                <a:latin typeface="Times New Roman" pitchFamily="18" charset="0"/>
                <a:cs typeface="Times New Roman" pitchFamily="18" charset="0"/>
              </a:rPr>
              <a:t>Lattice of </a:t>
            </a:r>
            <a:r>
              <a:rPr lang="en-US" sz="2600" i="1" spc="-100" dirty="0">
                <a:solidFill>
                  <a:schemeClr val="bg1"/>
                </a:solidFill>
                <a:latin typeface="Monotype Corsiva" pitchFamily="66" charset="0"/>
                <a:cs typeface="Times New Roman" pitchFamily="18" charset="0"/>
              </a:rPr>
              <a:t>C </a:t>
            </a:r>
            <a:r>
              <a:rPr lang="en-US" sz="2600" i="1" spc="-100" baseline="30000" dirty="0">
                <a:solidFill>
                  <a:schemeClr val="bg1"/>
                </a:solidFill>
                <a:latin typeface="Times New Roman" pitchFamily="18" charset="0"/>
                <a:cs typeface="Times New Roman" pitchFamily="18" charset="0"/>
              </a:rPr>
              <a:t>t</a:t>
            </a:r>
            <a:r>
              <a:rPr lang="en-US" sz="1600" i="1" spc="-100" baseline="30000" dirty="0">
                <a:solidFill>
                  <a:schemeClr val="bg1"/>
                </a:solidFill>
                <a:latin typeface="Times New Roman" pitchFamily="18" charset="0"/>
                <a:cs typeface="Times New Roman" pitchFamily="18" charset="0"/>
              </a:rPr>
              <a:t>5</a:t>
            </a:r>
            <a:endParaRPr lang="en-US" sz="1600" spc="-100" dirty="0">
              <a:solidFill>
                <a:schemeClr val="bg1"/>
              </a:solidFill>
              <a:latin typeface="Times New Roman" pitchFamily="18" charset="0"/>
              <a:cs typeface="Times New Roman" pitchFamily="18" charset="0"/>
            </a:endParaRPr>
          </a:p>
        </p:txBody>
      </p:sp>
      <p:sp>
        <p:nvSpPr>
          <p:cNvPr id="39" name="Rectangular Callout 38"/>
          <p:cNvSpPr/>
          <p:nvPr/>
        </p:nvSpPr>
        <p:spPr bwMode="auto">
          <a:xfrm>
            <a:off x="4567689" y="1308905"/>
            <a:ext cx="1689262" cy="456872"/>
          </a:xfrm>
          <a:prstGeom prst="wedgeRectCallout">
            <a:avLst>
              <a:gd name="adj1" fmla="val 42337"/>
              <a:gd name="adj2" fmla="val 145600"/>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ctr">
              <a:lnSpc>
                <a:spcPct val="90000"/>
              </a:lnSpc>
              <a:spcAft>
                <a:spcPts val="675"/>
              </a:spcAft>
              <a:buSzPct val="90000"/>
              <a:defRPr/>
            </a:pPr>
            <a:r>
              <a:rPr lang="en-US" sz="2600" spc="-100" dirty="0">
                <a:solidFill>
                  <a:schemeClr val="bg1"/>
                </a:solidFill>
                <a:latin typeface="Times New Roman" pitchFamily="18" charset="0"/>
                <a:cs typeface="Times New Roman" pitchFamily="18" charset="0"/>
              </a:rPr>
              <a:t>Lattice of </a:t>
            </a:r>
            <a:r>
              <a:rPr lang="en-US" sz="2600" i="1" spc="-100" dirty="0">
                <a:solidFill>
                  <a:schemeClr val="bg1"/>
                </a:solidFill>
                <a:latin typeface="Monotype Corsiva" pitchFamily="66" charset="0"/>
                <a:cs typeface="Times New Roman" pitchFamily="18" charset="0"/>
              </a:rPr>
              <a:t>C </a:t>
            </a:r>
            <a:r>
              <a:rPr lang="en-US" sz="2600" i="1" spc="-100" baseline="30000" dirty="0" smtClean="0">
                <a:solidFill>
                  <a:schemeClr val="bg1"/>
                </a:solidFill>
                <a:latin typeface="Times New Roman" pitchFamily="18" charset="0"/>
                <a:cs typeface="Times New Roman" pitchFamily="18" charset="0"/>
              </a:rPr>
              <a:t>t</a:t>
            </a:r>
            <a:r>
              <a:rPr lang="en-US" sz="1600" i="1" spc="-100" baseline="30000" dirty="0" smtClean="0">
                <a:solidFill>
                  <a:schemeClr val="bg1"/>
                </a:solidFill>
                <a:latin typeface="Times New Roman" pitchFamily="18" charset="0"/>
                <a:cs typeface="Times New Roman" pitchFamily="18" charset="0"/>
              </a:rPr>
              <a:t>4</a:t>
            </a:r>
            <a:endParaRPr lang="en-US" sz="1600" spc="-1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anim calcmode="lin" valueType="num">
                                      <p:cBhvr additive="base">
                                        <p:cTn id="7" dur="500" fill="hold"/>
                                        <p:tgtEl>
                                          <p:spTgt spid="103"/>
                                        </p:tgtEl>
                                        <p:attrNameLst>
                                          <p:attrName>ppt_x</p:attrName>
                                        </p:attrNameLst>
                                      </p:cBhvr>
                                      <p:tavLst>
                                        <p:tav tm="0">
                                          <p:val>
                                            <p:strVal val="1+#ppt_w/2"/>
                                          </p:val>
                                        </p:tav>
                                        <p:tav tm="100000">
                                          <p:val>
                                            <p:strVal val="#ppt_x"/>
                                          </p:val>
                                        </p:tav>
                                      </p:tavLst>
                                    </p:anim>
                                    <p:anim calcmode="lin" valueType="num">
                                      <p:cBhvr additive="base">
                                        <p:cTn id="8" dur="500" fill="hold"/>
                                        <p:tgtEl>
                                          <p:spTgt spid="103"/>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00"/>
                                        </p:tgtEl>
                                        <p:attrNameLst>
                                          <p:attrName>style.visibility</p:attrName>
                                        </p:attrNameLst>
                                      </p:cBhvr>
                                      <p:to>
                                        <p:strVal val="visible"/>
                                      </p:to>
                                    </p:set>
                                    <p:anim calcmode="lin" valueType="num">
                                      <p:cBhvr additive="base">
                                        <p:cTn id="11" dur="500" fill="hold"/>
                                        <p:tgtEl>
                                          <p:spTgt spid="100"/>
                                        </p:tgtEl>
                                        <p:attrNameLst>
                                          <p:attrName>ppt_x</p:attrName>
                                        </p:attrNameLst>
                                      </p:cBhvr>
                                      <p:tavLst>
                                        <p:tav tm="0">
                                          <p:val>
                                            <p:strVal val="1+#ppt_w/2"/>
                                          </p:val>
                                        </p:tav>
                                        <p:tav tm="100000">
                                          <p:val>
                                            <p:strVal val="#ppt_x"/>
                                          </p:val>
                                        </p:tav>
                                      </p:tavLst>
                                    </p:anim>
                                    <p:anim calcmode="lin" valueType="num">
                                      <p:cBhvr additive="base">
                                        <p:cTn id="12" dur="500" fill="hold"/>
                                        <p:tgtEl>
                                          <p:spTgt spid="100"/>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99"/>
                                        </p:tgtEl>
                                        <p:attrNameLst>
                                          <p:attrName>style.visibility</p:attrName>
                                        </p:attrNameLst>
                                      </p:cBhvr>
                                      <p:to>
                                        <p:strVal val="visible"/>
                                      </p:to>
                                    </p:set>
                                    <p:anim calcmode="lin" valueType="num">
                                      <p:cBhvr additive="base">
                                        <p:cTn id="15" dur="500" fill="hold"/>
                                        <p:tgtEl>
                                          <p:spTgt spid="99"/>
                                        </p:tgtEl>
                                        <p:attrNameLst>
                                          <p:attrName>ppt_x</p:attrName>
                                        </p:attrNameLst>
                                      </p:cBhvr>
                                      <p:tavLst>
                                        <p:tav tm="0">
                                          <p:val>
                                            <p:strVal val="1+#ppt_w/2"/>
                                          </p:val>
                                        </p:tav>
                                        <p:tav tm="100000">
                                          <p:val>
                                            <p:strVal val="#ppt_x"/>
                                          </p:val>
                                        </p:tav>
                                      </p:tavLst>
                                    </p:anim>
                                    <p:anim calcmode="lin" valueType="num">
                                      <p:cBhvr additive="base">
                                        <p:cTn id="16" dur="500" fill="hold"/>
                                        <p:tgtEl>
                                          <p:spTgt spid="99"/>
                                        </p:tgtEl>
                                        <p:attrNameLst>
                                          <p:attrName>ppt_y</p:attrName>
                                        </p:attrNameLst>
                                      </p:cBhvr>
                                      <p:tavLst>
                                        <p:tav tm="0">
                                          <p:val>
                                            <p:strVal val="#ppt_y"/>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102"/>
                                        </p:tgtEl>
                                        <p:attrNameLst>
                                          <p:attrName>style.visibility</p:attrName>
                                        </p:attrNameLst>
                                      </p:cBhvr>
                                      <p:to>
                                        <p:strVal val="visible"/>
                                      </p:to>
                                    </p:set>
                                    <p:anim calcmode="lin" valueType="num">
                                      <p:cBhvr additive="base">
                                        <p:cTn id="19" dur="500" fill="hold"/>
                                        <p:tgtEl>
                                          <p:spTgt spid="102"/>
                                        </p:tgtEl>
                                        <p:attrNameLst>
                                          <p:attrName>ppt_x</p:attrName>
                                        </p:attrNameLst>
                                      </p:cBhvr>
                                      <p:tavLst>
                                        <p:tav tm="0">
                                          <p:val>
                                            <p:strVal val="1+#ppt_w/2"/>
                                          </p:val>
                                        </p:tav>
                                        <p:tav tm="100000">
                                          <p:val>
                                            <p:strVal val="#ppt_x"/>
                                          </p:val>
                                        </p:tav>
                                      </p:tavLst>
                                    </p:anim>
                                    <p:anim calcmode="lin" valueType="num">
                                      <p:cBhvr additive="base">
                                        <p:cTn id="20" dur="500" fill="hold"/>
                                        <p:tgtEl>
                                          <p:spTgt spid="102"/>
                                        </p:tgtEl>
                                        <p:attrNameLst>
                                          <p:attrName>ppt_y</p:attrName>
                                        </p:attrNameLst>
                                      </p:cBhvr>
                                      <p:tavLst>
                                        <p:tav tm="0">
                                          <p:val>
                                            <p:strVal val="#ppt_y"/>
                                          </p:val>
                                        </p:tav>
                                        <p:tav tm="100000">
                                          <p:val>
                                            <p:strVal val="#ppt_y"/>
                                          </p:val>
                                        </p:tav>
                                      </p:tavLst>
                                    </p:anim>
                                  </p:childTnLst>
                                </p:cTn>
                              </p:par>
                              <p:par>
                                <p:cTn id="21" presetID="2" presetClass="entr" presetSubtype="2" fill="hold" nodeType="withEffect">
                                  <p:stCondLst>
                                    <p:cond delay="0"/>
                                  </p:stCondLst>
                                  <p:childTnLst>
                                    <p:set>
                                      <p:cBhvr>
                                        <p:cTn id="22" dur="1" fill="hold">
                                          <p:stCondLst>
                                            <p:cond delay="0"/>
                                          </p:stCondLst>
                                        </p:cTn>
                                        <p:tgtEl>
                                          <p:spTgt spid="101"/>
                                        </p:tgtEl>
                                        <p:attrNameLst>
                                          <p:attrName>style.visibility</p:attrName>
                                        </p:attrNameLst>
                                      </p:cBhvr>
                                      <p:to>
                                        <p:strVal val="visible"/>
                                      </p:to>
                                    </p:set>
                                    <p:anim calcmode="lin" valueType="num">
                                      <p:cBhvr additive="base">
                                        <p:cTn id="23" dur="500" fill="hold"/>
                                        <p:tgtEl>
                                          <p:spTgt spid="101"/>
                                        </p:tgtEl>
                                        <p:attrNameLst>
                                          <p:attrName>ppt_x</p:attrName>
                                        </p:attrNameLst>
                                      </p:cBhvr>
                                      <p:tavLst>
                                        <p:tav tm="0">
                                          <p:val>
                                            <p:strVal val="1+#ppt_w/2"/>
                                          </p:val>
                                        </p:tav>
                                        <p:tav tm="100000">
                                          <p:val>
                                            <p:strVal val="#ppt_x"/>
                                          </p:val>
                                        </p:tav>
                                      </p:tavLst>
                                    </p:anim>
                                    <p:anim calcmode="lin" valueType="num">
                                      <p:cBhvr additive="base">
                                        <p:cTn id="24" dur="500" fill="hold"/>
                                        <p:tgtEl>
                                          <p:spTgt spid="101"/>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8"/>
                                        </p:tgtEl>
                                        <p:attrNameLst>
                                          <p:attrName>style.visibility</p:attrName>
                                        </p:attrNameLst>
                                      </p:cBhvr>
                                      <p:to>
                                        <p:strVal val="visible"/>
                                      </p:to>
                                    </p:set>
                                    <p:anim calcmode="lin" valueType="num">
                                      <p:cBhvr additive="base">
                                        <p:cTn id="27" dur="500" fill="hold"/>
                                        <p:tgtEl>
                                          <p:spTgt spid="98"/>
                                        </p:tgtEl>
                                        <p:attrNameLst>
                                          <p:attrName>ppt_x</p:attrName>
                                        </p:attrNameLst>
                                      </p:cBhvr>
                                      <p:tavLst>
                                        <p:tav tm="0">
                                          <p:val>
                                            <p:strVal val="1+#ppt_w/2"/>
                                          </p:val>
                                        </p:tav>
                                        <p:tav tm="100000">
                                          <p:val>
                                            <p:strVal val="#ppt_x"/>
                                          </p:val>
                                        </p:tav>
                                      </p:tavLst>
                                    </p:anim>
                                    <p:anim calcmode="lin" valueType="num">
                                      <p:cBhvr additive="base">
                                        <p:cTn id="28" dur="500" fill="hold"/>
                                        <p:tgtEl>
                                          <p:spTgt spid="98"/>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104"/>
                                        </p:tgtEl>
                                        <p:attrNameLst>
                                          <p:attrName>style.visibility</p:attrName>
                                        </p:attrNameLst>
                                      </p:cBhvr>
                                      <p:to>
                                        <p:strVal val="visible"/>
                                      </p:to>
                                    </p:set>
                                    <p:anim calcmode="lin" valueType="num">
                                      <p:cBhvr additive="base">
                                        <p:cTn id="31" dur="500" fill="hold"/>
                                        <p:tgtEl>
                                          <p:spTgt spid="104"/>
                                        </p:tgtEl>
                                        <p:attrNameLst>
                                          <p:attrName>ppt_x</p:attrName>
                                        </p:attrNameLst>
                                      </p:cBhvr>
                                      <p:tavLst>
                                        <p:tav tm="0">
                                          <p:val>
                                            <p:strVal val="1+#ppt_w/2"/>
                                          </p:val>
                                        </p:tav>
                                        <p:tav tm="100000">
                                          <p:val>
                                            <p:strVal val="#ppt_x"/>
                                          </p:val>
                                        </p:tav>
                                      </p:tavLst>
                                    </p:anim>
                                    <p:anim calcmode="lin" valueType="num">
                                      <p:cBhvr additive="base">
                                        <p:cTn id="32" dur="500" fill="hold"/>
                                        <p:tgtEl>
                                          <p:spTgt spid="10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 calcmode="lin" valueType="num">
                                      <p:cBhvr additive="base">
                                        <p:cTn id="35" dur="500" fill="hold"/>
                                        <p:tgtEl>
                                          <p:spTgt spid="97"/>
                                        </p:tgtEl>
                                        <p:attrNameLst>
                                          <p:attrName>ppt_x</p:attrName>
                                        </p:attrNameLst>
                                      </p:cBhvr>
                                      <p:tavLst>
                                        <p:tav tm="0">
                                          <p:val>
                                            <p:strVal val="1+#ppt_w/2"/>
                                          </p:val>
                                        </p:tav>
                                        <p:tav tm="100000">
                                          <p:val>
                                            <p:strVal val="#ppt_x"/>
                                          </p:val>
                                        </p:tav>
                                      </p:tavLst>
                                    </p:anim>
                                    <p:anim calcmode="lin" valueType="num">
                                      <p:cBhvr additive="base">
                                        <p:cTn id="36" dur="500" fill="hold"/>
                                        <p:tgtEl>
                                          <p:spTgt spid="97"/>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0"/>
                                  </p:stCondLst>
                                  <p:childTnLst>
                                    <p:set>
                                      <p:cBhvr>
                                        <p:cTn id="38" dur="1" fill="hold">
                                          <p:stCondLst>
                                            <p:cond delay="0"/>
                                          </p:stCondLst>
                                        </p:cTn>
                                        <p:tgtEl>
                                          <p:spTgt spid="96"/>
                                        </p:tgtEl>
                                        <p:attrNameLst>
                                          <p:attrName>style.visibility</p:attrName>
                                        </p:attrNameLst>
                                      </p:cBhvr>
                                      <p:to>
                                        <p:strVal val="visible"/>
                                      </p:to>
                                    </p:set>
                                    <p:anim calcmode="lin" valueType="num">
                                      <p:cBhvr additive="base">
                                        <p:cTn id="39" dur="500" fill="hold"/>
                                        <p:tgtEl>
                                          <p:spTgt spid="96"/>
                                        </p:tgtEl>
                                        <p:attrNameLst>
                                          <p:attrName>ppt_x</p:attrName>
                                        </p:attrNameLst>
                                      </p:cBhvr>
                                      <p:tavLst>
                                        <p:tav tm="0">
                                          <p:val>
                                            <p:strVal val="1+#ppt_w/2"/>
                                          </p:val>
                                        </p:tav>
                                        <p:tav tm="100000">
                                          <p:val>
                                            <p:strVal val="#ppt_x"/>
                                          </p:val>
                                        </p:tav>
                                      </p:tavLst>
                                    </p:anim>
                                    <p:anim calcmode="lin" valueType="num">
                                      <p:cBhvr additive="base">
                                        <p:cTn id="40" dur="500" fill="hold"/>
                                        <p:tgtEl>
                                          <p:spTgt spid="96"/>
                                        </p:tgtEl>
                                        <p:attrNameLst>
                                          <p:attrName>ppt_y</p:attrName>
                                        </p:attrNameLst>
                                      </p:cBhvr>
                                      <p:tavLst>
                                        <p:tav tm="0">
                                          <p:val>
                                            <p:strVal val="#ppt_y"/>
                                          </p:val>
                                        </p:tav>
                                        <p:tav tm="100000">
                                          <p:val>
                                            <p:strVal val="#ppt_y"/>
                                          </p:val>
                                        </p:tav>
                                      </p:tavLst>
                                    </p:anim>
                                  </p:childTnLst>
                                </p:cTn>
                              </p:par>
                              <p:par>
                                <p:cTn id="41" presetID="2" presetClass="entr" presetSubtype="2" fill="hold" nodeType="withEffect">
                                  <p:stCondLst>
                                    <p:cond delay="0"/>
                                  </p:stCondLst>
                                  <p:childTnLst>
                                    <p:set>
                                      <p:cBhvr>
                                        <p:cTn id="42" dur="1" fill="hold">
                                          <p:stCondLst>
                                            <p:cond delay="0"/>
                                          </p:stCondLst>
                                        </p:cTn>
                                        <p:tgtEl>
                                          <p:spTgt spid="95"/>
                                        </p:tgtEl>
                                        <p:attrNameLst>
                                          <p:attrName>style.visibility</p:attrName>
                                        </p:attrNameLst>
                                      </p:cBhvr>
                                      <p:to>
                                        <p:strVal val="visible"/>
                                      </p:to>
                                    </p:set>
                                    <p:anim calcmode="lin" valueType="num">
                                      <p:cBhvr additive="base">
                                        <p:cTn id="43" dur="500" fill="hold"/>
                                        <p:tgtEl>
                                          <p:spTgt spid="95"/>
                                        </p:tgtEl>
                                        <p:attrNameLst>
                                          <p:attrName>ppt_x</p:attrName>
                                        </p:attrNameLst>
                                      </p:cBhvr>
                                      <p:tavLst>
                                        <p:tav tm="0">
                                          <p:val>
                                            <p:strVal val="1+#ppt_w/2"/>
                                          </p:val>
                                        </p:tav>
                                        <p:tav tm="100000">
                                          <p:val>
                                            <p:strVal val="#ppt_x"/>
                                          </p:val>
                                        </p:tav>
                                      </p:tavLst>
                                    </p:anim>
                                    <p:anim calcmode="lin" valueType="num">
                                      <p:cBhvr additive="base">
                                        <p:cTn id="44" dur="500" fill="hold"/>
                                        <p:tgtEl>
                                          <p:spTgt spid="95"/>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4"/>
                                        </p:tgtEl>
                                        <p:attrNameLst>
                                          <p:attrName>style.visibility</p:attrName>
                                        </p:attrNameLst>
                                      </p:cBhvr>
                                      <p:to>
                                        <p:strVal val="visible"/>
                                      </p:to>
                                    </p:set>
                                    <p:anim calcmode="lin" valueType="num">
                                      <p:cBhvr additive="base">
                                        <p:cTn id="47" dur="500" fill="hold"/>
                                        <p:tgtEl>
                                          <p:spTgt spid="94"/>
                                        </p:tgtEl>
                                        <p:attrNameLst>
                                          <p:attrName>ppt_x</p:attrName>
                                        </p:attrNameLst>
                                      </p:cBhvr>
                                      <p:tavLst>
                                        <p:tav tm="0">
                                          <p:val>
                                            <p:strVal val="1+#ppt_w/2"/>
                                          </p:val>
                                        </p:tav>
                                        <p:tav tm="100000">
                                          <p:val>
                                            <p:strVal val="#ppt_x"/>
                                          </p:val>
                                        </p:tav>
                                      </p:tavLst>
                                    </p:anim>
                                    <p:anim calcmode="lin" valueType="num">
                                      <p:cBhvr additive="base">
                                        <p:cTn id="48" dur="500" fill="hold"/>
                                        <p:tgtEl>
                                          <p:spTgt spid="94"/>
                                        </p:tgtEl>
                                        <p:attrNameLst>
                                          <p:attrName>ppt_y</p:attrName>
                                        </p:attrNameLst>
                                      </p:cBhvr>
                                      <p:tavLst>
                                        <p:tav tm="0">
                                          <p:val>
                                            <p:strVal val="#ppt_y"/>
                                          </p:val>
                                        </p:tav>
                                        <p:tav tm="100000">
                                          <p:val>
                                            <p:strVal val="#ppt_y"/>
                                          </p:val>
                                        </p:tav>
                                      </p:tavLst>
                                    </p:anim>
                                  </p:childTnLst>
                                </p:cTn>
                              </p:par>
                            </p:childTnLst>
                          </p:cTn>
                        </p:par>
                        <p:par>
                          <p:cTn id="49" fill="hold">
                            <p:stCondLst>
                              <p:cond delay="500"/>
                            </p:stCondLst>
                            <p:childTnLst>
                              <p:par>
                                <p:cTn id="50" presetID="7" presetClass="emph" presetSubtype="2" fill="hold" nodeType="afterEffect">
                                  <p:stCondLst>
                                    <p:cond delay="0"/>
                                  </p:stCondLst>
                                  <p:childTnLst>
                                    <p:animClr clrSpc="rgb" dir="cw">
                                      <p:cBhvr>
                                        <p:cTn id="51" dur="2000" fill="hold"/>
                                        <p:tgtEl>
                                          <p:spTgt spid="83"/>
                                        </p:tgtEl>
                                        <p:attrNameLst>
                                          <p:attrName>stroke.color</p:attrName>
                                        </p:attrNameLst>
                                      </p:cBhvr>
                                      <p:to>
                                        <a:srgbClr val="C00000"/>
                                      </p:to>
                                    </p:animClr>
                                    <p:set>
                                      <p:cBhvr>
                                        <p:cTn id="52" dur="2000" fill="hold"/>
                                        <p:tgtEl>
                                          <p:spTgt spid="83"/>
                                        </p:tgtEl>
                                        <p:attrNameLst>
                                          <p:attrName>stroke.on</p:attrName>
                                        </p:attrNameLst>
                                      </p:cBhvr>
                                      <p:to>
                                        <p:strVal val="true"/>
                                      </p:to>
                                    </p:set>
                                  </p:childTnLst>
                                </p:cTn>
                              </p:par>
                              <p:par>
                                <p:cTn id="53" presetID="7" presetClass="emph" presetSubtype="2" fill="hold" nodeType="withEffect">
                                  <p:stCondLst>
                                    <p:cond delay="0"/>
                                  </p:stCondLst>
                                  <p:childTnLst>
                                    <p:animClr clrSpc="rgb" dir="cw">
                                      <p:cBhvr>
                                        <p:cTn id="54" dur="2000" fill="hold"/>
                                        <p:tgtEl>
                                          <p:spTgt spid="82"/>
                                        </p:tgtEl>
                                        <p:attrNameLst>
                                          <p:attrName>stroke.color</p:attrName>
                                        </p:attrNameLst>
                                      </p:cBhvr>
                                      <p:to>
                                        <a:srgbClr val="C00000"/>
                                      </p:to>
                                    </p:animClr>
                                    <p:set>
                                      <p:cBhvr>
                                        <p:cTn id="55" dur="2000" fill="hold"/>
                                        <p:tgtEl>
                                          <p:spTgt spid="82"/>
                                        </p:tgtEl>
                                        <p:attrNameLst>
                                          <p:attrName>stroke.on</p:attrName>
                                        </p:attrNameLst>
                                      </p:cBhvr>
                                      <p:to>
                                        <p:strVal val="true"/>
                                      </p:to>
                                    </p:set>
                                  </p:childTnLst>
                                </p:cTn>
                              </p:par>
                              <p:par>
                                <p:cTn id="56" presetID="7" presetClass="emph" presetSubtype="2" fill="hold" nodeType="withEffect">
                                  <p:stCondLst>
                                    <p:cond delay="0"/>
                                  </p:stCondLst>
                                  <p:childTnLst>
                                    <p:animClr clrSpc="rgb" dir="cw">
                                      <p:cBhvr>
                                        <p:cTn id="57" dur="2000" fill="hold"/>
                                        <p:tgtEl>
                                          <p:spTgt spid="85"/>
                                        </p:tgtEl>
                                        <p:attrNameLst>
                                          <p:attrName>stroke.color</p:attrName>
                                        </p:attrNameLst>
                                      </p:cBhvr>
                                      <p:to>
                                        <a:srgbClr val="C00000"/>
                                      </p:to>
                                    </p:animClr>
                                    <p:set>
                                      <p:cBhvr>
                                        <p:cTn id="58" dur="2000" fill="hold"/>
                                        <p:tgtEl>
                                          <p:spTgt spid="85"/>
                                        </p:tgtEl>
                                        <p:attrNameLst>
                                          <p:attrName>stroke.on</p:attrName>
                                        </p:attrNameLst>
                                      </p:cBhvr>
                                      <p:to>
                                        <p:strVal val="true"/>
                                      </p:to>
                                    </p:set>
                                  </p:childTnLst>
                                </p:cTn>
                              </p:par>
                              <p:par>
                                <p:cTn id="59" presetID="7" presetClass="emph" presetSubtype="2" fill="hold" nodeType="withEffect">
                                  <p:stCondLst>
                                    <p:cond delay="0"/>
                                  </p:stCondLst>
                                  <p:childTnLst>
                                    <p:animClr clrSpc="rgb" dir="cw">
                                      <p:cBhvr>
                                        <p:cTn id="60" dur="2000" fill="hold"/>
                                        <p:tgtEl>
                                          <p:spTgt spid="86"/>
                                        </p:tgtEl>
                                        <p:attrNameLst>
                                          <p:attrName>stroke.color</p:attrName>
                                        </p:attrNameLst>
                                      </p:cBhvr>
                                      <p:to>
                                        <a:srgbClr val="C00000"/>
                                      </p:to>
                                    </p:animClr>
                                    <p:set>
                                      <p:cBhvr>
                                        <p:cTn id="61" dur="2000" fill="hold"/>
                                        <p:tgtEl>
                                          <p:spTgt spid="86"/>
                                        </p:tgtEl>
                                        <p:attrNameLst>
                                          <p:attrName>stroke.on</p:attrName>
                                        </p:attrNameLst>
                                      </p:cBhvr>
                                      <p:to>
                                        <p:strVal val="true"/>
                                      </p:to>
                                    </p:set>
                                  </p:childTnLst>
                                </p:cTn>
                              </p:par>
                              <p:par>
                                <p:cTn id="62" presetID="3" presetClass="emph" presetSubtype="2" fill="hold" nodeType="withEffect">
                                  <p:stCondLst>
                                    <p:cond delay="0"/>
                                  </p:stCondLst>
                                  <p:childTnLst>
                                    <p:animClr clrSpc="rgb" dir="cw">
                                      <p:cBhvr override="childStyle">
                                        <p:cTn id="63" dur="2000" fill="hold"/>
                                        <p:tgtEl>
                                          <p:spTgt spid="80">
                                            <p:txEl>
                                              <p:pRg st="0" end="0"/>
                                            </p:txEl>
                                          </p:spTgt>
                                        </p:tgtEl>
                                        <p:attrNameLst>
                                          <p:attrName>style.color</p:attrName>
                                        </p:attrNameLst>
                                      </p:cBhvr>
                                      <p:to>
                                        <a:srgbClr val="C00000"/>
                                      </p:to>
                                    </p:animClr>
                                  </p:childTnLst>
                                </p:cTn>
                              </p:par>
                              <p:par>
                                <p:cTn id="64" presetID="3" presetClass="emph" presetSubtype="2" fill="hold" nodeType="withEffect">
                                  <p:stCondLst>
                                    <p:cond delay="0"/>
                                  </p:stCondLst>
                                  <p:childTnLst>
                                    <p:animClr clrSpc="rgb" dir="cw">
                                      <p:cBhvr override="childStyle">
                                        <p:cTn id="65" dur="2000" fill="hold"/>
                                        <p:tgtEl>
                                          <p:spTgt spid="77">
                                            <p:txEl>
                                              <p:pRg st="0" end="0"/>
                                            </p:txEl>
                                          </p:spTgt>
                                        </p:tgtEl>
                                        <p:attrNameLst>
                                          <p:attrName>style.color</p:attrName>
                                        </p:attrNameLst>
                                      </p:cBhvr>
                                      <p:to>
                                        <a:srgbClr val="C00000"/>
                                      </p:to>
                                    </p:animClr>
                                  </p:childTnLst>
                                </p:cTn>
                              </p:par>
                              <p:par>
                                <p:cTn id="66" presetID="3" presetClass="emph" presetSubtype="2" fill="hold" nodeType="withEffect">
                                  <p:stCondLst>
                                    <p:cond delay="0"/>
                                  </p:stCondLst>
                                  <p:childTnLst>
                                    <p:animClr clrSpc="rgb" dir="cw">
                                      <p:cBhvr override="childStyle">
                                        <p:cTn id="67" dur="2000" fill="hold"/>
                                        <p:tgtEl>
                                          <p:spTgt spid="78">
                                            <p:txEl>
                                              <p:pRg st="0" end="0"/>
                                            </p:txEl>
                                          </p:spTgt>
                                        </p:tgtEl>
                                        <p:attrNameLst>
                                          <p:attrName>style.color</p:attrName>
                                        </p:attrNameLst>
                                      </p:cBhvr>
                                      <p:to>
                                        <a:srgbClr val="C00000"/>
                                      </p:to>
                                    </p:animClr>
                                  </p:childTnLst>
                                </p:cTn>
                              </p:par>
                              <p:par>
                                <p:cTn id="68" presetID="3" presetClass="emph" presetSubtype="2" fill="hold" nodeType="withEffect">
                                  <p:stCondLst>
                                    <p:cond delay="0"/>
                                  </p:stCondLst>
                                  <p:childTnLst>
                                    <p:animClr clrSpc="rgb" dir="cw">
                                      <p:cBhvr override="childStyle">
                                        <p:cTn id="69" dur="2000" fill="hold"/>
                                        <p:tgtEl>
                                          <p:spTgt spid="75">
                                            <p:txEl>
                                              <p:pRg st="0" end="0"/>
                                            </p:txEl>
                                          </p:spTgt>
                                        </p:tgtEl>
                                        <p:attrNameLst>
                                          <p:attrName>style.color</p:attrName>
                                        </p:attrNameLst>
                                      </p:cBhvr>
                                      <p:to>
                                        <a:srgbClr val="C00000"/>
                                      </p:to>
                                    </p:animClr>
                                  </p:childTnLst>
                                </p:cTn>
                              </p:par>
                              <p:par>
                                <p:cTn id="70" presetID="3" presetClass="emph" presetSubtype="2" fill="hold" nodeType="withEffect">
                                  <p:stCondLst>
                                    <p:cond delay="0"/>
                                  </p:stCondLst>
                                  <p:childTnLst>
                                    <p:animClr clrSpc="rgb" dir="cw">
                                      <p:cBhvr override="childStyle">
                                        <p:cTn id="71" dur="2000" fill="hold"/>
                                        <p:tgtEl>
                                          <p:spTgt spid="74">
                                            <p:txEl>
                                              <p:pRg st="0" end="0"/>
                                            </p:txEl>
                                          </p:spTgt>
                                        </p:tgtEl>
                                        <p:attrNameLst>
                                          <p:attrName>style.color</p:attrName>
                                        </p:attrNameLst>
                                      </p:cBhvr>
                                      <p:to>
                                        <a:srgbClr val="C00000"/>
                                      </p:to>
                                    </p:animClr>
                                  </p:childTnLst>
                                </p:cTn>
                              </p:par>
                              <p:par>
                                <p:cTn id="72" presetID="22" presetClass="entr" presetSubtype="4" fill="hold" grpId="0"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wipe(down)">
                                      <p:cBhvr>
                                        <p:cTn id="7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3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Modeling</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4" name="Oval 73"/>
          <p:cNvSpPr/>
          <p:nvPr/>
        </p:nvSpPr>
        <p:spPr>
          <a:xfrm>
            <a:off x="6274000" y="328673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,c</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75" name="Oval 74"/>
          <p:cNvSpPr/>
          <p:nvPr/>
        </p:nvSpPr>
        <p:spPr>
          <a:xfrm>
            <a:off x="7798000" y="328673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76" name="Oval 75"/>
          <p:cNvSpPr/>
          <p:nvPr/>
        </p:nvSpPr>
        <p:spPr>
          <a:xfrm>
            <a:off x="4750000" y="328673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,b</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77" name="Oval 76"/>
          <p:cNvSpPr/>
          <p:nvPr/>
        </p:nvSpPr>
        <p:spPr>
          <a:xfrm>
            <a:off x="6274000" y="2375378"/>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78" name="Oval 77"/>
          <p:cNvSpPr/>
          <p:nvPr/>
        </p:nvSpPr>
        <p:spPr>
          <a:xfrm>
            <a:off x="7798000" y="2375378"/>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79" name="Oval 78"/>
          <p:cNvSpPr/>
          <p:nvPr/>
        </p:nvSpPr>
        <p:spPr>
          <a:xfrm>
            <a:off x="4750000" y="23753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endParaRPr lang="en-US" sz="2400" b="1" dirty="0" smtClean="0">
              <a:solidFill>
                <a:srgbClr val="0070C0"/>
              </a:solidFill>
              <a:latin typeface="Times New Roman" pitchFamily="18" charset="0"/>
              <a:cs typeface="Times New Roman" pitchFamily="18" charset="0"/>
            </a:endParaRPr>
          </a:p>
        </p:txBody>
      </p:sp>
      <p:sp>
        <p:nvSpPr>
          <p:cNvPr id="80" name="Oval 79"/>
          <p:cNvSpPr/>
          <p:nvPr/>
        </p:nvSpPr>
        <p:spPr>
          <a:xfrm>
            <a:off x="6274000" y="1384778"/>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chemeClr val="tx1"/>
                </a:solidFill>
                <a:cs typeface="Mongolian Baiti" pitchFamily="66" charset="0"/>
              </a:rPr>
              <a:t>Τ</a:t>
            </a:r>
            <a:endParaRPr lang="en-US" sz="2400" b="1" dirty="0" smtClean="0">
              <a:solidFill>
                <a:schemeClr val="tx1"/>
              </a:solidFill>
              <a:cs typeface="Mongolian Baiti" pitchFamily="66" charset="0"/>
            </a:endParaRPr>
          </a:p>
        </p:txBody>
      </p:sp>
      <p:cxnSp>
        <p:nvCxnSpPr>
          <p:cNvPr id="81" name="Straight Arrow Connector 80"/>
          <p:cNvCxnSpPr>
            <a:stCxn id="79" idx="0"/>
            <a:endCxn id="80" idx="4"/>
          </p:cNvCxnSpPr>
          <p:nvPr/>
        </p:nvCxnSpPr>
        <p:spPr>
          <a:xfrm rot="5400000" flipH="1" flipV="1">
            <a:off x="5664400" y="1308578"/>
            <a:ext cx="609600" cy="1524000"/>
          </a:xfrm>
          <a:prstGeom prst="straightConnector1">
            <a:avLst/>
          </a:prstGeom>
          <a:ln w="22225">
            <a:solidFill>
              <a:srgbClr val="0070C0"/>
            </a:solidFill>
            <a:prstDash val="sysDash"/>
            <a:miter lim="800000"/>
            <a:tailEnd type="none"/>
          </a:ln>
        </p:spPr>
        <p:style>
          <a:lnRef idx="2">
            <a:schemeClr val="dk1"/>
          </a:lnRef>
          <a:fillRef idx="1">
            <a:schemeClr val="lt1"/>
          </a:fillRef>
          <a:effectRef idx="0">
            <a:schemeClr val="dk1"/>
          </a:effectRef>
          <a:fontRef idx="minor">
            <a:schemeClr val="dk1"/>
          </a:fontRef>
        </p:style>
      </p:cxnSp>
      <p:cxnSp>
        <p:nvCxnSpPr>
          <p:cNvPr id="82" name="Straight Arrow Connector 81"/>
          <p:cNvCxnSpPr>
            <a:stCxn id="77" idx="0"/>
            <a:endCxn id="80" idx="4"/>
          </p:cNvCxnSpPr>
          <p:nvPr/>
        </p:nvCxnSpPr>
        <p:spPr>
          <a:xfrm rot="5400000" flipH="1" flipV="1">
            <a:off x="6426400" y="2070578"/>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83" name="Straight Arrow Connector 82"/>
          <p:cNvCxnSpPr>
            <a:stCxn id="78" idx="0"/>
            <a:endCxn id="80" idx="4"/>
          </p:cNvCxnSpPr>
          <p:nvPr/>
        </p:nvCxnSpPr>
        <p:spPr>
          <a:xfrm rot="16200000" flipV="1">
            <a:off x="7188400" y="1308578"/>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84" name="Rectangle 83"/>
          <p:cNvSpPr/>
          <p:nvPr/>
        </p:nvSpPr>
        <p:spPr>
          <a:xfrm>
            <a:off x="6152080" y="4201130"/>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0070C0"/>
                </a:solidFill>
                <a:latin typeface="Times New Roman" pitchFamily="18" charset="0"/>
                <a:cs typeface="Times New Roman" pitchFamily="18" charset="0"/>
              </a:rPr>
              <a:t>a</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,b</a:t>
            </a:r>
            <a:r>
              <a:rPr lang="en-US" sz="2400" b="1" baseline="-25000" dirty="0" smtClean="0">
                <a:solidFill>
                  <a:srgbClr val="0070C0"/>
                </a:solidFill>
                <a:latin typeface="Times New Roman" pitchFamily="18" charset="0"/>
                <a:cs typeface="Times New Roman" pitchFamily="18" charset="0"/>
              </a:rPr>
              <a:t>1</a:t>
            </a:r>
            <a:r>
              <a:rPr lang="en-US" sz="2400" b="1" dirty="0" smtClean="0">
                <a:solidFill>
                  <a:srgbClr val="0070C0"/>
                </a:solidFill>
                <a:latin typeface="Times New Roman" pitchFamily="18" charset="0"/>
                <a:cs typeface="Times New Roman" pitchFamily="18" charset="0"/>
              </a:rPr>
              <a:t>,c</a:t>
            </a:r>
            <a:r>
              <a:rPr lang="en-US" sz="2400" b="1" baseline="-25000" dirty="0" smtClean="0">
                <a:solidFill>
                  <a:srgbClr val="0070C0"/>
                </a:solidFill>
                <a:latin typeface="Times New Roman" pitchFamily="18" charset="0"/>
                <a:cs typeface="Times New Roman" pitchFamily="18" charset="0"/>
              </a:rPr>
              <a:t>1</a:t>
            </a:r>
          </a:p>
        </p:txBody>
      </p:sp>
      <p:cxnSp>
        <p:nvCxnSpPr>
          <p:cNvPr id="85" name="Straight Arrow Connector 84"/>
          <p:cNvCxnSpPr>
            <a:stCxn id="77" idx="4"/>
            <a:endCxn id="75" idx="0"/>
          </p:cNvCxnSpPr>
          <p:nvPr/>
        </p:nvCxnSpPr>
        <p:spPr>
          <a:xfrm rot="16200000" flipH="1">
            <a:off x="7229548" y="2261078"/>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86" name="Straight Arrow Connector 85"/>
          <p:cNvCxnSpPr>
            <a:stCxn id="78" idx="4"/>
            <a:endCxn id="75" idx="0"/>
          </p:cNvCxnSpPr>
          <p:nvPr/>
        </p:nvCxnSpPr>
        <p:spPr>
          <a:xfrm rot="5400000">
            <a:off x="7991548" y="3023078"/>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87" name="Straight Arrow Connector 86"/>
          <p:cNvCxnSpPr>
            <a:endCxn id="76" idx="0"/>
          </p:cNvCxnSpPr>
          <p:nvPr/>
        </p:nvCxnSpPr>
        <p:spPr>
          <a:xfrm rot="10800000" flipV="1">
            <a:off x="5207200" y="2760220"/>
            <a:ext cx="1524794" cy="52651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88" name="Straight Arrow Connector 87"/>
          <p:cNvCxnSpPr>
            <a:stCxn id="78" idx="4"/>
            <a:endCxn id="74" idx="0"/>
          </p:cNvCxnSpPr>
          <p:nvPr/>
        </p:nvCxnSpPr>
        <p:spPr>
          <a:xfrm rot="5400000">
            <a:off x="7229548" y="2261078"/>
            <a:ext cx="527304" cy="1524000"/>
          </a:xfrm>
          <a:prstGeom prst="straightConnector1">
            <a:avLst/>
          </a:prstGeom>
          <a:ln w="22225">
            <a:solidFill>
              <a:srgbClr val="0070C0"/>
            </a:solidFill>
            <a:prstDash val="sysDash"/>
            <a:round/>
            <a:tailEnd type="none"/>
          </a:ln>
        </p:spPr>
        <p:style>
          <a:lnRef idx="2">
            <a:schemeClr val="dk1"/>
          </a:lnRef>
          <a:fillRef idx="1">
            <a:schemeClr val="lt1"/>
          </a:fillRef>
          <a:effectRef idx="0">
            <a:schemeClr val="dk1"/>
          </a:effectRef>
          <a:fontRef idx="minor">
            <a:schemeClr val="dk1"/>
          </a:fontRef>
        </p:style>
      </p:cxnSp>
      <p:cxnSp>
        <p:nvCxnSpPr>
          <p:cNvPr id="89" name="Straight Arrow Connector 88"/>
          <p:cNvCxnSpPr>
            <a:stCxn id="74" idx="0"/>
            <a:endCxn id="79" idx="4"/>
          </p:cNvCxnSpPr>
          <p:nvPr/>
        </p:nvCxnSpPr>
        <p:spPr>
          <a:xfrm rot="16200000" flipV="1">
            <a:off x="5705548" y="2261078"/>
            <a:ext cx="527304" cy="152400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0" name="Straight Arrow Connector 89"/>
          <p:cNvCxnSpPr>
            <a:stCxn id="76" idx="0"/>
            <a:endCxn id="79" idx="4"/>
          </p:cNvCxnSpPr>
          <p:nvPr/>
        </p:nvCxnSpPr>
        <p:spPr>
          <a:xfrm rot="5400000" flipH="1" flipV="1">
            <a:off x="4943548" y="3023078"/>
            <a:ext cx="527304" cy="1588"/>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1" name="Straight Arrow Connector 90"/>
          <p:cNvCxnSpPr>
            <a:stCxn id="84" idx="0"/>
            <a:endCxn id="74" idx="4"/>
          </p:cNvCxnSpPr>
          <p:nvPr/>
        </p:nvCxnSpPr>
        <p:spPr>
          <a:xfrm rot="16200000" flipV="1">
            <a:off x="6473644" y="3928334"/>
            <a:ext cx="530352" cy="1524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2" name="Straight Arrow Connector 91"/>
          <p:cNvCxnSpPr>
            <a:stCxn id="75" idx="4"/>
            <a:endCxn id="84" idx="0"/>
          </p:cNvCxnSpPr>
          <p:nvPr/>
        </p:nvCxnSpPr>
        <p:spPr>
          <a:xfrm rot="5400000">
            <a:off x="7235644" y="3181574"/>
            <a:ext cx="530352" cy="150876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cxnSp>
        <p:nvCxnSpPr>
          <p:cNvPr id="93" name="Straight Arrow Connector 92"/>
          <p:cNvCxnSpPr>
            <a:stCxn id="76" idx="4"/>
            <a:endCxn id="84" idx="0"/>
          </p:cNvCxnSpPr>
          <p:nvPr/>
        </p:nvCxnSpPr>
        <p:spPr>
          <a:xfrm rot="16200000" flipH="1">
            <a:off x="5711644" y="3166334"/>
            <a:ext cx="530352" cy="1539240"/>
          </a:xfrm>
          <a:prstGeom prst="straightConnector1">
            <a:avLst/>
          </a:prstGeom>
          <a:ln w="22225">
            <a:solidFill>
              <a:srgbClr val="0070C0"/>
            </a:solidFill>
            <a:prstDash val="sysDash"/>
            <a:tailEnd type="none"/>
          </a:ln>
        </p:spPr>
        <p:style>
          <a:lnRef idx="2">
            <a:schemeClr val="dk1"/>
          </a:lnRef>
          <a:fillRef idx="1">
            <a:schemeClr val="lt1"/>
          </a:fillRef>
          <a:effectRef idx="0">
            <a:schemeClr val="dk1"/>
          </a:effectRef>
          <a:fontRef idx="minor">
            <a:schemeClr val="dk1"/>
          </a:fontRef>
        </p:style>
      </p:cxnSp>
      <p:sp>
        <p:nvSpPr>
          <p:cNvPr id="94" name="Rectangle 93"/>
          <p:cNvSpPr/>
          <p:nvPr/>
        </p:nvSpPr>
        <p:spPr>
          <a:xfrm>
            <a:off x="7188400" y="4204178"/>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p>
        </p:txBody>
      </p:sp>
      <p:sp>
        <p:nvSpPr>
          <p:cNvPr id="95" name="Oval 94"/>
          <p:cNvSpPr/>
          <p:nvPr/>
        </p:nvSpPr>
        <p:spPr>
          <a:xfrm>
            <a:off x="5435800" y="3289778"/>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96" name="Oval 95"/>
          <p:cNvSpPr/>
          <p:nvPr/>
        </p:nvSpPr>
        <p:spPr>
          <a:xfrm>
            <a:off x="6959800" y="32897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cxnSp>
        <p:nvCxnSpPr>
          <p:cNvPr id="97" name="Straight Arrow Connector 96"/>
          <p:cNvCxnSpPr>
            <a:endCxn id="95" idx="4"/>
          </p:cNvCxnSpPr>
          <p:nvPr/>
        </p:nvCxnSpPr>
        <p:spPr>
          <a:xfrm rot="10800000">
            <a:off x="5893000" y="3673826"/>
            <a:ext cx="1524000" cy="530352"/>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98" name="Straight Arrow Connector 97"/>
          <p:cNvCxnSpPr/>
          <p:nvPr/>
        </p:nvCxnSpPr>
        <p:spPr>
          <a:xfrm rot="16200000" flipV="1">
            <a:off x="7159444" y="3928335"/>
            <a:ext cx="530352" cy="1524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99" name="Straight Arrow Connector 98"/>
          <p:cNvCxnSpPr>
            <a:stCxn id="100" idx="4"/>
            <a:endCxn id="95" idx="0"/>
          </p:cNvCxnSpPr>
          <p:nvPr/>
        </p:nvCxnSpPr>
        <p:spPr>
          <a:xfrm rot="5400000">
            <a:off x="5627824" y="3024602"/>
            <a:ext cx="530352" cy="1588"/>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sp>
        <p:nvSpPr>
          <p:cNvPr id="100" name="Oval 99"/>
          <p:cNvSpPr/>
          <p:nvPr/>
        </p:nvSpPr>
        <p:spPr>
          <a:xfrm>
            <a:off x="5435800" y="237537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2</a:t>
            </a:r>
            <a:endParaRPr lang="en-US" sz="2400" b="1" dirty="0" smtClean="0">
              <a:solidFill>
                <a:srgbClr val="C00000"/>
              </a:solidFill>
              <a:latin typeface="Times New Roman" pitchFamily="18" charset="0"/>
              <a:cs typeface="Times New Roman" pitchFamily="18" charset="0"/>
            </a:endParaRPr>
          </a:p>
        </p:txBody>
      </p:sp>
      <p:cxnSp>
        <p:nvCxnSpPr>
          <p:cNvPr id="101" name="Straight Arrow Connector 100"/>
          <p:cNvCxnSpPr>
            <a:stCxn id="78" idx="4"/>
            <a:endCxn id="96" idx="0"/>
          </p:cNvCxnSpPr>
          <p:nvPr/>
        </p:nvCxnSpPr>
        <p:spPr>
          <a:xfrm rot="5400000">
            <a:off x="7570924" y="2605502"/>
            <a:ext cx="530352" cy="8382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2" name="Straight Arrow Connector 101"/>
          <p:cNvCxnSpPr>
            <a:stCxn id="100" idx="4"/>
            <a:endCxn id="96" idx="0"/>
          </p:cNvCxnSpPr>
          <p:nvPr/>
        </p:nvCxnSpPr>
        <p:spPr>
          <a:xfrm rot="16200000" flipH="1">
            <a:off x="6389824" y="2262602"/>
            <a:ext cx="530352" cy="15240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3" name="Straight Arrow Connector 102"/>
          <p:cNvCxnSpPr>
            <a:stCxn id="80" idx="4"/>
            <a:endCxn id="100" idx="0"/>
          </p:cNvCxnSpPr>
          <p:nvPr/>
        </p:nvCxnSpPr>
        <p:spPr>
          <a:xfrm rot="5400000">
            <a:off x="6007300" y="1651478"/>
            <a:ext cx="609600" cy="8382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cxnSp>
        <p:nvCxnSpPr>
          <p:cNvPr id="104" name="Straight Arrow Connector 103"/>
          <p:cNvCxnSpPr>
            <a:endCxn id="75" idx="4"/>
          </p:cNvCxnSpPr>
          <p:nvPr/>
        </p:nvCxnSpPr>
        <p:spPr>
          <a:xfrm flipV="1">
            <a:off x="7417002" y="3670778"/>
            <a:ext cx="838198" cy="533400"/>
          </a:xfrm>
          <a:prstGeom prst="straightConnector1">
            <a:avLst/>
          </a:prstGeom>
          <a:ln w="22225">
            <a:solidFill>
              <a:srgbClr val="C00000"/>
            </a:solidFill>
            <a:prstDash val="lgDash"/>
            <a:tailEnd type="none"/>
          </a:ln>
        </p:spPr>
        <p:style>
          <a:lnRef idx="2">
            <a:schemeClr val="dk1"/>
          </a:lnRef>
          <a:fillRef idx="1">
            <a:schemeClr val="lt1"/>
          </a:fillRef>
          <a:effectRef idx="0">
            <a:schemeClr val="dk1"/>
          </a:effectRef>
          <a:fontRef idx="minor">
            <a:schemeClr val="dk1"/>
          </a:fontRef>
        </p:style>
      </p:cxnSp>
      <p:sp>
        <p:nvSpPr>
          <p:cNvPr id="36" name="Text Placeholder 2"/>
          <p:cNvSpPr>
            <a:spLocks noGrp="1"/>
          </p:cNvSpPr>
          <p:nvPr>
            <p:ph type="body" sz="quarter" idx="10"/>
          </p:nvPr>
        </p:nvSpPr>
        <p:spPr>
          <a:xfrm>
            <a:off x="389436" y="5392072"/>
            <a:ext cx="8363938" cy="341632"/>
          </a:xfrm>
        </p:spPr>
        <p:txBody>
          <a:bodyPr/>
          <a:lstStyle/>
          <a:p>
            <a:r>
              <a:rPr lang="en-US" sz="2400" dirty="0" smtClean="0">
                <a:solidFill>
                  <a:schemeClr val="accent3"/>
                </a:solidFill>
                <a:latin typeface="Times New Roman" pitchFamily="18" charset="0"/>
                <a:cs typeface="Times New Roman" pitchFamily="18" charset="0"/>
              </a:rPr>
              <a:t>Lattice Intersection: </a:t>
            </a:r>
            <a:r>
              <a:rPr lang="en-US" sz="2400" i="1" dirty="0" smtClean="0">
                <a:solidFill>
                  <a:schemeClr val="tx1"/>
                </a:solidFill>
                <a:latin typeface="Monotype Corsiva" pitchFamily="66" charset="0"/>
                <a:cs typeface="Times New Roman" pitchFamily="18" charset="0"/>
              </a:rPr>
              <a:t>C </a:t>
            </a:r>
            <a:r>
              <a:rPr lang="en-US" sz="2400" i="1" baseline="30000" dirty="0" smtClean="0">
                <a:solidFill>
                  <a:schemeClr val="tx1"/>
                </a:solidFill>
                <a:latin typeface="Times New Roman" pitchFamily="18" charset="0"/>
                <a:cs typeface="Times New Roman" pitchFamily="18" charset="0"/>
              </a:rPr>
              <a:t>t</a:t>
            </a:r>
            <a:r>
              <a:rPr lang="en-US" sz="1400" i="1" baseline="30000" dirty="0">
                <a:solidFill>
                  <a:schemeClr val="tx1"/>
                </a:solidFill>
                <a:latin typeface="Times New Roman" pitchFamily="18" charset="0"/>
                <a:cs typeface="Times New Roman" pitchFamily="18" charset="0"/>
              </a:rPr>
              <a:t>4</a:t>
            </a:r>
            <a:r>
              <a:rPr lang="en-US" sz="2400" i="1" baseline="30000" dirty="0" smtClean="0">
                <a:solidFill>
                  <a:schemeClr val="tx1"/>
                </a:solidFill>
                <a:latin typeface="Times New Roman" pitchFamily="18" charset="0"/>
                <a:cs typeface="Times New Roman" pitchFamily="18" charset="0"/>
              </a:rPr>
              <a:t>,t</a:t>
            </a:r>
            <a:r>
              <a:rPr lang="en-US" sz="1400" i="1" baseline="30000" dirty="0" smtClean="0">
                <a:solidFill>
                  <a:schemeClr val="tx1"/>
                </a:solidFill>
                <a:latin typeface="Times New Roman" pitchFamily="18" charset="0"/>
                <a:cs typeface="Times New Roman" pitchFamily="18" charset="0"/>
              </a:rPr>
              <a:t>5</a:t>
            </a:r>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Monotype Corsiva" pitchFamily="66" charset="0"/>
                <a:cs typeface="Times New Roman" pitchFamily="18" charset="0"/>
              </a:rPr>
              <a:t>C </a:t>
            </a:r>
            <a:r>
              <a:rPr lang="en-US" sz="2400" i="1" baseline="30000" dirty="0" smtClean="0">
                <a:solidFill>
                  <a:schemeClr val="tx1"/>
                </a:solidFill>
                <a:latin typeface="Times New Roman" pitchFamily="18" charset="0"/>
                <a:cs typeface="Times New Roman" pitchFamily="18" charset="0"/>
              </a:rPr>
              <a:t>t</a:t>
            </a:r>
            <a:r>
              <a:rPr lang="en-US" sz="1400" i="1" baseline="30000" dirty="0" smtClean="0">
                <a:solidFill>
                  <a:schemeClr val="tx1"/>
                </a:solidFill>
                <a:latin typeface="Times New Roman" pitchFamily="18" charset="0"/>
                <a:cs typeface="Times New Roman" pitchFamily="18" charset="0"/>
              </a:rPr>
              <a:t>4</a:t>
            </a:r>
            <a:r>
              <a:rPr lang="en-US" sz="2400" dirty="0" smtClean="0">
                <a:solidFill>
                  <a:schemeClr val="tx1"/>
                </a:solidFill>
                <a:latin typeface="Times New Roman" pitchFamily="18" charset="0"/>
                <a:cs typeface="Times New Roman" pitchFamily="18" charset="0"/>
              </a:rPr>
              <a:t>∩</a:t>
            </a:r>
            <a:r>
              <a:rPr lang="en-US" sz="2400" i="1" dirty="0" smtClean="0">
                <a:solidFill>
                  <a:schemeClr val="tx1"/>
                </a:solidFill>
                <a:latin typeface="Monotype Corsiva" pitchFamily="66" charset="0"/>
                <a:cs typeface="Times New Roman" pitchFamily="18" charset="0"/>
              </a:rPr>
              <a:t>C </a:t>
            </a:r>
            <a:r>
              <a:rPr lang="en-US" sz="2400" i="1" baseline="30000" dirty="0">
                <a:solidFill>
                  <a:schemeClr val="tx1"/>
                </a:solidFill>
                <a:latin typeface="Times New Roman" pitchFamily="18" charset="0"/>
                <a:cs typeface="Times New Roman" pitchFamily="18" charset="0"/>
              </a:rPr>
              <a:t>t</a:t>
            </a:r>
            <a:r>
              <a:rPr lang="en-US" sz="1400" i="1" baseline="30000" dirty="0">
                <a:solidFill>
                  <a:schemeClr val="tx1"/>
                </a:solidFill>
                <a:latin typeface="Times New Roman" pitchFamily="18" charset="0"/>
                <a:cs typeface="Times New Roman" pitchFamily="18" charset="0"/>
              </a:rPr>
              <a:t>5</a:t>
            </a:r>
            <a:r>
              <a:rPr lang="en-US" sz="2400" i="1" baseline="30000" dirty="0" smtClean="0">
                <a:solidFill>
                  <a:schemeClr val="tx1"/>
                </a:solidFill>
                <a:latin typeface="Times New Roman" pitchFamily="18" charset="0"/>
                <a:cs typeface="Times New Roman" pitchFamily="18" charset="0"/>
              </a:rPr>
              <a:t> </a:t>
            </a:r>
          </a:p>
        </p:txBody>
      </p:sp>
      <p:graphicFrame>
        <p:nvGraphicFramePr>
          <p:cNvPr id="37" name="Content Placeholder 3"/>
          <p:cNvGraphicFramePr>
            <a:graphicFrameLocks/>
          </p:cNvGraphicFramePr>
          <p:nvPr>
            <p:extLst>
              <p:ext uri="{D42A27DB-BD31-4B8C-83A1-F6EECF244321}">
                <p14:modId xmlns:p14="http://schemas.microsoft.com/office/powerpoint/2010/main" val="2747587664"/>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b="1" i="1" dirty="0" smtClean="0">
                          <a:solidFill>
                            <a:srgbClr val="C00000"/>
                          </a:solidFill>
                          <a:latin typeface="Times New Roman" pitchFamily="18" charset="0"/>
                          <a:cs typeface="Times New Roman" pitchFamily="18" charset="0"/>
                        </a:rPr>
                        <a:t>t</a:t>
                      </a:r>
                      <a:r>
                        <a:rPr lang="en-US" sz="1750" b="1" i="1" baseline="-25000" dirty="0" smtClean="0">
                          <a:solidFill>
                            <a:srgbClr val="C00000"/>
                          </a:solidFill>
                          <a:latin typeface="Times New Roman" pitchFamily="18" charset="0"/>
                          <a:cs typeface="Times New Roman" pitchFamily="18" charset="0"/>
                        </a:rPr>
                        <a:t>4</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dirty="0" smtClean="0">
                          <a:solidFill>
                            <a:srgbClr val="C00000"/>
                          </a:solidFill>
                          <a:latin typeface="Times New Roman" pitchFamily="18" charset="0"/>
                          <a:cs typeface="Times New Roman" pitchFamily="18" charset="0"/>
                        </a:rPr>
                        <a:t>a</a:t>
                      </a:r>
                      <a:r>
                        <a:rPr lang="en-US" sz="1750" b="1" i="1" baseline="-25000" dirty="0" smtClean="0">
                          <a:solidFill>
                            <a:srgbClr val="C00000"/>
                          </a:solidFill>
                          <a:latin typeface="Times New Roman" pitchFamily="18" charset="0"/>
                          <a:cs typeface="Times New Roman" pitchFamily="18" charset="0"/>
                        </a:rPr>
                        <a:t>2</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baseline="0" smtClean="0">
                          <a:solidFill>
                            <a:srgbClr val="C00000"/>
                          </a:solidFill>
                          <a:latin typeface="Times New Roman" pitchFamily="18" charset="0"/>
                          <a:cs typeface="Times New Roman" pitchFamily="18" charset="0"/>
                        </a:rPr>
                        <a:t>b</a:t>
                      </a:r>
                      <a:r>
                        <a:rPr lang="en-US" sz="1750" b="1" i="1" baseline="-25000" smtClean="0">
                          <a:solidFill>
                            <a:srgbClr val="C00000"/>
                          </a:solidFill>
                          <a:latin typeface="Times New Roman" pitchFamily="18" charset="0"/>
                          <a:cs typeface="Times New Roman" pitchFamily="18" charset="0"/>
                        </a:rPr>
                        <a:t>1</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i="1" baseline="0" smtClean="0">
                          <a:solidFill>
                            <a:srgbClr val="C00000"/>
                          </a:solidFill>
                          <a:latin typeface="Times New Roman" pitchFamily="18" charset="0"/>
                          <a:cs typeface="Times New Roman" pitchFamily="18" charset="0"/>
                        </a:rPr>
                        <a:t>c</a:t>
                      </a:r>
                      <a:r>
                        <a:rPr lang="en-US" sz="1750" b="1" i="1" baseline="-25000" smtClean="0">
                          <a:solidFill>
                            <a:srgbClr val="C00000"/>
                          </a:solidFill>
                          <a:latin typeface="Times New Roman" pitchFamily="18" charset="0"/>
                          <a:cs typeface="Times New Roman" pitchFamily="18" charset="0"/>
                        </a:rPr>
                        <a:t>1</a:t>
                      </a:r>
                      <a:endParaRPr lang="en-US" sz="1750" b="1" i="1" baseline="-25000"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dirty="0" smtClean="0">
                          <a:solidFill>
                            <a:srgbClr val="C00000"/>
                          </a:solidFill>
                          <a:latin typeface="Times New Roman" pitchFamily="18" charset="0"/>
                          <a:cs typeface="Times New Roman" pitchFamily="18" charset="0"/>
                        </a:rPr>
                        <a:t>20</a:t>
                      </a:r>
                      <a:endParaRPr lang="en-US" sz="1750" b="1" dirty="0">
                        <a:solidFill>
                          <a:srgbClr val="C00000"/>
                        </a:solidFill>
                        <a:latin typeface="Times New Roman" pitchFamily="18" charset="0"/>
                        <a:cs typeface="Times New Roman" pitchFamily="18" charset="0"/>
                      </a:endParaRPr>
                    </a:p>
                  </a:txBody>
                  <a:tcPr marL="78166" marR="78166"/>
                </a:tc>
                <a:tc>
                  <a:txBody>
                    <a:bodyPr/>
                    <a:lstStyle/>
                    <a:p>
                      <a:pPr algn="ctr"/>
                      <a:r>
                        <a:rPr lang="en-US" sz="1750" b="1" dirty="0" smtClean="0">
                          <a:solidFill>
                            <a:srgbClr val="C00000"/>
                          </a:solidFill>
                          <a:latin typeface="Times New Roman" pitchFamily="18" charset="0"/>
                          <a:cs typeface="Times New Roman" pitchFamily="18" charset="0"/>
                        </a:rPr>
                        <a:t>20</a:t>
                      </a:r>
                      <a:endParaRPr lang="en-US" sz="1750" b="1" dirty="0">
                        <a:solidFill>
                          <a:srgbClr val="C00000"/>
                        </a:solidFill>
                        <a:latin typeface="Times New Roman" pitchFamily="18" charset="0"/>
                        <a:cs typeface="Times New Roman" pitchFamily="18" charset="0"/>
                      </a:endParaRPr>
                    </a:p>
                  </a:txBody>
                  <a:tcPr marL="78166" marR="78166"/>
                </a:tc>
              </a:tr>
              <a:tr h="370840">
                <a:tc>
                  <a:txBody>
                    <a:bodyPr/>
                    <a:lstStyle/>
                    <a:p>
                      <a:pPr algn="ctr"/>
                      <a:r>
                        <a:rPr lang="en-US" sz="1750" b="1" i="1" dirty="0" smtClean="0">
                          <a:solidFill>
                            <a:srgbClr val="0070C0"/>
                          </a:solidFill>
                          <a:latin typeface="Times New Roman" pitchFamily="18" charset="0"/>
                          <a:cs typeface="Times New Roman" pitchFamily="18" charset="0"/>
                        </a:rPr>
                        <a:t>t</a:t>
                      </a:r>
                      <a:r>
                        <a:rPr lang="en-US" sz="1750" b="1" i="1" baseline="-25000" dirty="0" smtClean="0">
                          <a:solidFill>
                            <a:srgbClr val="0070C0"/>
                          </a:solidFill>
                          <a:latin typeface="Times New Roman" pitchFamily="18" charset="0"/>
                          <a:cs typeface="Times New Roman" pitchFamily="18" charset="0"/>
                        </a:rPr>
                        <a:t>5</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dirty="0" smtClean="0">
                          <a:solidFill>
                            <a:srgbClr val="0070C0"/>
                          </a:solidFill>
                          <a:latin typeface="Times New Roman" pitchFamily="18" charset="0"/>
                          <a:cs typeface="Times New Roman" pitchFamily="18" charset="0"/>
                        </a:rPr>
                        <a:t>a</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baseline="0" dirty="0" smtClean="0">
                          <a:solidFill>
                            <a:srgbClr val="0070C0"/>
                          </a:solidFill>
                          <a:latin typeface="Times New Roman" pitchFamily="18" charset="0"/>
                          <a:cs typeface="Times New Roman" pitchFamily="18" charset="0"/>
                        </a:rPr>
                        <a:t>b</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i="1" baseline="0" dirty="0" smtClean="0">
                          <a:solidFill>
                            <a:srgbClr val="0070C0"/>
                          </a:solidFill>
                          <a:latin typeface="Times New Roman" pitchFamily="18" charset="0"/>
                          <a:cs typeface="Times New Roman" pitchFamily="18" charset="0"/>
                        </a:rPr>
                        <a:t>c</a:t>
                      </a:r>
                      <a:r>
                        <a:rPr lang="en-US" sz="1750" b="1" i="1" baseline="-25000" dirty="0" smtClean="0">
                          <a:solidFill>
                            <a:srgbClr val="0070C0"/>
                          </a:solidFill>
                          <a:latin typeface="Times New Roman" pitchFamily="18" charset="0"/>
                          <a:cs typeface="Times New Roman" pitchFamily="18" charset="0"/>
                        </a:rPr>
                        <a:t>1</a:t>
                      </a:r>
                      <a:endParaRPr lang="en-US" sz="1750" b="1" i="1" baseline="-25000"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dirty="0" smtClean="0">
                          <a:solidFill>
                            <a:srgbClr val="0070C0"/>
                          </a:solidFill>
                          <a:latin typeface="Times New Roman" pitchFamily="18" charset="0"/>
                          <a:cs typeface="Times New Roman" pitchFamily="18" charset="0"/>
                        </a:rPr>
                        <a:t>11</a:t>
                      </a:r>
                      <a:endParaRPr lang="en-US" sz="1750" b="1" dirty="0">
                        <a:solidFill>
                          <a:srgbClr val="0070C0"/>
                        </a:solidFill>
                        <a:latin typeface="Times New Roman" pitchFamily="18" charset="0"/>
                        <a:cs typeface="Times New Roman" pitchFamily="18" charset="0"/>
                      </a:endParaRPr>
                    </a:p>
                  </a:txBody>
                  <a:tcPr marL="78166" marR="78166">
                    <a:noFill/>
                  </a:tcPr>
                </a:tc>
                <a:tc>
                  <a:txBody>
                    <a:bodyPr/>
                    <a:lstStyle/>
                    <a:p>
                      <a:pPr algn="ctr"/>
                      <a:r>
                        <a:rPr lang="en-US" sz="1750" b="1" dirty="0" smtClean="0">
                          <a:solidFill>
                            <a:srgbClr val="0070C0"/>
                          </a:solidFill>
                          <a:latin typeface="Times New Roman" pitchFamily="18" charset="0"/>
                          <a:cs typeface="Times New Roman" pitchFamily="18" charset="0"/>
                        </a:rPr>
                        <a:t>15</a:t>
                      </a:r>
                      <a:endParaRPr lang="en-US" sz="1750" b="1" dirty="0">
                        <a:solidFill>
                          <a:srgbClr val="0070C0"/>
                        </a:solidFill>
                        <a:latin typeface="Times New Roman" pitchFamily="18" charset="0"/>
                        <a:cs typeface="Times New Roman" pitchFamily="18" charset="0"/>
                      </a:endParaRPr>
                    </a:p>
                  </a:txBody>
                  <a:tcPr marL="78166" marR="78166">
                    <a:noFill/>
                  </a:tcPr>
                </a:tc>
              </a:tr>
            </a:tbl>
          </a:graphicData>
        </a:graphic>
      </p:graphicFrame>
      <p:sp>
        <p:nvSpPr>
          <p:cNvPr id="38" name="Rectangular Callout 37"/>
          <p:cNvSpPr/>
          <p:nvPr/>
        </p:nvSpPr>
        <p:spPr bwMode="auto">
          <a:xfrm>
            <a:off x="4462818" y="4722781"/>
            <a:ext cx="1689262" cy="456872"/>
          </a:xfrm>
          <a:prstGeom prst="wedgeRectCallout">
            <a:avLst>
              <a:gd name="adj1" fmla="val 37490"/>
              <a:gd name="adj2" fmla="val -221828"/>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ctr">
              <a:lnSpc>
                <a:spcPct val="90000"/>
              </a:lnSpc>
              <a:spcAft>
                <a:spcPts val="675"/>
              </a:spcAft>
              <a:buSzPct val="90000"/>
              <a:defRPr/>
            </a:pPr>
            <a:r>
              <a:rPr lang="en-US" sz="2600" spc="-100" dirty="0">
                <a:solidFill>
                  <a:schemeClr val="bg1"/>
                </a:solidFill>
                <a:latin typeface="Times New Roman" pitchFamily="18" charset="0"/>
                <a:cs typeface="Times New Roman" pitchFamily="18" charset="0"/>
              </a:rPr>
              <a:t>Lattice of </a:t>
            </a:r>
            <a:r>
              <a:rPr lang="en-US" sz="2600" i="1" spc="-100" dirty="0">
                <a:solidFill>
                  <a:schemeClr val="bg1"/>
                </a:solidFill>
                <a:latin typeface="Monotype Corsiva" pitchFamily="66" charset="0"/>
                <a:cs typeface="Times New Roman" pitchFamily="18" charset="0"/>
              </a:rPr>
              <a:t>C </a:t>
            </a:r>
            <a:r>
              <a:rPr lang="en-US" sz="2600" i="1" spc="-100" baseline="30000" dirty="0">
                <a:solidFill>
                  <a:schemeClr val="bg1"/>
                </a:solidFill>
                <a:latin typeface="Times New Roman" pitchFamily="18" charset="0"/>
                <a:cs typeface="Times New Roman" pitchFamily="18" charset="0"/>
              </a:rPr>
              <a:t>t</a:t>
            </a:r>
            <a:r>
              <a:rPr lang="en-US" sz="1600" i="1" spc="-100" baseline="30000" dirty="0">
                <a:solidFill>
                  <a:schemeClr val="bg1"/>
                </a:solidFill>
                <a:latin typeface="Times New Roman" pitchFamily="18" charset="0"/>
                <a:cs typeface="Times New Roman" pitchFamily="18" charset="0"/>
              </a:rPr>
              <a:t>5</a:t>
            </a:r>
            <a:endParaRPr lang="en-US" sz="1600" spc="-100" dirty="0">
              <a:solidFill>
                <a:schemeClr val="bg1"/>
              </a:solidFill>
              <a:latin typeface="Times New Roman" pitchFamily="18" charset="0"/>
              <a:cs typeface="Times New Roman" pitchFamily="18" charset="0"/>
            </a:endParaRPr>
          </a:p>
        </p:txBody>
      </p:sp>
      <p:sp>
        <p:nvSpPr>
          <p:cNvPr id="39" name="Rectangular Callout 38"/>
          <p:cNvSpPr/>
          <p:nvPr/>
        </p:nvSpPr>
        <p:spPr bwMode="auto">
          <a:xfrm>
            <a:off x="4567689" y="1308905"/>
            <a:ext cx="1689262" cy="456872"/>
          </a:xfrm>
          <a:prstGeom prst="wedgeRectCallout">
            <a:avLst>
              <a:gd name="adj1" fmla="val 42337"/>
              <a:gd name="adj2" fmla="val 145600"/>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ctr">
              <a:lnSpc>
                <a:spcPct val="90000"/>
              </a:lnSpc>
              <a:spcAft>
                <a:spcPts val="675"/>
              </a:spcAft>
              <a:buSzPct val="90000"/>
              <a:defRPr/>
            </a:pPr>
            <a:r>
              <a:rPr lang="en-US" sz="2600" spc="-100" dirty="0">
                <a:solidFill>
                  <a:schemeClr val="bg1"/>
                </a:solidFill>
                <a:latin typeface="Times New Roman" pitchFamily="18" charset="0"/>
                <a:cs typeface="Times New Roman" pitchFamily="18" charset="0"/>
              </a:rPr>
              <a:t>Lattice of </a:t>
            </a:r>
            <a:r>
              <a:rPr lang="en-US" sz="2600" i="1" spc="-100" dirty="0">
                <a:solidFill>
                  <a:schemeClr val="bg1"/>
                </a:solidFill>
                <a:latin typeface="Monotype Corsiva" pitchFamily="66" charset="0"/>
                <a:cs typeface="Times New Roman" pitchFamily="18" charset="0"/>
              </a:rPr>
              <a:t>C </a:t>
            </a:r>
            <a:r>
              <a:rPr lang="en-US" sz="2600" i="1" spc="-100" baseline="30000" dirty="0" smtClean="0">
                <a:solidFill>
                  <a:schemeClr val="bg1"/>
                </a:solidFill>
                <a:latin typeface="Times New Roman" pitchFamily="18" charset="0"/>
                <a:cs typeface="Times New Roman" pitchFamily="18" charset="0"/>
              </a:rPr>
              <a:t>t</a:t>
            </a:r>
            <a:r>
              <a:rPr lang="en-US" sz="1600" i="1" spc="-100" baseline="30000" dirty="0" smtClean="0">
                <a:solidFill>
                  <a:schemeClr val="bg1"/>
                </a:solidFill>
                <a:latin typeface="Times New Roman" pitchFamily="18" charset="0"/>
                <a:cs typeface="Times New Roman" pitchFamily="18" charset="0"/>
              </a:rPr>
              <a:t>4</a:t>
            </a:r>
            <a:endParaRPr lang="en-US" sz="1600" spc="-1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67426211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Oval 27"/>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29" name="Oval 28"/>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0" name="Oval 29"/>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1" name="Oval 30"/>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2" name="Oval 31"/>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3" name="Oval 32"/>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4" name="Oval 33"/>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chemeClr val="tx1"/>
                </a:solidFill>
                <a:cs typeface="Mongolian Baiti" pitchFamily="66" charset="0"/>
              </a:rPr>
              <a:t>Τ</a:t>
            </a:r>
            <a:endParaRPr lang="en-US" sz="2400" b="1" dirty="0" smtClean="0">
              <a:solidFill>
                <a:schemeClr val="tx1"/>
              </a:solidFill>
              <a:cs typeface="Mongolian Baiti" pitchFamily="66" charset="0"/>
            </a:endParaRPr>
          </a:p>
        </p:txBody>
      </p:sp>
      <p:cxnSp>
        <p:nvCxnSpPr>
          <p:cNvPr id="35" name="Straight Arrow Connector 34"/>
          <p:cNvCxnSpPr>
            <a:stCxn id="33" idx="0"/>
            <a:endCxn id="34"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1" idx="0"/>
            <a:endCxn id="34"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32" idx="0"/>
            <a:endCxn id="34"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8" name="Rectangle 37"/>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39" name="Straight Arrow Connector 38"/>
          <p:cNvCxnSpPr>
            <a:stCxn id="31" idx="4"/>
            <a:endCxn id="29"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32" idx="4"/>
            <a:endCxn id="29"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endCxn id="30"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32" idx="4"/>
            <a:endCxn id="28"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28" idx="0"/>
            <a:endCxn id="33"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0" idx="0"/>
            <a:endCxn id="33"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8" idx="0"/>
            <a:endCxn id="28"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29" idx="4"/>
            <a:endCxn id="38"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0" idx="4"/>
            <a:endCxn id="38"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4" name="Rectangle 23"/>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1252205073"/>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Oval 27"/>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29" name="Oval 28"/>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0" name="Oval 29"/>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1" name="Oval 30"/>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2" name="Oval 31"/>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3" name="Oval 32"/>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4" name="Oval 33"/>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35" name="Straight Arrow Connector 34"/>
          <p:cNvCxnSpPr>
            <a:stCxn id="33" idx="0"/>
            <a:endCxn id="34"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1" idx="0"/>
            <a:endCxn id="34"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32" idx="0"/>
            <a:endCxn id="34"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8" name="Rectangle 37"/>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39" name="Straight Arrow Connector 38"/>
          <p:cNvCxnSpPr>
            <a:stCxn id="31" idx="4"/>
            <a:endCxn id="29"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32" idx="4"/>
            <a:endCxn id="29"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endCxn id="30"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32" idx="4"/>
            <a:endCxn id="28"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28" idx="0"/>
            <a:endCxn id="33"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0" idx="0"/>
            <a:endCxn id="33"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8" idx="0"/>
            <a:endCxn id="28"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29" idx="4"/>
            <a:endCxn id="38"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0" idx="4"/>
            <a:endCxn id="38"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4" name="Rectangle 23"/>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2381091434"/>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Oval 27"/>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29" name="Oval 28"/>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0" name="Oval 29"/>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1" name="Oval 30"/>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2" name="Oval 31"/>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3" name="Oval 32"/>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4" name="Oval 33"/>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35" name="Straight Arrow Connector 34"/>
          <p:cNvCxnSpPr>
            <a:stCxn id="33" idx="0"/>
            <a:endCxn id="34"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1" idx="0"/>
            <a:endCxn id="34"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32" idx="0"/>
            <a:endCxn id="34"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8" name="Rectangle 37"/>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p>
        </p:txBody>
      </p:sp>
      <p:cxnSp>
        <p:nvCxnSpPr>
          <p:cNvPr id="39" name="Straight Arrow Connector 38"/>
          <p:cNvCxnSpPr>
            <a:stCxn id="31" idx="4"/>
            <a:endCxn id="29"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32" idx="4"/>
            <a:endCxn id="29"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endCxn id="30"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32" idx="4"/>
            <a:endCxn id="28"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28" idx="0"/>
            <a:endCxn id="33"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0" idx="0"/>
            <a:endCxn id="33"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8" idx="0"/>
            <a:endCxn id="28"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29" idx="4"/>
            <a:endCxn id="38"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0" idx="4"/>
            <a:endCxn id="38"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4" name="Rectangle 23"/>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423706640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Oval 27"/>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29" name="Oval 28"/>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0" name="Oval 29"/>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1" name="Oval 30"/>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2" name="Oval 31"/>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3" name="Oval 32"/>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4" name="Oval 33"/>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35" name="Straight Arrow Connector 34"/>
          <p:cNvCxnSpPr>
            <a:stCxn id="33" idx="0"/>
            <a:endCxn id="34"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1" idx="0"/>
            <a:endCxn id="34"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32" idx="0"/>
            <a:endCxn id="34"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8" name="Rectangle 37"/>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39" name="Straight Arrow Connector 38"/>
          <p:cNvCxnSpPr>
            <a:stCxn id="31" idx="4"/>
            <a:endCxn id="29"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32" idx="4"/>
            <a:endCxn id="29"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endCxn id="30"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32" idx="4"/>
            <a:endCxn id="28"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28" idx="0"/>
            <a:endCxn id="33"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0" idx="0"/>
            <a:endCxn id="33"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38" idx="0"/>
            <a:endCxn id="28"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29" idx="4"/>
            <a:endCxn id="38"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0" idx="4"/>
            <a:endCxn id="38"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4" name="Rectangle 23"/>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777410"/>
          </a:xfrm>
          <a:prstGeom prst="rect">
            <a:avLst/>
          </a:prstGeom>
        </p:spPr>
        <p:txBody>
          <a:bodyPr vert="horz" wrap="square" lIns="0" tIns="0" rIns="0" bIns="0" rtlCol="0">
            <a:spAutoFit/>
          </a:bodyPr>
          <a:lstStyle/>
          <a:p>
            <a:pPr algn="just"/>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“Paul George had </a:t>
            </a:r>
            <a:r>
              <a:rPr kumimoji="0" lang="en-US" sz="2600" b="0" i="0" u="none" strike="noStrike" kern="1200" cap="none" spc="-50" normalizeH="0" baseline="0" noProof="0" dirty="0" smtClean="0">
                <a:ln>
                  <a:noFill/>
                </a:ln>
                <a:solidFill>
                  <a:schemeClr val="accent6"/>
                </a:solidFill>
                <a:effectLst/>
                <a:uLnTx/>
                <a:uFillTx/>
                <a:latin typeface="Times New Roman" pitchFamily="18" charset="0"/>
                <a:cs typeface="Times New Roman" pitchFamily="18" charset="0"/>
              </a:rPr>
              <a:t>21 points, 11 rebounds and 5 assists</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to become the first Pacers player with a 20/10/5 (points/rebounds/assists) game against the Bulls since </a:t>
            </a:r>
            <a:r>
              <a:rPr kumimoji="0" lang="en-US" sz="2600" b="0" i="0" u="none" strike="noStrike" kern="1200" cap="none" spc="-50" normalizeH="0" baseline="0" noProof="0" dirty="0" err="1" smtClean="0">
                <a:ln>
                  <a:noFill/>
                </a:ln>
                <a:effectLst/>
                <a:uLnTx/>
                <a:uFillTx/>
                <a:latin typeface="Times New Roman" pitchFamily="18" charset="0"/>
                <a:cs typeface="Times New Roman" pitchFamily="18" charset="0"/>
              </a:rPr>
              <a:t>Detlef</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Schrempf in December 1992.” </a:t>
            </a:r>
          </a:p>
          <a:p>
            <a:pPr algn="just"/>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http://</a:t>
            </a:r>
            <a:r>
              <a:rPr lang="en-US" sz="1950" dirty="0" smtClean="0">
                <a:latin typeface="Times New Roman" pitchFamily="18" charset="0"/>
                <a:cs typeface="Times New Roman" pitchFamily="18" charset="0"/>
              </a:rPr>
              <a:t>espn.go.com/espn/elias?date=20130205</a:t>
            </a:r>
            <a:r>
              <a:rPr lang="en-US" sz="1950" dirty="0">
                <a:latin typeface="Times New Roman" pitchFamily="18" charset="0"/>
                <a:cs typeface="Times New Roman" pitchFamily="18" charset="0"/>
              </a:rPr>
              <a:t>)</a:t>
            </a:r>
            <a:endParaRPr kumimoji="0" lang="en-US" sz="1950" b="0" i="0" u="none" strike="noStrike" kern="1200" cap="none" spc="-50" normalizeH="0" baseline="0" noProof="0" dirty="0" smtClean="0">
              <a:ln>
                <a:noFill/>
              </a:ln>
              <a:effectLst/>
              <a:uLnTx/>
              <a:uFillTx/>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0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2378" y="3200562"/>
            <a:ext cx="6839755" cy="3279719"/>
          </a:xfrm>
          <a:prstGeom prst="rect">
            <a:avLst/>
          </a:prstGeom>
        </p:spPr>
      </p:pic>
      <p:sp>
        <p:nvSpPr>
          <p:cNvPr id="13" name="Flowchart: Connector 12"/>
          <p:cNvSpPr/>
          <p:nvPr/>
        </p:nvSpPr>
        <p:spPr bwMode="auto">
          <a:xfrm>
            <a:off x="7900458" y="4092912"/>
            <a:ext cx="228600" cy="228600"/>
          </a:xfrm>
          <a:prstGeom prst="flowChartConnector">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Flowchart: Connector 13"/>
          <p:cNvSpPr/>
          <p:nvPr/>
        </p:nvSpPr>
        <p:spPr bwMode="auto">
          <a:xfrm>
            <a:off x="7709958" y="4369137"/>
            <a:ext cx="228600" cy="228600"/>
          </a:xfrm>
          <a:prstGeom prst="flowChartConnector">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5" name="Flowchart: Connector 14"/>
          <p:cNvSpPr/>
          <p:nvPr/>
        </p:nvSpPr>
        <p:spPr bwMode="auto">
          <a:xfrm>
            <a:off x="8757708" y="4311987"/>
            <a:ext cx="228600" cy="228600"/>
          </a:xfrm>
          <a:prstGeom prst="flowChartConnector">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6" name="Flowchart: Connector 15"/>
          <p:cNvSpPr/>
          <p:nvPr/>
        </p:nvSpPr>
        <p:spPr bwMode="auto">
          <a:xfrm>
            <a:off x="8529108" y="4254837"/>
            <a:ext cx="228600" cy="228600"/>
          </a:xfrm>
          <a:prstGeom prst="flowChartConnector">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7" name="Flowchart: Connector 16"/>
          <p:cNvSpPr/>
          <p:nvPr/>
        </p:nvSpPr>
        <p:spPr bwMode="auto">
          <a:xfrm>
            <a:off x="8481483" y="4245312"/>
            <a:ext cx="228600" cy="228600"/>
          </a:xfrm>
          <a:prstGeom prst="flowChartConnector">
            <a:avLst/>
          </a:prstGeom>
          <a:no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92464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heel(1)">
                                      <p:cBhvr>
                                        <p:cTn id="7" dur="2000"/>
                                        <p:tgtEl>
                                          <p:spTgt spid="1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wheel(1)">
                                      <p:cBhvr>
                                        <p:cTn id="13" dur="2000"/>
                                        <p:tgtEl>
                                          <p:spTgt spid="17"/>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heel(1)">
                                      <p:cBhvr>
                                        <p:cTn id="16" dur="2000"/>
                                        <p:tgtEl>
                                          <p:spTgt spid="16"/>
                                        </p:tgtEl>
                                      </p:cBhvr>
                                    </p:animEffect>
                                  </p:childTnLst>
                                </p:cTn>
                              </p:par>
                              <p:par>
                                <p:cTn id="17" presetID="21" presetClass="entr" presetSubtype="1"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heel(1)">
                                      <p:cBhvr>
                                        <p:cTn id="19"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178640224"/>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2" name="Oval 31"/>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3" name="Oval 32"/>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4" name="Oval 33"/>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5" name="Oval 34"/>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6" name="Oval 35"/>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7" name="Oval 36"/>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8" name="Oval 37"/>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39" name="Straight Arrow Connector 38"/>
          <p:cNvCxnSpPr>
            <a:stCxn id="37" idx="0"/>
            <a:endCxn id="38"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stCxn id="35" idx="0"/>
            <a:endCxn id="38"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stCxn id="36" idx="0"/>
            <a:endCxn id="38"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42" name="Rectangle 41"/>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43" name="Straight Arrow Connector 42"/>
          <p:cNvCxnSpPr>
            <a:stCxn id="35" idx="4"/>
            <a:endCxn id="33"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6" idx="4"/>
            <a:endCxn id="33"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endCxn id="34"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36" idx="4"/>
            <a:endCxn id="32"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7" name="Straight Arrow Connector 46"/>
          <p:cNvCxnSpPr>
            <a:stCxn id="32" idx="0"/>
            <a:endCxn id="37"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8" name="Straight Arrow Connector 47"/>
          <p:cNvCxnSpPr>
            <a:stCxn id="34" idx="0"/>
            <a:endCxn id="37"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2" idx="0"/>
            <a:endCxn id="32"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0" name="Straight Arrow Connector 49"/>
          <p:cNvCxnSpPr>
            <a:stCxn id="33" idx="4"/>
            <a:endCxn id="42"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34" idx="4"/>
            <a:endCxn id="42"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3" name="Straight Connector 52"/>
          <p:cNvCxnSpPr/>
          <p:nvPr/>
        </p:nvCxnSpPr>
        <p:spPr>
          <a:xfrm rot="5400000" flipH="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flipH="1" flipV="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flipH="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3893172315"/>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6" name="Oval 35"/>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8" name="Oval 37"/>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9" name="Oval 38"/>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40" name="Oval 39"/>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41" name="Oval 40"/>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42" name="Oval 41"/>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43" name="Oval 42"/>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44" name="Straight Arrow Connector 43"/>
          <p:cNvCxnSpPr>
            <a:stCxn id="42" idx="0"/>
            <a:endCxn id="43"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40" idx="0"/>
            <a:endCxn id="43"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41" idx="0"/>
            <a:endCxn id="43"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47" name="Rectangle 46"/>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48" name="Straight Arrow Connector 47"/>
          <p:cNvCxnSpPr>
            <a:stCxn id="40" idx="4"/>
            <a:endCxn id="38"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1" idx="4"/>
            <a:endCxn id="38"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0" name="Straight Arrow Connector 49"/>
          <p:cNvCxnSpPr>
            <a:endCxn id="39"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1" idx="4"/>
            <a:endCxn id="36"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36" idx="0"/>
            <a:endCxn id="42"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3" name="Straight Arrow Connector 52"/>
          <p:cNvCxnSpPr>
            <a:stCxn id="39" idx="0"/>
            <a:endCxn id="42"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4" name="Straight Arrow Connector 53"/>
          <p:cNvCxnSpPr>
            <a:stCxn id="47" idx="0"/>
            <a:endCxn id="36"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5" name="Straight Arrow Connector 54"/>
          <p:cNvCxnSpPr>
            <a:stCxn id="38" idx="4"/>
            <a:endCxn id="47"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6" name="Straight Arrow Connector 55"/>
          <p:cNvCxnSpPr>
            <a:stCxn id="39" idx="4"/>
            <a:endCxn id="47"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8" name="Straight Connector 57"/>
          <p:cNvCxnSpPr/>
          <p:nvPr/>
        </p:nvCxnSpPr>
        <p:spPr>
          <a:xfrm rot="5400000" flipH="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Brute-Force Approach</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27" name="Content Placeholder 3"/>
          <p:cNvGraphicFramePr>
            <a:graphicFrameLocks/>
          </p:cNvGraphicFramePr>
          <p:nvPr>
            <p:extLst>
              <p:ext uri="{D42A27DB-BD31-4B8C-83A1-F6EECF244321}">
                <p14:modId xmlns:p14="http://schemas.microsoft.com/office/powerpoint/2010/main" val="129535983"/>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6" name="Oval 35"/>
          <p:cNvSpPr/>
          <p:nvPr/>
        </p:nvSpPr>
        <p:spPr>
          <a:xfrm>
            <a:off x="6214625" y="330161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38" name="Oval 37"/>
          <p:cNvSpPr/>
          <p:nvPr/>
        </p:nvSpPr>
        <p:spPr>
          <a:xfrm>
            <a:off x="7738625" y="330161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39" name="Oval 38"/>
          <p:cNvSpPr/>
          <p:nvPr/>
        </p:nvSpPr>
        <p:spPr>
          <a:xfrm>
            <a:off x="4690625" y="330161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40" name="Oval 39"/>
          <p:cNvSpPr/>
          <p:nvPr/>
        </p:nvSpPr>
        <p:spPr>
          <a:xfrm>
            <a:off x="6214625" y="239026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41" name="Oval 40"/>
          <p:cNvSpPr/>
          <p:nvPr/>
        </p:nvSpPr>
        <p:spPr>
          <a:xfrm>
            <a:off x="7738625" y="239026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42" name="Oval 41"/>
          <p:cNvSpPr/>
          <p:nvPr/>
        </p:nvSpPr>
        <p:spPr>
          <a:xfrm>
            <a:off x="4690625" y="239026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43" name="Oval 42"/>
          <p:cNvSpPr/>
          <p:nvPr/>
        </p:nvSpPr>
        <p:spPr>
          <a:xfrm>
            <a:off x="6214625" y="139966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44" name="Straight Arrow Connector 43"/>
          <p:cNvCxnSpPr>
            <a:stCxn id="42" idx="0"/>
            <a:endCxn id="43" idx="4"/>
          </p:cNvCxnSpPr>
          <p:nvPr/>
        </p:nvCxnSpPr>
        <p:spPr>
          <a:xfrm rot="5400000" flipH="1" flipV="1">
            <a:off x="5605025" y="132346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stCxn id="40" idx="0"/>
            <a:endCxn id="43" idx="4"/>
          </p:cNvCxnSpPr>
          <p:nvPr/>
        </p:nvCxnSpPr>
        <p:spPr>
          <a:xfrm rot="5400000" flipH="1" flipV="1">
            <a:off x="6367025" y="208546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stCxn id="41" idx="0"/>
            <a:endCxn id="43" idx="4"/>
          </p:cNvCxnSpPr>
          <p:nvPr/>
        </p:nvCxnSpPr>
        <p:spPr>
          <a:xfrm rot="16200000" flipV="1">
            <a:off x="7129025" y="132346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47" name="Rectangle 46"/>
          <p:cNvSpPr/>
          <p:nvPr/>
        </p:nvSpPr>
        <p:spPr>
          <a:xfrm>
            <a:off x="6092705" y="421601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48" name="Straight Arrow Connector 47"/>
          <p:cNvCxnSpPr>
            <a:stCxn id="40" idx="4"/>
            <a:endCxn id="38" idx="0"/>
          </p:cNvCxnSpPr>
          <p:nvPr/>
        </p:nvCxnSpPr>
        <p:spPr>
          <a:xfrm rot="16200000" flipH="1">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9" name="Straight Arrow Connector 48"/>
          <p:cNvCxnSpPr>
            <a:stCxn id="41" idx="4"/>
            <a:endCxn id="38" idx="0"/>
          </p:cNvCxnSpPr>
          <p:nvPr/>
        </p:nvCxnSpPr>
        <p:spPr>
          <a:xfrm rot="5400000">
            <a:off x="7932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0" name="Straight Arrow Connector 49"/>
          <p:cNvCxnSpPr>
            <a:endCxn id="39" idx="0"/>
          </p:cNvCxnSpPr>
          <p:nvPr/>
        </p:nvCxnSpPr>
        <p:spPr>
          <a:xfrm rot="10800000" flipV="1">
            <a:off x="5147825" y="277510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1" name="Straight Arrow Connector 50"/>
          <p:cNvCxnSpPr>
            <a:stCxn id="41" idx="4"/>
            <a:endCxn id="36" idx="0"/>
          </p:cNvCxnSpPr>
          <p:nvPr/>
        </p:nvCxnSpPr>
        <p:spPr>
          <a:xfrm rot="5400000">
            <a:off x="7170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36" idx="0"/>
            <a:endCxn id="42" idx="4"/>
          </p:cNvCxnSpPr>
          <p:nvPr/>
        </p:nvCxnSpPr>
        <p:spPr>
          <a:xfrm rot="16200000" flipV="1">
            <a:off x="5646173" y="227596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3" name="Straight Arrow Connector 52"/>
          <p:cNvCxnSpPr>
            <a:stCxn id="39" idx="0"/>
            <a:endCxn id="42" idx="4"/>
          </p:cNvCxnSpPr>
          <p:nvPr/>
        </p:nvCxnSpPr>
        <p:spPr>
          <a:xfrm rot="5400000" flipH="1" flipV="1">
            <a:off x="4884173" y="303796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4" name="Straight Arrow Connector 53"/>
          <p:cNvCxnSpPr>
            <a:stCxn id="47" idx="0"/>
            <a:endCxn id="36" idx="4"/>
          </p:cNvCxnSpPr>
          <p:nvPr/>
        </p:nvCxnSpPr>
        <p:spPr>
          <a:xfrm rot="16200000" flipV="1">
            <a:off x="6414269" y="394321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5" name="Straight Arrow Connector 54"/>
          <p:cNvCxnSpPr>
            <a:stCxn id="38" idx="4"/>
            <a:endCxn id="47" idx="0"/>
          </p:cNvCxnSpPr>
          <p:nvPr/>
        </p:nvCxnSpPr>
        <p:spPr>
          <a:xfrm rot="5400000">
            <a:off x="7176269" y="319645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6" name="Straight Arrow Connector 55"/>
          <p:cNvCxnSpPr>
            <a:stCxn id="39" idx="4"/>
            <a:endCxn id="47" idx="0"/>
          </p:cNvCxnSpPr>
          <p:nvPr/>
        </p:nvCxnSpPr>
        <p:spPr>
          <a:xfrm rot="16200000" flipH="1">
            <a:off x="5652269" y="318121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58" name="Straight Connector 57"/>
          <p:cNvCxnSpPr/>
          <p:nvPr/>
        </p:nvCxnSpPr>
        <p:spPr>
          <a:xfrm rot="5400000" flipH="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flipV="1">
            <a:off x="6159250" y="24255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6159250" y="152307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a:off x="7608210" y="335591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flipV="1">
            <a:off x="7608210" y="335591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a:off x="7608210" y="245341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flipH="1" flipV="1">
            <a:off x="7608210" y="245341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bwMode="auto">
          <a:xfrm>
            <a:off x="472319" y="4622777"/>
            <a:ext cx="4788449" cy="887374"/>
          </a:xfrm>
          <a:prstGeom prst="rect">
            <a:avLst/>
          </a:prstGeom>
          <a:solidFill>
            <a:schemeClr val="accent2">
              <a:lumMod val="50000"/>
              <a:alpha val="0"/>
            </a:schemeClr>
          </a:solidFill>
          <a:ln w="22225">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just">
              <a:lnSpc>
                <a:spcPct val="90000"/>
              </a:lnSpc>
              <a:spcBef>
                <a:spcPct val="0"/>
              </a:spcBef>
            </a:pPr>
            <a:r>
              <a:rPr lang="en-US" sz="2600" spc="-100" dirty="0" smtClean="0">
                <a:ln w="3175">
                  <a:noFill/>
                </a:ln>
                <a:solidFill>
                  <a:srgbClr val="FF0000"/>
                </a:solidFill>
                <a:latin typeface="Times New Roman" pitchFamily="18" charset="0"/>
                <a:cs typeface="Times New Roman" pitchFamily="18" charset="0"/>
              </a:rPr>
              <a:t>Total </a:t>
            </a:r>
            <a:r>
              <a:rPr lang="en-US" sz="2600" spc="-100" dirty="0">
                <a:ln w="3175">
                  <a:noFill/>
                </a:ln>
                <a:solidFill>
                  <a:srgbClr val="FF0000"/>
                </a:solidFill>
                <a:latin typeface="Times New Roman" pitchFamily="18" charset="0"/>
                <a:cs typeface="Times New Roman" pitchFamily="18" charset="0"/>
              </a:rPr>
              <a:t>|</a:t>
            </a:r>
            <a:r>
              <a:rPr lang="en-US" sz="2600" i="1" spc="-100" dirty="0">
                <a:ln w="3175">
                  <a:noFill/>
                </a:ln>
                <a:solidFill>
                  <a:srgbClr val="FF0000"/>
                </a:solidFill>
                <a:latin typeface="Times New Roman" pitchFamily="18" charset="0"/>
                <a:cs typeface="Times New Roman" pitchFamily="18" charset="0"/>
              </a:rPr>
              <a:t>R</a:t>
            </a:r>
            <a:r>
              <a:rPr lang="en-US" sz="2600" spc="-100" dirty="0" smtClean="0">
                <a:ln w="3175">
                  <a:noFill/>
                </a:ln>
                <a:solidFill>
                  <a:srgbClr val="FF0000"/>
                </a:solidFill>
                <a:latin typeface="Times New Roman" pitchFamily="18" charset="0"/>
                <a:cs typeface="Times New Roman" pitchFamily="18" charset="0"/>
              </a:rPr>
              <a:t>|*(2</a:t>
            </a:r>
            <a:r>
              <a:rPr lang="en-US" sz="2600" spc="-100" baseline="30000" dirty="0" smtClean="0">
                <a:ln w="3175">
                  <a:noFill/>
                </a:ln>
                <a:solidFill>
                  <a:srgbClr val="FF0000"/>
                </a:solidFill>
                <a:latin typeface="Times New Roman" pitchFamily="18" charset="0"/>
                <a:cs typeface="Times New Roman" pitchFamily="18" charset="0"/>
              </a:rPr>
              <a:t>|</a:t>
            </a:r>
            <a:r>
              <a:rPr lang="en-US" sz="2600" spc="-100" baseline="30000" dirty="0" smtClean="0">
                <a:ln w="3175">
                  <a:noFill/>
                </a:ln>
                <a:solidFill>
                  <a:srgbClr val="FF0000"/>
                </a:solidFill>
                <a:latin typeface="Monotype Corsiva" pitchFamily="66" charset="0"/>
                <a:cs typeface="Times New Roman" pitchFamily="18" charset="0"/>
              </a:rPr>
              <a:t>D</a:t>
            </a:r>
            <a:r>
              <a:rPr lang="en-US" sz="2600" spc="-100" baseline="30000" dirty="0">
                <a:ln w="3175">
                  <a:noFill/>
                </a:ln>
                <a:solidFill>
                  <a:srgbClr val="FF0000"/>
                </a:solidFill>
                <a:latin typeface="Times New Roman" pitchFamily="18" charset="0"/>
                <a:cs typeface="Times New Roman" pitchFamily="18" charset="0"/>
              </a:rPr>
              <a:t>|+|</a:t>
            </a:r>
            <a:r>
              <a:rPr lang="en-US" sz="2600" spc="-100" baseline="30000" dirty="0">
                <a:ln w="3175">
                  <a:noFill/>
                </a:ln>
                <a:solidFill>
                  <a:srgbClr val="FF0000"/>
                </a:solidFill>
                <a:latin typeface="Monotype Corsiva" pitchFamily="66" charset="0"/>
                <a:cs typeface="Times New Roman" pitchFamily="18" charset="0"/>
              </a:rPr>
              <a:t>M</a:t>
            </a:r>
            <a:r>
              <a:rPr lang="en-US" sz="2600" spc="-100" baseline="30000" dirty="0" smtClean="0">
                <a:ln w="3175">
                  <a:noFill/>
                </a:ln>
                <a:solidFill>
                  <a:srgbClr val="FF0000"/>
                </a:solidFill>
                <a:latin typeface="Times New Roman" pitchFamily="18" charset="0"/>
                <a:cs typeface="Times New Roman" pitchFamily="18" charset="0"/>
              </a:rPr>
              <a:t>|</a:t>
            </a:r>
            <a:r>
              <a:rPr lang="en-US" sz="2600" spc="-100" dirty="0" smtClean="0">
                <a:ln w="3175">
                  <a:noFill/>
                </a:ln>
                <a:solidFill>
                  <a:srgbClr val="FF0000"/>
                </a:solidFill>
                <a:latin typeface="Times New Roman" pitchFamily="18" charset="0"/>
                <a:cs typeface="Times New Roman" pitchFamily="18" charset="0"/>
              </a:rPr>
              <a:t>-1) </a:t>
            </a:r>
            <a:r>
              <a:rPr lang="en-US" sz="2600" spc="-100" dirty="0">
                <a:ln w="3175">
                  <a:noFill/>
                </a:ln>
                <a:solidFill>
                  <a:srgbClr val="FF0000"/>
                </a:solidFill>
                <a:latin typeface="Times New Roman" pitchFamily="18" charset="0"/>
                <a:cs typeface="Times New Roman" pitchFamily="18" charset="0"/>
              </a:rPr>
              <a:t>comparisons</a:t>
            </a:r>
            <a:r>
              <a:rPr lang="en-US" sz="2600" spc="-100" dirty="0" smtClean="0">
                <a:ln w="3175">
                  <a:noFill/>
                </a:ln>
                <a:solidFill>
                  <a:srgbClr val="FF0000"/>
                </a:solidFill>
                <a:latin typeface="Times New Roman" pitchFamily="18" charset="0"/>
                <a:cs typeface="Times New Roman" pitchFamily="18" charset="0"/>
              </a:rPr>
              <a:t>!</a:t>
            </a:r>
            <a:endParaRPr lang="en-US" sz="2600" spc="-100" dirty="0">
              <a:ln w="3175">
                <a:noFill/>
              </a:ln>
              <a:solidFill>
                <a:srgbClr val="FF0000"/>
              </a:solidFill>
              <a:latin typeface="Times New Roman" pitchFamily="18" charset="0"/>
              <a:cs typeface="Times New Roman" pitchFamily="18" charset="0"/>
            </a:endParaRPr>
          </a:p>
          <a:p>
            <a:pPr lvl="0" algn="just">
              <a:lnSpc>
                <a:spcPct val="90000"/>
              </a:lnSpc>
              <a:spcBef>
                <a:spcPct val="0"/>
              </a:spcBef>
            </a:pPr>
            <a:r>
              <a:rPr lang="en-US" sz="2600" spc="-100" dirty="0" smtClean="0">
                <a:ln w="3175">
                  <a:noFill/>
                </a:ln>
                <a:solidFill>
                  <a:srgbClr val="C00000"/>
                </a:solidFill>
                <a:latin typeface="Times New Roman" pitchFamily="18" charset="0"/>
                <a:cs typeface="Times New Roman" pitchFamily="18" charset="0"/>
              </a:rPr>
              <a:t>Total 16 comparisons in this case!</a:t>
            </a:r>
            <a:endParaRPr lang="en-US" sz="2600" spc="-100" dirty="0">
              <a:ln w="3175">
                <a:noFill/>
              </a:ln>
              <a:solidFill>
                <a:srgbClr val="C00000"/>
              </a:solidFill>
              <a:latin typeface="Times New Roman" pitchFamily="18" charset="0"/>
              <a:cs typeface="Times New Roman" pitchFamily="18" charset="0"/>
            </a:endParaRPr>
          </a:p>
        </p:txBody>
      </p:sp>
      <p:sp>
        <p:nvSpPr>
          <p:cNvPr id="33" name="Rectangle 32"/>
          <p:cNvSpPr/>
          <p:nvPr/>
        </p:nvSpPr>
        <p:spPr bwMode="auto">
          <a:xfrm>
            <a:off x="2920620" y="178791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dissolve">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389436" y="1447800"/>
            <a:ext cx="8363938" cy="1157240"/>
          </a:xfrm>
        </p:spPr>
        <p:txBody>
          <a:bodyPr/>
          <a:lstStyle/>
          <a:p>
            <a:pPr lvl="1">
              <a:buFont typeface="Wingdings" pitchFamily="2" charset="2"/>
              <a:buChar char="Ø"/>
            </a:pPr>
            <a:r>
              <a:rPr lang="en-US" sz="2600" dirty="0" smtClean="0">
                <a:solidFill>
                  <a:schemeClr val="accent3"/>
                </a:solidFill>
                <a:latin typeface="Times New Roman" pitchFamily="18" charset="0"/>
                <a:cs typeface="Times New Roman" pitchFamily="18" charset="0"/>
              </a:rPr>
              <a:t>Exhaustive comparison with every </a:t>
            </a:r>
            <a:r>
              <a:rPr lang="en-US" sz="2600" dirty="0" err="1" smtClean="0">
                <a:solidFill>
                  <a:srgbClr val="00B050"/>
                </a:solidFill>
                <a:latin typeface="Times New Roman" pitchFamily="18" charset="0"/>
                <a:cs typeface="Times New Roman" pitchFamily="18" charset="0"/>
              </a:rPr>
              <a:t>tuple</a:t>
            </a:r>
            <a:endParaRPr lang="en-US" sz="2600" dirty="0" smtClean="0">
              <a:solidFill>
                <a:srgbClr val="00B050"/>
              </a:solidFill>
              <a:latin typeface="Times New Roman" pitchFamily="18" charset="0"/>
              <a:cs typeface="Times New Roman" pitchFamily="18" charset="0"/>
            </a:endParaRPr>
          </a:p>
          <a:p>
            <a:pPr lvl="4">
              <a:buFont typeface="Wingdings" pitchFamily="2" charset="2"/>
              <a:buChar char="Ø"/>
            </a:pPr>
            <a:r>
              <a:rPr lang="en-US" sz="2600" dirty="0" smtClean="0">
                <a:solidFill>
                  <a:schemeClr val="accent3"/>
                </a:solidFill>
                <a:latin typeface="Times New Roman" pitchFamily="18" charset="0"/>
                <a:cs typeface="Times New Roman" pitchFamily="18" charset="0"/>
              </a:rPr>
              <a:t>Under every </a:t>
            </a:r>
            <a:r>
              <a:rPr lang="en-US" sz="2600" dirty="0" smtClean="0">
                <a:solidFill>
                  <a:srgbClr val="00B050"/>
                </a:solidFill>
                <a:latin typeface="Times New Roman" pitchFamily="18" charset="0"/>
                <a:cs typeface="Times New Roman" pitchFamily="18" charset="0"/>
              </a:rPr>
              <a:t>constraint</a:t>
            </a:r>
          </a:p>
          <a:p>
            <a:pPr lvl="4">
              <a:buFont typeface="Wingdings" pitchFamily="2" charset="2"/>
              <a:buChar char="Ø"/>
            </a:pPr>
            <a:r>
              <a:rPr lang="en-US" sz="2600" dirty="0" smtClean="0">
                <a:solidFill>
                  <a:schemeClr val="accent3"/>
                </a:solidFill>
                <a:latin typeface="Times New Roman" pitchFamily="18" charset="0"/>
                <a:cs typeface="Times New Roman" pitchFamily="18" charset="0"/>
              </a:rPr>
              <a:t>Over every </a:t>
            </a:r>
            <a:r>
              <a:rPr lang="en-US" sz="2600" dirty="0" smtClean="0">
                <a:solidFill>
                  <a:srgbClr val="00B050"/>
                </a:solidFill>
                <a:latin typeface="Times New Roman" pitchFamily="18" charset="0"/>
                <a:cs typeface="Times New Roman" pitchFamily="18" charset="0"/>
              </a:rPr>
              <a:t>measure subspace</a:t>
            </a: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 and Ideas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477328"/>
          </a:xfrm>
          <a:prstGeom prst="rect">
            <a:avLst/>
          </a:prstGeom>
        </p:spPr>
        <p:txBody>
          <a:bodyPr vert="horz" wrap="square" lIns="0" tIns="0" rIns="0" bIns="0" rtlCol="0">
            <a:spAutoFit/>
          </a:bodyPr>
          <a:lstStyle/>
          <a:p>
            <a:pPr>
              <a:buFont typeface="Wingdings" pitchFamily="2" charset="2"/>
              <a:buChar char="Ø"/>
            </a:pPr>
            <a:r>
              <a:rPr lang="en-US" sz="2400" dirty="0" smtClean="0">
                <a:solidFill>
                  <a:srgbClr val="F58026"/>
                </a:solidFill>
                <a:latin typeface="Times New Roman" pitchFamily="18" charset="0"/>
                <a:cs typeface="Times New Roman" pitchFamily="18" charset="0"/>
              </a:rPr>
              <a:t>Exhaustive comparison with every </a:t>
            </a:r>
            <a:r>
              <a:rPr lang="en-US" sz="2400" dirty="0" err="1" smtClean="0">
                <a:solidFill>
                  <a:srgbClr val="00B050"/>
                </a:solidFill>
                <a:latin typeface="Times New Roman" pitchFamily="18" charset="0"/>
                <a:cs typeface="Times New Roman" pitchFamily="18" charset="0"/>
              </a:rPr>
              <a:t>tuple</a:t>
            </a:r>
            <a:endParaRPr lang="en-US" sz="2400" dirty="0" smtClean="0">
              <a:solidFill>
                <a:srgbClr val="00B050"/>
              </a:solidFill>
              <a:latin typeface="Times New Roman" pitchFamily="18" charset="0"/>
              <a:cs typeface="Times New Roman" pitchFamily="18" charset="0"/>
            </a:endParaRPr>
          </a:p>
          <a:p>
            <a:pPr lvl="1">
              <a:buFont typeface="Wingdings" pitchFamily="2" charset="2"/>
              <a:buChar char="ü"/>
            </a:pPr>
            <a:r>
              <a:rPr lang="en-US" sz="2400" dirty="0" smtClean="0">
                <a:solidFill>
                  <a:srgbClr val="C00000"/>
                </a:solidFill>
                <a:latin typeface="Times New Roman" pitchFamily="18" charset="0"/>
                <a:cs typeface="Times New Roman" pitchFamily="18" charset="0"/>
              </a:rPr>
              <a:t>Tuple reduction</a:t>
            </a:r>
          </a:p>
          <a:p>
            <a:pPr lvl="2">
              <a:buFont typeface="Wingdings" pitchFamily="2" charset="2"/>
              <a:buChar char="§"/>
            </a:pPr>
            <a:r>
              <a:rPr lang="en-US" sz="2400" dirty="0">
                <a:latin typeface="Times New Roman" pitchFamily="18" charset="0"/>
                <a:cs typeface="Times New Roman" pitchFamily="18" charset="0"/>
              </a:rPr>
              <a:t>Comparison with skyline tuples is enough</a:t>
            </a:r>
          </a:p>
          <a:p>
            <a:pPr lvl="2">
              <a:buFont typeface="Wingdings" pitchFamily="2" charset="2"/>
              <a:buChar char="§"/>
            </a:pPr>
            <a:r>
              <a:rPr lang="en-US" sz="2400" i="1" dirty="0" smtClean="0">
                <a:latin typeface="Times New Roman" pitchFamily="18" charset="0"/>
                <a:cs typeface="Times New Roman" pitchFamily="18" charset="0"/>
              </a:rPr>
              <a:t>t</a:t>
            </a:r>
            <a:r>
              <a:rPr lang="en-US" sz="2400" i="1" baseline="-25000" dirty="0" smtClean="0">
                <a:latin typeface="Times New Roman" pitchFamily="18" charset="0"/>
                <a:cs typeface="Times New Roman" pitchFamily="18" charset="0"/>
              </a:rPr>
              <a:t>4</a:t>
            </a:r>
            <a:r>
              <a:rPr lang="en-US" sz="2400" dirty="0" smtClean="0"/>
              <a:t>≻</a:t>
            </a:r>
            <a:r>
              <a:rPr lang="en-US" sz="2400" baseline="-25000" dirty="0" smtClean="0">
                <a:latin typeface="Times New Roman" pitchFamily="18" charset="0"/>
                <a:cs typeface="Times New Roman" pitchFamily="18" charset="0"/>
              </a:rPr>
              <a:t>{</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1</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2</a:t>
            </a:r>
            <a:r>
              <a:rPr lang="en-US" sz="2400" baseline="-250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t</a:t>
            </a:r>
            <a:r>
              <a:rPr lang="en-US" sz="2400" i="1" baseline="-25000" dirty="0" smtClean="0">
                <a:latin typeface="Times New Roman" pitchFamily="18" charset="0"/>
                <a:cs typeface="Times New Roman" pitchFamily="18" charset="0"/>
              </a:rPr>
              <a:t>3</a:t>
            </a:r>
            <a:r>
              <a:rPr lang="en-US" sz="2400" dirty="0" smtClean="0"/>
              <a:t>≻</a:t>
            </a:r>
            <a:r>
              <a:rPr lang="en-US" sz="2400" baseline="-25000" dirty="0" smtClean="0">
                <a:latin typeface="Times New Roman" pitchFamily="18" charset="0"/>
                <a:cs typeface="Times New Roman" pitchFamily="18" charset="0"/>
              </a:rPr>
              <a:t>{</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1</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2</a:t>
            </a:r>
            <a:r>
              <a:rPr lang="en-US" sz="2400" baseline="-250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t</a:t>
            </a:r>
            <a:r>
              <a:rPr lang="en-US" sz="2400" i="1" baseline="-25000" dirty="0" smtClean="0">
                <a:latin typeface="Times New Roman" pitchFamily="18" charset="0"/>
                <a:cs typeface="Times New Roman" pitchFamily="18" charset="0"/>
              </a:rPr>
              <a:t>5</a:t>
            </a:r>
            <a:r>
              <a:rPr lang="en-US" sz="2400" dirty="0" smtClean="0">
                <a:latin typeface="Times New Roman" pitchFamily="18" charset="0"/>
                <a:cs typeface="Times New Roman" pitchFamily="18" charset="0"/>
              </a:rPr>
              <a:t> =&gt; </a:t>
            </a:r>
            <a:r>
              <a:rPr lang="en-US" sz="2400" i="1" dirty="0" smtClean="0">
                <a:latin typeface="Times New Roman" pitchFamily="18" charset="0"/>
                <a:cs typeface="Times New Roman" pitchFamily="18" charset="0"/>
              </a:rPr>
              <a:t>t</a:t>
            </a:r>
            <a:r>
              <a:rPr lang="en-US" sz="2400" i="1" baseline="-25000" dirty="0" smtClean="0">
                <a:latin typeface="Times New Roman" pitchFamily="18" charset="0"/>
                <a:cs typeface="Times New Roman" pitchFamily="18" charset="0"/>
              </a:rPr>
              <a:t>4</a:t>
            </a:r>
            <a:r>
              <a:rPr lang="en-US" sz="2400" dirty="0" smtClean="0"/>
              <a:t>≻</a:t>
            </a:r>
            <a:r>
              <a:rPr lang="en-US" sz="2400" baseline="-25000" dirty="0" smtClean="0">
                <a:latin typeface="Times New Roman" pitchFamily="18" charset="0"/>
                <a:cs typeface="Times New Roman" pitchFamily="18" charset="0"/>
              </a:rPr>
              <a:t>{</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1</a:t>
            </a:r>
            <a:r>
              <a:rPr lang="en-US" sz="2400" i="1" baseline="-25000" dirty="0" smtClean="0">
                <a:latin typeface="Times New Roman" pitchFamily="18" charset="0"/>
                <a:cs typeface="Times New Roman" pitchFamily="18" charset="0"/>
              </a:rPr>
              <a:t>,m</a:t>
            </a:r>
            <a:r>
              <a:rPr lang="en-US" i="1" baseline="-75000" dirty="0" smtClean="0">
                <a:latin typeface="Times New Roman" pitchFamily="18" charset="0"/>
                <a:cs typeface="Times New Roman" pitchFamily="18" charset="0"/>
              </a:rPr>
              <a:t>2</a:t>
            </a:r>
            <a:r>
              <a:rPr lang="en-US" sz="2400" baseline="-25000"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t</a:t>
            </a:r>
            <a:r>
              <a:rPr lang="en-US" sz="2400" i="1" baseline="-25000" dirty="0" smtClean="0">
                <a:latin typeface="Times New Roman" pitchFamily="18" charset="0"/>
                <a:cs typeface="Times New Roman" pitchFamily="18" charset="0"/>
              </a:rPr>
              <a:t>5</a:t>
            </a:r>
            <a:endParaRPr lang="en-US" sz="2400" dirty="0" smtClean="0">
              <a:latin typeface="Times New Roman" pitchFamily="18" charset="0"/>
              <a:cs typeface="Times New Roman" pitchFamily="18" charset="0"/>
            </a:endParaRPr>
          </a:p>
        </p:txBody>
      </p:sp>
      <p:graphicFrame>
        <p:nvGraphicFramePr>
          <p:cNvPr id="4" name="Content Placeholder 3"/>
          <p:cNvGraphicFramePr>
            <a:graphicFrameLocks/>
          </p:cNvGraphicFramePr>
          <p:nvPr>
            <p:extLst>
              <p:ext uri="{D42A27DB-BD31-4B8C-83A1-F6EECF244321}">
                <p14:modId xmlns:p14="http://schemas.microsoft.com/office/powerpoint/2010/main" val="4194074447"/>
              </p:ext>
            </p:extLst>
          </p:nvPr>
        </p:nvGraphicFramePr>
        <p:xfrm>
          <a:off x="1125950" y="3180311"/>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1</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solidFill>
                      <a:schemeClr val="accent1">
                        <a:lumMod val="40000"/>
                        <a:lumOff val="60000"/>
                        <a:alpha val="0"/>
                      </a:schemeClr>
                    </a:solidFill>
                  </a:tcPr>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alpha val="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chemeClr val="bg1">
                              <a:lumMod val="75000"/>
                            </a:schemeClr>
                          </a:solidFill>
                          <a:latin typeface="Times New Roman" pitchFamily="18" charset="0"/>
                          <a:cs typeface="Times New Roman" pitchFamily="18" charset="0"/>
                        </a:rPr>
                        <a:t>a</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 name="Rectangle 4"/>
          <p:cNvSpPr/>
          <p:nvPr/>
        </p:nvSpPr>
        <p:spPr bwMode="auto">
          <a:xfrm>
            <a:off x="2115394" y="3075170"/>
            <a:ext cx="941695" cy="2428705"/>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 name="Rectangle 5"/>
          <p:cNvSpPr/>
          <p:nvPr/>
        </p:nvSpPr>
        <p:spPr bwMode="auto">
          <a:xfrm>
            <a:off x="3643744" y="3075170"/>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 and Ideas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07996"/>
          </a:xfrm>
          <a:prstGeom prst="rect">
            <a:avLst/>
          </a:prstGeom>
        </p:spPr>
        <p:txBody>
          <a:bodyPr vert="horz" wrap="square" lIns="0" tIns="0" rIns="0" bIns="0" rtlCol="0">
            <a:spAutoFit/>
          </a:bodyPr>
          <a:lstStyle/>
          <a:p>
            <a:pPr>
              <a:buFont typeface="Wingdings" pitchFamily="2" charset="2"/>
              <a:buChar char="Ø"/>
            </a:pPr>
            <a:r>
              <a:rPr lang="en-US" sz="2400" dirty="0" smtClean="0">
                <a:solidFill>
                  <a:srgbClr val="F58026"/>
                </a:solidFill>
                <a:latin typeface="Times New Roman" pitchFamily="18" charset="0"/>
                <a:cs typeface="Times New Roman" pitchFamily="18" charset="0"/>
              </a:rPr>
              <a:t>Under every</a:t>
            </a:r>
            <a:r>
              <a:rPr lang="en-US" sz="2400" dirty="0" smtClean="0">
                <a:solidFill>
                  <a:srgbClr val="00B050"/>
                </a:solidFill>
                <a:latin typeface="Times New Roman" pitchFamily="18" charset="0"/>
                <a:cs typeface="Times New Roman" pitchFamily="18" charset="0"/>
              </a:rPr>
              <a:t> constraint</a:t>
            </a:r>
          </a:p>
          <a:p>
            <a:pPr lvl="1">
              <a:buFont typeface="Wingdings" pitchFamily="2" charset="2"/>
              <a:buChar char="ü"/>
            </a:pPr>
            <a:r>
              <a:rPr lang="en-US" sz="2400" dirty="0" smtClean="0">
                <a:solidFill>
                  <a:srgbClr val="C00000"/>
                </a:solidFill>
                <a:latin typeface="Times New Roman" pitchFamily="18" charset="0"/>
                <a:cs typeface="Times New Roman" pitchFamily="18" charset="0"/>
              </a:rPr>
              <a:t>Constraint pruning</a:t>
            </a:r>
          </a:p>
          <a:p>
            <a:pPr lvl="2">
              <a:buFont typeface="Wingdings" pitchFamily="2" charset="2"/>
              <a:buChar char="§"/>
            </a:pPr>
            <a:r>
              <a:rPr lang="en-US" sz="2400" dirty="0" smtClean="0">
                <a:latin typeface="Times New Roman" panose="02020603050405020304" pitchFamily="18" charset="0"/>
                <a:cs typeface="Times New Roman" panose="02020603050405020304" pitchFamily="18" charset="0"/>
              </a:rPr>
              <a:t>In </a:t>
            </a:r>
            <a:r>
              <a:rPr lang="en-US" sz="2400" i="1" dirty="0" smtClean="0">
                <a:latin typeface="Monotype Corsiva" pitchFamily="66" charset="0"/>
                <a:cs typeface="Times New Roman" pitchFamily="18" charset="0"/>
              </a:rPr>
              <a:t>C </a:t>
            </a:r>
            <a:r>
              <a:rPr lang="en-US" sz="2400" i="1" baseline="30000" dirty="0" err="1" smtClean="0">
                <a:latin typeface="Times New Roman" pitchFamily="18" charset="0"/>
                <a:cs typeface="Times New Roman" pitchFamily="18" charset="0"/>
              </a:rPr>
              <a:t>t,t</a:t>
            </a:r>
            <a:r>
              <a:rPr lang="en-US" sz="2400" i="1"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one comparison on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and </a:t>
            </a:r>
            <a:r>
              <a:rPr lang="en-US" sz="2400" i="1" dirty="0" smtClean="0">
                <a:latin typeface="Times New Roman" pitchFamily="18" charset="0"/>
                <a:cs typeface="Times New Roman" pitchFamily="18" charset="0"/>
              </a:rPr>
              <a:t>t'</a:t>
            </a:r>
            <a:r>
              <a:rPr lang="en-US" sz="2400" dirty="0" smtClean="0">
                <a:latin typeface="Times New Roman" pitchFamily="18" charset="0"/>
                <a:cs typeface="Times New Roman" pitchFamily="18" charset="0"/>
              </a:rPr>
              <a:t> is enough</a:t>
            </a:r>
          </a:p>
        </p:txBody>
      </p:sp>
      <p:graphicFrame>
        <p:nvGraphicFramePr>
          <p:cNvPr id="4" name="Content Placeholder 3"/>
          <p:cNvGraphicFramePr>
            <a:graphicFrameLocks/>
          </p:cNvGraphicFramePr>
          <p:nvPr>
            <p:extLst>
              <p:ext uri="{D42A27DB-BD31-4B8C-83A1-F6EECF244321}">
                <p14:modId xmlns:p14="http://schemas.microsoft.com/office/powerpoint/2010/main" val="4021289489"/>
              </p:ext>
            </p:extLst>
          </p:nvPr>
        </p:nvGraphicFramePr>
        <p:xfrm>
          <a:off x="675566" y="2999067"/>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 name="Oval 4"/>
          <p:cNvSpPr/>
          <p:nvPr/>
        </p:nvSpPr>
        <p:spPr>
          <a:xfrm>
            <a:off x="6351105" y="446169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6" name="Oval 5"/>
          <p:cNvSpPr/>
          <p:nvPr/>
        </p:nvSpPr>
        <p:spPr>
          <a:xfrm>
            <a:off x="7875105" y="446169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7" name="Oval 6"/>
          <p:cNvSpPr/>
          <p:nvPr/>
        </p:nvSpPr>
        <p:spPr>
          <a:xfrm>
            <a:off x="4827105" y="446169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9" name="Oval 8"/>
          <p:cNvSpPr/>
          <p:nvPr/>
        </p:nvSpPr>
        <p:spPr>
          <a:xfrm>
            <a:off x="6351105" y="355034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0" name="Oval 9"/>
          <p:cNvSpPr/>
          <p:nvPr/>
        </p:nvSpPr>
        <p:spPr>
          <a:xfrm>
            <a:off x="7875105" y="355034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1" name="Oval 10"/>
          <p:cNvSpPr/>
          <p:nvPr/>
        </p:nvSpPr>
        <p:spPr>
          <a:xfrm>
            <a:off x="4827105" y="355034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12" name="Oval 11"/>
          <p:cNvSpPr/>
          <p:nvPr/>
        </p:nvSpPr>
        <p:spPr>
          <a:xfrm>
            <a:off x="6351105" y="255974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13" name="Straight Arrow Connector 12"/>
          <p:cNvCxnSpPr>
            <a:stCxn id="11" idx="0"/>
            <a:endCxn id="12" idx="4"/>
          </p:cNvCxnSpPr>
          <p:nvPr/>
        </p:nvCxnSpPr>
        <p:spPr>
          <a:xfrm rot="5400000" flipH="1" flipV="1">
            <a:off x="5741505" y="248354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9" idx="0"/>
            <a:endCxn id="12" idx="4"/>
          </p:cNvCxnSpPr>
          <p:nvPr/>
        </p:nvCxnSpPr>
        <p:spPr>
          <a:xfrm rot="5400000" flipH="1" flipV="1">
            <a:off x="6503505" y="324554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a:stCxn id="10" idx="0"/>
            <a:endCxn id="12" idx="4"/>
          </p:cNvCxnSpPr>
          <p:nvPr/>
        </p:nvCxnSpPr>
        <p:spPr>
          <a:xfrm rot="16200000" flipV="1">
            <a:off x="7265505" y="248354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6" name="Rectangle 15"/>
          <p:cNvSpPr/>
          <p:nvPr/>
        </p:nvSpPr>
        <p:spPr>
          <a:xfrm>
            <a:off x="6229185" y="537609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17" name="Straight Arrow Connector 16"/>
          <p:cNvCxnSpPr>
            <a:stCxn id="9" idx="4"/>
            <a:endCxn id="6" idx="0"/>
          </p:cNvCxnSpPr>
          <p:nvPr/>
        </p:nvCxnSpPr>
        <p:spPr>
          <a:xfrm rot="16200000" flipH="1">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0" idx="4"/>
            <a:endCxn id="6" idx="0"/>
          </p:cNvCxnSpPr>
          <p:nvPr/>
        </p:nvCxnSpPr>
        <p:spPr>
          <a:xfrm rot="5400000">
            <a:off x="8068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7" idx="0"/>
          </p:cNvCxnSpPr>
          <p:nvPr/>
        </p:nvCxnSpPr>
        <p:spPr>
          <a:xfrm rot="10800000" flipV="1">
            <a:off x="5284305" y="393518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0" idx="4"/>
            <a:endCxn id="5" idx="0"/>
          </p:cNvCxnSpPr>
          <p:nvPr/>
        </p:nvCxnSpPr>
        <p:spPr>
          <a:xfrm rot="5400000">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5" idx="0"/>
            <a:endCxn id="11" idx="4"/>
          </p:cNvCxnSpPr>
          <p:nvPr/>
        </p:nvCxnSpPr>
        <p:spPr>
          <a:xfrm rot="16200000" flipV="1">
            <a:off x="5782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2" name="Straight Arrow Connector 21"/>
          <p:cNvCxnSpPr>
            <a:stCxn id="7" idx="0"/>
            <a:endCxn id="11" idx="4"/>
          </p:cNvCxnSpPr>
          <p:nvPr/>
        </p:nvCxnSpPr>
        <p:spPr>
          <a:xfrm rot="5400000" flipH="1" flipV="1">
            <a:off x="5020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6" idx="0"/>
            <a:endCxn id="5" idx="4"/>
          </p:cNvCxnSpPr>
          <p:nvPr/>
        </p:nvCxnSpPr>
        <p:spPr>
          <a:xfrm rot="16200000" flipV="1">
            <a:off x="6550749" y="510329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6" idx="4"/>
            <a:endCxn id="16" idx="0"/>
          </p:cNvCxnSpPr>
          <p:nvPr/>
        </p:nvCxnSpPr>
        <p:spPr>
          <a:xfrm rot="5400000">
            <a:off x="7312749" y="435653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7" idx="4"/>
            <a:endCxn id="16" idx="0"/>
          </p:cNvCxnSpPr>
          <p:nvPr/>
        </p:nvCxnSpPr>
        <p:spPr>
          <a:xfrm rot="16200000" flipH="1">
            <a:off x="5788749" y="434129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6" name="Rectangle 25"/>
          <p:cNvSpPr/>
          <p:nvPr/>
        </p:nvSpPr>
        <p:spPr bwMode="auto">
          <a:xfrm>
            <a:off x="3162078" y="2927094"/>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 and Ideas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07996"/>
          </a:xfrm>
          <a:prstGeom prst="rect">
            <a:avLst/>
          </a:prstGeom>
        </p:spPr>
        <p:txBody>
          <a:bodyPr vert="horz" wrap="square" lIns="0" tIns="0" rIns="0" bIns="0" rtlCol="0">
            <a:spAutoFit/>
          </a:bodyPr>
          <a:lstStyle/>
          <a:p>
            <a:pPr>
              <a:buFont typeface="Wingdings" pitchFamily="2" charset="2"/>
              <a:buChar char="Ø"/>
            </a:pPr>
            <a:r>
              <a:rPr lang="en-US" sz="2400" dirty="0" smtClean="0">
                <a:solidFill>
                  <a:srgbClr val="F58026"/>
                </a:solidFill>
                <a:latin typeface="Times New Roman" pitchFamily="18" charset="0"/>
                <a:cs typeface="Times New Roman" pitchFamily="18" charset="0"/>
              </a:rPr>
              <a:t>Under every</a:t>
            </a:r>
            <a:r>
              <a:rPr lang="en-US" sz="2400" dirty="0" smtClean="0">
                <a:solidFill>
                  <a:srgbClr val="00B050"/>
                </a:solidFill>
                <a:latin typeface="Times New Roman" pitchFamily="18" charset="0"/>
                <a:cs typeface="Times New Roman" pitchFamily="18" charset="0"/>
              </a:rPr>
              <a:t> constraint</a:t>
            </a:r>
          </a:p>
          <a:p>
            <a:pPr lvl="1">
              <a:buFont typeface="Wingdings" pitchFamily="2" charset="2"/>
              <a:buChar char="ü"/>
            </a:pPr>
            <a:r>
              <a:rPr lang="en-US" sz="2400" dirty="0" smtClean="0">
                <a:solidFill>
                  <a:srgbClr val="C00000"/>
                </a:solidFill>
                <a:latin typeface="Times New Roman" pitchFamily="18" charset="0"/>
                <a:cs typeface="Times New Roman" pitchFamily="18" charset="0"/>
              </a:rPr>
              <a:t>Constraint pruning</a:t>
            </a:r>
          </a:p>
          <a:p>
            <a:pPr lvl="2">
              <a:buFont typeface="Wingdings" pitchFamily="2" charset="2"/>
              <a:buChar char="§"/>
            </a:pPr>
            <a:r>
              <a:rPr lang="en-US" sz="2400" dirty="0">
                <a:latin typeface="Times New Roman" panose="02020603050405020304" pitchFamily="18" charset="0"/>
                <a:cs typeface="Times New Roman" panose="02020603050405020304" pitchFamily="18" charset="0"/>
              </a:rPr>
              <a:t>In </a:t>
            </a:r>
            <a:r>
              <a:rPr lang="en-US" sz="2400" i="1" dirty="0">
                <a:latin typeface="Monotype Corsiva" pitchFamily="66" charset="0"/>
                <a:cs typeface="Times New Roman" pitchFamily="18" charset="0"/>
              </a:rPr>
              <a:t>C </a:t>
            </a:r>
            <a:r>
              <a:rPr lang="en-US" sz="2400" i="1" baseline="30000" dirty="0" err="1">
                <a:latin typeface="Times New Roman" pitchFamily="18" charset="0"/>
                <a:cs typeface="Times New Roman" pitchFamily="18" charset="0"/>
              </a:rPr>
              <a:t>t,t</a:t>
            </a:r>
            <a:r>
              <a:rPr lang="en-US" sz="2400" i="1"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one comparison on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and </a:t>
            </a:r>
            <a:r>
              <a:rPr lang="en-US" sz="2400" i="1" dirty="0">
                <a:latin typeface="Times New Roman" pitchFamily="18" charset="0"/>
                <a:cs typeface="Times New Roman" pitchFamily="18" charset="0"/>
              </a:rPr>
              <a:t>t'</a:t>
            </a:r>
            <a:r>
              <a:rPr lang="en-US" sz="2400" dirty="0">
                <a:latin typeface="Times New Roman" pitchFamily="18" charset="0"/>
                <a:cs typeface="Times New Roman" pitchFamily="18" charset="0"/>
              </a:rPr>
              <a:t> is enough</a:t>
            </a:r>
          </a:p>
        </p:txBody>
      </p:sp>
      <p:graphicFrame>
        <p:nvGraphicFramePr>
          <p:cNvPr id="4" name="Content Placeholder 3"/>
          <p:cNvGraphicFramePr>
            <a:graphicFrameLocks/>
          </p:cNvGraphicFramePr>
          <p:nvPr>
            <p:extLst>
              <p:ext uri="{D42A27DB-BD31-4B8C-83A1-F6EECF244321}">
                <p14:modId xmlns:p14="http://schemas.microsoft.com/office/powerpoint/2010/main" val="4169410408"/>
              </p:ext>
            </p:extLst>
          </p:nvPr>
        </p:nvGraphicFramePr>
        <p:xfrm>
          <a:off x="675566" y="2999067"/>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 name="Oval 4"/>
          <p:cNvSpPr/>
          <p:nvPr/>
        </p:nvSpPr>
        <p:spPr>
          <a:xfrm>
            <a:off x="6351105" y="446169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6" name="Oval 5"/>
          <p:cNvSpPr/>
          <p:nvPr/>
        </p:nvSpPr>
        <p:spPr>
          <a:xfrm>
            <a:off x="7875105" y="446169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7" name="Oval 6"/>
          <p:cNvSpPr/>
          <p:nvPr/>
        </p:nvSpPr>
        <p:spPr>
          <a:xfrm>
            <a:off x="4827105" y="446169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9" name="Oval 8"/>
          <p:cNvSpPr/>
          <p:nvPr/>
        </p:nvSpPr>
        <p:spPr>
          <a:xfrm>
            <a:off x="6351105" y="355034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0" name="Oval 9"/>
          <p:cNvSpPr/>
          <p:nvPr/>
        </p:nvSpPr>
        <p:spPr>
          <a:xfrm>
            <a:off x="7875105" y="355034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1" name="Oval 10"/>
          <p:cNvSpPr/>
          <p:nvPr/>
        </p:nvSpPr>
        <p:spPr>
          <a:xfrm>
            <a:off x="4827105" y="355034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endParaRPr lang="en-US" sz="2400" b="1" dirty="0" smtClean="0">
              <a:solidFill>
                <a:schemeClr val="tx1"/>
              </a:solidFill>
              <a:latin typeface="Times New Roman" pitchFamily="18" charset="0"/>
              <a:cs typeface="Times New Roman" pitchFamily="18" charset="0"/>
            </a:endParaRPr>
          </a:p>
        </p:txBody>
      </p:sp>
      <p:sp>
        <p:nvSpPr>
          <p:cNvPr id="12" name="Oval 11"/>
          <p:cNvSpPr/>
          <p:nvPr/>
        </p:nvSpPr>
        <p:spPr>
          <a:xfrm>
            <a:off x="6351105" y="255974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13" name="Straight Arrow Connector 12"/>
          <p:cNvCxnSpPr>
            <a:stCxn id="11" idx="0"/>
            <a:endCxn id="12" idx="4"/>
          </p:cNvCxnSpPr>
          <p:nvPr/>
        </p:nvCxnSpPr>
        <p:spPr>
          <a:xfrm rot="5400000" flipH="1" flipV="1">
            <a:off x="5741505" y="248354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9" idx="0"/>
            <a:endCxn id="12" idx="4"/>
          </p:cNvCxnSpPr>
          <p:nvPr/>
        </p:nvCxnSpPr>
        <p:spPr>
          <a:xfrm rot="5400000" flipH="1" flipV="1">
            <a:off x="6503505" y="324554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a:stCxn id="10" idx="0"/>
            <a:endCxn id="12" idx="4"/>
          </p:cNvCxnSpPr>
          <p:nvPr/>
        </p:nvCxnSpPr>
        <p:spPr>
          <a:xfrm rot="16200000" flipV="1">
            <a:off x="7265505" y="248354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6" name="Rectangle 15"/>
          <p:cNvSpPr/>
          <p:nvPr/>
        </p:nvSpPr>
        <p:spPr>
          <a:xfrm>
            <a:off x="6229185" y="537609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chemeClr val="tx1"/>
                </a:solidFill>
                <a:latin typeface="Times New Roman" pitchFamily="18" charset="0"/>
                <a:cs typeface="Times New Roman" pitchFamily="18" charset="0"/>
              </a:rPr>
              <a:t>a</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,b</a:t>
            </a:r>
            <a:r>
              <a:rPr lang="en-US" sz="2400" b="1" baseline="-25000" dirty="0" smtClean="0">
                <a:solidFill>
                  <a:schemeClr val="tx1"/>
                </a:solidFill>
                <a:latin typeface="Times New Roman" pitchFamily="18" charset="0"/>
                <a:cs typeface="Times New Roman" pitchFamily="18" charset="0"/>
              </a:rPr>
              <a:t>1</a:t>
            </a:r>
            <a:r>
              <a:rPr lang="en-US" sz="2400" b="1" dirty="0" smtClean="0">
                <a:solidFill>
                  <a:schemeClr val="tx1"/>
                </a:solidFill>
                <a:latin typeface="Times New Roman" pitchFamily="18" charset="0"/>
                <a:cs typeface="Times New Roman" pitchFamily="18" charset="0"/>
              </a:rPr>
              <a:t>,c</a:t>
            </a:r>
            <a:r>
              <a:rPr lang="en-US" sz="2400" b="1" baseline="-25000" dirty="0" smtClean="0">
                <a:solidFill>
                  <a:schemeClr val="tx1"/>
                </a:solidFill>
                <a:latin typeface="Times New Roman" pitchFamily="18" charset="0"/>
                <a:cs typeface="Times New Roman" pitchFamily="18" charset="0"/>
              </a:rPr>
              <a:t>1</a:t>
            </a:r>
          </a:p>
        </p:txBody>
      </p:sp>
      <p:cxnSp>
        <p:nvCxnSpPr>
          <p:cNvPr id="17" name="Straight Arrow Connector 16"/>
          <p:cNvCxnSpPr>
            <a:stCxn id="9" idx="4"/>
            <a:endCxn id="6" idx="0"/>
          </p:cNvCxnSpPr>
          <p:nvPr/>
        </p:nvCxnSpPr>
        <p:spPr>
          <a:xfrm rot="16200000" flipH="1">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0" idx="4"/>
            <a:endCxn id="6" idx="0"/>
          </p:cNvCxnSpPr>
          <p:nvPr/>
        </p:nvCxnSpPr>
        <p:spPr>
          <a:xfrm rot="5400000">
            <a:off x="8068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7" idx="0"/>
          </p:cNvCxnSpPr>
          <p:nvPr/>
        </p:nvCxnSpPr>
        <p:spPr>
          <a:xfrm rot="10800000" flipV="1">
            <a:off x="5284305" y="393518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0" idx="4"/>
            <a:endCxn id="5" idx="0"/>
          </p:cNvCxnSpPr>
          <p:nvPr/>
        </p:nvCxnSpPr>
        <p:spPr>
          <a:xfrm rot="5400000">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5" idx="0"/>
            <a:endCxn id="11" idx="4"/>
          </p:cNvCxnSpPr>
          <p:nvPr/>
        </p:nvCxnSpPr>
        <p:spPr>
          <a:xfrm rot="16200000" flipV="1">
            <a:off x="5782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2" name="Straight Arrow Connector 21"/>
          <p:cNvCxnSpPr>
            <a:stCxn id="7" idx="0"/>
            <a:endCxn id="11" idx="4"/>
          </p:cNvCxnSpPr>
          <p:nvPr/>
        </p:nvCxnSpPr>
        <p:spPr>
          <a:xfrm rot="5400000" flipH="1" flipV="1">
            <a:off x="5020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6" idx="0"/>
            <a:endCxn id="5" idx="4"/>
          </p:cNvCxnSpPr>
          <p:nvPr/>
        </p:nvCxnSpPr>
        <p:spPr>
          <a:xfrm rot="16200000" flipV="1">
            <a:off x="6550749" y="510329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6" idx="4"/>
            <a:endCxn id="16" idx="0"/>
          </p:cNvCxnSpPr>
          <p:nvPr/>
        </p:nvCxnSpPr>
        <p:spPr>
          <a:xfrm rot="5400000">
            <a:off x="7312749" y="435653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7" idx="4"/>
            <a:endCxn id="16" idx="0"/>
          </p:cNvCxnSpPr>
          <p:nvPr/>
        </p:nvCxnSpPr>
        <p:spPr>
          <a:xfrm rot="16200000" flipH="1">
            <a:off x="5788749" y="434129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rot="5400000" flipH="1">
            <a:off x="6295730" y="358565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6295730" y="358565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a:off x="6295730" y="268315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6295730" y="268315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7744690" y="451599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7744690" y="451599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a:off x="7744690" y="361349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7744690" y="3613495"/>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Oval 2"/>
          <p:cNvSpPr/>
          <p:nvPr/>
        </p:nvSpPr>
        <p:spPr bwMode="auto">
          <a:xfrm rot="2700000">
            <a:off x="5793692" y="2883650"/>
            <a:ext cx="3264147" cy="1864457"/>
          </a:xfrm>
          <a:prstGeom prst="ellipse">
            <a:avLst/>
          </a:prstGeom>
          <a:solidFill>
            <a:srgbClr val="C00000">
              <a:alpha val="5000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4" name="Rectangle 33"/>
          <p:cNvSpPr/>
          <p:nvPr/>
        </p:nvSpPr>
        <p:spPr bwMode="auto">
          <a:xfrm>
            <a:off x="3162078" y="2926002"/>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 and Ideas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07996"/>
          </a:xfrm>
          <a:prstGeom prst="rect">
            <a:avLst/>
          </a:prstGeom>
        </p:spPr>
        <p:txBody>
          <a:bodyPr vert="horz" wrap="square" lIns="0" tIns="0" rIns="0" bIns="0" rtlCol="0">
            <a:spAutoFit/>
          </a:bodyPr>
          <a:lstStyle/>
          <a:p>
            <a:pPr>
              <a:buFont typeface="Wingdings" pitchFamily="2" charset="2"/>
              <a:buChar char="Ø"/>
            </a:pPr>
            <a:r>
              <a:rPr lang="en-US" sz="2400" dirty="0" smtClean="0">
                <a:solidFill>
                  <a:srgbClr val="F58026"/>
                </a:solidFill>
                <a:latin typeface="Times New Roman" pitchFamily="18" charset="0"/>
                <a:cs typeface="Times New Roman" pitchFamily="18" charset="0"/>
              </a:rPr>
              <a:t>Over every </a:t>
            </a:r>
            <a:r>
              <a:rPr lang="en-US" sz="2400" dirty="0" smtClean="0">
                <a:solidFill>
                  <a:srgbClr val="00B050"/>
                </a:solidFill>
                <a:latin typeface="Times New Roman" pitchFamily="18" charset="0"/>
                <a:cs typeface="Times New Roman" pitchFamily="18" charset="0"/>
              </a:rPr>
              <a:t>measure subspace</a:t>
            </a:r>
          </a:p>
          <a:p>
            <a:pPr lvl="1">
              <a:buFont typeface="Wingdings" pitchFamily="2" charset="2"/>
              <a:buChar char="ü"/>
            </a:pPr>
            <a:r>
              <a:rPr lang="en-US" sz="2400" dirty="0" smtClean="0">
                <a:solidFill>
                  <a:srgbClr val="C00000"/>
                </a:solidFill>
                <a:latin typeface="Times New Roman" pitchFamily="18" charset="0"/>
                <a:cs typeface="Times New Roman" pitchFamily="18" charset="0"/>
              </a:rPr>
              <a:t>Sharing computation across measure subspaces</a:t>
            </a:r>
          </a:p>
          <a:p>
            <a:pPr lvl="2">
              <a:buFont typeface="Wingdings" pitchFamily="2" charset="2"/>
              <a:buChar char="§"/>
            </a:pPr>
            <a:r>
              <a:rPr lang="en-US" sz="2400" dirty="0" smtClean="0">
                <a:latin typeface="Times New Roman" pitchFamily="18" charset="0"/>
                <a:cs typeface="Times New Roman" pitchFamily="18" charset="0"/>
              </a:rPr>
              <a:t>Reusing computations on full space in subspaces</a:t>
            </a:r>
          </a:p>
        </p:txBody>
      </p:sp>
      <p:graphicFrame>
        <p:nvGraphicFramePr>
          <p:cNvPr id="4" name="Content Placeholder 3"/>
          <p:cNvGraphicFramePr>
            <a:graphicFrameLocks/>
          </p:cNvGraphicFramePr>
          <p:nvPr>
            <p:extLst>
              <p:ext uri="{D42A27DB-BD31-4B8C-83A1-F6EECF244321}">
                <p14:modId xmlns:p14="http://schemas.microsoft.com/office/powerpoint/2010/main" val="608415213"/>
              </p:ext>
            </p:extLst>
          </p:nvPr>
        </p:nvGraphicFramePr>
        <p:xfrm>
          <a:off x="675566" y="2999067"/>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alpha val="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 name="Oval 4"/>
          <p:cNvSpPr/>
          <p:nvPr/>
        </p:nvSpPr>
        <p:spPr>
          <a:xfrm>
            <a:off x="6351105" y="446169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6" name="Oval 5"/>
          <p:cNvSpPr/>
          <p:nvPr/>
        </p:nvSpPr>
        <p:spPr>
          <a:xfrm>
            <a:off x="7875105" y="446169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7" name="Oval 6"/>
          <p:cNvSpPr/>
          <p:nvPr/>
        </p:nvSpPr>
        <p:spPr>
          <a:xfrm>
            <a:off x="4827105" y="446169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9" name="Oval 8"/>
          <p:cNvSpPr/>
          <p:nvPr/>
        </p:nvSpPr>
        <p:spPr>
          <a:xfrm>
            <a:off x="6351105" y="355034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0" name="Oval 9"/>
          <p:cNvSpPr/>
          <p:nvPr/>
        </p:nvSpPr>
        <p:spPr>
          <a:xfrm>
            <a:off x="7875105" y="355034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1" name="Oval 10"/>
          <p:cNvSpPr/>
          <p:nvPr/>
        </p:nvSpPr>
        <p:spPr>
          <a:xfrm>
            <a:off x="4827105" y="355034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2" name="Oval 11"/>
          <p:cNvSpPr/>
          <p:nvPr/>
        </p:nvSpPr>
        <p:spPr>
          <a:xfrm>
            <a:off x="6351105" y="255974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13" name="Straight Arrow Connector 12"/>
          <p:cNvCxnSpPr>
            <a:stCxn id="11" idx="0"/>
            <a:endCxn id="12" idx="4"/>
          </p:cNvCxnSpPr>
          <p:nvPr/>
        </p:nvCxnSpPr>
        <p:spPr>
          <a:xfrm rot="5400000" flipH="1" flipV="1">
            <a:off x="5741505" y="248354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9" idx="0"/>
            <a:endCxn id="12" idx="4"/>
          </p:cNvCxnSpPr>
          <p:nvPr/>
        </p:nvCxnSpPr>
        <p:spPr>
          <a:xfrm rot="5400000" flipH="1" flipV="1">
            <a:off x="6503505" y="324554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a:stCxn id="10" idx="0"/>
            <a:endCxn id="12" idx="4"/>
          </p:cNvCxnSpPr>
          <p:nvPr/>
        </p:nvCxnSpPr>
        <p:spPr>
          <a:xfrm rot="16200000" flipV="1">
            <a:off x="7265505" y="248354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6" name="Rectangle 15"/>
          <p:cNvSpPr/>
          <p:nvPr/>
        </p:nvSpPr>
        <p:spPr>
          <a:xfrm>
            <a:off x="6229185" y="537609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p>
        </p:txBody>
      </p:sp>
      <p:cxnSp>
        <p:nvCxnSpPr>
          <p:cNvPr id="17" name="Straight Arrow Connector 16"/>
          <p:cNvCxnSpPr>
            <a:stCxn id="9" idx="4"/>
            <a:endCxn id="6" idx="0"/>
          </p:cNvCxnSpPr>
          <p:nvPr/>
        </p:nvCxnSpPr>
        <p:spPr>
          <a:xfrm rot="16200000" flipH="1">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0" idx="4"/>
            <a:endCxn id="6" idx="0"/>
          </p:cNvCxnSpPr>
          <p:nvPr/>
        </p:nvCxnSpPr>
        <p:spPr>
          <a:xfrm rot="5400000">
            <a:off x="8068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7" idx="0"/>
          </p:cNvCxnSpPr>
          <p:nvPr/>
        </p:nvCxnSpPr>
        <p:spPr>
          <a:xfrm rot="10800000" flipV="1">
            <a:off x="5284305" y="393518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0" idx="4"/>
            <a:endCxn id="5" idx="0"/>
          </p:cNvCxnSpPr>
          <p:nvPr/>
        </p:nvCxnSpPr>
        <p:spPr>
          <a:xfrm rot="5400000">
            <a:off x="7306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5" idx="0"/>
            <a:endCxn id="11" idx="4"/>
          </p:cNvCxnSpPr>
          <p:nvPr/>
        </p:nvCxnSpPr>
        <p:spPr>
          <a:xfrm rot="16200000" flipV="1">
            <a:off x="5782653"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2" name="Straight Arrow Connector 21"/>
          <p:cNvCxnSpPr>
            <a:stCxn id="7" idx="0"/>
            <a:endCxn id="11" idx="4"/>
          </p:cNvCxnSpPr>
          <p:nvPr/>
        </p:nvCxnSpPr>
        <p:spPr>
          <a:xfrm rot="5400000" flipH="1" flipV="1">
            <a:off x="5020653"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6" idx="0"/>
            <a:endCxn id="5" idx="4"/>
          </p:cNvCxnSpPr>
          <p:nvPr/>
        </p:nvCxnSpPr>
        <p:spPr>
          <a:xfrm rot="16200000" flipV="1">
            <a:off x="6550749" y="510329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6" idx="4"/>
            <a:endCxn id="16" idx="0"/>
          </p:cNvCxnSpPr>
          <p:nvPr/>
        </p:nvCxnSpPr>
        <p:spPr>
          <a:xfrm rot="5400000">
            <a:off x="7312749" y="435653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7" idx="4"/>
            <a:endCxn id="16" idx="0"/>
          </p:cNvCxnSpPr>
          <p:nvPr/>
        </p:nvCxnSpPr>
        <p:spPr>
          <a:xfrm rot="16200000" flipH="1">
            <a:off x="5788749" y="434129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26" name="Rectangle 25"/>
          <p:cNvSpPr/>
          <p:nvPr/>
        </p:nvSpPr>
        <p:spPr bwMode="auto">
          <a:xfrm>
            <a:off x="3162078" y="2921058"/>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Challenges and Ideas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107996"/>
          </a:xfrm>
          <a:prstGeom prst="rect">
            <a:avLst/>
          </a:prstGeom>
        </p:spPr>
        <p:txBody>
          <a:bodyPr vert="horz" wrap="square" lIns="0" tIns="0" rIns="0" bIns="0" rtlCol="0">
            <a:spAutoFit/>
          </a:bodyPr>
          <a:lstStyle/>
          <a:p>
            <a:pPr>
              <a:buFont typeface="Wingdings" pitchFamily="2" charset="2"/>
              <a:buChar char="Ø"/>
            </a:pPr>
            <a:r>
              <a:rPr lang="en-US" sz="2400" dirty="0" smtClean="0">
                <a:solidFill>
                  <a:srgbClr val="F58026"/>
                </a:solidFill>
                <a:latin typeface="Times New Roman" pitchFamily="18" charset="0"/>
                <a:cs typeface="Times New Roman" pitchFamily="18" charset="0"/>
              </a:rPr>
              <a:t>Over every </a:t>
            </a:r>
            <a:r>
              <a:rPr lang="en-US" sz="2400" dirty="0" smtClean="0">
                <a:solidFill>
                  <a:srgbClr val="00B050"/>
                </a:solidFill>
                <a:latin typeface="Times New Roman" pitchFamily="18" charset="0"/>
                <a:cs typeface="Times New Roman" pitchFamily="18" charset="0"/>
              </a:rPr>
              <a:t>measure subspace</a:t>
            </a:r>
          </a:p>
          <a:p>
            <a:pPr lvl="1">
              <a:buFont typeface="Wingdings" pitchFamily="2" charset="2"/>
              <a:buChar char="ü"/>
            </a:pPr>
            <a:r>
              <a:rPr lang="en-US" sz="2400" dirty="0" smtClean="0">
                <a:solidFill>
                  <a:srgbClr val="C00000"/>
                </a:solidFill>
                <a:latin typeface="Times New Roman" pitchFamily="18" charset="0"/>
                <a:cs typeface="Times New Roman" pitchFamily="18" charset="0"/>
              </a:rPr>
              <a:t>Sharing computation across measure subspaces</a:t>
            </a:r>
          </a:p>
          <a:p>
            <a:pPr lvl="2">
              <a:buFont typeface="Wingdings" pitchFamily="2" charset="2"/>
              <a:buChar char="§"/>
            </a:pPr>
            <a:r>
              <a:rPr lang="en-US" sz="2400" dirty="0" smtClean="0">
                <a:latin typeface="Times New Roman" pitchFamily="18" charset="0"/>
                <a:cs typeface="Times New Roman" pitchFamily="18" charset="0"/>
              </a:rPr>
              <a:t>Reusing computations on full space in subspaces</a:t>
            </a:r>
          </a:p>
        </p:txBody>
      </p:sp>
      <p:graphicFrame>
        <p:nvGraphicFramePr>
          <p:cNvPr id="4" name="Content Placeholder 3"/>
          <p:cNvGraphicFramePr>
            <a:graphicFrameLocks/>
          </p:cNvGraphicFramePr>
          <p:nvPr>
            <p:extLst>
              <p:ext uri="{D42A27DB-BD31-4B8C-83A1-F6EECF244321}">
                <p14:modId xmlns:p14="http://schemas.microsoft.com/office/powerpoint/2010/main" val="3072312071"/>
              </p:ext>
            </p:extLst>
          </p:nvPr>
        </p:nvGraphicFramePr>
        <p:xfrm>
          <a:off x="675566" y="2999067"/>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m</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solidFill>
                            <a:schemeClr val="accent1">
                              <a:lumMod val="40000"/>
                              <a:lumOff val="60000"/>
                            </a:schemeClr>
                          </a:solidFill>
                          <a:latin typeface="Times New Roman" pitchFamily="18" charset="0"/>
                          <a:cs typeface="Times New Roman" pitchFamily="18" charset="0"/>
                        </a:rPr>
                        <a:t>10</a:t>
                      </a:r>
                      <a:endParaRPr lang="en-US" sz="1750" dirty="0">
                        <a:solidFill>
                          <a:schemeClr val="accent1">
                            <a:lumMod val="40000"/>
                            <a:lumOff val="60000"/>
                          </a:schemeClr>
                        </a:solidFill>
                        <a:latin typeface="Times New Roman" pitchFamily="18" charset="0"/>
                        <a:cs typeface="Times New Roman" pitchFamily="18" charset="0"/>
                      </a:endParaRPr>
                    </a:p>
                  </a:txBody>
                  <a:tcPr marL="78166" marR="78166">
                    <a:solidFill>
                      <a:schemeClr val="accent1">
                        <a:lumMod val="40000"/>
                        <a:lumOff val="6000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no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noFill/>
                  </a:tcPr>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noFill/>
                  </a:tcPr>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no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solidFill>
                      <a:schemeClr val="accent1">
                        <a:lumMod val="40000"/>
                        <a:lumOff val="60000"/>
                        <a:alpha val="0"/>
                      </a:schemeClr>
                    </a:solidFill>
                  </a:tcPr>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solidFill>
                      <a:schemeClr val="accent1">
                        <a:lumMod val="40000"/>
                        <a:lumOff val="60000"/>
                        <a:alpha val="0"/>
                      </a:schemeClr>
                    </a:solidFill>
                  </a:tcPr>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chemeClr val="bg1">
                              <a:lumMod val="75000"/>
                            </a:schemeClr>
                          </a:solidFill>
                          <a:latin typeface="Times New Roman" pitchFamily="18" charset="0"/>
                          <a:cs typeface="Times New Roman" pitchFamily="18" charset="0"/>
                        </a:rPr>
                        <a:t>15</a:t>
                      </a:r>
                      <a:endParaRPr lang="en-US" sz="1750" b="1"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 name="Oval 4"/>
          <p:cNvSpPr/>
          <p:nvPr/>
        </p:nvSpPr>
        <p:spPr>
          <a:xfrm>
            <a:off x="6432993" y="446169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6" name="Oval 5"/>
          <p:cNvSpPr/>
          <p:nvPr/>
        </p:nvSpPr>
        <p:spPr>
          <a:xfrm>
            <a:off x="7956993" y="446169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7" name="Oval 6"/>
          <p:cNvSpPr/>
          <p:nvPr/>
        </p:nvSpPr>
        <p:spPr>
          <a:xfrm>
            <a:off x="4908993" y="446169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9" name="Oval 8"/>
          <p:cNvSpPr/>
          <p:nvPr/>
        </p:nvSpPr>
        <p:spPr>
          <a:xfrm>
            <a:off x="6432993" y="3550343"/>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0" name="Oval 9"/>
          <p:cNvSpPr/>
          <p:nvPr/>
        </p:nvSpPr>
        <p:spPr>
          <a:xfrm>
            <a:off x="7956993" y="3550343"/>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1" name="Oval 10"/>
          <p:cNvSpPr/>
          <p:nvPr/>
        </p:nvSpPr>
        <p:spPr>
          <a:xfrm>
            <a:off x="4908993" y="3550343"/>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endParaRPr lang="en-US" sz="2400" b="1" dirty="0" smtClean="0">
              <a:solidFill>
                <a:srgbClr val="C00000"/>
              </a:solidFill>
              <a:latin typeface="Times New Roman" pitchFamily="18" charset="0"/>
              <a:cs typeface="Times New Roman" pitchFamily="18" charset="0"/>
            </a:endParaRPr>
          </a:p>
        </p:txBody>
      </p:sp>
      <p:sp>
        <p:nvSpPr>
          <p:cNvPr id="12" name="Oval 11"/>
          <p:cNvSpPr/>
          <p:nvPr/>
        </p:nvSpPr>
        <p:spPr>
          <a:xfrm>
            <a:off x="6432993" y="2559743"/>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400" b="1" dirty="0" smtClean="0">
                <a:solidFill>
                  <a:srgbClr val="C00000"/>
                </a:solidFill>
                <a:cs typeface="Mongolian Baiti" pitchFamily="66" charset="0"/>
              </a:rPr>
              <a:t>Τ</a:t>
            </a:r>
            <a:endParaRPr lang="en-US" sz="2400" b="1" dirty="0" smtClean="0">
              <a:solidFill>
                <a:srgbClr val="C00000"/>
              </a:solidFill>
              <a:cs typeface="Mongolian Baiti" pitchFamily="66" charset="0"/>
            </a:endParaRPr>
          </a:p>
        </p:txBody>
      </p:sp>
      <p:cxnSp>
        <p:nvCxnSpPr>
          <p:cNvPr id="13" name="Straight Arrow Connector 12"/>
          <p:cNvCxnSpPr>
            <a:stCxn id="11" idx="0"/>
            <a:endCxn id="12" idx="4"/>
          </p:cNvCxnSpPr>
          <p:nvPr/>
        </p:nvCxnSpPr>
        <p:spPr>
          <a:xfrm rot="5400000" flipH="1" flipV="1">
            <a:off x="5823393" y="2483543"/>
            <a:ext cx="6096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a:stCxn id="9" idx="0"/>
            <a:endCxn id="12" idx="4"/>
          </p:cNvCxnSpPr>
          <p:nvPr/>
        </p:nvCxnSpPr>
        <p:spPr>
          <a:xfrm rot="5400000" flipH="1" flipV="1">
            <a:off x="6585393" y="3245543"/>
            <a:ext cx="6096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a:stCxn id="10" idx="0"/>
            <a:endCxn id="12" idx="4"/>
          </p:cNvCxnSpPr>
          <p:nvPr/>
        </p:nvCxnSpPr>
        <p:spPr>
          <a:xfrm rot="16200000" flipV="1">
            <a:off x="7347393" y="2483543"/>
            <a:ext cx="6096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6" name="Rectangle 15"/>
          <p:cNvSpPr/>
          <p:nvPr/>
        </p:nvSpPr>
        <p:spPr>
          <a:xfrm>
            <a:off x="6311073" y="5376095"/>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400" b="1" dirty="0" smtClean="0">
                <a:solidFill>
                  <a:srgbClr val="C00000"/>
                </a:solidFill>
                <a:latin typeface="Times New Roman" pitchFamily="18" charset="0"/>
                <a:cs typeface="Times New Roman" pitchFamily="18" charset="0"/>
              </a:rPr>
              <a:t>a</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,b</a:t>
            </a:r>
            <a:r>
              <a:rPr lang="en-US" sz="2400" b="1" baseline="-25000" dirty="0" smtClean="0">
                <a:solidFill>
                  <a:srgbClr val="C00000"/>
                </a:solidFill>
                <a:latin typeface="Times New Roman" pitchFamily="18" charset="0"/>
                <a:cs typeface="Times New Roman" pitchFamily="18" charset="0"/>
              </a:rPr>
              <a:t>1</a:t>
            </a:r>
            <a:r>
              <a:rPr lang="en-US" sz="2400" b="1" dirty="0" smtClean="0">
                <a:solidFill>
                  <a:srgbClr val="C00000"/>
                </a:solidFill>
                <a:latin typeface="Times New Roman" pitchFamily="18" charset="0"/>
                <a:cs typeface="Times New Roman" pitchFamily="18" charset="0"/>
              </a:rPr>
              <a:t>,c</a:t>
            </a:r>
            <a:r>
              <a:rPr lang="en-US" sz="2400" b="1" baseline="-25000" dirty="0" smtClean="0">
                <a:solidFill>
                  <a:srgbClr val="C00000"/>
                </a:solidFill>
                <a:latin typeface="Times New Roman" pitchFamily="18" charset="0"/>
                <a:cs typeface="Times New Roman" pitchFamily="18" charset="0"/>
              </a:rPr>
              <a:t>1</a:t>
            </a:r>
          </a:p>
        </p:txBody>
      </p:sp>
      <p:cxnSp>
        <p:nvCxnSpPr>
          <p:cNvPr id="17" name="Straight Arrow Connector 16"/>
          <p:cNvCxnSpPr>
            <a:stCxn id="9" idx="4"/>
            <a:endCxn id="6" idx="0"/>
          </p:cNvCxnSpPr>
          <p:nvPr/>
        </p:nvCxnSpPr>
        <p:spPr>
          <a:xfrm rot="16200000" flipH="1">
            <a:off x="7388541"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0" idx="4"/>
            <a:endCxn id="6" idx="0"/>
          </p:cNvCxnSpPr>
          <p:nvPr/>
        </p:nvCxnSpPr>
        <p:spPr>
          <a:xfrm rot="5400000">
            <a:off x="8150541"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7" idx="0"/>
          </p:cNvCxnSpPr>
          <p:nvPr/>
        </p:nvCxnSpPr>
        <p:spPr>
          <a:xfrm rot="10800000" flipV="1">
            <a:off x="5366193" y="3935185"/>
            <a:ext cx="1524794" cy="52651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0" idx="4"/>
            <a:endCxn id="5" idx="0"/>
          </p:cNvCxnSpPr>
          <p:nvPr/>
        </p:nvCxnSpPr>
        <p:spPr>
          <a:xfrm rot="5400000">
            <a:off x="7388541"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1" name="Straight Arrow Connector 20"/>
          <p:cNvCxnSpPr>
            <a:stCxn id="5" idx="0"/>
            <a:endCxn id="11" idx="4"/>
          </p:cNvCxnSpPr>
          <p:nvPr/>
        </p:nvCxnSpPr>
        <p:spPr>
          <a:xfrm rot="16200000" flipV="1">
            <a:off x="5864541" y="3436043"/>
            <a:ext cx="527304"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2" name="Straight Arrow Connector 21"/>
          <p:cNvCxnSpPr>
            <a:stCxn id="7" idx="0"/>
            <a:endCxn id="11" idx="4"/>
          </p:cNvCxnSpPr>
          <p:nvPr/>
        </p:nvCxnSpPr>
        <p:spPr>
          <a:xfrm rot="5400000" flipH="1" flipV="1">
            <a:off x="5102541" y="4198043"/>
            <a:ext cx="527304"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3" name="Straight Arrow Connector 22"/>
          <p:cNvCxnSpPr>
            <a:stCxn id="16" idx="0"/>
            <a:endCxn id="5" idx="4"/>
          </p:cNvCxnSpPr>
          <p:nvPr/>
        </p:nvCxnSpPr>
        <p:spPr>
          <a:xfrm rot="16200000" flipV="1">
            <a:off x="6632637" y="5103299"/>
            <a:ext cx="530352" cy="15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4" name="Straight Arrow Connector 23"/>
          <p:cNvCxnSpPr>
            <a:stCxn id="6" idx="4"/>
            <a:endCxn id="16" idx="0"/>
          </p:cNvCxnSpPr>
          <p:nvPr/>
        </p:nvCxnSpPr>
        <p:spPr>
          <a:xfrm rot="5400000">
            <a:off x="7394637" y="4356539"/>
            <a:ext cx="530352" cy="150876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5" name="Straight Arrow Connector 24"/>
          <p:cNvCxnSpPr>
            <a:stCxn id="7" idx="4"/>
            <a:endCxn id="16" idx="0"/>
          </p:cNvCxnSpPr>
          <p:nvPr/>
        </p:nvCxnSpPr>
        <p:spPr>
          <a:xfrm rot="16200000" flipH="1">
            <a:off x="5870637" y="4341299"/>
            <a:ext cx="530352" cy="153924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26" name="Straight Connector 25"/>
          <p:cNvCxnSpPr/>
          <p:nvPr/>
        </p:nvCxnSpPr>
        <p:spPr>
          <a:xfrm rot="5400000" flipH="1">
            <a:off x="6200194" y="36266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flipH="1" flipV="1">
            <a:off x="6200194" y="36266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a:off x="6200194" y="27241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6200194" y="27241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a:off x="7840226" y="455693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flipV="1">
            <a:off x="7840226" y="455693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a:off x="7840226" y="365443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flipV="1">
            <a:off x="7840226" y="3654439"/>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a:off x="4821746" y="4554667"/>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4821746" y="4554667"/>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a:off x="4821746" y="3652167"/>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flipH="1" flipV="1">
            <a:off x="4821746" y="3652167"/>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5400000" flipH="1">
            <a:off x="6175170" y="54850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flipH="1" flipV="1">
            <a:off x="6175170" y="54850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a:off x="6175170" y="45825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flipH="1" flipV="1">
            <a:off x="6175170" y="4582503"/>
            <a:ext cx="228600" cy="22860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bwMode="auto">
          <a:xfrm>
            <a:off x="3156719" y="2940742"/>
            <a:ext cx="832513"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Our Algorithms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 name="Text Placeholder 2"/>
          <p:cNvSpPr>
            <a:spLocks noGrp="1"/>
          </p:cNvSpPr>
          <p:nvPr>
            <p:ph type="body" sz="quarter" idx="10"/>
          </p:nvPr>
        </p:nvSpPr>
        <p:spPr>
          <a:xfrm>
            <a:off x="389436" y="1447800"/>
            <a:ext cx="8363938" cy="2717667"/>
          </a:xfrm>
        </p:spPr>
        <p:txBody>
          <a:bodyPr/>
          <a:lstStyle/>
          <a:p>
            <a:pPr lvl="1">
              <a:buFont typeface="Wingdings" pitchFamily="2" charset="2"/>
              <a:buChar char="Ø"/>
            </a:pPr>
            <a:r>
              <a:rPr lang="en-US" sz="2600" dirty="0" err="1" smtClean="0">
                <a:solidFill>
                  <a:schemeClr val="accent3"/>
                </a:solidFill>
                <a:latin typeface="Times New Roman" pitchFamily="18" charset="0"/>
                <a:cs typeface="Times New Roman" pitchFamily="18" charset="0"/>
              </a:rPr>
              <a:t>Tuple</a:t>
            </a:r>
            <a:r>
              <a:rPr lang="en-US" sz="2600" dirty="0" smtClean="0">
                <a:solidFill>
                  <a:schemeClr val="accent3"/>
                </a:solidFill>
                <a:latin typeface="Times New Roman" pitchFamily="18" charset="0"/>
                <a:cs typeface="Times New Roman" pitchFamily="18" charset="0"/>
              </a:rPr>
              <a:t> reduction + Constraint pruning</a:t>
            </a:r>
          </a:p>
          <a:p>
            <a:pPr lvl="5">
              <a:buFont typeface="Wingdings" pitchFamily="2" charset="2"/>
              <a:buChar char="§"/>
            </a:pPr>
            <a:r>
              <a:rPr lang="en-US" sz="2600" dirty="0" err="1" smtClean="0">
                <a:solidFill>
                  <a:srgbClr val="00B050"/>
                </a:solidFill>
                <a:latin typeface="Times New Roman" pitchFamily="18" charset="0"/>
                <a:cs typeface="Times New Roman" pitchFamily="18" charset="0"/>
              </a:rPr>
              <a:t>BottomUp</a:t>
            </a:r>
            <a:endParaRPr lang="en-US" sz="2600" dirty="0" smtClean="0">
              <a:solidFill>
                <a:srgbClr val="00B050"/>
              </a:solidFill>
              <a:latin typeface="Times New Roman" pitchFamily="18" charset="0"/>
              <a:cs typeface="Times New Roman" pitchFamily="18" charset="0"/>
            </a:endParaRPr>
          </a:p>
          <a:p>
            <a:pPr lvl="5">
              <a:buFont typeface="Wingdings" pitchFamily="2" charset="2"/>
              <a:buChar char="§"/>
            </a:pPr>
            <a:r>
              <a:rPr lang="en-US" sz="2600" dirty="0" err="1" smtClean="0">
                <a:solidFill>
                  <a:srgbClr val="00B050"/>
                </a:solidFill>
                <a:latin typeface="Times New Roman" pitchFamily="18" charset="0"/>
                <a:cs typeface="Times New Roman" pitchFamily="18" charset="0"/>
              </a:rPr>
              <a:t>TopDown</a:t>
            </a:r>
            <a:endParaRPr lang="en-US" sz="2600" dirty="0" smtClean="0">
              <a:solidFill>
                <a:srgbClr val="00B050"/>
              </a:solidFill>
              <a:latin typeface="Times New Roman" pitchFamily="18" charset="0"/>
              <a:cs typeface="Times New Roman" pitchFamily="18" charset="0"/>
            </a:endParaRPr>
          </a:p>
          <a:p>
            <a:pPr lvl="1">
              <a:buFont typeface="Wingdings" pitchFamily="2" charset="2"/>
              <a:buChar char="Ø"/>
            </a:pPr>
            <a:r>
              <a:rPr lang="en-US" sz="2600" dirty="0" smtClean="0">
                <a:solidFill>
                  <a:schemeClr val="accent3"/>
                </a:solidFill>
                <a:latin typeface="Times New Roman" pitchFamily="18" charset="0"/>
                <a:cs typeface="Times New Roman" pitchFamily="18" charset="0"/>
              </a:rPr>
              <a:t>Tuple reduction + Constraint pruning + Sharing computation</a:t>
            </a:r>
          </a:p>
          <a:p>
            <a:pPr lvl="5">
              <a:buFont typeface="Wingdings" pitchFamily="2" charset="2"/>
              <a:buChar char="§"/>
            </a:pPr>
            <a:r>
              <a:rPr lang="en-US" sz="2600" dirty="0" err="1" smtClean="0">
                <a:solidFill>
                  <a:srgbClr val="00B050"/>
                </a:solidFill>
                <a:latin typeface="Times New Roman" pitchFamily="18" charset="0"/>
                <a:cs typeface="Times New Roman" pitchFamily="18" charset="0"/>
              </a:rPr>
              <a:t>SBottomUp</a:t>
            </a:r>
            <a:endParaRPr lang="en-US" sz="2600" dirty="0" smtClean="0">
              <a:solidFill>
                <a:srgbClr val="00B050"/>
              </a:solidFill>
              <a:latin typeface="Times New Roman" pitchFamily="18" charset="0"/>
              <a:cs typeface="Times New Roman" pitchFamily="18" charset="0"/>
            </a:endParaRPr>
          </a:p>
          <a:p>
            <a:pPr lvl="5">
              <a:buFont typeface="Wingdings" pitchFamily="2" charset="2"/>
              <a:buChar char="§"/>
            </a:pPr>
            <a:r>
              <a:rPr lang="en-US" sz="2600" dirty="0" err="1" smtClean="0">
                <a:solidFill>
                  <a:srgbClr val="00B050"/>
                </a:solidFill>
                <a:latin typeface="Times New Roman" pitchFamily="18" charset="0"/>
                <a:cs typeface="Times New Roman" pitchFamily="18" charset="0"/>
              </a:rPr>
              <a:t>STopDown</a:t>
            </a:r>
            <a:endParaRPr lang="en-US" sz="2600" dirty="0" smtClean="0">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777410"/>
          </a:xfrm>
          <a:prstGeom prst="rect">
            <a:avLst/>
          </a:prstGeom>
        </p:spPr>
        <p:txBody>
          <a:bodyPr vert="horz" wrap="square" lIns="0" tIns="0" rIns="0" bIns="0" rtlCol="0">
            <a:spAutoFit/>
          </a:bodyPr>
          <a:lstStyle/>
          <a:p>
            <a:pPr algn="just"/>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“Paul George had </a:t>
            </a:r>
            <a:r>
              <a:rPr kumimoji="0" lang="en-US" sz="2600" b="0" i="0" u="none" strike="noStrike" kern="1200" cap="none" spc="-50" normalizeH="0" baseline="0" noProof="0" dirty="0" smtClean="0">
                <a:ln>
                  <a:noFill/>
                </a:ln>
                <a:solidFill>
                  <a:schemeClr val="accent6"/>
                </a:solidFill>
                <a:effectLst/>
                <a:uLnTx/>
                <a:uFillTx/>
                <a:latin typeface="Times New Roman" pitchFamily="18" charset="0"/>
                <a:cs typeface="Times New Roman" pitchFamily="18" charset="0"/>
              </a:rPr>
              <a:t>21 points, 11 rebounds and 5 assists</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to become the </a:t>
            </a:r>
            <a:r>
              <a:rPr kumimoji="0" lang="en-US" sz="2600" b="0" i="0" u="none" strike="noStrike" kern="1200" cap="none" spc="-50" normalizeH="0" baseline="0" noProof="0" dirty="0" smtClean="0">
                <a:ln>
                  <a:noFill/>
                </a:ln>
                <a:solidFill>
                  <a:srgbClr val="00B050"/>
                </a:solidFill>
                <a:effectLst/>
                <a:uLnTx/>
                <a:uFillTx/>
                <a:latin typeface="Times New Roman" pitchFamily="18" charset="0"/>
                <a:cs typeface="Times New Roman" pitchFamily="18" charset="0"/>
              </a:rPr>
              <a:t>first Pacers player </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with a 20/10/5 (points/rebounds/assists) game </a:t>
            </a:r>
            <a:r>
              <a:rPr kumimoji="0" lang="en-US" sz="2600" b="0" i="0" u="none" strike="noStrike" kern="1200" cap="none" spc="-50" normalizeH="0" baseline="0" noProof="0" dirty="0" smtClean="0">
                <a:ln>
                  <a:noFill/>
                </a:ln>
                <a:solidFill>
                  <a:srgbClr val="00B050"/>
                </a:solidFill>
                <a:effectLst/>
                <a:uLnTx/>
                <a:uFillTx/>
                <a:latin typeface="Times New Roman" pitchFamily="18" charset="0"/>
                <a:cs typeface="Times New Roman" pitchFamily="18" charset="0"/>
              </a:rPr>
              <a:t>against the Bulls </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since </a:t>
            </a:r>
            <a:r>
              <a:rPr kumimoji="0" lang="en-US" sz="2600" b="0" i="0" u="none" strike="noStrike" kern="1200" cap="none" spc="-50" normalizeH="0" baseline="0" noProof="0" dirty="0" err="1" smtClean="0">
                <a:ln>
                  <a:noFill/>
                </a:ln>
                <a:effectLst/>
                <a:uLnTx/>
                <a:uFillTx/>
                <a:latin typeface="Times New Roman" pitchFamily="18" charset="0"/>
                <a:cs typeface="Times New Roman" pitchFamily="18" charset="0"/>
              </a:rPr>
              <a:t>Detlef</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Schrempf in </a:t>
            </a:r>
            <a:r>
              <a:rPr kumimoji="0" lang="en-US" sz="2600" b="0" i="0" u="none" strike="noStrike" kern="1200" cap="none" spc="-50" normalizeH="0" baseline="0" noProof="0" dirty="0" smtClean="0">
                <a:ln>
                  <a:noFill/>
                </a:ln>
                <a:solidFill>
                  <a:srgbClr val="00B050"/>
                </a:solidFill>
                <a:effectLst/>
                <a:uLnTx/>
                <a:uFillTx/>
                <a:latin typeface="Times New Roman" pitchFamily="18" charset="0"/>
                <a:cs typeface="Times New Roman" pitchFamily="18" charset="0"/>
              </a:rPr>
              <a:t>December 1992</a:t>
            </a:r>
            <a:r>
              <a:rPr kumimoji="0" lang="en-US" sz="2600" b="0" i="0" u="none" strike="noStrike" kern="1200" cap="none" spc="-50" normalizeH="0" baseline="0" noProof="0" dirty="0" smtClean="0">
                <a:ln>
                  <a:noFill/>
                </a:ln>
                <a:effectLst/>
                <a:uLnTx/>
                <a:uFillTx/>
                <a:latin typeface="Times New Roman" pitchFamily="18" charset="0"/>
                <a:cs typeface="Times New Roman" pitchFamily="18" charset="0"/>
              </a:rPr>
              <a:t>.” </a:t>
            </a:r>
          </a:p>
          <a:p>
            <a:pPr algn="just"/>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http://</a:t>
            </a:r>
            <a:r>
              <a:rPr lang="en-US" sz="1950" dirty="0" smtClean="0">
                <a:latin typeface="Times New Roman" pitchFamily="18" charset="0"/>
                <a:cs typeface="Times New Roman" pitchFamily="18" charset="0"/>
              </a:rPr>
              <a:t>espn.go.com/espn/elias?date=20130205</a:t>
            </a:r>
            <a:r>
              <a:rPr lang="en-US" sz="1950" dirty="0">
                <a:latin typeface="Times New Roman" pitchFamily="18" charset="0"/>
                <a:cs typeface="Times New Roman" pitchFamily="18" charset="0"/>
              </a:rPr>
              <a:t>)</a:t>
            </a:r>
            <a:endParaRPr kumimoji="0" lang="en-US" sz="1950" b="0" i="0" u="none" strike="noStrike" kern="1200" cap="none" spc="-50" normalizeH="0" baseline="0" noProof="0" dirty="0" smtClean="0">
              <a:ln>
                <a:noFill/>
              </a:ln>
              <a:effectLst/>
              <a:uLnTx/>
              <a:uFillTx/>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0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2378" y="3197562"/>
            <a:ext cx="6838950" cy="3276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71132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600438"/>
          </a:xfrm>
          <a:prstGeom prst="rect">
            <a:avLst/>
          </a:prstGeom>
        </p:spPr>
        <p:txBody>
          <a:bodyPr vert="horz" wrap="square" lIns="0" tIns="0" rIns="0" bIns="0" rtlCol="0">
            <a:spAutoFit/>
          </a:bodyPr>
          <a:lstStyle/>
          <a:p>
            <a:pPr>
              <a:buFont typeface="Wingdings" pitchFamily="2" charset="2"/>
              <a:buChar char="Ø"/>
            </a:pPr>
            <a:r>
              <a:rPr lang="en-US" sz="2600" dirty="0" smtClean="0">
                <a:solidFill>
                  <a:srgbClr val="F58026"/>
                </a:solidFill>
                <a:latin typeface="Times New Roman" pitchFamily="18" charset="0"/>
                <a:cs typeface="Times New Roman" pitchFamily="18" charset="0"/>
              </a:rPr>
              <a:t>Stores a </a:t>
            </a:r>
            <a:r>
              <a:rPr lang="en-US" sz="2600" dirty="0" err="1" smtClean="0">
                <a:solidFill>
                  <a:srgbClr val="F58026"/>
                </a:solidFill>
                <a:latin typeface="Times New Roman" pitchFamily="18" charset="0"/>
                <a:cs typeface="Times New Roman" pitchFamily="18" charset="0"/>
              </a:rPr>
              <a:t>tuple</a:t>
            </a:r>
            <a:r>
              <a:rPr lang="en-US" sz="2600" dirty="0" smtClean="0">
                <a:solidFill>
                  <a:srgbClr val="F58026"/>
                </a:solidFill>
                <a:latin typeface="Times New Roman" pitchFamily="18" charset="0"/>
                <a:cs typeface="Times New Roman" pitchFamily="18" charset="0"/>
              </a:rPr>
              <a:t> for every such constraint that qualifies it as a contextual skyline </a:t>
            </a:r>
            <a:r>
              <a:rPr lang="en-US" sz="2600" dirty="0" err="1" smtClean="0">
                <a:solidFill>
                  <a:srgbClr val="F58026"/>
                </a:solidFill>
                <a:latin typeface="Times New Roman" pitchFamily="18" charset="0"/>
                <a:cs typeface="Times New Roman" pitchFamily="18" charset="0"/>
              </a:rPr>
              <a:t>tuple</a:t>
            </a:r>
            <a:endParaRPr lang="en-US" sz="2600" dirty="0" smtClean="0">
              <a:solidFill>
                <a:schemeClr val="accent2">
                  <a:lumMod val="75000"/>
                </a:schemeClr>
              </a:solidFill>
              <a:latin typeface="Times New Roman" pitchFamily="18" charset="0"/>
              <a:cs typeface="Times New Roman" pitchFamily="18" charset="0"/>
            </a:endParaRPr>
          </a:p>
          <a:p>
            <a:pPr>
              <a:buFont typeface="Wingdings" pitchFamily="2" charset="2"/>
              <a:buChar char="Ø"/>
            </a:pPr>
            <a:r>
              <a:rPr lang="en-US" sz="2600" dirty="0" smtClean="0">
                <a:solidFill>
                  <a:srgbClr val="F58026"/>
                </a:solidFill>
                <a:latin typeface="Times New Roman" pitchFamily="18" charset="0"/>
                <a:cs typeface="Times New Roman" pitchFamily="18" charset="0"/>
              </a:rPr>
              <a:t>Traverses the constraints in</a:t>
            </a:r>
            <a:r>
              <a:rPr lang="en-US" sz="2600" dirty="0" smtClean="0">
                <a:solidFill>
                  <a:schemeClr val="accent3"/>
                </a:solidFill>
                <a:latin typeface="Times New Roman" pitchFamily="18" charset="0"/>
                <a:cs typeface="Times New Roman" pitchFamily="18" charset="0"/>
              </a:rPr>
              <a:t> </a:t>
            </a:r>
            <a:r>
              <a:rPr lang="en-US" sz="2600" i="1" dirty="0" smtClean="0">
                <a:solidFill>
                  <a:schemeClr val="accent3"/>
                </a:solidFill>
                <a:latin typeface="Monotype Corsiva" pitchFamily="66" charset="0"/>
                <a:cs typeface="Times New Roman" pitchFamily="18" charset="0"/>
              </a:rPr>
              <a:t>C</a:t>
            </a:r>
            <a:r>
              <a:rPr lang="en-US" sz="2600" i="1" dirty="0" smtClean="0">
                <a:solidFill>
                  <a:schemeClr val="accent3"/>
                </a:solidFill>
                <a:latin typeface="Times New Roman" pitchFamily="18" charset="0"/>
                <a:cs typeface="Times New Roman" pitchFamily="18" charset="0"/>
              </a:rPr>
              <a:t> </a:t>
            </a:r>
            <a:r>
              <a:rPr lang="en-US" sz="2600" i="1" baseline="30000" dirty="0" smtClean="0">
                <a:solidFill>
                  <a:schemeClr val="accent3"/>
                </a:solidFill>
                <a:latin typeface="Times New Roman" pitchFamily="18" charset="0"/>
                <a:cs typeface="Times New Roman" pitchFamily="18" charset="0"/>
              </a:rPr>
              <a:t>t </a:t>
            </a:r>
            <a:r>
              <a:rPr lang="en-US" sz="2600" dirty="0" smtClean="0">
                <a:solidFill>
                  <a:srgbClr val="F58026"/>
                </a:solidFill>
                <a:latin typeface="Times New Roman" pitchFamily="18" charset="0"/>
                <a:cs typeface="Times New Roman" pitchFamily="18" charset="0"/>
              </a:rPr>
              <a:t>in a bottom-up, breadth-first manner</a:t>
            </a:r>
            <a:endParaRPr lang="en-US" sz="2600" dirty="0" smtClean="0">
              <a:solidFill>
                <a:schemeClr val="accent2">
                  <a:lumMod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9" name="Content Placeholder 3"/>
          <p:cNvGraphicFramePr>
            <a:graphicFrameLocks/>
          </p:cNvGraphicFramePr>
          <p:nvPr>
            <p:extLst>
              <p:ext uri="{D42A27DB-BD31-4B8C-83A1-F6EECF244321}">
                <p14:modId xmlns:p14="http://schemas.microsoft.com/office/powerpoint/2010/main" val="945894978"/>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7" name="Rectangle 26"/>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7" name="Content Placeholder 3"/>
          <p:cNvGraphicFramePr>
            <a:graphicFrameLocks/>
          </p:cNvGraphicFramePr>
          <p:nvPr>
            <p:extLst>
              <p:ext uri="{D42A27DB-BD31-4B8C-83A1-F6EECF244321}">
                <p14:modId xmlns:p14="http://schemas.microsoft.com/office/powerpoint/2010/main" val="50254698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4</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c</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Rectangle 2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7" name="Content Placeholder 3"/>
          <p:cNvGraphicFramePr>
            <a:graphicFrameLocks/>
          </p:cNvGraphicFramePr>
          <p:nvPr>
            <p:extLst>
              <p:ext uri="{D42A27DB-BD31-4B8C-83A1-F6EECF244321}">
                <p14:modId xmlns:p14="http://schemas.microsoft.com/office/powerpoint/2010/main" val="461531604"/>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4</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c</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11</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Rectangle 2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7" name="Content Placeholder 3"/>
          <p:cNvGraphicFramePr>
            <a:graphicFrameLocks/>
          </p:cNvGraphicFramePr>
          <p:nvPr>
            <p:extLst>
              <p:ext uri="{D42A27DB-BD31-4B8C-83A1-F6EECF244321}">
                <p14:modId xmlns:p14="http://schemas.microsoft.com/office/powerpoint/2010/main" val="908277948"/>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4</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c</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Rectangle 2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9" name="Straight Arrow Connector 28"/>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7" name="Content Placeholder 3"/>
          <p:cNvGraphicFramePr>
            <a:graphicFrameLocks/>
          </p:cNvGraphicFramePr>
          <p:nvPr>
            <p:extLst>
              <p:ext uri="{D42A27DB-BD31-4B8C-83A1-F6EECF244321}">
                <p14:modId xmlns:p14="http://schemas.microsoft.com/office/powerpoint/2010/main" val="401400946"/>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4</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c</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11</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Rectangle 2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9" name="Straight Arrow Connector 28"/>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30" name="Straight Arrow Connector 29"/>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27" name="Content Placeholder 3"/>
          <p:cNvGraphicFramePr>
            <a:graphicFrameLocks/>
          </p:cNvGraphicFramePr>
          <p:nvPr>
            <p:extLst>
              <p:ext uri="{D42A27DB-BD31-4B8C-83A1-F6EECF244321}">
                <p14:modId xmlns:p14="http://schemas.microsoft.com/office/powerpoint/2010/main" val="2234873456"/>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1</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tx1"/>
                          </a:solidFill>
                          <a:effectLst/>
                          <a:latin typeface="Times New Roman" pitchFamily="18" charset="0"/>
                          <a:cs typeface="Times New Roman" pitchFamily="18" charset="0"/>
                        </a:rPr>
                        <a:t>t</a:t>
                      </a:r>
                      <a:r>
                        <a:rPr lang="en-US" sz="1750" i="1" baseline="-25000" dirty="0" smtClean="0">
                          <a:solidFill>
                            <a:schemeClr val="tx1"/>
                          </a:solidFill>
                          <a:effectLst/>
                          <a:latin typeface="Times New Roman" pitchFamily="18" charset="0"/>
                          <a:cs typeface="Times New Roman" pitchFamily="18" charset="0"/>
                        </a:rPr>
                        <a:t>2</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tx1"/>
                          </a:solidFill>
                          <a:effectLst/>
                          <a:latin typeface="Times New Roman" pitchFamily="18" charset="0"/>
                          <a:cs typeface="Times New Roman" pitchFamily="18" charset="0"/>
                        </a:rPr>
                        <a:t>b</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tx1"/>
                          </a:solidFill>
                          <a:effectLst/>
                          <a:latin typeface="Times New Roman" pitchFamily="18" charset="0"/>
                          <a:cs typeface="Times New Roman" pitchFamily="18" charset="0"/>
                        </a:rPr>
                        <a:t>c</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effectLst/>
                          <a:latin typeface="Times New Roman" pitchFamily="18" charset="0"/>
                          <a:cs typeface="Times New Roman" pitchFamily="18" charset="0"/>
                        </a:rPr>
                        <a:t>15</a:t>
                      </a:r>
                      <a:endParaRPr lang="en-US" sz="175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effectLst/>
                          <a:latin typeface="Times New Roman" pitchFamily="18" charset="0"/>
                          <a:cs typeface="Times New Roman" pitchFamily="18" charset="0"/>
                        </a:rPr>
                        <a:t>10</a:t>
                      </a:r>
                      <a:endParaRPr lang="en-US" sz="1750" dirty="0">
                        <a:solidFill>
                          <a:schemeClr val="tx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chemeClr val="bg1">
                              <a:lumMod val="75000"/>
                            </a:schemeClr>
                          </a:solidFill>
                          <a:latin typeface="Times New Roman" pitchFamily="18" charset="0"/>
                          <a:cs typeface="Times New Roman" pitchFamily="18" charset="0"/>
                        </a:rPr>
                        <a:t>a</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8" name="Rectangle 27"/>
          <p:cNvSpPr/>
          <p:nvPr/>
        </p:nvSpPr>
        <p:spPr bwMode="auto">
          <a:xfrm>
            <a:off x="1501245" y="1812535"/>
            <a:ext cx="1596797" cy="2457713"/>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29" name="Rectangle 28"/>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30" name="Straight Arrow Connector 29"/>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31" name="Straight Arrow Connector 30"/>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32" name="Straight Arrow Connector 31"/>
          <p:cNvCxnSpPr/>
          <p:nvPr/>
        </p:nvCxnSpPr>
        <p:spPr>
          <a:xfrm flipH="1">
            <a:off x="6797039" y="4698873"/>
            <a:ext cx="1051561"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rot="5400000" flipH="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val="3812786126"/>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1</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tx1"/>
                          </a:solidFill>
                          <a:effectLst/>
                          <a:latin typeface="Times New Roman" pitchFamily="18" charset="0"/>
                          <a:cs typeface="Times New Roman" pitchFamily="18" charset="0"/>
                        </a:rPr>
                        <a:t>t</a:t>
                      </a:r>
                      <a:r>
                        <a:rPr lang="en-US" sz="1750" i="1" baseline="-25000" dirty="0" smtClean="0">
                          <a:solidFill>
                            <a:schemeClr val="tx1"/>
                          </a:solidFill>
                          <a:effectLst/>
                          <a:latin typeface="Times New Roman" pitchFamily="18" charset="0"/>
                          <a:cs typeface="Times New Roman" pitchFamily="18" charset="0"/>
                        </a:rPr>
                        <a:t>2</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tx1"/>
                          </a:solidFill>
                          <a:effectLst/>
                          <a:latin typeface="Times New Roman" pitchFamily="18" charset="0"/>
                          <a:cs typeface="Times New Roman" pitchFamily="18" charset="0"/>
                        </a:rPr>
                        <a:t>b</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tx1"/>
                          </a:solidFill>
                          <a:effectLst/>
                          <a:latin typeface="Times New Roman" pitchFamily="18" charset="0"/>
                          <a:cs typeface="Times New Roman" pitchFamily="18" charset="0"/>
                        </a:rPr>
                        <a:t>c</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effectLst/>
                          <a:latin typeface="Times New Roman" pitchFamily="18" charset="0"/>
                          <a:cs typeface="Times New Roman" pitchFamily="18" charset="0"/>
                        </a:rPr>
                        <a:t>15</a:t>
                      </a:r>
                      <a:endParaRPr lang="en-US" sz="1750" dirty="0">
                        <a:solidFill>
                          <a:schemeClr val="tx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effectLst/>
                          <a:latin typeface="Times New Roman" pitchFamily="18" charset="0"/>
                          <a:cs typeface="Times New Roman" pitchFamily="18" charset="0"/>
                        </a:rPr>
                        <a:t>10</a:t>
                      </a:r>
                      <a:endParaRPr lang="en-US" sz="1750" dirty="0">
                        <a:solidFill>
                          <a:schemeClr val="tx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chemeClr val="bg1">
                              <a:lumMod val="75000"/>
                            </a:schemeClr>
                          </a:solidFill>
                          <a:latin typeface="Times New Roman" pitchFamily="18" charset="0"/>
                          <a:cs typeface="Times New Roman" pitchFamily="18" charset="0"/>
                        </a:rPr>
                        <a:t>a</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6" name="Rectangle 35"/>
          <p:cNvSpPr/>
          <p:nvPr/>
        </p:nvSpPr>
        <p:spPr bwMode="auto">
          <a:xfrm>
            <a:off x="1501245" y="1812535"/>
            <a:ext cx="1596797" cy="2449547"/>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Rectangle 3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37" name="Straight Arrow Connector 36"/>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39" name="Straight Arrow Connector 38"/>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p:nvPr/>
        </p:nvCxnSpPr>
        <p:spPr>
          <a:xfrm flipH="1">
            <a:off x="6797039" y="4698873"/>
            <a:ext cx="1051561"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rot="5400000" flipH="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val="662516809"/>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b</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6" name="Rectangle 35"/>
          <p:cNvSpPr/>
          <p:nvPr/>
        </p:nvSpPr>
        <p:spPr bwMode="auto">
          <a:xfrm>
            <a:off x="791549" y="1812535"/>
            <a:ext cx="914421" cy="2457713"/>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7" name="Rectangle 36"/>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38" name="Straight Arrow Connector 37"/>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39" name="Straight Arrow Connector 38"/>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p:nvPr/>
        </p:nvCxnSpPr>
        <p:spPr>
          <a:xfrm flipH="1">
            <a:off x="6797039" y="4698873"/>
            <a:ext cx="1051561"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p:nvPr/>
        </p:nvCxnSpPr>
        <p:spPr>
          <a:xfrm flipV="1">
            <a:off x="5196840" y="39726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Oval 6"/>
          <p:cNvSpPr/>
          <p:nvPr/>
        </p:nvSpPr>
        <p:spPr>
          <a:xfrm>
            <a:off x="6172200" y="335280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8" name="Oval 7"/>
          <p:cNvSpPr/>
          <p:nvPr/>
        </p:nvSpPr>
        <p:spPr>
          <a:xfrm>
            <a:off x="6172200" y="228600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9" name="Straight Arrow Connector 8"/>
          <p:cNvCxnSpPr>
            <a:stCxn id="21" idx="0"/>
            <a:endCxn id="8" idx="4"/>
          </p:cNvCxnSpPr>
          <p:nvPr/>
        </p:nvCxnSpPr>
        <p:spPr>
          <a:xfrm rot="5400000" flipH="1" flipV="1">
            <a:off x="5676900" y="240030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0" name="Straight Arrow Connector 9"/>
          <p:cNvCxnSpPr>
            <a:stCxn id="7" idx="0"/>
            <a:endCxn id="8" idx="4"/>
          </p:cNvCxnSpPr>
          <p:nvPr/>
        </p:nvCxnSpPr>
        <p:spPr>
          <a:xfrm rot="5400000" flipH="1" flipV="1">
            <a:off x="6438900" y="316230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1" name="Straight Arrow Connector 10"/>
          <p:cNvCxnSpPr>
            <a:stCxn id="22" idx="0"/>
            <a:endCxn id="8" idx="4"/>
          </p:cNvCxnSpPr>
          <p:nvPr/>
        </p:nvCxnSpPr>
        <p:spPr>
          <a:xfrm rot="16200000" flipV="1">
            <a:off x="7200900" y="240030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2" name="Rectangle 11"/>
          <p:cNvSpPr/>
          <p:nvPr/>
        </p:nvSpPr>
        <p:spPr>
          <a:xfrm>
            <a:off x="6050280" y="518160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13" name="Straight Arrow Connector 12"/>
          <p:cNvCxnSpPr/>
          <p:nvPr/>
        </p:nvCxnSpPr>
        <p:spPr>
          <a:xfrm>
            <a:off x="6629400" y="388620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4" name="Straight Arrow Connector 13"/>
          <p:cNvCxnSpPr/>
          <p:nvPr/>
        </p:nvCxnSpPr>
        <p:spPr>
          <a:xfrm rot="5400000">
            <a:off x="7961773" y="407782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5" name="Straight Arrow Connector 14"/>
          <p:cNvCxnSpPr/>
          <p:nvPr/>
        </p:nvCxnSpPr>
        <p:spPr>
          <a:xfrm rot="10800000" flipV="1">
            <a:off x="5105400" y="389004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a:endCxn id="24" idx="0"/>
          </p:cNvCxnSpPr>
          <p:nvPr/>
        </p:nvCxnSpPr>
        <p:spPr>
          <a:xfrm rot="10800000" flipV="1">
            <a:off x="6629400" y="388620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a:stCxn id="24" idx="0"/>
          </p:cNvCxnSpPr>
          <p:nvPr/>
        </p:nvCxnSpPr>
        <p:spPr>
          <a:xfrm rot="16200000" flipV="1">
            <a:off x="5638800" y="335280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stCxn id="12" idx="0"/>
            <a:endCxn id="24" idx="4"/>
          </p:cNvCxnSpPr>
          <p:nvPr/>
        </p:nvCxnSpPr>
        <p:spPr>
          <a:xfrm rot="16200000" flipV="1">
            <a:off x="6409944" y="494690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endCxn id="12" idx="0"/>
          </p:cNvCxnSpPr>
          <p:nvPr/>
        </p:nvCxnSpPr>
        <p:spPr>
          <a:xfrm rot="10800000" flipV="1">
            <a:off x="6644640" y="472440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endCxn id="12" idx="0"/>
          </p:cNvCxnSpPr>
          <p:nvPr/>
        </p:nvCxnSpPr>
        <p:spPr>
          <a:xfrm>
            <a:off x="5410200" y="480060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1" name="Oval 20"/>
          <p:cNvSpPr/>
          <p:nvPr/>
        </p:nvSpPr>
        <p:spPr>
          <a:xfrm>
            <a:off x="4648200" y="33528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2" name="Oval 21"/>
          <p:cNvSpPr/>
          <p:nvPr/>
        </p:nvSpPr>
        <p:spPr>
          <a:xfrm>
            <a:off x="7696200" y="335280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23" name="Oval 22"/>
          <p:cNvSpPr/>
          <p:nvPr/>
        </p:nvSpPr>
        <p:spPr>
          <a:xfrm>
            <a:off x="7696200" y="434340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sp>
        <p:nvSpPr>
          <p:cNvPr id="24" name="Oval 23"/>
          <p:cNvSpPr/>
          <p:nvPr/>
        </p:nvSpPr>
        <p:spPr>
          <a:xfrm>
            <a:off x="6172200" y="434340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,c</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25" name="Oval 24"/>
          <p:cNvSpPr/>
          <p:nvPr/>
        </p:nvSpPr>
        <p:spPr>
          <a:xfrm>
            <a:off x="4648200" y="434340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,b</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cxnSp>
        <p:nvCxnSpPr>
          <p:cNvPr id="26" name="Straight Arrow Connector 25"/>
          <p:cNvCxnSpPr/>
          <p:nvPr/>
        </p:nvCxnSpPr>
        <p:spPr>
          <a:xfrm rot="5400000" flipH="1" flipV="1">
            <a:off x="4913773" y="407782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7" name="Straight Connector 26"/>
          <p:cNvCxnSpPr/>
          <p:nvPr/>
        </p:nvCxnSpPr>
        <p:spPr>
          <a:xfrm rot="5400000" flipH="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flipH="1" flipV="1">
            <a:off x="7633728" y="4452616"/>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flipH="1" flipV="1">
            <a:off x="76317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flipH="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6159250" y="34764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flipH="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6159250" y="257397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35" name="Content Placeholder 3"/>
          <p:cNvGraphicFramePr>
            <a:graphicFrameLocks/>
          </p:cNvGraphicFramePr>
          <p:nvPr>
            <p:extLst>
              <p:ext uri="{D42A27DB-BD31-4B8C-83A1-F6EECF244321}">
                <p14:modId xmlns:p14="http://schemas.microsoft.com/office/powerpoint/2010/main" val="3777012279"/>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tx1"/>
                          </a:solidFill>
                          <a:latin typeface="Times New Roman" pitchFamily="18" charset="0"/>
                          <a:cs typeface="Times New Roman" pitchFamily="18" charset="0"/>
                        </a:rPr>
                        <a:t>t</a:t>
                      </a:r>
                      <a:r>
                        <a:rPr lang="en-US" sz="1750" i="1" baseline="-25000" dirty="0" smtClean="0">
                          <a:solidFill>
                            <a:schemeClr val="tx1"/>
                          </a:solidFill>
                          <a:latin typeface="Times New Roman" pitchFamily="18" charset="0"/>
                          <a:cs typeface="Times New Roman" pitchFamily="18" charset="0"/>
                        </a:rPr>
                        <a:t>1</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tx1"/>
                          </a:solidFill>
                          <a:latin typeface="Times New Roman" pitchFamily="18" charset="0"/>
                          <a:cs typeface="Times New Roman" pitchFamily="18" charset="0"/>
                        </a:rPr>
                        <a:t>a</a:t>
                      </a:r>
                      <a:r>
                        <a:rPr lang="en-US" sz="1750" i="1" baseline="-25000" dirty="0" smtClean="0">
                          <a:solidFill>
                            <a:schemeClr val="tx1"/>
                          </a:solidFill>
                          <a:latin typeface="Times New Roman" pitchFamily="18" charset="0"/>
                          <a:cs typeface="Times New Roman" pitchFamily="18" charset="0"/>
                        </a:rPr>
                        <a:t>1</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10</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15</a:t>
                      </a:r>
                      <a:endParaRPr lang="en-US" sz="1750" dirty="0">
                        <a:solidFill>
                          <a:schemeClr val="tx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b</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11</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36" name="Rectangle 35"/>
          <p:cNvSpPr/>
          <p:nvPr/>
        </p:nvSpPr>
        <p:spPr bwMode="auto">
          <a:xfrm>
            <a:off x="514867" y="5119843"/>
            <a:ext cx="4133334" cy="595157"/>
          </a:xfrm>
          <a:prstGeom prst="rect">
            <a:avLst/>
          </a:prstGeom>
          <a:solidFill>
            <a:schemeClr val="accent2">
              <a:lumMod val="50000"/>
              <a:alpha val="0"/>
            </a:schemeClr>
          </a:solidFill>
          <a:ln w="2222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just">
              <a:lnSpc>
                <a:spcPct val="90000"/>
              </a:lnSpc>
              <a:spcBef>
                <a:spcPct val="0"/>
              </a:spcBef>
            </a:pPr>
            <a:r>
              <a:rPr lang="en-US" sz="2600" spc="-100" dirty="0" smtClean="0">
                <a:ln w="3175">
                  <a:noFill/>
                </a:ln>
                <a:solidFill>
                  <a:schemeClr val="accent3"/>
                </a:solidFill>
                <a:latin typeface="Times New Roman" pitchFamily="18" charset="0"/>
                <a:cs typeface="Times New Roman" pitchFamily="18" charset="0"/>
              </a:rPr>
              <a:t>Total 6 comparisons in this case</a:t>
            </a:r>
            <a:endParaRPr lang="en-US" sz="2600" spc="-100" dirty="0">
              <a:ln w="3175">
                <a:noFill/>
              </a:ln>
              <a:solidFill>
                <a:schemeClr val="accent3"/>
              </a:solidFill>
              <a:latin typeface="Times New Roman" pitchFamily="18" charset="0"/>
              <a:cs typeface="Times New Roman" pitchFamily="18" charset="0"/>
            </a:endParaRPr>
          </a:p>
        </p:txBody>
      </p:sp>
      <p:sp>
        <p:nvSpPr>
          <p:cNvPr id="37" name="Rectangle 36"/>
          <p:cNvSpPr/>
          <p:nvPr/>
        </p:nvSpPr>
        <p:spPr bwMode="auto">
          <a:xfrm>
            <a:off x="791549" y="1812535"/>
            <a:ext cx="914421" cy="2457713"/>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8" name="Rectangle 3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39" name="Straight Arrow Connector 38"/>
          <p:cNvCxnSpPr/>
          <p:nvPr/>
        </p:nvCxnSpPr>
        <p:spPr>
          <a:xfrm flipV="1">
            <a:off x="6730365" y="48870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40" name="Straight Arrow Connector 39"/>
          <p:cNvCxnSpPr/>
          <p:nvPr/>
        </p:nvCxnSpPr>
        <p:spPr>
          <a:xfrm>
            <a:off x="5486400" y="4727448"/>
            <a:ext cx="1096983"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p:nvPr/>
        </p:nvCxnSpPr>
        <p:spPr>
          <a:xfrm flipH="1">
            <a:off x="6797039" y="4698873"/>
            <a:ext cx="1051561" cy="34290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p:nvPr/>
        </p:nvCxnSpPr>
        <p:spPr>
          <a:xfrm flipV="1">
            <a:off x="5196840" y="3972687"/>
            <a:ext cx="0" cy="208026"/>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dissolve">
                                      <p:cBhvr>
                                        <p:cTn id="7"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860509"/>
          </a:xfrm>
          <a:prstGeom prst="rect">
            <a:avLst/>
          </a:prstGeom>
        </p:spPr>
        <p:txBody>
          <a:bodyPr vert="horz" wrap="square" lIns="0" tIns="0" rIns="0" bIns="0" rtlCol="0">
            <a:spAutoFit/>
          </a:bodyPr>
          <a:lstStyle/>
          <a:p>
            <a:pPr algn="just"/>
            <a:r>
              <a:rPr lang="en-US" sz="2600" spc="-50" dirty="0">
                <a:latin typeface="Times New Roman" pitchFamily="18" charset="0"/>
                <a:cs typeface="Times New Roman" pitchFamily="18" charset="0"/>
              </a:rPr>
              <a:t>“The social world’s most viral photo ever generated 3.5 million likes, 170,000 comments and 460,000 shares by Wednesday afternoon</a:t>
            </a:r>
            <a:r>
              <a:rPr lang="en-US" sz="2600" spc="-50" dirty="0" smtClean="0">
                <a:latin typeface="Times New Roman" pitchFamily="18" charset="0"/>
                <a:cs typeface="Times New Roman" pitchFamily="18" charset="0"/>
              </a:rPr>
              <a:t>.” </a:t>
            </a:r>
          </a:p>
          <a:p>
            <a:pPr algn="just"/>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http://</a:t>
            </a:r>
            <a:r>
              <a:rPr lang="en-US" sz="1950" dirty="0" smtClean="0">
                <a:latin typeface="Times New Roman" pitchFamily="18" charset="0"/>
                <a:cs typeface="Times New Roman" pitchFamily="18" charset="0"/>
              </a:rPr>
              <a:t>www.cnbc.com/id/49728455/President </a:t>
            </a:r>
            <a:r>
              <a:rPr lang="en-US" sz="1950" dirty="0">
                <a:latin typeface="Times New Roman" pitchFamily="18" charset="0"/>
                <a:cs typeface="Times New Roman" pitchFamily="18" charset="0"/>
              </a:rPr>
              <a:t>Obama Sets New Social Media Record)</a:t>
            </a:r>
            <a:endParaRPr lang="en-US" sz="1950" spc="-50" dirty="0">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600" b="0" i="0" u="none" strike="noStrike" kern="1200" cap="none" spc="-50" normalizeH="0" baseline="0" noProof="0" dirty="0" smtClean="0">
              <a:ln>
                <a:noFill/>
              </a:ln>
              <a:effectLst/>
              <a:uLnTx/>
              <a:uFillTx/>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728" y="3020316"/>
            <a:ext cx="3911134" cy="3370922"/>
          </a:xfrm>
          <a:prstGeom prst="rect">
            <a:avLst/>
          </a:prstGeom>
        </p:spPr>
      </p:pic>
    </p:spTree>
    <p:extLst>
      <p:ext uri="{BB962C8B-B14F-4D97-AF65-F5344CB8AC3E}">
        <p14:creationId xmlns:p14="http://schemas.microsoft.com/office/powerpoint/2010/main" val="3042978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7"/>
            <a:ext cx="8571207" cy="2400657"/>
          </a:xfrm>
          <a:prstGeom prst="rect">
            <a:avLst/>
          </a:prstGeom>
        </p:spPr>
        <p:txBody>
          <a:bodyPr vert="horz" wrap="square" lIns="0" tIns="0" rIns="0" bIns="0" rtlCol="0">
            <a:spAutoFit/>
          </a:bodyPr>
          <a:lstStyle/>
          <a:p>
            <a:pPr>
              <a:buFont typeface="Wingdings" pitchFamily="2" charset="2"/>
              <a:buChar char="Ø"/>
            </a:pPr>
            <a:r>
              <a:rPr lang="en-US" sz="2600" dirty="0" smtClean="0">
                <a:solidFill>
                  <a:srgbClr val="F58026"/>
                </a:solidFill>
                <a:latin typeface="Times New Roman" pitchFamily="18" charset="0"/>
                <a:cs typeface="Times New Roman" pitchFamily="18" charset="0"/>
              </a:rPr>
              <a:t>Cons of </a:t>
            </a:r>
            <a:r>
              <a:rPr lang="en-US" sz="2600" dirty="0" err="1" smtClean="0">
                <a:solidFill>
                  <a:srgbClr val="F58026"/>
                </a:solidFill>
                <a:latin typeface="Times New Roman" pitchFamily="18" charset="0"/>
                <a:cs typeface="Times New Roman" pitchFamily="18" charset="0"/>
              </a:rPr>
              <a:t>BottomUp</a:t>
            </a:r>
            <a:endParaRPr lang="en-US" sz="2600" dirty="0" smtClean="0">
              <a:solidFill>
                <a:srgbClr val="F58026"/>
              </a:solidFill>
              <a:latin typeface="Times New Roman" pitchFamily="18" charset="0"/>
              <a:cs typeface="Times New Roman" pitchFamily="18" charset="0"/>
            </a:endParaRPr>
          </a:p>
          <a:p>
            <a:pPr lvl="1">
              <a:buFont typeface="Wingdings" pitchFamily="2" charset="2"/>
              <a:buChar char="§"/>
            </a:pPr>
            <a:r>
              <a:rPr lang="en-US" sz="2600" dirty="0" smtClean="0">
                <a:latin typeface="Times New Roman" pitchFamily="18" charset="0"/>
                <a:cs typeface="Times New Roman" pitchFamily="18" charset="0"/>
              </a:rPr>
              <a:t>Repetitive storage</a:t>
            </a:r>
            <a:r>
              <a:rPr lang="en-US" sz="2600" dirty="0" smtClean="0">
                <a:solidFill>
                  <a:schemeClr val="accent6"/>
                </a:solidFill>
                <a:latin typeface="Times New Roman" pitchFamily="18" charset="0"/>
                <a:cs typeface="Times New Roman" pitchFamily="18" charset="0"/>
              </a:rPr>
              <a:t>: </a:t>
            </a:r>
            <a:r>
              <a:rPr lang="en-US" sz="2600" dirty="0" smtClean="0">
                <a:solidFill>
                  <a:srgbClr val="C00000"/>
                </a:solidFill>
                <a:latin typeface="Times New Roman" pitchFamily="18" charset="0"/>
                <a:cs typeface="Times New Roman" pitchFamily="18" charset="0"/>
              </a:rPr>
              <a:t>space complexity </a:t>
            </a:r>
          </a:p>
          <a:p>
            <a:pPr lvl="1">
              <a:buFont typeface="Wingdings" pitchFamily="2" charset="2"/>
              <a:buChar char="§"/>
            </a:pPr>
            <a:r>
              <a:rPr lang="en-US" sz="2600" dirty="0" smtClean="0">
                <a:latin typeface="Times New Roman" pitchFamily="18" charset="0"/>
                <a:cs typeface="Times New Roman" pitchFamily="18" charset="0"/>
              </a:rPr>
              <a:t>Repetitive comparisons</a:t>
            </a:r>
            <a:r>
              <a:rPr lang="en-US" sz="2600" dirty="0" smtClean="0">
                <a:solidFill>
                  <a:srgbClr val="F58026"/>
                </a:solidFill>
                <a:latin typeface="Times New Roman" pitchFamily="18" charset="0"/>
                <a:cs typeface="Times New Roman" pitchFamily="18" charset="0"/>
              </a:rPr>
              <a:t>: </a:t>
            </a:r>
            <a:r>
              <a:rPr lang="en-US" sz="2600" dirty="0" smtClean="0">
                <a:solidFill>
                  <a:srgbClr val="C00000"/>
                </a:solidFill>
                <a:latin typeface="Times New Roman" pitchFamily="18" charset="0"/>
                <a:cs typeface="Times New Roman" pitchFamily="18" charset="0"/>
              </a:rPr>
              <a:t>time complexity</a:t>
            </a:r>
          </a:p>
          <a:p>
            <a:pPr lvl="1">
              <a:buFont typeface="Wingdings" pitchFamily="2" charset="2"/>
              <a:buChar char="§"/>
            </a:pPr>
            <a:endParaRPr lang="en-US" sz="2600" dirty="0" smtClean="0">
              <a:solidFill>
                <a:srgbClr val="C00000"/>
              </a:solidFill>
              <a:latin typeface="Times New Roman" pitchFamily="18" charset="0"/>
              <a:cs typeface="Times New Roman" pitchFamily="18" charset="0"/>
            </a:endParaRPr>
          </a:p>
          <a:p>
            <a:pPr algn="ctr"/>
            <a:endParaRPr lang="en-US" sz="2600" dirty="0" smtClean="0">
              <a:solidFill>
                <a:schemeClr val="accent2">
                  <a:lumMod val="75000"/>
                </a:schemeClr>
              </a:solidFill>
              <a:latin typeface="Times New Roman" pitchFamily="18" charset="0"/>
              <a:cs typeface="Times New Roman" pitchFamily="18" charset="0"/>
            </a:endParaRPr>
          </a:p>
          <a:p>
            <a:pPr algn="just"/>
            <a:r>
              <a:rPr lang="en-US" sz="2600" dirty="0" smtClean="0">
                <a:solidFill>
                  <a:schemeClr val="accent2">
                    <a:lumMod val="75000"/>
                  </a:schemeClr>
                </a:solidFill>
                <a:latin typeface="Times New Roman" pitchFamily="18" charset="0"/>
                <a:cs typeface="Times New Roman" pitchFamily="18" charset="0"/>
              </a:rPr>
              <a:t> </a:t>
            </a:r>
          </a:p>
        </p:txBody>
      </p:sp>
      <p:sp>
        <p:nvSpPr>
          <p:cNvPr id="4" name="Rectangle 3"/>
          <p:cNvSpPr/>
          <p:nvPr/>
        </p:nvSpPr>
        <p:spPr bwMode="auto">
          <a:xfrm>
            <a:off x="327547" y="4223866"/>
            <a:ext cx="8543499" cy="457200"/>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600" dirty="0" err="1" smtClean="0">
                <a:solidFill>
                  <a:srgbClr val="4D4D4D"/>
                </a:solidFill>
                <a:latin typeface="Times New Roman" pitchFamily="18" charset="0"/>
                <a:cs typeface="Times New Roman" pitchFamily="18" charset="0"/>
              </a:rPr>
              <a:t>TopDown</a:t>
            </a:r>
            <a:r>
              <a:rPr lang="en-US" sz="2600" dirty="0" smtClean="0">
                <a:solidFill>
                  <a:srgbClr val="4D4D4D"/>
                </a:solidFill>
                <a:latin typeface="Times New Roman" pitchFamily="18" charset="0"/>
                <a:cs typeface="Times New Roman" pitchFamily="18" charset="0"/>
              </a:rPr>
              <a:t> stores a tuple for its </a:t>
            </a:r>
            <a:r>
              <a:rPr lang="en-US" sz="2600" dirty="0" smtClean="0">
                <a:solidFill>
                  <a:srgbClr val="00B050"/>
                </a:solidFill>
                <a:latin typeface="Times New Roman" pitchFamily="18" charset="0"/>
                <a:cs typeface="Times New Roman" pitchFamily="18" charset="0"/>
              </a:rPr>
              <a:t>maximal skyline constraints</a:t>
            </a:r>
            <a:r>
              <a:rPr lang="en-US" sz="2600" dirty="0" smtClean="0">
                <a:solidFill>
                  <a:schemeClr val="accent6"/>
                </a:solidFill>
                <a:latin typeface="Times New Roman" pitchFamily="18" charset="0"/>
                <a:cs typeface="Times New Roman" pitchFamily="18" charset="0"/>
              </a:rPr>
              <a:t> </a:t>
            </a:r>
            <a:r>
              <a:rPr lang="en-US" sz="2600" dirty="0" smtClean="0">
                <a:solidFill>
                  <a:srgbClr val="4D4D4D"/>
                </a:solidFill>
                <a:latin typeface="Times New Roman" pitchFamily="18" charset="0"/>
                <a:cs typeface="Times New Roman" pitchFamily="18" charset="0"/>
              </a:rPr>
              <a:t>only.</a:t>
            </a:r>
            <a:endParaRPr lang="en-US" sz="2600" spc="-50" dirty="0" smtClean="0">
              <a:solidFill>
                <a:srgbClr val="4D4D4D"/>
              </a:soli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30" name="Text Placeholder 2"/>
          <p:cNvSpPr txBox="1">
            <a:spLocks/>
          </p:cNvSpPr>
          <p:nvPr/>
        </p:nvSpPr>
        <p:spPr>
          <a:xfrm>
            <a:off x="190655" y="1059779"/>
            <a:ext cx="8571207" cy="861774"/>
          </a:xfrm>
          <a:prstGeom prst="rect">
            <a:avLst/>
          </a:prstGeom>
        </p:spPr>
        <p:txBody>
          <a:bodyPr vert="horz" wrap="square" lIns="0" tIns="0" rIns="0" bIns="0" rtlCol="0">
            <a:spAutoFit/>
          </a:bodyPr>
          <a:lstStyle/>
          <a:p>
            <a:pPr algn="just"/>
            <a:r>
              <a:rPr lang="en-US" sz="2800" dirty="0">
                <a:solidFill>
                  <a:schemeClr val="accent1">
                    <a:lumMod val="75000"/>
                  </a:schemeClr>
                </a:solidFill>
                <a:latin typeface="Times New Roman" pitchFamily="18" charset="0"/>
                <a:cs typeface="Times New Roman" pitchFamily="18" charset="0"/>
              </a:rPr>
              <a:t>Skyline </a:t>
            </a:r>
            <a:r>
              <a:rPr lang="en-US" sz="2800" dirty="0" smtClean="0">
                <a:solidFill>
                  <a:schemeClr val="accent1">
                    <a:lumMod val="75000"/>
                  </a:schemeClr>
                </a:solidFill>
                <a:latin typeface="Times New Roman" pitchFamily="18" charset="0"/>
                <a:cs typeface="Times New Roman" pitchFamily="18" charset="0"/>
              </a:rPr>
              <a:t>Constraints </a:t>
            </a:r>
          </a:p>
          <a:p>
            <a:pPr algn="just"/>
            <a:r>
              <a:rPr lang="en-US" sz="2800" dirty="0" smtClean="0">
                <a:latin typeface="Times New Roman" pitchFamily="18" charset="0"/>
                <a:cs typeface="Times New Roman" pitchFamily="18" charset="0"/>
              </a:rPr>
              <a:t>	Constraints </a:t>
            </a:r>
            <a:r>
              <a:rPr lang="en-US" sz="2800" dirty="0">
                <a:latin typeface="Times New Roman" pitchFamily="18" charset="0"/>
                <a:cs typeface="Times New Roman" pitchFamily="18" charset="0"/>
              </a:rPr>
              <a:t>whose contextual skylines include </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a:t>
            </a:r>
            <a:endParaRPr lang="en-US" sz="2800" spc="-50" dirty="0">
              <a:latin typeface="Times New Roman" pitchFamily="18" charset="0"/>
              <a:ea typeface="Segoe UI" pitchFamily="34" charset="0"/>
              <a:cs typeface="Times New Roman" pitchFamily="18" charset="0"/>
            </a:endParaRPr>
          </a:p>
        </p:txBody>
      </p:sp>
      <p:graphicFrame>
        <p:nvGraphicFramePr>
          <p:cNvPr id="31" name="Content Placeholder 3"/>
          <p:cNvGraphicFramePr>
            <a:graphicFrameLocks/>
          </p:cNvGraphicFramePr>
          <p:nvPr>
            <p:extLst>
              <p:ext uri="{D42A27DB-BD31-4B8C-83A1-F6EECF244321}">
                <p14:modId xmlns:p14="http://schemas.microsoft.com/office/powerpoint/2010/main" val="2342355993"/>
              </p:ext>
            </p:extLst>
          </p:nvPr>
        </p:nvGraphicFramePr>
        <p:xfrm>
          <a:off x="388958" y="3567871"/>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r>
            </a:tbl>
          </a:graphicData>
        </a:graphic>
      </p:graphicFrame>
      <p:sp>
        <p:nvSpPr>
          <p:cNvPr id="32" name="Rectangle 31"/>
          <p:cNvSpPr/>
          <p:nvPr/>
        </p:nvSpPr>
        <p:spPr bwMode="auto">
          <a:xfrm>
            <a:off x="2860343" y="3513394"/>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3" name="Oval 32"/>
          <p:cNvSpPr/>
          <p:nvPr/>
        </p:nvSpPr>
        <p:spPr>
          <a:xfrm>
            <a:off x="6172200" y="370905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34" name="Oval 33"/>
          <p:cNvSpPr/>
          <p:nvPr/>
        </p:nvSpPr>
        <p:spPr>
          <a:xfrm>
            <a:off x="6172200" y="264225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35" name="Straight Arrow Connector 34"/>
          <p:cNvCxnSpPr>
            <a:stCxn id="47" idx="0"/>
            <a:endCxn id="34" idx="4"/>
          </p:cNvCxnSpPr>
          <p:nvPr/>
        </p:nvCxnSpPr>
        <p:spPr>
          <a:xfrm rot="5400000" flipH="1" flipV="1">
            <a:off x="5676900" y="275655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33" idx="0"/>
            <a:endCxn id="34" idx="4"/>
          </p:cNvCxnSpPr>
          <p:nvPr/>
        </p:nvCxnSpPr>
        <p:spPr>
          <a:xfrm rot="5400000" flipH="1" flipV="1">
            <a:off x="6438900" y="351855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8" idx="0"/>
            <a:endCxn id="34" idx="4"/>
          </p:cNvCxnSpPr>
          <p:nvPr/>
        </p:nvCxnSpPr>
        <p:spPr>
          <a:xfrm rot="16200000" flipV="1">
            <a:off x="7200900" y="275655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8" name="Rectangle 37"/>
          <p:cNvSpPr/>
          <p:nvPr/>
        </p:nvSpPr>
        <p:spPr>
          <a:xfrm>
            <a:off x="6050280" y="553785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cxnSp>
        <p:nvCxnSpPr>
          <p:cNvPr id="39" name="Straight Arrow Connector 38"/>
          <p:cNvCxnSpPr/>
          <p:nvPr/>
        </p:nvCxnSpPr>
        <p:spPr>
          <a:xfrm>
            <a:off x="6629400" y="424245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p:nvPr/>
        </p:nvCxnSpPr>
        <p:spPr>
          <a:xfrm rot="5400000">
            <a:off x="7961773" y="443407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p:nvPr/>
        </p:nvCxnSpPr>
        <p:spPr>
          <a:xfrm rot="10800000" flipV="1">
            <a:off x="5105400" y="424629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endCxn id="50" idx="0"/>
          </p:cNvCxnSpPr>
          <p:nvPr/>
        </p:nvCxnSpPr>
        <p:spPr>
          <a:xfrm rot="10800000" flipV="1">
            <a:off x="6629400" y="424245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50" idx="0"/>
          </p:cNvCxnSpPr>
          <p:nvPr/>
        </p:nvCxnSpPr>
        <p:spPr>
          <a:xfrm rot="16200000" flipV="1">
            <a:off x="5638800" y="370905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stCxn id="38" idx="0"/>
            <a:endCxn id="50" idx="4"/>
          </p:cNvCxnSpPr>
          <p:nvPr/>
        </p:nvCxnSpPr>
        <p:spPr>
          <a:xfrm rot="16200000" flipV="1">
            <a:off x="6409944" y="530315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endCxn id="38" idx="0"/>
          </p:cNvCxnSpPr>
          <p:nvPr/>
        </p:nvCxnSpPr>
        <p:spPr>
          <a:xfrm rot="10800000" flipV="1">
            <a:off x="6644640" y="508065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6" name="Straight Arrow Connector 45"/>
          <p:cNvCxnSpPr>
            <a:endCxn id="38" idx="0"/>
          </p:cNvCxnSpPr>
          <p:nvPr/>
        </p:nvCxnSpPr>
        <p:spPr>
          <a:xfrm>
            <a:off x="5410200" y="515685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7" name="Oval 46"/>
          <p:cNvSpPr/>
          <p:nvPr/>
        </p:nvSpPr>
        <p:spPr>
          <a:xfrm>
            <a:off x="4648200" y="3709050"/>
            <a:ext cx="914400" cy="384048"/>
          </a:xfrm>
          <a:prstGeom prst="ellipse">
            <a:avLst/>
          </a:prstGeom>
          <a:solidFill>
            <a:schemeClr val="accent1">
              <a:lumMod val="60000"/>
              <a:lumOff val="40000"/>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70C0"/>
                </a:solidFill>
                <a:latin typeface="Times New Roman" pitchFamily="18" charset="0"/>
                <a:cs typeface="Times New Roman" pitchFamily="18" charset="0"/>
              </a:rPr>
              <a:t>a</a:t>
            </a:r>
            <a:r>
              <a:rPr lang="en-US" sz="2000" b="1" baseline="-25000" dirty="0" smtClean="0">
                <a:solidFill>
                  <a:srgbClr val="0070C0"/>
                </a:solidFill>
                <a:latin typeface="Times New Roman" pitchFamily="18" charset="0"/>
                <a:cs typeface="Times New Roman" pitchFamily="18" charset="0"/>
              </a:rPr>
              <a:t>1</a:t>
            </a:r>
          </a:p>
          <a:p>
            <a:pPr algn="ctr"/>
            <a:r>
              <a:rPr lang="en-US" sz="2000" b="1" dirty="0" smtClean="0">
                <a:solidFill>
                  <a:srgbClr val="0070C0"/>
                </a:solidFill>
                <a:latin typeface="Times New Roman" pitchFamily="18" charset="0"/>
                <a:cs typeface="Times New Roman" pitchFamily="18" charset="0"/>
              </a:rPr>
              <a:t>{t</a:t>
            </a:r>
            <a:r>
              <a:rPr lang="en-US" sz="2000" b="1" baseline="-25000" dirty="0" smtClean="0">
                <a:solidFill>
                  <a:srgbClr val="0070C0"/>
                </a:solidFill>
                <a:latin typeface="Times New Roman" pitchFamily="18" charset="0"/>
                <a:cs typeface="Times New Roman" pitchFamily="18" charset="0"/>
              </a:rPr>
              <a:t>2</a:t>
            </a:r>
            <a:r>
              <a:rPr lang="en-US" sz="2000" b="1" dirty="0" smtClean="0">
                <a:solidFill>
                  <a:srgbClr val="0070C0"/>
                </a:solidFill>
                <a:latin typeface="Times New Roman" pitchFamily="18" charset="0"/>
                <a:cs typeface="Times New Roman" pitchFamily="18" charset="0"/>
              </a:rPr>
              <a:t>,t</a:t>
            </a:r>
            <a:r>
              <a:rPr lang="en-US" sz="2000" b="1" baseline="-25000" dirty="0" smtClean="0">
                <a:solidFill>
                  <a:srgbClr val="0070C0"/>
                </a:solidFill>
                <a:latin typeface="Times New Roman" pitchFamily="18" charset="0"/>
                <a:cs typeface="Times New Roman" pitchFamily="18" charset="0"/>
              </a:rPr>
              <a:t>5</a:t>
            </a:r>
            <a:r>
              <a:rPr lang="en-US" sz="2000" b="1" dirty="0" smtClean="0">
                <a:solidFill>
                  <a:srgbClr val="0070C0"/>
                </a:solidFill>
                <a:latin typeface="Times New Roman" pitchFamily="18" charset="0"/>
                <a:cs typeface="Times New Roman" pitchFamily="18" charset="0"/>
              </a:rPr>
              <a:t>}</a:t>
            </a:r>
          </a:p>
        </p:txBody>
      </p:sp>
      <p:sp>
        <p:nvSpPr>
          <p:cNvPr id="48" name="Oval 47"/>
          <p:cNvSpPr/>
          <p:nvPr/>
        </p:nvSpPr>
        <p:spPr>
          <a:xfrm>
            <a:off x="7696200" y="370905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49" name="Oval 48"/>
          <p:cNvSpPr/>
          <p:nvPr/>
        </p:nvSpPr>
        <p:spPr>
          <a:xfrm>
            <a:off x="7696200" y="469965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50" name="Oval 49"/>
          <p:cNvSpPr/>
          <p:nvPr/>
        </p:nvSpPr>
        <p:spPr>
          <a:xfrm>
            <a:off x="6172200" y="469965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sp>
        <p:nvSpPr>
          <p:cNvPr id="51" name="Oval 50"/>
          <p:cNvSpPr/>
          <p:nvPr/>
        </p:nvSpPr>
        <p:spPr>
          <a:xfrm>
            <a:off x="4648200" y="469965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endParaRPr lang="en-US" sz="2000" b="1" dirty="0" smtClean="0">
              <a:solidFill>
                <a:schemeClr val="accent1">
                  <a:lumMod val="75000"/>
                </a:schemeClr>
              </a:solidFill>
              <a:latin typeface="Times New Roman" pitchFamily="18" charset="0"/>
              <a:cs typeface="Times New Roman" pitchFamily="18" charset="0"/>
            </a:endParaRP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cxnSp>
        <p:nvCxnSpPr>
          <p:cNvPr id="52" name="Straight Arrow Connector 51"/>
          <p:cNvCxnSpPr/>
          <p:nvPr/>
        </p:nvCxnSpPr>
        <p:spPr>
          <a:xfrm rot="5400000" flipH="1" flipV="1">
            <a:off x="4913773" y="443407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510801922"/>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30" name="Content Placeholder 3"/>
          <p:cNvGraphicFramePr>
            <a:graphicFrameLocks/>
          </p:cNvGraphicFramePr>
          <p:nvPr>
            <p:extLst>
              <p:ext uri="{D42A27DB-BD31-4B8C-83A1-F6EECF244321}">
                <p14:modId xmlns:p14="http://schemas.microsoft.com/office/powerpoint/2010/main" val="2468732409"/>
              </p:ext>
            </p:extLst>
          </p:nvPr>
        </p:nvGraphicFramePr>
        <p:xfrm>
          <a:off x="388958" y="3567871"/>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r>
            </a:tbl>
          </a:graphicData>
        </a:graphic>
      </p:graphicFrame>
      <p:sp>
        <p:nvSpPr>
          <p:cNvPr id="31" name="Rectangle 30"/>
          <p:cNvSpPr/>
          <p:nvPr/>
        </p:nvSpPr>
        <p:spPr bwMode="auto">
          <a:xfrm>
            <a:off x="2860343" y="3513394"/>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Text Placeholder 2"/>
          <p:cNvSpPr txBox="1">
            <a:spLocks/>
          </p:cNvSpPr>
          <p:nvPr/>
        </p:nvSpPr>
        <p:spPr>
          <a:xfrm>
            <a:off x="190655" y="1059779"/>
            <a:ext cx="8571207" cy="1292662"/>
          </a:xfrm>
          <a:prstGeom prst="rect">
            <a:avLst/>
          </a:prstGeom>
        </p:spPr>
        <p:txBody>
          <a:bodyPr vert="horz" wrap="square" lIns="0" tIns="0" rIns="0" bIns="0" rtlCol="0">
            <a:spAutoFit/>
          </a:bodyPr>
          <a:lstStyle/>
          <a:p>
            <a:pPr algn="just"/>
            <a:r>
              <a:rPr lang="en-US" sz="2800" dirty="0" smtClean="0">
                <a:solidFill>
                  <a:srgbClr val="C00000"/>
                </a:solidFill>
                <a:latin typeface="Times New Roman" pitchFamily="18" charset="0"/>
                <a:cs typeface="Times New Roman" pitchFamily="18" charset="0"/>
              </a:rPr>
              <a:t>Maximal </a:t>
            </a:r>
            <a:r>
              <a:rPr lang="en-US" sz="2800" dirty="0">
                <a:solidFill>
                  <a:srgbClr val="C00000"/>
                </a:solidFill>
                <a:latin typeface="Times New Roman" pitchFamily="18" charset="0"/>
                <a:cs typeface="Times New Roman" pitchFamily="18" charset="0"/>
              </a:rPr>
              <a:t>Skyline </a:t>
            </a:r>
            <a:r>
              <a:rPr lang="en-US" sz="2800" dirty="0" smtClean="0">
                <a:solidFill>
                  <a:srgbClr val="C00000"/>
                </a:solidFill>
                <a:latin typeface="Times New Roman" pitchFamily="18" charset="0"/>
                <a:cs typeface="Times New Roman" pitchFamily="18" charset="0"/>
              </a:rPr>
              <a:t>Constraints</a:t>
            </a:r>
          </a:p>
          <a:p>
            <a:pPr lvl="1" algn="just"/>
            <a:r>
              <a:rPr lang="en-US" sz="2800" dirty="0" smtClean="0">
                <a:latin typeface="Times New Roman" pitchFamily="18" charset="0"/>
                <a:cs typeface="Times New Roman" pitchFamily="18" charset="0"/>
              </a:rPr>
              <a:t>Constraints </a:t>
            </a:r>
            <a:r>
              <a:rPr lang="en-US" sz="2800" dirty="0">
                <a:latin typeface="Times New Roman" pitchFamily="18" charset="0"/>
                <a:cs typeface="Times New Roman" pitchFamily="18" charset="0"/>
              </a:rPr>
              <a:t>not subsumed by any other skyline constraints of </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a:t>
            </a:r>
            <a:endParaRPr lang="en-US" sz="2800" spc="-50" dirty="0">
              <a:latin typeface="Monotype Corsiva" pitchFamily="66" charset="0"/>
              <a:ea typeface="Segoe UI" pitchFamily="34" charset="0"/>
              <a:cs typeface="Times New Roman" pitchFamily="18" charset="0"/>
            </a:endParaRPr>
          </a:p>
        </p:txBody>
      </p:sp>
      <p:sp>
        <p:nvSpPr>
          <p:cNvPr id="29" name="Oval 28"/>
          <p:cNvSpPr/>
          <p:nvPr/>
        </p:nvSpPr>
        <p:spPr>
          <a:xfrm>
            <a:off x="6172200" y="3709050"/>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33" name="Oval 32"/>
          <p:cNvSpPr/>
          <p:nvPr/>
        </p:nvSpPr>
        <p:spPr>
          <a:xfrm>
            <a:off x="6172200" y="2642250"/>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34" name="Straight Arrow Connector 33"/>
          <p:cNvCxnSpPr>
            <a:stCxn id="46" idx="0"/>
            <a:endCxn id="33" idx="4"/>
          </p:cNvCxnSpPr>
          <p:nvPr/>
        </p:nvCxnSpPr>
        <p:spPr>
          <a:xfrm rot="5400000" flipH="1" flipV="1">
            <a:off x="5676900" y="2756550"/>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a:stCxn id="29" idx="0"/>
            <a:endCxn id="33" idx="4"/>
          </p:cNvCxnSpPr>
          <p:nvPr/>
        </p:nvCxnSpPr>
        <p:spPr>
          <a:xfrm rot="5400000" flipH="1" flipV="1">
            <a:off x="6438900" y="3518550"/>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stCxn id="47" idx="0"/>
            <a:endCxn id="33" idx="4"/>
          </p:cNvCxnSpPr>
          <p:nvPr/>
        </p:nvCxnSpPr>
        <p:spPr>
          <a:xfrm rot="16200000" flipV="1">
            <a:off x="7200900" y="2756550"/>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7" name="Rectangle 36"/>
          <p:cNvSpPr/>
          <p:nvPr/>
        </p:nvSpPr>
        <p:spPr>
          <a:xfrm>
            <a:off x="6050280" y="5537850"/>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cxnSp>
        <p:nvCxnSpPr>
          <p:cNvPr id="38" name="Straight Arrow Connector 37"/>
          <p:cNvCxnSpPr/>
          <p:nvPr/>
        </p:nvCxnSpPr>
        <p:spPr>
          <a:xfrm>
            <a:off x="6629400" y="4242450"/>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p:nvPr/>
        </p:nvCxnSpPr>
        <p:spPr>
          <a:xfrm rot="5400000">
            <a:off x="7961773" y="4434077"/>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p:nvPr/>
        </p:nvCxnSpPr>
        <p:spPr>
          <a:xfrm rot="10800000" flipV="1">
            <a:off x="5105400" y="4246292"/>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1" name="Straight Arrow Connector 40"/>
          <p:cNvCxnSpPr>
            <a:endCxn id="49" idx="0"/>
          </p:cNvCxnSpPr>
          <p:nvPr/>
        </p:nvCxnSpPr>
        <p:spPr>
          <a:xfrm rot="10800000" flipV="1">
            <a:off x="6629400" y="4242450"/>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2" name="Straight Arrow Connector 41"/>
          <p:cNvCxnSpPr>
            <a:stCxn id="49" idx="0"/>
          </p:cNvCxnSpPr>
          <p:nvPr/>
        </p:nvCxnSpPr>
        <p:spPr>
          <a:xfrm rot="16200000" flipV="1">
            <a:off x="5638800" y="3709050"/>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3" name="Straight Arrow Connector 42"/>
          <p:cNvCxnSpPr>
            <a:stCxn id="37" idx="0"/>
            <a:endCxn id="49" idx="4"/>
          </p:cNvCxnSpPr>
          <p:nvPr/>
        </p:nvCxnSpPr>
        <p:spPr>
          <a:xfrm rot="16200000" flipV="1">
            <a:off x="6409944" y="5303154"/>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4" name="Straight Arrow Connector 43"/>
          <p:cNvCxnSpPr>
            <a:endCxn id="37" idx="0"/>
          </p:cNvCxnSpPr>
          <p:nvPr/>
        </p:nvCxnSpPr>
        <p:spPr>
          <a:xfrm rot="10800000" flipV="1">
            <a:off x="6644640" y="5080650"/>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5" name="Straight Arrow Connector 44"/>
          <p:cNvCxnSpPr>
            <a:endCxn id="37" idx="0"/>
          </p:cNvCxnSpPr>
          <p:nvPr/>
        </p:nvCxnSpPr>
        <p:spPr>
          <a:xfrm>
            <a:off x="5410200" y="5156850"/>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6" name="Oval 45"/>
          <p:cNvSpPr/>
          <p:nvPr/>
        </p:nvSpPr>
        <p:spPr>
          <a:xfrm>
            <a:off x="4648200" y="3709050"/>
            <a:ext cx="914400" cy="384048"/>
          </a:xfrm>
          <a:prstGeom prst="ellipse">
            <a:avLst/>
          </a:prstGeom>
          <a:solidFill>
            <a:schemeClr val="accent1">
              <a:lumMod val="60000"/>
              <a:lumOff val="40000"/>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C00000"/>
                </a:solidFill>
                <a:latin typeface="Times New Roman" pitchFamily="18" charset="0"/>
                <a:cs typeface="Times New Roman" pitchFamily="18" charset="0"/>
              </a:rPr>
              <a:t>a</a:t>
            </a:r>
            <a:r>
              <a:rPr lang="en-US" sz="2000" b="1" baseline="-25000" dirty="0" smtClean="0">
                <a:solidFill>
                  <a:srgbClr val="C00000"/>
                </a:solidFill>
                <a:latin typeface="Times New Roman" pitchFamily="18" charset="0"/>
                <a:cs typeface="Times New Roman" pitchFamily="18" charset="0"/>
              </a:rPr>
              <a:t>1</a:t>
            </a:r>
          </a:p>
          <a:p>
            <a:pPr algn="ctr"/>
            <a:r>
              <a:rPr lang="en-US" sz="2000" b="1" dirty="0" smtClean="0">
                <a:solidFill>
                  <a:srgbClr val="C00000"/>
                </a:solidFill>
                <a:latin typeface="Times New Roman" pitchFamily="18" charset="0"/>
                <a:cs typeface="Times New Roman" pitchFamily="18" charset="0"/>
              </a:rPr>
              <a:t>{t</a:t>
            </a:r>
            <a:r>
              <a:rPr lang="en-US" sz="2000" b="1" baseline="-25000" dirty="0" smtClean="0">
                <a:solidFill>
                  <a:srgbClr val="C00000"/>
                </a:solidFill>
                <a:latin typeface="Times New Roman" pitchFamily="18" charset="0"/>
                <a:cs typeface="Times New Roman" pitchFamily="18" charset="0"/>
              </a:rPr>
              <a:t>2</a:t>
            </a:r>
            <a:r>
              <a:rPr lang="en-US" sz="2000" b="1" dirty="0" smtClean="0">
                <a:solidFill>
                  <a:srgbClr val="C00000"/>
                </a:solidFill>
                <a:latin typeface="Times New Roman" pitchFamily="18" charset="0"/>
                <a:cs typeface="Times New Roman" pitchFamily="18" charset="0"/>
              </a:rPr>
              <a:t>,t</a:t>
            </a:r>
            <a:r>
              <a:rPr lang="en-US" sz="2000" b="1" baseline="-25000" dirty="0" smtClean="0">
                <a:solidFill>
                  <a:srgbClr val="C00000"/>
                </a:solidFill>
                <a:latin typeface="Times New Roman" pitchFamily="18" charset="0"/>
                <a:cs typeface="Times New Roman" pitchFamily="18" charset="0"/>
              </a:rPr>
              <a:t>5</a:t>
            </a:r>
            <a:r>
              <a:rPr lang="en-US" sz="2000" b="1" dirty="0" smtClean="0">
                <a:solidFill>
                  <a:srgbClr val="C00000"/>
                </a:solidFill>
                <a:latin typeface="Times New Roman" pitchFamily="18" charset="0"/>
                <a:cs typeface="Times New Roman" pitchFamily="18" charset="0"/>
              </a:rPr>
              <a:t>}</a:t>
            </a:r>
          </a:p>
        </p:txBody>
      </p:sp>
      <p:sp>
        <p:nvSpPr>
          <p:cNvPr id="47" name="Oval 46"/>
          <p:cNvSpPr/>
          <p:nvPr/>
        </p:nvSpPr>
        <p:spPr>
          <a:xfrm>
            <a:off x="7696200" y="3709050"/>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48" name="Oval 47"/>
          <p:cNvSpPr/>
          <p:nvPr/>
        </p:nvSpPr>
        <p:spPr>
          <a:xfrm>
            <a:off x="7696200" y="4699650"/>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sp>
        <p:nvSpPr>
          <p:cNvPr id="49" name="Oval 48"/>
          <p:cNvSpPr/>
          <p:nvPr/>
        </p:nvSpPr>
        <p:spPr>
          <a:xfrm>
            <a:off x="6172200" y="4699650"/>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sp>
        <p:nvSpPr>
          <p:cNvPr id="50" name="Oval 49"/>
          <p:cNvSpPr/>
          <p:nvPr/>
        </p:nvSpPr>
        <p:spPr>
          <a:xfrm>
            <a:off x="4648200" y="4699650"/>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endParaRPr lang="en-US" sz="2000" b="1" dirty="0" smtClean="0">
              <a:solidFill>
                <a:schemeClr val="accent1">
                  <a:lumMod val="75000"/>
                </a:schemeClr>
              </a:solidFill>
              <a:latin typeface="Times New Roman" pitchFamily="18" charset="0"/>
              <a:cs typeface="Times New Roman" pitchFamily="18" charset="0"/>
            </a:endParaRP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2,</a:t>
            </a: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5</a:t>
            </a:r>
            <a:r>
              <a:rPr lang="en-US" sz="2000" b="1" dirty="0" smtClean="0">
                <a:solidFill>
                  <a:schemeClr val="accent1">
                    <a:lumMod val="75000"/>
                  </a:schemeClr>
                </a:solidFill>
                <a:latin typeface="Times New Roman" pitchFamily="18" charset="0"/>
                <a:cs typeface="Times New Roman" pitchFamily="18" charset="0"/>
              </a:rPr>
              <a:t>}</a:t>
            </a:r>
          </a:p>
        </p:txBody>
      </p:sp>
      <p:cxnSp>
        <p:nvCxnSpPr>
          <p:cNvPr id="51" name="Straight Arrow Connector 50"/>
          <p:cNvCxnSpPr/>
          <p:nvPr/>
        </p:nvCxnSpPr>
        <p:spPr>
          <a:xfrm rot="5400000" flipH="1" flipV="1">
            <a:off x="4913773" y="4434077"/>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980987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Oval 8"/>
          <p:cNvSpPr/>
          <p:nvPr/>
        </p:nvSpPr>
        <p:spPr>
          <a:xfrm>
            <a:off x="6172200" y="3707648"/>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10" name="Oval 9"/>
          <p:cNvSpPr/>
          <p:nvPr/>
        </p:nvSpPr>
        <p:spPr>
          <a:xfrm>
            <a:off x="6172200" y="2640848"/>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11" name="Straight Arrow Connector 10"/>
          <p:cNvCxnSpPr>
            <a:stCxn id="23" idx="0"/>
            <a:endCxn id="10" idx="4"/>
          </p:cNvCxnSpPr>
          <p:nvPr/>
        </p:nvCxnSpPr>
        <p:spPr>
          <a:xfrm rot="5400000" flipH="1" flipV="1">
            <a:off x="5676900" y="2755148"/>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2" name="Straight Arrow Connector 11"/>
          <p:cNvCxnSpPr>
            <a:stCxn id="9" idx="0"/>
            <a:endCxn id="10" idx="4"/>
          </p:cNvCxnSpPr>
          <p:nvPr/>
        </p:nvCxnSpPr>
        <p:spPr>
          <a:xfrm rot="5400000" flipH="1" flipV="1">
            <a:off x="6438900" y="3517148"/>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3" name="Straight Arrow Connector 12"/>
          <p:cNvCxnSpPr>
            <a:stCxn id="24" idx="0"/>
            <a:endCxn id="10" idx="4"/>
          </p:cNvCxnSpPr>
          <p:nvPr/>
        </p:nvCxnSpPr>
        <p:spPr>
          <a:xfrm rot="16200000" flipV="1">
            <a:off x="7200900" y="2755148"/>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14" name="Rectangle 13"/>
          <p:cNvSpPr/>
          <p:nvPr/>
        </p:nvSpPr>
        <p:spPr>
          <a:xfrm>
            <a:off x="6050280" y="5536448"/>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a:t>
            </a:r>
          </a:p>
        </p:txBody>
      </p:sp>
      <p:cxnSp>
        <p:nvCxnSpPr>
          <p:cNvPr id="15" name="Straight Arrow Connector 14"/>
          <p:cNvCxnSpPr/>
          <p:nvPr/>
        </p:nvCxnSpPr>
        <p:spPr>
          <a:xfrm>
            <a:off x="6629400" y="4241048"/>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6" name="Straight Arrow Connector 15"/>
          <p:cNvCxnSpPr/>
          <p:nvPr/>
        </p:nvCxnSpPr>
        <p:spPr>
          <a:xfrm rot="5400000">
            <a:off x="7961773" y="4432675"/>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17" name="Straight Arrow Connector 16"/>
          <p:cNvCxnSpPr/>
          <p:nvPr/>
        </p:nvCxnSpPr>
        <p:spPr>
          <a:xfrm rot="10800000" flipV="1">
            <a:off x="5105400" y="4244890"/>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8" name="Straight Arrow Connector 17"/>
          <p:cNvCxnSpPr>
            <a:endCxn id="26" idx="0"/>
          </p:cNvCxnSpPr>
          <p:nvPr/>
        </p:nvCxnSpPr>
        <p:spPr>
          <a:xfrm rot="10800000" flipV="1">
            <a:off x="6629400" y="4241048"/>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19" name="Straight Arrow Connector 18"/>
          <p:cNvCxnSpPr>
            <a:stCxn id="26" idx="0"/>
          </p:cNvCxnSpPr>
          <p:nvPr/>
        </p:nvCxnSpPr>
        <p:spPr>
          <a:xfrm rot="16200000" flipV="1">
            <a:off x="5638800" y="3707648"/>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0" name="Straight Arrow Connector 19"/>
          <p:cNvCxnSpPr>
            <a:stCxn id="14" idx="0"/>
            <a:endCxn id="26" idx="4"/>
          </p:cNvCxnSpPr>
          <p:nvPr/>
        </p:nvCxnSpPr>
        <p:spPr>
          <a:xfrm rot="16200000" flipV="1">
            <a:off x="6409944" y="5301752"/>
            <a:ext cx="454152"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1" name="Straight Arrow Connector 20"/>
          <p:cNvCxnSpPr>
            <a:endCxn id="14" idx="0"/>
          </p:cNvCxnSpPr>
          <p:nvPr/>
        </p:nvCxnSpPr>
        <p:spPr>
          <a:xfrm rot="10800000" flipV="1">
            <a:off x="6644640" y="5079248"/>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22" name="Straight Arrow Connector 21"/>
          <p:cNvCxnSpPr>
            <a:endCxn id="14" idx="0"/>
          </p:cNvCxnSpPr>
          <p:nvPr/>
        </p:nvCxnSpPr>
        <p:spPr>
          <a:xfrm>
            <a:off x="5410200" y="5155448"/>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23" name="Oval 22"/>
          <p:cNvSpPr/>
          <p:nvPr/>
        </p:nvSpPr>
        <p:spPr>
          <a:xfrm>
            <a:off x="4648200" y="3707648"/>
            <a:ext cx="914400" cy="384048"/>
          </a:xfrm>
          <a:prstGeom prst="ellipse">
            <a:avLst/>
          </a:prstGeom>
          <a:solidFill>
            <a:schemeClr val="accent1">
              <a:lumMod val="60000"/>
              <a:lumOff val="40000"/>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C00000"/>
                </a:solidFill>
                <a:latin typeface="Times New Roman" pitchFamily="18" charset="0"/>
                <a:cs typeface="Times New Roman" pitchFamily="18" charset="0"/>
              </a:rPr>
              <a:t>a</a:t>
            </a:r>
            <a:r>
              <a:rPr lang="en-US" sz="2000" b="1" baseline="-25000" dirty="0" smtClean="0">
                <a:solidFill>
                  <a:srgbClr val="C00000"/>
                </a:solidFill>
                <a:latin typeface="Times New Roman" pitchFamily="18" charset="0"/>
                <a:cs typeface="Times New Roman" pitchFamily="18" charset="0"/>
              </a:rPr>
              <a:t>1</a:t>
            </a:r>
          </a:p>
          <a:p>
            <a:pPr algn="ctr"/>
            <a:r>
              <a:rPr lang="en-US" sz="2000" b="1" dirty="0" smtClean="0">
                <a:solidFill>
                  <a:srgbClr val="C00000"/>
                </a:solidFill>
                <a:latin typeface="Times New Roman" pitchFamily="18" charset="0"/>
                <a:cs typeface="Times New Roman" pitchFamily="18" charset="0"/>
              </a:rPr>
              <a:t>{t</a:t>
            </a:r>
            <a:r>
              <a:rPr lang="en-US" sz="2000" b="1" baseline="-25000" dirty="0" smtClean="0">
                <a:solidFill>
                  <a:srgbClr val="C00000"/>
                </a:solidFill>
                <a:latin typeface="Times New Roman" pitchFamily="18" charset="0"/>
                <a:cs typeface="Times New Roman" pitchFamily="18" charset="0"/>
              </a:rPr>
              <a:t>2</a:t>
            </a:r>
            <a:r>
              <a:rPr lang="en-US" sz="2000" b="1" dirty="0" smtClean="0">
                <a:solidFill>
                  <a:srgbClr val="C00000"/>
                </a:solidFill>
                <a:latin typeface="Times New Roman" pitchFamily="18" charset="0"/>
                <a:cs typeface="Times New Roman" pitchFamily="18" charset="0"/>
              </a:rPr>
              <a:t>,t</a:t>
            </a:r>
            <a:r>
              <a:rPr lang="en-US" sz="2000" b="1" baseline="-25000" dirty="0" smtClean="0">
                <a:solidFill>
                  <a:srgbClr val="C00000"/>
                </a:solidFill>
                <a:latin typeface="Times New Roman" pitchFamily="18" charset="0"/>
                <a:cs typeface="Times New Roman" pitchFamily="18" charset="0"/>
              </a:rPr>
              <a:t>5</a:t>
            </a:r>
            <a:r>
              <a:rPr lang="en-US" sz="2000" b="1" dirty="0" smtClean="0">
                <a:solidFill>
                  <a:srgbClr val="C00000"/>
                </a:solidFill>
                <a:latin typeface="Times New Roman" pitchFamily="18" charset="0"/>
                <a:cs typeface="Times New Roman" pitchFamily="18" charset="0"/>
              </a:rPr>
              <a:t>}</a:t>
            </a:r>
          </a:p>
        </p:txBody>
      </p:sp>
      <p:sp>
        <p:nvSpPr>
          <p:cNvPr id="24" name="Oval 23"/>
          <p:cNvSpPr/>
          <p:nvPr/>
        </p:nvSpPr>
        <p:spPr>
          <a:xfrm>
            <a:off x="7696200" y="3707648"/>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5" name="Oval 24"/>
          <p:cNvSpPr/>
          <p:nvPr/>
        </p:nvSpPr>
        <p:spPr>
          <a:xfrm>
            <a:off x="7696200" y="4698248"/>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26" name="Oval 25"/>
          <p:cNvSpPr/>
          <p:nvPr/>
        </p:nvSpPr>
        <p:spPr>
          <a:xfrm>
            <a:off x="6172200" y="4698248"/>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1</a:t>
            </a:r>
          </a:p>
          <a:p>
            <a:pPr algn="ctr"/>
            <a:r>
              <a:rPr lang="en-US" sz="2000" b="1" dirty="0" smtClean="0">
                <a:solidFill>
                  <a:schemeClr val="accent1">
                    <a:lumMod val="75000"/>
                  </a:schemeClr>
                </a:solidFill>
                <a:latin typeface="Times New Roman" pitchFamily="18" charset="0"/>
                <a:cs typeface="Times New Roman" pitchFamily="18" charset="0"/>
              </a:rPr>
              <a:t>{}</a:t>
            </a:r>
          </a:p>
        </p:txBody>
      </p:sp>
      <p:sp>
        <p:nvSpPr>
          <p:cNvPr id="27" name="Oval 26"/>
          <p:cNvSpPr/>
          <p:nvPr/>
        </p:nvSpPr>
        <p:spPr>
          <a:xfrm>
            <a:off x="4648200" y="4698248"/>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1</a:t>
            </a:r>
            <a:endParaRPr lang="en-US" sz="2000" b="1" dirty="0" smtClean="0">
              <a:solidFill>
                <a:schemeClr val="accent1">
                  <a:lumMod val="75000"/>
                </a:schemeClr>
              </a:solidFill>
              <a:latin typeface="Times New Roman" pitchFamily="18" charset="0"/>
              <a:cs typeface="Times New Roman" pitchFamily="18" charset="0"/>
            </a:endParaRPr>
          </a:p>
          <a:p>
            <a:pPr algn="ctr"/>
            <a:r>
              <a:rPr lang="en-US" sz="2000" b="1" dirty="0" smtClean="0">
                <a:solidFill>
                  <a:schemeClr val="accent1">
                    <a:lumMod val="75000"/>
                  </a:schemeClr>
                </a:solidFill>
                <a:latin typeface="Times New Roman" pitchFamily="18" charset="0"/>
                <a:cs typeface="Times New Roman" pitchFamily="18" charset="0"/>
              </a:rPr>
              <a:t>{}</a:t>
            </a:r>
          </a:p>
        </p:txBody>
      </p:sp>
      <p:cxnSp>
        <p:nvCxnSpPr>
          <p:cNvPr id="28" name="Straight Arrow Connector 27"/>
          <p:cNvCxnSpPr/>
          <p:nvPr/>
        </p:nvCxnSpPr>
        <p:spPr>
          <a:xfrm rot="5400000" flipH="1" flipV="1">
            <a:off x="4913773" y="4432675"/>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30" name="Content Placeholder 3"/>
          <p:cNvGraphicFramePr>
            <a:graphicFrameLocks/>
          </p:cNvGraphicFramePr>
          <p:nvPr>
            <p:extLst>
              <p:ext uri="{D42A27DB-BD31-4B8C-83A1-F6EECF244321}">
                <p14:modId xmlns:p14="http://schemas.microsoft.com/office/powerpoint/2010/main" val="4147253233"/>
              </p:ext>
            </p:extLst>
          </p:nvPr>
        </p:nvGraphicFramePr>
        <p:xfrm>
          <a:off x="388958" y="3567871"/>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accent1">
                        <a:lumMod val="40000"/>
                        <a:lumOff val="60000"/>
                      </a:schemeClr>
                    </a:solidFill>
                  </a:tcPr>
                </a:tc>
              </a:tr>
            </a:tbl>
          </a:graphicData>
        </a:graphic>
      </p:graphicFrame>
      <p:sp>
        <p:nvSpPr>
          <p:cNvPr id="31" name="Rectangle 30"/>
          <p:cNvSpPr/>
          <p:nvPr/>
        </p:nvSpPr>
        <p:spPr bwMode="auto">
          <a:xfrm>
            <a:off x="2860343" y="3513394"/>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2" name="Text Placeholder 2"/>
          <p:cNvSpPr txBox="1">
            <a:spLocks/>
          </p:cNvSpPr>
          <p:nvPr/>
        </p:nvSpPr>
        <p:spPr>
          <a:xfrm>
            <a:off x="190655" y="1059779"/>
            <a:ext cx="8571207" cy="1292662"/>
          </a:xfrm>
          <a:prstGeom prst="rect">
            <a:avLst/>
          </a:prstGeom>
        </p:spPr>
        <p:txBody>
          <a:bodyPr vert="horz" wrap="square" lIns="0" tIns="0" rIns="0" bIns="0" rtlCol="0">
            <a:spAutoFit/>
          </a:bodyPr>
          <a:lstStyle/>
          <a:p>
            <a:pPr algn="just"/>
            <a:r>
              <a:rPr lang="en-US" sz="2800" dirty="0" smtClean="0">
                <a:solidFill>
                  <a:srgbClr val="C00000"/>
                </a:solidFill>
                <a:latin typeface="Times New Roman" pitchFamily="18" charset="0"/>
                <a:cs typeface="Times New Roman" pitchFamily="18" charset="0"/>
              </a:rPr>
              <a:t>Maximal </a:t>
            </a:r>
            <a:r>
              <a:rPr lang="en-US" sz="2800" dirty="0">
                <a:solidFill>
                  <a:srgbClr val="C00000"/>
                </a:solidFill>
                <a:latin typeface="Times New Roman" pitchFamily="18" charset="0"/>
                <a:cs typeface="Times New Roman" pitchFamily="18" charset="0"/>
              </a:rPr>
              <a:t>Skyline </a:t>
            </a:r>
            <a:r>
              <a:rPr lang="en-US" sz="2800" dirty="0" smtClean="0">
                <a:solidFill>
                  <a:srgbClr val="C00000"/>
                </a:solidFill>
                <a:latin typeface="Times New Roman" pitchFamily="18" charset="0"/>
                <a:cs typeface="Times New Roman" pitchFamily="18" charset="0"/>
              </a:rPr>
              <a:t>Constraints</a:t>
            </a:r>
          </a:p>
          <a:p>
            <a:pPr lvl="1" algn="just"/>
            <a:r>
              <a:rPr lang="en-US" sz="2800" dirty="0" smtClean="0">
                <a:latin typeface="Times New Roman" pitchFamily="18" charset="0"/>
                <a:cs typeface="Times New Roman" pitchFamily="18" charset="0"/>
              </a:rPr>
              <a:t>Constraints </a:t>
            </a:r>
            <a:r>
              <a:rPr lang="en-US" sz="2800" dirty="0">
                <a:latin typeface="Times New Roman" pitchFamily="18" charset="0"/>
                <a:cs typeface="Times New Roman" pitchFamily="18" charset="0"/>
              </a:rPr>
              <a:t>not subsumed by any other skyline constraints of </a:t>
            </a:r>
            <a:r>
              <a:rPr lang="en-US" sz="2800" i="1" dirty="0">
                <a:latin typeface="Times New Roman" pitchFamily="18" charset="0"/>
                <a:cs typeface="Times New Roman" pitchFamily="18" charset="0"/>
              </a:rPr>
              <a:t>t</a:t>
            </a:r>
            <a:r>
              <a:rPr lang="en-US" sz="2800" dirty="0">
                <a:latin typeface="Times New Roman" pitchFamily="18" charset="0"/>
                <a:cs typeface="Times New Roman" pitchFamily="18" charset="0"/>
              </a:rPr>
              <a:t>. </a:t>
            </a:r>
            <a:endParaRPr lang="en-US" sz="2800" spc="-50" dirty="0">
              <a:latin typeface="Monotype Corsiva" pitchFamily="66" charset="0"/>
              <a:ea typeface="Segoe UI" pitchFamily="34" charset="0"/>
              <a:cs typeface="Times New Roman" pitchFamily="18" charset="0"/>
            </a:endParaRPr>
          </a:p>
        </p:txBody>
      </p:sp>
    </p:spTree>
    <p:extLst>
      <p:ext uri="{BB962C8B-B14F-4D97-AF65-F5344CB8AC3E}">
        <p14:creationId xmlns:p14="http://schemas.microsoft.com/office/powerpoint/2010/main" val="4225206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val 26"/>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8" name="Oval 27"/>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chemeClr val="tx1"/>
                </a:solidFill>
                <a:cs typeface="Mongolian Baiti" pitchFamily="66" charset="0"/>
              </a:rPr>
              <a:t>Τ</a:t>
            </a:r>
            <a:endParaRPr lang="en-US" sz="2000" b="1" dirty="0" smtClean="0">
              <a:solidFill>
                <a:schemeClr val="tx1"/>
              </a:solidFill>
              <a:cs typeface="Mongolian Baiti" pitchFamily="66" charset="0"/>
            </a:endParaRP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4</a:t>
            </a:r>
            <a:r>
              <a:rPr lang="en-US" sz="2000" b="1" dirty="0" smtClean="0">
                <a:solidFill>
                  <a:schemeClr val="tx1"/>
                </a:solidFill>
                <a:latin typeface="Times New Roman" pitchFamily="18" charset="0"/>
                <a:cs typeface="Times New Roman" pitchFamily="18" charset="0"/>
              </a:rPr>
              <a:t>}</a:t>
            </a:r>
          </a:p>
        </p:txBody>
      </p:sp>
      <p:cxnSp>
        <p:nvCxnSpPr>
          <p:cNvPr id="29" name="Straight Arrow Connector 28"/>
          <p:cNvCxnSpPr>
            <a:stCxn id="41" idx="0"/>
            <a:endCxn id="28" idx="4"/>
          </p:cNvCxnSpPr>
          <p:nvPr/>
        </p:nvCxnSpPr>
        <p:spPr>
          <a:xfrm rot="5400000" flipH="1" flipV="1">
            <a:off x="5754950" y="2245875"/>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7" idx="0"/>
            <a:endCxn id="28"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42" idx="0"/>
            <a:endCxn id="28"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2" name="Rectangle 31"/>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33" name="Straight Arrow Connector 32"/>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endCxn id="44"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4"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2" idx="0"/>
            <a:endCxn id="44"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a:endCxn id="32"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32"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1" name="Oval 40"/>
          <p:cNvSpPr/>
          <p:nvPr/>
        </p:nvSpPr>
        <p:spPr>
          <a:xfrm>
            <a:off x="4726250" y="31983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42" name="Oval 41"/>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3" name="Oval 42"/>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44" name="Oval 43"/>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5" name="Oval 44"/>
          <p:cNvSpPr/>
          <p:nvPr/>
        </p:nvSpPr>
        <p:spPr>
          <a:xfrm>
            <a:off x="4726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46" name="Straight Arrow Connector 45"/>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58" name="Content Placeholder 3"/>
          <p:cNvGraphicFramePr>
            <a:graphicFrameLocks/>
          </p:cNvGraphicFramePr>
          <p:nvPr>
            <p:extLst>
              <p:ext uri="{D42A27DB-BD31-4B8C-83A1-F6EECF244321}">
                <p14:modId xmlns:p14="http://schemas.microsoft.com/office/powerpoint/2010/main" val="31472931"/>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4" name="Rectangle 23"/>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val 26"/>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8" name="Oval 27"/>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rgbClr val="00B050"/>
                </a:solidFill>
                <a:cs typeface="Mongolian Baiti" pitchFamily="66" charset="0"/>
              </a:rPr>
              <a:t>Τ</a:t>
            </a:r>
            <a:endParaRPr lang="en-US" sz="2000" b="1" dirty="0" smtClean="0">
              <a:solidFill>
                <a:srgbClr val="00B050"/>
              </a:solidFill>
              <a:cs typeface="Mongolian Baiti" pitchFamily="66"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cxnSp>
        <p:nvCxnSpPr>
          <p:cNvPr id="29" name="Straight Arrow Connector 28"/>
          <p:cNvCxnSpPr>
            <a:stCxn id="41" idx="0"/>
            <a:endCxn id="28" idx="4"/>
          </p:cNvCxnSpPr>
          <p:nvPr/>
        </p:nvCxnSpPr>
        <p:spPr>
          <a:xfrm rot="5400000" flipH="1" flipV="1">
            <a:off x="5754950" y="2245875"/>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7" idx="0"/>
            <a:endCxn id="28"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42" idx="0"/>
            <a:endCxn id="28"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2" name="Rectangle 31"/>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33" name="Straight Arrow Connector 32"/>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endCxn id="44"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4"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2" idx="0"/>
            <a:endCxn id="44"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a:endCxn id="32"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32"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1" name="Oval 40"/>
          <p:cNvSpPr/>
          <p:nvPr/>
        </p:nvSpPr>
        <p:spPr>
          <a:xfrm>
            <a:off x="4726250" y="31983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42" name="Oval 41"/>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3" name="Oval 42"/>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44" name="Oval 43"/>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5" name="Oval 44"/>
          <p:cNvSpPr/>
          <p:nvPr/>
        </p:nvSpPr>
        <p:spPr>
          <a:xfrm>
            <a:off x="4726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46" name="Straight Arrow Connector 45"/>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graphicFrame>
        <p:nvGraphicFramePr>
          <p:cNvPr id="65" name="Content Placeholder 3"/>
          <p:cNvGraphicFramePr>
            <a:graphicFrameLocks/>
          </p:cNvGraphicFramePr>
          <p:nvPr>
            <p:extLst>
              <p:ext uri="{D42A27DB-BD31-4B8C-83A1-F6EECF244321}">
                <p14:modId xmlns:p14="http://schemas.microsoft.com/office/powerpoint/2010/main" val="1446614841"/>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24" name="Rectangle 23"/>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val 26"/>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8" name="Oval 27"/>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rgbClr val="00B050"/>
                </a:solidFill>
                <a:cs typeface="Mongolian Baiti" pitchFamily="66" charset="0"/>
              </a:rPr>
              <a:t>Τ</a:t>
            </a:r>
            <a:endParaRPr lang="en-US" sz="2000" b="1" dirty="0" smtClean="0">
              <a:solidFill>
                <a:srgbClr val="00B050"/>
              </a:solidFill>
              <a:cs typeface="Mongolian Baiti" pitchFamily="66"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cxnSp>
        <p:nvCxnSpPr>
          <p:cNvPr id="29" name="Straight Arrow Connector 28"/>
          <p:cNvCxnSpPr>
            <a:stCxn id="41" idx="0"/>
            <a:endCxn id="28" idx="4"/>
          </p:cNvCxnSpPr>
          <p:nvPr/>
        </p:nvCxnSpPr>
        <p:spPr>
          <a:xfrm rot="5400000" flipH="1" flipV="1">
            <a:off x="5754950" y="2245875"/>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7" idx="0"/>
            <a:endCxn id="28"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42" idx="0"/>
            <a:endCxn id="28"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2" name="Rectangle 31"/>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33" name="Straight Arrow Connector 32"/>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endCxn id="44"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4"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2" idx="0"/>
            <a:endCxn id="44"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a:endCxn id="32"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32"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1" name="Oval 40"/>
          <p:cNvSpPr/>
          <p:nvPr/>
        </p:nvSpPr>
        <p:spPr>
          <a:xfrm>
            <a:off x="4726250" y="31983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,t</a:t>
            </a:r>
            <a:r>
              <a:rPr lang="en-US" sz="2000" b="1" baseline="-25000" dirty="0" smtClean="0">
                <a:solidFill>
                  <a:schemeClr val="tx1"/>
                </a:solidFill>
                <a:latin typeface="Times New Roman" pitchFamily="18" charset="0"/>
                <a:cs typeface="Times New Roman" pitchFamily="18" charset="0"/>
              </a:rPr>
              <a:t>2</a:t>
            </a:r>
            <a:r>
              <a:rPr lang="en-US" sz="2000" b="1" dirty="0" smtClean="0">
                <a:solidFill>
                  <a:schemeClr val="tx1"/>
                </a:solidFill>
                <a:latin typeface="Times New Roman" pitchFamily="18" charset="0"/>
                <a:cs typeface="Times New Roman" pitchFamily="18" charset="0"/>
              </a:rPr>
              <a:t>}</a:t>
            </a:r>
          </a:p>
        </p:txBody>
      </p:sp>
      <p:sp>
        <p:nvSpPr>
          <p:cNvPr id="42" name="Oval 41"/>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3" name="Oval 42"/>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44" name="Oval 43"/>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5" name="Oval 44"/>
          <p:cNvSpPr/>
          <p:nvPr/>
        </p:nvSpPr>
        <p:spPr>
          <a:xfrm>
            <a:off x="4726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46" name="Straight Arrow Connector 45"/>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57" name="Straight Connector 56"/>
          <p:cNvCxnSpPr/>
          <p:nvPr/>
        </p:nvCxnSpPr>
        <p:spPr>
          <a:xfrm rot="5400000" flipH="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61755616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47" name="Rectangle 46"/>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35009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val 26"/>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8" name="Oval 27"/>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rgbClr val="00B050"/>
                </a:solidFill>
                <a:cs typeface="Mongolian Baiti" pitchFamily="66" charset="0"/>
              </a:rPr>
              <a:t>Τ</a:t>
            </a:r>
            <a:endParaRPr lang="en-US" sz="2000" b="1" dirty="0" smtClean="0">
              <a:solidFill>
                <a:srgbClr val="00B050"/>
              </a:solidFill>
              <a:cs typeface="Mongolian Baiti" pitchFamily="66"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cxnSp>
        <p:nvCxnSpPr>
          <p:cNvPr id="29" name="Straight Arrow Connector 28"/>
          <p:cNvCxnSpPr>
            <a:stCxn id="41" idx="0"/>
            <a:endCxn id="28" idx="4"/>
          </p:cNvCxnSpPr>
          <p:nvPr/>
        </p:nvCxnSpPr>
        <p:spPr>
          <a:xfrm rot="5400000" flipH="1" flipV="1">
            <a:off x="5754950" y="2245875"/>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7" idx="0"/>
            <a:endCxn id="28"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42" idx="0"/>
            <a:endCxn id="28"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2" name="Rectangle 31"/>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33" name="Straight Arrow Connector 32"/>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endCxn id="44"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4"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2" idx="0"/>
            <a:endCxn id="44"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a:endCxn id="32"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32"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1" name="Oval 40"/>
          <p:cNvSpPr/>
          <p:nvPr/>
        </p:nvSpPr>
        <p:spPr>
          <a:xfrm>
            <a:off x="4726250" y="31983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1</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sp>
        <p:nvSpPr>
          <p:cNvPr id="42" name="Oval 41"/>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3" name="Oval 42"/>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44" name="Oval 43"/>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5" name="Oval 44"/>
          <p:cNvSpPr/>
          <p:nvPr/>
        </p:nvSpPr>
        <p:spPr>
          <a:xfrm>
            <a:off x="4726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46" name="Straight Arrow Connector 45"/>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57" name="Straight Connector 56"/>
          <p:cNvCxnSpPr/>
          <p:nvPr/>
        </p:nvCxnSpPr>
        <p:spPr>
          <a:xfrm rot="5400000" flipH="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3075096229"/>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b</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47" name="Rectangle 46"/>
          <p:cNvSpPr/>
          <p:nvPr/>
        </p:nvSpPr>
        <p:spPr bwMode="auto">
          <a:xfrm>
            <a:off x="791549" y="1812535"/>
            <a:ext cx="914421" cy="2449547"/>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48" name="Rectangle 4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49" name="Straight Arrow Connector 48"/>
          <p:cNvCxnSpPr/>
          <p:nvPr/>
        </p:nvCxnSpPr>
        <p:spPr>
          <a:xfrm flipV="1">
            <a:off x="5271025" y="2781300"/>
            <a:ext cx="1215500" cy="304829"/>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65" name="Content Placeholder 3"/>
          <p:cNvGraphicFramePr>
            <a:graphicFrameLocks/>
          </p:cNvGraphicFramePr>
          <p:nvPr>
            <p:extLst>
              <p:ext uri="{D42A27DB-BD31-4B8C-83A1-F6EECF244321}">
                <p14:modId xmlns:p14="http://schemas.microsoft.com/office/powerpoint/2010/main" val="4169571917"/>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b</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66" name="Rectangle 65"/>
          <p:cNvSpPr/>
          <p:nvPr/>
        </p:nvSpPr>
        <p:spPr bwMode="auto">
          <a:xfrm>
            <a:off x="791549" y="1812535"/>
            <a:ext cx="914421" cy="2449547"/>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7" name="Rectangle 66"/>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70" name="Oval 69"/>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71" name="Oval 70"/>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rgbClr val="00B050"/>
                </a:solidFill>
                <a:cs typeface="Mongolian Baiti" pitchFamily="66" charset="0"/>
              </a:rPr>
              <a:t>Τ</a:t>
            </a:r>
            <a:endParaRPr lang="en-US" sz="2000" b="1" dirty="0" smtClean="0">
              <a:solidFill>
                <a:srgbClr val="00B050"/>
              </a:solidFill>
              <a:cs typeface="Mongolian Baiti" pitchFamily="66"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cxnSp>
        <p:nvCxnSpPr>
          <p:cNvPr id="72" name="Straight Arrow Connector 71"/>
          <p:cNvCxnSpPr>
            <a:stCxn id="84" idx="0"/>
            <a:endCxn id="71" idx="4"/>
          </p:cNvCxnSpPr>
          <p:nvPr/>
        </p:nvCxnSpPr>
        <p:spPr>
          <a:xfrm flipV="1">
            <a:off x="5183450" y="2817375"/>
            <a:ext cx="1524000" cy="381001"/>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73" name="Straight Arrow Connector 72"/>
          <p:cNvCxnSpPr>
            <a:stCxn id="70" idx="0"/>
            <a:endCxn id="71"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74" name="Straight Arrow Connector 73"/>
          <p:cNvCxnSpPr>
            <a:stCxn id="85" idx="0"/>
            <a:endCxn id="71"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75" name="Rectangle 74"/>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76" name="Straight Arrow Connector 75"/>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77" name="Straight Arrow Connector 76"/>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78" name="Straight Arrow Connector 77"/>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79" name="Straight Arrow Connector 78"/>
          <p:cNvCxnSpPr>
            <a:endCxn id="87"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80" name="Straight Arrow Connector 79"/>
          <p:cNvCxnSpPr>
            <a:stCxn id="87"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81" name="Straight Arrow Connector 80"/>
          <p:cNvCxnSpPr>
            <a:stCxn id="75" idx="0"/>
            <a:endCxn id="87"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82" name="Straight Arrow Connector 81"/>
          <p:cNvCxnSpPr>
            <a:endCxn id="75"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83" name="Straight Arrow Connector 82"/>
          <p:cNvCxnSpPr>
            <a:endCxn id="75"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84" name="Oval 83"/>
          <p:cNvSpPr/>
          <p:nvPr/>
        </p:nvSpPr>
        <p:spPr>
          <a:xfrm>
            <a:off x="4726250" y="3198376"/>
            <a:ext cx="914400" cy="123724"/>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p>
        </p:txBody>
      </p:sp>
      <p:sp>
        <p:nvSpPr>
          <p:cNvPr id="85" name="Oval 84"/>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86" name="Oval 85"/>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87" name="Oval 86"/>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88" name="Oval 87"/>
          <p:cNvSpPr/>
          <p:nvPr/>
        </p:nvSpPr>
        <p:spPr>
          <a:xfrm>
            <a:off x="4726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89" name="Straight Arrow Connector 88"/>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90" name="Oval 89"/>
          <p:cNvSpPr/>
          <p:nvPr/>
        </p:nvSpPr>
        <p:spPr>
          <a:xfrm>
            <a:off x="5488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a:t>
            </a:r>
          </a:p>
        </p:txBody>
      </p:sp>
      <p:sp>
        <p:nvSpPr>
          <p:cNvPr id="91" name="Oval 90"/>
          <p:cNvSpPr/>
          <p:nvPr/>
        </p:nvSpPr>
        <p:spPr>
          <a:xfrm>
            <a:off x="7012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3</a:t>
            </a:r>
            <a:r>
              <a:rPr lang="en-US" sz="2000" b="1" dirty="0" smtClean="0">
                <a:solidFill>
                  <a:schemeClr val="accent1">
                    <a:lumMod val="75000"/>
                  </a:schemeClr>
                </a:solidFill>
                <a:latin typeface="Times New Roman" pitchFamily="18" charset="0"/>
                <a:cs typeface="Times New Roman" pitchFamily="18" charset="0"/>
              </a:rPr>
              <a:t>}</a:t>
            </a:r>
          </a:p>
        </p:txBody>
      </p:sp>
      <p:sp>
        <p:nvSpPr>
          <p:cNvPr id="92" name="Oval 91"/>
          <p:cNvSpPr/>
          <p:nvPr/>
        </p:nvSpPr>
        <p:spPr>
          <a:xfrm>
            <a:off x="5488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2</a:t>
            </a:r>
            <a:endParaRPr lang="en-US" sz="2000" b="1" dirty="0" smtClean="0">
              <a:solidFill>
                <a:schemeClr val="accent1">
                  <a:lumMod val="75000"/>
                </a:schemeClr>
              </a:solidFill>
              <a:latin typeface="Times New Roman" pitchFamily="18" charset="0"/>
              <a:cs typeface="Times New Roman" pitchFamily="18" charset="0"/>
            </a:endParaRPr>
          </a:p>
          <a:p>
            <a:pPr algn="ctr"/>
            <a:r>
              <a:rPr lang="en-US" sz="2000" b="1" dirty="0" smtClean="0">
                <a:solidFill>
                  <a:schemeClr val="accent1">
                    <a:lumMod val="75000"/>
                  </a:schemeClr>
                </a:solidFill>
                <a:latin typeface="Times New Roman" pitchFamily="18" charset="0"/>
                <a:cs typeface="Times New Roman" pitchFamily="18" charset="0"/>
              </a:rPr>
              <a:t>{}</a:t>
            </a:r>
          </a:p>
        </p:txBody>
      </p:sp>
      <p:sp>
        <p:nvSpPr>
          <p:cNvPr id="93" name="Oval 92"/>
          <p:cNvSpPr/>
          <p:nvPr/>
        </p:nvSpPr>
        <p:spPr>
          <a:xfrm>
            <a:off x="7012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a:t>
            </a:r>
          </a:p>
        </p:txBody>
      </p:sp>
      <p:cxnSp>
        <p:nvCxnSpPr>
          <p:cNvPr id="94" name="Straight Arrow Connector 93"/>
          <p:cNvCxnSpPr>
            <a:stCxn id="71" idx="4"/>
            <a:endCxn id="90" idx="0"/>
          </p:cNvCxnSpPr>
          <p:nvPr/>
        </p:nvCxnSpPr>
        <p:spPr>
          <a:xfrm rot="5400000">
            <a:off x="6135950" y="2626875"/>
            <a:ext cx="381000" cy="7620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95" name="Straight Arrow Connector 94"/>
          <p:cNvCxnSpPr>
            <a:stCxn id="71" idx="4"/>
            <a:endCxn id="91" idx="0"/>
          </p:cNvCxnSpPr>
          <p:nvPr/>
        </p:nvCxnSpPr>
        <p:spPr>
          <a:xfrm rot="16200000" flipH="1">
            <a:off x="6897950" y="2626875"/>
            <a:ext cx="381000" cy="7620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96" name="Straight Arrow Connector 95"/>
          <p:cNvCxnSpPr/>
          <p:nvPr/>
        </p:nvCxnSpPr>
        <p:spPr>
          <a:xfrm rot="5400000" flipH="1" flipV="1">
            <a:off x="5762173" y="3915052"/>
            <a:ext cx="365760" cy="794"/>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97" name="Straight Arrow Connector 96"/>
          <p:cNvCxnSpPr/>
          <p:nvPr/>
        </p:nvCxnSpPr>
        <p:spPr>
          <a:xfrm rot="5400000" flipH="1" flipV="1">
            <a:off x="7286173" y="3914258"/>
            <a:ext cx="365760" cy="794"/>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98" name="Straight Arrow Connector 97"/>
          <p:cNvCxnSpPr>
            <a:endCxn id="92" idx="0"/>
          </p:cNvCxnSpPr>
          <p:nvPr/>
        </p:nvCxnSpPr>
        <p:spPr>
          <a:xfrm>
            <a:off x="5183450" y="3731775"/>
            <a:ext cx="762000" cy="4572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99" name="Straight Arrow Connector 98"/>
          <p:cNvCxnSpPr>
            <a:endCxn id="93" idx="0"/>
          </p:cNvCxnSpPr>
          <p:nvPr/>
        </p:nvCxnSpPr>
        <p:spPr>
          <a:xfrm>
            <a:off x="5183450" y="3731775"/>
            <a:ext cx="2286000" cy="4572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100" name="Straight Connector 99"/>
          <p:cNvCxnSpPr/>
          <p:nvPr/>
        </p:nvCxnSpPr>
        <p:spPr>
          <a:xfrm rot="5400000" flipH="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5400000" flipH="1" flipV="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5400000" flipH="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a:xfrm rot="5400000" flipH="1" flipV="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rot="5400000" flipH="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flipH="1" flipV="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flipH="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flipH="1" flipV="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V="1">
            <a:off x="5271025" y="2781300"/>
            <a:ext cx="1215500" cy="304829"/>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sp>
        <p:nvSpPr>
          <p:cNvPr id="109" name="Oval 108"/>
          <p:cNvSpPr/>
          <p:nvPr/>
        </p:nvSpPr>
        <p:spPr>
          <a:xfrm>
            <a:off x="4916384" y="3347219"/>
            <a:ext cx="303897"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1</a:t>
            </a:r>
            <a:endParaRPr lang="en-US" sz="2000" b="1" dirty="0" smtClean="0">
              <a:solidFill>
                <a:srgbClr val="00B050"/>
              </a:solidFill>
              <a:latin typeface="Times New Roman" pitchFamily="18" charset="0"/>
              <a:cs typeface="Times New Roman" pitchFamily="18" charset="0"/>
            </a:endParaRPr>
          </a:p>
        </p:txBody>
      </p:sp>
      <p:sp>
        <p:nvSpPr>
          <p:cNvPr id="46" name="Oval 45"/>
          <p:cNvSpPr/>
          <p:nvPr/>
        </p:nvSpPr>
        <p:spPr>
          <a:xfrm>
            <a:off x="5106389" y="3345733"/>
            <a:ext cx="121835"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t>
            </a:r>
          </a:p>
        </p:txBody>
      </p:sp>
      <p:sp>
        <p:nvSpPr>
          <p:cNvPr id="47" name="Oval 46"/>
          <p:cNvSpPr/>
          <p:nvPr/>
        </p:nvSpPr>
        <p:spPr>
          <a:xfrm>
            <a:off x="5105355" y="3343632"/>
            <a:ext cx="4572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a:t>
            </a:r>
          </a:p>
        </p:txBody>
      </p:sp>
      <p:sp>
        <p:nvSpPr>
          <p:cNvPr id="53" name="Oval 52"/>
          <p:cNvSpPr/>
          <p:nvPr/>
        </p:nvSpPr>
        <p:spPr>
          <a:xfrm>
            <a:off x="4873584" y="3341717"/>
            <a:ext cx="131034"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t>
            </a:r>
          </a:p>
        </p:txBody>
      </p:sp>
    </p:spTree>
    <p:extLst>
      <p:ext uri="{BB962C8B-B14F-4D97-AF65-F5344CB8AC3E}">
        <p14:creationId xmlns:p14="http://schemas.microsoft.com/office/powerpoint/2010/main" val="4076686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path" presetSubtype="0" accel="50000" decel="50000" fill="hold" nodeType="clickEffect">
                                  <p:stCondLst>
                                    <p:cond delay="0"/>
                                  </p:stCondLst>
                                  <p:childTnLst>
                                    <p:animMotion origin="layout" path="M 0.00781 0.03469 L 0.26163 0.09783 " pathEditMode="relative" rAng="0" ptsTypes="AA">
                                      <p:cBhvr>
                                        <p:cTn id="6" dur="2000" fill="hold"/>
                                        <p:tgtEl>
                                          <p:spTgt spid="109">
                                            <p:txEl>
                                              <p:pRg st="0" end="0"/>
                                            </p:txEl>
                                          </p:spTgt>
                                        </p:tgtEl>
                                        <p:attrNameLst>
                                          <p:attrName>ppt_x</p:attrName>
                                          <p:attrName>ppt_y</p:attrName>
                                        </p:attrNameLst>
                                      </p:cBhvr>
                                      <p:rCtr x="12691" y="3145"/>
                                    </p:animMotion>
                                  </p:childTnLst>
                                </p:cTn>
                              </p:par>
                              <p:par>
                                <p:cTn id="7" presetID="1" presetClass="exit"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sz="440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7" name="Oval 26"/>
          <p:cNvSpPr/>
          <p:nvPr/>
        </p:nvSpPr>
        <p:spPr>
          <a:xfrm>
            <a:off x="6250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28" name="Oval 27"/>
          <p:cNvSpPr/>
          <p:nvPr/>
        </p:nvSpPr>
        <p:spPr>
          <a:xfrm>
            <a:off x="6250250" y="2131575"/>
            <a:ext cx="914400" cy="6858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l-GR" sz="2000" b="1" dirty="0" smtClean="0">
                <a:solidFill>
                  <a:srgbClr val="00B050"/>
                </a:solidFill>
                <a:cs typeface="Mongolian Baiti" pitchFamily="66" charset="0"/>
              </a:rPr>
              <a:t>Τ</a:t>
            </a:r>
            <a:endParaRPr lang="en-US" sz="2000" b="1" dirty="0" smtClean="0">
              <a:solidFill>
                <a:srgbClr val="00B050"/>
              </a:solidFill>
              <a:cs typeface="Mongolian Baiti" pitchFamily="66" charset="0"/>
            </a:endParaRP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4</a:t>
            </a:r>
            <a:r>
              <a:rPr lang="en-US" sz="2000" b="1" dirty="0" smtClean="0">
                <a:solidFill>
                  <a:srgbClr val="00B050"/>
                </a:solidFill>
                <a:latin typeface="Times New Roman" pitchFamily="18" charset="0"/>
                <a:cs typeface="Times New Roman" pitchFamily="18" charset="0"/>
              </a:rPr>
              <a:t>}</a:t>
            </a:r>
          </a:p>
        </p:txBody>
      </p:sp>
      <p:cxnSp>
        <p:nvCxnSpPr>
          <p:cNvPr id="29" name="Straight Arrow Connector 28"/>
          <p:cNvCxnSpPr>
            <a:stCxn id="41" idx="0"/>
            <a:endCxn id="28" idx="4"/>
          </p:cNvCxnSpPr>
          <p:nvPr/>
        </p:nvCxnSpPr>
        <p:spPr>
          <a:xfrm rot="5400000" flipH="1" flipV="1">
            <a:off x="5754950" y="2245875"/>
            <a:ext cx="3810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0" name="Straight Arrow Connector 29"/>
          <p:cNvCxnSpPr>
            <a:stCxn id="27" idx="0"/>
            <a:endCxn id="28" idx="4"/>
          </p:cNvCxnSpPr>
          <p:nvPr/>
        </p:nvCxnSpPr>
        <p:spPr>
          <a:xfrm rot="5400000" flipH="1" flipV="1">
            <a:off x="6516950" y="3007875"/>
            <a:ext cx="381000" cy="1588"/>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1" name="Straight Arrow Connector 30"/>
          <p:cNvCxnSpPr>
            <a:stCxn id="42" idx="0"/>
            <a:endCxn id="28" idx="4"/>
          </p:cNvCxnSpPr>
          <p:nvPr/>
        </p:nvCxnSpPr>
        <p:spPr>
          <a:xfrm rot="16200000" flipV="1">
            <a:off x="7278950" y="2245875"/>
            <a:ext cx="381000" cy="1524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sp>
        <p:nvSpPr>
          <p:cNvPr id="32" name="Rectangle 31"/>
          <p:cNvSpPr/>
          <p:nvPr/>
        </p:nvSpPr>
        <p:spPr>
          <a:xfrm>
            <a:off x="6128330" y="5027175"/>
            <a:ext cx="1188720" cy="533400"/>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cxnSp>
        <p:nvCxnSpPr>
          <p:cNvPr id="33" name="Straight Arrow Connector 32"/>
          <p:cNvCxnSpPr/>
          <p:nvPr/>
        </p:nvCxnSpPr>
        <p:spPr>
          <a:xfrm>
            <a:off x="6707450" y="3731775"/>
            <a:ext cx="1524000" cy="381000"/>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4" name="Straight Arrow Connector 33"/>
          <p:cNvCxnSpPr/>
          <p:nvPr/>
        </p:nvCxnSpPr>
        <p:spPr>
          <a:xfrm rot="5400000">
            <a:off x="8039823" y="3923402"/>
            <a:ext cx="384048" cy="794"/>
          </a:xfrm>
          <a:prstGeom prst="straightConnector1">
            <a:avLst/>
          </a:prstGeom>
          <a:ln w="22225">
            <a:prstDash val="solid"/>
            <a:tailEnd type="none"/>
          </a:ln>
        </p:spPr>
        <p:style>
          <a:lnRef idx="2">
            <a:schemeClr val="dk1"/>
          </a:lnRef>
          <a:fillRef idx="1">
            <a:schemeClr val="lt1"/>
          </a:fillRef>
          <a:effectRef idx="0">
            <a:schemeClr val="dk1"/>
          </a:effectRef>
          <a:fontRef idx="minor">
            <a:schemeClr val="dk1"/>
          </a:fontRef>
        </p:style>
      </p:cxnSp>
      <p:cxnSp>
        <p:nvCxnSpPr>
          <p:cNvPr id="35" name="Straight Arrow Connector 34"/>
          <p:cNvCxnSpPr/>
          <p:nvPr/>
        </p:nvCxnSpPr>
        <p:spPr>
          <a:xfrm rot="10800000" flipV="1">
            <a:off x="5183450" y="3735617"/>
            <a:ext cx="1524794" cy="377158"/>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6" name="Straight Arrow Connector 35"/>
          <p:cNvCxnSpPr>
            <a:endCxn id="44" idx="0"/>
          </p:cNvCxnSpPr>
          <p:nvPr/>
        </p:nvCxnSpPr>
        <p:spPr>
          <a:xfrm rot="10800000" flipV="1">
            <a:off x="6707450" y="3731775"/>
            <a:ext cx="152400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7" name="Straight Arrow Connector 36"/>
          <p:cNvCxnSpPr>
            <a:stCxn id="44" idx="0"/>
          </p:cNvCxnSpPr>
          <p:nvPr/>
        </p:nvCxnSpPr>
        <p:spPr>
          <a:xfrm rot="16200000" flipV="1">
            <a:off x="5716850" y="3198375"/>
            <a:ext cx="457200" cy="1524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8" name="Straight Arrow Connector 37"/>
          <p:cNvCxnSpPr>
            <a:stCxn id="32" idx="0"/>
            <a:endCxn id="44" idx="4"/>
          </p:cNvCxnSpPr>
          <p:nvPr/>
        </p:nvCxnSpPr>
        <p:spPr>
          <a:xfrm rot="16200000" flipV="1">
            <a:off x="6532190" y="4836675"/>
            <a:ext cx="365760" cy="1524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39" name="Straight Arrow Connector 38"/>
          <p:cNvCxnSpPr>
            <a:endCxn id="32" idx="0"/>
          </p:cNvCxnSpPr>
          <p:nvPr/>
        </p:nvCxnSpPr>
        <p:spPr>
          <a:xfrm rot="10800000" flipV="1">
            <a:off x="6722690" y="4569975"/>
            <a:ext cx="1356360" cy="4572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cxnSp>
        <p:nvCxnSpPr>
          <p:cNvPr id="40" name="Straight Arrow Connector 39"/>
          <p:cNvCxnSpPr>
            <a:endCxn id="32" idx="0"/>
          </p:cNvCxnSpPr>
          <p:nvPr/>
        </p:nvCxnSpPr>
        <p:spPr>
          <a:xfrm>
            <a:off x="5488250" y="4646175"/>
            <a:ext cx="1234440" cy="381000"/>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1" name="Oval 40"/>
          <p:cNvSpPr/>
          <p:nvPr/>
        </p:nvSpPr>
        <p:spPr>
          <a:xfrm>
            <a:off x="4726250" y="31983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rgbClr val="00B050"/>
                </a:solidFill>
                <a:latin typeface="Times New Roman" pitchFamily="18" charset="0"/>
                <a:cs typeface="Times New Roman" pitchFamily="18" charset="0"/>
              </a:rPr>
              <a:t>a</a:t>
            </a:r>
            <a:r>
              <a:rPr lang="en-US" sz="2000" b="1" baseline="-25000" dirty="0" smtClean="0">
                <a:solidFill>
                  <a:srgbClr val="00B050"/>
                </a:solidFill>
                <a:latin typeface="Times New Roman" pitchFamily="18" charset="0"/>
                <a:cs typeface="Times New Roman" pitchFamily="18" charset="0"/>
              </a:rPr>
              <a:t>1</a:t>
            </a:r>
          </a:p>
          <a:p>
            <a:pPr algn="ct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2</a:t>
            </a:r>
            <a:r>
              <a:rPr lang="en-US" sz="2000" b="1" dirty="0" smtClean="0">
                <a:solidFill>
                  <a:srgbClr val="00B050"/>
                </a:solidFill>
                <a:latin typeface="Times New Roman" pitchFamily="18" charset="0"/>
                <a:cs typeface="Times New Roman" pitchFamily="18" charset="0"/>
              </a:rPr>
              <a:t>,t</a:t>
            </a:r>
            <a:r>
              <a:rPr lang="en-US" sz="2000" b="1" baseline="-25000" dirty="0" smtClean="0">
                <a:solidFill>
                  <a:srgbClr val="00B050"/>
                </a:solidFill>
                <a:latin typeface="Times New Roman" pitchFamily="18" charset="0"/>
                <a:cs typeface="Times New Roman" pitchFamily="18" charset="0"/>
              </a:rPr>
              <a:t>5</a:t>
            </a:r>
            <a:r>
              <a:rPr lang="en-US" sz="2000" b="1" dirty="0" smtClean="0">
                <a:solidFill>
                  <a:srgbClr val="00B050"/>
                </a:solidFill>
                <a:latin typeface="Times New Roman" pitchFamily="18" charset="0"/>
                <a:cs typeface="Times New Roman" pitchFamily="18" charset="0"/>
              </a:rPr>
              <a:t>}</a:t>
            </a:r>
          </a:p>
        </p:txBody>
      </p:sp>
      <p:sp>
        <p:nvSpPr>
          <p:cNvPr id="42" name="Oval 41"/>
          <p:cNvSpPr/>
          <p:nvPr/>
        </p:nvSpPr>
        <p:spPr>
          <a:xfrm>
            <a:off x="7774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3" name="Oval 42"/>
          <p:cNvSpPr/>
          <p:nvPr/>
        </p:nvSpPr>
        <p:spPr>
          <a:xfrm>
            <a:off x="7774250" y="4188975"/>
            <a:ext cx="914400" cy="384048"/>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sp>
        <p:nvSpPr>
          <p:cNvPr id="44" name="Oval 43"/>
          <p:cNvSpPr/>
          <p:nvPr/>
        </p:nvSpPr>
        <p:spPr>
          <a:xfrm>
            <a:off x="6250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,c</a:t>
            </a:r>
            <a:r>
              <a:rPr lang="en-US" sz="2000" b="1" baseline="-25000" dirty="0" smtClean="0">
                <a:solidFill>
                  <a:schemeClr val="tx1"/>
                </a:solidFill>
                <a:latin typeface="Times New Roman" pitchFamily="18" charset="0"/>
                <a:cs typeface="Times New Roman" pitchFamily="18" charset="0"/>
              </a:rPr>
              <a:t>1</a:t>
            </a:r>
          </a:p>
          <a:p>
            <a:pPr algn="ctr"/>
            <a:r>
              <a:rPr lang="en-US" sz="2000" b="1" dirty="0" smtClean="0">
                <a:solidFill>
                  <a:schemeClr val="tx1"/>
                </a:solidFill>
                <a:latin typeface="Times New Roman" pitchFamily="18" charset="0"/>
                <a:cs typeface="Times New Roman" pitchFamily="18" charset="0"/>
              </a:rPr>
              <a:t>{}</a:t>
            </a:r>
          </a:p>
        </p:txBody>
      </p:sp>
      <p:sp>
        <p:nvSpPr>
          <p:cNvPr id="45" name="Oval 44"/>
          <p:cNvSpPr/>
          <p:nvPr/>
        </p:nvSpPr>
        <p:spPr>
          <a:xfrm>
            <a:off x="4726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tx1"/>
                </a:solidFill>
                <a:latin typeface="Times New Roman" pitchFamily="18" charset="0"/>
                <a:cs typeface="Times New Roman" pitchFamily="18" charset="0"/>
              </a:rPr>
              <a:t>a</a:t>
            </a:r>
            <a:r>
              <a:rPr lang="en-US" sz="2000" b="1" baseline="-25000" dirty="0" smtClean="0">
                <a:solidFill>
                  <a:schemeClr val="tx1"/>
                </a:solidFill>
                <a:latin typeface="Times New Roman" pitchFamily="18" charset="0"/>
                <a:cs typeface="Times New Roman" pitchFamily="18" charset="0"/>
              </a:rPr>
              <a:t>1</a:t>
            </a:r>
            <a:r>
              <a:rPr lang="en-US" sz="2000" b="1" dirty="0" smtClean="0">
                <a:solidFill>
                  <a:schemeClr val="tx1"/>
                </a:solidFill>
                <a:latin typeface="Times New Roman" pitchFamily="18" charset="0"/>
                <a:cs typeface="Times New Roman" pitchFamily="18" charset="0"/>
              </a:rPr>
              <a:t>,b</a:t>
            </a:r>
            <a:r>
              <a:rPr lang="en-US" sz="2000" b="1" baseline="-25000" dirty="0" smtClean="0">
                <a:solidFill>
                  <a:schemeClr val="tx1"/>
                </a:solidFill>
                <a:latin typeface="Times New Roman" pitchFamily="18" charset="0"/>
                <a:cs typeface="Times New Roman" pitchFamily="18" charset="0"/>
              </a:rPr>
              <a:t>1</a:t>
            </a:r>
            <a:endParaRPr lang="en-US" sz="2000" b="1" dirty="0" smtClean="0">
              <a:solidFill>
                <a:schemeClr val="tx1"/>
              </a:solidFill>
              <a:latin typeface="Times New Roman" pitchFamily="18" charset="0"/>
              <a:cs typeface="Times New Roman" pitchFamily="18" charset="0"/>
            </a:endParaRPr>
          </a:p>
          <a:p>
            <a:pPr algn="ctr"/>
            <a:r>
              <a:rPr lang="en-US" sz="2000" b="1" dirty="0" smtClean="0">
                <a:solidFill>
                  <a:schemeClr val="tx1"/>
                </a:solidFill>
                <a:latin typeface="Times New Roman" pitchFamily="18" charset="0"/>
                <a:cs typeface="Times New Roman" pitchFamily="18" charset="0"/>
              </a:rPr>
              <a:t>{}</a:t>
            </a:r>
          </a:p>
        </p:txBody>
      </p:sp>
      <p:cxnSp>
        <p:nvCxnSpPr>
          <p:cNvPr id="46" name="Straight Arrow Connector 45"/>
          <p:cNvCxnSpPr/>
          <p:nvPr/>
        </p:nvCxnSpPr>
        <p:spPr>
          <a:xfrm rot="5400000" flipH="1" flipV="1">
            <a:off x="4991823" y="3923402"/>
            <a:ext cx="384048" cy="794"/>
          </a:xfrm>
          <a:prstGeom prst="straightConnector1">
            <a:avLst/>
          </a:prstGeom>
          <a:ln w="22225">
            <a:solidFill>
              <a:schemeClr val="tx1"/>
            </a:solidFill>
            <a:prstDash val="solid"/>
            <a:tailEnd type="none"/>
          </a:ln>
        </p:spPr>
        <p:style>
          <a:lnRef idx="2">
            <a:schemeClr val="dk1"/>
          </a:lnRef>
          <a:fillRef idx="1">
            <a:schemeClr val="lt1"/>
          </a:fillRef>
          <a:effectRef idx="0">
            <a:schemeClr val="dk1"/>
          </a:effectRef>
          <a:fontRef idx="minor">
            <a:schemeClr val="dk1"/>
          </a:fontRef>
        </p:style>
      </p:cxnSp>
      <p:sp>
        <p:nvSpPr>
          <p:cNvPr id="47" name="Oval 46"/>
          <p:cNvSpPr/>
          <p:nvPr/>
        </p:nvSpPr>
        <p:spPr>
          <a:xfrm>
            <a:off x="5488250" y="3198375"/>
            <a:ext cx="914400" cy="384048"/>
          </a:xfrm>
          <a:prstGeom prst="ellipse">
            <a:avLst/>
          </a:prstGeom>
          <a:noFill/>
          <a:ln w="19050">
            <a:solidFill>
              <a:srgbClr val="FFC000">
                <a:alpha val="0"/>
              </a:srgb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a:t>
            </a:r>
          </a:p>
        </p:txBody>
      </p:sp>
      <p:sp>
        <p:nvSpPr>
          <p:cNvPr id="48" name="Oval 47"/>
          <p:cNvSpPr/>
          <p:nvPr/>
        </p:nvSpPr>
        <p:spPr>
          <a:xfrm>
            <a:off x="7012250" y="3198375"/>
            <a:ext cx="914400" cy="381000"/>
          </a:xfrm>
          <a:prstGeom prst="ellipse">
            <a:avLst/>
          </a:prstGeom>
          <a:no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3</a:t>
            </a:r>
            <a:r>
              <a:rPr lang="en-US" sz="2000" b="1" dirty="0" smtClean="0">
                <a:solidFill>
                  <a:schemeClr val="accent1">
                    <a:lumMod val="75000"/>
                  </a:schemeClr>
                </a:solidFill>
                <a:latin typeface="Times New Roman" pitchFamily="18" charset="0"/>
                <a:cs typeface="Times New Roman" pitchFamily="18" charset="0"/>
              </a:rPr>
              <a:t>}</a:t>
            </a:r>
          </a:p>
        </p:txBody>
      </p:sp>
      <p:sp>
        <p:nvSpPr>
          <p:cNvPr id="49" name="Oval 48"/>
          <p:cNvSpPr/>
          <p:nvPr/>
        </p:nvSpPr>
        <p:spPr>
          <a:xfrm>
            <a:off x="5488250" y="4188975"/>
            <a:ext cx="914400" cy="384048"/>
          </a:xfrm>
          <a:prstGeom prst="ellipse">
            <a:avLst/>
          </a:prstGeom>
          <a:solidFill>
            <a:schemeClr val="lt1"/>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,b</a:t>
            </a:r>
            <a:r>
              <a:rPr lang="en-US" sz="2000" b="1" baseline="-25000" dirty="0" smtClean="0">
                <a:solidFill>
                  <a:schemeClr val="accent1">
                    <a:lumMod val="75000"/>
                  </a:schemeClr>
                </a:solidFill>
                <a:latin typeface="Times New Roman" pitchFamily="18" charset="0"/>
                <a:cs typeface="Times New Roman" pitchFamily="18" charset="0"/>
              </a:rPr>
              <a:t>2</a:t>
            </a:r>
            <a:endParaRPr lang="en-US" sz="2000" b="1" dirty="0" smtClean="0">
              <a:solidFill>
                <a:schemeClr val="accent1">
                  <a:lumMod val="75000"/>
                </a:schemeClr>
              </a:solidFill>
              <a:latin typeface="Times New Roman" pitchFamily="18" charset="0"/>
              <a:cs typeface="Times New Roman" pitchFamily="18" charset="0"/>
            </a:endParaRPr>
          </a:p>
          <a:p>
            <a:pPr algn="ctr"/>
            <a:r>
              <a:rPr lang="en-US" sz="2000" b="1" dirty="0" smtClean="0">
                <a:solidFill>
                  <a:schemeClr val="accent1">
                    <a:lumMod val="75000"/>
                  </a:schemeClr>
                </a:solidFill>
                <a:latin typeface="Times New Roman" pitchFamily="18" charset="0"/>
                <a:cs typeface="Times New Roman" pitchFamily="18" charset="0"/>
              </a:rPr>
              <a:t>{}</a:t>
            </a:r>
          </a:p>
        </p:txBody>
      </p:sp>
      <p:sp>
        <p:nvSpPr>
          <p:cNvPr id="50" name="Oval 49"/>
          <p:cNvSpPr/>
          <p:nvPr/>
        </p:nvSpPr>
        <p:spPr>
          <a:xfrm>
            <a:off x="7012250" y="4188975"/>
            <a:ext cx="914400" cy="384048"/>
          </a:xfrm>
          <a:prstGeom prst="ellipse">
            <a:avLst/>
          </a:prstGeom>
          <a:solidFill>
            <a:schemeClr val="lt1">
              <a:alpha val="0"/>
            </a:schemeClr>
          </a:solidFill>
          <a:ln w="19050">
            <a:solidFill>
              <a:schemeClr val="tx2">
                <a:lumMod val="50000"/>
                <a:alpha val="0"/>
              </a:schemeClr>
            </a:solidFill>
            <a:prstDash val="solid"/>
          </a:ln>
        </p:spPr>
        <p:style>
          <a:lnRef idx="2">
            <a:schemeClr val="dk1"/>
          </a:lnRef>
          <a:fillRef idx="1">
            <a:schemeClr val="lt1"/>
          </a:fillRef>
          <a:effectRef idx="0">
            <a:schemeClr val="dk1"/>
          </a:effectRef>
          <a:fontRef idx="minor">
            <a:schemeClr val="dk1"/>
          </a:fontRef>
        </p:style>
        <p:txBody>
          <a:bodyPr lIns="0" tIns="0" rIns="0" bIns="0" rtlCol="0" anchor="ctr" anchorCtr="1"/>
          <a:lstStyle/>
          <a:p>
            <a:pPr algn="ctr"/>
            <a:r>
              <a:rPr lang="en-US" sz="2000" b="1" dirty="0" smtClean="0">
                <a:solidFill>
                  <a:schemeClr val="accent1">
                    <a:lumMod val="75000"/>
                  </a:schemeClr>
                </a:solidFill>
                <a:latin typeface="Times New Roman" pitchFamily="18" charset="0"/>
                <a:cs typeface="Times New Roman" pitchFamily="18" charset="0"/>
              </a:rPr>
              <a:t>a</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,c</a:t>
            </a:r>
            <a:r>
              <a:rPr lang="en-US" sz="2000" b="1" baseline="-25000" dirty="0" smtClean="0">
                <a:solidFill>
                  <a:schemeClr val="accent1">
                    <a:lumMod val="75000"/>
                  </a:schemeClr>
                </a:solidFill>
                <a:latin typeface="Times New Roman" pitchFamily="18" charset="0"/>
                <a:cs typeface="Times New Roman" pitchFamily="18" charset="0"/>
              </a:rPr>
              <a:t>2</a:t>
            </a:r>
          </a:p>
          <a:p>
            <a:pPr algn="ctr"/>
            <a:r>
              <a:rPr lang="en-US" sz="2000" b="1" dirty="0" smtClean="0">
                <a:solidFill>
                  <a:schemeClr val="accent1">
                    <a:lumMod val="75000"/>
                  </a:schemeClr>
                </a:solidFill>
                <a:latin typeface="Times New Roman" pitchFamily="18" charset="0"/>
                <a:cs typeface="Times New Roman" pitchFamily="18" charset="0"/>
              </a:rPr>
              <a:t>{t</a:t>
            </a:r>
            <a:r>
              <a:rPr lang="en-US" sz="2000" b="1" baseline="-25000" dirty="0" smtClean="0">
                <a:solidFill>
                  <a:schemeClr val="accent1">
                    <a:lumMod val="75000"/>
                  </a:schemeClr>
                </a:solidFill>
                <a:latin typeface="Times New Roman" pitchFamily="18" charset="0"/>
                <a:cs typeface="Times New Roman" pitchFamily="18" charset="0"/>
              </a:rPr>
              <a:t>1</a:t>
            </a:r>
            <a:r>
              <a:rPr lang="en-US" sz="2000" b="1" dirty="0" smtClean="0">
                <a:solidFill>
                  <a:schemeClr val="accent1">
                    <a:lumMod val="75000"/>
                  </a:schemeClr>
                </a:solidFill>
                <a:latin typeface="Times New Roman" pitchFamily="18" charset="0"/>
                <a:cs typeface="Times New Roman" pitchFamily="18" charset="0"/>
              </a:rPr>
              <a:t>}</a:t>
            </a:r>
          </a:p>
        </p:txBody>
      </p:sp>
      <p:cxnSp>
        <p:nvCxnSpPr>
          <p:cNvPr id="51" name="Straight Arrow Connector 50"/>
          <p:cNvCxnSpPr>
            <a:stCxn id="28" idx="4"/>
            <a:endCxn id="47" idx="0"/>
          </p:cNvCxnSpPr>
          <p:nvPr/>
        </p:nvCxnSpPr>
        <p:spPr>
          <a:xfrm rot="5400000">
            <a:off x="6135950" y="2626875"/>
            <a:ext cx="381000" cy="7620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2" name="Straight Arrow Connector 51"/>
          <p:cNvCxnSpPr>
            <a:stCxn id="28" idx="4"/>
            <a:endCxn id="48" idx="0"/>
          </p:cNvCxnSpPr>
          <p:nvPr/>
        </p:nvCxnSpPr>
        <p:spPr>
          <a:xfrm rot="16200000" flipH="1">
            <a:off x="6897950" y="2626875"/>
            <a:ext cx="381000" cy="7620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3" name="Straight Arrow Connector 52"/>
          <p:cNvCxnSpPr/>
          <p:nvPr/>
        </p:nvCxnSpPr>
        <p:spPr>
          <a:xfrm rot="5400000" flipH="1" flipV="1">
            <a:off x="5762173" y="3915052"/>
            <a:ext cx="365760" cy="794"/>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4" name="Straight Arrow Connector 53"/>
          <p:cNvCxnSpPr/>
          <p:nvPr/>
        </p:nvCxnSpPr>
        <p:spPr>
          <a:xfrm rot="5400000" flipH="1" flipV="1">
            <a:off x="7286173" y="3914258"/>
            <a:ext cx="365760" cy="794"/>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5" name="Straight Arrow Connector 54"/>
          <p:cNvCxnSpPr>
            <a:endCxn id="49" idx="0"/>
          </p:cNvCxnSpPr>
          <p:nvPr/>
        </p:nvCxnSpPr>
        <p:spPr>
          <a:xfrm>
            <a:off x="5183450" y="3731775"/>
            <a:ext cx="762000" cy="4572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6" name="Straight Arrow Connector 55"/>
          <p:cNvCxnSpPr>
            <a:endCxn id="50" idx="0"/>
          </p:cNvCxnSpPr>
          <p:nvPr/>
        </p:nvCxnSpPr>
        <p:spPr>
          <a:xfrm>
            <a:off x="5183450" y="3731775"/>
            <a:ext cx="2286000" cy="457200"/>
          </a:xfrm>
          <a:prstGeom prst="straightConnector1">
            <a:avLst/>
          </a:prstGeom>
          <a:ln w="22225">
            <a:solidFill>
              <a:schemeClr val="accent1">
                <a:lumMod val="75000"/>
              </a:schemeClr>
            </a:solidFill>
            <a:prstDash val="solid"/>
            <a:tailEnd type="none"/>
          </a:ln>
        </p:spPr>
        <p:style>
          <a:lnRef idx="2">
            <a:schemeClr val="dk1"/>
          </a:lnRef>
          <a:fillRef idx="1">
            <a:schemeClr val="lt1"/>
          </a:fillRef>
          <a:effectRef idx="0">
            <a:schemeClr val="dk1"/>
          </a:effectRef>
          <a:fontRef idx="minor">
            <a:schemeClr val="dk1"/>
          </a:fontRef>
        </p:style>
      </p:cxnSp>
      <p:cxnSp>
        <p:nvCxnSpPr>
          <p:cNvPr id="57" name="Straight Connector 56"/>
          <p:cNvCxnSpPr/>
          <p:nvPr/>
        </p:nvCxnSpPr>
        <p:spPr>
          <a:xfrm rot="5400000" flipH="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5400000" flipH="1" flipV="1">
            <a:off x="6301750" y="33221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5400000" flipH="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flipH="1" flipV="1">
            <a:off x="6301750" y="2419600"/>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5400000" flipH="1" flipV="1">
            <a:off x="7750500" y="43077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rot="5400000" flipH="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5400000" flipH="1" flipV="1">
            <a:off x="7750500" y="3405225"/>
            <a:ext cx="228600" cy="22860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65" name="Content Placeholder 3"/>
          <p:cNvGraphicFramePr>
            <a:graphicFrameLocks/>
          </p:cNvGraphicFramePr>
          <p:nvPr>
            <p:extLst>
              <p:ext uri="{D42A27DB-BD31-4B8C-83A1-F6EECF244321}">
                <p14:modId xmlns:p14="http://schemas.microsoft.com/office/powerpoint/2010/main" val="225387680"/>
              </p:ext>
            </p:extLst>
          </p:nvPr>
        </p:nvGraphicFramePr>
        <p:xfrm>
          <a:off x="470846" y="1893579"/>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tx1"/>
                          </a:solidFill>
                          <a:latin typeface="Times New Roman" pitchFamily="18" charset="0"/>
                          <a:cs typeface="Times New Roman" pitchFamily="18" charset="0"/>
                        </a:rPr>
                        <a:t>t</a:t>
                      </a:r>
                      <a:r>
                        <a:rPr lang="en-US" sz="1750" i="1" baseline="-25000" dirty="0" smtClean="0">
                          <a:solidFill>
                            <a:schemeClr val="tx1"/>
                          </a:solidFill>
                          <a:latin typeface="Times New Roman" pitchFamily="18" charset="0"/>
                          <a:cs typeface="Times New Roman" pitchFamily="18" charset="0"/>
                        </a:rPr>
                        <a:t>1</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tx1"/>
                          </a:solidFill>
                          <a:latin typeface="Times New Roman" pitchFamily="18" charset="0"/>
                          <a:cs typeface="Times New Roman" pitchFamily="18" charset="0"/>
                        </a:rPr>
                        <a:t>a</a:t>
                      </a:r>
                      <a:r>
                        <a:rPr lang="en-US" sz="1750" i="1" baseline="-25000" dirty="0" smtClean="0">
                          <a:solidFill>
                            <a:schemeClr val="tx1"/>
                          </a:solidFill>
                          <a:latin typeface="Times New Roman" pitchFamily="18" charset="0"/>
                          <a:cs typeface="Times New Roman" pitchFamily="18" charset="0"/>
                        </a:rPr>
                        <a:t>1</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10</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15</a:t>
                      </a:r>
                      <a:endParaRPr lang="en-US" sz="1750" dirty="0">
                        <a:solidFill>
                          <a:schemeClr val="tx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b</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11</a:t>
                      </a:r>
                      <a:endParaRPr lang="en-US" sz="1750" b="1" i="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b="1" i="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66" name="Rectangle 65"/>
          <p:cNvSpPr/>
          <p:nvPr/>
        </p:nvSpPr>
        <p:spPr bwMode="auto">
          <a:xfrm>
            <a:off x="472321" y="5169027"/>
            <a:ext cx="4058736" cy="595157"/>
          </a:xfrm>
          <a:prstGeom prst="rect">
            <a:avLst/>
          </a:prstGeom>
          <a:solidFill>
            <a:schemeClr val="accent3">
              <a:alpha val="0"/>
            </a:scheme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just">
              <a:lnSpc>
                <a:spcPct val="90000"/>
              </a:lnSpc>
              <a:spcBef>
                <a:spcPct val="0"/>
              </a:spcBef>
            </a:pPr>
            <a:r>
              <a:rPr lang="en-US" sz="2600" spc="-100" dirty="0" smtClean="0">
                <a:ln w="3175">
                  <a:noFill/>
                </a:ln>
                <a:solidFill>
                  <a:srgbClr val="00B050"/>
                </a:solidFill>
                <a:latin typeface="Times New Roman" pitchFamily="18" charset="0"/>
                <a:cs typeface="Times New Roman" pitchFamily="18" charset="0"/>
              </a:rPr>
              <a:t>Total 3 comparisons in this case</a:t>
            </a:r>
            <a:endParaRPr lang="en-US" sz="2600" spc="-100" dirty="0">
              <a:ln w="3175">
                <a:noFill/>
              </a:ln>
              <a:solidFill>
                <a:srgbClr val="00B050"/>
              </a:solidFill>
              <a:latin typeface="Times New Roman" pitchFamily="18" charset="0"/>
              <a:cs typeface="Times New Roman" pitchFamily="18" charset="0"/>
            </a:endParaRPr>
          </a:p>
        </p:txBody>
      </p:sp>
      <p:sp>
        <p:nvSpPr>
          <p:cNvPr id="67" name="Rectangle 66"/>
          <p:cNvSpPr/>
          <p:nvPr/>
        </p:nvSpPr>
        <p:spPr bwMode="auto">
          <a:xfrm>
            <a:off x="791549" y="1812535"/>
            <a:ext cx="914421" cy="2449547"/>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68" name="Rectangle 67"/>
          <p:cNvSpPr/>
          <p:nvPr/>
        </p:nvSpPr>
        <p:spPr bwMode="auto">
          <a:xfrm>
            <a:off x="2983173" y="1833977"/>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69" name="Straight Arrow Connector 68"/>
          <p:cNvCxnSpPr/>
          <p:nvPr/>
        </p:nvCxnSpPr>
        <p:spPr>
          <a:xfrm flipV="1">
            <a:off x="5271025" y="2781300"/>
            <a:ext cx="1215500" cy="304829"/>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grpSp>
        <p:nvGrpSpPr>
          <p:cNvPr id="8" name="Group 7"/>
          <p:cNvGrpSpPr/>
          <p:nvPr/>
        </p:nvGrpSpPr>
        <p:grpSpPr>
          <a:xfrm>
            <a:off x="5097725" y="3700063"/>
            <a:ext cx="1608931" cy="420624"/>
            <a:chOff x="5097725" y="3700063"/>
            <a:chExt cx="1608931" cy="420624"/>
          </a:xfrm>
        </p:grpSpPr>
        <p:cxnSp>
          <p:nvCxnSpPr>
            <p:cNvPr id="70" name="Straight Arrow Connector 69"/>
            <p:cNvCxnSpPr/>
            <p:nvPr/>
          </p:nvCxnSpPr>
          <p:spPr>
            <a:xfrm rot="5400000" flipH="1" flipV="1">
              <a:off x="4906098" y="3928266"/>
              <a:ext cx="384048" cy="794"/>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cxnSp>
          <p:nvCxnSpPr>
            <p:cNvPr id="71" name="Straight Arrow Connector 70"/>
            <p:cNvCxnSpPr/>
            <p:nvPr/>
          </p:nvCxnSpPr>
          <p:spPr>
            <a:xfrm flipH="1" flipV="1">
              <a:off x="5366330" y="3700063"/>
              <a:ext cx="1340326" cy="397472"/>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grpSp>
      <p:grpSp>
        <p:nvGrpSpPr>
          <p:cNvPr id="10" name="Group 9"/>
          <p:cNvGrpSpPr/>
          <p:nvPr/>
        </p:nvGrpSpPr>
        <p:grpSpPr>
          <a:xfrm>
            <a:off x="5640650" y="4699515"/>
            <a:ext cx="1167765" cy="327661"/>
            <a:chOff x="5640650" y="4699515"/>
            <a:chExt cx="1167765" cy="327661"/>
          </a:xfrm>
        </p:grpSpPr>
        <p:cxnSp>
          <p:nvCxnSpPr>
            <p:cNvPr id="72" name="Straight Arrow Connector 71"/>
            <p:cNvCxnSpPr/>
            <p:nvPr/>
          </p:nvCxnSpPr>
          <p:spPr>
            <a:xfrm>
              <a:off x="5640650" y="4798575"/>
              <a:ext cx="775400" cy="228601"/>
            </a:xfrm>
            <a:prstGeom prst="straightConnector1">
              <a:avLst/>
            </a:prstGeom>
            <a:ln w="22225">
              <a:solidFill>
                <a:srgbClr val="00B050"/>
              </a:solidFill>
              <a:prstDash val="solid"/>
              <a:tailEnd type="arrow"/>
            </a:ln>
          </p:spPr>
          <p:style>
            <a:lnRef idx="2">
              <a:schemeClr val="dk1"/>
            </a:lnRef>
            <a:fillRef idx="1">
              <a:schemeClr val="lt1"/>
            </a:fillRef>
            <a:effectRef idx="0">
              <a:schemeClr val="dk1"/>
            </a:effectRef>
            <a:fontRef idx="minor">
              <a:schemeClr val="dk1"/>
            </a:fontRef>
          </p:style>
        </p:cxnSp>
        <p:cxnSp>
          <p:nvCxnSpPr>
            <p:cNvPr id="73" name="Straight Arrow Connector 72"/>
            <p:cNvCxnSpPr/>
            <p:nvPr/>
          </p:nvCxnSpPr>
          <p:spPr>
            <a:xfrm flipH="1" flipV="1">
              <a:off x="6793175" y="4699515"/>
              <a:ext cx="15240" cy="251460"/>
            </a:xfrm>
            <a:prstGeom prst="straightConnector1">
              <a:avLst/>
            </a:prstGeom>
            <a:ln w="22225">
              <a:solidFill>
                <a:srgbClr val="00B050"/>
              </a:solidFill>
              <a:prstDash val="solid"/>
              <a:headEnd type="arrow"/>
              <a:tailEnd type="none"/>
            </a:ln>
          </p:spPr>
          <p:style>
            <a:lnRef idx="2">
              <a:schemeClr val="dk1"/>
            </a:lnRef>
            <a:fillRef idx="1">
              <a:schemeClr val="lt1"/>
            </a:fillRef>
            <a:effectRef idx="0">
              <a:schemeClr val="dk1"/>
            </a:effectRef>
            <a:fontRef idx="minor">
              <a:schemeClr val="dk1"/>
            </a:fontRef>
          </p:style>
        </p:cxnSp>
      </p:grpSp>
    </p:spTree>
    <p:extLst>
      <p:ext uri="{BB962C8B-B14F-4D97-AF65-F5344CB8AC3E}">
        <p14:creationId xmlns:p14="http://schemas.microsoft.com/office/powerpoint/2010/main" val="19208384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mph" presetSubtype="2" fill="hold" nodeType="withEffect">
                                  <p:stCondLst>
                                    <p:cond delay="0"/>
                                  </p:stCondLst>
                                  <p:childTnLst>
                                    <p:animClr clrSpc="rgb" dir="cw">
                                      <p:cBhvr override="childStyle">
                                        <p:cTn id="9" dur="2000" fill="hold"/>
                                        <p:tgtEl>
                                          <p:spTgt spid="45">
                                            <p:txEl>
                                              <p:pRg st="0" end="0"/>
                                            </p:txEl>
                                          </p:spTgt>
                                        </p:tgtEl>
                                        <p:attrNameLst>
                                          <p:attrName>style.color</p:attrName>
                                        </p:attrNameLst>
                                      </p:cBhvr>
                                      <p:to>
                                        <a:srgbClr val="00B050"/>
                                      </p:to>
                                    </p:animClr>
                                  </p:childTnLst>
                                </p:cTn>
                              </p:par>
                              <p:par>
                                <p:cTn id="10" presetID="3" presetClass="emph" presetSubtype="2" fill="hold" nodeType="withEffect">
                                  <p:stCondLst>
                                    <p:cond delay="0"/>
                                  </p:stCondLst>
                                  <p:childTnLst>
                                    <p:animClr clrSpc="rgb" dir="cw">
                                      <p:cBhvr override="childStyle">
                                        <p:cTn id="11" dur="2000" fill="hold"/>
                                        <p:tgtEl>
                                          <p:spTgt spid="45">
                                            <p:txEl>
                                              <p:pRg st="1" end="1"/>
                                            </p:txEl>
                                          </p:spTgt>
                                        </p:tgtEl>
                                        <p:attrNameLst>
                                          <p:attrName>style.color</p:attrName>
                                        </p:attrNameLst>
                                      </p:cBhvr>
                                      <p:to>
                                        <a:srgbClr val="00B050"/>
                                      </p:to>
                                    </p:animClr>
                                  </p:childTnLst>
                                </p:cTn>
                              </p:par>
                              <p:par>
                                <p:cTn id="12" presetID="3" presetClass="emph" presetSubtype="2" fill="hold" nodeType="withEffect">
                                  <p:stCondLst>
                                    <p:cond delay="0"/>
                                  </p:stCondLst>
                                  <p:childTnLst>
                                    <p:animClr clrSpc="rgb" dir="cw">
                                      <p:cBhvr override="childStyle">
                                        <p:cTn id="13" dur="2000" fill="hold"/>
                                        <p:tgtEl>
                                          <p:spTgt spid="44">
                                            <p:txEl>
                                              <p:pRg st="0" end="0"/>
                                            </p:txEl>
                                          </p:spTgt>
                                        </p:tgtEl>
                                        <p:attrNameLst>
                                          <p:attrName>style.color</p:attrName>
                                        </p:attrNameLst>
                                      </p:cBhvr>
                                      <p:to>
                                        <a:srgbClr val="00B050"/>
                                      </p:to>
                                    </p:animClr>
                                  </p:childTnLst>
                                </p:cTn>
                              </p:par>
                              <p:par>
                                <p:cTn id="14" presetID="3" presetClass="emph" presetSubtype="2" fill="hold" nodeType="withEffect">
                                  <p:stCondLst>
                                    <p:cond delay="0"/>
                                  </p:stCondLst>
                                  <p:childTnLst>
                                    <p:animClr clrSpc="rgb" dir="cw">
                                      <p:cBhvr override="childStyle">
                                        <p:cTn id="15" dur="2000" fill="hold"/>
                                        <p:tgtEl>
                                          <p:spTgt spid="44">
                                            <p:txEl>
                                              <p:pRg st="1" end="1"/>
                                            </p:txEl>
                                          </p:spTgt>
                                        </p:tgtEl>
                                        <p:attrNameLst>
                                          <p:attrName>style.color</p:attrName>
                                        </p:attrNameLst>
                                      </p:cBhvr>
                                      <p:to>
                                        <a:srgbClr val="00B050"/>
                                      </p:to>
                                    </p:animClr>
                                  </p:childTnLst>
                                </p:cTn>
                              </p:par>
                            </p:childTnLst>
                          </p:cTn>
                        </p:par>
                        <p:par>
                          <p:cTn id="16" fill="hold">
                            <p:stCondLst>
                              <p:cond delay="2000"/>
                            </p:stCondLst>
                            <p:childTnLst>
                              <p:par>
                                <p:cTn id="17" presetID="3" presetClass="entr" presetSubtype="1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par>
                          <p:cTn id="20" fill="hold">
                            <p:stCondLst>
                              <p:cond delay="2500"/>
                            </p:stCondLst>
                            <p:childTnLst>
                              <p:par>
                                <p:cTn id="21" presetID="3" presetClass="emph" presetSubtype="2" fill="hold" nodeType="afterEffect">
                                  <p:stCondLst>
                                    <p:cond delay="0"/>
                                  </p:stCondLst>
                                  <p:childTnLst>
                                    <p:animClr clrSpc="rgb" dir="cw">
                                      <p:cBhvr override="childStyle">
                                        <p:cTn id="22" dur="2000" fill="hold"/>
                                        <p:tgtEl>
                                          <p:spTgt spid="32">
                                            <p:txEl>
                                              <p:pRg st="0" end="0"/>
                                            </p:txEl>
                                          </p:spTgt>
                                        </p:tgtEl>
                                        <p:attrNameLst>
                                          <p:attrName>style.color</p:attrName>
                                        </p:attrNameLst>
                                      </p:cBhvr>
                                      <p:to>
                                        <a:srgbClr val="00B050"/>
                                      </p:to>
                                    </p:animClr>
                                  </p:childTnLst>
                                </p:cTn>
                              </p:par>
                            </p:childTnLst>
                          </p:cTn>
                        </p:par>
                        <p:par>
                          <p:cTn id="23" fill="hold">
                            <p:stCondLst>
                              <p:cond delay="4500"/>
                            </p:stCondLst>
                            <p:childTnLst>
                              <p:par>
                                <p:cTn id="24" presetID="3" presetClass="emph" presetSubtype="2" fill="hold" nodeType="afterEffect">
                                  <p:stCondLst>
                                    <p:cond delay="0"/>
                                  </p:stCondLst>
                                  <p:childTnLst>
                                    <p:animClr clrSpc="rgb" dir="cw">
                                      <p:cBhvr override="childStyle">
                                        <p:cTn id="25" dur="2000" fill="hold"/>
                                        <p:tgtEl>
                                          <p:spTgt spid="32">
                                            <p:txEl>
                                              <p:pRg st="1" end="1"/>
                                            </p:txEl>
                                          </p:spTgt>
                                        </p:tgtEl>
                                        <p:attrNameLst>
                                          <p:attrName>style.color</p:attrName>
                                        </p:attrNameLst>
                                      </p:cBhvr>
                                      <p:to>
                                        <a:srgbClr val="00B050"/>
                                      </p:to>
                                    </p:animClr>
                                  </p:childTnLst>
                                </p:cTn>
                              </p:par>
                            </p:childTnLst>
                          </p:cTn>
                        </p:par>
                        <p:par>
                          <p:cTn id="26" fill="hold">
                            <p:stCondLst>
                              <p:cond delay="6500"/>
                            </p:stCondLst>
                            <p:childTnLst>
                              <p:par>
                                <p:cTn id="27" presetID="9" presetClass="entr" presetSubtype="0" fill="hold" grpId="0" nodeType="afterEffect">
                                  <p:stCondLst>
                                    <p:cond delay="0"/>
                                  </p:stCondLst>
                                  <p:childTnLst>
                                    <p:set>
                                      <p:cBhvr>
                                        <p:cTn id="28" dur="1" fill="hold">
                                          <p:stCondLst>
                                            <p:cond delay="0"/>
                                          </p:stCondLst>
                                        </p:cTn>
                                        <p:tgtEl>
                                          <p:spTgt spid="66"/>
                                        </p:tgtEl>
                                        <p:attrNameLst>
                                          <p:attrName>style.visibility</p:attrName>
                                        </p:attrNameLst>
                                      </p:cBhvr>
                                      <p:to>
                                        <p:strVal val="visible"/>
                                      </p:to>
                                    </p:set>
                                    <p:animEffect transition="in" filter="dissolve">
                                      <p:cBhvr>
                                        <p:cTn id="29"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832809"/>
          </a:xfrm>
          <a:prstGeom prst="rect">
            <a:avLst/>
          </a:prstGeom>
        </p:spPr>
        <p:txBody>
          <a:bodyPr vert="horz" wrap="square" lIns="0" tIns="0" rIns="0" bIns="0" rtlCol="0">
            <a:spAutoFit/>
          </a:bodyPr>
          <a:lstStyle/>
          <a:p>
            <a:pPr algn="just"/>
            <a:r>
              <a:rPr lang="en-US" sz="2600" spc="-50" dirty="0">
                <a:latin typeface="Times New Roman" pitchFamily="18" charset="0"/>
                <a:cs typeface="Times New Roman" pitchFamily="18" charset="0"/>
              </a:rPr>
              <a:t>“The social world’s most viral photo ever generated </a:t>
            </a:r>
            <a:r>
              <a:rPr lang="en-US" sz="2600" spc="-50" dirty="0">
                <a:solidFill>
                  <a:schemeClr val="accent6"/>
                </a:solidFill>
                <a:latin typeface="Times New Roman" pitchFamily="18" charset="0"/>
                <a:cs typeface="Times New Roman" pitchFamily="18" charset="0"/>
              </a:rPr>
              <a:t>3.5 million likes, 170,000 comments and 460,000 shares</a:t>
            </a:r>
            <a:r>
              <a:rPr lang="en-US" sz="2600" spc="-50" dirty="0">
                <a:latin typeface="Times New Roman" pitchFamily="18" charset="0"/>
                <a:cs typeface="Times New Roman" pitchFamily="18" charset="0"/>
              </a:rPr>
              <a:t> by Wednesday afternoon</a:t>
            </a:r>
            <a:r>
              <a:rPr lang="en-US" sz="2600" spc="-50" dirty="0" smtClean="0">
                <a:latin typeface="Times New Roman" pitchFamily="18" charset="0"/>
                <a:cs typeface="Times New Roman" pitchFamily="18" charset="0"/>
              </a:rPr>
              <a:t>.” </a:t>
            </a:r>
          </a:p>
          <a:p>
            <a:pPr algn="just"/>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http://</a:t>
            </a:r>
            <a:r>
              <a:rPr lang="en-US" sz="1950" dirty="0" smtClean="0">
                <a:latin typeface="Times New Roman" pitchFamily="18" charset="0"/>
                <a:cs typeface="Times New Roman" pitchFamily="18" charset="0"/>
              </a:rPr>
              <a:t>www.cnbc.com/id/49728455/President </a:t>
            </a:r>
            <a:r>
              <a:rPr lang="en-US" sz="1950" dirty="0">
                <a:latin typeface="Times New Roman" pitchFamily="18" charset="0"/>
                <a:cs typeface="Times New Roman" pitchFamily="18" charset="0"/>
              </a:rPr>
              <a:t>Obama Sets New Social Media Record)</a:t>
            </a:r>
            <a:endParaRPr lang="en-US" sz="1950" spc="-50" dirty="0">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4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728" y="3020316"/>
            <a:ext cx="3911134" cy="3370922"/>
          </a:xfrm>
          <a:prstGeom prst="rect">
            <a:avLst/>
          </a:prstGeom>
        </p:spPr>
      </p:pic>
    </p:spTree>
    <p:extLst>
      <p:ext uri="{BB962C8B-B14F-4D97-AF65-F5344CB8AC3E}">
        <p14:creationId xmlns:p14="http://schemas.microsoft.com/office/powerpoint/2010/main" val="11934646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STopDown</a:t>
            </a: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 and </a:t>
            </a: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SBottomUp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7"/>
            <a:ext cx="8571207" cy="3200876"/>
          </a:xfrm>
          <a:prstGeom prst="rect">
            <a:avLst/>
          </a:prstGeom>
        </p:spPr>
        <p:txBody>
          <a:bodyPr vert="horz" wrap="square" lIns="0" tIns="0" rIns="0" bIns="0" rtlCol="0">
            <a:spAutoFit/>
          </a:bodyPr>
          <a:lstStyle/>
          <a:p>
            <a:pPr>
              <a:buFont typeface="Wingdings" pitchFamily="2" charset="2"/>
              <a:buChar char="Ø"/>
            </a:pPr>
            <a:r>
              <a:rPr lang="en-US" sz="2600" dirty="0" smtClean="0">
                <a:solidFill>
                  <a:srgbClr val="F58026"/>
                </a:solidFill>
                <a:latin typeface="Times New Roman" pitchFamily="18" charset="0"/>
                <a:cs typeface="Times New Roman" pitchFamily="18" charset="0"/>
              </a:rPr>
              <a:t>Con of </a:t>
            </a:r>
            <a:r>
              <a:rPr lang="en-US" sz="2600" dirty="0" err="1" smtClean="0">
                <a:solidFill>
                  <a:srgbClr val="F58026"/>
                </a:solidFill>
                <a:latin typeface="Times New Roman" pitchFamily="18" charset="0"/>
                <a:cs typeface="Times New Roman" pitchFamily="18" charset="0"/>
              </a:rPr>
              <a:t>BottomUp</a:t>
            </a:r>
            <a:r>
              <a:rPr lang="en-US" sz="2600" dirty="0" smtClean="0">
                <a:solidFill>
                  <a:srgbClr val="F58026"/>
                </a:solidFill>
                <a:latin typeface="Times New Roman" pitchFamily="18" charset="0"/>
                <a:cs typeface="Times New Roman" pitchFamily="18" charset="0"/>
              </a:rPr>
              <a:t> and </a:t>
            </a:r>
            <a:r>
              <a:rPr lang="en-US" sz="2600" dirty="0" err="1" smtClean="0">
                <a:solidFill>
                  <a:srgbClr val="F58026"/>
                </a:solidFill>
                <a:latin typeface="Times New Roman" pitchFamily="18" charset="0"/>
                <a:cs typeface="Times New Roman" pitchFamily="18" charset="0"/>
              </a:rPr>
              <a:t>TopDown</a:t>
            </a:r>
            <a:endParaRPr lang="en-US" sz="2600" dirty="0" smtClean="0">
              <a:solidFill>
                <a:srgbClr val="F58026"/>
              </a:solidFill>
              <a:latin typeface="Times New Roman" pitchFamily="18" charset="0"/>
              <a:cs typeface="Times New Roman" pitchFamily="18" charset="0"/>
            </a:endParaRPr>
          </a:p>
          <a:p>
            <a:pPr lvl="1">
              <a:buFont typeface="Wingdings" pitchFamily="2" charset="2"/>
              <a:buChar char="§"/>
            </a:pPr>
            <a:r>
              <a:rPr lang="en-US" sz="2600" dirty="0" smtClean="0">
                <a:latin typeface="Times New Roman" pitchFamily="18" charset="0"/>
                <a:cs typeface="Times New Roman" pitchFamily="18" charset="0"/>
              </a:rPr>
              <a:t>Need to compute </a:t>
            </a:r>
            <a:r>
              <a:rPr lang="en-US" sz="2600" dirty="0" smtClean="0">
                <a:solidFill>
                  <a:srgbClr val="FF0000"/>
                </a:solidFill>
                <a:latin typeface="Times New Roman" pitchFamily="18" charset="0"/>
                <a:cs typeface="Times New Roman" pitchFamily="18" charset="0"/>
              </a:rPr>
              <a:t>over every measure subspace </a:t>
            </a:r>
            <a:r>
              <a:rPr lang="en-US" sz="2600" dirty="0" smtClean="0">
                <a:latin typeface="Times New Roman" pitchFamily="18" charset="0"/>
                <a:cs typeface="Times New Roman" pitchFamily="18" charset="0"/>
              </a:rPr>
              <a:t>separately</a:t>
            </a:r>
          </a:p>
          <a:p>
            <a:pPr lvl="2">
              <a:buFont typeface="Wingdings" pitchFamily="2" charset="2"/>
              <a:buChar char="Ø"/>
            </a:pPr>
            <a:r>
              <a:rPr lang="en-US" sz="2600" dirty="0" err="1" smtClean="0">
                <a:solidFill>
                  <a:srgbClr val="00B050"/>
                </a:solidFill>
                <a:latin typeface="Times New Roman" pitchFamily="18" charset="0"/>
                <a:cs typeface="Times New Roman" pitchFamily="18" charset="0"/>
              </a:rPr>
              <a:t>STopDown</a:t>
            </a:r>
            <a:r>
              <a:rPr lang="en-US" sz="2600" dirty="0" smtClean="0">
                <a:solidFill>
                  <a:srgbClr val="00B050"/>
                </a:solidFill>
                <a:latin typeface="Times New Roman" pitchFamily="18" charset="0"/>
                <a:cs typeface="Times New Roman" pitchFamily="18" charset="0"/>
              </a:rPr>
              <a:t> and </a:t>
            </a:r>
            <a:r>
              <a:rPr lang="en-US" sz="2600" dirty="0" err="1" smtClean="0">
                <a:solidFill>
                  <a:srgbClr val="00B050"/>
                </a:solidFill>
                <a:latin typeface="Times New Roman" pitchFamily="18" charset="0"/>
                <a:cs typeface="Times New Roman" pitchFamily="18" charset="0"/>
              </a:rPr>
              <a:t>SBottomUp</a:t>
            </a:r>
            <a:r>
              <a:rPr lang="en-US" sz="2600" dirty="0" smtClean="0">
                <a:solidFill>
                  <a:srgbClr val="00B050"/>
                </a:solidFill>
                <a:latin typeface="Times New Roman" pitchFamily="18" charset="0"/>
                <a:cs typeface="Times New Roman" pitchFamily="18" charset="0"/>
              </a:rPr>
              <a:t> share computation across different subspaces</a:t>
            </a:r>
            <a:endParaRPr lang="en-US" sz="2600" spc="-50" dirty="0" smtClean="0">
              <a:solidFill>
                <a:srgbClr val="00B050"/>
              </a:solidFill>
              <a:latin typeface="Times New Roman" pitchFamily="18" charset="0"/>
              <a:ea typeface="Segoe UI" pitchFamily="34" charset="0"/>
              <a:cs typeface="Times New Roman" pitchFamily="18" charset="0"/>
            </a:endParaRPr>
          </a:p>
          <a:p>
            <a:pPr lvl="2">
              <a:buFont typeface="Wingdings" pitchFamily="2" charset="2"/>
              <a:buChar char="Ø"/>
            </a:pPr>
            <a:endParaRPr lang="en-US" sz="2600" dirty="0" smtClean="0">
              <a:solidFill>
                <a:srgbClr val="C00000"/>
              </a:solidFill>
              <a:latin typeface="Times New Roman" pitchFamily="18" charset="0"/>
              <a:cs typeface="Times New Roman" pitchFamily="18" charset="0"/>
            </a:endParaRPr>
          </a:p>
          <a:p>
            <a:pPr lvl="1">
              <a:buFont typeface="Wingdings" pitchFamily="2" charset="2"/>
              <a:buChar char="§"/>
            </a:pPr>
            <a:endParaRPr lang="en-US" sz="2600" dirty="0" smtClean="0">
              <a:solidFill>
                <a:srgbClr val="C00000"/>
              </a:solidFill>
              <a:latin typeface="Times New Roman" pitchFamily="18" charset="0"/>
              <a:cs typeface="Times New Roman" pitchFamily="18" charset="0"/>
            </a:endParaRPr>
          </a:p>
          <a:p>
            <a:pPr algn="ctr"/>
            <a:endParaRPr lang="en-US" sz="2600" dirty="0" smtClean="0">
              <a:solidFill>
                <a:schemeClr val="accent2">
                  <a:lumMod val="75000"/>
                </a:schemeClr>
              </a:solidFill>
              <a:latin typeface="Times New Roman" pitchFamily="18" charset="0"/>
              <a:cs typeface="Times New Roman" pitchFamily="18" charset="0"/>
            </a:endParaRPr>
          </a:p>
          <a:p>
            <a:pPr algn="just"/>
            <a:r>
              <a:rPr lang="en-US" sz="2600" dirty="0" smtClean="0">
                <a:solidFill>
                  <a:schemeClr val="accent2">
                    <a:lumMod val="75000"/>
                  </a:schemeClr>
                </a:solidFill>
                <a:latin typeface="Times New Roman" pitchFamily="18" charset="0"/>
                <a:cs typeface="Times New Roman" pitchFamily="18" charset="0"/>
              </a:rPr>
              <a:t> </a:t>
            </a: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278045056"/>
              </p:ext>
            </p:extLst>
          </p:nvPr>
        </p:nvGraphicFramePr>
        <p:xfrm>
          <a:off x="494597" y="1240433"/>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4</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b</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a:t>
                      </a:r>
                      <a:r>
                        <a:rPr lang="en-US" sz="1750" i="1" baseline="-2500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graphicFrame>
        <p:nvGraphicFramePr>
          <p:cNvPr id="29" name="Content Placeholder 3"/>
          <p:cNvGraphicFramePr>
            <a:graphicFrameLocks/>
          </p:cNvGraphicFramePr>
          <p:nvPr>
            <p:extLst>
              <p:ext uri="{D42A27DB-BD31-4B8C-83A1-F6EECF244321}">
                <p14:modId xmlns:p14="http://schemas.microsoft.com/office/powerpoint/2010/main" val="1769469812"/>
              </p:ext>
            </p:extLst>
          </p:nvPr>
        </p:nvGraphicFramePr>
        <p:xfrm>
          <a:off x="494596" y="4446704"/>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m</a:t>
                      </a:r>
                      <a:r>
                        <a:rPr lang="en-US" sz="1750" b="1" i="1" baseline="-25000" dirty="0" smtClean="0">
                          <a:solidFill>
                            <a:schemeClr val="bg1"/>
                          </a:solidFill>
                          <a:latin typeface="Times New Roman" pitchFamily="18" charset="0"/>
                          <a:cs typeface="Times New Roman" pitchFamily="18" charset="0"/>
                        </a:rPr>
                        <a:t>1</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15</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17</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latin typeface="Times New Roman" pitchFamily="18" charset="0"/>
                          <a:cs typeface="Times New Roman" pitchFamily="18" charset="0"/>
                        </a:rPr>
                        <a:t>20</a:t>
                      </a:r>
                      <a:endParaRPr lang="en-US" sz="1750" dirty="0">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chemeClr val="bg1">
                              <a:lumMod val="75000"/>
                            </a:schemeClr>
                          </a:solidFill>
                          <a:latin typeface="Times New Roman" pitchFamily="18" charset="0"/>
                          <a:cs typeface="Times New Roman" pitchFamily="18" charset="0"/>
                        </a:rPr>
                        <a:t>11</a:t>
                      </a:r>
                      <a:endParaRPr lang="en-US" sz="1750" b="1"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50" y="4275118"/>
            <a:ext cx="2935448" cy="269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997482"/>
            <a:ext cx="2935448" cy="269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8" name="Down Arrow 57"/>
          <p:cNvSpPr/>
          <p:nvPr/>
        </p:nvSpPr>
        <p:spPr bwMode="auto">
          <a:xfrm>
            <a:off x="4820458" y="3672727"/>
            <a:ext cx="484632" cy="602391"/>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2983172" y="1131769"/>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0" name="Rectangle 9"/>
          <p:cNvSpPr/>
          <p:nvPr/>
        </p:nvSpPr>
        <p:spPr bwMode="auto">
          <a:xfrm>
            <a:off x="3657600" y="4409405"/>
            <a:ext cx="990600"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ular Callout 10"/>
          <p:cNvSpPr/>
          <p:nvPr/>
        </p:nvSpPr>
        <p:spPr bwMode="auto">
          <a:xfrm>
            <a:off x="6264322" y="3803321"/>
            <a:ext cx="2569512" cy="341202"/>
          </a:xfrm>
          <a:prstGeom prst="wedgeRectCallout">
            <a:avLst>
              <a:gd name="adj1" fmla="val -32804"/>
              <a:gd name="adj2" fmla="val 170780"/>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750" spc="-50" dirty="0" smtClean="0">
                <a:solidFill>
                  <a:schemeClr val="bg1"/>
                </a:solidFill>
                <a:latin typeface="Times New Roman" pitchFamily="18" charset="0"/>
                <a:ea typeface="Segoe UI" pitchFamily="34" charset="0"/>
                <a:cs typeface="Times New Roman" pitchFamily="18" charset="0"/>
              </a:rPr>
              <a:t>Comparison with</a:t>
            </a:r>
            <a:r>
              <a:rPr lang="en-US" sz="1750" i="1" spc="-50" dirty="0" smtClean="0">
                <a:solidFill>
                  <a:schemeClr val="bg1"/>
                </a:solidFill>
                <a:latin typeface="Times New Roman" pitchFamily="18" charset="0"/>
                <a:ea typeface="Segoe UI" pitchFamily="34" charset="0"/>
                <a:cs typeface="Times New Roman" pitchFamily="18" charset="0"/>
              </a:rPr>
              <a:t> t</a:t>
            </a:r>
            <a:r>
              <a:rPr lang="en-US" sz="1750" i="1" spc="-50" baseline="-25000" dirty="0" smtClean="0">
                <a:solidFill>
                  <a:schemeClr val="bg1"/>
                </a:solidFill>
                <a:latin typeface="Times New Roman" pitchFamily="18" charset="0"/>
                <a:ea typeface="Segoe UI" pitchFamily="34" charset="0"/>
                <a:cs typeface="Times New Roman" pitchFamily="18" charset="0"/>
              </a:rPr>
              <a:t>4</a:t>
            </a:r>
            <a:r>
              <a:rPr lang="en-US" sz="1750" i="1" spc="-50" dirty="0" smtClean="0">
                <a:solidFill>
                  <a:schemeClr val="bg1"/>
                </a:solidFill>
                <a:latin typeface="Times New Roman" pitchFamily="18" charset="0"/>
                <a:ea typeface="Segoe UI" pitchFamily="34" charset="0"/>
                <a:cs typeface="Times New Roman" pitchFamily="18" charset="0"/>
              </a:rPr>
              <a:t> </a:t>
            </a:r>
            <a:r>
              <a:rPr lang="en-US" sz="1750" spc="-50" dirty="0" smtClean="0">
                <a:solidFill>
                  <a:schemeClr val="bg1"/>
                </a:solidFill>
                <a:latin typeface="Times New Roman" pitchFamily="18" charset="0"/>
                <a:ea typeface="Segoe UI" pitchFamily="34" charset="0"/>
                <a:cs typeface="Times New Roman" pitchFamily="18" charset="0"/>
              </a:rPr>
              <a:t>is skipped</a:t>
            </a:r>
          </a:p>
        </p:txBody>
      </p:sp>
    </p:spTree>
    <p:extLst>
      <p:ext uri="{BB962C8B-B14F-4D97-AF65-F5344CB8AC3E}">
        <p14:creationId xmlns:p14="http://schemas.microsoft.com/office/powerpoint/2010/main" val="2854051858"/>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wheel(1)">
                                      <p:cBhvr>
                                        <p:cTn id="14" dur="2000"/>
                                        <p:tgtEl>
                                          <p:spTgt spid="10"/>
                                        </p:tgtEl>
                                      </p:cBhvr>
                                    </p:animEffect>
                                  </p:childTnLst>
                                </p:cTn>
                              </p:par>
                              <p:par>
                                <p:cTn id="15" presetID="9" presetClass="entr" presetSubtype="0"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dissolve">
                                      <p:cBhvr>
                                        <p:cTn id="17" dur="500"/>
                                        <p:tgtEl>
                                          <p:spTgt spid="1026"/>
                                        </p:tgtEl>
                                      </p:cBhvr>
                                    </p:animEffect>
                                  </p:childTnLst>
                                </p:cTn>
                              </p:par>
                            </p:childTnLst>
                          </p:cTn>
                        </p:par>
                        <p:par>
                          <p:cTn id="18" fill="hold">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0" grpId="0" animBg="1"/>
      <p:bldP spid="11"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STopDown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graphicFrame>
        <p:nvGraphicFramePr>
          <p:cNvPr id="8" name="Content Placeholder 3"/>
          <p:cNvGraphicFramePr>
            <a:graphicFrameLocks/>
          </p:cNvGraphicFramePr>
          <p:nvPr>
            <p:extLst>
              <p:ext uri="{D42A27DB-BD31-4B8C-83A1-F6EECF244321}">
                <p14:modId xmlns:p14="http://schemas.microsoft.com/office/powerpoint/2010/main" val="384398848"/>
              </p:ext>
            </p:extLst>
          </p:nvPr>
        </p:nvGraphicFramePr>
        <p:xfrm>
          <a:off x="494597" y="1240433"/>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d</a:t>
                      </a:r>
                      <a:r>
                        <a:rPr lang="en-US" sz="1750" b="1" i="1" baseline="-25000" dirty="0" smtClean="0">
                          <a:solidFill>
                            <a:schemeClr val="bg1"/>
                          </a:solidFill>
                          <a:latin typeface="Times New Roman" pitchFamily="18" charset="0"/>
                          <a:cs typeface="Times New Roman" pitchFamily="18" charset="0"/>
                        </a:rPr>
                        <a:t>3</a:t>
                      </a:r>
                      <a:endParaRPr lang="en-US" sz="1750" b="1"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m</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b</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a</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i="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c>
                  <a:txBody>
                    <a:bodyPr/>
                    <a:lstStyle/>
                    <a:p>
                      <a:pPr algn="ctr"/>
                      <a:r>
                        <a:rPr lang="en-US" sz="1750" i="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10</a:t>
                      </a:r>
                      <a:endParaRPr lang="en-US" sz="1750" i="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latin typeface="Times New Roman" pitchFamily="18" charset="0"/>
                          <a:cs typeface="Times New Roman" pitchFamily="18" charset="0"/>
                        </a:rPr>
                        <a:t>a</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latin typeface="Times New Roman" pitchFamily="18" charset="0"/>
                          <a:cs typeface="Times New Roman" pitchFamily="18" charset="0"/>
                        </a:rPr>
                        <a:t>b</a:t>
                      </a:r>
                      <a:r>
                        <a:rPr lang="en-US" sz="1750" i="1" baseline="-25000" smtClean="0">
                          <a:solidFill>
                            <a:schemeClr val="bg1"/>
                          </a:solidFill>
                          <a:latin typeface="Times New Roman" pitchFamily="18" charset="0"/>
                          <a:cs typeface="Times New Roman" pitchFamily="18" charset="0"/>
                        </a:rPr>
                        <a:t>1</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latin typeface="Times New Roman" pitchFamily="18" charset="0"/>
                          <a:cs typeface="Times New Roman" pitchFamily="18" charset="0"/>
                        </a:rPr>
                        <a:t>c</a:t>
                      </a:r>
                      <a:r>
                        <a:rPr lang="en-US" sz="1750" i="1" baseline="-25000" dirty="0" smtClean="0">
                          <a:solidFill>
                            <a:schemeClr val="bg1"/>
                          </a:solidFill>
                          <a:latin typeface="Times New Roman" pitchFamily="18" charset="0"/>
                          <a:cs typeface="Times New Roman" pitchFamily="18" charset="0"/>
                        </a:rPr>
                        <a:t>2</a:t>
                      </a:r>
                      <a:endParaRPr lang="en-US" sz="1750" i="1" baseline="-2500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4</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dirty="0" smtClean="0">
                          <a:solidFill>
                            <a:schemeClr val="bg1"/>
                          </a:solidFill>
                          <a:effectLst/>
                          <a:latin typeface="Times New Roman" pitchFamily="18" charset="0"/>
                          <a:cs typeface="Times New Roman" pitchFamily="18" charset="0"/>
                        </a:rPr>
                        <a:t>a</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smtClean="0">
                          <a:solidFill>
                            <a:schemeClr val="bg1"/>
                          </a:solidFill>
                          <a:effectLst/>
                          <a:latin typeface="Times New Roman" pitchFamily="18" charset="0"/>
                          <a:cs typeface="Times New Roman" pitchFamily="18" charset="0"/>
                        </a:rPr>
                        <a:t>b</a:t>
                      </a:r>
                      <a:r>
                        <a:rPr lang="en-US" sz="1750" i="1" baseline="-2500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i="1" baseline="0" dirty="0" smtClean="0">
                          <a:solidFill>
                            <a:schemeClr val="bg1"/>
                          </a:solidFill>
                          <a:effectLst/>
                          <a:latin typeface="Times New Roman" pitchFamily="18" charset="0"/>
                          <a:cs typeface="Times New Roman" pitchFamily="18" charset="0"/>
                        </a:rPr>
                        <a:t>c</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effectLst/>
                          <a:latin typeface="Times New Roman" pitchFamily="18" charset="0"/>
                          <a:cs typeface="Times New Roman" pitchFamily="18" charset="0"/>
                        </a:rPr>
                        <a:t>20</a:t>
                      </a:r>
                      <a:endParaRPr lang="en-US" sz="1750" dirty="0">
                        <a:solidFill>
                          <a:schemeClr val="bg1"/>
                        </a:solidFill>
                        <a:effectLst/>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b</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solidFill>
                            <a:schemeClr val="bg1">
                              <a:lumMod val="75000"/>
                            </a:schemeClr>
                          </a:solidFill>
                          <a:latin typeface="Times New Roman" pitchFamily="18" charset="0"/>
                          <a:cs typeface="Times New Roman" pitchFamily="18" charset="0"/>
                        </a:rPr>
                        <a:t>c</a:t>
                      </a:r>
                      <a:r>
                        <a:rPr lang="en-US" sz="1750" i="1" baseline="-25000" dirty="0" smtClean="0">
                          <a:solidFill>
                            <a:schemeClr val="bg1">
                              <a:lumMod val="75000"/>
                            </a:schemeClr>
                          </a:solidFill>
                          <a:latin typeface="Times New Roman" pitchFamily="18" charset="0"/>
                          <a:cs typeface="Times New Roman" pitchFamily="18" charset="0"/>
                        </a:rPr>
                        <a:t>1</a:t>
                      </a:r>
                      <a:endParaRPr lang="en-US" sz="1750" b="1" i="1" baseline="-25000"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11</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latin typeface="Times New Roman" pitchFamily="18" charset="0"/>
                          <a:cs typeface="Times New Roman" pitchFamily="18" charset="0"/>
                        </a:rPr>
                        <a:t>15</a:t>
                      </a:r>
                      <a:endParaRPr lang="en-US" sz="1750" b="1"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graphicFrame>
        <p:nvGraphicFramePr>
          <p:cNvPr id="29" name="Content Placeholder 3"/>
          <p:cNvGraphicFramePr>
            <a:graphicFrameLocks/>
          </p:cNvGraphicFramePr>
          <p:nvPr>
            <p:extLst>
              <p:ext uri="{D42A27DB-BD31-4B8C-83A1-F6EECF244321}">
                <p14:modId xmlns:p14="http://schemas.microsoft.com/office/powerpoint/2010/main" val="523615098"/>
              </p:ext>
            </p:extLst>
          </p:nvPr>
        </p:nvGraphicFramePr>
        <p:xfrm>
          <a:off x="494596" y="4446704"/>
          <a:ext cx="4038601" cy="2225040"/>
        </p:xfrm>
        <a:graphic>
          <a:graphicData uri="http://schemas.openxmlformats.org/drawingml/2006/table">
            <a:tbl>
              <a:tblPr firstRow="1" bandRow="1">
                <a:tableStyleId>{5940675A-B579-460E-94D1-54222C63F5DA}</a:tableStyleId>
              </a:tblPr>
              <a:tblGrid>
                <a:gridCol w="390832"/>
                <a:gridCol w="716526"/>
                <a:gridCol w="716526"/>
                <a:gridCol w="716526"/>
                <a:gridCol w="716526"/>
                <a:gridCol w="781665"/>
              </a:tblGrid>
              <a:tr h="370840">
                <a:tc>
                  <a:txBody>
                    <a:bodyPr/>
                    <a:lstStyle/>
                    <a:p>
                      <a:pPr algn="ctr"/>
                      <a:r>
                        <a:rPr lang="en-US" sz="1750" b="1" i="1" dirty="0" smtClean="0">
                          <a:latin typeface="Times New Roman" pitchFamily="18" charset="0"/>
                          <a:cs typeface="Times New Roman" pitchFamily="18" charset="0"/>
                        </a:rPr>
                        <a:t>id</a:t>
                      </a:r>
                      <a:endParaRPr lang="en-US" sz="1750" b="1" i="1"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1</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2</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latin typeface="Times New Roman" pitchFamily="18" charset="0"/>
                          <a:cs typeface="Times New Roman" pitchFamily="18" charset="0"/>
                        </a:rPr>
                        <a:t>d</a:t>
                      </a:r>
                      <a:r>
                        <a:rPr lang="en-US" sz="1750" b="1" i="1" baseline="-25000" dirty="0" smtClean="0">
                          <a:latin typeface="Times New Roman" pitchFamily="18" charset="0"/>
                          <a:cs typeface="Times New Roman" pitchFamily="18" charset="0"/>
                        </a:rPr>
                        <a:t>3</a:t>
                      </a:r>
                      <a:endParaRPr lang="en-US" sz="1750" b="1" i="1" baseline="-25000" dirty="0">
                        <a:latin typeface="Times New Roman" pitchFamily="18" charset="0"/>
                        <a:cs typeface="Times New Roman" pitchFamily="18" charset="0"/>
                      </a:endParaRPr>
                    </a:p>
                  </a:txBody>
                  <a:tcPr marL="78166" marR="78166"/>
                </a:tc>
                <a:tc>
                  <a:txBody>
                    <a:bodyPr/>
                    <a:lstStyle/>
                    <a:p>
                      <a:pPr algn="ctr"/>
                      <a:r>
                        <a:rPr lang="en-US" sz="1750" b="1" i="1" dirty="0" smtClean="0">
                          <a:solidFill>
                            <a:schemeClr val="tx1"/>
                          </a:solidFill>
                          <a:latin typeface="Times New Roman" pitchFamily="18" charset="0"/>
                          <a:cs typeface="Times New Roman" pitchFamily="18" charset="0"/>
                        </a:rPr>
                        <a:t>m</a:t>
                      </a:r>
                      <a:r>
                        <a:rPr lang="en-US" sz="1750" b="1" i="1" baseline="-25000" dirty="0" smtClean="0">
                          <a:solidFill>
                            <a:schemeClr val="tx1"/>
                          </a:solidFill>
                          <a:latin typeface="Times New Roman" pitchFamily="18" charset="0"/>
                          <a:cs typeface="Times New Roman" pitchFamily="18" charset="0"/>
                        </a:rPr>
                        <a:t>1</a:t>
                      </a:r>
                      <a:endParaRPr lang="en-US" sz="1750" b="1"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b="1" i="1" dirty="0" smtClean="0">
                          <a:solidFill>
                            <a:schemeClr val="bg1"/>
                          </a:solidFill>
                          <a:latin typeface="Times New Roman" pitchFamily="18" charset="0"/>
                          <a:cs typeface="Times New Roman" pitchFamily="18" charset="0"/>
                        </a:rPr>
                        <a:t>m</a:t>
                      </a:r>
                      <a:r>
                        <a:rPr lang="en-US" sz="1750" b="1" i="1" baseline="-25000" dirty="0" smtClean="0">
                          <a:solidFill>
                            <a:schemeClr val="bg1"/>
                          </a:solidFill>
                          <a:latin typeface="Times New Roman" pitchFamily="18" charset="0"/>
                          <a:cs typeface="Times New Roman" pitchFamily="18" charset="0"/>
                        </a:rPr>
                        <a:t>2</a:t>
                      </a:r>
                      <a:endParaRPr lang="en-US" sz="1750" b="1" i="1" baseline="-2500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10</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15</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15</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17</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17</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solidFill>
                          <a:schemeClr val="tx1"/>
                        </a:solidFill>
                        <a:latin typeface="Times New Roman" pitchFamily="18" charset="0"/>
                        <a:cs typeface="Times New Roman" pitchFamily="18" charset="0"/>
                      </a:endParaRPr>
                    </a:p>
                  </a:txBody>
                  <a:tcPr marL="78166" marR="78166"/>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b</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i="1" baseline="0" smtClean="0">
                          <a:latin typeface="Times New Roman" pitchFamily="18" charset="0"/>
                          <a:cs typeface="Times New Roman" pitchFamily="18" charset="0"/>
                        </a:rPr>
                        <a:t>c</a:t>
                      </a:r>
                      <a:r>
                        <a:rPr lang="en-US" sz="1750" i="1" baseline="-2500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marL="78166" marR="78166"/>
                </a:tc>
                <a:tc>
                  <a:txBody>
                    <a:bodyPr/>
                    <a:lstStyle/>
                    <a:p>
                      <a:pPr algn="ctr"/>
                      <a:r>
                        <a:rPr lang="en-US" sz="1750" dirty="0" smtClean="0">
                          <a:solidFill>
                            <a:schemeClr val="tx1"/>
                          </a:solidFill>
                          <a:latin typeface="Times New Roman" pitchFamily="18" charset="0"/>
                          <a:cs typeface="Times New Roman" pitchFamily="18" charset="0"/>
                        </a:rPr>
                        <a:t>20</a:t>
                      </a:r>
                      <a:endParaRPr lang="en-US" sz="1750" dirty="0">
                        <a:solidFill>
                          <a:schemeClr val="tx1"/>
                        </a:solidFill>
                        <a:latin typeface="Times New Roman" pitchFamily="18" charset="0"/>
                        <a:cs typeface="Times New Roman" pitchFamily="18" charset="0"/>
                      </a:endParaRPr>
                    </a:p>
                  </a:txBody>
                  <a:tcPr marL="78166" marR="78166"/>
                </a:tc>
                <a:tc>
                  <a:txBody>
                    <a:bodyPr/>
                    <a:lstStyle/>
                    <a:p>
                      <a:pPr algn="ctr"/>
                      <a:r>
                        <a:rPr lang="en-US" sz="1750" dirty="0" smtClean="0">
                          <a:solidFill>
                            <a:schemeClr val="bg1"/>
                          </a:solidFill>
                          <a:latin typeface="Times New Roman" pitchFamily="18" charset="0"/>
                          <a:cs typeface="Times New Roman" pitchFamily="18" charset="0"/>
                        </a:rPr>
                        <a:t>20</a:t>
                      </a:r>
                      <a:endParaRPr lang="en-US" sz="1750" dirty="0">
                        <a:solidFill>
                          <a:schemeClr val="bg1"/>
                        </a:solidFill>
                        <a:latin typeface="Times New Roman" pitchFamily="18" charset="0"/>
                        <a:cs typeface="Times New Roman" pitchFamily="18" charset="0"/>
                      </a:endParaRPr>
                    </a:p>
                  </a:txBody>
                  <a:tcPr marL="78166" marR="78166"/>
                </a:tc>
              </a:tr>
              <a:tr h="370840">
                <a:tc>
                  <a:txBody>
                    <a:bodyPr/>
                    <a:lstStyle/>
                    <a:p>
                      <a:pPr algn="ctr"/>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dirty="0" smtClean="0">
                          <a:latin typeface="Times New Roman" pitchFamily="18" charset="0"/>
                          <a:cs typeface="Times New Roman" pitchFamily="18" charset="0"/>
                        </a:rPr>
                        <a:t>a</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b</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i="1" baseline="0" dirty="0" smtClean="0">
                          <a:latin typeface="Times New Roman" pitchFamily="18" charset="0"/>
                          <a:cs typeface="Times New Roman" pitchFamily="18" charset="0"/>
                        </a:rPr>
                        <a:t>c</a:t>
                      </a:r>
                      <a:r>
                        <a:rPr lang="en-US" sz="1750" i="1" baseline="-25000" dirty="0" smtClean="0">
                          <a:latin typeface="Times New Roman" pitchFamily="18" charset="0"/>
                          <a:cs typeface="Times New Roman" pitchFamily="18" charset="0"/>
                        </a:rPr>
                        <a:t>1</a:t>
                      </a:r>
                      <a:endParaRPr lang="en-US" sz="1750" b="1" i="1" baseline="-25000" dirty="0">
                        <a:solidFill>
                          <a:schemeClr val="tx2"/>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chemeClr val="tx1"/>
                          </a:solidFill>
                          <a:latin typeface="Times New Roman" pitchFamily="18" charset="0"/>
                          <a:cs typeface="Times New Roman" pitchFamily="18" charset="0"/>
                        </a:rPr>
                        <a:t>11</a:t>
                      </a:r>
                      <a:endParaRPr lang="en-US" sz="1750" b="1" dirty="0">
                        <a:solidFill>
                          <a:schemeClr val="tx1"/>
                        </a:solidFill>
                        <a:latin typeface="Times New Roman" pitchFamily="18" charset="0"/>
                        <a:cs typeface="Times New Roman" pitchFamily="18" charset="0"/>
                      </a:endParaRPr>
                    </a:p>
                  </a:txBody>
                  <a:tcPr marL="78166" marR="78166">
                    <a:solidFill>
                      <a:schemeClr val="bg1">
                        <a:lumMod val="75000"/>
                      </a:schemeClr>
                    </a:solidFill>
                  </a:tcPr>
                </a:tc>
                <a:tc>
                  <a:txBody>
                    <a:bodyPr/>
                    <a:lstStyle/>
                    <a:p>
                      <a:pPr algn="ctr"/>
                      <a:r>
                        <a:rPr lang="en-US" sz="1750" dirty="0" smtClean="0">
                          <a:solidFill>
                            <a:schemeClr val="bg1">
                              <a:lumMod val="75000"/>
                            </a:schemeClr>
                          </a:solidFill>
                          <a:latin typeface="Times New Roman" pitchFamily="18" charset="0"/>
                          <a:cs typeface="Times New Roman" pitchFamily="18" charset="0"/>
                        </a:rPr>
                        <a:t>15</a:t>
                      </a:r>
                      <a:endParaRPr lang="en-US" sz="1750" b="1" dirty="0">
                        <a:solidFill>
                          <a:schemeClr val="bg1">
                            <a:lumMod val="75000"/>
                          </a:schemeClr>
                        </a:solidFill>
                        <a:latin typeface="Times New Roman" pitchFamily="18" charset="0"/>
                        <a:cs typeface="Times New Roman" pitchFamily="18" charset="0"/>
                      </a:endParaRPr>
                    </a:p>
                  </a:txBody>
                  <a:tcPr marL="78166" marR="78166">
                    <a:solidFill>
                      <a:schemeClr val="bg1">
                        <a:lumMod val="75000"/>
                      </a:schemeClr>
                    </a:solidFill>
                  </a:tcPr>
                </a:tc>
              </a:tr>
            </a:tbl>
          </a:graphicData>
        </a:graphic>
      </p:graphicFrame>
      <p:sp>
        <p:nvSpPr>
          <p:cNvPr id="58" name="Down Arrow 57"/>
          <p:cNvSpPr/>
          <p:nvPr/>
        </p:nvSpPr>
        <p:spPr bwMode="auto">
          <a:xfrm>
            <a:off x="4820458" y="3672727"/>
            <a:ext cx="484632" cy="602391"/>
          </a:xfrm>
          <a:prstGeom prst="downArrow">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550" y="4179064"/>
            <a:ext cx="2935448" cy="2696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1" y="998709"/>
            <a:ext cx="2935448" cy="2696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bwMode="auto">
          <a:xfrm>
            <a:off x="791549" y="1131769"/>
            <a:ext cx="914421" cy="2428105"/>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2" name="Rectangle 11"/>
          <p:cNvSpPr/>
          <p:nvPr/>
        </p:nvSpPr>
        <p:spPr bwMode="auto">
          <a:xfrm>
            <a:off x="2983172" y="1131769"/>
            <a:ext cx="1665027"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4" name="Rectangle 13"/>
          <p:cNvSpPr/>
          <p:nvPr/>
        </p:nvSpPr>
        <p:spPr bwMode="auto">
          <a:xfrm>
            <a:off x="2906960" y="4409405"/>
            <a:ext cx="990600" cy="2428105"/>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ular Callout 12"/>
          <p:cNvSpPr/>
          <p:nvPr/>
        </p:nvSpPr>
        <p:spPr bwMode="auto">
          <a:xfrm>
            <a:off x="6630274" y="3813954"/>
            <a:ext cx="2035259" cy="341202"/>
          </a:xfrm>
          <a:prstGeom prst="wedgeRectCallout">
            <a:avLst>
              <a:gd name="adj1" fmla="val -49618"/>
              <a:gd name="adj2" fmla="val 142734"/>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750" spc="-50" dirty="0" smtClean="0">
              <a:solidFill>
                <a:schemeClr val="bg1"/>
              </a:solidFill>
              <a:latin typeface="Times New Roman" pitchFamily="18" charset="0"/>
              <a:ea typeface="Segoe UI" pitchFamily="34" charset="0"/>
              <a:cs typeface="Times New Roman" pitchFamily="18" charset="0"/>
            </a:endParaRPr>
          </a:p>
        </p:txBody>
      </p:sp>
      <p:sp>
        <p:nvSpPr>
          <p:cNvPr id="15" name="Rectangular Callout 14"/>
          <p:cNvSpPr/>
          <p:nvPr/>
        </p:nvSpPr>
        <p:spPr bwMode="auto">
          <a:xfrm>
            <a:off x="5349883" y="3810566"/>
            <a:ext cx="3315651" cy="341202"/>
          </a:xfrm>
          <a:prstGeom prst="wedgeRectCallout">
            <a:avLst>
              <a:gd name="adj1" fmla="val -41908"/>
              <a:gd name="adj2" fmla="val 367101"/>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5720" rIns="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750" spc="-50" dirty="0" smtClean="0">
                <a:solidFill>
                  <a:schemeClr val="bg1"/>
                </a:solidFill>
                <a:latin typeface="Times New Roman" pitchFamily="18" charset="0"/>
                <a:ea typeface="Segoe UI" pitchFamily="34" charset="0"/>
                <a:cs typeface="Times New Roman" pitchFamily="18" charset="0"/>
              </a:rPr>
              <a:t>Comparisons with</a:t>
            </a:r>
            <a:r>
              <a:rPr lang="en-US" sz="1750" i="1" spc="-50" dirty="0">
                <a:solidFill>
                  <a:schemeClr val="bg1"/>
                </a:solidFill>
                <a:latin typeface="Times New Roman" pitchFamily="18" charset="0"/>
                <a:ea typeface="Segoe UI" pitchFamily="34" charset="0"/>
                <a:cs typeface="Times New Roman" pitchFamily="18" charset="0"/>
              </a:rPr>
              <a:t> </a:t>
            </a:r>
            <a:r>
              <a:rPr lang="en-US" sz="1750" i="1" spc="-50" dirty="0" smtClean="0">
                <a:solidFill>
                  <a:schemeClr val="bg1"/>
                </a:solidFill>
                <a:latin typeface="Times New Roman" pitchFamily="18" charset="0"/>
                <a:ea typeface="Segoe UI" pitchFamily="34" charset="0"/>
                <a:cs typeface="Times New Roman" pitchFamily="18" charset="0"/>
              </a:rPr>
              <a:t>t</a:t>
            </a:r>
            <a:r>
              <a:rPr lang="en-US" sz="1750" i="1" spc="-50" baseline="-25000" dirty="0" smtClean="0">
                <a:solidFill>
                  <a:schemeClr val="bg1"/>
                </a:solidFill>
                <a:latin typeface="Times New Roman" pitchFamily="18" charset="0"/>
                <a:ea typeface="Segoe UI" pitchFamily="34" charset="0"/>
                <a:cs typeface="Times New Roman" pitchFamily="18" charset="0"/>
              </a:rPr>
              <a:t>2 </a:t>
            </a:r>
            <a:r>
              <a:rPr lang="en-US" sz="1750" spc="-50" dirty="0" smtClean="0">
                <a:solidFill>
                  <a:schemeClr val="bg1"/>
                </a:solidFill>
                <a:latin typeface="Times New Roman" pitchFamily="18" charset="0"/>
                <a:ea typeface="Segoe UI" pitchFamily="34" charset="0"/>
                <a:cs typeface="Times New Roman" pitchFamily="18" charset="0"/>
              </a:rPr>
              <a:t>&amp; </a:t>
            </a:r>
            <a:r>
              <a:rPr lang="en-US" sz="1750" i="1" spc="-50" dirty="0" smtClean="0">
                <a:solidFill>
                  <a:schemeClr val="bg1"/>
                </a:solidFill>
                <a:latin typeface="Times New Roman" pitchFamily="18" charset="0"/>
                <a:ea typeface="Segoe UI" pitchFamily="34" charset="0"/>
                <a:cs typeface="Times New Roman" pitchFamily="18" charset="0"/>
              </a:rPr>
              <a:t>t</a:t>
            </a:r>
            <a:r>
              <a:rPr lang="en-US" sz="1750" i="1" spc="-50" baseline="-25000" dirty="0" smtClean="0">
                <a:solidFill>
                  <a:schemeClr val="bg1"/>
                </a:solidFill>
                <a:latin typeface="Times New Roman" pitchFamily="18" charset="0"/>
                <a:ea typeface="Segoe UI" pitchFamily="34" charset="0"/>
                <a:cs typeface="Times New Roman" pitchFamily="18" charset="0"/>
              </a:rPr>
              <a:t>4</a:t>
            </a:r>
            <a:r>
              <a:rPr lang="en-US" sz="1750" i="1" spc="-50" dirty="0" smtClean="0">
                <a:solidFill>
                  <a:schemeClr val="bg1"/>
                </a:solidFill>
                <a:latin typeface="Times New Roman" pitchFamily="18" charset="0"/>
                <a:ea typeface="Segoe UI" pitchFamily="34" charset="0"/>
                <a:cs typeface="Times New Roman" pitchFamily="18" charset="0"/>
              </a:rPr>
              <a:t> </a:t>
            </a:r>
            <a:r>
              <a:rPr lang="en-US" sz="1750" spc="-50" dirty="0" smtClean="0">
                <a:solidFill>
                  <a:schemeClr val="bg1"/>
                </a:solidFill>
                <a:latin typeface="Times New Roman" pitchFamily="18" charset="0"/>
                <a:ea typeface="Segoe UI" pitchFamily="34" charset="0"/>
                <a:cs typeface="Times New Roman" pitchFamily="18" charset="0"/>
              </a:rPr>
              <a:t>are skipped</a:t>
            </a:r>
          </a:p>
        </p:txBody>
      </p:sp>
    </p:spTree>
    <p:extLst>
      <p:ext uri="{BB962C8B-B14F-4D97-AF65-F5344CB8AC3E}">
        <p14:creationId xmlns:p14="http://schemas.microsoft.com/office/powerpoint/2010/main" val="928923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blinds(horizontal)">
                                      <p:cBhvr>
                                        <p:cTn id="11" dur="500"/>
                                        <p:tgtEl>
                                          <p:spTgt spid="29"/>
                                        </p:tgtEl>
                                      </p:cBhvr>
                                    </p:animEffect>
                                  </p:childTnLst>
                                </p:cTn>
                              </p:par>
                              <p:par>
                                <p:cTn id="12" presetID="21" presetClass="entr" presetSubtype="1"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wheel(1)">
                                      <p:cBhvr>
                                        <p:cTn id="14" dur="2000"/>
                                        <p:tgtEl>
                                          <p:spTgt spid="14"/>
                                        </p:tgtEl>
                                      </p:cBhvr>
                                    </p:animEffect>
                                  </p:childTnLst>
                                </p:cTn>
                              </p:par>
                              <p:par>
                                <p:cTn id="15" presetID="9" presetClass="entr" presetSubtype="0" fill="hold" nodeType="with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dissolve">
                                      <p:cBhvr>
                                        <p:cTn id="17" dur="500"/>
                                        <p:tgtEl>
                                          <p:spTgt spid="2050"/>
                                        </p:tgtEl>
                                      </p:cBhvr>
                                    </p:animEffect>
                                  </p:childTnLst>
                                </p:cTn>
                              </p:par>
                            </p:childTnLst>
                          </p:cTn>
                        </p:par>
                        <p:par>
                          <p:cTn id="18" fill="hold">
                            <p:stCondLst>
                              <p:cond delay="2500"/>
                            </p:stCondLst>
                            <p:childTnLst>
                              <p:par>
                                <p:cTn id="19" presetID="22" presetClass="entr" presetSubtype="4"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down)">
                                      <p:cBhvr>
                                        <p:cTn id="21" dur="500"/>
                                        <p:tgtEl>
                                          <p:spTgt spid="1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14" grpId="0" animBg="1"/>
      <p:bldP spid="13"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Experiment Setup</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9" name="Text Placeholder 2"/>
          <p:cNvSpPr>
            <a:spLocks noGrp="1"/>
          </p:cNvSpPr>
          <p:nvPr>
            <p:ph type="body" sz="quarter" idx="10"/>
          </p:nvPr>
        </p:nvSpPr>
        <p:spPr>
          <a:xfrm>
            <a:off x="389436" y="1150925"/>
            <a:ext cx="8374554" cy="4241161"/>
          </a:xfrm>
        </p:spPr>
        <p:txBody>
          <a:bodyPr/>
          <a:lstStyle/>
          <a:p>
            <a:pPr algn="just">
              <a:buFont typeface="Wingdings" pitchFamily="2" charset="2"/>
              <a:buChar char="q"/>
            </a:pPr>
            <a:r>
              <a:rPr lang="en-US" sz="2600" dirty="0" smtClean="0">
                <a:solidFill>
                  <a:schemeClr val="accent3"/>
                </a:solidFill>
                <a:latin typeface="Times New Roman" pitchFamily="18" charset="0"/>
                <a:cs typeface="Times New Roman" pitchFamily="18" charset="0"/>
              </a:rPr>
              <a:t>NBA Dataset</a:t>
            </a:r>
          </a:p>
          <a:p>
            <a:pPr lvl="1" algn="just">
              <a:buFont typeface="Wingdings" pitchFamily="2" charset="2"/>
              <a:buChar char="§"/>
            </a:pPr>
            <a:r>
              <a:rPr lang="en-US" sz="2600" dirty="0" smtClean="0">
                <a:solidFill>
                  <a:schemeClr val="tx1"/>
                </a:solidFill>
                <a:latin typeface="Times New Roman" pitchFamily="18" charset="0"/>
                <a:cs typeface="Times New Roman" pitchFamily="18" charset="0"/>
              </a:rPr>
              <a:t>317,371 tuples of NBA box scores from 1991-2004 seasons</a:t>
            </a:r>
          </a:p>
          <a:p>
            <a:pPr lvl="1" algn="just">
              <a:buFont typeface="Wingdings" pitchFamily="2" charset="2"/>
              <a:buChar char="§"/>
            </a:pPr>
            <a:r>
              <a:rPr lang="en-US" sz="2600" dirty="0" smtClean="0">
                <a:solidFill>
                  <a:schemeClr val="tx1"/>
                </a:solidFill>
                <a:latin typeface="Times New Roman" pitchFamily="18" charset="0"/>
                <a:cs typeface="Times New Roman" pitchFamily="18" charset="0"/>
              </a:rPr>
              <a:t>8 dimension attributes</a:t>
            </a:r>
          </a:p>
          <a:p>
            <a:pPr lvl="1" algn="just">
              <a:buFont typeface="Wingdings" pitchFamily="2" charset="2"/>
              <a:buChar char="§"/>
            </a:pPr>
            <a:r>
              <a:rPr lang="en-US" sz="2600" dirty="0" smtClean="0">
                <a:solidFill>
                  <a:schemeClr val="tx1"/>
                </a:solidFill>
                <a:latin typeface="Times New Roman" pitchFamily="18" charset="0"/>
                <a:cs typeface="Times New Roman" pitchFamily="18" charset="0"/>
              </a:rPr>
              <a:t>7 measure attributes </a:t>
            </a:r>
          </a:p>
          <a:p>
            <a:pPr algn="just">
              <a:buFont typeface="Wingdings" pitchFamily="2" charset="2"/>
              <a:buChar char="q"/>
            </a:pPr>
            <a:r>
              <a:rPr lang="en-US" sz="2600" dirty="0" smtClean="0">
                <a:solidFill>
                  <a:schemeClr val="accent3"/>
                </a:solidFill>
                <a:latin typeface="Times New Roman" pitchFamily="18" charset="0"/>
                <a:cs typeface="Times New Roman" pitchFamily="18" charset="0"/>
              </a:rPr>
              <a:t>Weather Dataset</a:t>
            </a:r>
          </a:p>
          <a:p>
            <a:pPr marL="556106" lvl="2" indent="-342900" algn="just">
              <a:buFont typeface="Wingdings" pitchFamily="2" charset="2"/>
              <a:buChar char="§"/>
            </a:pPr>
            <a:r>
              <a:rPr lang="en-US" sz="2600" dirty="0" smtClean="0">
                <a:solidFill>
                  <a:schemeClr val="tx1"/>
                </a:solidFill>
                <a:latin typeface="Times New Roman" pitchFamily="18" charset="0"/>
                <a:cs typeface="Times New Roman" pitchFamily="18" charset="0"/>
              </a:rPr>
              <a:t>7.8 million </a:t>
            </a:r>
            <a:r>
              <a:rPr lang="en-US" sz="2600" dirty="0">
                <a:solidFill>
                  <a:schemeClr val="tx1"/>
                </a:solidFill>
                <a:latin typeface="Times New Roman" pitchFamily="18" charset="0"/>
                <a:cs typeface="Times New Roman" pitchFamily="18" charset="0"/>
              </a:rPr>
              <a:t>tuples of </a:t>
            </a:r>
            <a:r>
              <a:rPr lang="en-US" sz="2600" dirty="0" smtClean="0">
                <a:solidFill>
                  <a:schemeClr val="tx1"/>
                </a:solidFill>
                <a:latin typeface="Times New Roman" pitchFamily="18" charset="0"/>
                <a:cs typeface="Times New Roman" pitchFamily="18" charset="0"/>
              </a:rPr>
              <a:t>weather forecast from different locations of six countries &amp; regions of UK</a:t>
            </a:r>
          </a:p>
          <a:p>
            <a:pPr marL="556106" lvl="2" indent="-342900" algn="just">
              <a:buFont typeface="Wingdings" pitchFamily="2" charset="2"/>
              <a:buChar char="§"/>
            </a:pPr>
            <a:r>
              <a:rPr lang="en-US" sz="2600" dirty="0" smtClean="0">
                <a:solidFill>
                  <a:schemeClr val="tx1"/>
                </a:solidFill>
                <a:latin typeface="Times New Roman" pitchFamily="18" charset="0"/>
                <a:cs typeface="Times New Roman" pitchFamily="18" charset="0"/>
              </a:rPr>
              <a:t>7 dimension attributes</a:t>
            </a:r>
          </a:p>
          <a:p>
            <a:pPr marL="556106" lvl="2" indent="-342900" algn="just">
              <a:buFont typeface="Wingdings" pitchFamily="2" charset="2"/>
              <a:buChar char="§"/>
            </a:pPr>
            <a:r>
              <a:rPr lang="en-US" sz="2600" dirty="0" smtClean="0">
                <a:solidFill>
                  <a:schemeClr val="tx1"/>
                </a:solidFill>
                <a:latin typeface="Times New Roman" pitchFamily="18" charset="0"/>
                <a:cs typeface="Times New Roman" pitchFamily="18" charset="0"/>
              </a:rPr>
              <a:t>7 measure attributes</a:t>
            </a:r>
            <a:endParaRPr lang="en-US" sz="2600" dirty="0">
              <a:solidFill>
                <a:schemeClr val="tx1"/>
              </a:solidFill>
              <a:latin typeface="Times New Roman" pitchFamily="18" charset="0"/>
              <a:cs typeface="Times New Roman" pitchFamily="18" charset="0"/>
            </a:endParaRPr>
          </a:p>
          <a:p>
            <a:pPr algn="just">
              <a:buFont typeface="Wingdings" pitchFamily="2" charset="2"/>
              <a:buChar char="q"/>
            </a:pPr>
            <a:endParaRPr lang="en-US" sz="2600" dirty="0">
              <a:solidFill>
                <a:schemeClr val="accent3"/>
              </a:solidFill>
              <a:latin typeface="Times New Roman" pitchFamily="18" charset="0"/>
              <a:cs typeface="Times New Roman" pitchFamily="18" charset="0"/>
            </a:endParaRPr>
          </a:p>
        </p:txBody>
      </p:sp>
    </p:spTree>
    <p:extLst>
      <p:ext uri="{BB962C8B-B14F-4D97-AF65-F5344CB8AC3E}">
        <p14:creationId xmlns:p14="http://schemas.microsoft.com/office/powerpoint/2010/main" val="1697007107"/>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Memory-Based </a:t>
            </a:r>
            <a:r>
              <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Implementation</a:t>
            </a:r>
          </a:p>
        </p:txBody>
      </p:sp>
      <p:pic>
        <p:nvPicPr>
          <p:cNvPr id="7" name="Picture 6" descr="Untitled3.png"/>
          <p:cNvPicPr>
            <a:picLocks noChangeAspect="1"/>
          </p:cNvPicPr>
          <p:nvPr/>
        </p:nvPicPr>
        <p:blipFill>
          <a:blip r:embed="rId3"/>
          <a:stretch>
            <a:fillRect/>
          </a:stretch>
        </p:blipFill>
        <p:spPr>
          <a:xfrm>
            <a:off x="2432115" y="1198775"/>
            <a:ext cx="3881632" cy="2720082"/>
          </a:xfrm>
          <a:prstGeom prst="rect">
            <a:avLst/>
          </a:prstGeom>
        </p:spPr>
      </p:pic>
      <p:sp>
        <p:nvSpPr>
          <p:cNvPr id="9" name="Text Placeholder 2"/>
          <p:cNvSpPr>
            <a:spLocks noGrp="1"/>
          </p:cNvSpPr>
          <p:nvPr>
            <p:ph type="body" sz="quarter" idx="10"/>
          </p:nvPr>
        </p:nvSpPr>
        <p:spPr>
          <a:xfrm>
            <a:off x="472563" y="4499763"/>
            <a:ext cx="8220175" cy="1101840"/>
          </a:xfrm>
        </p:spPr>
        <p:txBody>
          <a:bodyPr/>
          <a:lstStyle/>
          <a:p>
            <a:pPr algn="just">
              <a:buFont typeface="Wingdings" pitchFamily="2" charset="2"/>
              <a:buChar char="q"/>
            </a:pPr>
            <a:r>
              <a:rPr lang="en-US" sz="2700" dirty="0" smtClean="0">
                <a:solidFill>
                  <a:schemeClr val="tx1"/>
                </a:solidFill>
                <a:latin typeface="Times New Roman" pitchFamily="18" charset="0"/>
                <a:cs typeface="Times New Roman" pitchFamily="18" charset="0"/>
              </a:rPr>
              <a:t>Maintaining CSC for each constraint causes overhead</a:t>
            </a:r>
          </a:p>
          <a:p>
            <a:pPr marL="213206" lvl="2" indent="0" algn="just">
              <a:buNone/>
            </a:pPr>
            <a:r>
              <a:rPr lang="en-US" sz="1600" dirty="0">
                <a:solidFill>
                  <a:schemeClr val="tx1"/>
                </a:solidFill>
                <a:latin typeface="Times New Roman" pitchFamily="18" charset="0"/>
                <a:cs typeface="Times New Roman" pitchFamily="18" charset="0"/>
              </a:rPr>
              <a:t>(Xia et al. SIGMOD 2006</a:t>
            </a:r>
            <a:r>
              <a:rPr lang="en-US" sz="1600" dirty="0" smtClean="0">
                <a:solidFill>
                  <a:schemeClr val="tx1"/>
                </a:solidFill>
                <a:latin typeface="Times New Roman" pitchFamily="18" charset="0"/>
                <a:cs typeface="Times New Roman" pitchFamily="18" charset="0"/>
              </a:rPr>
              <a:t>)</a:t>
            </a:r>
          </a:p>
          <a:p>
            <a:pPr lvl="1" algn="just">
              <a:buFont typeface="Wingdings" pitchFamily="2" charset="2"/>
              <a:buChar char="§"/>
            </a:pPr>
            <a:r>
              <a:rPr lang="en-US" sz="2700" dirty="0" smtClean="0">
                <a:solidFill>
                  <a:srgbClr val="00B050"/>
                </a:solidFill>
                <a:latin typeface="Times New Roman" pitchFamily="18" charset="0"/>
                <a:cs typeface="Times New Roman" pitchFamily="18" charset="0"/>
              </a:rPr>
              <a:t>Not benefitted by constraint pruning</a:t>
            </a:r>
            <a:endParaRPr lang="en-US" sz="2700" dirty="0">
              <a:solidFill>
                <a:srgbClr val="F58026"/>
              </a:solidFill>
              <a:latin typeface="Times New Roman" pitchFamily="18" charset="0"/>
              <a:cs typeface="Times New Roman" pitchFamily="18" charset="0"/>
            </a:endParaRPr>
          </a:p>
        </p:txBody>
      </p:sp>
      <p:sp>
        <p:nvSpPr>
          <p:cNvPr id="6" name="Rectangle 5"/>
          <p:cNvSpPr/>
          <p:nvPr/>
        </p:nvSpPr>
        <p:spPr bwMode="auto">
          <a:xfrm>
            <a:off x="2408365" y="1198775"/>
            <a:ext cx="288008" cy="2720082"/>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a:xfrm>
            <a:off x="3956701" y="3949848"/>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NBA Dataset</a:t>
            </a:r>
            <a:endParaRPr lang="en-US" b="1" baseline="-250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601519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Memory-Based </a:t>
            </a:r>
            <a:r>
              <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Implementation</a:t>
            </a:r>
          </a:p>
        </p:txBody>
      </p:sp>
      <p:pic>
        <p:nvPicPr>
          <p:cNvPr id="8" name="Picture 3"/>
          <p:cNvPicPr>
            <a:picLocks noChangeAspect="1" noChangeArrowheads="1"/>
          </p:cNvPicPr>
          <p:nvPr/>
        </p:nvPicPr>
        <p:blipFill>
          <a:blip r:embed="rId3"/>
          <a:srcRect/>
          <a:stretch>
            <a:fillRect/>
          </a:stretch>
        </p:blipFill>
        <p:spPr bwMode="auto">
          <a:xfrm>
            <a:off x="705361" y="1064279"/>
            <a:ext cx="3309295" cy="2305138"/>
          </a:xfrm>
          <a:prstGeom prst="rect">
            <a:avLst/>
          </a:prstGeom>
          <a:noFill/>
          <a:ln w="9525">
            <a:noFill/>
            <a:miter lim="800000"/>
            <a:headEnd/>
            <a:tailEnd/>
          </a:ln>
          <a:effectLst/>
        </p:spPr>
      </p:pic>
      <p:sp>
        <p:nvSpPr>
          <p:cNvPr id="9" name="Text Placeholder 2"/>
          <p:cNvSpPr>
            <a:spLocks noGrp="1"/>
          </p:cNvSpPr>
          <p:nvPr>
            <p:ph type="body" sz="quarter" idx="10"/>
          </p:nvPr>
        </p:nvSpPr>
        <p:spPr>
          <a:xfrm>
            <a:off x="377561" y="4118002"/>
            <a:ext cx="8362678" cy="2119042"/>
          </a:xfrm>
        </p:spPr>
        <p:txBody>
          <a:bodyPr/>
          <a:lstStyle/>
          <a:p>
            <a:pPr algn="just">
              <a:buFont typeface="Wingdings" pitchFamily="2" charset="2"/>
              <a:buChar char="q"/>
            </a:pPr>
            <a:r>
              <a:rPr lang="en-US" sz="2700" dirty="0" err="1" smtClean="0">
                <a:solidFill>
                  <a:schemeClr val="tx1"/>
                </a:solidFill>
                <a:latin typeface="Times New Roman" pitchFamily="18" charset="0"/>
                <a:cs typeface="Times New Roman" pitchFamily="18" charset="0"/>
              </a:rPr>
              <a:t>BottomUp</a:t>
            </a:r>
            <a:r>
              <a:rPr lang="en-US" sz="2700" dirty="0" smtClean="0">
                <a:solidFill>
                  <a:schemeClr val="tx1"/>
                </a:solidFill>
                <a:latin typeface="Times New Roman" pitchFamily="18" charset="0"/>
                <a:cs typeface="Times New Roman" pitchFamily="18" charset="0"/>
              </a:rPr>
              <a:t>/</a:t>
            </a:r>
            <a:r>
              <a:rPr lang="en-US" sz="2700" dirty="0" err="1" smtClean="0">
                <a:solidFill>
                  <a:schemeClr val="tx1"/>
                </a:solidFill>
                <a:latin typeface="Times New Roman" pitchFamily="18" charset="0"/>
                <a:cs typeface="Times New Roman" pitchFamily="18" charset="0"/>
              </a:rPr>
              <a:t>SBottomUp</a:t>
            </a:r>
            <a:r>
              <a:rPr lang="en-US" sz="2700" dirty="0" smtClean="0">
                <a:solidFill>
                  <a:schemeClr val="tx1"/>
                </a:solidFill>
                <a:latin typeface="Times New Roman" pitchFamily="18" charset="0"/>
                <a:cs typeface="Times New Roman" pitchFamily="18" charset="0"/>
              </a:rPr>
              <a:t> exhausted available JVM heap</a:t>
            </a:r>
          </a:p>
          <a:p>
            <a:pPr lvl="1" algn="just">
              <a:buFont typeface="Wingdings" panose="05000000000000000000" pitchFamily="2" charset="2"/>
              <a:buChar char="§"/>
            </a:pPr>
            <a:r>
              <a:rPr lang="en-US" sz="2700" dirty="0" smtClean="0">
                <a:solidFill>
                  <a:srgbClr val="C00000"/>
                </a:solidFill>
                <a:latin typeface="Times New Roman" pitchFamily="18" charset="0"/>
                <a:cs typeface="Times New Roman" pitchFamily="18" charset="0"/>
              </a:rPr>
              <a:t>memory overflow</a:t>
            </a:r>
          </a:p>
          <a:p>
            <a:pPr algn="just">
              <a:buFont typeface="Wingdings" pitchFamily="2" charset="2"/>
              <a:buChar char="q"/>
            </a:pPr>
            <a:r>
              <a:rPr lang="en-US" sz="2700" dirty="0" err="1" smtClean="0">
                <a:solidFill>
                  <a:schemeClr val="tx1"/>
                </a:solidFill>
                <a:latin typeface="Times New Roman" pitchFamily="18" charset="0"/>
                <a:cs typeface="Times New Roman" pitchFamily="18" charset="0"/>
              </a:rPr>
              <a:t>TopDown</a:t>
            </a:r>
            <a:r>
              <a:rPr lang="en-US" sz="2700" dirty="0" smtClean="0">
                <a:solidFill>
                  <a:schemeClr val="tx1"/>
                </a:solidFill>
                <a:latin typeface="Times New Roman" pitchFamily="18" charset="0"/>
                <a:cs typeface="Times New Roman" pitchFamily="18" charset="0"/>
              </a:rPr>
              <a:t>/</a:t>
            </a:r>
            <a:r>
              <a:rPr lang="en-US" sz="2700" dirty="0" err="1" smtClean="0">
                <a:solidFill>
                  <a:schemeClr val="tx1"/>
                </a:solidFill>
                <a:latin typeface="Times New Roman" pitchFamily="18" charset="0"/>
                <a:cs typeface="Times New Roman" pitchFamily="18" charset="0"/>
              </a:rPr>
              <a:t>STopDown</a:t>
            </a:r>
            <a:r>
              <a:rPr lang="en-US" sz="2700" dirty="0" smtClean="0">
                <a:solidFill>
                  <a:schemeClr val="tx1"/>
                </a:solidFill>
                <a:latin typeface="Times New Roman" pitchFamily="18" charset="0"/>
                <a:cs typeface="Times New Roman" pitchFamily="18" charset="0"/>
              </a:rPr>
              <a:t> was outperformed by </a:t>
            </a:r>
            <a:r>
              <a:rPr lang="en-US" sz="2700" dirty="0" err="1" smtClean="0">
                <a:solidFill>
                  <a:schemeClr val="tx1"/>
                </a:solidFill>
                <a:latin typeface="Times New Roman" pitchFamily="18" charset="0"/>
                <a:cs typeface="Times New Roman" pitchFamily="18" charset="0"/>
              </a:rPr>
              <a:t>BottomUp</a:t>
            </a:r>
            <a:r>
              <a:rPr lang="en-US" sz="2700" dirty="0" smtClean="0">
                <a:solidFill>
                  <a:schemeClr val="tx1"/>
                </a:solidFill>
                <a:latin typeface="Times New Roman" pitchFamily="18" charset="0"/>
                <a:cs typeface="Times New Roman" pitchFamily="18" charset="0"/>
              </a:rPr>
              <a:t>/</a:t>
            </a:r>
            <a:r>
              <a:rPr lang="en-US" sz="2700" dirty="0" err="1" smtClean="0">
                <a:solidFill>
                  <a:schemeClr val="tx1"/>
                </a:solidFill>
                <a:latin typeface="Times New Roman" pitchFamily="18" charset="0"/>
                <a:cs typeface="Times New Roman" pitchFamily="18" charset="0"/>
              </a:rPr>
              <a:t>SBottomUp</a:t>
            </a:r>
            <a:endParaRPr lang="en-US" sz="2700" dirty="0" smtClean="0">
              <a:solidFill>
                <a:schemeClr val="tx1"/>
              </a:solidFill>
              <a:latin typeface="Times New Roman" pitchFamily="18" charset="0"/>
              <a:cs typeface="Times New Roman" pitchFamily="18" charset="0"/>
            </a:endParaRPr>
          </a:p>
          <a:p>
            <a:pPr lvl="1" algn="just">
              <a:buFont typeface="Wingdings" pitchFamily="2" charset="2"/>
              <a:buChar char="§"/>
            </a:pPr>
            <a:r>
              <a:rPr lang="en-US" sz="2700" dirty="0" smtClean="0">
                <a:solidFill>
                  <a:srgbClr val="F58026"/>
                </a:solidFill>
                <a:latin typeface="Times New Roman" pitchFamily="18" charset="0"/>
                <a:cs typeface="Times New Roman" pitchFamily="18" charset="0"/>
              </a:rPr>
              <a:t>Updating maximal skyline constraints causes overhead</a:t>
            </a:r>
            <a:endParaRPr lang="en-US" sz="2700" dirty="0">
              <a:solidFill>
                <a:srgbClr val="F58026"/>
              </a:solidFill>
              <a:latin typeface="Times New Roman" pitchFamily="18" charset="0"/>
              <a:cs typeface="Times New Roman" pitchFamily="18" charset="0"/>
            </a:endParaRPr>
          </a:p>
        </p:txBody>
      </p:sp>
      <p:sp>
        <p:nvSpPr>
          <p:cNvPr id="6" name="Rectangle 5"/>
          <p:cNvSpPr/>
          <p:nvPr/>
        </p:nvSpPr>
        <p:spPr bwMode="auto">
          <a:xfrm>
            <a:off x="705361" y="924001"/>
            <a:ext cx="260080" cy="2428105"/>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a:xfrm>
            <a:off x="2080151" y="3430661"/>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NBA Dataset</a:t>
            </a:r>
            <a:endParaRPr lang="en-US" b="1" baseline="-25000" dirty="0" smtClean="0">
              <a:solidFill>
                <a:schemeClr val="tx1"/>
              </a:solidFill>
              <a:latin typeface="Times New Roman" pitchFamily="18" charset="0"/>
              <a:cs typeface="Times New Roman" pitchFamily="18" charset="0"/>
            </a:endParaRPr>
          </a:p>
        </p:txBody>
      </p:sp>
      <p:sp>
        <p:nvSpPr>
          <p:cNvPr id="12" name="Rectangle 11"/>
          <p:cNvSpPr/>
          <p:nvPr/>
        </p:nvSpPr>
        <p:spPr>
          <a:xfrm>
            <a:off x="6135800" y="3430661"/>
            <a:ext cx="1520591"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Weather Dataset</a:t>
            </a:r>
            <a:endParaRPr lang="en-US" b="1" baseline="-25000" dirty="0" smtClean="0">
              <a:solidFill>
                <a:schemeClr val="tx1"/>
              </a:solidFill>
              <a:latin typeface="Times New Roman" pitchFamily="18" charset="0"/>
              <a:cs typeface="Times New Roman" pitchFamily="18" charset="0"/>
            </a:endParaRPr>
          </a:p>
        </p:txBody>
      </p:sp>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5198" y="1074963"/>
            <a:ext cx="3174689" cy="2294454"/>
          </a:xfrm>
          <a:prstGeom prst="rect">
            <a:avLst/>
          </a:prstGeom>
        </p:spPr>
      </p:pic>
      <p:sp>
        <p:nvSpPr>
          <p:cNvPr id="14" name="Rectangle 13"/>
          <p:cNvSpPr/>
          <p:nvPr/>
        </p:nvSpPr>
        <p:spPr bwMode="auto">
          <a:xfrm>
            <a:off x="5127698" y="941312"/>
            <a:ext cx="260080" cy="2428105"/>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1928694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heel(1)">
                                      <p:cBhvr>
                                        <p:cTn id="7" dur="2000"/>
                                        <p:tgtEl>
                                          <p:spTgt spid="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heel(1)">
                                      <p:cBhvr>
                                        <p:cTn id="1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File-Based Implementation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5" name="Picture 4" descr="1.png"/>
          <p:cNvPicPr>
            <a:picLocks noChangeAspect="1"/>
          </p:cNvPicPr>
          <p:nvPr/>
        </p:nvPicPr>
        <p:blipFill>
          <a:blip r:embed="rId3"/>
          <a:stretch>
            <a:fillRect/>
          </a:stretch>
        </p:blipFill>
        <p:spPr>
          <a:xfrm>
            <a:off x="730520" y="1034733"/>
            <a:ext cx="3500289" cy="2439596"/>
          </a:xfrm>
          <a:prstGeom prst="rect">
            <a:avLst/>
          </a:prstGeom>
        </p:spPr>
      </p:pic>
      <p:pic>
        <p:nvPicPr>
          <p:cNvPr id="6" name="Picture 5" descr="2.png"/>
          <p:cNvPicPr>
            <a:picLocks noChangeAspect="1"/>
          </p:cNvPicPr>
          <p:nvPr/>
        </p:nvPicPr>
        <p:blipFill>
          <a:blip r:embed="rId4"/>
          <a:stretch>
            <a:fillRect/>
          </a:stretch>
        </p:blipFill>
        <p:spPr>
          <a:xfrm>
            <a:off x="4908847" y="1042851"/>
            <a:ext cx="3525537" cy="2463870"/>
          </a:xfrm>
          <a:prstGeom prst="rect">
            <a:avLst/>
          </a:prstGeom>
        </p:spPr>
      </p:pic>
      <p:sp>
        <p:nvSpPr>
          <p:cNvPr id="9" name="Rectangle 8"/>
          <p:cNvSpPr/>
          <p:nvPr/>
        </p:nvSpPr>
        <p:spPr>
          <a:xfrm>
            <a:off x="2080151" y="3430661"/>
            <a:ext cx="1188720"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NBA Dataset</a:t>
            </a:r>
            <a:endParaRPr lang="en-US" b="1" baseline="-25000" dirty="0" smtClean="0">
              <a:solidFill>
                <a:schemeClr val="tx1"/>
              </a:solidFill>
              <a:latin typeface="Times New Roman" pitchFamily="18" charset="0"/>
              <a:cs typeface="Times New Roman" pitchFamily="18" charset="0"/>
            </a:endParaRPr>
          </a:p>
        </p:txBody>
      </p:sp>
      <p:sp>
        <p:nvSpPr>
          <p:cNvPr id="10" name="Rectangle 9"/>
          <p:cNvSpPr/>
          <p:nvPr/>
        </p:nvSpPr>
        <p:spPr>
          <a:xfrm>
            <a:off x="6135800" y="3430661"/>
            <a:ext cx="1520591"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Weather Dataset</a:t>
            </a:r>
            <a:endParaRPr lang="en-US" b="1" baseline="-25000" dirty="0" smtClean="0">
              <a:solidFill>
                <a:schemeClr val="tx1"/>
              </a:solidFill>
              <a:latin typeface="Times New Roman" pitchFamily="18" charset="0"/>
              <a:cs typeface="Times New Roman" pitchFamily="18" charset="0"/>
            </a:endParaRPr>
          </a:p>
        </p:txBody>
      </p:sp>
      <p:sp>
        <p:nvSpPr>
          <p:cNvPr id="11" name="Text Placeholder 2"/>
          <p:cNvSpPr>
            <a:spLocks noGrp="1"/>
          </p:cNvSpPr>
          <p:nvPr>
            <p:ph type="body" sz="quarter" idx="10"/>
          </p:nvPr>
        </p:nvSpPr>
        <p:spPr>
          <a:xfrm>
            <a:off x="443912" y="3948011"/>
            <a:ext cx="8372542" cy="2400657"/>
          </a:xfrm>
        </p:spPr>
        <p:txBody>
          <a:bodyPr/>
          <a:lstStyle/>
          <a:p>
            <a:pPr algn="just">
              <a:buFont typeface="Wingdings" pitchFamily="2" charset="2"/>
              <a:buChar char="q"/>
            </a:pPr>
            <a:r>
              <a:rPr lang="en-US" sz="2600" dirty="0" smtClean="0">
                <a:solidFill>
                  <a:schemeClr val="tx1"/>
                </a:solidFill>
                <a:latin typeface="Times New Roman" pitchFamily="18" charset="0"/>
                <a:cs typeface="Times New Roman" pitchFamily="18" charset="0"/>
              </a:rPr>
              <a:t>Each storage of </a:t>
            </a:r>
            <a:r>
              <a:rPr lang="en-US" sz="2600" dirty="0">
                <a:solidFill>
                  <a:schemeClr val="tx1"/>
                </a:solidFill>
                <a:latin typeface="Times New Roman" pitchFamily="18" charset="0"/>
                <a:cs typeface="Times New Roman" pitchFamily="18" charset="0"/>
              </a:rPr>
              <a:t>(</a:t>
            </a:r>
            <a:r>
              <a:rPr lang="en-US" sz="2600" i="1" dirty="0" smtClean="0">
                <a:solidFill>
                  <a:schemeClr val="tx1"/>
                </a:solidFill>
                <a:latin typeface="Times New Roman" pitchFamily="18" charset="0"/>
                <a:cs typeface="Times New Roman" pitchFamily="18" charset="0"/>
              </a:rPr>
              <a:t>C</a:t>
            </a:r>
            <a:r>
              <a:rPr lang="en-US" sz="2600" dirty="0" smtClean="0">
                <a:solidFill>
                  <a:schemeClr val="tx1"/>
                </a:solidFill>
                <a:latin typeface="Times New Roman" pitchFamily="18" charset="0"/>
                <a:cs typeface="Times New Roman" pitchFamily="18" charset="0"/>
              </a:rPr>
              <a:t>,</a:t>
            </a:r>
            <a:r>
              <a:rPr lang="en-US" sz="2600" i="1" dirty="0" smtClean="0">
                <a:solidFill>
                  <a:schemeClr val="tx1"/>
                </a:solidFill>
                <a:latin typeface="Times New Roman" pitchFamily="18" charset="0"/>
                <a:cs typeface="Times New Roman" pitchFamily="18" charset="0"/>
              </a:rPr>
              <a:t>M</a:t>
            </a:r>
            <a:r>
              <a:rPr lang="en-US" sz="2600" dirty="0" smtClean="0">
                <a:solidFill>
                  <a:schemeClr val="tx1"/>
                </a:solidFill>
                <a:latin typeface="Times New Roman" pitchFamily="18" charset="0"/>
                <a:cs typeface="Times New Roman" pitchFamily="18" charset="0"/>
              </a:rPr>
              <a:t>) is a binary file</a:t>
            </a:r>
          </a:p>
          <a:p>
            <a:pPr algn="just">
              <a:buFont typeface="Wingdings" pitchFamily="2" charset="2"/>
              <a:buChar char="q"/>
            </a:pPr>
            <a:r>
              <a:rPr lang="en-US" sz="2600" dirty="0" smtClean="0">
                <a:solidFill>
                  <a:schemeClr val="tx1"/>
                </a:solidFill>
                <a:latin typeface="Times New Roman" pitchFamily="18" charset="0"/>
                <a:cs typeface="Times New Roman" pitchFamily="18" charset="0"/>
              </a:rPr>
              <a:t>While traversing, file-read operation occurs if storage is non-empty: </a:t>
            </a:r>
            <a:r>
              <a:rPr lang="en-US" sz="2600" dirty="0" err="1" smtClean="0">
                <a:solidFill>
                  <a:srgbClr val="00B050"/>
                </a:solidFill>
                <a:latin typeface="Times New Roman" pitchFamily="18" charset="0"/>
                <a:cs typeface="Times New Roman" pitchFamily="18" charset="0"/>
              </a:rPr>
              <a:t>FSTopDown</a:t>
            </a:r>
            <a:r>
              <a:rPr lang="en-US" sz="2600" dirty="0" smtClean="0">
                <a:solidFill>
                  <a:srgbClr val="00B050"/>
                </a:solidFill>
                <a:latin typeface="Times New Roman" pitchFamily="18" charset="0"/>
                <a:cs typeface="Times New Roman" pitchFamily="18" charset="0"/>
              </a:rPr>
              <a:t> encounters many empty storage</a:t>
            </a:r>
          </a:p>
          <a:p>
            <a:pPr algn="just">
              <a:buFont typeface="Wingdings" pitchFamily="2" charset="2"/>
              <a:buChar char="q"/>
            </a:pPr>
            <a:r>
              <a:rPr lang="en-US" sz="2600" dirty="0" smtClean="0">
                <a:solidFill>
                  <a:schemeClr val="tx1"/>
                </a:solidFill>
                <a:latin typeface="Times New Roman" pitchFamily="18" charset="0"/>
                <a:cs typeface="Times New Roman" pitchFamily="18" charset="0"/>
              </a:rPr>
              <a:t>For updating storage, file-write operation occurs: </a:t>
            </a:r>
            <a:r>
              <a:rPr lang="en-US" sz="2600" dirty="0" err="1" smtClean="0">
                <a:solidFill>
                  <a:srgbClr val="00B050"/>
                </a:solidFill>
                <a:latin typeface="Times New Roman" pitchFamily="18" charset="0"/>
                <a:cs typeface="Times New Roman" pitchFamily="18" charset="0"/>
              </a:rPr>
              <a:t>FSTopDown</a:t>
            </a:r>
            <a:r>
              <a:rPr lang="en-US" sz="2600" dirty="0" smtClean="0">
                <a:solidFill>
                  <a:srgbClr val="00B050"/>
                </a:solidFill>
                <a:latin typeface="Times New Roman" pitchFamily="18" charset="0"/>
                <a:cs typeface="Times New Roman" pitchFamily="18" charset="0"/>
              </a:rPr>
              <a:t> stores fewer tuples</a:t>
            </a:r>
          </a:p>
          <a:p>
            <a:pPr algn="just">
              <a:buFont typeface="Wingdings" pitchFamily="2" charset="2"/>
              <a:buChar char="q"/>
            </a:pPr>
            <a:r>
              <a:rPr lang="en-US" sz="2600" dirty="0" smtClean="0">
                <a:solidFill>
                  <a:schemeClr val="tx1"/>
                </a:solidFill>
                <a:latin typeface="Times New Roman" pitchFamily="18" charset="0"/>
                <a:cs typeface="Times New Roman" pitchFamily="18" charset="0"/>
              </a:rPr>
              <a:t>I/O-cost dominates in-memory computation</a:t>
            </a:r>
            <a:endParaRPr lang="en-US" sz="2600" dirty="0">
              <a:solidFill>
                <a:schemeClr val="tx1"/>
              </a:solidFill>
              <a:latin typeface="Times New Roman" pitchFamily="18" charset="0"/>
              <a:cs typeface="Times New Roman" pitchFamily="18" charset="0"/>
            </a:endParaRPr>
          </a:p>
        </p:txBody>
      </p:sp>
      <p:sp>
        <p:nvSpPr>
          <p:cNvPr id="12" name="Rectangle 11"/>
          <p:cNvSpPr/>
          <p:nvPr/>
        </p:nvSpPr>
        <p:spPr bwMode="auto">
          <a:xfrm>
            <a:off x="730520" y="1078616"/>
            <a:ext cx="260080" cy="2428105"/>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3" name="Rectangle 12"/>
          <p:cNvSpPr/>
          <p:nvPr/>
        </p:nvSpPr>
        <p:spPr bwMode="auto">
          <a:xfrm>
            <a:off x="4908847" y="1002556"/>
            <a:ext cx="260080" cy="2428105"/>
          </a:xfrm>
          <a:prstGeom prst="rect">
            <a:avLst/>
          </a:prstGeom>
          <a:solidFill>
            <a:schemeClr val="accent6">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885666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2000"/>
                                        <p:tgtEl>
                                          <p:spTgt spid="1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heel(1)">
                                      <p:cBhvr>
                                        <p:cTn id="10"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Conclusion</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ext Placeholder 2"/>
          <p:cNvSpPr txBox="1">
            <a:spLocks/>
          </p:cNvSpPr>
          <p:nvPr/>
        </p:nvSpPr>
        <p:spPr>
          <a:xfrm>
            <a:off x="192927" y="5279283"/>
            <a:ext cx="8571207" cy="1200329"/>
          </a:xfrm>
          <a:prstGeom prst="rect">
            <a:avLst/>
          </a:prstGeom>
        </p:spPr>
        <p:txBody>
          <a:bodyPr vert="horz" wrap="square" lIns="0" tIns="0" rIns="0" bIns="0" rtlCol="0">
            <a:spAutoFit/>
          </a:bodyPr>
          <a:lstStyle/>
          <a:p>
            <a:pPr marL="457200" indent="-457200">
              <a:buFont typeface="Wingdings" panose="05000000000000000000" pitchFamily="2" charset="2"/>
              <a:buChar char="ü"/>
            </a:pPr>
            <a:r>
              <a:rPr lang="en-US" sz="2600" dirty="0">
                <a:solidFill>
                  <a:srgbClr val="F58026"/>
                </a:solidFill>
                <a:latin typeface="Times New Roman" pitchFamily="18" charset="0"/>
                <a:cs typeface="Times New Roman" pitchFamily="18" charset="0"/>
              </a:rPr>
              <a:t>Novel </a:t>
            </a:r>
            <a:r>
              <a:rPr lang="en-US" sz="2600" dirty="0" smtClean="0">
                <a:solidFill>
                  <a:srgbClr val="F58026"/>
                </a:solidFill>
                <a:latin typeface="Times New Roman" pitchFamily="18" charset="0"/>
                <a:cs typeface="Times New Roman" pitchFamily="18" charset="0"/>
              </a:rPr>
              <a:t>problem of </a:t>
            </a:r>
            <a:r>
              <a:rPr lang="en-US" sz="2600" dirty="0" smtClean="0">
                <a:solidFill>
                  <a:srgbClr val="C00000"/>
                </a:solidFill>
                <a:latin typeface="Times New Roman" pitchFamily="18" charset="0"/>
                <a:cs typeface="Times New Roman" pitchFamily="18" charset="0"/>
              </a:rPr>
              <a:t>discovering prominent situational facts</a:t>
            </a:r>
          </a:p>
          <a:p>
            <a:pPr marL="457200" indent="-457200">
              <a:buFont typeface="Wingdings" panose="05000000000000000000" pitchFamily="2" charset="2"/>
              <a:buChar char="ü"/>
            </a:pPr>
            <a:r>
              <a:rPr lang="en-US" sz="2600" dirty="0" smtClean="0">
                <a:solidFill>
                  <a:srgbClr val="F58026"/>
                </a:solidFill>
                <a:latin typeface="Times New Roman" pitchFamily="18" charset="0"/>
                <a:cs typeface="Times New Roman" pitchFamily="18" charset="0"/>
              </a:rPr>
              <a:t>Presented Efficient algorithms</a:t>
            </a:r>
          </a:p>
          <a:p>
            <a:pPr marL="457200" indent="-457200">
              <a:buFont typeface="Wingdings" panose="05000000000000000000" pitchFamily="2" charset="2"/>
              <a:buChar char="ü"/>
            </a:pPr>
            <a:r>
              <a:rPr lang="en-US" sz="2600" dirty="0" smtClean="0">
                <a:solidFill>
                  <a:srgbClr val="F58026"/>
                </a:solidFill>
                <a:latin typeface="Times New Roman" pitchFamily="18" charset="0"/>
                <a:cs typeface="Times New Roman" pitchFamily="18" charset="0"/>
              </a:rPr>
              <a:t>Adopted </a:t>
            </a:r>
            <a:r>
              <a:rPr lang="en-US" sz="2600" dirty="0">
                <a:solidFill>
                  <a:srgbClr val="F58026"/>
                </a:solidFill>
                <a:latin typeface="Times New Roman" pitchFamily="18" charset="0"/>
                <a:cs typeface="Times New Roman" pitchFamily="18" charset="0"/>
              </a:rPr>
              <a:t>prominence measure to </a:t>
            </a:r>
            <a:r>
              <a:rPr lang="en-US" sz="2600" dirty="0" smtClean="0">
                <a:solidFill>
                  <a:srgbClr val="F58026"/>
                </a:solidFill>
                <a:latin typeface="Times New Roman" pitchFamily="18" charset="0"/>
                <a:cs typeface="Times New Roman" pitchFamily="18" charset="0"/>
              </a:rPr>
              <a:t>rank</a:t>
            </a:r>
            <a:endParaRPr lang="en-US" sz="2600" dirty="0">
              <a:solidFill>
                <a:srgbClr val="F58026"/>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385" y="952305"/>
            <a:ext cx="7366085" cy="4078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5419101"/>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additive="base">
                                        <p:cTn id="12"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 calcmode="lin" valueType="num">
                                      <p:cBhvr additive="base">
                                        <p:cTn id="17"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Ranking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2" name="Text Placeholder 2"/>
          <p:cNvSpPr txBox="1">
            <a:spLocks/>
          </p:cNvSpPr>
          <p:nvPr/>
        </p:nvSpPr>
        <p:spPr>
          <a:xfrm>
            <a:off x="878774" y="3432875"/>
            <a:ext cx="8035487" cy="400110"/>
          </a:xfrm>
          <a:prstGeom prst="rect">
            <a:avLst/>
          </a:prstGeom>
        </p:spPr>
        <p:txBody>
          <a:bodyPr vert="horz" wrap="square" lIns="0" tIns="0" rIns="0" bIns="0" rtlCol="0">
            <a:spAutoFit/>
          </a:bodyPr>
          <a:lstStyle/>
          <a:p>
            <a:r>
              <a:rPr lang="en-US" sz="2600" dirty="0" smtClean="0">
                <a:solidFill>
                  <a:srgbClr val="C00000"/>
                </a:solidFill>
                <a:latin typeface="Times New Roman" pitchFamily="18" charset="0"/>
                <a:cs typeface="Times New Roman" pitchFamily="18" charset="0"/>
              </a:rPr>
              <a:t>Prominence of Fact=</a:t>
            </a:r>
            <a:endParaRPr lang="en-US" sz="2600" dirty="0">
              <a:solidFill>
                <a:srgbClr val="C00000"/>
              </a:solidFill>
              <a:latin typeface="Times New Roman" pitchFamily="18" charset="0"/>
              <a:cs typeface="Times New Roman" pitchFamily="18" charset="0"/>
            </a:endParaRPr>
          </a:p>
        </p:txBody>
      </p:sp>
      <p:cxnSp>
        <p:nvCxnSpPr>
          <p:cNvPr id="14" name="Straight Connector 13"/>
          <p:cNvCxnSpPr/>
          <p:nvPr/>
        </p:nvCxnSpPr>
        <p:spPr>
          <a:xfrm>
            <a:off x="3681350" y="3632930"/>
            <a:ext cx="395448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5" name="Text Placeholder 2"/>
          <p:cNvSpPr txBox="1">
            <a:spLocks/>
          </p:cNvSpPr>
          <p:nvPr/>
        </p:nvSpPr>
        <p:spPr>
          <a:xfrm>
            <a:off x="3681350" y="3156680"/>
            <a:ext cx="3954483" cy="400110"/>
          </a:xfrm>
          <a:prstGeom prst="rect">
            <a:avLst/>
          </a:prstGeom>
        </p:spPr>
        <p:txBody>
          <a:bodyPr vert="horz" wrap="square" lIns="0" tIns="0" rIns="0" bIns="0" rtlCol="0">
            <a:spAutoFit/>
          </a:bodyPr>
          <a:lstStyle/>
          <a:p>
            <a:pPr algn="ctr"/>
            <a:r>
              <a:rPr lang="en-US" sz="2600" dirty="0" smtClean="0">
                <a:solidFill>
                  <a:srgbClr val="C00000"/>
                </a:solidFill>
                <a:latin typeface="Times New Roman" pitchFamily="18" charset="0"/>
                <a:cs typeface="Times New Roman" pitchFamily="18" charset="0"/>
              </a:rPr>
              <a:t>All tuples</a:t>
            </a:r>
            <a:endParaRPr lang="en-US" sz="2600" dirty="0">
              <a:solidFill>
                <a:srgbClr val="C00000"/>
              </a:solidFill>
              <a:latin typeface="Times New Roman" pitchFamily="18" charset="0"/>
              <a:cs typeface="Times New Roman" pitchFamily="18" charset="0"/>
            </a:endParaRPr>
          </a:p>
        </p:txBody>
      </p:sp>
      <p:sp>
        <p:nvSpPr>
          <p:cNvPr id="16" name="Text Placeholder 2"/>
          <p:cNvSpPr txBox="1">
            <a:spLocks/>
          </p:cNvSpPr>
          <p:nvPr/>
        </p:nvSpPr>
        <p:spPr>
          <a:xfrm>
            <a:off x="3681349" y="3709190"/>
            <a:ext cx="5409061" cy="400110"/>
          </a:xfrm>
          <a:prstGeom prst="rect">
            <a:avLst/>
          </a:prstGeom>
        </p:spPr>
        <p:txBody>
          <a:bodyPr vert="horz" wrap="square" lIns="0" tIns="0" rIns="0" bIns="0" rtlCol="0">
            <a:spAutoFit/>
          </a:bodyPr>
          <a:lstStyle/>
          <a:p>
            <a:r>
              <a:rPr lang="en-US" sz="2600" dirty="0" smtClean="0">
                <a:solidFill>
                  <a:srgbClr val="C00000"/>
                </a:solidFill>
                <a:latin typeface="Times New Roman" pitchFamily="18" charset="0"/>
                <a:cs typeface="Times New Roman" pitchFamily="18" charset="0"/>
              </a:rPr>
              <a:t>Skyline tuple in same context</a:t>
            </a:r>
            <a:endParaRPr lang="en-US" sz="2600" dirty="0">
              <a:solidFill>
                <a:srgbClr val="C00000"/>
              </a:solidFill>
              <a:latin typeface="Times New Roman" pitchFamily="18" charset="0"/>
              <a:cs typeface="Times New Roman" pitchFamily="18" charset="0"/>
            </a:endParaRPr>
          </a:p>
        </p:txBody>
      </p:sp>
      <p:sp>
        <p:nvSpPr>
          <p:cNvPr id="19" name="Rectangle 18"/>
          <p:cNvSpPr/>
          <p:nvPr/>
        </p:nvSpPr>
        <p:spPr bwMode="auto">
          <a:xfrm>
            <a:off x="878774" y="3153886"/>
            <a:ext cx="6923314" cy="1055810"/>
          </a:xfrm>
          <a:prstGeom prst="rect">
            <a:avLst/>
          </a:prstGeom>
          <a:solidFill>
            <a:schemeClr val="accent3">
              <a:alpha val="0"/>
            </a:scheme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just">
              <a:lnSpc>
                <a:spcPct val="90000"/>
              </a:lnSpc>
              <a:spcBef>
                <a:spcPct val="0"/>
              </a:spcBef>
            </a:pPr>
            <a:endParaRPr lang="en-US" sz="2600" spc="-100" dirty="0">
              <a:ln w="3175">
                <a:noFill/>
              </a:ln>
              <a:solidFill>
                <a:srgbClr val="00B050"/>
              </a:solidFill>
              <a:latin typeface="Times New Roman" pitchFamily="18" charset="0"/>
              <a:cs typeface="Times New Roman" pitchFamily="18" charset="0"/>
            </a:endParaRPr>
          </a:p>
        </p:txBody>
      </p:sp>
    </p:spTree>
    <p:extLst>
      <p:ext uri="{BB962C8B-B14F-4D97-AF65-F5344CB8AC3E}">
        <p14:creationId xmlns:p14="http://schemas.microsoft.com/office/powerpoint/2010/main" val="6686733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p:cNvGraphicFramePr>
          <p:nvPr>
            <p:extLst>
              <p:ext uri="{D42A27DB-BD31-4B8C-83A1-F6EECF244321}">
                <p14:modId xmlns:p14="http://schemas.microsoft.com/office/powerpoint/2010/main" val="826492584"/>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player</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day</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month</a:t>
                      </a:r>
                      <a:endParaRPr lang="en-US" sz="1750" b="1" dirty="0">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season</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pts</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rb</a:t>
                      </a:r>
                      <a:endParaRPr lang="en-US" sz="1750" b="1" dirty="0">
                        <a:latin typeface="Times New Roman" pitchFamily="18" charset="0"/>
                        <a:cs typeface="Times New Roman" pitchFamily="18" charset="0"/>
                      </a:endParaRPr>
                    </a:p>
                  </a:txBody>
                  <a:tcPr/>
                </a:tc>
              </a:tr>
              <a:tr h="370840">
                <a:tc>
                  <a:txBody>
                    <a:bodyPr/>
                    <a:lstStyle/>
                    <a:p>
                      <a:r>
                        <a:rPr lang="en-US" sz="1750" i="1" dirty="0" smtClean="0">
                          <a:solidFill>
                            <a:schemeClr val="tx1"/>
                          </a:solidFill>
                          <a:effectLst/>
                          <a:latin typeface="Times New Roman" pitchFamily="18" charset="0"/>
                          <a:cs typeface="Times New Roman" pitchFamily="18" charset="0"/>
                        </a:rPr>
                        <a:t>t</a:t>
                      </a:r>
                      <a:r>
                        <a:rPr lang="en-US" sz="1750" i="1" baseline="-25000" dirty="0" smtClean="0">
                          <a:solidFill>
                            <a:schemeClr val="tx1"/>
                          </a:solidFill>
                          <a:effectLst/>
                          <a:latin typeface="Times New Roman" pitchFamily="18" charset="0"/>
                          <a:cs typeface="Times New Roman" pitchFamily="18" charset="0"/>
                        </a:rPr>
                        <a:t>1</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Bogues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11</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Feb.</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1991-92</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Hornets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4</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12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tx1"/>
                          </a:solidFill>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a:t>
                      </a:r>
                      <a:endParaRPr lang="en-US" sz="175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Seikaly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1991-92</a:t>
                      </a:r>
                    </a:p>
                  </a:txBody>
                  <a:tcPr/>
                </a:tc>
                <a:tc>
                  <a:txBody>
                    <a:bodyPr/>
                    <a:lstStyle/>
                    <a:p>
                      <a:r>
                        <a:rPr lang="en-US" sz="1750" dirty="0" smtClean="0">
                          <a:solidFill>
                            <a:schemeClr val="bg1"/>
                          </a:solidFill>
                          <a:latin typeface="Times New Roman" pitchFamily="18" charset="0"/>
                          <a:cs typeface="Times New Roman" pitchFamily="18" charset="0"/>
                        </a:rPr>
                        <a:t>Heat</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Hawks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24</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15</a:t>
                      </a:r>
                      <a:endParaRPr lang="en-US" sz="175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3</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Sherman</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Dec.</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1993-94</a:t>
                      </a:r>
                    </a:p>
                  </a:txBody>
                  <a:tcPr/>
                </a:tc>
                <a:tc>
                  <a:txBody>
                    <a:bodyPr/>
                    <a:lstStyle/>
                    <a:p>
                      <a:r>
                        <a:rPr lang="en-US" sz="1750" dirty="0" smtClean="0">
                          <a:solidFill>
                            <a:schemeClr val="bg1"/>
                          </a:solidFill>
                          <a:latin typeface="Times New Roman" pitchFamily="18" charset="0"/>
                          <a:cs typeface="Times New Roman" pitchFamily="18" charset="0"/>
                        </a:rPr>
                        <a:t>Celtics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Wesley</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4</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Nets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i="1"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Wesley</a:t>
                      </a:r>
                    </a:p>
                  </a:txBody>
                  <a:tcPr/>
                </a:tc>
                <a:tc>
                  <a:txBody>
                    <a:bodyPr/>
                    <a:lstStyle/>
                    <a:p>
                      <a:r>
                        <a:rPr lang="en-US" sz="1750" dirty="0" smtClean="0">
                          <a:solidFill>
                            <a:schemeClr val="bg1"/>
                          </a:solidFill>
                          <a:latin typeface="Times New Roman" pitchFamily="18" charset="0"/>
                          <a:cs typeface="Times New Roman" pitchFamily="18" charset="0"/>
                        </a:rPr>
                        <a:t>5</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Feb.</a:t>
                      </a:r>
                      <a:endParaRPr lang="en-US" sz="1750" dirty="0" smtClean="0">
                        <a:solidFill>
                          <a:schemeClr val="tx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Timberwolves</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3</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latin typeface="Times New Roman" pitchFamily="18" charset="0"/>
                          <a:cs typeface="Times New Roman" pitchFamily="18" charset="0"/>
                        </a:rPr>
                        <a:t>t</a:t>
                      </a:r>
                      <a:r>
                        <a:rPr lang="en-US" sz="1750" i="1" baseline="-25000" dirty="0" smtClean="0">
                          <a:solidFill>
                            <a:schemeClr val="bg1"/>
                          </a:solidFill>
                          <a:latin typeface="Times New Roman" pitchFamily="18" charset="0"/>
                          <a:cs typeface="Times New Roman" pitchFamily="18" charset="0"/>
                        </a:rPr>
                        <a:t>6</a:t>
                      </a:r>
                      <a:endParaRPr lang="en-US" sz="1750" i="1" baseline="-25000" dirty="0">
                        <a:solidFill>
                          <a:schemeClr val="bg1"/>
                        </a:solidFill>
                        <a:latin typeface="Times New Roman" pitchFamily="18" charset="0"/>
                        <a:cs typeface="Times New Roman" pitchFamily="18" charset="0"/>
                      </a:endParaRPr>
                    </a:p>
                  </a:txBody>
                  <a:tcPr/>
                </a:tc>
                <a:tc>
                  <a:txBody>
                    <a:bodyPr/>
                    <a:lstStyle/>
                    <a:p>
                      <a:r>
                        <a:rPr lang="en-US" sz="1750" dirty="0" err="1" smtClean="0">
                          <a:solidFill>
                            <a:schemeClr val="bg1"/>
                          </a:solidFill>
                          <a:latin typeface="Times New Roman" pitchFamily="18" charset="0"/>
                          <a:cs typeface="Times New Roman" pitchFamily="18" charset="0"/>
                        </a:rPr>
                        <a:t>Strictland</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3</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Jan.</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1995-96</a:t>
                      </a:r>
                    </a:p>
                  </a:txBody>
                  <a:tcPr/>
                </a:tc>
                <a:tc>
                  <a:txBody>
                    <a:bodyPr/>
                    <a:lstStyle/>
                    <a:p>
                      <a:r>
                        <a:rPr lang="en-US" sz="1750" dirty="0" smtClean="0">
                          <a:solidFill>
                            <a:schemeClr val="bg1"/>
                          </a:solidFill>
                          <a:latin typeface="Times New Roman" pitchFamily="18" charset="0"/>
                          <a:cs typeface="Times New Roman" pitchFamily="18" charset="0"/>
                        </a:rPr>
                        <a:t>Blazers</a:t>
                      </a:r>
                      <a:endParaRPr lang="en-US" sz="1750" dirty="0">
                        <a:solidFill>
                          <a:schemeClr val="bg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latin typeface="Times New Roman" pitchFamily="18" charset="0"/>
                          <a:cs typeface="Times New Roman" pitchFamily="18" charset="0"/>
                        </a:rPr>
                        <a:t>Celtics</a:t>
                      </a:r>
                    </a:p>
                  </a:txBody>
                  <a:tcPr/>
                </a:tc>
                <a:tc>
                  <a:txBody>
                    <a:bodyPr/>
                    <a:lstStyle/>
                    <a:p>
                      <a:r>
                        <a:rPr lang="en-US" sz="1750" dirty="0" smtClean="0">
                          <a:solidFill>
                            <a:schemeClr val="bg1"/>
                          </a:solidFill>
                          <a:latin typeface="Times New Roman" pitchFamily="18" charset="0"/>
                          <a:cs typeface="Times New Roman" pitchFamily="18" charset="0"/>
                        </a:rPr>
                        <a:t>27</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18</a:t>
                      </a:r>
                      <a:endParaRPr lang="en-US" sz="1750" dirty="0">
                        <a:solidFill>
                          <a:schemeClr val="bg1"/>
                        </a:solidFill>
                        <a:latin typeface="Times New Roman" pitchFamily="18" charset="0"/>
                        <a:cs typeface="Times New Roman" pitchFamily="18" charset="0"/>
                      </a:endParaRPr>
                    </a:p>
                  </a:txBody>
                  <a:tcPr/>
                </a:tc>
                <a:tc>
                  <a:txBody>
                    <a:bodyPr/>
                    <a:lstStyle/>
                    <a:p>
                      <a:r>
                        <a:rPr lang="en-US" sz="1750" dirty="0" smtClean="0">
                          <a:solidFill>
                            <a:schemeClr val="bg1"/>
                          </a:solidFill>
                          <a:latin typeface="Times New Roman" pitchFamily="18" charset="0"/>
                          <a:cs typeface="Times New Roman" pitchFamily="18" charset="0"/>
                        </a:rPr>
                        <a:t>8</a:t>
                      </a:r>
                      <a:endParaRPr lang="en-US" sz="1750"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7</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Wesley</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25</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Feb.</a:t>
                      </a:r>
                      <a:endParaRPr lang="en-US" sz="175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1995-96</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latin typeface="Times New Roman" pitchFamily="18" charset="0"/>
                          <a:cs typeface="Times New Roman" pitchFamily="18" charset="0"/>
                        </a:rPr>
                        <a:t>Celtics</a:t>
                      </a:r>
                      <a:endParaRPr lang="en-US" sz="1750" b="1" dirty="0" smtClean="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latin typeface="Times New Roman" pitchFamily="18" charset="0"/>
                          <a:cs typeface="Times New Roman" pitchFamily="18" charset="0"/>
                        </a:rPr>
                        <a:t>Nets</a:t>
                      </a:r>
                      <a:endParaRPr lang="en-US" sz="1750" b="1" dirty="0">
                        <a:solidFill>
                          <a:schemeClr val="bg1">
                            <a:lumMod val="75000"/>
                          </a:schemeClr>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12</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5" name="Title 1"/>
          <p:cNvSpPr txBox="1">
            <a:spLocks/>
          </p:cNvSpPr>
          <p:nvPr/>
        </p:nvSpPr>
        <p:spPr>
          <a:xfrm>
            <a:off x="391708" y="5116856"/>
            <a:ext cx="8363938" cy="400110"/>
          </a:xfrm>
          <a:prstGeom prst="rect">
            <a:avLst/>
          </a:prstGeom>
        </p:spPr>
        <p:txBody>
          <a:bodyPr vert="horz" wrap="square" lIns="0" tIns="0" rIns="0" bIns="0" rtlCol="0" anchor="t">
            <a:spAutoFit/>
          </a:bodyPr>
          <a:lstStyle/>
          <a:p>
            <a:pPr marL="457200" indent="-457200" algn="just" defTabSz="914099" fontAlgn="base">
              <a:spcBef>
                <a:spcPct val="0"/>
              </a:spcBef>
              <a:spcAft>
                <a:spcPct val="0"/>
              </a:spcAft>
              <a:buFont typeface="Wingdings" pitchFamily="2" charset="2"/>
              <a:buChar char="q"/>
            </a:pPr>
            <a:r>
              <a:rPr lang="en-US" sz="2600" dirty="0">
                <a:latin typeface="Times New Roman" pitchFamily="18" charset="0"/>
                <a:cs typeface="Times New Roman" pitchFamily="18" charset="0"/>
              </a:rPr>
              <a:t>(month</a:t>
            </a:r>
            <a:r>
              <a:rPr lang="en-US" sz="2600" i="1" dirty="0">
                <a:latin typeface="Times New Roman" pitchFamily="18" charset="0"/>
                <a:cs typeface="Times New Roman" pitchFamily="18" charset="0"/>
              </a:rPr>
              <a:t>=Feb</a:t>
            </a:r>
            <a:r>
              <a:rPr lang="en-US" sz="2600" dirty="0">
                <a:latin typeface="Times New Roman" pitchFamily="18" charset="0"/>
                <a:cs typeface="Times New Roman" pitchFamily="18" charset="0"/>
              </a:rPr>
              <a:t>,{</a:t>
            </a:r>
            <a:r>
              <a:rPr lang="en-US" sz="2600" dirty="0" err="1" smtClean="0">
                <a:latin typeface="Times New Roman" pitchFamily="18" charset="0"/>
                <a:cs typeface="Times New Roman" pitchFamily="18" charset="0"/>
              </a:rPr>
              <a:t>points,assists,rebounds</a:t>
            </a:r>
            <a:r>
              <a:rPr lang="en-US" sz="2600" dirty="0" smtClean="0">
                <a:latin typeface="Times New Roman" pitchFamily="18" charset="0"/>
                <a:cs typeface="Times New Roman" pitchFamily="18" charset="0"/>
              </a:rPr>
              <a:t>}</a:t>
            </a:r>
            <a:r>
              <a:rPr lang="en-US" sz="2600" spc="-50" dirty="0" smtClean="0">
                <a:latin typeface="Times New Roman" pitchFamily="18" charset="0"/>
                <a:ea typeface="Segoe UI" pitchFamily="34" charset="0"/>
                <a:cs typeface="Times New Roman" pitchFamily="18" charset="0"/>
              </a:rPr>
              <a:t>)=&gt;5/2</a:t>
            </a:r>
            <a:endParaRPr lang="en-US" sz="2600" spc="-50" dirty="0">
              <a:latin typeface="Times New Roman" pitchFamily="18" charset="0"/>
              <a:ea typeface="Segoe UI" pitchFamily="34" charset="0"/>
              <a:cs typeface="Times New Roman" pitchFamily="18" charset="0"/>
            </a:endParaRPr>
          </a:p>
        </p:txBody>
      </p:sp>
      <p:sp>
        <p:nvSpPr>
          <p:cNvPr id="6"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Ranking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Rectangle 6"/>
          <p:cNvSpPr/>
          <p:nvPr/>
        </p:nvSpPr>
        <p:spPr bwMode="auto">
          <a:xfrm>
            <a:off x="6994477" y="1897039"/>
            <a:ext cx="1733266"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8" name="Rectangle 7"/>
          <p:cNvSpPr/>
          <p:nvPr/>
        </p:nvSpPr>
        <p:spPr bwMode="auto">
          <a:xfrm>
            <a:off x="2634018" y="1897039"/>
            <a:ext cx="941695"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5306787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1860509"/>
          </a:xfrm>
          <a:prstGeom prst="rect">
            <a:avLst/>
          </a:prstGeom>
        </p:spPr>
        <p:txBody>
          <a:bodyPr vert="horz" wrap="square" lIns="0" tIns="0" rIns="0" bIns="0" rtlCol="0">
            <a:spAutoFit/>
          </a:bodyPr>
          <a:lstStyle/>
          <a:p>
            <a:pPr algn="just"/>
            <a:r>
              <a:rPr lang="en-US" sz="2600" spc="-50" dirty="0">
                <a:latin typeface="Times New Roman" pitchFamily="18" charset="0"/>
                <a:cs typeface="Times New Roman" pitchFamily="18" charset="0"/>
              </a:rPr>
              <a:t>“The social world’s </a:t>
            </a:r>
            <a:r>
              <a:rPr lang="en-US" sz="2600" spc="-50" dirty="0">
                <a:solidFill>
                  <a:srgbClr val="00B050"/>
                </a:solidFill>
                <a:latin typeface="Times New Roman" pitchFamily="18" charset="0"/>
                <a:cs typeface="Times New Roman" pitchFamily="18" charset="0"/>
              </a:rPr>
              <a:t>most viral photo </a:t>
            </a:r>
            <a:r>
              <a:rPr lang="en-US" sz="2600" spc="-50" dirty="0">
                <a:latin typeface="Times New Roman" pitchFamily="18" charset="0"/>
                <a:cs typeface="Times New Roman" pitchFamily="18" charset="0"/>
              </a:rPr>
              <a:t>ever generated </a:t>
            </a:r>
            <a:r>
              <a:rPr lang="en-US" sz="2600" spc="-50" dirty="0">
                <a:solidFill>
                  <a:schemeClr val="accent6"/>
                </a:solidFill>
                <a:latin typeface="Times New Roman" pitchFamily="18" charset="0"/>
                <a:cs typeface="Times New Roman" pitchFamily="18" charset="0"/>
              </a:rPr>
              <a:t>3.5 million likes, 170,000 comments and 460,000 shares</a:t>
            </a:r>
            <a:r>
              <a:rPr lang="en-US" sz="2600" spc="-50" dirty="0">
                <a:latin typeface="Times New Roman" pitchFamily="18" charset="0"/>
                <a:cs typeface="Times New Roman" pitchFamily="18" charset="0"/>
              </a:rPr>
              <a:t> by Wednesday afternoon</a:t>
            </a:r>
            <a:r>
              <a:rPr lang="en-US" sz="2600" spc="-50" dirty="0" smtClean="0">
                <a:latin typeface="Times New Roman" pitchFamily="18" charset="0"/>
                <a:cs typeface="Times New Roman" pitchFamily="18" charset="0"/>
              </a:rPr>
              <a:t>.” </a:t>
            </a:r>
          </a:p>
          <a:p>
            <a:pPr algn="just"/>
            <a:r>
              <a:rPr lang="en-US" sz="1950" dirty="0" smtClean="0">
                <a:latin typeface="Times New Roman" pitchFamily="18" charset="0"/>
                <a:cs typeface="Times New Roman" pitchFamily="18" charset="0"/>
              </a:rPr>
              <a:t>(</a:t>
            </a:r>
            <a:r>
              <a:rPr lang="en-US" sz="1950" dirty="0">
                <a:latin typeface="Times New Roman" pitchFamily="18" charset="0"/>
                <a:cs typeface="Times New Roman" pitchFamily="18" charset="0"/>
              </a:rPr>
              <a:t>http://</a:t>
            </a:r>
            <a:r>
              <a:rPr lang="en-US" sz="1950" dirty="0" smtClean="0">
                <a:latin typeface="Times New Roman" pitchFamily="18" charset="0"/>
                <a:cs typeface="Times New Roman" pitchFamily="18" charset="0"/>
              </a:rPr>
              <a:t>www.cnbc.com/id/49728455/President </a:t>
            </a:r>
            <a:r>
              <a:rPr lang="en-US" sz="1950" dirty="0">
                <a:latin typeface="Times New Roman" pitchFamily="18" charset="0"/>
                <a:cs typeface="Times New Roman" pitchFamily="18" charset="0"/>
              </a:rPr>
              <a:t>Obama Sets New Social Media Record)</a:t>
            </a:r>
            <a:endParaRPr lang="en-US" sz="1950" spc="-50" dirty="0">
              <a:latin typeface="Times New Roman" pitchFamily="18" charset="0"/>
              <a:cs typeface="Times New Roman" pitchFamily="18" charset="0"/>
            </a:endParaRPr>
          </a:p>
          <a:p>
            <a:pPr marL="0" marR="0" lvl="1" indent="0" algn="just" defTabSz="686047" rtl="0" eaLnBrk="1" fontAlgn="auto" latinLnBrk="0" hangingPunct="1">
              <a:lnSpc>
                <a:spcPct val="90000"/>
              </a:lnSpc>
              <a:spcBef>
                <a:spcPts val="0"/>
              </a:spcBef>
              <a:spcAft>
                <a:spcPts val="300"/>
              </a:spcAft>
              <a:buClrTx/>
              <a:buSzPct val="90000"/>
              <a:buFont typeface="Arial" pitchFamily="34" charset="0"/>
              <a:buNone/>
              <a:tabLst>
                <a:tab pos="472868" algn="l"/>
              </a:tabLst>
              <a:defRPr/>
            </a:pPr>
            <a:endPar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0728" y="3020316"/>
            <a:ext cx="3911134" cy="3370922"/>
          </a:xfrm>
          <a:prstGeom prst="rect">
            <a:avLst/>
          </a:prstGeom>
        </p:spPr>
      </p:pic>
    </p:spTree>
    <p:extLst>
      <p:ext uri="{BB962C8B-B14F-4D97-AF65-F5344CB8AC3E}">
        <p14:creationId xmlns:p14="http://schemas.microsoft.com/office/powerpoint/2010/main" val="18849521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1"/>
          <p:cNvSpPr txBox="1">
            <a:spLocks/>
          </p:cNvSpPr>
          <p:nvPr/>
        </p:nvSpPr>
        <p:spPr>
          <a:xfrm>
            <a:off x="391708" y="5116856"/>
            <a:ext cx="8363938" cy="400110"/>
          </a:xfrm>
          <a:prstGeom prst="rect">
            <a:avLst/>
          </a:prstGeom>
        </p:spPr>
        <p:txBody>
          <a:bodyPr vert="horz" wrap="square" lIns="0" tIns="0" rIns="0" bIns="0" rtlCol="0" anchor="t">
            <a:spAutoFit/>
          </a:bodyPr>
          <a:lstStyle/>
          <a:p>
            <a:pPr marL="457200" indent="-457200" algn="just" defTabSz="914099" fontAlgn="base">
              <a:spcBef>
                <a:spcPct val="0"/>
              </a:spcBef>
              <a:spcAft>
                <a:spcPct val="0"/>
              </a:spcAft>
              <a:buFont typeface="Wingdings" pitchFamily="2" charset="2"/>
              <a:buChar char="q"/>
            </a:pPr>
            <a:r>
              <a:rPr lang="en-US" sz="2600" spc="-50" dirty="0">
                <a:latin typeface="Times New Roman" pitchFamily="18" charset="0"/>
                <a:ea typeface="Segoe UI" pitchFamily="34" charset="0"/>
                <a:cs typeface="Times New Roman" pitchFamily="18" charset="0"/>
              </a:rPr>
              <a:t>(</a:t>
            </a:r>
            <a:r>
              <a:rPr lang="en-US" sz="2600" dirty="0">
                <a:latin typeface="Times New Roman" pitchFamily="18" charset="0"/>
                <a:cs typeface="Times New Roman" pitchFamily="18" charset="0"/>
              </a:rPr>
              <a:t>team</a:t>
            </a:r>
            <a:r>
              <a:rPr lang="en-US" sz="2600" i="1" dirty="0">
                <a:latin typeface="Times New Roman" pitchFamily="18" charset="0"/>
                <a:cs typeface="Times New Roman" pitchFamily="18" charset="0"/>
              </a:rPr>
              <a:t>=</a:t>
            </a:r>
            <a:r>
              <a:rPr lang="en-US" sz="2600" i="1" dirty="0" err="1">
                <a:latin typeface="Times New Roman" pitchFamily="18" charset="0"/>
                <a:cs typeface="Times New Roman" pitchFamily="18" charset="0"/>
              </a:rPr>
              <a:t>Celtics</a:t>
            </a:r>
            <a:r>
              <a:rPr lang="en-US" sz="2600" dirty="0" err="1">
                <a:latin typeface="Times New Roman" pitchFamily="18" charset="0"/>
                <a:cs typeface="Times New Roman" pitchFamily="18" charset="0"/>
              </a:rPr>
              <a:t>∧opp_team</a:t>
            </a:r>
            <a:r>
              <a:rPr lang="en-US" sz="2600" dirty="0">
                <a:latin typeface="Times New Roman" pitchFamily="18" charset="0"/>
                <a:cs typeface="Times New Roman" pitchFamily="18" charset="0"/>
              </a:rPr>
              <a:t>=</a:t>
            </a:r>
            <a:r>
              <a:rPr lang="en-US" sz="2600" i="1" dirty="0">
                <a:latin typeface="Times New Roman" pitchFamily="18" charset="0"/>
                <a:cs typeface="Times New Roman" pitchFamily="18" charset="0"/>
              </a:rPr>
              <a:t>Nets</a:t>
            </a:r>
            <a:r>
              <a:rPr lang="en-US" sz="2600" dirty="0">
                <a:latin typeface="Times New Roman" pitchFamily="18" charset="0"/>
                <a:cs typeface="Times New Roman" pitchFamily="18" charset="0"/>
              </a:rPr>
              <a:t>,{</a:t>
            </a:r>
            <a:r>
              <a:rPr lang="en-US" sz="2600" dirty="0" err="1" smtClean="0">
                <a:latin typeface="Times New Roman" pitchFamily="18" charset="0"/>
                <a:cs typeface="Times New Roman" pitchFamily="18" charset="0"/>
              </a:rPr>
              <a:t>assists,rebounds</a:t>
            </a:r>
            <a:r>
              <a:rPr lang="en-US" sz="2600" dirty="0" smtClean="0">
                <a:latin typeface="Times New Roman" pitchFamily="18" charset="0"/>
                <a:cs typeface="Times New Roman" pitchFamily="18" charset="0"/>
              </a:rPr>
              <a:t>}</a:t>
            </a:r>
            <a:r>
              <a:rPr lang="en-US" sz="2600" spc="-50" dirty="0" smtClean="0">
                <a:latin typeface="Times New Roman" pitchFamily="18" charset="0"/>
                <a:ea typeface="Segoe UI" pitchFamily="34" charset="0"/>
                <a:cs typeface="Times New Roman" pitchFamily="18" charset="0"/>
              </a:rPr>
              <a:t>)=&gt;3/2</a:t>
            </a:r>
            <a:endParaRPr lang="en-US" sz="2600" spc="-50" dirty="0">
              <a:latin typeface="Times New Roman" pitchFamily="18" charset="0"/>
              <a:ea typeface="Segoe UI" pitchFamily="34" charset="0"/>
              <a:cs typeface="Times New Roman" pitchFamily="18" charset="0"/>
            </a:endParaRPr>
          </a:p>
        </p:txBody>
      </p:sp>
      <p:graphicFrame>
        <p:nvGraphicFramePr>
          <p:cNvPr id="6" name="Content Placeholder 3"/>
          <p:cNvGraphicFramePr>
            <a:graphicFrameLocks/>
          </p:cNvGraphicFramePr>
          <p:nvPr>
            <p:extLst>
              <p:ext uri="{D42A27DB-BD31-4B8C-83A1-F6EECF244321}">
                <p14:modId xmlns:p14="http://schemas.microsoft.com/office/powerpoint/2010/main" val="3338374971"/>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latin typeface="Times New Roman" pitchFamily="18" charset="0"/>
                          <a:cs typeface="Times New Roman" pitchFamily="18" charset="0"/>
                        </a:rPr>
                        <a:t>id</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player</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day</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month</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solidFill>
                            <a:schemeClr val="bg1"/>
                          </a:solidFill>
                          <a:effectLst/>
                          <a:latin typeface="Times New Roman" pitchFamily="18" charset="0"/>
                          <a:cs typeface="Times New Roman" pitchFamily="18" charset="0"/>
                        </a:rPr>
                        <a:t>season</a:t>
                      </a:r>
                      <a:endParaRPr lang="en-US" sz="1750" b="1" dirty="0">
                        <a:solidFill>
                          <a:schemeClr val="bg1"/>
                        </a:solidFill>
                        <a:effectLst/>
                        <a:latin typeface="Times New Roman" pitchFamily="18" charset="0"/>
                        <a:cs typeface="Times New Roman" pitchFamily="18" charset="0"/>
                      </a:endParaRPr>
                    </a:p>
                  </a:txBody>
                  <a:tcPr/>
                </a:tc>
                <a:tc>
                  <a:txBody>
                    <a:bodyPr/>
                    <a:lstStyle/>
                    <a:p>
                      <a:r>
                        <a:rPr lang="en-US" sz="1750" b="1" dirty="0" smtClean="0">
                          <a:latin typeface="Times New Roman" pitchFamily="18" charset="0"/>
                          <a:cs typeface="Times New Roman" pitchFamily="18" charset="0"/>
                        </a:rPr>
                        <a:t>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opp_team</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solidFill>
                            <a:schemeClr val="bg1"/>
                          </a:solidFill>
                          <a:latin typeface="Times New Roman" pitchFamily="18" charset="0"/>
                          <a:cs typeface="Times New Roman" pitchFamily="18" charset="0"/>
                        </a:rPr>
                        <a:t>pts</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ast</a:t>
                      </a:r>
                      <a:endParaRPr lang="en-US" sz="1750" b="1" dirty="0">
                        <a:solidFill>
                          <a:schemeClr val="bg1"/>
                        </a:solidFill>
                        <a:latin typeface="Times New Roman" pitchFamily="18" charset="0"/>
                        <a:cs typeface="Times New Roman" pitchFamily="18" charset="0"/>
                      </a:endParaRPr>
                    </a:p>
                  </a:txBody>
                  <a:tcPr/>
                </a:tc>
                <a:tc>
                  <a:txBody>
                    <a:bodyPr/>
                    <a:lstStyle/>
                    <a:p>
                      <a:r>
                        <a:rPr lang="en-US" sz="1750" b="1" dirty="0" err="1" smtClean="0">
                          <a:latin typeface="Times New Roman" pitchFamily="18" charset="0"/>
                          <a:cs typeface="Times New Roman" pitchFamily="18" charset="0"/>
                        </a:rPr>
                        <a:t>rb</a:t>
                      </a:r>
                      <a:endParaRPr lang="en-US" sz="1750" b="1" dirty="0">
                        <a:solidFill>
                          <a:schemeClr val="bg1"/>
                        </a:solidFill>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1</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Bogues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11</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Feb.</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1991-92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Hornets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2</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r>
                        <a:rPr lang="en-US" sz="1750" dirty="0" err="1" smtClean="0">
                          <a:solidFill>
                            <a:schemeClr val="bg1"/>
                          </a:solidFill>
                          <a:effectLst/>
                          <a:latin typeface="Times New Roman" pitchFamily="18" charset="0"/>
                          <a:cs typeface="Times New Roman" pitchFamily="18" charset="0"/>
                        </a:rPr>
                        <a:t>Seikaly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13</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1991-92</a:t>
                      </a:r>
                    </a:p>
                  </a:txBody>
                  <a:tcPr/>
                </a:tc>
                <a:tc>
                  <a:txBody>
                    <a:bodyPr/>
                    <a:lstStyle/>
                    <a:p>
                      <a:r>
                        <a:rPr lang="en-US" sz="1750" dirty="0" smtClean="0">
                          <a:solidFill>
                            <a:schemeClr val="bg1"/>
                          </a:solidFill>
                          <a:effectLst/>
                          <a:latin typeface="Times New Roman" pitchFamily="18" charset="0"/>
                          <a:cs typeface="Times New Roman" pitchFamily="18" charset="0"/>
                        </a:rPr>
                        <a:t>Heat</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Hawks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24</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15</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b="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3</a:t>
                      </a:r>
                      <a:endParaRPr lang="en-US" sz="1750" b="0"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Sherman</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Dec.</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1993-94</a:t>
                      </a: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Nets</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c>
                  <a:txBody>
                    <a:bodyPr/>
                    <a:lstStyle/>
                    <a:p>
                      <a:r>
                        <a:rPr lang="en-US" sz="1750" b="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tc>
              </a:tr>
              <a:tr h="370840">
                <a:tc>
                  <a:txBody>
                    <a:bodyPr/>
                    <a:lstStyle/>
                    <a:p>
                      <a:r>
                        <a:rPr lang="en-US" sz="1750" i="1" dirty="0" smtClean="0">
                          <a:effectLst/>
                          <a:latin typeface="Times New Roman" pitchFamily="18" charset="0"/>
                          <a:cs typeface="Times New Roman" pitchFamily="18" charset="0"/>
                        </a:rPr>
                        <a:t>t</a:t>
                      </a:r>
                      <a:r>
                        <a:rPr lang="en-US" sz="1750" i="1" baseline="-25000" dirty="0" smtClean="0">
                          <a:effectLst/>
                          <a:latin typeface="Times New Roman" pitchFamily="18" charset="0"/>
                          <a:cs typeface="Times New Roman" pitchFamily="18" charset="0"/>
                        </a:rPr>
                        <a:t>4</a:t>
                      </a:r>
                      <a:endParaRPr lang="en-US" sz="1750" i="1" baseline="-2500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Wesley</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4</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effectLst/>
                          <a:latin typeface="Times New Roman" pitchFamily="18" charset="0"/>
                          <a:cs typeface="Times New Roman" pitchFamily="18" charset="0"/>
                        </a:rPr>
                        <a:t>Celtics</a:t>
                      </a:r>
                      <a:endParaRPr lang="en-US" sz="1750" dirty="0" smtClean="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Nets</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2</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5</a:t>
                      </a:r>
                      <a:endParaRPr lang="en-US" sz="1750" dirty="0">
                        <a:solidFill>
                          <a:schemeClr val="tx1"/>
                        </a:solidFill>
                        <a:effectLst/>
                        <a:latin typeface="Times New Roman" pitchFamily="18" charset="0"/>
                        <a:cs typeface="Times New Roman" pitchFamily="18" charset="0"/>
                      </a:endParaRPr>
                    </a:p>
                  </a:txBody>
                  <a:tcPr/>
                </a:tc>
                <a:tc>
                  <a:txBody>
                    <a:bodyPr/>
                    <a:lstStyle/>
                    <a:p>
                      <a:r>
                        <a:rPr lang="en-US" sz="1750" dirty="0" smtClean="0">
                          <a:effectLst/>
                          <a:latin typeface="Times New Roman" pitchFamily="18" charset="0"/>
                          <a:cs typeface="Times New Roman" pitchFamily="18" charset="0"/>
                        </a:rPr>
                        <a:t>2</a:t>
                      </a:r>
                      <a:endParaRPr lang="en-US" sz="1750" dirty="0">
                        <a:solidFill>
                          <a:schemeClr val="tx1"/>
                        </a:solidFill>
                        <a:effectLst/>
                        <a:latin typeface="Times New Roman" pitchFamily="18" charset="0"/>
                        <a:cs typeface="Times New Roman" pitchFamily="18" charset="0"/>
                      </a:endParaRPr>
                    </a:p>
                  </a:txBody>
                  <a:tcPr/>
                </a:tc>
              </a:tr>
              <a:tr h="370840">
                <a:tc>
                  <a:txBody>
                    <a:bodyPr/>
                    <a:lstStyle/>
                    <a:p>
                      <a:r>
                        <a:rPr lang="en-US" sz="1750" i="1" dirty="0" smtClean="0">
                          <a:solidFill>
                            <a:schemeClr val="bg1"/>
                          </a:solidFill>
                          <a:effectLst/>
                          <a:latin typeface="Times New Roman" pitchFamily="18" charset="0"/>
                          <a:cs typeface="Times New Roman" pitchFamily="18" charset="0"/>
                        </a:rPr>
                        <a:t>t</a:t>
                      </a:r>
                      <a:r>
                        <a:rPr lang="en-US" sz="1750" i="1" baseline="-25000" dirty="0" smtClean="0">
                          <a:solidFill>
                            <a:schemeClr val="bg1"/>
                          </a:solidFill>
                          <a:effectLst/>
                          <a:latin typeface="Times New Roman" pitchFamily="18" charset="0"/>
                          <a:cs typeface="Times New Roman" pitchFamily="18" charset="0"/>
                        </a:rPr>
                        <a:t>5</a:t>
                      </a:r>
                      <a:endParaRPr lang="en-US" sz="1750" i="1" baseline="-2500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Wesley</a:t>
                      </a: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solidFill>
                          <a:effectLst/>
                          <a:latin typeface="Times New Roman" pitchFamily="18" charset="0"/>
                          <a:cs typeface="Times New Roman" pitchFamily="18" charset="0"/>
                        </a:rPr>
                        <a:t>Celtics</a:t>
                      </a:r>
                    </a:p>
                  </a:txBody>
                  <a:tcPr/>
                </a:tc>
                <a:tc>
                  <a:txBody>
                    <a:bodyPr/>
                    <a:lstStyle/>
                    <a:p>
                      <a:r>
                        <a:rPr lang="en-US" sz="1750" dirty="0" smtClean="0">
                          <a:solidFill>
                            <a:schemeClr val="bg1"/>
                          </a:solidFill>
                          <a:effectLst/>
                          <a:latin typeface="Times New Roman" pitchFamily="18" charset="0"/>
                          <a:cs typeface="Times New Roman" pitchFamily="18" charset="0"/>
                        </a:rPr>
                        <a:t>Timberwolves</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5</a:t>
                      </a:r>
                      <a:endParaRPr lang="en-US" sz="1750" dirty="0">
                        <a:solidFill>
                          <a:schemeClr val="bg1"/>
                        </a:solidFill>
                        <a:effectLst/>
                        <a:latin typeface="Times New Roman" pitchFamily="18" charset="0"/>
                        <a:cs typeface="Times New Roman" pitchFamily="18" charset="0"/>
                      </a:endParaRPr>
                    </a:p>
                  </a:txBody>
                  <a:tcPr/>
                </a:tc>
                <a:tc>
                  <a:txBody>
                    <a:bodyPr/>
                    <a:lstStyle/>
                    <a:p>
                      <a:r>
                        <a:rPr lang="en-US" sz="1750" dirty="0" smtClean="0">
                          <a:solidFill>
                            <a:schemeClr val="bg1"/>
                          </a:solidFill>
                          <a:effectLst/>
                          <a:latin typeface="Times New Roman" pitchFamily="18" charset="0"/>
                          <a:cs typeface="Times New Roman" pitchFamily="18" charset="0"/>
                        </a:rPr>
                        <a:t>3</a:t>
                      </a:r>
                      <a:endParaRPr lang="en-US" sz="1750" dirty="0">
                        <a:solidFill>
                          <a:schemeClr val="bg1"/>
                        </a:solidFill>
                        <a:effectLst/>
                        <a:latin typeface="Times New Roman" pitchFamily="18" charset="0"/>
                        <a:cs typeface="Times New Roman" pitchFamily="18" charset="0"/>
                      </a:endParaRPr>
                    </a:p>
                  </a:txBody>
                  <a:tcPr/>
                </a:tc>
              </a:tr>
              <a:tr h="370840">
                <a:tc>
                  <a:txBody>
                    <a:bodyPr/>
                    <a:lstStyle/>
                    <a:p>
                      <a:r>
                        <a:rPr lang="en-US" sz="1750" b="0" i="1" dirty="0" smtClean="0">
                          <a:solidFill>
                            <a:schemeClr val="bg1"/>
                          </a:solidFill>
                          <a:effectLst/>
                          <a:latin typeface="Times New Roman" pitchFamily="18" charset="0"/>
                          <a:cs typeface="Times New Roman" pitchFamily="18" charset="0"/>
                        </a:rPr>
                        <a:t>t</a:t>
                      </a:r>
                      <a:r>
                        <a:rPr lang="en-US" sz="1750" b="0" i="1" baseline="-25000" dirty="0" smtClean="0">
                          <a:solidFill>
                            <a:schemeClr val="bg1"/>
                          </a:solidFill>
                          <a:effectLst/>
                          <a:latin typeface="Times New Roman" pitchFamily="18" charset="0"/>
                          <a:cs typeface="Times New Roman" pitchFamily="18" charset="0"/>
                        </a:rPr>
                        <a:t>6</a:t>
                      </a:r>
                      <a:endParaRPr lang="en-US" sz="1750" b="0" i="1" baseline="-25000" dirty="0">
                        <a:solidFill>
                          <a:schemeClr val="bg1"/>
                        </a:solidFill>
                        <a:effectLst/>
                        <a:latin typeface="Times New Roman" pitchFamily="18" charset="0"/>
                        <a:cs typeface="Times New Roman" pitchFamily="18" charset="0"/>
                      </a:endParaRPr>
                    </a:p>
                  </a:txBody>
                  <a:tcPr/>
                </a:tc>
                <a:tc>
                  <a:txBody>
                    <a:bodyPr/>
                    <a:lstStyle/>
                    <a:p>
                      <a:r>
                        <a:rPr lang="en-US" sz="1750" b="0" dirty="0" err="1" smtClean="0">
                          <a:solidFill>
                            <a:schemeClr val="bg1"/>
                          </a:solidFill>
                          <a:effectLst/>
                          <a:latin typeface="Times New Roman" pitchFamily="18" charset="0"/>
                          <a:cs typeface="Times New Roman" pitchFamily="18" charset="0"/>
                        </a:rPr>
                        <a:t>Strictland</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3</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Jan.</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1995-96</a:t>
                      </a:r>
                    </a:p>
                  </a:txBody>
                  <a:tcPr/>
                </a:tc>
                <a:tc>
                  <a:txBody>
                    <a:bodyPr/>
                    <a:lstStyle/>
                    <a:p>
                      <a:r>
                        <a:rPr lang="en-US" sz="1750" b="0" dirty="0" smtClean="0">
                          <a:solidFill>
                            <a:schemeClr val="bg1"/>
                          </a:solidFill>
                          <a:effectLst/>
                          <a:latin typeface="Times New Roman" pitchFamily="18" charset="0"/>
                          <a:cs typeface="Times New Roman" pitchFamily="18" charset="0"/>
                        </a:rPr>
                        <a:t>Blazers</a:t>
                      </a:r>
                      <a:endParaRPr lang="en-US" sz="1750" b="0" dirty="0">
                        <a:solidFill>
                          <a:schemeClr val="bg1"/>
                        </a:solidFill>
                        <a:effectLst/>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b="0" dirty="0" smtClean="0">
                          <a:solidFill>
                            <a:schemeClr val="bg1"/>
                          </a:solidFill>
                          <a:effectLst/>
                          <a:latin typeface="Times New Roman" pitchFamily="18" charset="0"/>
                          <a:cs typeface="Times New Roman" pitchFamily="18" charset="0"/>
                        </a:rPr>
                        <a:t>Celtics</a:t>
                      </a:r>
                    </a:p>
                  </a:txBody>
                  <a:tcPr/>
                </a:tc>
                <a:tc>
                  <a:txBody>
                    <a:bodyPr/>
                    <a:lstStyle/>
                    <a:p>
                      <a:r>
                        <a:rPr lang="en-US" sz="1750" b="0" dirty="0" smtClean="0">
                          <a:solidFill>
                            <a:schemeClr val="bg1"/>
                          </a:solidFill>
                          <a:effectLst/>
                          <a:latin typeface="Times New Roman" pitchFamily="18" charset="0"/>
                          <a:cs typeface="Times New Roman" pitchFamily="18" charset="0"/>
                        </a:rPr>
                        <a:t>27</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18</a:t>
                      </a:r>
                      <a:endParaRPr lang="en-US" sz="1750" b="0" dirty="0">
                        <a:solidFill>
                          <a:schemeClr val="bg1"/>
                        </a:solidFill>
                        <a:effectLst/>
                        <a:latin typeface="Times New Roman" pitchFamily="18" charset="0"/>
                        <a:cs typeface="Times New Roman" pitchFamily="18" charset="0"/>
                      </a:endParaRPr>
                    </a:p>
                  </a:txBody>
                  <a:tcPr/>
                </a:tc>
                <a:tc>
                  <a:txBody>
                    <a:bodyPr/>
                    <a:lstStyle/>
                    <a:p>
                      <a:r>
                        <a:rPr lang="en-US" sz="1750" b="0" dirty="0" smtClean="0">
                          <a:solidFill>
                            <a:schemeClr val="bg1"/>
                          </a:solidFill>
                          <a:effectLst/>
                          <a:latin typeface="Times New Roman" pitchFamily="18" charset="0"/>
                          <a:cs typeface="Times New Roman" pitchFamily="18" charset="0"/>
                        </a:rPr>
                        <a:t>8</a:t>
                      </a:r>
                      <a:endParaRPr lang="en-US" sz="1750" b="0" dirty="0">
                        <a:solidFill>
                          <a:schemeClr val="bg1"/>
                        </a:solidFill>
                        <a:effectLst/>
                        <a:latin typeface="Times New Roman" pitchFamily="18" charset="0"/>
                        <a:cs typeface="Times New Roman" pitchFamily="18" charset="0"/>
                      </a:endParaRPr>
                    </a:p>
                  </a:txBody>
                  <a:tcPr/>
                </a:tc>
              </a:tr>
              <a:tr h="370840">
                <a:tc>
                  <a:txBody>
                    <a:bodyPr/>
                    <a:lstStyle/>
                    <a:p>
                      <a:r>
                        <a:rPr lang="en-US" sz="1750" i="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t</a:t>
                      </a:r>
                      <a:r>
                        <a:rPr lang="en-US" sz="1750" i="1" baseline="-250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7</a:t>
                      </a:r>
                      <a:endParaRPr lang="en-US" sz="1750" b="1" i="1" baseline="-250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Wesley</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25</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Feb.</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chemeClr val="bg1">
                              <a:lumMod val="75000"/>
                            </a:schemeClr>
                          </a:solidFill>
                          <a:effectLst/>
                          <a:latin typeface="Times New Roman" pitchFamily="18" charset="0"/>
                          <a:cs typeface="Times New Roman" pitchFamily="18" charset="0"/>
                        </a:rPr>
                        <a:t>1995-96</a:t>
                      </a:r>
                      <a:endParaRPr lang="en-US" sz="1750" b="1" dirty="0" smtClean="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Celtics</a:t>
                      </a:r>
                      <a:endParaRPr lang="en-US" sz="1750" b="1"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Nets</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chemeClr val="bg1">
                              <a:lumMod val="75000"/>
                            </a:schemeClr>
                          </a:solidFill>
                          <a:effectLst/>
                          <a:latin typeface="Times New Roman" pitchFamily="18" charset="0"/>
                          <a:cs typeface="Times New Roman" pitchFamily="18" charset="0"/>
                        </a:rPr>
                        <a:t>12</a:t>
                      </a:r>
                      <a:endParaRPr lang="en-US" sz="1750" b="1" dirty="0">
                        <a:solidFill>
                          <a:schemeClr val="bg1">
                            <a:lumMod val="75000"/>
                          </a:schemeClr>
                        </a:solidFill>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13</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5</a:t>
                      </a:r>
                      <a:endParaRPr lang="en-US" sz="1750" b="1"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a:txBody>
                  <a:tcPr>
                    <a:solidFill>
                      <a:schemeClr val="bg1">
                        <a:lumMod val="75000"/>
                      </a:schemeClr>
                    </a:solidFill>
                  </a:tcPr>
                </a:tc>
              </a:tr>
            </a:tbl>
          </a:graphicData>
        </a:graphic>
      </p:graphicFrame>
      <p:sp>
        <p:nvSpPr>
          <p:cNvPr id="7"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Ranking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Rectangle 7"/>
          <p:cNvSpPr/>
          <p:nvPr/>
        </p:nvSpPr>
        <p:spPr bwMode="auto">
          <a:xfrm>
            <a:off x="7506269" y="1897039"/>
            <a:ext cx="1221474" cy="3057097"/>
          </a:xfrm>
          <a:prstGeom prst="rect">
            <a:avLst/>
          </a:prstGeom>
          <a:solidFill>
            <a:schemeClr val="accent6">
              <a:alpha val="0"/>
            </a:schemeClr>
          </a:solidFill>
          <a:ln w="22225">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ectangle 8"/>
          <p:cNvSpPr/>
          <p:nvPr/>
        </p:nvSpPr>
        <p:spPr bwMode="auto">
          <a:xfrm>
            <a:off x="4449202" y="1897039"/>
            <a:ext cx="2633986" cy="3057096"/>
          </a:xfrm>
          <a:prstGeom prst="rect">
            <a:avLst/>
          </a:prstGeom>
          <a:solidFill>
            <a:srgbClr val="00B050">
              <a:alpha val="0"/>
            </a:srgbClr>
          </a:solidFill>
          <a:ln w="22225">
            <a:solidFill>
              <a:srgbClr val="00B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42757063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Discovered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3200876"/>
          </a:xfrm>
          <a:prstGeom prst="rect">
            <a:avLst/>
          </a:prstGeom>
        </p:spPr>
        <p:txBody>
          <a:bodyPr vert="horz" wrap="square" lIns="0" tIns="0" rIns="0" bIns="0" rtlCol="0">
            <a:spAutoFit/>
          </a:bodyPr>
          <a:lstStyle/>
          <a:p>
            <a:pPr marL="457200" indent="-457200">
              <a:buFont typeface="Wingdings" pitchFamily="2" charset="2"/>
              <a:buChar char="Ø"/>
            </a:pPr>
            <a:r>
              <a:rPr lang="en-US" sz="2600" dirty="0" smtClean="0">
                <a:latin typeface="Times New Roman" pitchFamily="18" charset="0"/>
                <a:cs typeface="Times New Roman" pitchFamily="18" charset="0"/>
              </a:rPr>
              <a:t>Lamar Odom </a:t>
            </a:r>
            <a:r>
              <a:rPr lang="en-US" sz="2600" dirty="0">
                <a:latin typeface="Times New Roman" pitchFamily="18" charset="0"/>
                <a:cs typeface="Times New Roman" pitchFamily="18" charset="0"/>
              </a:rPr>
              <a:t>had </a:t>
            </a:r>
            <a:r>
              <a:rPr lang="en-US" sz="2600" dirty="0">
                <a:solidFill>
                  <a:schemeClr val="accent6"/>
                </a:solidFill>
                <a:latin typeface="Times New Roman" pitchFamily="18" charset="0"/>
                <a:cs typeface="Times New Roman" pitchFamily="18" charset="0"/>
              </a:rPr>
              <a:t>30 points, 19 rebounds and 11 </a:t>
            </a:r>
            <a:r>
              <a:rPr lang="en-US" sz="2600" dirty="0" smtClean="0">
                <a:solidFill>
                  <a:schemeClr val="accent6"/>
                </a:solidFill>
                <a:latin typeface="Times New Roman" pitchFamily="18" charset="0"/>
                <a:cs typeface="Times New Roman" pitchFamily="18" charset="0"/>
              </a:rPr>
              <a:t>assists </a:t>
            </a:r>
            <a:r>
              <a:rPr lang="en-US" sz="2600" dirty="0" smtClean="0">
                <a:latin typeface="Times New Roman" pitchFamily="18" charset="0"/>
                <a:cs typeface="Times New Roman" pitchFamily="18" charset="0"/>
              </a:rPr>
              <a:t>on </a:t>
            </a:r>
            <a:r>
              <a:rPr lang="en-US" sz="2600" dirty="0">
                <a:latin typeface="Times New Roman" pitchFamily="18" charset="0"/>
                <a:cs typeface="Times New Roman" pitchFamily="18" charset="0"/>
              </a:rPr>
              <a:t>March 6, 2004. No one before had a better or </a:t>
            </a:r>
            <a:r>
              <a:rPr lang="en-US" sz="2600" dirty="0" smtClean="0">
                <a:latin typeface="Times New Roman" pitchFamily="18" charset="0"/>
                <a:cs typeface="Times New Roman" pitchFamily="18" charset="0"/>
              </a:rPr>
              <a:t>equal performance </a:t>
            </a:r>
            <a:r>
              <a:rPr lang="en-US" sz="2600" dirty="0">
                <a:latin typeface="Times New Roman" pitchFamily="18" charset="0"/>
                <a:cs typeface="Times New Roman" pitchFamily="18" charset="0"/>
              </a:rPr>
              <a:t>in </a:t>
            </a:r>
            <a:r>
              <a:rPr lang="en-US" sz="2600" dirty="0">
                <a:solidFill>
                  <a:srgbClr val="00B050"/>
                </a:solidFill>
                <a:latin typeface="Times New Roman" pitchFamily="18" charset="0"/>
                <a:cs typeface="Times New Roman" pitchFamily="18" charset="0"/>
              </a:rPr>
              <a:t>NBA </a:t>
            </a:r>
            <a:r>
              <a:rPr lang="en-US" sz="2600" dirty="0" smtClean="0">
                <a:solidFill>
                  <a:srgbClr val="00B050"/>
                </a:solidFill>
                <a:latin typeface="Times New Roman" pitchFamily="18" charset="0"/>
                <a:cs typeface="Times New Roman" pitchFamily="18" charset="0"/>
              </a:rPr>
              <a:t>history</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457200" indent="-457200">
              <a:buFont typeface="Wingdings" pitchFamily="2" charset="2"/>
              <a:buChar char="Ø"/>
            </a:pPr>
            <a:r>
              <a:rPr lang="en-US" sz="2600" dirty="0" smtClean="0">
                <a:latin typeface="Times New Roman" pitchFamily="18" charset="0"/>
                <a:cs typeface="Times New Roman" pitchFamily="18" charset="0"/>
              </a:rPr>
              <a:t>Allen </a:t>
            </a:r>
            <a:r>
              <a:rPr lang="en-US" sz="2600" dirty="0">
                <a:latin typeface="Times New Roman" pitchFamily="18" charset="0"/>
                <a:cs typeface="Times New Roman" pitchFamily="18" charset="0"/>
              </a:rPr>
              <a:t>Iverson had </a:t>
            </a:r>
            <a:r>
              <a:rPr lang="en-US" sz="2600" dirty="0">
                <a:solidFill>
                  <a:schemeClr val="accent6"/>
                </a:solidFill>
                <a:latin typeface="Times New Roman" pitchFamily="18" charset="0"/>
                <a:cs typeface="Times New Roman" pitchFamily="18" charset="0"/>
              </a:rPr>
              <a:t>38 points and 16 assists </a:t>
            </a:r>
            <a:r>
              <a:rPr lang="en-US" sz="2600" dirty="0">
                <a:latin typeface="Times New Roman" pitchFamily="18" charset="0"/>
                <a:cs typeface="Times New Roman" pitchFamily="18" charset="0"/>
              </a:rPr>
              <a:t>on April </a:t>
            </a:r>
            <a:r>
              <a:rPr lang="en-US" sz="2600" dirty="0" smtClean="0">
                <a:latin typeface="Times New Roman" pitchFamily="18" charset="0"/>
                <a:cs typeface="Times New Roman" pitchFamily="18" charset="0"/>
              </a:rPr>
              <a:t>14, 2004 </a:t>
            </a:r>
            <a:r>
              <a:rPr lang="en-US" sz="2600" dirty="0">
                <a:latin typeface="Times New Roman" pitchFamily="18" charset="0"/>
                <a:cs typeface="Times New Roman" pitchFamily="18" charset="0"/>
              </a:rPr>
              <a:t>to become the first player with a 38/16 (</a:t>
            </a:r>
            <a:r>
              <a:rPr lang="en-US" sz="2600" dirty="0" smtClean="0">
                <a:latin typeface="Times New Roman" pitchFamily="18" charset="0"/>
                <a:cs typeface="Times New Roman" pitchFamily="18" charset="0"/>
              </a:rPr>
              <a:t>points/assists) game </a:t>
            </a:r>
            <a:r>
              <a:rPr lang="en-US" sz="2600" dirty="0">
                <a:latin typeface="Times New Roman" pitchFamily="18" charset="0"/>
                <a:cs typeface="Times New Roman" pitchFamily="18" charset="0"/>
              </a:rPr>
              <a:t>in the </a:t>
            </a:r>
            <a:r>
              <a:rPr lang="en-US" sz="2600" dirty="0">
                <a:solidFill>
                  <a:srgbClr val="00B050"/>
                </a:solidFill>
                <a:latin typeface="Times New Roman" pitchFamily="18" charset="0"/>
                <a:cs typeface="Times New Roman" pitchFamily="18" charset="0"/>
              </a:rPr>
              <a:t>2004-2005 </a:t>
            </a:r>
            <a:r>
              <a:rPr lang="en-US" sz="2600" dirty="0" smtClean="0">
                <a:solidFill>
                  <a:srgbClr val="00B050"/>
                </a:solidFill>
                <a:latin typeface="Times New Roman" pitchFamily="18" charset="0"/>
                <a:cs typeface="Times New Roman" pitchFamily="18" charset="0"/>
              </a:rPr>
              <a:t>season</a:t>
            </a:r>
            <a:r>
              <a:rPr lang="en-US" sz="2600" dirty="0" smtClean="0">
                <a:latin typeface="Times New Roman" pitchFamily="18" charset="0"/>
                <a:cs typeface="Times New Roman" pitchFamily="18" charset="0"/>
              </a:rPr>
              <a:t>. </a:t>
            </a:r>
          </a:p>
          <a:p>
            <a:pPr marL="457200" indent="-457200">
              <a:buFont typeface="Wingdings" pitchFamily="2" charset="2"/>
              <a:buChar char="Ø"/>
            </a:pPr>
            <a:r>
              <a:rPr lang="en-US" sz="2600" dirty="0" smtClean="0">
                <a:latin typeface="Times New Roman" pitchFamily="18" charset="0"/>
                <a:cs typeface="Times New Roman" pitchFamily="18" charset="0"/>
              </a:rPr>
              <a:t>Damon </a:t>
            </a:r>
            <a:r>
              <a:rPr lang="en-US" sz="2600" dirty="0" err="1">
                <a:latin typeface="Times New Roman" pitchFamily="18" charset="0"/>
                <a:cs typeface="Times New Roman" pitchFamily="18" charset="0"/>
              </a:rPr>
              <a:t>Stoudamire</a:t>
            </a:r>
            <a:r>
              <a:rPr lang="en-US" sz="2600" dirty="0">
                <a:latin typeface="Times New Roman" pitchFamily="18" charset="0"/>
                <a:cs typeface="Times New Roman" pitchFamily="18" charset="0"/>
              </a:rPr>
              <a:t> scored </a:t>
            </a:r>
            <a:r>
              <a:rPr lang="en-US" sz="2600" dirty="0">
                <a:solidFill>
                  <a:schemeClr val="accent6"/>
                </a:solidFill>
                <a:latin typeface="Times New Roman" pitchFamily="18" charset="0"/>
                <a:cs typeface="Times New Roman" pitchFamily="18" charset="0"/>
              </a:rPr>
              <a:t>54 points </a:t>
            </a:r>
            <a:r>
              <a:rPr lang="en-US" sz="2600" dirty="0">
                <a:latin typeface="Times New Roman" pitchFamily="18" charset="0"/>
                <a:cs typeface="Times New Roman" pitchFamily="18" charset="0"/>
              </a:rPr>
              <a:t>on January 14, </a:t>
            </a:r>
            <a:r>
              <a:rPr lang="en-US" sz="2600" dirty="0" smtClean="0">
                <a:latin typeface="Times New Roman" pitchFamily="18" charset="0"/>
                <a:cs typeface="Times New Roman" pitchFamily="18" charset="0"/>
              </a:rPr>
              <a:t>2005. It </a:t>
            </a:r>
            <a:r>
              <a:rPr lang="en-US" sz="2600" dirty="0">
                <a:latin typeface="Times New Roman" pitchFamily="18" charset="0"/>
                <a:cs typeface="Times New Roman" pitchFamily="18" charset="0"/>
              </a:rPr>
              <a:t>is the highest score in history made by any </a:t>
            </a:r>
            <a:r>
              <a:rPr lang="en-US" sz="2600" dirty="0">
                <a:solidFill>
                  <a:srgbClr val="00B050"/>
                </a:solidFill>
                <a:latin typeface="Times New Roman" pitchFamily="18" charset="0"/>
                <a:cs typeface="Times New Roman" pitchFamily="18" charset="0"/>
              </a:rPr>
              <a:t>Trail </a:t>
            </a:r>
            <a:r>
              <a:rPr lang="en-US" sz="2600" dirty="0" smtClean="0">
                <a:solidFill>
                  <a:srgbClr val="00B050"/>
                </a:solidFill>
                <a:latin typeface="Times New Roman" pitchFamily="18" charset="0"/>
                <a:cs typeface="Times New Roman" pitchFamily="18" charset="0"/>
              </a:rPr>
              <a:t>Blazers</a:t>
            </a:r>
            <a:r>
              <a:rPr lang="en-US" sz="26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2686919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Future Work</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861774"/>
          </a:xfrm>
          <a:prstGeom prst="rect">
            <a:avLst/>
          </a:prstGeom>
        </p:spPr>
        <p:txBody>
          <a:bodyPr vert="horz" wrap="square" lIns="0" tIns="0" rIns="0" bIns="0" rtlCol="0">
            <a:spAutoFit/>
          </a:bodyPr>
          <a:lstStyle/>
          <a:p>
            <a:pPr marL="457200" indent="-457200">
              <a:buFont typeface="Wingdings" panose="05000000000000000000" pitchFamily="2" charset="2"/>
              <a:buChar char="v"/>
            </a:pPr>
            <a:r>
              <a:rPr lang="en-US" sz="2800" dirty="0" smtClean="0">
                <a:solidFill>
                  <a:srgbClr val="F58026"/>
                </a:solidFill>
                <a:latin typeface="Times New Roman" pitchFamily="18" charset="0"/>
                <a:cs typeface="Times New Roman" pitchFamily="18" charset="0"/>
              </a:rPr>
              <a:t>Narrating facts in natural language text</a:t>
            </a:r>
          </a:p>
          <a:p>
            <a:pPr marL="457200" indent="-457200">
              <a:buFont typeface="Wingdings" panose="05000000000000000000" pitchFamily="2" charset="2"/>
              <a:buChar char="v"/>
            </a:pPr>
            <a:r>
              <a:rPr lang="en-US" sz="2800" dirty="0" smtClean="0">
                <a:solidFill>
                  <a:srgbClr val="F58026"/>
                </a:solidFill>
                <a:latin typeface="Times New Roman" pitchFamily="18" charset="0"/>
                <a:cs typeface="Times New Roman" pitchFamily="18" charset="0"/>
              </a:rPr>
              <a:t>Demo under submission</a:t>
            </a:r>
            <a:endParaRPr lang="en-US" sz="2800" dirty="0">
              <a:solidFill>
                <a:srgbClr val="F58026"/>
              </a:solidFill>
              <a:latin typeface="Times New Roman" pitchFamily="18" charset="0"/>
              <a:cs typeface="Times New Roman" pitchFamily="18" charset="0"/>
            </a:endParaRPr>
          </a:p>
        </p:txBody>
      </p:sp>
    </p:spTree>
    <p:extLst>
      <p:ext uri="{BB962C8B-B14F-4D97-AF65-F5344CB8AC3E}">
        <p14:creationId xmlns:p14="http://schemas.microsoft.com/office/powerpoint/2010/main" val="35703129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Situational Facts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Text Placeholder 2"/>
          <p:cNvSpPr txBox="1">
            <a:spLocks/>
          </p:cNvSpPr>
          <p:nvPr/>
        </p:nvSpPr>
        <p:spPr>
          <a:xfrm>
            <a:off x="190655" y="1059779"/>
            <a:ext cx="8571207" cy="4191917"/>
          </a:xfrm>
          <a:prstGeom prst="rect">
            <a:avLst/>
          </a:prstGeom>
        </p:spPr>
        <p:txBody>
          <a:bodyPr vert="horz" wrap="square" lIns="0" tIns="0" rIns="0" bIns="0" rtlCol="0">
            <a:spAutoFit/>
          </a:bodyPr>
          <a:lstStyle/>
          <a:p>
            <a:pPr marL="0" marR="0" lvl="1" indent="0" algn="l" defTabSz="686047" rtl="0" eaLnBrk="1" fontAlgn="auto" latinLnBrk="0" hangingPunct="1">
              <a:lnSpc>
                <a:spcPct val="90000"/>
              </a:lnSpc>
              <a:spcBef>
                <a:spcPts val="0"/>
              </a:spcBef>
              <a:spcAft>
                <a:spcPts val="300"/>
              </a:spcAft>
              <a:buClrTx/>
              <a:buSzPct val="90000"/>
              <a:buFont typeface="Wingdings" pitchFamily="2" charset="2"/>
              <a:buChar char="§"/>
              <a:tabLst>
                <a:tab pos="472868" algn="l"/>
              </a:tabLst>
              <a:defRPr/>
            </a:pPr>
            <a:r>
              <a:rPr kumimoji="0" lang="en-US" sz="2600" b="0" i="0" u="none" strike="noStrike" kern="1200" cap="none" spc="-50" normalizeH="0" baseline="0" noProof="0" dirty="0" smtClean="0">
                <a:ln>
                  <a:noFill/>
                </a:ln>
                <a:solidFill>
                  <a:srgbClr val="C00000"/>
                </a:solidFill>
                <a:effectLst/>
                <a:uLnTx/>
                <a:uFillTx/>
                <a:latin typeface="Times New Roman" pitchFamily="18" charset="0"/>
                <a:cs typeface="Times New Roman" pitchFamily="18" charset="0"/>
              </a:rPr>
              <a:t>Stock Data: </a:t>
            </a:r>
            <a:r>
              <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rPr>
              <a:t>Stock A becomes the </a:t>
            </a:r>
            <a:r>
              <a:rPr kumimoji="0" lang="en-US" sz="2600" b="0" i="0" u="none" strike="noStrike" kern="1200" cap="none" spc="-50" normalizeH="0" baseline="0" noProof="0" dirty="0" smtClean="0">
                <a:ln>
                  <a:noFill/>
                </a:ln>
                <a:solidFill>
                  <a:srgbClr val="00B050"/>
                </a:solidFill>
                <a:effectLst/>
                <a:uLnTx/>
                <a:uFillTx/>
                <a:latin typeface="Times New Roman" pitchFamily="18" charset="0"/>
                <a:cs typeface="Times New Roman" pitchFamily="18" charset="0"/>
              </a:rPr>
              <a:t>first stock in history </a:t>
            </a:r>
            <a:r>
              <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rPr>
              <a:t>with </a:t>
            </a:r>
            <a:r>
              <a:rPr kumimoji="0" lang="en-US" sz="2600" b="0" i="0" u="none" strike="noStrike" kern="1200" cap="none" spc="-50" normalizeH="0" baseline="0" noProof="0" dirty="0" smtClean="0">
                <a:ln>
                  <a:noFill/>
                </a:ln>
                <a:solidFill>
                  <a:schemeClr val="accent6"/>
                </a:solidFill>
                <a:effectLst/>
                <a:uLnTx/>
                <a:uFillTx/>
                <a:latin typeface="Times New Roman" pitchFamily="18" charset="0"/>
                <a:cs typeface="Times New Roman" pitchFamily="18" charset="0"/>
              </a:rPr>
              <a:t>price over $300</a:t>
            </a:r>
            <a:r>
              <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rPr>
              <a:t> </a:t>
            </a:r>
            <a:r>
              <a:rPr kumimoji="0" lang="en-US" sz="2600" b="0" i="0" u="none" strike="noStrike" kern="1200" cap="none" spc="-50" normalizeH="0" baseline="0" noProof="0" dirty="0" smtClean="0">
                <a:ln>
                  <a:noFill/>
                </a:ln>
                <a:solidFill>
                  <a:schemeClr val="accent6"/>
                </a:solidFill>
                <a:effectLst/>
                <a:uLnTx/>
                <a:uFillTx/>
                <a:latin typeface="Times New Roman" pitchFamily="18" charset="0"/>
                <a:cs typeface="Times New Roman" pitchFamily="18" charset="0"/>
              </a:rPr>
              <a:t>and market cap over $400 billion</a:t>
            </a:r>
            <a:r>
              <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rPr>
              <a:t>.</a:t>
            </a:r>
          </a:p>
          <a:p>
            <a:pPr marL="0" marR="0" lvl="1" indent="0" algn="l" defTabSz="686047" rtl="0" eaLnBrk="1" fontAlgn="auto" latinLnBrk="0" hangingPunct="1">
              <a:lnSpc>
                <a:spcPct val="90000"/>
              </a:lnSpc>
              <a:spcBef>
                <a:spcPts val="0"/>
              </a:spcBef>
              <a:spcAft>
                <a:spcPts val="300"/>
              </a:spcAft>
              <a:buClrTx/>
              <a:buSzPct val="90000"/>
              <a:buFont typeface="Wingdings" pitchFamily="2" charset="2"/>
              <a:buChar char="§"/>
              <a:tabLst>
                <a:tab pos="472868" algn="l"/>
              </a:tabLst>
              <a:defRPr/>
            </a:pPr>
            <a:endPar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a:p>
            <a:pPr marL="0" lvl="1">
              <a:lnSpc>
                <a:spcPct val="90000"/>
              </a:lnSpc>
              <a:spcAft>
                <a:spcPts val="300"/>
              </a:spcAft>
              <a:buSzPct val="90000"/>
              <a:buFont typeface="Wingdings" pitchFamily="2" charset="2"/>
              <a:buChar char="§"/>
              <a:tabLst>
                <a:tab pos="472868" algn="l"/>
              </a:tabLst>
              <a:defRPr/>
            </a:pPr>
            <a:r>
              <a:rPr lang="en-US" sz="2600" spc="-50" dirty="0">
                <a:solidFill>
                  <a:srgbClr val="C00000"/>
                </a:solidFill>
                <a:latin typeface="Times New Roman" pitchFamily="18" charset="0"/>
                <a:cs typeface="Times New Roman" pitchFamily="18" charset="0"/>
              </a:rPr>
              <a:t>Weather Data: </a:t>
            </a:r>
            <a:r>
              <a:rPr lang="en-US" sz="2600" spc="-50" dirty="0">
                <a:latin typeface="Times New Roman" pitchFamily="18" charset="0"/>
                <a:cs typeface="Times New Roman" pitchFamily="18" charset="0"/>
              </a:rPr>
              <a:t>Today’s measures of </a:t>
            </a:r>
            <a:r>
              <a:rPr lang="en-US" sz="2600" spc="-50" dirty="0">
                <a:solidFill>
                  <a:schemeClr val="accent6"/>
                </a:solidFill>
                <a:latin typeface="Times New Roman" pitchFamily="18" charset="0"/>
                <a:cs typeface="Times New Roman" pitchFamily="18" charset="0"/>
              </a:rPr>
              <a:t>wind speed and humidity are x and y</a:t>
            </a:r>
            <a:r>
              <a:rPr lang="en-US" sz="2600" spc="-50" dirty="0">
                <a:latin typeface="Times New Roman" pitchFamily="18" charset="0"/>
                <a:cs typeface="Times New Roman" pitchFamily="18" charset="0"/>
              </a:rPr>
              <a:t>, respectively. </a:t>
            </a:r>
            <a:r>
              <a:rPr lang="en-US" sz="2600" spc="-50" dirty="0">
                <a:solidFill>
                  <a:srgbClr val="00B050"/>
                </a:solidFill>
                <a:latin typeface="Times New Roman" pitchFamily="18" charset="0"/>
                <a:cs typeface="Times New Roman" pitchFamily="18" charset="0"/>
              </a:rPr>
              <a:t>City B </a:t>
            </a:r>
            <a:r>
              <a:rPr lang="en-US" sz="2600" spc="-50" dirty="0">
                <a:latin typeface="Times New Roman" pitchFamily="18" charset="0"/>
                <a:cs typeface="Times New Roman" pitchFamily="18" charset="0"/>
              </a:rPr>
              <a:t>has never encountered such high wind speed and humidity in </a:t>
            </a:r>
            <a:r>
              <a:rPr lang="en-US" sz="2600" spc="-50" dirty="0">
                <a:solidFill>
                  <a:srgbClr val="00B050"/>
                </a:solidFill>
                <a:latin typeface="Times New Roman" pitchFamily="18" charset="0"/>
                <a:cs typeface="Times New Roman" pitchFamily="18" charset="0"/>
              </a:rPr>
              <a:t>March</a:t>
            </a:r>
            <a:r>
              <a:rPr lang="en-US" sz="2600" spc="-50" dirty="0" smtClean="0">
                <a:latin typeface="Times New Roman" pitchFamily="18" charset="0"/>
                <a:cs typeface="Times New Roman" pitchFamily="18" charset="0"/>
              </a:rPr>
              <a:t>.</a:t>
            </a:r>
          </a:p>
          <a:p>
            <a:pPr marL="0" lvl="1">
              <a:lnSpc>
                <a:spcPct val="90000"/>
              </a:lnSpc>
              <a:spcAft>
                <a:spcPts val="300"/>
              </a:spcAft>
              <a:buSzPct val="90000"/>
              <a:buFont typeface="Wingdings" pitchFamily="2" charset="2"/>
              <a:buChar char="§"/>
              <a:tabLst>
                <a:tab pos="472868" algn="l"/>
              </a:tabLst>
              <a:defRPr/>
            </a:pPr>
            <a:endParaRPr lang="en-US" sz="2600" spc="-50" dirty="0" smtClean="0">
              <a:latin typeface="Times New Roman" pitchFamily="18" charset="0"/>
              <a:cs typeface="Times New Roman" pitchFamily="18" charset="0"/>
            </a:endParaRPr>
          </a:p>
          <a:p>
            <a:pPr marL="0" lvl="1">
              <a:lnSpc>
                <a:spcPct val="90000"/>
              </a:lnSpc>
              <a:spcAft>
                <a:spcPts val="300"/>
              </a:spcAft>
              <a:buSzPct val="90000"/>
              <a:buFont typeface="Wingdings" pitchFamily="2" charset="2"/>
              <a:buChar char="§"/>
              <a:tabLst>
                <a:tab pos="472868" algn="l"/>
              </a:tabLst>
              <a:defRPr/>
            </a:pPr>
            <a:r>
              <a:rPr lang="en-US" sz="2600" spc="-50" dirty="0">
                <a:solidFill>
                  <a:srgbClr val="C00000"/>
                </a:solidFill>
                <a:latin typeface="Times New Roman" pitchFamily="18" charset="0"/>
                <a:cs typeface="Times New Roman" pitchFamily="18" charset="0"/>
              </a:rPr>
              <a:t>Criminal Records: </a:t>
            </a:r>
            <a:r>
              <a:rPr lang="en-US" sz="2600" spc="-50" dirty="0">
                <a:latin typeface="Times New Roman" pitchFamily="18" charset="0"/>
                <a:cs typeface="Times New Roman" pitchFamily="18" charset="0"/>
              </a:rPr>
              <a:t>There were </a:t>
            </a:r>
            <a:r>
              <a:rPr lang="en-US" sz="2600" spc="-50" dirty="0">
                <a:solidFill>
                  <a:schemeClr val="accent6"/>
                </a:solidFill>
                <a:latin typeface="Times New Roman" pitchFamily="18" charset="0"/>
                <a:cs typeface="Times New Roman" pitchFamily="18" charset="0"/>
              </a:rPr>
              <a:t>50 DUI arrests and 20 collisions</a:t>
            </a:r>
            <a:r>
              <a:rPr lang="en-US" sz="2600" spc="-50" dirty="0">
                <a:latin typeface="Times New Roman" pitchFamily="18" charset="0"/>
                <a:cs typeface="Times New Roman" pitchFamily="18" charset="0"/>
              </a:rPr>
              <a:t> in </a:t>
            </a:r>
            <a:r>
              <a:rPr lang="en-US" sz="2600" spc="-50" dirty="0">
                <a:solidFill>
                  <a:srgbClr val="00B050"/>
                </a:solidFill>
                <a:latin typeface="Times New Roman" pitchFamily="18" charset="0"/>
                <a:cs typeface="Times New Roman" pitchFamily="18" charset="0"/>
              </a:rPr>
              <a:t>city C </a:t>
            </a:r>
            <a:r>
              <a:rPr lang="en-US" sz="2600" spc="-50" dirty="0">
                <a:latin typeface="Times New Roman" pitchFamily="18" charset="0"/>
                <a:cs typeface="Times New Roman" pitchFamily="18" charset="0"/>
              </a:rPr>
              <a:t>yesterday, the first time in </a:t>
            </a:r>
            <a:r>
              <a:rPr lang="en-US" sz="2600" spc="-50" dirty="0">
                <a:solidFill>
                  <a:srgbClr val="00B050"/>
                </a:solidFill>
                <a:latin typeface="Times New Roman" pitchFamily="18" charset="0"/>
                <a:cs typeface="Times New Roman" pitchFamily="18" charset="0"/>
              </a:rPr>
              <a:t>2013</a:t>
            </a:r>
            <a:r>
              <a:rPr lang="en-US" sz="2600" spc="-50" dirty="0">
                <a:latin typeface="Times New Roman" pitchFamily="18" charset="0"/>
                <a:cs typeface="Times New Roman" pitchFamily="18" charset="0"/>
              </a:rPr>
              <a:t>.</a:t>
            </a:r>
          </a:p>
          <a:p>
            <a:pPr marL="0" lvl="1">
              <a:lnSpc>
                <a:spcPct val="90000"/>
              </a:lnSpc>
              <a:spcAft>
                <a:spcPts val="300"/>
              </a:spcAft>
              <a:buSzPct val="90000"/>
              <a:buFont typeface="Wingdings" pitchFamily="2" charset="2"/>
              <a:buChar char="§"/>
              <a:tabLst>
                <a:tab pos="472868" algn="l"/>
              </a:tabLst>
              <a:defRPr/>
            </a:pPr>
            <a:endParaRPr lang="en-US" sz="2600" spc="-50" dirty="0">
              <a:latin typeface="Times New Roman" pitchFamily="18" charset="0"/>
              <a:cs typeface="Times New Roman" pitchFamily="18" charset="0"/>
            </a:endParaRPr>
          </a:p>
          <a:p>
            <a:pPr marL="0" marR="0" lvl="1" indent="0" algn="l" defTabSz="686047" rtl="0" eaLnBrk="1" fontAlgn="auto" latinLnBrk="0" hangingPunct="1">
              <a:lnSpc>
                <a:spcPct val="90000"/>
              </a:lnSpc>
              <a:spcBef>
                <a:spcPts val="0"/>
              </a:spcBef>
              <a:spcAft>
                <a:spcPts val="300"/>
              </a:spcAft>
              <a:buClrTx/>
              <a:buSzPct val="90000"/>
              <a:buFont typeface="Wingdings" pitchFamily="2" charset="2"/>
              <a:buChar char="§"/>
              <a:tabLst>
                <a:tab pos="472868" algn="l"/>
              </a:tabLst>
              <a:defRPr/>
            </a:pPr>
            <a:endParaRPr kumimoji="0" lang="en-US" sz="2600" b="0" i="0" u="none" strike="noStrike" kern="1200" cap="none" spc="-50" normalizeH="0" baseline="0" noProof="0" dirty="0" smtClean="0">
              <a:ln>
                <a:noFill/>
              </a:ln>
              <a:solidFill>
                <a:schemeClr val="tx1"/>
              </a:solidFill>
              <a:effectLst/>
              <a:uLnTx/>
              <a:uFillTx/>
              <a:latin typeface="Times New Roman" pitchFamily="18" charset="0"/>
              <a:cs typeface="Times New Roman" pitchFamily="18" charset="0"/>
            </a:endParaRPr>
          </a:p>
        </p:txBody>
      </p:sp>
      <p:sp>
        <p:nvSpPr>
          <p:cNvPr id="9" name="Title 1"/>
          <p:cNvSpPr txBox="1">
            <a:spLocks/>
          </p:cNvSpPr>
          <p:nvPr/>
        </p:nvSpPr>
        <p:spPr>
          <a:xfrm>
            <a:off x="3531963" y="5214379"/>
            <a:ext cx="2211668" cy="59554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4300" dirty="0" smtClean="0">
                <a:solidFill>
                  <a:srgbClr val="C00000"/>
                </a:solidFill>
                <a:effectLst>
                  <a:outerShdw blurRad="38100" dist="38100" dir="2700000" algn="tl">
                    <a:srgbClr val="000000">
                      <a:alpha val="43137"/>
                    </a:srgbClr>
                  </a:outerShdw>
                </a:effectLst>
                <a:latin typeface="Times New Roman" pitchFamily="18" charset="0"/>
                <a:cs typeface="Times New Roman" pitchFamily="18" charset="0"/>
              </a:rPr>
              <a:t>Journalists</a:t>
            </a:r>
            <a:endParaRPr lang="en-US" sz="4300" dirty="0">
              <a:solidFill>
                <a:srgbClr val="C0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0" name="Title 1"/>
          <p:cNvSpPr txBox="1">
            <a:spLocks/>
          </p:cNvSpPr>
          <p:nvPr/>
        </p:nvSpPr>
        <p:spPr>
          <a:xfrm>
            <a:off x="3135522" y="4950961"/>
            <a:ext cx="3004547" cy="3877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800" dirty="0" smtClean="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rPr>
              <a:t>Financial Analyst</a:t>
            </a:r>
            <a:endParaRPr lang="en-US" sz="2800" dirty="0">
              <a:solidFill>
                <a:schemeClr val="accent3"/>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6" name="Title 1"/>
          <p:cNvSpPr txBox="1">
            <a:spLocks/>
          </p:cNvSpPr>
          <p:nvPr/>
        </p:nvSpPr>
        <p:spPr>
          <a:xfrm>
            <a:off x="5191099" y="5635739"/>
            <a:ext cx="1281057" cy="3877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ctr"/>
            <a:r>
              <a:rPr lang="en-US" sz="2800" dirty="0" smtClean="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Citizens</a:t>
            </a:r>
            <a:endParaRPr lang="en-US" sz="2800" dirty="0">
              <a:solidFill>
                <a:schemeClr val="accent5">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7" name="Title 1"/>
          <p:cNvSpPr txBox="1">
            <a:spLocks/>
          </p:cNvSpPr>
          <p:nvPr/>
        </p:nvSpPr>
        <p:spPr>
          <a:xfrm>
            <a:off x="2671053" y="5602178"/>
            <a:ext cx="1256492" cy="3877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800" dirty="0" smtClean="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rPr>
              <a:t>Scientists</a:t>
            </a:r>
            <a:endParaRPr lang="en-US" sz="2800" dirty="0">
              <a:solidFill>
                <a:schemeClr val="accent2">
                  <a:lumMod val="50000"/>
                </a:schemeClr>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extLst>
      <p:ext uri="{BB962C8B-B14F-4D97-AF65-F5344CB8AC3E}">
        <p14:creationId xmlns:p14="http://schemas.microsoft.com/office/powerpoint/2010/main" val="96161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dissolve">
                                      <p:cBhvr>
                                        <p:cTn id="11" dur="500"/>
                                        <p:tgtEl>
                                          <p:spTgt spid="10">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dissolve">
                                      <p:cBhvr>
                                        <p:cTn id="15" dur="500"/>
                                        <p:tgtEl>
                                          <p:spTgt spid="7"/>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dissolv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ontent Placeholder 3"/>
          <p:cNvGraphicFramePr>
            <a:graphicFrameLocks/>
          </p:cNvGraphicFramePr>
          <p:nvPr>
            <p:extLst>
              <p:ext uri="{D42A27DB-BD31-4B8C-83A1-F6EECF244321}">
                <p14:modId xmlns:p14="http://schemas.microsoft.com/office/powerpoint/2010/main" val="3267370930"/>
              </p:ext>
            </p:extLst>
          </p:nvPr>
        </p:nvGraphicFramePr>
        <p:xfrm>
          <a:off x="457200" y="1935163"/>
          <a:ext cx="8229600" cy="2966720"/>
        </p:xfrm>
        <a:graphic>
          <a:graphicData uri="http://schemas.openxmlformats.org/drawingml/2006/table">
            <a:tbl>
              <a:tblPr firstRow="1" bandRow="1">
                <a:tableStyleId>{5940675A-B579-460E-94D1-54222C63F5DA}</a:tableStyleId>
              </a:tblPr>
              <a:tblGrid>
                <a:gridCol w="457200"/>
                <a:gridCol w="1143000"/>
                <a:gridCol w="609600"/>
                <a:gridCol w="838200"/>
                <a:gridCol w="990600"/>
                <a:gridCol w="990600"/>
                <a:gridCol w="1524000"/>
                <a:gridCol w="533400"/>
                <a:gridCol w="609600"/>
                <a:gridCol w="533400"/>
              </a:tblGrid>
              <a:tr h="370840">
                <a:tc>
                  <a:txBody>
                    <a:bodyPr/>
                    <a:lstStyle/>
                    <a:p>
                      <a:r>
                        <a:rPr lang="en-US" sz="1750" b="1" dirty="0" smtClean="0">
                          <a:effectLst/>
                          <a:latin typeface="Times New Roman" pitchFamily="18" charset="0"/>
                          <a:cs typeface="Times New Roman" pitchFamily="18" charset="0"/>
                        </a:rPr>
                        <a:t>id</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player</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day</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month</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season</a:t>
                      </a:r>
                      <a:endParaRPr lang="en-US" sz="1750" b="1" dirty="0">
                        <a:effectLst/>
                        <a:latin typeface="Times New Roman" pitchFamily="18" charset="0"/>
                        <a:cs typeface="Times New Roman" pitchFamily="18" charset="0"/>
                      </a:endParaRPr>
                    </a:p>
                  </a:txBody>
                  <a:tcPr/>
                </a:tc>
                <a:tc>
                  <a:txBody>
                    <a:bodyPr/>
                    <a:lstStyle/>
                    <a:p>
                      <a:r>
                        <a:rPr lang="en-US" sz="1750" b="1" dirty="0" smtClean="0">
                          <a:effectLst/>
                          <a:latin typeface="Times New Roman" pitchFamily="18" charset="0"/>
                          <a:cs typeface="Times New Roman" pitchFamily="18" charset="0"/>
                        </a:rPr>
                        <a:t>team</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opp_team</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pts</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ast</a:t>
                      </a:r>
                      <a:endParaRPr lang="en-US" sz="1750" b="1" dirty="0">
                        <a:effectLst/>
                        <a:latin typeface="Times New Roman" pitchFamily="18" charset="0"/>
                        <a:cs typeface="Times New Roman" pitchFamily="18" charset="0"/>
                      </a:endParaRPr>
                    </a:p>
                  </a:txBody>
                  <a:tcPr/>
                </a:tc>
                <a:tc>
                  <a:txBody>
                    <a:bodyPr/>
                    <a:lstStyle/>
                    <a:p>
                      <a:r>
                        <a:rPr lang="en-US" sz="1750" b="1" dirty="0" err="1" smtClean="0">
                          <a:effectLst/>
                          <a:latin typeface="Times New Roman" pitchFamily="18" charset="0"/>
                          <a:cs typeface="Times New Roman" pitchFamily="18" charset="0"/>
                        </a:rPr>
                        <a:t>reb</a:t>
                      </a:r>
                      <a:endParaRPr lang="en-US" sz="1750" b="1" dirty="0">
                        <a:effectLst/>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1</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Bogues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11</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Feb.</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1991-92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Hornets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Hawks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4</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2</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Seikaly</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endParaRPr lang="en-US" sz="1750" dirty="0" smtClean="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1991-92</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Heat</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Hawks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24</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15</a:t>
                      </a:r>
                      <a:endParaRPr lang="en-US" sz="1750"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3</a:t>
                      </a:r>
                      <a:endParaRPr lang="en-US" sz="1750" i="1" baseline="-2500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Sherman</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7</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Dec.</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1993-94</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Celtics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Nets</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4</a:t>
                      </a:r>
                      <a:endParaRPr lang="en-US" sz="1750" i="1" baseline="-2500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Wesley</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4</a:t>
                      </a:r>
                      <a:endParaRPr lang="en-US" sz="175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p>
                  </a:txBody>
                  <a:tcPr/>
                </a:tc>
                <a:tc>
                  <a:txBody>
                    <a:bodyPr/>
                    <a:lstStyle/>
                    <a:p>
                      <a:r>
                        <a:rPr lang="en-US" sz="1750" dirty="0" smtClean="0">
                          <a:latin typeface="Times New Roman" pitchFamily="18" charset="0"/>
                          <a:cs typeface="Times New Roman" pitchFamily="18" charset="0"/>
                        </a:rPr>
                        <a:t>Nets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5</a:t>
                      </a:r>
                      <a:endParaRPr lang="en-US" sz="1750" i="1" baseline="-2500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Wesley</a:t>
                      </a: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1994-95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p>
                  </a:txBody>
                  <a:tcPr/>
                </a:tc>
                <a:tc>
                  <a:txBody>
                    <a:bodyPr/>
                    <a:lstStyle/>
                    <a:p>
                      <a:r>
                        <a:rPr lang="en-US" sz="1750" dirty="0" smtClean="0">
                          <a:latin typeface="Times New Roman" pitchFamily="18" charset="0"/>
                          <a:cs typeface="Times New Roman" pitchFamily="18" charset="0"/>
                        </a:rPr>
                        <a:t>Timberwolves</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5</a:t>
                      </a:r>
                      <a:endParaRPr lang="en-US" sz="1750" dirty="0">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6</a:t>
                      </a:r>
                      <a:endParaRPr lang="en-US" sz="1750" i="1" baseline="-25000" dirty="0">
                        <a:latin typeface="Times New Roman" pitchFamily="18" charset="0"/>
                        <a:cs typeface="Times New Roman" pitchFamily="18" charset="0"/>
                      </a:endParaRPr>
                    </a:p>
                  </a:txBody>
                  <a:tcPr/>
                </a:tc>
                <a:tc>
                  <a:txBody>
                    <a:bodyPr/>
                    <a:lstStyle/>
                    <a:p>
                      <a:r>
                        <a:rPr lang="en-US" sz="1750" dirty="0" err="1" smtClean="0">
                          <a:latin typeface="Times New Roman" pitchFamily="18" charset="0"/>
                          <a:cs typeface="Times New Roman" pitchFamily="18" charset="0"/>
                        </a:rPr>
                        <a:t>Strictland</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3</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Jan.</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1995-96</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Blazers</a:t>
                      </a:r>
                      <a:endParaRPr lang="en-US" sz="1750" dirty="0">
                        <a:solidFill>
                          <a:schemeClr val="tx1"/>
                        </a:solidFill>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endParaRPr lang="en-US" sz="1750" dirty="0" smtClean="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27</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18</a:t>
                      </a:r>
                      <a:endParaRPr lang="en-US" sz="1750" dirty="0">
                        <a:solidFill>
                          <a:schemeClr val="tx1"/>
                        </a:solidFill>
                        <a:latin typeface="Times New Roman" pitchFamily="18" charset="0"/>
                        <a:cs typeface="Times New Roman" pitchFamily="18" charset="0"/>
                      </a:endParaRPr>
                    </a:p>
                  </a:txBody>
                  <a:tcPr/>
                </a:tc>
                <a:tc>
                  <a:txBody>
                    <a:bodyPr/>
                    <a:lstStyle/>
                    <a:p>
                      <a:r>
                        <a:rPr lang="en-US" sz="1750" dirty="0" smtClean="0">
                          <a:latin typeface="Times New Roman" pitchFamily="18" charset="0"/>
                          <a:cs typeface="Times New Roman" pitchFamily="18" charset="0"/>
                        </a:rPr>
                        <a:t>8</a:t>
                      </a:r>
                      <a:endParaRPr lang="en-US" sz="1750" dirty="0">
                        <a:solidFill>
                          <a:schemeClr val="tx1"/>
                        </a:solidFill>
                        <a:latin typeface="Times New Roman" pitchFamily="18" charset="0"/>
                        <a:cs typeface="Times New Roman" pitchFamily="18" charset="0"/>
                      </a:endParaRPr>
                    </a:p>
                  </a:txBody>
                  <a:tcPr/>
                </a:tc>
              </a:tr>
              <a:tr h="370840">
                <a:tc>
                  <a:txBody>
                    <a:bodyPr/>
                    <a:lstStyle/>
                    <a:p>
                      <a:r>
                        <a:rPr lang="en-US" sz="1750" i="1" dirty="0" smtClean="0">
                          <a:latin typeface="Times New Roman" pitchFamily="18" charset="0"/>
                          <a:cs typeface="Times New Roman" pitchFamily="18" charset="0"/>
                        </a:rPr>
                        <a:t>t</a:t>
                      </a:r>
                      <a:r>
                        <a:rPr lang="en-US" sz="1750" i="1" baseline="-25000" dirty="0" smtClean="0">
                          <a:latin typeface="Times New Roman" pitchFamily="18" charset="0"/>
                          <a:cs typeface="Times New Roman" pitchFamily="18" charset="0"/>
                        </a:rPr>
                        <a:t>7</a:t>
                      </a:r>
                      <a:endParaRPr lang="en-US" sz="1750" b="1" i="1" baseline="-25000"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Wesley</a:t>
                      </a:r>
                      <a:endParaRPr lang="en-US" sz="1750" b="1" dirty="0" smtClean="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latin typeface="Times New Roman" pitchFamily="18" charset="0"/>
                          <a:cs typeface="Times New Roman" pitchFamily="18" charset="0"/>
                        </a:rPr>
                        <a:t>25</a:t>
                      </a:r>
                      <a:endParaRPr lang="en-US" sz="1750" b="1"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Feb.</a:t>
                      </a:r>
                      <a:endParaRPr lang="en-US" sz="1750" b="1" dirty="0" smtClean="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1995-96</a:t>
                      </a:r>
                      <a:endParaRPr lang="en-US" sz="1750" b="1" dirty="0" smtClean="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50" dirty="0" smtClean="0">
                          <a:latin typeface="Times New Roman" pitchFamily="18" charset="0"/>
                          <a:cs typeface="Times New Roman" pitchFamily="18" charset="0"/>
                        </a:rPr>
                        <a:t>Celtics</a:t>
                      </a:r>
                      <a:endParaRPr lang="en-US" sz="1750" b="1" dirty="0" smtClean="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latin typeface="Times New Roman" pitchFamily="18" charset="0"/>
                          <a:cs typeface="Times New Roman" pitchFamily="18" charset="0"/>
                        </a:rPr>
                        <a:t>Nets</a:t>
                      </a:r>
                      <a:endParaRPr lang="en-US" sz="1750" b="1"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latin typeface="Times New Roman" pitchFamily="18" charset="0"/>
                          <a:cs typeface="Times New Roman" pitchFamily="18" charset="0"/>
                        </a:rPr>
                        <a:t>12</a:t>
                      </a:r>
                      <a:endParaRPr lang="en-US" sz="1750" b="1"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latin typeface="Times New Roman" pitchFamily="18" charset="0"/>
                          <a:cs typeface="Times New Roman" pitchFamily="18" charset="0"/>
                        </a:rPr>
                        <a:t>13</a:t>
                      </a:r>
                      <a:endParaRPr lang="en-US" sz="1750" b="1" dirty="0">
                        <a:solidFill>
                          <a:schemeClr val="tx1"/>
                        </a:solidFill>
                        <a:latin typeface="Times New Roman" pitchFamily="18" charset="0"/>
                        <a:cs typeface="Times New Roman" pitchFamily="18" charset="0"/>
                      </a:endParaRPr>
                    </a:p>
                  </a:txBody>
                  <a:tcPr>
                    <a:solidFill>
                      <a:schemeClr val="bg1">
                        <a:lumMod val="75000"/>
                      </a:schemeClr>
                    </a:solidFill>
                  </a:tcPr>
                </a:tc>
                <a:tc>
                  <a:txBody>
                    <a:bodyPr/>
                    <a:lstStyle/>
                    <a:p>
                      <a:r>
                        <a:rPr lang="en-US" sz="1750" dirty="0" smtClean="0">
                          <a:latin typeface="Times New Roman" pitchFamily="18" charset="0"/>
                          <a:cs typeface="Times New Roman" pitchFamily="18" charset="0"/>
                        </a:rPr>
                        <a:t>5</a:t>
                      </a:r>
                      <a:endParaRPr lang="en-US" sz="1750" b="1" dirty="0">
                        <a:solidFill>
                          <a:schemeClr val="tx1"/>
                        </a:solidFill>
                        <a:latin typeface="Times New Roman" pitchFamily="18" charset="0"/>
                        <a:cs typeface="Times New Roman" pitchFamily="18" charset="0"/>
                      </a:endParaRPr>
                    </a:p>
                  </a:txBody>
                  <a:tcPr>
                    <a:solidFill>
                      <a:schemeClr val="bg1">
                        <a:lumMod val="75000"/>
                      </a:schemeClr>
                    </a:solidFill>
                  </a:tcPr>
                </a:tc>
              </a:tr>
            </a:tbl>
          </a:graphicData>
        </a:graphic>
      </p:graphicFrame>
      <p:sp>
        <p:nvSpPr>
          <p:cNvPr id="14" name="Title 1"/>
          <p:cNvSpPr>
            <a:spLocks noGrp="1"/>
          </p:cNvSpPr>
          <p:nvPr>
            <p:ph type="title"/>
          </p:nvPr>
        </p:nvSpPr>
        <p:spPr>
          <a:xfrm>
            <a:off x="389436" y="228600"/>
            <a:ext cx="8363938" cy="609398"/>
          </a:xfrm>
        </p:spPr>
        <p:txBody>
          <a:bodyPr/>
          <a:lstStyle/>
          <a:p>
            <a:pPr algn="r"/>
            <a:r>
              <a:rPr lang="en-US" sz="4400" dirty="0"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A Mini-world of Basketball </a:t>
            </a:r>
            <a:r>
              <a:rPr lang="en-US" sz="4400" dirty="0" err="1" smtClean="0">
                <a:solidFill>
                  <a:srgbClr val="0064B1"/>
                </a:solidFill>
                <a:effectLst>
                  <a:outerShdw blurRad="38100" dist="38100" dir="2700000" algn="tl">
                    <a:srgbClr val="000000">
                      <a:alpha val="43137"/>
                    </a:srgbClr>
                  </a:outerShdw>
                </a:effectLst>
                <a:latin typeface="Times New Roman" pitchFamily="18" charset="0"/>
                <a:cs typeface="Times New Roman" pitchFamily="18" charset="0"/>
              </a:rPr>
              <a:t>Gamelogs</a:t>
            </a:r>
            <a:endParaRPr lang="en-US" sz="4400" dirty="0">
              <a:solidFill>
                <a:srgbClr val="0064B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8" name="Rectangular Callout 7"/>
          <p:cNvSpPr/>
          <p:nvPr/>
        </p:nvSpPr>
        <p:spPr bwMode="auto">
          <a:xfrm>
            <a:off x="750627" y="5268028"/>
            <a:ext cx="3671285" cy="341202"/>
          </a:xfrm>
          <a:prstGeom prst="wedgeRectCallout">
            <a:avLst>
              <a:gd name="adj1" fmla="val -52450"/>
              <a:gd name="adj2" fmla="val -157213"/>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750" spc="-50" dirty="0" smtClean="0">
                <a:solidFill>
                  <a:schemeClr val="bg1"/>
                </a:solidFill>
                <a:latin typeface="Times New Roman" pitchFamily="18" charset="0"/>
                <a:ea typeface="Segoe UI" pitchFamily="34" charset="0"/>
                <a:cs typeface="Times New Roman" pitchFamily="18" charset="0"/>
              </a:rPr>
              <a:t>Last </a:t>
            </a:r>
            <a:r>
              <a:rPr lang="en-US" sz="1750" spc="-50" dirty="0" err="1" smtClean="0">
                <a:solidFill>
                  <a:schemeClr val="bg1"/>
                </a:solidFill>
                <a:latin typeface="Times New Roman" pitchFamily="18" charset="0"/>
                <a:ea typeface="Segoe UI" pitchFamily="34" charset="0"/>
                <a:cs typeface="Times New Roman" pitchFamily="18" charset="0"/>
              </a:rPr>
              <a:t>tuple</a:t>
            </a:r>
            <a:r>
              <a:rPr lang="en-US" sz="1750" spc="-50" dirty="0" smtClean="0">
                <a:solidFill>
                  <a:schemeClr val="bg1"/>
                </a:solidFill>
                <a:latin typeface="Times New Roman" pitchFamily="18" charset="0"/>
                <a:ea typeface="Segoe UI" pitchFamily="34" charset="0"/>
                <a:cs typeface="Times New Roman" pitchFamily="18" charset="0"/>
              </a:rPr>
              <a:t> appended to table</a:t>
            </a:r>
          </a:p>
        </p:txBody>
      </p:sp>
    </p:spTree>
    <p:extLst>
      <p:ext uri="{BB962C8B-B14F-4D97-AF65-F5344CB8AC3E}">
        <p14:creationId xmlns:p14="http://schemas.microsoft.com/office/powerpoint/2010/main" val="4262441845"/>
      </p:ext>
    </p:extLst>
  </p:cSld>
  <p:clrMapOvr>
    <a:masterClrMapping/>
  </p:clrMapOvr>
  <mc:AlternateContent xmlns:mc="http://schemas.openxmlformats.org/markup-compatibility/2006" xmlns:p14="http://schemas.microsoft.com/office/powerpoint/2010/main">
    <mc:Choice Requires="p14">
      <p:transition spd="slow" p14:dur="1500">
        <p:push/>
      </p:transition>
    </mc:Choice>
    <mc:Fallback xmlns="">
      <p:transition spd="slow">
        <p:push/>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Props1.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4.xml><?xml version="1.0" encoding="utf-8"?>
<ds:datastoreItem xmlns:ds="http://schemas.openxmlformats.org/officeDocument/2006/customXml" ds:itemID="{F990F116-B58F-4255-B05B-DA3808E0E5C6}">
  <ds:schemaRefs>
    <ds:schemaRef ds:uri="http://schemas.microsoft.com/office/2006/metadata/properties"/>
    <ds:schemaRef ds:uri="http://schemas.microsoft.com/office/2006/documentManagement/types"/>
    <ds:schemaRef ds:uri="http://schemas.microsoft.com/office/infopath/2007/PartnerControls"/>
    <ds:schemaRef ds:uri="http://purl.org/dc/elements/1.1/"/>
    <ds:schemaRef ds:uri="http://www.w3.org/XML/1998/namespace"/>
    <ds:schemaRef ds:uri="http://purl.org/dc/dcmitype/"/>
    <ds:schemaRef ds:uri="http://purl.org/dc/terms/"/>
    <ds:schemaRef ds:uri="http://schemas.openxmlformats.org/package/2006/metadata/core-properties"/>
    <ds:schemaRef ds:uri="efcf9526-8f58-4668-98d8-2ea05232c146"/>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10416</TotalTime>
  <Words>14350</Words>
  <Application>Microsoft Office PowerPoint</Application>
  <PresentationFormat>On-screen Show (4:3)</PresentationFormat>
  <Paragraphs>3241</Paragraphs>
  <Slides>72</Slides>
  <Notes>72</Notes>
  <HiddenSlides>3</HiddenSlides>
  <MMClips>0</MMClips>
  <ScaleCrop>false</ScaleCrop>
  <HeadingPairs>
    <vt:vector size="4" baseType="variant">
      <vt:variant>
        <vt:lpstr>Theme</vt:lpstr>
      </vt:variant>
      <vt:variant>
        <vt:i4>2</vt:i4>
      </vt:variant>
      <vt:variant>
        <vt:lpstr>Slide Titles</vt:lpstr>
      </vt:variant>
      <vt:variant>
        <vt:i4>72</vt:i4>
      </vt:variant>
    </vt:vector>
  </HeadingPairs>
  <TitlesOfParts>
    <vt:vector size="74" baseType="lpstr">
      <vt:lpstr>Data Analytics for Computational Journalism</vt:lpstr>
      <vt:lpstr>Metro Template Colored Titles Segoe UI 16x9</vt:lpstr>
      <vt:lpstr>Incremental Discovery of Prominent Situational Facts</vt:lpstr>
      <vt:lpstr>Situational Facts</vt:lpstr>
      <vt:lpstr>Situational Facts</vt:lpstr>
      <vt:lpstr>Situational Facts</vt:lpstr>
      <vt:lpstr>Situational Facts</vt:lpstr>
      <vt:lpstr>Situational Facts</vt:lpstr>
      <vt:lpstr>Situational Facts</vt:lpstr>
      <vt:lpstr>Situational Facts</vt:lpstr>
      <vt:lpstr>A Mini-world of Basketball Gamelogs</vt:lpstr>
      <vt:lpstr>A Mini-world of Basketball Gamelogs</vt:lpstr>
      <vt:lpstr>A Mini-world of Basketball Gamelogs</vt:lpstr>
      <vt:lpstr>A Mini-world of Basketball Gamelogs</vt:lpstr>
      <vt:lpstr>A Mini-world of Basketball Gamelogs</vt:lpstr>
      <vt:lpstr>A Mini-world of Basketball Gamelogs</vt:lpstr>
      <vt:lpstr>Problem Definition</vt:lpstr>
      <vt:lpstr>Problem Definition</vt:lpstr>
      <vt:lpstr>Problem Definition</vt:lpstr>
      <vt:lpstr>Problem Definition</vt:lpstr>
      <vt:lpstr>Problem Definition; Situational Fact Discover Problem</vt:lpstr>
      <vt:lpstr>Related Work</vt:lpstr>
      <vt:lpstr>Related Works</vt:lpstr>
      <vt:lpstr>Related Works</vt:lpstr>
      <vt:lpstr>Modeling</vt:lpstr>
      <vt:lpstr>Modeling</vt:lpstr>
      <vt:lpstr>Modeling</vt:lpstr>
      <vt:lpstr>Brute-Force Approach</vt:lpstr>
      <vt:lpstr>Brute-Force Approach</vt:lpstr>
      <vt:lpstr>Brute-Force Approach</vt:lpstr>
      <vt:lpstr>Brute-Force Approach</vt:lpstr>
      <vt:lpstr>Brute-Force Approach</vt:lpstr>
      <vt:lpstr>Brute-Force Approach</vt:lpstr>
      <vt:lpstr>Brute-Force Approach</vt:lpstr>
      <vt:lpstr>Challenges</vt:lpstr>
      <vt:lpstr>Challenges and Ideas</vt:lpstr>
      <vt:lpstr>Challenges and Ideas</vt:lpstr>
      <vt:lpstr>Challenges and Ideas</vt:lpstr>
      <vt:lpstr>Challenges and Ideas</vt:lpstr>
      <vt:lpstr>Challenges and Ideas</vt:lpstr>
      <vt:lpstr>Our Algorithms</vt:lpstr>
      <vt:lpstr>BottomUp</vt:lpstr>
      <vt:lpstr>BottomUp</vt:lpstr>
      <vt:lpstr>BottomUp</vt:lpstr>
      <vt:lpstr>BottomUp</vt:lpstr>
      <vt:lpstr>BottomUp</vt:lpstr>
      <vt:lpstr>BottomUp</vt:lpstr>
      <vt:lpstr>BottomUp</vt:lpstr>
      <vt:lpstr>BottomUp</vt:lpstr>
      <vt:lpstr>BottomUp</vt:lpstr>
      <vt:lpstr>BottomUp</vt:lpstr>
      <vt:lpstr>BottomUp</vt:lpstr>
      <vt:lpstr>TopDown</vt:lpstr>
      <vt:lpstr>TopDown</vt:lpstr>
      <vt:lpstr>TopDown</vt:lpstr>
      <vt:lpstr>TopDown</vt:lpstr>
      <vt:lpstr>TopDown</vt:lpstr>
      <vt:lpstr>TopDown</vt:lpstr>
      <vt:lpstr>TopDown</vt:lpstr>
      <vt:lpstr>TopDown</vt:lpstr>
      <vt:lpstr>TopDown</vt:lpstr>
      <vt:lpstr>STopDown and SBottomUp</vt:lpstr>
      <vt:lpstr>STopDown</vt:lpstr>
      <vt:lpstr>STopDown</vt:lpstr>
      <vt:lpstr>Experiment Setup</vt:lpstr>
      <vt:lpstr>Memory-Based Implementation</vt:lpstr>
      <vt:lpstr>Memory-Based Implementation</vt:lpstr>
      <vt:lpstr>File-Based Implementation</vt:lpstr>
      <vt:lpstr>Conclusion</vt:lpstr>
      <vt:lpstr>Ranking Facts</vt:lpstr>
      <vt:lpstr>Ranking Facts</vt:lpstr>
      <vt:lpstr>Ranking Facts</vt:lpstr>
      <vt:lpstr>Discovered Facts</vt:lpstr>
      <vt:lpstr>Future Work</vt:lpstr>
    </vt:vector>
  </TitlesOfParts>
  <Manager>&lt;Content Manager Name Here&gt;</Manager>
  <Company>The University of Texas at Arlington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Chengkai Li</cp:lastModifiedBy>
  <cp:revision>1343</cp:revision>
  <cp:lastPrinted>2014-09-22T06:37:56Z</cp:lastPrinted>
  <dcterms:created xsi:type="dcterms:W3CDTF">2013-05-03T04:52:11Z</dcterms:created>
  <dcterms:modified xsi:type="dcterms:W3CDTF">2014-09-22T06:38:19Z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