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6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46" autoAdjust="0"/>
    <p:restoredTop sz="94660"/>
  </p:normalViewPr>
  <p:slideViewPr>
    <p:cSldViewPr>
      <p:cViewPr>
        <p:scale>
          <a:sx n="25" d="100"/>
          <a:sy n="25" d="100"/>
        </p:scale>
        <p:origin x="-1074" y="-1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8" d="100"/>
          <a:sy n="98" d="100"/>
        </p:scale>
        <p:origin x="-2604" y="-96"/>
      </p:cViewPr>
      <p:guideLst>
        <p:guide orient="horz" pos="2880"/>
        <p:guide pos="2160"/>
      </p:guideLst>
    </p:cSldViewPr>
  </p:notesViewPr>
  <p:gridSpacing cx="234086400" cy="2340864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21663-23D9-4C7F-BACE-5307CFA46AD8}" type="datetimeFigureOut">
              <a:rPr lang="en-US" smtClean="0"/>
              <a:pPr/>
              <a:t>8/29/2014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28D18-1620-4C1D-81DA-31A1F0588B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4942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5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1021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301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27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226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2967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4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7794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2" y="7368543"/>
            <a:ext cx="19392903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2" y="10439401"/>
            <a:ext cx="19392903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3" y="7368543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3" y="10439401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4929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28542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982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5" y="1310640"/>
            <a:ext cx="14439903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4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5" y="6888484"/>
            <a:ext cx="14439903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9584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23042881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25763223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757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4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FCF28-A66F-42A0-A087-106DCA95E58D}" type="datetimeFigureOut">
              <a:rPr lang="en-US" smtClean="0"/>
              <a:pPr/>
              <a:t>8/29/2014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4831-5490-4457-9022-A9872BA9B44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9589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12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800" y="19230643"/>
            <a:ext cx="5715000" cy="3857957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7" y="6400800"/>
            <a:ext cx="14636390" cy="16687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4399" y="914400"/>
            <a:ext cx="42062395" cy="3657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rIns="45720" rtlCol="0" anchor="t"/>
          <a:lstStyle/>
          <a:p>
            <a:r>
              <a:rPr lang="en-US" sz="10650" b="1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Data </a:t>
            </a:r>
            <a:r>
              <a:rPr lang="en-US" sz="1065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In, Fact Out: Automated Monitoring of Facts by FactWatcher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4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Naeemul Hassan</a:t>
            </a:r>
            <a:r>
              <a:rPr lang="en-US" sz="4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4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Afroza Sultana</a:t>
            </a:r>
            <a:r>
              <a:rPr lang="en-US" sz="4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4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You Wu</a:t>
            </a:r>
            <a:r>
              <a:rPr lang="en-US" sz="4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4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Gensheng Zhang</a:t>
            </a:r>
            <a:r>
              <a:rPr lang="en-US" sz="4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4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Chengkai Li</a:t>
            </a:r>
            <a:r>
              <a:rPr lang="en-US" sz="4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4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Jun Yang</a:t>
            </a:r>
            <a:r>
              <a:rPr lang="en-US" sz="4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4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, Cong Yu</a:t>
            </a:r>
            <a:r>
              <a:rPr lang="en-US" sz="4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  <a:p>
            <a:r>
              <a:rPr lang="en-US" sz="4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4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University of Texas at Arlington, </a:t>
            </a:r>
            <a:r>
              <a:rPr lang="en-US" sz="4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4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Duke University, </a:t>
            </a:r>
            <a:r>
              <a:rPr lang="en-US" sz="4600" b="1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US" sz="4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Google Research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457200"/>
            <a:ext cx="42976800" cy="32004000"/>
          </a:xfrm>
          <a:prstGeom prst="roundRect">
            <a:avLst>
              <a:gd name="adj" fmla="val 1574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512" y="2880360"/>
            <a:ext cx="4950288" cy="1463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487" y="2880360"/>
            <a:ext cx="4142713" cy="1463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298" y="2880360"/>
            <a:ext cx="4593945" cy="146304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14400" y="5029200"/>
            <a:ext cx="20802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Motivation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906537" y="24231600"/>
            <a:ext cx="1005839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Publications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938048" y="28784430"/>
            <a:ext cx="2511216" cy="52322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3400" dirty="0" smtClean="0">
                <a:latin typeface="Arial" pitchFamily="34" charset="0"/>
                <a:cs typeface="Arial" pitchFamily="34" charset="0"/>
              </a:rPr>
              <a:t>Algorithms</a:t>
            </a:r>
            <a:endParaRPr 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906526" y="25374600"/>
            <a:ext cx="10058405" cy="4247317"/>
          </a:xfrm>
          <a:prstGeom prst="rect">
            <a:avLst/>
          </a:prstGeom>
          <a:noFill/>
        </p:spPr>
        <p:txBody>
          <a:bodyPr wrap="square" lIns="9144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Data In, Fact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Out. Automated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Monitoring of Facts by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FactWatcher. Hassan et al., VLDB 2014 demo.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Incremental discovery of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rominent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s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ituational facts. Sultana </a:t>
            </a:r>
            <a:r>
              <a:rPr lang="en-US" sz="3000" dirty="0">
                <a:latin typeface="Arial" pitchFamily="34" charset="0"/>
                <a:cs typeface="Arial" pitchFamily="34" charset="0"/>
              </a:rPr>
              <a:t>et al., ICDE </a:t>
            </a:r>
            <a:r>
              <a:rPr lang="en-US" sz="3000" dirty="0" smtClean="0">
                <a:latin typeface="Arial" pitchFamily="34" charset="0"/>
                <a:cs typeface="Arial" pitchFamily="34" charset="0"/>
              </a:rPr>
              <a:t>2014.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Discovering general prominent streaks in sequence data. Zhang et al., TKDD 2014.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On one of the few objects. Wu et al., KDD 2012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000" dirty="0" smtClean="0">
                <a:latin typeface="Arial" pitchFamily="34" charset="0"/>
                <a:cs typeface="Arial" pitchFamily="34" charset="0"/>
              </a:rPr>
              <a:t>Prominent streak discovery in sequence data. Jiang et al., KDD 2011</a:t>
            </a:r>
          </a:p>
        </p:txBody>
      </p:sp>
      <p:pic>
        <p:nvPicPr>
          <p:cNvPr id="52" name="Picture 2" descr="http://ts2.mm.bing.net/th?id=HN.608041294735345161&amp;w=128&amp;h=128&amp;c=7&amp;rs=1&amp;pid=1.7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401800" y="30698584"/>
            <a:ext cx="1193624" cy="1193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914400" y="6172200"/>
            <a:ext cx="16002000" cy="523220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Factual statements backed by data are leads to news stories: </a:t>
            </a:r>
          </a:p>
          <a:p>
            <a:pPr marL="236538" indent="-236538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Social Media: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 The </a:t>
            </a:r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social world’s most viral photo </a:t>
            </a: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ever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generated </a:t>
            </a:r>
            <a:r>
              <a:rPr lang="en-US" sz="3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3.5 </a:t>
            </a:r>
            <a:r>
              <a:rPr lang="en-US" sz="3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million likes, 170,000 comments and 460,000 </a:t>
            </a:r>
            <a:r>
              <a:rPr lang="en-US" sz="3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shares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 by Wednesday.</a:t>
            </a:r>
          </a:p>
          <a:p>
            <a:pPr marL="236538" indent="-236538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Weather: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 This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month the Chinese capital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has experienced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10 days with a maximum </a:t>
            </a:r>
            <a:r>
              <a:rPr lang="en-US" sz="3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temperature </a:t>
            </a:r>
            <a:r>
              <a:rPr lang="en-US" sz="3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in around </a:t>
            </a:r>
            <a:r>
              <a:rPr lang="en-US" sz="3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35 </a:t>
            </a:r>
            <a:r>
              <a:rPr lang="en-US" sz="3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degrees Celsius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—the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most for the </a:t>
            </a:r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month of July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in a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decade.</a:t>
            </a:r>
          </a:p>
          <a:p>
            <a:pPr marL="236538" indent="-236538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Politics</a:t>
            </a:r>
            <a:r>
              <a:rPr lang="en-US" sz="3800" b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Dick Durbin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is </a:t>
            </a:r>
            <a:r>
              <a:rPr lang="en-US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one of the only three candidates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who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have raised more than </a:t>
            </a:r>
            <a:r>
              <a:rPr lang="en-US" sz="3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25% from </a:t>
            </a:r>
            <a:r>
              <a:rPr lang="en-US" sz="3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PAC contributions </a:t>
            </a:r>
            <a:r>
              <a:rPr lang="en-US" sz="38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and 25% from </a:t>
            </a:r>
            <a:r>
              <a:rPr lang="en-US" sz="38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self-financing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2174206" y="5029200"/>
            <a:ext cx="2080259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FactWatcher GUI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14400" y="11430000"/>
            <a:ext cx="20802600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Concepts and Objectives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14400" y="12513311"/>
            <a:ext cx="20802600" cy="1314205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236538" indent="-236538" algn="just">
              <a:buFont typeface="Arial" pitchFamily="34" charset="0"/>
              <a:buChar char="•"/>
            </a:pPr>
            <a:r>
              <a:rPr lang="en-US" sz="38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ppend-only database </a:t>
            </a:r>
            <a:r>
              <a:rPr lang="en-US" sz="3800" i="1" dirty="0" smtClean="0">
                <a:latin typeface="Arial" pitchFamily="34" charset="0"/>
                <a:cs typeface="Arial" pitchFamily="34" charset="0"/>
              </a:rPr>
              <a:t>R(</a:t>
            </a:r>
            <a:r>
              <a:rPr lang="en-US" sz="3800" i="1" dirty="0" smtClean="0">
                <a:latin typeface="French Script MT" panose="03020402040607040605" pitchFamily="66" charset="0"/>
                <a:cs typeface="Arial" pitchFamily="34" charset="0"/>
              </a:rPr>
              <a:t>D</a:t>
            </a:r>
            <a:r>
              <a:rPr lang="en-US" sz="3800" i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3800" i="1" dirty="0" smtClean="0">
                <a:latin typeface="French Script MT" panose="03020402040607040605" pitchFamily="66" charset="0"/>
                <a:cs typeface="Arial" pitchFamily="34" charset="0"/>
              </a:rPr>
              <a:t>M</a:t>
            </a:r>
            <a:r>
              <a:rPr lang="en-US" sz="3800" i="1" dirty="0" smtClean="0">
                <a:latin typeface="Arial" pitchFamily="34" charset="0"/>
                <a:cs typeface="Arial" pitchFamily="34" charset="0"/>
              </a:rPr>
              <a:t>)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, latest tuple </a:t>
            </a:r>
            <a:r>
              <a:rPr lang="en-US" sz="3800" i="1" dirty="0" smtClean="0">
                <a:latin typeface="Arial" pitchFamily="34" charset="0"/>
                <a:cs typeface="Arial" pitchFamily="34" charset="0"/>
              </a:rPr>
              <a:t>t</a:t>
            </a:r>
          </a:p>
          <a:p>
            <a:pPr marL="1265238" lvl="1" indent="-571500" algn="just">
              <a:buFont typeface="Courier New" pitchFamily="49" charset="0"/>
              <a:buChar char="o"/>
            </a:pP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Dimension attributes </a:t>
            </a:r>
            <a:r>
              <a:rPr lang="en-US" sz="3800" i="1" dirty="0" smtClean="0">
                <a:latin typeface="French Script MT" panose="03020402040607040605" pitchFamily="66" charset="0"/>
                <a:cs typeface="Arial" pitchFamily="34" charset="0"/>
              </a:rPr>
              <a:t>D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= {Player, Team, Season}</a:t>
            </a:r>
          </a:p>
          <a:p>
            <a:pPr marL="1265238" lvl="1" indent="-571500" algn="just">
              <a:buFont typeface="Courier New" pitchFamily="49" charset="0"/>
              <a:buChar char="o"/>
            </a:pPr>
            <a:r>
              <a:rPr lang="en-US" sz="3800" dirty="0" smtClean="0">
                <a:latin typeface="Arial" panose="020B0604020202020204" pitchFamily="34" charset="0"/>
                <a:cs typeface="Arial" panose="020B0604020202020204" pitchFamily="34" charset="0"/>
              </a:rPr>
              <a:t>Measure attributes </a:t>
            </a:r>
            <a:r>
              <a:rPr lang="en-US" sz="3800" i="1" dirty="0" smtClean="0">
                <a:latin typeface="French Script MT" panose="03020402040607040605" pitchFamily="66" charset="0"/>
                <a:cs typeface="Arial" pitchFamily="34" charset="0"/>
              </a:rPr>
              <a:t>M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= {Points, Assists, Blocks}</a:t>
            </a:r>
          </a:p>
          <a:p>
            <a:pPr marL="1265238" lvl="1" indent="-571500" algn="just">
              <a:buFont typeface="Courier New" pitchFamily="49" charset="0"/>
              <a:buChar char="o"/>
            </a:pPr>
            <a:r>
              <a:rPr lang="en-US" sz="38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3800" baseline="-25000" dirty="0" smtClean="0">
                <a:latin typeface="Arial" pitchFamily="34" charset="0"/>
                <a:cs typeface="Arial" pitchFamily="34" charset="0"/>
              </a:rPr>
              <a:t>8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: {Lamar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Odom, Miami Heat, 2004, 30, 11, 11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}</a:t>
            </a:r>
          </a:p>
          <a:p>
            <a:pPr marL="693738" lvl="1" algn="just"/>
            <a:endParaRPr lang="en-US" sz="2000" i="1" dirty="0" smtClean="0">
              <a:latin typeface="Arial" pitchFamily="34" charset="0"/>
              <a:cs typeface="Arial" pitchFamily="34" charset="0"/>
            </a:endParaRPr>
          </a:p>
          <a:p>
            <a:pPr marL="236538" indent="-236538" algn="just">
              <a:buFont typeface="Arial" pitchFamily="34" charset="0"/>
              <a:buChar char="•"/>
            </a:pPr>
            <a:r>
              <a:rPr lang="en-US" sz="3800" dirty="0">
                <a:latin typeface="Arial" pitchFamily="34" charset="0"/>
                <a:cs typeface="Arial" pitchFamily="34" charset="0"/>
              </a:rPr>
              <a:t>C: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a conjunctive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expression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on </a:t>
            </a:r>
            <a:r>
              <a:rPr lang="en-US" sz="3800" i="1" dirty="0">
                <a:latin typeface="French Script MT" panose="03020402040607040605" pitchFamily="66" charset="0"/>
                <a:cs typeface="Arial" pitchFamily="34" charset="0"/>
              </a:rPr>
              <a:t>D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M: a subspace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of </a:t>
            </a:r>
            <a:r>
              <a:rPr lang="en-US" sz="3800" i="1" dirty="0">
                <a:latin typeface="French Script MT" panose="03020402040607040605" pitchFamily="66" charset="0"/>
                <a:cs typeface="Arial" pitchFamily="34" charset="0"/>
              </a:rPr>
              <a:t>M</a:t>
            </a:r>
            <a:endParaRPr lang="en-US" sz="3800" dirty="0">
              <a:latin typeface="Arial" pitchFamily="34" charset="0"/>
              <a:cs typeface="Arial" pitchFamily="34" charset="0"/>
            </a:endParaRPr>
          </a:p>
          <a:p>
            <a:pPr marL="1260475" lvl="1" indent="-566738" algn="just">
              <a:buFont typeface="Courier New" pitchFamily="49" charset="0"/>
              <a:buChar char="o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3800" i="1" dirty="0">
                <a:latin typeface="Arial" pitchFamily="34" charset="0"/>
                <a:cs typeface="Arial" pitchFamily="34" charset="0"/>
              </a:rPr>
              <a:t>: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 {Player = Lamar Odom, Team = *, Season = 2004}</a:t>
            </a:r>
          </a:p>
          <a:p>
            <a:pPr marL="1260475" lvl="1" indent="-566738" algn="just">
              <a:buFont typeface="Courier New" pitchFamily="49" charset="0"/>
              <a:buChar char="o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M: {Points, Blocks}</a:t>
            </a:r>
          </a:p>
          <a:p>
            <a:pPr marL="693737" lvl="1" algn="just"/>
            <a:endParaRPr lang="en-US" sz="3000" dirty="0" smtClean="0">
              <a:latin typeface="Arial" pitchFamily="34" charset="0"/>
              <a:cs typeface="Arial" pitchFamily="34" charset="0"/>
            </a:endParaRPr>
          </a:p>
          <a:p>
            <a:pPr marL="236538" indent="-236538" algn="just">
              <a:buFont typeface="Arial" pitchFamily="34" charset="0"/>
              <a:buChar char="•"/>
            </a:pPr>
            <a:r>
              <a:rPr lang="en-US" sz="3800" b="1" dirty="0" smtClean="0">
                <a:latin typeface="Arial" pitchFamily="34" charset="0"/>
                <a:cs typeface="Arial" pitchFamily="34" charset="0"/>
              </a:rPr>
              <a:t>Goal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Find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3 types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of facts pertinent to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arrival of </a:t>
            </a:r>
            <a:r>
              <a:rPr lang="en-US" sz="3800" i="1" dirty="0">
                <a:latin typeface="Arial" pitchFamily="34" charset="0"/>
                <a:cs typeface="Arial" pitchFamily="34" charset="0"/>
              </a:rPr>
              <a:t>t</a:t>
            </a:r>
            <a:endParaRPr lang="en-US" sz="3800" i="1" dirty="0" smtClean="0">
              <a:latin typeface="Arial" pitchFamily="34" charset="0"/>
              <a:cs typeface="Arial" pitchFamily="34" charset="0"/>
            </a:endParaRPr>
          </a:p>
          <a:p>
            <a:pPr marL="1260475" lvl="1" indent="-566738" algn="just">
              <a:buFont typeface="Courier New" pitchFamily="49" charset="0"/>
              <a:buChar char="o"/>
            </a:pPr>
            <a:r>
              <a:rPr lang="en-US" sz="3800" u="sng" dirty="0" smtClean="0">
                <a:latin typeface="Arial" pitchFamily="34" charset="0"/>
                <a:cs typeface="Arial" pitchFamily="34" charset="0"/>
              </a:rPr>
              <a:t>Situational Facts</a:t>
            </a:r>
            <a:r>
              <a:rPr lang="en-US" sz="3800" baseline="30000" dirty="0" smtClean="0">
                <a:latin typeface="Arial" pitchFamily="34" charset="0"/>
                <a:cs typeface="Arial" pitchFamily="34" charset="0"/>
              </a:rPr>
              <a:t>[2]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: (C, M) pairs where </a:t>
            </a:r>
            <a:r>
              <a:rPr lang="en-US" sz="3800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 is in the skyline</a:t>
            </a:r>
          </a:p>
          <a:p>
            <a:pPr marL="1600200" lvl="2" indent="-457200" algn="just">
              <a:buFont typeface="Courier New" pitchFamily="49" charset="0"/>
              <a:buChar char="o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(C: {Player = *, Team = *, Season = 2004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},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M: {Assists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, Blocks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})</a:t>
            </a:r>
          </a:p>
          <a:p>
            <a:pPr marL="1600200" lvl="2" indent="-457200">
              <a:buFont typeface="Courier New" pitchFamily="49" charset="0"/>
              <a:buChar char="o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Lamar Odom scored 11 assists and 11 blocks. No one made a better performance in season 2004 so far.</a:t>
            </a:r>
          </a:p>
          <a:p>
            <a:pPr marL="1143000" lvl="2"/>
            <a:endParaRPr lang="en-US" sz="1500" dirty="0" smtClean="0">
              <a:latin typeface="Arial" pitchFamily="34" charset="0"/>
              <a:cs typeface="Arial" pitchFamily="34" charset="0"/>
            </a:endParaRPr>
          </a:p>
          <a:p>
            <a:pPr marL="1260475" lvl="1" indent="-566738" algn="just">
              <a:buFont typeface="Courier New" pitchFamily="49" charset="0"/>
              <a:buChar char="o"/>
            </a:pPr>
            <a:r>
              <a:rPr lang="en-US" sz="3800" u="sng" dirty="0" smtClean="0">
                <a:latin typeface="Arial" pitchFamily="34" charset="0"/>
                <a:cs typeface="Arial" pitchFamily="34" charset="0"/>
              </a:rPr>
              <a:t>Prominent Streaks</a:t>
            </a:r>
            <a:r>
              <a:rPr lang="en-US" sz="3800" baseline="30000" dirty="0" smtClean="0">
                <a:latin typeface="Arial" pitchFamily="34" charset="0"/>
                <a:cs typeface="Arial" pitchFamily="34" charset="0"/>
              </a:rPr>
              <a:t>[3],[5]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: (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C, M) pairs where </a:t>
            </a:r>
            <a:r>
              <a:rPr lang="en-US" sz="38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generates prominent streaks</a:t>
            </a:r>
            <a:endParaRPr lang="en-US" sz="3800" dirty="0">
              <a:latin typeface="Arial" pitchFamily="34" charset="0"/>
              <a:cs typeface="Arial" pitchFamily="34" charset="0"/>
            </a:endParaRPr>
          </a:p>
          <a:p>
            <a:pPr marL="1600200" lvl="2" indent="-457200" algn="just">
              <a:buFont typeface="Courier New" pitchFamily="49" charset="0"/>
              <a:buChar char="o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(C: {Player = Lamar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Odom,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Team = 2004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Season = *}, M: {Length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, Points, Assists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})</a:t>
            </a:r>
          </a:p>
          <a:p>
            <a:pPr marL="1600200" lvl="2" indent="-457200">
              <a:buFont typeface="Courier New" pitchFamily="49" charset="0"/>
              <a:buChar char="o"/>
            </a:pPr>
            <a:r>
              <a:rPr lang="en-US" sz="3800" dirty="0">
                <a:latin typeface="Arial" pitchFamily="34" charset="0"/>
                <a:cs typeface="Arial" pitchFamily="34" charset="0"/>
              </a:rPr>
              <a:t>Lamar Odom had at least 28 points and 9 or more assists for 4 consecutive games; the longest such streak in 2004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1143000" lvl="2"/>
            <a:endParaRPr lang="en-US" sz="1500" dirty="0">
              <a:latin typeface="Arial" pitchFamily="34" charset="0"/>
              <a:cs typeface="Arial" pitchFamily="34" charset="0"/>
            </a:endParaRPr>
          </a:p>
          <a:p>
            <a:pPr marL="1260475" lvl="1" indent="-566738" algn="just">
              <a:buFont typeface="Courier New" pitchFamily="49" charset="0"/>
              <a:buChar char="o"/>
            </a:pPr>
            <a:r>
              <a:rPr lang="en-US" sz="3800" u="sng" dirty="0" smtClean="0">
                <a:latin typeface="Arial" pitchFamily="34" charset="0"/>
                <a:cs typeface="Arial" pitchFamily="34" charset="0"/>
              </a:rPr>
              <a:t>One-of-the-Few Objects</a:t>
            </a:r>
            <a:r>
              <a:rPr lang="en-US" sz="3800" baseline="30000" dirty="0" smtClean="0">
                <a:latin typeface="Arial" pitchFamily="34" charset="0"/>
                <a:cs typeface="Arial" pitchFamily="34" charset="0"/>
              </a:rPr>
              <a:t>[4]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: (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C, M) pairs where </a:t>
            </a:r>
            <a:r>
              <a:rPr lang="en-US" sz="3800" i="1" dirty="0">
                <a:latin typeface="Arial" pitchFamily="34" charset="0"/>
                <a:cs typeface="Arial" pitchFamily="34" charset="0"/>
              </a:rPr>
              <a:t>t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 is in the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top-Ƭ </a:t>
            </a:r>
            <a:r>
              <a:rPr lang="en-US" sz="3800" dirty="0" err="1" smtClean="0">
                <a:latin typeface="Arial" pitchFamily="34" charset="0"/>
                <a:cs typeface="Arial" pitchFamily="34" charset="0"/>
              </a:rPr>
              <a:t>skyband</a:t>
            </a:r>
            <a:endParaRPr lang="en-US" sz="3800" dirty="0">
              <a:latin typeface="Arial" pitchFamily="34" charset="0"/>
              <a:cs typeface="Arial" pitchFamily="34" charset="0"/>
            </a:endParaRPr>
          </a:p>
          <a:p>
            <a:pPr marL="1600200" lvl="2" indent="-457200" algn="just">
              <a:buFont typeface="Courier New" pitchFamily="49" charset="0"/>
              <a:buChar char="o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(C: {Player = Lamar 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Odom,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Team = *, Season = *}, M: {Points</a:t>
            </a:r>
            <a:r>
              <a:rPr lang="en-US" sz="3800" dirty="0">
                <a:latin typeface="Arial" pitchFamily="34" charset="0"/>
                <a:cs typeface="Arial" pitchFamily="34" charset="0"/>
              </a:rPr>
              <a:t>, Blocks})</a:t>
            </a:r>
          </a:p>
          <a:p>
            <a:pPr marL="1600200" lvl="2" indent="-457200">
              <a:buFont typeface="Courier New" pitchFamily="49" charset="0"/>
              <a:buChar char="o"/>
            </a:pPr>
            <a:r>
              <a:rPr lang="en-US" sz="3800" dirty="0">
                <a:latin typeface="Arial" pitchFamily="34" charset="0"/>
                <a:cs typeface="Arial" pitchFamily="34" charset="0"/>
              </a:rPr>
              <a:t>Lamar Odom scored 30 points </a:t>
            </a:r>
            <a:r>
              <a:rPr lang="en-US" sz="3800" dirty="0" smtClean="0">
                <a:latin typeface="Arial" pitchFamily="34" charset="0"/>
                <a:cs typeface="Arial" pitchFamily="34" charset="0"/>
              </a:rPr>
              <a:t>&amp; 11 blocks. Only 2 other performances have ever beaten this record. The same claim can be made for three performance records only.</a:t>
            </a:r>
            <a:endParaRPr lang="en-US" sz="3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96813" y="27000637"/>
            <a:ext cx="10058401" cy="36317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04775" indent="-104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Huge space of possible facts</a:t>
            </a:r>
          </a:p>
          <a:p>
            <a:pPr marL="1257300" lvl="1" indent="-571500" algn="just">
              <a:spcBef>
                <a:spcPts val="600"/>
              </a:spcBef>
              <a:spcAft>
                <a:spcPts val="600"/>
              </a:spcAft>
              <a:buFont typeface="Courier New" pitchFamily="49" charset="0"/>
              <a:buChar char="o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216 (C,M) pairs in the above tiny table.</a:t>
            </a:r>
          </a:p>
          <a:p>
            <a:pPr marL="104775" indent="-104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Fast, monitoring algorithm for reporting facts.</a:t>
            </a:r>
          </a:p>
          <a:p>
            <a:pPr marL="104775" indent="-104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Unified fact data model.</a:t>
            </a:r>
          </a:p>
          <a:p>
            <a:pPr marL="104775" indent="-104775"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3800" dirty="0" smtClean="0">
                <a:latin typeface="Arial" pitchFamily="34" charset="0"/>
                <a:cs typeface="Arial" pitchFamily="34" charset="0"/>
              </a:rPr>
              <a:t>Unified fact ranking.</a:t>
            </a:r>
            <a:endParaRPr lang="en-US" sz="38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96535680"/>
              </p:ext>
            </p:extLst>
          </p:nvPr>
        </p:nvGraphicFramePr>
        <p:xfrm>
          <a:off x="13716000" y="13487400"/>
          <a:ext cx="80010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23"/>
                <a:gridCol w="1636569"/>
                <a:gridCol w="1454728"/>
                <a:gridCol w="1091045"/>
                <a:gridCol w="1091045"/>
                <a:gridCol w="1091045"/>
                <a:gridCol w="1091045"/>
              </a:tblGrid>
              <a:tr h="41481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doni MT Condensed" pitchFamily="18" charset="0"/>
                        </a:rPr>
                        <a:t>Id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doni MT Condensed" pitchFamily="18" charset="0"/>
                        </a:rPr>
                        <a:t>Player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doni MT Condensed" pitchFamily="18" charset="0"/>
                        </a:rPr>
                        <a:t>Team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doni MT Condensed" pitchFamily="18" charset="0"/>
                        </a:rPr>
                        <a:t>Season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doni MT Condensed" pitchFamily="18" charset="0"/>
                        </a:rPr>
                        <a:t>Points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doni MT Condensed" pitchFamily="18" charset="0"/>
                        </a:rPr>
                        <a:t>Assists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Bodoni MT Condensed" pitchFamily="18" charset="0"/>
                        </a:rPr>
                        <a:t>Blocks</a:t>
                      </a:r>
                      <a:endParaRPr lang="en-US" sz="3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811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t</a:t>
                      </a:r>
                      <a:r>
                        <a:rPr lang="en-US" sz="3200" baseline="-25000" dirty="0" smtClean="0">
                          <a:latin typeface="Bodoni MT Condensed" pitchFamily="18" charset="0"/>
                        </a:rPr>
                        <a:t>1</a:t>
                      </a:r>
                      <a:endParaRPr lang="en-US" sz="3200" baseline="-250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Lamar Odom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LA Clippers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2003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30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11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12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811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t</a:t>
                      </a:r>
                      <a:r>
                        <a:rPr lang="en-US" sz="3200" baseline="-25000" dirty="0" smtClean="0">
                          <a:latin typeface="Bodoni MT Condensed" pitchFamily="18" charset="0"/>
                        </a:rPr>
                        <a:t>2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Eddie House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Bodoni MT Condensed" pitchFamily="18" charset="0"/>
                        </a:rPr>
                        <a:t>Miami Heat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2003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29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7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8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811"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t</a:t>
                      </a:r>
                      <a:r>
                        <a:rPr lang="en-US" sz="3200" baseline="-25000" dirty="0" smtClean="0">
                          <a:latin typeface="Bodoni MT Condensed" pitchFamily="18" charset="0"/>
                        </a:rPr>
                        <a:t>3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Eddie House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Bodoni MT Condensed" pitchFamily="18" charset="0"/>
                        </a:rPr>
                        <a:t>Miami Heat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2003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28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6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9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811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Bodoni MT Condensed" pitchFamily="18" charset="0"/>
                        </a:rPr>
                        <a:t>t</a:t>
                      </a:r>
                      <a:r>
                        <a:rPr lang="en-US" sz="3200" baseline="-25000" dirty="0" smtClean="0">
                          <a:latin typeface="Bodoni MT Condensed" pitchFamily="18" charset="0"/>
                        </a:rPr>
                        <a:t>4</a:t>
                      </a:r>
                      <a:endParaRPr lang="en-US" sz="3200" dirty="0" smtClean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Lamar</a:t>
                      </a:r>
                      <a:r>
                        <a:rPr lang="en-US" sz="3200" baseline="0" dirty="0" smtClean="0">
                          <a:latin typeface="Bodoni MT Condensed" pitchFamily="18" charset="0"/>
                        </a:rPr>
                        <a:t> Odom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Miami Heat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2004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32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9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13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811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Bodoni MT Condensed" pitchFamily="18" charset="0"/>
                        </a:rPr>
                        <a:t>t</a:t>
                      </a:r>
                      <a:r>
                        <a:rPr lang="en-US" sz="3200" baseline="-25000" dirty="0" smtClean="0">
                          <a:latin typeface="Bodoni MT Condensed" pitchFamily="18" charset="0"/>
                        </a:rPr>
                        <a:t>5</a:t>
                      </a:r>
                      <a:endParaRPr lang="en-US" sz="3200" dirty="0" smtClean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Lamar Odom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Miami Heat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2004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28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11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6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811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Bodoni MT Condensed" pitchFamily="18" charset="0"/>
                        </a:rPr>
                        <a:t>t</a:t>
                      </a:r>
                      <a:r>
                        <a:rPr lang="en-US" sz="3200" baseline="-25000" dirty="0" smtClean="0">
                          <a:latin typeface="Bodoni MT Condensed" pitchFamily="18" charset="0"/>
                        </a:rPr>
                        <a:t>6</a:t>
                      </a:r>
                      <a:endParaRPr lang="en-US" sz="3200" dirty="0" smtClean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Lamar Odom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Bodoni MT Condensed" pitchFamily="18" charset="0"/>
                        </a:rPr>
                        <a:t>Miami Heat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2004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29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9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7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811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smtClean="0">
                          <a:latin typeface="Bodoni MT Condensed" pitchFamily="18" charset="0"/>
                        </a:rPr>
                        <a:t>t</a:t>
                      </a:r>
                      <a:r>
                        <a:rPr lang="en-US" sz="3200" baseline="-25000" dirty="0" smtClean="0">
                          <a:latin typeface="Bodoni MT Condensed" pitchFamily="18" charset="0"/>
                        </a:rPr>
                        <a:t>7</a:t>
                      </a:r>
                      <a:endParaRPr lang="en-US" sz="3200" dirty="0" smtClean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Eddie House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 smtClean="0">
                          <a:latin typeface="Bodoni MT Condensed" pitchFamily="18" charset="0"/>
                        </a:rPr>
                        <a:t>LA Clippers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2004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30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11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>
                          <a:latin typeface="Bodoni MT Condensed" pitchFamily="18" charset="0"/>
                        </a:rPr>
                        <a:t>10</a:t>
                      </a:r>
                      <a:endParaRPr lang="en-US" sz="3200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14811"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1" u="none" dirty="0" smtClean="0">
                          <a:latin typeface="Bodoni MT Condensed" pitchFamily="18" charset="0"/>
                        </a:rPr>
                        <a:t>t</a:t>
                      </a:r>
                      <a:r>
                        <a:rPr lang="en-US" sz="3200" b="0" i="1" u="none" baseline="-25000" dirty="0" smtClean="0">
                          <a:latin typeface="Bodoni MT Condensed" pitchFamily="18" charset="0"/>
                        </a:rPr>
                        <a:t>8</a:t>
                      </a:r>
                      <a:endParaRPr lang="en-US" sz="3200" b="0" i="1" u="none" dirty="0" smtClean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 i="1" u="none" dirty="0" smtClean="0">
                          <a:latin typeface="Bodoni MT Condensed" pitchFamily="18" charset="0"/>
                        </a:rPr>
                        <a:t>Lamar Odom</a:t>
                      </a:r>
                      <a:endParaRPr lang="en-US" sz="3200" b="0" i="1" u="none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1" u="none" dirty="0" smtClean="0">
                          <a:latin typeface="Bodoni MT Condensed" pitchFamily="18" charset="0"/>
                        </a:rPr>
                        <a:t>Miami Heat</a:t>
                      </a: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1" u="none" dirty="0" smtClean="0">
                          <a:latin typeface="Bodoni MT Condensed" pitchFamily="18" charset="0"/>
                        </a:rPr>
                        <a:t>2004</a:t>
                      </a:r>
                      <a:endParaRPr lang="en-US" sz="3200" b="0" i="1" u="none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1" u="none" dirty="0" smtClean="0">
                          <a:latin typeface="Bodoni MT Condensed" pitchFamily="18" charset="0"/>
                        </a:rPr>
                        <a:t>30</a:t>
                      </a:r>
                      <a:endParaRPr lang="en-US" sz="3200" b="0" i="1" u="none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1" u="none" dirty="0" smtClean="0">
                          <a:latin typeface="Bodoni MT Condensed" pitchFamily="18" charset="0"/>
                        </a:rPr>
                        <a:t>11</a:t>
                      </a:r>
                      <a:endParaRPr lang="en-US" sz="3200" b="0" i="1" u="none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1" u="none" dirty="0" smtClean="0">
                          <a:latin typeface="Bodoni MT Condensed" pitchFamily="18" charset="0"/>
                        </a:rPr>
                        <a:t>11</a:t>
                      </a:r>
                      <a:endParaRPr lang="en-US" sz="3200" b="0" i="1" u="none" dirty="0">
                        <a:latin typeface="Bodoni MT Condensed" pitchFamily="18" charset="0"/>
                      </a:endParaRPr>
                    </a:p>
                  </a:txBody>
                  <a:tcPr marL="45720" marR="457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Left Brace 20"/>
          <p:cNvSpPr/>
          <p:nvPr/>
        </p:nvSpPr>
        <p:spPr>
          <a:xfrm rot="5400000">
            <a:off x="16106824" y="11164330"/>
            <a:ext cx="457200" cy="418894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Left Brace 58"/>
          <p:cNvSpPr/>
          <p:nvPr/>
        </p:nvSpPr>
        <p:spPr>
          <a:xfrm rot="5400000">
            <a:off x="19846782" y="11613312"/>
            <a:ext cx="457200" cy="3290976"/>
          </a:xfrm>
          <a:prstGeom prst="lef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038298" y="1240819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latin typeface="French Script MT" panose="03020402040607040605" pitchFamily="66" charset="0"/>
                <a:cs typeface="Arial" pitchFamily="34" charset="0"/>
              </a:rPr>
              <a:t>D</a:t>
            </a:r>
            <a:endParaRPr lang="en-US" sz="4000" b="1" i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728705" y="1240819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chemeClr val="tx2"/>
                </a:solidFill>
                <a:latin typeface="French Script MT" panose="03020402040607040605" pitchFamily="66" charset="0"/>
                <a:cs typeface="Arial" pitchFamily="34" charset="0"/>
              </a:rPr>
              <a:t>M</a:t>
            </a:r>
            <a:endParaRPr lang="en-US" sz="4000" b="1" i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914399" y="25603200"/>
            <a:ext cx="10058401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Challenges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1" y="28265051"/>
            <a:ext cx="831313" cy="1654312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11532471" y="29841274"/>
            <a:ext cx="1269129" cy="4001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2000" dirty="0" smtClean="0">
                <a:latin typeface="Arial" pitchFamily="34" charset="0"/>
                <a:cs typeface="Arial" pitchFamily="34" charset="0"/>
              </a:rPr>
              <a:t>Database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19482168" y="27269584"/>
            <a:ext cx="2238702" cy="2500969"/>
          </a:xfrm>
          <a:prstGeom prst="roundRect">
            <a:avLst>
              <a:gd name="adj" fmla="val 8812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rIns="9144" rtlCol="0" anchor="t"/>
          <a:lstStyle/>
          <a:p>
            <a:pPr algn="ctr"/>
            <a:r>
              <a:rPr lang="en-US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Rules &amp;</a:t>
            </a:r>
          </a:p>
          <a:p>
            <a:pPr algn="ctr"/>
            <a:r>
              <a:rPr lang="en-US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Templates</a:t>
            </a:r>
            <a:endParaRPr lang="en-US" sz="3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9659600" y="28595655"/>
            <a:ext cx="1883838" cy="41549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91440" tIns="0" rIns="91429" bIns="0" rtlCol="0">
            <a:spAutoFit/>
          </a:bodyPr>
          <a:lstStyle/>
          <a:p>
            <a:pPr algn="ctr"/>
            <a:r>
              <a:rPr lang="en-US" sz="2700" dirty="0" smtClean="0">
                <a:latin typeface="Arial" pitchFamily="34" charset="0"/>
                <a:cs typeface="Arial" pitchFamily="34" charset="0"/>
              </a:rPr>
              <a:t>Translation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9659600" y="29182618"/>
            <a:ext cx="1883838" cy="41549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91440" tIns="0" rIns="91429" bIns="0" rtlCol="0">
            <a:spAutoFit/>
          </a:bodyPr>
          <a:lstStyle/>
          <a:p>
            <a:pPr algn="ctr"/>
            <a:r>
              <a:rPr lang="en-US" sz="2700" dirty="0" smtClean="0">
                <a:latin typeface="Arial" pitchFamily="34" charset="0"/>
                <a:cs typeface="Arial" pitchFamily="34" charset="0"/>
              </a:rPr>
              <a:t>Ranking</a:t>
            </a:r>
            <a:endParaRPr lang="en-U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9831121" y="31012360"/>
            <a:ext cx="1540795" cy="523220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91440" tIns="0" rIns="91429" bIns="0" rtlCol="0">
            <a:spAutoFit/>
          </a:bodyPr>
          <a:lstStyle/>
          <a:p>
            <a:pPr algn="ctr"/>
            <a:r>
              <a:rPr lang="en-US" sz="3400" dirty="0" smtClean="0">
                <a:latin typeface="Arial" pitchFamily="34" charset="0"/>
                <a:cs typeface="Arial" pitchFamily="34" charset="0"/>
              </a:rPr>
              <a:t>Stories</a:t>
            </a:r>
            <a:endParaRPr 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6512030" y="30418237"/>
            <a:ext cx="1915898" cy="41549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91440" tIns="0" rIns="91429" bIns="0" rtlCol="0">
            <a:spAutoFit/>
          </a:bodyPr>
          <a:lstStyle/>
          <a:p>
            <a:pPr algn="ctr"/>
            <a:r>
              <a:rPr lang="en-US" sz="2700" dirty="0" smtClean="0">
                <a:latin typeface="Arial" pitchFamily="34" charset="0"/>
                <a:cs typeface="Arial" pitchFamily="34" charset="0"/>
              </a:rPr>
              <a:t>Search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6512030" y="31092229"/>
            <a:ext cx="1915898" cy="41549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lIns="91440" tIns="0" rIns="91429" bIns="0" rtlCol="0">
            <a:spAutoFit/>
          </a:bodyPr>
          <a:lstStyle/>
          <a:p>
            <a:pPr algn="ctr"/>
            <a:r>
              <a:rPr lang="en-US" sz="2700" dirty="0" smtClean="0">
                <a:latin typeface="Arial" pitchFamily="34" charset="0"/>
                <a:cs typeface="Arial" pitchFamily="34" charset="0"/>
              </a:rPr>
              <a:t>Exploration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512029" y="31748135"/>
            <a:ext cx="1915899" cy="41549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91440" tIns="0" rIns="91429" bIns="0" rtlCol="0">
            <a:spAutoFit/>
          </a:bodyPr>
          <a:lstStyle/>
          <a:p>
            <a:pPr algn="ctr"/>
            <a:r>
              <a:rPr lang="en-US" sz="2700" dirty="0" smtClean="0">
                <a:latin typeface="Arial" pitchFamily="34" charset="0"/>
                <a:cs typeface="Arial" pitchFamily="34" charset="0"/>
              </a:rPr>
              <a:t>Analytics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16326136" y="30231060"/>
            <a:ext cx="2286001" cy="2084665"/>
          </a:xfrm>
          <a:prstGeom prst="roundRect">
            <a:avLst>
              <a:gd name="adj" fmla="val 8709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16023836" y="27355392"/>
            <a:ext cx="2858464" cy="415498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91440" tIns="0" rIns="91429" bIns="0" rtlCol="0">
            <a:spAutoFit/>
          </a:bodyPr>
          <a:lstStyle/>
          <a:p>
            <a:pPr algn="ctr"/>
            <a:r>
              <a:rPr lang="en-US" sz="2700" dirty="0" smtClean="0">
                <a:latin typeface="Arial" pitchFamily="34" charset="0"/>
                <a:cs typeface="Arial" pitchFamily="34" charset="0"/>
              </a:rPr>
              <a:t>Situational Facts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6023835" y="27981817"/>
            <a:ext cx="2858465" cy="83099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45720" tIns="0" rIns="45720" bIns="0" rtlCol="0">
            <a:spAutoFit/>
          </a:bodyPr>
          <a:lstStyle/>
          <a:p>
            <a:pPr algn="ctr"/>
            <a:r>
              <a:rPr lang="en-US" sz="2700" dirty="0" smtClean="0">
                <a:latin typeface="Arial" pitchFamily="34" charset="0"/>
                <a:cs typeface="Arial" pitchFamily="34" charset="0"/>
              </a:rPr>
              <a:t>Prominent Streaks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6023835" y="29029817"/>
            <a:ext cx="2858465" cy="830997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lIns="91440" tIns="0" rIns="91429" bIns="0" rtlCol="0">
            <a:spAutoFit/>
          </a:bodyPr>
          <a:lstStyle/>
          <a:p>
            <a:pPr algn="ctr"/>
            <a:r>
              <a:rPr lang="en-US" sz="2700" dirty="0" smtClean="0">
                <a:latin typeface="Arial" pitchFamily="34" charset="0"/>
                <a:cs typeface="Arial" pitchFamily="34" charset="0"/>
              </a:rPr>
              <a:t>One-of-the-Few Objects</a:t>
            </a:r>
          </a:p>
        </p:txBody>
      </p:sp>
      <p:sp>
        <p:nvSpPr>
          <p:cNvPr id="89" name="Rounded Rectangle 88"/>
          <p:cNvSpPr/>
          <p:nvPr/>
        </p:nvSpPr>
        <p:spPr>
          <a:xfrm>
            <a:off x="15905029" y="26692069"/>
            <a:ext cx="3096067" cy="3362816"/>
          </a:xfrm>
          <a:prstGeom prst="roundRect">
            <a:avLst>
              <a:gd name="adj" fmla="val 7952"/>
            </a:avLst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Facts</a:t>
            </a:r>
            <a:endParaRPr lang="en-US" sz="3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1658599" y="25603200"/>
            <a:ext cx="10058401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System Architecture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22174206" y="29939456"/>
            <a:ext cx="10058394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Funding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90" y="31294566"/>
            <a:ext cx="2848116" cy="100584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1605" y="31294566"/>
            <a:ext cx="2514601" cy="100584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4206" y="31135320"/>
            <a:ext cx="1323675" cy="132588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6070" y="31135320"/>
            <a:ext cx="1336118" cy="1325880"/>
          </a:xfrm>
          <a:prstGeom prst="rect">
            <a:avLst/>
          </a:prstGeom>
        </p:spPr>
      </p:pic>
      <p:cxnSp>
        <p:nvCxnSpPr>
          <p:cNvPr id="103" name="Straight Arrow Connector 102"/>
          <p:cNvCxnSpPr/>
          <p:nvPr/>
        </p:nvCxnSpPr>
        <p:spPr>
          <a:xfrm>
            <a:off x="19001098" y="29075259"/>
            <a:ext cx="481070" cy="844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2490800" y="29091568"/>
            <a:ext cx="436928" cy="6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20601519" y="29784184"/>
            <a:ext cx="0" cy="121324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15448864" y="31309463"/>
            <a:ext cx="873856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500459" y="24134444"/>
            <a:ext cx="4720587" cy="6743695"/>
          </a:xfrm>
          <a:prstGeom prst="rect">
            <a:avLst/>
          </a:prstGeom>
        </p:spPr>
      </p:pic>
      <p:sp>
        <p:nvSpPr>
          <p:cNvPr id="115" name="Rectangle 114"/>
          <p:cNvSpPr/>
          <p:nvPr/>
        </p:nvSpPr>
        <p:spPr>
          <a:xfrm>
            <a:off x="22174207" y="24231600"/>
            <a:ext cx="10058393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Experiment Results</a:t>
            </a:r>
            <a:endParaRPr lang="en-US" sz="60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2229070" y="25772641"/>
            <a:ext cx="66293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NBA dataset: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|D| = 5</a:t>
            </a:r>
          </a:p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|M| = 7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27442722" y="23295114"/>
            <a:ext cx="3646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Arial" pitchFamily="34" charset="0"/>
                <a:cs typeface="Arial" pitchFamily="34" charset="0"/>
              </a:rPr>
              <a:t>Main Interface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38452926" y="13944600"/>
            <a:ext cx="357121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latin typeface="Arial" pitchFamily="34" charset="0"/>
                <a:cs typeface="Arial" pitchFamily="34" charset="0"/>
              </a:rPr>
              <a:t>Similar Stories</a:t>
            </a:r>
            <a:endParaRPr lang="en-US" sz="3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698" y="29489399"/>
            <a:ext cx="2674233" cy="2674233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2906537" y="30193208"/>
            <a:ext cx="7098463" cy="1323439"/>
          </a:xfrm>
          <a:prstGeom prst="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txBody>
          <a:bodyPr wrap="square" lIns="91440" rtlCol="0" anchor="ctr" anchorCtr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en-US" sz="8000" dirty="0" smtClean="0">
                <a:latin typeface="BrowalliaUPC" pitchFamily="34" charset="-34"/>
                <a:cs typeface="BrowalliaUPC" pitchFamily="34" charset="-34"/>
              </a:rPr>
              <a:t>idir.uta.edu/</a:t>
            </a:r>
            <a:r>
              <a:rPr lang="en-US" sz="8000" dirty="0" err="1" smtClean="0">
                <a:latin typeface="BrowalliaUPC" pitchFamily="34" charset="-34"/>
                <a:cs typeface="BrowalliaUPC" pitchFamily="34" charset="-34"/>
              </a:rPr>
              <a:t>factwatcher</a:t>
            </a:r>
            <a:endParaRPr lang="en-US" sz="8000" dirty="0" smtClean="0">
              <a:latin typeface="BrowalliaUPC" pitchFamily="34" charset="-34"/>
              <a:cs typeface="BrowalliaUPC" pitchFamily="34" charset="-34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15462912" y="29094602"/>
            <a:ext cx="436928" cy="639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8" idx="1"/>
            <a:endCxn id="83" idx="3"/>
          </p:cNvCxnSpPr>
          <p:nvPr/>
        </p:nvCxnSpPr>
        <p:spPr>
          <a:xfrm flipH="1" flipV="1">
            <a:off x="18612137" y="31273393"/>
            <a:ext cx="1218984" cy="577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800" y="6400800"/>
            <a:ext cx="5715000" cy="7379417"/>
          </a:xfrm>
          <a:prstGeom prst="rect">
            <a:avLst/>
          </a:prstGeom>
        </p:spPr>
      </p:pic>
      <p:sp>
        <p:nvSpPr>
          <p:cNvPr id="95" name="TextBox 94"/>
          <p:cNvSpPr txBox="1"/>
          <p:nvPr/>
        </p:nvSpPr>
        <p:spPr>
          <a:xfrm rot="5400000">
            <a:off x="35968823" y="14393424"/>
            <a:ext cx="19704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latin typeface="Arial" pitchFamily="34" charset="0"/>
                <a:cs typeface="Arial" pitchFamily="34" charset="0"/>
              </a:rPr>
              <a:t>Ranking</a:t>
            </a:r>
            <a:endParaRPr lang="en-US" sz="3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 rot="5400000">
            <a:off x="35968823" y="19213826"/>
            <a:ext cx="19704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>
                <a:latin typeface="Arial" pitchFamily="34" charset="0"/>
                <a:cs typeface="Arial" pitchFamily="34" charset="0"/>
              </a:rPr>
              <a:t>Facets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6126" y="14859000"/>
            <a:ext cx="4406348" cy="4572000"/>
          </a:xfrm>
          <a:prstGeom prst="rect">
            <a:avLst/>
          </a:prstGeom>
        </p:spPr>
      </p:pic>
      <p:sp>
        <p:nvSpPr>
          <p:cNvPr id="97" name="TextBox 96"/>
          <p:cNvSpPr txBox="1"/>
          <p:nvPr/>
        </p:nvSpPr>
        <p:spPr>
          <a:xfrm>
            <a:off x="36810597" y="23317200"/>
            <a:ext cx="6166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" pitchFamily="34" charset="0"/>
                <a:cs typeface="Arial" pitchFamily="34" charset="0"/>
              </a:rPr>
              <a:t>Comparison of Players</a:t>
            </a:r>
            <a:endParaRPr lang="en-U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3600" y="6172200"/>
            <a:ext cx="4368334" cy="376497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78703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2541</TotalTime>
  <Words>668</Words>
  <Application>Microsoft Office PowerPoint</Application>
  <PresentationFormat>Custom</PresentationFormat>
  <Paragraphs>135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naeemul</dc:creator>
  <cp:lastModifiedBy>Chengkai</cp:lastModifiedBy>
  <cp:revision>141</cp:revision>
  <dcterms:created xsi:type="dcterms:W3CDTF">2014-08-23T18:50:41Z</dcterms:created>
  <dcterms:modified xsi:type="dcterms:W3CDTF">2014-08-29T18:06:00Z</dcterms:modified>
</cp:coreProperties>
</file>