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42803763" cy="30275213"/>
  <p:notesSz cx="7315200" cy="9601200"/>
  <p:defaultTextStyle>
    <a:defPPr>
      <a:defRPr lang="en-US"/>
    </a:defPPr>
    <a:lvl1pPr marL="0" algn="l" defTabSz="4175809" rtl="0" eaLnBrk="1" latinLnBrk="0" hangingPunct="1">
      <a:defRPr sz="8200" kern="1200">
        <a:solidFill>
          <a:schemeClr val="tx1"/>
        </a:solidFill>
        <a:latin typeface="+mn-lt"/>
        <a:ea typeface="+mn-ea"/>
        <a:cs typeface="+mn-cs"/>
      </a:defRPr>
    </a:lvl1pPr>
    <a:lvl2pPr marL="2087904" algn="l" defTabSz="4175809" rtl="0" eaLnBrk="1" latinLnBrk="0" hangingPunct="1">
      <a:defRPr sz="8200" kern="1200">
        <a:solidFill>
          <a:schemeClr val="tx1"/>
        </a:solidFill>
        <a:latin typeface="+mn-lt"/>
        <a:ea typeface="+mn-ea"/>
        <a:cs typeface="+mn-cs"/>
      </a:defRPr>
    </a:lvl2pPr>
    <a:lvl3pPr marL="4175809" algn="l" defTabSz="4175809" rtl="0" eaLnBrk="1" latinLnBrk="0" hangingPunct="1">
      <a:defRPr sz="8200" kern="1200">
        <a:solidFill>
          <a:schemeClr val="tx1"/>
        </a:solidFill>
        <a:latin typeface="+mn-lt"/>
        <a:ea typeface="+mn-ea"/>
        <a:cs typeface="+mn-cs"/>
      </a:defRPr>
    </a:lvl3pPr>
    <a:lvl4pPr marL="6263713" algn="l" defTabSz="4175809" rtl="0" eaLnBrk="1" latinLnBrk="0" hangingPunct="1">
      <a:defRPr sz="8200" kern="1200">
        <a:solidFill>
          <a:schemeClr val="tx1"/>
        </a:solidFill>
        <a:latin typeface="+mn-lt"/>
        <a:ea typeface="+mn-ea"/>
        <a:cs typeface="+mn-cs"/>
      </a:defRPr>
    </a:lvl4pPr>
    <a:lvl5pPr marL="8351618" algn="l" defTabSz="4175809" rtl="0" eaLnBrk="1" latinLnBrk="0" hangingPunct="1">
      <a:defRPr sz="8200" kern="1200">
        <a:solidFill>
          <a:schemeClr val="tx1"/>
        </a:solidFill>
        <a:latin typeface="+mn-lt"/>
        <a:ea typeface="+mn-ea"/>
        <a:cs typeface="+mn-cs"/>
      </a:defRPr>
    </a:lvl5pPr>
    <a:lvl6pPr marL="10439522" algn="l" defTabSz="4175809" rtl="0" eaLnBrk="1" latinLnBrk="0" hangingPunct="1">
      <a:defRPr sz="8200" kern="1200">
        <a:solidFill>
          <a:schemeClr val="tx1"/>
        </a:solidFill>
        <a:latin typeface="+mn-lt"/>
        <a:ea typeface="+mn-ea"/>
        <a:cs typeface="+mn-cs"/>
      </a:defRPr>
    </a:lvl6pPr>
    <a:lvl7pPr marL="12527426" algn="l" defTabSz="4175809" rtl="0" eaLnBrk="1" latinLnBrk="0" hangingPunct="1">
      <a:defRPr sz="8200" kern="1200">
        <a:solidFill>
          <a:schemeClr val="tx1"/>
        </a:solidFill>
        <a:latin typeface="+mn-lt"/>
        <a:ea typeface="+mn-ea"/>
        <a:cs typeface="+mn-cs"/>
      </a:defRPr>
    </a:lvl7pPr>
    <a:lvl8pPr marL="14615331" algn="l" defTabSz="4175809" rtl="0" eaLnBrk="1" latinLnBrk="0" hangingPunct="1">
      <a:defRPr sz="8200" kern="1200">
        <a:solidFill>
          <a:schemeClr val="tx1"/>
        </a:solidFill>
        <a:latin typeface="+mn-lt"/>
        <a:ea typeface="+mn-ea"/>
        <a:cs typeface="+mn-cs"/>
      </a:defRPr>
    </a:lvl8pPr>
    <a:lvl9pPr marL="16703235" algn="l" defTabSz="4175809" rtl="0" eaLnBrk="1" latinLnBrk="0" hangingPunct="1">
      <a:defRPr sz="82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797" autoAdjust="0"/>
  </p:normalViewPr>
  <p:slideViewPr>
    <p:cSldViewPr>
      <p:cViewPr>
        <p:scale>
          <a:sx n="30" d="100"/>
          <a:sy n="30" d="100"/>
        </p:scale>
        <p:origin x="-114" y="-108"/>
      </p:cViewPr>
      <p:guideLst>
        <p:guide orient="horz" pos="9536"/>
        <p:guide pos="13482"/>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nandish\Project\svnCode\GQBE\edbt2014\figures\singleQueryProcessingTimeAllQueri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479298670435991"/>
          <c:y val="4.8619469592797018E-2"/>
          <c:w val="0.85503278420535478"/>
          <c:h val="0.66003240925238515"/>
        </c:manualLayout>
      </c:layout>
      <c:barChart>
        <c:barDir val="col"/>
        <c:grouping val="clustered"/>
        <c:varyColors val="0"/>
        <c:ser>
          <c:idx val="0"/>
          <c:order val="0"/>
          <c:tx>
            <c:strRef>
              <c:f>Sheet1!$B$5</c:f>
              <c:strCache>
                <c:ptCount val="1"/>
                <c:pt idx="0">
                  <c:v>GQBE</c:v>
                </c:pt>
              </c:strCache>
            </c:strRef>
          </c:tx>
          <c:spPr>
            <a:pattFill prst="smCheck">
              <a:fgClr>
                <a:schemeClr val="tx2">
                  <a:lumMod val="60000"/>
                  <a:lumOff val="40000"/>
                </a:schemeClr>
              </a:fgClr>
              <a:bgClr>
                <a:schemeClr val="bg1"/>
              </a:bgClr>
            </a:pattFill>
            <a:ln>
              <a:solidFill>
                <a:schemeClr val="tx1"/>
              </a:solidFill>
            </a:ln>
          </c:spPr>
          <c:invertIfNegative val="0"/>
          <c:cat>
            <c:strRef>
              <c:f>Sheet1!$A$6:$A$25</c:f>
              <c:strCache>
                <c:ptCount val="20"/>
                <c:pt idx="0">
                  <c:v>F1</c:v>
                </c:pt>
                <c:pt idx="1">
                  <c:v>F2</c:v>
                </c:pt>
                <c:pt idx="2">
                  <c:v>F3</c:v>
                </c:pt>
                <c:pt idx="3">
                  <c:v>F4</c:v>
                </c:pt>
                <c:pt idx="4">
                  <c:v>F5</c:v>
                </c:pt>
                <c:pt idx="5">
                  <c:v>F6</c:v>
                </c:pt>
                <c:pt idx="6">
                  <c:v>F7</c:v>
                </c:pt>
                <c:pt idx="7">
                  <c:v>F8</c:v>
                </c:pt>
                <c:pt idx="8">
                  <c:v>F9</c:v>
                </c:pt>
                <c:pt idx="9">
                  <c:v>F10</c:v>
                </c:pt>
                <c:pt idx="10">
                  <c:v>F11</c:v>
                </c:pt>
                <c:pt idx="11">
                  <c:v>F12</c:v>
                </c:pt>
                <c:pt idx="12">
                  <c:v>F13</c:v>
                </c:pt>
                <c:pt idx="13">
                  <c:v>F14</c:v>
                </c:pt>
                <c:pt idx="14">
                  <c:v>F15</c:v>
                </c:pt>
                <c:pt idx="15">
                  <c:v>F16</c:v>
                </c:pt>
                <c:pt idx="16">
                  <c:v>F17</c:v>
                </c:pt>
                <c:pt idx="17">
                  <c:v>F18</c:v>
                </c:pt>
                <c:pt idx="18">
                  <c:v>F19</c:v>
                </c:pt>
                <c:pt idx="19">
                  <c:v>F20</c:v>
                </c:pt>
              </c:strCache>
            </c:strRef>
          </c:cat>
          <c:val>
            <c:numRef>
              <c:f>Sheet1!$B$6:$B$25</c:f>
              <c:numCache>
                <c:formatCode>General</c:formatCode>
                <c:ptCount val="20"/>
                <c:pt idx="0">
                  <c:v>7.8159999999999989</c:v>
                </c:pt>
                <c:pt idx="1">
                  <c:v>3.4649999999999999</c:v>
                </c:pt>
                <c:pt idx="2">
                  <c:v>1.3819999999999997</c:v>
                </c:pt>
                <c:pt idx="3">
                  <c:v>552.43499999999983</c:v>
                </c:pt>
                <c:pt idx="4">
                  <c:v>4.1179999999999994</c:v>
                </c:pt>
                <c:pt idx="5">
                  <c:v>1.609</c:v>
                </c:pt>
                <c:pt idx="6">
                  <c:v>1.073</c:v>
                </c:pt>
                <c:pt idx="7">
                  <c:v>9.6760000000000002</c:v>
                </c:pt>
                <c:pt idx="8">
                  <c:v>0.97100000000000009</c:v>
                </c:pt>
                <c:pt idx="9">
                  <c:v>0.99199999999999999</c:v>
                </c:pt>
                <c:pt idx="10">
                  <c:v>5.4039999999999999</c:v>
                </c:pt>
                <c:pt idx="11">
                  <c:v>1.4229999999999998</c:v>
                </c:pt>
                <c:pt idx="12">
                  <c:v>0.68400000000000005</c:v>
                </c:pt>
                <c:pt idx="13">
                  <c:v>1.02</c:v>
                </c:pt>
                <c:pt idx="14">
                  <c:v>0.96300000000000008</c:v>
                </c:pt>
                <c:pt idx="15">
                  <c:v>5.343</c:v>
                </c:pt>
                <c:pt idx="16">
                  <c:v>8.5309999999999988</c:v>
                </c:pt>
                <c:pt idx="17">
                  <c:v>20.364999999999995</c:v>
                </c:pt>
                <c:pt idx="18">
                  <c:v>51.768000000000008</c:v>
                </c:pt>
                <c:pt idx="19">
                  <c:v>1.837</c:v>
                </c:pt>
              </c:numCache>
            </c:numRef>
          </c:val>
        </c:ser>
        <c:ser>
          <c:idx val="1"/>
          <c:order val="1"/>
          <c:tx>
            <c:strRef>
              <c:f>Sheet1!$C$5</c:f>
              <c:strCache>
                <c:ptCount val="1"/>
                <c:pt idx="0">
                  <c:v>NESS</c:v>
                </c:pt>
              </c:strCache>
            </c:strRef>
          </c:tx>
          <c:spPr>
            <a:pattFill prst="dkUpDiag">
              <a:fgClr>
                <a:schemeClr val="tx1"/>
              </a:fgClr>
              <a:bgClr>
                <a:schemeClr val="bg1"/>
              </a:bgClr>
            </a:pattFill>
            <a:ln>
              <a:solidFill>
                <a:schemeClr val="tx1"/>
              </a:solidFill>
            </a:ln>
          </c:spPr>
          <c:invertIfNegative val="0"/>
          <c:cat>
            <c:strRef>
              <c:f>Sheet1!$A$6:$A$25</c:f>
              <c:strCache>
                <c:ptCount val="20"/>
                <c:pt idx="0">
                  <c:v>F1</c:v>
                </c:pt>
                <c:pt idx="1">
                  <c:v>F2</c:v>
                </c:pt>
                <c:pt idx="2">
                  <c:v>F3</c:v>
                </c:pt>
                <c:pt idx="3">
                  <c:v>F4</c:v>
                </c:pt>
                <c:pt idx="4">
                  <c:v>F5</c:v>
                </c:pt>
                <c:pt idx="5">
                  <c:v>F6</c:v>
                </c:pt>
                <c:pt idx="6">
                  <c:v>F7</c:v>
                </c:pt>
                <c:pt idx="7">
                  <c:v>F8</c:v>
                </c:pt>
                <c:pt idx="8">
                  <c:v>F9</c:v>
                </c:pt>
                <c:pt idx="9">
                  <c:v>F10</c:v>
                </c:pt>
                <c:pt idx="10">
                  <c:v>F11</c:v>
                </c:pt>
                <c:pt idx="11">
                  <c:v>F12</c:v>
                </c:pt>
                <c:pt idx="12">
                  <c:v>F13</c:v>
                </c:pt>
                <c:pt idx="13">
                  <c:v>F14</c:v>
                </c:pt>
                <c:pt idx="14">
                  <c:v>F15</c:v>
                </c:pt>
                <c:pt idx="15">
                  <c:v>F16</c:v>
                </c:pt>
                <c:pt idx="16">
                  <c:v>F17</c:v>
                </c:pt>
                <c:pt idx="17">
                  <c:v>F18</c:v>
                </c:pt>
                <c:pt idx="18">
                  <c:v>F19</c:v>
                </c:pt>
                <c:pt idx="19">
                  <c:v>F20</c:v>
                </c:pt>
              </c:strCache>
            </c:strRef>
          </c:cat>
          <c:val>
            <c:numRef>
              <c:f>Sheet1!$C$6:$C$25</c:f>
              <c:numCache>
                <c:formatCode>General</c:formatCode>
                <c:ptCount val="20"/>
                <c:pt idx="0">
                  <c:v>22.39</c:v>
                </c:pt>
                <c:pt idx="1">
                  <c:v>14.15</c:v>
                </c:pt>
                <c:pt idx="2">
                  <c:v>6.73</c:v>
                </c:pt>
                <c:pt idx="3">
                  <c:v>20.53</c:v>
                </c:pt>
                <c:pt idx="4">
                  <c:v>17.41</c:v>
                </c:pt>
                <c:pt idx="5">
                  <c:v>12.729999999999999</c:v>
                </c:pt>
                <c:pt idx="6">
                  <c:v>3.16</c:v>
                </c:pt>
                <c:pt idx="7">
                  <c:v>10.99</c:v>
                </c:pt>
                <c:pt idx="8">
                  <c:v>11.18</c:v>
                </c:pt>
                <c:pt idx="9">
                  <c:v>1.58</c:v>
                </c:pt>
                <c:pt idx="10">
                  <c:v>1.1800000000000002</c:v>
                </c:pt>
                <c:pt idx="11">
                  <c:v>11.69</c:v>
                </c:pt>
                <c:pt idx="12">
                  <c:v>11.370000000000001</c:v>
                </c:pt>
                <c:pt idx="13">
                  <c:v>1.1399999999999997</c:v>
                </c:pt>
                <c:pt idx="14">
                  <c:v>1.45</c:v>
                </c:pt>
                <c:pt idx="15">
                  <c:v>14.709999999999999</c:v>
                </c:pt>
                <c:pt idx="16">
                  <c:v>25</c:v>
                </c:pt>
                <c:pt idx="17">
                  <c:v>22.4</c:v>
                </c:pt>
                <c:pt idx="18">
                  <c:v>8.0000000000000016E-2</c:v>
                </c:pt>
                <c:pt idx="19">
                  <c:v>3.4499999999999997</c:v>
                </c:pt>
              </c:numCache>
            </c:numRef>
          </c:val>
        </c:ser>
        <c:ser>
          <c:idx val="2"/>
          <c:order val="2"/>
          <c:tx>
            <c:strRef>
              <c:f>Sheet1!$D$5</c:f>
              <c:strCache>
                <c:ptCount val="1"/>
                <c:pt idx="0">
                  <c:v>Baseline</c:v>
                </c:pt>
              </c:strCache>
            </c:strRef>
          </c:tx>
          <c:spPr>
            <a:pattFill prst="pct20">
              <a:fgClr>
                <a:schemeClr val="accent2"/>
              </a:fgClr>
              <a:bgClr>
                <a:schemeClr val="bg1"/>
              </a:bgClr>
            </a:pattFill>
            <a:ln>
              <a:solidFill>
                <a:schemeClr val="tx1"/>
              </a:solidFill>
            </a:ln>
          </c:spPr>
          <c:invertIfNegative val="0"/>
          <c:cat>
            <c:strRef>
              <c:f>Sheet1!$A$6:$A$25</c:f>
              <c:strCache>
                <c:ptCount val="20"/>
                <c:pt idx="0">
                  <c:v>F1</c:v>
                </c:pt>
                <c:pt idx="1">
                  <c:v>F2</c:v>
                </c:pt>
                <c:pt idx="2">
                  <c:v>F3</c:v>
                </c:pt>
                <c:pt idx="3">
                  <c:v>F4</c:v>
                </c:pt>
                <c:pt idx="4">
                  <c:v>F5</c:v>
                </c:pt>
                <c:pt idx="5">
                  <c:v>F6</c:v>
                </c:pt>
                <c:pt idx="6">
                  <c:v>F7</c:v>
                </c:pt>
                <c:pt idx="7">
                  <c:v>F8</c:v>
                </c:pt>
                <c:pt idx="8">
                  <c:v>F9</c:v>
                </c:pt>
                <c:pt idx="9">
                  <c:v>F10</c:v>
                </c:pt>
                <c:pt idx="10">
                  <c:v>F11</c:v>
                </c:pt>
                <c:pt idx="11">
                  <c:v>F12</c:v>
                </c:pt>
                <c:pt idx="12">
                  <c:v>F13</c:v>
                </c:pt>
                <c:pt idx="13">
                  <c:v>F14</c:v>
                </c:pt>
                <c:pt idx="14">
                  <c:v>F15</c:v>
                </c:pt>
                <c:pt idx="15">
                  <c:v>F16</c:v>
                </c:pt>
                <c:pt idx="16">
                  <c:v>F17</c:v>
                </c:pt>
                <c:pt idx="17">
                  <c:v>F18</c:v>
                </c:pt>
                <c:pt idx="18">
                  <c:v>F19</c:v>
                </c:pt>
                <c:pt idx="19">
                  <c:v>F20</c:v>
                </c:pt>
              </c:strCache>
            </c:strRef>
          </c:cat>
          <c:val>
            <c:numRef>
              <c:f>Sheet1!$D$6:$D$25</c:f>
              <c:numCache>
                <c:formatCode>General</c:formatCode>
                <c:ptCount val="20"/>
                <c:pt idx="0">
                  <c:v>991.51400000000001</c:v>
                </c:pt>
                <c:pt idx="1">
                  <c:v>45.417999999999999</c:v>
                </c:pt>
                <c:pt idx="2">
                  <c:v>64.581000000000003</c:v>
                </c:pt>
                <c:pt idx="3">
                  <c:v>532.79800000000012</c:v>
                </c:pt>
                <c:pt idx="4">
                  <c:v>65.137</c:v>
                </c:pt>
                <c:pt idx="5">
                  <c:v>3.7959999999999998</c:v>
                </c:pt>
                <c:pt idx="6">
                  <c:v>78.518000000000001</c:v>
                </c:pt>
                <c:pt idx="7">
                  <c:v>6.0709999999999997</c:v>
                </c:pt>
                <c:pt idx="8">
                  <c:v>222.91800000000001</c:v>
                </c:pt>
                <c:pt idx="9">
                  <c:v>59.115000000000002</c:v>
                </c:pt>
                <c:pt idx="10">
                  <c:v>192.17899999999997</c:v>
                </c:pt>
                <c:pt idx="11">
                  <c:v>184.99300000000002</c:v>
                </c:pt>
                <c:pt idx="12">
                  <c:v>54.15</c:v>
                </c:pt>
                <c:pt idx="13">
                  <c:v>2.488</c:v>
                </c:pt>
                <c:pt idx="14">
                  <c:v>22.404999999999998</c:v>
                </c:pt>
                <c:pt idx="15">
                  <c:v>6.468</c:v>
                </c:pt>
                <c:pt idx="16">
                  <c:v>988.92899999999997</c:v>
                </c:pt>
                <c:pt idx="17">
                  <c:v>35.873999999999995</c:v>
                </c:pt>
                <c:pt idx="18">
                  <c:v>73.947000000000017</c:v>
                </c:pt>
                <c:pt idx="19">
                  <c:v>10.846</c:v>
                </c:pt>
              </c:numCache>
            </c:numRef>
          </c:val>
        </c:ser>
        <c:dLbls>
          <c:showLegendKey val="0"/>
          <c:showVal val="0"/>
          <c:showCatName val="0"/>
          <c:showSerName val="0"/>
          <c:showPercent val="0"/>
          <c:showBubbleSize val="0"/>
        </c:dLbls>
        <c:gapWidth val="150"/>
        <c:axId val="71162880"/>
        <c:axId val="20907136"/>
      </c:barChart>
      <c:catAx>
        <c:axId val="71162880"/>
        <c:scaling>
          <c:orientation val="minMax"/>
        </c:scaling>
        <c:delete val="0"/>
        <c:axPos val="b"/>
        <c:title>
          <c:tx>
            <c:rich>
              <a:bodyPr/>
              <a:lstStyle/>
              <a:p>
                <a:pPr>
                  <a:defRPr sz="1400" baseline="0"/>
                </a:pPr>
                <a:r>
                  <a:rPr lang="en-US" sz="1400" baseline="0"/>
                  <a:t>Query</a:t>
                </a:r>
              </a:p>
            </c:rich>
          </c:tx>
          <c:layout>
            <c:manualLayout>
              <c:xMode val="edge"/>
              <c:yMode val="edge"/>
              <c:x val="0.51394621206826141"/>
              <c:y val="0.91218627026781884"/>
            </c:manualLayout>
          </c:layout>
          <c:overlay val="0"/>
        </c:title>
        <c:majorTickMark val="out"/>
        <c:minorTickMark val="none"/>
        <c:tickLblPos val="nextTo"/>
        <c:txPr>
          <a:bodyPr/>
          <a:lstStyle/>
          <a:p>
            <a:pPr>
              <a:defRPr sz="1200" baseline="0"/>
            </a:pPr>
            <a:endParaRPr lang="en-US"/>
          </a:p>
        </c:txPr>
        <c:crossAx val="20907136"/>
        <c:crosses val="autoZero"/>
        <c:auto val="1"/>
        <c:lblAlgn val="ctr"/>
        <c:lblOffset val="100"/>
        <c:noMultiLvlLbl val="0"/>
      </c:catAx>
      <c:valAx>
        <c:axId val="20907136"/>
        <c:scaling>
          <c:logBase val="10"/>
          <c:orientation val="minMax"/>
          <c:min val="1"/>
        </c:scaling>
        <c:delete val="0"/>
        <c:axPos val="l"/>
        <c:title>
          <c:tx>
            <c:rich>
              <a:bodyPr rot="-5400000" vert="horz"/>
              <a:lstStyle/>
              <a:p>
                <a:pPr>
                  <a:defRPr sz="1400" baseline="0"/>
                </a:pPr>
                <a:r>
                  <a:rPr lang="en-US" sz="1400" baseline="0"/>
                  <a:t>Query Processing Time (secs.)</a:t>
                </a:r>
              </a:p>
            </c:rich>
          </c:tx>
          <c:layout>
            <c:manualLayout>
              <c:xMode val="edge"/>
              <c:yMode val="edge"/>
              <c:x val="2.1437899451518218E-2"/>
              <c:y val="4.2908754052802228E-2"/>
            </c:manualLayout>
          </c:layout>
          <c:overlay val="0"/>
        </c:title>
        <c:numFmt formatCode="General" sourceLinked="1"/>
        <c:majorTickMark val="out"/>
        <c:minorTickMark val="none"/>
        <c:tickLblPos val="nextTo"/>
        <c:txPr>
          <a:bodyPr/>
          <a:lstStyle/>
          <a:p>
            <a:pPr>
              <a:defRPr sz="1200" baseline="0"/>
            </a:pPr>
            <a:endParaRPr lang="en-US"/>
          </a:p>
        </c:txPr>
        <c:crossAx val="71162880"/>
        <c:crosses val="autoZero"/>
        <c:crossBetween val="between"/>
      </c:valAx>
      <c:spPr>
        <a:ln>
          <a:solidFill>
            <a:schemeClr val="tx1"/>
          </a:solidFill>
        </a:ln>
      </c:spPr>
    </c:plotArea>
    <c:legend>
      <c:legendPos val="t"/>
      <c:layout>
        <c:manualLayout>
          <c:xMode val="edge"/>
          <c:yMode val="edge"/>
          <c:x val="0.34869357720508576"/>
          <c:y val="4.6296296296296301E-2"/>
          <c:w val="0.35784204875894055"/>
          <c:h val="0.1253838582677165"/>
        </c:manualLayout>
      </c:layout>
      <c:overlay val="1"/>
      <c:txPr>
        <a:bodyPr/>
        <a:lstStyle/>
        <a:p>
          <a:pPr>
            <a:defRPr sz="1400" baseline="0"/>
          </a:pPr>
          <a:endParaRPr lang="en-US"/>
        </a:p>
      </c:txPr>
    </c:legend>
    <c:plotVisOnly val="1"/>
    <c:dispBlanksAs val="gap"/>
    <c:showDLblsOverMax val="0"/>
  </c:chart>
  <c:spPr>
    <a:noFill/>
    <a:ln>
      <a:noFill/>
    </a:ln>
    <a:effectLst/>
  </c:sp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0.12701</cdr:x>
      <cdr:y>0.82696</cdr:y>
    </cdr:from>
    <cdr:to>
      <cdr:x>0.18478</cdr:x>
      <cdr:y>0.91055</cdr:y>
    </cdr:to>
    <cdr:sp macro="" textlink="">
      <cdr:nvSpPr>
        <cdr:cNvPr id="2" name="TextBox 1"/>
        <cdr:cNvSpPr txBox="1"/>
      </cdr:nvSpPr>
      <cdr:spPr>
        <a:xfrm xmlns:a="http://schemas.openxmlformats.org/drawingml/2006/main">
          <a:off x="879472" y="2662371"/>
          <a:ext cx="400039"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12</a:t>
          </a:r>
        </a:p>
      </cdr:txBody>
    </cdr:sp>
  </cdr:relSizeAnchor>
  <cdr:relSizeAnchor xmlns:cdr="http://schemas.openxmlformats.org/drawingml/2006/chartDrawing">
    <cdr:from>
      <cdr:x>0.16552</cdr:x>
      <cdr:y>0.82696</cdr:y>
    </cdr:from>
    <cdr:to>
      <cdr:x>0.21504</cdr:x>
      <cdr:y>0.91055</cdr:y>
    </cdr:to>
    <cdr:sp macro="" textlink="">
      <cdr:nvSpPr>
        <cdr:cNvPr id="3" name="TextBox 1"/>
        <cdr:cNvSpPr txBox="1"/>
      </cdr:nvSpPr>
      <cdr:spPr>
        <a:xfrm xmlns:a="http://schemas.openxmlformats.org/drawingml/2006/main">
          <a:off x="1146141" y="2662371"/>
          <a:ext cx="342910"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13</a:t>
          </a:r>
        </a:p>
      </cdr:txBody>
    </cdr:sp>
  </cdr:relSizeAnchor>
  <cdr:relSizeAnchor xmlns:cdr="http://schemas.openxmlformats.org/drawingml/2006/chartDrawing">
    <cdr:from>
      <cdr:x>0.20817</cdr:x>
      <cdr:y>0.82696</cdr:y>
    </cdr:from>
    <cdr:to>
      <cdr:x>0.25356</cdr:x>
      <cdr:y>0.91055</cdr:y>
    </cdr:to>
    <cdr:sp macro="" textlink="">
      <cdr:nvSpPr>
        <cdr:cNvPr id="4" name="TextBox 1"/>
        <cdr:cNvSpPr txBox="1"/>
      </cdr:nvSpPr>
      <cdr:spPr>
        <a:xfrm xmlns:a="http://schemas.openxmlformats.org/drawingml/2006/main">
          <a:off x="1441479" y="2662371"/>
          <a:ext cx="314311"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18</a:t>
          </a:r>
        </a:p>
      </cdr:txBody>
    </cdr:sp>
  </cdr:relSizeAnchor>
  <cdr:relSizeAnchor xmlns:cdr="http://schemas.openxmlformats.org/drawingml/2006/chartDrawing">
    <cdr:from>
      <cdr:x>0.25333</cdr:x>
      <cdr:y>0.82696</cdr:y>
    </cdr:from>
    <cdr:to>
      <cdr:x>0.29872</cdr:x>
      <cdr:y>0.91055</cdr:y>
    </cdr:to>
    <cdr:sp macro="" textlink="">
      <cdr:nvSpPr>
        <cdr:cNvPr id="5" name="TextBox 1"/>
        <cdr:cNvSpPr txBox="1"/>
      </cdr:nvSpPr>
      <cdr:spPr>
        <a:xfrm xmlns:a="http://schemas.openxmlformats.org/drawingml/2006/main">
          <a:off x="1754197" y="2662371"/>
          <a:ext cx="314311"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10</a:t>
          </a:r>
        </a:p>
      </cdr:txBody>
    </cdr:sp>
  </cdr:relSizeAnchor>
  <cdr:relSizeAnchor xmlns:cdr="http://schemas.openxmlformats.org/drawingml/2006/chartDrawing">
    <cdr:from>
      <cdr:x>0.29734</cdr:x>
      <cdr:y>0.82696</cdr:y>
    </cdr:from>
    <cdr:to>
      <cdr:x>0.34274</cdr:x>
      <cdr:y>0.91055</cdr:y>
    </cdr:to>
    <cdr:sp macro="" textlink="">
      <cdr:nvSpPr>
        <cdr:cNvPr id="6" name="TextBox 1"/>
        <cdr:cNvSpPr txBox="1"/>
      </cdr:nvSpPr>
      <cdr:spPr>
        <a:xfrm xmlns:a="http://schemas.openxmlformats.org/drawingml/2006/main">
          <a:off x="2058952" y="2662371"/>
          <a:ext cx="314380"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8</a:t>
          </a:r>
        </a:p>
      </cdr:txBody>
    </cdr:sp>
  </cdr:relSizeAnchor>
  <cdr:relSizeAnchor xmlns:cdr="http://schemas.openxmlformats.org/drawingml/2006/chartDrawing">
    <cdr:from>
      <cdr:x>0.33586</cdr:x>
      <cdr:y>0.82696</cdr:y>
    </cdr:from>
    <cdr:to>
      <cdr:x>0.38125</cdr:x>
      <cdr:y>0.91055</cdr:y>
    </cdr:to>
    <cdr:sp macro="" textlink="">
      <cdr:nvSpPr>
        <cdr:cNvPr id="7" name="TextBox 1"/>
        <cdr:cNvSpPr txBox="1"/>
      </cdr:nvSpPr>
      <cdr:spPr>
        <a:xfrm xmlns:a="http://schemas.openxmlformats.org/drawingml/2006/main">
          <a:off x="2325691" y="2662371"/>
          <a:ext cx="314311"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10</a:t>
          </a:r>
        </a:p>
      </cdr:txBody>
    </cdr:sp>
  </cdr:relSizeAnchor>
  <cdr:relSizeAnchor xmlns:cdr="http://schemas.openxmlformats.org/drawingml/2006/chartDrawing">
    <cdr:from>
      <cdr:x>0.38263</cdr:x>
      <cdr:y>0.82696</cdr:y>
    </cdr:from>
    <cdr:to>
      <cdr:x>0.42802</cdr:x>
      <cdr:y>0.91055</cdr:y>
    </cdr:to>
    <cdr:sp macro="" textlink="">
      <cdr:nvSpPr>
        <cdr:cNvPr id="8" name="TextBox 1"/>
        <cdr:cNvSpPr txBox="1"/>
      </cdr:nvSpPr>
      <cdr:spPr>
        <a:xfrm xmlns:a="http://schemas.openxmlformats.org/drawingml/2006/main">
          <a:off x="2649558" y="2662371"/>
          <a:ext cx="314311"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8</a:t>
          </a:r>
        </a:p>
      </cdr:txBody>
    </cdr:sp>
  </cdr:relSizeAnchor>
  <cdr:relSizeAnchor xmlns:cdr="http://schemas.openxmlformats.org/drawingml/2006/chartDrawing">
    <cdr:from>
      <cdr:x>0.42252</cdr:x>
      <cdr:y>0.82696</cdr:y>
    </cdr:from>
    <cdr:to>
      <cdr:x>0.46791</cdr:x>
      <cdr:y>0.91055</cdr:y>
    </cdr:to>
    <cdr:sp macro="" textlink="">
      <cdr:nvSpPr>
        <cdr:cNvPr id="9" name="TextBox 1"/>
        <cdr:cNvSpPr txBox="1"/>
      </cdr:nvSpPr>
      <cdr:spPr>
        <a:xfrm xmlns:a="http://schemas.openxmlformats.org/drawingml/2006/main">
          <a:off x="2925783" y="2662371"/>
          <a:ext cx="314311"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12</a:t>
          </a:r>
        </a:p>
      </cdr:txBody>
    </cdr:sp>
  </cdr:relSizeAnchor>
  <cdr:relSizeAnchor xmlns:cdr="http://schemas.openxmlformats.org/drawingml/2006/chartDrawing">
    <cdr:from>
      <cdr:x>0.46928</cdr:x>
      <cdr:y>0.82696</cdr:y>
    </cdr:from>
    <cdr:to>
      <cdr:x>0.51468</cdr:x>
      <cdr:y>0.91055</cdr:y>
    </cdr:to>
    <cdr:sp macro="" textlink="">
      <cdr:nvSpPr>
        <cdr:cNvPr id="10" name="TextBox 1"/>
        <cdr:cNvSpPr txBox="1"/>
      </cdr:nvSpPr>
      <cdr:spPr>
        <a:xfrm xmlns:a="http://schemas.openxmlformats.org/drawingml/2006/main">
          <a:off x="3249581" y="2662371"/>
          <a:ext cx="314380"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8</a:t>
          </a:r>
        </a:p>
      </cdr:txBody>
    </cdr:sp>
  </cdr:relSizeAnchor>
  <cdr:relSizeAnchor xmlns:cdr="http://schemas.openxmlformats.org/drawingml/2006/chartDrawing">
    <cdr:from>
      <cdr:x>0.51193</cdr:x>
      <cdr:y>0.82696</cdr:y>
    </cdr:from>
    <cdr:to>
      <cdr:x>0.55732</cdr:x>
      <cdr:y>0.91055</cdr:y>
    </cdr:to>
    <cdr:sp macro="" textlink="">
      <cdr:nvSpPr>
        <cdr:cNvPr id="11" name="TextBox 1"/>
        <cdr:cNvSpPr txBox="1"/>
      </cdr:nvSpPr>
      <cdr:spPr>
        <a:xfrm xmlns:a="http://schemas.openxmlformats.org/drawingml/2006/main">
          <a:off x="3544918" y="2662371"/>
          <a:ext cx="314311"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8</a:t>
          </a:r>
        </a:p>
      </cdr:txBody>
    </cdr:sp>
  </cdr:relSizeAnchor>
  <cdr:relSizeAnchor xmlns:cdr="http://schemas.openxmlformats.org/drawingml/2006/chartDrawing">
    <cdr:from>
      <cdr:x>0.59308</cdr:x>
      <cdr:y>0.82696</cdr:y>
    </cdr:from>
    <cdr:to>
      <cdr:x>0.63847</cdr:x>
      <cdr:y>0.91055</cdr:y>
    </cdr:to>
    <cdr:sp macro="" textlink="">
      <cdr:nvSpPr>
        <cdr:cNvPr id="12" name="TextBox 1"/>
        <cdr:cNvSpPr txBox="1"/>
      </cdr:nvSpPr>
      <cdr:spPr>
        <a:xfrm xmlns:a="http://schemas.openxmlformats.org/drawingml/2006/main">
          <a:off x="4106856" y="2662371"/>
          <a:ext cx="314311"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11</a:t>
          </a:r>
        </a:p>
      </cdr:txBody>
    </cdr:sp>
  </cdr:relSizeAnchor>
  <cdr:relSizeAnchor xmlns:cdr="http://schemas.openxmlformats.org/drawingml/2006/chartDrawing">
    <cdr:from>
      <cdr:x>0.63847</cdr:x>
      <cdr:y>0.82696</cdr:y>
    </cdr:from>
    <cdr:to>
      <cdr:x>0.68386</cdr:x>
      <cdr:y>0.91055</cdr:y>
    </cdr:to>
    <cdr:sp macro="" textlink="">
      <cdr:nvSpPr>
        <cdr:cNvPr id="13" name="TextBox 1"/>
        <cdr:cNvSpPr txBox="1"/>
      </cdr:nvSpPr>
      <cdr:spPr>
        <a:xfrm xmlns:a="http://schemas.openxmlformats.org/drawingml/2006/main">
          <a:off x="4421167" y="2662371"/>
          <a:ext cx="314311"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9</a:t>
          </a:r>
        </a:p>
      </cdr:txBody>
    </cdr:sp>
  </cdr:relSizeAnchor>
  <cdr:relSizeAnchor xmlns:cdr="http://schemas.openxmlformats.org/drawingml/2006/chartDrawing">
    <cdr:from>
      <cdr:x>0.68386</cdr:x>
      <cdr:y>0.82696</cdr:y>
    </cdr:from>
    <cdr:to>
      <cdr:x>0.72926</cdr:x>
      <cdr:y>0.91055</cdr:y>
    </cdr:to>
    <cdr:sp macro="" textlink="">
      <cdr:nvSpPr>
        <cdr:cNvPr id="14" name="TextBox 1"/>
        <cdr:cNvSpPr txBox="1"/>
      </cdr:nvSpPr>
      <cdr:spPr>
        <a:xfrm xmlns:a="http://schemas.openxmlformats.org/drawingml/2006/main">
          <a:off x="4735478" y="2662371"/>
          <a:ext cx="314380"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7</a:t>
          </a:r>
        </a:p>
      </cdr:txBody>
    </cdr:sp>
  </cdr:relSizeAnchor>
  <cdr:relSizeAnchor xmlns:cdr="http://schemas.openxmlformats.org/drawingml/2006/chartDrawing">
    <cdr:from>
      <cdr:x>0.76364</cdr:x>
      <cdr:y>0.82696</cdr:y>
    </cdr:from>
    <cdr:to>
      <cdr:x>0.80904</cdr:x>
      <cdr:y>0.91055</cdr:y>
    </cdr:to>
    <cdr:sp macro="" textlink="">
      <cdr:nvSpPr>
        <cdr:cNvPr id="15" name="TextBox 1"/>
        <cdr:cNvSpPr txBox="1"/>
      </cdr:nvSpPr>
      <cdr:spPr>
        <a:xfrm xmlns:a="http://schemas.openxmlformats.org/drawingml/2006/main">
          <a:off x="5287929" y="2662371"/>
          <a:ext cx="314380"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11</a:t>
          </a:r>
        </a:p>
      </cdr:txBody>
    </cdr:sp>
  </cdr:relSizeAnchor>
  <cdr:relSizeAnchor xmlns:cdr="http://schemas.openxmlformats.org/drawingml/2006/chartDrawing">
    <cdr:from>
      <cdr:x>0.81591</cdr:x>
      <cdr:y>0.82696</cdr:y>
    </cdr:from>
    <cdr:to>
      <cdr:x>0.86131</cdr:x>
      <cdr:y>0.91055</cdr:y>
    </cdr:to>
    <cdr:sp macro="" textlink="">
      <cdr:nvSpPr>
        <cdr:cNvPr id="16" name="TextBox 1"/>
        <cdr:cNvSpPr txBox="1"/>
      </cdr:nvSpPr>
      <cdr:spPr>
        <a:xfrm xmlns:a="http://schemas.openxmlformats.org/drawingml/2006/main">
          <a:off x="5649881" y="2662371"/>
          <a:ext cx="314381"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8</a:t>
          </a:r>
        </a:p>
      </cdr:txBody>
    </cdr:sp>
  </cdr:relSizeAnchor>
  <cdr:relSizeAnchor xmlns:cdr="http://schemas.openxmlformats.org/drawingml/2006/chartDrawing">
    <cdr:from>
      <cdr:x>0.85305</cdr:x>
      <cdr:y>0.82696</cdr:y>
    </cdr:from>
    <cdr:to>
      <cdr:x>0.89845</cdr:x>
      <cdr:y>0.91055</cdr:y>
    </cdr:to>
    <cdr:sp macro="" textlink="">
      <cdr:nvSpPr>
        <cdr:cNvPr id="17" name="TextBox 1"/>
        <cdr:cNvSpPr txBox="1"/>
      </cdr:nvSpPr>
      <cdr:spPr>
        <a:xfrm xmlns:a="http://schemas.openxmlformats.org/drawingml/2006/main">
          <a:off x="5907064" y="2662371"/>
          <a:ext cx="314380"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9</a:t>
          </a:r>
        </a:p>
      </cdr:txBody>
    </cdr:sp>
  </cdr:relSizeAnchor>
  <cdr:relSizeAnchor xmlns:cdr="http://schemas.openxmlformats.org/drawingml/2006/chartDrawing">
    <cdr:from>
      <cdr:x>0.93834</cdr:x>
      <cdr:y>0.82696</cdr:y>
    </cdr:from>
    <cdr:to>
      <cdr:x>0.98373</cdr:x>
      <cdr:y>0.91055</cdr:y>
    </cdr:to>
    <cdr:sp macro="" textlink="">
      <cdr:nvSpPr>
        <cdr:cNvPr id="18" name="TextBox 1"/>
        <cdr:cNvSpPr txBox="1"/>
      </cdr:nvSpPr>
      <cdr:spPr>
        <a:xfrm xmlns:a="http://schemas.openxmlformats.org/drawingml/2006/main">
          <a:off x="6497669" y="2662371"/>
          <a:ext cx="314311"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9</a:t>
          </a:r>
        </a:p>
      </cdr:txBody>
    </cdr:sp>
  </cdr:relSizeAnchor>
  <cdr:relSizeAnchor xmlns:cdr="http://schemas.openxmlformats.org/drawingml/2006/chartDrawing">
    <cdr:from>
      <cdr:x>0.72926</cdr:x>
      <cdr:y>0.82696</cdr:y>
    </cdr:from>
    <cdr:to>
      <cdr:x>0.77465</cdr:x>
      <cdr:y>0.91055</cdr:y>
    </cdr:to>
    <cdr:sp macro="" textlink="">
      <cdr:nvSpPr>
        <cdr:cNvPr id="19" name="TextBox 1"/>
        <cdr:cNvSpPr txBox="1"/>
      </cdr:nvSpPr>
      <cdr:spPr>
        <a:xfrm xmlns:a="http://schemas.openxmlformats.org/drawingml/2006/main">
          <a:off x="5049858" y="2662371"/>
          <a:ext cx="314311"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7</a:t>
          </a:r>
        </a:p>
      </cdr:txBody>
    </cdr:sp>
  </cdr:relSizeAnchor>
  <cdr:relSizeAnchor xmlns:cdr="http://schemas.openxmlformats.org/drawingml/2006/chartDrawing">
    <cdr:from>
      <cdr:x>0.54906</cdr:x>
      <cdr:y>0.82696</cdr:y>
    </cdr:from>
    <cdr:to>
      <cdr:x>0.59446</cdr:x>
      <cdr:y>0.91055</cdr:y>
    </cdr:to>
    <cdr:sp macro="" textlink="">
      <cdr:nvSpPr>
        <cdr:cNvPr id="20" name="TextBox 1"/>
        <cdr:cNvSpPr txBox="1"/>
      </cdr:nvSpPr>
      <cdr:spPr>
        <a:xfrm xmlns:a="http://schemas.openxmlformats.org/drawingml/2006/main">
          <a:off x="3802032" y="2662371"/>
          <a:ext cx="314380"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10</a:t>
          </a:r>
        </a:p>
      </cdr:txBody>
    </cdr:sp>
  </cdr:relSizeAnchor>
  <cdr:relSizeAnchor xmlns:cdr="http://schemas.openxmlformats.org/drawingml/2006/chartDrawing">
    <cdr:from>
      <cdr:x>0.89867</cdr:x>
      <cdr:y>0.82696</cdr:y>
    </cdr:from>
    <cdr:to>
      <cdr:x>0.94407</cdr:x>
      <cdr:y>0.91055</cdr:y>
    </cdr:to>
    <cdr:sp macro="" textlink="">
      <cdr:nvSpPr>
        <cdr:cNvPr id="21" name="TextBox 1"/>
        <cdr:cNvSpPr txBox="1"/>
      </cdr:nvSpPr>
      <cdr:spPr>
        <a:xfrm xmlns:a="http://schemas.openxmlformats.org/drawingml/2006/main">
          <a:off x="6222968" y="2662371"/>
          <a:ext cx="314380" cy="2691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aseline="0"/>
            <a:t>7</a:t>
          </a:r>
        </a:p>
      </cdr:txBody>
    </cdr:sp>
  </cdr:relSizeAnchor>
  <cdr:relSizeAnchor xmlns:cdr="http://schemas.openxmlformats.org/drawingml/2006/chartDrawing">
    <cdr:from>
      <cdr:x>0.01513</cdr:x>
      <cdr:y>0.81657</cdr:y>
    </cdr:from>
    <cdr:to>
      <cdr:x>0.97662</cdr:x>
      <cdr:y>0.81657</cdr:y>
    </cdr:to>
    <cdr:cxnSp macro="">
      <cdr:nvCxnSpPr>
        <cdr:cNvPr id="22" name="Straight Connector 21"/>
        <cdr:cNvCxnSpPr/>
      </cdr:nvCxnSpPr>
      <cdr:spPr>
        <a:xfrm xmlns:a="http://schemas.openxmlformats.org/drawingml/2006/main">
          <a:off x="104776" y="2628901"/>
          <a:ext cx="6657975" cy="0"/>
        </a:xfrm>
        <a:prstGeom xmlns:a="http://schemas.openxmlformats.org/drawingml/2006/main" prst="line">
          <a:avLst/>
        </a:prstGeom>
        <a:ln xmlns:a="http://schemas.openxmlformats.org/drawingml/2006/main" w="3175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0.01146</cdr:x>
      <cdr:y>0.80276</cdr:y>
    </cdr:from>
    <cdr:to>
      <cdr:x>0.12976</cdr:x>
      <cdr:y>0.89398</cdr:y>
    </cdr:to>
    <cdr:sp macro="" textlink="">
      <cdr:nvSpPr>
        <cdr:cNvPr id="27" name="TextBox 1"/>
        <cdr:cNvSpPr txBox="1"/>
      </cdr:nvSpPr>
      <cdr:spPr>
        <a:xfrm xmlns:a="http://schemas.openxmlformats.org/drawingml/2006/main">
          <a:off x="79375" y="2584450"/>
          <a:ext cx="819150" cy="293678"/>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400" b="1" baseline="0"/>
            <a:t># edges in MQG</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7B6E2A8C-284D-4118-93DA-E52B6DA05499}" type="datetimeFigureOut">
              <a:rPr lang="en-US" smtClean="0"/>
              <a:pPr/>
              <a:t>3/25/2014</a:t>
            </a:fld>
            <a:endParaRPr lang="en-US"/>
          </a:p>
        </p:txBody>
      </p:sp>
      <p:sp>
        <p:nvSpPr>
          <p:cNvPr id="4" name="Slide Image Placeholder 3"/>
          <p:cNvSpPr>
            <a:spLocks noGrp="1" noRot="1" noChangeAspect="1"/>
          </p:cNvSpPr>
          <p:nvPr>
            <p:ph type="sldImg" idx="2"/>
          </p:nvPr>
        </p:nvSpPr>
        <p:spPr>
          <a:xfrm>
            <a:off x="1112838" y="720725"/>
            <a:ext cx="5089525"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BCE53E44-D658-4EA1-AB94-903C72F43009}" type="slidenum">
              <a:rPr lang="en-US" smtClean="0"/>
              <a:pPr/>
              <a:t>‹#›</a:t>
            </a:fld>
            <a:endParaRPr lang="en-US"/>
          </a:p>
        </p:txBody>
      </p:sp>
    </p:spTree>
    <p:extLst>
      <p:ext uri="{BB962C8B-B14F-4D97-AF65-F5344CB8AC3E}">
        <p14:creationId xmlns:p14="http://schemas.microsoft.com/office/powerpoint/2010/main" val="450645338"/>
      </p:ext>
    </p:extLst>
  </p:cSld>
  <p:clrMap bg1="lt1" tx1="dk1" bg2="lt2" tx2="dk2" accent1="accent1" accent2="accent2" accent3="accent3" accent4="accent4" accent5="accent5" accent6="accent6" hlink="hlink" folHlink="folHlink"/>
  <p:notesStyle>
    <a:lvl1pPr marL="0" algn="l" defTabSz="869960" rtl="0" eaLnBrk="1" latinLnBrk="0" hangingPunct="1">
      <a:defRPr sz="1100" kern="1200">
        <a:solidFill>
          <a:schemeClr val="tx1"/>
        </a:solidFill>
        <a:latin typeface="+mn-lt"/>
        <a:ea typeface="+mn-ea"/>
        <a:cs typeface="+mn-cs"/>
      </a:defRPr>
    </a:lvl1pPr>
    <a:lvl2pPr marL="434980" algn="l" defTabSz="869960" rtl="0" eaLnBrk="1" latinLnBrk="0" hangingPunct="1">
      <a:defRPr sz="1100" kern="1200">
        <a:solidFill>
          <a:schemeClr val="tx1"/>
        </a:solidFill>
        <a:latin typeface="+mn-lt"/>
        <a:ea typeface="+mn-ea"/>
        <a:cs typeface="+mn-cs"/>
      </a:defRPr>
    </a:lvl2pPr>
    <a:lvl3pPr marL="869960" algn="l" defTabSz="869960" rtl="0" eaLnBrk="1" latinLnBrk="0" hangingPunct="1">
      <a:defRPr sz="1100" kern="1200">
        <a:solidFill>
          <a:schemeClr val="tx1"/>
        </a:solidFill>
        <a:latin typeface="+mn-lt"/>
        <a:ea typeface="+mn-ea"/>
        <a:cs typeface="+mn-cs"/>
      </a:defRPr>
    </a:lvl3pPr>
    <a:lvl4pPr marL="1304940" algn="l" defTabSz="869960" rtl="0" eaLnBrk="1" latinLnBrk="0" hangingPunct="1">
      <a:defRPr sz="1100" kern="1200">
        <a:solidFill>
          <a:schemeClr val="tx1"/>
        </a:solidFill>
        <a:latin typeface="+mn-lt"/>
        <a:ea typeface="+mn-ea"/>
        <a:cs typeface="+mn-cs"/>
      </a:defRPr>
    </a:lvl4pPr>
    <a:lvl5pPr marL="1739920" algn="l" defTabSz="869960" rtl="0" eaLnBrk="1" latinLnBrk="0" hangingPunct="1">
      <a:defRPr sz="1100" kern="1200">
        <a:solidFill>
          <a:schemeClr val="tx1"/>
        </a:solidFill>
        <a:latin typeface="+mn-lt"/>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2838" y="720725"/>
            <a:ext cx="5089525"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E53E44-D658-4EA1-AB94-903C72F4300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9404941"/>
            <a:ext cx="36383199" cy="6489548"/>
          </a:xfrm>
        </p:spPr>
        <p:txBody>
          <a:bodyPr/>
          <a:lstStyle/>
          <a:p>
            <a:r>
              <a:rPr lang="en-US" smtClean="0"/>
              <a:t>Click to edit Master title style</a:t>
            </a:r>
            <a:endParaRPr lang="en-US"/>
          </a:p>
        </p:txBody>
      </p:sp>
      <p:sp>
        <p:nvSpPr>
          <p:cNvPr id="3" name="Subtitle 2"/>
          <p:cNvSpPr>
            <a:spLocks noGrp="1"/>
          </p:cNvSpPr>
          <p:nvPr>
            <p:ph type="subTitle" idx="1"/>
          </p:nvPr>
        </p:nvSpPr>
        <p:spPr>
          <a:xfrm>
            <a:off x="6420565" y="17155954"/>
            <a:ext cx="29962634" cy="7736999"/>
          </a:xfrm>
        </p:spPr>
        <p:txBody>
          <a:bodyPr/>
          <a:lstStyle>
            <a:lvl1pPr marL="0" indent="0" algn="ctr">
              <a:buNone/>
              <a:defRPr>
                <a:solidFill>
                  <a:schemeClr val="tx1">
                    <a:tint val="75000"/>
                  </a:schemeClr>
                </a:solidFill>
              </a:defRPr>
            </a:lvl1pPr>
            <a:lvl2pPr marL="2087904" indent="0" algn="ctr">
              <a:buNone/>
              <a:defRPr>
                <a:solidFill>
                  <a:schemeClr val="tx1">
                    <a:tint val="75000"/>
                  </a:schemeClr>
                </a:solidFill>
              </a:defRPr>
            </a:lvl2pPr>
            <a:lvl3pPr marL="4175809" indent="0" algn="ctr">
              <a:buNone/>
              <a:defRPr>
                <a:solidFill>
                  <a:schemeClr val="tx1">
                    <a:tint val="75000"/>
                  </a:schemeClr>
                </a:solidFill>
              </a:defRPr>
            </a:lvl3pPr>
            <a:lvl4pPr marL="6263713" indent="0" algn="ctr">
              <a:buNone/>
              <a:defRPr>
                <a:solidFill>
                  <a:schemeClr val="tx1">
                    <a:tint val="75000"/>
                  </a:schemeClr>
                </a:solidFill>
              </a:defRPr>
            </a:lvl4pPr>
            <a:lvl5pPr marL="8351618" indent="0" algn="ctr">
              <a:buNone/>
              <a:defRPr>
                <a:solidFill>
                  <a:schemeClr val="tx1">
                    <a:tint val="75000"/>
                  </a:schemeClr>
                </a:solidFill>
              </a:defRPr>
            </a:lvl5pPr>
            <a:lvl6pPr marL="10439522" indent="0" algn="ctr">
              <a:buNone/>
              <a:defRPr>
                <a:solidFill>
                  <a:schemeClr val="tx1">
                    <a:tint val="75000"/>
                  </a:schemeClr>
                </a:solidFill>
              </a:defRPr>
            </a:lvl6pPr>
            <a:lvl7pPr marL="12527426" indent="0" algn="ctr">
              <a:buNone/>
              <a:defRPr>
                <a:solidFill>
                  <a:schemeClr val="tx1">
                    <a:tint val="75000"/>
                  </a:schemeClr>
                </a:solidFill>
              </a:defRPr>
            </a:lvl7pPr>
            <a:lvl8pPr marL="14615331" indent="0" algn="ctr">
              <a:buNone/>
              <a:defRPr>
                <a:solidFill>
                  <a:schemeClr val="tx1">
                    <a:tint val="75000"/>
                  </a:schemeClr>
                </a:solidFill>
              </a:defRPr>
            </a:lvl8pPr>
            <a:lvl9pPr marL="1670323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44E96E-D9C6-418B-A40B-86D4B45544EE}" type="datetimeFigureOut">
              <a:rPr lang="en-US" smtClean="0"/>
              <a:pPr/>
              <a:t>3/25/2014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DA5C7-64B7-45BE-84FA-C5C8F4FBEC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44E96E-D9C6-418B-A40B-86D4B45544EE}" type="datetimeFigureOut">
              <a:rPr lang="en-US" smtClean="0"/>
              <a:pPr/>
              <a:t>3/25/2014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DA5C7-64B7-45BE-84FA-C5C8F4FBEC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032728" y="1212415"/>
            <a:ext cx="9630847" cy="2583204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0188" y="1212415"/>
            <a:ext cx="28179144" cy="2583204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44E96E-D9C6-418B-A40B-86D4B45544EE}" type="datetimeFigureOut">
              <a:rPr lang="en-US" smtClean="0"/>
              <a:pPr/>
              <a:t>3/25/2014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DA5C7-64B7-45BE-84FA-C5C8F4FBEC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44E96E-D9C6-418B-A40B-86D4B45544EE}" type="datetimeFigureOut">
              <a:rPr lang="en-US" smtClean="0"/>
              <a:pPr/>
              <a:t>3/25/2014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DA5C7-64B7-45BE-84FA-C5C8F4FBEC6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202" y="19454629"/>
            <a:ext cx="36383199" cy="6012994"/>
          </a:xfrm>
        </p:spPr>
        <p:txBody>
          <a:bodyPr anchor="t"/>
          <a:lstStyle>
            <a:lvl1pPr algn="l">
              <a:defRPr sz="18300" b="1" cap="all"/>
            </a:lvl1pPr>
          </a:lstStyle>
          <a:p>
            <a:r>
              <a:rPr lang="en-US" smtClean="0"/>
              <a:t>Click to edit Master title style</a:t>
            </a:r>
            <a:endParaRPr lang="en-US"/>
          </a:p>
        </p:txBody>
      </p:sp>
      <p:sp>
        <p:nvSpPr>
          <p:cNvPr id="3" name="Text Placeholder 2"/>
          <p:cNvSpPr>
            <a:spLocks noGrp="1"/>
          </p:cNvSpPr>
          <p:nvPr>
            <p:ph type="body" idx="1"/>
          </p:nvPr>
        </p:nvSpPr>
        <p:spPr>
          <a:xfrm>
            <a:off x="3381202" y="12831929"/>
            <a:ext cx="36383199" cy="6622701"/>
          </a:xfrm>
        </p:spPr>
        <p:txBody>
          <a:bodyPr anchor="b"/>
          <a:lstStyle>
            <a:lvl1pPr marL="0" indent="0">
              <a:buNone/>
              <a:defRPr sz="9100">
                <a:solidFill>
                  <a:schemeClr val="tx1">
                    <a:tint val="75000"/>
                  </a:schemeClr>
                </a:solidFill>
              </a:defRPr>
            </a:lvl1pPr>
            <a:lvl2pPr marL="2087904" indent="0">
              <a:buNone/>
              <a:defRPr sz="8200">
                <a:solidFill>
                  <a:schemeClr val="tx1">
                    <a:tint val="75000"/>
                  </a:schemeClr>
                </a:solidFill>
              </a:defRPr>
            </a:lvl2pPr>
            <a:lvl3pPr marL="4175809" indent="0">
              <a:buNone/>
              <a:defRPr sz="7300">
                <a:solidFill>
                  <a:schemeClr val="tx1">
                    <a:tint val="75000"/>
                  </a:schemeClr>
                </a:solidFill>
              </a:defRPr>
            </a:lvl3pPr>
            <a:lvl4pPr marL="6263713" indent="0">
              <a:buNone/>
              <a:defRPr sz="6400">
                <a:solidFill>
                  <a:schemeClr val="tx1">
                    <a:tint val="75000"/>
                  </a:schemeClr>
                </a:solidFill>
              </a:defRPr>
            </a:lvl4pPr>
            <a:lvl5pPr marL="8351618" indent="0">
              <a:buNone/>
              <a:defRPr sz="6400">
                <a:solidFill>
                  <a:schemeClr val="tx1">
                    <a:tint val="75000"/>
                  </a:schemeClr>
                </a:solidFill>
              </a:defRPr>
            </a:lvl5pPr>
            <a:lvl6pPr marL="10439522" indent="0">
              <a:buNone/>
              <a:defRPr sz="6400">
                <a:solidFill>
                  <a:schemeClr val="tx1">
                    <a:tint val="75000"/>
                  </a:schemeClr>
                </a:solidFill>
              </a:defRPr>
            </a:lvl6pPr>
            <a:lvl7pPr marL="12527426" indent="0">
              <a:buNone/>
              <a:defRPr sz="6400">
                <a:solidFill>
                  <a:schemeClr val="tx1">
                    <a:tint val="75000"/>
                  </a:schemeClr>
                </a:solidFill>
              </a:defRPr>
            </a:lvl7pPr>
            <a:lvl8pPr marL="14615331" indent="0">
              <a:buNone/>
              <a:defRPr sz="6400">
                <a:solidFill>
                  <a:schemeClr val="tx1">
                    <a:tint val="75000"/>
                  </a:schemeClr>
                </a:solidFill>
              </a:defRPr>
            </a:lvl8pPr>
            <a:lvl9pPr marL="16703235" indent="0">
              <a:buNone/>
              <a:defRPr sz="6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44E96E-D9C6-418B-A40B-86D4B45544EE}" type="datetimeFigureOut">
              <a:rPr lang="en-US" smtClean="0"/>
              <a:pPr/>
              <a:t>3/25/2014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DA5C7-64B7-45BE-84FA-C5C8F4FBEC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40188" y="7064219"/>
            <a:ext cx="18904995" cy="19980241"/>
          </a:xfrm>
        </p:spPr>
        <p:txBody>
          <a:bodyPr/>
          <a:lstStyle>
            <a:lvl1pPr>
              <a:defRPr sz="12700"/>
            </a:lvl1pPr>
            <a:lvl2pPr>
              <a:defRPr sz="109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1758580" y="7064219"/>
            <a:ext cx="18904995" cy="19980241"/>
          </a:xfrm>
        </p:spPr>
        <p:txBody>
          <a:bodyPr/>
          <a:lstStyle>
            <a:lvl1pPr>
              <a:defRPr sz="12700"/>
            </a:lvl1pPr>
            <a:lvl2pPr>
              <a:defRPr sz="10900"/>
            </a:lvl2pPr>
            <a:lvl3pPr>
              <a:defRPr sz="9100"/>
            </a:lvl3pPr>
            <a:lvl4pPr>
              <a:defRPr sz="8200"/>
            </a:lvl4pPr>
            <a:lvl5pPr>
              <a:defRPr sz="8200"/>
            </a:lvl5pPr>
            <a:lvl6pPr>
              <a:defRPr sz="8200"/>
            </a:lvl6pPr>
            <a:lvl7pPr>
              <a:defRPr sz="8200"/>
            </a:lvl7pPr>
            <a:lvl8pPr>
              <a:defRPr sz="8200"/>
            </a:lvl8pPr>
            <a:lvl9pPr>
              <a:defRPr sz="8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44E96E-D9C6-418B-A40B-86D4B45544EE}" type="datetimeFigureOut">
              <a:rPr lang="en-US" smtClean="0"/>
              <a:pPr/>
              <a:t>3/25/2014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DA5C7-64B7-45BE-84FA-C5C8F4FBEC6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40188" y="6776884"/>
            <a:ext cx="18912428" cy="2824283"/>
          </a:xfrm>
        </p:spPr>
        <p:txBody>
          <a:bodyPr anchor="b"/>
          <a:lstStyle>
            <a:lvl1pPr marL="0" indent="0">
              <a:buNone/>
              <a:defRPr sz="10900" b="1"/>
            </a:lvl1pPr>
            <a:lvl2pPr marL="2087904" indent="0">
              <a:buNone/>
              <a:defRPr sz="9100" b="1"/>
            </a:lvl2pPr>
            <a:lvl3pPr marL="4175809" indent="0">
              <a:buNone/>
              <a:defRPr sz="8200" b="1"/>
            </a:lvl3pPr>
            <a:lvl4pPr marL="6263713" indent="0">
              <a:buNone/>
              <a:defRPr sz="7300" b="1"/>
            </a:lvl4pPr>
            <a:lvl5pPr marL="8351618" indent="0">
              <a:buNone/>
              <a:defRPr sz="7300" b="1"/>
            </a:lvl5pPr>
            <a:lvl6pPr marL="10439522" indent="0">
              <a:buNone/>
              <a:defRPr sz="7300" b="1"/>
            </a:lvl6pPr>
            <a:lvl7pPr marL="12527426" indent="0">
              <a:buNone/>
              <a:defRPr sz="7300" b="1"/>
            </a:lvl7pPr>
            <a:lvl8pPr marL="14615331" indent="0">
              <a:buNone/>
              <a:defRPr sz="7300" b="1"/>
            </a:lvl8pPr>
            <a:lvl9pPr marL="16703235" indent="0">
              <a:buNone/>
              <a:defRPr sz="7300" b="1"/>
            </a:lvl9pPr>
          </a:lstStyle>
          <a:p>
            <a:pPr lvl="0"/>
            <a:r>
              <a:rPr lang="en-US" smtClean="0"/>
              <a:t>Click to edit Master text styles</a:t>
            </a:r>
          </a:p>
        </p:txBody>
      </p:sp>
      <p:sp>
        <p:nvSpPr>
          <p:cNvPr id="4" name="Content Placeholder 3"/>
          <p:cNvSpPr>
            <a:spLocks noGrp="1"/>
          </p:cNvSpPr>
          <p:nvPr>
            <p:ph sz="half" idx="2"/>
          </p:nvPr>
        </p:nvSpPr>
        <p:spPr>
          <a:xfrm>
            <a:off x="2140188" y="9601167"/>
            <a:ext cx="18912428" cy="17443290"/>
          </a:xfrm>
        </p:spPr>
        <p:txBody>
          <a:bodyPr/>
          <a:lstStyle>
            <a:lvl1pPr>
              <a:defRPr sz="109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1743719" y="6776884"/>
            <a:ext cx="18919858" cy="2824283"/>
          </a:xfrm>
        </p:spPr>
        <p:txBody>
          <a:bodyPr anchor="b"/>
          <a:lstStyle>
            <a:lvl1pPr marL="0" indent="0">
              <a:buNone/>
              <a:defRPr sz="10900" b="1"/>
            </a:lvl1pPr>
            <a:lvl2pPr marL="2087904" indent="0">
              <a:buNone/>
              <a:defRPr sz="9100" b="1"/>
            </a:lvl2pPr>
            <a:lvl3pPr marL="4175809" indent="0">
              <a:buNone/>
              <a:defRPr sz="8200" b="1"/>
            </a:lvl3pPr>
            <a:lvl4pPr marL="6263713" indent="0">
              <a:buNone/>
              <a:defRPr sz="7300" b="1"/>
            </a:lvl4pPr>
            <a:lvl5pPr marL="8351618" indent="0">
              <a:buNone/>
              <a:defRPr sz="7300" b="1"/>
            </a:lvl5pPr>
            <a:lvl6pPr marL="10439522" indent="0">
              <a:buNone/>
              <a:defRPr sz="7300" b="1"/>
            </a:lvl6pPr>
            <a:lvl7pPr marL="12527426" indent="0">
              <a:buNone/>
              <a:defRPr sz="7300" b="1"/>
            </a:lvl7pPr>
            <a:lvl8pPr marL="14615331" indent="0">
              <a:buNone/>
              <a:defRPr sz="7300" b="1"/>
            </a:lvl8pPr>
            <a:lvl9pPr marL="16703235" indent="0">
              <a:buNone/>
              <a:defRPr sz="7300" b="1"/>
            </a:lvl9pPr>
          </a:lstStyle>
          <a:p>
            <a:pPr lvl="0"/>
            <a:r>
              <a:rPr lang="en-US" smtClean="0"/>
              <a:t>Click to edit Master text styles</a:t>
            </a:r>
          </a:p>
        </p:txBody>
      </p:sp>
      <p:sp>
        <p:nvSpPr>
          <p:cNvPr id="6" name="Content Placeholder 5"/>
          <p:cNvSpPr>
            <a:spLocks noGrp="1"/>
          </p:cNvSpPr>
          <p:nvPr>
            <p:ph sz="quarter" idx="4"/>
          </p:nvPr>
        </p:nvSpPr>
        <p:spPr>
          <a:xfrm>
            <a:off x="21743719" y="9601167"/>
            <a:ext cx="18919858" cy="17443290"/>
          </a:xfrm>
        </p:spPr>
        <p:txBody>
          <a:bodyPr/>
          <a:lstStyle>
            <a:lvl1pPr>
              <a:defRPr sz="10900"/>
            </a:lvl1pPr>
            <a:lvl2pPr>
              <a:defRPr sz="9100"/>
            </a:lvl2pPr>
            <a:lvl3pPr>
              <a:defRPr sz="8200"/>
            </a:lvl3pPr>
            <a:lvl4pPr>
              <a:defRPr sz="7300"/>
            </a:lvl4pPr>
            <a:lvl5pPr>
              <a:defRPr sz="7300"/>
            </a:lvl5pPr>
            <a:lvl6pPr>
              <a:defRPr sz="7300"/>
            </a:lvl6pPr>
            <a:lvl7pPr>
              <a:defRPr sz="7300"/>
            </a:lvl7pPr>
            <a:lvl8pPr>
              <a:defRPr sz="7300"/>
            </a:lvl8pPr>
            <a:lvl9pPr>
              <a:defRPr sz="7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44E96E-D9C6-418B-A40B-86D4B45544EE}" type="datetimeFigureOut">
              <a:rPr lang="en-US" smtClean="0"/>
              <a:pPr/>
              <a:t>3/25/2014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ADA5C7-64B7-45BE-84FA-C5C8F4FBEC6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44E96E-D9C6-418B-A40B-86D4B45544EE}" type="datetimeFigureOut">
              <a:rPr lang="en-US" smtClean="0"/>
              <a:pPr/>
              <a:t>3/25/2014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ADA5C7-64B7-45BE-84FA-C5C8F4FBEC6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44E96E-D9C6-418B-A40B-86D4B45544EE}" type="datetimeFigureOut">
              <a:rPr lang="en-US" smtClean="0"/>
              <a:pPr/>
              <a:t>3/25/2014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ADA5C7-64B7-45BE-84FA-C5C8F4FBEC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191" y="1205402"/>
            <a:ext cx="14082143" cy="5129967"/>
          </a:xfrm>
        </p:spPr>
        <p:txBody>
          <a:bodyPr anchor="b"/>
          <a:lstStyle>
            <a:lvl1pPr algn="l">
              <a:defRPr sz="9100" b="1"/>
            </a:lvl1pPr>
          </a:lstStyle>
          <a:p>
            <a:r>
              <a:rPr lang="en-US" smtClean="0"/>
              <a:t>Click to edit Master title style</a:t>
            </a:r>
            <a:endParaRPr lang="en-US"/>
          </a:p>
        </p:txBody>
      </p:sp>
      <p:sp>
        <p:nvSpPr>
          <p:cNvPr id="3" name="Content Placeholder 2"/>
          <p:cNvSpPr>
            <a:spLocks noGrp="1"/>
          </p:cNvSpPr>
          <p:nvPr>
            <p:ph idx="1"/>
          </p:nvPr>
        </p:nvSpPr>
        <p:spPr>
          <a:xfrm>
            <a:off x="16735082" y="1205405"/>
            <a:ext cx="23928493" cy="25839055"/>
          </a:xfrm>
        </p:spPr>
        <p:txBody>
          <a:bodyPr/>
          <a:lstStyle>
            <a:lvl1pPr>
              <a:defRPr sz="14700"/>
            </a:lvl1pPr>
            <a:lvl2pPr>
              <a:defRPr sz="12700"/>
            </a:lvl2pPr>
            <a:lvl3pPr>
              <a:defRPr sz="10900"/>
            </a:lvl3pPr>
            <a:lvl4pPr>
              <a:defRPr sz="9100"/>
            </a:lvl4pPr>
            <a:lvl5pPr>
              <a:defRPr sz="9100"/>
            </a:lvl5pPr>
            <a:lvl6pPr>
              <a:defRPr sz="9100"/>
            </a:lvl6pPr>
            <a:lvl7pPr>
              <a:defRPr sz="9100"/>
            </a:lvl7pPr>
            <a:lvl8pPr>
              <a:defRPr sz="9100"/>
            </a:lvl8pPr>
            <a:lvl9pPr>
              <a:defRPr sz="9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40191" y="6335371"/>
            <a:ext cx="14082143" cy="20709089"/>
          </a:xfrm>
        </p:spPr>
        <p:txBody>
          <a:bodyPr/>
          <a:lstStyle>
            <a:lvl1pPr marL="0" indent="0">
              <a:buNone/>
              <a:defRPr sz="6400"/>
            </a:lvl1pPr>
            <a:lvl2pPr marL="2087904" indent="0">
              <a:buNone/>
              <a:defRPr sz="5500"/>
            </a:lvl2pPr>
            <a:lvl3pPr marL="4175809" indent="0">
              <a:buNone/>
              <a:defRPr sz="4600"/>
            </a:lvl3pPr>
            <a:lvl4pPr marL="6263713" indent="0">
              <a:buNone/>
              <a:defRPr sz="4100"/>
            </a:lvl4pPr>
            <a:lvl5pPr marL="8351618" indent="0">
              <a:buNone/>
              <a:defRPr sz="4100"/>
            </a:lvl5pPr>
            <a:lvl6pPr marL="10439522" indent="0">
              <a:buNone/>
              <a:defRPr sz="4100"/>
            </a:lvl6pPr>
            <a:lvl7pPr marL="12527426" indent="0">
              <a:buNone/>
              <a:defRPr sz="4100"/>
            </a:lvl7pPr>
            <a:lvl8pPr marL="14615331" indent="0">
              <a:buNone/>
              <a:defRPr sz="4100"/>
            </a:lvl8pPr>
            <a:lvl9pPr marL="16703235"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44E96E-D9C6-418B-A40B-86D4B45544EE}" type="datetimeFigureOut">
              <a:rPr lang="en-US" smtClean="0"/>
              <a:pPr/>
              <a:t>3/25/2014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DA5C7-64B7-45BE-84FA-C5C8F4FBEC6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9837" y="21192649"/>
            <a:ext cx="25682258" cy="2501912"/>
          </a:xfrm>
        </p:spPr>
        <p:txBody>
          <a:bodyPr anchor="b"/>
          <a:lstStyle>
            <a:lvl1pPr algn="l">
              <a:defRPr sz="9100" b="1"/>
            </a:lvl1pPr>
          </a:lstStyle>
          <a:p>
            <a:r>
              <a:rPr lang="en-US" smtClean="0"/>
              <a:t>Click to edit Master title style</a:t>
            </a:r>
            <a:endParaRPr lang="en-US"/>
          </a:p>
        </p:txBody>
      </p:sp>
      <p:sp>
        <p:nvSpPr>
          <p:cNvPr id="3" name="Picture Placeholder 2"/>
          <p:cNvSpPr>
            <a:spLocks noGrp="1"/>
          </p:cNvSpPr>
          <p:nvPr>
            <p:ph type="pic" idx="1"/>
          </p:nvPr>
        </p:nvSpPr>
        <p:spPr>
          <a:xfrm>
            <a:off x="8389837" y="2705146"/>
            <a:ext cx="25682258" cy="18165128"/>
          </a:xfrm>
        </p:spPr>
        <p:txBody>
          <a:bodyPr/>
          <a:lstStyle>
            <a:lvl1pPr marL="0" indent="0">
              <a:buNone/>
              <a:defRPr sz="14700"/>
            </a:lvl1pPr>
            <a:lvl2pPr marL="2087904" indent="0">
              <a:buNone/>
              <a:defRPr sz="12700"/>
            </a:lvl2pPr>
            <a:lvl3pPr marL="4175809" indent="0">
              <a:buNone/>
              <a:defRPr sz="10900"/>
            </a:lvl3pPr>
            <a:lvl4pPr marL="6263713" indent="0">
              <a:buNone/>
              <a:defRPr sz="9100"/>
            </a:lvl4pPr>
            <a:lvl5pPr marL="8351618" indent="0">
              <a:buNone/>
              <a:defRPr sz="9100"/>
            </a:lvl5pPr>
            <a:lvl6pPr marL="10439522" indent="0">
              <a:buNone/>
              <a:defRPr sz="9100"/>
            </a:lvl6pPr>
            <a:lvl7pPr marL="12527426" indent="0">
              <a:buNone/>
              <a:defRPr sz="9100"/>
            </a:lvl7pPr>
            <a:lvl8pPr marL="14615331" indent="0">
              <a:buNone/>
              <a:defRPr sz="9100"/>
            </a:lvl8pPr>
            <a:lvl9pPr marL="16703235" indent="0">
              <a:buNone/>
              <a:defRPr sz="9100"/>
            </a:lvl9pPr>
          </a:lstStyle>
          <a:p>
            <a:endParaRPr lang="en-US"/>
          </a:p>
        </p:txBody>
      </p:sp>
      <p:sp>
        <p:nvSpPr>
          <p:cNvPr id="4" name="Text Placeholder 3"/>
          <p:cNvSpPr>
            <a:spLocks noGrp="1"/>
          </p:cNvSpPr>
          <p:nvPr>
            <p:ph type="body" sz="half" idx="2"/>
          </p:nvPr>
        </p:nvSpPr>
        <p:spPr>
          <a:xfrm>
            <a:off x="8389837" y="23694561"/>
            <a:ext cx="25682258" cy="3553131"/>
          </a:xfrm>
        </p:spPr>
        <p:txBody>
          <a:bodyPr/>
          <a:lstStyle>
            <a:lvl1pPr marL="0" indent="0">
              <a:buNone/>
              <a:defRPr sz="6400"/>
            </a:lvl1pPr>
            <a:lvl2pPr marL="2087904" indent="0">
              <a:buNone/>
              <a:defRPr sz="5500"/>
            </a:lvl2pPr>
            <a:lvl3pPr marL="4175809" indent="0">
              <a:buNone/>
              <a:defRPr sz="4600"/>
            </a:lvl3pPr>
            <a:lvl4pPr marL="6263713" indent="0">
              <a:buNone/>
              <a:defRPr sz="4100"/>
            </a:lvl4pPr>
            <a:lvl5pPr marL="8351618" indent="0">
              <a:buNone/>
              <a:defRPr sz="4100"/>
            </a:lvl5pPr>
            <a:lvl6pPr marL="10439522" indent="0">
              <a:buNone/>
              <a:defRPr sz="4100"/>
            </a:lvl6pPr>
            <a:lvl7pPr marL="12527426" indent="0">
              <a:buNone/>
              <a:defRPr sz="4100"/>
            </a:lvl7pPr>
            <a:lvl8pPr marL="14615331" indent="0">
              <a:buNone/>
              <a:defRPr sz="4100"/>
            </a:lvl8pPr>
            <a:lvl9pPr marL="16703235" indent="0">
              <a:buNone/>
              <a:defRPr sz="41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44E96E-D9C6-418B-A40B-86D4B45544EE}" type="datetimeFigureOut">
              <a:rPr lang="en-US" smtClean="0"/>
              <a:pPr/>
              <a:t>3/25/2014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ADA5C7-64B7-45BE-84FA-C5C8F4FBEC6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40188" y="1212412"/>
            <a:ext cx="38523387" cy="5045869"/>
          </a:xfrm>
          <a:prstGeom prst="rect">
            <a:avLst/>
          </a:prstGeom>
        </p:spPr>
        <p:txBody>
          <a:bodyPr vert="horz" lIns="417581" tIns="208790" rIns="417581" bIns="20879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40188" y="7064219"/>
            <a:ext cx="38523387" cy="19980241"/>
          </a:xfrm>
          <a:prstGeom prst="rect">
            <a:avLst/>
          </a:prstGeom>
        </p:spPr>
        <p:txBody>
          <a:bodyPr vert="horz" lIns="417581" tIns="208790" rIns="417581" bIns="20879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40188" y="28060639"/>
            <a:ext cx="9987545" cy="1611875"/>
          </a:xfrm>
          <a:prstGeom prst="rect">
            <a:avLst/>
          </a:prstGeom>
        </p:spPr>
        <p:txBody>
          <a:bodyPr vert="horz" lIns="417581" tIns="208790" rIns="417581" bIns="208790" rtlCol="0" anchor="ctr"/>
          <a:lstStyle>
            <a:lvl1pPr algn="l">
              <a:defRPr sz="5500">
                <a:solidFill>
                  <a:schemeClr val="tx1">
                    <a:tint val="75000"/>
                  </a:schemeClr>
                </a:solidFill>
              </a:defRPr>
            </a:lvl1pPr>
          </a:lstStyle>
          <a:p>
            <a:fld id="{6044E96E-D9C6-418B-A40B-86D4B45544EE}" type="datetimeFigureOut">
              <a:rPr lang="en-US" smtClean="0"/>
              <a:pPr/>
              <a:t>3/25/2014</a:t>
            </a:fld>
            <a:endParaRPr lang="en-US"/>
          </a:p>
        </p:txBody>
      </p:sp>
      <p:sp>
        <p:nvSpPr>
          <p:cNvPr id="5" name="Footer Placeholder 4"/>
          <p:cNvSpPr>
            <a:spLocks noGrp="1"/>
          </p:cNvSpPr>
          <p:nvPr>
            <p:ph type="ftr" sz="quarter" idx="3"/>
          </p:nvPr>
        </p:nvSpPr>
        <p:spPr>
          <a:xfrm>
            <a:off x="14624619" y="28060639"/>
            <a:ext cx="13554525" cy="1611875"/>
          </a:xfrm>
          <a:prstGeom prst="rect">
            <a:avLst/>
          </a:prstGeom>
        </p:spPr>
        <p:txBody>
          <a:bodyPr vert="horz" lIns="417581" tIns="208790" rIns="417581" bIns="208790" rtlCol="0" anchor="ctr"/>
          <a:lstStyle>
            <a:lvl1pPr algn="ctr">
              <a:defRPr sz="5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676030" y="28060639"/>
            <a:ext cx="9987545" cy="1611875"/>
          </a:xfrm>
          <a:prstGeom prst="rect">
            <a:avLst/>
          </a:prstGeom>
        </p:spPr>
        <p:txBody>
          <a:bodyPr vert="horz" lIns="417581" tIns="208790" rIns="417581" bIns="208790" rtlCol="0" anchor="ctr"/>
          <a:lstStyle>
            <a:lvl1pPr algn="r">
              <a:defRPr sz="5500">
                <a:solidFill>
                  <a:schemeClr val="tx1">
                    <a:tint val="75000"/>
                  </a:schemeClr>
                </a:solidFill>
              </a:defRPr>
            </a:lvl1pPr>
          </a:lstStyle>
          <a:p>
            <a:fld id="{37ADA5C7-64B7-45BE-84FA-C5C8F4FBEC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5809" rtl="0" eaLnBrk="1" latinLnBrk="0" hangingPunct="1">
        <a:spcBef>
          <a:spcPct val="0"/>
        </a:spcBef>
        <a:buNone/>
        <a:defRPr sz="20100" kern="1200">
          <a:solidFill>
            <a:schemeClr val="tx1"/>
          </a:solidFill>
          <a:latin typeface="+mj-lt"/>
          <a:ea typeface="+mj-ea"/>
          <a:cs typeface="+mj-cs"/>
        </a:defRPr>
      </a:lvl1pPr>
    </p:titleStyle>
    <p:bodyStyle>
      <a:lvl1pPr marL="1565928" indent="-1565928" algn="l" defTabSz="4175809" rtl="0" eaLnBrk="1" latinLnBrk="0" hangingPunct="1">
        <a:spcBef>
          <a:spcPct val="20000"/>
        </a:spcBef>
        <a:buFont typeface="Arial" pitchFamily="34" charset="0"/>
        <a:buChar char="•"/>
        <a:defRPr sz="14700" kern="1200">
          <a:solidFill>
            <a:schemeClr val="tx1"/>
          </a:solidFill>
          <a:latin typeface="+mn-lt"/>
          <a:ea typeface="+mn-ea"/>
          <a:cs typeface="+mn-cs"/>
        </a:defRPr>
      </a:lvl1pPr>
      <a:lvl2pPr marL="3392845" indent="-1304940" algn="l" defTabSz="4175809" rtl="0" eaLnBrk="1" latinLnBrk="0" hangingPunct="1">
        <a:spcBef>
          <a:spcPct val="20000"/>
        </a:spcBef>
        <a:buFont typeface="Arial" pitchFamily="34" charset="0"/>
        <a:buChar char="–"/>
        <a:defRPr sz="12700" kern="1200">
          <a:solidFill>
            <a:schemeClr val="tx1"/>
          </a:solidFill>
          <a:latin typeface="+mn-lt"/>
          <a:ea typeface="+mn-ea"/>
          <a:cs typeface="+mn-cs"/>
        </a:defRPr>
      </a:lvl2pPr>
      <a:lvl3pPr marL="5219761" indent="-1043952" algn="l" defTabSz="4175809" rtl="0" eaLnBrk="1" latinLnBrk="0" hangingPunct="1">
        <a:spcBef>
          <a:spcPct val="20000"/>
        </a:spcBef>
        <a:buFont typeface="Arial" pitchFamily="34" charset="0"/>
        <a:buChar char="•"/>
        <a:defRPr sz="10900" kern="1200">
          <a:solidFill>
            <a:schemeClr val="tx1"/>
          </a:solidFill>
          <a:latin typeface="+mn-lt"/>
          <a:ea typeface="+mn-ea"/>
          <a:cs typeface="+mn-cs"/>
        </a:defRPr>
      </a:lvl3pPr>
      <a:lvl4pPr marL="7307665" indent="-1043952" algn="l" defTabSz="4175809" rtl="0" eaLnBrk="1" latinLnBrk="0" hangingPunct="1">
        <a:spcBef>
          <a:spcPct val="20000"/>
        </a:spcBef>
        <a:buFont typeface="Arial" pitchFamily="34" charset="0"/>
        <a:buChar char="–"/>
        <a:defRPr sz="9100" kern="1200">
          <a:solidFill>
            <a:schemeClr val="tx1"/>
          </a:solidFill>
          <a:latin typeface="+mn-lt"/>
          <a:ea typeface="+mn-ea"/>
          <a:cs typeface="+mn-cs"/>
        </a:defRPr>
      </a:lvl4pPr>
      <a:lvl5pPr marL="9395570" indent="-1043952" algn="l" defTabSz="4175809" rtl="0" eaLnBrk="1" latinLnBrk="0" hangingPunct="1">
        <a:spcBef>
          <a:spcPct val="20000"/>
        </a:spcBef>
        <a:buFont typeface="Arial" pitchFamily="34" charset="0"/>
        <a:buChar char="»"/>
        <a:defRPr sz="9100" kern="1200">
          <a:solidFill>
            <a:schemeClr val="tx1"/>
          </a:solidFill>
          <a:latin typeface="+mn-lt"/>
          <a:ea typeface="+mn-ea"/>
          <a:cs typeface="+mn-cs"/>
        </a:defRPr>
      </a:lvl5pPr>
      <a:lvl6pPr marL="11483474" indent="-1043952" algn="l" defTabSz="4175809"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71378" indent="-1043952" algn="l" defTabSz="4175809"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59283" indent="-1043952" algn="l" defTabSz="4175809"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47187" indent="-1043952" algn="l" defTabSz="4175809"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lang="en-US"/>
      </a:defPPr>
      <a:lvl1pPr marL="0" algn="l" defTabSz="4175809" rtl="0" eaLnBrk="1" latinLnBrk="0" hangingPunct="1">
        <a:defRPr sz="8200" kern="1200">
          <a:solidFill>
            <a:schemeClr val="tx1"/>
          </a:solidFill>
          <a:latin typeface="+mn-lt"/>
          <a:ea typeface="+mn-ea"/>
          <a:cs typeface="+mn-cs"/>
        </a:defRPr>
      </a:lvl1pPr>
      <a:lvl2pPr marL="2087904" algn="l" defTabSz="4175809" rtl="0" eaLnBrk="1" latinLnBrk="0" hangingPunct="1">
        <a:defRPr sz="8200" kern="1200">
          <a:solidFill>
            <a:schemeClr val="tx1"/>
          </a:solidFill>
          <a:latin typeface="+mn-lt"/>
          <a:ea typeface="+mn-ea"/>
          <a:cs typeface="+mn-cs"/>
        </a:defRPr>
      </a:lvl2pPr>
      <a:lvl3pPr marL="4175809" algn="l" defTabSz="4175809" rtl="0" eaLnBrk="1" latinLnBrk="0" hangingPunct="1">
        <a:defRPr sz="8200" kern="1200">
          <a:solidFill>
            <a:schemeClr val="tx1"/>
          </a:solidFill>
          <a:latin typeface="+mn-lt"/>
          <a:ea typeface="+mn-ea"/>
          <a:cs typeface="+mn-cs"/>
        </a:defRPr>
      </a:lvl3pPr>
      <a:lvl4pPr marL="6263713" algn="l" defTabSz="4175809" rtl="0" eaLnBrk="1" latinLnBrk="0" hangingPunct="1">
        <a:defRPr sz="8200" kern="1200">
          <a:solidFill>
            <a:schemeClr val="tx1"/>
          </a:solidFill>
          <a:latin typeface="+mn-lt"/>
          <a:ea typeface="+mn-ea"/>
          <a:cs typeface="+mn-cs"/>
        </a:defRPr>
      </a:lvl4pPr>
      <a:lvl5pPr marL="8351618" algn="l" defTabSz="4175809" rtl="0" eaLnBrk="1" latinLnBrk="0" hangingPunct="1">
        <a:defRPr sz="8200" kern="1200">
          <a:solidFill>
            <a:schemeClr val="tx1"/>
          </a:solidFill>
          <a:latin typeface="+mn-lt"/>
          <a:ea typeface="+mn-ea"/>
          <a:cs typeface="+mn-cs"/>
        </a:defRPr>
      </a:lvl5pPr>
      <a:lvl6pPr marL="10439522" algn="l" defTabSz="4175809" rtl="0" eaLnBrk="1" latinLnBrk="0" hangingPunct="1">
        <a:defRPr sz="8200" kern="1200">
          <a:solidFill>
            <a:schemeClr val="tx1"/>
          </a:solidFill>
          <a:latin typeface="+mn-lt"/>
          <a:ea typeface="+mn-ea"/>
          <a:cs typeface="+mn-cs"/>
        </a:defRPr>
      </a:lvl6pPr>
      <a:lvl7pPr marL="12527426" algn="l" defTabSz="4175809" rtl="0" eaLnBrk="1" latinLnBrk="0" hangingPunct="1">
        <a:defRPr sz="8200" kern="1200">
          <a:solidFill>
            <a:schemeClr val="tx1"/>
          </a:solidFill>
          <a:latin typeface="+mn-lt"/>
          <a:ea typeface="+mn-ea"/>
          <a:cs typeface="+mn-cs"/>
        </a:defRPr>
      </a:lvl7pPr>
      <a:lvl8pPr marL="14615331" algn="l" defTabSz="4175809" rtl="0" eaLnBrk="1" latinLnBrk="0" hangingPunct="1">
        <a:defRPr sz="8200" kern="1200">
          <a:solidFill>
            <a:schemeClr val="tx1"/>
          </a:solidFill>
          <a:latin typeface="+mn-lt"/>
          <a:ea typeface="+mn-ea"/>
          <a:cs typeface="+mn-cs"/>
        </a:defRPr>
      </a:lvl8pPr>
      <a:lvl9pPr marL="16703235" algn="l" defTabSz="4175809"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jpeg"/><Relationship Id="rId18" Type="http://schemas.openxmlformats.org/officeDocument/2006/relationships/image" Target="../media/image14.jpeg"/><Relationship Id="rId26" Type="http://schemas.openxmlformats.org/officeDocument/2006/relationships/image" Target="../media/image22.png"/><Relationship Id="rId3" Type="http://schemas.openxmlformats.org/officeDocument/2006/relationships/image" Target="../media/image1.png"/><Relationship Id="rId21" Type="http://schemas.openxmlformats.org/officeDocument/2006/relationships/image" Target="../media/image17.png"/><Relationship Id="rId7" Type="http://schemas.openxmlformats.org/officeDocument/2006/relationships/image" Target="../media/image5.png"/><Relationship Id="rId12" Type="http://schemas.openxmlformats.org/officeDocument/2006/relationships/image" Target="../media/image9.png"/><Relationship Id="rId17" Type="http://schemas.openxmlformats.org/officeDocument/2006/relationships/image" Target="../media/image13.png"/><Relationship Id="rId25"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hyperlink" Target="http://idir.uta.edu/gqbe" TargetMode="External"/><Relationship Id="rId24" Type="http://schemas.openxmlformats.org/officeDocument/2006/relationships/image" Target="../media/image20.png"/><Relationship Id="rId5" Type="http://schemas.openxmlformats.org/officeDocument/2006/relationships/image" Target="../media/image3.png"/><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8.png"/><Relationship Id="rId19" Type="http://schemas.openxmlformats.org/officeDocument/2006/relationships/image" Target="../media/image15.jpe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chart" Target="../charts/chart1.xml"/><Relationship Id="rId22" Type="http://schemas.openxmlformats.org/officeDocument/2006/relationships/image" Target="../media/image18.png"/><Relationship Id="rId27"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Picture 2" descr="C:\Users\nandish\Project\svnCode\GQBE\writeup\figures\ppt\onlyLattic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21481" y="10041904"/>
            <a:ext cx="5638800" cy="455403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C:\Users\nandish\Project\svnCode\GQBE\writeup\figures\ppt\multiTupleCom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00994" y="7832598"/>
            <a:ext cx="3909355" cy="330521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nandish\Project\svnCode\GQBE\writeup\figures\ppt\multiTupleQ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462447" y="5186032"/>
            <a:ext cx="3409266" cy="2706936"/>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C:\Users\nandish\Project\svnCode\GQBE\writeup\figures\ppt\multiTupleQ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8008" y="5186032"/>
            <a:ext cx="3257963" cy="293229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Users\nandish\Project\svnCode\GQBE\writeup\figures\ppt\latticeEvalStage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073826" y="24474179"/>
            <a:ext cx="7151856" cy="4029443"/>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C:\Users\nandish\Project\svnCode\GQBE\writeup\figures\ppt\latticeEvalStage4.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40126" y="20644383"/>
            <a:ext cx="6987003" cy="360382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C:\Users\nandish\Project\svnCode\GQBE\writeup\figures\ppt\latticeEvalStage1.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029401" y="19775774"/>
            <a:ext cx="7099785" cy="400010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nandish\Project\svnCode\GQBE\writeup\figures\ppt\latticeEvalStage2.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57765" y="25178817"/>
            <a:ext cx="7661550" cy="3834929"/>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2"/>
          <p:cNvSpPr txBox="1">
            <a:spLocks/>
          </p:cNvSpPr>
          <p:nvPr/>
        </p:nvSpPr>
        <p:spPr>
          <a:xfrm>
            <a:off x="306538" y="4274972"/>
            <a:ext cx="9799907" cy="792570"/>
          </a:xfrm>
          <a:prstGeom prst="rect">
            <a:avLst/>
          </a:prstGeom>
          <a:solidFill>
            <a:schemeClr val="accent6"/>
          </a:solidFill>
        </p:spPr>
        <p:txBody>
          <a:bodyPr vert="horz" lIns="417581" tIns="208790" rIns="417581" bIns="208790" rtlCol="0" anchor="ctr"/>
          <a:lstStyle/>
          <a:p>
            <a:pPr algn="ctr">
              <a:defRPr/>
            </a:pPr>
            <a:r>
              <a:rPr lang="en-US" sz="5100" b="1" dirty="0">
                <a:effectLst>
                  <a:outerShdw blurRad="38100" dist="38100" dir="2700000" algn="tl">
                    <a:srgbClr val="000000">
                      <a:alpha val="43137"/>
                    </a:srgbClr>
                  </a:outerShdw>
                </a:effectLst>
              </a:rPr>
              <a:t>Knowledge Graphs</a:t>
            </a:r>
            <a:endParaRPr lang="en-US" sz="5100" b="1" dirty="0"/>
          </a:p>
        </p:txBody>
      </p:sp>
      <p:sp>
        <p:nvSpPr>
          <p:cNvPr id="5" name="Text Placeholder 5"/>
          <p:cNvSpPr txBox="1">
            <a:spLocks/>
          </p:cNvSpPr>
          <p:nvPr/>
        </p:nvSpPr>
        <p:spPr>
          <a:xfrm>
            <a:off x="309510" y="13661740"/>
            <a:ext cx="9871246" cy="792570"/>
          </a:xfrm>
          <a:prstGeom prst="rect">
            <a:avLst/>
          </a:prstGeom>
          <a:solidFill>
            <a:schemeClr val="accent6"/>
          </a:solidFill>
        </p:spPr>
        <p:txBody>
          <a:bodyPr lIns="86996" tIns="43498" rIns="86996" bIns="43498"/>
          <a:lstStyle/>
          <a:p>
            <a:pPr marL="1565928" indent="-1565928" algn="ctr">
              <a:spcBef>
                <a:spcPct val="20000"/>
              </a:spcBef>
              <a:defRPr/>
            </a:pPr>
            <a:r>
              <a:rPr lang="en-US" sz="5100" b="1" dirty="0">
                <a:effectLst>
                  <a:outerShdw blurRad="38100" dist="38100" dir="2700000" algn="tl">
                    <a:srgbClr val="000000">
                      <a:alpha val="43137"/>
                    </a:srgbClr>
                  </a:outerShdw>
                </a:effectLst>
              </a:rPr>
              <a:t>Usability Challenges</a:t>
            </a:r>
          </a:p>
        </p:txBody>
      </p:sp>
      <p:sp>
        <p:nvSpPr>
          <p:cNvPr id="7" name="Text Placeholder 56"/>
          <p:cNvSpPr txBox="1">
            <a:spLocks/>
          </p:cNvSpPr>
          <p:nvPr/>
        </p:nvSpPr>
        <p:spPr>
          <a:xfrm>
            <a:off x="4942802" y="54243"/>
            <a:ext cx="32012869" cy="2173465"/>
          </a:xfrm>
          <a:prstGeom prst="rect">
            <a:avLst/>
          </a:prstGeom>
        </p:spPr>
        <p:txBody>
          <a:bodyPr lIns="86996" tIns="43498" rIns="86996" bIns="43498">
            <a:noAutofit/>
          </a:bodyPr>
          <a:lstStyle/>
          <a:p>
            <a:pPr marL="1565928" indent="-1565928" algn="ctr">
              <a:spcBef>
                <a:spcPct val="20000"/>
              </a:spcBef>
              <a:defRPr/>
            </a:pPr>
            <a:r>
              <a:rPr lang="en-US" sz="8000" b="1" dirty="0">
                <a:effectLst>
                  <a:outerShdw blurRad="38100" dist="38100" dir="2700000" algn="tl">
                    <a:srgbClr val="000000">
                      <a:alpha val="43137"/>
                    </a:srgbClr>
                  </a:outerShdw>
                </a:effectLst>
              </a:rPr>
              <a:t>GQBE: Querying Knowledge Graphs by Example Entity </a:t>
            </a:r>
            <a:r>
              <a:rPr lang="en-US" sz="8000" b="1" dirty="0" smtClean="0">
                <a:effectLst>
                  <a:outerShdw blurRad="38100" dist="38100" dir="2700000" algn="tl">
                    <a:srgbClr val="000000">
                      <a:alpha val="43137"/>
                    </a:srgbClr>
                  </a:outerShdw>
                </a:effectLst>
              </a:rPr>
              <a:t>Tuples</a:t>
            </a:r>
          </a:p>
          <a:p>
            <a:pPr marL="1565928" indent="-1565928" algn="ctr">
              <a:spcBef>
                <a:spcPct val="20000"/>
              </a:spcBef>
              <a:defRPr/>
            </a:pPr>
            <a:r>
              <a:rPr lang="en-US" sz="4800" b="1" dirty="0" smtClean="0">
                <a:solidFill>
                  <a:schemeClr val="accent1"/>
                </a:solidFill>
                <a:effectLst>
                  <a:outerShdw blurRad="38100" dist="38100" dir="2700000" algn="tl">
                    <a:srgbClr val="000000">
                      <a:alpha val="43137"/>
                    </a:srgbClr>
                  </a:outerShdw>
                </a:effectLst>
              </a:rPr>
              <a:t>30</a:t>
            </a:r>
            <a:r>
              <a:rPr lang="en-US" sz="4800" b="1" baseline="30000" dirty="0" smtClean="0">
                <a:solidFill>
                  <a:schemeClr val="accent1"/>
                </a:solidFill>
                <a:effectLst>
                  <a:outerShdw blurRad="38100" dist="38100" dir="2700000" algn="tl">
                    <a:srgbClr val="000000">
                      <a:alpha val="43137"/>
                    </a:srgbClr>
                  </a:outerShdw>
                </a:effectLst>
              </a:rPr>
              <a:t>th</a:t>
            </a:r>
            <a:r>
              <a:rPr lang="en-US" sz="4800" b="1" dirty="0" smtClean="0">
                <a:solidFill>
                  <a:schemeClr val="accent1"/>
                </a:solidFill>
                <a:effectLst>
                  <a:outerShdw blurRad="38100" dist="38100" dir="2700000" algn="tl">
                    <a:srgbClr val="000000">
                      <a:alpha val="43137"/>
                    </a:srgbClr>
                  </a:outerShdw>
                </a:effectLst>
              </a:rPr>
              <a:t> IEEE International Conference on Data Engineering, Chicago, IL, 2014</a:t>
            </a:r>
            <a:endParaRPr lang="en-US" sz="4800" b="1" dirty="0">
              <a:solidFill>
                <a:schemeClr val="accent1"/>
              </a:solidFill>
              <a:effectLst>
                <a:outerShdw blurRad="38100" dist="38100" dir="2700000" algn="tl">
                  <a:srgbClr val="000000">
                    <a:alpha val="43137"/>
                  </a:srgbClr>
                </a:outerShdw>
              </a:effectLst>
            </a:endParaRPr>
          </a:p>
        </p:txBody>
      </p:sp>
      <p:sp>
        <p:nvSpPr>
          <p:cNvPr id="10" name="Text Placeholder 55"/>
          <p:cNvSpPr txBox="1">
            <a:spLocks/>
          </p:cNvSpPr>
          <p:nvPr/>
        </p:nvSpPr>
        <p:spPr>
          <a:xfrm>
            <a:off x="74312" y="2259806"/>
            <a:ext cx="42803763" cy="978762"/>
          </a:xfrm>
          <a:prstGeom prst="rect">
            <a:avLst/>
          </a:prstGeom>
          <a:ln>
            <a:noFill/>
          </a:ln>
        </p:spPr>
        <p:txBody>
          <a:bodyPr lIns="86996" tIns="43498" rIns="86996" bIns="43498">
            <a:noAutofit/>
          </a:bodyPr>
          <a:lstStyle/>
          <a:p>
            <a:pPr marL="1565928" indent="-1565928" algn="ctr">
              <a:spcBef>
                <a:spcPct val="20000"/>
              </a:spcBef>
              <a:defRPr/>
            </a:pPr>
            <a:r>
              <a:rPr lang="en-US" sz="5100" dirty="0" err="1"/>
              <a:t>Nandish</a:t>
            </a:r>
            <a:r>
              <a:rPr lang="en-US" sz="5100" dirty="0"/>
              <a:t> </a:t>
            </a:r>
            <a:r>
              <a:rPr lang="en-US" sz="5100" dirty="0" err="1"/>
              <a:t>Jayaram</a:t>
            </a:r>
            <a:r>
              <a:rPr lang="en-US" sz="5100" baseline="30000" dirty="0"/>
              <a:t> </a:t>
            </a:r>
            <a:r>
              <a:rPr lang="en-US" sz="5100" baseline="30000" dirty="0" smtClean="0"/>
              <a:t>1 </a:t>
            </a:r>
            <a:r>
              <a:rPr lang="en-US" sz="5100" dirty="0"/>
              <a:t>, Mahesh Gupta</a:t>
            </a:r>
            <a:r>
              <a:rPr lang="en-US" sz="5100" baseline="30000" dirty="0"/>
              <a:t> </a:t>
            </a:r>
            <a:r>
              <a:rPr lang="en-US" sz="5100" baseline="30000" dirty="0" smtClean="0"/>
              <a:t>1</a:t>
            </a:r>
            <a:r>
              <a:rPr lang="en-US" sz="5100" dirty="0" smtClean="0"/>
              <a:t>, </a:t>
            </a:r>
            <a:r>
              <a:rPr lang="en-US" sz="5100" dirty="0" err="1"/>
              <a:t>Arijit</a:t>
            </a:r>
            <a:r>
              <a:rPr lang="en-US" sz="5100" dirty="0"/>
              <a:t> Khan</a:t>
            </a:r>
            <a:r>
              <a:rPr lang="en-US" sz="5100" baseline="30000" dirty="0"/>
              <a:t> </a:t>
            </a:r>
            <a:r>
              <a:rPr lang="en-US" sz="5100" baseline="30000" dirty="0" smtClean="0"/>
              <a:t>2</a:t>
            </a:r>
            <a:r>
              <a:rPr lang="en-US" sz="5100" dirty="0" smtClean="0"/>
              <a:t>, </a:t>
            </a:r>
            <a:r>
              <a:rPr lang="en-US" sz="5100" dirty="0"/>
              <a:t>Chengkai Li</a:t>
            </a:r>
            <a:r>
              <a:rPr lang="en-US" sz="5100" baseline="30000" dirty="0"/>
              <a:t> 1</a:t>
            </a:r>
            <a:r>
              <a:rPr lang="en-US" sz="5100" dirty="0" smtClean="0"/>
              <a:t>, </a:t>
            </a:r>
            <a:r>
              <a:rPr lang="en-US" sz="5100" dirty="0" err="1"/>
              <a:t>Xifeng</a:t>
            </a:r>
            <a:r>
              <a:rPr lang="en-US" sz="5100" dirty="0"/>
              <a:t> Yan</a:t>
            </a:r>
            <a:r>
              <a:rPr lang="en-US" sz="5100" baseline="30000" dirty="0"/>
              <a:t> </a:t>
            </a:r>
            <a:r>
              <a:rPr lang="en-US" sz="5100" baseline="30000" dirty="0" smtClean="0"/>
              <a:t>2</a:t>
            </a:r>
            <a:r>
              <a:rPr lang="en-US" sz="5100" dirty="0" smtClean="0"/>
              <a:t>, </a:t>
            </a:r>
            <a:r>
              <a:rPr lang="en-US" sz="5100" dirty="0" err="1"/>
              <a:t>Ramez</a:t>
            </a:r>
            <a:r>
              <a:rPr lang="en-US" sz="5100" dirty="0"/>
              <a:t> </a:t>
            </a:r>
            <a:r>
              <a:rPr lang="en-US" sz="5100" dirty="0" err="1"/>
              <a:t>Elmasri</a:t>
            </a:r>
            <a:r>
              <a:rPr lang="en-US" sz="5100" baseline="30000" dirty="0"/>
              <a:t> </a:t>
            </a:r>
            <a:r>
              <a:rPr lang="en-US" sz="5100" baseline="30000" dirty="0" smtClean="0"/>
              <a:t>1 </a:t>
            </a:r>
            <a:r>
              <a:rPr lang="en-US" sz="5100" dirty="0" smtClean="0"/>
              <a:t>  </a:t>
            </a:r>
            <a:endParaRPr lang="en-US" sz="5100" dirty="0"/>
          </a:p>
          <a:p>
            <a:pPr marL="1565928" indent="-1565928" algn="ctr">
              <a:spcBef>
                <a:spcPct val="20000"/>
              </a:spcBef>
              <a:defRPr/>
            </a:pPr>
            <a:endParaRPr lang="en-US" sz="800" dirty="0"/>
          </a:p>
          <a:p>
            <a:pPr marL="1565928" indent="-1565928" algn="ctr">
              <a:spcBef>
                <a:spcPct val="20000"/>
              </a:spcBef>
              <a:defRPr/>
            </a:pPr>
            <a:r>
              <a:rPr lang="en-US" sz="5100" dirty="0"/>
              <a:t>University of Texas at </a:t>
            </a:r>
            <a:r>
              <a:rPr lang="en-US" sz="5100" dirty="0" smtClean="0"/>
              <a:t>Arlington </a:t>
            </a:r>
            <a:r>
              <a:rPr lang="en-US" sz="5100" baseline="30000" dirty="0" smtClean="0"/>
              <a:t>1</a:t>
            </a:r>
            <a:r>
              <a:rPr lang="en-US" sz="5100" dirty="0" smtClean="0"/>
              <a:t> </a:t>
            </a:r>
            <a:r>
              <a:rPr lang="en-US" sz="5100" dirty="0"/>
              <a:t>		University of California, Santa </a:t>
            </a:r>
            <a:r>
              <a:rPr lang="en-US" sz="5100" dirty="0" smtClean="0"/>
              <a:t>Barbara</a:t>
            </a:r>
            <a:r>
              <a:rPr lang="en-US" sz="5100" baseline="30000" dirty="0" smtClean="0"/>
              <a:t>2</a:t>
            </a:r>
            <a:endParaRPr lang="en-US" sz="6900" baseline="30000" dirty="0"/>
          </a:p>
        </p:txBody>
      </p:sp>
      <p:sp>
        <p:nvSpPr>
          <p:cNvPr id="16" name="Text Placeholder 7"/>
          <p:cNvSpPr txBox="1">
            <a:spLocks/>
          </p:cNvSpPr>
          <p:nvPr/>
        </p:nvSpPr>
        <p:spPr>
          <a:xfrm>
            <a:off x="305676" y="18295262"/>
            <a:ext cx="10692513" cy="792570"/>
          </a:xfrm>
          <a:prstGeom prst="rect">
            <a:avLst/>
          </a:prstGeom>
          <a:solidFill>
            <a:schemeClr val="accent6"/>
          </a:solidFill>
        </p:spPr>
        <p:txBody>
          <a:bodyPr lIns="86996" tIns="43498" rIns="86996" bIns="43498"/>
          <a:lstStyle/>
          <a:p>
            <a:pPr marL="1565928" indent="-1565928" algn="ctr">
              <a:spcBef>
                <a:spcPct val="20000"/>
              </a:spcBef>
              <a:defRPr/>
            </a:pPr>
            <a:r>
              <a:rPr lang="en-US" sz="5100" b="1" dirty="0">
                <a:effectLst>
                  <a:outerShdw blurRad="38100" dist="38100" dir="2700000" algn="tl">
                    <a:srgbClr val="000000">
                      <a:alpha val="43137"/>
                    </a:srgbClr>
                  </a:outerShdw>
                </a:effectLst>
              </a:rPr>
              <a:t>Related Work</a:t>
            </a:r>
          </a:p>
        </p:txBody>
      </p:sp>
      <p:sp>
        <p:nvSpPr>
          <p:cNvPr id="21" name="Text Placeholder 17"/>
          <p:cNvSpPr txBox="1">
            <a:spLocks/>
          </p:cNvSpPr>
          <p:nvPr/>
        </p:nvSpPr>
        <p:spPr>
          <a:xfrm>
            <a:off x="11279722" y="7779048"/>
            <a:ext cx="9807648" cy="4681851"/>
          </a:xfrm>
          <a:prstGeom prst="rect">
            <a:avLst/>
          </a:prstGeom>
        </p:spPr>
        <p:txBody>
          <a:bodyPr lIns="86996" tIns="43498" rIns="86996" bIns="43498"/>
          <a:lstStyle/>
          <a:p>
            <a:pPr marL="1565928" indent="-1565928">
              <a:spcBef>
                <a:spcPct val="20000"/>
              </a:spcBef>
              <a:defRPr/>
            </a:pPr>
            <a:endParaRPr lang="en-US" sz="3000" dirty="0">
              <a:latin typeface="Calibri" pitchFamily="34" charset="0"/>
              <a:cs typeface="Calibri" pitchFamily="34" charset="0"/>
            </a:endParaRPr>
          </a:p>
          <a:p>
            <a:pPr marL="1565928" indent="-1565928">
              <a:spcBef>
                <a:spcPct val="20000"/>
              </a:spcBef>
              <a:defRPr/>
            </a:pPr>
            <a:endParaRPr lang="en-US" sz="3000" dirty="0">
              <a:latin typeface="Calibri" pitchFamily="34" charset="0"/>
              <a:cs typeface="Calibri" pitchFamily="34" charset="0"/>
            </a:endParaRPr>
          </a:p>
          <a:p>
            <a:pPr marL="1565928" indent="-1565928">
              <a:spcBef>
                <a:spcPct val="20000"/>
              </a:spcBef>
              <a:buFont typeface="Arial" pitchFamily="34" charset="0"/>
              <a:buChar char="•"/>
              <a:defRPr/>
            </a:pPr>
            <a:endParaRPr lang="en-US" sz="3000" dirty="0">
              <a:solidFill>
                <a:schemeClr val="tx2"/>
              </a:solidFill>
              <a:latin typeface="Calibri" pitchFamily="34" charset="0"/>
              <a:cs typeface="Calibri" pitchFamily="34" charset="0"/>
            </a:endParaRPr>
          </a:p>
        </p:txBody>
      </p:sp>
      <p:sp>
        <p:nvSpPr>
          <p:cNvPr id="22" name="Text Placeholder 55"/>
          <p:cNvSpPr txBox="1">
            <a:spLocks/>
          </p:cNvSpPr>
          <p:nvPr/>
        </p:nvSpPr>
        <p:spPr>
          <a:xfrm>
            <a:off x="5785609" y="3019789"/>
            <a:ext cx="31206170" cy="1177369"/>
          </a:xfrm>
          <a:prstGeom prst="rect">
            <a:avLst/>
          </a:prstGeom>
        </p:spPr>
        <p:txBody>
          <a:bodyPr lIns="86996" tIns="43498" rIns="86996" bIns="43498">
            <a:noAutofit/>
          </a:bodyPr>
          <a:lstStyle/>
          <a:p>
            <a:pPr marL="1565928" indent="-1565928">
              <a:spcBef>
                <a:spcPct val="20000"/>
              </a:spcBef>
              <a:buFont typeface="Arial" pitchFamily="34" charset="0"/>
              <a:buChar char="•"/>
              <a:defRPr/>
            </a:pPr>
            <a:endParaRPr lang="en-US" sz="2700" dirty="0"/>
          </a:p>
        </p:txBody>
      </p:sp>
      <p:sp>
        <p:nvSpPr>
          <p:cNvPr id="41" name="Text Placeholder 17"/>
          <p:cNvSpPr txBox="1">
            <a:spLocks/>
          </p:cNvSpPr>
          <p:nvPr/>
        </p:nvSpPr>
        <p:spPr>
          <a:xfrm>
            <a:off x="31765081" y="26761664"/>
            <a:ext cx="10670896" cy="2320542"/>
          </a:xfrm>
          <a:prstGeom prst="rect">
            <a:avLst/>
          </a:prstGeom>
        </p:spPr>
        <p:txBody>
          <a:bodyPr lIns="86996" tIns="43498" rIns="86996" bIns="43498"/>
          <a:lstStyle/>
          <a:p>
            <a:pPr algn="just"/>
            <a:r>
              <a:rPr lang="en-US" sz="3000" dirty="0">
                <a:latin typeface="Calibri" pitchFamily="34" charset="0"/>
              </a:rPr>
              <a:t>[1] </a:t>
            </a:r>
            <a:r>
              <a:rPr lang="en-US" sz="3000" dirty="0">
                <a:latin typeface="Calibri" pitchFamily="34" charset="0"/>
                <a:cs typeface="Calibri" pitchFamily="34" charset="0"/>
              </a:rPr>
              <a:t>N. </a:t>
            </a:r>
            <a:r>
              <a:rPr lang="en-US" sz="3000" dirty="0" err="1">
                <a:latin typeface="Calibri" pitchFamily="34" charset="0"/>
                <a:cs typeface="Calibri" pitchFamily="34" charset="0"/>
              </a:rPr>
              <a:t>Jayaram</a:t>
            </a:r>
            <a:r>
              <a:rPr lang="en-US" sz="3000" dirty="0">
                <a:latin typeface="Calibri" pitchFamily="34" charset="0"/>
                <a:cs typeface="Calibri" pitchFamily="34" charset="0"/>
              </a:rPr>
              <a:t>, A. Khan, C. Li, X. Yan and R. </a:t>
            </a:r>
            <a:r>
              <a:rPr lang="en-US" sz="3000" dirty="0" err="1">
                <a:latin typeface="Calibri" pitchFamily="34" charset="0"/>
                <a:cs typeface="Calibri" pitchFamily="34" charset="0"/>
              </a:rPr>
              <a:t>Elmasri</a:t>
            </a:r>
            <a:r>
              <a:rPr lang="en-US" sz="3000" dirty="0">
                <a:latin typeface="Calibri" pitchFamily="34" charset="0"/>
                <a:cs typeface="Calibri" pitchFamily="34" charset="0"/>
              </a:rPr>
              <a:t>. Querying knowledge graphs by example entity tuples, in arxiv.org/abs/1311.2100</a:t>
            </a:r>
            <a:endParaRPr lang="it-IT" sz="3000" dirty="0"/>
          </a:p>
          <a:p>
            <a:pPr algn="just"/>
            <a:r>
              <a:rPr lang="en-US" sz="3000" dirty="0">
                <a:latin typeface="Calibri" pitchFamily="34" charset="0"/>
                <a:cs typeface="Calibri" pitchFamily="34" charset="0"/>
              </a:rPr>
              <a:t>[2] Demo URL: </a:t>
            </a:r>
            <a:r>
              <a:rPr lang="en-US" sz="3000" dirty="0">
                <a:latin typeface="Calibri" pitchFamily="34" charset="0"/>
                <a:cs typeface="Calibri" pitchFamily="34" charset="0"/>
                <a:hlinkClick r:id="rId11"/>
              </a:rPr>
              <a:t>http://idir.uta.edu/gqbe</a:t>
            </a:r>
            <a:endParaRPr lang="en-US" sz="3000" dirty="0">
              <a:latin typeface="Calibri" pitchFamily="34" charset="0"/>
              <a:cs typeface="Calibri" pitchFamily="34" charset="0"/>
            </a:endParaRPr>
          </a:p>
        </p:txBody>
      </p:sp>
      <p:sp>
        <p:nvSpPr>
          <p:cNvPr id="44" name="Text Placeholder 10"/>
          <p:cNvSpPr txBox="1">
            <a:spLocks/>
          </p:cNvSpPr>
          <p:nvPr/>
        </p:nvSpPr>
        <p:spPr>
          <a:xfrm>
            <a:off x="31765082" y="25851236"/>
            <a:ext cx="10670896" cy="792570"/>
          </a:xfrm>
          <a:prstGeom prst="rect">
            <a:avLst/>
          </a:prstGeom>
          <a:solidFill>
            <a:schemeClr val="accent6"/>
          </a:solidFill>
        </p:spPr>
        <p:txBody>
          <a:bodyPr lIns="86996" tIns="43498" rIns="86996" bIns="43498"/>
          <a:lstStyle/>
          <a:p>
            <a:pPr marL="1565928" indent="-1565928" algn="ctr">
              <a:spcBef>
                <a:spcPct val="20000"/>
              </a:spcBef>
              <a:defRPr/>
            </a:pPr>
            <a:r>
              <a:rPr lang="en-US" sz="5100" b="1" smtClean="0">
                <a:effectLst>
                  <a:outerShdw blurRad="38100" dist="38100" dir="2700000" algn="tl">
                    <a:srgbClr val="000000">
                      <a:alpha val="43137"/>
                    </a:srgbClr>
                  </a:outerShdw>
                </a:effectLst>
              </a:rPr>
              <a:t>Technical Details and Demo</a:t>
            </a:r>
            <a:endParaRPr lang="en-US" sz="5100" b="1" dirty="0">
              <a:effectLst>
                <a:outerShdw blurRad="38100" dist="38100" dir="2700000" algn="tl">
                  <a:srgbClr val="000000">
                    <a:alpha val="43137"/>
                  </a:srgbClr>
                </a:outerShdw>
              </a:effectLst>
            </a:endParaRPr>
          </a:p>
        </p:txBody>
      </p:sp>
      <p:pic>
        <p:nvPicPr>
          <p:cNvPr id="76" name="Picture 7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2936" y="5164358"/>
            <a:ext cx="9998464" cy="6118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nandish\Desktop\ucsb.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601917" y="350409"/>
            <a:ext cx="3966861" cy="3741028"/>
          </a:xfrm>
          <a:prstGeom prst="rect">
            <a:avLst/>
          </a:prstGeom>
          <a:noFill/>
          <a:extLst>
            <a:ext uri="{909E8E84-426E-40DD-AFC4-6F175D3DCCD1}">
              <a14:hiddenFill xmlns:a14="http://schemas.microsoft.com/office/drawing/2010/main">
                <a:solidFill>
                  <a:srgbClr val="FFFFFF"/>
                </a:solidFill>
              </a14:hiddenFill>
            </a:ext>
          </a:extLst>
        </p:spPr>
      </p:pic>
      <p:sp>
        <p:nvSpPr>
          <p:cNvPr id="109" name="Text Placeholder 7"/>
          <p:cNvSpPr txBox="1">
            <a:spLocks/>
          </p:cNvSpPr>
          <p:nvPr/>
        </p:nvSpPr>
        <p:spPr>
          <a:xfrm>
            <a:off x="11295438" y="18711764"/>
            <a:ext cx="20064263" cy="792570"/>
          </a:xfrm>
          <a:prstGeom prst="rect">
            <a:avLst/>
          </a:prstGeom>
          <a:solidFill>
            <a:schemeClr val="accent6"/>
          </a:solidFill>
        </p:spPr>
        <p:txBody>
          <a:bodyPr lIns="86996" tIns="43498" rIns="86996" bIns="43498"/>
          <a:lstStyle/>
          <a:p>
            <a:pPr marL="1565928" indent="-1565928" algn="ctr">
              <a:spcBef>
                <a:spcPct val="20000"/>
              </a:spcBef>
              <a:defRPr/>
            </a:pPr>
            <a:r>
              <a:rPr lang="en-US" sz="5100" b="1" dirty="0">
                <a:effectLst>
                  <a:outerShdw blurRad="38100" dist="38100" dir="2700000" algn="tl">
                    <a:srgbClr val="000000">
                      <a:alpha val="43137"/>
                    </a:srgbClr>
                  </a:outerShdw>
                </a:effectLst>
              </a:rPr>
              <a:t>Query Processing</a:t>
            </a:r>
          </a:p>
        </p:txBody>
      </p:sp>
      <p:graphicFrame>
        <p:nvGraphicFramePr>
          <p:cNvPr id="118" name="Chart 117"/>
          <p:cNvGraphicFramePr>
            <a:graphicFrameLocks/>
          </p:cNvGraphicFramePr>
          <p:nvPr>
            <p:extLst>
              <p:ext uri="{D42A27DB-BD31-4B8C-83A1-F6EECF244321}">
                <p14:modId xmlns:p14="http://schemas.microsoft.com/office/powerpoint/2010/main" val="1979249162"/>
              </p:ext>
            </p:extLst>
          </p:nvPr>
        </p:nvGraphicFramePr>
        <p:xfrm>
          <a:off x="31917035" y="21748669"/>
          <a:ext cx="10208936" cy="3351600"/>
        </p:xfrm>
        <a:graphic>
          <a:graphicData uri="http://schemas.openxmlformats.org/drawingml/2006/chart">
            <c:chart xmlns:c="http://schemas.openxmlformats.org/drawingml/2006/chart" xmlns:r="http://schemas.openxmlformats.org/officeDocument/2006/relationships" r:id="rId14"/>
          </a:graphicData>
        </a:graphic>
      </p:graphicFrame>
      <p:sp>
        <p:nvSpPr>
          <p:cNvPr id="11" name="TextBox 10"/>
          <p:cNvSpPr txBox="1"/>
          <p:nvPr/>
        </p:nvSpPr>
        <p:spPr>
          <a:xfrm>
            <a:off x="350154" y="14628665"/>
            <a:ext cx="9825534" cy="3596498"/>
          </a:xfrm>
          <a:prstGeom prst="rect">
            <a:avLst/>
          </a:prstGeom>
          <a:noFill/>
        </p:spPr>
        <p:txBody>
          <a:bodyPr wrap="square" lIns="86996" tIns="43498" rIns="86996" bIns="43498" rtlCol="0">
            <a:spAutoFit/>
          </a:bodyPr>
          <a:lstStyle/>
          <a:p>
            <a:pPr marL="706843" indent="-706843" algn="just">
              <a:buFont typeface="Wingdings" panose="05000000000000000000" pitchFamily="2" charset="2"/>
              <a:buChar char="q"/>
            </a:pPr>
            <a:r>
              <a:rPr lang="en-US" sz="3800" dirty="0">
                <a:solidFill>
                  <a:schemeClr val="tx2"/>
                </a:solidFill>
              </a:rPr>
              <a:t>Big and complex data.</a:t>
            </a:r>
          </a:p>
          <a:p>
            <a:pPr algn="just"/>
            <a:r>
              <a:rPr lang="en-US" sz="3800" dirty="0">
                <a:solidFill>
                  <a:schemeClr val="tx2"/>
                </a:solidFill>
              </a:rPr>
              <a:t>          - Lack of schema.</a:t>
            </a:r>
          </a:p>
          <a:p>
            <a:pPr algn="just"/>
            <a:r>
              <a:rPr lang="en-US" sz="3800" dirty="0">
                <a:solidFill>
                  <a:schemeClr val="tx2"/>
                </a:solidFill>
              </a:rPr>
              <a:t>          - Challenging to users (both novice and              experienced) and developers.</a:t>
            </a:r>
          </a:p>
          <a:p>
            <a:pPr marL="543725" indent="-543725" algn="just">
              <a:buFont typeface="Wingdings" panose="05000000000000000000" pitchFamily="2" charset="2"/>
              <a:buChar char="q"/>
            </a:pPr>
            <a:r>
              <a:rPr lang="en-US" sz="3800" dirty="0">
                <a:solidFill>
                  <a:schemeClr val="tx2"/>
                </a:solidFill>
              </a:rPr>
              <a:t> How to query the graph, and understand the results.</a:t>
            </a:r>
          </a:p>
        </p:txBody>
      </p:sp>
      <p:sp>
        <p:nvSpPr>
          <p:cNvPr id="13" name="TextBox 12"/>
          <p:cNvSpPr txBox="1"/>
          <p:nvPr/>
        </p:nvSpPr>
        <p:spPr>
          <a:xfrm>
            <a:off x="306538" y="19154646"/>
            <a:ext cx="10691652" cy="4181274"/>
          </a:xfrm>
          <a:prstGeom prst="rect">
            <a:avLst/>
          </a:prstGeom>
          <a:noFill/>
        </p:spPr>
        <p:txBody>
          <a:bodyPr wrap="square" lIns="86996" tIns="43498" rIns="86996" bIns="43498" rtlCol="0">
            <a:spAutoFit/>
          </a:bodyPr>
          <a:lstStyle/>
          <a:p>
            <a:pPr marL="543725" indent="-543725" algn="just">
              <a:buFont typeface="Wingdings" panose="05000000000000000000" pitchFamily="2" charset="2"/>
              <a:buChar char="q"/>
            </a:pPr>
            <a:r>
              <a:rPr lang="en-US" sz="3800" dirty="0">
                <a:solidFill>
                  <a:schemeClr val="tx2"/>
                </a:solidFill>
              </a:rPr>
              <a:t>Query-by-example in relational databases [</a:t>
            </a:r>
            <a:r>
              <a:rPr lang="en-US" sz="3800" dirty="0" err="1">
                <a:solidFill>
                  <a:schemeClr val="tx2"/>
                </a:solidFill>
              </a:rPr>
              <a:t>Zloof</a:t>
            </a:r>
            <a:r>
              <a:rPr lang="en-US" sz="3800" dirty="0">
                <a:solidFill>
                  <a:schemeClr val="tx2"/>
                </a:solidFill>
              </a:rPr>
              <a:t>, 1975].</a:t>
            </a:r>
          </a:p>
          <a:p>
            <a:pPr marL="543725" indent="-543725" algn="just">
              <a:buFont typeface="Wingdings" panose="05000000000000000000" pitchFamily="2" charset="2"/>
              <a:buChar char="q"/>
            </a:pPr>
            <a:r>
              <a:rPr lang="en-US" sz="3800" dirty="0">
                <a:solidFill>
                  <a:schemeClr val="tx2"/>
                </a:solidFill>
              </a:rPr>
              <a:t>Keyword search and keyword-based query formulation [Chang et al., 2011].</a:t>
            </a:r>
          </a:p>
          <a:p>
            <a:pPr marL="543725" indent="-543725" algn="just">
              <a:buFont typeface="Wingdings" panose="05000000000000000000" pitchFamily="2" charset="2"/>
              <a:buChar char="q"/>
            </a:pPr>
            <a:r>
              <a:rPr lang="en-US" sz="3800" dirty="0">
                <a:solidFill>
                  <a:schemeClr val="tx2"/>
                </a:solidFill>
              </a:rPr>
              <a:t>Set expansion [Wang et al., 2007].</a:t>
            </a:r>
          </a:p>
          <a:p>
            <a:pPr marL="543725" indent="-543725" algn="just">
              <a:buFont typeface="Wingdings" panose="05000000000000000000" pitchFamily="2" charset="2"/>
              <a:buChar char="q"/>
            </a:pPr>
            <a:r>
              <a:rPr lang="en-US" sz="3800" dirty="0">
                <a:solidFill>
                  <a:schemeClr val="tx2"/>
                </a:solidFill>
              </a:rPr>
              <a:t>Semantic query by example [Lim et al., 2013].</a:t>
            </a:r>
          </a:p>
          <a:p>
            <a:pPr marL="543725" indent="-543725" algn="just">
              <a:buFont typeface="Wingdings" panose="05000000000000000000" pitchFamily="2" charset="2"/>
              <a:buChar char="q"/>
            </a:pPr>
            <a:r>
              <a:rPr lang="en-US" sz="3800" dirty="0">
                <a:solidFill>
                  <a:schemeClr val="tx2"/>
                </a:solidFill>
              </a:rPr>
              <a:t>XML query relaxation [</a:t>
            </a:r>
            <a:r>
              <a:rPr lang="en-US" sz="3800" dirty="0" err="1">
                <a:solidFill>
                  <a:schemeClr val="tx2"/>
                </a:solidFill>
              </a:rPr>
              <a:t>Amer-Yahia</a:t>
            </a:r>
            <a:r>
              <a:rPr lang="en-US" sz="3800" dirty="0">
                <a:solidFill>
                  <a:schemeClr val="tx2"/>
                </a:solidFill>
              </a:rPr>
              <a:t> et al., 2005].</a:t>
            </a:r>
          </a:p>
        </p:txBody>
      </p:sp>
      <p:sp>
        <p:nvSpPr>
          <p:cNvPr id="61" name="Rectangle 60"/>
          <p:cNvSpPr/>
          <p:nvPr/>
        </p:nvSpPr>
        <p:spPr>
          <a:xfrm>
            <a:off x="379302" y="11283124"/>
            <a:ext cx="4816357" cy="2021842"/>
          </a:xfrm>
          <a:prstGeom prst="rect">
            <a:avLst/>
          </a:prstGeom>
          <a:solidFill>
            <a:schemeClr val="lt1">
              <a:alpha val="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86996" tIns="43498" rIns="86996" bIns="43498" rtlCol="0" anchor="ctr"/>
          <a:lstStyle/>
          <a:p>
            <a:pPr algn="just"/>
            <a:r>
              <a:rPr lang="en-US" sz="3400" dirty="0">
                <a:solidFill>
                  <a:schemeClr val="tx2"/>
                </a:solidFill>
              </a:rPr>
              <a:t>Linking Open Data:</a:t>
            </a:r>
          </a:p>
          <a:p>
            <a:pPr algn="just"/>
            <a:r>
              <a:rPr lang="en-US" sz="3400" dirty="0">
                <a:solidFill>
                  <a:schemeClr val="tx2"/>
                </a:solidFill>
              </a:rPr>
              <a:t>      52 billion RDF triples</a:t>
            </a:r>
          </a:p>
          <a:p>
            <a:pPr algn="just"/>
            <a:r>
              <a:rPr lang="en-US" sz="3400" dirty="0">
                <a:solidFill>
                  <a:schemeClr val="tx2"/>
                </a:solidFill>
              </a:rPr>
              <a:t>Freebase:</a:t>
            </a:r>
          </a:p>
          <a:p>
            <a:pPr algn="just"/>
            <a:r>
              <a:rPr lang="en-US" sz="3400" dirty="0">
                <a:solidFill>
                  <a:schemeClr val="tx2"/>
                </a:solidFill>
              </a:rPr>
              <a:t>     1.8 billion facts</a:t>
            </a:r>
          </a:p>
        </p:txBody>
      </p:sp>
      <p:sp>
        <p:nvSpPr>
          <p:cNvPr id="62" name="Rectangle 61"/>
          <p:cNvSpPr/>
          <p:nvPr/>
        </p:nvSpPr>
        <p:spPr>
          <a:xfrm>
            <a:off x="5309951" y="11283123"/>
            <a:ext cx="4870805" cy="2032364"/>
          </a:xfrm>
          <a:prstGeom prst="rect">
            <a:avLst/>
          </a:prstGeom>
          <a:solidFill>
            <a:schemeClr val="lt1">
              <a:alpha val="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86996" tIns="43498" rIns="86996" bIns="43498" rtlCol="0" anchor="ctr"/>
          <a:lstStyle/>
          <a:p>
            <a:pPr algn="just"/>
            <a:r>
              <a:rPr lang="en-US" sz="3400" dirty="0" err="1">
                <a:solidFill>
                  <a:schemeClr val="tx2"/>
                </a:solidFill>
              </a:rPr>
              <a:t>Dbpedia</a:t>
            </a:r>
            <a:r>
              <a:rPr lang="en-US" sz="3400" dirty="0">
                <a:solidFill>
                  <a:schemeClr val="tx2"/>
                </a:solidFill>
              </a:rPr>
              <a:t>:</a:t>
            </a:r>
          </a:p>
          <a:p>
            <a:pPr algn="just"/>
            <a:r>
              <a:rPr lang="en-US" sz="3400" dirty="0">
                <a:solidFill>
                  <a:schemeClr val="tx2"/>
                </a:solidFill>
              </a:rPr>
              <a:t>     470 million facts</a:t>
            </a:r>
          </a:p>
          <a:p>
            <a:pPr algn="just"/>
            <a:r>
              <a:rPr lang="en-US" sz="3400" dirty="0" err="1">
                <a:solidFill>
                  <a:schemeClr val="tx2"/>
                </a:solidFill>
              </a:rPr>
              <a:t>Yago</a:t>
            </a:r>
            <a:r>
              <a:rPr lang="en-US" sz="3400" dirty="0">
                <a:solidFill>
                  <a:schemeClr val="tx2"/>
                </a:solidFill>
              </a:rPr>
              <a:t>:</a:t>
            </a:r>
          </a:p>
          <a:p>
            <a:pPr algn="just"/>
            <a:r>
              <a:rPr lang="en-US" sz="3400" dirty="0">
                <a:solidFill>
                  <a:schemeClr val="tx2"/>
                </a:solidFill>
              </a:rPr>
              <a:t>     120 million facts</a:t>
            </a:r>
          </a:p>
        </p:txBody>
      </p:sp>
      <p:sp>
        <p:nvSpPr>
          <p:cNvPr id="63" name="Text Placeholder 7"/>
          <p:cNvSpPr txBox="1">
            <a:spLocks/>
          </p:cNvSpPr>
          <p:nvPr/>
        </p:nvSpPr>
        <p:spPr>
          <a:xfrm>
            <a:off x="313581" y="23617470"/>
            <a:ext cx="10981857" cy="792570"/>
          </a:xfrm>
          <a:prstGeom prst="rect">
            <a:avLst/>
          </a:prstGeom>
          <a:solidFill>
            <a:schemeClr val="accent6"/>
          </a:solidFill>
        </p:spPr>
        <p:txBody>
          <a:bodyPr lIns="86996" tIns="43498" rIns="86996" bIns="43498"/>
          <a:lstStyle/>
          <a:p>
            <a:pPr marL="1565928" indent="-1565928" algn="ctr">
              <a:spcBef>
                <a:spcPct val="20000"/>
              </a:spcBef>
              <a:defRPr/>
            </a:pPr>
            <a:r>
              <a:rPr lang="en-US" sz="5100" b="1" dirty="0">
                <a:effectLst>
                  <a:outerShdw blurRad="38100" dist="38100" dir="2700000" algn="tl">
                    <a:srgbClr val="000000">
                      <a:alpha val="43137"/>
                    </a:srgbClr>
                  </a:outerShdw>
                </a:effectLst>
              </a:rPr>
              <a:t>Search Interface</a:t>
            </a:r>
          </a:p>
        </p:txBody>
      </p:sp>
      <p:sp>
        <p:nvSpPr>
          <p:cNvPr id="64" name="Text Placeholder 7"/>
          <p:cNvSpPr txBox="1">
            <a:spLocks/>
          </p:cNvSpPr>
          <p:nvPr/>
        </p:nvSpPr>
        <p:spPr>
          <a:xfrm>
            <a:off x="31765081" y="11423287"/>
            <a:ext cx="10670897" cy="792570"/>
          </a:xfrm>
          <a:prstGeom prst="rect">
            <a:avLst/>
          </a:prstGeom>
          <a:solidFill>
            <a:schemeClr val="accent6"/>
          </a:solidFill>
        </p:spPr>
        <p:txBody>
          <a:bodyPr lIns="86996" tIns="43498" rIns="86996" bIns="43498"/>
          <a:lstStyle/>
          <a:p>
            <a:pPr marL="1565928" indent="-1565928" algn="ctr">
              <a:spcBef>
                <a:spcPct val="20000"/>
              </a:spcBef>
              <a:defRPr/>
            </a:pPr>
            <a:r>
              <a:rPr lang="en-US" sz="5100" b="1" dirty="0">
                <a:effectLst>
                  <a:outerShdw blurRad="38100" dist="38100" dir="2700000" algn="tl">
                    <a:srgbClr val="000000">
                      <a:alpha val="43137"/>
                    </a:srgbClr>
                  </a:outerShdw>
                </a:effectLst>
              </a:rPr>
              <a:t>Experiments</a:t>
            </a:r>
          </a:p>
        </p:txBody>
      </p:sp>
      <p:sp>
        <p:nvSpPr>
          <p:cNvPr id="50" name="Text Placeholder 7"/>
          <p:cNvSpPr txBox="1">
            <a:spLocks/>
          </p:cNvSpPr>
          <p:nvPr/>
        </p:nvSpPr>
        <p:spPr>
          <a:xfrm>
            <a:off x="10754753" y="9237670"/>
            <a:ext cx="10386607" cy="792570"/>
          </a:xfrm>
          <a:prstGeom prst="rect">
            <a:avLst/>
          </a:prstGeom>
          <a:solidFill>
            <a:schemeClr val="accent6"/>
          </a:solidFill>
        </p:spPr>
        <p:txBody>
          <a:bodyPr lIns="86996" tIns="43498" rIns="86996" bIns="43498"/>
          <a:lstStyle/>
          <a:p>
            <a:pPr marL="1565928" indent="-1565928" algn="ctr">
              <a:spcBef>
                <a:spcPct val="20000"/>
              </a:spcBef>
              <a:defRPr/>
            </a:pPr>
            <a:r>
              <a:rPr lang="en-US" sz="5100" b="1" dirty="0">
                <a:effectLst>
                  <a:outerShdw blurRad="38100" dist="38100" dir="2700000" algn="tl">
                    <a:srgbClr val="000000">
                      <a:alpha val="43137"/>
                    </a:srgbClr>
                  </a:outerShdw>
                </a:effectLst>
              </a:rPr>
              <a:t>Query Graph Discovery</a:t>
            </a:r>
          </a:p>
        </p:txBody>
      </p:sp>
      <p:pic>
        <p:nvPicPr>
          <p:cNvPr id="51" name="Picture 50" descr="C:\Users\nandish\Project\svnCode\GQBE\writeup\figures\ppt\neighborhoodGraph.png"/>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647450" y="10127057"/>
            <a:ext cx="6147082" cy="395832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987269" y="13863050"/>
            <a:ext cx="5305996" cy="2409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3" name="Picture 52" descr="C:\Users\nandish\Desktop\graph.png"/>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263813" y="15635097"/>
            <a:ext cx="4006673" cy="2923415"/>
          </a:xfrm>
          <a:prstGeom prst="rect">
            <a:avLst/>
          </a:prstGeom>
          <a:noFill/>
          <a:extLst>
            <a:ext uri="{909E8E84-426E-40DD-AFC4-6F175D3DCCD1}">
              <a14:hiddenFill xmlns:a14="http://schemas.microsoft.com/office/drawing/2010/main">
                <a:solidFill>
                  <a:srgbClr val="FFFFFF"/>
                </a:solidFill>
              </a14:hiddenFill>
            </a:ext>
          </a:extLst>
        </p:spPr>
      </p:pic>
      <p:sp>
        <p:nvSpPr>
          <p:cNvPr id="54" name="Down Arrow 53"/>
          <p:cNvSpPr/>
          <p:nvPr/>
        </p:nvSpPr>
        <p:spPr>
          <a:xfrm>
            <a:off x="10946077" y="13792968"/>
            <a:ext cx="349361" cy="23249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86996" tIns="43498" rIns="86996" bIns="43498" rtlCol="0" anchor="ctr"/>
          <a:lstStyle/>
          <a:p>
            <a:pPr algn="ctr"/>
            <a:endParaRPr lang="en-US"/>
          </a:p>
        </p:txBody>
      </p:sp>
      <p:sp>
        <p:nvSpPr>
          <p:cNvPr id="55" name="Right Arrow 54"/>
          <p:cNvSpPr/>
          <p:nvPr/>
        </p:nvSpPr>
        <p:spPr>
          <a:xfrm>
            <a:off x="15270486" y="15894777"/>
            <a:ext cx="1821295" cy="411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86996" tIns="43498" rIns="86996" bIns="43498" rtlCol="0" anchor="ctr"/>
          <a:lstStyle/>
          <a:p>
            <a:pPr algn="ctr"/>
            <a:endParaRPr lang="en-US"/>
          </a:p>
        </p:txBody>
      </p:sp>
      <p:sp>
        <p:nvSpPr>
          <p:cNvPr id="57" name="Rectangle 56"/>
          <p:cNvSpPr/>
          <p:nvPr/>
        </p:nvSpPr>
        <p:spPr>
          <a:xfrm>
            <a:off x="16794532" y="10253720"/>
            <a:ext cx="4187338" cy="3664686"/>
          </a:xfrm>
          <a:prstGeom prst="rect">
            <a:avLst/>
          </a:prstGeom>
          <a:solidFill>
            <a:schemeClr val="lt1">
              <a:alpha val="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86996" tIns="43498" rIns="86996" bIns="43498" rtlCol="0" anchor="ctr"/>
          <a:lstStyle/>
          <a:p>
            <a:pPr algn="just"/>
            <a:endParaRPr lang="en-US" sz="3400" dirty="0">
              <a:solidFill>
                <a:schemeClr val="tx2"/>
              </a:solidFill>
            </a:endParaRPr>
          </a:p>
        </p:txBody>
      </p:sp>
      <p:sp>
        <p:nvSpPr>
          <p:cNvPr id="58" name="TextBox 57"/>
          <p:cNvSpPr txBox="1"/>
          <p:nvPr/>
        </p:nvSpPr>
        <p:spPr>
          <a:xfrm>
            <a:off x="17056049" y="10253720"/>
            <a:ext cx="3964832" cy="611066"/>
          </a:xfrm>
          <a:prstGeom prst="rect">
            <a:avLst/>
          </a:prstGeom>
          <a:noFill/>
        </p:spPr>
        <p:txBody>
          <a:bodyPr wrap="square" lIns="86996" tIns="43498" rIns="86996" bIns="43498" rtlCol="0">
            <a:spAutoFit/>
          </a:bodyPr>
          <a:lstStyle/>
          <a:p>
            <a:r>
              <a:rPr lang="en-US" sz="3400" dirty="0">
                <a:solidFill>
                  <a:schemeClr val="tx2"/>
                </a:solidFill>
              </a:rPr>
              <a:t>Unimportant edges</a:t>
            </a:r>
            <a:endParaRPr lang="en-US" sz="3400" dirty="0"/>
          </a:p>
        </p:txBody>
      </p:sp>
      <p:sp>
        <p:nvSpPr>
          <p:cNvPr id="60" name="Text Placeholder 7"/>
          <p:cNvSpPr txBox="1">
            <a:spLocks/>
          </p:cNvSpPr>
          <p:nvPr/>
        </p:nvSpPr>
        <p:spPr>
          <a:xfrm>
            <a:off x="21344245" y="9237670"/>
            <a:ext cx="10015457" cy="792570"/>
          </a:xfrm>
          <a:prstGeom prst="rect">
            <a:avLst/>
          </a:prstGeom>
          <a:solidFill>
            <a:schemeClr val="accent6"/>
          </a:solidFill>
        </p:spPr>
        <p:txBody>
          <a:bodyPr lIns="86996" tIns="43498" rIns="86996" bIns="43498"/>
          <a:lstStyle/>
          <a:p>
            <a:pPr marL="1565928" indent="-1565928" algn="ctr">
              <a:spcBef>
                <a:spcPct val="20000"/>
              </a:spcBef>
              <a:defRPr/>
            </a:pPr>
            <a:r>
              <a:rPr lang="en-US" sz="5100" b="1" dirty="0">
                <a:effectLst>
                  <a:outerShdw blurRad="38100" dist="38100" dir="2700000" algn="tl">
                    <a:srgbClr val="000000">
                      <a:alpha val="43137"/>
                    </a:srgbClr>
                  </a:outerShdw>
                </a:effectLst>
              </a:rPr>
              <a:t>Answer Space Modeling</a:t>
            </a:r>
          </a:p>
        </p:txBody>
      </p:sp>
      <p:sp>
        <p:nvSpPr>
          <p:cNvPr id="74" name="Text Placeholder 7"/>
          <p:cNvSpPr txBox="1">
            <a:spLocks/>
          </p:cNvSpPr>
          <p:nvPr/>
        </p:nvSpPr>
        <p:spPr>
          <a:xfrm>
            <a:off x="31954198" y="4274972"/>
            <a:ext cx="10481779" cy="792570"/>
          </a:xfrm>
          <a:prstGeom prst="rect">
            <a:avLst/>
          </a:prstGeom>
          <a:solidFill>
            <a:schemeClr val="accent6"/>
          </a:solidFill>
        </p:spPr>
        <p:txBody>
          <a:bodyPr lIns="86996" tIns="43498" rIns="86996" bIns="43498"/>
          <a:lstStyle/>
          <a:p>
            <a:pPr marL="1565928" indent="-1565928" algn="ctr">
              <a:spcBef>
                <a:spcPct val="20000"/>
              </a:spcBef>
              <a:defRPr/>
            </a:pPr>
            <a:r>
              <a:rPr lang="en-US" sz="5100" b="1" dirty="0">
                <a:effectLst>
                  <a:outerShdw blurRad="38100" dist="38100" dir="2700000" algn="tl">
                    <a:srgbClr val="000000">
                      <a:alpha val="43137"/>
                    </a:srgbClr>
                  </a:outerShdw>
                </a:effectLst>
              </a:rPr>
              <a:t>Multiple-Tuple Query Graphs</a:t>
            </a:r>
          </a:p>
        </p:txBody>
      </p:sp>
      <p:sp>
        <p:nvSpPr>
          <p:cNvPr id="78" name="Rectangle 77"/>
          <p:cNvSpPr/>
          <p:nvPr/>
        </p:nvSpPr>
        <p:spPr>
          <a:xfrm>
            <a:off x="34852370" y="5326195"/>
            <a:ext cx="4089950" cy="2429123"/>
          </a:xfrm>
          <a:prstGeom prst="rect">
            <a:avLst/>
          </a:prstGeom>
          <a:solidFill>
            <a:schemeClr val="lt1">
              <a:alpha val="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86996" tIns="43498" rIns="86996" bIns="43498" rtlCol="0" anchor="ctr"/>
          <a:lstStyle/>
          <a:p>
            <a:pPr algn="just"/>
            <a:r>
              <a:rPr lang="en-US" sz="3400" dirty="0">
                <a:solidFill>
                  <a:schemeClr val="tx2"/>
                </a:solidFill>
              </a:rPr>
              <a:t>Multiple MQGs are merged based on edge labels and vertex label matches.</a:t>
            </a:r>
          </a:p>
        </p:txBody>
      </p:sp>
      <p:sp>
        <p:nvSpPr>
          <p:cNvPr id="79" name="Down Arrow 78"/>
          <p:cNvSpPr/>
          <p:nvPr/>
        </p:nvSpPr>
        <p:spPr>
          <a:xfrm>
            <a:off x="11369749" y="23202455"/>
            <a:ext cx="445873" cy="24960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86996" tIns="43498" rIns="86996" bIns="43498" rtlCol="0" anchor="ctr"/>
          <a:lstStyle/>
          <a:p>
            <a:pPr algn="ctr"/>
            <a:endParaRPr lang="en-US"/>
          </a:p>
        </p:txBody>
      </p:sp>
      <p:sp>
        <p:nvSpPr>
          <p:cNvPr id="80" name="Right Arrow 79"/>
          <p:cNvSpPr/>
          <p:nvPr/>
        </p:nvSpPr>
        <p:spPr>
          <a:xfrm>
            <a:off x="19534937" y="29513346"/>
            <a:ext cx="5188499" cy="411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86996" tIns="43498" rIns="86996" bIns="43498" rtlCol="0" anchor="ctr"/>
          <a:lstStyle/>
          <a:p>
            <a:pPr algn="ctr"/>
            <a:endParaRPr lang="en-US"/>
          </a:p>
        </p:txBody>
      </p:sp>
      <p:sp>
        <p:nvSpPr>
          <p:cNvPr id="12" name="Up Arrow 11"/>
          <p:cNvSpPr/>
          <p:nvPr/>
        </p:nvSpPr>
        <p:spPr>
          <a:xfrm>
            <a:off x="30988141" y="23163412"/>
            <a:ext cx="475082" cy="249325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lIns="86996" tIns="43498" rIns="86996" bIns="43498" rtlCol="0" anchor="ctr"/>
          <a:lstStyle/>
          <a:p>
            <a:pPr algn="ctr"/>
            <a:endParaRPr lang="en-US"/>
          </a:p>
        </p:txBody>
      </p:sp>
      <p:pic>
        <p:nvPicPr>
          <p:cNvPr id="85" name="Picture 84" descr="F:\christoph\talks\nsf.jp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780128" y="28671673"/>
            <a:ext cx="1432753" cy="1358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85" descr="C:\Users\Chengkai\Desktop\HPLabs.jpg"/>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9994681" y="28780999"/>
            <a:ext cx="2428365" cy="1139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2" descr="C:\Users\nandish\Project\svnCode\GQBE\writeup\figures\ppt\onlyRemovedUnimportantEdges.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012450" y="10864786"/>
            <a:ext cx="3794935" cy="2928183"/>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3" descr="C:\Users\nandish\Project\svnCode\GQBE\writeup\figures\ppt\onlyMQGforLatticeV2.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344244" y="10078647"/>
            <a:ext cx="4477237" cy="4517287"/>
          </a:xfrm>
          <a:prstGeom prst="rect">
            <a:avLst/>
          </a:prstGeom>
          <a:noFill/>
          <a:extLst>
            <a:ext uri="{909E8E84-426E-40DD-AFC4-6F175D3DCCD1}">
              <a14:hiddenFill xmlns:a14="http://schemas.microsoft.com/office/drawing/2010/main">
                <a:solidFill>
                  <a:srgbClr val="FFFFFF"/>
                </a:solidFill>
              </a14:hiddenFill>
            </a:ext>
          </a:extLst>
        </p:spPr>
      </p:pic>
      <p:sp>
        <p:nvSpPr>
          <p:cNvPr id="81" name="Rectangle 80"/>
          <p:cNvSpPr/>
          <p:nvPr/>
        </p:nvSpPr>
        <p:spPr>
          <a:xfrm>
            <a:off x="21253257" y="14604030"/>
            <a:ext cx="10032133" cy="3954482"/>
          </a:xfrm>
          <a:prstGeom prst="rect">
            <a:avLst/>
          </a:prstGeom>
          <a:solidFill>
            <a:schemeClr val="lt1">
              <a:alpha val="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86996" tIns="43498" rIns="86996" bIns="43498" rtlCol="0" anchor="ctr"/>
          <a:lstStyle/>
          <a:p>
            <a:pPr algn="just"/>
            <a:endParaRPr lang="en-US" sz="3400" dirty="0">
              <a:solidFill>
                <a:schemeClr val="tx2"/>
              </a:solidFill>
            </a:endParaRPr>
          </a:p>
        </p:txBody>
      </p:sp>
      <p:sp>
        <p:nvSpPr>
          <p:cNvPr id="2" name="TextBox 1"/>
          <p:cNvSpPr txBox="1"/>
          <p:nvPr/>
        </p:nvSpPr>
        <p:spPr>
          <a:xfrm>
            <a:off x="21186986" y="14766304"/>
            <a:ext cx="10009581" cy="3750387"/>
          </a:xfrm>
          <a:prstGeom prst="rect">
            <a:avLst/>
          </a:prstGeom>
          <a:noFill/>
        </p:spPr>
        <p:txBody>
          <a:bodyPr wrap="square" lIns="86996" tIns="43498" rIns="86996" bIns="43498" rtlCol="0">
            <a:spAutoFit/>
          </a:bodyPr>
          <a:lstStyle/>
          <a:p>
            <a:pPr marL="543725" indent="-543725" algn="just">
              <a:buFont typeface="Wingdings" panose="05000000000000000000" pitchFamily="2" charset="2"/>
              <a:buChar char="q"/>
            </a:pPr>
            <a:r>
              <a:rPr lang="en-US" sz="3400" dirty="0" smtClean="0">
                <a:solidFill>
                  <a:schemeClr val="tx2"/>
                </a:solidFill>
              </a:rPr>
              <a:t>Nodes </a:t>
            </a:r>
            <a:r>
              <a:rPr lang="en-US" sz="3400" dirty="0">
                <a:solidFill>
                  <a:schemeClr val="tx2"/>
                </a:solidFill>
              </a:rPr>
              <a:t>(F) and (HL) are two minimal query trees</a:t>
            </a:r>
            <a:r>
              <a:rPr lang="en-US" sz="3400" dirty="0" smtClean="0">
                <a:solidFill>
                  <a:schemeClr val="tx2"/>
                </a:solidFill>
              </a:rPr>
              <a:t>.</a:t>
            </a:r>
          </a:p>
          <a:p>
            <a:pPr marL="543725" indent="-543725" algn="just">
              <a:buFont typeface="Wingdings" panose="05000000000000000000" pitchFamily="2" charset="2"/>
              <a:buChar char="q"/>
            </a:pPr>
            <a:r>
              <a:rPr lang="en-US" sz="3400" dirty="0">
                <a:solidFill>
                  <a:schemeClr val="tx2"/>
                </a:solidFill>
              </a:rPr>
              <a:t>Node (F) corresponds to the sub-graph that connects </a:t>
            </a:r>
            <a:r>
              <a:rPr lang="en-US" sz="3400" u="sng" dirty="0">
                <a:solidFill>
                  <a:schemeClr val="tx2"/>
                </a:solidFill>
              </a:rPr>
              <a:t>Jerry Yang </a:t>
            </a:r>
            <a:r>
              <a:rPr lang="en-US" sz="3400" dirty="0">
                <a:solidFill>
                  <a:schemeClr val="tx2"/>
                </a:solidFill>
              </a:rPr>
              <a:t>and </a:t>
            </a:r>
            <a:r>
              <a:rPr lang="en-US" sz="3400" u="sng" dirty="0">
                <a:solidFill>
                  <a:schemeClr val="tx2"/>
                </a:solidFill>
              </a:rPr>
              <a:t>Yahoo</a:t>
            </a:r>
            <a:r>
              <a:rPr lang="en-US" sz="3400" dirty="0">
                <a:solidFill>
                  <a:schemeClr val="tx2"/>
                </a:solidFill>
              </a:rPr>
              <a:t> through edge </a:t>
            </a:r>
            <a:r>
              <a:rPr lang="en-US" sz="3400" i="1" dirty="0">
                <a:solidFill>
                  <a:schemeClr val="tx2"/>
                </a:solidFill>
              </a:rPr>
              <a:t>founded</a:t>
            </a:r>
            <a:r>
              <a:rPr lang="en-US" sz="3400" dirty="0" smtClean="0">
                <a:solidFill>
                  <a:schemeClr val="tx2"/>
                </a:solidFill>
              </a:rPr>
              <a:t>.</a:t>
            </a:r>
          </a:p>
          <a:p>
            <a:pPr marL="543725" indent="-543725" algn="just">
              <a:buFont typeface="Wingdings" panose="05000000000000000000" pitchFamily="2" charset="2"/>
              <a:buChar char="q"/>
            </a:pPr>
            <a:r>
              <a:rPr lang="en-US" sz="3400" dirty="0">
                <a:solidFill>
                  <a:schemeClr val="tx2"/>
                </a:solidFill>
              </a:rPr>
              <a:t>Node (FGHLP) is the </a:t>
            </a:r>
            <a:r>
              <a:rPr lang="en-US" sz="3400" dirty="0" smtClean="0">
                <a:solidFill>
                  <a:schemeClr val="tx2"/>
                </a:solidFill>
              </a:rPr>
              <a:t>MQG, and it corresponds to the entire query graph on the left.</a:t>
            </a:r>
            <a:endParaRPr lang="en-US" sz="3400" dirty="0">
              <a:solidFill>
                <a:schemeClr val="tx2"/>
              </a:solidFill>
            </a:endParaRPr>
          </a:p>
          <a:p>
            <a:pPr marL="543725" indent="-543725" algn="just">
              <a:buFont typeface="Wingdings" panose="05000000000000000000" pitchFamily="2" charset="2"/>
              <a:buChar char="q"/>
            </a:pPr>
            <a:r>
              <a:rPr lang="en-US" sz="3400" dirty="0">
                <a:solidFill>
                  <a:schemeClr val="tx2"/>
                </a:solidFill>
              </a:rPr>
              <a:t>Each internal node in the lattice is a sub-graph of the MQG</a:t>
            </a:r>
            <a:r>
              <a:rPr lang="en-US" sz="3400" dirty="0" smtClean="0">
                <a:solidFill>
                  <a:schemeClr val="tx2"/>
                </a:solidFill>
              </a:rPr>
              <a:t>.</a:t>
            </a:r>
            <a:endParaRPr lang="en-US" sz="3400" dirty="0">
              <a:solidFill>
                <a:schemeClr val="tx2"/>
              </a:solidFill>
            </a:endParaRPr>
          </a:p>
        </p:txBody>
      </p:sp>
      <p:sp>
        <p:nvSpPr>
          <p:cNvPr id="75" name="Text Placeholder 56"/>
          <p:cNvSpPr txBox="1">
            <a:spLocks/>
          </p:cNvSpPr>
          <p:nvPr/>
        </p:nvSpPr>
        <p:spPr>
          <a:xfrm>
            <a:off x="4800950" y="52344"/>
            <a:ext cx="32012869" cy="2173465"/>
          </a:xfrm>
          <a:prstGeom prst="rect">
            <a:avLst/>
          </a:prstGeom>
        </p:spPr>
        <p:txBody>
          <a:bodyPr lIns="86996" tIns="43498" rIns="86996" bIns="43498">
            <a:noAutofit/>
          </a:bodyPr>
          <a:lstStyle/>
          <a:p>
            <a:pPr marL="1565928" indent="-1565928" algn="ctr">
              <a:spcBef>
                <a:spcPct val="20000"/>
              </a:spcBef>
              <a:defRPr/>
            </a:pPr>
            <a:endParaRPr lang="en-US" sz="8000" b="1" dirty="0">
              <a:solidFill>
                <a:schemeClr val="tx2"/>
              </a:solidFill>
              <a:effectLst>
                <a:outerShdw blurRad="38100" dist="38100" dir="2700000" algn="tl">
                  <a:srgbClr val="000000">
                    <a:alpha val="43137"/>
                  </a:srgbClr>
                </a:outerShdw>
              </a:effectLst>
            </a:endParaRPr>
          </a:p>
        </p:txBody>
      </p:sp>
      <p:pic>
        <p:nvPicPr>
          <p:cNvPr id="3" name="Picture 2" descr="C:\Users\nandish\Project\svnCode\GQBE\writeup\figures\ppt\nscta-logo.png"/>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413281" y="28855104"/>
            <a:ext cx="991196" cy="9911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nandish\Project\svnCode\GQBE\writeup\figures\ppt\pccTable.png"/>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1975710" y="16489208"/>
            <a:ext cx="10249635" cy="192499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nandish\Project\svnCode\GQBE\writeup\figures\ppt\searchScreen.png"/>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07362" y="24496906"/>
            <a:ext cx="11056451" cy="516128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nandish\Project\svnCode\GQBE\writeup\figures\ppt\groundTruthAccuracy.png"/>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1954196" y="12394406"/>
            <a:ext cx="10481781" cy="232611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31690351" y="14756606"/>
            <a:ext cx="10820355" cy="2062103"/>
          </a:xfrm>
          <a:prstGeom prst="rect">
            <a:avLst/>
          </a:prstGeom>
          <a:noFill/>
        </p:spPr>
        <p:txBody>
          <a:bodyPr wrap="square" rtlCol="0">
            <a:spAutoFit/>
          </a:bodyPr>
          <a:lstStyle/>
          <a:p>
            <a:pPr algn="just"/>
            <a:r>
              <a:rPr lang="en-US" sz="3200" b="1" dirty="0">
                <a:solidFill>
                  <a:schemeClr val="tx2"/>
                </a:solidFill>
              </a:rPr>
              <a:t>Ground truth based accuracy comparison of GQBE and </a:t>
            </a:r>
            <a:r>
              <a:rPr lang="en-US" sz="3200" b="1" dirty="0" smtClean="0">
                <a:solidFill>
                  <a:schemeClr val="tx2"/>
                </a:solidFill>
              </a:rPr>
              <a:t>NESS. The measured parameters are precision-at-k, Mean Average Precision and normalized Discounted Cumulative Gain.</a:t>
            </a:r>
            <a:endParaRPr lang="en-US" sz="3200" b="1" dirty="0">
              <a:solidFill>
                <a:schemeClr val="tx2"/>
              </a:solidFill>
            </a:endParaRPr>
          </a:p>
          <a:p>
            <a:pPr algn="just"/>
            <a:endParaRPr lang="en-US" sz="3200" b="1" dirty="0"/>
          </a:p>
        </p:txBody>
      </p:sp>
      <p:sp>
        <p:nvSpPr>
          <p:cNvPr id="95" name="TextBox 94"/>
          <p:cNvSpPr txBox="1"/>
          <p:nvPr/>
        </p:nvSpPr>
        <p:spPr>
          <a:xfrm>
            <a:off x="31652600" y="18567618"/>
            <a:ext cx="10820355" cy="3046988"/>
          </a:xfrm>
          <a:prstGeom prst="rect">
            <a:avLst/>
          </a:prstGeom>
          <a:noFill/>
        </p:spPr>
        <p:txBody>
          <a:bodyPr wrap="square" rtlCol="0">
            <a:spAutoFit/>
          </a:bodyPr>
          <a:lstStyle/>
          <a:p>
            <a:pPr algn="just"/>
            <a:r>
              <a:rPr lang="en-US" sz="3200" b="1" dirty="0" smtClean="0">
                <a:solidFill>
                  <a:schemeClr val="tx2"/>
                </a:solidFill>
              </a:rPr>
              <a:t>Pearson Correlation Coefficient (PCC) between GQBE and Amazon Mechanical Turk Workers, for </a:t>
            </a:r>
            <a:r>
              <a:rPr lang="en-US" sz="3200" b="1" i="1" dirty="0" smtClean="0">
                <a:solidFill>
                  <a:schemeClr val="tx2"/>
                </a:solidFill>
              </a:rPr>
              <a:t>k</a:t>
            </a:r>
            <a:r>
              <a:rPr lang="en-US" sz="3200" b="1" dirty="0" smtClean="0">
                <a:solidFill>
                  <a:schemeClr val="tx2"/>
                </a:solidFill>
              </a:rPr>
              <a:t>=30</a:t>
            </a:r>
            <a:r>
              <a:rPr lang="en-US" sz="3200" b="1" dirty="0">
                <a:solidFill>
                  <a:schemeClr val="tx2"/>
                </a:solidFill>
              </a:rPr>
              <a:t>. </a:t>
            </a:r>
            <a:r>
              <a:rPr lang="en-US" sz="3200" b="1" dirty="0" err="1" smtClean="0">
                <a:solidFill>
                  <a:schemeClr val="tx2"/>
                </a:solidFill>
              </a:rPr>
              <a:t>MTurk</a:t>
            </a:r>
            <a:r>
              <a:rPr lang="en-US" sz="3200" b="1" dirty="0" smtClean="0">
                <a:solidFill>
                  <a:schemeClr val="tx2"/>
                </a:solidFill>
              </a:rPr>
              <a:t> workers were presented with answer pairs and asked for their preference between the two answers in each pair. The user preferred ranking was compared with GQBE’s ranking list. 20000 such opinions </a:t>
            </a:r>
            <a:r>
              <a:rPr lang="en-US" sz="3200" b="1" dirty="0" smtClean="0">
                <a:solidFill>
                  <a:schemeClr val="tx2"/>
                </a:solidFill>
              </a:rPr>
              <a:t>collected.</a:t>
            </a:r>
            <a:endParaRPr lang="en-US" sz="3200" b="1" dirty="0"/>
          </a:p>
        </p:txBody>
      </p:sp>
      <p:sp>
        <p:nvSpPr>
          <p:cNvPr id="97" name="TextBox 96"/>
          <p:cNvSpPr txBox="1"/>
          <p:nvPr/>
        </p:nvSpPr>
        <p:spPr>
          <a:xfrm>
            <a:off x="31926767" y="25068431"/>
            <a:ext cx="10272019" cy="584775"/>
          </a:xfrm>
          <a:prstGeom prst="rect">
            <a:avLst/>
          </a:prstGeom>
          <a:noFill/>
        </p:spPr>
        <p:txBody>
          <a:bodyPr wrap="square" rtlCol="0">
            <a:spAutoFit/>
          </a:bodyPr>
          <a:lstStyle/>
          <a:p>
            <a:pPr algn="ctr"/>
            <a:r>
              <a:rPr lang="en-US" sz="3200" b="1" dirty="0" smtClean="0">
                <a:solidFill>
                  <a:schemeClr val="tx2"/>
                </a:solidFill>
              </a:rPr>
              <a:t>Query processing times of GQBE, NESS and Baseline.</a:t>
            </a:r>
            <a:endParaRPr lang="en-US" sz="3200" b="1" dirty="0"/>
          </a:p>
        </p:txBody>
      </p:sp>
      <p:sp>
        <p:nvSpPr>
          <p:cNvPr id="18" name="Rounded Rectangular Callout 17"/>
          <p:cNvSpPr/>
          <p:nvPr/>
        </p:nvSpPr>
        <p:spPr>
          <a:xfrm>
            <a:off x="11616214" y="14046025"/>
            <a:ext cx="4451667" cy="1589072"/>
          </a:xfrm>
          <a:prstGeom prst="wedgeRoundRectCallout">
            <a:avLst>
              <a:gd name="adj1" fmla="val 2250"/>
              <a:gd name="adj2" fmla="val 72514"/>
              <a:gd name="adj3" fmla="val 16667"/>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400" dirty="0">
                <a:solidFill>
                  <a:schemeClr val="tx2"/>
                </a:solidFill>
              </a:rPr>
              <a:t>Obtain neighborhood graph and remove unimportant edges.</a:t>
            </a:r>
          </a:p>
        </p:txBody>
      </p:sp>
      <p:sp>
        <p:nvSpPr>
          <p:cNvPr id="98" name="Rounded Rectangular Callout 97"/>
          <p:cNvSpPr/>
          <p:nvPr/>
        </p:nvSpPr>
        <p:spPr>
          <a:xfrm>
            <a:off x="15270486" y="16426914"/>
            <a:ext cx="5536898" cy="2139692"/>
          </a:xfrm>
          <a:prstGeom prst="wedgeRoundRectCallout">
            <a:avLst>
              <a:gd name="adj1" fmla="val 5686"/>
              <a:gd name="adj2" fmla="val -64385"/>
              <a:gd name="adj3" fmla="val 16667"/>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400" dirty="0" smtClean="0">
                <a:solidFill>
                  <a:schemeClr val="tx2"/>
                </a:solidFill>
              </a:rPr>
              <a:t>Weight </a:t>
            </a:r>
            <a:r>
              <a:rPr lang="en-US" sz="3400" dirty="0">
                <a:solidFill>
                  <a:schemeClr val="tx2"/>
                </a:solidFill>
              </a:rPr>
              <a:t>edges </a:t>
            </a:r>
            <a:r>
              <a:rPr lang="en-US" sz="3400" dirty="0" smtClean="0">
                <a:solidFill>
                  <a:schemeClr val="tx2"/>
                </a:solidFill>
              </a:rPr>
              <a:t>using heuristics and use a </a:t>
            </a:r>
            <a:r>
              <a:rPr lang="en-US" sz="3400" dirty="0" smtClean="0">
                <a:solidFill>
                  <a:schemeClr val="tx2"/>
                </a:solidFill>
              </a:rPr>
              <a:t>greedy </a:t>
            </a:r>
            <a:r>
              <a:rPr lang="en-US" sz="3400" dirty="0">
                <a:solidFill>
                  <a:schemeClr val="tx2"/>
                </a:solidFill>
              </a:rPr>
              <a:t>approach to obtain a smaller connected MQG.</a:t>
            </a:r>
          </a:p>
        </p:txBody>
      </p:sp>
      <p:sp>
        <p:nvSpPr>
          <p:cNvPr id="101" name="Rounded Rectangular Callout 100"/>
          <p:cNvSpPr/>
          <p:nvPr/>
        </p:nvSpPr>
        <p:spPr>
          <a:xfrm>
            <a:off x="21613575" y="23926937"/>
            <a:ext cx="4774517" cy="1173332"/>
          </a:xfrm>
          <a:prstGeom prst="wedgeRoundRectCallout">
            <a:avLst>
              <a:gd name="adj1" fmla="val 30920"/>
              <a:gd name="adj2" fmla="val 67826"/>
              <a:gd name="adj3" fmla="val 16667"/>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400" dirty="0">
                <a:solidFill>
                  <a:schemeClr val="tx2"/>
                </a:solidFill>
              </a:rPr>
              <a:t>All the super-graphs of a null node are </a:t>
            </a:r>
            <a:r>
              <a:rPr lang="en-US" sz="3400" dirty="0" smtClean="0">
                <a:solidFill>
                  <a:schemeClr val="tx2"/>
                </a:solidFill>
              </a:rPr>
              <a:t>pruned</a:t>
            </a:r>
            <a:r>
              <a:rPr lang="en-US" sz="3400" dirty="0">
                <a:solidFill>
                  <a:schemeClr val="tx2"/>
                </a:solidFill>
              </a:rPr>
              <a:t>.</a:t>
            </a:r>
          </a:p>
        </p:txBody>
      </p:sp>
      <p:sp>
        <p:nvSpPr>
          <p:cNvPr id="102" name="Rounded Rectangular Callout 101"/>
          <p:cNvSpPr/>
          <p:nvPr/>
        </p:nvSpPr>
        <p:spPr>
          <a:xfrm>
            <a:off x="21937647" y="28091606"/>
            <a:ext cx="6169834" cy="1272547"/>
          </a:xfrm>
          <a:prstGeom prst="wedgeRoundRectCallout">
            <a:avLst>
              <a:gd name="adj1" fmla="val -12354"/>
              <a:gd name="adj2" fmla="val -136992"/>
              <a:gd name="adj3" fmla="val 16667"/>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400" dirty="0">
                <a:solidFill>
                  <a:schemeClr val="tx2"/>
                </a:solidFill>
              </a:rPr>
              <a:t>(GHL), a node which does not have any answers, is a null node.</a:t>
            </a:r>
          </a:p>
        </p:txBody>
      </p:sp>
      <p:sp>
        <p:nvSpPr>
          <p:cNvPr id="103" name="Rounded Rectangular Callout 102"/>
          <p:cNvSpPr/>
          <p:nvPr/>
        </p:nvSpPr>
        <p:spPr>
          <a:xfrm>
            <a:off x="11874829" y="19638348"/>
            <a:ext cx="3659652" cy="1006035"/>
          </a:xfrm>
          <a:prstGeom prst="wedgeRoundRectCallout">
            <a:avLst>
              <a:gd name="adj1" fmla="val 47647"/>
              <a:gd name="adj2" fmla="val 90447"/>
              <a:gd name="adj3" fmla="val 16667"/>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b="1" dirty="0">
                <a:solidFill>
                  <a:schemeClr val="tx2"/>
                </a:solidFill>
              </a:rPr>
              <a:t>Initial </a:t>
            </a:r>
            <a:r>
              <a:rPr lang="en-US" sz="3400" b="1" dirty="0" smtClean="0">
                <a:solidFill>
                  <a:schemeClr val="tx2"/>
                </a:solidFill>
              </a:rPr>
              <a:t>Lattice</a:t>
            </a:r>
            <a:endParaRPr lang="en-US" sz="3400" b="1" dirty="0">
              <a:solidFill>
                <a:schemeClr val="tx2"/>
              </a:solidFill>
            </a:endParaRPr>
          </a:p>
        </p:txBody>
      </p:sp>
      <p:sp>
        <p:nvSpPr>
          <p:cNvPr id="104" name="Rounded Rectangular Callout 103"/>
          <p:cNvSpPr/>
          <p:nvPr/>
        </p:nvSpPr>
        <p:spPr>
          <a:xfrm>
            <a:off x="11877939" y="28216737"/>
            <a:ext cx="6510602" cy="1627469"/>
          </a:xfrm>
          <a:prstGeom prst="wedgeRoundRectCallout">
            <a:avLst>
              <a:gd name="adj1" fmla="val -102"/>
              <a:gd name="adj2" fmla="val -73051"/>
              <a:gd name="adj3" fmla="val 16667"/>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400" dirty="0">
                <a:solidFill>
                  <a:schemeClr val="tx2"/>
                </a:solidFill>
              </a:rPr>
              <a:t>Lower Bound (LB) is the </a:t>
            </a:r>
            <a:r>
              <a:rPr lang="en-US" sz="3400" dirty="0" smtClean="0">
                <a:solidFill>
                  <a:schemeClr val="tx2"/>
                </a:solidFill>
              </a:rPr>
              <a:t>edge matching score </a:t>
            </a:r>
            <a:r>
              <a:rPr lang="en-US" sz="3400" dirty="0">
                <a:solidFill>
                  <a:schemeClr val="tx2"/>
                </a:solidFill>
              </a:rPr>
              <a:t>of the </a:t>
            </a:r>
            <a:r>
              <a:rPr lang="en-US" sz="3400" dirty="0" smtClean="0">
                <a:solidFill>
                  <a:schemeClr val="tx2"/>
                </a:solidFill>
              </a:rPr>
              <a:t>corresponding graph. </a:t>
            </a:r>
            <a:endParaRPr lang="en-US" sz="3400" dirty="0">
              <a:solidFill>
                <a:schemeClr val="tx2"/>
              </a:solidFill>
            </a:endParaRPr>
          </a:p>
        </p:txBody>
      </p:sp>
      <p:sp>
        <p:nvSpPr>
          <p:cNvPr id="105" name="Rounded Rectangular Callout 104"/>
          <p:cNvSpPr/>
          <p:nvPr/>
        </p:nvSpPr>
        <p:spPr>
          <a:xfrm>
            <a:off x="12027393" y="23900606"/>
            <a:ext cx="8917288" cy="1165063"/>
          </a:xfrm>
          <a:prstGeom prst="wedgeRoundRectCallout">
            <a:avLst>
              <a:gd name="adj1" fmla="val 18135"/>
              <a:gd name="adj2" fmla="val 69258"/>
              <a:gd name="adj3" fmla="val 16667"/>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400" dirty="0">
                <a:solidFill>
                  <a:schemeClr val="tx2"/>
                </a:solidFill>
              </a:rPr>
              <a:t>Upper Bound (UB) of a node is the score of  its </a:t>
            </a:r>
            <a:r>
              <a:rPr lang="en-US" sz="3400" dirty="0" smtClean="0">
                <a:solidFill>
                  <a:schemeClr val="tx2"/>
                </a:solidFill>
              </a:rPr>
              <a:t>highest-scored </a:t>
            </a:r>
            <a:r>
              <a:rPr lang="en-US" sz="3400" dirty="0">
                <a:solidFill>
                  <a:schemeClr val="tx2"/>
                </a:solidFill>
              </a:rPr>
              <a:t>super-graph in the lattice.</a:t>
            </a:r>
          </a:p>
        </p:txBody>
      </p:sp>
      <p:sp>
        <p:nvSpPr>
          <p:cNvPr id="106" name="Text Placeholder 7"/>
          <p:cNvSpPr txBox="1">
            <a:spLocks/>
          </p:cNvSpPr>
          <p:nvPr/>
        </p:nvSpPr>
        <p:spPr>
          <a:xfrm>
            <a:off x="10754752" y="4317206"/>
            <a:ext cx="20572377" cy="792570"/>
          </a:xfrm>
          <a:prstGeom prst="rect">
            <a:avLst/>
          </a:prstGeom>
          <a:solidFill>
            <a:schemeClr val="accent6"/>
          </a:solidFill>
        </p:spPr>
        <p:txBody>
          <a:bodyPr lIns="86996" tIns="43498" rIns="86996" bIns="43498"/>
          <a:lstStyle/>
          <a:p>
            <a:pPr marL="1565928" indent="-1565928" algn="ctr">
              <a:spcBef>
                <a:spcPct val="20000"/>
              </a:spcBef>
              <a:defRPr/>
            </a:pPr>
            <a:r>
              <a:rPr lang="en-US" sz="5100" b="1" dirty="0">
                <a:effectLst>
                  <a:outerShdw blurRad="38100" dist="38100" dir="2700000" algn="tl">
                    <a:srgbClr val="000000">
                      <a:alpha val="43137"/>
                    </a:srgbClr>
                  </a:outerShdw>
                </a:effectLst>
              </a:rPr>
              <a:t>GQBE Architecture</a:t>
            </a:r>
          </a:p>
        </p:txBody>
      </p:sp>
      <p:pic>
        <p:nvPicPr>
          <p:cNvPr id="107" name="Picture 3" descr="C:\Users\nandish\Project\svnCode\GQBE\writeup\figures\ppt\simple_architecture.png"/>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067703" y="5630481"/>
            <a:ext cx="19544079" cy="3563525"/>
          </a:xfrm>
          <a:prstGeom prst="rect">
            <a:avLst/>
          </a:prstGeom>
          <a:noFill/>
          <a:extLst>
            <a:ext uri="{909E8E84-426E-40DD-AFC4-6F175D3DCCD1}">
              <a14:hiddenFill xmlns:a14="http://schemas.microsoft.com/office/drawing/2010/main">
                <a:solidFill>
                  <a:srgbClr val="FFFFFF"/>
                </a:solidFill>
              </a14:hiddenFill>
            </a:ext>
          </a:extLst>
        </p:spPr>
      </p:pic>
      <p:sp>
        <p:nvSpPr>
          <p:cNvPr id="108" name="Rounded Rectangular Callout 107"/>
          <p:cNvSpPr/>
          <p:nvPr/>
        </p:nvSpPr>
        <p:spPr>
          <a:xfrm>
            <a:off x="10754753" y="5308496"/>
            <a:ext cx="4344364" cy="1909072"/>
          </a:xfrm>
          <a:prstGeom prst="wedgeRoundRectCallout">
            <a:avLst>
              <a:gd name="adj1" fmla="val 2250"/>
              <a:gd name="adj2" fmla="val 72514"/>
              <a:gd name="adj3" fmla="val 16667"/>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400" dirty="0">
                <a:solidFill>
                  <a:schemeClr val="tx2"/>
                </a:solidFill>
              </a:rPr>
              <a:t>Input is an example </a:t>
            </a:r>
            <a:r>
              <a:rPr lang="en-US" sz="3400" dirty="0" smtClean="0">
                <a:solidFill>
                  <a:schemeClr val="tx2"/>
                </a:solidFill>
              </a:rPr>
              <a:t>tuple: an </a:t>
            </a:r>
            <a:r>
              <a:rPr lang="en-US" sz="3400" dirty="0">
                <a:solidFill>
                  <a:schemeClr val="tx2"/>
                </a:solidFill>
              </a:rPr>
              <a:t>example of what the user wants to find.</a:t>
            </a:r>
          </a:p>
        </p:txBody>
      </p:sp>
      <p:sp>
        <p:nvSpPr>
          <p:cNvPr id="110" name="Rounded Rectangular Callout 109"/>
          <p:cNvSpPr/>
          <p:nvPr/>
        </p:nvSpPr>
        <p:spPr>
          <a:xfrm>
            <a:off x="26744900" y="5222613"/>
            <a:ext cx="4451667" cy="1040419"/>
          </a:xfrm>
          <a:prstGeom prst="wedgeRoundRectCallout">
            <a:avLst>
              <a:gd name="adj1" fmla="val 2250"/>
              <a:gd name="adj2" fmla="val 72514"/>
              <a:gd name="adj3" fmla="val 16667"/>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400" dirty="0">
                <a:solidFill>
                  <a:schemeClr val="tx2"/>
                </a:solidFill>
              </a:rPr>
              <a:t>Output is a set of similar answer tuples.</a:t>
            </a:r>
          </a:p>
        </p:txBody>
      </p:sp>
      <p:sp>
        <p:nvSpPr>
          <p:cNvPr id="111" name="Rounded Rectangular Callout 110"/>
          <p:cNvSpPr/>
          <p:nvPr/>
        </p:nvSpPr>
        <p:spPr>
          <a:xfrm>
            <a:off x="31615623" y="7892968"/>
            <a:ext cx="3385372" cy="3390155"/>
          </a:xfrm>
          <a:prstGeom prst="wedgeRoundRectCallout">
            <a:avLst>
              <a:gd name="adj1" fmla="val 60715"/>
              <a:gd name="adj2" fmla="val -9395"/>
              <a:gd name="adj3" fmla="val 16667"/>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400" dirty="0" smtClean="0">
                <a:solidFill>
                  <a:schemeClr val="tx2"/>
                </a:solidFill>
              </a:rPr>
              <a:t>Weight of edges </a:t>
            </a:r>
            <a:r>
              <a:rPr lang="en-US" sz="3400" dirty="0">
                <a:solidFill>
                  <a:schemeClr val="tx2"/>
                </a:solidFill>
              </a:rPr>
              <a:t>common to multiple query graphs </a:t>
            </a:r>
            <a:r>
              <a:rPr lang="en-US" sz="3400" dirty="0" smtClean="0">
                <a:solidFill>
                  <a:schemeClr val="tx2"/>
                </a:solidFill>
              </a:rPr>
              <a:t>is added. </a:t>
            </a:r>
            <a:r>
              <a:rPr lang="en-US" sz="3400" i="1" dirty="0">
                <a:solidFill>
                  <a:schemeClr val="tx2"/>
                </a:solidFill>
              </a:rPr>
              <a:t>founded</a:t>
            </a:r>
            <a:r>
              <a:rPr lang="en-US" sz="3400" dirty="0">
                <a:solidFill>
                  <a:schemeClr val="tx2"/>
                </a:solidFill>
              </a:rPr>
              <a:t> gets a weight of 3.2.</a:t>
            </a:r>
          </a:p>
        </p:txBody>
      </p:sp>
      <p:sp>
        <p:nvSpPr>
          <p:cNvPr id="112" name="Rounded Rectangular Callout 111"/>
          <p:cNvSpPr/>
          <p:nvPr/>
        </p:nvSpPr>
        <p:spPr>
          <a:xfrm>
            <a:off x="38868008" y="8054477"/>
            <a:ext cx="3415571" cy="3120729"/>
          </a:xfrm>
          <a:prstGeom prst="wedgeRoundRectCallout">
            <a:avLst>
              <a:gd name="adj1" fmla="val -68833"/>
              <a:gd name="adj2" fmla="val -17409"/>
              <a:gd name="adj3" fmla="val 16667"/>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3400" dirty="0">
                <a:solidFill>
                  <a:schemeClr val="tx2"/>
                </a:solidFill>
              </a:rPr>
              <a:t>Steve Wozniak and Jerry Yang are merged into W</a:t>
            </a:r>
            <a:r>
              <a:rPr lang="en-US" sz="3400" baseline="-25000" dirty="0">
                <a:solidFill>
                  <a:schemeClr val="tx2"/>
                </a:solidFill>
              </a:rPr>
              <a:t>1</a:t>
            </a:r>
            <a:r>
              <a:rPr lang="en-US" sz="3400" dirty="0">
                <a:solidFill>
                  <a:schemeClr val="tx2"/>
                </a:solidFill>
              </a:rPr>
              <a:t> while Apple Inc. and Yahoo! to W</a:t>
            </a:r>
            <a:r>
              <a:rPr lang="en-US" sz="3400" baseline="-25000" dirty="0">
                <a:solidFill>
                  <a:schemeClr val="tx2"/>
                </a:solidFill>
              </a:rPr>
              <a:t>2</a:t>
            </a:r>
            <a:r>
              <a:rPr lang="en-US" sz="3400" dirty="0">
                <a:solidFill>
                  <a:schemeClr val="tx2"/>
                </a:solidFill>
              </a:rPr>
              <a:t>.</a:t>
            </a:r>
          </a:p>
        </p:txBody>
      </p:sp>
      <p:sp>
        <p:nvSpPr>
          <p:cNvPr id="113" name="Rounded Rectangular Callout 112"/>
          <p:cNvSpPr/>
          <p:nvPr/>
        </p:nvSpPr>
        <p:spPr>
          <a:xfrm>
            <a:off x="21613575" y="19638347"/>
            <a:ext cx="9713554" cy="1006035"/>
          </a:xfrm>
          <a:prstGeom prst="wedgeRoundRectCallout">
            <a:avLst>
              <a:gd name="adj1" fmla="val -10524"/>
              <a:gd name="adj2" fmla="val 87841"/>
              <a:gd name="adj3" fmla="val 16667"/>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b="1" dirty="0" smtClean="0">
                <a:solidFill>
                  <a:schemeClr val="tx2"/>
                </a:solidFill>
              </a:rPr>
              <a:t>Modified Lattice with Recomputed Upper Boundary</a:t>
            </a:r>
            <a:endParaRPr lang="en-US" sz="3400" b="1" dirty="0">
              <a:solidFill>
                <a:schemeClr val="tx2"/>
              </a:solidFill>
            </a:endParaRPr>
          </a:p>
        </p:txBody>
      </p:sp>
      <p:pic>
        <p:nvPicPr>
          <p:cNvPr id="72" name="Picture 2"/>
          <p:cNvPicPr>
            <a:picLocks noChangeAspect="1" noChangeArrowheads="1"/>
          </p:cNvPicPr>
          <p:nvPr/>
        </p:nvPicPr>
        <p:blipFill>
          <a:blip r:embed="rId27"/>
          <a:srcRect/>
          <a:stretch>
            <a:fillRect/>
          </a:stretch>
        </p:blipFill>
        <p:spPr bwMode="auto">
          <a:xfrm>
            <a:off x="941245" y="423778"/>
            <a:ext cx="4156680" cy="3667659"/>
          </a:xfrm>
          <a:prstGeom prst="rect">
            <a:avLst/>
          </a:prstGeom>
          <a:noFill/>
          <a:ln w="9525">
            <a:noFill/>
            <a:miter lim="800000"/>
            <a:headEnd/>
            <a:tailEnd/>
          </a:ln>
          <a:effectLst/>
        </p:spPr>
      </p:pic>
    </p:spTree>
    <p:extLst>
      <p:ext uri="{BB962C8B-B14F-4D97-AF65-F5344CB8AC3E}">
        <p14:creationId xmlns:p14="http://schemas.microsoft.com/office/powerpoint/2010/main" val="7148097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1878</TotalTime>
  <Words>590</Words>
  <Application>Microsoft Office PowerPoint</Application>
  <PresentationFormat>Custom</PresentationFormat>
  <Paragraphs>81</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Kakon</dc:creator>
  <cp:lastModifiedBy>nandish</cp:lastModifiedBy>
  <cp:revision>279</cp:revision>
  <cp:lastPrinted>2014-03-24T17:20:40Z</cp:lastPrinted>
  <dcterms:created xsi:type="dcterms:W3CDTF">2012-10-24T02:08:36Z</dcterms:created>
  <dcterms:modified xsi:type="dcterms:W3CDTF">2014-03-25T20:21:44Z</dcterms:modified>
</cp:coreProperties>
</file>