
<file path=[Content_Types].xml><?xml version="1.0" encoding="utf-8"?>
<Types xmlns="http://schemas.openxmlformats.org/package/2006/content-types">
  <Default ContentType="application/vnd.openxmlformats-package.relationships+xml" Extension="rels"/>
  <Default ContentType="image/png" Extension="png"/>
  <Default ContentType="application/xml" Extension="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1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3.xml"/>
  <Override ContentType="application/vnd.openxmlformats-officedocument.theme+xml" PartName="/ppt/theme/theme2.xml"/>
  <Override ContentType="application/vnd.openxmlformats-officedocument.theme+xml" PartName="/ppt/theme/theme4.xml"/>
  <Override ContentType="application/vnd.openxmlformats-officedocument.theme+xml" PartName="/ppt/theme/theme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8.xml"/>
  <Override ContentType="application/vnd.openxmlformats-officedocument.presentationml.slide+xml" PartName="/ppt/slides/slide10.xml"/>
  <Override ContentType="application/vnd.openxmlformats-officedocument.presentationml.slide+xml" PartName="/ppt/slides/slide4.xml"/>
  <Override ContentType="application/vnd.openxmlformats-officedocument.presentationml.slide+xml" PartName="/ppt/slides/slide14.xml"/>
  <Override ContentType="application/vnd.openxmlformats-officedocument.presentationml.slide+xml" PartName="/ppt/slides/slide11.xml"/>
  <Override ContentType="application/vnd.openxmlformats-officedocument.presentationml.slide+xml" PartName="/ppt/slides/slide2.xml"/>
  <Override ContentType="application/vnd.openxmlformats-officedocument.presentationml.slide+xml" PartName="/ppt/slides/slide9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3.xml"/>
  <Override ContentType="application/vnd.openxmlformats-officedocument.presentationml.tableStyles+xml" PartName="/ppt/tableStyle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60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68580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4B4858C3-BD86-48FC-8CD4-A89A69BC336B}">
  <a:tblStyle styleId="{4B4858C3-BD86-48FC-8CD4-A89A69BC336B}" styleName="Table_0">
    <a:wholeTbl>
      <a:tcStyle>
        <a:tcBdr>
          <a:left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A1F4B345-F497-471B-A54F-1D58E21F5AC0}" styleName="Table_1">
    <a:wholeTbl>
      <a:tcStyle>
        <a:tcBdr>
          <a:left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BEE4AD6A-4D2C-4E28-9256-AA690612E97E}" styleName="Table_2">
    <a:wholeTbl>
      <a:tcStyle>
        <a:tcBdr>
          <a:left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A68C0DDF-44CC-4FCB-B5A6-EF6A5E8DEE47}" styleName="Table_3">
    <a:wholeTbl>
      <a:tcStyle>
        <a:tcBdr>
          <a:left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2CC84D29-A07A-4347-93E7-D67A63C874A9}" styleName="Table_4">
    <a:wholeTbl>
      <a:tcStyle>
        <a:tcBdr>
          <a:left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8EE16447-F99D-4B8A-B695-8E8DA858D9E1}" styleName="Table_5">
    <a:wholeTbl>
      <a:tcStyle>
        <a:tcBdr>
          <a:left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719EA9B6-5218-473D-8CAC-FC6093AE3643}" styleName="Table_6">
    <a:wholeTbl>
      <a:tcStyle>
        <a:tcBdr>
          <a:left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9F3B0DB3-9FBE-4800-A381-EBB5015699FF}" styleName="Table_7">
    <a:wholeTbl>
      <a:tcStyle>
        <a:tcBdr>
          <a:left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008AB3CD-6064-41C3-A43F-3B7E4E53DA01}" styleName="Table_8">
    <a:wholeTbl>
      <a:tcStyle>
        <a:tcBdr>
          <a:left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AD207AC2-F342-48B4-854F-F2E354DF4F1B}" styleName="Table_9">
    <a:wholeTbl>
      <a:tcStyle>
        <a:tcBdr>
          <a:left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7B7DA0C8-5E74-4ABA-9C55-4C867D3CF05B}" styleName="Table_10">
    <a:wholeTbl>
      <a:tcStyle>
        <a:tcBdr>
          <a:left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C8FFA8EC-1E30-4D18-A784-ACB3AEE0C00B}" styleName="Table_11">
    <a:wholeTbl>
      <a:tcStyle>
        <a:tcBdr>
          <a:left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B1786AFF-5568-49B0-8BE3-7EFCDFCF8204}" styleName="Table_12">
    <a:wholeTbl>
      <a:tcStyle>
        <a:tcBdr>
          <a:left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3102E643-0A9D-4F40-9F74-40FA62961458}" styleName="Table_13">
    <a:wholeTbl>
      <a:tcStyle>
        <a:tcBdr>
          <a:left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  <a:tblStyle styleId="{4E63AC6E-F61A-4649-9710-AC980766DF5C}" styleName="Table_14">
    <a:wholeTbl>
      <a:tcStyle>
        <a:tcBdr>
          <a:left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w="9525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21" Type="http://schemas.openxmlformats.org/officeDocument/2006/relationships/slide" Target="slides/slide15.xml"/><Relationship Id="rId2" Type="http://schemas.openxmlformats.org/officeDocument/2006/relationships/presProps" Target="presProps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" Type="http://schemas.openxmlformats.org/officeDocument/2006/relationships/theme" Target="theme/theme3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3" Type="http://schemas.openxmlformats.org/officeDocument/2006/relationships/tableStyles" Target="tableStyles.xml"/><Relationship Id="rId11" Type="http://schemas.openxmlformats.org/officeDocument/2006/relationships/slide" Target="slides/slide5.xml"/><Relationship Id="rId20" Type="http://schemas.openxmlformats.org/officeDocument/2006/relationships/slide" Target="slides/slide14.xml"/><Relationship Id="rId9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8" Type="http://schemas.openxmlformats.org/officeDocument/2006/relationships/slide" Target="slides/slide2.xml"/><Relationship Id="rId7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0" name="Shape 3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8" name="Shape 31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4" name="Shape 3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323 212 312 212 412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52" name="Shape 3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OK. I have one question for you. Where else can we apply this technique?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61" name="Shape 3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66" name="Shape 3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I will talk more about motivation; giving you ideas where it has potential.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How many of you haven’t heard of StackOverflow? Explain if there is any.</a:t>
            </a:r>
            <a:br>
              <a:rPr lang="en"/>
            </a:br>
          </a:p>
          <a:p>
            <a:pPr rtl="0">
              <a:spcBef>
                <a:spcPts val="0"/>
              </a:spcBef>
              <a:buNone/>
            </a:pPr>
            <a:r>
              <a:rPr lang="en"/>
              <a:t>Problem of current answer approach.</a:t>
            </a:r>
            <a:br>
              <a:rPr lang="en"/>
            </a:br>
          </a:p>
          <a:p>
            <a:pPr>
              <a:spcBef>
                <a:spcPts val="0"/>
              </a:spcBef>
              <a:buNone/>
            </a:pPr>
            <a:r>
              <a:rPr lang="en"/>
              <a:t>Answers touching all the required skills are better.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You can imagine Fantasy Cricket if you like.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Many Applications; basically wherever we need a group of experts.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Explain skyline first.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>
              <a:spcBef>
                <a:spcPts val="0"/>
              </a:spcBef>
              <a:buNone/>
            </a:pPr>
            <a:r>
              <a:rPr lang="en"/>
              <a:t>Explain with one column, then two columns.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Explain skyline first.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323 212 312 212 412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hape 201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2" name="Shape 2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 flipH="1" rot="10800000">
            <a:off x="0" y="4124512"/>
            <a:ext cx="8458200" cy="9497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" name="Shape 9"/>
          <p:cNvSpPr txBox="1"/>
          <p:nvPr>
            <p:ph type="ctrTitle"/>
          </p:nvPr>
        </p:nvSpPr>
        <p:spPr>
          <a:xfrm>
            <a:off x="685800" y="1734342"/>
            <a:ext cx="7772400" cy="22454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defRPr sz="7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685800" y="4124476"/>
            <a:ext cx="7772400" cy="949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2"/>
              </a:buClr>
              <a:buNone/>
              <a:defRPr b="1">
                <a:solidFill>
                  <a:schemeClr val="lt2"/>
                </a:solidFill>
              </a:defRPr>
            </a:lvl1pPr>
            <a:lvl2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2pPr>
            <a:lvl3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3pPr>
            <a:lvl4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4pPr>
            <a:lvl5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5pPr>
            <a:lvl6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6pPr>
            <a:lvl7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7pPr>
            <a:lvl8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8pPr>
            <a:lvl9pPr>
              <a:spcBef>
                <a:spcPts val="0"/>
              </a:spcBef>
              <a:buClr>
                <a:schemeClr val="lt2"/>
              </a:buClr>
              <a:buSzPct val="100000"/>
              <a:buNone/>
              <a:defRPr b="1" sz="30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0" y="274636"/>
            <a:ext cx="8686800" cy="1554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5" name="Shape 45"/>
          <p:cNvSpPr txBox="1"/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l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l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l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l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l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l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l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l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>
            <a:off x="0" y="5875078"/>
            <a:ext cx="8686800" cy="692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  <a:defRPr b="1" i="0" sz="2400">
                <a:solidFill>
                  <a:schemeClr val="lt1"/>
                </a:solidFill>
              </a:defRPr>
            </a:lvl1pPr>
            <a:lvl2pPr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b="1" i="0" sz="2400">
                <a:solidFill>
                  <a:schemeClr val="lt1"/>
                </a:solidFill>
              </a:defRPr>
            </a:lvl2pPr>
            <a:lvl3pPr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b="1" i="0" sz="2400">
                <a:solidFill>
                  <a:schemeClr val="lt1"/>
                </a:solidFill>
              </a:defRPr>
            </a:lvl3pPr>
            <a:lvl4pPr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  <a:defRPr b="1" i="0" sz="2400">
                <a:solidFill>
                  <a:schemeClr val="lt1"/>
                </a:solidFill>
              </a:defRPr>
            </a:lvl4pPr>
            <a:lvl5pPr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b="1" i="0" sz="2400">
                <a:solidFill>
                  <a:schemeClr val="lt1"/>
                </a:solidFill>
              </a:defRPr>
            </a:lvl5pPr>
            <a:lvl6pPr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b="1" i="0" sz="2400">
                <a:solidFill>
                  <a:schemeClr val="lt1"/>
                </a:solidFill>
              </a:defRPr>
            </a:lvl6pPr>
            <a:lvl7pPr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  <a:defRPr b="1" i="0" sz="2400">
                <a:solidFill>
                  <a:schemeClr val="lt1"/>
                </a:solidFill>
              </a:defRPr>
            </a:lvl7pPr>
            <a:lvl8pPr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b="1" i="0" sz="2400">
                <a:solidFill>
                  <a:schemeClr val="lt1"/>
                </a:solidFill>
              </a:defRPr>
            </a:lvl8pPr>
            <a:lvl9pPr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b="1" i="0" sz="2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>
            <a:off x="0" y="274636"/>
            <a:ext cx="8686800" cy="1554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 txBox="1"/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0" y="274636"/>
            <a:ext cx="8686800" cy="1554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 txBox="1"/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947332"/>
            <a:ext cx="4030200" cy="46202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x="4656667" y="1949211"/>
            <a:ext cx="4030200" cy="46202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0" y="274636"/>
            <a:ext cx="8686800" cy="1554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5875078"/>
            <a:ext cx="8686800" cy="692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2400">
                <a:solidFill>
                  <a:schemeClr val="lt1"/>
                </a:solidFill>
              </a:defRPr>
            </a:lvl1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/>
        </p:nvSpPr>
        <p:spPr>
          <a:xfrm flipH="1" rot="10800000">
            <a:off x="0" y="4124512"/>
            <a:ext cx="8458200" cy="9497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" name="Shape 32"/>
          <p:cNvSpPr txBox="1"/>
          <p:nvPr>
            <p:ph type="ctrTitle"/>
          </p:nvPr>
        </p:nvSpPr>
        <p:spPr>
          <a:xfrm>
            <a:off x="685800" y="1734342"/>
            <a:ext cx="7772400" cy="22454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1" baseline="0" i="0" sz="7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1" baseline="0" i="0" sz="7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1" baseline="0" i="0" sz="7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1" baseline="0" i="0" sz="7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1" baseline="0" i="0" sz="7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1" baseline="0" i="0" sz="7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1" baseline="0" i="0" sz="7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1" baseline="0" i="0" sz="7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l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None/>
              <a:defRPr b="1" baseline="0" i="0" sz="7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" type="subTitle"/>
          </p:nvPr>
        </p:nvSpPr>
        <p:spPr>
          <a:xfrm>
            <a:off x="685800" y="4124476"/>
            <a:ext cx="7772400" cy="949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rtl="0" algn="l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b="1" baseline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l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b="1" baseline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l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b="1" baseline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l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b="1" baseline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l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b="1" baseline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l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b="1" baseline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l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b="1" baseline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l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b="1" baseline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l">
              <a:spcBef>
                <a:spcPts val="0"/>
              </a:spcBef>
              <a:buClr>
                <a:schemeClr val="lt2"/>
              </a:buClr>
              <a:buSzPct val="100000"/>
              <a:buFont typeface="Arial"/>
              <a:buNone/>
              <a:defRPr b="1" baseline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0" y="274636"/>
            <a:ext cx="8686800" cy="1554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 txBox="1"/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>
              <a:spcBef>
                <a:spcPts val="0"/>
              </a:spcBef>
              <a:defRPr>
                <a:solidFill>
                  <a:schemeClr val="lt1"/>
                </a:solidFill>
              </a:defRPr>
            </a:lvl1pPr>
            <a:lvl2pPr rtl="0">
              <a:spcBef>
                <a:spcPts val="0"/>
              </a:spcBef>
              <a:defRPr>
                <a:solidFill>
                  <a:schemeClr val="lt1"/>
                </a:solidFill>
              </a:defRPr>
            </a:lvl2pPr>
            <a:lvl3pPr rtl="0">
              <a:spcBef>
                <a:spcPts val="0"/>
              </a:spcBef>
              <a:defRPr>
                <a:solidFill>
                  <a:schemeClr val="lt1"/>
                </a:solidFill>
              </a:defRPr>
            </a:lvl3pPr>
            <a:lvl4pPr rtl="0">
              <a:spcBef>
                <a:spcPts val="0"/>
              </a:spcBef>
              <a:defRPr>
                <a:solidFill>
                  <a:schemeClr val="lt1"/>
                </a:solidFill>
              </a:defRPr>
            </a:lvl4pPr>
            <a:lvl5pPr rtl="0">
              <a:spcBef>
                <a:spcPts val="0"/>
              </a:spcBef>
              <a:defRPr>
                <a:solidFill>
                  <a:schemeClr val="lt1"/>
                </a:solidFill>
              </a:defRPr>
            </a:lvl5pPr>
            <a:lvl6pPr rtl="0">
              <a:spcBef>
                <a:spcPts val="0"/>
              </a:spcBef>
              <a:defRPr>
                <a:solidFill>
                  <a:schemeClr val="lt1"/>
                </a:solidFill>
              </a:defRPr>
            </a:lvl6pPr>
            <a:lvl7pPr rtl="0">
              <a:spcBef>
                <a:spcPts val="0"/>
              </a:spcBef>
              <a:defRPr>
                <a:solidFill>
                  <a:schemeClr val="lt1"/>
                </a:solidFill>
              </a:defRPr>
            </a:lvl7pPr>
            <a:lvl8pPr rtl="0">
              <a:spcBef>
                <a:spcPts val="0"/>
              </a:spcBef>
              <a:defRPr>
                <a:solidFill>
                  <a:schemeClr val="lt1"/>
                </a:solidFill>
              </a:defRPr>
            </a:lvl8pPr>
            <a:lvl9pPr rtl="0">
              <a:spcBef>
                <a:spcPts val="0"/>
              </a:spcBef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0" y="274636"/>
            <a:ext cx="8686800" cy="1554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" name="Shape 40"/>
          <p:cNvSpPr txBox="1"/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l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l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l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l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l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l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l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l">
              <a:spcBef>
                <a:spcPts val="0"/>
              </a:spcBef>
              <a:buSzPct val="1000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x="457200" y="1947332"/>
            <a:ext cx="4030200" cy="4620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42" name="Shape 42"/>
          <p:cNvSpPr txBox="1"/>
          <p:nvPr>
            <p:ph idx="2" type="body"/>
          </p:nvPr>
        </p:nvSpPr>
        <p:spPr>
          <a:xfrm>
            <a:off x="4656667" y="1949211"/>
            <a:ext cx="4030200" cy="4620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 sz="1800"/>
            </a:lvl5pPr>
            <a:lvl6pPr rtl="0">
              <a:spcBef>
                <a:spcPts val="0"/>
              </a:spcBef>
              <a:defRPr sz="1800"/>
            </a:lvl6pPr>
            <a:lvl7pPr rtl="0">
              <a:spcBef>
                <a:spcPts val="0"/>
              </a:spcBef>
              <a:defRPr sz="1800"/>
            </a:lvl7pPr>
            <a:lvl8pPr rtl="0">
              <a:spcBef>
                <a:spcPts val="0"/>
              </a:spcBef>
              <a:defRPr sz="1800"/>
            </a:lvl8pPr>
            <a:lvl9pPr rtl="0">
              <a:spcBef>
                <a:spcPts val="0"/>
              </a:spcBef>
              <a:defRPr sz="1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4.xml"/></Relationships>
</file>

<file path=ppt/slideMasters/_rels/slideMaster2.xml.rels><?xml version="1.0" encoding="UTF-8" standalone="yes"?>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4" Type="http://schemas.openxmlformats.org/officeDocument/2006/relationships/slideLayout" Target="../slideLayouts/slideLayout10.xml"/><Relationship Id="rId3" Type="http://schemas.openxmlformats.org/officeDocument/2006/relationships/slideLayout" Target="../slideLayouts/slideLayout9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2"/>
              </a:buClr>
              <a:buSzPct val="100000"/>
              <a:defRPr sz="3000">
                <a:solidFill>
                  <a:schemeClr val="dk2"/>
                </a:solidFill>
              </a:defRPr>
            </a:lvl1pPr>
            <a:lvl2pPr>
              <a:spcBef>
                <a:spcPts val="480"/>
              </a:spcBef>
              <a:buClr>
                <a:schemeClr val="dk2"/>
              </a:buClr>
              <a:buSzPct val="100000"/>
              <a:defRPr sz="2400">
                <a:solidFill>
                  <a:schemeClr val="dk2"/>
                </a:solidFill>
              </a:defRPr>
            </a:lvl2pPr>
            <a:lvl3pPr>
              <a:spcBef>
                <a:spcPts val="480"/>
              </a:spcBef>
              <a:buClr>
                <a:schemeClr val="dk2"/>
              </a:buClr>
              <a:buSzPct val="100000"/>
              <a:defRPr sz="2400">
                <a:solidFill>
                  <a:schemeClr val="dk2"/>
                </a:solidFill>
              </a:defRPr>
            </a:lvl3pPr>
            <a:lvl4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4pPr>
            <a:lvl5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5pPr>
            <a:lvl6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6pPr>
            <a:lvl7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7pPr>
            <a:lvl8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8pPr>
            <a:lvl9pPr>
              <a:spcBef>
                <a:spcPts val="360"/>
              </a:spcBef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l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b="1" baseline="0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rtl="0" algn="l">
              <a:spcBef>
                <a:spcPts val="600"/>
              </a:spcBef>
              <a:buClr>
                <a:schemeClr val="dk2"/>
              </a:buClr>
              <a:buSzPct val="100000"/>
              <a:buFont typeface="Arial"/>
              <a:buChar char="●"/>
              <a:defRPr b="0" baseline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rtl="0" algn="l">
              <a:spcBef>
                <a:spcPts val="480"/>
              </a:spcBef>
              <a:buClr>
                <a:schemeClr val="dk2"/>
              </a:buClr>
              <a:buSzPct val="100000"/>
              <a:buFont typeface="Courier New"/>
              <a:buChar char="o"/>
              <a:defRPr b="0" baseline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rtl="0" algn="l">
              <a:spcBef>
                <a:spcPts val="480"/>
              </a:spcBef>
              <a:buClr>
                <a:schemeClr val="dk2"/>
              </a:buClr>
              <a:buSzPct val="100000"/>
              <a:buFont typeface="Wingdings"/>
              <a:buChar char="§"/>
              <a:defRPr b="0" baseline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rtl="0" algn="l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●"/>
              <a:defRPr b="0" baseline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rtl="0" algn="l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b="0" baseline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rtl="0" algn="l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b="0" baseline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rtl="0" algn="l">
              <a:spcBef>
                <a:spcPts val="360"/>
              </a:spcBef>
              <a:buClr>
                <a:schemeClr val="dk2"/>
              </a:buClr>
              <a:buSzPct val="100000"/>
              <a:buFont typeface="Arial"/>
              <a:buChar char="●"/>
              <a:defRPr b="0" baseline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rtl="0" algn="l">
              <a:spcBef>
                <a:spcPts val="360"/>
              </a:spcBef>
              <a:buClr>
                <a:schemeClr val="dk2"/>
              </a:buClr>
              <a:buSzPct val="100000"/>
              <a:buFont typeface="Courier New"/>
              <a:buChar char="o"/>
              <a:defRPr b="0" baseline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rtl="0" algn="l">
              <a:spcBef>
                <a:spcPts val="360"/>
              </a:spcBef>
              <a:buClr>
                <a:schemeClr val="dk2"/>
              </a:buClr>
              <a:buSzPct val="100000"/>
              <a:buFont typeface="Wingdings"/>
              <a:buChar char="§"/>
              <a:defRPr b="0" baseline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01.png"/><Relationship Id="rId3" Type="http://schemas.openxmlformats.org/officeDocument/2006/relationships/image" Target="../media/image06.png"/><Relationship Id="rId6" Type="http://schemas.openxmlformats.org/officeDocument/2006/relationships/image" Target="../media/image10.png"/><Relationship Id="rId5" Type="http://schemas.openxmlformats.org/officeDocument/2006/relationships/image" Target="../media/image02.png"/></Relationships>
</file>

<file path=ppt/slides/_rels/slide10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08.png"/><Relationship Id="rId3" Type="http://schemas.openxmlformats.org/officeDocument/2006/relationships/hyperlink" Target="http://idir.uta.edu/crewscout" TargetMode="External"/></Relationships>
</file>

<file path=ppt/slides/_rels/slide1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03.png"/><Relationship Id="rId3" Type="http://schemas.openxmlformats.org/officeDocument/2006/relationships/image" Target="../media/image09.png"/></Relationships>
</file>

<file path=ppt/slides/_rels/slide3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04.png"/><Relationship Id="rId3" Type="http://schemas.openxmlformats.org/officeDocument/2006/relationships/image" Target="../media/image05.png"/></Relationships>
</file>

<file path=ppt/slides/_rels/slide4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3" Type="http://schemas.openxmlformats.org/officeDocument/2006/relationships/image" Target="../media/image00.png"/></Relationships>
</file>

<file path=ppt/slides/_rels/slide6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3" Type="http://schemas.openxmlformats.org/officeDocument/2006/relationships/image" Target="../media/image07.png"/></Relationships>
</file>

<file path=ppt/slides/_rels/slide9.xml.rels><?xml version="1.0" encoding="UTF-8" standalone="yes"?>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ctrTitle"/>
          </p:nvPr>
        </p:nvSpPr>
        <p:spPr>
          <a:xfrm>
            <a:off x="685800" y="2672756"/>
            <a:ext cx="7772400" cy="12308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6600"/>
              <a:t>On Skyline Groups</a:t>
            </a:r>
          </a:p>
        </p:txBody>
      </p:sp>
      <p:sp>
        <p:nvSpPr>
          <p:cNvPr id="52" name="Shape 52"/>
          <p:cNvSpPr txBox="1"/>
          <p:nvPr>
            <p:ph idx="1" type="subTitle"/>
          </p:nvPr>
        </p:nvSpPr>
        <p:spPr>
          <a:xfrm>
            <a:off x="685800" y="4124476"/>
            <a:ext cx="3873600" cy="9497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500"/>
              <a:t>Chengkai Li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500"/>
              <a:t>Naeemul Hassan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500"/>
              <a:t>Gautam Das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accent4"/>
                </a:solidFill>
              </a:rPr>
              <a:t>University of Texas at Arlington</a:t>
            </a:r>
          </a:p>
        </p:txBody>
      </p:sp>
      <p:sp>
        <p:nvSpPr>
          <p:cNvPr id="53" name="Shape 53"/>
          <p:cNvSpPr txBox="1"/>
          <p:nvPr>
            <p:ph idx="2" type="subTitle"/>
          </p:nvPr>
        </p:nvSpPr>
        <p:spPr>
          <a:xfrm>
            <a:off x="4572000" y="4124476"/>
            <a:ext cx="3873600" cy="9497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indent="457200" lvl="0" marL="1828800" rtl="0" algn="r">
              <a:spcBef>
                <a:spcPts val="0"/>
              </a:spcBef>
              <a:buNone/>
            </a:pPr>
            <a:r>
              <a:rPr lang="en" sz="1500"/>
              <a:t>Nan Zhang</a:t>
            </a:r>
          </a:p>
          <a:p>
            <a:pPr lvl="0" rtl="0" algn="r">
              <a:spcBef>
                <a:spcPts val="0"/>
              </a:spcBef>
              <a:buNone/>
            </a:pPr>
            <a:r>
              <a:rPr lang="en" sz="1500"/>
              <a:t>Sundaresan Rajasekaran</a:t>
            </a:r>
          </a:p>
          <a:p>
            <a:pPr lvl="0" rtl="0" algn="r">
              <a:spcBef>
                <a:spcPts val="0"/>
              </a:spcBef>
              <a:buNone/>
            </a:pPr>
            <a:r>
              <a:t/>
            </a:r>
            <a:endParaRPr sz="1500"/>
          </a:p>
          <a:p>
            <a:pPr lvl="0" rtl="0" algn="r">
              <a:spcBef>
                <a:spcPts val="0"/>
              </a:spcBef>
              <a:buNone/>
            </a:pPr>
            <a:r>
              <a:rPr lang="en" sz="1800">
                <a:solidFill>
                  <a:schemeClr val="accent4"/>
                </a:solidFill>
              </a:rPr>
              <a:t>George Washington University</a:t>
            </a:r>
          </a:p>
        </p:txBody>
      </p:sp>
      <p:pic>
        <p:nvPicPr>
          <p:cNvPr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" y="552450"/>
            <a:ext cx="8468128" cy="179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Shape 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06473" y="5489962"/>
            <a:ext cx="1239551" cy="1242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Shape 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3875" y="5590588"/>
            <a:ext cx="2663104" cy="1041136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Shape 5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58650" y="5519854"/>
            <a:ext cx="2812096" cy="11826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 txBox="1"/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Comparison Between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Apriori &amp; WCM Property</a:t>
            </a:r>
          </a:p>
        </p:txBody>
      </p:sp>
      <p:sp>
        <p:nvSpPr>
          <p:cNvPr id="205" name="Shape 205"/>
          <p:cNvSpPr/>
          <p:nvPr/>
        </p:nvSpPr>
        <p:spPr>
          <a:xfrm>
            <a:off x="4644694" y="2485068"/>
            <a:ext cx="445499" cy="318899"/>
          </a:xfrm>
          <a:prstGeom prst="ellipse">
            <a:avLst/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A</a:t>
            </a:r>
          </a:p>
        </p:txBody>
      </p:sp>
      <p:sp>
        <p:nvSpPr>
          <p:cNvPr id="206" name="Shape 206"/>
          <p:cNvSpPr/>
          <p:nvPr/>
        </p:nvSpPr>
        <p:spPr>
          <a:xfrm>
            <a:off x="5586395" y="2485068"/>
            <a:ext cx="445499" cy="318899"/>
          </a:xfrm>
          <a:prstGeom prst="ellipse">
            <a:avLst/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B</a:t>
            </a:r>
          </a:p>
        </p:txBody>
      </p:sp>
      <p:sp>
        <p:nvSpPr>
          <p:cNvPr id="207" name="Shape 207"/>
          <p:cNvSpPr/>
          <p:nvPr/>
        </p:nvSpPr>
        <p:spPr>
          <a:xfrm>
            <a:off x="6528096" y="2485068"/>
            <a:ext cx="445499" cy="318899"/>
          </a:xfrm>
          <a:prstGeom prst="ellipse">
            <a:avLst/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C</a:t>
            </a:r>
          </a:p>
        </p:txBody>
      </p:sp>
      <p:sp>
        <p:nvSpPr>
          <p:cNvPr id="208" name="Shape 208"/>
          <p:cNvSpPr/>
          <p:nvPr/>
        </p:nvSpPr>
        <p:spPr>
          <a:xfrm>
            <a:off x="7469797" y="2485068"/>
            <a:ext cx="445499" cy="318899"/>
          </a:xfrm>
          <a:prstGeom prst="ellipse">
            <a:avLst/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D</a:t>
            </a:r>
          </a:p>
        </p:txBody>
      </p:sp>
      <p:sp>
        <p:nvSpPr>
          <p:cNvPr id="209" name="Shape 209"/>
          <p:cNvSpPr/>
          <p:nvPr/>
        </p:nvSpPr>
        <p:spPr>
          <a:xfrm>
            <a:off x="3630175" y="3030101"/>
            <a:ext cx="643199" cy="318899"/>
          </a:xfrm>
          <a:prstGeom prst="ellipse">
            <a:avLst/>
          </a:prstGeom>
          <a:solidFill>
            <a:srgbClr val="EA9999"/>
          </a:solidFill>
          <a:ln cap="flat" w="38100">
            <a:solidFill>
              <a:srgbClr val="910A1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AB</a:t>
            </a:r>
          </a:p>
        </p:txBody>
      </p:sp>
      <p:sp>
        <p:nvSpPr>
          <p:cNvPr id="210" name="Shape 210"/>
          <p:cNvSpPr/>
          <p:nvPr/>
        </p:nvSpPr>
        <p:spPr>
          <a:xfrm>
            <a:off x="4571875" y="3030101"/>
            <a:ext cx="643199" cy="318899"/>
          </a:xfrm>
          <a:prstGeom prst="ellipse">
            <a:avLst/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AC</a:t>
            </a:r>
          </a:p>
        </p:txBody>
      </p:sp>
      <p:sp>
        <p:nvSpPr>
          <p:cNvPr id="211" name="Shape 211"/>
          <p:cNvSpPr/>
          <p:nvPr/>
        </p:nvSpPr>
        <p:spPr>
          <a:xfrm>
            <a:off x="6444851" y="3030088"/>
            <a:ext cx="643199" cy="318899"/>
          </a:xfrm>
          <a:prstGeom prst="ellipse">
            <a:avLst/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AD</a:t>
            </a:r>
          </a:p>
        </p:txBody>
      </p:sp>
      <p:sp>
        <p:nvSpPr>
          <p:cNvPr id="212" name="Shape 212"/>
          <p:cNvSpPr/>
          <p:nvPr/>
        </p:nvSpPr>
        <p:spPr>
          <a:xfrm>
            <a:off x="5508365" y="3030088"/>
            <a:ext cx="643199" cy="318899"/>
          </a:xfrm>
          <a:prstGeom prst="ellipse">
            <a:avLst/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BC</a:t>
            </a:r>
          </a:p>
        </p:txBody>
      </p:sp>
      <p:sp>
        <p:nvSpPr>
          <p:cNvPr id="213" name="Shape 213"/>
          <p:cNvSpPr/>
          <p:nvPr/>
        </p:nvSpPr>
        <p:spPr>
          <a:xfrm>
            <a:off x="7406699" y="3030101"/>
            <a:ext cx="643199" cy="318899"/>
          </a:xfrm>
          <a:prstGeom prst="ellipse">
            <a:avLst/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BD</a:t>
            </a:r>
          </a:p>
        </p:txBody>
      </p:sp>
      <p:sp>
        <p:nvSpPr>
          <p:cNvPr id="214" name="Shape 214"/>
          <p:cNvSpPr/>
          <p:nvPr/>
        </p:nvSpPr>
        <p:spPr>
          <a:xfrm>
            <a:off x="8348400" y="3030101"/>
            <a:ext cx="643199" cy="318899"/>
          </a:xfrm>
          <a:prstGeom prst="ellipse">
            <a:avLst/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CD</a:t>
            </a:r>
          </a:p>
        </p:txBody>
      </p:sp>
      <p:sp>
        <p:nvSpPr>
          <p:cNvPr id="215" name="Shape 215"/>
          <p:cNvSpPr/>
          <p:nvPr/>
        </p:nvSpPr>
        <p:spPr>
          <a:xfrm>
            <a:off x="4038474" y="3575127"/>
            <a:ext cx="829499" cy="318899"/>
          </a:xfrm>
          <a:prstGeom prst="ellipse">
            <a:avLst/>
          </a:prstGeom>
          <a:solidFill>
            <a:srgbClr val="EA9999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ABC</a:t>
            </a:r>
          </a:p>
        </p:txBody>
      </p:sp>
      <p:sp>
        <p:nvSpPr>
          <p:cNvPr id="216" name="Shape 216"/>
          <p:cNvSpPr/>
          <p:nvPr/>
        </p:nvSpPr>
        <p:spPr>
          <a:xfrm>
            <a:off x="5295485" y="3575127"/>
            <a:ext cx="829499" cy="318899"/>
          </a:xfrm>
          <a:prstGeom prst="ellipse">
            <a:avLst/>
          </a:prstGeom>
          <a:solidFill>
            <a:srgbClr val="EA9999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ABD</a:t>
            </a:r>
          </a:p>
        </p:txBody>
      </p:sp>
      <p:sp>
        <p:nvSpPr>
          <p:cNvPr id="217" name="Shape 217"/>
          <p:cNvSpPr/>
          <p:nvPr/>
        </p:nvSpPr>
        <p:spPr>
          <a:xfrm>
            <a:off x="6552496" y="3575127"/>
            <a:ext cx="829499" cy="318899"/>
          </a:xfrm>
          <a:prstGeom prst="ellipse">
            <a:avLst/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BCD</a:t>
            </a:r>
          </a:p>
        </p:txBody>
      </p:sp>
      <p:sp>
        <p:nvSpPr>
          <p:cNvPr id="218" name="Shape 218"/>
          <p:cNvSpPr/>
          <p:nvPr/>
        </p:nvSpPr>
        <p:spPr>
          <a:xfrm>
            <a:off x="5828871" y="4150175"/>
            <a:ext cx="989400" cy="318899"/>
          </a:xfrm>
          <a:prstGeom prst="ellipse">
            <a:avLst/>
          </a:prstGeom>
          <a:solidFill>
            <a:srgbClr val="EA9999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ABCD</a:t>
            </a:r>
          </a:p>
        </p:txBody>
      </p:sp>
      <p:sp>
        <p:nvSpPr>
          <p:cNvPr id="219" name="Shape 219"/>
          <p:cNvSpPr/>
          <p:nvPr/>
        </p:nvSpPr>
        <p:spPr>
          <a:xfrm>
            <a:off x="5913996" y="1893250"/>
            <a:ext cx="758100" cy="318899"/>
          </a:xfrm>
          <a:prstGeom prst="ellipse">
            <a:avLst/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null</a:t>
            </a:r>
          </a:p>
        </p:txBody>
      </p:sp>
      <p:cxnSp>
        <p:nvCxnSpPr>
          <p:cNvPr id="220" name="Shape 220"/>
          <p:cNvCxnSpPr>
            <a:stCxn id="219" idx="3"/>
            <a:endCxn id="205" idx="0"/>
          </p:cNvCxnSpPr>
          <p:nvPr/>
        </p:nvCxnSpPr>
        <p:spPr>
          <a:xfrm flipH="1">
            <a:off x="4867318" y="2165448"/>
            <a:ext cx="1157700" cy="319500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21" name="Shape 221"/>
          <p:cNvCxnSpPr>
            <a:stCxn id="219" idx="4"/>
            <a:endCxn id="206" idx="0"/>
          </p:cNvCxnSpPr>
          <p:nvPr/>
        </p:nvCxnSpPr>
        <p:spPr>
          <a:xfrm flipH="1">
            <a:off x="5809146" y="2212149"/>
            <a:ext cx="483900" cy="273000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22" name="Shape 222"/>
          <p:cNvCxnSpPr>
            <a:stCxn id="219" idx="5"/>
            <a:endCxn id="208" idx="0"/>
          </p:cNvCxnSpPr>
          <p:nvPr/>
        </p:nvCxnSpPr>
        <p:spPr>
          <a:xfrm>
            <a:off x="6561075" y="2165448"/>
            <a:ext cx="1131600" cy="319500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23" name="Shape 223"/>
          <p:cNvCxnSpPr>
            <a:stCxn id="219" idx="4"/>
            <a:endCxn id="207" idx="0"/>
          </p:cNvCxnSpPr>
          <p:nvPr/>
        </p:nvCxnSpPr>
        <p:spPr>
          <a:xfrm>
            <a:off x="6293046" y="2212149"/>
            <a:ext cx="457800" cy="273000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24" name="Shape 224"/>
          <p:cNvCxnSpPr>
            <a:stCxn id="205" idx="3"/>
            <a:endCxn id="209" idx="0"/>
          </p:cNvCxnSpPr>
          <p:nvPr/>
        </p:nvCxnSpPr>
        <p:spPr>
          <a:xfrm flipH="1">
            <a:off x="3951836" y="2757266"/>
            <a:ext cx="758100" cy="272700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25" name="Shape 225"/>
          <p:cNvCxnSpPr>
            <a:stCxn id="205" idx="4"/>
            <a:endCxn id="210" idx="0"/>
          </p:cNvCxnSpPr>
          <p:nvPr/>
        </p:nvCxnSpPr>
        <p:spPr>
          <a:xfrm>
            <a:off x="4867444" y="2803968"/>
            <a:ext cx="26100" cy="226200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26" name="Shape 226"/>
          <p:cNvCxnSpPr>
            <a:stCxn id="205" idx="5"/>
            <a:endCxn id="211" idx="0"/>
          </p:cNvCxnSpPr>
          <p:nvPr/>
        </p:nvCxnSpPr>
        <p:spPr>
          <a:xfrm>
            <a:off x="5024952" y="2757266"/>
            <a:ext cx="1741500" cy="272700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27" name="Shape 227"/>
          <p:cNvCxnSpPr>
            <a:stCxn id="206" idx="3"/>
            <a:endCxn id="209" idx="0"/>
          </p:cNvCxnSpPr>
          <p:nvPr/>
        </p:nvCxnSpPr>
        <p:spPr>
          <a:xfrm flipH="1">
            <a:off x="3951837" y="2757266"/>
            <a:ext cx="1699800" cy="272700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28" name="Shape 228"/>
          <p:cNvCxnSpPr>
            <a:stCxn id="206" idx="4"/>
            <a:endCxn id="212" idx="0"/>
          </p:cNvCxnSpPr>
          <p:nvPr/>
        </p:nvCxnSpPr>
        <p:spPr>
          <a:xfrm>
            <a:off x="5809145" y="2803968"/>
            <a:ext cx="20700" cy="226200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29" name="Shape 229"/>
          <p:cNvCxnSpPr>
            <a:stCxn id="206" idx="5"/>
            <a:endCxn id="213" idx="0"/>
          </p:cNvCxnSpPr>
          <p:nvPr/>
        </p:nvCxnSpPr>
        <p:spPr>
          <a:xfrm>
            <a:off x="5966653" y="2757266"/>
            <a:ext cx="1761600" cy="272700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30" name="Shape 230"/>
          <p:cNvCxnSpPr>
            <a:stCxn id="207" idx="3"/>
            <a:endCxn id="210" idx="0"/>
          </p:cNvCxnSpPr>
          <p:nvPr/>
        </p:nvCxnSpPr>
        <p:spPr>
          <a:xfrm flipH="1">
            <a:off x="4893538" y="2757266"/>
            <a:ext cx="1699800" cy="272700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31" name="Shape 231"/>
          <p:cNvCxnSpPr>
            <a:stCxn id="207" idx="4"/>
            <a:endCxn id="212" idx="0"/>
          </p:cNvCxnSpPr>
          <p:nvPr/>
        </p:nvCxnSpPr>
        <p:spPr>
          <a:xfrm flipH="1">
            <a:off x="5829846" y="2803968"/>
            <a:ext cx="921000" cy="226200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32" name="Shape 232"/>
          <p:cNvCxnSpPr>
            <a:stCxn id="207" idx="5"/>
            <a:endCxn id="214" idx="0"/>
          </p:cNvCxnSpPr>
          <p:nvPr/>
        </p:nvCxnSpPr>
        <p:spPr>
          <a:xfrm>
            <a:off x="6908354" y="2757266"/>
            <a:ext cx="1761600" cy="272700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33" name="Shape 233"/>
          <p:cNvCxnSpPr>
            <a:stCxn id="208" idx="3"/>
            <a:endCxn id="211" idx="0"/>
          </p:cNvCxnSpPr>
          <p:nvPr/>
        </p:nvCxnSpPr>
        <p:spPr>
          <a:xfrm flipH="1">
            <a:off x="6766439" y="2757266"/>
            <a:ext cx="768600" cy="272700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34" name="Shape 234"/>
          <p:cNvCxnSpPr>
            <a:stCxn id="208" idx="4"/>
            <a:endCxn id="213" idx="0"/>
          </p:cNvCxnSpPr>
          <p:nvPr/>
        </p:nvCxnSpPr>
        <p:spPr>
          <a:xfrm>
            <a:off x="7692547" y="2803968"/>
            <a:ext cx="35700" cy="226200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35" name="Shape 235"/>
          <p:cNvCxnSpPr>
            <a:stCxn id="208" idx="5"/>
            <a:endCxn id="214" idx="0"/>
          </p:cNvCxnSpPr>
          <p:nvPr/>
        </p:nvCxnSpPr>
        <p:spPr>
          <a:xfrm>
            <a:off x="7850055" y="2757266"/>
            <a:ext cx="819900" cy="272700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36" name="Shape 236"/>
          <p:cNvCxnSpPr>
            <a:stCxn id="209" idx="4"/>
            <a:endCxn id="215" idx="0"/>
          </p:cNvCxnSpPr>
          <p:nvPr/>
        </p:nvCxnSpPr>
        <p:spPr>
          <a:xfrm>
            <a:off x="3951774" y="3349001"/>
            <a:ext cx="501300" cy="226200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37" name="Shape 237"/>
          <p:cNvCxnSpPr>
            <a:stCxn id="209" idx="4"/>
            <a:endCxn id="216" idx="0"/>
          </p:cNvCxnSpPr>
          <p:nvPr/>
        </p:nvCxnSpPr>
        <p:spPr>
          <a:xfrm>
            <a:off x="3951774" y="3349001"/>
            <a:ext cx="1758600" cy="226200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38" name="Shape 238"/>
          <p:cNvCxnSpPr>
            <a:stCxn id="210" idx="4"/>
            <a:endCxn id="215" idx="0"/>
          </p:cNvCxnSpPr>
          <p:nvPr/>
        </p:nvCxnSpPr>
        <p:spPr>
          <a:xfrm flipH="1">
            <a:off x="4453075" y="3349001"/>
            <a:ext cx="440400" cy="226200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39" name="Shape 239"/>
          <p:cNvSpPr/>
          <p:nvPr/>
        </p:nvSpPr>
        <p:spPr>
          <a:xfrm>
            <a:off x="7809519" y="3575127"/>
            <a:ext cx="829499" cy="318899"/>
          </a:xfrm>
          <a:prstGeom prst="ellipse">
            <a:avLst/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ACD</a:t>
            </a:r>
          </a:p>
        </p:txBody>
      </p:sp>
      <p:cxnSp>
        <p:nvCxnSpPr>
          <p:cNvPr id="240" name="Shape 240"/>
          <p:cNvCxnSpPr>
            <a:stCxn id="210" idx="4"/>
            <a:endCxn id="239" idx="0"/>
          </p:cNvCxnSpPr>
          <p:nvPr/>
        </p:nvCxnSpPr>
        <p:spPr>
          <a:xfrm>
            <a:off x="4893475" y="3349001"/>
            <a:ext cx="3330900" cy="226200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41" name="Shape 241"/>
          <p:cNvCxnSpPr>
            <a:stCxn id="211" idx="4"/>
            <a:endCxn id="216" idx="0"/>
          </p:cNvCxnSpPr>
          <p:nvPr/>
        </p:nvCxnSpPr>
        <p:spPr>
          <a:xfrm flipH="1">
            <a:off x="5710151" y="3348988"/>
            <a:ext cx="1056300" cy="226200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42" name="Shape 242"/>
          <p:cNvCxnSpPr>
            <a:stCxn id="211" idx="4"/>
            <a:endCxn id="239" idx="0"/>
          </p:cNvCxnSpPr>
          <p:nvPr/>
        </p:nvCxnSpPr>
        <p:spPr>
          <a:xfrm>
            <a:off x="6766451" y="3348988"/>
            <a:ext cx="1457700" cy="226200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43" name="Shape 243"/>
          <p:cNvCxnSpPr>
            <a:stCxn id="212" idx="4"/>
            <a:endCxn id="215" idx="0"/>
          </p:cNvCxnSpPr>
          <p:nvPr/>
        </p:nvCxnSpPr>
        <p:spPr>
          <a:xfrm flipH="1">
            <a:off x="4453265" y="3348988"/>
            <a:ext cx="1376700" cy="226200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44" name="Shape 244"/>
          <p:cNvCxnSpPr>
            <a:stCxn id="212" idx="4"/>
            <a:endCxn id="217" idx="0"/>
          </p:cNvCxnSpPr>
          <p:nvPr/>
        </p:nvCxnSpPr>
        <p:spPr>
          <a:xfrm>
            <a:off x="5829965" y="3348988"/>
            <a:ext cx="1137300" cy="226200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45" name="Shape 245"/>
          <p:cNvCxnSpPr>
            <a:stCxn id="213" idx="4"/>
            <a:endCxn id="216" idx="0"/>
          </p:cNvCxnSpPr>
          <p:nvPr/>
        </p:nvCxnSpPr>
        <p:spPr>
          <a:xfrm flipH="1">
            <a:off x="5710199" y="3349001"/>
            <a:ext cx="2018100" cy="226200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46" name="Shape 246"/>
          <p:cNvCxnSpPr>
            <a:stCxn id="213" idx="4"/>
            <a:endCxn id="217" idx="0"/>
          </p:cNvCxnSpPr>
          <p:nvPr/>
        </p:nvCxnSpPr>
        <p:spPr>
          <a:xfrm flipH="1">
            <a:off x="6967199" y="3349001"/>
            <a:ext cx="761100" cy="226200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47" name="Shape 247"/>
          <p:cNvCxnSpPr>
            <a:stCxn id="214" idx="4"/>
            <a:endCxn id="239" idx="0"/>
          </p:cNvCxnSpPr>
          <p:nvPr/>
        </p:nvCxnSpPr>
        <p:spPr>
          <a:xfrm flipH="1">
            <a:off x="8224199" y="3349001"/>
            <a:ext cx="445800" cy="226200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48" name="Shape 248"/>
          <p:cNvCxnSpPr>
            <a:stCxn id="214" idx="4"/>
            <a:endCxn id="217" idx="0"/>
          </p:cNvCxnSpPr>
          <p:nvPr/>
        </p:nvCxnSpPr>
        <p:spPr>
          <a:xfrm flipH="1">
            <a:off x="6967199" y="3349001"/>
            <a:ext cx="1702800" cy="226200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49" name="Shape 249"/>
          <p:cNvCxnSpPr>
            <a:stCxn id="215" idx="4"/>
            <a:endCxn id="218" idx="1"/>
          </p:cNvCxnSpPr>
          <p:nvPr/>
        </p:nvCxnSpPr>
        <p:spPr>
          <a:xfrm>
            <a:off x="4453224" y="3894027"/>
            <a:ext cx="1520400" cy="302700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50" name="Shape 250"/>
          <p:cNvCxnSpPr>
            <a:stCxn id="216" idx="4"/>
            <a:endCxn id="218" idx="0"/>
          </p:cNvCxnSpPr>
          <p:nvPr/>
        </p:nvCxnSpPr>
        <p:spPr>
          <a:xfrm>
            <a:off x="5710235" y="3894027"/>
            <a:ext cx="613200" cy="256200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51" name="Shape 251"/>
          <p:cNvCxnSpPr>
            <a:stCxn id="217" idx="4"/>
            <a:endCxn id="218" idx="0"/>
          </p:cNvCxnSpPr>
          <p:nvPr/>
        </p:nvCxnSpPr>
        <p:spPr>
          <a:xfrm flipH="1">
            <a:off x="6323446" y="3894027"/>
            <a:ext cx="643800" cy="256200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52" name="Shape 252"/>
          <p:cNvCxnSpPr>
            <a:stCxn id="239" idx="4"/>
            <a:endCxn id="218" idx="7"/>
          </p:cNvCxnSpPr>
          <p:nvPr/>
        </p:nvCxnSpPr>
        <p:spPr>
          <a:xfrm flipH="1">
            <a:off x="6673269" y="3894027"/>
            <a:ext cx="1551000" cy="302700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53" name="Shape 253"/>
          <p:cNvSpPr/>
          <p:nvPr/>
        </p:nvSpPr>
        <p:spPr>
          <a:xfrm>
            <a:off x="1161469" y="4407993"/>
            <a:ext cx="445499" cy="318899"/>
          </a:xfrm>
          <a:prstGeom prst="ellipse">
            <a:avLst/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A</a:t>
            </a:r>
          </a:p>
        </p:txBody>
      </p:sp>
      <p:sp>
        <p:nvSpPr>
          <p:cNvPr id="254" name="Shape 254"/>
          <p:cNvSpPr/>
          <p:nvPr/>
        </p:nvSpPr>
        <p:spPr>
          <a:xfrm>
            <a:off x="2103170" y="4407993"/>
            <a:ext cx="445499" cy="318899"/>
          </a:xfrm>
          <a:prstGeom prst="ellipse">
            <a:avLst/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B</a:t>
            </a:r>
          </a:p>
        </p:txBody>
      </p:sp>
      <p:sp>
        <p:nvSpPr>
          <p:cNvPr id="255" name="Shape 255"/>
          <p:cNvSpPr/>
          <p:nvPr/>
        </p:nvSpPr>
        <p:spPr>
          <a:xfrm>
            <a:off x="3044871" y="4407993"/>
            <a:ext cx="445499" cy="318899"/>
          </a:xfrm>
          <a:prstGeom prst="ellipse">
            <a:avLst/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C</a:t>
            </a:r>
          </a:p>
        </p:txBody>
      </p:sp>
      <p:sp>
        <p:nvSpPr>
          <p:cNvPr id="256" name="Shape 256"/>
          <p:cNvSpPr/>
          <p:nvPr/>
        </p:nvSpPr>
        <p:spPr>
          <a:xfrm>
            <a:off x="3986572" y="4407993"/>
            <a:ext cx="445499" cy="318899"/>
          </a:xfrm>
          <a:prstGeom prst="ellipse">
            <a:avLst/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D</a:t>
            </a:r>
          </a:p>
        </p:txBody>
      </p:sp>
      <p:sp>
        <p:nvSpPr>
          <p:cNvPr id="257" name="Shape 257"/>
          <p:cNvSpPr/>
          <p:nvPr/>
        </p:nvSpPr>
        <p:spPr>
          <a:xfrm>
            <a:off x="146950" y="4953026"/>
            <a:ext cx="643199" cy="318899"/>
          </a:xfrm>
          <a:prstGeom prst="ellipse">
            <a:avLst/>
          </a:prstGeom>
          <a:solidFill>
            <a:srgbClr val="EA9999"/>
          </a:solidFill>
          <a:ln cap="flat" w="38100">
            <a:solidFill>
              <a:srgbClr val="910A1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AB</a:t>
            </a:r>
          </a:p>
        </p:txBody>
      </p:sp>
      <p:sp>
        <p:nvSpPr>
          <p:cNvPr id="258" name="Shape 258"/>
          <p:cNvSpPr/>
          <p:nvPr/>
        </p:nvSpPr>
        <p:spPr>
          <a:xfrm>
            <a:off x="1088650" y="4953026"/>
            <a:ext cx="643199" cy="318899"/>
          </a:xfrm>
          <a:prstGeom prst="ellipse">
            <a:avLst/>
          </a:prstGeom>
          <a:solidFill>
            <a:srgbClr val="EA9999"/>
          </a:solidFill>
          <a:ln cap="flat" w="38100">
            <a:solidFill>
              <a:srgbClr val="910A1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AC</a:t>
            </a:r>
          </a:p>
        </p:txBody>
      </p:sp>
      <p:sp>
        <p:nvSpPr>
          <p:cNvPr id="259" name="Shape 259"/>
          <p:cNvSpPr/>
          <p:nvPr/>
        </p:nvSpPr>
        <p:spPr>
          <a:xfrm>
            <a:off x="2961626" y="4953014"/>
            <a:ext cx="643199" cy="318899"/>
          </a:xfrm>
          <a:prstGeom prst="ellipse">
            <a:avLst/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AD</a:t>
            </a:r>
          </a:p>
        </p:txBody>
      </p:sp>
      <p:sp>
        <p:nvSpPr>
          <p:cNvPr id="260" name="Shape 260"/>
          <p:cNvSpPr/>
          <p:nvPr/>
        </p:nvSpPr>
        <p:spPr>
          <a:xfrm>
            <a:off x="2025140" y="4953014"/>
            <a:ext cx="643199" cy="318899"/>
          </a:xfrm>
          <a:prstGeom prst="ellipse">
            <a:avLst/>
          </a:prstGeom>
          <a:solidFill>
            <a:srgbClr val="EA9999"/>
          </a:solidFill>
          <a:ln cap="flat" w="38100">
            <a:solidFill>
              <a:srgbClr val="910A1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BC</a:t>
            </a:r>
          </a:p>
        </p:txBody>
      </p:sp>
      <p:sp>
        <p:nvSpPr>
          <p:cNvPr id="261" name="Shape 261"/>
          <p:cNvSpPr/>
          <p:nvPr/>
        </p:nvSpPr>
        <p:spPr>
          <a:xfrm>
            <a:off x="3923474" y="4953026"/>
            <a:ext cx="643199" cy="318899"/>
          </a:xfrm>
          <a:prstGeom prst="ellipse">
            <a:avLst/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BD</a:t>
            </a:r>
          </a:p>
        </p:txBody>
      </p:sp>
      <p:sp>
        <p:nvSpPr>
          <p:cNvPr id="262" name="Shape 262"/>
          <p:cNvSpPr/>
          <p:nvPr/>
        </p:nvSpPr>
        <p:spPr>
          <a:xfrm>
            <a:off x="4865175" y="4953026"/>
            <a:ext cx="643199" cy="318899"/>
          </a:xfrm>
          <a:prstGeom prst="ellipse">
            <a:avLst/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CD</a:t>
            </a:r>
          </a:p>
        </p:txBody>
      </p:sp>
      <p:sp>
        <p:nvSpPr>
          <p:cNvPr id="263" name="Shape 263"/>
          <p:cNvSpPr/>
          <p:nvPr/>
        </p:nvSpPr>
        <p:spPr>
          <a:xfrm>
            <a:off x="555249" y="5498052"/>
            <a:ext cx="829499" cy="318899"/>
          </a:xfrm>
          <a:prstGeom prst="ellipse">
            <a:avLst/>
          </a:prstGeom>
          <a:solidFill>
            <a:srgbClr val="EA9999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ABC</a:t>
            </a:r>
          </a:p>
        </p:txBody>
      </p:sp>
      <p:sp>
        <p:nvSpPr>
          <p:cNvPr id="264" name="Shape 264"/>
          <p:cNvSpPr/>
          <p:nvPr/>
        </p:nvSpPr>
        <p:spPr>
          <a:xfrm>
            <a:off x="1812260" y="5498052"/>
            <a:ext cx="829499" cy="318899"/>
          </a:xfrm>
          <a:prstGeom prst="ellipse">
            <a:avLst/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ABD</a:t>
            </a:r>
          </a:p>
        </p:txBody>
      </p:sp>
      <p:sp>
        <p:nvSpPr>
          <p:cNvPr id="265" name="Shape 265"/>
          <p:cNvSpPr/>
          <p:nvPr/>
        </p:nvSpPr>
        <p:spPr>
          <a:xfrm>
            <a:off x="3069270" y="5498052"/>
            <a:ext cx="829499" cy="318899"/>
          </a:xfrm>
          <a:prstGeom prst="ellipse">
            <a:avLst/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BCD</a:t>
            </a:r>
          </a:p>
        </p:txBody>
      </p:sp>
      <p:sp>
        <p:nvSpPr>
          <p:cNvPr id="266" name="Shape 266"/>
          <p:cNvSpPr/>
          <p:nvPr/>
        </p:nvSpPr>
        <p:spPr>
          <a:xfrm>
            <a:off x="2345647" y="6073100"/>
            <a:ext cx="989400" cy="318899"/>
          </a:xfrm>
          <a:prstGeom prst="ellipse">
            <a:avLst/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ABCD</a:t>
            </a:r>
          </a:p>
        </p:txBody>
      </p:sp>
      <p:sp>
        <p:nvSpPr>
          <p:cNvPr id="267" name="Shape 267"/>
          <p:cNvSpPr/>
          <p:nvPr/>
        </p:nvSpPr>
        <p:spPr>
          <a:xfrm>
            <a:off x="2430771" y="3816175"/>
            <a:ext cx="758100" cy="318899"/>
          </a:xfrm>
          <a:prstGeom prst="ellipse">
            <a:avLst/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null</a:t>
            </a:r>
          </a:p>
        </p:txBody>
      </p:sp>
      <p:cxnSp>
        <p:nvCxnSpPr>
          <p:cNvPr id="268" name="Shape 268"/>
          <p:cNvCxnSpPr>
            <a:stCxn id="267" idx="3"/>
            <a:endCxn id="253" idx="0"/>
          </p:cNvCxnSpPr>
          <p:nvPr/>
        </p:nvCxnSpPr>
        <p:spPr>
          <a:xfrm flipH="1">
            <a:off x="1384093" y="4088373"/>
            <a:ext cx="1157700" cy="319500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69" name="Shape 269"/>
          <p:cNvCxnSpPr>
            <a:stCxn id="267" idx="4"/>
            <a:endCxn id="254" idx="0"/>
          </p:cNvCxnSpPr>
          <p:nvPr/>
        </p:nvCxnSpPr>
        <p:spPr>
          <a:xfrm flipH="1">
            <a:off x="2325921" y="4135074"/>
            <a:ext cx="483900" cy="273000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70" name="Shape 270"/>
          <p:cNvCxnSpPr>
            <a:stCxn id="267" idx="5"/>
            <a:endCxn id="256" idx="0"/>
          </p:cNvCxnSpPr>
          <p:nvPr/>
        </p:nvCxnSpPr>
        <p:spPr>
          <a:xfrm>
            <a:off x="3077850" y="4088373"/>
            <a:ext cx="1131600" cy="319500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71" name="Shape 271"/>
          <p:cNvCxnSpPr>
            <a:stCxn id="267" idx="4"/>
            <a:endCxn id="255" idx="0"/>
          </p:cNvCxnSpPr>
          <p:nvPr/>
        </p:nvCxnSpPr>
        <p:spPr>
          <a:xfrm>
            <a:off x="2809821" y="4135074"/>
            <a:ext cx="457800" cy="273000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72" name="Shape 272"/>
          <p:cNvCxnSpPr>
            <a:stCxn id="253" idx="3"/>
            <a:endCxn id="257" idx="0"/>
          </p:cNvCxnSpPr>
          <p:nvPr/>
        </p:nvCxnSpPr>
        <p:spPr>
          <a:xfrm flipH="1">
            <a:off x="468611" y="4680191"/>
            <a:ext cx="758099" cy="272700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73" name="Shape 273"/>
          <p:cNvCxnSpPr>
            <a:stCxn id="253" idx="4"/>
            <a:endCxn id="258" idx="0"/>
          </p:cNvCxnSpPr>
          <p:nvPr/>
        </p:nvCxnSpPr>
        <p:spPr>
          <a:xfrm>
            <a:off x="1384219" y="4726893"/>
            <a:ext cx="26100" cy="226200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74" name="Shape 274"/>
          <p:cNvCxnSpPr>
            <a:stCxn id="253" idx="5"/>
            <a:endCxn id="259" idx="0"/>
          </p:cNvCxnSpPr>
          <p:nvPr/>
        </p:nvCxnSpPr>
        <p:spPr>
          <a:xfrm>
            <a:off x="1541727" y="4680191"/>
            <a:ext cx="1741499" cy="272700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75" name="Shape 275"/>
          <p:cNvCxnSpPr>
            <a:stCxn id="254" idx="3"/>
            <a:endCxn id="257" idx="0"/>
          </p:cNvCxnSpPr>
          <p:nvPr/>
        </p:nvCxnSpPr>
        <p:spPr>
          <a:xfrm flipH="1">
            <a:off x="468612" y="4680191"/>
            <a:ext cx="1699800" cy="272700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76" name="Shape 276"/>
          <p:cNvCxnSpPr>
            <a:stCxn id="254" idx="4"/>
            <a:endCxn id="260" idx="0"/>
          </p:cNvCxnSpPr>
          <p:nvPr/>
        </p:nvCxnSpPr>
        <p:spPr>
          <a:xfrm>
            <a:off x="2325920" y="4726893"/>
            <a:ext cx="20700" cy="226200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77" name="Shape 277"/>
          <p:cNvCxnSpPr>
            <a:stCxn id="254" idx="5"/>
            <a:endCxn id="261" idx="0"/>
          </p:cNvCxnSpPr>
          <p:nvPr/>
        </p:nvCxnSpPr>
        <p:spPr>
          <a:xfrm>
            <a:off x="2483428" y="4680191"/>
            <a:ext cx="1761599" cy="272700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78" name="Shape 278"/>
          <p:cNvCxnSpPr>
            <a:stCxn id="255" idx="3"/>
            <a:endCxn id="258" idx="0"/>
          </p:cNvCxnSpPr>
          <p:nvPr/>
        </p:nvCxnSpPr>
        <p:spPr>
          <a:xfrm flipH="1">
            <a:off x="1410313" y="4680191"/>
            <a:ext cx="1699800" cy="272700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79" name="Shape 279"/>
          <p:cNvCxnSpPr>
            <a:stCxn id="255" idx="4"/>
            <a:endCxn id="260" idx="0"/>
          </p:cNvCxnSpPr>
          <p:nvPr/>
        </p:nvCxnSpPr>
        <p:spPr>
          <a:xfrm flipH="1">
            <a:off x="2346621" y="4726893"/>
            <a:ext cx="921000" cy="226200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80" name="Shape 280"/>
          <p:cNvCxnSpPr>
            <a:stCxn id="255" idx="5"/>
            <a:endCxn id="262" idx="0"/>
          </p:cNvCxnSpPr>
          <p:nvPr/>
        </p:nvCxnSpPr>
        <p:spPr>
          <a:xfrm>
            <a:off x="3425129" y="4680191"/>
            <a:ext cx="1761600" cy="272700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81" name="Shape 281"/>
          <p:cNvCxnSpPr>
            <a:stCxn id="256" idx="3"/>
            <a:endCxn id="259" idx="0"/>
          </p:cNvCxnSpPr>
          <p:nvPr/>
        </p:nvCxnSpPr>
        <p:spPr>
          <a:xfrm flipH="1">
            <a:off x="3283214" y="4680191"/>
            <a:ext cx="768600" cy="272700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82" name="Shape 282"/>
          <p:cNvCxnSpPr>
            <a:stCxn id="256" idx="4"/>
            <a:endCxn id="261" idx="0"/>
          </p:cNvCxnSpPr>
          <p:nvPr/>
        </p:nvCxnSpPr>
        <p:spPr>
          <a:xfrm>
            <a:off x="4209322" y="4726893"/>
            <a:ext cx="35700" cy="226200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83" name="Shape 283"/>
          <p:cNvCxnSpPr>
            <a:stCxn id="256" idx="5"/>
            <a:endCxn id="262" idx="0"/>
          </p:cNvCxnSpPr>
          <p:nvPr/>
        </p:nvCxnSpPr>
        <p:spPr>
          <a:xfrm>
            <a:off x="4366830" y="4680191"/>
            <a:ext cx="819900" cy="272700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84" name="Shape 284"/>
          <p:cNvCxnSpPr>
            <a:stCxn id="257" idx="4"/>
            <a:endCxn id="263" idx="0"/>
          </p:cNvCxnSpPr>
          <p:nvPr/>
        </p:nvCxnSpPr>
        <p:spPr>
          <a:xfrm>
            <a:off x="468549" y="5271926"/>
            <a:ext cx="501299" cy="226200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85" name="Shape 285"/>
          <p:cNvCxnSpPr>
            <a:stCxn id="257" idx="4"/>
            <a:endCxn id="264" idx="0"/>
          </p:cNvCxnSpPr>
          <p:nvPr/>
        </p:nvCxnSpPr>
        <p:spPr>
          <a:xfrm>
            <a:off x="468549" y="5271926"/>
            <a:ext cx="1758600" cy="226200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86" name="Shape 286"/>
          <p:cNvCxnSpPr>
            <a:stCxn id="258" idx="4"/>
            <a:endCxn id="263" idx="0"/>
          </p:cNvCxnSpPr>
          <p:nvPr/>
        </p:nvCxnSpPr>
        <p:spPr>
          <a:xfrm flipH="1">
            <a:off x="969850" y="5271926"/>
            <a:ext cx="440400" cy="226200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287" name="Shape 287"/>
          <p:cNvSpPr/>
          <p:nvPr/>
        </p:nvSpPr>
        <p:spPr>
          <a:xfrm>
            <a:off x="4326294" y="5498052"/>
            <a:ext cx="829499" cy="318899"/>
          </a:xfrm>
          <a:prstGeom prst="ellipse">
            <a:avLst/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ACD</a:t>
            </a:r>
          </a:p>
        </p:txBody>
      </p:sp>
      <p:cxnSp>
        <p:nvCxnSpPr>
          <p:cNvPr id="288" name="Shape 288"/>
          <p:cNvCxnSpPr>
            <a:stCxn id="258" idx="4"/>
            <a:endCxn id="287" idx="0"/>
          </p:cNvCxnSpPr>
          <p:nvPr/>
        </p:nvCxnSpPr>
        <p:spPr>
          <a:xfrm>
            <a:off x="1410250" y="5271926"/>
            <a:ext cx="3330900" cy="226200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89" name="Shape 289"/>
          <p:cNvCxnSpPr>
            <a:stCxn id="259" idx="4"/>
            <a:endCxn id="264" idx="0"/>
          </p:cNvCxnSpPr>
          <p:nvPr/>
        </p:nvCxnSpPr>
        <p:spPr>
          <a:xfrm flipH="1">
            <a:off x="2226926" y="5271914"/>
            <a:ext cx="1056300" cy="226200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90" name="Shape 290"/>
          <p:cNvCxnSpPr>
            <a:stCxn id="259" idx="4"/>
            <a:endCxn id="287" idx="0"/>
          </p:cNvCxnSpPr>
          <p:nvPr/>
        </p:nvCxnSpPr>
        <p:spPr>
          <a:xfrm>
            <a:off x="3283226" y="5271914"/>
            <a:ext cx="1457700" cy="226200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91" name="Shape 291"/>
          <p:cNvCxnSpPr>
            <a:stCxn id="260" idx="4"/>
            <a:endCxn id="263" idx="0"/>
          </p:cNvCxnSpPr>
          <p:nvPr/>
        </p:nvCxnSpPr>
        <p:spPr>
          <a:xfrm flipH="1">
            <a:off x="970040" y="5271914"/>
            <a:ext cx="1376700" cy="226200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92" name="Shape 292"/>
          <p:cNvCxnSpPr>
            <a:stCxn id="260" idx="4"/>
            <a:endCxn id="265" idx="0"/>
          </p:cNvCxnSpPr>
          <p:nvPr/>
        </p:nvCxnSpPr>
        <p:spPr>
          <a:xfrm>
            <a:off x="2346740" y="5271914"/>
            <a:ext cx="1137300" cy="226200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93" name="Shape 293"/>
          <p:cNvCxnSpPr>
            <a:stCxn id="261" idx="4"/>
            <a:endCxn id="264" idx="0"/>
          </p:cNvCxnSpPr>
          <p:nvPr/>
        </p:nvCxnSpPr>
        <p:spPr>
          <a:xfrm flipH="1">
            <a:off x="2226974" y="5271926"/>
            <a:ext cx="2018100" cy="226200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94" name="Shape 294"/>
          <p:cNvCxnSpPr>
            <a:stCxn id="261" idx="4"/>
            <a:endCxn id="265" idx="0"/>
          </p:cNvCxnSpPr>
          <p:nvPr/>
        </p:nvCxnSpPr>
        <p:spPr>
          <a:xfrm flipH="1">
            <a:off x="3483974" y="5271926"/>
            <a:ext cx="761100" cy="226200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95" name="Shape 295"/>
          <p:cNvCxnSpPr>
            <a:stCxn id="262" idx="4"/>
            <a:endCxn id="287" idx="0"/>
          </p:cNvCxnSpPr>
          <p:nvPr/>
        </p:nvCxnSpPr>
        <p:spPr>
          <a:xfrm flipH="1">
            <a:off x="4740974" y="5271926"/>
            <a:ext cx="445800" cy="226200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96" name="Shape 296"/>
          <p:cNvCxnSpPr>
            <a:stCxn id="262" idx="4"/>
            <a:endCxn id="265" idx="0"/>
          </p:cNvCxnSpPr>
          <p:nvPr/>
        </p:nvCxnSpPr>
        <p:spPr>
          <a:xfrm flipH="1">
            <a:off x="3483974" y="5271926"/>
            <a:ext cx="1702800" cy="226200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97" name="Shape 297"/>
          <p:cNvCxnSpPr>
            <a:stCxn id="263" idx="4"/>
            <a:endCxn id="266" idx="1"/>
          </p:cNvCxnSpPr>
          <p:nvPr/>
        </p:nvCxnSpPr>
        <p:spPr>
          <a:xfrm>
            <a:off x="969999" y="5816952"/>
            <a:ext cx="1520400" cy="302700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98" name="Shape 298"/>
          <p:cNvCxnSpPr>
            <a:stCxn id="264" idx="4"/>
            <a:endCxn id="266" idx="0"/>
          </p:cNvCxnSpPr>
          <p:nvPr/>
        </p:nvCxnSpPr>
        <p:spPr>
          <a:xfrm>
            <a:off x="2227010" y="5816952"/>
            <a:ext cx="613200" cy="256200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299" name="Shape 299"/>
          <p:cNvCxnSpPr>
            <a:stCxn id="265" idx="4"/>
            <a:endCxn id="266" idx="0"/>
          </p:cNvCxnSpPr>
          <p:nvPr/>
        </p:nvCxnSpPr>
        <p:spPr>
          <a:xfrm flipH="1">
            <a:off x="2840220" y="5816952"/>
            <a:ext cx="643800" cy="256200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300" name="Shape 300"/>
          <p:cNvCxnSpPr>
            <a:stCxn id="287" idx="4"/>
            <a:endCxn id="266" idx="7"/>
          </p:cNvCxnSpPr>
          <p:nvPr/>
        </p:nvCxnSpPr>
        <p:spPr>
          <a:xfrm flipH="1">
            <a:off x="3190044" y="5816952"/>
            <a:ext cx="1551000" cy="302700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301" name="Shape 301"/>
          <p:cNvSpPr txBox="1"/>
          <p:nvPr/>
        </p:nvSpPr>
        <p:spPr>
          <a:xfrm>
            <a:off x="5398375" y="4601900"/>
            <a:ext cx="18504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Apriori Principle</a:t>
            </a:r>
          </a:p>
        </p:txBody>
      </p:sp>
      <p:sp>
        <p:nvSpPr>
          <p:cNvPr id="302" name="Shape 302"/>
          <p:cNvSpPr txBox="1"/>
          <p:nvPr/>
        </p:nvSpPr>
        <p:spPr>
          <a:xfrm>
            <a:off x="1884625" y="6498075"/>
            <a:ext cx="18504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WCM Property</a:t>
            </a:r>
          </a:p>
        </p:txBody>
      </p:sp>
      <p:sp>
        <p:nvSpPr>
          <p:cNvPr id="303" name="Shape 303"/>
          <p:cNvSpPr txBox="1"/>
          <p:nvPr/>
        </p:nvSpPr>
        <p:spPr>
          <a:xfrm>
            <a:off x="2324650" y="2894850"/>
            <a:ext cx="18504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Non-Frequent Itemset</a:t>
            </a:r>
          </a:p>
        </p:txBody>
      </p:sp>
      <p:sp>
        <p:nvSpPr>
          <p:cNvPr id="304" name="Shape 304"/>
          <p:cNvSpPr/>
          <p:nvPr/>
        </p:nvSpPr>
        <p:spPr>
          <a:xfrm>
            <a:off x="5998075" y="5590275"/>
            <a:ext cx="2482200" cy="565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w="19050">
            <a:solidFill>
              <a:srgbClr val="19191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WCM has less pruning power than Apriori</a:t>
            </a:r>
          </a:p>
        </p:txBody>
      </p:sp>
      <p:sp>
        <p:nvSpPr>
          <p:cNvPr id="305" name="Shape 305"/>
          <p:cNvSpPr/>
          <p:nvPr/>
        </p:nvSpPr>
        <p:spPr>
          <a:xfrm flipH="1">
            <a:off x="8525010" y="6266150"/>
            <a:ext cx="610800" cy="582300"/>
          </a:xfrm>
          <a:prstGeom prst="rtTriangle">
            <a:avLst/>
          </a:prstGeom>
          <a:solidFill>
            <a:srgbClr val="000000"/>
          </a:solidFill>
          <a:ln cap="flat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06" name="Shape 306"/>
          <p:cNvSpPr txBox="1"/>
          <p:nvPr/>
        </p:nvSpPr>
        <p:spPr>
          <a:xfrm>
            <a:off x="8640239" y="6482150"/>
            <a:ext cx="610800" cy="442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chemeClr val="lt1"/>
                </a:solidFill>
              </a:rPr>
              <a:t>9</a:t>
            </a:r>
          </a:p>
        </p:txBody>
      </p:sp>
      <p:sp>
        <p:nvSpPr>
          <p:cNvPr id="307" name="Shape 307"/>
          <p:cNvSpPr txBox="1"/>
          <p:nvPr/>
        </p:nvSpPr>
        <p:spPr>
          <a:xfrm>
            <a:off x="-263521" y="4527828"/>
            <a:ext cx="16998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rtl="0" algn="ctr">
              <a:spcBef>
                <a:spcPts val="0"/>
              </a:spcBef>
              <a:buNone/>
            </a:pPr>
            <a:r>
              <a:rPr lang="en"/>
              <a:t>Non 2 tuple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Skyline Group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Shape 312"/>
          <p:cNvSpPr txBox="1"/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WCM Algorithm</a:t>
            </a:r>
          </a:p>
        </p:txBody>
      </p:sp>
      <p:sp>
        <p:nvSpPr>
          <p:cNvPr id="313" name="Shape 313"/>
          <p:cNvSpPr txBox="1"/>
          <p:nvPr>
            <p:ph idx="1" type="body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u="sng"/>
              <a:t>Input</a:t>
            </a:r>
            <a:r>
              <a:rPr lang="en" sz="2000"/>
              <a:t>: n tuples, group size k, aggregate function = </a:t>
            </a:r>
            <a:r>
              <a:rPr b="1" lang="en" sz="2000"/>
              <a:t>min/max</a:t>
            </a:r>
            <a:r>
              <a:rPr lang="en" sz="2000"/>
              <a:t> (</a:t>
            </a:r>
            <a:r>
              <a:rPr b="1" lang="en" sz="2000"/>
              <a:t>not</a:t>
            </a:r>
            <a:r>
              <a:rPr lang="en" sz="2000"/>
              <a:t> </a:t>
            </a:r>
            <a:r>
              <a:rPr b="1" lang="en" sz="2000"/>
              <a:t>sum</a:t>
            </a:r>
            <a:r>
              <a:rPr lang="en" sz="2000"/>
              <a:t>)</a:t>
            </a:r>
          </a:p>
          <a:p>
            <a:pPr indent="-3556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lang="en" sz="2000"/>
              <a:t>Let, i = 1</a:t>
            </a:r>
          </a:p>
          <a:p>
            <a:pPr indent="-3556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lang="en" sz="2000"/>
              <a:t>Generate 1 tuple Candidate groups, C</a:t>
            </a:r>
            <a:r>
              <a:rPr lang="en" sz="1500"/>
              <a:t>1</a:t>
            </a:r>
            <a:r>
              <a:rPr lang="en" sz="2000"/>
              <a:t> = all n tuples</a:t>
            </a:r>
          </a:p>
          <a:p>
            <a:pPr indent="-3556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lang="en" sz="2000"/>
              <a:t>Generate 1 tuple Skyline groups, S</a:t>
            </a:r>
            <a:r>
              <a:rPr lang="en" sz="1500"/>
              <a:t>1</a:t>
            </a:r>
            <a:r>
              <a:rPr lang="en" sz="2000"/>
              <a:t> = skyline_operation(C</a:t>
            </a:r>
            <a:r>
              <a:rPr lang="en" sz="1500"/>
              <a:t>1</a:t>
            </a:r>
            <a:r>
              <a:rPr lang="en" sz="2000"/>
              <a:t>)</a:t>
            </a:r>
          </a:p>
          <a:p>
            <a:pPr indent="-3556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lang="en" sz="2000"/>
              <a:t>for i = 2 to k</a:t>
            </a:r>
          </a:p>
          <a:p>
            <a:pPr indent="-355600" lvl="1" marL="9144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lphaLcPeriod"/>
            </a:pPr>
            <a:r>
              <a:rPr lang="en" sz="2000"/>
              <a:t>Generate i tuple Candidate groups, C</a:t>
            </a:r>
            <a:r>
              <a:rPr lang="en" sz="1500"/>
              <a:t>i</a:t>
            </a:r>
            <a:r>
              <a:rPr lang="en" sz="2000"/>
              <a:t> from S</a:t>
            </a:r>
            <a:r>
              <a:rPr lang="en" sz="1500"/>
              <a:t>i-1</a:t>
            </a:r>
          </a:p>
          <a:p>
            <a:pPr indent="-355600" lvl="1" marL="9144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lphaLcPeriod"/>
            </a:pPr>
            <a:r>
              <a:rPr lang="en" sz="2000"/>
              <a:t>Generate i tuple Skyline groups, S</a:t>
            </a:r>
            <a:r>
              <a:rPr lang="en" sz="1500"/>
              <a:t>i</a:t>
            </a:r>
            <a:r>
              <a:rPr lang="en" sz="2000"/>
              <a:t> = skyline_operation(C</a:t>
            </a:r>
            <a:r>
              <a:rPr lang="en" sz="1500"/>
              <a:t>i</a:t>
            </a:r>
            <a:r>
              <a:rPr lang="en" sz="2000"/>
              <a:t>)</a:t>
            </a:r>
          </a:p>
          <a:p>
            <a:pPr indent="-3556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AutoNum type="arabicPeriod"/>
            </a:pPr>
            <a:r>
              <a:rPr lang="en" sz="2000"/>
              <a:t>Return S</a:t>
            </a:r>
            <a:r>
              <a:rPr lang="en" sz="1500"/>
              <a:t>k</a:t>
            </a:r>
          </a:p>
        </p:txBody>
      </p:sp>
      <p:sp>
        <p:nvSpPr>
          <p:cNvPr id="314" name="Shape 314"/>
          <p:cNvSpPr/>
          <p:nvPr/>
        </p:nvSpPr>
        <p:spPr>
          <a:xfrm flipH="1">
            <a:off x="8525010" y="6266150"/>
            <a:ext cx="610800" cy="582300"/>
          </a:xfrm>
          <a:prstGeom prst="rtTriangle">
            <a:avLst/>
          </a:prstGeom>
          <a:solidFill>
            <a:srgbClr val="000000"/>
          </a:solidFill>
          <a:ln cap="flat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15" name="Shape 315"/>
          <p:cNvSpPr txBox="1"/>
          <p:nvPr/>
        </p:nvSpPr>
        <p:spPr>
          <a:xfrm>
            <a:off x="8640239" y="6482150"/>
            <a:ext cx="610800" cy="442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chemeClr val="lt1"/>
                </a:solidFill>
              </a:rPr>
              <a:t>10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/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WCM Algorithm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Explained with Example</a:t>
            </a:r>
          </a:p>
        </p:txBody>
      </p:sp>
      <p:graphicFrame>
        <p:nvGraphicFramePr>
          <p:cNvPr id="321" name="Shape 321"/>
          <p:cNvGraphicFramePr/>
          <p:nvPr/>
        </p:nvGraphicFramePr>
        <p:xfrm>
          <a:off x="58800" y="2276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{AD207AC2-F342-48B4-854F-F2E354DF4F1B}</a:tableStyleId>
              </a:tblPr>
              <a:tblGrid>
                <a:gridCol w="600500"/>
                <a:gridCol w="382850"/>
                <a:gridCol w="382850"/>
                <a:gridCol w="382850"/>
              </a:tblGrid>
              <a:tr h="3002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R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T="91425" marB="91425" marR="91425" marL="91425">
                    <a:lnR cap="flat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FFFFFF"/>
                    </a:solidFill>
                  </a:tcPr>
                </a:tc>
              </a:tr>
              <a:tr h="3002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P1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</a:t>
                      </a:r>
                    </a:p>
                  </a:txBody>
                  <a:tcPr marT="91425" marB="91425" marR="91425" marL="91425"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</a:t>
                      </a:r>
                    </a:p>
                  </a:txBody>
                  <a:tcPr marT="91425" marB="91425" marR="91425" marL="91425"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5</a:t>
                      </a:r>
                    </a:p>
                  </a:txBody>
                  <a:tcPr marT="91425" marB="91425" marR="91425" marL="91425">
                    <a:lnR cap="flat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3002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P2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</a:t>
                      </a:r>
                    </a:p>
                  </a:txBody>
                  <a:tcPr marT="91425" marB="91425" marR="91425" marL="91425"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T="91425" marB="91425" marR="91425" marL="91425"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</a:t>
                      </a:r>
                    </a:p>
                  </a:txBody>
                  <a:tcPr marT="91425" marB="91425" marR="91425" marL="91425">
                    <a:lnR cap="flat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300225"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P3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</a:t>
                      </a:r>
                    </a:p>
                  </a:txBody>
                  <a:tcPr marT="91425" marB="91425" marR="91425" marL="91425"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5</a:t>
                      </a:r>
                    </a:p>
                  </a:txBody>
                  <a:tcPr marT="91425" marB="91425" marR="91425" marL="91425"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</a:t>
                      </a:r>
                    </a:p>
                  </a:txBody>
                  <a:tcPr marT="91425" marB="91425" marR="91425" marL="91425">
                    <a:lnR cap="flat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300225"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P4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T="91425" marB="91425" marR="91425" marL="91425">
                    <a:lnR cap="flat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FFFFFF"/>
                    </a:solidFill>
                  </a:tcPr>
                </a:tc>
              </a:tr>
              <a:tr h="300225"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P5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T="91425" marB="91425" marR="91425" marL="91425">
                    <a:lnR cap="flat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22" name="Shape 322"/>
          <p:cNvSpPr txBox="1"/>
          <p:nvPr/>
        </p:nvSpPr>
        <p:spPr>
          <a:xfrm>
            <a:off x="8125" y="4683575"/>
            <a:ext cx="18504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000"/>
              <a:t>C</a:t>
            </a:r>
            <a:r>
              <a:rPr lang="en" sz="1500"/>
              <a:t>1</a:t>
            </a:r>
          </a:p>
        </p:txBody>
      </p:sp>
      <p:sp>
        <p:nvSpPr>
          <p:cNvPr id="323" name="Shape 323"/>
          <p:cNvSpPr txBox="1"/>
          <p:nvPr>
            <p:ph idx="1" type="body"/>
          </p:nvPr>
        </p:nvSpPr>
        <p:spPr>
          <a:xfrm>
            <a:off x="304800" y="1718727"/>
            <a:ext cx="8229600" cy="551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u="sng"/>
              <a:t>Input</a:t>
            </a:r>
            <a:r>
              <a:rPr lang="en" sz="1800"/>
              <a:t>: n tuple {P1, P2, P3, P4, P5}, group size k = 3, aggregate function = min</a:t>
            </a:r>
          </a:p>
        </p:txBody>
      </p:sp>
      <p:graphicFrame>
        <p:nvGraphicFramePr>
          <p:cNvPr id="324" name="Shape 324"/>
          <p:cNvGraphicFramePr/>
          <p:nvPr/>
        </p:nvGraphicFramePr>
        <p:xfrm>
          <a:off x="2348275" y="2276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{7B7DA0C8-5E74-4ABA-9C55-4C867D3CF05B}</a:tableStyleId>
              </a:tblPr>
              <a:tblGrid>
                <a:gridCol w="600500"/>
                <a:gridCol w="382850"/>
                <a:gridCol w="382850"/>
                <a:gridCol w="382850"/>
              </a:tblGrid>
              <a:tr h="3002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R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T="91425" marB="91425" marR="91425" marL="91425">
                    <a:lnR cap="flat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FFFFFF"/>
                    </a:solidFill>
                  </a:tcPr>
                </a:tc>
              </a:tr>
              <a:tr h="3002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P1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</a:t>
                      </a:r>
                    </a:p>
                  </a:txBody>
                  <a:tcPr marT="91425" marB="91425" marR="91425" marL="91425"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</a:t>
                      </a:r>
                    </a:p>
                  </a:txBody>
                  <a:tcPr marT="91425" marB="91425" marR="91425" marL="91425"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5</a:t>
                      </a:r>
                    </a:p>
                  </a:txBody>
                  <a:tcPr marT="91425" marB="91425" marR="91425" marL="91425">
                    <a:lnR cap="flat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3002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P3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</a:t>
                      </a:r>
                    </a:p>
                  </a:txBody>
                  <a:tcPr marT="91425" marB="91425" marR="91425" marL="91425"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5</a:t>
                      </a:r>
                    </a:p>
                  </a:txBody>
                  <a:tcPr marT="91425" marB="91425" marR="91425" marL="91425"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</a:t>
                      </a:r>
                    </a:p>
                  </a:txBody>
                  <a:tcPr marT="91425" marB="91425" marR="91425" marL="91425">
                    <a:lnR cap="flat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25" name="Shape 325"/>
          <p:cNvSpPr txBox="1"/>
          <p:nvPr/>
        </p:nvSpPr>
        <p:spPr>
          <a:xfrm>
            <a:off x="2297600" y="3501250"/>
            <a:ext cx="18504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000"/>
              <a:t>S</a:t>
            </a:r>
            <a:r>
              <a:rPr lang="en" sz="1500"/>
              <a:t>1</a:t>
            </a:r>
          </a:p>
        </p:txBody>
      </p:sp>
      <p:sp>
        <p:nvSpPr>
          <p:cNvPr id="326" name="Shape 326"/>
          <p:cNvSpPr/>
          <p:nvPr/>
        </p:nvSpPr>
        <p:spPr>
          <a:xfrm>
            <a:off x="1868062" y="2769525"/>
            <a:ext cx="420000" cy="192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327" name="Shape 327"/>
          <p:cNvGraphicFramePr/>
          <p:nvPr/>
        </p:nvGraphicFramePr>
        <p:xfrm>
          <a:off x="4503506" y="2276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{C8FFA8EC-1E30-4D18-A784-ACB3AEE0C00B}</a:tableStyleId>
              </a:tblPr>
              <a:tblGrid>
                <a:gridCol w="647425"/>
                <a:gridCol w="412750"/>
                <a:gridCol w="412750"/>
                <a:gridCol w="412750"/>
              </a:tblGrid>
              <a:tr h="2386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R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T="91425" marB="91425" marR="91425" marL="91425">
                    <a:lnR cap="flat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FFFFFF"/>
                    </a:solidFill>
                  </a:tcPr>
                </a:tc>
              </a:tr>
              <a:tr h="2386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P1,P2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</a:t>
                      </a:r>
                    </a:p>
                  </a:txBody>
                  <a:tcPr marT="91425" marB="91425" marR="91425" marL="91425"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T="91425" marB="91425" marR="91425" marL="91425"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</a:t>
                      </a:r>
                    </a:p>
                  </a:txBody>
                  <a:tcPr marT="91425" marB="91425" marR="91425" marL="91425">
                    <a:lnR cap="flat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2386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P1,P3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</a:t>
                      </a:r>
                    </a:p>
                  </a:txBody>
                  <a:tcPr marT="91425" marB="91425" marR="91425" marL="91425"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</a:t>
                      </a:r>
                    </a:p>
                  </a:txBody>
                  <a:tcPr marT="91425" marB="91425" marR="91425" marL="91425"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</a:t>
                      </a:r>
                    </a:p>
                  </a:txBody>
                  <a:tcPr marT="91425" marB="91425" marR="91425" marL="91425">
                    <a:lnR cap="flat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2386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P1,P4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T="91425" marB="91425" marR="91425" marL="91425"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T="91425" marB="91425" marR="91425" marL="91425">
                    <a:lnR cap="flat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2386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P1,P5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T="91425" marB="91425" marR="91425" marL="91425">
                    <a:lnR cap="flat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FFFFFF"/>
                    </a:solidFill>
                  </a:tcPr>
                </a:tc>
              </a:tr>
              <a:tr h="2386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P3,P2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</a:t>
                      </a:r>
                    </a:p>
                  </a:txBody>
                  <a:tcPr marT="91425" marB="91425" marR="91425" marL="91425">
                    <a:lnR cap="flat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FFFFFF"/>
                    </a:solidFill>
                  </a:tcPr>
                </a:tc>
              </a:tr>
              <a:tr h="238675"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P3,P4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T="91425" marB="91425" marR="91425" marL="91425">
                    <a:lnR cap="flat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FFFFFF"/>
                    </a:solidFill>
                  </a:tcPr>
                </a:tc>
              </a:tr>
              <a:tr h="238675"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P3,P5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T="91425" marB="91425" marR="91425" marL="91425">
                    <a:lnR cap="flat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28" name="Shape 328"/>
          <p:cNvSpPr txBox="1"/>
          <p:nvPr/>
        </p:nvSpPr>
        <p:spPr>
          <a:xfrm>
            <a:off x="4550416" y="5521775"/>
            <a:ext cx="18504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000"/>
              <a:t>C</a:t>
            </a:r>
            <a:r>
              <a:rPr lang="en" sz="1500"/>
              <a:t>2</a:t>
            </a:r>
          </a:p>
        </p:txBody>
      </p:sp>
      <p:sp>
        <p:nvSpPr>
          <p:cNvPr id="329" name="Shape 329"/>
          <p:cNvSpPr/>
          <p:nvPr/>
        </p:nvSpPr>
        <p:spPr>
          <a:xfrm>
            <a:off x="4132698" y="2769525"/>
            <a:ext cx="370799" cy="192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330" name="Shape 330"/>
          <p:cNvGraphicFramePr/>
          <p:nvPr/>
        </p:nvGraphicFramePr>
        <p:xfrm>
          <a:off x="6815475" y="2276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{B1786AFF-5568-49B0-8BE3-7EFCDFCF8204}</a:tableStyleId>
              </a:tblPr>
              <a:tblGrid>
                <a:gridCol w="625075"/>
                <a:gridCol w="398525"/>
                <a:gridCol w="398525"/>
                <a:gridCol w="398525"/>
              </a:tblGrid>
              <a:tr h="3002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R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T="91425" marB="91425" marR="91425" marL="91425">
                    <a:lnR cap="flat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FFFFFF"/>
                    </a:solidFill>
                  </a:tcPr>
                </a:tc>
              </a:tr>
              <a:tr h="3002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P1,P3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</a:t>
                      </a:r>
                    </a:p>
                  </a:txBody>
                  <a:tcPr marT="91425" marB="91425" marR="91425" marL="91425"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</a:t>
                      </a:r>
                    </a:p>
                  </a:txBody>
                  <a:tcPr marT="91425" marB="91425" marR="91425" marL="91425"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</a:t>
                      </a:r>
                    </a:p>
                  </a:txBody>
                  <a:tcPr marT="91425" marB="91425" marR="91425" marL="91425">
                    <a:lnR cap="flat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3002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P3,P2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</a:t>
                      </a:r>
                    </a:p>
                  </a:txBody>
                  <a:tcPr marT="91425" marB="91425" marR="91425" marL="91425"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T="91425" marB="91425" marR="91425" marL="91425"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</a:t>
                      </a:r>
                    </a:p>
                  </a:txBody>
                  <a:tcPr marT="91425" marB="91425" marR="91425" marL="91425">
                    <a:lnR cap="flat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31" name="Shape 331"/>
          <p:cNvSpPr txBox="1"/>
          <p:nvPr/>
        </p:nvSpPr>
        <p:spPr>
          <a:xfrm>
            <a:off x="6836400" y="3425050"/>
            <a:ext cx="18504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000"/>
              <a:t>S</a:t>
            </a:r>
            <a:r>
              <a:rPr lang="en" sz="1500"/>
              <a:t>2</a:t>
            </a:r>
          </a:p>
        </p:txBody>
      </p:sp>
      <p:sp>
        <p:nvSpPr>
          <p:cNvPr id="332" name="Shape 332"/>
          <p:cNvSpPr/>
          <p:nvPr/>
        </p:nvSpPr>
        <p:spPr>
          <a:xfrm>
            <a:off x="6406862" y="2769525"/>
            <a:ext cx="420000" cy="192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333" name="Shape 333"/>
          <p:cNvGraphicFramePr/>
          <p:nvPr/>
        </p:nvGraphicFramePr>
        <p:xfrm>
          <a:off x="6639800" y="4181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{3102E643-0A9D-4F40-9F74-40FA62961458}</a:tableStyleId>
              </a:tblPr>
              <a:tblGrid>
                <a:gridCol w="847775"/>
                <a:gridCol w="382850"/>
                <a:gridCol w="382850"/>
                <a:gridCol w="382850"/>
              </a:tblGrid>
              <a:tr h="3002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R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T="91425" marB="91425" marR="91425" marL="91425">
                    <a:lnR cap="flat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FFFFFF"/>
                    </a:solidFill>
                  </a:tcPr>
                </a:tc>
              </a:tr>
              <a:tr h="3002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P1,P3,P2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</a:t>
                      </a:r>
                    </a:p>
                  </a:txBody>
                  <a:tcPr marT="91425" marB="91425" marR="91425" marL="91425"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T="91425" marB="91425" marR="91425" marL="91425"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</a:t>
                      </a:r>
                    </a:p>
                  </a:txBody>
                  <a:tcPr marT="91425" marB="91425" marR="91425" marL="91425">
                    <a:lnR cap="flat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3002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P1,P3,P4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T="91425" marB="91425" marR="91425" marL="91425"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T="91425" marB="91425" marR="91425" marL="91425">
                    <a:lnR cap="flat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300225"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P1,P3,P5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</a:t>
                      </a:r>
                    </a:p>
                  </a:txBody>
                  <a:tcPr marT="91425" marB="91425" marR="91425" marL="91425"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T="91425" marB="91425" marR="91425" marL="91425">
                    <a:lnR cap="flat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300225"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P3,P2,P4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T="91425" marB="91425" marR="91425" marL="91425"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T="91425" marB="91425" marR="91425" marL="91425">
                    <a:lnR cap="flat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300225">
                <a:tc>
                  <a:txBody>
                    <a:bodyPr>
                      <a:noAutofit/>
                    </a:bodyPr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P3,P2,P5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</a:t>
                      </a:r>
                    </a:p>
                  </a:txBody>
                  <a:tcPr marT="91425" marB="91425" marR="91425" marL="91425"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T="91425" marB="91425" marR="91425" marL="91425">
                    <a:lnR cap="flat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34" name="Shape 334"/>
          <p:cNvSpPr txBox="1"/>
          <p:nvPr/>
        </p:nvSpPr>
        <p:spPr>
          <a:xfrm>
            <a:off x="6836400" y="6549250"/>
            <a:ext cx="18504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000"/>
              <a:t>C</a:t>
            </a:r>
            <a:r>
              <a:rPr lang="en" sz="1500"/>
              <a:t>3</a:t>
            </a:r>
          </a:p>
        </p:txBody>
      </p:sp>
      <p:sp>
        <p:nvSpPr>
          <p:cNvPr id="335" name="Shape 335"/>
          <p:cNvSpPr/>
          <p:nvPr/>
        </p:nvSpPr>
        <p:spPr>
          <a:xfrm rot="5400000">
            <a:off x="7551587" y="3819549"/>
            <a:ext cx="420000" cy="192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336" name="Shape 336"/>
          <p:cNvGraphicFramePr/>
          <p:nvPr/>
        </p:nvGraphicFramePr>
        <p:xfrm>
          <a:off x="2046650" y="5359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{4E63AC6E-F61A-4649-9710-AC980766DF5C}</a:tableStyleId>
              </a:tblPr>
              <a:tblGrid>
                <a:gridCol w="847775"/>
                <a:gridCol w="382850"/>
                <a:gridCol w="382850"/>
                <a:gridCol w="382850"/>
              </a:tblGrid>
              <a:tr h="3002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R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T="91425" marB="91425" marR="91425" marL="91425">
                    <a:lnR cap="flat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FFFFFF"/>
                    </a:solidFill>
                  </a:tcPr>
                </a:tc>
              </a:tr>
              <a:tr h="3002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P1,P3,P2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</a:t>
                      </a:r>
                    </a:p>
                  </a:txBody>
                  <a:tcPr marT="91425" marB="91425" marR="91425" marL="91425"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T="91425" marB="91425" marR="91425" marL="91425"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</a:t>
                      </a:r>
                    </a:p>
                  </a:txBody>
                  <a:tcPr marT="91425" marB="91425" marR="91425" marL="91425">
                    <a:lnR cap="flat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30022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P3,P2,P5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</a:t>
                      </a:r>
                    </a:p>
                  </a:txBody>
                  <a:tcPr marT="91425" marB="91425" marR="91425" marL="91425"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T="91425" marB="91425" marR="91425" marL="91425">
                    <a:lnR cap="flat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37" name="Shape 337"/>
          <p:cNvSpPr txBox="1"/>
          <p:nvPr/>
        </p:nvSpPr>
        <p:spPr>
          <a:xfrm>
            <a:off x="2282300" y="6549250"/>
            <a:ext cx="18504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000"/>
              <a:t>S</a:t>
            </a:r>
            <a:r>
              <a:rPr lang="en" sz="1500"/>
              <a:t>3</a:t>
            </a:r>
          </a:p>
        </p:txBody>
      </p:sp>
      <p:sp>
        <p:nvSpPr>
          <p:cNvPr id="338" name="Shape 338"/>
          <p:cNvSpPr/>
          <p:nvPr/>
        </p:nvSpPr>
        <p:spPr>
          <a:xfrm rot="10800000">
            <a:off x="4043064" y="5951274"/>
            <a:ext cx="2596799" cy="192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9" name="Shape 339"/>
          <p:cNvSpPr/>
          <p:nvPr/>
        </p:nvSpPr>
        <p:spPr>
          <a:xfrm flipH="1">
            <a:off x="8525010" y="6266150"/>
            <a:ext cx="610800" cy="582300"/>
          </a:xfrm>
          <a:prstGeom prst="rtTriangle">
            <a:avLst/>
          </a:prstGeom>
          <a:solidFill>
            <a:srgbClr val="000000"/>
          </a:solidFill>
          <a:ln cap="flat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40" name="Shape 340"/>
          <p:cNvSpPr txBox="1"/>
          <p:nvPr/>
        </p:nvSpPr>
        <p:spPr>
          <a:xfrm>
            <a:off x="8640239" y="6482150"/>
            <a:ext cx="610800" cy="442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chemeClr val="lt1"/>
                </a:solidFill>
              </a:rPr>
              <a:t>11</a:t>
            </a:r>
          </a:p>
        </p:txBody>
      </p:sp>
      <p:sp>
        <p:nvSpPr>
          <p:cNvPr id="341" name="Shape 341"/>
          <p:cNvSpPr/>
          <p:nvPr/>
        </p:nvSpPr>
        <p:spPr>
          <a:xfrm>
            <a:off x="2051500" y="3894450"/>
            <a:ext cx="1996200" cy="1255500"/>
          </a:xfrm>
          <a:prstGeom prst="wedgeRectCallout">
            <a:avLst>
              <a:gd fmla="val 73128" name="adj1"/>
              <a:gd fmla="val -34355" name="adj2"/>
            </a:avLst>
          </a:prstGeom>
          <a:solidFill>
            <a:schemeClr val="lt1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algn="just">
              <a:spcBef>
                <a:spcPts val="0"/>
              </a:spcBef>
              <a:buNone/>
            </a:pPr>
            <a:r>
              <a:rPr lang="en"/>
              <a:t>Note that, (P2,P4), </a:t>
            </a:r>
            <a:r>
              <a:rPr lang="en">
                <a:solidFill>
                  <a:schemeClr val="dk1"/>
                </a:solidFill>
              </a:rPr>
              <a:t>(P2,P5) and (P4,P5) are not generated in C</a:t>
            </a:r>
            <a:r>
              <a:rPr lang="en" sz="1000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.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/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Question</a:t>
            </a:r>
          </a:p>
        </p:txBody>
      </p:sp>
      <p:sp>
        <p:nvSpPr>
          <p:cNvPr id="347" name="Shape 347"/>
          <p:cNvSpPr txBox="1"/>
          <p:nvPr>
            <p:ph idx="1" type="body"/>
          </p:nvPr>
        </p:nvSpPr>
        <p:spPr>
          <a:xfrm>
            <a:off x="457200" y="1947332"/>
            <a:ext cx="8229600" cy="46202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20000"/>
              <a:t>?</a:t>
            </a:r>
          </a:p>
        </p:txBody>
      </p:sp>
      <p:sp>
        <p:nvSpPr>
          <p:cNvPr id="348" name="Shape 348"/>
          <p:cNvSpPr/>
          <p:nvPr/>
        </p:nvSpPr>
        <p:spPr>
          <a:xfrm flipH="1">
            <a:off x="8525010" y="6266150"/>
            <a:ext cx="610800" cy="582300"/>
          </a:xfrm>
          <a:prstGeom prst="rtTriangle">
            <a:avLst/>
          </a:prstGeom>
          <a:solidFill>
            <a:srgbClr val="000000"/>
          </a:solidFill>
          <a:ln cap="flat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49" name="Shape 349"/>
          <p:cNvSpPr txBox="1"/>
          <p:nvPr/>
        </p:nvSpPr>
        <p:spPr>
          <a:xfrm>
            <a:off x="8640239" y="6482150"/>
            <a:ext cx="610800" cy="442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chemeClr val="lt1"/>
                </a:solidFill>
              </a:rPr>
              <a:t>12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 txBox="1"/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CrewScout System</a:t>
            </a:r>
          </a:p>
        </p:txBody>
      </p:sp>
      <p:sp>
        <p:nvSpPr>
          <p:cNvPr id="355" name="Shape 355"/>
          <p:cNvSpPr txBox="1"/>
          <p:nvPr>
            <p:ph idx="1" type="body"/>
          </p:nvPr>
        </p:nvSpPr>
        <p:spPr>
          <a:xfrm>
            <a:off x="1566737" y="5942405"/>
            <a:ext cx="6010499" cy="745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http://idir.uta.edu/crewscout</a:t>
            </a:r>
          </a:p>
        </p:txBody>
      </p:sp>
      <p:pic>
        <p:nvPicPr>
          <p:cNvPr id="356" name="Shape 3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8362" y="2083575"/>
            <a:ext cx="7147273" cy="4030625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Shape 357"/>
          <p:cNvSpPr/>
          <p:nvPr/>
        </p:nvSpPr>
        <p:spPr>
          <a:xfrm flipH="1">
            <a:off x="8525010" y="6266150"/>
            <a:ext cx="610800" cy="582300"/>
          </a:xfrm>
          <a:prstGeom prst="rtTriangle">
            <a:avLst/>
          </a:prstGeom>
          <a:solidFill>
            <a:srgbClr val="000000"/>
          </a:solidFill>
          <a:ln cap="flat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58" name="Shape 358"/>
          <p:cNvSpPr txBox="1"/>
          <p:nvPr/>
        </p:nvSpPr>
        <p:spPr>
          <a:xfrm>
            <a:off x="8640239" y="6482150"/>
            <a:ext cx="610800" cy="442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chemeClr val="lt1"/>
                </a:solidFill>
              </a:rPr>
              <a:t>13</a:t>
            </a:r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Shape 363"/>
          <p:cNvSpPr txBox="1"/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Thank You!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Motivation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Question-Answer Platforms</a:t>
            </a:r>
          </a:p>
        </p:txBody>
      </p:sp>
      <p:pic>
        <p:nvPicPr>
          <p:cNvPr id="63" name="Shape 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8575" y="1856225"/>
            <a:ext cx="7508225" cy="2371299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Shape 64"/>
          <p:cNvSpPr/>
          <p:nvPr/>
        </p:nvSpPr>
        <p:spPr>
          <a:xfrm>
            <a:off x="1732525" y="3857050"/>
            <a:ext cx="1480200" cy="442499"/>
          </a:xfrm>
          <a:prstGeom prst="roundRect">
            <a:avLst>
              <a:gd fmla="val 16667" name="adj"/>
            </a:avLst>
          </a:prstGeom>
          <a:noFill/>
          <a:ln cap="flat" w="76200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" name="Shape 65"/>
          <p:cNvSpPr txBox="1"/>
          <p:nvPr/>
        </p:nvSpPr>
        <p:spPr>
          <a:xfrm>
            <a:off x="294050" y="3849400"/>
            <a:ext cx="1132200" cy="442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/>
              <a:t>Skills</a:t>
            </a:r>
          </a:p>
        </p:txBody>
      </p:sp>
      <p:sp>
        <p:nvSpPr>
          <p:cNvPr id="66" name="Shape 66"/>
          <p:cNvSpPr/>
          <p:nvPr/>
        </p:nvSpPr>
        <p:spPr>
          <a:xfrm>
            <a:off x="1132200" y="2553850"/>
            <a:ext cx="7554599" cy="442499"/>
          </a:xfrm>
          <a:prstGeom prst="roundRect">
            <a:avLst>
              <a:gd fmla="val 16667" name="adj"/>
            </a:avLst>
          </a:prstGeom>
          <a:noFill/>
          <a:ln cap="flat" w="76200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 txBox="1"/>
          <p:nvPr/>
        </p:nvSpPr>
        <p:spPr>
          <a:xfrm>
            <a:off x="0" y="2553850"/>
            <a:ext cx="1132200" cy="442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Question</a:t>
            </a:r>
          </a:p>
        </p:txBody>
      </p:sp>
      <p:sp>
        <p:nvSpPr>
          <p:cNvPr id="68" name="Shape 68"/>
          <p:cNvSpPr/>
          <p:nvPr/>
        </p:nvSpPr>
        <p:spPr>
          <a:xfrm flipH="1">
            <a:off x="8525010" y="6266150"/>
            <a:ext cx="610800" cy="582300"/>
          </a:xfrm>
          <a:prstGeom prst="rtTriangle">
            <a:avLst/>
          </a:prstGeom>
          <a:solidFill>
            <a:srgbClr val="000000"/>
          </a:solidFill>
          <a:ln cap="flat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9" name="Shape 69"/>
          <p:cNvSpPr txBox="1"/>
          <p:nvPr/>
        </p:nvSpPr>
        <p:spPr>
          <a:xfrm>
            <a:off x="8640239" y="6482150"/>
            <a:ext cx="610800" cy="442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ctr">
              <a:spcBef>
                <a:spcPts val="0"/>
              </a:spcBef>
              <a:buNone/>
            </a:pPr>
            <a:r>
              <a:rPr lang="en" sz="2400">
                <a:solidFill>
                  <a:schemeClr val="lt1"/>
                </a:solidFill>
              </a:rPr>
              <a:t>1</a:t>
            </a:r>
          </a:p>
        </p:txBody>
      </p:sp>
      <p:sp>
        <p:nvSpPr>
          <p:cNvPr id="70" name="Shape 70"/>
          <p:cNvSpPr txBox="1"/>
          <p:nvPr/>
        </p:nvSpPr>
        <p:spPr>
          <a:xfrm>
            <a:off x="1678287" y="6346100"/>
            <a:ext cx="6508800" cy="442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 u="sng"/>
              <a:t>Goal: Find a group of experts who can answer this question</a:t>
            </a:r>
          </a:p>
        </p:txBody>
      </p:sp>
      <p:pic>
        <p:nvPicPr>
          <p:cNvPr id="71" name="Shape 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72175" y="3849400"/>
            <a:ext cx="4614625" cy="2496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Shape 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2186200"/>
            <a:ext cx="8229600" cy="2431012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Shape 77"/>
          <p:cNvSpPr txBox="1"/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Motivation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Journal/Paper Review</a:t>
            </a:r>
          </a:p>
        </p:txBody>
      </p:sp>
      <p:sp>
        <p:nvSpPr>
          <p:cNvPr id="78" name="Shape 78"/>
          <p:cNvSpPr/>
          <p:nvPr/>
        </p:nvSpPr>
        <p:spPr>
          <a:xfrm>
            <a:off x="255025" y="2142350"/>
            <a:ext cx="1665599" cy="2273100"/>
          </a:xfrm>
          <a:prstGeom prst="roundRect">
            <a:avLst>
              <a:gd fmla="val 16667" name="adj"/>
            </a:avLst>
          </a:prstGeom>
          <a:noFill/>
          <a:ln cap="flat" w="76200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 txBox="1"/>
          <p:nvPr/>
        </p:nvSpPr>
        <p:spPr>
          <a:xfrm>
            <a:off x="521725" y="4456275"/>
            <a:ext cx="1132200" cy="442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Skills</a:t>
            </a:r>
          </a:p>
        </p:txBody>
      </p:sp>
      <p:sp>
        <p:nvSpPr>
          <p:cNvPr id="80" name="Shape 80"/>
          <p:cNvSpPr/>
          <p:nvPr/>
        </p:nvSpPr>
        <p:spPr>
          <a:xfrm>
            <a:off x="2024050" y="2481025"/>
            <a:ext cx="5534399" cy="582300"/>
          </a:xfrm>
          <a:prstGeom prst="roundRect">
            <a:avLst>
              <a:gd fmla="val 16667" name="adj"/>
            </a:avLst>
          </a:prstGeom>
          <a:noFill/>
          <a:ln cap="flat" w="76200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" name="Shape 81"/>
          <p:cNvSpPr txBox="1"/>
          <p:nvPr/>
        </p:nvSpPr>
        <p:spPr>
          <a:xfrm>
            <a:off x="7508411" y="2550925"/>
            <a:ext cx="610800" cy="442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Task</a:t>
            </a:r>
          </a:p>
        </p:txBody>
      </p:sp>
      <p:sp>
        <p:nvSpPr>
          <p:cNvPr id="82" name="Shape 82"/>
          <p:cNvSpPr/>
          <p:nvPr/>
        </p:nvSpPr>
        <p:spPr>
          <a:xfrm flipH="1">
            <a:off x="8525010" y="6266150"/>
            <a:ext cx="610800" cy="582300"/>
          </a:xfrm>
          <a:prstGeom prst="rtTriangle">
            <a:avLst/>
          </a:prstGeom>
          <a:solidFill>
            <a:srgbClr val="000000"/>
          </a:solidFill>
          <a:ln cap="flat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3" name="Shape 83"/>
          <p:cNvSpPr txBox="1"/>
          <p:nvPr/>
        </p:nvSpPr>
        <p:spPr>
          <a:xfrm>
            <a:off x="8640239" y="6482150"/>
            <a:ext cx="610800" cy="442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chemeClr val="lt1"/>
                </a:solidFill>
              </a:rPr>
              <a:t>2</a:t>
            </a:r>
          </a:p>
        </p:txBody>
      </p:sp>
      <p:sp>
        <p:nvSpPr>
          <p:cNvPr id="84" name="Shape 84"/>
          <p:cNvSpPr txBox="1"/>
          <p:nvPr/>
        </p:nvSpPr>
        <p:spPr>
          <a:xfrm>
            <a:off x="1536850" y="6318825"/>
            <a:ext cx="6508800" cy="442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 u="sng"/>
              <a:t>Goal: Find a group of experts who can review this paper</a:t>
            </a:r>
          </a:p>
        </p:txBody>
      </p:sp>
      <p:pic>
        <p:nvPicPr>
          <p:cNvPr id="85" name="Shape 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6300" y="3825900"/>
            <a:ext cx="4423949" cy="2492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6400" y="1925675"/>
            <a:ext cx="7051198" cy="434047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Shape 91"/>
          <p:cNvSpPr txBox="1"/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Motivation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Fantasy Games</a:t>
            </a:r>
          </a:p>
        </p:txBody>
      </p:sp>
      <p:sp>
        <p:nvSpPr>
          <p:cNvPr id="92" name="Shape 92"/>
          <p:cNvSpPr/>
          <p:nvPr/>
        </p:nvSpPr>
        <p:spPr>
          <a:xfrm>
            <a:off x="3329600" y="3768000"/>
            <a:ext cx="4767900" cy="442499"/>
          </a:xfrm>
          <a:prstGeom prst="roundRect">
            <a:avLst>
              <a:gd fmla="val 16667" name="adj"/>
            </a:avLst>
          </a:prstGeom>
          <a:noFill/>
          <a:ln cap="flat" w="76200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3" name="Shape 93"/>
          <p:cNvSpPr txBox="1"/>
          <p:nvPr/>
        </p:nvSpPr>
        <p:spPr>
          <a:xfrm>
            <a:off x="7920425" y="3768000"/>
            <a:ext cx="1132200" cy="442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Skills</a:t>
            </a:r>
          </a:p>
        </p:txBody>
      </p:sp>
      <p:sp>
        <p:nvSpPr>
          <p:cNvPr id="94" name="Shape 94"/>
          <p:cNvSpPr/>
          <p:nvPr/>
        </p:nvSpPr>
        <p:spPr>
          <a:xfrm flipH="1">
            <a:off x="8525010" y="6266150"/>
            <a:ext cx="610800" cy="582300"/>
          </a:xfrm>
          <a:prstGeom prst="rtTriangle">
            <a:avLst/>
          </a:prstGeom>
          <a:solidFill>
            <a:srgbClr val="000000"/>
          </a:solidFill>
          <a:ln cap="flat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5" name="Shape 95"/>
          <p:cNvSpPr txBox="1"/>
          <p:nvPr/>
        </p:nvSpPr>
        <p:spPr>
          <a:xfrm>
            <a:off x="8640239" y="6482150"/>
            <a:ext cx="610800" cy="442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chemeClr val="lt1"/>
                </a:solidFill>
              </a:rPr>
              <a:t>3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1317600" y="6266150"/>
            <a:ext cx="6508800" cy="442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1800" u="sng"/>
              <a:t>Goal: Find a group of players for Fantasy Basketball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/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Problem Definition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What is Skyline?</a:t>
            </a:r>
          </a:p>
        </p:txBody>
      </p:sp>
      <p:graphicFrame>
        <p:nvGraphicFramePr>
          <p:cNvPr id="102" name="Shape 102"/>
          <p:cNvGraphicFramePr/>
          <p:nvPr/>
        </p:nvGraphicFramePr>
        <p:xfrm>
          <a:off x="39150" y="2385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{4B4858C3-BD86-48FC-8CD4-A89A69BC336B}</a:tableStyleId>
              </a:tblPr>
              <a:tblGrid>
                <a:gridCol w="707575"/>
                <a:gridCol w="1138875"/>
                <a:gridCol w="10814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Rebounds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Blocks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P1</a:t>
                      </a:r>
                    </a:p>
                  </a:txBody>
                  <a:tcPr marT="91425" marB="91425" marR="91425" marL="91425"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5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P3</a:t>
                      </a:r>
                    </a:p>
                  </a:txBody>
                  <a:tcPr marT="91425" marB="91425" marR="91425" marL="91425"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5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P5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03" name="Shape 103"/>
          <p:cNvSpPr txBox="1"/>
          <p:nvPr/>
        </p:nvSpPr>
        <p:spPr>
          <a:xfrm>
            <a:off x="1126725" y="2097562"/>
            <a:ext cx="1803900" cy="215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NBA Players Score</a:t>
            </a:r>
          </a:p>
        </p:txBody>
      </p:sp>
      <p:sp>
        <p:nvSpPr>
          <p:cNvPr id="104" name="Shape 104"/>
          <p:cNvSpPr/>
          <p:nvPr/>
        </p:nvSpPr>
        <p:spPr>
          <a:xfrm flipH="1">
            <a:off x="8525010" y="6266150"/>
            <a:ext cx="610800" cy="582300"/>
          </a:xfrm>
          <a:prstGeom prst="rtTriangle">
            <a:avLst/>
          </a:prstGeom>
          <a:solidFill>
            <a:srgbClr val="000000"/>
          </a:solidFill>
          <a:ln cap="flat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5" name="Shape 105"/>
          <p:cNvSpPr txBox="1"/>
          <p:nvPr/>
        </p:nvSpPr>
        <p:spPr>
          <a:xfrm>
            <a:off x="8640239" y="6482150"/>
            <a:ext cx="610800" cy="442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chemeClr val="lt1"/>
                </a:solidFill>
              </a:rPr>
              <a:t>4</a:t>
            </a:r>
          </a:p>
        </p:txBody>
      </p:sp>
      <p:pic>
        <p:nvPicPr>
          <p:cNvPr id="106" name="Shape 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3992" y="2097575"/>
            <a:ext cx="5004607" cy="407212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Shape 107"/>
          <p:cNvSpPr/>
          <p:nvPr/>
        </p:nvSpPr>
        <p:spPr>
          <a:xfrm>
            <a:off x="101800" y="6193850"/>
            <a:ext cx="5380200" cy="565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w="19050">
            <a:solidFill>
              <a:srgbClr val="19191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Skyline tuple: A tuple which is not dominated by any other tuple.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Problem Definition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What is Skyline Group?</a:t>
            </a:r>
          </a:p>
        </p:txBody>
      </p:sp>
      <p:sp>
        <p:nvSpPr>
          <p:cNvPr id="113" name="Shape 113"/>
          <p:cNvSpPr/>
          <p:nvPr/>
        </p:nvSpPr>
        <p:spPr>
          <a:xfrm>
            <a:off x="787600" y="5355650"/>
            <a:ext cx="2482200" cy="565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w="19050">
            <a:solidFill>
              <a:srgbClr val="19191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Find a group of 3 players</a:t>
            </a:r>
          </a:p>
        </p:txBody>
      </p:sp>
      <p:graphicFrame>
        <p:nvGraphicFramePr>
          <p:cNvPr id="114" name="Shape 114"/>
          <p:cNvGraphicFramePr/>
          <p:nvPr/>
        </p:nvGraphicFramePr>
        <p:xfrm>
          <a:off x="39150" y="2385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{A1F4B345-F497-471B-A54F-1D58E21F5AC0}</a:tableStyleId>
              </a:tblPr>
              <a:tblGrid>
                <a:gridCol w="707575"/>
                <a:gridCol w="1051225"/>
                <a:gridCol w="1138875"/>
                <a:gridCol w="10814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Points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Rebounds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Blocks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P1</a:t>
                      </a:r>
                    </a:p>
                  </a:txBody>
                  <a:tcPr marT="91425" marB="91425" marR="91425" marL="91425"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</a:t>
                      </a:r>
                    </a:p>
                  </a:txBody>
                  <a:tcPr marT="91425" marB="91425" marR="91425" marL="91425"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</a:t>
                      </a:r>
                    </a:p>
                  </a:txBody>
                  <a:tcPr marT="91425" marB="91425" marR="91425" marL="91425"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5</a:t>
                      </a:r>
                    </a:p>
                  </a:txBody>
                  <a:tcPr marT="91425" marB="91425" marR="91425" marL="91425">
                    <a:solidFill>
                      <a:srgbClr val="93C47D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P3</a:t>
                      </a:r>
                    </a:p>
                  </a:txBody>
                  <a:tcPr marT="91425" marB="91425" marR="91425" marL="91425"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</a:t>
                      </a:r>
                    </a:p>
                  </a:txBody>
                  <a:tcPr marT="91425" marB="91425" marR="91425" marL="91425"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5</a:t>
                      </a:r>
                    </a:p>
                  </a:txBody>
                  <a:tcPr marT="91425" marB="91425" marR="91425" marL="91425"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</a:t>
                      </a:r>
                    </a:p>
                  </a:txBody>
                  <a:tcPr marT="91425" marB="91425" marR="91425" marL="91425">
                    <a:solidFill>
                      <a:srgbClr val="93C47D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P5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5" name="Shape 115"/>
          <p:cNvGraphicFramePr/>
          <p:nvPr/>
        </p:nvGraphicFramePr>
        <p:xfrm>
          <a:off x="4103850" y="2004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{BEE4AD6A-4D2C-4E28-9256-AA690612E97E}</a:tableStyleId>
              </a:tblPr>
              <a:tblGrid>
                <a:gridCol w="968175"/>
                <a:gridCol w="399125"/>
                <a:gridCol w="420425"/>
                <a:gridCol w="4016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81000">
                <a:tc rowSpan="2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 gridSpan="3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SUM</a:t>
                      </a:r>
                    </a:p>
                  </a:txBody>
                  <a:tcPr marT="91425" marB="91425" marR="91425" marL="91425">
                    <a:lnR cap="flat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FFFFFF"/>
                    </a:solidFill>
                  </a:tcPr>
                </a:tc>
                <a:tc hMerge="1"/>
                <a:tc hMerge="1"/>
                <a:tc gridSpan="3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MIN</a:t>
                      </a:r>
                    </a:p>
                  </a:txBody>
                  <a:tcPr marT="91425" marB="91425" marR="91425" marL="91425">
                    <a:lnL cap="flat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FFFFFF"/>
                    </a:solidFill>
                  </a:tcPr>
                </a:tc>
                <a:tc hMerge="1"/>
                <a:tc hMerge="1"/>
                <a:tc gridSpan="3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MAX</a:t>
                      </a:r>
                    </a:p>
                  </a:txBody>
                  <a:tcPr marT="91425" marB="91425" marR="91425" marL="91425">
                    <a:lnL cap="flat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solidFill>
                      <a:srgbClr val="FFFFFF"/>
                    </a:solidFill>
                  </a:tcPr>
                </a:tc>
                <a:tc hMerge="1"/>
                <a:tc hMerge="1"/>
              </a:tr>
              <a:tr h="38100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R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T="91425" marB="91425" marR="91425" marL="91425">
                    <a:lnR cap="flat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</a:t>
                      </a:r>
                    </a:p>
                  </a:txBody>
                  <a:tcPr marT="91425" marB="91425" marR="91425" marL="91425">
                    <a:lnL cap="flat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R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T="91425" marB="91425" marR="91425" marL="91425">
                    <a:lnR cap="flat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</a:t>
                      </a:r>
                    </a:p>
                  </a:txBody>
                  <a:tcPr marT="91425" marB="91425" marR="91425" marL="91425">
                    <a:lnL cap="flat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R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P1, P2, P3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11</a:t>
                      </a:r>
                    </a:p>
                  </a:txBody>
                  <a:tcPr marT="91425" marB="91425" marR="91425" marL="91425"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11</a:t>
                      </a:r>
                    </a:p>
                  </a:txBody>
                  <a:tcPr marT="91425" marB="91425" marR="91425" marL="91425"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11</a:t>
                      </a:r>
                    </a:p>
                  </a:txBody>
                  <a:tcPr marT="91425" marB="91425" marR="91425" marL="91425">
                    <a:lnR cap="flat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</a:t>
                      </a:r>
                    </a:p>
                  </a:txBody>
                  <a:tcPr marT="91425" marB="91425" marR="91425" marL="91425">
                    <a:lnL cap="flat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solidFill>
                      <a:srgbClr val="6D9E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T="91425" marB="91425" marR="91425" marL="91425">
                    <a:solidFill>
                      <a:srgbClr val="6D9E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</a:t>
                      </a:r>
                    </a:p>
                  </a:txBody>
                  <a:tcPr marT="91425" marB="91425" marR="91425" marL="91425">
                    <a:lnR cap="flat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6D9E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</a:t>
                      </a:r>
                    </a:p>
                  </a:txBody>
                  <a:tcPr marT="91425" marB="91425" marR="91425" marL="91425">
                    <a:lnL cap="flat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solidFill>
                      <a:srgbClr val="C27BA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5</a:t>
                      </a:r>
                    </a:p>
                  </a:txBody>
                  <a:tcPr marT="91425" marB="91425" marR="91425" marL="91425">
                    <a:solidFill>
                      <a:srgbClr val="C27BA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5</a:t>
                      </a:r>
                    </a:p>
                  </a:txBody>
                  <a:tcPr marT="91425" marB="91425" marR="91425" marL="91425">
                    <a:solidFill>
                      <a:srgbClr val="C27BA0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P1, P2, P4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9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7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10</a:t>
                      </a:r>
                    </a:p>
                  </a:txBody>
                  <a:tcPr marT="91425" marB="91425" marR="91425" marL="91425">
                    <a:lnR cap="flat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T="91425" marB="91425" marR="91425" marL="91425">
                    <a:lnL cap="flat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T="91425" marB="91425" marR="91425" marL="91425">
                    <a:lnR cap="flat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</a:t>
                      </a:r>
                    </a:p>
                  </a:txBody>
                  <a:tcPr marT="91425" marB="91425" marR="91425" marL="91425">
                    <a:lnL cap="flat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5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P1, P2, P5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11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7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10</a:t>
                      </a:r>
                    </a:p>
                  </a:txBody>
                  <a:tcPr marT="91425" marB="91425" marR="91425" marL="91425">
                    <a:lnR cap="flat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</a:t>
                      </a:r>
                    </a:p>
                  </a:txBody>
                  <a:tcPr marT="91425" marB="91425" marR="91425" marL="91425">
                    <a:lnL cap="flat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T="91425" marB="91425" marR="91425" marL="91425">
                    <a:lnR cap="flat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</a:t>
                      </a:r>
                    </a:p>
                  </a:txBody>
                  <a:tcPr marT="91425" marB="91425" marR="91425" marL="91425">
                    <a:lnL cap="flat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5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P1, P3, P4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9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10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10</a:t>
                      </a:r>
                    </a:p>
                  </a:txBody>
                  <a:tcPr marT="91425" marB="91425" marR="91425" marL="91425">
                    <a:lnR cap="flat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T="91425" marB="91425" marR="91425" marL="91425">
                    <a:lnL cap="flat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T="91425" marB="91425" marR="91425" marL="91425">
                    <a:lnR cap="flat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</a:t>
                      </a:r>
                    </a:p>
                  </a:txBody>
                  <a:tcPr marT="91425" marB="91425" marR="91425" marL="91425">
                    <a:lnL cap="flat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solidFill>
                      <a:srgbClr val="C27BA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5</a:t>
                      </a:r>
                    </a:p>
                  </a:txBody>
                  <a:tcPr marT="91425" marB="91425" marR="91425" marL="91425">
                    <a:solidFill>
                      <a:srgbClr val="C27BA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5</a:t>
                      </a:r>
                    </a:p>
                  </a:txBody>
                  <a:tcPr marT="91425" marB="91425" marR="91425" marL="91425">
                    <a:solidFill>
                      <a:srgbClr val="C27BA0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P1, P3, P5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11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10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10</a:t>
                      </a:r>
                    </a:p>
                  </a:txBody>
                  <a:tcPr marT="91425" marB="91425" marR="91425" marL="91425">
                    <a:lnR cap="flat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</a:t>
                      </a:r>
                    </a:p>
                  </a:txBody>
                  <a:tcPr marT="91425" marB="91425" marR="91425" marL="91425">
                    <a:lnL cap="flat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T="91425" marB="91425" marR="91425" marL="91425">
                    <a:lnR cap="flat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</a:t>
                      </a:r>
                    </a:p>
                  </a:txBody>
                  <a:tcPr marT="91425" marB="91425" marR="91425" marL="91425">
                    <a:lnL cap="flat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solidFill>
                      <a:srgbClr val="C27BA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5</a:t>
                      </a:r>
                    </a:p>
                  </a:txBody>
                  <a:tcPr marT="91425" marB="91425" marR="91425" marL="91425">
                    <a:solidFill>
                      <a:srgbClr val="C27BA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5</a:t>
                      </a:r>
                    </a:p>
                  </a:txBody>
                  <a:tcPr marT="91425" marB="91425" marR="91425" marL="91425">
                    <a:solidFill>
                      <a:srgbClr val="C27BA0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P1, P4, P5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9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6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9</a:t>
                      </a:r>
                    </a:p>
                  </a:txBody>
                  <a:tcPr marT="91425" marB="91425" marR="91425" marL="91425">
                    <a:lnR cap="flat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T="91425" marB="91425" marR="91425" marL="91425">
                    <a:lnL cap="flat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T="91425" marB="91425" marR="91425" marL="91425">
                    <a:lnR cap="flat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</a:t>
                      </a:r>
                    </a:p>
                  </a:txBody>
                  <a:tcPr marT="91425" marB="91425" marR="91425" marL="91425">
                    <a:lnL cap="flat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5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P2, P3, P4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10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8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8</a:t>
                      </a:r>
                    </a:p>
                  </a:txBody>
                  <a:tcPr marT="91425" marB="91425" marR="91425" marL="91425">
                    <a:lnR cap="flat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T="91425" marB="91425" marR="91425" marL="91425">
                    <a:lnL cap="flat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T="91425" marB="91425" marR="91425" marL="91425">
                    <a:lnR cap="flat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</a:t>
                      </a:r>
                    </a:p>
                  </a:txBody>
                  <a:tcPr marT="91425" marB="91425" marR="91425" marL="91425">
                    <a:lnL cap="flat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5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P2, P3, P5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12</a:t>
                      </a:r>
                    </a:p>
                  </a:txBody>
                  <a:tcPr marT="91425" marB="91425" marR="91425" marL="91425"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8</a:t>
                      </a:r>
                    </a:p>
                  </a:txBody>
                  <a:tcPr marT="91425" marB="91425" marR="91425" marL="91425"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8</a:t>
                      </a:r>
                    </a:p>
                  </a:txBody>
                  <a:tcPr marT="91425" marB="91425" marR="91425" marL="91425">
                    <a:lnR cap="flat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</a:t>
                      </a:r>
                    </a:p>
                  </a:txBody>
                  <a:tcPr marT="91425" marB="91425" marR="91425" marL="91425">
                    <a:lnL cap="flat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solidFill>
                      <a:srgbClr val="6D9E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>
                    <a:solidFill>
                      <a:srgbClr val="6D9E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T="91425" marB="91425" marR="91425" marL="91425">
                    <a:lnR cap="flat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6D9E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</a:t>
                      </a:r>
                    </a:p>
                  </a:txBody>
                  <a:tcPr marT="91425" marB="91425" marR="91425" marL="91425">
                    <a:lnL cap="flat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5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P2, P4, P5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10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7</a:t>
                      </a:r>
                    </a:p>
                  </a:txBody>
                  <a:tcPr marT="91425" marB="91425" marR="91425" marL="91425">
                    <a:lnR cap="flat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T="91425" marB="91425" marR="91425" marL="91425">
                    <a:lnL cap="flat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T="91425" marB="91425" marR="91425" marL="91425">
                    <a:lnR cap="flat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</a:t>
                      </a:r>
                    </a:p>
                  </a:txBody>
                  <a:tcPr marT="91425" marB="91425" marR="91425" marL="91425">
                    <a:lnL cap="flat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P3, P4, P5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10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7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7</a:t>
                      </a:r>
                    </a:p>
                  </a:txBody>
                  <a:tcPr marT="91425" marB="91425" marR="91425" marL="91425">
                    <a:lnR cap="flat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T="91425" marB="91425" marR="91425" marL="91425">
                    <a:lnL cap="flat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T="91425" marB="91425" marR="91425" marL="91425">
                    <a:lnR cap="flat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</a:t>
                      </a:r>
                    </a:p>
                  </a:txBody>
                  <a:tcPr marT="91425" marB="91425" marR="91425" marL="91425">
                    <a:lnL cap="flat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5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16" name="Shape 116"/>
          <p:cNvSpPr txBox="1"/>
          <p:nvPr/>
        </p:nvSpPr>
        <p:spPr>
          <a:xfrm>
            <a:off x="1126725" y="2097562"/>
            <a:ext cx="1803900" cy="215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NBA Players Score</a:t>
            </a:r>
          </a:p>
        </p:txBody>
      </p:sp>
      <p:sp>
        <p:nvSpPr>
          <p:cNvPr id="117" name="Shape 117"/>
          <p:cNvSpPr/>
          <p:nvPr/>
        </p:nvSpPr>
        <p:spPr>
          <a:xfrm>
            <a:off x="39150" y="4887975"/>
            <a:ext cx="1467599" cy="319800"/>
          </a:xfrm>
          <a:prstGeom prst="wedgeRectCallout">
            <a:avLst>
              <a:gd fmla="val 25370" name="adj1"/>
              <a:gd fmla="val -373968" name="adj2"/>
            </a:avLst>
          </a:prstGeom>
          <a:solidFill>
            <a:schemeClr val="lt1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Skyline Players</a:t>
            </a:r>
          </a:p>
        </p:txBody>
      </p:sp>
      <p:sp>
        <p:nvSpPr>
          <p:cNvPr id="118" name="Shape 118"/>
          <p:cNvSpPr/>
          <p:nvPr/>
        </p:nvSpPr>
        <p:spPr>
          <a:xfrm>
            <a:off x="787600" y="6041450"/>
            <a:ext cx="2482200" cy="565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w="19050">
            <a:solidFill>
              <a:srgbClr val="19191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5 Choose 3 = 10 possible groups</a:t>
            </a:r>
          </a:p>
        </p:txBody>
      </p:sp>
      <p:sp>
        <p:nvSpPr>
          <p:cNvPr id="119" name="Shape 119"/>
          <p:cNvSpPr/>
          <p:nvPr/>
        </p:nvSpPr>
        <p:spPr>
          <a:xfrm>
            <a:off x="2550750" y="4887975"/>
            <a:ext cx="1467599" cy="319800"/>
          </a:xfrm>
          <a:prstGeom prst="wedgeRectCallout">
            <a:avLst>
              <a:gd fmla="val 126368" name="adj1"/>
              <a:gd fmla="val 240478" name="adj2"/>
            </a:avLst>
          </a:prstGeom>
          <a:solidFill>
            <a:schemeClr val="lt1"/>
          </a:solidFill>
          <a:ln cap="flat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Skyline Groups</a:t>
            </a:r>
          </a:p>
        </p:txBody>
      </p:sp>
      <p:sp>
        <p:nvSpPr>
          <p:cNvPr id="120" name="Shape 120"/>
          <p:cNvSpPr/>
          <p:nvPr/>
        </p:nvSpPr>
        <p:spPr>
          <a:xfrm flipH="1">
            <a:off x="8525010" y="6266150"/>
            <a:ext cx="610800" cy="582300"/>
          </a:xfrm>
          <a:prstGeom prst="rtTriangle">
            <a:avLst/>
          </a:prstGeom>
          <a:solidFill>
            <a:srgbClr val="000000"/>
          </a:solidFill>
          <a:ln cap="flat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1" name="Shape 121"/>
          <p:cNvSpPr txBox="1"/>
          <p:nvPr/>
        </p:nvSpPr>
        <p:spPr>
          <a:xfrm>
            <a:off x="8640239" y="6482150"/>
            <a:ext cx="610800" cy="442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chemeClr val="lt1"/>
                </a:solidFill>
              </a:rPr>
              <a:t>5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Problem Definition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Why Skyline Group?</a:t>
            </a:r>
          </a:p>
        </p:txBody>
      </p:sp>
      <p:graphicFrame>
        <p:nvGraphicFramePr>
          <p:cNvPr id="127" name="Shape 127"/>
          <p:cNvGraphicFramePr/>
          <p:nvPr/>
        </p:nvGraphicFramePr>
        <p:xfrm>
          <a:off x="39150" y="2385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{A68C0DDF-44CC-4FCB-B5A6-EF6A5E8DEE47}</a:tableStyleId>
              </a:tblPr>
              <a:tblGrid>
                <a:gridCol w="707575"/>
                <a:gridCol w="1051225"/>
                <a:gridCol w="1138875"/>
                <a:gridCol w="108140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Points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Rebounds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Blocks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P1</a:t>
                      </a:r>
                    </a:p>
                  </a:txBody>
                  <a:tcPr marT="91425" marB="91425" marR="91425" marL="91425"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</a:t>
                      </a:r>
                    </a:p>
                  </a:txBody>
                  <a:tcPr marT="91425" marB="91425" marR="91425" marL="91425"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</a:t>
                      </a:r>
                    </a:p>
                  </a:txBody>
                  <a:tcPr marT="91425" marB="91425" marR="91425" marL="91425"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5</a:t>
                      </a:r>
                    </a:p>
                  </a:txBody>
                  <a:tcPr marT="91425" marB="91425" marR="91425" marL="91425">
                    <a:solidFill>
                      <a:srgbClr val="93C47D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P3</a:t>
                      </a:r>
                    </a:p>
                  </a:txBody>
                  <a:tcPr marT="91425" marB="91425" marR="91425" marL="91425"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</a:t>
                      </a:r>
                    </a:p>
                  </a:txBody>
                  <a:tcPr marT="91425" marB="91425" marR="91425" marL="91425"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5</a:t>
                      </a:r>
                    </a:p>
                  </a:txBody>
                  <a:tcPr marT="91425" marB="91425" marR="91425" marL="91425"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</a:t>
                      </a:r>
                    </a:p>
                  </a:txBody>
                  <a:tcPr marT="91425" marB="91425" marR="91425" marL="91425">
                    <a:solidFill>
                      <a:srgbClr val="93C47D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P4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P5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8" name="Shape 128"/>
          <p:cNvGraphicFramePr/>
          <p:nvPr/>
        </p:nvGraphicFramePr>
        <p:xfrm>
          <a:off x="4103850" y="2004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{2CC84D29-A07A-4347-93E7-D67A63C874A9}</a:tableStyleId>
              </a:tblPr>
              <a:tblGrid>
                <a:gridCol w="968175"/>
                <a:gridCol w="399125"/>
                <a:gridCol w="420425"/>
                <a:gridCol w="4016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81000">
                <a:tc rowSpan="2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 gridSpan="3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SUM</a:t>
                      </a:r>
                    </a:p>
                  </a:txBody>
                  <a:tcPr marT="91425" marB="91425" marR="91425" marL="91425">
                    <a:lnR cap="flat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FFFFFF"/>
                    </a:solidFill>
                  </a:tcPr>
                </a:tc>
                <a:tc hMerge="1"/>
                <a:tc hMerge="1"/>
                <a:tc gridSpan="3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MIN</a:t>
                      </a:r>
                    </a:p>
                  </a:txBody>
                  <a:tcPr marT="91425" marB="91425" marR="91425" marL="91425">
                    <a:lnL cap="flat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FFFFFF"/>
                    </a:solidFill>
                  </a:tcPr>
                </a:tc>
                <a:tc hMerge="1"/>
                <a:tc hMerge="1"/>
                <a:tc gridSpan="3"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MAX</a:t>
                      </a:r>
                    </a:p>
                  </a:txBody>
                  <a:tcPr marT="91425" marB="91425" marR="91425" marL="91425">
                    <a:lnL cap="flat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solidFill>
                      <a:srgbClr val="FFFFFF"/>
                    </a:solidFill>
                  </a:tcPr>
                </a:tc>
                <a:tc hMerge="1"/>
                <a:tc hMerge="1"/>
              </a:tr>
              <a:tr h="381000">
                <a:tc vMerge="1"/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R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T="91425" marB="91425" marR="91425" marL="91425">
                    <a:lnR cap="flat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</a:t>
                      </a:r>
                    </a:p>
                  </a:txBody>
                  <a:tcPr marT="91425" marB="91425" marR="91425" marL="91425">
                    <a:lnL cap="flat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R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T="91425" marB="91425" marR="91425" marL="91425">
                    <a:lnR cap="flat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P</a:t>
                      </a:r>
                    </a:p>
                  </a:txBody>
                  <a:tcPr marT="91425" marB="91425" marR="91425" marL="91425">
                    <a:lnL cap="flat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R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B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P1, P2, P3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11</a:t>
                      </a:r>
                    </a:p>
                  </a:txBody>
                  <a:tcPr marT="91425" marB="91425" marR="91425" marL="91425"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11</a:t>
                      </a:r>
                    </a:p>
                  </a:txBody>
                  <a:tcPr marT="91425" marB="91425" marR="91425" marL="91425"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11</a:t>
                      </a:r>
                    </a:p>
                  </a:txBody>
                  <a:tcPr marT="91425" marB="91425" marR="91425" marL="91425">
                    <a:lnR cap="flat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</a:t>
                      </a:r>
                    </a:p>
                  </a:txBody>
                  <a:tcPr marT="91425" marB="91425" marR="91425" marL="91425">
                    <a:lnL cap="flat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solidFill>
                      <a:srgbClr val="6D9E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T="91425" marB="91425" marR="91425" marL="91425">
                    <a:solidFill>
                      <a:srgbClr val="6D9E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</a:t>
                      </a:r>
                    </a:p>
                  </a:txBody>
                  <a:tcPr marT="91425" marB="91425" marR="91425" marL="91425">
                    <a:lnR cap="flat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6D9E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</a:t>
                      </a:r>
                    </a:p>
                  </a:txBody>
                  <a:tcPr marT="91425" marB="91425" marR="91425" marL="91425">
                    <a:lnL cap="flat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solidFill>
                      <a:srgbClr val="C27BA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5</a:t>
                      </a:r>
                    </a:p>
                  </a:txBody>
                  <a:tcPr marT="91425" marB="91425" marR="91425" marL="91425">
                    <a:solidFill>
                      <a:srgbClr val="C27BA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5</a:t>
                      </a:r>
                    </a:p>
                  </a:txBody>
                  <a:tcPr marT="91425" marB="91425" marR="91425" marL="91425">
                    <a:solidFill>
                      <a:srgbClr val="C27BA0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P1, P2, P4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9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7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10</a:t>
                      </a:r>
                    </a:p>
                  </a:txBody>
                  <a:tcPr marT="91425" marB="91425" marR="91425" marL="91425">
                    <a:lnR cap="flat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T="91425" marB="91425" marR="91425" marL="91425">
                    <a:lnL cap="flat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T="91425" marB="91425" marR="91425" marL="91425">
                    <a:lnR cap="flat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</a:t>
                      </a:r>
                    </a:p>
                  </a:txBody>
                  <a:tcPr marT="91425" marB="91425" marR="91425" marL="91425">
                    <a:lnL cap="flat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5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P1, P2, P5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11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7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10</a:t>
                      </a:r>
                    </a:p>
                  </a:txBody>
                  <a:tcPr marT="91425" marB="91425" marR="91425" marL="91425">
                    <a:lnR cap="flat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</a:t>
                      </a:r>
                    </a:p>
                  </a:txBody>
                  <a:tcPr marT="91425" marB="91425" marR="91425" marL="91425">
                    <a:lnL cap="flat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T="91425" marB="91425" marR="91425" marL="91425">
                    <a:lnR cap="flat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</a:t>
                      </a:r>
                    </a:p>
                  </a:txBody>
                  <a:tcPr marT="91425" marB="91425" marR="91425" marL="91425">
                    <a:lnL cap="flat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5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P1, P3, P4</a:t>
                      </a:r>
                    </a:p>
                  </a:txBody>
                  <a:tcPr marT="91425" marB="91425" marR="91425" marL="91425">
                    <a:lnB cap="flat" w="2857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9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10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10</a:t>
                      </a:r>
                    </a:p>
                  </a:txBody>
                  <a:tcPr marT="91425" marB="91425" marR="91425" marL="91425">
                    <a:lnR cap="flat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T="91425" marB="91425" marR="91425" marL="91425">
                    <a:lnL cap="flat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T="91425" marB="91425" marR="91425" marL="91425">
                    <a:lnR cap="flat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</a:t>
                      </a:r>
                    </a:p>
                  </a:txBody>
                  <a:tcPr marT="91425" marB="91425" marR="91425" marL="91425">
                    <a:lnL cap="flat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solidFill>
                      <a:srgbClr val="C27BA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5</a:t>
                      </a:r>
                    </a:p>
                  </a:txBody>
                  <a:tcPr marT="91425" marB="91425" marR="91425" marL="91425">
                    <a:solidFill>
                      <a:srgbClr val="C27BA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5</a:t>
                      </a:r>
                    </a:p>
                  </a:txBody>
                  <a:tcPr marT="91425" marB="91425" marR="91425" marL="91425">
                    <a:solidFill>
                      <a:srgbClr val="C27BA0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P1, P3, P5</a:t>
                      </a:r>
                    </a:p>
                  </a:txBody>
                  <a:tcPr marT="91425" marB="91425" marR="91425" marL="91425">
                    <a:lnL cap="flat" w="2857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w="2857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w="2857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w="2857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11</a:t>
                      </a:r>
                    </a:p>
                  </a:txBody>
                  <a:tcPr marT="91425" marB="91425" marR="91425" marL="91425">
                    <a:lnL cap="flat" w="2857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10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10</a:t>
                      </a:r>
                    </a:p>
                  </a:txBody>
                  <a:tcPr marT="91425" marB="91425" marR="91425" marL="91425">
                    <a:lnR cap="flat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</a:t>
                      </a:r>
                    </a:p>
                  </a:txBody>
                  <a:tcPr marT="91425" marB="91425" marR="91425" marL="91425">
                    <a:lnL cap="flat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T="91425" marB="91425" marR="91425" marL="91425">
                    <a:lnR cap="flat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</a:t>
                      </a:r>
                    </a:p>
                  </a:txBody>
                  <a:tcPr marT="91425" marB="91425" marR="91425" marL="91425">
                    <a:lnL cap="flat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solidFill>
                      <a:srgbClr val="C27BA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5</a:t>
                      </a:r>
                    </a:p>
                  </a:txBody>
                  <a:tcPr marT="91425" marB="91425" marR="91425" marL="91425">
                    <a:solidFill>
                      <a:srgbClr val="C27BA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5</a:t>
                      </a:r>
                    </a:p>
                  </a:txBody>
                  <a:tcPr marT="91425" marB="91425" marR="91425" marL="91425">
                    <a:solidFill>
                      <a:srgbClr val="C27BA0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P1, P4, P5</a:t>
                      </a:r>
                    </a:p>
                  </a:txBody>
                  <a:tcPr marT="91425" marB="91425" marR="91425" marL="91425">
                    <a:lnT cap="flat" w="28575">
                      <a:solidFill>
                        <a:srgbClr val="FF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9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6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9</a:t>
                      </a:r>
                    </a:p>
                  </a:txBody>
                  <a:tcPr marT="91425" marB="91425" marR="91425" marL="91425">
                    <a:lnR cap="flat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T="91425" marB="91425" marR="91425" marL="91425">
                    <a:lnL cap="flat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T="91425" marB="91425" marR="91425" marL="91425">
                    <a:lnR cap="flat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</a:t>
                      </a:r>
                    </a:p>
                  </a:txBody>
                  <a:tcPr marT="91425" marB="91425" marR="91425" marL="91425">
                    <a:lnL cap="flat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5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P2, P3, P4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10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8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8</a:t>
                      </a:r>
                    </a:p>
                  </a:txBody>
                  <a:tcPr marT="91425" marB="91425" marR="91425" marL="91425">
                    <a:lnR cap="flat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T="91425" marB="91425" marR="91425" marL="91425">
                    <a:lnL cap="flat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T="91425" marB="91425" marR="91425" marL="91425">
                    <a:lnR cap="flat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</a:t>
                      </a:r>
                    </a:p>
                  </a:txBody>
                  <a:tcPr marT="91425" marB="91425" marR="91425" marL="91425">
                    <a:lnL cap="flat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5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P2, P3, P5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12</a:t>
                      </a:r>
                    </a:p>
                  </a:txBody>
                  <a:tcPr marT="91425" marB="91425" marR="91425" marL="91425"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8</a:t>
                      </a:r>
                    </a:p>
                  </a:txBody>
                  <a:tcPr marT="91425" marB="91425" marR="91425" marL="91425"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8</a:t>
                      </a:r>
                    </a:p>
                  </a:txBody>
                  <a:tcPr marT="91425" marB="91425" marR="91425" marL="91425">
                    <a:lnR cap="flat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93C47D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</a:t>
                      </a:r>
                    </a:p>
                  </a:txBody>
                  <a:tcPr marT="91425" marB="91425" marR="91425" marL="91425">
                    <a:lnL cap="flat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solidFill>
                      <a:srgbClr val="6D9E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>
                    <a:solidFill>
                      <a:srgbClr val="6D9E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T="91425" marB="91425" marR="91425" marL="91425">
                    <a:lnR cap="flat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6D9EEB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</a:t>
                      </a:r>
                    </a:p>
                  </a:txBody>
                  <a:tcPr marT="91425" marB="91425" marR="91425" marL="91425">
                    <a:lnL cap="flat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5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P2, P4, P5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10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7</a:t>
                      </a:r>
                    </a:p>
                  </a:txBody>
                  <a:tcPr marT="91425" marB="91425" marR="91425" marL="91425">
                    <a:lnR cap="flat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T="91425" marB="91425" marR="91425" marL="91425">
                    <a:lnL cap="flat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T="91425" marB="91425" marR="91425" marL="91425">
                    <a:lnR cap="flat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</a:t>
                      </a:r>
                    </a:p>
                  </a:txBody>
                  <a:tcPr marT="91425" marB="91425" marR="91425" marL="91425">
                    <a:lnL cap="flat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P3, P4, P5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10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7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7</a:t>
                      </a:r>
                    </a:p>
                  </a:txBody>
                  <a:tcPr marT="91425" marB="91425" marR="91425" marL="91425">
                    <a:lnR cap="flat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T="91425" marB="91425" marR="91425" marL="91425">
                    <a:lnL cap="flat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2</a:t>
                      </a:r>
                    </a:p>
                  </a:txBody>
                  <a:tcPr marT="91425" marB="91425" marR="91425" marL="91425">
                    <a:lnR cap="flat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4</a:t>
                      </a:r>
                    </a:p>
                  </a:txBody>
                  <a:tcPr marT="91425" marB="91425" marR="91425" marL="91425">
                    <a:lnL cap="flat" w="38100">
                      <a:solidFill>
                        <a:srgbClr val="000000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5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/>
                        <a:t>3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29" name="Shape 129"/>
          <p:cNvSpPr txBox="1"/>
          <p:nvPr/>
        </p:nvSpPr>
        <p:spPr>
          <a:xfrm>
            <a:off x="1126725" y="2097562"/>
            <a:ext cx="1803900" cy="215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NBA Players Score</a:t>
            </a:r>
          </a:p>
        </p:txBody>
      </p:sp>
      <p:sp>
        <p:nvSpPr>
          <p:cNvPr id="130" name="Shape 130"/>
          <p:cNvSpPr/>
          <p:nvPr/>
        </p:nvSpPr>
        <p:spPr>
          <a:xfrm>
            <a:off x="787600" y="5355650"/>
            <a:ext cx="2482200" cy="565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w="19050">
            <a:solidFill>
              <a:srgbClr val="19191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What’s wrong with taking most expert in each field?</a:t>
            </a:r>
          </a:p>
        </p:txBody>
      </p:sp>
      <p:sp>
        <p:nvSpPr>
          <p:cNvPr id="131" name="Shape 131"/>
          <p:cNvSpPr/>
          <p:nvPr/>
        </p:nvSpPr>
        <p:spPr>
          <a:xfrm>
            <a:off x="787600" y="6041450"/>
            <a:ext cx="2482200" cy="565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w="19050">
            <a:solidFill>
              <a:srgbClr val="19191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Any other group is dominated by a Skyline</a:t>
            </a:r>
          </a:p>
        </p:txBody>
      </p:sp>
      <p:sp>
        <p:nvSpPr>
          <p:cNvPr id="132" name="Shape 132"/>
          <p:cNvSpPr/>
          <p:nvPr/>
        </p:nvSpPr>
        <p:spPr>
          <a:xfrm flipH="1">
            <a:off x="8525010" y="6266150"/>
            <a:ext cx="610800" cy="582300"/>
          </a:xfrm>
          <a:prstGeom prst="rtTriangle">
            <a:avLst/>
          </a:prstGeom>
          <a:solidFill>
            <a:srgbClr val="000000"/>
          </a:solidFill>
          <a:ln cap="flat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3" name="Shape 133"/>
          <p:cNvSpPr txBox="1"/>
          <p:nvPr/>
        </p:nvSpPr>
        <p:spPr>
          <a:xfrm>
            <a:off x="8640239" y="6482150"/>
            <a:ext cx="610800" cy="442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chemeClr val="lt1"/>
                </a:solidFill>
              </a:rPr>
              <a:t>6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Solution Framework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Baseline Method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457200" y="1947325"/>
            <a:ext cx="8229600" cy="1917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u="sng"/>
              <a:t>Input</a:t>
            </a:r>
          </a:p>
          <a:p>
            <a:pPr indent="-3556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000"/>
              <a:t>n players/tuples</a:t>
            </a:r>
          </a:p>
          <a:p>
            <a:pPr indent="-3556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000"/>
              <a:t>group size k</a:t>
            </a:r>
          </a:p>
          <a:p>
            <a:pPr indent="-355600" lvl="0" marL="457200" rtl="0">
              <a:spcBef>
                <a:spcPts val="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000"/>
              <a:t>aggregate function</a:t>
            </a:r>
          </a:p>
          <a:p>
            <a:pPr indent="0" lvl="0" marL="457200" rtl="0">
              <a:spcBef>
                <a:spcPts val="0"/>
              </a:spcBef>
              <a:buNone/>
            </a:pPr>
            <a:r>
              <a:rPr lang="en" sz="2000"/>
              <a:t>(sum/min/max)</a:t>
            </a:r>
          </a:p>
        </p:txBody>
      </p:sp>
      <p:sp>
        <p:nvSpPr>
          <p:cNvPr id="140" name="Shape 140"/>
          <p:cNvSpPr/>
          <p:nvPr/>
        </p:nvSpPr>
        <p:spPr>
          <a:xfrm>
            <a:off x="3384574" y="2612461"/>
            <a:ext cx="535499" cy="90900"/>
          </a:xfrm>
          <a:prstGeom prst="rect">
            <a:avLst/>
          </a:prstGeom>
          <a:solidFill>
            <a:srgbClr val="FFFFFF"/>
          </a:solidFill>
          <a:ln cap="flat" w="19050">
            <a:solidFill>
              <a:srgbClr val="19191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1" name="Shape 141"/>
          <p:cNvSpPr/>
          <p:nvPr/>
        </p:nvSpPr>
        <p:spPr>
          <a:xfrm>
            <a:off x="3384574" y="2704652"/>
            <a:ext cx="535499" cy="90900"/>
          </a:xfrm>
          <a:prstGeom prst="rect">
            <a:avLst/>
          </a:prstGeom>
          <a:solidFill>
            <a:srgbClr val="FFFFFF"/>
          </a:solidFill>
          <a:ln cap="flat" w="19050">
            <a:solidFill>
              <a:srgbClr val="19191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2" name="Shape 142"/>
          <p:cNvSpPr/>
          <p:nvPr/>
        </p:nvSpPr>
        <p:spPr>
          <a:xfrm>
            <a:off x="3384574" y="2796844"/>
            <a:ext cx="535499" cy="90900"/>
          </a:xfrm>
          <a:prstGeom prst="rect">
            <a:avLst/>
          </a:prstGeom>
          <a:solidFill>
            <a:srgbClr val="FFFFFF"/>
          </a:solidFill>
          <a:ln cap="flat" w="19050">
            <a:solidFill>
              <a:srgbClr val="19191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/>
          <p:nvPr/>
        </p:nvSpPr>
        <p:spPr>
          <a:xfrm>
            <a:off x="3384574" y="2889035"/>
            <a:ext cx="535499" cy="90900"/>
          </a:xfrm>
          <a:prstGeom prst="rect">
            <a:avLst/>
          </a:prstGeom>
          <a:solidFill>
            <a:srgbClr val="FFFFFF"/>
          </a:solidFill>
          <a:ln cap="flat" w="19050">
            <a:solidFill>
              <a:srgbClr val="19191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4" name="Shape 144"/>
          <p:cNvSpPr/>
          <p:nvPr/>
        </p:nvSpPr>
        <p:spPr>
          <a:xfrm>
            <a:off x="3384574" y="2981226"/>
            <a:ext cx="535499" cy="90900"/>
          </a:xfrm>
          <a:prstGeom prst="rect">
            <a:avLst/>
          </a:prstGeom>
          <a:solidFill>
            <a:srgbClr val="FFFFFF"/>
          </a:solidFill>
          <a:ln cap="flat" w="19050">
            <a:solidFill>
              <a:srgbClr val="19191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/>
          <p:nvPr/>
        </p:nvSpPr>
        <p:spPr>
          <a:xfrm>
            <a:off x="3384574" y="3073460"/>
            <a:ext cx="535499" cy="90900"/>
          </a:xfrm>
          <a:prstGeom prst="rect">
            <a:avLst/>
          </a:prstGeom>
          <a:solidFill>
            <a:srgbClr val="FFFFFF"/>
          </a:solidFill>
          <a:ln cap="flat" w="19050">
            <a:solidFill>
              <a:srgbClr val="19191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6" name="Shape 146"/>
          <p:cNvSpPr/>
          <p:nvPr/>
        </p:nvSpPr>
        <p:spPr>
          <a:xfrm>
            <a:off x="3384574" y="3165651"/>
            <a:ext cx="535499" cy="90900"/>
          </a:xfrm>
          <a:prstGeom prst="rect">
            <a:avLst/>
          </a:prstGeom>
          <a:solidFill>
            <a:srgbClr val="FFFFFF"/>
          </a:solidFill>
          <a:ln cap="flat" w="19050">
            <a:solidFill>
              <a:srgbClr val="19191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/>
          <p:nvPr/>
        </p:nvSpPr>
        <p:spPr>
          <a:xfrm>
            <a:off x="3384574" y="3257842"/>
            <a:ext cx="535499" cy="90900"/>
          </a:xfrm>
          <a:prstGeom prst="rect">
            <a:avLst/>
          </a:prstGeom>
          <a:solidFill>
            <a:srgbClr val="FFFFFF"/>
          </a:solidFill>
          <a:ln cap="flat" w="19050">
            <a:solidFill>
              <a:srgbClr val="19191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/>
          <p:nvPr/>
        </p:nvSpPr>
        <p:spPr>
          <a:xfrm>
            <a:off x="5888049" y="2339648"/>
            <a:ext cx="535499" cy="90900"/>
          </a:xfrm>
          <a:prstGeom prst="rect">
            <a:avLst/>
          </a:prstGeom>
          <a:solidFill>
            <a:srgbClr val="FFFFFF"/>
          </a:solidFill>
          <a:ln cap="flat" w="19050">
            <a:solidFill>
              <a:srgbClr val="910A1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/>
          <p:nvPr/>
        </p:nvSpPr>
        <p:spPr>
          <a:xfrm>
            <a:off x="5888049" y="2431840"/>
            <a:ext cx="535499" cy="90900"/>
          </a:xfrm>
          <a:prstGeom prst="rect">
            <a:avLst/>
          </a:prstGeom>
          <a:solidFill>
            <a:srgbClr val="FFFFFF"/>
          </a:solidFill>
          <a:ln cap="flat" w="19050">
            <a:solidFill>
              <a:srgbClr val="910A1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/>
          <p:nvPr/>
        </p:nvSpPr>
        <p:spPr>
          <a:xfrm>
            <a:off x="5888049" y="2524031"/>
            <a:ext cx="535499" cy="90900"/>
          </a:xfrm>
          <a:prstGeom prst="rect">
            <a:avLst/>
          </a:prstGeom>
          <a:solidFill>
            <a:srgbClr val="FFFFFF"/>
          </a:solidFill>
          <a:ln cap="flat" w="19050">
            <a:solidFill>
              <a:srgbClr val="910A1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/>
          <p:nvPr/>
        </p:nvSpPr>
        <p:spPr>
          <a:xfrm>
            <a:off x="5888049" y="2616222"/>
            <a:ext cx="535499" cy="90900"/>
          </a:xfrm>
          <a:prstGeom prst="rect">
            <a:avLst/>
          </a:prstGeom>
          <a:solidFill>
            <a:srgbClr val="FFFFFF"/>
          </a:solidFill>
          <a:ln cap="flat" w="19050">
            <a:solidFill>
              <a:srgbClr val="910A1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2" name="Shape 152"/>
          <p:cNvSpPr/>
          <p:nvPr/>
        </p:nvSpPr>
        <p:spPr>
          <a:xfrm>
            <a:off x="5888049" y="2708414"/>
            <a:ext cx="535499" cy="90900"/>
          </a:xfrm>
          <a:prstGeom prst="rect">
            <a:avLst/>
          </a:prstGeom>
          <a:solidFill>
            <a:srgbClr val="FFFFFF"/>
          </a:solidFill>
          <a:ln cap="flat" w="19050">
            <a:solidFill>
              <a:srgbClr val="910A1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/>
          <p:nvPr/>
        </p:nvSpPr>
        <p:spPr>
          <a:xfrm>
            <a:off x="5888049" y="2796848"/>
            <a:ext cx="535499" cy="90900"/>
          </a:xfrm>
          <a:prstGeom prst="rect">
            <a:avLst/>
          </a:prstGeom>
          <a:solidFill>
            <a:srgbClr val="FFFFFF"/>
          </a:solidFill>
          <a:ln cap="flat" w="19050">
            <a:solidFill>
              <a:srgbClr val="910A1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4" name="Shape 154"/>
          <p:cNvSpPr/>
          <p:nvPr/>
        </p:nvSpPr>
        <p:spPr>
          <a:xfrm>
            <a:off x="5888049" y="2889040"/>
            <a:ext cx="535499" cy="90900"/>
          </a:xfrm>
          <a:prstGeom prst="rect">
            <a:avLst/>
          </a:prstGeom>
          <a:solidFill>
            <a:srgbClr val="FFFFFF"/>
          </a:solidFill>
          <a:ln cap="flat" w="19050">
            <a:solidFill>
              <a:srgbClr val="910A1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/>
          <p:nvPr/>
        </p:nvSpPr>
        <p:spPr>
          <a:xfrm>
            <a:off x="5888049" y="2981231"/>
            <a:ext cx="535499" cy="90900"/>
          </a:xfrm>
          <a:prstGeom prst="rect">
            <a:avLst/>
          </a:prstGeom>
          <a:solidFill>
            <a:srgbClr val="FFFFFF"/>
          </a:solidFill>
          <a:ln cap="flat" w="19050">
            <a:solidFill>
              <a:srgbClr val="910A1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6" name="Shape 156"/>
          <p:cNvSpPr/>
          <p:nvPr/>
        </p:nvSpPr>
        <p:spPr>
          <a:xfrm>
            <a:off x="5888049" y="3073422"/>
            <a:ext cx="535499" cy="90900"/>
          </a:xfrm>
          <a:prstGeom prst="rect">
            <a:avLst/>
          </a:prstGeom>
          <a:solidFill>
            <a:srgbClr val="FFFFFF"/>
          </a:solidFill>
          <a:ln cap="flat" w="19050">
            <a:solidFill>
              <a:srgbClr val="910A1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7" name="Shape 157"/>
          <p:cNvSpPr/>
          <p:nvPr/>
        </p:nvSpPr>
        <p:spPr>
          <a:xfrm>
            <a:off x="5888049" y="3165614"/>
            <a:ext cx="535499" cy="90900"/>
          </a:xfrm>
          <a:prstGeom prst="rect">
            <a:avLst/>
          </a:prstGeom>
          <a:solidFill>
            <a:srgbClr val="FFFFFF"/>
          </a:solidFill>
          <a:ln cap="flat" w="19050">
            <a:solidFill>
              <a:srgbClr val="910A1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8" name="Shape 158"/>
          <p:cNvSpPr/>
          <p:nvPr/>
        </p:nvSpPr>
        <p:spPr>
          <a:xfrm>
            <a:off x="5888049" y="3254048"/>
            <a:ext cx="535499" cy="90900"/>
          </a:xfrm>
          <a:prstGeom prst="rect">
            <a:avLst/>
          </a:prstGeom>
          <a:solidFill>
            <a:srgbClr val="FFFFFF"/>
          </a:solidFill>
          <a:ln cap="flat" w="19050">
            <a:solidFill>
              <a:srgbClr val="910A1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/>
          <p:nvPr/>
        </p:nvSpPr>
        <p:spPr>
          <a:xfrm>
            <a:off x="5888049" y="3346240"/>
            <a:ext cx="535499" cy="90900"/>
          </a:xfrm>
          <a:prstGeom prst="rect">
            <a:avLst/>
          </a:prstGeom>
          <a:solidFill>
            <a:srgbClr val="FFFFFF"/>
          </a:solidFill>
          <a:ln cap="flat" w="19050">
            <a:solidFill>
              <a:srgbClr val="910A1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/>
          <p:nvPr/>
        </p:nvSpPr>
        <p:spPr>
          <a:xfrm>
            <a:off x="5888049" y="3438431"/>
            <a:ext cx="535499" cy="90900"/>
          </a:xfrm>
          <a:prstGeom prst="rect">
            <a:avLst/>
          </a:prstGeom>
          <a:solidFill>
            <a:srgbClr val="FFFFFF"/>
          </a:solidFill>
          <a:ln cap="flat" w="19050">
            <a:solidFill>
              <a:srgbClr val="910A1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1" name="Shape 161"/>
          <p:cNvSpPr/>
          <p:nvPr/>
        </p:nvSpPr>
        <p:spPr>
          <a:xfrm>
            <a:off x="5888049" y="3530622"/>
            <a:ext cx="535499" cy="90900"/>
          </a:xfrm>
          <a:prstGeom prst="rect">
            <a:avLst/>
          </a:prstGeom>
          <a:solidFill>
            <a:srgbClr val="FFFFFF"/>
          </a:solidFill>
          <a:ln cap="flat" w="19050">
            <a:solidFill>
              <a:srgbClr val="910A1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/>
          <p:nvPr/>
        </p:nvSpPr>
        <p:spPr>
          <a:xfrm>
            <a:off x="5888049" y="3622814"/>
            <a:ext cx="535499" cy="90900"/>
          </a:xfrm>
          <a:prstGeom prst="rect">
            <a:avLst/>
          </a:prstGeom>
          <a:solidFill>
            <a:srgbClr val="FFFFFF"/>
          </a:solidFill>
          <a:ln cap="flat" w="19050">
            <a:solidFill>
              <a:srgbClr val="910A1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3" name="Shape 163"/>
          <p:cNvSpPr/>
          <p:nvPr/>
        </p:nvSpPr>
        <p:spPr>
          <a:xfrm>
            <a:off x="8151299" y="2750736"/>
            <a:ext cx="535499" cy="90900"/>
          </a:xfrm>
          <a:prstGeom prst="rect">
            <a:avLst/>
          </a:prstGeom>
          <a:solidFill>
            <a:srgbClr val="93C47D"/>
          </a:solidFill>
          <a:ln cap="flat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/>
          <p:nvPr/>
        </p:nvSpPr>
        <p:spPr>
          <a:xfrm>
            <a:off x="8151299" y="2842927"/>
            <a:ext cx="535499" cy="90900"/>
          </a:xfrm>
          <a:prstGeom prst="rect">
            <a:avLst/>
          </a:prstGeom>
          <a:solidFill>
            <a:srgbClr val="93C47D"/>
          </a:solidFill>
          <a:ln cap="flat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5" name="Shape 165"/>
          <p:cNvSpPr/>
          <p:nvPr/>
        </p:nvSpPr>
        <p:spPr>
          <a:xfrm>
            <a:off x="8151299" y="2935119"/>
            <a:ext cx="535499" cy="90900"/>
          </a:xfrm>
          <a:prstGeom prst="rect">
            <a:avLst/>
          </a:prstGeom>
          <a:solidFill>
            <a:srgbClr val="93C47D"/>
          </a:solidFill>
          <a:ln cap="flat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6" name="Shape 166"/>
          <p:cNvSpPr/>
          <p:nvPr/>
        </p:nvSpPr>
        <p:spPr>
          <a:xfrm>
            <a:off x="8151299" y="3027310"/>
            <a:ext cx="535499" cy="90900"/>
          </a:xfrm>
          <a:prstGeom prst="rect">
            <a:avLst/>
          </a:prstGeom>
          <a:solidFill>
            <a:srgbClr val="93C47D"/>
          </a:solidFill>
          <a:ln cap="flat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/>
          <p:nvPr/>
        </p:nvSpPr>
        <p:spPr>
          <a:xfrm>
            <a:off x="8151299" y="3119501"/>
            <a:ext cx="535499" cy="90900"/>
          </a:xfrm>
          <a:prstGeom prst="rect">
            <a:avLst/>
          </a:prstGeom>
          <a:solidFill>
            <a:srgbClr val="93C47D"/>
          </a:solidFill>
          <a:ln cap="flat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8" name="Shape 168"/>
          <p:cNvSpPr/>
          <p:nvPr/>
        </p:nvSpPr>
        <p:spPr>
          <a:xfrm>
            <a:off x="8151299" y="3211735"/>
            <a:ext cx="535499" cy="90900"/>
          </a:xfrm>
          <a:prstGeom prst="rect">
            <a:avLst/>
          </a:prstGeom>
          <a:solidFill>
            <a:srgbClr val="93C47D"/>
          </a:solidFill>
          <a:ln cap="flat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69" name="Shape 1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8362" y="3737727"/>
            <a:ext cx="430554" cy="350354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Shape 170"/>
          <p:cNvSpPr txBox="1"/>
          <p:nvPr/>
        </p:nvSpPr>
        <p:spPr>
          <a:xfrm>
            <a:off x="3238925" y="3289850"/>
            <a:ext cx="826799" cy="35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n, k</a:t>
            </a:r>
          </a:p>
        </p:txBody>
      </p:sp>
      <p:sp>
        <p:nvSpPr>
          <p:cNvPr id="171" name="Shape 171"/>
          <p:cNvSpPr txBox="1"/>
          <p:nvPr/>
        </p:nvSpPr>
        <p:spPr>
          <a:xfrm>
            <a:off x="3865925" y="2396342"/>
            <a:ext cx="2076299" cy="35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group generation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/>
              <a:t>(SUM / MIN / MAX)</a:t>
            </a:r>
          </a:p>
        </p:txBody>
      </p:sp>
      <p:sp>
        <p:nvSpPr>
          <p:cNvPr id="172" name="Shape 172"/>
          <p:cNvSpPr/>
          <p:nvPr/>
        </p:nvSpPr>
        <p:spPr>
          <a:xfrm>
            <a:off x="3920075" y="2850925"/>
            <a:ext cx="1968000" cy="263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CCCC"/>
          </a:solidFill>
          <a:ln cap="flat" w="19050">
            <a:solidFill>
              <a:srgbClr val="19191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/>
          <p:nvPr/>
        </p:nvSpPr>
        <p:spPr>
          <a:xfrm>
            <a:off x="6434675" y="2850925"/>
            <a:ext cx="1716600" cy="263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CCCC"/>
          </a:solidFill>
          <a:ln cap="flat" w="19050">
            <a:solidFill>
              <a:srgbClr val="191919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4" name="Shape 174"/>
          <p:cNvSpPr txBox="1"/>
          <p:nvPr/>
        </p:nvSpPr>
        <p:spPr>
          <a:xfrm>
            <a:off x="6254825" y="2592948"/>
            <a:ext cx="2076299" cy="18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skyline operation</a:t>
            </a:r>
          </a:p>
        </p:txBody>
      </p:sp>
      <p:sp>
        <p:nvSpPr>
          <p:cNvPr id="175" name="Shape 175"/>
          <p:cNvSpPr txBox="1"/>
          <p:nvPr/>
        </p:nvSpPr>
        <p:spPr>
          <a:xfrm>
            <a:off x="7469250" y="3396150"/>
            <a:ext cx="1747200" cy="26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all skyline groups</a:t>
            </a:r>
          </a:p>
        </p:txBody>
      </p:sp>
      <p:sp>
        <p:nvSpPr>
          <p:cNvPr id="176" name="Shape 176"/>
          <p:cNvSpPr txBox="1"/>
          <p:nvPr/>
        </p:nvSpPr>
        <p:spPr>
          <a:xfrm>
            <a:off x="457150" y="4104825"/>
            <a:ext cx="8229600" cy="24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60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 u="sng">
                <a:solidFill>
                  <a:schemeClr val="dk2"/>
                </a:solidFill>
              </a:rPr>
              <a:t>Problems</a:t>
            </a:r>
          </a:p>
          <a:p>
            <a:pPr indent="-355600" lvl="0" marL="457200" rtl="0">
              <a:spcBef>
                <a:spcPts val="600"/>
              </a:spcBef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2000">
                <a:solidFill>
                  <a:schemeClr val="dk2"/>
                </a:solidFill>
              </a:rPr>
              <a:t>Exponential group generation. We may not afford to compute or store them.</a:t>
            </a:r>
          </a:p>
          <a:p>
            <a:pPr indent="-355600" lvl="1" marL="914400" rtl="0">
              <a:spcBef>
                <a:spcPts val="480"/>
              </a:spcBef>
              <a:buClr>
                <a:schemeClr val="dk2"/>
              </a:buClr>
              <a:buSzPct val="100000"/>
              <a:buFont typeface="Courier New"/>
              <a:buChar char="o"/>
            </a:pPr>
            <a:r>
              <a:rPr lang="en" sz="2000">
                <a:solidFill>
                  <a:schemeClr val="dk2"/>
                </a:solidFill>
              </a:rPr>
              <a:t>Example: For n = 2000, k = 3.</a:t>
            </a:r>
          </a:p>
          <a:p>
            <a:pPr indent="-355600" lvl="2" marL="1371600" rtl="0">
              <a:spcBef>
                <a:spcPts val="480"/>
              </a:spcBef>
              <a:buClr>
                <a:schemeClr val="dk2"/>
              </a:buClr>
              <a:buSzPct val="100000"/>
              <a:buFont typeface="Wingdings"/>
              <a:buChar char="§"/>
            </a:pPr>
            <a:r>
              <a:rPr lang="en" sz="2000">
                <a:solidFill>
                  <a:srgbClr val="222222"/>
                </a:solidFill>
              </a:rPr>
              <a:t>1331334000 groups</a:t>
            </a:r>
          </a:p>
          <a:p>
            <a:pPr indent="-355600" lvl="2" marL="1371600" rtl="0">
              <a:spcBef>
                <a:spcPts val="480"/>
              </a:spcBef>
              <a:buClr>
                <a:schemeClr val="dk2"/>
              </a:buClr>
              <a:buSzPct val="100000"/>
              <a:buFont typeface="Wingdings"/>
              <a:buChar char="§"/>
            </a:pPr>
            <a:r>
              <a:rPr lang="en" sz="2000">
                <a:solidFill>
                  <a:schemeClr val="dk2"/>
                </a:solidFill>
              </a:rPr>
              <a:t>30 GB space [assuming 24B for each group]</a:t>
            </a:r>
          </a:p>
          <a:p>
            <a:pPr indent="-355600" lvl="2" marL="1371600" rtl="0">
              <a:spcBef>
                <a:spcPts val="480"/>
              </a:spcBef>
              <a:buClr>
                <a:schemeClr val="dk2"/>
              </a:buClr>
              <a:buSzPct val="100000"/>
              <a:buFont typeface="Wingdings"/>
              <a:buChar char="§"/>
            </a:pPr>
            <a:r>
              <a:rPr lang="en" sz="2000">
                <a:solidFill>
                  <a:schemeClr val="dk2"/>
                </a:solidFill>
              </a:rPr>
              <a:t>15 days time [assuming 1 millisecond for each group]</a:t>
            </a:r>
          </a:p>
        </p:txBody>
      </p:sp>
      <p:sp>
        <p:nvSpPr>
          <p:cNvPr id="177" name="Shape 177"/>
          <p:cNvSpPr/>
          <p:nvPr/>
        </p:nvSpPr>
        <p:spPr>
          <a:xfrm flipH="1">
            <a:off x="8525010" y="6266150"/>
            <a:ext cx="610800" cy="582300"/>
          </a:xfrm>
          <a:prstGeom prst="rtTriangle">
            <a:avLst/>
          </a:prstGeom>
          <a:solidFill>
            <a:srgbClr val="000000"/>
          </a:solidFill>
          <a:ln cap="flat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8" name="Shape 178"/>
          <p:cNvSpPr txBox="1"/>
          <p:nvPr/>
        </p:nvSpPr>
        <p:spPr>
          <a:xfrm>
            <a:off x="8640239" y="6482150"/>
            <a:ext cx="610800" cy="442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chemeClr val="lt1"/>
                </a:solidFill>
              </a:rPr>
              <a:t>7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/>
        </p:nvSpPr>
        <p:spPr>
          <a:xfrm>
            <a:off x="2795725" y="4106550"/>
            <a:ext cx="3552600" cy="585599"/>
          </a:xfrm>
          <a:prstGeom prst="roundRect">
            <a:avLst>
              <a:gd fmla="val 16667" name="adj"/>
            </a:avLst>
          </a:prstGeom>
          <a:noFill/>
          <a:ln cap="flat" w="1905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4" name="Shape 184"/>
          <p:cNvSpPr txBox="1"/>
          <p:nvPr>
            <p:ph type="title"/>
          </p:nvPr>
        </p:nvSpPr>
        <p:spPr>
          <a:xfrm>
            <a:off x="457200" y="274637"/>
            <a:ext cx="8229600" cy="15221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Solution Framework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Advanced Method: WCM</a:t>
            </a:r>
          </a:p>
        </p:txBody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457200" y="1947325"/>
            <a:ext cx="8229600" cy="938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2000" u="sng"/>
              <a:t>Weak Candidate Generation Property</a:t>
            </a:r>
            <a:r>
              <a:rPr lang="en" sz="2000"/>
              <a:t>:  If G is a k tuple skyline group, then there is </a:t>
            </a:r>
            <a:r>
              <a:rPr b="1" lang="en" sz="2000"/>
              <a:t>at least one (k-1) tuple subset of G</a:t>
            </a:r>
            <a:r>
              <a:rPr lang="en" sz="2000"/>
              <a:t> such that it is a (k-1) tuple skyline group.</a:t>
            </a:r>
          </a:p>
        </p:txBody>
      </p:sp>
      <p:graphicFrame>
        <p:nvGraphicFramePr>
          <p:cNvPr id="186" name="Shape 186"/>
          <p:cNvGraphicFramePr/>
          <p:nvPr/>
        </p:nvGraphicFramePr>
        <p:xfrm>
          <a:off x="4087912" y="3314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{8EE16447-F99D-4B8A-B695-8E8DA858D9E1}</a:tableStyleId>
              </a:tblPr>
              <a:tblGrid>
                <a:gridCol w="9681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P1, P2, P3</a:t>
                      </a:r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7" name="Shape 187"/>
          <p:cNvGraphicFramePr/>
          <p:nvPr/>
        </p:nvGraphicFramePr>
        <p:xfrm>
          <a:off x="4238237" y="4208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{719EA9B6-5218-473D-8CAC-FC6093AE3643}</a:tableStyleId>
              </a:tblPr>
              <a:tblGrid>
                <a:gridCol w="6675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P1, P2</a:t>
                      </a: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8" name="Shape 188"/>
          <p:cNvGraphicFramePr/>
          <p:nvPr/>
        </p:nvGraphicFramePr>
        <p:xfrm>
          <a:off x="5475450" y="4208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{9F3B0DB3-9FBE-4800-A381-EBB5015699FF}</a:tableStyleId>
              </a:tblPr>
              <a:tblGrid>
                <a:gridCol w="6675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P1, P3</a:t>
                      </a: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9" name="Shape 189"/>
          <p:cNvGraphicFramePr/>
          <p:nvPr/>
        </p:nvGraphicFramePr>
        <p:xfrm>
          <a:off x="3001050" y="4208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{008AB3CD-6064-41C3-A43F-3B7E4E53DA01}</a:tableStyleId>
              </a:tblPr>
              <a:tblGrid>
                <a:gridCol w="667550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P2, P3</a:t>
                      </a: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190" name="Shape 190"/>
          <p:cNvCxnSpPr/>
          <p:nvPr/>
        </p:nvCxnSpPr>
        <p:spPr>
          <a:xfrm flipH="1">
            <a:off x="3666374" y="3691950"/>
            <a:ext cx="426300" cy="517199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91" name="Shape 191"/>
          <p:cNvCxnSpPr/>
          <p:nvPr/>
        </p:nvCxnSpPr>
        <p:spPr>
          <a:xfrm>
            <a:off x="5052400" y="3695200"/>
            <a:ext cx="423000" cy="517499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192" name="Shape 192"/>
          <p:cNvCxnSpPr/>
          <p:nvPr/>
        </p:nvCxnSpPr>
        <p:spPr>
          <a:xfrm flipH="1">
            <a:off x="4583625" y="3698450"/>
            <a:ext cx="299" cy="507300"/>
          </a:xfrm>
          <a:prstGeom prst="straightConnector1">
            <a:avLst/>
          </a:prstGeom>
          <a:noFill/>
          <a:ln cap="flat" w="19050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193" name="Shape 193"/>
          <p:cNvSpPr txBox="1"/>
          <p:nvPr/>
        </p:nvSpPr>
        <p:spPr>
          <a:xfrm>
            <a:off x="5153250" y="3364937"/>
            <a:ext cx="18504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3 tuple skyline group</a:t>
            </a:r>
          </a:p>
        </p:txBody>
      </p:sp>
      <p:sp>
        <p:nvSpPr>
          <p:cNvPr id="194" name="Shape 194"/>
          <p:cNvSpPr txBox="1"/>
          <p:nvPr/>
        </p:nvSpPr>
        <p:spPr>
          <a:xfrm>
            <a:off x="3341625" y="4827925"/>
            <a:ext cx="2484300" cy="448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/>
              <a:t>At least one of them is a 2 tuple skyline group</a:t>
            </a:r>
          </a:p>
        </p:txBody>
      </p:sp>
      <p:sp>
        <p:nvSpPr>
          <p:cNvPr id="195" name="Shape 195"/>
          <p:cNvSpPr txBox="1"/>
          <p:nvPr/>
        </p:nvSpPr>
        <p:spPr>
          <a:xfrm>
            <a:off x="457200" y="3007000"/>
            <a:ext cx="1442699" cy="749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u="sng">
                <a:solidFill>
                  <a:schemeClr val="dk2"/>
                </a:solidFill>
              </a:rPr>
              <a:t>Example</a:t>
            </a:r>
            <a:r>
              <a:rPr lang="en" sz="2000">
                <a:solidFill>
                  <a:schemeClr val="dk2"/>
                </a:solidFill>
              </a:rPr>
              <a:t>:</a:t>
            </a:r>
          </a:p>
        </p:txBody>
      </p:sp>
      <p:sp>
        <p:nvSpPr>
          <p:cNvPr id="196" name="Shape 196"/>
          <p:cNvSpPr txBox="1"/>
          <p:nvPr/>
        </p:nvSpPr>
        <p:spPr>
          <a:xfrm>
            <a:off x="457200" y="5293000"/>
            <a:ext cx="8229600" cy="749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000" u="sng">
                <a:solidFill>
                  <a:schemeClr val="dk2"/>
                </a:solidFill>
              </a:rPr>
              <a:t>Does this property sound familiar?</a:t>
            </a:r>
          </a:p>
        </p:txBody>
      </p:sp>
      <p:sp>
        <p:nvSpPr>
          <p:cNvPr id="197" name="Shape 197"/>
          <p:cNvSpPr txBox="1"/>
          <p:nvPr/>
        </p:nvSpPr>
        <p:spPr>
          <a:xfrm>
            <a:off x="457200" y="5978800"/>
            <a:ext cx="8229600" cy="749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 u="sng">
                <a:solidFill>
                  <a:schemeClr val="dk2"/>
                </a:solidFill>
              </a:rPr>
              <a:t>Aprioi Principle</a:t>
            </a:r>
            <a:r>
              <a:rPr lang="en" sz="2000">
                <a:solidFill>
                  <a:schemeClr val="dk2"/>
                </a:solidFill>
              </a:rPr>
              <a:t>: If an itemset is frequent, then </a:t>
            </a:r>
            <a:r>
              <a:rPr b="1" lang="en" sz="2000">
                <a:solidFill>
                  <a:schemeClr val="dk2"/>
                </a:solidFill>
              </a:rPr>
              <a:t>all of its subsets</a:t>
            </a:r>
            <a:r>
              <a:rPr lang="en" sz="2000">
                <a:solidFill>
                  <a:schemeClr val="dk2"/>
                </a:solidFill>
              </a:rPr>
              <a:t> must also be frequent</a:t>
            </a:r>
          </a:p>
        </p:txBody>
      </p:sp>
      <p:sp>
        <p:nvSpPr>
          <p:cNvPr id="198" name="Shape 198"/>
          <p:cNvSpPr/>
          <p:nvPr/>
        </p:nvSpPr>
        <p:spPr>
          <a:xfrm flipH="1">
            <a:off x="8525010" y="6266150"/>
            <a:ext cx="610800" cy="582300"/>
          </a:xfrm>
          <a:prstGeom prst="rtTriangle">
            <a:avLst/>
          </a:prstGeom>
          <a:solidFill>
            <a:srgbClr val="000000"/>
          </a:solidFill>
          <a:ln cap="flat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9" name="Shape 199"/>
          <p:cNvSpPr txBox="1"/>
          <p:nvPr/>
        </p:nvSpPr>
        <p:spPr>
          <a:xfrm>
            <a:off x="8640239" y="6482150"/>
            <a:ext cx="610800" cy="4424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 sz="2400">
                <a:solidFill>
                  <a:schemeClr val="lt1"/>
                </a:solidFill>
              </a:rPr>
              <a:t>8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Custom 348">
      <a:dk1>
        <a:srgbClr val="000000"/>
      </a:dk1>
      <a:lt1>
        <a:srgbClr val="FFFFFF"/>
      </a:lt1>
      <a:dk2>
        <a:srgbClr val="191919"/>
      </a:dk2>
      <a:lt2>
        <a:srgbClr val="CCCCCC"/>
      </a:lt2>
      <a:accent1>
        <a:srgbClr val="7E5554"/>
      </a:accent1>
      <a:accent2>
        <a:srgbClr val="910A10"/>
      </a:accent2>
      <a:accent3>
        <a:srgbClr val="84294D"/>
      </a:accent3>
      <a:accent4>
        <a:srgbClr val="DA823B"/>
      </a:accent4>
      <a:accent5>
        <a:srgbClr val="625D3C"/>
      </a:accent5>
      <a:accent6>
        <a:srgbClr val="00384A"/>
      </a:accent6>
      <a:hlink>
        <a:srgbClr val="227A78"/>
      </a:hlink>
      <a:folHlink>
        <a:srgbClr val="39474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4.xml><?xml version="1.0" encoding="utf-8"?>
<a:theme xmlns:a="http://schemas.openxmlformats.org/drawingml/2006/main" xmlns:r="http://schemas.openxmlformats.org/officeDocument/2006/relationships" name="modern">
  <a:themeElements>
    <a:clrScheme name="Custom 348">
      <a:dk1>
        <a:srgbClr val="000000"/>
      </a:dk1>
      <a:lt1>
        <a:srgbClr val="FFFFFF"/>
      </a:lt1>
      <a:dk2>
        <a:srgbClr val="191919"/>
      </a:dk2>
      <a:lt2>
        <a:srgbClr val="CCCCCC"/>
      </a:lt2>
      <a:accent1>
        <a:srgbClr val="7E5554"/>
      </a:accent1>
      <a:accent2>
        <a:srgbClr val="910A10"/>
      </a:accent2>
      <a:accent3>
        <a:srgbClr val="84294D"/>
      </a:accent3>
      <a:accent4>
        <a:srgbClr val="DA823B"/>
      </a:accent4>
      <a:accent5>
        <a:srgbClr val="625D3C"/>
      </a:accent5>
      <a:accent6>
        <a:srgbClr val="00384A"/>
      </a:accent6>
      <a:hlink>
        <a:srgbClr val="227A78"/>
      </a:hlink>
      <a:folHlink>
        <a:srgbClr val="39474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