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743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487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231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49752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37190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4628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2066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699504" algn="l" defTabSz="4174876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50" d="100"/>
          <a:sy n="50" d="100"/>
        </p:scale>
        <p:origin x="-72" y="7740"/>
      </p:cViewPr>
      <p:guideLst>
        <p:guide orient="horz" pos="13478"/>
        <p:guide pos="95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13293954"/>
            <a:ext cx="25727184" cy="9173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091" y="24250068"/>
            <a:ext cx="21187093" cy="1093630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74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4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2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49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B35F-3A03-4B66-B9F2-D485CF065F37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599D-B6AA-4999-85AC-7EAEDA46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6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B35F-3A03-4B66-B9F2-D485CF065F37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599D-B6AA-4999-85AC-7EAEDA46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1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36209" y="10698560"/>
            <a:ext cx="22542814" cy="2278396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07766" y="10698560"/>
            <a:ext cx="67123988" cy="2278396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B35F-3A03-4B66-B9F2-D485CF065F37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599D-B6AA-4999-85AC-7EAEDA46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0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B35F-3A03-4B66-B9F2-D485CF065F37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599D-B6AA-4999-85AC-7EAEDA46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3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06" y="27499264"/>
            <a:ext cx="25727184" cy="8499411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06" y="18138027"/>
            <a:ext cx="25727184" cy="9361236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7438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4876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23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4975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3719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462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206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69950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B35F-3A03-4B66-B9F2-D485CF065F37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599D-B6AA-4999-85AC-7EAEDA46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4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07764" y="62309206"/>
            <a:ext cx="44833401" cy="17622905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45620" y="62309206"/>
            <a:ext cx="44833401" cy="17622905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B35F-3A03-4B66-B9F2-D485CF065F37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599D-B6AA-4999-85AC-7EAEDA46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7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579176"/>
            <a:ext cx="13373303" cy="399214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364" y="13571321"/>
            <a:ext cx="13373303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5357" y="9579176"/>
            <a:ext cx="13378556" cy="3992145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7438" indent="0">
              <a:buNone/>
              <a:defRPr sz="9100" b="1"/>
            </a:lvl2pPr>
            <a:lvl3pPr marL="4174876" indent="0">
              <a:buNone/>
              <a:defRPr sz="8200" b="1"/>
            </a:lvl3pPr>
            <a:lvl4pPr marL="6262314" indent="0">
              <a:buNone/>
              <a:defRPr sz="7300" b="1"/>
            </a:lvl4pPr>
            <a:lvl5pPr marL="8349752" indent="0">
              <a:buNone/>
              <a:defRPr sz="7300" b="1"/>
            </a:lvl5pPr>
            <a:lvl6pPr marL="10437190" indent="0">
              <a:buNone/>
              <a:defRPr sz="7300" b="1"/>
            </a:lvl6pPr>
            <a:lvl7pPr marL="12524628" indent="0">
              <a:buNone/>
              <a:defRPr sz="7300" b="1"/>
            </a:lvl7pPr>
            <a:lvl8pPr marL="14612066" indent="0">
              <a:buNone/>
              <a:defRPr sz="7300" b="1"/>
            </a:lvl8pPr>
            <a:lvl9pPr marL="16699504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5357" y="13571321"/>
            <a:ext cx="13378556" cy="24656220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B35F-3A03-4B66-B9F2-D485CF065F37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599D-B6AA-4999-85AC-7EAEDA46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B35F-3A03-4B66-B9F2-D485CF065F37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599D-B6AA-4999-85AC-7EAEDA46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2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B35F-3A03-4B66-B9F2-D485CF065F37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599D-B6AA-4999-85AC-7EAEDA46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7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365" y="1703845"/>
            <a:ext cx="9957725" cy="7251246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664" y="1703848"/>
            <a:ext cx="16920247" cy="36523697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365" y="8955093"/>
            <a:ext cx="9957725" cy="29272451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B35F-3A03-4B66-B9F2-D485CF065F37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599D-B6AA-4999-85AC-7EAEDA46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3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598" y="29955967"/>
            <a:ext cx="18160365" cy="3536471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2598" y="3823744"/>
            <a:ext cx="18160365" cy="25676543"/>
          </a:xfrm>
        </p:spPr>
        <p:txBody>
          <a:bodyPr/>
          <a:lstStyle>
            <a:lvl1pPr marL="0" indent="0">
              <a:buNone/>
              <a:defRPr sz="14600"/>
            </a:lvl1pPr>
            <a:lvl2pPr marL="2087438" indent="0">
              <a:buNone/>
              <a:defRPr sz="12800"/>
            </a:lvl2pPr>
            <a:lvl3pPr marL="4174876" indent="0">
              <a:buNone/>
              <a:defRPr sz="11000"/>
            </a:lvl3pPr>
            <a:lvl4pPr marL="6262314" indent="0">
              <a:buNone/>
              <a:defRPr sz="9100"/>
            </a:lvl4pPr>
            <a:lvl5pPr marL="8349752" indent="0">
              <a:buNone/>
              <a:defRPr sz="9100"/>
            </a:lvl5pPr>
            <a:lvl6pPr marL="10437190" indent="0">
              <a:buNone/>
              <a:defRPr sz="9100"/>
            </a:lvl6pPr>
            <a:lvl7pPr marL="12524628" indent="0">
              <a:buNone/>
              <a:defRPr sz="9100"/>
            </a:lvl7pPr>
            <a:lvl8pPr marL="14612066" indent="0">
              <a:buNone/>
              <a:defRPr sz="9100"/>
            </a:lvl8pPr>
            <a:lvl9pPr marL="16699504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2598" y="33492438"/>
            <a:ext cx="18160365" cy="5022376"/>
          </a:xfrm>
        </p:spPr>
        <p:txBody>
          <a:bodyPr/>
          <a:lstStyle>
            <a:lvl1pPr marL="0" indent="0">
              <a:buNone/>
              <a:defRPr sz="6400"/>
            </a:lvl1pPr>
            <a:lvl2pPr marL="2087438" indent="0">
              <a:buNone/>
              <a:defRPr sz="5500"/>
            </a:lvl2pPr>
            <a:lvl3pPr marL="4174876" indent="0">
              <a:buNone/>
              <a:defRPr sz="4600"/>
            </a:lvl3pPr>
            <a:lvl4pPr marL="6262314" indent="0">
              <a:buNone/>
              <a:defRPr sz="4100"/>
            </a:lvl4pPr>
            <a:lvl5pPr marL="8349752" indent="0">
              <a:buNone/>
              <a:defRPr sz="4100"/>
            </a:lvl5pPr>
            <a:lvl6pPr marL="10437190" indent="0">
              <a:buNone/>
              <a:defRPr sz="4100"/>
            </a:lvl6pPr>
            <a:lvl7pPr marL="12524628" indent="0">
              <a:buNone/>
              <a:defRPr sz="4100"/>
            </a:lvl7pPr>
            <a:lvl8pPr marL="14612066" indent="0">
              <a:buNone/>
              <a:defRPr sz="4100"/>
            </a:lvl8pPr>
            <a:lvl9pPr marL="16699504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FB35F-3A03-4B66-B9F2-D485CF065F37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B599D-B6AA-4999-85AC-7EAEDA46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9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</p:spPr>
        <p:txBody>
          <a:bodyPr vert="horz" lIns="417488" tIns="208744" rIns="417488" bIns="20874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364" y="9985325"/>
            <a:ext cx="27240548" cy="28242219"/>
          </a:xfrm>
          <a:prstGeom prst="rect">
            <a:avLst/>
          </a:prstGeom>
        </p:spPr>
        <p:txBody>
          <a:bodyPr vert="horz" lIns="417488" tIns="208744" rIns="417488" bIns="20874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FB35F-3A03-4B66-B9F2-D485CF065F37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</p:spPr>
        <p:txBody>
          <a:bodyPr vert="horz" lIns="417488" tIns="208744" rIns="417488" bIns="20874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B599D-B6AA-4999-85AC-7EAEDA46A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6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4876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5579" indent="-1565579" algn="l" defTabSz="4174876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2087" indent="-1304649" algn="l" defTabSz="4174876" rtl="0" eaLnBrk="1" latinLnBrk="0" hangingPunct="1">
        <a:spcBef>
          <a:spcPct val="20000"/>
        </a:spcBef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18595" indent="-1043719" algn="l" defTabSz="4174876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6033" indent="-1043719" algn="l" defTabSz="4174876" rtl="0" eaLnBrk="1" latinLnBrk="0" hangingPunct="1">
        <a:spcBef>
          <a:spcPct val="20000"/>
        </a:spcBef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3471" indent="-1043719" algn="l" defTabSz="4174876" rtl="0" eaLnBrk="1" latinLnBrk="0" hangingPunct="1">
        <a:spcBef>
          <a:spcPct val="20000"/>
        </a:spcBef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0909" indent="-1043719" algn="l" defTabSz="4174876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68347" indent="-1043719" algn="l" defTabSz="4174876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55785" indent="-1043719" algn="l" defTabSz="4174876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3223" indent="-1043719" algn="l" defTabSz="4174876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743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487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231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49752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7190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4628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2066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99504" algn="l" defTabSz="4174876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bit.ly/claimbusters" TargetMode="External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hyperlink" Target="https://idir.uta.edu/index.php/File:NSF.png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11" Type="http://schemas.openxmlformats.org/officeDocument/2006/relationships/image" Target="../media/image10.png"/><Relationship Id="rId5" Type="http://schemas.openxmlformats.org/officeDocument/2006/relationships/image" Target="../media/image4.wmf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naeemul\Pictures\UTA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3037" y="1715910"/>
            <a:ext cx="7315200" cy="232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960437" y="823119"/>
            <a:ext cx="28346400" cy="411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500" dirty="0" smtClean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Detecting Check-worthy Factual Claims in</a:t>
            </a:r>
          </a:p>
          <a:p>
            <a:r>
              <a:rPr lang="en-US" sz="9500" dirty="0" smtClean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Presidential Debates</a:t>
            </a:r>
          </a:p>
          <a:p>
            <a:r>
              <a:rPr lang="en-US" sz="5400" dirty="0" smtClean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Naeemul Hassan, Chengkai Li, Mark Tremayne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60438" y="5166520"/>
            <a:ext cx="13944600" cy="892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dirty="0" smtClean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Motivation</a:t>
            </a:r>
            <a:endParaRPr lang="en-US" sz="6000" dirty="0">
              <a:solidFill>
                <a:schemeClr val="tx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362237" y="5166520"/>
            <a:ext cx="13944600" cy="892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dirty="0" smtClean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Ground Truth Collection</a:t>
            </a:r>
            <a:endParaRPr lang="en-US" sz="6000" dirty="0">
              <a:solidFill>
                <a:schemeClr val="tx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0436" y="11338719"/>
            <a:ext cx="139446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Fact-checking 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is growing, but </a:t>
            </a:r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human challenges remain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64 </a:t>
            </a:r>
            <a:r>
              <a:rPr lang="en-US" sz="4000" dirty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active fact-checking sites </a:t>
            </a:r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worldwide</a:t>
            </a:r>
            <a:r>
              <a:rPr lang="en-US" sz="4000" baseline="30000" dirty="0" smtClean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3</a:t>
            </a:r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, </a:t>
            </a:r>
            <a:r>
              <a:rPr lang="en-US" sz="4000" dirty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up from 44 in </a:t>
            </a:r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2014.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Falsehoods growing faster than fact-checkers.</a:t>
            </a:r>
          </a:p>
          <a:p>
            <a:endParaRPr lang="en-US" sz="2000" dirty="0">
              <a:solidFill>
                <a:schemeClr val="tx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Limitations of current approach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7" y="6989237"/>
            <a:ext cx="1649469" cy="166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0436" y="9146259"/>
            <a:ext cx="1634451" cy="1622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2594888" y="6852015"/>
            <a:ext cx="122951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“I built a net worth of more than $10 billion’’</a:t>
            </a:r>
          </a:p>
          <a:p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-Donald Trump in 2016 GOP presidential candidate debate.</a:t>
            </a:r>
          </a:p>
          <a:p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factcheck.org checked this claim as False.</a:t>
            </a:r>
            <a:r>
              <a:rPr lang="en-US" sz="4000" baseline="30000" dirty="0" smtClean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1</a:t>
            </a:r>
            <a:endParaRPr lang="en-US" sz="4000" dirty="0"/>
          </a:p>
        </p:txBody>
      </p:sp>
      <p:sp>
        <p:nvSpPr>
          <p:cNvPr id="20" name="Rectangle 19"/>
          <p:cNvSpPr/>
          <p:nvPr/>
        </p:nvSpPr>
        <p:spPr>
          <a:xfrm>
            <a:off x="2594887" y="8988001"/>
            <a:ext cx="123761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“... our Navy is smaller than it’s been since 1917.’’</a:t>
            </a:r>
          </a:p>
          <a:p>
            <a:r>
              <a:rPr lang="en-US" sz="4000" dirty="0" smtClean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-Mitt Romney in 2012 Presidential candidate debate. Politifact.org checked this claim as Pants on Fire.</a:t>
            </a:r>
            <a:r>
              <a:rPr lang="en-US" sz="4000" baseline="30000" dirty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2</a:t>
            </a:r>
            <a:endParaRPr lang="en-US" sz="4000" dirty="0"/>
          </a:p>
        </p:txBody>
      </p:sp>
      <p:sp>
        <p:nvSpPr>
          <p:cNvPr id="23" name="Pentagon 22"/>
          <p:cNvSpPr/>
          <p:nvPr/>
        </p:nvSpPr>
        <p:spPr>
          <a:xfrm>
            <a:off x="960436" y="14225121"/>
            <a:ext cx="3657601" cy="1371600"/>
          </a:xfrm>
          <a:prstGeom prst="homePlat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Find</a:t>
            </a:r>
          </a:p>
          <a:p>
            <a:pPr algn="ctr"/>
            <a:r>
              <a:rPr lang="en-US" sz="40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Claims</a:t>
            </a:r>
            <a:endParaRPr lang="en-US" sz="4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4358549" y="14225121"/>
            <a:ext cx="3886200" cy="1371600"/>
          </a:xfrm>
          <a:prstGeom prst="chevr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Determine</a:t>
            </a:r>
          </a:p>
          <a:p>
            <a:pPr algn="ctr"/>
            <a:r>
              <a:rPr lang="en-US" sz="40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Accuracy</a:t>
            </a:r>
            <a:endParaRPr lang="en-US" sz="4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60438" y="15876143"/>
            <a:ext cx="36575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Garamond" panose="02020404030301010803" pitchFamily="18" charset="0"/>
              </a:rPr>
              <a:t>Journalists</a:t>
            </a:r>
          </a:p>
          <a:p>
            <a:r>
              <a:rPr lang="en-US" sz="4000" dirty="0" smtClean="0">
                <a:latin typeface="Garamond" panose="02020404030301010803" pitchFamily="18" charset="0"/>
              </a:rPr>
              <a:t>spend </a:t>
            </a:r>
            <a:r>
              <a:rPr lang="en-US" sz="4000" dirty="0">
                <a:latin typeface="Garamond" panose="02020404030301010803" pitchFamily="18" charset="0"/>
              </a:rPr>
              <a:t>hours going through documents to identify claims.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58550" y="15825321"/>
            <a:ext cx="3886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aramond" panose="02020404030301010803" pitchFamily="18" charset="0"/>
              </a:rPr>
              <a:t>-Significant time gap between speech and reporting times</a:t>
            </a:r>
            <a:r>
              <a:rPr lang="en-US" sz="4000" dirty="0" smtClean="0">
                <a:latin typeface="Garamond" panose="02020404030301010803" pitchFamily="18" charset="0"/>
              </a:rPr>
              <a:t>.</a:t>
            </a:r>
          </a:p>
          <a:p>
            <a:r>
              <a:rPr lang="en-US" sz="4000" dirty="0" smtClean="0">
                <a:latin typeface="Garamond" panose="02020404030301010803" pitchFamily="18" charset="0"/>
              </a:rPr>
              <a:t>-</a:t>
            </a:r>
            <a:r>
              <a:rPr lang="en-US" sz="4000" dirty="0">
                <a:latin typeface="Garamond" panose="02020404030301010803" pitchFamily="18" charset="0"/>
              </a:rPr>
              <a:t>Audience </a:t>
            </a:r>
            <a:r>
              <a:rPr lang="en-US" sz="4000" dirty="0" smtClean="0">
                <a:latin typeface="Garamond" panose="02020404030301010803" pitchFamily="18" charset="0"/>
              </a:rPr>
              <a:t>does not </a:t>
            </a:r>
            <a:r>
              <a:rPr lang="en-US" sz="4000" dirty="0">
                <a:latin typeface="Garamond" panose="02020404030301010803" pitchFamily="18" charset="0"/>
              </a:rPr>
              <a:t>get correct information.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999731" y="15876142"/>
            <a:ext cx="357140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aramond" panose="02020404030301010803" pitchFamily="18" charset="0"/>
              </a:rPr>
              <a:t>-Requires advanced</a:t>
            </a:r>
          </a:p>
          <a:p>
            <a:r>
              <a:rPr lang="en-US" sz="4000" dirty="0">
                <a:latin typeface="Garamond" panose="02020404030301010803" pitchFamily="18" charset="0"/>
              </a:rPr>
              <a:t>writing </a:t>
            </a:r>
            <a:r>
              <a:rPr lang="en-US" sz="4000" dirty="0" smtClean="0">
                <a:latin typeface="Garamond" panose="02020404030301010803" pitchFamily="18" charset="0"/>
              </a:rPr>
              <a:t>skills</a:t>
            </a:r>
          </a:p>
          <a:p>
            <a:r>
              <a:rPr lang="en-US" sz="4000" dirty="0" smtClean="0">
                <a:latin typeface="Garamond" panose="02020404030301010803" pitchFamily="18" charset="0"/>
              </a:rPr>
              <a:t>to persuade </a:t>
            </a:r>
            <a:r>
              <a:rPr lang="en-US" sz="4000" dirty="0">
                <a:latin typeface="Garamond" panose="02020404030301010803" pitchFamily="18" charset="0"/>
              </a:rPr>
              <a:t>readers.</a:t>
            </a:r>
          </a:p>
          <a:p>
            <a:r>
              <a:rPr lang="en-US" sz="4000" dirty="0">
                <a:latin typeface="Garamond" panose="02020404030301010803" pitchFamily="18" charset="0"/>
              </a:rPr>
              <a:t>-Such skilled writers</a:t>
            </a:r>
          </a:p>
          <a:p>
            <a:r>
              <a:rPr lang="en-US" sz="4000" dirty="0">
                <a:latin typeface="Garamond" panose="02020404030301010803" pitchFamily="18" charset="0"/>
              </a:rPr>
              <a:t>are sparse.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318617" y="15825321"/>
            <a:ext cx="357140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Garamond" panose="02020404030301010803" pitchFamily="18" charset="0"/>
              </a:rPr>
              <a:t>Lack of Structured</a:t>
            </a:r>
          </a:p>
          <a:p>
            <a:r>
              <a:rPr lang="en-US" sz="4000" dirty="0">
                <a:latin typeface="Garamond" panose="02020404030301010803" pitchFamily="18" charset="0"/>
              </a:rPr>
              <a:t>Journalism and use </a:t>
            </a:r>
            <a:r>
              <a:rPr lang="en-US" sz="4000" dirty="0" smtClean="0">
                <a:latin typeface="Garamond" panose="02020404030301010803" pitchFamily="18" charset="0"/>
              </a:rPr>
              <a:t>of old </a:t>
            </a:r>
            <a:r>
              <a:rPr lang="en-US" sz="4000" dirty="0">
                <a:latin typeface="Garamond" panose="02020404030301010803" pitchFamily="18" charset="0"/>
              </a:rPr>
              <a:t>publishing</a:t>
            </a:r>
          </a:p>
          <a:p>
            <a:r>
              <a:rPr lang="en-US" sz="4000" dirty="0">
                <a:latin typeface="Garamond" panose="02020404030301010803" pitchFamily="18" charset="0"/>
              </a:rPr>
              <a:t>frameworks hinders</a:t>
            </a:r>
          </a:p>
          <a:p>
            <a:r>
              <a:rPr lang="en-US" sz="4000" dirty="0">
                <a:latin typeface="Garamond" panose="02020404030301010803" pitchFamily="18" charset="0"/>
              </a:rPr>
              <a:t>Semantic Web</a:t>
            </a:r>
          </a:p>
          <a:p>
            <a:r>
              <a:rPr lang="en-US" sz="4000" dirty="0">
                <a:latin typeface="Garamond" panose="02020404030301010803" pitchFamily="18" charset="0"/>
              </a:rPr>
              <a:t>applications.</a:t>
            </a:r>
          </a:p>
        </p:txBody>
      </p:sp>
      <p:sp>
        <p:nvSpPr>
          <p:cNvPr id="31" name="Chevron 30"/>
          <p:cNvSpPr/>
          <p:nvPr/>
        </p:nvSpPr>
        <p:spPr>
          <a:xfrm>
            <a:off x="11318617" y="14225121"/>
            <a:ext cx="3571403" cy="1371600"/>
          </a:xfrm>
          <a:prstGeom prst="chevr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Publish</a:t>
            </a:r>
            <a:endParaRPr lang="en-US" sz="4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7999731" y="14225121"/>
            <a:ext cx="3571404" cy="1371600"/>
          </a:xfrm>
          <a:prstGeom prst="chevr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Write</a:t>
            </a:r>
          </a:p>
          <a:p>
            <a:pPr algn="ctr"/>
            <a:r>
              <a:rPr lang="en-US" sz="4000" dirty="0" smtClean="0">
                <a:solidFill>
                  <a:schemeClr val="tx1"/>
                </a:solidFill>
                <a:latin typeface="Garamond" panose="02020404030301010803" pitchFamily="18" charset="0"/>
              </a:rPr>
              <a:t>Report</a:t>
            </a:r>
            <a:endParaRPr lang="en-US" sz="40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60435" y="29516358"/>
            <a:ext cx="13929585" cy="892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dirty="0" smtClean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Problem Formulation</a:t>
            </a:r>
            <a:endParaRPr lang="en-US" sz="6000" dirty="0">
              <a:solidFill>
                <a:schemeClr val="tx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60437" y="30541120"/>
            <a:ext cx="13929582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Garamond" panose="02020404030301010803" pitchFamily="18" charset="0"/>
              </a:rPr>
              <a:t>Three categories of </a:t>
            </a:r>
            <a:r>
              <a:rPr lang="en-US" sz="4000" b="1" dirty="0" smtClean="0">
                <a:latin typeface="Garamond" panose="02020404030301010803" pitchFamily="18" charset="0"/>
              </a:rPr>
              <a:t>sentences</a:t>
            </a:r>
          </a:p>
          <a:p>
            <a:r>
              <a:rPr lang="en-US" sz="4000" dirty="0" smtClean="0">
                <a:latin typeface="Garamond" panose="02020404030301010803" pitchFamily="18" charset="0"/>
              </a:rPr>
              <a:t>Non-Factual </a:t>
            </a:r>
            <a:r>
              <a:rPr lang="en-US" sz="4000" dirty="0">
                <a:latin typeface="Garamond" panose="02020404030301010803" pitchFamily="18" charset="0"/>
              </a:rPr>
              <a:t>Sentence (</a:t>
            </a:r>
            <a:r>
              <a:rPr lang="en-US" sz="4000" b="1" dirty="0">
                <a:latin typeface="Garamond" panose="02020404030301010803" pitchFamily="18" charset="0"/>
              </a:rPr>
              <a:t>NFS</a:t>
            </a:r>
            <a:r>
              <a:rPr lang="en-US" sz="4000" dirty="0" smtClean="0">
                <a:latin typeface="Garamond" panose="02020404030301010803" pitchFamily="18" charset="0"/>
              </a:rPr>
              <a:t>): (Opinions</a:t>
            </a:r>
            <a:r>
              <a:rPr lang="en-US" sz="4000" dirty="0">
                <a:latin typeface="Garamond" panose="02020404030301010803" pitchFamily="18" charset="0"/>
              </a:rPr>
              <a:t>, beliefs, </a:t>
            </a:r>
            <a:r>
              <a:rPr lang="en-US" sz="4000" dirty="0" smtClean="0">
                <a:latin typeface="Garamond" panose="02020404030301010803" pitchFamily="18" charset="0"/>
              </a:rPr>
              <a:t>declarations)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Garamond" panose="02020404030301010803" pitchFamily="18" charset="0"/>
              </a:rPr>
              <a:t>But </a:t>
            </a:r>
            <a:r>
              <a:rPr lang="en-US" sz="4000" dirty="0">
                <a:latin typeface="Garamond" panose="02020404030301010803" pitchFamily="18" charset="0"/>
              </a:rPr>
              <a:t>I think it’s time to talk about the </a:t>
            </a:r>
            <a:r>
              <a:rPr lang="en-US" sz="4000" dirty="0" smtClean="0">
                <a:latin typeface="Garamond" panose="02020404030301010803" pitchFamily="18" charset="0"/>
              </a:rPr>
              <a:t>future.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Garamond" panose="02020404030301010803" pitchFamily="18" charset="0"/>
              </a:rPr>
              <a:t>You </a:t>
            </a:r>
            <a:r>
              <a:rPr lang="en-US" sz="4000" dirty="0">
                <a:latin typeface="Garamond" panose="02020404030301010803" pitchFamily="18" charset="0"/>
              </a:rPr>
              <a:t>remember the last time you said </a:t>
            </a:r>
            <a:r>
              <a:rPr lang="en-US" sz="4000" dirty="0" smtClean="0">
                <a:latin typeface="Garamond" panose="02020404030301010803" pitchFamily="18" charset="0"/>
              </a:rPr>
              <a:t>that?</a:t>
            </a:r>
          </a:p>
          <a:p>
            <a:r>
              <a:rPr lang="en-US" sz="4000" dirty="0" smtClean="0">
                <a:latin typeface="Garamond" panose="02020404030301010803" pitchFamily="18" charset="0"/>
              </a:rPr>
              <a:t>Unimportant </a:t>
            </a:r>
            <a:r>
              <a:rPr lang="en-US" sz="4000" dirty="0">
                <a:latin typeface="Garamond" panose="02020404030301010803" pitchFamily="18" charset="0"/>
              </a:rPr>
              <a:t>Factual Sentence (</a:t>
            </a:r>
            <a:r>
              <a:rPr lang="en-US" sz="4000" b="1" dirty="0">
                <a:latin typeface="Garamond" panose="02020404030301010803" pitchFamily="18" charset="0"/>
              </a:rPr>
              <a:t>UFS</a:t>
            </a:r>
            <a:r>
              <a:rPr lang="en-US" sz="4000" dirty="0" smtClean="0">
                <a:latin typeface="Garamond" panose="02020404030301010803" pitchFamily="18" charset="0"/>
              </a:rPr>
              <a:t>):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Garamond" panose="02020404030301010803" pitchFamily="18" charset="0"/>
              </a:rPr>
              <a:t>Next </a:t>
            </a:r>
            <a:r>
              <a:rPr lang="en-US" sz="4000" dirty="0">
                <a:latin typeface="Garamond" panose="02020404030301010803" pitchFamily="18" charset="0"/>
              </a:rPr>
              <a:t>Tuesday is Election </a:t>
            </a:r>
            <a:r>
              <a:rPr lang="en-US" sz="4000" dirty="0" smtClean="0">
                <a:latin typeface="Garamond" panose="02020404030301010803" pitchFamily="18" charset="0"/>
              </a:rPr>
              <a:t>Day.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Garamond" panose="02020404030301010803" pitchFamily="18" charset="0"/>
              </a:rPr>
              <a:t>Two </a:t>
            </a:r>
            <a:r>
              <a:rPr lang="en-US" sz="4000" dirty="0">
                <a:latin typeface="Garamond" panose="02020404030301010803" pitchFamily="18" charset="0"/>
              </a:rPr>
              <a:t>days ago we ate lunch at a </a:t>
            </a:r>
            <a:r>
              <a:rPr lang="en-US" sz="4000" dirty="0" smtClean="0">
                <a:latin typeface="Garamond" panose="02020404030301010803" pitchFamily="18" charset="0"/>
              </a:rPr>
              <a:t>restaurant</a:t>
            </a:r>
          </a:p>
          <a:p>
            <a:r>
              <a:rPr lang="en-US" sz="4000" dirty="0" smtClean="0">
                <a:latin typeface="Garamond" panose="02020404030301010803" pitchFamily="18" charset="0"/>
              </a:rPr>
              <a:t>Check-worthy </a:t>
            </a:r>
            <a:r>
              <a:rPr lang="en-US" sz="4000" dirty="0">
                <a:latin typeface="Garamond" panose="02020404030301010803" pitchFamily="18" charset="0"/>
              </a:rPr>
              <a:t>Factual Sentence (</a:t>
            </a:r>
            <a:r>
              <a:rPr lang="en-US" sz="4000" b="1" dirty="0">
                <a:latin typeface="Garamond" panose="02020404030301010803" pitchFamily="18" charset="0"/>
              </a:rPr>
              <a:t>CFS</a:t>
            </a:r>
            <a:r>
              <a:rPr lang="en-US" sz="4000" dirty="0" smtClean="0">
                <a:latin typeface="Garamond" panose="02020404030301010803" pitchFamily="18" charset="0"/>
              </a:rPr>
              <a:t>):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Garamond" panose="02020404030301010803" pitchFamily="18" charset="0"/>
              </a:rPr>
              <a:t>He voted against the first Gulf War.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Garamond" panose="02020404030301010803" pitchFamily="18" charset="0"/>
              </a:rPr>
              <a:t>Over </a:t>
            </a:r>
            <a:r>
              <a:rPr lang="en-US" sz="4000" dirty="0">
                <a:latin typeface="Garamond" panose="02020404030301010803" pitchFamily="18" charset="0"/>
              </a:rPr>
              <a:t>a million and a quarter Americans are HIV-positive</a:t>
            </a:r>
            <a:r>
              <a:rPr lang="en-US" sz="4000" dirty="0" smtClean="0">
                <a:latin typeface="Garamond" panose="02020404030301010803" pitchFamily="18" charset="0"/>
              </a:rPr>
              <a:t>.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4000" dirty="0">
              <a:latin typeface="Garamond" panose="02020404030301010803" pitchFamily="18" charset="0"/>
            </a:endParaRPr>
          </a:p>
          <a:p>
            <a:r>
              <a:rPr lang="en-US" sz="4000" b="1" dirty="0" smtClean="0">
                <a:latin typeface="Garamond" panose="02020404030301010803" pitchFamily="18" charset="0"/>
              </a:rPr>
              <a:t>Goal</a:t>
            </a:r>
            <a:r>
              <a:rPr lang="en-US" sz="4000" dirty="0" smtClean="0">
                <a:latin typeface="Garamond" panose="02020404030301010803" pitchFamily="18" charset="0"/>
              </a:rPr>
              <a:t>: Given a sentence, find if it belongs to CFS category. A supervised learning problem.</a:t>
            </a:r>
            <a:endParaRPr lang="en-US" sz="4000" dirty="0">
              <a:latin typeface="Garamond" panose="02020404030301010803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60436" y="21540321"/>
            <a:ext cx="13929584" cy="892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dirty="0" smtClean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Dataset</a:t>
            </a:r>
            <a:endParaRPr lang="en-US" sz="6000" dirty="0">
              <a:solidFill>
                <a:schemeClr val="tx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60436" y="22454720"/>
            <a:ext cx="13944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Garamond" panose="02020404030301010803" pitchFamily="18" charset="0"/>
              </a:rPr>
              <a:t>U.S. Presidential Debate Transcripts [1960 - 2012]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Garamond" panose="02020404030301010803" pitchFamily="18" charset="0"/>
              </a:rPr>
              <a:t>11 Presidential Elections. 30 Debates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Garamond" panose="02020404030301010803" pitchFamily="18" charset="0"/>
              </a:rPr>
              <a:t>20788 Sentences [excluding short sentences (less than 5 words)]</a:t>
            </a:r>
            <a:endParaRPr lang="en-US" sz="4000" dirty="0">
              <a:latin typeface="Garamond" panose="02020404030301010803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362235" y="40160151"/>
            <a:ext cx="12344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3000" dirty="0" smtClean="0">
                <a:latin typeface="Garamond" panose="02020404030301010803" pitchFamily="18" charset="0"/>
              </a:rPr>
              <a:t>www.factcheck.org/2015/08/factchecking-the-gop-debate-late-edition/</a:t>
            </a:r>
            <a:endParaRPr lang="en-US" sz="3000" dirty="0">
              <a:latin typeface="Garamond" panose="02020404030301010803" pitchFamily="18" charset="0"/>
            </a:endParaRPr>
          </a:p>
          <a:p>
            <a:pPr marL="228600" indent="-228600">
              <a:buAutoNum type="arabicPeriod"/>
            </a:pPr>
            <a:r>
              <a:rPr lang="en-US" sz="3000" dirty="0" smtClean="0">
                <a:latin typeface="Garamond" panose="02020404030301010803" pitchFamily="18" charset="0"/>
              </a:rPr>
              <a:t>www.politifact.com/truth-o-meter/statements/2012/jan/18/mitt-romney/mitt-romney-says-us-navy-smallest-1917-air-force-s/</a:t>
            </a:r>
          </a:p>
          <a:p>
            <a:pPr marL="228600" indent="-228600">
              <a:buAutoNum type="arabicPeriod"/>
            </a:pPr>
            <a:r>
              <a:rPr lang="en-US" sz="3000" dirty="0">
                <a:latin typeface="Garamond" panose="02020404030301010803" pitchFamily="18" charset="0"/>
              </a:rPr>
              <a:t>http://reporterslab.org/snapshot-of-fact-checking-around-the-world-july-2015/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6" y="24512122"/>
            <a:ext cx="7039294" cy="45720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726" y="24512121"/>
            <a:ext cx="7039294" cy="4572000"/>
          </a:xfrm>
          <a:prstGeom prst="rect">
            <a:avLst/>
          </a:prstGeom>
        </p:spPr>
      </p:pic>
      <p:sp>
        <p:nvSpPr>
          <p:cNvPr id="43" name="Rectangle 42"/>
          <p:cNvSpPr/>
          <p:nvPr/>
        </p:nvSpPr>
        <p:spPr>
          <a:xfrm>
            <a:off x="960438" y="6144129"/>
            <a:ext cx="139295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People make claims all the time</a:t>
            </a:r>
          </a:p>
        </p:txBody>
      </p:sp>
      <p:pic>
        <p:nvPicPr>
          <p:cNvPr id="44" name="Picture 2" descr="http://idir-server2.uta.edu/claimbuster/static/img/claimbuster_wout_text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3411" y="39397690"/>
            <a:ext cx="1241627" cy="98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http://images.clipartpanda.com/paper-clip-art-paper-clip-art-1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39242700"/>
            <a:ext cx="2235782" cy="132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819502" y="40586124"/>
            <a:ext cx="2198335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Presidential Debate Transcripts</a:t>
            </a:r>
          </a:p>
        </p:txBody>
      </p:sp>
      <p:sp>
        <p:nvSpPr>
          <p:cNvPr id="47" name="Can 46"/>
          <p:cNvSpPr/>
          <p:nvPr/>
        </p:nvSpPr>
        <p:spPr bwMode="auto">
          <a:xfrm>
            <a:off x="5532437" y="39242702"/>
            <a:ext cx="1506503" cy="1325158"/>
          </a:xfrm>
          <a:prstGeom prst="can">
            <a:avLst/>
          </a:prstGeom>
          <a:noFill/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3000" spc="-50" dirty="0" smtClean="0">
                <a:solidFill>
                  <a:srgbClr val="000000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Ground Truth</a:t>
            </a:r>
            <a:endParaRPr lang="en-US" sz="3000" spc="-50" dirty="0">
              <a:solidFill>
                <a:srgbClr val="000000"/>
              </a:soli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8" name="Straight Arrow Connector 47"/>
          <p:cNvCxnSpPr>
            <a:stCxn id="45" idx="3"/>
            <a:endCxn id="47" idx="2"/>
          </p:cNvCxnSpPr>
          <p:nvPr/>
        </p:nvCxnSpPr>
        <p:spPr>
          <a:xfrm>
            <a:off x="3196220" y="39905280"/>
            <a:ext cx="2336217" cy="1"/>
          </a:xfrm>
          <a:prstGeom prst="straightConnector1">
            <a:avLst/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11" descr="http://cdn.1001freedownloads.com/vector/thumb/89503/signore_gree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37" y="39242702"/>
            <a:ext cx="283650" cy="47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1" descr="http://cdn.1001freedownloads.com/vector/thumb/89503/signore_gree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571" y="39242701"/>
            <a:ext cx="283650" cy="47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1" descr="http://cdn.1001freedownloads.com/vector/thumb/89503/signore_gree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905" y="39242700"/>
            <a:ext cx="283650" cy="47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475037" y="39977206"/>
            <a:ext cx="2078733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Human Annotation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9647237" y="39242700"/>
            <a:ext cx="1575908" cy="13251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3000" spc="-50" dirty="0" smtClean="0">
                <a:solidFill>
                  <a:srgbClr val="000000"/>
                </a:solidFill>
                <a:latin typeface="Garamond" panose="02020404030301010803" pitchFamily="18" charset="0"/>
                <a:ea typeface="Segoe UI" pitchFamily="34" charset="0"/>
                <a:cs typeface="Segoe UI" pitchFamily="34" charset="0"/>
              </a:rPr>
              <a:t>Feature Vectors</a:t>
            </a:r>
            <a:endParaRPr lang="en-US" sz="3000" spc="-50" dirty="0">
              <a:solidFill>
                <a:srgbClr val="000000"/>
              </a:solidFill>
              <a:latin typeface="Garamond" panose="02020404030301010803" pitchFamily="18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406958" y="39905281"/>
            <a:ext cx="183280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Feature Extraction</a:t>
            </a:r>
          </a:p>
        </p:txBody>
      </p:sp>
      <p:pic>
        <p:nvPicPr>
          <p:cNvPr id="56" name="Picture 13" descr="https://sendgrid.com/blog/wp-content/uploads/2014/11/AlchemyAPI-logo-220-squar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531" y="38890534"/>
            <a:ext cx="881291" cy="88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6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240" y="38936255"/>
            <a:ext cx="1213118" cy="817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Straight Arrow Connector 57"/>
          <p:cNvCxnSpPr>
            <a:stCxn id="53" idx="3"/>
            <a:endCxn id="44" idx="1"/>
          </p:cNvCxnSpPr>
          <p:nvPr/>
        </p:nvCxnSpPr>
        <p:spPr>
          <a:xfrm flipV="1">
            <a:off x="11223145" y="39889933"/>
            <a:ext cx="2440266" cy="15347"/>
          </a:xfrm>
          <a:prstGeom prst="straightConnector1">
            <a:avLst/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1571135" y="39920511"/>
            <a:ext cx="183280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0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Learning Algorithm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771923" y="40531204"/>
            <a:ext cx="1290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Garamond" panose="02020404030301010803" pitchFamily="18" charset="0"/>
              </a:rPr>
              <a:t>ClaimBuster</a:t>
            </a:r>
          </a:p>
        </p:txBody>
      </p:sp>
      <p:cxnSp>
        <p:nvCxnSpPr>
          <p:cNvPr id="62" name="Straight Arrow Connector 61"/>
          <p:cNvCxnSpPr>
            <a:stCxn id="47" idx="4"/>
            <a:endCxn id="53" idx="1"/>
          </p:cNvCxnSpPr>
          <p:nvPr/>
        </p:nvCxnSpPr>
        <p:spPr>
          <a:xfrm flipV="1">
            <a:off x="7038940" y="39905280"/>
            <a:ext cx="2608297" cy="1"/>
          </a:xfrm>
          <a:prstGeom prst="straightConnector1">
            <a:avLst/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avatars2.githubusercontent.com/u/365630?v=3&amp;s=40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159" y="38905862"/>
            <a:ext cx="1189159" cy="118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/>
          <p:cNvSpPr/>
          <p:nvPr/>
        </p:nvSpPr>
        <p:spPr>
          <a:xfrm>
            <a:off x="15362236" y="6144129"/>
            <a:ext cx="123444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rgbClr val="000000"/>
                </a:solidFill>
                <a:latin typeface="Garamond" panose="02020404030301010803" pitchFamily="18" charset="0"/>
              </a:rPr>
              <a:t>Developed a data collection platform </a:t>
            </a:r>
            <a:r>
              <a:rPr lang="en-US" sz="4000" dirty="0">
                <a:solidFill>
                  <a:srgbClr val="000000"/>
                </a:solidFill>
                <a:latin typeface="Garamond" panose="02020404030301010803" pitchFamily="18" charset="0"/>
                <a:hlinkClick r:id="rId13" action="ppaction://hlinkfile"/>
              </a:rPr>
              <a:t>bit.ly/</a:t>
            </a:r>
            <a:r>
              <a:rPr lang="en-US" sz="4000" dirty="0" err="1">
                <a:solidFill>
                  <a:srgbClr val="000000"/>
                </a:solidFill>
                <a:latin typeface="Garamond" panose="02020404030301010803" pitchFamily="18" charset="0"/>
                <a:hlinkClick r:id="rId13" action="ppaction://hlinkfile"/>
              </a:rPr>
              <a:t>claimbusters</a:t>
            </a:r>
            <a:endParaRPr lang="en-US" sz="4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571500" indent="-571500" fontAlgn="base"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Accumulated </a:t>
            </a:r>
            <a:r>
              <a:rPr lang="en-US" sz="4000" dirty="0">
                <a:solidFill>
                  <a:srgbClr val="000000"/>
                </a:solidFill>
                <a:latin typeface="Garamond" panose="02020404030301010803" pitchFamily="18" charset="0"/>
              </a:rPr>
              <a:t>226 </a:t>
            </a:r>
            <a:r>
              <a:rPr lang="en-US" sz="40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participants in 3 months.</a:t>
            </a:r>
            <a:endParaRPr lang="en-US" sz="40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571500" indent="-571500" fontAlgn="base"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600 </a:t>
            </a:r>
            <a:r>
              <a:rPr lang="en-US" sz="4000" dirty="0">
                <a:solidFill>
                  <a:srgbClr val="000000"/>
                </a:solidFill>
                <a:latin typeface="Garamond" panose="02020404030301010803" pitchFamily="18" charset="0"/>
              </a:rPr>
              <a:t>screening </a:t>
            </a:r>
            <a:r>
              <a:rPr lang="en-US" sz="40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sentences were used to </a:t>
            </a:r>
            <a:r>
              <a:rPr lang="en-US" sz="4000" dirty="0">
                <a:solidFill>
                  <a:srgbClr val="000000"/>
                </a:solidFill>
                <a:latin typeface="Garamond" panose="02020404030301010803" pitchFamily="18" charset="0"/>
              </a:rPr>
              <a:t>detect </a:t>
            </a:r>
            <a:r>
              <a:rPr lang="en-US" sz="40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spammer and low-quality </a:t>
            </a:r>
            <a:r>
              <a:rPr lang="en-US" sz="4000" dirty="0">
                <a:solidFill>
                  <a:srgbClr val="000000"/>
                </a:solidFill>
                <a:latin typeface="Garamond" panose="02020404030301010803" pitchFamily="18" charset="0"/>
              </a:rPr>
              <a:t>participants.</a:t>
            </a:r>
          </a:p>
          <a:p>
            <a:pPr marL="571500" indent="-571500" fontAlgn="base"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Sentences agreed by </a:t>
            </a:r>
            <a:r>
              <a:rPr lang="en-US" sz="4000" dirty="0">
                <a:solidFill>
                  <a:srgbClr val="000000"/>
                </a:solidFill>
                <a:latin typeface="Garamond" panose="02020404030301010803" pitchFamily="18" charset="0"/>
              </a:rPr>
              <a:t>2 top-quality </a:t>
            </a:r>
            <a:r>
              <a:rPr lang="en-US" sz="40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participants</a:t>
            </a:r>
            <a:r>
              <a:rPr lang="en-US" sz="40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were used as ground truth.</a:t>
            </a:r>
            <a:endParaRPr lang="en-US" sz="40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pic>
        <p:nvPicPr>
          <p:cNvPr id="85" name="Picture 84" descr="C:\Users\tremayne\Downloads\qrcode.28953934.png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0782" y="6188495"/>
            <a:ext cx="1907630" cy="242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" name="Picture 2" descr="Screenshot from 2015-09-16 02:15:19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7237" y="9509918"/>
            <a:ext cx="8229600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454713"/>
              </p:ext>
            </p:extLst>
          </p:nvPr>
        </p:nvGraphicFramePr>
        <p:xfrm>
          <a:off x="16048037" y="10287159"/>
          <a:ext cx="4217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5872"/>
                <a:gridCol w="2212116"/>
              </a:tblGrid>
              <a:tr h="406495"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latin typeface="Garamond" panose="02020404030301010803" pitchFamily="18" charset="0"/>
                        </a:rPr>
                        <a:t>Class</a:t>
                      </a:r>
                      <a:endParaRPr lang="en-US" sz="3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Garamond" panose="02020404030301010803" pitchFamily="18" charset="0"/>
                        </a:rPr>
                        <a:t>Count</a:t>
                      </a:r>
                      <a:endParaRPr lang="en-US" sz="3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  <a:tr h="406495"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latin typeface="Garamond" panose="02020404030301010803" pitchFamily="18" charset="0"/>
                        </a:rPr>
                        <a:t>CFS</a:t>
                      </a:r>
                      <a:endParaRPr lang="en-US" sz="3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Garamond" panose="02020404030301010803" pitchFamily="18" charset="0"/>
                        </a:rPr>
                        <a:t>1673</a:t>
                      </a:r>
                      <a:endParaRPr lang="en-US" sz="3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  <a:tr h="406495"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latin typeface="Garamond" panose="02020404030301010803" pitchFamily="18" charset="0"/>
                        </a:rPr>
                        <a:t>UFS</a:t>
                      </a:r>
                      <a:endParaRPr lang="en-US" sz="3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Garamond" panose="02020404030301010803" pitchFamily="18" charset="0"/>
                        </a:rPr>
                        <a:t>482</a:t>
                      </a:r>
                      <a:endParaRPr lang="en-US" sz="3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  <a:tr h="406495">
                <a:tc>
                  <a:txBody>
                    <a:bodyPr/>
                    <a:lstStyle/>
                    <a:p>
                      <a:r>
                        <a:rPr lang="en-US" sz="3000" dirty="0" smtClean="0">
                          <a:latin typeface="Garamond" panose="02020404030301010803" pitchFamily="18" charset="0"/>
                        </a:rPr>
                        <a:t>NFS</a:t>
                      </a:r>
                      <a:endParaRPr lang="en-US" sz="3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latin typeface="Garamond" panose="02020404030301010803" pitchFamily="18" charset="0"/>
                        </a:rPr>
                        <a:t>5860</a:t>
                      </a:r>
                      <a:endParaRPr lang="en-US" sz="3000" dirty="0">
                        <a:latin typeface="Garamond" panose="020204040303010108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8" name="Rectangle 87"/>
          <p:cNvSpPr/>
          <p:nvPr/>
        </p:nvSpPr>
        <p:spPr>
          <a:xfrm>
            <a:off x="15362237" y="12740978"/>
            <a:ext cx="13944600" cy="892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dirty="0" smtClean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Feature Extraction &amp; Selection</a:t>
            </a:r>
            <a:endParaRPr lang="en-US" sz="6000" dirty="0">
              <a:solidFill>
                <a:schemeClr val="tx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89" name="Subtitle 2"/>
          <p:cNvSpPr txBox="1">
            <a:spLocks/>
          </p:cNvSpPr>
          <p:nvPr/>
        </p:nvSpPr>
        <p:spPr>
          <a:xfrm>
            <a:off x="17581864" y="15206331"/>
            <a:ext cx="9505345" cy="8771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just" defTabSz="68604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I was in a </a:t>
            </a:r>
            <a:r>
              <a:rPr kumimoji="0" lang="en-US" sz="30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state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where my legislature was </a:t>
            </a:r>
            <a:r>
              <a:rPr kumimoji="0" lang="en-US" sz="3000" b="0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87</a:t>
            </a:r>
            <a:r>
              <a:rPr kumimoji="0" lang="en-US" sz="3000" b="0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percent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n-US" sz="3000" b="0" i="0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Democrat.</a:t>
            </a:r>
            <a:endParaRPr kumimoji="0" lang="en-US" sz="3000" b="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90" name="Subtitle 2"/>
          <p:cNvSpPr txBox="1">
            <a:spLocks/>
          </p:cNvSpPr>
          <p:nvPr/>
        </p:nvSpPr>
        <p:spPr>
          <a:xfrm>
            <a:off x="22834246" y="16775077"/>
            <a:ext cx="2003061" cy="99628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solidFill>
                  <a:srgbClr val="EE8200"/>
                </a:solidFill>
                <a:latin typeface="Garamond" pitchFamily="18" charset="0"/>
              </a:rPr>
              <a:t>Entity Type: </a:t>
            </a:r>
          </a:p>
          <a:p>
            <a:r>
              <a:rPr lang="en-US" sz="3000" dirty="0" smtClean="0">
                <a:solidFill>
                  <a:schemeClr val="tx1"/>
                </a:solidFill>
                <a:latin typeface="Garamond" pitchFamily="18" charset="0"/>
              </a:rPr>
              <a:t>Quantity</a:t>
            </a:r>
            <a:endParaRPr lang="en-US" sz="300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91" name="Subtitle 2"/>
          <p:cNvSpPr txBox="1">
            <a:spLocks/>
          </p:cNvSpPr>
          <p:nvPr/>
        </p:nvSpPr>
        <p:spPr>
          <a:xfrm>
            <a:off x="18010842" y="16775077"/>
            <a:ext cx="2971799" cy="8962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solidFill>
                  <a:srgbClr val="EE8200"/>
                </a:solidFill>
                <a:latin typeface="Garamond" pitchFamily="18" charset="0"/>
              </a:rPr>
              <a:t>Part-of-Speech: </a:t>
            </a:r>
          </a:p>
          <a:p>
            <a:r>
              <a:rPr lang="en-US" sz="3000" dirty="0" smtClean="0">
                <a:solidFill>
                  <a:schemeClr val="tx1"/>
                </a:solidFill>
                <a:latin typeface="Garamond" pitchFamily="18" charset="0"/>
              </a:rPr>
              <a:t>Noun</a:t>
            </a:r>
            <a:endParaRPr lang="en-US" sz="300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92" name="Subtitle 2"/>
          <p:cNvSpPr txBox="1">
            <a:spLocks/>
          </p:cNvSpPr>
          <p:nvPr/>
        </p:nvSpPr>
        <p:spPr>
          <a:xfrm>
            <a:off x="24727710" y="16775077"/>
            <a:ext cx="2261594" cy="8962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solidFill>
                  <a:srgbClr val="EE8200"/>
                </a:solidFill>
                <a:latin typeface="Garamond" pitchFamily="18" charset="0"/>
              </a:rPr>
              <a:t>Concept: </a:t>
            </a:r>
          </a:p>
          <a:p>
            <a:r>
              <a:rPr lang="en-US" sz="3000" dirty="0" smtClean="0">
                <a:solidFill>
                  <a:schemeClr val="tx1"/>
                </a:solidFill>
                <a:latin typeface="Garamond" pitchFamily="18" charset="0"/>
              </a:rPr>
              <a:t>United States</a:t>
            </a:r>
            <a:endParaRPr lang="en-US" sz="3000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93" name="Subtitle 2"/>
          <p:cNvSpPr txBox="1">
            <a:spLocks/>
          </p:cNvSpPr>
          <p:nvPr/>
        </p:nvSpPr>
        <p:spPr>
          <a:xfrm>
            <a:off x="18112581" y="13929518"/>
            <a:ext cx="2736056" cy="9431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dirty="0" smtClean="0">
                <a:solidFill>
                  <a:srgbClr val="EE8200"/>
                </a:solidFill>
                <a:latin typeface="Garamond" pitchFamily="18" charset="0"/>
              </a:rPr>
              <a:t>Sentiment: </a:t>
            </a:r>
            <a:r>
              <a:rPr lang="en-US" sz="3000" dirty="0" smtClean="0">
                <a:solidFill>
                  <a:schemeClr val="tx1"/>
                </a:solidFill>
                <a:latin typeface="Garamond" pitchFamily="18" charset="0"/>
              </a:rPr>
              <a:t>0.032</a:t>
            </a:r>
            <a:endParaRPr lang="en-US" sz="3000" dirty="0">
              <a:solidFill>
                <a:schemeClr val="tx1"/>
              </a:solidFill>
              <a:latin typeface="Garamond" pitchFamily="18" charset="0"/>
            </a:endParaRPr>
          </a:p>
        </p:txBody>
      </p:sp>
      <p:cxnSp>
        <p:nvCxnSpPr>
          <p:cNvPr id="94" name="Elbow Connector 93"/>
          <p:cNvCxnSpPr>
            <a:stCxn id="89" idx="1"/>
            <a:endCxn id="93" idx="1"/>
          </p:cNvCxnSpPr>
          <p:nvPr/>
        </p:nvCxnSpPr>
        <p:spPr>
          <a:xfrm rot="10800000" flipH="1">
            <a:off x="17581863" y="14401114"/>
            <a:ext cx="530717" cy="1243776"/>
          </a:xfrm>
          <a:prstGeom prst="bentConnector3">
            <a:avLst>
              <a:gd name="adj1" fmla="val -43074"/>
            </a:avLst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Subtitle 2"/>
          <p:cNvSpPr txBox="1">
            <a:spLocks/>
          </p:cNvSpPr>
          <p:nvPr/>
        </p:nvSpPr>
        <p:spPr>
          <a:xfrm>
            <a:off x="21534436" y="13824527"/>
            <a:ext cx="6369269" cy="9431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000" dirty="0" smtClean="0">
                <a:solidFill>
                  <a:srgbClr val="EE8200"/>
                </a:solidFill>
                <a:latin typeface="Garamond" pitchFamily="18" charset="0"/>
              </a:rPr>
              <a:t>Words: </a:t>
            </a:r>
          </a:p>
          <a:p>
            <a:pPr algn="l"/>
            <a:r>
              <a:rPr lang="en-US" sz="3000" dirty="0" smtClean="0">
                <a:solidFill>
                  <a:schemeClr val="tx1"/>
                </a:solidFill>
                <a:latin typeface="Garamond" pitchFamily="18" charset="0"/>
              </a:rPr>
              <a:t>state, legislature, 87, percent, democrat</a:t>
            </a:r>
            <a:endParaRPr lang="en-US" sz="3000" dirty="0">
              <a:solidFill>
                <a:schemeClr val="tx1"/>
              </a:solidFill>
              <a:latin typeface="Garamond" pitchFamily="18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19496742" y="15785127"/>
            <a:ext cx="0" cy="103724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23363236" y="14767719"/>
            <a:ext cx="0" cy="43861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23833372" y="15779082"/>
            <a:ext cx="0" cy="103724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25846304" y="16102037"/>
            <a:ext cx="0" cy="67304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236" y="17968119"/>
            <a:ext cx="8458201" cy="4343400"/>
          </a:xfrm>
          <a:prstGeom prst="rect">
            <a:avLst/>
          </a:prstGeom>
        </p:spPr>
      </p:pic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62669"/>
              </p:ext>
            </p:extLst>
          </p:nvPr>
        </p:nvGraphicFramePr>
        <p:xfrm>
          <a:off x="24277638" y="17968119"/>
          <a:ext cx="5029199" cy="4399832"/>
        </p:xfrm>
        <a:graphic>
          <a:graphicData uri="http://schemas.openxmlformats.org/drawingml/2006/table">
            <a:tbl>
              <a:tblPr/>
              <a:tblGrid>
                <a:gridCol w="1760220"/>
                <a:gridCol w="3268979"/>
              </a:tblGrid>
              <a:tr h="53432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Word</a:t>
                      </a:r>
                      <a:endParaRPr lang="en-US" sz="30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2779" marR="92779" marT="92779" marB="92779" anchor="ctr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percent; </a:t>
                      </a:r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people</a:t>
                      </a:r>
                      <a:endParaRPr lang="en-US" sz="30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2779" marR="92779" marT="92779" marB="92779" anchor="ctr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POS tag</a:t>
                      </a:r>
                      <a:endParaRPr lang="en-US" sz="30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2779" marR="92779" marT="92779" marB="92779" anchor="ctr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noun; cardinal number</a:t>
                      </a:r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;</a:t>
                      </a:r>
                      <a:endParaRPr lang="en-US" sz="30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2779" marR="92779" marT="92779" marB="92779" anchor="ctr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Entity</a:t>
                      </a:r>
                      <a:r>
                        <a:rPr lang="en-US" sz="3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 Type</a:t>
                      </a:r>
                      <a:endParaRPr lang="en-US" sz="30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2779" marR="92779" marT="92779" marB="92779" anchor="ctr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Quantity; Country</a:t>
                      </a:r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;</a:t>
                      </a:r>
                      <a:endParaRPr lang="en-US" sz="30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2779" marR="92779" marT="92779" marB="92779" anchor="ctr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9447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Concept</a:t>
                      </a:r>
                      <a:endParaRPr lang="en-US" sz="30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2779" marR="92779" marT="92779" marB="92779" anchor="ctr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United States Senate; Barack Obama</a:t>
                      </a:r>
                      <a:endParaRPr lang="en-US" sz="30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2779" marR="92779" marT="92779" marB="92779" anchor="ctr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68796"/>
              </p:ext>
            </p:extLst>
          </p:nvPr>
        </p:nvGraphicFramePr>
        <p:xfrm>
          <a:off x="15362236" y="23745117"/>
          <a:ext cx="6877050" cy="2590800"/>
        </p:xfrm>
        <a:graphic>
          <a:graphicData uri="http://schemas.openxmlformats.org/drawingml/2006/table">
            <a:tbl>
              <a:tblPr/>
              <a:tblGrid>
                <a:gridCol w="1157319"/>
                <a:gridCol w="2063115"/>
                <a:gridCol w="1375410"/>
                <a:gridCol w="2281206"/>
              </a:tblGrid>
              <a:tr h="381000">
                <a:tc>
                  <a:txBody>
                    <a:bodyPr/>
                    <a:lstStyle/>
                    <a:p>
                      <a:pPr fontAlgn="t"/>
                      <a:r>
                        <a:rPr lang="en-US" sz="3000" dirty="0">
                          <a:effectLst/>
                          <a:latin typeface="Garamond" panose="02020404030301010803" pitchFamily="18" charset="0"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Precision</a:t>
                      </a:r>
                      <a:endParaRPr lang="en-US" sz="30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Recall</a:t>
                      </a:r>
                      <a:endParaRPr lang="en-US" sz="300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F-measure</a:t>
                      </a:r>
                      <a:endParaRPr lang="en-US" sz="30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NFS</a:t>
                      </a:r>
                      <a:endParaRPr lang="en-US" sz="30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0.90</a:t>
                      </a:r>
                      <a:endParaRPr lang="en-US" sz="30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0.96</a:t>
                      </a:r>
                      <a:endParaRPr lang="en-US" sz="300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0.93</a:t>
                      </a:r>
                      <a:endParaRPr lang="en-US" sz="30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UFS</a:t>
                      </a:r>
                      <a:endParaRPr lang="en-US" sz="300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0.65</a:t>
                      </a:r>
                      <a:endParaRPr lang="en-US" sz="300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0.26</a:t>
                      </a:r>
                      <a:endParaRPr lang="en-US" sz="300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0.37</a:t>
                      </a:r>
                      <a:endParaRPr lang="en-US" sz="30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CFS</a:t>
                      </a:r>
                      <a:endParaRPr lang="en-US" sz="300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0.79</a:t>
                      </a:r>
                      <a:endParaRPr lang="en-US" sz="30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0.74</a:t>
                      </a:r>
                      <a:endParaRPr lang="en-US" sz="30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0.77</a:t>
                      </a:r>
                      <a:endParaRPr lang="en-US" sz="30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9" name="Rectangle 68"/>
          <p:cNvSpPr/>
          <p:nvPr/>
        </p:nvSpPr>
        <p:spPr>
          <a:xfrm>
            <a:off x="15362236" y="22635369"/>
            <a:ext cx="13944600" cy="892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dirty="0" smtClean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Evaluation</a:t>
            </a:r>
            <a:endParaRPr lang="en-US" sz="6000" dirty="0">
              <a:solidFill>
                <a:schemeClr val="tx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89771"/>
              </p:ext>
            </p:extLst>
          </p:nvPr>
        </p:nvGraphicFramePr>
        <p:xfrm>
          <a:off x="23820436" y="23745117"/>
          <a:ext cx="5486400" cy="3538452"/>
        </p:xfrm>
        <a:graphic>
          <a:graphicData uri="http://schemas.openxmlformats.org/drawingml/2006/table">
            <a:tbl>
              <a:tblPr/>
              <a:tblGrid>
                <a:gridCol w="813348"/>
                <a:gridCol w="2336526"/>
                <a:gridCol w="2336526"/>
              </a:tblGrid>
              <a:tr h="5151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K</a:t>
                      </a:r>
                      <a:endParaRPr lang="en-US" sz="3000" b="1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66271" marR="66271" marT="66271" marB="66271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P@K</a:t>
                      </a:r>
                      <a:endParaRPr lang="en-US" sz="3000" b="1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66271" marR="66271" marT="66271" marB="66271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NDCG@K</a:t>
                      </a:r>
                      <a:endParaRPr lang="en-US" sz="3000" b="1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66271" marR="66271" marT="66271" marB="66271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25</a:t>
                      </a:r>
                      <a:endParaRPr lang="en-US" sz="300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66271" marR="66271" marT="66271" marB="66271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</a:t>
                      </a:r>
                      <a:endParaRPr lang="en-US" sz="300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66271" marR="66271" marT="66271" marB="66271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</a:t>
                      </a:r>
                      <a:endParaRPr lang="en-US" sz="30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66271" marR="66271" marT="66271" marB="66271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50</a:t>
                      </a:r>
                      <a:endParaRPr lang="en-US" sz="300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66271" marR="66271" marT="66271" marB="66271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</a:t>
                      </a:r>
                      <a:endParaRPr lang="en-US" sz="300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66271" marR="66271" marT="66271" marB="66271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</a:t>
                      </a:r>
                      <a:endParaRPr lang="en-US" sz="300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66271" marR="66271" marT="66271" marB="66271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100</a:t>
                      </a:r>
                      <a:endParaRPr lang="en-US" sz="300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66271" marR="66271" marT="66271" marB="66271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0.960</a:t>
                      </a:r>
                      <a:endParaRPr lang="en-US" sz="30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66271" marR="66271" marT="66271" marB="66271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0.970</a:t>
                      </a:r>
                      <a:endParaRPr lang="en-US" sz="300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66271" marR="66271" marT="66271" marB="66271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200</a:t>
                      </a:r>
                      <a:endParaRPr lang="en-US" sz="300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66271" marR="66271" marT="66271" marB="66271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0.940</a:t>
                      </a:r>
                      <a:endParaRPr lang="en-US" sz="300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66271" marR="66271" marT="66271" marB="66271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0.951</a:t>
                      </a:r>
                      <a:endParaRPr lang="en-US" sz="300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66271" marR="66271" marT="66271" marB="66271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300</a:t>
                      </a:r>
                      <a:endParaRPr lang="en-US" sz="300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66271" marR="66271" marT="66271" marB="66271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0.853</a:t>
                      </a:r>
                      <a:endParaRPr lang="en-US" sz="300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66271" marR="66271" marT="66271" marB="66271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Garamond" panose="02020404030301010803" pitchFamily="18" charset="0"/>
                        </a:rPr>
                        <a:t>0.881</a:t>
                      </a:r>
                      <a:endParaRPr lang="en-US" sz="3000" dirty="0"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66271" marR="66271" marT="66271" marB="66271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3" name="Picture 18" descr="NSF.png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6712" y="39889933"/>
            <a:ext cx="2065837" cy="206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362237" y="26653743"/>
            <a:ext cx="141561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Garamond" panose="02020404030301010803" pitchFamily="18" charset="0"/>
              </a:rPr>
              <a:t>4 fold cross validation.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Garamond" panose="02020404030301010803" pitchFamily="18" charset="0"/>
              </a:rPr>
              <a:t>Algorithms: Naïve Bayes, Random Forest, Support Vector Machine.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dirty="0" smtClean="0">
                <a:latin typeface="Garamond" panose="02020404030301010803" pitchFamily="18" charset="0"/>
              </a:rPr>
              <a:t>Support Vector Machine generally outperformed others.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US" sz="4000" dirty="0">
              <a:latin typeface="Garamond" panose="02020404030301010803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5362235" y="28652944"/>
            <a:ext cx="13944600" cy="8925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0" dirty="0" smtClean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Prototype: idir.uta.edu/ClaimBuster</a:t>
            </a:r>
            <a:endParaRPr lang="en-US" sz="6000" dirty="0">
              <a:solidFill>
                <a:schemeClr val="tx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2235" y="29626720"/>
            <a:ext cx="13944600" cy="961598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03705" y="30493221"/>
            <a:ext cx="16002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7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504</Words>
  <Application>Microsoft Office PowerPoint</Application>
  <PresentationFormat>Custom</PresentationFormat>
  <Paragraphs>134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naeemul</dc:creator>
  <cp:lastModifiedBy>Chengkai Li</cp:lastModifiedBy>
  <cp:revision>55</cp:revision>
  <dcterms:created xsi:type="dcterms:W3CDTF">2015-10-07T10:54:12Z</dcterms:created>
  <dcterms:modified xsi:type="dcterms:W3CDTF">2015-10-16T13:42:07Z</dcterms:modified>
</cp:coreProperties>
</file>