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5"/>
    <p:sldMasterId id="2147483756" r:id="rId6"/>
  </p:sldMasterIdLst>
  <p:notesMasterIdLst>
    <p:notesMasterId r:id="rId31"/>
  </p:notesMasterIdLst>
  <p:handoutMasterIdLst>
    <p:handoutMasterId r:id="rId32"/>
  </p:handoutMasterIdLst>
  <p:sldIdLst>
    <p:sldId id="376" r:id="rId7"/>
    <p:sldId id="968" r:id="rId8"/>
    <p:sldId id="969" r:id="rId9"/>
    <p:sldId id="970" r:id="rId10"/>
    <p:sldId id="971" r:id="rId11"/>
    <p:sldId id="972" r:id="rId12"/>
    <p:sldId id="973" r:id="rId13"/>
    <p:sldId id="974" r:id="rId14"/>
    <p:sldId id="975" r:id="rId15"/>
    <p:sldId id="976" r:id="rId16"/>
    <p:sldId id="977" r:id="rId17"/>
    <p:sldId id="881" r:id="rId18"/>
    <p:sldId id="885" r:id="rId19"/>
    <p:sldId id="978" r:id="rId20"/>
    <p:sldId id="953" r:id="rId21"/>
    <p:sldId id="979" r:id="rId22"/>
    <p:sldId id="980" r:id="rId23"/>
    <p:sldId id="982" r:id="rId24"/>
    <p:sldId id="949" r:id="rId25"/>
    <p:sldId id="914" r:id="rId26"/>
    <p:sldId id="801" r:id="rId27"/>
    <p:sldId id="967" r:id="rId28"/>
    <p:sldId id="983" r:id="rId29"/>
    <p:sldId id="981" r:id="rId30"/>
  </p:sldIdLst>
  <p:sldSz cx="9144000" cy="6858000" type="screen4x3"/>
  <p:notesSz cx="6858000" cy="9144000"/>
  <p:defaultTex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376"/>
            <p14:sldId id="968"/>
            <p14:sldId id="969"/>
            <p14:sldId id="970"/>
            <p14:sldId id="971"/>
            <p14:sldId id="972"/>
            <p14:sldId id="973"/>
            <p14:sldId id="974"/>
            <p14:sldId id="975"/>
            <p14:sldId id="976"/>
            <p14:sldId id="977"/>
            <p14:sldId id="881"/>
            <p14:sldId id="885"/>
            <p14:sldId id="978"/>
            <p14:sldId id="953"/>
            <p14:sldId id="979"/>
            <p14:sldId id="980"/>
            <p14:sldId id="982"/>
            <p14:sldId id="949"/>
            <p14:sldId id="914"/>
            <p14:sldId id="801"/>
            <p14:sldId id="967"/>
            <p14:sldId id="983"/>
            <p14:sldId id="98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BFBFB"/>
    <a:srgbClr val="929292"/>
    <a:srgbClr val="EE8200"/>
    <a:srgbClr val="0064B1"/>
    <a:srgbClr val="F58026"/>
    <a:srgbClr val="F28500"/>
    <a:srgbClr val="83B80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12" autoAdjust="0"/>
    <p:restoredTop sz="98368" autoAdjust="0"/>
  </p:normalViewPr>
  <p:slideViewPr>
    <p:cSldViewPr snapToGrid="0">
      <p:cViewPr>
        <p:scale>
          <a:sx n="115" d="100"/>
          <a:sy n="115" d="100"/>
        </p:scale>
        <p:origin x="-96" y="-72"/>
      </p:cViewPr>
      <p:guideLst>
        <p:guide orient="horz" pos="147"/>
        <p:guide orient="horz" pos="4171"/>
        <p:guide orient="horz" pos="2173"/>
        <p:guide orient="horz" pos="3112"/>
        <p:guide orient="horz" pos="3165"/>
        <p:guide orient="horz" pos="912"/>
        <p:guide orient="horz" pos="1235"/>
        <p:guide orient="horz" pos="2227"/>
        <p:guide orient="horz" pos="1287"/>
        <p:guide orient="horz" pos="4051"/>
        <p:guide orient="horz" pos="4101"/>
        <p:guide orient="horz" pos="348"/>
        <p:guide orient="horz" pos="291"/>
        <p:guide pos="2853"/>
        <p:guide pos="1918"/>
        <p:guide pos="4729"/>
        <p:guide pos="981"/>
        <p:guide pos="3840"/>
        <p:guide pos="1032"/>
        <p:guide pos="1970"/>
        <p:guide pos="2904"/>
        <p:guide pos="3795"/>
        <p:guide pos="4779"/>
        <p:guide pos="5662"/>
        <p:guide pos="246"/>
        <p:guide pos="5716"/>
        <p:guide pos="98"/>
        <p:guide pos="45"/>
        <p:guide pos="5530"/>
      </p:guideLst>
    </p:cSldViewPr>
  </p:slideViewPr>
  <p:outlineViewPr>
    <p:cViewPr>
      <p:scale>
        <a:sx n="33" d="100"/>
        <a:sy n="33" d="100"/>
      </p:scale>
      <p:origin x="0" y="11478"/>
    </p:cViewPr>
  </p:outlin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102" d="100"/>
          <a:sy n="102" d="100"/>
        </p:scale>
        <p:origin x="-342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10/2/2015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10/2/2015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686047" rtl="0" eaLnBrk="1" latinLnBrk="0" hangingPunct="1">
      <a:lnSpc>
        <a:spcPct val="90000"/>
      </a:lnSpc>
      <a:spcAft>
        <a:spcPts val="250"/>
      </a:spcAft>
      <a:defRPr sz="700" kern="1200">
        <a:solidFill>
          <a:schemeClr val="tx1"/>
        </a:solidFill>
        <a:latin typeface="Segoe UI" pitchFamily="34" charset="0"/>
        <a:ea typeface="+mn-ea"/>
        <a:cs typeface="+mn-cs"/>
      </a:defRPr>
    </a:lvl1pPr>
    <a:lvl2pPr marL="159800" indent="-7940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2pPr>
    <a:lvl3pPr marL="246151"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3pPr>
    <a:lvl4pPr marL="362279" indent="-11017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4pPr>
    <a:lvl5pPr marL="461534"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5pPr>
    <a:lvl6pPr marL="1715118" algn="l" defTabSz="686047" rtl="0" eaLnBrk="1" latinLnBrk="0" hangingPunct="1">
      <a:defRPr sz="900" kern="1200">
        <a:solidFill>
          <a:schemeClr val="tx1"/>
        </a:solidFill>
        <a:latin typeface="+mn-lt"/>
        <a:ea typeface="+mn-ea"/>
        <a:cs typeface="+mn-cs"/>
      </a:defRPr>
    </a:lvl6pPr>
    <a:lvl7pPr marL="2058140" algn="l" defTabSz="686047" rtl="0" eaLnBrk="1" latinLnBrk="0" hangingPunct="1">
      <a:defRPr sz="900" kern="1200">
        <a:solidFill>
          <a:schemeClr val="tx1"/>
        </a:solidFill>
        <a:latin typeface="+mn-lt"/>
        <a:ea typeface="+mn-ea"/>
        <a:cs typeface="+mn-cs"/>
      </a:defRPr>
    </a:lvl7pPr>
    <a:lvl8pPr marL="2401164" algn="l" defTabSz="686047" rtl="0" eaLnBrk="1" latinLnBrk="0" hangingPunct="1">
      <a:defRPr sz="900" kern="1200">
        <a:solidFill>
          <a:schemeClr val="tx1"/>
        </a:solidFill>
        <a:latin typeface="+mn-lt"/>
        <a:ea typeface="+mn-ea"/>
        <a:cs typeface="+mn-cs"/>
      </a:defRPr>
    </a:lvl8pPr>
    <a:lvl9pPr marL="2744188" algn="l" defTabSz="68604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3919946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3919946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66479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1"/>
            <a:ext cx="8363938" cy="809965"/>
          </a:xfrm>
        </p:spPr>
        <p:txBody>
          <a:bodyPr/>
          <a:lstStyle>
            <a:lvl1pPr marL="0" indent="0">
              <a:spcBef>
                <a:spcPts val="0"/>
              </a:spcBef>
              <a:spcAft>
                <a:spcPts val="675"/>
              </a:spcAft>
              <a:buNone/>
              <a:defRPr sz="3200" spc="-100" baseline="0">
                <a:latin typeface="Garamond" panose="02020404030301010803" pitchFamily="18" charset="0"/>
              </a:defRPr>
            </a:lvl1pPr>
            <a:lvl2pPr marL="0" indent="0">
              <a:spcBef>
                <a:spcPts val="0"/>
              </a:spcBef>
              <a:spcAft>
                <a:spcPts val="300"/>
              </a:spcAft>
              <a:buNone/>
              <a:defRPr sz="2000" spc="-50" baseline="0">
                <a:latin typeface="Garamond" panose="02020404030301010803" pitchFamily="18" charset="0"/>
              </a:defRPr>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4117153672"/>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2041525"/>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3117241"/>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21577804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Blank Color 1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664797"/>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9436" y="1447801"/>
            <a:ext cx="8363938" cy="1966692"/>
          </a:xfrm>
          <a:ln>
            <a:solidFill>
              <a:schemeClr val="accent1"/>
            </a:solidFill>
          </a:ln>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9436" y="1447801"/>
            <a:ext cx="8363938" cy="19666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2041525"/>
            <a:ext cx="8423524" cy="997196"/>
          </a:xfrm>
        </p:spPr>
        <p:txBody>
          <a:bodyPr/>
          <a:lstStyle>
            <a:lvl1pPr marL="0" indent="0">
              <a:buNone/>
              <a:defRPr sz="7200" i="0" spc="-75" baseline="0">
                <a:gradFill>
                  <a:gsLst>
                    <a:gs pos="0">
                      <a:schemeClr val="tx1"/>
                    </a:gs>
                    <a:gs pos="100000">
                      <a:schemeClr val="tx1"/>
                    </a:gs>
                  </a:gsLst>
                  <a:lin ang="5400000" scaled="0"/>
                </a:gradFill>
                <a:latin typeface="Garamond" panose="02020404030301010803" pitchFamily="18" charset="0"/>
              </a:defRPr>
            </a:lvl1pPr>
          </a:lstStyle>
          <a:p>
            <a:pPr lvl="0"/>
            <a:r>
              <a:rPr lang="en-US" dirty="0" smtClean="0"/>
              <a:t>Click to edit title style</a:t>
            </a:r>
          </a:p>
        </p:txBody>
      </p:sp>
      <p:sp>
        <p:nvSpPr>
          <p:cNvPr id="9" name="Text Placeholder 8"/>
          <p:cNvSpPr>
            <a:spLocks noGrp="1"/>
          </p:cNvSpPr>
          <p:nvPr>
            <p:ph type="body" sz="quarter" idx="11" hasCustomPrompt="1"/>
          </p:nvPr>
        </p:nvSpPr>
        <p:spPr>
          <a:xfrm>
            <a:off x="384673" y="3117240"/>
            <a:ext cx="5636696" cy="443198"/>
          </a:xfrm>
        </p:spPr>
        <p:txBody>
          <a:bodyPr/>
          <a:lstStyle>
            <a:lvl1pPr marL="0" indent="0">
              <a:buNone/>
              <a:defRPr spc="-75" baseline="0">
                <a:gradFill>
                  <a:gsLst>
                    <a:gs pos="0">
                      <a:schemeClr val="tx1"/>
                    </a:gs>
                    <a:gs pos="100000">
                      <a:schemeClr val="tx1"/>
                    </a:gs>
                  </a:gsLst>
                  <a:lin ang="5400000" scaled="0"/>
                </a:gradFill>
                <a:latin typeface="Garamond" panose="02020404030301010803" pitchFamily="18" charset="0"/>
              </a:defRPr>
            </a:lvl1pPr>
          </a:lstStyle>
          <a:p>
            <a:pPr lvl="0"/>
            <a:r>
              <a:rPr lang="en-US" dirty="0" smtClean="0"/>
              <a:t>Speaker Title</a:t>
            </a:r>
            <a:endParaRPr lang="en-US" dirty="0"/>
          </a:p>
        </p:txBody>
      </p:sp>
    </p:spTree>
    <p:extLst>
      <p:ext uri="{BB962C8B-B14F-4D97-AF65-F5344CB8AC3E}">
        <p14:creationId xmlns:p14="http://schemas.microsoft.com/office/powerpoint/2010/main" val="199568750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2041525"/>
            <a:ext cx="8423524" cy="997196"/>
          </a:xfrm>
        </p:spPr>
        <p:txBody>
          <a:bodyPr/>
          <a:lstStyle>
            <a:lvl1pPr marL="0" indent="0">
              <a:buNone/>
              <a:defRPr sz="7200" i="0" spc="-75" baseline="0">
                <a:gradFill>
                  <a:gsLst>
                    <a:gs pos="0">
                      <a:schemeClr val="tx1"/>
                    </a:gs>
                    <a:gs pos="100000">
                      <a:schemeClr val="tx1"/>
                    </a:gs>
                  </a:gsLst>
                  <a:lin ang="5400000" scaled="0"/>
                </a:gradFill>
                <a:latin typeface="Garamond" panose="02020404030301010803" pitchFamily="18" charset="0"/>
              </a:defRPr>
            </a:lvl1pPr>
          </a:lstStyle>
          <a:p>
            <a:pPr lvl="0"/>
            <a:r>
              <a:rPr lang="en-US" dirty="0" smtClean="0"/>
              <a:t>Click to edit title style</a:t>
            </a:r>
          </a:p>
        </p:txBody>
      </p:sp>
      <p:sp>
        <p:nvSpPr>
          <p:cNvPr id="4" name="Text Placeholder 8"/>
          <p:cNvSpPr>
            <a:spLocks noGrp="1"/>
          </p:cNvSpPr>
          <p:nvPr>
            <p:ph type="body" sz="quarter" idx="11" hasCustomPrompt="1"/>
          </p:nvPr>
        </p:nvSpPr>
        <p:spPr>
          <a:xfrm>
            <a:off x="384673" y="3117241"/>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175552859"/>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2041525"/>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3117241"/>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181041558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chemeClr val="accent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2041525"/>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3117241"/>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9162486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theme" Target="../theme/theme2.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9438" y="1447801"/>
            <a:ext cx="8363937" cy="196669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39" r:id="rId4"/>
    <p:sldLayoutId id="2147483740" r:id="rId5"/>
  </p:sldLayoutIdLst>
  <p:transition>
    <p:fade/>
  </p:transition>
  <p:timing>
    <p:tnLst>
      <p:par>
        <p:cTn id="1" dur="indefinite" restart="never" nodeType="tmRoot"/>
      </p:par>
    </p:tnLst>
  </p:timing>
  <p:hf hdr="0" ftr="0" dt="0"/>
  <p:txStyles>
    <p:titleStyle>
      <a:lvl1pPr algn="l" defTabSz="686047" rtl="0" eaLnBrk="1" latinLnBrk="0" hangingPunct="1">
        <a:lnSpc>
          <a:spcPct val="90000"/>
        </a:lnSpc>
        <a:spcBef>
          <a:spcPct val="0"/>
        </a:spcBef>
        <a:buNone/>
        <a:defRPr lang="en-US" sz="4800" b="0" kern="1200" cap="none" spc="-100" baseline="0" dirty="0" smtClean="0">
          <a:ln w="3175">
            <a:noFill/>
          </a:ln>
          <a:solidFill>
            <a:schemeClr val="accent5">
              <a:lumMod val="75000"/>
            </a:schemeClr>
          </a:solidFill>
          <a:effectLst/>
          <a:latin typeface="Garamond" panose="02020404030301010803" pitchFamily="18" charset="0"/>
          <a:ea typeface="+mn-ea"/>
          <a:cs typeface="Arial" charset="0"/>
        </a:defRPr>
      </a:lvl1pPr>
    </p:titleStyle>
    <p:bodyStyle>
      <a:lvl1pPr marL="457200" indent="-457200" algn="l" defTabSz="686047" rtl="0" eaLnBrk="1" latinLnBrk="0" hangingPunct="1">
        <a:lnSpc>
          <a:spcPct val="90000"/>
        </a:lnSpc>
        <a:spcBef>
          <a:spcPct val="20000"/>
        </a:spcBef>
        <a:buSzPct val="90000"/>
        <a:buFont typeface="Courier New" panose="02070309020205020404" pitchFamily="49" charset="0"/>
        <a:buChar char="o"/>
        <a:defRPr sz="3200" kern="1200">
          <a:solidFill>
            <a:srgbClr val="EE8200"/>
          </a:solidFill>
          <a:latin typeface="Garamond" panose="02020404030301010803" pitchFamily="18" charset="0"/>
          <a:ea typeface="+mn-ea"/>
          <a:cs typeface="+mn-cs"/>
        </a:defRPr>
      </a:lvl1pPr>
      <a:lvl2pPr marL="472868" indent="-213207" algn="l" defTabSz="686047" rtl="0" eaLnBrk="1" latinLnBrk="0" hangingPunct="1">
        <a:lnSpc>
          <a:spcPct val="90000"/>
        </a:lnSpc>
        <a:spcBef>
          <a:spcPct val="20000"/>
        </a:spcBef>
        <a:buSzPct val="90000"/>
        <a:buFont typeface="Courier New" panose="02070309020205020404" pitchFamily="49" charset="0"/>
        <a:buChar char="o"/>
        <a:tabLst>
          <a:tab pos="472868" algn="l"/>
        </a:tabLst>
        <a:defRPr sz="2800" kern="1200">
          <a:solidFill>
            <a:schemeClr val="tx1"/>
          </a:solidFill>
          <a:latin typeface="Garamond" panose="02020404030301010803" pitchFamily="18" charset="0"/>
          <a:ea typeface="+mn-ea"/>
          <a:cs typeface="+mn-cs"/>
        </a:defRPr>
      </a:lvl2pPr>
      <a:lvl3pPr marL="686074" indent="-213207" algn="l" defTabSz="686047" rtl="0" eaLnBrk="1" latinLnBrk="0" hangingPunct="1">
        <a:lnSpc>
          <a:spcPct val="90000"/>
        </a:lnSpc>
        <a:spcBef>
          <a:spcPct val="20000"/>
        </a:spcBef>
        <a:buSzPct val="90000"/>
        <a:buFont typeface="Courier New" panose="02070309020205020404" pitchFamily="49" charset="0"/>
        <a:buChar char="o"/>
        <a:defRPr sz="2400" kern="1200">
          <a:solidFill>
            <a:schemeClr val="tx1"/>
          </a:solidFill>
          <a:latin typeface="Garamond" panose="02020404030301010803" pitchFamily="18" charset="0"/>
          <a:ea typeface="+mn-ea"/>
          <a:cs typeface="+mn-cs"/>
        </a:defRPr>
      </a:lvl3pPr>
      <a:lvl4pPr marL="1112489" indent="-167946"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solidFill>
            <a:schemeClr val="tx1"/>
          </a:solidFill>
          <a:latin typeface="Garamond" panose="02020404030301010803" pitchFamily="18" charset="0"/>
          <a:ea typeface="+mn-ea"/>
          <a:cs typeface="+mn-cs"/>
        </a:defRPr>
      </a:lvl4pPr>
      <a:lvl5pPr marL="1285199" indent="-172710" algn="l" defTabSz="686047" rtl="0" eaLnBrk="1" latinLnBrk="0" hangingPunct="1">
        <a:lnSpc>
          <a:spcPct val="90000"/>
        </a:lnSpc>
        <a:spcBef>
          <a:spcPct val="20000"/>
        </a:spcBef>
        <a:buSzPct val="90000"/>
        <a:buFont typeface="Courier New" panose="02070309020205020404" pitchFamily="49" charset="0"/>
        <a:buChar char="o"/>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9438" y="1447801"/>
            <a:ext cx="8363937" cy="196669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Lst>
  <p:transition>
    <p:fade/>
  </p:transition>
  <p:timing>
    <p:tnLst>
      <p:par>
        <p:cTn id="1" dur="indefinite" restart="never" nodeType="tmRoot"/>
      </p:par>
    </p:tnLst>
  </p:timing>
  <p:hf hdr="0" ftr="0" dt="0"/>
  <p:txStyles>
    <p:titleStyle>
      <a:lvl1pPr algn="l" defTabSz="686047" rtl="0" eaLnBrk="1" latinLnBrk="0" hangingPunct="1">
        <a:lnSpc>
          <a:spcPct val="90000"/>
        </a:lnSpc>
        <a:spcBef>
          <a:spcPct val="0"/>
        </a:spcBef>
        <a:buNone/>
        <a:defRPr lang="en-US" sz="4800" b="0" kern="1200" cap="none" spc="-7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Garamond" panose="02020404030301010803" pitchFamily="18" charset="0"/>
          <a:ea typeface="+mn-ea"/>
          <a:cs typeface="Arial" charset="0"/>
        </a:defRPr>
      </a:lvl1pPr>
    </p:titleStyle>
    <p:bodyStyle>
      <a:lvl1pPr marL="0" indent="0" algn="l" defTabSz="686047" rtl="0" eaLnBrk="1" latinLnBrk="0" hangingPunct="1">
        <a:lnSpc>
          <a:spcPct val="90000"/>
        </a:lnSpc>
        <a:spcBef>
          <a:spcPct val="20000"/>
        </a:spcBef>
        <a:buSzPct val="90000"/>
        <a:buFont typeface="Arial" pitchFamily="34" charset="0"/>
        <a:buNone/>
        <a:defRPr sz="32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1pPr>
      <a:lvl2pPr marL="472868" indent="-213207" algn="l" defTabSz="686047" rtl="0" eaLnBrk="1" latinLnBrk="0" hangingPunct="1">
        <a:lnSpc>
          <a:spcPct val="90000"/>
        </a:lnSpc>
        <a:spcBef>
          <a:spcPct val="20000"/>
        </a:spcBef>
        <a:buSzPct val="90000"/>
        <a:buFont typeface="Courier New" panose="02070309020205020404" pitchFamily="49" charset="0"/>
        <a:buChar char="o"/>
        <a:tabLst>
          <a:tab pos="472868" algn="l"/>
        </a:tabLst>
        <a:defRPr sz="28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2pPr>
      <a:lvl3pPr marL="686074" indent="-213207" algn="l" defTabSz="686047" rtl="0" eaLnBrk="1" latinLnBrk="0" hangingPunct="1">
        <a:lnSpc>
          <a:spcPct val="90000"/>
        </a:lnSpc>
        <a:spcBef>
          <a:spcPct val="20000"/>
        </a:spcBef>
        <a:buSzPct val="90000"/>
        <a:buFont typeface="Courier New" panose="02070309020205020404" pitchFamily="49" charset="0"/>
        <a:buChar char="o"/>
        <a:defRPr sz="24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3pPr>
      <a:lvl4pPr marL="1112489" indent="-167946"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4pPr>
      <a:lvl5pPr marL="1285199" indent="-172710" algn="l" defTabSz="686047" rtl="0" eaLnBrk="1" latinLnBrk="0" hangingPunct="1">
        <a:lnSpc>
          <a:spcPct val="90000"/>
        </a:lnSpc>
        <a:spcBef>
          <a:spcPct val="20000"/>
        </a:spcBef>
        <a:buSzPct val="90000"/>
        <a:buFont typeface="Courier New" panose="02070309020205020404" pitchFamily="49" charset="0"/>
        <a:buChar char="o"/>
        <a:defRPr sz="18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hyperlink" Target="http://www.debates.org/index.php?page=debate-transcript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bit.ly/claimbuster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bit.ly/1KWUlAL" TargetMode="External"/><Relationship Id="rId1" Type="http://schemas.openxmlformats.org/officeDocument/2006/relationships/slideLayout" Target="../slideLayouts/slideLayout3.xml"/><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idir.uta.edu/index.php/File:NSF.pn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9.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8026"/>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44916" y="1822867"/>
            <a:ext cx="8560544" cy="498598"/>
          </a:xfrm>
        </p:spPr>
        <p:txBody>
          <a:bodyPr/>
          <a:lstStyle/>
          <a:p>
            <a:r>
              <a:rPr lang="en-US" sz="3600" b="1" dirty="0">
                <a:solidFill>
                  <a:srgbClr val="0064B1"/>
                </a:solidFill>
                <a:latin typeface="Garamond" panose="02020404030301010803" pitchFamily="18" charset="0"/>
              </a:rPr>
              <a:t>The Quest to Automate Fact-Checking</a:t>
            </a:r>
          </a:p>
        </p:txBody>
      </p:sp>
      <p:sp>
        <p:nvSpPr>
          <p:cNvPr id="7" name="Text Placeholder 6"/>
          <p:cNvSpPr>
            <a:spLocks noGrp="1"/>
          </p:cNvSpPr>
          <p:nvPr>
            <p:ph type="body" sz="quarter" idx="11"/>
          </p:nvPr>
        </p:nvSpPr>
        <p:spPr>
          <a:xfrm>
            <a:off x="354854" y="3473301"/>
            <a:ext cx="8480802" cy="1969770"/>
          </a:xfrm>
        </p:spPr>
        <p:txBody>
          <a:bodyPr/>
          <a:lstStyle/>
          <a:p>
            <a:r>
              <a:rPr lang="en-US" sz="2000" dirty="0" err="1" smtClean="0">
                <a:solidFill>
                  <a:schemeClr val="bg1"/>
                </a:solidFill>
                <a:latin typeface="Garamond" panose="02020404030301010803" pitchFamily="18" charset="0"/>
              </a:rPr>
              <a:t>Naeemul</a:t>
            </a:r>
            <a:r>
              <a:rPr lang="en-US" sz="2000" dirty="0" smtClean="0">
                <a:solidFill>
                  <a:schemeClr val="bg1"/>
                </a:solidFill>
                <a:latin typeface="Garamond" panose="02020404030301010803" pitchFamily="18" charset="0"/>
              </a:rPr>
              <a:t> Hassan </a:t>
            </a:r>
            <a:r>
              <a:rPr lang="en-US" sz="2000" baseline="30000" dirty="0" smtClean="0">
                <a:solidFill>
                  <a:schemeClr val="bg1"/>
                </a:solidFill>
                <a:latin typeface="Garamond" panose="02020404030301010803" pitchFamily="18" charset="0"/>
              </a:rPr>
              <a:t>1</a:t>
            </a:r>
            <a:r>
              <a:rPr lang="en-US" sz="2000" dirty="0" smtClean="0">
                <a:solidFill>
                  <a:schemeClr val="bg1"/>
                </a:solidFill>
                <a:latin typeface="Garamond" panose="02020404030301010803" pitchFamily="18" charset="0"/>
              </a:rPr>
              <a:t>, </a:t>
            </a:r>
            <a:r>
              <a:rPr lang="en-US" sz="2000" dirty="0">
                <a:solidFill>
                  <a:schemeClr val="bg1"/>
                </a:solidFill>
                <a:latin typeface="Garamond" panose="02020404030301010803" pitchFamily="18" charset="0"/>
              </a:rPr>
              <a:t>Bill </a:t>
            </a:r>
            <a:r>
              <a:rPr lang="en-US" sz="2000" dirty="0" smtClean="0">
                <a:solidFill>
                  <a:schemeClr val="bg1"/>
                </a:solidFill>
                <a:latin typeface="Garamond" panose="02020404030301010803" pitchFamily="18" charset="0"/>
              </a:rPr>
              <a:t>Adair </a:t>
            </a:r>
            <a:r>
              <a:rPr lang="en-US" sz="2000" baseline="30000" dirty="0" smtClean="0">
                <a:solidFill>
                  <a:schemeClr val="bg1"/>
                </a:solidFill>
                <a:latin typeface="Garamond" panose="02020404030301010803" pitchFamily="18" charset="0"/>
              </a:rPr>
              <a:t>2</a:t>
            </a:r>
            <a:r>
              <a:rPr lang="en-US" sz="2000" dirty="0" smtClean="0">
                <a:solidFill>
                  <a:schemeClr val="bg1"/>
                </a:solidFill>
                <a:latin typeface="Garamond" panose="02020404030301010803" pitchFamily="18" charset="0"/>
              </a:rPr>
              <a:t>, </a:t>
            </a:r>
            <a:r>
              <a:rPr lang="en-US" sz="2000" dirty="0">
                <a:solidFill>
                  <a:schemeClr val="bg1"/>
                </a:solidFill>
                <a:latin typeface="Garamond" panose="02020404030301010803" pitchFamily="18" charset="0"/>
              </a:rPr>
              <a:t>James T. </a:t>
            </a:r>
            <a:r>
              <a:rPr lang="en-US" sz="2000" dirty="0" smtClean="0">
                <a:solidFill>
                  <a:schemeClr val="bg1"/>
                </a:solidFill>
                <a:latin typeface="Garamond" panose="02020404030301010803" pitchFamily="18" charset="0"/>
              </a:rPr>
              <a:t>Hamilton </a:t>
            </a:r>
            <a:r>
              <a:rPr lang="en-US" sz="2000" baseline="30000" dirty="0" smtClean="0">
                <a:solidFill>
                  <a:schemeClr val="bg1"/>
                </a:solidFill>
                <a:latin typeface="Garamond" panose="02020404030301010803" pitchFamily="18" charset="0"/>
              </a:rPr>
              <a:t>3</a:t>
            </a:r>
            <a:r>
              <a:rPr lang="en-US" sz="2000" dirty="0" smtClean="0">
                <a:solidFill>
                  <a:schemeClr val="bg1"/>
                </a:solidFill>
                <a:latin typeface="Garamond" panose="02020404030301010803" pitchFamily="18" charset="0"/>
              </a:rPr>
              <a:t>, </a:t>
            </a:r>
          </a:p>
          <a:p>
            <a:r>
              <a:rPr lang="en-US" sz="2000" dirty="0" smtClean="0">
                <a:solidFill>
                  <a:schemeClr val="bg1"/>
                </a:solidFill>
                <a:latin typeface="Garamond" panose="02020404030301010803" pitchFamily="18" charset="0"/>
              </a:rPr>
              <a:t>Chengkai Li </a:t>
            </a:r>
            <a:r>
              <a:rPr lang="en-US" sz="2000" baseline="30000" dirty="0" smtClean="0">
                <a:solidFill>
                  <a:schemeClr val="bg1"/>
                </a:solidFill>
                <a:latin typeface="Garamond" panose="02020404030301010803" pitchFamily="18" charset="0"/>
              </a:rPr>
              <a:t>1</a:t>
            </a:r>
            <a:r>
              <a:rPr lang="en-US" sz="2000" dirty="0" smtClean="0">
                <a:solidFill>
                  <a:schemeClr val="bg1"/>
                </a:solidFill>
                <a:latin typeface="Garamond" panose="02020404030301010803" pitchFamily="18" charset="0"/>
              </a:rPr>
              <a:t>, Mark Tremayne</a:t>
            </a:r>
            <a:r>
              <a:rPr lang="en-US" sz="2000" baseline="30000" dirty="0" smtClean="0">
                <a:solidFill>
                  <a:schemeClr val="bg1"/>
                </a:solidFill>
                <a:latin typeface="Garamond" panose="02020404030301010803" pitchFamily="18" charset="0"/>
              </a:rPr>
              <a:t>1</a:t>
            </a:r>
            <a:r>
              <a:rPr lang="en-US" sz="2000" dirty="0" smtClean="0">
                <a:solidFill>
                  <a:schemeClr val="bg1"/>
                </a:solidFill>
                <a:latin typeface="Garamond" panose="02020404030301010803" pitchFamily="18" charset="0"/>
              </a:rPr>
              <a:t>, </a:t>
            </a:r>
            <a:r>
              <a:rPr lang="en-US" sz="2000" dirty="0">
                <a:solidFill>
                  <a:schemeClr val="bg1"/>
                </a:solidFill>
                <a:latin typeface="Garamond" panose="02020404030301010803" pitchFamily="18" charset="0"/>
              </a:rPr>
              <a:t>Jun </a:t>
            </a:r>
            <a:r>
              <a:rPr lang="en-US" sz="2000" dirty="0" smtClean="0">
                <a:solidFill>
                  <a:schemeClr val="bg1"/>
                </a:solidFill>
                <a:latin typeface="Garamond" panose="02020404030301010803" pitchFamily="18" charset="0"/>
              </a:rPr>
              <a:t>Yang </a:t>
            </a:r>
            <a:r>
              <a:rPr lang="en-US" sz="2000" baseline="30000" dirty="0" smtClean="0">
                <a:solidFill>
                  <a:schemeClr val="bg1"/>
                </a:solidFill>
                <a:latin typeface="Garamond" panose="02020404030301010803" pitchFamily="18" charset="0"/>
              </a:rPr>
              <a:t>2</a:t>
            </a:r>
            <a:r>
              <a:rPr lang="en-US" sz="2000" dirty="0" smtClean="0">
                <a:solidFill>
                  <a:schemeClr val="bg1"/>
                </a:solidFill>
                <a:latin typeface="Garamond" panose="02020404030301010803" pitchFamily="18" charset="0"/>
              </a:rPr>
              <a:t>, </a:t>
            </a:r>
            <a:r>
              <a:rPr lang="en-US" sz="2000" dirty="0">
                <a:solidFill>
                  <a:schemeClr val="bg1"/>
                </a:solidFill>
                <a:latin typeface="Garamond" panose="02020404030301010803" pitchFamily="18" charset="0"/>
              </a:rPr>
              <a:t>Cong </a:t>
            </a:r>
            <a:r>
              <a:rPr lang="en-US" sz="2000" dirty="0" smtClean="0">
                <a:solidFill>
                  <a:schemeClr val="bg1"/>
                </a:solidFill>
                <a:latin typeface="Garamond" panose="02020404030301010803" pitchFamily="18" charset="0"/>
              </a:rPr>
              <a:t>Yu </a:t>
            </a:r>
            <a:r>
              <a:rPr lang="en-US" sz="2000" baseline="30000" dirty="0" smtClean="0">
                <a:solidFill>
                  <a:schemeClr val="bg1"/>
                </a:solidFill>
                <a:latin typeface="Garamond" panose="02020404030301010803" pitchFamily="18" charset="0"/>
              </a:rPr>
              <a:t>4</a:t>
            </a:r>
            <a:endParaRPr lang="en-US" sz="2000" dirty="0">
              <a:solidFill>
                <a:schemeClr val="bg1"/>
              </a:solidFill>
              <a:latin typeface="Garamond" panose="02020404030301010803" pitchFamily="18" charset="0"/>
            </a:endParaRPr>
          </a:p>
          <a:p>
            <a:endParaRPr lang="en-US" sz="2000" dirty="0">
              <a:solidFill>
                <a:schemeClr val="bg1"/>
              </a:solidFill>
              <a:latin typeface="Garamond" panose="02020404030301010803" pitchFamily="18" charset="0"/>
            </a:endParaRPr>
          </a:p>
          <a:p>
            <a:r>
              <a:rPr lang="en-US" sz="2000" dirty="0" smtClean="0">
                <a:solidFill>
                  <a:schemeClr val="bg1"/>
                </a:solidFill>
                <a:latin typeface="Garamond" panose="02020404030301010803" pitchFamily="18" charset="0"/>
              </a:rPr>
              <a:t>University </a:t>
            </a:r>
            <a:r>
              <a:rPr lang="en-US" sz="2000" dirty="0">
                <a:solidFill>
                  <a:schemeClr val="bg1"/>
                </a:solidFill>
                <a:latin typeface="Garamond" panose="02020404030301010803" pitchFamily="18" charset="0"/>
              </a:rPr>
              <a:t>of Texas at </a:t>
            </a:r>
            <a:r>
              <a:rPr lang="en-US" sz="2000" dirty="0" smtClean="0">
                <a:solidFill>
                  <a:schemeClr val="bg1"/>
                </a:solidFill>
                <a:latin typeface="Garamond" panose="02020404030301010803" pitchFamily="18" charset="0"/>
              </a:rPr>
              <a:t>Arlington </a:t>
            </a:r>
            <a:r>
              <a:rPr lang="en-US" sz="2000" baseline="30000" dirty="0" smtClean="0">
                <a:solidFill>
                  <a:schemeClr val="bg1"/>
                </a:solidFill>
                <a:latin typeface="Garamond" panose="02020404030301010803" pitchFamily="18" charset="0"/>
              </a:rPr>
              <a:t>1</a:t>
            </a:r>
            <a:r>
              <a:rPr lang="en-US" sz="2000" dirty="0" smtClean="0">
                <a:solidFill>
                  <a:schemeClr val="bg1"/>
                </a:solidFill>
                <a:latin typeface="Garamond" panose="02020404030301010803" pitchFamily="18" charset="0"/>
              </a:rPr>
              <a:t>, Duke University </a:t>
            </a:r>
            <a:r>
              <a:rPr lang="en-US" sz="2000" baseline="30000" dirty="0" smtClean="0">
                <a:solidFill>
                  <a:schemeClr val="bg1"/>
                </a:solidFill>
                <a:latin typeface="Garamond" panose="02020404030301010803" pitchFamily="18" charset="0"/>
              </a:rPr>
              <a:t>2</a:t>
            </a:r>
            <a:r>
              <a:rPr lang="en-US" sz="2000" dirty="0" smtClean="0">
                <a:solidFill>
                  <a:schemeClr val="bg1"/>
                </a:solidFill>
                <a:latin typeface="Garamond" panose="02020404030301010803" pitchFamily="18" charset="0"/>
              </a:rPr>
              <a:t>, Stanford University </a:t>
            </a:r>
            <a:r>
              <a:rPr lang="en-US" sz="2000" baseline="30000" dirty="0" smtClean="0">
                <a:solidFill>
                  <a:schemeClr val="bg1"/>
                </a:solidFill>
                <a:latin typeface="Garamond" panose="02020404030301010803" pitchFamily="18" charset="0"/>
              </a:rPr>
              <a:t>3</a:t>
            </a:r>
            <a:r>
              <a:rPr lang="en-US" sz="2000" dirty="0" smtClean="0">
                <a:solidFill>
                  <a:schemeClr val="bg1"/>
                </a:solidFill>
                <a:latin typeface="Garamond" panose="02020404030301010803" pitchFamily="18" charset="0"/>
              </a:rPr>
              <a:t>, </a:t>
            </a:r>
            <a:r>
              <a:rPr lang="en-US" sz="2000" dirty="0">
                <a:solidFill>
                  <a:schemeClr val="bg1"/>
                </a:solidFill>
                <a:latin typeface="Garamond" panose="02020404030301010803" pitchFamily="18" charset="0"/>
              </a:rPr>
              <a:t>Google </a:t>
            </a:r>
            <a:r>
              <a:rPr lang="en-US" sz="2000" dirty="0" smtClean="0">
                <a:solidFill>
                  <a:schemeClr val="bg1"/>
                </a:solidFill>
                <a:latin typeface="Garamond" panose="02020404030301010803" pitchFamily="18" charset="0"/>
              </a:rPr>
              <a:t>Research </a:t>
            </a:r>
            <a:r>
              <a:rPr lang="en-US" sz="2000" baseline="30000" dirty="0" smtClean="0">
                <a:solidFill>
                  <a:schemeClr val="bg1"/>
                </a:solidFill>
                <a:latin typeface="Garamond" panose="02020404030301010803" pitchFamily="18" charset="0"/>
              </a:rPr>
              <a:t>4</a:t>
            </a:r>
            <a:endParaRPr lang="en-US" sz="2000" dirty="0">
              <a:solidFill>
                <a:schemeClr val="bg1"/>
              </a:solidFill>
              <a:latin typeface="Garamond" panose="02020404030301010803" pitchFamily="18" charset="0"/>
            </a:endParaRPr>
          </a:p>
          <a:p>
            <a:endParaRPr lang="en-US" sz="2000" dirty="0">
              <a:solidFill>
                <a:schemeClr val="bg1"/>
              </a:solidFill>
              <a:latin typeface="Garamond" panose="02020404030301010803" pitchFamily="18" charset="0"/>
            </a:endParaRPr>
          </a:p>
          <a:p>
            <a:r>
              <a:rPr lang="en-US" sz="2000" dirty="0" smtClean="0">
                <a:solidFill>
                  <a:schemeClr val="bg1"/>
                </a:solidFill>
                <a:latin typeface="Garamond" panose="02020404030301010803" pitchFamily="18" charset="0"/>
              </a:rPr>
              <a:t>2015 C+J, October 2-3, New York, NY</a:t>
            </a:r>
            <a:endParaRPr lang="en-US" sz="2000" dirty="0">
              <a:solidFill>
                <a:schemeClr val="bg1"/>
              </a:solidFill>
              <a:latin typeface="Garamond" panose="02020404030301010803" pitchFamily="18" charset="0"/>
            </a:endParaRPr>
          </a:p>
        </p:txBody>
      </p:sp>
    </p:spTree>
    <p:extLst>
      <p:ext uri="{BB962C8B-B14F-4D97-AF65-F5344CB8AC3E}">
        <p14:creationId xmlns:p14="http://schemas.microsoft.com/office/powerpoint/2010/main" val="2476923120"/>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1000" y="3644899"/>
            <a:ext cx="8382000" cy="1471172"/>
          </a:xfrm>
        </p:spPr>
        <p:txBody>
          <a:bodyPr/>
          <a:lstStyle/>
          <a:p>
            <a:pPr algn="ctr"/>
            <a:r>
              <a:rPr lang="en-US" dirty="0" smtClean="0">
                <a:solidFill>
                  <a:schemeClr val="bg1"/>
                </a:solidFill>
              </a:rPr>
              <a:t>ClaimBuster</a:t>
            </a:r>
          </a:p>
          <a:p>
            <a:pPr algn="ctr"/>
            <a:r>
              <a:rPr lang="en-US" sz="2800" dirty="0" smtClean="0">
                <a:solidFill>
                  <a:schemeClr val="bg1"/>
                </a:solidFill>
              </a:rPr>
              <a:t>Detects Check-worthy Factual Claims in </a:t>
            </a:r>
            <a:r>
              <a:rPr lang="en-US" sz="2800" dirty="0" smtClean="0">
                <a:solidFill>
                  <a:schemeClr val="bg1"/>
                </a:solidFill>
              </a:rPr>
              <a:t>Political Discourses</a:t>
            </a:r>
            <a:endParaRPr lang="en-US" sz="2800" dirty="0">
              <a:solidFill>
                <a:schemeClr val="bg1"/>
              </a:solidFill>
            </a:endParaRPr>
          </a:p>
        </p:txBody>
      </p:sp>
      <p:pic>
        <p:nvPicPr>
          <p:cNvPr id="1026" name="Picture 2" descr="http://idir-server2.uta.edu/claimbuster/static/img/claimbuster_wout_tex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143000"/>
            <a:ext cx="3123346" cy="2476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21807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pic>
        <p:nvPicPr>
          <p:cNvPr id="1026" name="Picture 2" descr="http://idir-server2.uta.edu/claimbuster/static/img/claimbuster_wout_tex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1068" y="2951713"/>
            <a:ext cx="773558" cy="6133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mages.clipartpanda.com/paper-clip-art-paper-clip-art-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2905514"/>
            <a:ext cx="544336" cy="7057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1684" y="3815644"/>
            <a:ext cx="1424869" cy="830997"/>
          </a:xfrm>
          <a:prstGeom prst="rect">
            <a:avLst/>
          </a:prstGeom>
          <a:noFill/>
        </p:spPr>
        <p:txBody>
          <a:bodyPr wrap="square" lIns="0" tIns="0" rIns="0" bIns="0" rtlCol="0">
            <a:spAutoFit/>
          </a:bodyPr>
          <a:lstStyle/>
          <a:p>
            <a:pPr algn="ctr"/>
            <a:r>
              <a:rPr lang="en-US" sz="1800" dirty="0" smtClean="0">
                <a:solidFill>
                  <a:srgbClr val="000000"/>
                </a:solidFill>
                <a:latin typeface="Garamond" panose="02020404030301010803" pitchFamily="18" charset="0"/>
              </a:rPr>
              <a:t>Presidential Debate Transcripts</a:t>
            </a:r>
          </a:p>
        </p:txBody>
      </p:sp>
      <p:sp>
        <p:nvSpPr>
          <p:cNvPr id="8" name="Can 7"/>
          <p:cNvSpPr/>
          <p:nvPr/>
        </p:nvSpPr>
        <p:spPr bwMode="auto">
          <a:xfrm>
            <a:off x="2648053" y="2804557"/>
            <a:ext cx="851591" cy="907666"/>
          </a:xfrm>
          <a:prstGeom prst="can">
            <a:avLst/>
          </a:prstGeom>
          <a:solidFill>
            <a:schemeClr val="tx1"/>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800" spc="-50" dirty="0" smtClean="0">
                <a:solidFill>
                  <a:srgbClr val="000000"/>
                </a:solidFill>
                <a:latin typeface="Garamond" panose="02020404030301010803" pitchFamily="18" charset="0"/>
                <a:ea typeface="Segoe UI" pitchFamily="34" charset="0"/>
                <a:cs typeface="Segoe UI" pitchFamily="34" charset="0"/>
              </a:rPr>
              <a:t>Ground Truth</a:t>
            </a:r>
            <a:endParaRPr lang="en-US" sz="1800" spc="-50" dirty="0">
              <a:solidFill>
                <a:srgbClr val="000000"/>
              </a:solidFill>
              <a:latin typeface="Garamond" panose="02020404030301010803" pitchFamily="18" charset="0"/>
              <a:ea typeface="Segoe UI" pitchFamily="34" charset="0"/>
              <a:cs typeface="Segoe UI" pitchFamily="34" charset="0"/>
            </a:endParaRPr>
          </a:p>
        </p:txBody>
      </p:sp>
      <p:sp>
        <p:nvSpPr>
          <p:cNvPr id="14" name="Text Placeholder 1"/>
          <p:cNvSpPr>
            <a:spLocks noGrp="1"/>
          </p:cNvSpPr>
          <p:nvPr>
            <p:ph type="body" sz="quarter" idx="10"/>
          </p:nvPr>
        </p:nvSpPr>
        <p:spPr>
          <a:xfrm>
            <a:off x="384673" y="457200"/>
            <a:ext cx="8423524" cy="559449"/>
          </a:xfrm>
        </p:spPr>
        <p:txBody>
          <a:bodyPr/>
          <a:lstStyle/>
          <a:p>
            <a:pPr algn="ctr"/>
            <a:r>
              <a:rPr lang="en-US" sz="4000" dirty="0" smtClean="0">
                <a:solidFill>
                  <a:srgbClr val="0064B1"/>
                </a:solidFill>
              </a:rPr>
              <a:t>Overview</a:t>
            </a:r>
            <a:endParaRPr lang="en-US" sz="4000" dirty="0">
              <a:solidFill>
                <a:srgbClr val="0064B1"/>
              </a:solidFill>
            </a:endParaRPr>
          </a:p>
        </p:txBody>
      </p:sp>
      <p:cxnSp>
        <p:nvCxnSpPr>
          <p:cNvPr id="10" name="Straight Arrow Connector 9"/>
          <p:cNvCxnSpPr>
            <a:stCxn id="1028" idx="3"/>
            <a:endCxn id="8" idx="2"/>
          </p:cNvCxnSpPr>
          <p:nvPr/>
        </p:nvCxnSpPr>
        <p:spPr>
          <a:xfrm>
            <a:off x="699911" y="3258390"/>
            <a:ext cx="1948142" cy="0"/>
          </a:xfrm>
          <a:prstGeom prst="straightConnector1">
            <a:avLst/>
          </a:prstGeom>
          <a:ln w="3810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035" name="Picture 11" descr="http://cdn.1001freedownloads.com/vector/thumb/89503/signore_gree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2084" y="2567233"/>
            <a:ext cx="203816" cy="33828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1" descr="http://cdn.1001freedownloads.com/vector/thumb/89503/signore_gree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5418" y="2567232"/>
            <a:ext cx="203816" cy="33828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1" descr="http://cdn.1001freedownloads.com/vector/thumb/89503/signore_gree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8752" y="2567231"/>
            <a:ext cx="203816" cy="33828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749217" y="2905514"/>
            <a:ext cx="1832806" cy="276999"/>
          </a:xfrm>
          <a:prstGeom prst="rect">
            <a:avLst/>
          </a:prstGeom>
          <a:noFill/>
        </p:spPr>
        <p:txBody>
          <a:bodyPr wrap="square" lIns="0" tIns="0" rIns="0" bIns="0" rtlCol="0">
            <a:spAutoFit/>
          </a:bodyPr>
          <a:lstStyle/>
          <a:p>
            <a:pPr algn="ctr"/>
            <a:r>
              <a:rPr lang="en-US" sz="1800" dirty="0" smtClean="0">
                <a:solidFill>
                  <a:srgbClr val="000000"/>
                </a:solidFill>
                <a:latin typeface="Garamond" panose="02020404030301010803" pitchFamily="18" charset="0"/>
              </a:rPr>
              <a:t>Human Annotation</a:t>
            </a:r>
          </a:p>
        </p:txBody>
      </p:sp>
      <p:sp>
        <p:nvSpPr>
          <p:cNvPr id="31" name="Rectangle 30"/>
          <p:cNvSpPr/>
          <p:nvPr/>
        </p:nvSpPr>
        <p:spPr bwMode="auto">
          <a:xfrm>
            <a:off x="5336763" y="2917568"/>
            <a:ext cx="831273" cy="681644"/>
          </a:xfrm>
          <a:prstGeom prst="rect">
            <a:avLst/>
          </a:prstGeom>
          <a:solidFill>
            <a:srgbClr val="FFFFFF"/>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800" spc="-50" dirty="0" smtClean="0">
                <a:solidFill>
                  <a:srgbClr val="000000"/>
                </a:solidFill>
                <a:latin typeface="Garamond" panose="02020404030301010803" pitchFamily="18" charset="0"/>
                <a:ea typeface="Segoe UI" pitchFamily="34" charset="0"/>
                <a:cs typeface="Segoe UI" pitchFamily="34" charset="0"/>
              </a:rPr>
              <a:t>Feature Vectors</a:t>
            </a:r>
            <a:endParaRPr lang="en-US" sz="1800" spc="-50" dirty="0">
              <a:solidFill>
                <a:srgbClr val="000000"/>
              </a:solidFill>
              <a:latin typeface="Garamond" panose="02020404030301010803" pitchFamily="18" charset="0"/>
              <a:ea typeface="Segoe UI" pitchFamily="34" charset="0"/>
              <a:cs typeface="Segoe UI" pitchFamily="34" charset="0"/>
            </a:endParaRPr>
          </a:p>
        </p:txBody>
      </p:sp>
      <p:cxnSp>
        <p:nvCxnSpPr>
          <p:cNvPr id="36" name="Straight Arrow Connector 35"/>
          <p:cNvCxnSpPr>
            <a:stCxn id="8" idx="4"/>
            <a:endCxn id="31" idx="1"/>
          </p:cNvCxnSpPr>
          <p:nvPr/>
        </p:nvCxnSpPr>
        <p:spPr>
          <a:xfrm>
            <a:off x="3499644" y="3258390"/>
            <a:ext cx="1837119" cy="0"/>
          </a:xfrm>
          <a:prstGeom prst="straightConnector1">
            <a:avLst/>
          </a:prstGeom>
          <a:ln w="3810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03957" y="2905315"/>
            <a:ext cx="1832806" cy="276999"/>
          </a:xfrm>
          <a:prstGeom prst="rect">
            <a:avLst/>
          </a:prstGeom>
          <a:noFill/>
        </p:spPr>
        <p:txBody>
          <a:bodyPr wrap="square" lIns="0" tIns="0" rIns="0" bIns="0" rtlCol="0">
            <a:spAutoFit/>
          </a:bodyPr>
          <a:lstStyle/>
          <a:p>
            <a:pPr algn="ctr"/>
            <a:r>
              <a:rPr lang="en-US" sz="1800" dirty="0" smtClean="0">
                <a:solidFill>
                  <a:srgbClr val="000000"/>
                </a:solidFill>
                <a:latin typeface="Garamond" panose="02020404030301010803" pitchFamily="18" charset="0"/>
              </a:rPr>
              <a:t>Feature Extraction</a:t>
            </a:r>
          </a:p>
        </p:txBody>
      </p:sp>
      <p:pic>
        <p:nvPicPr>
          <p:cNvPr id="1037" name="Picture 13" descr="https://sendgrid.com/blog/wp-content/uploads/2014/11/AlchemyAPI-logo-220-squar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1503" y="2346716"/>
            <a:ext cx="558599" cy="55859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1584" y="2387065"/>
            <a:ext cx="768925" cy="51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7" name="Straight Arrow Connector 46"/>
          <p:cNvCxnSpPr>
            <a:stCxn id="31" idx="3"/>
            <a:endCxn id="1026" idx="1"/>
          </p:cNvCxnSpPr>
          <p:nvPr/>
        </p:nvCxnSpPr>
        <p:spPr>
          <a:xfrm>
            <a:off x="6168036" y="3258390"/>
            <a:ext cx="1953032" cy="0"/>
          </a:xfrm>
          <a:prstGeom prst="straightConnector1">
            <a:avLst/>
          </a:prstGeom>
          <a:ln w="3810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226219" y="2905516"/>
            <a:ext cx="1832806" cy="276999"/>
          </a:xfrm>
          <a:prstGeom prst="rect">
            <a:avLst/>
          </a:prstGeom>
          <a:noFill/>
        </p:spPr>
        <p:txBody>
          <a:bodyPr wrap="square" lIns="0" tIns="0" rIns="0" bIns="0" rtlCol="0">
            <a:spAutoFit/>
          </a:bodyPr>
          <a:lstStyle/>
          <a:p>
            <a:pPr algn="ctr"/>
            <a:r>
              <a:rPr lang="en-US" sz="1800" dirty="0" smtClean="0">
                <a:solidFill>
                  <a:srgbClr val="000000"/>
                </a:solidFill>
                <a:latin typeface="Garamond" panose="02020404030301010803" pitchFamily="18" charset="0"/>
              </a:rPr>
              <a:t>Learning Algorithm</a:t>
            </a:r>
          </a:p>
        </p:txBody>
      </p:sp>
      <p:sp>
        <p:nvSpPr>
          <p:cNvPr id="50" name="Rectangle 49"/>
          <p:cNvSpPr/>
          <p:nvPr/>
        </p:nvSpPr>
        <p:spPr>
          <a:xfrm>
            <a:off x="7737787" y="3518729"/>
            <a:ext cx="1290739" cy="369332"/>
          </a:xfrm>
          <a:prstGeom prst="rect">
            <a:avLst/>
          </a:prstGeom>
        </p:spPr>
        <p:txBody>
          <a:bodyPr wrap="none">
            <a:spAutoFit/>
          </a:bodyPr>
          <a:lstStyle/>
          <a:p>
            <a:pPr algn="ctr"/>
            <a:r>
              <a:rPr lang="en-US" sz="1800" dirty="0">
                <a:solidFill>
                  <a:schemeClr val="bg1"/>
                </a:solidFill>
                <a:latin typeface="Garamond" panose="02020404030301010803" pitchFamily="18" charset="0"/>
              </a:rPr>
              <a:t>ClaimBuster</a:t>
            </a:r>
          </a:p>
        </p:txBody>
      </p:sp>
    </p:spTree>
    <p:extLst>
      <p:ext uri="{BB962C8B-B14F-4D97-AF65-F5344CB8AC3E}">
        <p14:creationId xmlns:p14="http://schemas.microsoft.com/office/powerpoint/2010/main" val="14466751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559449"/>
          </a:xfrm>
        </p:spPr>
        <p:txBody>
          <a:bodyPr/>
          <a:lstStyle/>
          <a:p>
            <a:pPr algn="ctr"/>
            <a:r>
              <a:rPr lang="en-US" sz="4000" dirty="0" smtClean="0"/>
              <a:t>Presidential Debate Transcript</a:t>
            </a:r>
            <a:endParaRPr lang="en-US" sz="4000" dirty="0">
              <a:solidFill>
                <a:srgbClr val="0064B1"/>
              </a:solidFill>
            </a:endParaRPr>
          </a:p>
        </p:txBody>
      </p:sp>
      <p:sp>
        <p:nvSpPr>
          <p:cNvPr id="3" name="Text Placeholder 2"/>
          <p:cNvSpPr>
            <a:spLocks noGrp="1"/>
          </p:cNvSpPr>
          <p:nvPr>
            <p:ph type="body" sz="quarter" idx="10"/>
          </p:nvPr>
        </p:nvSpPr>
        <p:spPr>
          <a:xfrm>
            <a:off x="389436" y="1247554"/>
            <a:ext cx="8573589" cy="1738938"/>
          </a:xfrm>
        </p:spPr>
        <p:txBody>
          <a:bodyPr/>
          <a:lstStyle/>
          <a:p>
            <a:pPr marL="342900" lvl="1" indent="-342900">
              <a:buFont typeface="Courier New" panose="02070309020205020404" pitchFamily="49" charset="0"/>
              <a:buChar char="o"/>
            </a:pPr>
            <a:r>
              <a:rPr lang="en-US" sz="3000" dirty="0" smtClean="0"/>
              <a:t>Source</a:t>
            </a:r>
            <a:r>
              <a:rPr lang="en-US" sz="3000" dirty="0"/>
              <a:t>: </a:t>
            </a:r>
            <a:r>
              <a:rPr lang="en-US" sz="2500" dirty="0">
                <a:hlinkClick r:id="rId3"/>
              </a:rPr>
              <a:t>http://www.debates.org/index.php?page=debate-transcripts</a:t>
            </a:r>
            <a:r>
              <a:rPr lang="en-US" sz="3000" dirty="0"/>
              <a:t> </a:t>
            </a:r>
          </a:p>
          <a:p>
            <a:pPr marL="342900" lvl="1" indent="-342900">
              <a:buFont typeface="Courier New" panose="02070309020205020404" pitchFamily="49" charset="0"/>
              <a:buChar char="o"/>
            </a:pPr>
            <a:r>
              <a:rPr lang="en-US" sz="3000" dirty="0"/>
              <a:t>All </a:t>
            </a:r>
            <a:r>
              <a:rPr lang="en-US" sz="3000" b="1" dirty="0"/>
              <a:t>30</a:t>
            </a:r>
            <a:r>
              <a:rPr lang="en-US" sz="3000" dirty="0"/>
              <a:t> debates (11 elections) in history: 1960, 1976—2012</a:t>
            </a:r>
          </a:p>
          <a:p>
            <a:pPr marL="342900" lvl="1" indent="-342900">
              <a:buFont typeface="Courier New" panose="02070309020205020404" pitchFamily="49" charset="0"/>
              <a:buChar char="o"/>
            </a:pPr>
            <a:r>
              <a:rPr lang="en-US" sz="3000" b="1" dirty="0"/>
              <a:t>20k</a:t>
            </a:r>
            <a:r>
              <a:rPr lang="en-US" sz="3000" dirty="0"/>
              <a:t> sentences by presidential candidates: removed very short (&lt; 5 words) </a:t>
            </a:r>
            <a:r>
              <a:rPr lang="en-US" sz="3000" dirty="0" smtClean="0"/>
              <a:t>sentences</a:t>
            </a:r>
          </a:p>
        </p:txBody>
      </p:sp>
      <p:pic>
        <p:nvPicPr>
          <p:cNvPr id="2051" name="Picture 3" descr="Screenshot from 2015-09-16 02:09:55.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722864" y="3666067"/>
            <a:ext cx="4127537" cy="246788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creenshot from 2015-09-16 02:04:59.png"/>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48922" y="3666066"/>
            <a:ext cx="4104638" cy="2388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6407372"/>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559449"/>
          </a:xfrm>
        </p:spPr>
        <p:txBody>
          <a:bodyPr/>
          <a:lstStyle/>
          <a:p>
            <a:pPr algn="ctr"/>
            <a:r>
              <a:rPr lang="en-US" sz="4000" dirty="0" smtClean="0"/>
              <a:t>Example of Sentences &amp; Problem Modeling</a:t>
            </a:r>
            <a:endParaRPr lang="en-US" sz="4000" dirty="0"/>
          </a:p>
        </p:txBody>
      </p:sp>
      <p:sp>
        <p:nvSpPr>
          <p:cNvPr id="6" name="Text Placeholder 2"/>
          <p:cNvSpPr>
            <a:spLocks noGrp="1"/>
          </p:cNvSpPr>
          <p:nvPr>
            <p:ph type="body" sz="quarter" idx="10"/>
          </p:nvPr>
        </p:nvSpPr>
        <p:spPr>
          <a:xfrm>
            <a:off x="389436" y="1447800"/>
            <a:ext cx="8363938" cy="3274230"/>
          </a:xfrm>
        </p:spPr>
        <p:txBody>
          <a:bodyPr/>
          <a:lstStyle/>
          <a:p>
            <a:r>
              <a:rPr lang="en-US" sz="2800" dirty="0" smtClean="0"/>
              <a:t>Important factual claims (CFS) </a:t>
            </a:r>
            <a:endParaRPr lang="en-US" sz="2800" dirty="0" smtClean="0">
              <a:solidFill>
                <a:schemeClr val="tx1"/>
              </a:solidFill>
            </a:endParaRPr>
          </a:p>
          <a:p>
            <a:r>
              <a:rPr lang="en-US" sz="2000" dirty="0" smtClean="0">
                <a:solidFill>
                  <a:schemeClr val="tx1"/>
                </a:solidFill>
              </a:rPr>
              <a:t>“</a:t>
            </a:r>
            <a:r>
              <a:rPr lang="en-US" sz="2000" dirty="0">
                <a:solidFill>
                  <a:schemeClr val="tx1"/>
                </a:solidFill>
              </a:rPr>
              <a:t>We spend less on the military today than at any time in </a:t>
            </a:r>
            <a:r>
              <a:rPr lang="en-US" sz="2000" dirty="0" smtClean="0">
                <a:solidFill>
                  <a:schemeClr val="tx1"/>
                </a:solidFill>
              </a:rPr>
              <a:t>our </a:t>
            </a:r>
            <a:r>
              <a:rPr lang="en-US" sz="2000" dirty="0">
                <a:solidFill>
                  <a:schemeClr val="tx1"/>
                </a:solidFill>
              </a:rPr>
              <a:t>history</a:t>
            </a:r>
            <a:r>
              <a:rPr lang="en-US" sz="2000" dirty="0" smtClean="0">
                <a:solidFill>
                  <a:schemeClr val="tx1"/>
                </a:solidFill>
              </a:rPr>
              <a:t>.”     “</a:t>
            </a:r>
            <a:r>
              <a:rPr lang="en-US" sz="2000" dirty="0">
                <a:solidFill>
                  <a:schemeClr val="tx1"/>
                </a:solidFill>
              </a:rPr>
              <a:t>The President’s position on gay marriage has changed</a:t>
            </a:r>
            <a:r>
              <a:rPr lang="en-US" sz="2000" dirty="0" smtClean="0">
                <a:solidFill>
                  <a:schemeClr val="tx1"/>
                </a:solidFill>
              </a:rPr>
              <a:t>.”     “</a:t>
            </a:r>
            <a:r>
              <a:rPr lang="en-US" sz="2000" dirty="0">
                <a:solidFill>
                  <a:schemeClr val="tx1"/>
                </a:solidFill>
              </a:rPr>
              <a:t>More people are unemployed today than four years ago</a:t>
            </a:r>
            <a:r>
              <a:rPr lang="en-US" sz="2000" dirty="0" smtClean="0">
                <a:solidFill>
                  <a:schemeClr val="tx1"/>
                </a:solidFill>
              </a:rPr>
              <a:t>.”</a:t>
            </a:r>
          </a:p>
          <a:p>
            <a:r>
              <a:rPr lang="en-US" sz="2800" dirty="0" smtClean="0"/>
              <a:t>Unimportant </a:t>
            </a:r>
            <a:r>
              <a:rPr lang="en-US" sz="2800" dirty="0"/>
              <a:t>factual </a:t>
            </a:r>
            <a:r>
              <a:rPr lang="en-US" sz="2800" dirty="0" smtClean="0"/>
              <a:t>claims (UFS)</a:t>
            </a:r>
            <a:endParaRPr lang="en-US" sz="2800" dirty="0">
              <a:solidFill>
                <a:schemeClr val="tx1"/>
              </a:solidFill>
            </a:endParaRPr>
          </a:p>
          <a:p>
            <a:r>
              <a:rPr lang="en-US" sz="2000" dirty="0" smtClean="0">
                <a:solidFill>
                  <a:schemeClr val="tx1"/>
                </a:solidFill>
              </a:rPr>
              <a:t>“</a:t>
            </a:r>
            <a:r>
              <a:rPr lang="en-US" sz="2000" dirty="0">
                <a:solidFill>
                  <a:schemeClr val="tx1"/>
                </a:solidFill>
              </a:rPr>
              <a:t>I was in Iowa yesterday</a:t>
            </a:r>
            <a:r>
              <a:rPr lang="en-US" sz="2000" dirty="0" smtClean="0">
                <a:solidFill>
                  <a:schemeClr val="tx1"/>
                </a:solidFill>
              </a:rPr>
              <a:t>.”    “</a:t>
            </a:r>
            <a:r>
              <a:rPr lang="en-US" sz="2000" dirty="0">
                <a:solidFill>
                  <a:schemeClr val="tx1"/>
                </a:solidFill>
              </a:rPr>
              <a:t>My mother enjoys </a:t>
            </a:r>
            <a:r>
              <a:rPr lang="en-US" sz="2000" dirty="0" smtClean="0">
                <a:solidFill>
                  <a:schemeClr val="tx1"/>
                </a:solidFill>
              </a:rPr>
              <a:t>cooking.”    “</a:t>
            </a:r>
            <a:r>
              <a:rPr lang="en-US" sz="2000" dirty="0">
                <a:solidFill>
                  <a:schemeClr val="tx1"/>
                </a:solidFill>
              </a:rPr>
              <a:t>I ran for President once before</a:t>
            </a:r>
            <a:r>
              <a:rPr lang="en-US" sz="2000" dirty="0" smtClean="0">
                <a:solidFill>
                  <a:schemeClr val="tx1"/>
                </a:solidFill>
              </a:rPr>
              <a:t>.”</a:t>
            </a:r>
          </a:p>
          <a:p>
            <a:r>
              <a:rPr lang="en-US" sz="2800" dirty="0" smtClean="0"/>
              <a:t>Sentences with no factual claims </a:t>
            </a:r>
            <a:r>
              <a:rPr lang="en-US" sz="2800" dirty="0"/>
              <a:t>[</a:t>
            </a:r>
            <a:r>
              <a:rPr lang="en-US" sz="2800" dirty="0" smtClean="0"/>
              <a:t>opinions, questions] (NFS)</a:t>
            </a:r>
            <a:endParaRPr lang="en-US" sz="2800" dirty="0" smtClean="0">
              <a:solidFill>
                <a:schemeClr val="tx1"/>
              </a:solidFill>
            </a:endParaRPr>
          </a:p>
          <a:p>
            <a:r>
              <a:rPr lang="en-US" sz="2000" dirty="0" smtClean="0">
                <a:solidFill>
                  <a:schemeClr val="tx1"/>
                </a:solidFill>
              </a:rPr>
              <a:t>“Iran must not get nuclear weapons.”    “7% unemployment is too high.”    “My opponent is wishy-washy.”    “I will be tough on crime.”    "Why should we do that?“    “Hello, New Hampshire!”    “Our plan is to reduce tax rate by 10%.”</a:t>
            </a:r>
            <a:endParaRPr lang="en-US" sz="2000" dirty="0">
              <a:solidFill>
                <a:schemeClr val="tx1"/>
              </a:solidFill>
            </a:endParaRPr>
          </a:p>
        </p:txBody>
      </p:sp>
      <p:sp>
        <p:nvSpPr>
          <p:cNvPr id="3" name="TextBox 2"/>
          <p:cNvSpPr txBox="1"/>
          <p:nvPr/>
        </p:nvSpPr>
        <p:spPr>
          <a:xfrm>
            <a:off x="1005839" y="4887869"/>
            <a:ext cx="7090757" cy="1538883"/>
          </a:xfrm>
          <a:prstGeom prst="rect">
            <a:avLst/>
          </a:prstGeom>
          <a:noFill/>
        </p:spPr>
        <p:txBody>
          <a:bodyPr wrap="square" lIns="0" tIns="0" rIns="0" bIns="0" rtlCol="0">
            <a:spAutoFit/>
          </a:bodyPr>
          <a:lstStyle/>
          <a:p>
            <a:pPr algn="ctr"/>
            <a:r>
              <a:rPr lang="en-US" sz="3000" dirty="0" smtClean="0">
                <a:solidFill>
                  <a:srgbClr val="000000"/>
                </a:solidFill>
                <a:latin typeface="Garamond" panose="02020404030301010803" pitchFamily="18" charset="0"/>
              </a:rPr>
              <a:t>Goal</a:t>
            </a:r>
          </a:p>
          <a:p>
            <a:pPr algn="ctr"/>
            <a:r>
              <a:rPr lang="en-US" sz="3000" dirty="0" smtClean="0">
                <a:solidFill>
                  <a:srgbClr val="000000"/>
                </a:solidFill>
                <a:latin typeface="Garamond" panose="02020404030301010803" pitchFamily="18" charset="0"/>
              </a:rPr>
              <a:t>Given a sentence, find the class it belongs to.</a:t>
            </a:r>
          </a:p>
          <a:p>
            <a:pPr algn="ctr"/>
            <a:endParaRPr lang="en-US" sz="1000" dirty="0">
              <a:solidFill>
                <a:srgbClr val="000000"/>
              </a:solidFill>
              <a:latin typeface="Garamond" panose="02020404030301010803" pitchFamily="18" charset="0"/>
            </a:endParaRPr>
          </a:p>
          <a:p>
            <a:pPr algn="ctr"/>
            <a:r>
              <a:rPr lang="en-US" sz="3000" dirty="0" smtClean="0">
                <a:solidFill>
                  <a:srgbClr val="000000"/>
                </a:solidFill>
                <a:latin typeface="Garamond" panose="02020404030301010803" pitchFamily="18" charset="0"/>
              </a:rPr>
              <a:t>A supervised learning problem</a:t>
            </a:r>
          </a:p>
        </p:txBody>
      </p:sp>
    </p:spTree>
    <p:extLst>
      <p:ext uri="{BB962C8B-B14F-4D97-AF65-F5344CB8AC3E}">
        <p14:creationId xmlns:p14="http://schemas.microsoft.com/office/powerpoint/2010/main" val="377505028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559449"/>
          </a:xfrm>
        </p:spPr>
        <p:txBody>
          <a:bodyPr/>
          <a:lstStyle/>
          <a:p>
            <a:pPr algn="ctr"/>
            <a:r>
              <a:rPr lang="en-US" sz="4000" dirty="0" smtClean="0"/>
              <a:t>Ground Truth Collection</a:t>
            </a:r>
            <a:endParaRPr lang="en-US" sz="4000" dirty="0"/>
          </a:p>
        </p:txBody>
      </p:sp>
      <p:sp>
        <p:nvSpPr>
          <p:cNvPr id="3" name="Text Placeholder 2"/>
          <p:cNvSpPr>
            <a:spLocks noGrp="1"/>
          </p:cNvSpPr>
          <p:nvPr>
            <p:ph type="body" sz="quarter" idx="10"/>
          </p:nvPr>
        </p:nvSpPr>
        <p:spPr>
          <a:xfrm>
            <a:off x="389436" y="1447801"/>
            <a:ext cx="8363938" cy="2625527"/>
          </a:xfrm>
          <a:ln>
            <a:noFill/>
          </a:ln>
        </p:spPr>
        <p:txBody>
          <a:bodyPr/>
          <a:lstStyle/>
          <a:p>
            <a:pPr fontAlgn="base"/>
            <a:r>
              <a:rPr lang="en-US" sz="2400" dirty="0">
                <a:solidFill>
                  <a:srgbClr val="000000"/>
                </a:solidFill>
              </a:rPr>
              <a:t>Developed a data collection platform </a:t>
            </a:r>
            <a:r>
              <a:rPr lang="en-US" sz="2400" dirty="0">
                <a:solidFill>
                  <a:srgbClr val="000000"/>
                </a:solidFill>
                <a:hlinkClick r:id="rId2" action="ppaction://hlinkfile"/>
              </a:rPr>
              <a:t>bit.ly/</a:t>
            </a:r>
            <a:r>
              <a:rPr lang="en-US" sz="2400" dirty="0" err="1">
                <a:solidFill>
                  <a:srgbClr val="000000"/>
                </a:solidFill>
                <a:hlinkClick r:id="rId2" action="ppaction://hlinkfile"/>
              </a:rPr>
              <a:t>claimbusters</a:t>
            </a:r>
            <a:endParaRPr lang="en-US" sz="2400" dirty="0">
              <a:solidFill>
                <a:srgbClr val="000000"/>
              </a:solidFill>
            </a:endParaRPr>
          </a:p>
          <a:p>
            <a:pPr fontAlgn="base"/>
            <a:r>
              <a:rPr lang="en-US" sz="2400" dirty="0">
                <a:solidFill>
                  <a:srgbClr val="000000"/>
                </a:solidFill>
              </a:rPr>
              <a:t>In 3 months, we accumulated 226 participants.</a:t>
            </a:r>
          </a:p>
          <a:p>
            <a:pPr fontAlgn="base"/>
            <a:r>
              <a:rPr lang="en-US" sz="2400" dirty="0">
                <a:solidFill>
                  <a:srgbClr val="000000"/>
                </a:solidFill>
              </a:rPr>
              <a:t>Used 600 screening sentences to detect spammers &amp; low-quality participants.</a:t>
            </a:r>
          </a:p>
          <a:p>
            <a:pPr fontAlgn="base"/>
            <a:r>
              <a:rPr lang="en-US" sz="2400" dirty="0">
                <a:solidFill>
                  <a:srgbClr val="000000"/>
                </a:solidFill>
              </a:rPr>
              <a:t>Used the sentences which are agreed by at least 2 top-quality participants.</a:t>
            </a:r>
          </a:p>
          <a:p>
            <a:pPr fontAlgn="base"/>
            <a:r>
              <a:rPr lang="en-US" sz="2400" dirty="0">
                <a:solidFill>
                  <a:srgbClr val="000000"/>
                </a:solidFill>
              </a:rPr>
              <a:t>8015 such sentences</a:t>
            </a:r>
            <a:r>
              <a:rPr lang="en-US" sz="2400" dirty="0" smtClean="0">
                <a:solidFill>
                  <a:srgbClr val="000000"/>
                </a:solidFill>
              </a:rPr>
              <a:t>.</a:t>
            </a:r>
            <a:endParaRPr lang="en-US" sz="2400" dirty="0">
              <a:solidFill>
                <a:srgbClr val="000000"/>
              </a:solidFill>
            </a:endParaRPr>
          </a:p>
        </p:txBody>
      </p:sp>
      <p:pic>
        <p:nvPicPr>
          <p:cNvPr id="1026" name="Picture 2" descr="Screenshot from 2015-09-16 02:15:1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9467" y="4375925"/>
            <a:ext cx="5862108" cy="22963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3234946934"/>
              </p:ext>
            </p:extLst>
          </p:nvPr>
        </p:nvGraphicFramePr>
        <p:xfrm>
          <a:off x="551411" y="4672215"/>
          <a:ext cx="1975658" cy="1483360"/>
        </p:xfrm>
        <a:graphic>
          <a:graphicData uri="http://schemas.openxmlformats.org/drawingml/2006/table">
            <a:tbl>
              <a:tblPr firstRow="1" bandRow="1">
                <a:tableStyleId>{5C22544A-7EE6-4342-B048-85BDC9FD1C3A}</a:tableStyleId>
              </a:tblPr>
              <a:tblGrid>
                <a:gridCol w="987829"/>
                <a:gridCol w="987829"/>
              </a:tblGrid>
              <a:tr h="370840">
                <a:tc>
                  <a:txBody>
                    <a:bodyPr/>
                    <a:lstStyle/>
                    <a:p>
                      <a:r>
                        <a:rPr lang="en-US" dirty="0" smtClean="0"/>
                        <a:t>Class</a:t>
                      </a:r>
                      <a:endParaRPr lang="en-US" dirty="0"/>
                    </a:p>
                  </a:txBody>
                  <a:tcPr/>
                </a:tc>
                <a:tc>
                  <a:txBody>
                    <a:bodyPr/>
                    <a:lstStyle/>
                    <a:p>
                      <a:r>
                        <a:rPr lang="en-US" dirty="0" smtClean="0"/>
                        <a:t>Count</a:t>
                      </a:r>
                      <a:endParaRPr lang="en-US" dirty="0"/>
                    </a:p>
                  </a:txBody>
                  <a:tcPr/>
                </a:tc>
              </a:tr>
              <a:tr h="370840">
                <a:tc>
                  <a:txBody>
                    <a:bodyPr/>
                    <a:lstStyle/>
                    <a:p>
                      <a:r>
                        <a:rPr lang="en-US" dirty="0" smtClean="0"/>
                        <a:t>CFS</a:t>
                      </a:r>
                      <a:endParaRPr lang="en-US" dirty="0"/>
                    </a:p>
                  </a:txBody>
                  <a:tcPr/>
                </a:tc>
                <a:tc>
                  <a:txBody>
                    <a:bodyPr/>
                    <a:lstStyle/>
                    <a:p>
                      <a:r>
                        <a:rPr lang="en-US" dirty="0" smtClean="0"/>
                        <a:t>1673</a:t>
                      </a:r>
                      <a:endParaRPr lang="en-US" dirty="0"/>
                    </a:p>
                  </a:txBody>
                  <a:tcPr/>
                </a:tc>
              </a:tr>
              <a:tr h="370840">
                <a:tc>
                  <a:txBody>
                    <a:bodyPr/>
                    <a:lstStyle/>
                    <a:p>
                      <a:r>
                        <a:rPr lang="en-US" dirty="0" smtClean="0"/>
                        <a:t>UFS</a:t>
                      </a:r>
                      <a:endParaRPr lang="en-US" dirty="0"/>
                    </a:p>
                  </a:txBody>
                  <a:tcPr/>
                </a:tc>
                <a:tc>
                  <a:txBody>
                    <a:bodyPr/>
                    <a:lstStyle/>
                    <a:p>
                      <a:r>
                        <a:rPr lang="en-US" dirty="0" smtClean="0"/>
                        <a:t>482</a:t>
                      </a:r>
                      <a:endParaRPr lang="en-US" dirty="0"/>
                    </a:p>
                  </a:txBody>
                  <a:tcPr/>
                </a:tc>
              </a:tr>
              <a:tr h="370840">
                <a:tc>
                  <a:txBody>
                    <a:bodyPr/>
                    <a:lstStyle/>
                    <a:p>
                      <a:r>
                        <a:rPr lang="en-US" dirty="0" smtClean="0"/>
                        <a:t>NFS</a:t>
                      </a:r>
                      <a:endParaRPr lang="en-US" dirty="0"/>
                    </a:p>
                  </a:txBody>
                  <a:tcPr/>
                </a:tc>
                <a:tc>
                  <a:txBody>
                    <a:bodyPr/>
                    <a:lstStyle/>
                    <a:p>
                      <a:r>
                        <a:rPr lang="en-US" dirty="0" smtClean="0"/>
                        <a:t>5860</a:t>
                      </a:r>
                      <a:endParaRPr lang="en-US" dirty="0"/>
                    </a:p>
                  </a:txBody>
                  <a:tcPr/>
                </a:tc>
              </a:tr>
            </a:tbl>
          </a:graphicData>
        </a:graphic>
      </p:graphicFrame>
    </p:spTree>
    <p:extLst>
      <p:ext uri="{BB962C8B-B14F-4D97-AF65-F5344CB8AC3E}">
        <p14:creationId xmlns:p14="http://schemas.microsoft.com/office/powerpoint/2010/main" val="297128561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559449"/>
          </a:xfrm>
        </p:spPr>
        <p:txBody>
          <a:bodyPr/>
          <a:lstStyle/>
          <a:p>
            <a:pPr algn="ctr"/>
            <a:r>
              <a:rPr lang="en-US" sz="4000" dirty="0" smtClean="0"/>
              <a:t>Feature Extraction</a:t>
            </a:r>
            <a:endParaRPr lang="en-US" sz="4000" dirty="0"/>
          </a:p>
        </p:txBody>
      </p:sp>
      <p:sp>
        <p:nvSpPr>
          <p:cNvPr id="5" name="Subtitle 2"/>
          <p:cNvSpPr txBox="1">
            <a:spLocks/>
          </p:cNvSpPr>
          <p:nvPr/>
        </p:nvSpPr>
        <p:spPr>
          <a:xfrm>
            <a:off x="767289" y="2717292"/>
            <a:ext cx="7867818" cy="609600"/>
          </a:xfrm>
          <a:prstGeom prst="rect">
            <a:avLst/>
          </a:prstGeom>
          <a:ln w="12700">
            <a:solidFill>
              <a:schemeClr val="tx1"/>
            </a:solidFill>
          </a:ln>
        </p:spPr>
        <p:txBody>
          <a:bodyPr vert="horz" wrap="square" lIns="0" tIns="0" rIns="0" bIns="0" rtlCol="0" anchor="ctr">
            <a:noAutofit/>
          </a:bodyPr>
          <a:lstStyle/>
          <a:p>
            <a:pPr marL="0" marR="0" lvl="0" indent="0" algn="just" defTabSz="686047" rtl="0" eaLnBrk="1" fontAlgn="auto" latinLnBrk="0" hangingPunct="1">
              <a:lnSpc>
                <a:spcPct val="90000"/>
              </a:lnSpc>
              <a:spcBef>
                <a:spcPts val="0"/>
              </a:spcBef>
              <a:spcAft>
                <a:spcPts val="0"/>
              </a:spcAft>
              <a:buClrTx/>
              <a:buSzTx/>
              <a:buFont typeface="Courier New" panose="02070309020205020404" pitchFamily="49" charset="0"/>
              <a:buNone/>
              <a:tabLst/>
              <a:defRPr/>
            </a:pPr>
            <a:r>
              <a:rPr kumimoji="0" lang="en-US" sz="2500" b="0" i="0" u="none" strike="noStrike" kern="1200" cap="none" spc="0" normalizeH="0" baseline="0" noProof="0" dirty="0" smtClean="0">
                <a:ln>
                  <a:noFill/>
                </a:ln>
                <a:effectLst/>
                <a:uLnTx/>
                <a:uFillTx/>
                <a:latin typeface="Garamond" panose="02020404030301010803" pitchFamily="18" charset="0"/>
                <a:ea typeface="+mn-ea"/>
                <a:cs typeface="+mn-cs"/>
              </a:rPr>
              <a:t> I was in a </a:t>
            </a:r>
            <a:r>
              <a:rPr kumimoji="0" lang="en-US" sz="2500" b="0" i="0" u="sng" strike="noStrike" kern="1200" cap="none" spc="0" normalizeH="0" baseline="0" noProof="0" dirty="0" smtClean="0">
                <a:ln>
                  <a:noFill/>
                </a:ln>
                <a:effectLst/>
                <a:uLnTx/>
                <a:uFillTx/>
                <a:latin typeface="Garamond" panose="02020404030301010803" pitchFamily="18" charset="0"/>
                <a:ea typeface="+mn-ea"/>
                <a:cs typeface="+mn-cs"/>
              </a:rPr>
              <a:t>state</a:t>
            </a:r>
            <a:r>
              <a:rPr kumimoji="0" lang="en-US" sz="2500" b="0" i="0" u="none" strike="noStrike" kern="1200" cap="none" spc="0" normalizeH="0" baseline="0" noProof="0" dirty="0" smtClean="0">
                <a:ln>
                  <a:noFill/>
                </a:ln>
                <a:effectLst/>
                <a:uLnTx/>
                <a:uFillTx/>
                <a:latin typeface="Garamond" panose="02020404030301010803" pitchFamily="18" charset="0"/>
                <a:ea typeface="+mn-ea"/>
                <a:cs typeface="+mn-cs"/>
              </a:rPr>
              <a:t> where my legislature was </a:t>
            </a:r>
            <a:r>
              <a:rPr kumimoji="0" lang="en-US" sz="2500" b="0" i="0" u="sng" strike="noStrike" kern="1200" cap="none" spc="0" normalizeH="0" baseline="0" noProof="0" dirty="0" smtClean="0">
                <a:ln>
                  <a:noFill/>
                </a:ln>
                <a:effectLst/>
                <a:uLnTx/>
                <a:uFillTx/>
                <a:latin typeface="Garamond" panose="02020404030301010803" pitchFamily="18" charset="0"/>
                <a:ea typeface="+mn-ea"/>
                <a:cs typeface="+mn-cs"/>
              </a:rPr>
              <a:t>87 percent</a:t>
            </a:r>
            <a:r>
              <a:rPr kumimoji="0" lang="en-US" sz="2500" b="0" i="0" u="none" strike="noStrike" kern="1200" cap="none" spc="0" normalizeH="0" baseline="0" noProof="0" dirty="0" smtClean="0">
                <a:ln>
                  <a:noFill/>
                </a:ln>
                <a:effectLst/>
                <a:uLnTx/>
                <a:uFillTx/>
                <a:latin typeface="Garamond" panose="02020404030301010803" pitchFamily="18" charset="0"/>
                <a:ea typeface="+mn-ea"/>
                <a:cs typeface="+mn-cs"/>
              </a:rPr>
              <a:t> </a:t>
            </a:r>
            <a:r>
              <a:rPr kumimoji="0" lang="en-US" sz="2500" b="0" i="0" u="sng" strike="noStrike" kern="1200" cap="none" spc="0" normalizeH="0" baseline="0" noProof="0" dirty="0" smtClean="0">
                <a:ln>
                  <a:noFill/>
                </a:ln>
                <a:effectLst/>
                <a:uLnTx/>
                <a:uFillTx/>
                <a:latin typeface="Garamond" panose="02020404030301010803" pitchFamily="18" charset="0"/>
                <a:ea typeface="+mn-ea"/>
                <a:cs typeface="+mn-cs"/>
              </a:rPr>
              <a:t>Democrat.</a:t>
            </a:r>
            <a:endParaRPr kumimoji="0" lang="en-US" sz="2500" b="0" i="0" u="sng" strike="noStrike" kern="1200" cap="none" spc="0" normalizeH="0" baseline="0" noProof="0" dirty="0">
              <a:ln>
                <a:noFill/>
              </a:ln>
              <a:effectLst/>
              <a:uLnTx/>
              <a:uFillTx/>
              <a:latin typeface="Garamond" panose="02020404030301010803" pitchFamily="18" charset="0"/>
              <a:ea typeface="+mn-ea"/>
              <a:cs typeface="+mn-cs"/>
            </a:endParaRPr>
          </a:p>
        </p:txBody>
      </p:sp>
      <p:sp>
        <p:nvSpPr>
          <p:cNvPr id="7" name="Subtitle 2"/>
          <p:cNvSpPr txBox="1">
            <a:spLocks/>
          </p:cNvSpPr>
          <p:nvPr/>
        </p:nvSpPr>
        <p:spPr>
          <a:xfrm>
            <a:off x="5613861" y="3821379"/>
            <a:ext cx="1487606" cy="996285"/>
          </a:xfrm>
          <a:prstGeom prst="rect">
            <a:avLst/>
          </a:prstGeom>
          <a:ln>
            <a:noFill/>
          </a:ln>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1800" dirty="0" smtClean="0">
                <a:solidFill>
                  <a:srgbClr val="EE8200"/>
                </a:solidFill>
                <a:latin typeface="Garamond" pitchFamily="18" charset="0"/>
              </a:rPr>
              <a:t>Entity Type: </a:t>
            </a:r>
          </a:p>
          <a:p>
            <a:r>
              <a:rPr lang="en-US" sz="1800" dirty="0" smtClean="0">
                <a:solidFill>
                  <a:schemeClr val="tx1"/>
                </a:solidFill>
                <a:latin typeface="Garamond" pitchFamily="18" charset="0"/>
              </a:rPr>
              <a:t>Quantity</a:t>
            </a:r>
            <a:endParaRPr lang="en-US" sz="1800" dirty="0">
              <a:solidFill>
                <a:schemeClr val="tx1"/>
              </a:solidFill>
              <a:latin typeface="Garamond" pitchFamily="18" charset="0"/>
            </a:endParaRPr>
          </a:p>
        </p:txBody>
      </p:sp>
      <p:sp>
        <p:nvSpPr>
          <p:cNvPr id="8" name="Subtitle 2"/>
          <p:cNvSpPr txBox="1">
            <a:spLocks/>
          </p:cNvSpPr>
          <p:nvPr/>
        </p:nvSpPr>
        <p:spPr>
          <a:xfrm>
            <a:off x="1438463" y="3809270"/>
            <a:ext cx="1665027" cy="896203"/>
          </a:xfrm>
          <a:prstGeom prst="rect">
            <a:avLst/>
          </a:prstGeom>
          <a:ln>
            <a:noFill/>
          </a:ln>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1800" dirty="0" smtClean="0">
                <a:solidFill>
                  <a:srgbClr val="EE8200"/>
                </a:solidFill>
                <a:latin typeface="Garamond" pitchFamily="18" charset="0"/>
              </a:rPr>
              <a:t>Part-of-Speech: </a:t>
            </a:r>
          </a:p>
          <a:p>
            <a:r>
              <a:rPr lang="en-US" sz="1800" dirty="0" smtClean="0">
                <a:solidFill>
                  <a:schemeClr val="tx1"/>
                </a:solidFill>
                <a:latin typeface="Garamond" pitchFamily="18" charset="0"/>
              </a:rPr>
              <a:t>Noun</a:t>
            </a:r>
            <a:endParaRPr lang="en-US" sz="1800" dirty="0">
              <a:solidFill>
                <a:schemeClr val="tx1"/>
              </a:solidFill>
              <a:latin typeface="Garamond" pitchFamily="18" charset="0"/>
            </a:endParaRPr>
          </a:p>
        </p:txBody>
      </p:sp>
      <p:sp>
        <p:nvSpPr>
          <p:cNvPr id="9" name="Subtitle 2"/>
          <p:cNvSpPr txBox="1">
            <a:spLocks/>
          </p:cNvSpPr>
          <p:nvPr/>
        </p:nvSpPr>
        <p:spPr>
          <a:xfrm>
            <a:off x="6992286" y="3821374"/>
            <a:ext cx="1746913" cy="963536"/>
          </a:xfrm>
          <a:prstGeom prst="rect">
            <a:avLst/>
          </a:prstGeom>
          <a:ln>
            <a:noFill/>
          </a:ln>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1800" dirty="0" smtClean="0">
                <a:solidFill>
                  <a:srgbClr val="EE8200"/>
                </a:solidFill>
                <a:latin typeface="Garamond" pitchFamily="18" charset="0"/>
              </a:rPr>
              <a:t>Concept: </a:t>
            </a:r>
          </a:p>
          <a:p>
            <a:r>
              <a:rPr lang="en-US" sz="1800" dirty="0" smtClean="0">
                <a:solidFill>
                  <a:schemeClr val="tx1"/>
                </a:solidFill>
                <a:latin typeface="Garamond" pitchFamily="18" charset="0"/>
              </a:rPr>
              <a:t>United States</a:t>
            </a:r>
            <a:endParaRPr lang="en-US" sz="1800" dirty="0">
              <a:solidFill>
                <a:schemeClr val="tx1"/>
              </a:solidFill>
              <a:latin typeface="Garamond" pitchFamily="18" charset="0"/>
            </a:endParaRPr>
          </a:p>
        </p:txBody>
      </p:sp>
      <p:sp>
        <p:nvSpPr>
          <p:cNvPr id="10" name="Subtitle 2"/>
          <p:cNvSpPr txBox="1">
            <a:spLocks/>
          </p:cNvSpPr>
          <p:nvPr/>
        </p:nvSpPr>
        <p:spPr>
          <a:xfrm>
            <a:off x="1107863" y="1716456"/>
            <a:ext cx="2216727" cy="609600"/>
          </a:xfrm>
          <a:prstGeom prst="rect">
            <a:avLst/>
          </a:prstGeom>
          <a:ln>
            <a:noFill/>
          </a:ln>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800" dirty="0" smtClean="0">
                <a:solidFill>
                  <a:srgbClr val="EE8200"/>
                </a:solidFill>
                <a:latin typeface="Garamond" pitchFamily="18" charset="0"/>
              </a:rPr>
              <a:t>Sentiment: </a:t>
            </a:r>
            <a:r>
              <a:rPr lang="en-US" sz="1800" dirty="0" smtClean="0">
                <a:solidFill>
                  <a:schemeClr val="tx1"/>
                </a:solidFill>
                <a:latin typeface="Garamond" pitchFamily="18" charset="0"/>
              </a:rPr>
              <a:t>0.032</a:t>
            </a:r>
            <a:endParaRPr lang="en-US" sz="1800" dirty="0">
              <a:solidFill>
                <a:schemeClr val="tx1"/>
              </a:solidFill>
              <a:latin typeface="Garamond" pitchFamily="18" charset="0"/>
            </a:endParaRPr>
          </a:p>
        </p:txBody>
      </p:sp>
      <p:cxnSp>
        <p:nvCxnSpPr>
          <p:cNvPr id="11" name="Elbow Connector 10"/>
          <p:cNvCxnSpPr>
            <a:stCxn id="5" idx="1"/>
            <a:endCxn id="10" idx="1"/>
          </p:cNvCxnSpPr>
          <p:nvPr/>
        </p:nvCxnSpPr>
        <p:spPr>
          <a:xfrm rot="10800000" flipH="1">
            <a:off x="767289" y="2021258"/>
            <a:ext cx="340573" cy="1000836"/>
          </a:xfrm>
          <a:prstGeom prst="bentConnector3">
            <a:avLst>
              <a:gd name="adj1" fmla="val -6712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Subtitle 2"/>
          <p:cNvSpPr txBox="1">
            <a:spLocks/>
          </p:cNvSpPr>
          <p:nvPr/>
        </p:nvSpPr>
        <p:spPr>
          <a:xfrm>
            <a:off x="3643585" y="1328741"/>
            <a:ext cx="4026090" cy="768824"/>
          </a:xfrm>
          <a:prstGeom prst="rect">
            <a:avLst/>
          </a:prstGeom>
          <a:ln>
            <a:noFill/>
          </a:ln>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800" dirty="0" smtClean="0">
                <a:solidFill>
                  <a:srgbClr val="EE8200"/>
                </a:solidFill>
                <a:latin typeface="Garamond" pitchFamily="18" charset="0"/>
              </a:rPr>
              <a:t>Keywords: </a:t>
            </a:r>
          </a:p>
          <a:p>
            <a:pPr algn="l"/>
            <a:r>
              <a:rPr lang="en-US" sz="1800" dirty="0" smtClean="0">
                <a:solidFill>
                  <a:schemeClr val="tx1"/>
                </a:solidFill>
                <a:latin typeface="Garamond" pitchFamily="18" charset="0"/>
              </a:rPr>
              <a:t>state, legislature, 87, percent, democrat</a:t>
            </a:r>
            <a:endParaRPr lang="en-US" sz="1800" dirty="0">
              <a:solidFill>
                <a:schemeClr val="tx1"/>
              </a:solidFill>
              <a:latin typeface="Garamond" pitchFamily="18" charset="0"/>
            </a:endParaRPr>
          </a:p>
        </p:txBody>
      </p:sp>
      <p:cxnSp>
        <p:nvCxnSpPr>
          <p:cNvPr id="13" name="Straight Arrow Connector 12"/>
          <p:cNvCxnSpPr/>
          <p:nvPr/>
        </p:nvCxnSpPr>
        <p:spPr>
          <a:xfrm>
            <a:off x="6391730" y="3211722"/>
            <a:ext cx="0" cy="609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802096" y="3217761"/>
            <a:ext cx="0" cy="609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274399" y="3217762"/>
            <a:ext cx="0" cy="609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632720" y="2145075"/>
            <a:ext cx="4745" cy="57222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548640" y="4824018"/>
            <a:ext cx="7317102" cy="1323439"/>
          </a:xfrm>
          <a:prstGeom prst="rect">
            <a:avLst/>
          </a:prstGeom>
        </p:spPr>
        <p:txBody>
          <a:bodyPr wrap="square">
            <a:spAutoFit/>
          </a:bodyPr>
          <a:lstStyle/>
          <a:p>
            <a:r>
              <a:rPr lang="en-US" sz="2000" dirty="0">
                <a:latin typeface="Garamond" panose="02020404030301010803" pitchFamily="18" charset="0"/>
              </a:rPr>
              <a:t>Sentiment: [-1.0 to 1.0]</a:t>
            </a:r>
          </a:p>
          <a:p>
            <a:r>
              <a:rPr lang="en-US" sz="2000" dirty="0">
                <a:latin typeface="Garamond" panose="02020404030301010803" pitchFamily="18" charset="0"/>
              </a:rPr>
              <a:t>Words: </a:t>
            </a:r>
            <a:r>
              <a:rPr lang="en-US" sz="2000" dirty="0" err="1">
                <a:latin typeface="Garamond" panose="02020404030301010803" pitchFamily="18" charset="0"/>
              </a:rPr>
              <a:t>tf-idf</a:t>
            </a:r>
            <a:r>
              <a:rPr lang="en-US" sz="2000" dirty="0">
                <a:latin typeface="Garamond" panose="02020404030301010803" pitchFamily="18" charset="0"/>
              </a:rPr>
              <a:t> scores of 6130 words (excluding rare words)</a:t>
            </a:r>
          </a:p>
          <a:p>
            <a:r>
              <a:rPr lang="en-US" sz="2000" dirty="0">
                <a:latin typeface="Garamond" panose="02020404030301010803" pitchFamily="18" charset="0"/>
              </a:rPr>
              <a:t>POS Tag: 43 tags</a:t>
            </a:r>
          </a:p>
          <a:p>
            <a:r>
              <a:rPr lang="en-US" sz="2000" dirty="0">
                <a:latin typeface="Garamond" panose="02020404030301010803" pitchFamily="18" charset="0"/>
              </a:rPr>
              <a:t>Entity Type: 26 </a:t>
            </a:r>
            <a:r>
              <a:rPr lang="en-US" sz="2000" dirty="0" smtClean="0">
                <a:latin typeface="Garamond" panose="02020404030301010803" pitchFamily="18" charset="0"/>
              </a:rPr>
              <a:t>types</a:t>
            </a:r>
            <a:endParaRPr lang="en-US" sz="2000" dirty="0">
              <a:latin typeface="Garamond" panose="02020404030301010803" pitchFamily="18" charset="0"/>
            </a:endParaRPr>
          </a:p>
        </p:txBody>
      </p:sp>
    </p:spTree>
    <p:extLst>
      <p:ext uri="{BB962C8B-B14F-4D97-AF65-F5344CB8AC3E}">
        <p14:creationId xmlns:p14="http://schemas.microsoft.com/office/powerpoint/2010/main" val="1180395602"/>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559449"/>
          </a:xfrm>
        </p:spPr>
        <p:txBody>
          <a:bodyPr/>
          <a:lstStyle/>
          <a:p>
            <a:pPr algn="ctr"/>
            <a:r>
              <a:rPr lang="en-US" sz="4000" dirty="0" smtClean="0"/>
              <a:t>Feature Selection</a:t>
            </a:r>
            <a:endParaRPr lang="en-US" sz="4000" dirty="0"/>
          </a:p>
        </p:txBody>
      </p:sp>
      <p:pic>
        <p:nvPicPr>
          <p:cNvPr id="2050" name="Picture 2" descr="best_featur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718" y="4333560"/>
            <a:ext cx="5395270" cy="24745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40573" y="1239525"/>
            <a:ext cx="7780713" cy="1015663"/>
          </a:xfrm>
          <a:prstGeom prst="rect">
            <a:avLst/>
          </a:prstGeom>
        </p:spPr>
        <p:txBody>
          <a:bodyPr wrap="square">
            <a:spAutoFit/>
          </a:bodyPr>
          <a:lstStyle/>
          <a:p>
            <a:pPr marL="342900" indent="-342900" fontAlgn="base">
              <a:buFont typeface="Courier New" panose="02070309020205020404" pitchFamily="49" charset="0"/>
              <a:buChar char="o"/>
            </a:pPr>
            <a:r>
              <a:rPr lang="en-US" sz="2000" dirty="0">
                <a:latin typeface="Garamond" panose="02020404030301010803" pitchFamily="18" charset="0"/>
              </a:rPr>
              <a:t>Total 6201 features</a:t>
            </a:r>
          </a:p>
          <a:p>
            <a:pPr marL="342900" indent="-342900" fontAlgn="base">
              <a:buFont typeface="Courier New" panose="02070309020205020404" pitchFamily="49" charset="0"/>
              <a:buChar char="o"/>
            </a:pPr>
            <a:r>
              <a:rPr lang="en-US" sz="2000" dirty="0">
                <a:latin typeface="Garamond" panose="02020404030301010803" pitchFamily="18" charset="0"/>
              </a:rPr>
              <a:t>Used a Random Forest Classifier to calculate importance of each feature.</a:t>
            </a:r>
          </a:p>
          <a:p>
            <a:pPr marL="342900" indent="-342900" fontAlgn="base">
              <a:buFont typeface="Courier New" panose="02070309020205020404" pitchFamily="49" charset="0"/>
              <a:buChar char="o"/>
            </a:pPr>
            <a:r>
              <a:rPr lang="en-US" sz="2000" dirty="0">
                <a:latin typeface="Garamond" panose="02020404030301010803" pitchFamily="18" charset="0"/>
              </a:rPr>
              <a:t>Most Important Feature: POS tag ‘Cardinal Number’</a:t>
            </a:r>
          </a:p>
        </p:txBody>
      </p:sp>
      <p:graphicFrame>
        <p:nvGraphicFramePr>
          <p:cNvPr id="6" name="Table 5"/>
          <p:cNvGraphicFramePr>
            <a:graphicFrameLocks noGrp="1"/>
          </p:cNvGraphicFramePr>
          <p:nvPr>
            <p:extLst>
              <p:ext uri="{D42A27DB-BD31-4B8C-83A1-F6EECF244321}">
                <p14:modId xmlns:p14="http://schemas.microsoft.com/office/powerpoint/2010/main" val="3588954227"/>
              </p:ext>
            </p:extLst>
          </p:nvPr>
        </p:nvGraphicFramePr>
        <p:xfrm>
          <a:off x="1811901" y="2450944"/>
          <a:ext cx="5544866" cy="1839512"/>
        </p:xfrm>
        <a:graphic>
          <a:graphicData uri="http://schemas.openxmlformats.org/drawingml/2006/table">
            <a:tbl>
              <a:tblPr/>
              <a:tblGrid>
                <a:gridCol w="1230561"/>
                <a:gridCol w="4314305"/>
              </a:tblGrid>
              <a:tr h="393383">
                <a:tc>
                  <a:txBody>
                    <a:bodyPr/>
                    <a:lstStyle/>
                    <a:p>
                      <a:pPr rtl="0" fontAlgn="t">
                        <a:spcBef>
                          <a:spcPts val="0"/>
                        </a:spcBef>
                        <a:spcAft>
                          <a:spcPts val="0"/>
                        </a:spcAft>
                      </a:pPr>
                      <a:r>
                        <a:rPr lang="en-US" sz="1800" b="0" i="0" u="none" strike="noStrike" dirty="0" smtClean="0">
                          <a:solidFill>
                            <a:srgbClr val="000000"/>
                          </a:solidFill>
                          <a:effectLst/>
                          <a:latin typeface="Garamond" panose="02020404030301010803" pitchFamily="18" charset="0"/>
                        </a:rPr>
                        <a:t>Word</a:t>
                      </a:r>
                      <a:endParaRPr lang="en-US" sz="1800" dirty="0">
                        <a:effectLst/>
                        <a:latin typeface="Garamond" panose="02020404030301010803" pitchFamily="18" charset="0"/>
                      </a:endParaRPr>
                    </a:p>
                  </a:txBody>
                  <a:tcPr marL="92779" marR="92779" marT="92779" marB="92779">
                    <a:lnL w="19050" cap="flat" cmpd="sng" algn="ctr">
                      <a:solidFill>
                        <a:srgbClr val="9E9E9E"/>
                      </a:solidFill>
                      <a:prstDash val="solid"/>
                      <a:round/>
                      <a:headEnd type="none" w="med" len="med"/>
                      <a:tailEnd type="none" w="med" len="med"/>
                    </a:lnL>
                    <a:lnR w="19050" cap="flat" cmpd="sng" algn="ctr">
                      <a:solidFill>
                        <a:srgbClr val="9E9E9E"/>
                      </a:solidFill>
                      <a:prstDash val="solid"/>
                      <a:round/>
                      <a:headEnd type="none" w="med" len="med"/>
                      <a:tailEnd type="none" w="med" len="med"/>
                    </a:lnR>
                    <a:lnT w="19050" cap="flat" cmpd="sng" algn="ctr">
                      <a:solidFill>
                        <a:srgbClr val="9E9E9E"/>
                      </a:solidFill>
                      <a:prstDash val="solid"/>
                      <a:round/>
                      <a:headEnd type="none" w="med" len="med"/>
                      <a:tailEnd type="none" w="med" len="med"/>
                    </a:lnT>
                    <a:lnB w="1905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Garamond" panose="02020404030301010803" pitchFamily="18" charset="0"/>
                        </a:rPr>
                        <a:t>percent; people; jobs</a:t>
                      </a:r>
                      <a:endParaRPr lang="en-US" sz="1800" dirty="0">
                        <a:effectLst/>
                        <a:latin typeface="Garamond" panose="02020404030301010803" pitchFamily="18" charset="0"/>
                      </a:endParaRPr>
                    </a:p>
                  </a:txBody>
                  <a:tcPr marL="92779" marR="92779" marT="92779" marB="92779">
                    <a:lnL w="19050" cap="flat" cmpd="sng" algn="ctr">
                      <a:solidFill>
                        <a:srgbClr val="9E9E9E"/>
                      </a:solidFill>
                      <a:prstDash val="solid"/>
                      <a:round/>
                      <a:headEnd type="none" w="med" len="med"/>
                      <a:tailEnd type="none" w="med" len="med"/>
                    </a:lnL>
                    <a:lnR w="19050" cap="flat" cmpd="sng" algn="ctr">
                      <a:solidFill>
                        <a:srgbClr val="9E9E9E"/>
                      </a:solidFill>
                      <a:prstDash val="solid"/>
                      <a:round/>
                      <a:headEnd type="none" w="med" len="med"/>
                      <a:tailEnd type="none" w="med" len="med"/>
                    </a:lnR>
                    <a:lnT w="19050" cap="flat" cmpd="sng" algn="ctr">
                      <a:solidFill>
                        <a:srgbClr val="9E9E9E"/>
                      </a:solidFill>
                      <a:prstDash val="solid"/>
                      <a:round/>
                      <a:headEnd type="none" w="med" len="med"/>
                      <a:tailEnd type="none" w="med" len="med"/>
                    </a:lnT>
                    <a:lnB w="19050" cap="flat" cmpd="sng" algn="ctr">
                      <a:solidFill>
                        <a:srgbClr val="9E9E9E"/>
                      </a:solidFill>
                      <a:prstDash val="solid"/>
                      <a:round/>
                      <a:headEnd type="none" w="med" len="med"/>
                      <a:tailEnd type="none" w="med" len="med"/>
                    </a:lnB>
                  </a:tcPr>
                </a:tc>
              </a:tr>
              <a:tr h="393383">
                <a:tc>
                  <a:txBody>
                    <a:bodyPr/>
                    <a:lstStyle/>
                    <a:p>
                      <a:pPr rtl="0" fontAlgn="t">
                        <a:spcBef>
                          <a:spcPts val="0"/>
                        </a:spcBef>
                        <a:spcAft>
                          <a:spcPts val="0"/>
                        </a:spcAft>
                      </a:pPr>
                      <a:r>
                        <a:rPr lang="en-US" sz="1800" b="0" i="0" u="none" strike="noStrike" dirty="0" smtClean="0">
                          <a:solidFill>
                            <a:srgbClr val="000000"/>
                          </a:solidFill>
                          <a:effectLst/>
                          <a:latin typeface="Garamond" panose="02020404030301010803" pitchFamily="18" charset="0"/>
                        </a:rPr>
                        <a:t>POS tag</a:t>
                      </a:r>
                      <a:endParaRPr lang="en-US" sz="1800" dirty="0">
                        <a:effectLst/>
                        <a:latin typeface="Garamond" panose="02020404030301010803" pitchFamily="18" charset="0"/>
                      </a:endParaRPr>
                    </a:p>
                  </a:txBody>
                  <a:tcPr marL="92779" marR="92779" marT="92779" marB="92779">
                    <a:lnL w="19050" cap="flat" cmpd="sng" algn="ctr">
                      <a:solidFill>
                        <a:srgbClr val="9E9E9E"/>
                      </a:solidFill>
                      <a:prstDash val="solid"/>
                      <a:round/>
                      <a:headEnd type="none" w="med" len="med"/>
                      <a:tailEnd type="none" w="med" len="med"/>
                    </a:lnL>
                    <a:lnR w="19050" cap="flat" cmpd="sng" algn="ctr">
                      <a:solidFill>
                        <a:srgbClr val="9E9E9E"/>
                      </a:solidFill>
                      <a:prstDash val="solid"/>
                      <a:round/>
                      <a:headEnd type="none" w="med" len="med"/>
                      <a:tailEnd type="none" w="med" len="med"/>
                    </a:lnR>
                    <a:lnT w="19050" cap="flat" cmpd="sng" algn="ctr">
                      <a:solidFill>
                        <a:srgbClr val="9E9E9E"/>
                      </a:solidFill>
                      <a:prstDash val="solid"/>
                      <a:round/>
                      <a:headEnd type="none" w="med" len="med"/>
                      <a:tailEnd type="none" w="med" len="med"/>
                    </a:lnT>
                    <a:lnB w="1905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000000"/>
                          </a:solidFill>
                          <a:effectLst/>
                          <a:latin typeface="Garamond" panose="02020404030301010803" pitchFamily="18" charset="0"/>
                        </a:rPr>
                        <a:t>noun; cardinal number; past tense; preposition</a:t>
                      </a:r>
                      <a:endParaRPr lang="en-US" sz="1800">
                        <a:effectLst/>
                        <a:latin typeface="Garamond" panose="02020404030301010803" pitchFamily="18" charset="0"/>
                      </a:endParaRPr>
                    </a:p>
                  </a:txBody>
                  <a:tcPr marL="92779" marR="92779" marT="92779" marB="92779">
                    <a:lnL w="19050" cap="flat" cmpd="sng" algn="ctr">
                      <a:solidFill>
                        <a:srgbClr val="9E9E9E"/>
                      </a:solidFill>
                      <a:prstDash val="solid"/>
                      <a:round/>
                      <a:headEnd type="none" w="med" len="med"/>
                      <a:tailEnd type="none" w="med" len="med"/>
                    </a:lnL>
                    <a:lnR w="19050" cap="flat" cmpd="sng" algn="ctr">
                      <a:solidFill>
                        <a:srgbClr val="9E9E9E"/>
                      </a:solidFill>
                      <a:prstDash val="solid"/>
                      <a:round/>
                      <a:headEnd type="none" w="med" len="med"/>
                      <a:tailEnd type="none" w="med" len="med"/>
                    </a:lnR>
                    <a:lnT w="19050" cap="flat" cmpd="sng" algn="ctr">
                      <a:solidFill>
                        <a:srgbClr val="9E9E9E"/>
                      </a:solidFill>
                      <a:prstDash val="solid"/>
                      <a:round/>
                      <a:headEnd type="none" w="med" len="med"/>
                      <a:tailEnd type="none" w="med" len="med"/>
                    </a:lnT>
                    <a:lnB w="19050" cap="flat" cmpd="sng" algn="ctr">
                      <a:solidFill>
                        <a:srgbClr val="9E9E9E"/>
                      </a:solidFill>
                      <a:prstDash val="solid"/>
                      <a:round/>
                      <a:headEnd type="none" w="med" len="med"/>
                      <a:tailEnd type="none" w="med" len="med"/>
                    </a:lnB>
                  </a:tcPr>
                </a:tc>
              </a:tr>
              <a:tr h="393383">
                <a:tc>
                  <a:txBody>
                    <a:bodyPr/>
                    <a:lstStyle/>
                    <a:p>
                      <a:pPr rtl="0" fontAlgn="t">
                        <a:spcBef>
                          <a:spcPts val="0"/>
                        </a:spcBef>
                        <a:spcAft>
                          <a:spcPts val="0"/>
                        </a:spcAft>
                      </a:pPr>
                      <a:r>
                        <a:rPr lang="en-US" sz="1800" b="0" i="0" u="none" strike="noStrike" dirty="0" smtClean="0">
                          <a:solidFill>
                            <a:srgbClr val="000000"/>
                          </a:solidFill>
                          <a:effectLst/>
                          <a:latin typeface="Garamond" panose="02020404030301010803" pitchFamily="18" charset="0"/>
                        </a:rPr>
                        <a:t>Entity</a:t>
                      </a:r>
                      <a:r>
                        <a:rPr lang="en-US" sz="1800" b="0" i="0" u="none" strike="noStrike" baseline="0" dirty="0" smtClean="0">
                          <a:solidFill>
                            <a:srgbClr val="000000"/>
                          </a:solidFill>
                          <a:effectLst/>
                          <a:latin typeface="Garamond" panose="02020404030301010803" pitchFamily="18" charset="0"/>
                        </a:rPr>
                        <a:t> </a:t>
                      </a:r>
                      <a:r>
                        <a:rPr lang="en-US" sz="1800" b="0" i="0" u="none" strike="noStrike" baseline="0" dirty="0" smtClean="0">
                          <a:solidFill>
                            <a:srgbClr val="000000"/>
                          </a:solidFill>
                          <a:effectLst/>
                          <a:latin typeface="Garamond" panose="02020404030301010803" pitchFamily="18" charset="0"/>
                        </a:rPr>
                        <a:t>Type</a:t>
                      </a:r>
                      <a:endParaRPr lang="en-US" sz="1800" dirty="0">
                        <a:effectLst/>
                        <a:latin typeface="Garamond" panose="02020404030301010803" pitchFamily="18" charset="0"/>
                      </a:endParaRPr>
                    </a:p>
                  </a:txBody>
                  <a:tcPr marL="92779" marR="92779" marT="92779" marB="92779">
                    <a:lnL w="19050" cap="flat" cmpd="sng" algn="ctr">
                      <a:solidFill>
                        <a:srgbClr val="9E9E9E"/>
                      </a:solidFill>
                      <a:prstDash val="solid"/>
                      <a:round/>
                      <a:headEnd type="none" w="med" len="med"/>
                      <a:tailEnd type="none" w="med" len="med"/>
                    </a:lnL>
                    <a:lnR w="19050" cap="flat" cmpd="sng" algn="ctr">
                      <a:solidFill>
                        <a:srgbClr val="9E9E9E"/>
                      </a:solidFill>
                      <a:prstDash val="solid"/>
                      <a:round/>
                      <a:headEnd type="none" w="med" len="med"/>
                      <a:tailEnd type="none" w="med" len="med"/>
                    </a:lnR>
                    <a:lnT w="19050" cap="flat" cmpd="sng" algn="ctr">
                      <a:solidFill>
                        <a:srgbClr val="9E9E9E"/>
                      </a:solidFill>
                      <a:prstDash val="solid"/>
                      <a:round/>
                      <a:headEnd type="none" w="med" len="med"/>
                      <a:tailEnd type="none" w="med" len="med"/>
                    </a:lnT>
                    <a:lnB w="1905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Garamond" panose="02020404030301010803" pitchFamily="18" charset="0"/>
                        </a:rPr>
                        <a:t>Quantity; Country; FieldTerminology; Person</a:t>
                      </a:r>
                      <a:endParaRPr lang="en-US" sz="1800" dirty="0">
                        <a:effectLst/>
                        <a:latin typeface="Garamond" panose="02020404030301010803" pitchFamily="18" charset="0"/>
                      </a:endParaRPr>
                    </a:p>
                  </a:txBody>
                  <a:tcPr marL="92779" marR="92779" marT="92779" marB="92779">
                    <a:lnL w="19050" cap="flat" cmpd="sng" algn="ctr">
                      <a:solidFill>
                        <a:srgbClr val="9E9E9E"/>
                      </a:solidFill>
                      <a:prstDash val="solid"/>
                      <a:round/>
                      <a:headEnd type="none" w="med" len="med"/>
                      <a:tailEnd type="none" w="med" len="med"/>
                    </a:lnL>
                    <a:lnR w="19050" cap="flat" cmpd="sng" algn="ctr">
                      <a:solidFill>
                        <a:srgbClr val="9E9E9E"/>
                      </a:solidFill>
                      <a:prstDash val="solid"/>
                      <a:round/>
                      <a:headEnd type="none" w="med" len="med"/>
                      <a:tailEnd type="none" w="med" len="med"/>
                    </a:lnR>
                    <a:lnT w="19050" cap="flat" cmpd="sng" algn="ctr">
                      <a:solidFill>
                        <a:srgbClr val="9E9E9E"/>
                      </a:solidFill>
                      <a:prstDash val="solid"/>
                      <a:round/>
                      <a:headEnd type="none" w="med" len="med"/>
                      <a:tailEnd type="none" w="med" len="med"/>
                    </a:lnT>
                    <a:lnB w="19050" cap="flat" cmpd="sng" algn="ctr">
                      <a:solidFill>
                        <a:srgbClr val="9E9E9E"/>
                      </a:solidFill>
                      <a:prstDash val="solid"/>
                      <a:round/>
                      <a:headEnd type="none" w="med" len="med"/>
                      <a:tailEnd type="none" w="med" len="med"/>
                    </a:lnB>
                  </a:tcPr>
                </a:tc>
              </a:tr>
              <a:tr h="393383">
                <a:tc>
                  <a:txBody>
                    <a:bodyPr/>
                    <a:lstStyle/>
                    <a:p>
                      <a:pPr rtl="0" fontAlgn="t">
                        <a:spcBef>
                          <a:spcPts val="0"/>
                        </a:spcBef>
                        <a:spcAft>
                          <a:spcPts val="0"/>
                        </a:spcAft>
                      </a:pPr>
                      <a:r>
                        <a:rPr lang="en-US" sz="1800" b="0" i="0" u="none" strike="noStrike" dirty="0" smtClean="0">
                          <a:solidFill>
                            <a:srgbClr val="000000"/>
                          </a:solidFill>
                          <a:effectLst/>
                          <a:latin typeface="Garamond" panose="02020404030301010803" pitchFamily="18" charset="0"/>
                        </a:rPr>
                        <a:t>Concept</a:t>
                      </a:r>
                      <a:endParaRPr lang="en-US" sz="1800" dirty="0">
                        <a:effectLst/>
                        <a:latin typeface="Garamond" panose="02020404030301010803" pitchFamily="18" charset="0"/>
                      </a:endParaRPr>
                    </a:p>
                  </a:txBody>
                  <a:tcPr marL="92779" marR="92779" marT="92779" marB="92779">
                    <a:lnL w="19050" cap="flat" cmpd="sng" algn="ctr">
                      <a:solidFill>
                        <a:srgbClr val="9E9E9E"/>
                      </a:solidFill>
                      <a:prstDash val="solid"/>
                      <a:round/>
                      <a:headEnd type="none" w="med" len="med"/>
                      <a:tailEnd type="none" w="med" len="med"/>
                    </a:lnL>
                    <a:lnR w="19050" cap="flat" cmpd="sng" algn="ctr">
                      <a:solidFill>
                        <a:srgbClr val="9E9E9E"/>
                      </a:solidFill>
                      <a:prstDash val="solid"/>
                      <a:round/>
                      <a:headEnd type="none" w="med" len="med"/>
                      <a:tailEnd type="none" w="med" len="med"/>
                    </a:lnR>
                    <a:lnT w="19050" cap="flat" cmpd="sng" algn="ctr">
                      <a:solidFill>
                        <a:srgbClr val="9E9E9E"/>
                      </a:solidFill>
                      <a:prstDash val="solid"/>
                      <a:round/>
                      <a:headEnd type="none" w="med" len="med"/>
                      <a:tailEnd type="none" w="med" len="med"/>
                    </a:lnT>
                    <a:lnB w="1905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Garamond" panose="02020404030301010803" pitchFamily="18" charset="0"/>
                        </a:rPr>
                        <a:t>United States Senate; Barack Obama</a:t>
                      </a:r>
                      <a:endParaRPr lang="en-US" sz="1800" dirty="0">
                        <a:effectLst/>
                        <a:latin typeface="Garamond" panose="02020404030301010803" pitchFamily="18" charset="0"/>
                      </a:endParaRPr>
                    </a:p>
                  </a:txBody>
                  <a:tcPr marL="92779" marR="92779" marT="92779" marB="92779">
                    <a:lnL w="19050" cap="flat" cmpd="sng" algn="ctr">
                      <a:solidFill>
                        <a:srgbClr val="9E9E9E"/>
                      </a:solidFill>
                      <a:prstDash val="solid"/>
                      <a:round/>
                      <a:headEnd type="none" w="med" len="med"/>
                      <a:tailEnd type="none" w="med" len="med"/>
                    </a:lnL>
                    <a:lnR w="19050" cap="flat" cmpd="sng" algn="ctr">
                      <a:solidFill>
                        <a:srgbClr val="9E9E9E"/>
                      </a:solidFill>
                      <a:prstDash val="solid"/>
                      <a:round/>
                      <a:headEnd type="none" w="med" len="med"/>
                      <a:tailEnd type="none" w="med" len="med"/>
                    </a:lnR>
                    <a:lnT w="19050" cap="flat" cmpd="sng" algn="ctr">
                      <a:solidFill>
                        <a:srgbClr val="9E9E9E"/>
                      </a:solidFill>
                      <a:prstDash val="solid"/>
                      <a:round/>
                      <a:headEnd type="none" w="med" len="med"/>
                      <a:tailEnd type="none" w="med" len="med"/>
                    </a:lnT>
                    <a:lnB w="19050" cap="flat" cmpd="sng" algn="ctr">
                      <a:solidFill>
                        <a:srgbClr val="9E9E9E"/>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11787310"/>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559449"/>
          </a:xfrm>
        </p:spPr>
        <p:txBody>
          <a:bodyPr/>
          <a:lstStyle/>
          <a:p>
            <a:pPr algn="ctr"/>
            <a:r>
              <a:rPr lang="en-US" sz="4000" dirty="0"/>
              <a:t>Evaluation [classification</a:t>
            </a:r>
            <a:r>
              <a:rPr lang="en-US" sz="4000" dirty="0" smtClean="0"/>
              <a:t>]</a:t>
            </a:r>
            <a:endParaRPr lang="en-US" sz="4000" dirty="0"/>
          </a:p>
        </p:txBody>
      </p:sp>
      <p:sp>
        <p:nvSpPr>
          <p:cNvPr id="3" name="Text Placeholder 2"/>
          <p:cNvSpPr>
            <a:spLocks noGrp="1"/>
          </p:cNvSpPr>
          <p:nvPr>
            <p:ph type="body" sz="quarter" idx="10"/>
          </p:nvPr>
        </p:nvSpPr>
        <p:spPr>
          <a:xfrm>
            <a:off x="389436" y="1447801"/>
            <a:ext cx="8363938" cy="2115194"/>
          </a:xfrm>
          <a:ln>
            <a:noFill/>
          </a:ln>
        </p:spPr>
        <p:txBody>
          <a:bodyPr/>
          <a:lstStyle/>
          <a:p>
            <a:pPr fontAlgn="base"/>
            <a:r>
              <a:rPr lang="en-US" sz="2800" dirty="0">
                <a:solidFill>
                  <a:srgbClr val="000000"/>
                </a:solidFill>
              </a:rPr>
              <a:t>4-fold cross validation.</a:t>
            </a:r>
          </a:p>
          <a:p>
            <a:pPr fontAlgn="base"/>
            <a:r>
              <a:rPr lang="en-US" sz="2800" dirty="0">
                <a:solidFill>
                  <a:srgbClr val="000000"/>
                </a:solidFill>
              </a:rPr>
              <a:t>Algorithms: Naive Bayes, Random Forest &amp; Support Vector Machine.</a:t>
            </a:r>
          </a:p>
          <a:p>
            <a:pPr fontAlgn="base"/>
            <a:r>
              <a:rPr lang="en-US" sz="2800" dirty="0">
                <a:solidFill>
                  <a:srgbClr val="000000"/>
                </a:solidFill>
              </a:rPr>
              <a:t>Support Vector Machine performed better than others in general</a:t>
            </a:r>
            <a:r>
              <a:rPr lang="en-US" sz="2800" dirty="0" smtClean="0">
                <a:solidFill>
                  <a:srgbClr val="000000"/>
                </a:solidFill>
              </a:rPr>
              <a:t>.</a:t>
            </a:r>
            <a:endParaRPr lang="en-US" sz="2800" dirty="0">
              <a:solidFill>
                <a:srgbClr val="00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662679878"/>
              </p:ext>
            </p:extLst>
          </p:nvPr>
        </p:nvGraphicFramePr>
        <p:xfrm>
          <a:off x="1770063" y="4409069"/>
          <a:ext cx="5600700" cy="1615440"/>
        </p:xfrm>
        <a:graphic>
          <a:graphicData uri="http://schemas.openxmlformats.org/drawingml/2006/table">
            <a:tbl>
              <a:tblPr/>
              <a:tblGrid>
                <a:gridCol w="1400175"/>
                <a:gridCol w="1400175"/>
                <a:gridCol w="1400175"/>
                <a:gridCol w="1400175"/>
              </a:tblGrid>
              <a:tr h="381000">
                <a:tc>
                  <a:txBody>
                    <a:bodyPr/>
                    <a:lstStyle/>
                    <a:p>
                      <a:pPr fontAlgn="t"/>
                      <a:r>
                        <a:rPr lang="en-US" dirty="0">
                          <a:effectLst/>
                        </a:rPr>
                        <a:t> </a:t>
                      </a:r>
                    </a:p>
                  </a:txBody>
                  <a:tcPr marL="95250" marR="95250" marT="95250" marB="9525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ctr" rtl="0" fontAlgn="t">
                        <a:spcBef>
                          <a:spcPts val="0"/>
                        </a:spcBef>
                        <a:spcAft>
                          <a:spcPts val="0"/>
                        </a:spcAft>
                      </a:pPr>
                      <a:r>
                        <a:rPr lang="en-US" b="1" i="0" u="none" strike="noStrike" dirty="0">
                          <a:solidFill>
                            <a:srgbClr val="000000"/>
                          </a:solidFill>
                          <a:effectLst/>
                          <a:latin typeface="Arial"/>
                        </a:rPr>
                        <a:t>Precision</a:t>
                      </a:r>
                      <a:endParaRPr lang="en-US" dirty="0">
                        <a:effectLst/>
                      </a:endParaRPr>
                    </a:p>
                  </a:txBody>
                  <a:tcPr marL="95250" marR="95250" marT="95250" marB="9525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ctr" rtl="0" fontAlgn="t">
                        <a:spcBef>
                          <a:spcPts val="0"/>
                        </a:spcBef>
                        <a:spcAft>
                          <a:spcPts val="0"/>
                        </a:spcAft>
                      </a:pPr>
                      <a:r>
                        <a:rPr lang="en-US" b="1" i="0" u="none" strike="noStrike">
                          <a:solidFill>
                            <a:srgbClr val="000000"/>
                          </a:solidFill>
                          <a:effectLst/>
                          <a:latin typeface="Arial"/>
                        </a:rPr>
                        <a:t>Recall</a:t>
                      </a:r>
                      <a:endParaRPr lang="en-US">
                        <a:effectLst/>
                      </a:endParaRPr>
                    </a:p>
                  </a:txBody>
                  <a:tcPr marL="95250" marR="95250" marT="95250" marB="9525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ctr" rtl="0" fontAlgn="t">
                        <a:spcBef>
                          <a:spcPts val="0"/>
                        </a:spcBef>
                        <a:spcAft>
                          <a:spcPts val="0"/>
                        </a:spcAft>
                      </a:pPr>
                      <a:r>
                        <a:rPr lang="en-US" b="1" i="0" u="none" strike="noStrike">
                          <a:solidFill>
                            <a:srgbClr val="000000"/>
                          </a:solidFill>
                          <a:effectLst/>
                          <a:latin typeface="Arial"/>
                        </a:rPr>
                        <a:t>F-measure</a:t>
                      </a:r>
                      <a:endParaRPr lang="en-US">
                        <a:effectLst/>
                      </a:endParaRPr>
                    </a:p>
                  </a:txBody>
                  <a:tcPr marL="95250" marR="95250" marT="95250" marB="9525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r>
              <a:tr h="381000">
                <a:tc>
                  <a:txBody>
                    <a:bodyPr/>
                    <a:lstStyle/>
                    <a:p>
                      <a:pPr rtl="0" fontAlgn="t">
                        <a:spcBef>
                          <a:spcPts val="0"/>
                        </a:spcBef>
                        <a:spcAft>
                          <a:spcPts val="0"/>
                        </a:spcAft>
                      </a:pPr>
                      <a:r>
                        <a:rPr lang="en-US" b="1" i="0" u="none" strike="noStrike">
                          <a:solidFill>
                            <a:srgbClr val="000000"/>
                          </a:solidFill>
                          <a:effectLst/>
                          <a:latin typeface="Arial"/>
                        </a:rPr>
                        <a:t>NFS</a:t>
                      </a:r>
                      <a:endParaRPr lang="en-US">
                        <a:effectLst/>
                      </a:endParaRPr>
                    </a:p>
                  </a:txBody>
                  <a:tcPr marL="95250" marR="95250" marT="95250" marB="9525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ctr" rtl="0" fontAlgn="t">
                        <a:spcBef>
                          <a:spcPts val="0"/>
                        </a:spcBef>
                        <a:spcAft>
                          <a:spcPts val="0"/>
                        </a:spcAft>
                      </a:pPr>
                      <a:r>
                        <a:rPr lang="en-US" b="0" i="0" u="none" strike="noStrike">
                          <a:solidFill>
                            <a:srgbClr val="000000"/>
                          </a:solidFill>
                          <a:effectLst/>
                          <a:latin typeface="Arial"/>
                        </a:rPr>
                        <a:t>0.90</a:t>
                      </a:r>
                      <a:endParaRPr lang="en-US">
                        <a:effectLst/>
                      </a:endParaRPr>
                    </a:p>
                  </a:txBody>
                  <a:tcPr marL="95250" marR="95250" marT="95250" marB="9525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ctr" rtl="0" fontAlgn="t">
                        <a:spcBef>
                          <a:spcPts val="0"/>
                        </a:spcBef>
                        <a:spcAft>
                          <a:spcPts val="0"/>
                        </a:spcAft>
                      </a:pPr>
                      <a:r>
                        <a:rPr lang="en-US" b="0" i="0" u="none" strike="noStrike">
                          <a:solidFill>
                            <a:srgbClr val="000000"/>
                          </a:solidFill>
                          <a:effectLst/>
                          <a:latin typeface="Arial"/>
                        </a:rPr>
                        <a:t>0.96</a:t>
                      </a:r>
                      <a:endParaRPr lang="en-US">
                        <a:effectLst/>
                      </a:endParaRPr>
                    </a:p>
                  </a:txBody>
                  <a:tcPr marL="95250" marR="95250" marT="95250" marB="9525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ctr" rtl="0" fontAlgn="t">
                        <a:spcBef>
                          <a:spcPts val="0"/>
                        </a:spcBef>
                        <a:spcAft>
                          <a:spcPts val="0"/>
                        </a:spcAft>
                      </a:pPr>
                      <a:r>
                        <a:rPr lang="en-US" b="0" i="0" u="none" strike="noStrike">
                          <a:solidFill>
                            <a:srgbClr val="000000"/>
                          </a:solidFill>
                          <a:effectLst/>
                          <a:latin typeface="Arial"/>
                        </a:rPr>
                        <a:t>0.93</a:t>
                      </a:r>
                      <a:endParaRPr lang="en-US">
                        <a:effectLst/>
                      </a:endParaRPr>
                    </a:p>
                  </a:txBody>
                  <a:tcPr marL="95250" marR="95250" marT="95250" marB="9525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r>
              <a:tr h="381000">
                <a:tc>
                  <a:txBody>
                    <a:bodyPr/>
                    <a:lstStyle/>
                    <a:p>
                      <a:pPr rtl="0" fontAlgn="t">
                        <a:spcBef>
                          <a:spcPts val="0"/>
                        </a:spcBef>
                        <a:spcAft>
                          <a:spcPts val="0"/>
                        </a:spcAft>
                      </a:pPr>
                      <a:r>
                        <a:rPr lang="en-US" b="1" i="0" u="none" strike="noStrike">
                          <a:solidFill>
                            <a:srgbClr val="000000"/>
                          </a:solidFill>
                          <a:effectLst/>
                          <a:latin typeface="Arial"/>
                        </a:rPr>
                        <a:t>UFS</a:t>
                      </a:r>
                      <a:endParaRPr lang="en-US">
                        <a:effectLst/>
                      </a:endParaRPr>
                    </a:p>
                  </a:txBody>
                  <a:tcPr marL="95250" marR="95250" marT="95250" marB="9525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ctr" rtl="0" fontAlgn="t">
                        <a:spcBef>
                          <a:spcPts val="0"/>
                        </a:spcBef>
                        <a:spcAft>
                          <a:spcPts val="0"/>
                        </a:spcAft>
                      </a:pPr>
                      <a:r>
                        <a:rPr lang="en-US" b="0" i="0" u="none" strike="noStrike">
                          <a:solidFill>
                            <a:srgbClr val="000000"/>
                          </a:solidFill>
                          <a:effectLst/>
                          <a:latin typeface="Arial"/>
                        </a:rPr>
                        <a:t>0.65</a:t>
                      </a:r>
                      <a:endParaRPr lang="en-US">
                        <a:effectLst/>
                      </a:endParaRPr>
                    </a:p>
                  </a:txBody>
                  <a:tcPr marL="95250" marR="95250" marT="95250" marB="9525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ctr" rtl="0" fontAlgn="t">
                        <a:spcBef>
                          <a:spcPts val="0"/>
                        </a:spcBef>
                        <a:spcAft>
                          <a:spcPts val="0"/>
                        </a:spcAft>
                      </a:pPr>
                      <a:r>
                        <a:rPr lang="en-US" b="0" i="0" u="none" strike="noStrike">
                          <a:solidFill>
                            <a:srgbClr val="000000"/>
                          </a:solidFill>
                          <a:effectLst/>
                          <a:latin typeface="Arial"/>
                        </a:rPr>
                        <a:t>0.26</a:t>
                      </a:r>
                      <a:endParaRPr lang="en-US">
                        <a:effectLst/>
                      </a:endParaRPr>
                    </a:p>
                  </a:txBody>
                  <a:tcPr marL="95250" marR="95250" marT="95250" marB="9525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ctr" rtl="0" fontAlgn="t">
                        <a:spcBef>
                          <a:spcPts val="0"/>
                        </a:spcBef>
                        <a:spcAft>
                          <a:spcPts val="0"/>
                        </a:spcAft>
                      </a:pPr>
                      <a:r>
                        <a:rPr lang="en-US" b="0" i="0" u="none" strike="noStrike">
                          <a:solidFill>
                            <a:srgbClr val="000000"/>
                          </a:solidFill>
                          <a:effectLst/>
                          <a:latin typeface="Arial"/>
                        </a:rPr>
                        <a:t>0.37</a:t>
                      </a:r>
                      <a:endParaRPr lang="en-US">
                        <a:effectLst/>
                      </a:endParaRPr>
                    </a:p>
                  </a:txBody>
                  <a:tcPr marL="95250" marR="95250" marT="95250" marB="9525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r>
              <a:tr h="381000">
                <a:tc>
                  <a:txBody>
                    <a:bodyPr/>
                    <a:lstStyle/>
                    <a:p>
                      <a:pPr rtl="0" fontAlgn="t">
                        <a:spcBef>
                          <a:spcPts val="0"/>
                        </a:spcBef>
                        <a:spcAft>
                          <a:spcPts val="0"/>
                        </a:spcAft>
                      </a:pPr>
                      <a:r>
                        <a:rPr lang="en-US" b="1" i="0" u="none" strike="noStrike">
                          <a:solidFill>
                            <a:srgbClr val="000000"/>
                          </a:solidFill>
                          <a:effectLst/>
                          <a:latin typeface="Arial"/>
                        </a:rPr>
                        <a:t>CFS</a:t>
                      </a:r>
                      <a:endParaRPr lang="en-US">
                        <a:effectLst/>
                      </a:endParaRPr>
                    </a:p>
                  </a:txBody>
                  <a:tcPr marL="95250" marR="95250" marT="95250" marB="9525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ctr" rtl="0" fontAlgn="t">
                        <a:spcBef>
                          <a:spcPts val="0"/>
                        </a:spcBef>
                        <a:spcAft>
                          <a:spcPts val="0"/>
                        </a:spcAft>
                      </a:pPr>
                      <a:r>
                        <a:rPr lang="en-US" b="0" i="0" u="none" strike="noStrike">
                          <a:solidFill>
                            <a:srgbClr val="000000"/>
                          </a:solidFill>
                          <a:effectLst/>
                          <a:latin typeface="Arial"/>
                        </a:rPr>
                        <a:t>0.79</a:t>
                      </a:r>
                      <a:endParaRPr lang="en-US">
                        <a:effectLst/>
                      </a:endParaRPr>
                    </a:p>
                  </a:txBody>
                  <a:tcPr marL="95250" marR="95250" marT="95250" marB="9525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ctr" rtl="0" fontAlgn="t">
                        <a:spcBef>
                          <a:spcPts val="0"/>
                        </a:spcBef>
                        <a:spcAft>
                          <a:spcPts val="0"/>
                        </a:spcAft>
                      </a:pPr>
                      <a:r>
                        <a:rPr lang="en-US" b="0" i="0" u="none" strike="noStrike">
                          <a:solidFill>
                            <a:srgbClr val="000000"/>
                          </a:solidFill>
                          <a:effectLst/>
                          <a:latin typeface="Arial"/>
                        </a:rPr>
                        <a:t>0.74</a:t>
                      </a:r>
                      <a:endParaRPr lang="en-US">
                        <a:effectLst/>
                      </a:endParaRPr>
                    </a:p>
                  </a:txBody>
                  <a:tcPr marL="95250" marR="95250" marT="95250" marB="9525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ctr" rtl="0" fontAlgn="t">
                        <a:spcBef>
                          <a:spcPts val="0"/>
                        </a:spcBef>
                        <a:spcAft>
                          <a:spcPts val="0"/>
                        </a:spcAft>
                      </a:pPr>
                      <a:r>
                        <a:rPr lang="en-US" b="0" i="0" u="none" strike="noStrike" dirty="0">
                          <a:solidFill>
                            <a:srgbClr val="000000"/>
                          </a:solidFill>
                          <a:effectLst/>
                          <a:latin typeface="Arial"/>
                        </a:rPr>
                        <a:t>0.77</a:t>
                      </a:r>
                      <a:endParaRPr lang="en-US" dirty="0">
                        <a:effectLst/>
                      </a:endParaRPr>
                    </a:p>
                  </a:txBody>
                  <a:tcPr marL="95250" marR="95250" marT="95250" marB="9525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1770063" y="16240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5238438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559449"/>
          </a:xfrm>
        </p:spPr>
        <p:txBody>
          <a:bodyPr/>
          <a:lstStyle/>
          <a:p>
            <a:pPr algn="ctr"/>
            <a:r>
              <a:rPr lang="en-US" sz="4000" dirty="0" smtClean="0"/>
              <a:t>Case Study: #GOPDebate2015</a:t>
            </a:r>
            <a:endParaRPr lang="en-US" sz="4000" dirty="0"/>
          </a:p>
        </p:txBody>
      </p:sp>
      <p:sp>
        <p:nvSpPr>
          <p:cNvPr id="3" name="Text Placeholder 2"/>
          <p:cNvSpPr>
            <a:spLocks noGrp="1"/>
          </p:cNvSpPr>
          <p:nvPr>
            <p:ph type="body" sz="quarter" idx="10"/>
          </p:nvPr>
        </p:nvSpPr>
        <p:spPr>
          <a:xfrm>
            <a:off x="389436" y="1447801"/>
            <a:ext cx="8363938" cy="3360920"/>
          </a:xfrm>
          <a:ln>
            <a:noFill/>
          </a:ln>
        </p:spPr>
        <p:txBody>
          <a:bodyPr/>
          <a:lstStyle/>
          <a:p>
            <a:pPr fontAlgn="base"/>
            <a:r>
              <a:rPr lang="en-US" sz="2800" dirty="0">
                <a:solidFill>
                  <a:srgbClr val="000000"/>
                </a:solidFill>
              </a:rPr>
              <a:t>Near real-time experiment with 2015 first Republican primary debate transcript.</a:t>
            </a:r>
          </a:p>
          <a:p>
            <a:pPr fontAlgn="base"/>
            <a:r>
              <a:rPr lang="en-US" sz="2800" dirty="0">
                <a:solidFill>
                  <a:srgbClr val="000000"/>
                </a:solidFill>
              </a:rPr>
              <a:t>Transcript grabbed from Closed Captions using </a:t>
            </a:r>
            <a:r>
              <a:rPr lang="en-US" sz="2800" dirty="0" err="1">
                <a:solidFill>
                  <a:srgbClr val="000000"/>
                </a:solidFill>
              </a:rPr>
              <a:t>TextGrabber</a:t>
            </a:r>
            <a:r>
              <a:rPr lang="en-US" sz="2800" dirty="0">
                <a:solidFill>
                  <a:srgbClr val="000000"/>
                </a:solidFill>
              </a:rPr>
              <a:t> device.</a:t>
            </a:r>
          </a:p>
          <a:p>
            <a:pPr fontAlgn="base"/>
            <a:r>
              <a:rPr lang="en-US" sz="2800" dirty="0">
                <a:solidFill>
                  <a:srgbClr val="000000"/>
                </a:solidFill>
              </a:rPr>
              <a:t>1393 sentences.</a:t>
            </a:r>
          </a:p>
          <a:p>
            <a:pPr fontAlgn="base"/>
            <a:r>
              <a:rPr lang="en-US" sz="2800" b="1" dirty="0" smtClean="0">
                <a:solidFill>
                  <a:srgbClr val="000000"/>
                </a:solidFill>
              </a:rPr>
              <a:t>71%</a:t>
            </a:r>
            <a:r>
              <a:rPr lang="en-US" sz="2800" dirty="0" smtClean="0">
                <a:solidFill>
                  <a:srgbClr val="000000"/>
                </a:solidFill>
              </a:rPr>
              <a:t> of the facts checked by CNN, factcheck.org &amp; </a:t>
            </a:r>
            <a:r>
              <a:rPr lang="en-US" sz="2800" dirty="0" err="1" smtClean="0">
                <a:solidFill>
                  <a:srgbClr val="000000"/>
                </a:solidFill>
              </a:rPr>
              <a:t>PolitiFact</a:t>
            </a:r>
            <a:r>
              <a:rPr lang="en-US" sz="2800" dirty="0" smtClean="0">
                <a:solidFill>
                  <a:srgbClr val="000000"/>
                </a:solidFill>
              </a:rPr>
              <a:t> were present in ClaimBuster ranked top </a:t>
            </a:r>
            <a:r>
              <a:rPr lang="en-US" sz="2800" b="1" dirty="0" smtClean="0">
                <a:solidFill>
                  <a:srgbClr val="000000"/>
                </a:solidFill>
              </a:rPr>
              <a:t>(18%)</a:t>
            </a:r>
            <a:r>
              <a:rPr lang="en-US" sz="2800" dirty="0" smtClean="0">
                <a:solidFill>
                  <a:srgbClr val="000000"/>
                </a:solidFill>
              </a:rPr>
              <a:t> sentences.</a:t>
            </a:r>
            <a:endParaRPr lang="en-US" sz="2800" dirty="0">
              <a:solidFill>
                <a:srgbClr val="000000"/>
              </a:solidFill>
            </a:endParaRPr>
          </a:p>
        </p:txBody>
      </p:sp>
    </p:spTree>
    <p:extLst>
      <p:ext uri="{BB962C8B-B14F-4D97-AF65-F5344CB8AC3E}">
        <p14:creationId xmlns:p14="http://schemas.microsoft.com/office/powerpoint/2010/main" val="396986504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161548"/>
            <a:ext cx="8229600" cy="1318117"/>
          </a:xfrm>
          <a:prstGeom prst="rect">
            <a:avLst/>
          </a:prstGeom>
        </p:spPr>
        <p:txBody>
          <a:bodyPr anchor="ctr"/>
          <a:lstStyle/>
          <a:p>
            <a:pPr algn="ctr" fontAlgn="auto">
              <a:spcBef>
                <a:spcPct val="0"/>
              </a:spcBef>
              <a:spcAft>
                <a:spcPts val="0"/>
              </a:spcAft>
              <a:defRPr/>
            </a:pPr>
            <a:r>
              <a:rPr lang="en-US" sz="3600" dirty="0">
                <a:solidFill>
                  <a:srgbClr val="F58026"/>
                </a:solidFill>
                <a:latin typeface="Garamond" panose="02020404030301010803" pitchFamily="18" charset="0"/>
                <a:ea typeface="+mj-ea"/>
                <a:cs typeface="+mj-cs"/>
              </a:rPr>
              <a:t>Demo</a:t>
            </a:r>
          </a:p>
          <a:p>
            <a:pPr algn="ctr" fontAlgn="auto">
              <a:spcBef>
                <a:spcPct val="0"/>
              </a:spcBef>
              <a:spcAft>
                <a:spcPts val="0"/>
              </a:spcAft>
              <a:defRPr/>
            </a:pPr>
            <a:r>
              <a:rPr lang="en-US" sz="3600" dirty="0">
                <a:solidFill>
                  <a:srgbClr val="0064B1"/>
                </a:solidFill>
                <a:latin typeface="Garamond" panose="02020404030301010803" pitchFamily="18" charset="0"/>
                <a:ea typeface="+mj-ea"/>
                <a:cs typeface="+mj-cs"/>
                <a:hlinkClick r:id="rId2"/>
              </a:rPr>
              <a:t>http</a:t>
            </a:r>
            <a:r>
              <a:rPr lang="en-US" sz="3600" dirty="0" smtClean="0">
                <a:solidFill>
                  <a:srgbClr val="0064B1"/>
                </a:solidFill>
                <a:latin typeface="Garamond" panose="02020404030301010803" pitchFamily="18" charset="0"/>
                <a:ea typeface="+mj-ea"/>
                <a:cs typeface="+mj-cs"/>
                <a:hlinkClick r:id="rId2"/>
              </a:rPr>
              <a:t>://idir.uta.edu/claimbuster</a:t>
            </a:r>
            <a:endParaRPr lang="en-US" sz="3600" dirty="0" smtClean="0">
              <a:solidFill>
                <a:srgbClr val="0064B1"/>
              </a:solidFill>
              <a:latin typeface="Garamond" panose="02020404030301010803" pitchFamily="18" charset="0"/>
              <a:ea typeface="+mj-ea"/>
              <a:cs typeface="+mj-c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733" y="1614341"/>
            <a:ext cx="4541174" cy="431411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2550" y="2115762"/>
            <a:ext cx="3524250" cy="3524250"/>
          </a:xfrm>
          <a:prstGeom prst="rect">
            <a:avLst/>
          </a:prstGeom>
        </p:spPr>
      </p:pic>
    </p:spTree>
    <p:extLst>
      <p:ext uri="{BB962C8B-B14F-4D97-AF65-F5344CB8AC3E}">
        <p14:creationId xmlns:p14="http://schemas.microsoft.com/office/powerpoint/2010/main" val="520409170"/>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4673" y="457200"/>
            <a:ext cx="8423524" cy="1107996"/>
          </a:xfrm>
        </p:spPr>
        <p:txBody>
          <a:bodyPr/>
          <a:lstStyle/>
          <a:p>
            <a:pPr algn="ctr"/>
            <a:r>
              <a:rPr lang="en-US" sz="4000" dirty="0">
                <a:solidFill>
                  <a:srgbClr val="0064B1"/>
                </a:solidFill>
              </a:rPr>
              <a:t>Fact-checking is growing, but human challenges </a:t>
            </a:r>
            <a:r>
              <a:rPr lang="en-US" sz="4000" dirty="0" smtClean="0">
                <a:solidFill>
                  <a:srgbClr val="0064B1"/>
                </a:solidFill>
              </a:rPr>
              <a:t>remain</a:t>
            </a:r>
            <a:endParaRPr lang="en-US" sz="4000" dirty="0">
              <a:solidFill>
                <a:srgbClr val="0064B1"/>
              </a:solidFill>
            </a:endParaRPr>
          </a:p>
        </p:txBody>
      </p:sp>
      <p:sp>
        <p:nvSpPr>
          <p:cNvPr id="3" name="TextBox 2"/>
          <p:cNvSpPr txBox="1"/>
          <p:nvPr/>
        </p:nvSpPr>
        <p:spPr>
          <a:xfrm>
            <a:off x="421618" y="2130929"/>
            <a:ext cx="8265182" cy="3231654"/>
          </a:xfrm>
          <a:prstGeom prst="rect">
            <a:avLst/>
          </a:prstGeom>
          <a:noFill/>
        </p:spPr>
        <p:txBody>
          <a:bodyPr wrap="square" lIns="0" tIns="0" rIns="0" bIns="0" rtlCol="0">
            <a:spAutoFit/>
          </a:bodyPr>
          <a:lstStyle/>
          <a:p>
            <a:pPr marL="457200" indent="-457200">
              <a:buFont typeface="Arial" panose="020B0604020202020204" pitchFamily="34" charset="0"/>
              <a:buChar char="•"/>
            </a:pPr>
            <a:r>
              <a:rPr lang="en-US" sz="3000" dirty="0">
                <a:solidFill>
                  <a:schemeClr val="bg1"/>
                </a:solidFill>
                <a:latin typeface="Garamond" panose="02020404030301010803" pitchFamily="18" charset="0"/>
              </a:rPr>
              <a:t>64 active fact-checking sites in the world, up from 44 in 2014</a:t>
            </a:r>
          </a:p>
          <a:p>
            <a:pPr marL="457200" indent="-457200">
              <a:buFont typeface="Arial" panose="020B0604020202020204" pitchFamily="34" charset="0"/>
              <a:buChar char="•"/>
            </a:pPr>
            <a:r>
              <a:rPr lang="en-US" sz="3000" dirty="0">
                <a:solidFill>
                  <a:schemeClr val="bg1"/>
                </a:solidFill>
                <a:latin typeface="Garamond" panose="02020404030301010803" pitchFamily="18" charset="0"/>
              </a:rPr>
              <a:t>New sites in Russia, Canada, Nepal, Northern Ireland</a:t>
            </a:r>
          </a:p>
          <a:p>
            <a:pPr marL="457200" indent="-457200">
              <a:buFont typeface="Arial" panose="020B0604020202020204" pitchFamily="34" charset="0"/>
              <a:buChar char="•"/>
            </a:pPr>
            <a:r>
              <a:rPr lang="en-US" sz="3000" dirty="0">
                <a:solidFill>
                  <a:schemeClr val="bg1"/>
                </a:solidFill>
                <a:latin typeface="Garamond" panose="02020404030301010803" pitchFamily="18" charset="0"/>
              </a:rPr>
              <a:t>Falsehoods growing faster than fact-checkers</a:t>
            </a:r>
          </a:p>
          <a:p>
            <a:pPr marL="457200" indent="-457200">
              <a:buFont typeface="Arial" panose="020B0604020202020204" pitchFamily="34" charset="0"/>
              <a:buChar char="•"/>
            </a:pPr>
            <a:r>
              <a:rPr lang="en-US" sz="3000" dirty="0">
                <a:solidFill>
                  <a:schemeClr val="bg1"/>
                </a:solidFill>
                <a:latin typeface="Garamond" panose="02020404030301010803" pitchFamily="18" charset="0"/>
              </a:rPr>
              <a:t>Labor-intensive journalism</a:t>
            </a:r>
          </a:p>
          <a:p>
            <a:pPr marL="800224" lvl="1" indent="-457200">
              <a:buFont typeface="Arial" panose="020B0604020202020204" pitchFamily="34" charset="0"/>
              <a:buChar char="•"/>
            </a:pPr>
            <a:r>
              <a:rPr lang="en-US" sz="3000" dirty="0">
                <a:solidFill>
                  <a:schemeClr val="bg1"/>
                </a:solidFill>
                <a:latin typeface="Garamond" panose="02020404030301010803" pitchFamily="18" charset="0"/>
              </a:rPr>
              <a:t>1 fact-check = 1 day of work</a:t>
            </a:r>
          </a:p>
        </p:txBody>
      </p:sp>
    </p:spTree>
    <p:extLst>
      <p:ext uri="{BB962C8B-B14F-4D97-AF65-F5344CB8AC3E}">
        <p14:creationId xmlns:p14="http://schemas.microsoft.com/office/powerpoint/2010/main" val="19765556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559449"/>
          </a:xfrm>
        </p:spPr>
        <p:txBody>
          <a:bodyPr/>
          <a:lstStyle/>
          <a:p>
            <a:pPr algn="ctr"/>
            <a:r>
              <a:rPr lang="en-US" sz="4000" dirty="0" smtClean="0"/>
              <a:t>Next Step: Many Things to Look at</a:t>
            </a:r>
            <a:endParaRPr lang="en-US" sz="4000" dirty="0"/>
          </a:p>
        </p:txBody>
      </p:sp>
      <p:sp>
        <p:nvSpPr>
          <p:cNvPr id="6" name="Text Placeholder 2"/>
          <p:cNvSpPr>
            <a:spLocks noGrp="1"/>
          </p:cNvSpPr>
          <p:nvPr>
            <p:ph type="body" sz="quarter" idx="10"/>
          </p:nvPr>
        </p:nvSpPr>
        <p:spPr>
          <a:xfrm>
            <a:off x="389436" y="1447800"/>
            <a:ext cx="8363938" cy="2506327"/>
          </a:xfrm>
        </p:spPr>
        <p:txBody>
          <a:bodyPr/>
          <a:lstStyle/>
          <a:p>
            <a:pPr marL="457200" indent="-457200" fontAlgn="base">
              <a:buFont typeface="Courier New" panose="02070309020205020404" pitchFamily="49" charset="0"/>
              <a:buChar char="o"/>
            </a:pPr>
            <a:r>
              <a:rPr lang="en-US" sz="2800" dirty="0" smtClean="0">
                <a:solidFill>
                  <a:schemeClr val="tx1"/>
                </a:solidFill>
              </a:rPr>
              <a:t>Automatically detect check-worthy claims from social media data, websites, live streams, etc.</a:t>
            </a:r>
          </a:p>
          <a:p>
            <a:pPr marL="457200" indent="-457200" fontAlgn="base">
              <a:buFont typeface="Courier New" panose="02070309020205020404" pitchFamily="49" charset="0"/>
              <a:buChar char="o"/>
            </a:pPr>
            <a:r>
              <a:rPr lang="en-US" sz="2800" dirty="0" smtClean="0">
                <a:solidFill>
                  <a:schemeClr val="tx1"/>
                </a:solidFill>
              </a:rPr>
              <a:t>Check claims by matching with a curated repository of fact-checks.</a:t>
            </a:r>
          </a:p>
          <a:p>
            <a:pPr marL="457200" indent="-457200" fontAlgn="base">
              <a:buFont typeface="Courier New" panose="02070309020205020404" pitchFamily="49" charset="0"/>
              <a:buChar char="o"/>
            </a:pPr>
            <a:r>
              <a:rPr lang="en-US" sz="2800" dirty="0" smtClean="0">
                <a:solidFill>
                  <a:schemeClr val="tx1"/>
                </a:solidFill>
              </a:rPr>
              <a:t>Better engagement with professional fact-checkers and voters by providing them instant fact-checks.</a:t>
            </a:r>
            <a:endParaRPr lang="en-US" sz="2800" dirty="0">
              <a:solidFill>
                <a:schemeClr val="tx1"/>
              </a:solidFill>
            </a:endParaRPr>
          </a:p>
        </p:txBody>
      </p:sp>
    </p:spTree>
    <p:extLst>
      <p:ext uri="{BB962C8B-B14F-4D97-AF65-F5344CB8AC3E}">
        <p14:creationId xmlns:p14="http://schemas.microsoft.com/office/powerpoint/2010/main" val="1959728099"/>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559449"/>
          </a:xfrm>
        </p:spPr>
        <p:txBody>
          <a:bodyPr/>
          <a:lstStyle/>
          <a:p>
            <a:pPr algn="ctr"/>
            <a:r>
              <a:rPr lang="en-US" sz="4000" dirty="0" smtClean="0">
                <a:solidFill>
                  <a:srgbClr val="0064B1"/>
                </a:solidFill>
                <a:latin typeface="Garamond" panose="02020404030301010803" pitchFamily="18" charset="0"/>
              </a:rPr>
              <a:t>Acknowledgment</a:t>
            </a:r>
            <a:endParaRPr lang="en-US" sz="4000" dirty="0">
              <a:solidFill>
                <a:srgbClr val="0064B1"/>
              </a:solidFill>
              <a:latin typeface="Garamond" panose="02020404030301010803" pitchFamily="18" charset="0"/>
            </a:endParaRPr>
          </a:p>
        </p:txBody>
      </p:sp>
      <p:sp>
        <p:nvSpPr>
          <p:cNvPr id="6" name="Rectangle 5"/>
          <p:cNvSpPr/>
          <p:nvPr/>
        </p:nvSpPr>
        <p:spPr>
          <a:xfrm>
            <a:off x="381665" y="3780846"/>
            <a:ext cx="8348869" cy="1631216"/>
          </a:xfrm>
          <a:prstGeom prst="rect">
            <a:avLst/>
          </a:prstGeom>
        </p:spPr>
        <p:txBody>
          <a:bodyPr wrap="square">
            <a:spAutoFit/>
          </a:bodyPr>
          <a:lstStyle/>
          <a:p>
            <a:pPr algn="just"/>
            <a:r>
              <a:rPr lang="en-US" sz="2000" b="1" dirty="0">
                <a:latin typeface="Garamond" panose="02020404030301010803" pitchFamily="18" charset="0"/>
              </a:rPr>
              <a:t>Disclaimer</a:t>
            </a:r>
            <a:r>
              <a:rPr lang="en-US" sz="2000" dirty="0">
                <a:latin typeface="Garamond" panose="02020404030301010803" pitchFamily="18" charset="0"/>
              </a:rPr>
              <a:t>: This material is based upon work partially supported by the National Science Foundation Grants </a:t>
            </a:r>
            <a:r>
              <a:rPr lang="en-US" sz="2000" dirty="0" smtClean="0">
                <a:latin typeface="Garamond" panose="02020404030301010803" pitchFamily="18" charset="0"/>
              </a:rPr>
              <a:t>1018865</a:t>
            </a:r>
            <a:r>
              <a:rPr lang="en-US" sz="2000" dirty="0">
                <a:latin typeface="Garamond" panose="02020404030301010803" pitchFamily="18" charset="0"/>
              </a:rPr>
              <a:t>, 1117369, 1408928, 1408846 and </a:t>
            </a:r>
            <a:r>
              <a:rPr lang="en-US" sz="2000" dirty="0" smtClean="0">
                <a:latin typeface="Garamond" panose="02020404030301010803" pitchFamily="18" charset="0"/>
              </a:rPr>
              <a:t>1408915. </a:t>
            </a:r>
            <a:r>
              <a:rPr lang="en-US" sz="2000" dirty="0">
                <a:latin typeface="Garamond" panose="02020404030301010803" pitchFamily="18" charset="0"/>
              </a:rPr>
              <a:t>Any opinions, findings, and conclusions or recommendations expressed in this material are those of the author(s) and do not necessarily reflect the views of the funding agencies.</a:t>
            </a:r>
          </a:p>
        </p:txBody>
      </p:sp>
      <p:pic>
        <p:nvPicPr>
          <p:cNvPr id="1042" name="Picture 18" descr="NSF.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8008" y="2120351"/>
            <a:ext cx="1428750" cy="1428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482642"/>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559449"/>
          </a:xfrm>
        </p:spPr>
        <p:txBody>
          <a:bodyPr/>
          <a:lstStyle/>
          <a:p>
            <a:pPr algn="ctr"/>
            <a:r>
              <a:rPr lang="en-US" sz="4000" dirty="0" smtClean="0"/>
              <a:t>Thank You! Please </a:t>
            </a:r>
            <a:r>
              <a:rPr lang="en-US" sz="4000" dirty="0"/>
              <a:t>help us label the </a:t>
            </a:r>
            <a:r>
              <a:rPr lang="en-US" sz="4000" dirty="0" smtClean="0"/>
              <a:t>data</a:t>
            </a:r>
            <a:endParaRPr lang="en-US" sz="4000" dirty="0"/>
          </a:p>
        </p:txBody>
      </p:sp>
      <p:sp>
        <p:nvSpPr>
          <p:cNvPr id="5" name="Text Placeholder 2"/>
          <p:cNvSpPr>
            <a:spLocks noGrp="1"/>
          </p:cNvSpPr>
          <p:nvPr>
            <p:ph type="body" sz="quarter" idx="10"/>
          </p:nvPr>
        </p:nvSpPr>
        <p:spPr>
          <a:xfrm>
            <a:off x="1100669" y="1740672"/>
            <a:ext cx="6959600" cy="765461"/>
          </a:xfrm>
        </p:spPr>
        <p:txBody>
          <a:bodyPr/>
          <a:lstStyle/>
          <a:p>
            <a:r>
              <a:rPr lang="en-US" sz="5000" b="1" dirty="0"/>
              <a:t>http://</a:t>
            </a:r>
            <a:r>
              <a:rPr lang="en-US" sz="5000" b="1" dirty="0" smtClean="0"/>
              <a:t>bit.ly/claimbusters</a:t>
            </a:r>
            <a:endParaRPr lang="en-US" sz="5000" b="1" dirty="0"/>
          </a:p>
        </p:txBody>
      </p:sp>
      <p:pic>
        <p:nvPicPr>
          <p:cNvPr id="6" name="Picture 5" descr="C:\Users\tremayne\Downloads\qrcode.28953934.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9725" y="2894883"/>
            <a:ext cx="2743200" cy="3511137"/>
          </a:xfrm>
          <a:prstGeom prst="rect">
            <a:avLst/>
          </a:prstGeom>
          <a:noFill/>
          <a:ln w="9525">
            <a:noFill/>
            <a:miter lim="800000"/>
            <a:headEnd/>
            <a:tailEnd/>
          </a:ln>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275" y="2894884"/>
            <a:ext cx="4657992" cy="3511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9166517"/>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559449"/>
          </a:xfrm>
        </p:spPr>
        <p:txBody>
          <a:bodyPr/>
          <a:lstStyle/>
          <a:p>
            <a:pPr algn="ctr"/>
            <a:r>
              <a:rPr lang="en-US" sz="4000" dirty="0" smtClean="0"/>
              <a:t>Case Study: #GOPDebate2015</a:t>
            </a:r>
            <a:endParaRPr lang="en-US" sz="4000" dirty="0"/>
          </a:p>
        </p:txBody>
      </p:sp>
      <p:graphicFrame>
        <p:nvGraphicFramePr>
          <p:cNvPr id="5" name="Table 4"/>
          <p:cNvGraphicFramePr>
            <a:graphicFrameLocks noGrp="1"/>
          </p:cNvGraphicFramePr>
          <p:nvPr>
            <p:extLst>
              <p:ext uri="{D42A27DB-BD31-4B8C-83A1-F6EECF244321}">
                <p14:modId xmlns:p14="http://schemas.microsoft.com/office/powerpoint/2010/main" val="3093194136"/>
              </p:ext>
            </p:extLst>
          </p:nvPr>
        </p:nvGraphicFramePr>
        <p:xfrm>
          <a:off x="406400" y="1447798"/>
          <a:ext cx="8297332" cy="4495801"/>
        </p:xfrm>
        <a:graphic>
          <a:graphicData uri="http://schemas.openxmlformats.org/drawingml/2006/table">
            <a:tbl>
              <a:tblPr/>
              <a:tblGrid>
                <a:gridCol w="1151467"/>
                <a:gridCol w="6310301"/>
                <a:gridCol w="835564"/>
              </a:tblGrid>
              <a:tr h="469050">
                <a:tc>
                  <a:txBody>
                    <a:bodyPr/>
                    <a:lstStyle/>
                    <a:p>
                      <a:pPr algn="ctr" rtl="0" fontAlgn="t">
                        <a:spcBef>
                          <a:spcPts val="0"/>
                        </a:spcBef>
                        <a:spcAft>
                          <a:spcPts val="0"/>
                        </a:spcAft>
                      </a:pPr>
                      <a:r>
                        <a:rPr lang="en-US" sz="1400" b="1" i="0" u="none" strike="noStrike" dirty="0">
                          <a:solidFill>
                            <a:srgbClr val="000000"/>
                          </a:solidFill>
                          <a:effectLst/>
                          <a:latin typeface="Arial" panose="020B0604020202020204" pitchFamily="34" charset="0"/>
                          <a:cs typeface="Arial" panose="020B0604020202020204" pitchFamily="34" charset="0"/>
                        </a:rPr>
                        <a:t>CNN Claim</a:t>
                      </a:r>
                      <a:endParaRPr lang="en-US" sz="1400" dirty="0">
                        <a:effectLst/>
                        <a:latin typeface="Arial" panose="020B0604020202020204" pitchFamily="34" charset="0"/>
                        <a:cs typeface="Arial" panose="020B0604020202020204" pitchFamily="34" charset="0"/>
                      </a:endParaRPr>
                    </a:p>
                  </a:txBody>
                  <a:tcPr marL="48398" marR="48398" marT="48398" marB="4839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sz="1400" b="1" i="0" u="none" strike="noStrike">
                          <a:solidFill>
                            <a:srgbClr val="000000"/>
                          </a:solidFill>
                          <a:effectLst/>
                          <a:latin typeface="Arial" panose="020B0604020202020204" pitchFamily="34" charset="0"/>
                          <a:cs typeface="Arial" panose="020B0604020202020204" pitchFamily="34" charset="0"/>
                        </a:rPr>
                        <a:t>Associated sentence(s)[From TextGrabber]</a:t>
                      </a:r>
                      <a:endParaRPr lang="en-US" sz="1400">
                        <a:effectLst/>
                        <a:latin typeface="Arial" panose="020B0604020202020204" pitchFamily="34" charset="0"/>
                        <a:cs typeface="Arial" panose="020B0604020202020204" pitchFamily="34" charset="0"/>
                      </a:endParaRPr>
                    </a:p>
                  </a:txBody>
                  <a:tcPr marL="48398" marR="48398" marT="48398" marB="4839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sz="1400" b="1" i="0" u="none" strike="noStrike">
                          <a:solidFill>
                            <a:srgbClr val="000000"/>
                          </a:solidFill>
                          <a:effectLst/>
                          <a:latin typeface="Arial" panose="020B0604020202020204" pitchFamily="34" charset="0"/>
                          <a:cs typeface="Arial" panose="020B0604020202020204" pitchFamily="34" charset="0"/>
                        </a:rPr>
                        <a:t>Score</a:t>
                      </a:r>
                      <a:endParaRPr lang="en-US" sz="1400">
                        <a:effectLst/>
                        <a:latin typeface="Arial" panose="020B0604020202020204" pitchFamily="34" charset="0"/>
                        <a:cs typeface="Arial" panose="020B0604020202020204" pitchFamily="34" charset="0"/>
                      </a:endParaRPr>
                    </a:p>
                  </a:txBody>
                  <a:tcPr marL="48398" marR="48398" marT="48398" marB="4839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r h="716851">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cs typeface="Arial" panose="020B0604020202020204" pitchFamily="34" charset="0"/>
                        </a:rPr>
                        <a:t>1</a:t>
                      </a:r>
                      <a:endParaRPr lang="en-US" sz="1400">
                        <a:effectLst/>
                        <a:latin typeface="Arial" panose="020B0604020202020204" pitchFamily="34" charset="0"/>
                        <a:cs typeface="Arial" panose="020B0604020202020204" pitchFamily="34" charset="0"/>
                      </a:endParaRPr>
                    </a:p>
                  </a:txBody>
                  <a:tcPr marL="48398" marR="48398" marT="48398" marB="4839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cs typeface="Arial" panose="020B0604020202020204" pitchFamily="34" charset="0"/>
                        </a:rPr>
                        <a:t>Part of this iranian deal was lifting the international sanctions on general sulemani.</a:t>
                      </a:r>
                      <a:endParaRPr lang="en-US" sz="1400">
                        <a:effectLst/>
                        <a:latin typeface="Arial" panose="020B0604020202020204" pitchFamily="34" charset="0"/>
                        <a:cs typeface="Arial" panose="020B0604020202020204" pitchFamily="34" charset="0"/>
                      </a:endParaRPr>
                    </a:p>
                  </a:txBody>
                  <a:tcPr marL="48398" marR="48398" marT="48398" marB="4839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cs typeface="Arial" panose="020B0604020202020204" pitchFamily="34" charset="0"/>
                        </a:rPr>
                        <a:t>0.415</a:t>
                      </a:r>
                      <a:endParaRPr lang="en-US" sz="1400">
                        <a:effectLst/>
                        <a:latin typeface="Arial" panose="020B0604020202020204" pitchFamily="34" charset="0"/>
                        <a:cs typeface="Arial" panose="020B0604020202020204" pitchFamily="34" charset="0"/>
                      </a:endParaRPr>
                    </a:p>
                  </a:txBody>
                  <a:tcPr marL="48398" marR="48398" marT="48398" marB="4839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r h="469050">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cs typeface="Arial" panose="020B0604020202020204" pitchFamily="34" charset="0"/>
                        </a:rPr>
                        <a:t>2</a:t>
                      </a:r>
                      <a:endParaRPr lang="en-US" sz="1400">
                        <a:effectLst/>
                        <a:latin typeface="Arial" panose="020B0604020202020204" pitchFamily="34" charset="0"/>
                        <a:cs typeface="Arial" panose="020B0604020202020204" pitchFamily="34" charset="0"/>
                      </a:endParaRPr>
                    </a:p>
                  </a:txBody>
                  <a:tcPr marL="48398" marR="48398" marT="48398" marB="4839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cs typeface="Arial" panose="020B0604020202020204" pitchFamily="34" charset="0"/>
                        </a:rPr>
                        <a:t>I would go on to add – &gt;&gt; you don’t favor – &gt;&gt; i have never said that.</a:t>
                      </a:r>
                      <a:endParaRPr lang="en-US" sz="1400">
                        <a:effectLst/>
                        <a:latin typeface="Arial" panose="020B0604020202020204" pitchFamily="34" charset="0"/>
                        <a:cs typeface="Arial" panose="020B0604020202020204" pitchFamily="34" charset="0"/>
                      </a:endParaRPr>
                    </a:p>
                  </a:txBody>
                  <a:tcPr marL="48398" marR="48398" marT="48398" marB="4839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cs typeface="Arial" panose="020B0604020202020204" pitchFamily="34" charset="0"/>
                        </a:rPr>
                        <a:t>0.511</a:t>
                      </a:r>
                      <a:endParaRPr lang="en-US" sz="1400">
                        <a:effectLst/>
                        <a:latin typeface="Arial" panose="020B0604020202020204" pitchFamily="34" charset="0"/>
                        <a:cs typeface="Arial" panose="020B0604020202020204" pitchFamily="34" charset="0"/>
                      </a:endParaRPr>
                    </a:p>
                  </a:txBody>
                  <a:tcPr marL="48398" marR="48398" marT="48398" marB="4839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r h="469050">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cs typeface="Arial" panose="020B0604020202020204" pitchFamily="34" charset="0"/>
                        </a:rPr>
                        <a:t>3</a:t>
                      </a:r>
                      <a:endParaRPr lang="en-US" sz="1400">
                        <a:effectLst/>
                        <a:latin typeface="Arial" panose="020B0604020202020204" pitchFamily="34" charset="0"/>
                        <a:cs typeface="Arial" panose="020B0604020202020204" pitchFamily="34" charset="0"/>
                      </a:endParaRPr>
                    </a:p>
                  </a:txBody>
                  <a:tcPr marL="48398" marR="48398" marT="48398" marB="4839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cs typeface="Arial" panose="020B0604020202020204" pitchFamily="34" charset="0"/>
                        </a:rPr>
                        <a:t>A majority of the candidates on this stage supported amnesty.</a:t>
                      </a:r>
                      <a:endParaRPr lang="en-US" sz="1400">
                        <a:effectLst/>
                        <a:latin typeface="Arial" panose="020B0604020202020204" pitchFamily="34" charset="0"/>
                        <a:cs typeface="Arial" panose="020B0604020202020204" pitchFamily="34" charset="0"/>
                      </a:endParaRPr>
                    </a:p>
                  </a:txBody>
                  <a:tcPr marL="48398" marR="48398" marT="48398" marB="4839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cs typeface="Arial" panose="020B0604020202020204" pitchFamily="34" charset="0"/>
                        </a:rPr>
                        <a:t>0.295</a:t>
                      </a:r>
                      <a:endParaRPr lang="en-US" sz="1400">
                        <a:effectLst/>
                        <a:latin typeface="Arial" panose="020B0604020202020204" pitchFamily="34" charset="0"/>
                        <a:cs typeface="Arial" panose="020B0604020202020204" pitchFamily="34" charset="0"/>
                      </a:endParaRPr>
                    </a:p>
                  </a:txBody>
                  <a:tcPr marL="48398" marR="48398" marT="48398" marB="4839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r h="469050">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cs typeface="Arial" panose="020B0604020202020204" pitchFamily="34" charset="0"/>
                        </a:rPr>
                        <a:t>4</a:t>
                      </a:r>
                      <a:endParaRPr lang="en-US" sz="1400">
                        <a:effectLst/>
                        <a:latin typeface="Arial" panose="020B0604020202020204" pitchFamily="34" charset="0"/>
                        <a:cs typeface="Arial" panose="020B0604020202020204" pitchFamily="34" charset="0"/>
                      </a:endParaRPr>
                    </a:p>
                  </a:txBody>
                  <a:tcPr marL="48398" marR="48398" marT="48398" marB="4839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cs typeface="Arial" panose="020B0604020202020204" pitchFamily="34" charset="0"/>
                        </a:rPr>
                        <a:t>Timely the medicaid is growing at one of the lowest rates in the country.</a:t>
                      </a:r>
                      <a:endParaRPr lang="en-US" sz="1400">
                        <a:effectLst/>
                        <a:latin typeface="Arial" panose="020B0604020202020204" pitchFamily="34" charset="0"/>
                        <a:cs typeface="Arial" panose="020B0604020202020204" pitchFamily="34" charset="0"/>
                      </a:endParaRPr>
                    </a:p>
                  </a:txBody>
                  <a:tcPr marL="48398" marR="48398" marT="48398" marB="4839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cs typeface="Arial" panose="020B0604020202020204" pitchFamily="34" charset="0"/>
                        </a:rPr>
                        <a:t>0.534</a:t>
                      </a:r>
                      <a:endParaRPr lang="en-US" sz="1400">
                        <a:effectLst/>
                        <a:latin typeface="Arial" panose="020B0604020202020204" pitchFamily="34" charset="0"/>
                        <a:cs typeface="Arial" panose="020B0604020202020204" pitchFamily="34" charset="0"/>
                      </a:endParaRPr>
                    </a:p>
                  </a:txBody>
                  <a:tcPr marL="48398" marR="48398" marT="48398" marB="4839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r h="469050">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cs typeface="Arial" panose="020B0604020202020204" pitchFamily="34" charset="0"/>
                        </a:rPr>
                        <a:t>4</a:t>
                      </a:r>
                      <a:endParaRPr lang="en-US" sz="1400">
                        <a:effectLst/>
                        <a:latin typeface="Arial" panose="020B0604020202020204" pitchFamily="34" charset="0"/>
                        <a:cs typeface="Arial" panose="020B0604020202020204" pitchFamily="34" charset="0"/>
                      </a:endParaRPr>
                    </a:p>
                  </a:txBody>
                  <a:tcPr marL="48398" marR="48398" marT="48398" marB="4839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Arial" panose="020B0604020202020204" pitchFamily="34" charset="0"/>
                          <a:cs typeface="Arial" panose="020B0604020202020204" pitchFamily="34" charset="0"/>
                        </a:rPr>
                        <a:t>We went from $8 billion in the hole to $5 million in the black.</a:t>
                      </a:r>
                      <a:endParaRPr lang="en-US" sz="1400" dirty="0">
                        <a:effectLst/>
                        <a:latin typeface="Arial" panose="020B0604020202020204" pitchFamily="34" charset="0"/>
                        <a:cs typeface="Arial" panose="020B0604020202020204" pitchFamily="34" charset="0"/>
                      </a:endParaRPr>
                    </a:p>
                  </a:txBody>
                  <a:tcPr marL="48398" marR="48398" marT="48398" marB="4839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cs typeface="Arial" panose="020B0604020202020204" pitchFamily="34" charset="0"/>
                        </a:rPr>
                        <a:t>0.773</a:t>
                      </a:r>
                      <a:endParaRPr lang="en-US" sz="1400">
                        <a:effectLst/>
                        <a:latin typeface="Arial" panose="020B0604020202020204" pitchFamily="34" charset="0"/>
                        <a:cs typeface="Arial" panose="020B0604020202020204" pitchFamily="34" charset="0"/>
                      </a:endParaRPr>
                    </a:p>
                  </a:txBody>
                  <a:tcPr marL="48398" marR="48398" marT="48398" marB="4839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r h="964650">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cs typeface="Arial" panose="020B0604020202020204" pitchFamily="34" charset="0"/>
                        </a:rPr>
                        <a:t>5</a:t>
                      </a:r>
                      <a:endParaRPr lang="en-US" sz="1400">
                        <a:effectLst/>
                        <a:latin typeface="Arial" panose="020B0604020202020204" pitchFamily="34" charset="0"/>
                        <a:cs typeface="Arial" panose="020B0604020202020204" pitchFamily="34" charset="0"/>
                      </a:endParaRPr>
                    </a:p>
                  </a:txBody>
                  <a:tcPr marL="48398" marR="48398" marT="48398" marB="4839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cs typeface="Arial" panose="020B0604020202020204" pitchFamily="34" charset="0"/>
                        </a:rPr>
                        <a:t>And the mexican government is much smarter, much sharper, much more cunning and they send the bad ones over because they don’t want to pay for them.</a:t>
                      </a:r>
                      <a:endParaRPr lang="en-US" sz="1400">
                        <a:effectLst/>
                        <a:latin typeface="Arial" panose="020B0604020202020204" pitchFamily="34" charset="0"/>
                        <a:cs typeface="Arial" panose="020B0604020202020204" pitchFamily="34" charset="0"/>
                      </a:endParaRPr>
                    </a:p>
                  </a:txBody>
                  <a:tcPr marL="48398" marR="48398" marT="48398" marB="4839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cs typeface="Arial" panose="020B0604020202020204" pitchFamily="34" charset="0"/>
                        </a:rPr>
                        <a:t>0.215</a:t>
                      </a:r>
                      <a:endParaRPr lang="en-US" sz="1400">
                        <a:effectLst/>
                        <a:latin typeface="Arial" panose="020B0604020202020204" pitchFamily="34" charset="0"/>
                        <a:cs typeface="Arial" panose="020B0604020202020204" pitchFamily="34" charset="0"/>
                      </a:endParaRPr>
                    </a:p>
                  </a:txBody>
                  <a:tcPr marL="48398" marR="48398" marT="48398" marB="4839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r h="469050">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cs typeface="Arial" panose="020B0604020202020204" pitchFamily="34" charset="0"/>
                        </a:rPr>
                        <a:t>6</a:t>
                      </a:r>
                      <a:endParaRPr lang="en-US" sz="1400">
                        <a:effectLst/>
                        <a:latin typeface="Arial" panose="020B0604020202020204" pitchFamily="34" charset="0"/>
                        <a:cs typeface="Arial" panose="020B0604020202020204" pitchFamily="34" charset="0"/>
                      </a:endParaRPr>
                    </a:p>
                  </a:txBody>
                  <a:tcPr marL="48398" marR="48398" marT="48398" marB="4839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cs typeface="Arial" panose="020B0604020202020204" pitchFamily="34" charset="0"/>
                        </a:rPr>
                        <a:t>[Not found in the transcript]</a:t>
                      </a:r>
                      <a:endParaRPr lang="en-US" sz="1400">
                        <a:effectLst/>
                        <a:latin typeface="Arial" panose="020B0604020202020204" pitchFamily="34" charset="0"/>
                        <a:cs typeface="Arial" panose="020B0604020202020204" pitchFamily="34" charset="0"/>
                      </a:endParaRPr>
                    </a:p>
                  </a:txBody>
                  <a:tcPr marL="48398" marR="48398" marT="48398" marB="4839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Arial" panose="020B0604020202020204" pitchFamily="34" charset="0"/>
                          <a:cs typeface="Arial" panose="020B0604020202020204" pitchFamily="34" charset="0"/>
                        </a:rPr>
                        <a:t>N/A</a:t>
                      </a:r>
                      <a:endParaRPr lang="en-US" sz="1400" dirty="0">
                        <a:effectLst/>
                        <a:latin typeface="Arial" panose="020B0604020202020204" pitchFamily="34" charset="0"/>
                        <a:cs typeface="Arial" panose="020B0604020202020204" pitchFamily="34" charset="0"/>
                      </a:endParaRPr>
                    </a:p>
                  </a:txBody>
                  <a:tcPr marL="48398" marR="48398" marT="48398" marB="4839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5062070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559449"/>
          </a:xfrm>
        </p:spPr>
        <p:txBody>
          <a:bodyPr/>
          <a:lstStyle/>
          <a:p>
            <a:pPr algn="ctr"/>
            <a:r>
              <a:rPr lang="en-US" sz="4000" dirty="0"/>
              <a:t>Evaluation </a:t>
            </a:r>
            <a:r>
              <a:rPr lang="en-US" sz="4000" dirty="0" smtClean="0"/>
              <a:t>[ranking]</a:t>
            </a:r>
            <a:endParaRPr lang="en-US" sz="4000" dirty="0"/>
          </a:p>
        </p:txBody>
      </p:sp>
      <p:sp>
        <p:nvSpPr>
          <p:cNvPr id="3" name="Text Placeholder 2"/>
          <p:cNvSpPr>
            <a:spLocks noGrp="1"/>
          </p:cNvSpPr>
          <p:nvPr>
            <p:ph type="body" sz="quarter" idx="10"/>
          </p:nvPr>
        </p:nvSpPr>
        <p:spPr>
          <a:xfrm>
            <a:off x="389436" y="1447801"/>
            <a:ext cx="8363938" cy="1249573"/>
          </a:xfrm>
          <a:ln>
            <a:noFill/>
          </a:ln>
        </p:spPr>
        <p:txBody>
          <a:bodyPr/>
          <a:lstStyle/>
          <a:p>
            <a:pPr fontAlgn="base"/>
            <a:r>
              <a:rPr lang="en-US" sz="2800" dirty="0">
                <a:solidFill>
                  <a:srgbClr val="000000"/>
                </a:solidFill>
              </a:rPr>
              <a:t>Measured accuracy of top-K sentences</a:t>
            </a:r>
            <a:r>
              <a:rPr lang="en-US" sz="2800" dirty="0" smtClean="0">
                <a:solidFill>
                  <a:srgbClr val="000000"/>
                </a:solidFill>
              </a:rPr>
              <a:t>.</a:t>
            </a:r>
          </a:p>
          <a:p>
            <a:pPr fontAlgn="base"/>
            <a:r>
              <a:rPr lang="en-US" sz="2800" dirty="0">
                <a:solidFill>
                  <a:srgbClr val="000000"/>
                </a:solidFill>
              </a:rPr>
              <a:t>ClaimBuster has a strong agreement with high-quality human coders on the check-worthiness of sentences</a:t>
            </a:r>
          </a:p>
        </p:txBody>
      </p:sp>
      <p:sp>
        <p:nvSpPr>
          <p:cNvPr id="5" name="Rectangle 1"/>
          <p:cNvSpPr>
            <a:spLocks noChangeArrowheads="1"/>
          </p:cNvSpPr>
          <p:nvPr/>
        </p:nvSpPr>
        <p:spPr bwMode="auto">
          <a:xfrm>
            <a:off x="1770063" y="16240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461195071"/>
              </p:ext>
            </p:extLst>
          </p:nvPr>
        </p:nvGraphicFramePr>
        <p:xfrm>
          <a:off x="2919413" y="3703026"/>
          <a:ext cx="3286654" cy="2421314"/>
        </p:xfrm>
        <a:graphic>
          <a:graphicData uri="http://schemas.openxmlformats.org/drawingml/2006/table">
            <a:tbl>
              <a:tblPr/>
              <a:tblGrid>
                <a:gridCol w="487240"/>
                <a:gridCol w="1399707"/>
                <a:gridCol w="1399707"/>
              </a:tblGrid>
              <a:tr h="280988">
                <a:tc>
                  <a:txBody>
                    <a:bodyPr/>
                    <a:lstStyle/>
                    <a:p>
                      <a:pPr rtl="0" fontAlgn="t">
                        <a:spcBef>
                          <a:spcPts val="0"/>
                        </a:spcBef>
                        <a:spcAft>
                          <a:spcPts val="0"/>
                        </a:spcAft>
                      </a:pPr>
                      <a:r>
                        <a:rPr lang="en-US" sz="1400" b="0" i="0" u="none" strike="noStrike" dirty="0">
                          <a:solidFill>
                            <a:srgbClr val="000000"/>
                          </a:solidFill>
                          <a:effectLst/>
                          <a:latin typeface="Arial"/>
                        </a:rPr>
                        <a:t>K</a:t>
                      </a:r>
                      <a:endParaRPr lang="en-US" sz="1400" dirty="0">
                        <a:effectLst/>
                      </a:endParaRPr>
                    </a:p>
                  </a:txBody>
                  <a:tcPr marL="66271" marR="66271" marT="66271" marB="66271">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a:solidFill>
                            <a:srgbClr val="000000"/>
                          </a:solidFill>
                          <a:effectLst/>
                          <a:latin typeface="Arial"/>
                        </a:rPr>
                        <a:t>P@K</a:t>
                      </a:r>
                      <a:endParaRPr lang="en-US" sz="1400">
                        <a:effectLst/>
                      </a:endParaRPr>
                    </a:p>
                  </a:txBody>
                  <a:tcPr marL="66271" marR="66271" marT="66271" marB="66271">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dirty="0">
                          <a:solidFill>
                            <a:srgbClr val="000000"/>
                          </a:solidFill>
                          <a:effectLst/>
                          <a:latin typeface="Arial"/>
                        </a:rPr>
                        <a:t>NDCG@K</a:t>
                      </a:r>
                      <a:endParaRPr lang="en-US" sz="1400" dirty="0">
                        <a:effectLst/>
                      </a:endParaRPr>
                    </a:p>
                  </a:txBody>
                  <a:tcPr marL="66271" marR="66271" marT="66271" marB="66271">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r>
              <a:tr h="280988">
                <a:tc>
                  <a:txBody>
                    <a:bodyPr/>
                    <a:lstStyle/>
                    <a:p>
                      <a:pPr rtl="0" fontAlgn="t">
                        <a:spcBef>
                          <a:spcPts val="0"/>
                        </a:spcBef>
                        <a:spcAft>
                          <a:spcPts val="0"/>
                        </a:spcAft>
                      </a:pPr>
                      <a:r>
                        <a:rPr lang="en-US" sz="1400" b="0" i="0" u="none" strike="noStrike">
                          <a:solidFill>
                            <a:srgbClr val="000000"/>
                          </a:solidFill>
                          <a:effectLst/>
                          <a:latin typeface="Arial"/>
                        </a:rPr>
                        <a:t>25</a:t>
                      </a:r>
                      <a:endParaRPr lang="en-US" sz="1400">
                        <a:effectLst/>
                      </a:endParaRPr>
                    </a:p>
                  </a:txBody>
                  <a:tcPr marL="66271" marR="66271" marT="66271" marB="66271">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a:solidFill>
                            <a:srgbClr val="000000"/>
                          </a:solidFill>
                          <a:effectLst/>
                          <a:latin typeface="Arial"/>
                        </a:rPr>
                        <a:t>1</a:t>
                      </a:r>
                      <a:endParaRPr lang="en-US" sz="1400">
                        <a:effectLst/>
                      </a:endParaRPr>
                    </a:p>
                  </a:txBody>
                  <a:tcPr marL="66271" marR="66271" marT="66271" marB="66271">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a:solidFill>
                            <a:srgbClr val="000000"/>
                          </a:solidFill>
                          <a:effectLst/>
                          <a:latin typeface="Arial"/>
                        </a:rPr>
                        <a:t>1</a:t>
                      </a:r>
                      <a:endParaRPr lang="en-US" sz="1400">
                        <a:effectLst/>
                      </a:endParaRPr>
                    </a:p>
                  </a:txBody>
                  <a:tcPr marL="66271" marR="66271" marT="66271" marB="66271">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r>
              <a:tr h="280988">
                <a:tc>
                  <a:txBody>
                    <a:bodyPr/>
                    <a:lstStyle/>
                    <a:p>
                      <a:pPr rtl="0" fontAlgn="t">
                        <a:spcBef>
                          <a:spcPts val="0"/>
                        </a:spcBef>
                        <a:spcAft>
                          <a:spcPts val="0"/>
                        </a:spcAft>
                      </a:pPr>
                      <a:r>
                        <a:rPr lang="en-US" sz="1400" b="0" i="0" u="none" strike="noStrike">
                          <a:solidFill>
                            <a:srgbClr val="000000"/>
                          </a:solidFill>
                          <a:effectLst/>
                          <a:latin typeface="Arial"/>
                        </a:rPr>
                        <a:t>50</a:t>
                      </a:r>
                      <a:endParaRPr lang="en-US" sz="1400">
                        <a:effectLst/>
                      </a:endParaRPr>
                    </a:p>
                  </a:txBody>
                  <a:tcPr marL="66271" marR="66271" marT="66271" marB="66271">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a:solidFill>
                            <a:srgbClr val="000000"/>
                          </a:solidFill>
                          <a:effectLst/>
                          <a:latin typeface="Arial"/>
                        </a:rPr>
                        <a:t>1</a:t>
                      </a:r>
                      <a:endParaRPr lang="en-US" sz="1400">
                        <a:effectLst/>
                      </a:endParaRPr>
                    </a:p>
                  </a:txBody>
                  <a:tcPr marL="66271" marR="66271" marT="66271" marB="66271">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a:solidFill>
                            <a:srgbClr val="000000"/>
                          </a:solidFill>
                          <a:effectLst/>
                          <a:latin typeface="Arial"/>
                        </a:rPr>
                        <a:t>1</a:t>
                      </a:r>
                      <a:endParaRPr lang="en-US" sz="1400">
                        <a:effectLst/>
                      </a:endParaRPr>
                    </a:p>
                  </a:txBody>
                  <a:tcPr marL="66271" marR="66271" marT="66271" marB="66271">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r>
              <a:tr h="280988">
                <a:tc>
                  <a:txBody>
                    <a:bodyPr/>
                    <a:lstStyle/>
                    <a:p>
                      <a:pPr rtl="0" fontAlgn="t">
                        <a:spcBef>
                          <a:spcPts val="0"/>
                        </a:spcBef>
                        <a:spcAft>
                          <a:spcPts val="0"/>
                        </a:spcAft>
                      </a:pPr>
                      <a:r>
                        <a:rPr lang="en-US" sz="1400" b="0" i="0" u="none" strike="noStrike">
                          <a:solidFill>
                            <a:srgbClr val="000000"/>
                          </a:solidFill>
                          <a:effectLst/>
                          <a:latin typeface="Arial"/>
                        </a:rPr>
                        <a:t>100</a:t>
                      </a:r>
                      <a:endParaRPr lang="en-US" sz="1400">
                        <a:effectLst/>
                      </a:endParaRPr>
                    </a:p>
                  </a:txBody>
                  <a:tcPr marL="66271" marR="66271" marT="66271" marB="66271">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dirty="0">
                          <a:solidFill>
                            <a:srgbClr val="000000"/>
                          </a:solidFill>
                          <a:effectLst/>
                          <a:latin typeface="Arial"/>
                        </a:rPr>
                        <a:t>0.960</a:t>
                      </a:r>
                      <a:endParaRPr lang="en-US" sz="1400" dirty="0">
                        <a:effectLst/>
                      </a:endParaRPr>
                    </a:p>
                  </a:txBody>
                  <a:tcPr marL="66271" marR="66271" marT="66271" marB="66271">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a:solidFill>
                            <a:srgbClr val="000000"/>
                          </a:solidFill>
                          <a:effectLst/>
                          <a:latin typeface="Arial"/>
                        </a:rPr>
                        <a:t>0.970</a:t>
                      </a:r>
                      <a:endParaRPr lang="en-US" sz="1400">
                        <a:effectLst/>
                      </a:endParaRPr>
                    </a:p>
                  </a:txBody>
                  <a:tcPr marL="66271" marR="66271" marT="66271" marB="66271">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r>
              <a:tr h="280988">
                <a:tc>
                  <a:txBody>
                    <a:bodyPr/>
                    <a:lstStyle/>
                    <a:p>
                      <a:pPr rtl="0" fontAlgn="t">
                        <a:spcBef>
                          <a:spcPts val="0"/>
                        </a:spcBef>
                        <a:spcAft>
                          <a:spcPts val="0"/>
                        </a:spcAft>
                      </a:pPr>
                      <a:r>
                        <a:rPr lang="en-US" sz="1400" b="0" i="0" u="none" strike="noStrike">
                          <a:solidFill>
                            <a:srgbClr val="000000"/>
                          </a:solidFill>
                          <a:effectLst/>
                          <a:latin typeface="Arial"/>
                        </a:rPr>
                        <a:t>200</a:t>
                      </a:r>
                      <a:endParaRPr lang="en-US" sz="1400">
                        <a:effectLst/>
                      </a:endParaRPr>
                    </a:p>
                  </a:txBody>
                  <a:tcPr marL="66271" marR="66271" marT="66271" marB="66271">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a:solidFill>
                            <a:srgbClr val="000000"/>
                          </a:solidFill>
                          <a:effectLst/>
                          <a:latin typeface="Arial"/>
                        </a:rPr>
                        <a:t>0.940</a:t>
                      </a:r>
                      <a:endParaRPr lang="en-US" sz="1400">
                        <a:effectLst/>
                      </a:endParaRPr>
                    </a:p>
                  </a:txBody>
                  <a:tcPr marL="66271" marR="66271" marT="66271" marB="66271">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a:solidFill>
                            <a:srgbClr val="000000"/>
                          </a:solidFill>
                          <a:effectLst/>
                          <a:latin typeface="Arial"/>
                        </a:rPr>
                        <a:t>0.951</a:t>
                      </a:r>
                      <a:endParaRPr lang="en-US" sz="1400">
                        <a:effectLst/>
                      </a:endParaRPr>
                    </a:p>
                  </a:txBody>
                  <a:tcPr marL="66271" marR="66271" marT="66271" marB="66271">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r>
              <a:tr h="280988">
                <a:tc>
                  <a:txBody>
                    <a:bodyPr/>
                    <a:lstStyle/>
                    <a:p>
                      <a:pPr rtl="0" fontAlgn="t">
                        <a:spcBef>
                          <a:spcPts val="0"/>
                        </a:spcBef>
                        <a:spcAft>
                          <a:spcPts val="0"/>
                        </a:spcAft>
                      </a:pPr>
                      <a:r>
                        <a:rPr lang="en-US" sz="1400" b="0" i="0" u="none" strike="noStrike">
                          <a:solidFill>
                            <a:srgbClr val="000000"/>
                          </a:solidFill>
                          <a:effectLst/>
                          <a:latin typeface="Arial"/>
                        </a:rPr>
                        <a:t>300</a:t>
                      </a:r>
                      <a:endParaRPr lang="en-US" sz="1400">
                        <a:effectLst/>
                      </a:endParaRPr>
                    </a:p>
                  </a:txBody>
                  <a:tcPr marL="66271" marR="66271" marT="66271" marB="66271">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a:solidFill>
                            <a:srgbClr val="000000"/>
                          </a:solidFill>
                          <a:effectLst/>
                          <a:latin typeface="Arial"/>
                        </a:rPr>
                        <a:t>0.853</a:t>
                      </a:r>
                      <a:endParaRPr lang="en-US" sz="1400">
                        <a:effectLst/>
                      </a:endParaRPr>
                    </a:p>
                  </a:txBody>
                  <a:tcPr marL="66271" marR="66271" marT="66271" marB="66271">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a:solidFill>
                            <a:srgbClr val="000000"/>
                          </a:solidFill>
                          <a:effectLst/>
                          <a:latin typeface="Arial"/>
                        </a:rPr>
                        <a:t>0.881</a:t>
                      </a:r>
                      <a:endParaRPr lang="en-US" sz="1400">
                        <a:effectLst/>
                      </a:endParaRPr>
                    </a:p>
                  </a:txBody>
                  <a:tcPr marL="66271" marR="66271" marT="66271" marB="66271">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r>
              <a:tr h="280988">
                <a:tc>
                  <a:txBody>
                    <a:bodyPr/>
                    <a:lstStyle/>
                    <a:p>
                      <a:pPr rtl="0" fontAlgn="t">
                        <a:spcBef>
                          <a:spcPts val="0"/>
                        </a:spcBef>
                        <a:spcAft>
                          <a:spcPts val="0"/>
                        </a:spcAft>
                      </a:pPr>
                      <a:r>
                        <a:rPr lang="en-US" sz="1400" b="0" i="0" u="none" strike="noStrike">
                          <a:solidFill>
                            <a:srgbClr val="000000"/>
                          </a:solidFill>
                          <a:effectLst/>
                          <a:latin typeface="Arial"/>
                        </a:rPr>
                        <a:t>500</a:t>
                      </a:r>
                      <a:endParaRPr lang="en-US" sz="1400">
                        <a:effectLst/>
                      </a:endParaRPr>
                    </a:p>
                  </a:txBody>
                  <a:tcPr marL="66271" marR="66271" marT="66271" marB="66271">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a:solidFill>
                            <a:srgbClr val="000000"/>
                          </a:solidFill>
                          <a:effectLst/>
                          <a:latin typeface="Arial"/>
                        </a:rPr>
                        <a:t>0.690</a:t>
                      </a:r>
                      <a:endParaRPr lang="en-US" sz="1400">
                        <a:effectLst/>
                      </a:endParaRPr>
                    </a:p>
                  </a:txBody>
                  <a:tcPr marL="66271" marR="66271" marT="66271" marB="66271">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dirty="0">
                          <a:solidFill>
                            <a:srgbClr val="000000"/>
                          </a:solidFill>
                          <a:effectLst/>
                          <a:latin typeface="Arial"/>
                        </a:rPr>
                        <a:t>0.840</a:t>
                      </a:r>
                      <a:endParaRPr lang="en-US" sz="1400" dirty="0">
                        <a:effectLst/>
                      </a:endParaRPr>
                    </a:p>
                  </a:txBody>
                  <a:tcPr marL="66271" marR="66271" marT="66271" marB="66271">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r>
            </a:tbl>
          </a:graphicData>
        </a:graphic>
      </p:graphicFrame>
      <p:sp>
        <p:nvSpPr>
          <p:cNvPr id="7" name="Rectangle 1"/>
          <p:cNvSpPr>
            <a:spLocks noChangeArrowheads="1"/>
          </p:cNvSpPr>
          <p:nvPr/>
        </p:nvSpPr>
        <p:spPr bwMode="auto">
          <a:xfrm>
            <a:off x="2817813" y="14335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4457141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4673" y="457200"/>
            <a:ext cx="8504350" cy="1052596"/>
          </a:xfrm>
        </p:spPr>
        <p:txBody>
          <a:bodyPr/>
          <a:lstStyle/>
          <a:p>
            <a:r>
              <a:rPr lang="en-US" sz="3800" dirty="0" smtClean="0">
                <a:solidFill>
                  <a:srgbClr val="0064B1"/>
                </a:solidFill>
              </a:rPr>
              <a:t>Computation + Fact-checking = Opportunities</a:t>
            </a:r>
            <a:endParaRPr lang="en-US" sz="3800" dirty="0">
              <a:solidFill>
                <a:srgbClr val="0064B1"/>
              </a:solidFill>
            </a:endParaRPr>
          </a:p>
        </p:txBody>
      </p:sp>
      <p:sp>
        <p:nvSpPr>
          <p:cNvPr id="3" name="TextBox 2"/>
          <p:cNvSpPr txBox="1"/>
          <p:nvPr/>
        </p:nvSpPr>
        <p:spPr>
          <a:xfrm>
            <a:off x="421618" y="1550659"/>
            <a:ext cx="8265182" cy="4308872"/>
          </a:xfrm>
          <a:prstGeom prst="rect">
            <a:avLst/>
          </a:prstGeom>
          <a:noFill/>
        </p:spPr>
        <p:txBody>
          <a:bodyPr wrap="square" lIns="0" tIns="0" rIns="0" bIns="0" rtlCol="0">
            <a:spAutoFit/>
          </a:bodyPr>
          <a:lstStyle/>
          <a:p>
            <a:pPr marL="457200" indent="-457200">
              <a:buFont typeface="Arial" panose="020B0604020202020204" pitchFamily="34" charset="0"/>
              <a:buChar char="•"/>
            </a:pPr>
            <a:r>
              <a:rPr lang="en-US" sz="3000" dirty="0" smtClean="0">
                <a:solidFill>
                  <a:srgbClr val="F58026"/>
                </a:solidFill>
                <a:latin typeface="Garamond" panose="02020404030301010803" pitchFamily="18" charset="0"/>
              </a:rPr>
              <a:t>Create </a:t>
            </a:r>
            <a:r>
              <a:rPr lang="en-US" sz="3000" dirty="0">
                <a:solidFill>
                  <a:srgbClr val="F58026"/>
                </a:solidFill>
                <a:latin typeface="Garamond" panose="02020404030301010803" pitchFamily="18" charset="0"/>
              </a:rPr>
              <a:t>tools, apps to assist journalists doing fact-checking</a:t>
            </a:r>
          </a:p>
          <a:p>
            <a:pPr marL="800224" lvl="1" indent="-457200">
              <a:buFont typeface="Arial" panose="020B0604020202020204" pitchFamily="34" charset="0"/>
              <a:buChar char="•"/>
            </a:pPr>
            <a:r>
              <a:rPr lang="en-US" sz="3000" dirty="0">
                <a:solidFill>
                  <a:srgbClr val="000000"/>
                </a:solidFill>
                <a:latin typeface="Garamond" panose="02020404030301010803" pitchFamily="18" charset="0"/>
              </a:rPr>
              <a:t>Finding factual claims (ClaimBuster)</a:t>
            </a:r>
          </a:p>
          <a:p>
            <a:pPr marL="800224" lvl="1" indent="-457200">
              <a:buFont typeface="Arial" panose="020B0604020202020204" pitchFamily="34" charset="0"/>
              <a:buChar char="•"/>
            </a:pPr>
            <a:r>
              <a:rPr lang="en-US" sz="3000" dirty="0">
                <a:solidFill>
                  <a:srgbClr val="000000"/>
                </a:solidFill>
                <a:latin typeface="Garamond" panose="02020404030301010803" pitchFamily="18" charset="0"/>
              </a:rPr>
              <a:t>Analyzing claims (iCheck</a:t>
            </a:r>
            <a:r>
              <a:rPr lang="en-US" sz="3000" dirty="0" smtClean="0">
                <a:solidFill>
                  <a:srgbClr val="000000"/>
                </a:solidFill>
                <a:latin typeface="Garamond" panose="02020404030301010803" pitchFamily="18" charset="0"/>
              </a:rPr>
              <a:t>)</a:t>
            </a:r>
          </a:p>
          <a:p>
            <a:pPr lvl="1"/>
            <a:endParaRPr lang="en-US" sz="1000" dirty="0">
              <a:solidFill>
                <a:srgbClr val="000000"/>
              </a:solidFill>
              <a:latin typeface="Garamond" panose="02020404030301010803" pitchFamily="18" charset="0"/>
            </a:endParaRPr>
          </a:p>
          <a:p>
            <a:pPr marL="457200" indent="-457200">
              <a:buFont typeface="Arial" panose="020B0604020202020204" pitchFamily="34" charset="0"/>
              <a:buChar char="•"/>
            </a:pPr>
            <a:r>
              <a:rPr lang="en-US" sz="3000" dirty="0">
                <a:solidFill>
                  <a:srgbClr val="F58026"/>
                </a:solidFill>
                <a:latin typeface="Garamond" panose="02020404030301010803" pitchFamily="18" charset="0"/>
              </a:rPr>
              <a:t>Create tools, apps to assist consumers</a:t>
            </a:r>
          </a:p>
          <a:p>
            <a:pPr marL="800224" lvl="1" indent="-457200">
              <a:buFont typeface="Arial" panose="020B0604020202020204" pitchFamily="34" charset="0"/>
              <a:buChar char="•"/>
            </a:pPr>
            <a:r>
              <a:rPr lang="en-US" sz="3000" dirty="0">
                <a:solidFill>
                  <a:srgbClr val="000000"/>
                </a:solidFill>
                <a:latin typeface="Garamond" panose="02020404030301010803" pitchFamily="18" charset="0"/>
              </a:rPr>
              <a:t>Browser extensions to match claims &amp; fact-checks </a:t>
            </a:r>
            <a:r>
              <a:rPr lang="en-US" sz="3000" dirty="0" smtClean="0">
                <a:solidFill>
                  <a:srgbClr val="000000"/>
                </a:solidFill>
                <a:latin typeface="Garamond" panose="02020404030301010803" pitchFamily="18" charset="0"/>
              </a:rPr>
              <a:t>(</a:t>
            </a:r>
            <a:r>
              <a:rPr lang="en-US" sz="3000" dirty="0" err="1" smtClean="0">
                <a:solidFill>
                  <a:srgbClr val="000000"/>
                </a:solidFill>
                <a:latin typeface="Garamond" panose="02020404030301010803" pitchFamily="18" charset="0"/>
              </a:rPr>
              <a:t>TruthGoggles</a:t>
            </a:r>
            <a:r>
              <a:rPr lang="en-US" sz="3000" dirty="0" smtClean="0">
                <a:solidFill>
                  <a:srgbClr val="000000"/>
                </a:solidFill>
                <a:latin typeface="Garamond" panose="02020404030301010803" pitchFamily="18" charset="0"/>
              </a:rPr>
              <a:t> </a:t>
            </a:r>
            <a:r>
              <a:rPr lang="en-US" sz="3000" dirty="0">
                <a:solidFill>
                  <a:srgbClr val="000000"/>
                </a:solidFill>
                <a:latin typeface="Garamond" panose="02020404030301010803" pitchFamily="18" charset="0"/>
              </a:rPr>
              <a:t>- </a:t>
            </a:r>
            <a:r>
              <a:rPr lang="en-US" sz="3000" dirty="0" err="1">
                <a:solidFill>
                  <a:srgbClr val="000000"/>
                </a:solidFill>
                <a:latin typeface="Garamond" panose="02020404030301010803" pitchFamily="18" charset="0"/>
              </a:rPr>
              <a:t>achieveable</a:t>
            </a:r>
            <a:r>
              <a:rPr lang="en-US" sz="3000" dirty="0">
                <a:solidFill>
                  <a:srgbClr val="000000"/>
                </a:solidFill>
                <a:latin typeface="Garamond" panose="02020404030301010803" pitchFamily="18" charset="0"/>
              </a:rPr>
              <a:t>)</a:t>
            </a:r>
          </a:p>
          <a:p>
            <a:pPr marL="800224" lvl="1" indent="-457200">
              <a:buFont typeface="Arial" panose="020B0604020202020204" pitchFamily="34" charset="0"/>
              <a:buChar char="•"/>
            </a:pPr>
            <a:r>
              <a:rPr lang="en-US" sz="3000" dirty="0">
                <a:solidFill>
                  <a:srgbClr val="000000"/>
                </a:solidFill>
                <a:latin typeface="Garamond" panose="02020404030301010803" pitchFamily="18" charset="0"/>
              </a:rPr>
              <a:t>Instant matching of claims and fact-checks (The Holy Grail)</a:t>
            </a:r>
          </a:p>
        </p:txBody>
      </p:sp>
    </p:spTree>
    <p:extLst>
      <p:ext uri="{BB962C8B-B14F-4D97-AF65-F5344CB8AC3E}">
        <p14:creationId xmlns:p14="http://schemas.microsoft.com/office/powerpoint/2010/main" val="3286558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4673" y="457200"/>
            <a:ext cx="8423524" cy="559449"/>
          </a:xfrm>
        </p:spPr>
        <p:txBody>
          <a:bodyPr/>
          <a:lstStyle/>
          <a:p>
            <a:pPr algn="ctr"/>
            <a:r>
              <a:rPr lang="en-US" sz="4000" dirty="0" smtClean="0">
                <a:solidFill>
                  <a:srgbClr val="0064B1"/>
                </a:solidFill>
              </a:rPr>
              <a:t>The Holy Grail</a:t>
            </a:r>
            <a:endParaRPr lang="en-US" sz="4000" dirty="0">
              <a:solidFill>
                <a:srgbClr val="0064B1"/>
              </a:solidFill>
            </a:endParaRPr>
          </a:p>
        </p:txBody>
      </p:sp>
      <p:sp>
        <p:nvSpPr>
          <p:cNvPr id="3" name="TextBox 2"/>
          <p:cNvSpPr txBox="1"/>
          <p:nvPr/>
        </p:nvSpPr>
        <p:spPr>
          <a:xfrm>
            <a:off x="421620" y="2130932"/>
            <a:ext cx="4132591" cy="2462213"/>
          </a:xfrm>
          <a:prstGeom prst="rect">
            <a:avLst/>
          </a:prstGeom>
          <a:noFill/>
        </p:spPr>
        <p:txBody>
          <a:bodyPr wrap="square" lIns="0" tIns="0" rIns="0" bIns="0" rtlCol="0">
            <a:spAutoFit/>
          </a:bodyPr>
          <a:lstStyle/>
          <a:p>
            <a:pPr algn="ctr"/>
            <a:r>
              <a:rPr lang="en-US" sz="4000" dirty="0" smtClean="0">
                <a:solidFill>
                  <a:srgbClr val="000000"/>
                </a:solidFill>
                <a:latin typeface="Garamond" panose="02020404030301010803" pitchFamily="18" charset="0"/>
              </a:rPr>
              <a:t>Instant</a:t>
            </a:r>
          </a:p>
          <a:p>
            <a:pPr algn="ctr"/>
            <a:r>
              <a:rPr lang="en-US" sz="4000" dirty="0" smtClean="0">
                <a:solidFill>
                  <a:srgbClr val="000000"/>
                </a:solidFill>
                <a:latin typeface="Garamond" panose="02020404030301010803" pitchFamily="18" charset="0"/>
              </a:rPr>
              <a:t>automated </a:t>
            </a:r>
            <a:r>
              <a:rPr lang="en-US" sz="4000" dirty="0">
                <a:solidFill>
                  <a:srgbClr val="000000"/>
                </a:solidFill>
                <a:latin typeface="Garamond" panose="02020404030301010803" pitchFamily="18" charset="0"/>
              </a:rPr>
              <a:t>matching of political claims and </a:t>
            </a:r>
            <a:r>
              <a:rPr lang="en-US" sz="4000" dirty="0" smtClean="0">
                <a:solidFill>
                  <a:srgbClr val="000000"/>
                </a:solidFill>
                <a:latin typeface="Garamond" panose="02020404030301010803" pitchFamily="18" charset="0"/>
              </a:rPr>
              <a:t>fact-checks</a:t>
            </a:r>
            <a:endParaRPr lang="en-US" sz="4000" dirty="0">
              <a:solidFill>
                <a:srgbClr val="000000"/>
              </a:solidFill>
              <a:latin typeface="Garamond" panose="02020404030301010803" pitchFamily="18" charset="0"/>
            </a:endParaRPr>
          </a:p>
        </p:txBody>
      </p:sp>
      <p:pic>
        <p:nvPicPr>
          <p:cNvPr id="4" name="pasted-image.png"/>
          <p:cNvPicPr/>
          <p:nvPr/>
        </p:nvPicPr>
        <p:blipFill>
          <a:blip r:embed="rId2">
            <a:extLst/>
          </a:blip>
          <a:stretch>
            <a:fillRect/>
          </a:stretch>
        </p:blipFill>
        <p:spPr>
          <a:xfrm>
            <a:off x="6246949" y="2549731"/>
            <a:ext cx="2199549" cy="4210087"/>
          </a:xfrm>
          <a:prstGeom prst="rect">
            <a:avLst/>
          </a:prstGeom>
          <a:ln w="12700">
            <a:miter lim="400000"/>
          </a:ln>
        </p:spPr>
      </p:pic>
      <p:pic>
        <p:nvPicPr>
          <p:cNvPr id="5" name="thumb_False_1024.jpg"/>
          <p:cNvPicPr/>
          <p:nvPr/>
        </p:nvPicPr>
        <p:blipFill>
          <a:blip r:embed="rId3">
            <a:extLst/>
          </a:blip>
          <a:stretch>
            <a:fillRect/>
          </a:stretch>
        </p:blipFill>
        <p:spPr>
          <a:xfrm>
            <a:off x="6411633" y="1164983"/>
            <a:ext cx="1881251" cy="1681561"/>
          </a:xfrm>
          <a:prstGeom prst="rect">
            <a:avLst/>
          </a:prstGeom>
          <a:ln w="12700">
            <a:miter lim="400000"/>
          </a:ln>
        </p:spPr>
      </p:pic>
    </p:spTree>
    <p:extLst>
      <p:ext uri="{BB962C8B-B14F-4D97-AF65-F5344CB8AC3E}">
        <p14:creationId xmlns:p14="http://schemas.microsoft.com/office/powerpoint/2010/main" val="3559251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p:tmAbs val="0"/>
                                  </p:iterate>
                                  <p:childTnLst>
                                    <p:set>
                                      <p:cBhvr>
                                        <p:cTn id="11" fill="hold"/>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p:tmAbs val="0"/>
                                  </p:iterate>
                                  <p:childTnLst>
                                    <p:set>
                                      <p:cBhvr>
                                        <p:cTn id="16" fill="hold"/>
                                        <p:tgtEl>
                                          <p:spTgt spid="5"/>
                                        </p:tgtEl>
                                        <p:attrNameLst>
                                          <p:attrName>style.visibility</p:attrName>
                                        </p:attrNameLst>
                                      </p:cBhvr>
                                      <p:to>
                                        <p:strVal val="visible"/>
                                      </p:to>
                                    </p:set>
                                    <p:animEffect transition="in" filter="fade">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advAuto="0"/>
      <p:bldP spid="5"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4673" y="457200"/>
            <a:ext cx="8423524" cy="559449"/>
          </a:xfrm>
        </p:spPr>
        <p:txBody>
          <a:bodyPr/>
          <a:lstStyle/>
          <a:p>
            <a:pPr algn="ctr"/>
            <a:r>
              <a:rPr lang="en-US" sz="4000" dirty="0" smtClean="0">
                <a:solidFill>
                  <a:srgbClr val="0064B1"/>
                </a:solidFill>
              </a:rPr>
              <a:t>The Holy Grail</a:t>
            </a:r>
            <a:endParaRPr lang="en-US" sz="4000" dirty="0">
              <a:solidFill>
                <a:srgbClr val="0064B1"/>
              </a:solidFill>
            </a:endParaRPr>
          </a:p>
        </p:txBody>
      </p:sp>
      <p:pic>
        <p:nvPicPr>
          <p:cNvPr id="6" name="image-4.png"/>
          <p:cNvPicPr/>
          <p:nvPr/>
        </p:nvPicPr>
        <p:blipFill>
          <a:blip r:embed="rId2">
            <a:extLst/>
          </a:blip>
          <a:stretch>
            <a:fillRect/>
          </a:stretch>
        </p:blipFill>
        <p:spPr>
          <a:xfrm>
            <a:off x="1104900" y="1362076"/>
            <a:ext cx="6896100" cy="5172075"/>
          </a:xfrm>
          <a:prstGeom prst="rect">
            <a:avLst/>
          </a:prstGeom>
          <a:ln w="12700">
            <a:miter lim="400000"/>
          </a:ln>
        </p:spPr>
      </p:pic>
    </p:spTree>
    <p:extLst>
      <p:ext uri="{BB962C8B-B14F-4D97-AF65-F5344CB8AC3E}">
        <p14:creationId xmlns:p14="http://schemas.microsoft.com/office/powerpoint/2010/main" val="369701797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4673" y="457200"/>
            <a:ext cx="8423524" cy="559449"/>
          </a:xfrm>
        </p:spPr>
        <p:txBody>
          <a:bodyPr/>
          <a:lstStyle/>
          <a:p>
            <a:pPr algn="ctr"/>
            <a:r>
              <a:rPr lang="en-US" sz="4000" dirty="0" smtClean="0">
                <a:solidFill>
                  <a:srgbClr val="0064B1"/>
                </a:solidFill>
              </a:rPr>
              <a:t>The Holy Grail</a:t>
            </a:r>
            <a:endParaRPr lang="en-US" sz="4000" dirty="0">
              <a:solidFill>
                <a:srgbClr val="0064B1"/>
              </a:solidFill>
            </a:endParaRPr>
          </a:p>
        </p:txBody>
      </p:sp>
      <p:pic>
        <p:nvPicPr>
          <p:cNvPr id="6" name="image-4.png"/>
          <p:cNvPicPr/>
          <p:nvPr/>
        </p:nvPicPr>
        <p:blipFill>
          <a:blip r:embed="rId2">
            <a:extLst/>
          </a:blip>
          <a:stretch>
            <a:fillRect/>
          </a:stretch>
        </p:blipFill>
        <p:spPr>
          <a:xfrm>
            <a:off x="1104900" y="1362076"/>
            <a:ext cx="6896100" cy="5172075"/>
          </a:xfrm>
          <a:prstGeom prst="rect">
            <a:avLst/>
          </a:prstGeom>
          <a:ln w="12700">
            <a:miter lim="400000"/>
          </a:ln>
        </p:spPr>
      </p:pic>
      <p:pic>
        <p:nvPicPr>
          <p:cNvPr id="4" name="Taliban Dan.jpg"/>
          <p:cNvPicPr/>
          <p:nvPr/>
        </p:nvPicPr>
        <p:blipFill>
          <a:blip r:embed="rId3">
            <a:extLst/>
          </a:blip>
          <a:stretch>
            <a:fillRect/>
          </a:stretch>
        </p:blipFill>
        <p:spPr>
          <a:xfrm rot="21180000">
            <a:off x="5736764" y="1870110"/>
            <a:ext cx="1960564" cy="1016001"/>
          </a:xfrm>
          <a:prstGeom prst="rect">
            <a:avLst/>
          </a:prstGeom>
          <a:ln w="12700">
            <a:miter lim="400000"/>
          </a:ln>
        </p:spPr>
      </p:pic>
    </p:spTree>
    <p:extLst>
      <p:ext uri="{BB962C8B-B14F-4D97-AF65-F5344CB8AC3E}">
        <p14:creationId xmlns:p14="http://schemas.microsoft.com/office/powerpoint/2010/main" val="108675893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4673" y="457200"/>
            <a:ext cx="8423524" cy="559449"/>
          </a:xfrm>
        </p:spPr>
        <p:txBody>
          <a:bodyPr/>
          <a:lstStyle/>
          <a:p>
            <a:pPr algn="ctr"/>
            <a:r>
              <a:rPr lang="en-US" sz="4000" dirty="0" smtClean="0">
                <a:solidFill>
                  <a:srgbClr val="0064B1"/>
                </a:solidFill>
              </a:rPr>
              <a:t>The Holy Grail</a:t>
            </a:r>
            <a:endParaRPr lang="en-US" sz="4000" dirty="0">
              <a:solidFill>
                <a:srgbClr val="0064B1"/>
              </a:solidFill>
            </a:endParaRPr>
          </a:p>
        </p:txBody>
      </p:sp>
      <p:pic>
        <p:nvPicPr>
          <p:cNvPr id="6" name="image-4.png"/>
          <p:cNvPicPr/>
          <p:nvPr/>
        </p:nvPicPr>
        <p:blipFill>
          <a:blip r:embed="rId2">
            <a:extLst/>
          </a:blip>
          <a:stretch>
            <a:fillRect/>
          </a:stretch>
        </p:blipFill>
        <p:spPr>
          <a:xfrm>
            <a:off x="1104900" y="1362076"/>
            <a:ext cx="6896100" cy="5172075"/>
          </a:xfrm>
          <a:prstGeom prst="rect">
            <a:avLst/>
          </a:prstGeom>
          <a:ln w="12700">
            <a:miter lim="400000"/>
          </a:ln>
        </p:spPr>
      </p:pic>
      <p:pic>
        <p:nvPicPr>
          <p:cNvPr id="4" name="Taliban Dan.jpg"/>
          <p:cNvPicPr/>
          <p:nvPr/>
        </p:nvPicPr>
        <p:blipFill>
          <a:blip r:embed="rId3">
            <a:extLst/>
          </a:blip>
          <a:stretch>
            <a:fillRect/>
          </a:stretch>
        </p:blipFill>
        <p:spPr>
          <a:xfrm rot="21180000">
            <a:off x="5736764" y="1870110"/>
            <a:ext cx="1960564" cy="1016001"/>
          </a:xfrm>
          <a:prstGeom prst="rect">
            <a:avLst/>
          </a:prstGeom>
          <a:ln w="12700">
            <a:miter lim="400000"/>
          </a:ln>
        </p:spPr>
      </p:pic>
      <p:pic>
        <p:nvPicPr>
          <p:cNvPr id="5" name="tom-false-pf.jpg"/>
          <p:cNvPicPr/>
          <p:nvPr/>
        </p:nvPicPr>
        <p:blipFill>
          <a:blip r:embed="rId4">
            <a:extLst/>
          </a:blip>
          <a:srcRect l="4618" t="4046" r="4846" b="25065"/>
          <a:stretch>
            <a:fillRect/>
          </a:stretch>
        </p:blipFill>
        <p:spPr>
          <a:xfrm rot="21180000">
            <a:off x="6779512" y="1781893"/>
            <a:ext cx="895351" cy="758827"/>
          </a:xfrm>
          <a:prstGeom prst="rect">
            <a:avLst/>
          </a:prstGeom>
          <a:ln w="12700">
            <a:miter lim="400000"/>
          </a:ln>
        </p:spPr>
      </p:pic>
    </p:spTree>
    <p:extLst>
      <p:ext uri="{BB962C8B-B14F-4D97-AF65-F5344CB8AC3E}">
        <p14:creationId xmlns:p14="http://schemas.microsoft.com/office/powerpoint/2010/main" val="60296016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4673" y="457200"/>
            <a:ext cx="8423524" cy="1231106"/>
          </a:xfrm>
        </p:spPr>
        <p:txBody>
          <a:bodyPr/>
          <a:lstStyle/>
          <a:p>
            <a:pPr algn="ctr"/>
            <a:r>
              <a:rPr lang="en-US" sz="4000" dirty="0">
                <a:solidFill>
                  <a:srgbClr val="0064B1"/>
                </a:solidFill>
              </a:rPr>
              <a:t>Technical hurdles for </a:t>
            </a:r>
            <a:r>
              <a:rPr lang="en-US" sz="4000" dirty="0" smtClean="0">
                <a:solidFill>
                  <a:srgbClr val="0064B1"/>
                </a:solidFill>
              </a:rPr>
              <a:t>pop-up</a:t>
            </a:r>
          </a:p>
          <a:p>
            <a:pPr algn="ctr"/>
            <a:r>
              <a:rPr lang="en-US" sz="4000" dirty="0" smtClean="0">
                <a:solidFill>
                  <a:srgbClr val="0064B1"/>
                </a:solidFill>
              </a:rPr>
              <a:t>fact-checking</a:t>
            </a:r>
            <a:endParaRPr lang="en-US" sz="4000" dirty="0">
              <a:solidFill>
                <a:srgbClr val="0064B1"/>
              </a:solidFill>
            </a:endParaRPr>
          </a:p>
        </p:txBody>
      </p:sp>
      <p:sp>
        <p:nvSpPr>
          <p:cNvPr id="3" name="TextBox 2"/>
          <p:cNvSpPr txBox="1"/>
          <p:nvPr/>
        </p:nvSpPr>
        <p:spPr>
          <a:xfrm>
            <a:off x="421618" y="2130931"/>
            <a:ext cx="8265182" cy="5078313"/>
          </a:xfrm>
          <a:prstGeom prst="rect">
            <a:avLst/>
          </a:prstGeom>
          <a:noFill/>
        </p:spPr>
        <p:txBody>
          <a:bodyPr wrap="square" lIns="0" tIns="0" rIns="0" bIns="0" rtlCol="0">
            <a:spAutoFit/>
          </a:bodyPr>
          <a:lstStyle/>
          <a:p>
            <a:pPr marL="457200" indent="-457200">
              <a:buFont typeface="Arial" panose="020B0604020202020204" pitchFamily="34" charset="0"/>
              <a:buChar char="•"/>
            </a:pPr>
            <a:r>
              <a:rPr lang="en-US" sz="3000" dirty="0">
                <a:solidFill>
                  <a:srgbClr val="000000"/>
                </a:solidFill>
                <a:latin typeface="Garamond" panose="02020404030301010803" pitchFamily="18" charset="0"/>
              </a:rPr>
              <a:t>Most fact-checks published in old blog formats such as WordPress</a:t>
            </a:r>
          </a:p>
          <a:p>
            <a:pPr marL="457200" indent="-457200">
              <a:buFont typeface="Arial" panose="020B0604020202020204" pitchFamily="34" charset="0"/>
              <a:buChar char="•"/>
            </a:pPr>
            <a:r>
              <a:rPr lang="en-US" sz="3000" dirty="0">
                <a:solidFill>
                  <a:srgbClr val="000000"/>
                </a:solidFill>
                <a:latin typeface="Garamond" panose="02020404030301010803" pitchFamily="18" charset="0"/>
              </a:rPr>
              <a:t>Most are not in structured journalism format that would allow more flexibility, easier matching</a:t>
            </a:r>
          </a:p>
          <a:p>
            <a:pPr marL="457200" indent="-457200">
              <a:buFont typeface="Arial" panose="020B0604020202020204" pitchFamily="34" charset="0"/>
              <a:buChar char="•"/>
            </a:pPr>
            <a:r>
              <a:rPr lang="en-US" sz="3000" dirty="0">
                <a:solidFill>
                  <a:srgbClr val="000000"/>
                </a:solidFill>
                <a:latin typeface="Garamond" panose="02020404030301010803" pitchFamily="18" charset="0"/>
              </a:rPr>
              <a:t>Current publishers have inconsistent coding (if any) for video, campaign </a:t>
            </a:r>
            <a:r>
              <a:rPr lang="en-US" sz="3000" dirty="0" smtClean="0">
                <a:solidFill>
                  <a:srgbClr val="000000"/>
                </a:solidFill>
                <a:latin typeface="Garamond" panose="02020404030301010803" pitchFamily="18" charset="0"/>
              </a:rPr>
              <a:t>ads</a:t>
            </a:r>
          </a:p>
          <a:p>
            <a:pPr marL="457200" indent="-457200">
              <a:buFont typeface="Arial" panose="020B0604020202020204" pitchFamily="34" charset="0"/>
              <a:buChar char="•"/>
            </a:pPr>
            <a:r>
              <a:rPr lang="en-US" sz="3000" dirty="0">
                <a:solidFill>
                  <a:srgbClr val="000000"/>
                </a:solidFill>
                <a:latin typeface="Garamond" panose="02020404030301010803" pitchFamily="18" charset="0"/>
              </a:rPr>
              <a:t>Vagueness, natural language variation</a:t>
            </a:r>
          </a:p>
          <a:p>
            <a:pPr marL="800224" lvl="1" indent="-457200">
              <a:buFont typeface="Arial" panose="020B0604020202020204" pitchFamily="34" charset="0"/>
              <a:buChar char="•"/>
            </a:pPr>
            <a:r>
              <a:rPr lang="en-US" sz="3000" dirty="0">
                <a:solidFill>
                  <a:srgbClr val="000000"/>
                </a:solidFill>
                <a:latin typeface="Garamond" panose="02020404030301010803" pitchFamily="18" charset="0"/>
              </a:rPr>
              <a:t>“Preventive health care saves money”</a:t>
            </a:r>
          </a:p>
          <a:p>
            <a:pPr marL="800224" lvl="1" indent="-457200">
              <a:buFont typeface="Arial" panose="020B0604020202020204" pitchFamily="34" charset="0"/>
              <a:buChar char="•"/>
            </a:pPr>
            <a:r>
              <a:rPr lang="en-US" sz="3000" dirty="0">
                <a:solidFill>
                  <a:srgbClr val="000000"/>
                </a:solidFill>
                <a:latin typeface="Garamond" panose="02020404030301010803" pitchFamily="18" charset="0"/>
              </a:rPr>
              <a:t>“Does preventive care save money? No.”</a:t>
            </a:r>
          </a:p>
          <a:p>
            <a:pPr marL="457200" indent="-457200">
              <a:buFont typeface="Arial" panose="020B0604020202020204" pitchFamily="34" charset="0"/>
              <a:buChar char="•"/>
            </a:pPr>
            <a:endParaRPr lang="en-US" sz="3000" dirty="0" smtClean="0">
              <a:solidFill>
                <a:srgbClr val="000000"/>
              </a:solidFill>
              <a:latin typeface="Garamond" panose="02020404030301010803" pitchFamily="18" charset="0"/>
            </a:endParaRPr>
          </a:p>
          <a:p>
            <a:pPr marL="457200" indent="-457200">
              <a:buFont typeface="Arial" panose="020B0604020202020204" pitchFamily="34" charset="0"/>
              <a:buChar char="•"/>
            </a:pPr>
            <a:endParaRPr lang="en-US" sz="3000" dirty="0">
              <a:solidFill>
                <a:srgbClr val="000000"/>
              </a:solidFill>
              <a:latin typeface="Garamond" panose="02020404030301010803" pitchFamily="18" charset="0"/>
            </a:endParaRPr>
          </a:p>
        </p:txBody>
      </p:sp>
    </p:spTree>
    <p:extLst>
      <p:ext uri="{BB962C8B-B14F-4D97-AF65-F5344CB8AC3E}">
        <p14:creationId xmlns:p14="http://schemas.microsoft.com/office/powerpoint/2010/main" val="21157892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4673" y="457200"/>
            <a:ext cx="8423524" cy="559449"/>
          </a:xfrm>
        </p:spPr>
        <p:txBody>
          <a:bodyPr/>
          <a:lstStyle/>
          <a:p>
            <a:pPr algn="ctr"/>
            <a:r>
              <a:rPr lang="en-US" sz="4000" dirty="0" smtClean="0">
                <a:solidFill>
                  <a:srgbClr val="0064B1"/>
                </a:solidFill>
              </a:rPr>
              <a:t>Next Steps</a:t>
            </a:r>
            <a:endParaRPr lang="en-US" sz="4000" dirty="0">
              <a:solidFill>
                <a:srgbClr val="0064B1"/>
              </a:solidFill>
            </a:endParaRPr>
          </a:p>
        </p:txBody>
      </p:sp>
      <p:sp>
        <p:nvSpPr>
          <p:cNvPr id="3" name="TextBox 2"/>
          <p:cNvSpPr txBox="1"/>
          <p:nvPr/>
        </p:nvSpPr>
        <p:spPr>
          <a:xfrm>
            <a:off x="421618" y="1578509"/>
            <a:ext cx="8265182" cy="4301331"/>
          </a:xfrm>
          <a:prstGeom prst="rect">
            <a:avLst/>
          </a:prstGeom>
          <a:noFill/>
        </p:spPr>
        <p:txBody>
          <a:bodyPr wrap="square" lIns="0" tIns="0" rIns="0" bIns="0" rtlCol="0">
            <a:spAutoFit/>
          </a:bodyPr>
          <a:lstStyle/>
          <a:p>
            <a:pPr marL="457200" indent="-457200">
              <a:buFont typeface="Arial" panose="020B0604020202020204" pitchFamily="34" charset="0"/>
              <a:buChar char="•"/>
            </a:pPr>
            <a:r>
              <a:rPr lang="en-US" sz="3000" dirty="0" smtClean="0">
                <a:solidFill>
                  <a:srgbClr val="EE8200"/>
                </a:solidFill>
                <a:latin typeface="Garamond" panose="02020404030301010803" pitchFamily="18" charset="0"/>
              </a:rPr>
              <a:t>Build </a:t>
            </a:r>
            <a:r>
              <a:rPr lang="en-US" sz="3000" dirty="0">
                <a:solidFill>
                  <a:srgbClr val="EE8200"/>
                </a:solidFill>
                <a:latin typeface="Garamond" panose="02020404030301010803" pitchFamily="18" charset="0"/>
              </a:rPr>
              <a:t>ClaimBuster, which detects factual </a:t>
            </a:r>
            <a:r>
              <a:rPr lang="en-US" sz="3000" dirty="0" smtClean="0">
                <a:solidFill>
                  <a:srgbClr val="EE8200"/>
                </a:solidFill>
                <a:latin typeface="Garamond" panose="02020404030301010803" pitchFamily="18" charset="0"/>
              </a:rPr>
              <a:t>claims</a:t>
            </a:r>
          </a:p>
          <a:p>
            <a:endParaRPr lang="en-US" sz="3000" dirty="0">
              <a:solidFill>
                <a:srgbClr val="EE8200"/>
              </a:solidFill>
              <a:latin typeface="Garamond" panose="02020404030301010803" pitchFamily="18" charset="0"/>
            </a:endParaRPr>
          </a:p>
          <a:p>
            <a:pPr marL="457200" indent="-457200">
              <a:buFont typeface="Arial" panose="020B0604020202020204" pitchFamily="34" charset="0"/>
              <a:buChar char="•"/>
            </a:pPr>
            <a:r>
              <a:rPr lang="en-US" sz="3000" dirty="0">
                <a:solidFill>
                  <a:srgbClr val="EE8200"/>
                </a:solidFill>
                <a:latin typeface="Garamond" panose="02020404030301010803" pitchFamily="18" charset="0"/>
              </a:rPr>
              <a:t>Develop apps to detect political messages in video/audio</a:t>
            </a:r>
          </a:p>
          <a:p>
            <a:pPr marL="800224" lvl="1" indent="-457200">
              <a:buFont typeface="Arial" panose="020B0604020202020204" pitchFamily="34" charset="0"/>
              <a:buChar char="•"/>
            </a:pPr>
            <a:r>
              <a:rPr lang="en-US" sz="3000" dirty="0">
                <a:solidFill>
                  <a:srgbClr val="000000"/>
                </a:solidFill>
                <a:latin typeface="Garamond" panose="02020404030301010803" pitchFamily="18" charset="0"/>
              </a:rPr>
              <a:t>YouTube / Browser extension (achievable)</a:t>
            </a:r>
          </a:p>
          <a:p>
            <a:pPr marL="800224" lvl="1" indent="-457200">
              <a:buFont typeface="Arial" panose="020B0604020202020204" pitchFamily="34" charset="0"/>
              <a:buChar char="•"/>
            </a:pPr>
            <a:r>
              <a:rPr lang="en-US" sz="3000" dirty="0">
                <a:solidFill>
                  <a:srgbClr val="000000"/>
                </a:solidFill>
                <a:latin typeface="Garamond" panose="02020404030301010803" pitchFamily="18" charset="0"/>
              </a:rPr>
              <a:t>Cable / Broadcast TV app (difficult)</a:t>
            </a:r>
          </a:p>
          <a:p>
            <a:pPr marL="800224" lvl="1" indent="-457200">
              <a:buFont typeface="Arial" panose="020B0604020202020204" pitchFamily="34" charset="0"/>
              <a:buChar char="•"/>
            </a:pPr>
            <a:r>
              <a:rPr lang="en-US" sz="3000" dirty="0">
                <a:solidFill>
                  <a:srgbClr val="000000"/>
                </a:solidFill>
                <a:latin typeface="Garamond" panose="02020404030301010803" pitchFamily="18" charset="0"/>
              </a:rPr>
              <a:t>Apple TV app (difficult)</a:t>
            </a:r>
          </a:p>
        </p:txBody>
      </p:sp>
    </p:spTree>
    <p:extLst>
      <p:ext uri="{BB962C8B-B14F-4D97-AF65-F5344CB8AC3E}">
        <p14:creationId xmlns:p14="http://schemas.microsoft.com/office/powerpoint/2010/main" val="14164289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ata Analytics for Computational Journalism">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efcf9526-8f58-4668-98d8-2ea05232c146">F7FTNZDPCCWN-1787-27</_dlc_DocId>
    <_dlc_DocIdUrl xmlns="efcf9526-8f58-4668-98d8-2ea05232c146">
      <Url>http://edweb/retail/edretail/TeamSites/Corp/WWRS/Workstreams/VM/_layouts/DocIdRedir.aspx?ID=F7FTNZDPCCWN-1787-27</Url>
      <Description>F7FTNZDPCCWN-1787-27</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07DA61BCD4B7547AE8D10765BD0CE8E" ma:contentTypeVersion="0" ma:contentTypeDescription="Create a new document." ma:contentTypeScope="" ma:versionID="55b87418d99f100b3d29bdf3b873baf7">
  <xsd:schema xmlns:xsd="http://www.w3.org/2001/XMLSchema" xmlns:xs="http://www.w3.org/2001/XMLSchema" xmlns:p="http://schemas.microsoft.com/office/2006/metadata/properties" xmlns:ns2="efcf9526-8f58-4668-98d8-2ea05232c146" targetNamespace="http://schemas.microsoft.com/office/2006/metadata/properties" ma:root="true" ma:fieldsID="e60aa810e7516a17d986a3607e10a8a5" ns2:_="">
    <xsd:import namespace="efcf9526-8f58-4668-98d8-2ea05232c14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cf9526-8f58-4668-98d8-2ea05232c14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F990F116-B58F-4255-B05B-DA3808E0E5C6}">
  <ds:schemaRefs>
    <ds:schemaRef ds:uri="http://purl.org/dc/dcmitype/"/>
    <ds:schemaRef ds:uri="http://schemas.microsoft.com/office/2006/documentManagement/types"/>
    <ds:schemaRef ds:uri="http://www.w3.org/XML/1998/namespac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efcf9526-8f58-4668-98d8-2ea05232c146"/>
    <ds:schemaRef ds:uri="http://purl.org/dc/terms/"/>
  </ds:schemaRefs>
</ds:datastoreItem>
</file>

<file path=customXml/itemProps2.xml><?xml version="1.0" encoding="utf-8"?>
<ds:datastoreItem xmlns:ds="http://schemas.openxmlformats.org/officeDocument/2006/customXml" ds:itemID="{5E40AFE3-F9F3-497F-A4C5-ED17B81B07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cf9526-8f58-4668-98d8-2ea05232c1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xml><?xml version="1.0" encoding="utf-8"?>
<ds:datastoreItem xmlns:ds="http://schemas.openxmlformats.org/officeDocument/2006/customXml" ds:itemID="{91ECADBA-ED53-4B09-9B9E-9372BF1CBDCF}">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Data Analytics for Computational Journalism</Template>
  <TotalTime>7184</TotalTime>
  <Words>1092</Words>
  <Application>Microsoft Office PowerPoint</Application>
  <PresentationFormat>On-screen Show (4:3)</PresentationFormat>
  <Paragraphs>194</Paragraphs>
  <Slides>24</Slides>
  <Notes>2</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Data Analytics for Computational Journalism</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Presidential Debate Transcript</vt:lpstr>
      <vt:lpstr>Example of Sentences &amp; Problem Modeling</vt:lpstr>
      <vt:lpstr>Ground Truth Collection</vt:lpstr>
      <vt:lpstr>Feature Extraction</vt:lpstr>
      <vt:lpstr>Feature Selection</vt:lpstr>
      <vt:lpstr>Evaluation [classification]</vt:lpstr>
      <vt:lpstr>Case Study: #GOPDebate2015</vt:lpstr>
      <vt:lpstr>PowerPoint Presentation</vt:lpstr>
      <vt:lpstr>Next Step: Many Things to Look at</vt:lpstr>
      <vt:lpstr>Acknowledgment</vt:lpstr>
      <vt:lpstr>Thank You! Please help us label the data</vt:lpstr>
      <vt:lpstr>Case Study: #GOPDebate2015</vt:lpstr>
      <vt:lpstr>Evaluation [ranking]</vt:lpstr>
    </vt:vector>
  </TitlesOfParts>
  <Manager>&lt;Content Manager Name Here&gt;</Manager>
  <Company>The University of Texas at Arlington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Chengkai Li</dc:creator>
  <cp:keywords>&lt;Any Related Keywords&gt;</cp:keywords>
  <dc:description>Template: Saku Uchikawa, Microsoft Corporation
Formatting:
Event Date: 
Event Location: 
Audience Type: Internal</dc:description>
  <cp:lastModifiedBy>naeemul</cp:lastModifiedBy>
  <cp:revision>500</cp:revision>
  <dcterms:created xsi:type="dcterms:W3CDTF">2013-05-03T04:52:11Z</dcterms:created>
  <dcterms:modified xsi:type="dcterms:W3CDTF">2015-10-02T19:29:52Z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0x010100A07DA61BCD4B7547AE8D10765BD0CE8E</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d884eee4-06e6-490a-983b-432b80396b86</vt:lpwstr>
  </property>
</Properties>
</file>