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45"/>
  </p:notesMasterIdLst>
  <p:handoutMasterIdLst>
    <p:handoutMasterId r:id="rId46"/>
  </p:handoutMasterIdLst>
  <p:sldIdLst>
    <p:sldId id="376" r:id="rId7"/>
    <p:sldId id="993" r:id="rId8"/>
    <p:sldId id="994" r:id="rId9"/>
    <p:sldId id="995" r:id="rId10"/>
    <p:sldId id="1048" r:id="rId11"/>
    <p:sldId id="1010" r:id="rId12"/>
    <p:sldId id="1011" r:id="rId13"/>
    <p:sldId id="1012" r:id="rId14"/>
    <p:sldId id="1014" r:id="rId15"/>
    <p:sldId id="1015" r:id="rId16"/>
    <p:sldId id="1016" r:id="rId17"/>
    <p:sldId id="1042" r:id="rId18"/>
    <p:sldId id="1017" r:id="rId19"/>
    <p:sldId id="1053" r:id="rId20"/>
    <p:sldId id="1049" r:id="rId21"/>
    <p:sldId id="1050" r:id="rId22"/>
    <p:sldId id="1051" r:id="rId23"/>
    <p:sldId id="1019" r:id="rId24"/>
    <p:sldId id="1021" r:id="rId25"/>
    <p:sldId id="1022" r:id="rId26"/>
    <p:sldId id="1023" r:id="rId27"/>
    <p:sldId id="1024" r:id="rId28"/>
    <p:sldId id="1025" r:id="rId29"/>
    <p:sldId id="1026" r:id="rId30"/>
    <p:sldId id="1027" r:id="rId31"/>
    <p:sldId id="1028" r:id="rId32"/>
    <p:sldId id="1030" r:id="rId33"/>
    <p:sldId id="1031" r:id="rId34"/>
    <p:sldId id="1032" r:id="rId35"/>
    <p:sldId id="1033" r:id="rId36"/>
    <p:sldId id="1034" r:id="rId37"/>
    <p:sldId id="1035" r:id="rId38"/>
    <p:sldId id="1041" r:id="rId39"/>
    <p:sldId id="1058" r:id="rId40"/>
    <p:sldId id="1054" r:id="rId41"/>
    <p:sldId id="1055" r:id="rId42"/>
    <p:sldId id="1056" r:id="rId43"/>
    <p:sldId id="1057" r:id="rId44"/>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993"/>
            <p14:sldId id="994"/>
            <p14:sldId id="995"/>
            <p14:sldId id="1048"/>
            <p14:sldId id="1010"/>
            <p14:sldId id="1011"/>
            <p14:sldId id="1012"/>
            <p14:sldId id="1014"/>
            <p14:sldId id="1015"/>
            <p14:sldId id="1016"/>
            <p14:sldId id="1042"/>
            <p14:sldId id="1017"/>
            <p14:sldId id="1053"/>
            <p14:sldId id="1049"/>
            <p14:sldId id="1050"/>
            <p14:sldId id="1051"/>
            <p14:sldId id="1019"/>
            <p14:sldId id="1021"/>
            <p14:sldId id="1022"/>
            <p14:sldId id="1023"/>
            <p14:sldId id="1024"/>
            <p14:sldId id="1025"/>
            <p14:sldId id="1026"/>
            <p14:sldId id="1027"/>
            <p14:sldId id="1028"/>
            <p14:sldId id="1030"/>
            <p14:sldId id="1031"/>
            <p14:sldId id="1032"/>
            <p14:sldId id="1033"/>
            <p14:sldId id="1034"/>
            <p14:sldId id="1035"/>
            <p14:sldId id="1041"/>
            <p14:sldId id="1058"/>
            <p14:sldId id="1054"/>
            <p14:sldId id="1055"/>
            <p14:sldId id="1056"/>
            <p14:sldId id="10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00"/>
    <a:srgbClr val="F28500"/>
    <a:srgbClr val="F58026"/>
    <a:srgbClr val="0064B1"/>
    <a:srgbClr val="83B800"/>
    <a:srgbClr val="FFFFFF"/>
    <a:srgbClr val="FBFBFB"/>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4" autoAdjust="0"/>
    <p:restoredTop sz="98417" autoAdjust="0"/>
  </p:normalViewPr>
  <p:slideViewPr>
    <p:cSldViewPr snapToGrid="0">
      <p:cViewPr>
        <p:scale>
          <a:sx n="100" d="100"/>
          <a:sy n="100" d="100"/>
        </p:scale>
        <p:origin x="-402" y="306"/>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101" d="100"/>
          <a:sy n="101" d="100"/>
        </p:scale>
        <p:origin x="-35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10/24/2015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10/24/2015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3.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theme" Target="../theme/theme2.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6235824" y="4323854"/>
            <a:ext cx="1770489" cy="7318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4916" y="1367150"/>
            <a:ext cx="8560544" cy="1113446"/>
          </a:xfrm>
        </p:spPr>
        <p:txBody>
          <a:bodyPr/>
          <a:lstStyle/>
          <a:p>
            <a:r>
              <a:rPr lang="en-US" sz="4000" b="1" dirty="0">
                <a:solidFill>
                  <a:srgbClr val="0064B1"/>
                </a:solidFill>
              </a:rPr>
              <a:t>Crowdsourcing Pareto-Optimal Object Finding by Pairwise Comparisons</a:t>
            </a:r>
          </a:p>
        </p:txBody>
      </p:sp>
      <p:sp>
        <p:nvSpPr>
          <p:cNvPr id="7" name="Text Placeholder 6"/>
          <p:cNvSpPr>
            <a:spLocks noGrp="1"/>
          </p:cNvSpPr>
          <p:nvPr>
            <p:ph type="body" sz="quarter" idx="11"/>
          </p:nvPr>
        </p:nvSpPr>
        <p:spPr>
          <a:xfrm>
            <a:off x="354854" y="2604976"/>
            <a:ext cx="8480802" cy="1969770"/>
          </a:xfrm>
        </p:spPr>
        <p:txBody>
          <a:bodyPr/>
          <a:lstStyle/>
          <a:p>
            <a:r>
              <a:rPr lang="en-US" sz="2000" dirty="0">
                <a:solidFill>
                  <a:schemeClr val="bg1"/>
                </a:solidFill>
              </a:rPr>
              <a:t>Abolfazl Asudeh, Gensheng Zhang, </a:t>
            </a:r>
            <a:r>
              <a:rPr lang="en-US" sz="2000" dirty="0" err="1">
                <a:solidFill>
                  <a:schemeClr val="bg1"/>
                </a:solidFill>
              </a:rPr>
              <a:t>Naeemul</a:t>
            </a:r>
            <a:r>
              <a:rPr lang="en-US" sz="2000" dirty="0">
                <a:solidFill>
                  <a:schemeClr val="bg1"/>
                </a:solidFill>
              </a:rPr>
              <a:t> Hassan, </a:t>
            </a:r>
            <a:r>
              <a:rPr lang="en-US" sz="2000" b="1" dirty="0">
                <a:solidFill>
                  <a:schemeClr val="bg1"/>
                </a:solidFill>
              </a:rPr>
              <a:t>Chengkai Li</a:t>
            </a:r>
            <a:r>
              <a:rPr lang="en-US" sz="2000" dirty="0">
                <a:solidFill>
                  <a:schemeClr val="bg1"/>
                </a:solidFill>
              </a:rPr>
              <a:t>, Gergely V. </a:t>
            </a:r>
            <a:r>
              <a:rPr lang="en-US" sz="2000" dirty="0" smtClean="0">
                <a:solidFill>
                  <a:schemeClr val="bg1"/>
                </a:solidFill>
              </a:rPr>
              <a:t>Zaruba</a:t>
            </a:r>
          </a:p>
          <a:p>
            <a:endParaRPr lang="en-US" sz="2000" dirty="0" smtClean="0">
              <a:solidFill>
                <a:schemeClr val="bg1"/>
              </a:solidFill>
              <a:latin typeface="Garamond" panose="02020404030301010803" pitchFamily="18" charset="0"/>
            </a:endParaRPr>
          </a:p>
          <a:p>
            <a:r>
              <a:rPr lang="en-US" sz="2000" dirty="0" smtClean="0">
                <a:solidFill>
                  <a:schemeClr val="bg1"/>
                </a:solidFill>
                <a:latin typeface="Garamond" panose="02020404030301010803" pitchFamily="18" charset="0"/>
              </a:rPr>
              <a:t>Department </a:t>
            </a:r>
            <a:r>
              <a:rPr lang="en-US" sz="2000" dirty="0">
                <a:solidFill>
                  <a:schemeClr val="bg1"/>
                </a:solidFill>
                <a:latin typeface="Garamond" panose="02020404030301010803" pitchFamily="18" charset="0"/>
              </a:rPr>
              <a:t>of Computer Science and Engineering</a:t>
            </a:r>
          </a:p>
          <a:p>
            <a:r>
              <a:rPr lang="en-US" sz="2000" dirty="0" smtClean="0">
                <a:solidFill>
                  <a:schemeClr val="bg1"/>
                </a:solidFill>
                <a:latin typeface="Garamond" panose="02020404030301010803" pitchFamily="18" charset="0"/>
              </a:rPr>
              <a:t>University </a:t>
            </a:r>
            <a:r>
              <a:rPr lang="en-US" sz="2000" dirty="0">
                <a:solidFill>
                  <a:schemeClr val="bg1"/>
                </a:solidFill>
                <a:latin typeface="Garamond" panose="02020404030301010803" pitchFamily="18" charset="0"/>
              </a:rPr>
              <a:t>of Texas at Arlington</a:t>
            </a:r>
          </a:p>
          <a:p>
            <a:endParaRPr lang="en-US" sz="2000" dirty="0">
              <a:solidFill>
                <a:schemeClr val="bg1"/>
              </a:solidFill>
              <a:latin typeface="Garamond" panose="02020404030301010803" pitchFamily="18" charset="0"/>
            </a:endParaRPr>
          </a:p>
          <a:p>
            <a:r>
              <a:rPr lang="en-US" sz="2000" dirty="0" smtClean="0">
                <a:solidFill>
                  <a:schemeClr val="bg1"/>
                </a:solidFill>
                <a:latin typeface="Garamond" panose="02020404030301010803" pitchFamily="18" charset="0"/>
              </a:rPr>
              <a:t>CIKM, October 21, 2015</a:t>
            </a:r>
            <a:r>
              <a:rPr lang="en-US" sz="2000" dirty="0">
                <a:solidFill>
                  <a:schemeClr val="bg1"/>
                </a:solidFill>
              </a:rPr>
              <a:t>, Melbourne, Australia</a:t>
            </a:r>
            <a:endParaRPr lang="en-US" sz="2000" dirty="0">
              <a:solidFill>
                <a:schemeClr val="bg1"/>
              </a:solidFill>
              <a:latin typeface="Garamond" panose="02020404030301010803" pitchFamily="18" charset="0"/>
            </a:endParaRPr>
          </a:p>
        </p:txBody>
      </p:sp>
      <p:sp>
        <p:nvSpPr>
          <p:cNvPr id="4" name="TextBox 3"/>
          <p:cNvSpPr txBox="1"/>
          <p:nvPr/>
        </p:nvSpPr>
        <p:spPr>
          <a:xfrm>
            <a:off x="3085106" y="4989612"/>
            <a:ext cx="3273332" cy="153888"/>
          </a:xfrm>
          <a:prstGeom prst="rect">
            <a:avLst/>
          </a:prstGeom>
          <a:noFill/>
        </p:spPr>
        <p:txBody>
          <a:bodyPr wrap="none" lIns="0" tIns="0" rIns="0" bIns="0" rtlCol="0">
            <a:spAutoFit/>
          </a:bodyPr>
          <a:lstStyle/>
          <a:p>
            <a:r>
              <a:rPr lang="en-US" sz="1000" dirty="0" smtClean="0">
                <a:latin typeface="Garamond" panose="02020404030301010803" pitchFamily="18" charset="0"/>
              </a:rPr>
              <a:t>©</a:t>
            </a:r>
            <a:r>
              <a:rPr lang="en-US" sz="1000" dirty="0">
                <a:latin typeface="Garamond" panose="02020404030301010803" pitchFamily="18" charset="0"/>
              </a:rPr>
              <a:t>2015 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Applications</a:t>
            </a:r>
            <a:endParaRPr lang="en-US" dirty="0">
              <a:solidFill>
                <a:srgbClr val="0064B1"/>
              </a:solidFill>
            </a:endParaRPr>
          </a:p>
        </p:txBody>
      </p:sp>
      <p:sp>
        <p:nvSpPr>
          <p:cNvPr id="3" name="Text Placeholder 2"/>
          <p:cNvSpPr>
            <a:spLocks noGrp="1"/>
          </p:cNvSpPr>
          <p:nvPr>
            <p:ph type="body" sz="quarter" idx="10"/>
          </p:nvPr>
        </p:nvSpPr>
        <p:spPr>
          <a:xfrm>
            <a:off x="389436" y="1028701"/>
            <a:ext cx="8363938" cy="3798476"/>
          </a:xfrm>
        </p:spPr>
        <p:txBody>
          <a:bodyPr/>
          <a:lstStyle/>
          <a:p>
            <a:r>
              <a:rPr lang="en-US" sz="2800" dirty="0" smtClean="0">
                <a:solidFill>
                  <a:srgbClr val="F58026"/>
                </a:solidFill>
              </a:rPr>
              <a:t>Collecting Public Opinion </a:t>
            </a:r>
          </a:p>
          <a:p>
            <a:pPr marL="342900" lvl="1" indent="-342900">
              <a:buFont typeface="Courier New" panose="02070309020205020404" pitchFamily="49" charset="0"/>
              <a:buChar char="o"/>
            </a:pPr>
            <a:r>
              <a:rPr lang="en-US" sz="2400" dirty="0" smtClean="0">
                <a:solidFill>
                  <a:schemeClr val="tx1"/>
                </a:solidFill>
              </a:rPr>
              <a:t>Best companies to work for, best cities to live in</a:t>
            </a:r>
            <a:endParaRPr lang="en-US" dirty="0" smtClean="0"/>
          </a:p>
          <a:p>
            <a:r>
              <a:rPr lang="en-US" sz="2800" dirty="0" smtClean="0">
                <a:solidFill>
                  <a:srgbClr val="F58026"/>
                </a:solidFill>
              </a:rPr>
              <a:t>Group Decision Making</a:t>
            </a:r>
            <a:endParaRPr lang="en-US" sz="2800" dirty="0">
              <a:solidFill>
                <a:srgbClr val="F58026"/>
              </a:solidFill>
            </a:endParaRPr>
          </a:p>
          <a:p>
            <a:pPr marL="342900" lvl="1" indent="-342900">
              <a:buFont typeface="Courier New" panose="02070309020205020404" pitchFamily="49" charset="0"/>
              <a:buChar char="o"/>
            </a:pPr>
            <a:r>
              <a:rPr lang="en-US" sz="2400" dirty="0" smtClean="0">
                <a:solidFill>
                  <a:schemeClr val="tx1"/>
                </a:solidFill>
              </a:rPr>
              <a:t>Where for lunch, which product to use, which candidate to hire </a:t>
            </a:r>
            <a:endParaRPr lang="en-US" sz="2000" dirty="0" smtClean="0">
              <a:solidFill>
                <a:schemeClr val="tx1"/>
              </a:solidFill>
            </a:endParaRPr>
          </a:p>
          <a:p>
            <a:r>
              <a:rPr lang="en-US" sz="2800" dirty="0" smtClean="0">
                <a:solidFill>
                  <a:srgbClr val="F58026"/>
                </a:solidFill>
              </a:rPr>
              <a:t>Information Exploration</a:t>
            </a:r>
            <a:endParaRPr lang="en-US" sz="2800" dirty="0">
              <a:solidFill>
                <a:srgbClr val="F58026"/>
              </a:solidFill>
            </a:endParaRPr>
          </a:p>
          <a:p>
            <a:pPr marL="342900" lvl="1" indent="-342900">
              <a:buFont typeface="Courier New" panose="02070309020205020404" pitchFamily="49" charset="0"/>
              <a:buChar char="o"/>
            </a:pPr>
            <a:r>
              <a:rPr lang="en-US" sz="2400" dirty="0" smtClean="0">
                <a:solidFill>
                  <a:schemeClr val="tx1"/>
                </a:solidFill>
              </a:rPr>
              <a:t>Compare photos by color, sharpness, and landscape</a:t>
            </a:r>
            <a:endParaRPr lang="en-US" sz="2400" dirty="0">
              <a:solidFill>
                <a:schemeClr val="tx1"/>
              </a:solidFill>
            </a:endParaRPr>
          </a:p>
          <a:p>
            <a:r>
              <a:rPr lang="en-US" sz="2800" dirty="0" smtClean="0">
                <a:solidFill>
                  <a:srgbClr val="F58026"/>
                </a:solidFill>
              </a:rPr>
              <a:t>Back to the “which one is better”? </a:t>
            </a:r>
          </a:p>
          <a:p>
            <a:pPr marL="457200" indent="-457200">
              <a:buFont typeface="Courier New" panose="02070309020205020404" pitchFamily="49" charset="0"/>
              <a:buChar char="o"/>
            </a:pPr>
            <a:r>
              <a:rPr lang="en-US" sz="2400" dirty="0" smtClean="0">
                <a:solidFill>
                  <a:schemeClr val="tx1"/>
                </a:solidFill>
              </a:rPr>
              <a:t>After finding Pareto-optimal objects, further actions (ranking, filtering, visualization) to find desirable objects </a:t>
            </a:r>
            <a:endParaRPr lang="en-US" sz="2400" dirty="0">
              <a:solidFill>
                <a:schemeClr val="tx1"/>
              </a:solidFill>
            </a:endParaRPr>
          </a:p>
        </p:txBody>
      </p:sp>
    </p:spTree>
    <p:extLst>
      <p:ext uri="{BB962C8B-B14F-4D97-AF65-F5344CB8AC3E}">
        <p14:creationId xmlns:p14="http://schemas.microsoft.com/office/powerpoint/2010/main" val="3485830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Related Work</a:t>
            </a:r>
            <a:endParaRPr lang="en-US" dirty="0">
              <a:solidFill>
                <a:srgbClr val="0064B1"/>
              </a:solidFill>
            </a:endParaRPr>
          </a:p>
        </p:txBody>
      </p:sp>
      <p:sp>
        <p:nvSpPr>
          <p:cNvPr id="4" name="Text Placeholder 2"/>
          <p:cNvSpPr>
            <a:spLocks noGrp="1"/>
          </p:cNvSpPr>
          <p:nvPr>
            <p:ph type="body" sz="quarter" idx="10"/>
          </p:nvPr>
        </p:nvSpPr>
        <p:spPr>
          <a:xfrm>
            <a:off x="314324" y="3556644"/>
            <a:ext cx="8515351" cy="1197764"/>
          </a:xfrm>
        </p:spPr>
        <p:txBody>
          <a:bodyPr/>
          <a:lstStyle/>
          <a:p>
            <a:r>
              <a:rPr lang="en-US" sz="2000" dirty="0" smtClean="0">
                <a:solidFill>
                  <a:schemeClr val="tx1"/>
                </a:solidFill>
              </a:rPr>
              <a:t>[12] Chen et al. WSDM13  ||  [15] Davidson et al.  ICDT13  ||  [17] </a:t>
            </a:r>
            <a:r>
              <a:rPr lang="en-US" sz="2000" dirty="0" err="1" smtClean="0">
                <a:solidFill>
                  <a:schemeClr val="tx1"/>
                </a:solidFill>
              </a:rPr>
              <a:t>Grozet</a:t>
            </a:r>
            <a:r>
              <a:rPr lang="en-US" sz="2000" dirty="0" smtClean="0">
                <a:solidFill>
                  <a:schemeClr val="tx1"/>
                </a:solidFill>
              </a:rPr>
              <a:t> </a:t>
            </a:r>
            <a:r>
              <a:rPr lang="en-US" sz="2000" dirty="0">
                <a:solidFill>
                  <a:schemeClr val="tx1"/>
                </a:solidFill>
              </a:rPr>
              <a:t>al.  </a:t>
            </a:r>
            <a:r>
              <a:rPr lang="en-US" sz="2000" dirty="0" smtClean="0">
                <a:solidFill>
                  <a:schemeClr val="tx1"/>
                </a:solidFill>
              </a:rPr>
              <a:t>PODS15  ||  [23</a:t>
            </a:r>
            <a:r>
              <a:rPr lang="en-US" sz="2000" dirty="0">
                <a:solidFill>
                  <a:schemeClr val="tx1"/>
                </a:solidFill>
              </a:rPr>
              <a:t>] </a:t>
            </a:r>
            <a:r>
              <a:rPr lang="en-US" sz="2000" dirty="0" err="1" smtClean="0">
                <a:solidFill>
                  <a:schemeClr val="tx1"/>
                </a:solidFill>
              </a:rPr>
              <a:t>Lofi</a:t>
            </a:r>
            <a:r>
              <a:rPr lang="en-US" sz="2000" dirty="0" smtClean="0">
                <a:solidFill>
                  <a:schemeClr val="tx1"/>
                </a:solidFill>
              </a:rPr>
              <a:t> et al.  EDBT13  ||  [25</a:t>
            </a:r>
            <a:r>
              <a:rPr lang="en-US" sz="2000" dirty="0">
                <a:solidFill>
                  <a:schemeClr val="tx1"/>
                </a:solidFill>
              </a:rPr>
              <a:t>] </a:t>
            </a:r>
            <a:r>
              <a:rPr lang="en-US" sz="2000" dirty="0" smtClean="0">
                <a:solidFill>
                  <a:schemeClr val="tx1"/>
                </a:solidFill>
              </a:rPr>
              <a:t>Polychronopoulos et al. WebDB13  ||  [ 4]  technical report of this paper</a:t>
            </a:r>
          </a:p>
          <a:p>
            <a:r>
              <a:rPr lang="en-US" sz="2000" dirty="0" smtClean="0">
                <a:solidFill>
                  <a:schemeClr val="tx1"/>
                </a:solidFill>
              </a:rPr>
              <a:t>Other related work: collaborative filtering, learning to rank, …</a:t>
            </a:r>
          </a:p>
        </p:txBody>
      </p:sp>
      <p:pic>
        <p:nvPicPr>
          <p:cNvPr id="3" name="Picture 2"/>
          <p:cNvPicPr>
            <a:picLocks noChangeAspect="1"/>
          </p:cNvPicPr>
          <p:nvPr/>
        </p:nvPicPr>
        <p:blipFill>
          <a:blip r:embed="rId2"/>
          <a:stretch>
            <a:fillRect/>
          </a:stretch>
        </p:blipFill>
        <p:spPr>
          <a:xfrm>
            <a:off x="0" y="1132145"/>
            <a:ext cx="9137506" cy="2058729"/>
          </a:xfrm>
          <a:prstGeom prst="rect">
            <a:avLst/>
          </a:prstGeom>
        </p:spPr>
      </p:pic>
    </p:spTree>
    <p:extLst>
      <p:ext uri="{BB962C8B-B14F-4D97-AF65-F5344CB8AC3E}">
        <p14:creationId xmlns:p14="http://schemas.microsoft.com/office/powerpoint/2010/main" val="1613245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Related Work</a:t>
            </a:r>
            <a:endParaRPr lang="en-US" dirty="0">
              <a:solidFill>
                <a:srgbClr val="0064B1"/>
              </a:solidFill>
            </a:endParaRPr>
          </a:p>
        </p:txBody>
      </p:sp>
      <p:sp>
        <p:nvSpPr>
          <p:cNvPr id="5" name="Text Placeholder 2"/>
          <p:cNvSpPr txBox="1">
            <a:spLocks/>
          </p:cNvSpPr>
          <p:nvPr/>
        </p:nvSpPr>
        <p:spPr>
          <a:xfrm>
            <a:off x="400049" y="830672"/>
            <a:ext cx="8362951" cy="4309385"/>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18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smtClean="0">
                <a:solidFill>
                  <a:srgbClr val="F58026"/>
                </a:solidFill>
                <a:latin typeface="Garamond" panose="02020404030301010803" pitchFamily="18" charset="0"/>
              </a:rPr>
              <a:t>Explicit attribute representation</a:t>
            </a:r>
          </a:p>
          <a:p>
            <a:pPr marL="342900" lvl="1" indent="-342900">
              <a:buFont typeface="Courier New" panose="02070309020205020404" pitchFamily="49" charset="0"/>
              <a:buChar char="o"/>
            </a:pPr>
            <a:r>
              <a:rPr lang="en-US" sz="2400" dirty="0" smtClean="0">
                <a:solidFill>
                  <a:schemeClr val="tx1"/>
                </a:solidFill>
                <a:latin typeface="Garamond" panose="02020404030301010803" pitchFamily="18" charset="0"/>
              </a:rPr>
              <a:t>Total order on ordinal attributes (sizes of houses, ratings of restaurants), Partial-order on categorical attributes (genres of movies)</a:t>
            </a:r>
          </a:p>
          <a:p>
            <a:pPr marL="342900" lvl="1" indent="-342900">
              <a:buFont typeface="Courier New" panose="02070309020205020404" pitchFamily="49" charset="0"/>
              <a:buChar char="o"/>
            </a:pPr>
            <a:r>
              <a:rPr lang="en-US" sz="2400" dirty="0" smtClean="0">
                <a:solidFill>
                  <a:schemeClr val="tx1"/>
                </a:solidFill>
                <a:latin typeface="Garamond" panose="02020404030301010803" pitchFamily="18" charset="0"/>
              </a:rPr>
              <a:t>Not always easy to model and/or for users to provide missing values (e.g., story of movies)</a:t>
            </a:r>
          </a:p>
          <a:p>
            <a:pPr lvl="1"/>
            <a:r>
              <a:rPr lang="en-US" sz="3200" dirty="0" smtClean="0">
                <a:solidFill>
                  <a:srgbClr val="F58026"/>
                </a:solidFill>
                <a:latin typeface="Garamond" panose="02020404030301010803" pitchFamily="18" charset="0"/>
              </a:rPr>
              <a:t>Pairwise comparisons</a:t>
            </a:r>
          </a:p>
          <a:p>
            <a:pPr marL="342900" lvl="1" indent="-342900">
              <a:buFont typeface="Courier New" panose="02070309020205020404" pitchFamily="49" charset="0"/>
              <a:buChar char="o"/>
            </a:pPr>
            <a:r>
              <a:rPr lang="en-US" sz="2400" dirty="0" smtClean="0">
                <a:solidFill>
                  <a:schemeClr val="tx1"/>
                </a:solidFill>
                <a:latin typeface="Garamond" panose="02020404030301010803" pitchFamily="18" charset="0"/>
              </a:rPr>
              <a:t>Known to be easier, faster, and less error-prone. Widely used in social choice and welfare, preferences, and voting</a:t>
            </a:r>
          </a:p>
          <a:p>
            <a:pPr lvl="1"/>
            <a:r>
              <a:rPr lang="en-US" sz="3200" dirty="0" smtClean="0">
                <a:solidFill>
                  <a:srgbClr val="F58026"/>
                </a:solidFill>
                <a:latin typeface="Garamond" panose="02020404030301010803" pitchFamily="18" charset="0"/>
              </a:rPr>
              <a:t>Partial order vs. Total order</a:t>
            </a:r>
          </a:p>
          <a:p>
            <a:pPr marL="342900" lvl="1" indent="-342900">
              <a:buFont typeface="Courier New" panose="02070309020205020404" pitchFamily="49" charset="0"/>
              <a:buChar char="o"/>
            </a:pPr>
            <a:r>
              <a:rPr lang="en-US" sz="2400" dirty="0" smtClean="0">
                <a:solidFill>
                  <a:schemeClr val="tx1"/>
                </a:solidFill>
                <a:latin typeface="Garamond" panose="02020404030301010803" pitchFamily="18" charset="0"/>
              </a:rPr>
              <a:t>A direct effect of using pairwise comparisons</a:t>
            </a:r>
          </a:p>
          <a:p>
            <a:pPr marL="342900" lvl="1" indent="-342900">
              <a:buFont typeface="Courier New" panose="02070309020205020404" pitchFamily="49" charset="0"/>
              <a:buChar char="o"/>
            </a:pPr>
            <a:r>
              <a:rPr lang="en-US" sz="2400" dirty="0" smtClean="0">
                <a:solidFill>
                  <a:schemeClr val="tx1"/>
                </a:solidFill>
                <a:latin typeface="Garamond" panose="02020404030301010803" pitchFamily="18" charset="0"/>
              </a:rPr>
              <a:t>Not always natural to enforce a total order</a:t>
            </a:r>
          </a:p>
        </p:txBody>
      </p:sp>
    </p:spTree>
    <p:extLst>
      <p:ext uri="{BB962C8B-B14F-4D97-AF65-F5344CB8AC3E}">
        <p14:creationId xmlns:p14="http://schemas.microsoft.com/office/powerpoint/2010/main" val="3548819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40" y="1555994"/>
            <a:ext cx="5495760" cy="3587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9436" y="171450"/>
            <a:ext cx="8363938" cy="553998"/>
          </a:xfrm>
        </p:spPr>
        <p:txBody>
          <a:bodyPr/>
          <a:lstStyle/>
          <a:p>
            <a:r>
              <a:rPr lang="en-US" sz="4000" dirty="0" smtClean="0">
                <a:solidFill>
                  <a:srgbClr val="0064B1"/>
                </a:solidFill>
              </a:rPr>
              <a:t>General, Iterative Algorithm Framework</a:t>
            </a:r>
            <a:endParaRPr lang="en-US" sz="4000" dirty="0">
              <a:solidFill>
                <a:srgbClr val="0064B1"/>
              </a:solidFill>
            </a:endParaRPr>
          </a:p>
        </p:txBody>
      </p:sp>
      <p:sp>
        <p:nvSpPr>
          <p:cNvPr id="3" name="Text Placeholder 2"/>
          <p:cNvSpPr>
            <a:spLocks noGrp="1"/>
          </p:cNvSpPr>
          <p:nvPr>
            <p:ph type="body" sz="quarter" idx="10"/>
          </p:nvPr>
        </p:nvSpPr>
        <p:spPr>
          <a:xfrm>
            <a:off x="389436" y="787180"/>
            <a:ext cx="8363938" cy="2088777"/>
          </a:xfrm>
        </p:spPr>
        <p:txBody>
          <a:bodyPr/>
          <a:lstStyle/>
          <a:p>
            <a:r>
              <a:rPr lang="en-US" sz="4000" dirty="0" smtClean="0">
                <a:solidFill>
                  <a:srgbClr val="F58026"/>
                </a:solidFill>
              </a:rPr>
              <a:t>4-steps in each iteration</a:t>
            </a:r>
          </a:p>
          <a:p>
            <a:pPr lvl="1"/>
            <a:r>
              <a:rPr lang="en-US" sz="2400" dirty="0" smtClean="0">
                <a:solidFill>
                  <a:srgbClr val="0064B1"/>
                </a:solidFill>
              </a:rPr>
              <a:t>(1) Question selection</a:t>
            </a:r>
          </a:p>
          <a:p>
            <a:pPr lvl="1"/>
            <a:r>
              <a:rPr lang="en-US" sz="2400" dirty="0" smtClean="0">
                <a:solidFill>
                  <a:srgbClr val="0064B1"/>
                </a:solidFill>
              </a:rPr>
              <a:t>(2) Outcome derivation</a:t>
            </a:r>
          </a:p>
          <a:p>
            <a:pPr lvl="1"/>
            <a:r>
              <a:rPr lang="en-US" sz="2400" dirty="0" smtClean="0">
                <a:solidFill>
                  <a:srgbClr val="0064B1"/>
                </a:solidFill>
              </a:rPr>
              <a:t>(3) Contradiction resolution</a:t>
            </a:r>
          </a:p>
          <a:p>
            <a:pPr lvl="1"/>
            <a:r>
              <a:rPr lang="en-US" sz="2400" dirty="0" smtClean="0">
                <a:solidFill>
                  <a:srgbClr val="0064B1"/>
                </a:solidFill>
              </a:rPr>
              <a:t>(4) Termination test</a:t>
            </a:r>
          </a:p>
        </p:txBody>
      </p:sp>
    </p:spTree>
    <p:extLst>
      <p:ext uri="{BB962C8B-B14F-4D97-AF65-F5344CB8AC3E}">
        <p14:creationId xmlns:p14="http://schemas.microsoft.com/office/powerpoint/2010/main" val="4062144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005" y="2869396"/>
            <a:ext cx="1553106" cy="224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9436" y="171450"/>
            <a:ext cx="8363938" cy="503536"/>
          </a:xfrm>
        </p:spPr>
        <p:txBody>
          <a:bodyPr/>
          <a:lstStyle/>
          <a:p>
            <a:r>
              <a:rPr lang="en-US" sz="3600" dirty="0">
                <a:solidFill>
                  <a:srgbClr val="0064B1"/>
                </a:solidFill>
              </a:rPr>
              <a:t>(2) Outcome Derivation</a:t>
            </a:r>
          </a:p>
        </p:txBody>
      </p:sp>
      <p:sp>
        <p:nvSpPr>
          <p:cNvPr id="6" name="Rectangle 5"/>
          <p:cNvSpPr/>
          <p:nvPr/>
        </p:nvSpPr>
        <p:spPr>
          <a:xfrm>
            <a:off x="1101483" y="2805889"/>
            <a:ext cx="544434" cy="1200329"/>
          </a:xfrm>
          <a:prstGeom prst="rect">
            <a:avLst/>
          </a:prstGeom>
        </p:spPr>
        <p:txBody>
          <a:bodyPr wrap="square">
            <a:spAutoFit/>
          </a:bodyPr>
          <a:lstStyle/>
          <a:p>
            <a:r>
              <a:rPr lang="en-US" sz="7200" dirty="0" smtClean="0">
                <a:solidFill>
                  <a:srgbClr val="0064B1"/>
                </a:solidFill>
                <a:sym typeface="Symbol"/>
              </a:rPr>
              <a:t></a:t>
            </a:r>
            <a:endParaRPr lang="en-US" sz="7200" dirty="0">
              <a:solidFill>
                <a:srgbClr val="0064B1"/>
              </a:solidFill>
            </a:endParaRPr>
          </a:p>
        </p:txBody>
      </p:sp>
      <p:sp>
        <p:nvSpPr>
          <p:cNvPr id="10" name="Text Placeholder 2"/>
          <p:cNvSpPr txBox="1">
            <a:spLocks/>
          </p:cNvSpPr>
          <p:nvPr/>
        </p:nvSpPr>
        <p:spPr>
          <a:xfrm>
            <a:off x="389437" y="1697024"/>
            <a:ext cx="5296988" cy="2344744"/>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18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2600" dirty="0" smtClean="0">
                <a:solidFill>
                  <a:srgbClr val="F58026"/>
                </a:solidFill>
                <a:latin typeface="Garamond" panose="02020404030301010803" pitchFamily="18" charset="0"/>
              </a:rPr>
              <a:t>Question</a:t>
            </a:r>
          </a:p>
          <a:p>
            <a:pPr marL="342900" lvl="1" indent="-342900">
              <a:buFont typeface="Courier New" panose="02070309020205020404" pitchFamily="49" charset="0"/>
              <a:buChar char="o"/>
            </a:pPr>
            <a:r>
              <a:rPr lang="en-US" sz="2400" dirty="0">
                <a:solidFill>
                  <a:srgbClr val="0064B1"/>
                </a:solidFill>
                <a:latin typeface="Garamond" panose="02020404030301010803" pitchFamily="18" charset="0"/>
              </a:rPr>
              <a:t>q = x ?</a:t>
            </a:r>
            <a:r>
              <a:rPr lang="en-US" sz="2400" baseline="-10000" dirty="0">
                <a:solidFill>
                  <a:srgbClr val="0064B1"/>
                </a:solidFill>
                <a:latin typeface="Garamond" panose="02020404030301010803" pitchFamily="18" charset="0"/>
              </a:rPr>
              <a:t>c </a:t>
            </a:r>
            <a:r>
              <a:rPr lang="en-US" sz="2400" dirty="0" smtClean="0">
                <a:solidFill>
                  <a:srgbClr val="0064B1"/>
                </a:solidFill>
                <a:latin typeface="Garamond" panose="02020404030301010803" pitchFamily="18" charset="0"/>
              </a:rPr>
              <a:t>y   (compare x and y by criterion c)</a:t>
            </a:r>
            <a:endParaRPr lang="en-US" dirty="0" smtClean="0">
              <a:latin typeface="Garamond" panose="02020404030301010803" pitchFamily="18" charset="0"/>
            </a:endParaRPr>
          </a:p>
          <a:p>
            <a:r>
              <a:rPr lang="en-US" sz="2600" dirty="0" smtClean="0">
                <a:solidFill>
                  <a:srgbClr val="F58026"/>
                </a:solidFill>
                <a:latin typeface="Garamond" panose="02020404030301010803" pitchFamily="18" charset="0"/>
              </a:rPr>
              <a:t>Three possible outcomes based on voting</a:t>
            </a:r>
          </a:p>
          <a:p>
            <a:pPr lvl="1"/>
            <a:r>
              <a:rPr lang="en-US" sz="2400" dirty="0" smtClean="0">
                <a:solidFill>
                  <a:srgbClr val="0064B1"/>
                </a:solidFill>
                <a:latin typeface="Garamond" panose="02020404030301010803" pitchFamily="18" charset="0"/>
              </a:rPr>
              <a:t>                   x ≻</a:t>
            </a:r>
            <a:r>
              <a:rPr lang="en-US" sz="2400" baseline="-10000" dirty="0" smtClean="0">
                <a:solidFill>
                  <a:srgbClr val="0064B1"/>
                </a:solidFill>
                <a:latin typeface="Garamond" panose="02020404030301010803" pitchFamily="18" charset="0"/>
              </a:rPr>
              <a:t>c </a:t>
            </a:r>
            <a:r>
              <a:rPr lang="en-US" sz="2400" dirty="0" smtClean="0">
                <a:solidFill>
                  <a:srgbClr val="0064B1"/>
                </a:solidFill>
                <a:latin typeface="Garamond" panose="02020404030301010803" pitchFamily="18" charset="0"/>
              </a:rPr>
              <a:t>y </a:t>
            </a:r>
          </a:p>
          <a:p>
            <a:pPr lvl="1"/>
            <a:r>
              <a:rPr lang="en-US" sz="2400" dirty="0" err="1" smtClean="0">
                <a:solidFill>
                  <a:srgbClr val="0064B1"/>
                </a:solidFill>
                <a:latin typeface="Garamond" panose="02020404030301010803" pitchFamily="18" charset="0"/>
              </a:rPr>
              <a:t>rlt</a:t>
            </a:r>
            <a:r>
              <a:rPr lang="en-US" sz="2400" dirty="0" smtClean="0">
                <a:solidFill>
                  <a:srgbClr val="0064B1"/>
                </a:solidFill>
                <a:latin typeface="Garamond" panose="02020404030301010803" pitchFamily="18" charset="0"/>
              </a:rPr>
              <a:t>(q</a:t>
            </a:r>
            <a:r>
              <a:rPr lang="en-US" sz="2400" dirty="0">
                <a:solidFill>
                  <a:srgbClr val="0064B1"/>
                </a:solidFill>
                <a:latin typeface="Garamond" panose="02020404030301010803" pitchFamily="18" charset="0"/>
              </a:rPr>
              <a:t>) =    </a:t>
            </a:r>
            <a:r>
              <a:rPr lang="en-US" sz="2400" dirty="0" smtClean="0">
                <a:solidFill>
                  <a:srgbClr val="0064B1"/>
                </a:solidFill>
                <a:latin typeface="Garamond" panose="02020404030301010803" pitchFamily="18" charset="0"/>
              </a:rPr>
              <a:t>   y </a:t>
            </a:r>
            <a:r>
              <a:rPr lang="en-US" sz="2400" dirty="0">
                <a:solidFill>
                  <a:srgbClr val="0064B1"/>
                </a:solidFill>
                <a:latin typeface="Garamond" panose="02020404030301010803" pitchFamily="18" charset="0"/>
              </a:rPr>
              <a:t>≻</a:t>
            </a:r>
            <a:r>
              <a:rPr lang="en-US" sz="2400" baseline="-10000" dirty="0">
                <a:solidFill>
                  <a:srgbClr val="0064B1"/>
                </a:solidFill>
                <a:latin typeface="Garamond" panose="02020404030301010803" pitchFamily="18" charset="0"/>
              </a:rPr>
              <a:t>c </a:t>
            </a:r>
            <a:r>
              <a:rPr lang="en-US" sz="2400" dirty="0">
                <a:solidFill>
                  <a:srgbClr val="0064B1"/>
                </a:solidFill>
                <a:latin typeface="Garamond" panose="02020404030301010803" pitchFamily="18" charset="0"/>
              </a:rPr>
              <a:t>x </a:t>
            </a:r>
          </a:p>
          <a:p>
            <a:pPr lvl="1"/>
            <a:r>
              <a:rPr lang="en-US" sz="2400" dirty="0">
                <a:solidFill>
                  <a:srgbClr val="0064B1"/>
                </a:solidFill>
                <a:latin typeface="Garamond" panose="02020404030301010803" pitchFamily="18" charset="0"/>
              </a:rPr>
              <a:t>                   x ∼</a:t>
            </a:r>
            <a:r>
              <a:rPr lang="en-US" sz="2400" baseline="-10000" dirty="0">
                <a:solidFill>
                  <a:srgbClr val="0064B1"/>
                </a:solidFill>
                <a:latin typeface="Garamond" panose="02020404030301010803" pitchFamily="18" charset="0"/>
              </a:rPr>
              <a:t>c </a:t>
            </a:r>
            <a:r>
              <a:rPr lang="en-US" sz="2400" dirty="0" smtClean="0">
                <a:solidFill>
                  <a:srgbClr val="0064B1"/>
                </a:solidFill>
                <a:latin typeface="Garamond" panose="02020404030301010803" pitchFamily="18" charset="0"/>
              </a:rPr>
              <a:t>y</a:t>
            </a:r>
          </a:p>
        </p:txBody>
      </p:sp>
      <p:sp>
        <p:nvSpPr>
          <p:cNvPr id="3" name="Left Arrow 2"/>
          <p:cNvSpPr/>
          <p:nvPr/>
        </p:nvSpPr>
        <p:spPr bwMode="auto">
          <a:xfrm>
            <a:off x="5124449" y="3740802"/>
            <a:ext cx="566863" cy="308816"/>
          </a:xfrm>
          <a:prstGeom prst="leftArrow">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791" y="1504471"/>
            <a:ext cx="3357534" cy="3597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410140" y="704252"/>
            <a:ext cx="8333809" cy="800219"/>
          </a:xfrm>
          <a:prstGeom prst="rect">
            <a:avLst/>
          </a:prstGeom>
          <a:noFill/>
        </p:spPr>
        <p:txBody>
          <a:bodyPr wrap="square" lIns="0" tIns="0" rIns="0" bIns="0" rtlCol="0">
            <a:spAutoFit/>
          </a:bodyPr>
          <a:lstStyle/>
          <a:p>
            <a:r>
              <a:rPr lang="en-US" sz="2600" dirty="0" smtClean="0">
                <a:solidFill>
                  <a:srgbClr val="F58026"/>
                </a:solidFill>
                <a:latin typeface="Garamond" panose="02020404030301010803" pitchFamily="18" charset="0"/>
              </a:rPr>
              <a:t>The framework is agnostic to the outcome derivation method. Other </a:t>
            </a:r>
            <a:r>
              <a:rPr lang="en-US" sz="2600" dirty="0">
                <a:solidFill>
                  <a:srgbClr val="F58026"/>
                </a:solidFill>
                <a:latin typeface="Garamond" panose="02020404030301010803" pitchFamily="18" charset="0"/>
              </a:rPr>
              <a:t>conceivable </a:t>
            </a:r>
            <a:r>
              <a:rPr lang="en-US" sz="2600" dirty="0" smtClean="0">
                <a:solidFill>
                  <a:srgbClr val="F58026"/>
                </a:solidFill>
                <a:latin typeface="Garamond" panose="02020404030301010803" pitchFamily="18" charset="0"/>
              </a:rPr>
              <a:t>method can be plugged in. </a:t>
            </a:r>
          </a:p>
        </p:txBody>
      </p:sp>
    </p:spTree>
    <p:extLst>
      <p:ext uri="{BB962C8B-B14F-4D97-AF65-F5344CB8AC3E}">
        <p14:creationId xmlns:p14="http://schemas.microsoft.com/office/powerpoint/2010/main" val="1971739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(3) Contradiction Resolution</a:t>
            </a:r>
            <a:endParaRPr lang="en-US" dirty="0">
              <a:solidFill>
                <a:srgbClr val="0064B1"/>
              </a:solidFill>
            </a:endParaRPr>
          </a:p>
        </p:txBody>
      </p:sp>
      <p:sp>
        <p:nvSpPr>
          <p:cNvPr id="3" name="Text Placeholder 2"/>
          <p:cNvSpPr>
            <a:spLocks noGrp="1"/>
          </p:cNvSpPr>
          <p:nvPr>
            <p:ph type="body" sz="quarter" idx="10"/>
          </p:nvPr>
        </p:nvSpPr>
        <p:spPr>
          <a:xfrm>
            <a:off x="404683" y="1110534"/>
            <a:ext cx="8363938" cy="443198"/>
          </a:xfrm>
        </p:spPr>
        <p:txBody>
          <a:bodyPr/>
          <a:lstStyle/>
          <a:p>
            <a:r>
              <a:rPr lang="en-US" dirty="0" smtClean="0">
                <a:solidFill>
                  <a:srgbClr val="F58026"/>
                </a:solidFill>
              </a:rPr>
              <a:t>Assume transitivity in preference relation, and enforce it.</a:t>
            </a:r>
            <a:endParaRPr lang="en-US" sz="2000" dirty="0">
              <a:solidFill>
                <a:schemeClr val="tx1"/>
              </a:solidFill>
              <a:latin typeface="Segoe UI Light" pitchFamily="34" charset="0"/>
            </a:endParaRPr>
          </a:p>
        </p:txBody>
      </p:sp>
      <p:grpSp>
        <p:nvGrpSpPr>
          <p:cNvPr id="10" name="Group 9"/>
          <p:cNvGrpSpPr/>
          <p:nvPr/>
        </p:nvGrpSpPr>
        <p:grpSpPr>
          <a:xfrm>
            <a:off x="1598838" y="2029853"/>
            <a:ext cx="1359346" cy="2138871"/>
            <a:chOff x="6778122" y="1782661"/>
            <a:chExt cx="1359346" cy="2851827"/>
          </a:xfrm>
        </p:grpSpPr>
        <p:grpSp>
          <p:nvGrpSpPr>
            <p:cNvPr id="34" name="Group 33"/>
            <p:cNvGrpSpPr/>
            <p:nvPr/>
          </p:nvGrpSpPr>
          <p:grpSpPr>
            <a:xfrm>
              <a:off x="7295290" y="1782661"/>
              <a:ext cx="365760" cy="656591"/>
              <a:chOff x="7013050" y="4425571"/>
              <a:chExt cx="365760" cy="656591"/>
            </a:xfrm>
          </p:grpSpPr>
          <p:sp>
            <p:nvSpPr>
              <p:cNvPr id="35" name="Oval 34"/>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6" name="TextBox 35"/>
              <p:cNvSpPr txBox="1"/>
              <p:nvPr/>
            </p:nvSpPr>
            <p:spPr>
              <a:xfrm>
                <a:off x="7116416" y="4425571"/>
                <a:ext cx="187552" cy="656591"/>
              </a:xfrm>
              <a:prstGeom prst="rect">
                <a:avLst/>
              </a:prstGeom>
              <a:noFill/>
            </p:spPr>
            <p:txBody>
              <a:bodyPr wrap="none" lIns="0" tIns="0" rIns="0" bIns="0" rtlCol="0">
                <a:spAutoFit/>
              </a:bodyPr>
              <a:lstStyle/>
              <a:p>
                <a:r>
                  <a:rPr lang="en-US" sz="3200" dirty="0" smtClean="0">
                    <a:latin typeface="Garamond" panose="02020404030301010803" pitchFamily="18" charset="0"/>
                  </a:rPr>
                  <a:t>x</a:t>
                </a:r>
              </a:p>
            </p:txBody>
          </p:sp>
        </p:grpSp>
        <p:grpSp>
          <p:nvGrpSpPr>
            <p:cNvPr id="37" name="Group 36"/>
            <p:cNvGrpSpPr/>
            <p:nvPr/>
          </p:nvGrpSpPr>
          <p:grpSpPr>
            <a:xfrm>
              <a:off x="7295290" y="2674034"/>
              <a:ext cx="365760" cy="656591"/>
              <a:chOff x="7013050" y="4425571"/>
              <a:chExt cx="365760" cy="656591"/>
            </a:xfrm>
          </p:grpSpPr>
          <p:sp>
            <p:nvSpPr>
              <p:cNvPr id="38" name="Oval 37"/>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9" name="TextBox 38"/>
              <p:cNvSpPr txBox="1"/>
              <p:nvPr/>
            </p:nvSpPr>
            <p:spPr>
              <a:xfrm>
                <a:off x="7116416" y="4425571"/>
                <a:ext cx="171522" cy="656591"/>
              </a:xfrm>
              <a:prstGeom prst="rect">
                <a:avLst/>
              </a:prstGeom>
              <a:noFill/>
            </p:spPr>
            <p:txBody>
              <a:bodyPr wrap="none" lIns="0" tIns="0" rIns="0" bIns="0" rtlCol="0">
                <a:spAutoFit/>
              </a:bodyPr>
              <a:lstStyle/>
              <a:p>
                <a:r>
                  <a:rPr lang="en-US" sz="3200" dirty="0">
                    <a:latin typeface="Garamond" panose="02020404030301010803" pitchFamily="18" charset="0"/>
                  </a:rPr>
                  <a:t>y</a:t>
                </a:r>
                <a:endParaRPr lang="en-US" sz="3200" dirty="0" smtClean="0">
                  <a:latin typeface="Garamond" panose="02020404030301010803" pitchFamily="18" charset="0"/>
                </a:endParaRPr>
              </a:p>
            </p:txBody>
          </p:sp>
        </p:grpSp>
        <p:grpSp>
          <p:nvGrpSpPr>
            <p:cNvPr id="40" name="Group 39"/>
            <p:cNvGrpSpPr/>
            <p:nvPr/>
          </p:nvGrpSpPr>
          <p:grpSpPr>
            <a:xfrm>
              <a:off x="7295290" y="3567529"/>
              <a:ext cx="365760" cy="656591"/>
              <a:chOff x="7013050" y="4425571"/>
              <a:chExt cx="365760" cy="656591"/>
            </a:xfrm>
          </p:grpSpPr>
          <p:sp>
            <p:nvSpPr>
              <p:cNvPr id="41" name="Oval 40"/>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42" name="TextBox 41"/>
              <p:cNvSpPr txBox="1"/>
              <p:nvPr/>
            </p:nvSpPr>
            <p:spPr>
              <a:xfrm>
                <a:off x="7116416" y="4425571"/>
                <a:ext cx="174728" cy="656591"/>
              </a:xfrm>
              <a:prstGeom prst="rect">
                <a:avLst/>
              </a:prstGeom>
              <a:noFill/>
            </p:spPr>
            <p:txBody>
              <a:bodyPr wrap="none" lIns="0" tIns="0" rIns="0" bIns="0" rtlCol="0">
                <a:spAutoFit/>
              </a:bodyPr>
              <a:lstStyle/>
              <a:p>
                <a:r>
                  <a:rPr lang="en-US" sz="3200" dirty="0" smtClean="0">
                    <a:latin typeface="Garamond" panose="02020404030301010803" pitchFamily="18" charset="0"/>
                  </a:rPr>
                  <a:t>z</a:t>
                </a:r>
              </a:p>
            </p:txBody>
          </p:sp>
        </p:grpSp>
        <p:cxnSp>
          <p:nvCxnSpPr>
            <p:cNvPr id="44" name="Straight Arrow Connector 43"/>
            <p:cNvCxnSpPr>
              <a:stCxn id="38" idx="4"/>
            </p:cNvCxnSpPr>
            <p:nvPr/>
          </p:nvCxnSpPr>
          <p:spPr>
            <a:xfrm flipH="1">
              <a:off x="7469431" y="3138515"/>
              <a:ext cx="8739" cy="54363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8122" y="4059972"/>
              <a:ext cx="1359346" cy="574516"/>
            </a:xfrm>
            <a:prstGeom prst="rect">
              <a:avLst/>
            </a:prstGeom>
            <a:noFill/>
          </p:spPr>
          <p:txBody>
            <a:bodyPr wrap="none" lIns="0" tIns="0" rIns="0" bIns="0" rtlCol="0">
              <a:spAutoFit/>
            </a:bodyPr>
            <a:lstStyle/>
            <a:p>
              <a:r>
                <a:rPr lang="en-US" sz="2800" dirty="0" smtClean="0">
                  <a:latin typeface="Garamond" panose="02020404030301010803" pitchFamily="18" charset="0"/>
                </a:rPr>
                <a:t>criterion </a:t>
              </a:r>
              <a:r>
                <a:rPr lang="en-US" sz="2800" i="1" dirty="0" smtClean="0">
                  <a:latin typeface="Garamond" panose="02020404030301010803" pitchFamily="18" charset="0"/>
                </a:rPr>
                <a:t>c</a:t>
              </a:r>
            </a:p>
          </p:txBody>
        </p:sp>
        <p:cxnSp>
          <p:nvCxnSpPr>
            <p:cNvPr id="33" name="Straight Arrow Connector 32"/>
            <p:cNvCxnSpPr/>
            <p:nvPr/>
          </p:nvCxnSpPr>
          <p:spPr>
            <a:xfrm flipH="1">
              <a:off x="7469431" y="2242996"/>
              <a:ext cx="7048" cy="5610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542518" y="2793909"/>
            <a:ext cx="1191032"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Garamond" panose="02020404030301010803" pitchFamily="18" charset="0"/>
              </a:rPr>
              <a:t>case 1</a:t>
            </a:r>
          </a:p>
        </p:txBody>
      </p:sp>
    </p:spTree>
    <p:extLst>
      <p:ext uri="{BB962C8B-B14F-4D97-AF65-F5344CB8AC3E}">
        <p14:creationId xmlns:p14="http://schemas.microsoft.com/office/powerpoint/2010/main" val="85532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(3) Contradiction Resolution</a:t>
            </a:r>
            <a:endParaRPr lang="en-US" dirty="0">
              <a:solidFill>
                <a:srgbClr val="0064B1"/>
              </a:solidFill>
            </a:endParaRPr>
          </a:p>
        </p:txBody>
      </p:sp>
      <p:sp>
        <p:nvSpPr>
          <p:cNvPr id="3" name="Text Placeholder 2"/>
          <p:cNvSpPr>
            <a:spLocks noGrp="1"/>
          </p:cNvSpPr>
          <p:nvPr>
            <p:ph type="body" sz="quarter" idx="10"/>
          </p:nvPr>
        </p:nvSpPr>
        <p:spPr>
          <a:xfrm>
            <a:off x="404683" y="1110534"/>
            <a:ext cx="8363938" cy="443198"/>
          </a:xfrm>
        </p:spPr>
        <p:txBody>
          <a:bodyPr/>
          <a:lstStyle/>
          <a:p>
            <a:r>
              <a:rPr lang="en-US" dirty="0" smtClean="0">
                <a:solidFill>
                  <a:srgbClr val="F58026"/>
                </a:solidFill>
              </a:rPr>
              <a:t>Assume transitivity in preference relation, and enforce it.</a:t>
            </a:r>
            <a:endParaRPr lang="en-US" sz="2000" dirty="0">
              <a:solidFill>
                <a:schemeClr val="tx1"/>
              </a:solidFill>
              <a:latin typeface="Segoe UI Light" pitchFamily="34" charset="0"/>
            </a:endParaRPr>
          </a:p>
        </p:txBody>
      </p:sp>
      <p:grpSp>
        <p:nvGrpSpPr>
          <p:cNvPr id="10" name="Group 9"/>
          <p:cNvGrpSpPr/>
          <p:nvPr/>
        </p:nvGrpSpPr>
        <p:grpSpPr>
          <a:xfrm>
            <a:off x="1598838" y="2029853"/>
            <a:ext cx="2101865" cy="2138871"/>
            <a:chOff x="6778122" y="1782661"/>
            <a:chExt cx="2101865" cy="2851827"/>
          </a:xfrm>
        </p:grpSpPr>
        <p:grpSp>
          <p:nvGrpSpPr>
            <p:cNvPr id="34" name="Group 33"/>
            <p:cNvGrpSpPr/>
            <p:nvPr/>
          </p:nvGrpSpPr>
          <p:grpSpPr>
            <a:xfrm>
              <a:off x="7295290" y="1782661"/>
              <a:ext cx="365760" cy="656591"/>
              <a:chOff x="7013050" y="4425571"/>
              <a:chExt cx="365760" cy="656591"/>
            </a:xfrm>
          </p:grpSpPr>
          <p:sp>
            <p:nvSpPr>
              <p:cNvPr id="35" name="Oval 34"/>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6" name="TextBox 35"/>
              <p:cNvSpPr txBox="1"/>
              <p:nvPr/>
            </p:nvSpPr>
            <p:spPr>
              <a:xfrm>
                <a:off x="7116416" y="4425571"/>
                <a:ext cx="187552" cy="656591"/>
              </a:xfrm>
              <a:prstGeom prst="rect">
                <a:avLst/>
              </a:prstGeom>
              <a:noFill/>
            </p:spPr>
            <p:txBody>
              <a:bodyPr wrap="none" lIns="0" tIns="0" rIns="0" bIns="0" rtlCol="0">
                <a:spAutoFit/>
              </a:bodyPr>
              <a:lstStyle/>
              <a:p>
                <a:r>
                  <a:rPr lang="en-US" sz="3200" dirty="0" smtClean="0">
                    <a:latin typeface="Garamond" panose="02020404030301010803" pitchFamily="18" charset="0"/>
                  </a:rPr>
                  <a:t>x</a:t>
                </a:r>
              </a:p>
            </p:txBody>
          </p:sp>
        </p:grpSp>
        <p:grpSp>
          <p:nvGrpSpPr>
            <p:cNvPr id="37" name="Group 36"/>
            <p:cNvGrpSpPr/>
            <p:nvPr/>
          </p:nvGrpSpPr>
          <p:grpSpPr>
            <a:xfrm>
              <a:off x="7295290" y="2674034"/>
              <a:ext cx="365760" cy="656591"/>
              <a:chOff x="7013050" y="4425571"/>
              <a:chExt cx="365760" cy="656591"/>
            </a:xfrm>
          </p:grpSpPr>
          <p:sp>
            <p:nvSpPr>
              <p:cNvPr id="38" name="Oval 37"/>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9" name="TextBox 38"/>
              <p:cNvSpPr txBox="1"/>
              <p:nvPr/>
            </p:nvSpPr>
            <p:spPr>
              <a:xfrm>
                <a:off x="7116416" y="4425571"/>
                <a:ext cx="171522" cy="656591"/>
              </a:xfrm>
              <a:prstGeom prst="rect">
                <a:avLst/>
              </a:prstGeom>
              <a:noFill/>
            </p:spPr>
            <p:txBody>
              <a:bodyPr wrap="none" lIns="0" tIns="0" rIns="0" bIns="0" rtlCol="0">
                <a:spAutoFit/>
              </a:bodyPr>
              <a:lstStyle/>
              <a:p>
                <a:r>
                  <a:rPr lang="en-US" sz="3200" dirty="0">
                    <a:latin typeface="Garamond" panose="02020404030301010803" pitchFamily="18" charset="0"/>
                  </a:rPr>
                  <a:t>y</a:t>
                </a:r>
                <a:endParaRPr lang="en-US" sz="3200" dirty="0" smtClean="0">
                  <a:latin typeface="Garamond" panose="02020404030301010803" pitchFamily="18" charset="0"/>
                </a:endParaRPr>
              </a:p>
            </p:txBody>
          </p:sp>
        </p:grpSp>
        <p:grpSp>
          <p:nvGrpSpPr>
            <p:cNvPr id="40" name="Group 39"/>
            <p:cNvGrpSpPr/>
            <p:nvPr/>
          </p:nvGrpSpPr>
          <p:grpSpPr>
            <a:xfrm>
              <a:off x="7295290" y="3567529"/>
              <a:ext cx="365760" cy="656591"/>
              <a:chOff x="7013050" y="4425571"/>
              <a:chExt cx="365760" cy="656591"/>
            </a:xfrm>
          </p:grpSpPr>
          <p:sp>
            <p:nvSpPr>
              <p:cNvPr id="41" name="Oval 40"/>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42" name="TextBox 41"/>
              <p:cNvSpPr txBox="1"/>
              <p:nvPr/>
            </p:nvSpPr>
            <p:spPr>
              <a:xfrm>
                <a:off x="7116416" y="4425571"/>
                <a:ext cx="174728" cy="656591"/>
              </a:xfrm>
              <a:prstGeom prst="rect">
                <a:avLst/>
              </a:prstGeom>
              <a:noFill/>
            </p:spPr>
            <p:txBody>
              <a:bodyPr wrap="none" lIns="0" tIns="0" rIns="0" bIns="0" rtlCol="0">
                <a:spAutoFit/>
              </a:bodyPr>
              <a:lstStyle/>
              <a:p>
                <a:r>
                  <a:rPr lang="en-US" sz="3200" dirty="0" smtClean="0">
                    <a:latin typeface="Garamond" panose="02020404030301010803" pitchFamily="18" charset="0"/>
                  </a:rPr>
                  <a:t>z</a:t>
                </a:r>
              </a:p>
            </p:txBody>
          </p:sp>
        </p:grpSp>
        <p:cxnSp>
          <p:nvCxnSpPr>
            <p:cNvPr id="44" name="Straight Arrow Connector 43"/>
            <p:cNvCxnSpPr>
              <a:stCxn id="38" idx="4"/>
            </p:cNvCxnSpPr>
            <p:nvPr/>
          </p:nvCxnSpPr>
          <p:spPr>
            <a:xfrm flipH="1">
              <a:off x="7469431" y="3138515"/>
              <a:ext cx="8739" cy="54363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8122" y="4059972"/>
              <a:ext cx="1359346" cy="574516"/>
            </a:xfrm>
            <a:prstGeom prst="rect">
              <a:avLst/>
            </a:prstGeom>
            <a:noFill/>
          </p:spPr>
          <p:txBody>
            <a:bodyPr wrap="none" lIns="0" tIns="0" rIns="0" bIns="0" rtlCol="0">
              <a:spAutoFit/>
            </a:bodyPr>
            <a:lstStyle/>
            <a:p>
              <a:r>
                <a:rPr lang="en-US" sz="2800" dirty="0" smtClean="0">
                  <a:latin typeface="Garamond" panose="02020404030301010803" pitchFamily="18" charset="0"/>
                </a:rPr>
                <a:t>criterion </a:t>
              </a:r>
              <a:r>
                <a:rPr lang="en-US" sz="2800" i="1" dirty="0" smtClean="0">
                  <a:latin typeface="Garamond" panose="02020404030301010803" pitchFamily="18" charset="0"/>
                </a:rPr>
                <a:t>c</a:t>
              </a:r>
            </a:p>
          </p:txBody>
        </p:sp>
        <p:cxnSp>
          <p:nvCxnSpPr>
            <p:cNvPr id="33" name="Straight Arrow Connector 32"/>
            <p:cNvCxnSpPr/>
            <p:nvPr/>
          </p:nvCxnSpPr>
          <p:spPr>
            <a:xfrm flipH="1">
              <a:off x="7469431" y="2242996"/>
              <a:ext cx="7048" cy="5610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35" idx="6"/>
              <a:endCxn id="41" idx="6"/>
            </p:cNvCxnSpPr>
            <p:nvPr/>
          </p:nvCxnSpPr>
          <p:spPr>
            <a:xfrm>
              <a:off x="7661050" y="2072214"/>
              <a:ext cx="12700" cy="1784868"/>
            </a:xfrm>
            <a:prstGeom prst="curvedConnector3">
              <a:avLst>
                <a:gd name="adj1" fmla="val 37408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688955" y="2697729"/>
              <a:ext cx="1191032" cy="574516"/>
            </a:xfrm>
            <a:prstGeom prst="rect">
              <a:avLst/>
            </a:prstGeom>
            <a:noFill/>
          </p:spPr>
          <p:txBody>
            <a:bodyPr wrap="none" lIns="0" tIns="0" rIns="0" bIns="0" rtlCol="0">
              <a:spAutoFit/>
            </a:bodyPr>
            <a:lstStyle/>
            <a:p>
              <a:r>
                <a:rPr lang="en-US" sz="2800" dirty="0" smtClean="0">
                  <a:solidFill>
                    <a:srgbClr val="FF0000"/>
                  </a:solidFill>
                  <a:latin typeface="Garamond" panose="02020404030301010803" pitchFamily="18" charset="0"/>
                </a:rPr>
                <a:t>assumed</a:t>
              </a:r>
            </a:p>
          </p:txBody>
        </p:sp>
      </p:grpSp>
      <p:sp>
        <p:nvSpPr>
          <p:cNvPr id="13" name="TextBox 12"/>
          <p:cNvSpPr txBox="1"/>
          <p:nvPr/>
        </p:nvSpPr>
        <p:spPr>
          <a:xfrm>
            <a:off x="542518" y="2793909"/>
            <a:ext cx="1191032"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Garamond" panose="02020404030301010803" pitchFamily="18" charset="0"/>
              </a:rPr>
              <a:t>case 1</a:t>
            </a:r>
          </a:p>
        </p:txBody>
      </p:sp>
    </p:spTree>
    <p:extLst>
      <p:ext uri="{BB962C8B-B14F-4D97-AF65-F5344CB8AC3E}">
        <p14:creationId xmlns:p14="http://schemas.microsoft.com/office/powerpoint/2010/main" val="85532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(3) Contradiction Resolution</a:t>
            </a:r>
            <a:endParaRPr lang="en-US" dirty="0">
              <a:solidFill>
                <a:srgbClr val="0064B1"/>
              </a:solidFill>
            </a:endParaRPr>
          </a:p>
        </p:txBody>
      </p:sp>
      <p:sp>
        <p:nvSpPr>
          <p:cNvPr id="3" name="Text Placeholder 2"/>
          <p:cNvSpPr>
            <a:spLocks noGrp="1"/>
          </p:cNvSpPr>
          <p:nvPr>
            <p:ph type="body" sz="quarter" idx="10"/>
          </p:nvPr>
        </p:nvSpPr>
        <p:spPr>
          <a:xfrm>
            <a:off x="404683" y="1110534"/>
            <a:ext cx="8363938" cy="443198"/>
          </a:xfrm>
        </p:spPr>
        <p:txBody>
          <a:bodyPr/>
          <a:lstStyle/>
          <a:p>
            <a:r>
              <a:rPr lang="en-US" dirty="0" smtClean="0">
                <a:solidFill>
                  <a:srgbClr val="F58026"/>
                </a:solidFill>
              </a:rPr>
              <a:t>Assume transitivity in preference relation, and enforce it.</a:t>
            </a:r>
            <a:endParaRPr lang="en-US" sz="2000" dirty="0">
              <a:solidFill>
                <a:schemeClr val="tx1"/>
              </a:solidFill>
              <a:latin typeface="Segoe UI Light" pitchFamily="34" charset="0"/>
            </a:endParaRPr>
          </a:p>
        </p:txBody>
      </p:sp>
      <p:grpSp>
        <p:nvGrpSpPr>
          <p:cNvPr id="10" name="Group 9"/>
          <p:cNvGrpSpPr/>
          <p:nvPr/>
        </p:nvGrpSpPr>
        <p:grpSpPr>
          <a:xfrm>
            <a:off x="1598838" y="2029853"/>
            <a:ext cx="2101865" cy="2138871"/>
            <a:chOff x="6778122" y="1782661"/>
            <a:chExt cx="2101865" cy="2851827"/>
          </a:xfrm>
        </p:grpSpPr>
        <p:grpSp>
          <p:nvGrpSpPr>
            <p:cNvPr id="34" name="Group 33"/>
            <p:cNvGrpSpPr/>
            <p:nvPr/>
          </p:nvGrpSpPr>
          <p:grpSpPr>
            <a:xfrm>
              <a:off x="7295290" y="1782661"/>
              <a:ext cx="365760" cy="656591"/>
              <a:chOff x="7013050" y="4425571"/>
              <a:chExt cx="365760" cy="656591"/>
            </a:xfrm>
          </p:grpSpPr>
          <p:sp>
            <p:nvSpPr>
              <p:cNvPr id="35" name="Oval 34"/>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6" name="TextBox 35"/>
              <p:cNvSpPr txBox="1"/>
              <p:nvPr/>
            </p:nvSpPr>
            <p:spPr>
              <a:xfrm>
                <a:off x="7116416" y="4425571"/>
                <a:ext cx="187552" cy="656591"/>
              </a:xfrm>
              <a:prstGeom prst="rect">
                <a:avLst/>
              </a:prstGeom>
              <a:noFill/>
            </p:spPr>
            <p:txBody>
              <a:bodyPr wrap="none" lIns="0" tIns="0" rIns="0" bIns="0" rtlCol="0">
                <a:spAutoFit/>
              </a:bodyPr>
              <a:lstStyle/>
              <a:p>
                <a:r>
                  <a:rPr lang="en-US" sz="3200" dirty="0" smtClean="0">
                    <a:latin typeface="Garamond" panose="02020404030301010803" pitchFamily="18" charset="0"/>
                  </a:rPr>
                  <a:t>x</a:t>
                </a:r>
              </a:p>
            </p:txBody>
          </p:sp>
        </p:grpSp>
        <p:grpSp>
          <p:nvGrpSpPr>
            <p:cNvPr id="37" name="Group 36"/>
            <p:cNvGrpSpPr/>
            <p:nvPr/>
          </p:nvGrpSpPr>
          <p:grpSpPr>
            <a:xfrm>
              <a:off x="7295290" y="2674034"/>
              <a:ext cx="365760" cy="656591"/>
              <a:chOff x="7013050" y="4425571"/>
              <a:chExt cx="365760" cy="656591"/>
            </a:xfrm>
          </p:grpSpPr>
          <p:sp>
            <p:nvSpPr>
              <p:cNvPr id="38" name="Oval 37"/>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9" name="TextBox 38"/>
              <p:cNvSpPr txBox="1"/>
              <p:nvPr/>
            </p:nvSpPr>
            <p:spPr>
              <a:xfrm>
                <a:off x="7116416" y="4425571"/>
                <a:ext cx="171522" cy="656591"/>
              </a:xfrm>
              <a:prstGeom prst="rect">
                <a:avLst/>
              </a:prstGeom>
              <a:noFill/>
            </p:spPr>
            <p:txBody>
              <a:bodyPr wrap="none" lIns="0" tIns="0" rIns="0" bIns="0" rtlCol="0">
                <a:spAutoFit/>
              </a:bodyPr>
              <a:lstStyle/>
              <a:p>
                <a:r>
                  <a:rPr lang="en-US" sz="3200" dirty="0">
                    <a:latin typeface="Garamond" panose="02020404030301010803" pitchFamily="18" charset="0"/>
                  </a:rPr>
                  <a:t>y</a:t>
                </a:r>
                <a:endParaRPr lang="en-US" sz="3200" dirty="0" smtClean="0">
                  <a:latin typeface="Garamond" panose="02020404030301010803" pitchFamily="18" charset="0"/>
                </a:endParaRPr>
              </a:p>
            </p:txBody>
          </p:sp>
        </p:grpSp>
        <p:grpSp>
          <p:nvGrpSpPr>
            <p:cNvPr id="40" name="Group 39"/>
            <p:cNvGrpSpPr/>
            <p:nvPr/>
          </p:nvGrpSpPr>
          <p:grpSpPr>
            <a:xfrm>
              <a:off x="7295290" y="3567529"/>
              <a:ext cx="365760" cy="656591"/>
              <a:chOff x="7013050" y="4425571"/>
              <a:chExt cx="365760" cy="656591"/>
            </a:xfrm>
          </p:grpSpPr>
          <p:sp>
            <p:nvSpPr>
              <p:cNvPr id="41" name="Oval 40"/>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42" name="TextBox 41"/>
              <p:cNvSpPr txBox="1"/>
              <p:nvPr/>
            </p:nvSpPr>
            <p:spPr>
              <a:xfrm>
                <a:off x="7116416" y="4425571"/>
                <a:ext cx="174728" cy="656591"/>
              </a:xfrm>
              <a:prstGeom prst="rect">
                <a:avLst/>
              </a:prstGeom>
              <a:noFill/>
            </p:spPr>
            <p:txBody>
              <a:bodyPr wrap="none" lIns="0" tIns="0" rIns="0" bIns="0" rtlCol="0">
                <a:spAutoFit/>
              </a:bodyPr>
              <a:lstStyle/>
              <a:p>
                <a:r>
                  <a:rPr lang="en-US" sz="3200" dirty="0" smtClean="0">
                    <a:latin typeface="Garamond" panose="02020404030301010803" pitchFamily="18" charset="0"/>
                  </a:rPr>
                  <a:t>z</a:t>
                </a:r>
              </a:p>
            </p:txBody>
          </p:sp>
        </p:grpSp>
        <p:cxnSp>
          <p:nvCxnSpPr>
            <p:cNvPr id="44" name="Straight Arrow Connector 43"/>
            <p:cNvCxnSpPr>
              <a:stCxn id="38" idx="4"/>
            </p:cNvCxnSpPr>
            <p:nvPr/>
          </p:nvCxnSpPr>
          <p:spPr>
            <a:xfrm flipH="1">
              <a:off x="7469431" y="3138515"/>
              <a:ext cx="8739" cy="54363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8122" y="4059972"/>
              <a:ext cx="1359346" cy="574516"/>
            </a:xfrm>
            <a:prstGeom prst="rect">
              <a:avLst/>
            </a:prstGeom>
            <a:noFill/>
          </p:spPr>
          <p:txBody>
            <a:bodyPr wrap="none" lIns="0" tIns="0" rIns="0" bIns="0" rtlCol="0">
              <a:spAutoFit/>
            </a:bodyPr>
            <a:lstStyle/>
            <a:p>
              <a:r>
                <a:rPr lang="en-US" sz="2800" dirty="0" smtClean="0">
                  <a:latin typeface="Garamond" panose="02020404030301010803" pitchFamily="18" charset="0"/>
                </a:rPr>
                <a:t>criterion </a:t>
              </a:r>
              <a:r>
                <a:rPr lang="en-US" sz="2800" i="1" dirty="0" smtClean="0">
                  <a:latin typeface="Garamond" panose="02020404030301010803" pitchFamily="18" charset="0"/>
                </a:rPr>
                <a:t>c</a:t>
              </a:r>
            </a:p>
          </p:txBody>
        </p:sp>
        <p:cxnSp>
          <p:nvCxnSpPr>
            <p:cNvPr id="33" name="Straight Arrow Connector 32"/>
            <p:cNvCxnSpPr/>
            <p:nvPr/>
          </p:nvCxnSpPr>
          <p:spPr>
            <a:xfrm flipH="1">
              <a:off x="7469431" y="2242996"/>
              <a:ext cx="7048" cy="5610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35" idx="6"/>
              <a:endCxn id="41" idx="6"/>
            </p:cNvCxnSpPr>
            <p:nvPr/>
          </p:nvCxnSpPr>
          <p:spPr>
            <a:xfrm>
              <a:off x="7661050" y="2072214"/>
              <a:ext cx="12700" cy="1784868"/>
            </a:xfrm>
            <a:prstGeom prst="curvedConnector3">
              <a:avLst>
                <a:gd name="adj1" fmla="val 37408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688955" y="2697729"/>
              <a:ext cx="1191032" cy="574516"/>
            </a:xfrm>
            <a:prstGeom prst="rect">
              <a:avLst/>
            </a:prstGeom>
            <a:noFill/>
          </p:spPr>
          <p:txBody>
            <a:bodyPr wrap="none" lIns="0" tIns="0" rIns="0" bIns="0" rtlCol="0">
              <a:spAutoFit/>
            </a:bodyPr>
            <a:lstStyle/>
            <a:p>
              <a:r>
                <a:rPr lang="en-US" sz="2800" dirty="0" smtClean="0">
                  <a:solidFill>
                    <a:srgbClr val="FF0000"/>
                  </a:solidFill>
                  <a:latin typeface="Garamond" panose="02020404030301010803" pitchFamily="18" charset="0"/>
                </a:rPr>
                <a:t>assumed</a:t>
              </a:r>
            </a:p>
          </p:txBody>
        </p:sp>
      </p:grpSp>
      <p:grpSp>
        <p:nvGrpSpPr>
          <p:cNvPr id="12" name="Group 11"/>
          <p:cNvGrpSpPr/>
          <p:nvPr/>
        </p:nvGrpSpPr>
        <p:grpSpPr>
          <a:xfrm>
            <a:off x="6697395" y="2236554"/>
            <a:ext cx="1440408" cy="1495937"/>
            <a:chOff x="6751972" y="4709790"/>
            <a:chExt cx="1440408" cy="1994582"/>
          </a:xfrm>
        </p:grpSpPr>
        <p:grpSp>
          <p:nvGrpSpPr>
            <p:cNvPr id="8" name="Group 7"/>
            <p:cNvGrpSpPr/>
            <p:nvPr/>
          </p:nvGrpSpPr>
          <p:grpSpPr>
            <a:xfrm>
              <a:off x="6899887" y="4748578"/>
              <a:ext cx="365760" cy="656591"/>
              <a:chOff x="7013050" y="4425571"/>
              <a:chExt cx="365760" cy="656591"/>
            </a:xfrm>
          </p:grpSpPr>
          <p:sp>
            <p:nvSpPr>
              <p:cNvPr id="6" name="Oval 5"/>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7" name="TextBox 6"/>
              <p:cNvSpPr txBox="1"/>
              <p:nvPr/>
            </p:nvSpPr>
            <p:spPr>
              <a:xfrm>
                <a:off x="7116416" y="4425571"/>
                <a:ext cx="187552" cy="656591"/>
              </a:xfrm>
              <a:prstGeom prst="rect">
                <a:avLst/>
              </a:prstGeom>
              <a:noFill/>
            </p:spPr>
            <p:txBody>
              <a:bodyPr wrap="none" lIns="0" tIns="0" rIns="0" bIns="0" rtlCol="0">
                <a:spAutoFit/>
              </a:bodyPr>
              <a:lstStyle/>
              <a:p>
                <a:r>
                  <a:rPr lang="en-US" sz="3200" dirty="0" smtClean="0">
                    <a:latin typeface="Garamond" panose="02020404030301010803" pitchFamily="18" charset="0"/>
                  </a:rPr>
                  <a:t>x</a:t>
                </a:r>
              </a:p>
            </p:txBody>
          </p:sp>
        </p:grpSp>
        <p:grpSp>
          <p:nvGrpSpPr>
            <p:cNvPr id="14" name="Group 13"/>
            <p:cNvGrpSpPr/>
            <p:nvPr/>
          </p:nvGrpSpPr>
          <p:grpSpPr>
            <a:xfrm>
              <a:off x="7826620" y="4728015"/>
              <a:ext cx="365760" cy="656591"/>
              <a:chOff x="7013050" y="4425571"/>
              <a:chExt cx="365760" cy="656591"/>
            </a:xfrm>
          </p:grpSpPr>
          <p:sp>
            <p:nvSpPr>
              <p:cNvPr id="15" name="Oval 14"/>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16" name="TextBox 15"/>
              <p:cNvSpPr txBox="1"/>
              <p:nvPr/>
            </p:nvSpPr>
            <p:spPr>
              <a:xfrm>
                <a:off x="7116416" y="4425571"/>
                <a:ext cx="171522" cy="656591"/>
              </a:xfrm>
              <a:prstGeom prst="rect">
                <a:avLst/>
              </a:prstGeom>
              <a:noFill/>
            </p:spPr>
            <p:txBody>
              <a:bodyPr wrap="none" lIns="0" tIns="0" rIns="0" bIns="0" rtlCol="0">
                <a:spAutoFit/>
              </a:bodyPr>
              <a:lstStyle/>
              <a:p>
                <a:r>
                  <a:rPr lang="en-US" sz="3200" dirty="0">
                    <a:latin typeface="Garamond" panose="02020404030301010803" pitchFamily="18" charset="0"/>
                  </a:rPr>
                  <a:t>y</a:t>
                </a:r>
                <a:endParaRPr lang="en-US" sz="3200" dirty="0" smtClean="0">
                  <a:latin typeface="Garamond" panose="02020404030301010803" pitchFamily="18" charset="0"/>
                </a:endParaRPr>
              </a:p>
            </p:txBody>
          </p:sp>
        </p:grpSp>
        <p:grpSp>
          <p:nvGrpSpPr>
            <p:cNvPr id="17" name="Group 16"/>
            <p:cNvGrpSpPr/>
            <p:nvPr/>
          </p:nvGrpSpPr>
          <p:grpSpPr>
            <a:xfrm>
              <a:off x="7826620" y="5621510"/>
              <a:ext cx="365760" cy="656591"/>
              <a:chOff x="7013050" y="4425571"/>
              <a:chExt cx="365760" cy="656591"/>
            </a:xfrm>
          </p:grpSpPr>
          <p:sp>
            <p:nvSpPr>
              <p:cNvPr id="18" name="Oval 17"/>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19" name="TextBox 18"/>
              <p:cNvSpPr txBox="1"/>
              <p:nvPr/>
            </p:nvSpPr>
            <p:spPr>
              <a:xfrm>
                <a:off x="7116416" y="4425571"/>
                <a:ext cx="174728" cy="656591"/>
              </a:xfrm>
              <a:prstGeom prst="rect">
                <a:avLst/>
              </a:prstGeom>
              <a:noFill/>
            </p:spPr>
            <p:txBody>
              <a:bodyPr wrap="none" lIns="0" tIns="0" rIns="0" bIns="0" rtlCol="0">
                <a:spAutoFit/>
              </a:bodyPr>
              <a:lstStyle/>
              <a:p>
                <a:r>
                  <a:rPr lang="en-US" sz="3200" dirty="0" smtClean="0">
                    <a:latin typeface="Garamond" panose="02020404030301010803" pitchFamily="18" charset="0"/>
                  </a:rPr>
                  <a:t>z</a:t>
                </a:r>
              </a:p>
            </p:txBody>
          </p:sp>
        </p:grpSp>
        <p:sp>
          <p:nvSpPr>
            <p:cNvPr id="9" name="TextBox 8"/>
            <p:cNvSpPr txBox="1"/>
            <p:nvPr/>
          </p:nvSpPr>
          <p:spPr>
            <a:xfrm>
              <a:off x="7355530" y="4709790"/>
              <a:ext cx="341440" cy="820737"/>
            </a:xfrm>
            <a:prstGeom prst="rect">
              <a:avLst/>
            </a:prstGeom>
            <a:noFill/>
          </p:spPr>
          <p:txBody>
            <a:bodyPr wrap="none" lIns="0" tIns="0" rIns="0" bIns="0" rtlCol="0">
              <a:spAutoFit/>
            </a:bodyPr>
            <a:lstStyle/>
            <a:p>
              <a:r>
                <a:rPr lang="en-US" sz="4000" dirty="0" smtClean="0">
                  <a:latin typeface="Garamond" panose="02020404030301010803" pitchFamily="18" charset="0"/>
                </a:rPr>
                <a:t>~</a:t>
              </a:r>
            </a:p>
          </p:txBody>
        </p:sp>
        <p:cxnSp>
          <p:nvCxnSpPr>
            <p:cNvPr id="11" name="Straight Arrow Connector 10"/>
            <p:cNvCxnSpPr>
              <a:stCxn id="15" idx="4"/>
            </p:cNvCxnSpPr>
            <p:nvPr/>
          </p:nvCxnSpPr>
          <p:spPr>
            <a:xfrm>
              <a:off x="8009500" y="5192496"/>
              <a:ext cx="13460" cy="54363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51972" y="6129856"/>
              <a:ext cx="1359346" cy="574516"/>
            </a:xfrm>
            <a:prstGeom prst="rect">
              <a:avLst/>
            </a:prstGeom>
            <a:noFill/>
          </p:spPr>
          <p:txBody>
            <a:bodyPr wrap="none" lIns="0" tIns="0" rIns="0" bIns="0" rtlCol="0">
              <a:spAutoFit/>
            </a:bodyPr>
            <a:lstStyle/>
            <a:p>
              <a:r>
                <a:rPr lang="en-US" sz="2800" dirty="0" smtClean="0">
                  <a:latin typeface="Garamond" panose="02020404030301010803" pitchFamily="18" charset="0"/>
                </a:rPr>
                <a:t>criterion </a:t>
              </a:r>
              <a:r>
                <a:rPr lang="en-US" sz="2800" i="1" dirty="0" smtClean="0">
                  <a:latin typeface="Garamond" panose="02020404030301010803" pitchFamily="18" charset="0"/>
                </a:rPr>
                <a:t>c</a:t>
              </a:r>
            </a:p>
          </p:txBody>
        </p:sp>
      </p:grpSp>
      <p:sp>
        <p:nvSpPr>
          <p:cNvPr id="13" name="TextBox 12"/>
          <p:cNvSpPr txBox="1"/>
          <p:nvPr/>
        </p:nvSpPr>
        <p:spPr>
          <a:xfrm>
            <a:off x="542518" y="2793909"/>
            <a:ext cx="1191032"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Garamond" panose="02020404030301010803" pitchFamily="18" charset="0"/>
              </a:rPr>
              <a:t>case 1</a:t>
            </a:r>
          </a:p>
        </p:txBody>
      </p:sp>
      <p:sp>
        <p:nvSpPr>
          <p:cNvPr id="43" name="TextBox 42"/>
          <p:cNvSpPr txBox="1"/>
          <p:nvPr/>
        </p:nvSpPr>
        <p:spPr>
          <a:xfrm>
            <a:off x="5090909" y="2752951"/>
            <a:ext cx="1191032"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Garamond" panose="02020404030301010803" pitchFamily="18" charset="0"/>
              </a:rPr>
              <a:t>case 2</a:t>
            </a:r>
          </a:p>
        </p:txBody>
      </p:sp>
      <p:cxnSp>
        <p:nvCxnSpPr>
          <p:cNvPr id="45" name="Straight Arrow Connector 44"/>
          <p:cNvCxnSpPr/>
          <p:nvPr/>
        </p:nvCxnSpPr>
        <p:spPr>
          <a:xfrm flipH="1" flipV="1">
            <a:off x="7059736" y="2716154"/>
            <a:ext cx="729591" cy="379421"/>
          </a:xfrm>
          <a:prstGeom prst="straightConnector1">
            <a:avLst/>
          </a:prstGeom>
          <a:ln w="254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2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(3) Contradiction Resolution</a:t>
            </a:r>
            <a:endParaRPr lang="en-US" dirty="0">
              <a:solidFill>
                <a:srgbClr val="0064B1"/>
              </a:solidFill>
            </a:endParaRPr>
          </a:p>
        </p:txBody>
      </p:sp>
      <p:sp>
        <p:nvSpPr>
          <p:cNvPr id="3" name="Text Placeholder 2"/>
          <p:cNvSpPr>
            <a:spLocks noGrp="1"/>
          </p:cNvSpPr>
          <p:nvPr>
            <p:ph type="body" sz="quarter" idx="10"/>
          </p:nvPr>
        </p:nvSpPr>
        <p:spPr>
          <a:xfrm>
            <a:off x="404683" y="1110534"/>
            <a:ext cx="8363938" cy="443198"/>
          </a:xfrm>
        </p:spPr>
        <p:txBody>
          <a:bodyPr/>
          <a:lstStyle/>
          <a:p>
            <a:r>
              <a:rPr lang="en-US" dirty="0" smtClean="0">
                <a:solidFill>
                  <a:srgbClr val="F58026"/>
                </a:solidFill>
              </a:rPr>
              <a:t>Assume transitivity in preference relation, and enforce it.</a:t>
            </a:r>
            <a:endParaRPr lang="en-US" sz="2000" dirty="0">
              <a:solidFill>
                <a:schemeClr val="tx1"/>
              </a:solidFill>
              <a:latin typeface="Segoe UI Light" pitchFamily="34" charset="0"/>
            </a:endParaRPr>
          </a:p>
        </p:txBody>
      </p:sp>
      <p:grpSp>
        <p:nvGrpSpPr>
          <p:cNvPr id="10" name="Group 9"/>
          <p:cNvGrpSpPr/>
          <p:nvPr/>
        </p:nvGrpSpPr>
        <p:grpSpPr>
          <a:xfrm>
            <a:off x="1598838" y="2029853"/>
            <a:ext cx="2101865" cy="2138871"/>
            <a:chOff x="6778122" y="1782661"/>
            <a:chExt cx="2101865" cy="2851827"/>
          </a:xfrm>
        </p:grpSpPr>
        <p:grpSp>
          <p:nvGrpSpPr>
            <p:cNvPr id="34" name="Group 33"/>
            <p:cNvGrpSpPr/>
            <p:nvPr/>
          </p:nvGrpSpPr>
          <p:grpSpPr>
            <a:xfrm>
              <a:off x="7295290" y="1782661"/>
              <a:ext cx="365760" cy="656591"/>
              <a:chOff x="7013050" y="4425571"/>
              <a:chExt cx="365760" cy="656591"/>
            </a:xfrm>
          </p:grpSpPr>
          <p:sp>
            <p:nvSpPr>
              <p:cNvPr id="35" name="Oval 34"/>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6" name="TextBox 35"/>
              <p:cNvSpPr txBox="1"/>
              <p:nvPr/>
            </p:nvSpPr>
            <p:spPr>
              <a:xfrm>
                <a:off x="7116416" y="4425571"/>
                <a:ext cx="187552" cy="656591"/>
              </a:xfrm>
              <a:prstGeom prst="rect">
                <a:avLst/>
              </a:prstGeom>
              <a:noFill/>
            </p:spPr>
            <p:txBody>
              <a:bodyPr wrap="none" lIns="0" tIns="0" rIns="0" bIns="0" rtlCol="0">
                <a:spAutoFit/>
              </a:bodyPr>
              <a:lstStyle/>
              <a:p>
                <a:r>
                  <a:rPr lang="en-US" sz="3200" dirty="0" smtClean="0">
                    <a:latin typeface="Garamond" panose="02020404030301010803" pitchFamily="18" charset="0"/>
                  </a:rPr>
                  <a:t>x</a:t>
                </a:r>
              </a:p>
            </p:txBody>
          </p:sp>
        </p:grpSp>
        <p:grpSp>
          <p:nvGrpSpPr>
            <p:cNvPr id="37" name="Group 36"/>
            <p:cNvGrpSpPr/>
            <p:nvPr/>
          </p:nvGrpSpPr>
          <p:grpSpPr>
            <a:xfrm>
              <a:off x="7295290" y="2674034"/>
              <a:ext cx="365760" cy="656591"/>
              <a:chOff x="7013050" y="4425571"/>
              <a:chExt cx="365760" cy="656591"/>
            </a:xfrm>
          </p:grpSpPr>
          <p:sp>
            <p:nvSpPr>
              <p:cNvPr id="38" name="Oval 37"/>
              <p:cNvSpPr/>
              <p:nvPr/>
            </p:nvSpPr>
            <p:spPr bwMode="auto">
              <a:xfrm>
                <a:off x="7013050" y="4540195"/>
                <a:ext cx="365760" cy="349858"/>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39" name="TextBox 38"/>
              <p:cNvSpPr txBox="1"/>
              <p:nvPr/>
            </p:nvSpPr>
            <p:spPr>
              <a:xfrm>
                <a:off x="7116416" y="4425571"/>
                <a:ext cx="171522" cy="656591"/>
              </a:xfrm>
              <a:prstGeom prst="rect">
                <a:avLst/>
              </a:prstGeom>
              <a:noFill/>
            </p:spPr>
            <p:txBody>
              <a:bodyPr wrap="none" lIns="0" tIns="0" rIns="0" bIns="0" rtlCol="0">
                <a:spAutoFit/>
              </a:bodyPr>
              <a:lstStyle/>
              <a:p>
                <a:r>
                  <a:rPr lang="en-US" sz="3200" dirty="0">
                    <a:latin typeface="Garamond" panose="02020404030301010803" pitchFamily="18" charset="0"/>
                  </a:rPr>
                  <a:t>y</a:t>
                </a:r>
                <a:endParaRPr lang="en-US" sz="3200" dirty="0" smtClean="0">
                  <a:latin typeface="Garamond" panose="02020404030301010803" pitchFamily="18" charset="0"/>
                </a:endParaRPr>
              </a:p>
            </p:txBody>
          </p:sp>
        </p:grpSp>
        <p:grpSp>
          <p:nvGrpSpPr>
            <p:cNvPr id="40" name="Group 39"/>
            <p:cNvGrpSpPr/>
            <p:nvPr/>
          </p:nvGrpSpPr>
          <p:grpSpPr>
            <a:xfrm>
              <a:off x="7295290" y="3567529"/>
              <a:ext cx="365760" cy="656591"/>
              <a:chOff x="7013050" y="4425571"/>
              <a:chExt cx="365760" cy="656591"/>
            </a:xfrm>
          </p:grpSpPr>
          <p:sp>
            <p:nvSpPr>
              <p:cNvPr id="41" name="Oval 40"/>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42" name="TextBox 41"/>
              <p:cNvSpPr txBox="1"/>
              <p:nvPr/>
            </p:nvSpPr>
            <p:spPr>
              <a:xfrm>
                <a:off x="7116416" y="4425571"/>
                <a:ext cx="174728" cy="656591"/>
              </a:xfrm>
              <a:prstGeom prst="rect">
                <a:avLst/>
              </a:prstGeom>
              <a:noFill/>
            </p:spPr>
            <p:txBody>
              <a:bodyPr wrap="none" lIns="0" tIns="0" rIns="0" bIns="0" rtlCol="0">
                <a:spAutoFit/>
              </a:bodyPr>
              <a:lstStyle/>
              <a:p>
                <a:r>
                  <a:rPr lang="en-US" sz="3200" dirty="0" smtClean="0">
                    <a:latin typeface="Garamond" panose="02020404030301010803" pitchFamily="18" charset="0"/>
                  </a:rPr>
                  <a:t>z</a:t>
                </a:r>
              </a:p>
            </p:txBody>
          </p:sp>
        </p:grpSp>
        <p:cxnSp>
          <p:nvCxnSpPr>
            <p:cNvPr id="44" name="Straight Arrow Connector 43"/>
            <p:cNvCxnSpPr>
              <a:stCxn id="38" idx="4"/>
            </p:cNvCxnSpPr>
            <p:nvPr/>
          </p:nvCxnSpPr>
          <p:spPr>
            <a:xfrm flipH="1">
              <a:off x="7469431" y="3138515"/>
              <a:ext cx="8739" cy="54363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78122" y="4059972"/>
              <a:ext cx="1359346" cy="574516"/>
            </a:xfrm>
            <a:prstGeom prst="rect">
              <a:avLst/>
            </a:prstGeom>
            <a:noFill/>
          </p:spPr>
          <p:txBody>
            <a:bodyPr wrap="none" lIns="0" tIns="0" rIns="0" bIns="0" rtlCol="0">
              <a:spAutoFit/>
            </a:bodyPr>
            <a:lstStyle/>
            <a:p>
              <a:r>
                <a:rPr lang="en-US" sz="2800" dirty="0" smtClean="0">
                  <a:latin typeface="Garamond" panose="02020404030301010803" pitchFamily="18" charset="0"/>
                </a:rPr>
                <a:t>criterion </a:t>
              </a:r>
              <a:r>
                <a:rPr lang="en-US" sz="2800" i="1" dirty="0" smtClean="0">
                  <a:latin typeface="Garamond" panose="02020404030301010803" pitchFamily="18" charset="0"/>
                </a:rPr>
                <a:t>c</a:t>
              </a:r>
            </a:p>
          </p:txBody>
        </p:sp>
        <p:cxnSp>
          <p:nvCxnSpPr>
            <p:cNvPr id="33" name="Straight Arrow Connector 32"/>
            <p:cNvCxnSpPr/>
            <p:nvPr/>
          </p:nvCxnSpPr>
          <p:spPr>
            <a:xfrm flipH="1">
              <a:off x="7469431" y="2242996"/>
              <a:ext cx="7048" cy="56107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Curved Connector 59"/>
            <p:cNvCxnSpPr>
              <a:stCxn id="35" idx="6"/>
              <a:endCxn id="41" idx="6"/>
            </p:cNvCxnSpPr>
            <p:nvPr/>
          </p:nvCxnSpPr>
          <p:spPr>
            <a:xfrm>
              <a:off x="7661050" y="2072214"/>
              <a:ext cx="12700" cy="1784868"/>
            </a:xfrm>
            <a:prstGeom prst="curvedConnector3">
              <a:avLst>
                <a:gd name="adj1" fmla="val 3740866"/>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688955" y="2697729"/>
              <a:ext cx="1191032" cy="574516"/>
            </a:xfrm>
            <a:prstGeom prst="rect">
              <a:avLst/>
            </a:prstGeom>
            <a:noFill/>
          </p:spPr>
          <p:txBody>
            <a:bodyPr wrap="none" lIns="0" tIns="0" rIns="0" bIns="0" rtlCol="0">
              <a:spAutoFit/>
            </a:bodyPr>
            <a:lstStyle/>
            <a:p>
              <a:r>
                <a:rPr lang="en-US" sz="2800" dirty="0" smtClean="0">
                  <a:solidFill>
                    <a:srgbClr val="FF0000"/>
                  </a:solidFill>
                  <a:latin typeface="Garamond" panose="02020404030301010803" pitchFamily="18" charset="0"/>
                </a:rPr>
                <a:t>assumed</a:t>
              </a:r>
            </a:p>
          </p:txBody>
        </p:sp>
      </p:grpSp>
      <p:grpSp>
        <p:nvGrpSpPr>
          <p:cNvPr id="12" name="Group 11"/>
          <p:cNvGrpSpPr/>
          <p:nvPr/>
        </p:nvGrpSpPr>
        <p:grpSpPr>
          <a:xfrm>
            <a:off x="6458958" y="2236554"/>
            <a:ext cx="1678845" cy="1495937"/>
            <a:chOff x="6513535" y="4709790"/>
            <a:chExt cx="1678845" cy="1994582"/>
          </a:xfrm>
        </p:grpSpPr>
        <p:grpSp>
          <p:nvGrpSpPr>
            <p:cNvPr id="8" name="Group 7"/>
            <p:cNvGrpSpPr/>
            <p:nvPr/>
          </p:nvGrpSpPr>
          <p:grpSpPr>
            <a:xfrm>
              <a:off x="6899887" y="4748578"/>
              <a:ext cx="365760" cy="656591"/>
              <a:chOff x="7013050" y="4425571"/>
              <a:chExt cx="365760" cy="656591"/>
            </a:xfrm>
          </p:grpSpPr>
          <p:sp>
            <p:nvSpPr>
              <p:cNvPr id="6" name="Oval 5"/>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7" name="TextBox 6"/>
              <p:cNvSpPr txBox="1"/>
              <p:nvPr/>
            </p:nvSpPr>
            <p:spPr>
              <a:xfrm>
                <a:off x="7116416" y="4425571"/>
                <a:ext cx="187552" cy="656591"/>
              </a:xfrm>
              <a:prstGeom prst="rect">
                <a:avLst/>
              </a:prstGeom>
              <a:noFill/>
            </p:spPr>
            <p:txBody>
              <a:bodyPr wrap="none" lIns="0" tIns="0" rIns="0" bIns="0" rtlCol="0">
                <a:spAutoFit/>
              </a:bodyPr>
              <a:lstStyle/>
              <a:p>
                <a:r>
                  <a:rPr lang="en-US" sz="3200" dirty="0" smtClean="0">
                    <a:latin typeface="Garamond" panose="02020404030301010803" pitchFamily="18" charset="0"/>
                  </a:rPr>
                  <a:t>x</a:t>
                </a:r>
              </a:p>
            </p:txBody>
          </p:sp>
        </p:grpSp>
        <p:grpSp>
          <p:nvGrpSpPr>
            <p:cNvPr id="14" name="Group 13"/>
            <p:cNvGrpSpPr/>
            <p:nvPr/>
          </p:nvGrpSpPr>
          <p:grpSpPr>
            <a:xfrm>
              <a:off x="7826620" y="4728015"/>
              <a:ext cx="365760" cy="656591"/>
              <a:chOff x="7013050" y="4425571"/>
              <a:chExt cx="365760" cy="656591"/>
            </a:xfrm>
          </p:grpSpPr>
          <p:sp>
            <p:nvSpPr>
              <p:cNvPr id="15" name="Oval 14"/>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16" name="TextBox 15"/>
              <p:cNvSpPr txBox="1"/>
              <p:nvPr/>
            </p:nvSpPr>
            <p:spPr>
              <a:xfrm>
                <a:off x="7116416" y="4425571"/>
                <a:ext cx="171522" cy="656591"/>
              </a:xfrm>
              <a:prstGeom prst="rect">
                <a:avLst/>
              </a:prstGeom>
              <a:noFill/>
            </p:spPr>
            <p:txBody>
              <a:bodyPr wrap="none" lIns="0" tIns="0" rIns="0" bIns="0" rtlCol="0">
                <a:spAutoFit/>
              </a:bodyPr>
              <a:lstStyle/>
              <a:p>
                <a:r>
                  <a:rPr lang="en-US" sz="3200" dirty="0">
                    <a:latin typeface="Garamond" panose="02020404030301010803" pitchFamily="18" charset="0"/>
                  </a:rPr>
                  <a:t>y</a:t>
                </a:r>
                <a:endParaRPr lang="en-US" sz="3200" dirty="0" smtClean="0">
                  <a:latin typeface="Garamond" panose="02020404030301010803" pitchFamily="18" charset="0"/>
                </a:endParaRPr>
              </a:p>
            </p:txBody>
          </p:sp>
        </p:grpSp>
        <p:grpSp>
          <p:nvGrpSpPr>
            <p:cNvPr id="17" name="Group 16"/>
            <p:cNvGrpSpPr/>
            <p:nvPr/>
          </p:nvGrpSpPr>
          <p:grpSpPr>
            <a:xfrm>
              <a:off x="7826620" y="5621510"/>
              <a:ext cx="365760" cy="656591"/>
              <a:chOff x="7013050" y="4425571"/>
              <a:chExt cx="365760" cy="656591"/>
            </a:xfrm>
          </p:grpSpPr>
          <p:sp>
            <p:nvSpPr>
              <p:cNvPr id="18" name="Oval 17"/>
              <p:cNvSpPr/>
              <p:nvPr/>
            </p:nvSpPr>
            <p:spPr bwMode="auto">
              <a:xfrm>
                <a:off x="7013050" y="4540195"/>
                <a:ext cx="365760" cy="349857"/>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Garamond" panose="02020404030301010803" pitchFamily="18" charset="0"/>
                  <a:ea typeface="Segoe UI" pitchFamily="34" charset="0"/>
                  <a:cs typeface="Segoe UI" pitchFamily="34" charset="0"/>
                </a:endParaRPr>
              </a:p>
            </p:txBody>
          </p:sp>
          <p:sp>
            <p:nvSpPr>
              <p:cNvPr id="19" name="TextBox 18"/>
              <p:cNvSpPr txBox="1"/>
              <p:nvPr/>
            </p:nvSpPr>
            <p:spPr>
              <a:xfrm>
                <a:off x="7116416" y="4425571"/>
                <a:ext cx="174728" cy="656591"/>
              </a:xfrm>
              <a:prstGeom prst="rect">
                <a:avLst/>
              </a:prstGeom>
              <a:noFill/>
            </p:spPr>
            <p:txBody>
              <a:bodyPr wrap="none" lIns="0" tIns="0" rIns="0" bIns="0" rtlCol="0">
                <a:spAutoFit/>
              </a:bodyPr>
              <a:lstStyle/>
              <a:p>
                <a:r>
                  <a:rPr lang="en-US" sz="3200" dirty="0" smtClean="0">
                    <a:latin typeface="Garamond" panose="02020404030301010803" pitchFamily="18" charset="0"/>
                  </a:rPr>
                  <a:t>z</a:t>
                </a:r>
              </a:p>
            </p:txBody>
          </p:sp>
        </p:grpSp>
        <p:sp>
          <p:nvSpPr>
            <p:cNvPr id="9" name="TextBox 8"/>
            <p:cNvSpPr txBox="1"/>
            <p:nvPr/>
          </p:nvSpPr>
          <p:spPr>
            <a:xfrm>
              <a:off x="7355530" y="4709790"/>
              <a:ext cx="341440" cy="820737"/>
            </a:xfrm>
            <a:prstGeom prst="rect">
              <a:avLst/>
            </a:prstGeom>
            <a:noFill/>
          </p:spPr>
          <p:txBody>
            <a:bodyPr wrap="none" lIns="0" tIns="0" rIns="0" bIns="0" rtlCol="0">
              <a:spAutoFit/>
            </a:bodyPr>
            <a:lstStyle/>
            <a:p>
              <a:r>
                <a:rPr lang="en-US" sz="4000" dirty="0" smtClean="0">
                  <a:latin typeface="Garamond" panose="02020404030301010803" pitchFamily="18" charset="0"/>
                </a:rPr>
                <a:t>~</a:t>
              </a:r>
            </a:p>
          </p:txBody>
        </p:sp>
        <p:cxnSp>
          <p:nvCxnSpPr>
            <p:cNvPr id="11" name="Straight Arrow Connector 10"/>
            <p:cNvCxnSpPr>
              <a:stCxn id="15" idx="4"/>
            </p:cNvCxnSpPr>
            <p:nvPr/>
          </p:nvCxnSpPr>
          <p:spPr>
            <a:xfrm>
              <a:off x="8009500" y="5192496"/>
              <a:ext cx="13460" cy="54363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289525" y="5126385"/>
              <a:ext cx="341440" cy="820737"/>
            </a:xfrm>
            <a:prstGeom prst="rect">
              <a:avLst/>
            </a:prstGeom>
            <a:noFill/>
          </p:spPr>
          <p:txBody>
            <a:bodyPr wrap="none" lIns="0" tIns="0" rIns="0" bIns="0" rtlCol="0">
              <a:spAutoFit/>
            </a:bodyPr>
            <a:lstStyle/>
            <a:p>
              <a:r>
                <a:rPr lang="en-US" sz="4000" dirty="0" smtClean="0">
                  <a:solidFill>
                    <a:srgbClr val="FF0000"/>
                  </a:solidFill>
                  <a:latin typeface="Garamond" panose="02020404030301010803" pitchFamily="18" charset="0"/>
                </a:rPr>
                <a:t>~</a:t>
              </a:r>
            </a:p>
          </p:txBody>
        </p:sp>
        <p:sp>
          <p:nvSpPr>
            <p:cNvPr id="28" name="TextBox 27"/>
            <p:cNvSpPr txBox="1"/>
            <p:nvPr/>
          </p:nvSpPr>
          <p:spPr>
            <a:xfrm>
              <a:off x="6751972" y="6129856"/>
              <a:ext cx="1359346" cy="574516"/>
            </a:xfrm>
            <a:prstGeom prst="rect">
              <a:avLst/>
            </a:prstGeom>
            <a:noFill/>
          </p:spPr>
          <p:txBody>
            <a:bodyPr wrap="none" lIns="0" tIns="0" rIns="0" bIns="0" rtlCol="0">
              <a:spAutoFit/>
            </a:bodyPr>
            <a:lstStyle/>
            <a:p>
              <a:r>
                <a:rPr lang="en-US" sz="2800" dirty="0" smtClean="0">
                  <a:latin typeface="Garamond" panose="02020404030301010803" pitchFamily="18" charset="0"/>
                </a:rPr>
                <a:t>criterion </a:t>
              </a:r>
              <a:r>
                <a:rPr lang="en-US" sz="2800" i="1" dirty="0" smtClean="0">
                  <a:latin typeface="Garamond" panose="02020404030301010803" pitchFamily="18" charset="0"/>
                </a:rPr>
                <a:t>c</a:t>
              </a:r>
            </a:p>
          </p:txBody>
        </p:sp>
        <p:sp>
          <p:nvSpPr>
            <p:cNvPr id="68" name="TextBox 67"/>
            <p:cNvSpPr txBox="1"/>
            <p:nvPr/>
          </p:nvSpPr>
          <p:spPr>
            <a:xfrm>
              <a:off x="6513535" y="5576042"/>
              <a:ext cx="1191032" cy="574516"/>
            </a:xfrm>
            <a:prstGeom prst="rect">
              <a:avLst/>
            </a:prstGeom>
            <a:noFill/>
          </p:spPr>
          <p:txBody>
            <a:bodyPr wrap="none" lIns="0" tIns="0" rIns="0" bIns="0" rtlCol="0">
              <a:spAutoFit/>
            </a:bodyPr>
            <a:lstStyle/>
            <a:p>
              <a:r>
                <a:rPr lang="en-US" sz="2800" dirty="0" smtClean="0">
                  <a:solidFill>
                    <a:srgbClr val="FF0000"/>
                  </a:solidFill>
                  <a:latin typeface="Garamond" panose="02020404030301010803" pitchFamily="18" charset="0"/>
                </a:rPr>
                <a:t>assumed</a:t>
              </a:r>
            </a:p>
          </p:txBody>
        </p:sp>
      </p:grpSp>
      <p:sp>
        <p:nvSpPr>
          <p:cNvPr id="13" name="TextBox 12"/>
          <p:cNvSpPr txBox="1"/>
          <p:nvPr/>
        </p:nvSpPr>
        <p:spPr>
          <a:xfrm>
            <a:off x="542518" y="2793909"/>
            <a:ext cx="1191032"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Garamond" panose="02020404030301010803" pitchFamily="18" charset="0"/>
              </a:rPr>
              <a:t>case 1</a:t>
            </a:r>
          </a:p>
        </p:txBody>
      </p:sp>
      <p:sp>
        <p:nvSpPr>
          <p:cNvPr id="43" name="TextBox 42"/>
          <p:cNvSpPr txBox="1"/>
          <p:nvPr/>
        </p:nvSpPr>
        <p:spPr>
          <a:xfrm>
            <a:off x="5090909" y="2752951"/>
            <a:ext cx="1191032"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Garamond" panose="02020404030301010803" pitchFamily="18" charset="0"/>
              </a:rPr>
              <a:t>case 2</a:t>
            </a:r>
          </a:p>
        </p:txBody>
      </p:sp>
    </p:spTree>
    <p:extLst>
      <p:ext uri="{BB962C8B-B14F-4D97-AF65-F5344CB8AC3E}">
        <p14:creationId xmlns:p14="http://schemas.microsoft.com/office/powerpoint/2010/main" val="1597154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(4) Termination Test</a:t>
            </a:r>
            <a:endParaRPr lang="en-US" dirty="0">
              <a:solidFill>
                <a:srgbClr val="0064B1"/>
              </a:solidFill>
            </a:endParaRPr>
          </a:p>
        </p:txBody>
      </p:sp>
      <p:sp>
        <p:nvSpPr>
          <p:cNvPr id="3" name="Text Placeholder 2"/>
          <p:cNvSpPr>
            <a:spLocks noGrp="1"/>
          </p:cNvSpPr>
          <p:nvPr>
            <p:ph type="body" sz="quarter" idx="10"/>
          </p:nvPr>
        </p:nvSpPr>
        <p:spPr>
          <a:xfrm>
            <a:off x="389436" y="904875"/>
            <a:ext cx="8363938" cy="4179606"/>
          </a:xfrm>
        </p:spPr>
        <p:txBody>
          <a:bodyPr/>
          <a:lstStyle/>
          <a:p>
            <a:r>
              <a:rPr lang="en-US" sz="2400" dirty="0" smtClean="0">
                <a:solidFill>
                  <a:srgbClr val="F58026"/>
                </a:solidFill>
              </a:rPr>
              <a:t>At the end of each iteration, objects are partitioned into 3 sets, based on incomplete preference relations </a:t>
            </a:r>
            <a:r>
              <a:rPr lang="en-US" sz="2400" dirty="0">
                <a:solidFill>
                  <a:srgbClr val="F58026"/>
                </a:solidFill>
              </a:rPr>
              <a:t>R</a:t>
            </a:r>
            <a:r>
              <a:rPr lang="en-US" sz="2400" baseline="40000" dirty="0">
                <a:solidFill>
                  <a:srgbClr val="F58026"/>
                </a:solidFill>
              </a:rPr>
              <a:t>+</a:t>
            </a:r>
            <a:r>
              <a:rPr lang="en-US" sz="2400" dirty="0">
                <a:solidFill>
                  <a:srgbClr val="F58026"/>
                </a:solidFill>
              </a:rPr>
              <a:t>(Q) </a:t>
            </a:r>
            <a:r>
              <a:rPr lang="en-US" sz="2400" dirty="0" smtClean="0">
                <a:solidFill>
                  <a:srgbClr val="F58026"/>
                </a:solidFill>
              </a:rPr>
              <a:t>so far.</a:t>
            </a:r>
          </a:p>
          <a:p>
            <a:endParaRPr lang="en-US" sz="1000" dirty="0" smtClean="0">
              <a:solidFill>
                <a:srgbClr val="F58026"/>
              </a:solidFill>
            </a:endParaRPr>
          </a:p>
          <a:p>
            <a:endParaRPr lang="en-US" sz="1000" dirty="0">
              <a:solidFill>
                <a:srgbClr val="F58026"/>
              </a:solidFill>
            </a:endParaRPr>
          </a:p>
          <a:p>
            <a:endParaRPr lang="en-US" sz="1000" dirty="0" smtClean="0">
              <a:solidFill>
                <a:srgbClr val="F58026"/>
              </a:solidFill>
            </a:endParaRPr>
          </a:p>
          <a:p>
            <a:endParaRPr lang="en-US" sz="1000" dirty="0">
              <a:solidFill>
                <a:srgbClr val="F58026"/>
              </a:solidFill>
            </a:endParaRPr>
          </a:p>
          <a:p>
            <a:endParaRPr lang="en-US" sz="1000" dirty="0" smtClean="0">
              <a:solidFill>
                <a:srgbClr val="F58026"/>
              </a:solidFill>
            </a:endParaRPr>
          </a:p>
          <a:p>
            <a:endParaRPr lang="en-US" sz="1000" dirty="0" smtClean="0">
              <a:solidFill>
                <a:srgbClr val="F58026"/>
              </a:solidFill>
            </a:endParaRPr>
          </a:p>
          <a:p>
            <a:endParaRPr lang="en-US" sz="1000" dirty="0" smtClean="0">
              <a:solidFill>
                <a:srgbClr val="F58026"/>
              </a:solidFill>
            </a:endParaRPr>
          </a:p>
          <a:p>
            <a:pPr marL="342900" indent="-342900">
              <a:buFont typeface="Courier New" panose="02070309020205020404" pitchFamily="49" charset="0"/>
              <a:buChar char="o"/>
            </a:pPr>
            <a:r>
              <a:rPr lang="en-US" sz="2400" dirty="0">
                <a:solidFill>
                  <a:schemeClr val="tx1"/>
                </a:solidFill>
              </a:rPr>
              <a:t>O√ </a:t>
            </a:r>
            <a:r>
              <a:rPr lang="en-US" sz="2400" dirty="0" smtClean="0">
                <a:solidFill>
                  <a:schemeClr val="tx1"/>
                </a:solidFill>
              </a:rPr>
              <a:t>:  Pareto-optimal objects</a:t>
            </a:r>
          </a:p>
          <a:p>
            <a:pPr marL="342900" indent="-342900">
              <a:buFont typeface="Courier New" panose="02070309020205020404" pitchFamily="49" charset="0"/>
              <a:buChar char="o"/>
            </a:pPr>
            <a:r>
              <a:rPr lang="en-US" sz="2400" dirty="0" smtClean="0">
                <a:solidFill>
                  <a:schemeClr val="tx1"/>
                </a:solidFill>
              </a:rPr>
              <a:t>O</a:t>
            </a:r>
            <a:r>
              <a:rPr lang="en-US" sz="2400" dirty="0">
                <a:solidFill>
                  <a:schemeClr val="tx1"/>
                </a:solidFill>
              </a:rPr>
              <a:t>× </a:t>
            </a:r>
            <a:r>
              <a:rPr lang="en-US" sz="2400" dirty="0" smtClean="0">
                <a:solidFill>
                  <a:schemeClr val="tx1"/>
                </a:solidFill>
              </a:rPr>
              <a:t>:  Non Pareto-optimal objects</a:t>
            </a:r>
          </a:p>
          <a:p>
            <a:pPr marL="342900" indent="-342900">
              <a:buFont typeface="Courier New" panose="02070309020205020404" pitchFamily="49" charset="0"/>
              <a:buChar char="o"/>
            </a:pPr>
            <a:r>
              <a:rPr lang="en-US" sz="2400" dirty="0" smtClean="0">
                <a:solidFill>
                  <a:schemeClr val="tx1"/>
                </a:solidFill>
              </a:rPr>
              <a:t>O</a:t>
            </a:r>
            <a:r>
              <a:rPr lang="en-US" sz="2400" dirty="0">
                <a:solidFill>
                  <a:schemeClr val="tx1"/>
                </a:solidFill>
              </a:rPr>
              <a:t>? </a:t>
            </a:r>
            <a:r>
              <a:rPr lang="en-US" sz="2400" dirty="0" smtClean="0">
                <a:solidFill>
                  <a:schemeClr val="tx1"/>
                </a:solidFill>
              </a:rPr>
              <a:t> :  R</a:t>
            </a:r>
            <a:r>
              <a:rPr lang="en-US" sz="2400" baseline="40000" dirty="0">
                <a:solidFill>
                  <a:schemeClr val="tx1"/>
                </a:solidFill>
              </a:rPr>
              <a:t>+</a:t>
            </a:r>
            <a:r>
              <a:rPr lang="en-US" sz="2400" dirty="0">
                <a:solidFill>
                  <a:schemeClr val="tx1"/>
                </a:solidFill>
              </a:rPr>
              <a:t>(Q) </a:t>
            </a:r>
            <a:r>
              <a:rPr lang="en-US" sz="2400" dirty="0" smtClean="0">
                <a:solidFill>
                  <a:schemeClr val="tx1"/>
                </a:solidFill>
              </a:rPr>
              <a:t>is </a:t>
            </a:r>
            <a:r>
              <a:rPr lang="en-US" sz="2400" dirty="0">
                <a:solidFill>
                  <a:schemeClr val="tx1"/>
                </a:solidFill>
              </a:rPr>
              <a:t>insufficient </a:t>
            </a:r>
            <a:r>
              <a:rPr lang="en-US" sz="2400" dirty="0" smtClean="0">
                <a:solidFill>
                  <a:schemeClr val="tx1"/>
                </a:solidFill>
              </a:rPr>
              <a:t>for discerning these objects’ Pareto-optimality</a:t>
            </a:r>
          </a:p>
          <a:p>
            <a:pPr marL="342900" indent="-342900">
              <a:buFont typeface="Courier New" panose="02070309020205020404" pitchFamily="49" charset="0"/>
              <a:buChar char="o"/>
            </a:pPr>
            <a:endParaRPr lang="en-US" sz="1000" dirty="0">
              <a:solidFill>
                <a:schemeClr val="tx1"/>
              </a:solidFill>
            </a:endParaRPr>
          </a:p>
          <a:p>
            <a:pPr marL="342900" indent="-342900">
              <a:buFont typeface="Courier New" panose="02070309020205020404" pitchFamily="49" charset="0"/>
              <a:buChar char="o"/>
            </a:pPr>
            <a:r>
              <a:rPr lang="en-US" sz="2400" dirty="0"/>
              <a:t>O</a:t>
            </a:r>
            <a:r>
              <a:rPr lang="en-US" sz="2400" dirty="0" smtClean="0"/>
              <a:t>? </a:t>
            </a:r>
            <a:r>
              <a:rPr lang="en-US" sz="2400" dirty="0"/>
              <a:t>= </a:t>
            </a:r>
            <a:r>
              <a:rPr lang="en-US" sz="2400" dirty="0" smtClean="0">
                <a:sym typeface="Symbol"/>
              </a:rPr>
              <a:t> </a:t>
            </a:r>
            <a:r>
              <a:rPr lang="en-US" sz="2400" dirty="0" smtClean="0"/>
              <a:t> </a:t>
            </a:r>
            <a:r>
              <a:rPr lang="en-US" sz="2400" dirty="0" smtClean="0">
                <a:sym typeface="Symbol"/>
              </a:rPr>
              <a:t>   terminate</a:t>
            </a:r>
            <a:endParaRPr lang="en-US" sz="24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855" y="1752600"/>
            <a:ext cx="5765180"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0794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81698"/>
          </a:xfrm>
        </p:spPr>
        <p:txBody>
          <a:bodyPr/>
          <a:lstStyle/>
          <a:p>
            <a:r>
              <a:rPr lang="en-US" sz="4200" dirty="0" smtClean="0">
                <a:solidFill>
                  <a:srgbClr val="0064B1"/>
                </a:solidFill>
              </a:rPr>
              <a:t>Humans’ Obsession: Comparing Things</a:t>
            </a:r>
            <a:endParaRPr lang="en-US" sz="4200" dirty="0">
              <a:solidFill>
                <a:srgbClr val="0064B1"/>
              </a:solidFill>
            </a:endParaRPr>
          </a:p>
        </p:txBody>
      </p:sp>
      <p:sp>
        <p:nvSpPr>
          <p:cNvPr id="3" name="Text Placeholder 2"/>
          <p:cNvSpPr>
            <a:spLocks noGrp="1"/>
          </p:cNvSpPr>
          <p:nvPr>
            <p:ph type="body" sz="quarter" idx="10"/>
          </p:nvPr>
        </p:nvSpPr>
        <p:spPr>
          <a:xfrm>
            <a:off x="389436" y="1006338"/>
            <a:ext cx="7763964" cy="3039294"/>
          </a:xfrm>
        </p:spPr>
        <p:txBody>
          <a:bodyPr/>
          <a:lstStyle/>
          <a:p>
            <a:r>
              <a:rPr lang="en-US" sz="4000" dirty="0" smtClean="0">
                <a:solidFill>
                  <a:srgbClr val="F58026"/>
                </a:solidFill>
              </a:rPr>
              <a:t>Who is the better footballer? </a:t>
            </a:r>
          </a:p>
          <a:p>
            <a:endParaRPr lang="en-US" sz="4000" dirty="0" smtClean="0">
              <a:solidFill>
                <a:srgbClr val="F58026"/>
              </a:solidFill>
            </a:endParaRPr>
          </a:p>
          <a:p>
            <a:endParaRPr lang="en-US" sz="4000" dirty="0" smtClean="0">
              <a:solidFill>
                <a:srgbClr val="F58026"/>
              </a:solidFill>
            </a:endParaRPr>
          </a:p>
          <a:p>
            <a:r>
              <a:rPr lang="en-US" sz="4000" dirty="0" smtClean="0">
                <a:solidFill>
                  <a:srgbClr val="F58026"/>
                </a:solidFill>
              </a:rPr>
              <a:t>Which is the better company to work for? </a:t>
            </a:r>
          </a:p>
        </p:txBody>
      </p:sp>
      <p:pic>
        <p:nvPicPr>
          <p:cNvPr id="5" name="Picture 12" descr="https://encrypted-tbn1.gstatic.com/images?q=tbn:ANd9GcRYXWDCAxuMtRE2J17UTdzMaGm75WlK4DSRS-mwa6_riIydGcnityoJ9Z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300" y="3900353"/>
            <a:ext cx="906066" cy="679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https://encrypted-tbn2.gstatic.com/images?q=tbn:ANd9GcQ0GeGJNzep8dFpsCXdnW1y3okKXdygxkMsvcH3fVaQ-EHk6hjyQC8g1I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782" y="3882073"/>
            <a:ext cx="948612" cy="71611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portige.com/wp-content/uploads/2012/05/Messi-vs-Ronaldo-e133832547113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145" y="916808"/>
            <a:ext cx="1797916" cy="17547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29322" y="2671592"/>
            <a:ext cx="2367508" cy="276999"/>
          </a:xfrm>
          <a:prstGeom prst="rect">
            <a:avLst/>
          </a:prstGeom>
        </p:spPr>
        <p:txBody>
          <a:bodyPr wrap="none">
            <a:spAutoFit/>
          </a:bodyPr>
          <a:lstStyle/>
          <a:p>
            <a:r>
              <a:rPr lang="en-US" sz="1200" dirty="0"/>
              <a:t>http://visual.ly/messi-vs-ronaldo</a:t>
            </a:r>
          </a:p>
        </p:txBody>
      </p:sp>
      <p:sp>
        <p:nvSpPr>
          <p:cNvPr id="8" name="TextBox 7"/>
          <p:cNvSpPr txBox="1"/>
          <p:nvPr/>
        </p:nvSpPr>
        <p:spPr>
          <a:xfrm>
            <a:off x="3085106" y="4989612"/>
            <a:ext cx="3273332" cy="153888"/>
          </a:xfrm>
          <a:prstGeom prst="rect">
            <a:avLst/>
          </a:prstGeom>
          <a:noFill/>
        </p:spPr>
        <p:txBody>
          <a:bodyPr wrap="none" lIns="0" tIns="0" rIns="0" bIns="0" rtlCol="0">
            <a:spAutoFit/>
          </a:bodyPr>
          <a:lstStyle/>
          <a:p>
            <a:r>
              <a:rPr lang="en-US" sz="1000" dirty="0" smtClean="0">
                <a:latin typeface="Garamond" panose="02020404030301010803" pitchFamily="18" charset="0"/>
              </a:rPr>
              <a:t>©</a:t>
            </a:r>
            <a:r>
              <a:rPr lang="en-US" sz="1000" dirty="0">
                <a:latin typeface="Garamond" panose="02020404030301010803" pitchFamily="18" charset="0"/>
              </a:rPr>
              <a:t>2015 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3156194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(1) Question Selection</a:t>
            </a:r>
            <a:endParaRPr lang="en-US" dirty="0">
              <a:solidFill>
                <a:srgbClr val="0064B1"/>
              </a:solidFill>
            </a:endParaRPr>
          </a:p>
        </p:txBody>
      </p:sp>
      <p:sp>
        <p:nvSpPr>
          <p:cNvPr id="3" name="Text Placeholder 2"/>
          <p:cNvSpPr>
            <a:spLocks noGrp="1"/>
          </p:cNvSpPr>
          <p:nvPr>
            <p:ph type="body" sz="quarter" idx="10"/>
          </p:nvPr>
        </p:nvSpPr>
        <p:spPr>
          <a:xfrm>
            <a:off x="389436" y="895350"/>
            <a:ext cx="8363938" cy="3636380"/>
          </a:xfrm>
        </p:spPr>
        <p:txBody>
          <a:bodyPr/>
          <a:lstStyle/>
          <a:p>
            <a:pPr lvl="1"/>
            <a:r>
              <a:rPr lang="en-US" sz="2400" dirty="0" smtClean="0">
                <a:solidFill>
                  <a:srgbClr val="F58026"/>
                </a:solidFill>
              </a:rPr>
              <a:t>The process of executing a question sequence Q = </a:t>
            </a:r>
            <a:r>
              <a:rPr lang="en-US" sz="2400" dirty="0" smtClean="0">
                <a:solidFill>
                  <a:srgbClr val="F58026"/>
                </a:solidFill>
                <a:sym typeface="Symbol"/>
              </a:rPr>
              <a:t></a:t>
            </a:r>
            <a:r>
              <a:rPr lang="en-US" sz="2400" dirty="0" smtClean="0">
                <a:solidFill>
                  <a:srgbClr val="F58026"/>
                </a:solidFill>
              </a:rPr>
              <a:t>q1, ..., </a:t>
            </a:r>
            <a:r>
              <a:rPr lang="en-US" sz="2400" dirty="0" err="1" smtClean="0">
                <a:solidFill>
                  <a:srgbClr val="F58026"/>
                </a:solidFill>
              </a:rPr>
              <a:t>qn</a:t>
            </a:r>
            <a:r>
              <a:rPr lang="en-US" sz="2400" dirty="0" smtClean="0">
                <a:solidFill>
                  <a:srgbClr val="F58026"/>
                </a:solidFill>
                <a:sym typeface="Symbol"/>
              </a:rPr>
              <a:t></a:t>
            </a:r>
            <a:endParaRPr lang="en-US" sz="2400" dirty="0" smtClean="0">
              <a:solidFill>
                <a:srgbClr val="F58026"/>
              </a:solidFill>
            </a:endParaRPr>
          </a:p>
          <a:p>
            <a:pPr marL="342900" lvl="1" indent="-342900">
              <a:buFont typeface="Courier New" panose="02070309020205020404" pitchFamily="49" charset="0"/>
              <a:buChar char="o"/>
            </a:pPr>
            <a:r>
              <a:rPr lang="en-US" dirty="0" smtClean="0"/>
              <a:t>Q is a </a:t>
            </a:r>
            <a:r>
              <a:rPr lang="en-US" dirty="0"/>
              <a:t>terminal sequence if O? = </a:t>
            </a:r>
            <a:r>
              <a:rPr lang="en-US" dirty="0">
                <a:sym typeface="Symbol"/>
              </a:rPr>
              <a:t></a:t>
            </a:r>
            <a:r>
              <a:rPr lang="en-US" dirty="0"/>
              <a:t> based on R</a:t>
            </a:r>
            <a:r>
              <a:rPr lang="en-US" baseline="40000" dirty="0"/>
              <a:t>+</a:t>
            </a:r>
            <a:r>
              <a:rPr lang="en-US" dirty="0"/>
              <a:t>(Q).</a:t>
            </a:r>
            <a:endParaRPr lang="en-US" dirty="0" smtClean="0">
              <a:solidFill>
                <a:srgbClr val="F58026"/>
              </a:solidFill>
            </a:endParaRPr>
          </a:p>
          <a:p>
            <a:pPr marL="342900" lvl="1" indent="-342900">
              <a:buFont typeface="Courier New" panose="02070309020205020404" pitchFamily="49" charset="0"/>
              <a:buChar char="o"/>
            </a:pPr>
            <a:r>
              <a:rPr lang="en-US" dirty="0" smtClean="0">
                <a:solidFill>
                  <a:schemeClr val="accent5">
                    <a:lumMod val="75000"/>
                  </a:schemeClr>
                </a:solidFill>
              </a:rPr>
              <a:t>Goal: among many terminal sequences, execute a short sequence</a:t>
            </a:r>
            <a:endParaRPr lang="en-US" sz="2400" dirty="0" smtClean="0">
              <a:solidFill>
                <a:srgbClr val="F58026"/>
              </a:solidFill>
            </a:endParaRPr>
          </a:p>
          <a:p>
            <a:r>
              <a:rPr lang="en-US" sz="2400" dirty="0" smtClean="0">
                <a:solidFill>
                  <a:srgbClr val="F58026"/>
                </a:solidFill>
              </a:rPr>
              <a:t>Lower bound</a:t>
            </a:r>
          </a:p>
          <a:p>
            <a:pPr marL="342900" indent="-342900">
              <a:buFont typeface="Courier New" panose="02070309020205020404" pitchFamily="49" charset="0"/>
              <a:buChar char="o"/>
            </a:pPr>
            <a:r>
              <a:rPr lang="en-US" sz="2000" dirty="0">
                <a:solidFill>
                  <a:schemeClr val="accent5">
                    <a:lumMod val="75000"/>
                  </a:schemeClr>
                </a:solidFill>
              </a:rPr>
              <a:t>Theorem </a:t>
            </a:r>
            <a:r>
              <a:rPr lang="en-US" sz="2000" dirty="0" smtClean="0">
                <a:solidFill>
                  <a:schemeClr val="accent5">
                    <a:lumMod val="75000"/>
                  </a:schemeClr>
                </a:solidFill>
              </a:rPr>
              <a:t>2</a:t>
            </a:r>
            <a:r>
              <a:rPr lang="en-US" sz="2000" dirty="0" smtClean="0">
                <a:solidFill>
                  <a:schemeClr val="tx1"/>
                </a:solidFill>
              </a:rPr>
              <a:t>:  At </a:t>
            </a:r>
            <a:r>
              <a:rPr lang="en-US" sz="2000" dirty="0" err="1" smtClean="0">
                <a:solidFill>
                  <a:schemeClr val="tx1"/>
                </a:solidFill>
              </a:rPr>
              <a:t>ldeast</a:t>
            </a:r>
            <a:r>
              <a:rPr lang="en-US" sz="2000" dirty="0" smtClean="0">
                <a:solidFill>
                  <a:schemeClr val="tx1"/>
                </a:solidFill>
              </a:rPr>
              <a:t> </a:t>
            </a:r>
            <a:r>
              <a:rPr lang="en-US" sz="2000" dirty="0">
                <a:solidFill>
                  <a:schemeClr val="tx1"/>
                </a:solidFill>
              </a:rPr>
              <a:t>(|O|−k)×|C|+(k−1)×2 </a:t>
            </a:r>
            <a:r>
              <a:rPr lang="en-US" sz="2000" dirty="0" smtClean="0">
                <a:solidFill>
                  <a:schemeClr val="tx1"/>
                </a:solidFill>
              </a:rPr>
              <a:t>pairwise comparison </a:t>
            </a:r>
            <a:r>
              <a:rPr lang="en-US" sz="2000" dirty="0">
                <a:solidFill>
                  <a:schemeClr val="tx1"/>
                </a:solidFill>
              </a:rPr>
              <a:t>questions are necessary, where k is the number of </a:t>
            </a:r>
            <a:r>
              <a:rPr lang="en-US" sz="2000" dirty="0" smtClean="0">
                <a:solidFill>
                  <a:schemeClr val="tx1"/>
                </a:solidFill>
              </a:rPr>
              <a:t>Pareto-optimal objects.</a:t>
            </a:r>
          </a:p>
          <a:p>
            <a:r>
              <a:rPr lang="en-US" sz="2400" dirty="0" smtClean="0">
                <a:solidFill>
                  <a:srgbClr val="F58026"/>
                </a:solidFill>
              </a:rPr>
              <a:t>Bad </a:t>
            </a:r>
            <a:r>
              <a:rPr lang="en-US" sz="2400" dirty="0">
                <a:solidFill>
                  <a:srgbClr val="F58026"/>
                </a:solidFill>
              </a:rPr>
              <a:t>news</a:t>
            </a:r>
          </a:p>
          <a:p>
            <a:pPr marL="342900" lvl="1" indent="-342900">
              <a:buFont typeface="Courier New" panose="02070309020205020404" pitchFamily="49" charset="0"/>
              <a:buChar char="o"/>
            </a:pPr>
            <a:r>
              <a:rPr lang="en-US" dirty="0">
                <a:solidFill>
                  <a:schemeClr val="tx1"/>
                </a:solidFill>
              </a:rPr>
              <a:t>Worst-case : |C| x |O| x (|O|-1)/2 questions; cannot do better than brute-force </a:t>
            </a:r>
          </a:p>
          <a:p>
            <a:pPr marL="342900" lvl="1" indent="-342900">
              <a:buFont typeface="Courier New" panose="02070309020205020404" pitchFamily="49" charset="0"/>
              <a:buChar char="o"/>
            </a:pPr>
            <a:r>
              <a:rPr lang="en-US" dirty="0" smtClean="0">
                <a:solidFill>
                  <a:schemeClr val="tx1"/>
                </a:solidFill>
              </a:rPr>
              <a:t>E.g., suppose </a:t>
            </a:r>
            <a:r>
              <a:rPr lang="en-US" dirty="0">
                <a:solidFill>
                  <a:schemeClr val="tx1"/>
                </a:solidFill>
              </a:rPr>
              <a:t>all objects are indifferent by every criterion. If any </a:t>
            </a:r>
            <a:r>
              <a:rPr lang="en-US" dirty="0" smtClean="0">
                <a:solidFill>
                  <a:schemeClr val="tx1"/>
                </a:solidFill>
              </a:rPr>
              <a:t>comparison </a:t>
            </a:r>
            <a:r>
              <a:rPr lang="en-US" dirty="0">
                <a:solidFill>
                  <a:schemeClr val="tx1"/>
                </a:solidFill>
              </a:rPr>
              <a:t>x ?</a:t>
            </a:r>
            <a:r>
              <a:rPr lang="en-US" baseline="-10000" dirty="0">
                <a:solidFill>
                  <a:schemeClr val="tx1"/>
                </a:solidFill>
              </a:rPr>
              <a:t>c</a:t>
            </a:r>
            <a:r>
              <a:rPr lang="en-US" dirty="0">
                <a:solidFill>
                  <a:schemeClr val="tx1"/>
                </a:solidFill>
              </a:rPr>
              <a:t> y is skipped, we will not be able to determine if x </a:t>
            </a:r>
            <a:r>
              <a:rPr lang="en-US" dirty="0" smtClean="0">
                <a:solidFill>
                  <a:schemeClr val="tx1"/>
                </a:solidFill>
              </a:rPr>
              <a:t>and </a:t>
            </a:r>
            <a:r>
              <a:rPr lang="en-US" dirty="0">
                <a:solidFill>
                  <a:schemeClr val="tx1"/>
                </a:solidFill>
              </a:rPr>
              <a:t>y are indifferent or if one </a:t>
            </a:r>
            <a:r>
              <a:rPr lang="en-US" dirty="0" smtClean="0">
                <a:solidFill>
                  <a:schemeClr val="tx1"/>
                </a:solidFill>
              </a:rPr>
              <a:t>dominates another.</a:t>
            </a:r>
            <a:endParaRPr lang="en-US" dirty="0">
              <a:solidFill>
                <a:schemeClr val="tx1"/>
              </a:solidFill>
            </a:endParaRPr>
          </a:p>
        </p:txBody>
      </p:sp>
    </p:spTree>
    <p:extLst>
      <p:ext uri="{BB962C8B-B14F-4D97-AF65-F5344CB8AC3E}">
        <p14:creationId xmlns:p14="http://schemas.microsoft.com/office/powerpoint/2010/main" val="19012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03536"/>
          </a:xfrm>
        </p:spPr>
        <p:txBody>
          <a:bodyPr/>
          <a:lstStyle/>
          <a:p>
            <a:r>
              <a:rPr lang="en-US" sz="3600" dirty="0">
                <a:solidFill>
                  <a:srgbClr val="0064B1"/>
                </a:solidFill>
              </a:rPr>
              <a:t>Transitivity of Object Dominance: Doesn’t Hold</a:t>
            </a:r>
          </a:p>
        </p:txBody>
      </p:sp>
      <p:sp>
        <p:nvSpPr>
          <p:cNvPr id="3" name="Text Placeholder 2"/>
          <p:cNvSpPr>
            <a:spLocks noGrp="1"/>
          </p:cNvSpPr>
          <p:nvPr>
            <p:ph type="body" sz="quarter" idx="10"/>
          </p:nvPr>
        </p:nvSpPr>
        <p:spPr>
          <a:xfrm>
            <a:off x="421419" y="1009816"/>
            <a:ext cx="8027255" cy="2629951"/>
          </a:xfrm>
        </p:spPr>
        <p:txBody>
          <a:bodyPr/>
          <a:lstStyle/>
          <a:p>
            <a:pPr lvl="1"/>
            <a:r>
              <a:rPr lang="en-US" sz="3200" dirty="0" smtClean="0">
                <a:solidFill>
                  <a:srgbClr val="F28500"/>
                </a:solidFill>
              </a:rPr>
              <a:t>A cost-saving property for skyline queries</a:t>
            </a:r>
          </a:p>
          <a:p>
            <a:pPr lvl="1"/>
            <a:endParaRPr lang="en-US" sz="2400" dirty="0" smtClean="0">
              <a:solidFill>
                <a:schemeClr val="tx1"/>
              </a:solidFill>
            </a:endParaRPr>
          </a:p>
          <a:p>
            <a:pPr marL="342900" lvl="1" indent="-342900">
              <a:buFont typeface="Courier New" panose="02070309020205020404" pitchFamily="49" charset="0"/>
              <a:buChar char="o"/>
            </a:pPr>
            <a:r>
              <a:rPr lang="en-US" sz="2400" dirty="0">
                <a:solidFill>
                  <a:schemeClr val="accent5">
                    <a:lumMod val="75000"/>
                  </a:schemeClr>
                </a:solidFill>
              </a:rPr>
              <a:t>Object dominance transitivity:  x ≻ y, y ≻ z </a:t>
            </a:r>
            <a:r>
              <a:rPr lang="en-US" sz="2400" dirty="0">
                <a:solidFill>
                  <a:schemeClr val="accent5">
                    <a:lumMod val="75000"/>
                  </a:schemeClr>
                </a:solidFill>
                <a:sym typeface="Symbol"/>
              </a:rPr>
              <a:t> </a:t>
            </a:r>
            <a:r>
              <a:rPr lang="en-US" sz="2400" dirty="0">
                <a:solidFill>
                  <a:schemeClr val="accent5">
                    <a:lumMod val="75000"/>
                  </a:schemeClr>
                </a:solidFill>
              </a:rPr>
              <a:t>x ≻ </a:t>
            </a:r>
            <a:r>
              <a:rPr lang="en-US" sz="2400" dirty="0" smtClean="0">
                <a:solidFill>
                  <a:schemeClr val="accent5">
                    <a:lumMod val="75000"/>
                  </a:schemeClr>
                </a:solidFill>
              </a:rPr>
              <a:t>z</a:t>
            </a:r>
          </a:p>
          <a:p>
            <a:pPr marL="342900" lvl="1" indent="-342900">
              <a:buFont typeface="Courier New" panose="02070309020205020404" pitchFamily="49" charset="0"/>
              <a:buChar char="o"/>
            </a:pPr>
            <a:endParaRPr lang="en-US" sz="2400" dirty="0">
              <a:solidFill>
                <a:schemeClr val="accent5">
                  <a:lumMod val="75000"/>
                </a:schemeClr>
              </a:solidFill>
            </a:endParaRPr>
          </a:p>
          <a:p>
            <a:pPr marL="342900" lvl="1" indent="-342900">
              <a:buFont typeface="Courier New" panose="02070309020205020404" pitchFamily="49" charset="0"/>
              <a:buChar char="o"/>
            </a:pPr>
            <a:r>
              <a:rPr lang="en-US" sz="2400" dirty="0" smtClean="0">
                <a:solidFill>
                  <a:schemeClr val="tx1"/>
                </a:solidFill>
              </a:rPr>
              <a:t>Immediatel</a:t>
            </a:r>
            <a:r>
              <a:rPr lang="en-US" sz="2400" dirty="0" smtClean="0"/>
              <a:t>y prune a dominated object </a:t>
            </a:r>
            <a:r>
              <a:rPr lang="en-US" sz="2400" dirty="0" smtClean="0">
                <a:solidFill>
                  <a:schemeClr val="tx1"/>
                </a:solidFill>
              </a:rPr>
              <a:t>from further </a:t>
            </a:r>
            <a:r>
              <a:rPr lang="en-US" sz="2400" dirty="0">
                <a:solidFill>
                  <a:schemeClr val="tx1"/>
                </a:solidFill>
              </a:rPr>
              <a:t>comparison. </a:t>
            </a:r>
            <a:r>
              <a:rPr lang="en-US" sz="2400" dirty="0" smtClean="0">
                <a:solidFill>
                  <a:schemeClr val="tx1"/>
                </a:solidFill>
              </a:rPr>
              <a:t>(Any </a:t>
            </a:r>
            <a:r>
              <a:rPr lang="en-US" sz="2400" dirty="0">
                <a:solidFill>
                  <a:schemeClr val="tx1"/>
                </a:solidFill>
              </a:rPr>
              <a:t>object dominated by y is also dominated by x</a:t>
            </a:r>
            <a:r>
              <a:rPr lang="en-US" sz="2400" dirty="0" smtClean="0">
                <a:solidFill>
                  <a:schemeClr val="tx1"/>
                </a:solidFill>
              </a:rPr>
              <a:t>.)</a:t>
            </a:r>
            <a:endParaRPr lang="en-US" sz="2400" dirty="0"/>
          </a:p>
          <a:p>
            <a:pPr marL="342900" lvl="1" indent="-342900">
              <a:buFont typeface="Courier New" panose="02070309020205020404" pitchFamily="49" charset="0"/>
              <a:buChar char="o"/>
            </a:pPr>
            <a:endParaRPr lang="en-US" sz="2400" dirty="0">
              <a:solidFill>
                <a:schemeClr val="tx1"/>
              </a:solidFill>
            </a:endParaRPr>
          </a:p>
        </p:txBody>
      </p:sp>
    </p:spTree>
    <p:extLst>
      <p:ext uri="{BB962C8B-B14F-4D97-AF65-F5344CB8AC3E}">
        <p14:creationId xmlns:p14="http://schemas.microsoft.com/office/powerpoint/2010/main" val="1386391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464" y="3920326"/>
            <a:ext cx="4286250" cy="1157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389436" y="171451"/>
            <a:ext cx="8363938" cy="503536"/>
          </a:xfrm>
        </p:spPr>
        <p:txBody>
          <a:bodyPr/>
          <a:lstStyle/>
          <a:p>
            <a:r>
              <a:rPr lang="en-US" sz="3600" dirty="0" smtClean="0">
                <a:solidFill>
                  <a:srgbClr val="0064B1"/>
                </a:solidFill>
              </a:rPr>
              <a:t>Transitivity of Object Dominance: Doesn’t Hold</a:t>
            </a:r>
            <a:endParaRPr lang="en-US" sz="3600" dirty="0">
              <a:solidFill>
                <a:srgbClr val="0064B1"/>
              </a:solidFill>
            </a:endParaRPr>
          </a:p>
        </p:txBody>
      </p:sp>
      <p:sp>
        <p:nvSpPr>
          <p:cNvPr id="3" name="Text Placeholder 2"/>
          <p:cNvSpPr>
            <a:spLocks noGrp="1"/>
          </p:cNvSpPr>
          <p:nvPr>
            <p:ph type="body" sz="quarter" idx="10"/>
          </p:nvPr>
        </p:nvSpPr>
        <p:spPr>
          <a:xfrm>
            <a:off x="433347" y="923924"/>
            <a:ext cx="8134184" cy="3802609"/>
          </a:xfrm>
        </p:spPr>
        <p:txBody>
          <a:bodyPr/>
          <a:lstStyle/>
          <a:p>
            <a:pPr lvl="1"/>
            <a:r>
              <a:rPr lang="en-US" sz="2800" dirty="0" smtClean="0">
                <a:solidFill>
                  <a:srgbClr val="F58026"/>
                </a:solidFill>
              </a:rPr>
              <a:t>Fundamental reason: lack of explicit attribute representation</a:t>
            </a:r>
          </a:p>
          <a:p>
            <a:pPr marL="342900" lvl="1" indent="-342900">
              <a:buFont typeface="Courier New" panose="02070309020205020404" pitchFamily="49" charset="0"/>
              <a:buChar char="o"/>
            </a:pPr>
            <a:r>
              <a:rPr lang="en-US" sz="2400" dirty="0" smtClean="0">
                <a:solidFill>
                  <a:schemeClr val="tx1"/>
                </a:solidFill>
              </a:rPr>
              <a:t>In skyline/preference queries: </a:t>
            </a:r>
          </a:p>
          <a:p>
            <a:pPr lvl="1"/>
            <a:r>
              <a:rPr lang="en-US" sz="2400" dirty="0" smtClean="0"/>
              <a:t>     </a:t>
            </a:r>
            <a:r>
              <a:rPr lang="en-US" sz="2400" dirty="0" smtClean="0">
                <a:solidFill>
                  <a:schemeClr val="tx1"/>
                </a:solidFill>
              </a:rPr>
              <a:t>on any attribute,  x &gt;= y,  y&gt;=z  </a:t>
            </a:r>
            <a:r>
              <a:rPr lang="en-US" sz="2400" dirty="0" smtClean="0">
                <a:solidFill>
                  <a:schemeClr val="tx1"/>
                </a:solidFill>
                <a:sym typeface="Symbol"/>
              </a:rPr>
              <a:t> </a:t>
            </a:r>
            <a:r>
              <a:rPr lang="en-US" sz="2400" dirty="0" smtClean="0">
                <a:solidFill>
                  <a:schemeClr val="tx1"/>
                </a:solidFill>
              </a:rPr>
              <a:t>x&gt;=z.</a:t>
            </a:r>
          </a:p>
          <a:p>
            <a:pPr marL="342900" lvl="1" indent="-342900">
              <a:buFont typeface="Courier New" panose="02070309020205020404" pitchFamily="49" charset="0"/>
              <a:buChar char="o"/>
            </a:pPr>
            <a:r>
              <a:rPr lang="en-US" sz="2400" dirty="0" smtClean="0">
                <a:solidFill>
                  <a:schemeClr val="tx1"/>
                </a:solidFill>
              </a:rPr>
              <a:t>In Pareto-optimal object finding: </a:t>
            </a:r>
          </a:p>
          <a:p>
            <a:pPr lvl="1"/>
            <a:r>
              <a:rPr lang="en-US" sz="2400" dirty="0"/>
              <a:t> </a:t>
            </a:r>
            <a:r>
              <a:rPr lang="en-US" sz="2400" dirty="0" smtClean="0"/>
              <a:t>    </a:t>
            </a:r>
            <a:r>
              <a:rPr lang="en-US" sz="2400" dirty="0" smtClean="0">
                <a:solidFill>
                  <a:schemeClr val="tx1"/>
                </a:solidFill>
              </a:rPr>
              <a:t>x ≻</a:t>
            </a:r>
            <a:r>
              <a:rPr lang="en-US" sz="2400" baseline="-10000" dirty="0" smtClean="0">
                <a:solidFill>
                  <a:schemeClr val="tx1"/>
                </a:solidFill>
              </a:rPr>
              <a:t>c</a:t>
            </a:r>
            <a:r>
              <a:rPr lang="en-US" sz="2400" dirty="0" smtClean="0">
                <a:solidFill>
                  <a:schemeClr val="tx1"/>
                </a:solidFill>
              </a:rPr>
              <a:t> or ∼</a:t>
            </a:r>
            <a:r>
              <a:rPr lang="en-US" sz="2400" baseline="-10000" dirty="0" smtClean="0">
                <a:solidFill>
                  <a:schemeClr val="tx1"/>
                </a:solidFill>
              </a:rPr>
              <a:t>c</a:t>
            </a:r>
            <a:r>
              <a:rPr lang="en-US" sz="2400" dirty="0" smtClean="0">
                <a:solidFill>
                  <a:schemeClr val="tx1"/>
                </a:solidFill>
              </a:rPr>
              <a:t> y,  y </a:t>
            </a:r>
            <a:r>
              <a:rPr lang="en-US" sz="2400" dirty="0">
                <a:solidFill>
                  <a:schemeClr val="tx1"/>
                </a:solidFill>
              </a:rPr>
              <a:t>≻</a:t>
            </a:r>
            <a:r>
              <a:rPr lang="en-US" sz="2400" baseline="-10000" dirty="0">
                <a:solidFill>
                  <a:schemeClr val="tx1"/>
                </a:solidFill>
              </a:rPr>
              <a:t>c</a:t>
            </a:r>
            <a:r>
              <a:rPr lang="en-US" sz="2400" dirty="0">
                <a:solidFill>
                  <a:schemeClr val="tx1"/>
                </a:solidFill>
              </a:rPr>
              <a:t> or ∼</a:t>
            </a:r>
            <a:r>
              <a:rPr lang="en-US" sz="2400" baseline="-10000" dirty="0">
                <a:solidFill>
                  <a:schemeClr val="tx1"/>
                </a:solidFill>
              </a:rPr>
              <a:t>c</a:t>
            </a:r>
            <a:r>
              <a:rPr lang="en-US" sz="2400" dirty="0">
                <a:solidFill>
                  <a:schemeClr val="tx1"/>
                </a:solidFill>
              </a:rPr>
              <a:t> </a:t>
            </a:r>
            <a:r>
              <a:rPr lang="en-US" sz="2400" dirty="0" smtClean="0">
                <a:solidFill>
                  <a:schemeClr val="tx1"/>
                </a:solidFill>
              </a:rPr>
              <a:t>z </a:t>
            </a:r>
            <a:r>
              <a:rPr lang="en-US" sz="2400" dirty="0" smtClean="0">
                <a:solidFill>
                  <a:schemeClr val="tx1"/>
                </a:solidFill>
                <a:sym typeface="Symbol"/>
              </a:rPr>
              <a:t> x</a:t>
            </a:r>
            <a:r>
              <a:rPr lang="en-US" sz="2400" dirty="0" smtClean="0">
                <a:solidFill>
                  <a:schemeClr val="tx1"/>
                </a:solidFill>
              </a:rPr>
              <a:t> </a:t>
            </a:r>
            <a:r>
              <a:rPr lang="en-US" sz="2400" dirty="0">
                <a:solidFill>
                  <a:schemeClr val="tx1"/>
                </a:solidFill>
              </a:rPr>
              <a:t>≻</a:t>
            </a:r>
            <a:r>
              <a:rPr lang="en-US" sz="2400" baseline="-10000" dirty="0">
                <a:solidFill>
                  <a:schemeClr val="tx1"/>
                </a:solidFill>
              </a:rPr>
              <a:t>c</a:t>
            </a:r>
            <a:r>
              <a:rPr lang="en-US" sz="2400" dirty="0">
                <a:solidFill>
                  <a:schemeClr val="tx1"/>
                </a:solidFill>
              </a:rPr>
              <a:t> or ∼</a:t>
            </a:r>
            <a:r>
              <a:rPr lang="en-US" sz="2400" baseline="-10000" dirty="0">
                <a:solidFill>
                  <a:schemeClr val="tx1"/>
                </a:solidFill>
              </a:rPr>
              <a:t>c</a:t>
            </a:r>
            <a:r>
              <a:rPr lang="en-US" sz="2400" dirty="0">
                <a:solidFill>
                  <a:schemeClr val="tx1"/>
                </a:solidFill>
              </a:rPr>
              <a:t> </a:t>
            </a:r>
            <a:r>
              <a:rPr lang="en-US" sz="2400" dirty="0" smtClean="0">
                <a:solidFill>
                  <a:schemeClr val="tx1"/>
                </a:solidFill>
              </a:rPr>
              <a:t>z (not true)</a:t>
            </a:r>
          </a:p>
          <a:p>
            <a:pPr lvl="1"/>
            <a:endParaRPr lang="en-US" sz="2400" dirty="0" smtClean="0">
              <a:solidFill>
                <a:schemeClr val="tx1"/>
              </a:solidFill>
            </a:endParaRPr>
          </a:p>
          <a:p>
            <a:pPr lvl="1"/>
            <a:r>
              <a:rPr lang="en-US" sz="2800" dirty="0" smtClean="0">
                <a:solidFill>
                  <a:srgbClr val="F58026"/>
                </a:solidFill>
              </a:rPr>
              <a:t>Even possible that an object is dominated by only one non-Pareto optimal object.</a:t>
            </a:r>
          </a:p>
          <a:p>
            <a:pPr lvl="1"/>
            <a:endParaRPr lang="en-US" dirty="0" smtClean="0">
              <a:solidFill>
                <a:schemeClr val="tx1"/>
              </a:solidFill>
            </a:endParaRPr>
          </a:p>
          <a:p>
            <a:pPr marL="342900" lvl="1" indent="-342900">
              <a:buFont typeface="Courier New" panose="02070309020205020404" pitchFamily="49" charset="0"/>
              <a:buChar char="o"/>
            </a:pPr>
            <a:endParaRPr lang="en-US" dirty="0" smtClean="0">
              <a:solidFill>
                <a:schemeClr val="tx1"/>
              </a:solidFill>
            </a:endParaRPr>
          </a:p>
          <a:p>
            <a:pPr lvl="1"/>
            <a:endParaRPr lang="en-US" dirty="0">
              <a:solidFill>
                <a:schemeClr val="tx1"/>
              </a:solidFill>
            </a:endParaRPr>
          </a:p>
        </p:txBody>
      </p:sp>
    </p:spTree>
    <p:extLst>
      <p:ext uri="{BB962C8B-B14F-4D97-AF65-F5344CB8AC3E}">
        <p14:creationId xmlns:p14="http://schemas.microsoft.com/office/powerpoint/2010/main" val="3562266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03536"/>
          </a:xfrm>
        </p:spPr>
        <p:txBody>
          <a:bodyPr/>
          <a:lstStyle/>
          <a:p>
            <a:r>
              <a:rPr lang="en-US" sz="3600" dirty="0" smtClean="0">
                <a:solidFill>
                  <a:srgbClr val="0064B1"/>
                </a:solidFill>
              </a:rPr>
              <a:t>Can Still Benefit From A Similar Idea</a:t>
            </a:r>
            <a:endParaRPr lang="en-US" sz="3600" dirty="0">
              <a:solidFill>
                <a:srgbClr val="0064B1"/>
              </a:solidFill>
            </a:endParaRPr>
          </a:p>
        </p:txBody>
      </p:sp>
      <p:sp>
        <p:nvSpPr>
          <p:cNvPr id="3" name="Text Placeholder 2"/>
          <p:cNvSpPr>
            <a:spLocks noGrp="1"/>
          </p:cNvSpPr>
          <p:nvPr>
            <p:ph type="body" sz="quarter" idx="10"/>
          </p:nvPr>
        </p:nvSpPr>
        <p:spPr>
          <a:xfrm>
            <a:off x="453224" y="952500"/>
            <a:ext cx="8614576" cy="2702278"/>
          </a:xfrm>
        </p:spPr>
        <p:txBody>
          <a:bodyPr/>
          <a:lstStyle/>
          <a:p>
            <a:pPr lvl="1"/>
            <a:r>
              <a:rPr lang="en-US" sz="2800" dirty="0" smtClean="0"/>
              <a:t>For a non-Pareto optimal object, we only need to know at least one object dominates it. We don’t care about which other objects also dominate it. </a:t>
            </a:r>
          </a:p>
          <a:p>
            <a:pPr marL="342900" lvl="1" indent="-342900">
              <a:buFont typeface="Courier New" panose="02070309020205020404" pitchFamily="49" charset="0"/>
              <a:buChar char="o"/>
            </a:pPr>
            <a:endParaRPr lang="en-US" sz="2000" dirty="0" smtClean="0">
              <a:solidFill>
                <a:schemeClr val="tx1"/>
              </a:solidFill>
            </a:endParaRPr>
          </a:p>
          <a:p>
            <a:pPr lvl="1"/>
            <a:r>
              <a:rPr lang="en-US" sz="3200" dirty="0">
                <a:solidFill>
                  <a:srgbClr val="EE8200"/>
                </a:solidFill>
              </a:rPr>
              <a:t>Overriding principle of the framework</a:t>
            </a:r>
            <a:r>
              <a:rPr lang="en-US" sz="3200" dirty="0" smtClean="0">
                <a:solidFill>
                  <a:srgbClr val="EE8200"/>
                </a:solidFill>
              </a:rPr>
              <a:t>: </a:t>
            </a:r>
          </a:p>
          <a:p>
            <a:pPr marL="457200" lvl="4" indent="-457200">
              <a:buFont typeface="Courier New" panose="02070309020205020404" pitchFamily="49" charset="0"/>
              <a:buChar char="o"/>
            </a:pPr>
            <a:r>
              <a:rPr lang="en-US" sz="2400" dirty="0" smtClean="0">
                <a:latin typeface="Garamond" panose="02020404030301010803" pitchFamily="18" charset="0"/>
              </a:rPr>
              <a:t>Identify non-Pareto objects as early as possible</a:t>
            </a:r>
          </a:p>
          <a:p>
            <a:pPr marL="457200" lvl="4" indent="-457200">
              <a:buFont typeface="Courier New" panose="02070309020205020404" pitchFamily="49" charset="0"/>
              <a:buChar char="o"/>
            </a:pPr>
            <a:r>
              <a:rPr lang="en-US" sz="2400" dirty="0" smtClean="0">
                <a:latin typeface="Garamond" panose="02020404030301010803" pitchFamily="18" charset="0"/>
              </a:rPr>
              <a:t>Postpone their comparisons with other objects as much as possible</a:t>
            </a:r>
          </a:p>
        </p:txBody>
      </p:sp>
    </p:spTree>
    <p:extLst>
      <p:ext uri="{BB962C8B-B14F-4D97-AF65-F5344CB8AC3E}">
        <p14:creationId xmlns:p14="http://schemas.microsoft.com/office/powerpoint/2010/main" val="33749754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solidFill>
                  <a:srgbClr val="0064B1"/>
                </a:solidFill>
              </a:rPr>
              <a:t>Candidate Questions</a:t>
            </a:r>
            <a:endParaRPr lang="en-US" dirty="0">
              <a:solidFill>
                <a:srgbClr val="0064B1"/>
              </a:solidFill>
            </a:endParaRPr>
          </a:p>
        </p:txBody>
      </p:sp>
      <p:sp>
        <p:nvSpPr>
          <p:cNvPr id="3" name="Text Placeholder 2"/>
          <p:cNvSpPr>
            <a:spLocks noGrp="1"/>
          </p:cNvSpPr>
          <p:nvPr>
            <p:ph type="body" sz="quarter" idx="10"/>
          </p:nvPr>
        </p:nvSpPr>
        <p:spPr>
          <a:xfrm>
            <a:off x="389436" y="1085850"/>
            <a:ext cx="8363938" cy="3533788"/>
          </a:xfrm>
        </p:spPr>
        <p:txBody>
          <a:bodyPr/>
          <a:lstStyle/>
          <a:p>
            <a:r>
              <a:rPr lang="en-US" dirty="0" smtClean="0">
                <a:solidFill>
                  <a:srgbClr val="F58026"/>
                </a:solidFill>
              </a:rPr>
              <a:t>Given asked questions Q </a:t>
            </a:r>
            <a:r>
              <a:rPr lang="en-US" dirty="0">
                <a:solidFill>
                  <a:srgbClr val="F58026"/>
                </a:solidFill>
              </a:rPr>
              <a:t>= </a:t>
            </a:r>
            <a:r>
              <a:rPr lang="en-US" dirty="0">
                <a:solidFill>
                  <a:srgbClr val="F58026"/>
                </a:solidFill>
                <a:sym typeface="Symbol"/>
              </a:rPr>
              <a:t></a:t>
            </a:r>
            <a:r>
              <a:rPr lang="en-US" dirty="0">
                <a:solidFill>
                  <a:srgbClr val="F58026"/>
                </a:solidFill>
              </a:rPr>
              <a:t>q1, ..., </a:t>
            </a:r>
            <a:r>
              <a:rPr lang="en-US" dirty="0" err="1">
                <a:solidFill>
                  <a:srgbClr val="F58026"/>
                </a:solidFill>
              </a:rPr>
              <a:t>qn</a:t>
            </a:r>
            <a:r>
              <a:rPr lang="en-US" dirty="0">
                <a:solidFill>
                  <a:srgbClr val="F58026"/>
                </a:solidFill>
                <a:sym typeface="Symbol"/>
              </a:rPr>
              <a:t></a:t>
            </a:r>
            <a:r>
              <a:rPr lang="en-US" dirty="0" smtClean="0">
                <a:solidFill>
                  <a:srgbClr val="F58026"/>
                </a:solidFill>
              </a:rPr>
              <a:t>, x ?</a:t>
            </a:r>
            <a:r>
              <a:rPr lang="en-US" baseline="-10000" dirty="0" smtClean="0">
                <a:solidFill>
                  <a:srgbClr val="F58026"/>
                </a:solidFill>
              </a:rPr>
              <a:t>c</a:t>
            </a:r>
            <a:r>
              <a:rPr lang="en-US" dirty="0" smtClean="0">
                <a:solidFill>
                  <a:srgbClr val="F58026"/>
                </a:solidFill>
              </a:rPr>
              <a:t> y </a:t>
            </a:r>
            <a:r>
              <a:rPr lang="en-US" dirty="0">
                <a:solidFill>
                  <a:srgbClr val="F58026"/>
                </a:solidFill>
              </a:rPr>
              <a:t>is a candidate question </a:t>
            </a:r>
            <a:r>
              <a:rPr lang="en-US" dirty="0" err="1" smtClean="0">
                <a:solidFill>
                  <a:srgbClr val="F58026"/>
                </a:solidFill>
              </a:rPr>
              <a:t>iff</a:t>
            </a:r>
            <a:r>
              <a:rPr lang="en-US" dirty="0" smtClean="0">
                <a:solidFill>
                  <a:srgbClr val="F58026"/>
                </a:solidFill>
              </a:rPr>
              <a:t> </a:t>
            </a:r>
            <a:r>
              <a:rPr lang="en-US" dirty="0">
                <a:solidFill>
                  <a:srgbClr val="F58026"/>
                </a:solidFill>
              </a:rPr>
              <a:t>it </a:t>
            </a:r>
            <a:r>
              <a:rPr lang="en-US" dirty="0" smtClean="0">
                <a:solidFill>
                  <a:srgbClr val="F58026"/>
                </a:solidFill>
              </a:rPr>
              <a:t>satisfies 3 conditions:</a:t>
            </a:r>
          </a:p>
          <a:p>
            <a:pPr lvl="1"/>
            <a:endParaRPr lang="en-US" sz="2400" dirty="0" smtClean="0">
              <a:solidFill>
                <a:schemeClr val="tx1"/>
              </a:solidFill>
            </a:endParaRPr>
          </a:p>
          <a:p>
            <a:pPr lvl="1"/>
            <a:r>
              <a:rPr lang="en-US" sz="2400" dirty="0" smtClean="0">
                <a:solidFill>
                  <a:schemeClr val="tx1"/>
                </a:solidFill>
              </a:rPr>
              <a:t>(</a:t>
            </a:r>
            <a:r>
              <a:rPr lang="en-US" sz="2400" dirty="0" err="1">
                <a:solidFill>
                  <a:schemeClr val="tx1"/>
                </a:solidFill>
              </a:rPr>
              <a:t>i</a:t>
            </a:r>
            <a:r>
              <a:rPr lang="en-US" sz="2400" dirty="0">
                <a:solidFill>
                  <a:schemeClr val="tx1"/>
                </a:solidFill>
              </a:rPr>
              <a:t>) The outcome of </a:t>
            </a:r>
            <a:r>
              <a:rPr lang="en-US" sz="2400" dirty="0" smtClean="0">
                <a:solidFill>
                  <a:schemeClr val="tx1"/>
                </a:solidFill>
              </a:rPr>
              <a:t>x ?</a:t>
            </a:r>
            <a:r>
              <a:rPr lang="en-US" sz="2400" baseline="-10000" dirty="0" smtClean="0">
                <a:solidFill>
                  <a:schemeClr val="tx1"/>
                </a:solidFill>
              </a:rPr>
              <a:t>c</a:t>
            </a:r>
            <a:r>
              <a:rPr lang="en-US" sz="2400" dirty="0" smtClean="0">
                <a:solidFill>
                  <a:schemeClr val="tx1"/>
                </a:solidFill>
              </a:rPr>
              <a:t> y </a:t>
            </a:r>
            <a:r>
              <a:rPr lang="en-US" sz="2400" dirty="0">
                <a:solidFill>
                  <a:schemeClr val="tx1"/>
                </a:solidFill>
              </a:rPr>
              <a:t>is unknown yet, i.e., </a:t>
            </a:r>
            <a:r>
              <a:rPr lang="en-US" sz="2400" dirty="0" err="1" smtClean="0">
                <a:solidFill>
                  <a:schemeClr val="tx1"/>
                </a:solidFill>
              </a:rPr>
              <a:t>rlt</a:t>
            </a:r>
            <a:r>
              <a:rPr lang="en-US" sz="2400" dirty="0" smtClean="0">
                <a:solidFill>
                  <a:schemeClr val="tx1"/>
                </a:solidFill>
              </a:rPr>
              <a:t>(x </a:t>
            </a:r>
            <a:r>
              <a:rPr lang="en-US" sz="2400" dirty="0">
                <a:solidFill>
                  <a:schemeClr val="tx1"/>
                </a:solidFill>
              </a:rPr>
              <a:t>?</a:t>
            </a:r>
            <a:r>
              <a:rPr lang="en-US" sz="2400" baseline="-10000" dirty="0">
                <a:solidFill>
                  <a:schemeClr val="tx1"/>
                </a:solidFill>
              </a:rPr>
              <a:t>c</a:t>
            </a:r>
            <a:r>
              <a:rPr lang="en-US" sz="2400" dirty="0">
                <a:solidFill>
                  <a:schemeClr val="tx1"/>
                </a:solidFill>
              </a:rPr>
              <a:t> </a:t>
            </a:r>
            <a:r>
              <a:rPr lang="en-US" sz="2400" dirty="0" smtClean="0">
                <a:solidFill>
                  <a:schemeClr val="tx1"/>
                </a:solidFill>
              </a:rPr>
              <a:t>y</a:t>
            </a:r>
            <a:r>
              <a:rPr lang="en-US" sz="2400" dirty="0">
                <a:solidFill>
                  <a:schemeClr val="tx1"/>
                </a:solidFill>
              </a:rPr>
              <a:t>) </a:t>
            </a:r>
            <a:r>
              <a:rPr lang="en-US" sz="2400" dirty="0" smtClean="0">
                <a:solidFill>
                  <a:schemeClr val="tx1"/>
                </a:solidFill>
                <a:sym typeface="Symbol"/>
              </a:rPr>
              <a:t></a:t>
            </a:r>
            <a:r>
              <a:rPr lang="en-US" sz="2400" dirty="0" smtClean="0">
                <a:solidFill>
                  <a:schemeClr val="tx1"/>
                </a:solidFill>
              </a:rPr>
              <a:t> </a:t>
            </a:r>
            <a:r>
              <a:rPr lang="en-US" sz="2400" dirty="0">
                <a:solidFill>
                  <a:schemeClr val="tx1"/>
                </a:solidFill>
              </a:rPr>
              <a:t>R</a:t>
            </a:r>
            <a:r>
              <a:rPr lang="en-US" sz="2400" baseline="40000" dirty="0">
                <a:solidFill>
                  <a:schemeClr val="tx1"/>
                </a:solidFill>
              </a:rPr>
              <a:t>+</a:t>
            </a:r>
            <a:r>
              <a:rPr lang="en-US" sz="2400" dirty="0">
                <a:solidFill>
                  <a:schemeClr val="tx1"/>
                </a:solidFill>
              </a:rPr>
              <a:t>(Q</a:t>
            </a:r>
            <a:r>
              <a:rPr lang="en-US" sz="2400" dirty="0" smtClean="0">
                <a:solidFill>
                  <a:schemeClr val="tx1"/>
                </a:solidFill>
              </a:rPr>
              <a:t>)</a:t>
            </a:r>
            <a:endParaRPr lang="en-US" sz="2400" dirty="0">
              <a:solidFill>
                <a:schemeClr val="tx1"/>
              </a:solidFill>
            </a:endParaRPr>
          </a:p>
          <a:p>
            <a:pPr lvl="1"/>
            <a:r>
              <a:rPr lang="en-US" sz="2400" dirty="0" smtClean="0">
                <a:solidFill>
                  <a:schemeClr val="tx1"/>
                </a:solidFill>
              </a:rPr>
              <a:t>(ii) x </a:t>
            </a:r>
            <a:r>
              <a:rPr lang="en-US" sz="2400" dirty="0" smtClean="0">
                <a:solidFill>
                  <a:schemeClr val="tx1"/>
                </a:solidFill>
                <a:sym typeface="Symbol"/>
              </a:rPr>
              <a:t> </a:t>
            </a:r>
            <a:r>
              <a:rPr lang="en-US" sz="2400" dirty="0" smtClean="0">
                <a:solidFill>
                  <a:schemeClr val="tx1"/>
                </a:solidFill>
              </a:rPr>
              <a:t>O? </a:t>
            </a:r>
          </a:p>
          <a:p>
            <a:pPr lvl="1"/>
            <a:r>
              <a:rPr lang="en-US" sz="2400" dirty="0" smtClean="0">
                <a:solidFill>
                  <a:schemeClr val="tx1"/>
                </a:solidFill>
              </a:rPr>
              <a:t>(</a:t>
            </a:r>
            <a:r>
              <a:rPr lang="en-US" sz="2400" dirty="0">
                <a:solidFill>
                  <a:schemeClr val="tx1"/>
                </a:solidFill>
              </a:rPr>
              <a:t>iii) Based on R+(Q), </a:t>
            </a:r>
            <a:r>
              <a:rPr lang="en-US" sz="2400" dirty="0" smtClean="0">
                <a:solidFill>
                  <a:schemeClr val="tx1"/>
                </a:solidFill>
              </a:rPr>
              <a:t>y ≻ x is not ruled out </a:t>
            </a:r>
            <a:r>
              <a:rPr lang="en-US" sz="2400" dirty="0">
                <a:solidFill>
                  <a:schemeClr val="tx1"/>
                </a:solidFill>
              </a:rPr>
              <a:t>yet</a:t>
            </a:r>
            <a:r>
              <a:rPr lang="en-US" sz="2400" dirty="0" smtClean="0">
                <a:solidFill>
                  <a:schemeClr val="tx1"/>
                </a:solidFill>
              </a:rPr>
              <a:t>.</a:t>
            </a:r>
            <a:r>
              <a:rPr lang="en-US" sz="2400" dirty="0"/>
              <a:t> </a:t>
            </a:r>
            <a:r>
              <a:rPr lang="en-US" sz="2400" dirty="0" smtClean="0"/>
              <a:t>   </a:t>
            </a:r>
          </a:p>
          <a:p>
            <a:pPr lvl="1"/>
            <a:endParaRPr lang="en-US" sz="2400" dirty="0">
              <a:solidFill>
                <a:schemeClr val="tx1"/>
              </a:solidFill>
            </a:endParaRPr>
          </a:p>
          <a:p>
            <a:pPr lvl="1"/>
            <a:r>
              <a:rPr lang="en-US" sz="2400" dirty="0" smtClean="0">
                <a:solidFill>
                  <a:schemeClr val="tx1"/>
                </a:solidFill>
              </a:rPr>
              <a:t>How to </a:t>
            </a:r>
            <a:r>
              <a:rPr lang="en-US" sz="2400" dirty="0"/>
              <a:t>rule out y ≻ x ?  </a:t>
            </a:r>
            <a:endParaRPr lang="en-US" sz="2400" dirty="0" smtClean="0">
              <a:solidFill>
                <a:schemeClr val="tx1"/>
              </a:solidFill>
            </a:endParaRPr>
          </a:p>
          <a:p>
            <a:pPr lvl="1"/>
            <a:r>
              <a:rPr lang="en-US" sz="2400" dirty="0" smtClean="0">
                <a:solidFill>
                  <a:schemeClr val="tx1"/>
                </a:solidFill>
              </a:rPr>
              <a:t>∃</a:t>
            </a:r>
            <a:r>
              <a:rPr lang="en-US" sz="2400" dirty="0" err="1" smtClean="0">
                <a:solidFill>
                  <a:schemeClr val="tx1"/>
                </a:solidFill>
              </a:rPr>
              <a:t>c</a:t>
            </a:r>
            <a:r>
              <a:rPr lang="en-US" sz="2400" dirty="0" err="1" smtClean="0">
                <a:solidFill>
                  <a:schemeClr val="tx1"/>
                </a:solidFill>
                <a:sym typeface="Symbol"/>
              </a:rPr>
              <a:t></a:t>
            </a:r>
            <a:r>
              <a:rPr lang="en-US" sz="2400" dirty="0" err="1" smtClean="0">
                <a:solidFill>
                  <a:schemeClr val="tx1"/>
                </a:solidFill>
              </a:rPr>
              <a:t>C</a:t>
            </a:r>
            <a:r>
              <a:rPr lang="en-US" sz="2400" dirty="0" smtClean="0">
                <a:solidFill>
                  <a:schemeClr val="tx1"/>
                </a:solidFill>
              </a:rPr>
              <a:t> </a:t>
            </a:r>
            <a:r>
              <a:rPr lang="en-US" sz="2400" dirty="0">
                <a:solidFill>
                  <a:schemeClr val="tx1"/>
                </a:solidFill>
              </a:rPr>
              <a:t>such that </a:t>
            </a:r>
            <a:r>
              <a:rPr lang="en-US" sz="2400" dirty="0" smtClean="0">
                <a:solidFill>
                  <a:schemeClr val="tx1"/>
                </a:solidFill>
              </a:rPr>
              <a:t>x ≻</a:t>
            </a:r>
            <a:r>
              <a:rPr lang="en-US" sz="2400" baseline="-10000" dirty="0" smtClean="0">
                <a:solidFill>
                  <a:schemeClr val="tx1"/>
                </a:solidFill>
              </a:rPr>
              <a:t>c</a:t>
            </a:r>
            <a:r>
              <a:rPr lang="en-US" sz="2400" dirty="0" smtClean="0">
                <a:solidFill>
                  <a:schemeClr val="tx1"/>
                </a:solidFill>
              </a:rPr>
              <a:t> y </a:t>
            </a:r>
            <a:r>
              <a:rPr lang="en-US" sz="2400" dirty="0">
                <a:solidFill>
                  <a:schemeClr val="tx1"/>
                </a:solidFill>
                <a:sym typeface="Symbol"/>
              </a:rPr>
              <a:t> </a:t>
            </a:r>
            <a:r>
              <a:rPr lang="en-US" sz="2400" dirty="0" smtClean="0">
                <a:solidFill>
                  <a:schemeClr val="tx1"/>
                </a:solidFill>
              </a:rPr>
              <a:t>R</a:t>
            </a:r>
            <a:r>
              <a:rPr lang="en-US" sz="2400" baseline="40000" dirty="0">
                <a:solidFill>
                  <a:schemeClr val="tx1"/>
                </a:solidFill>
              </a:rPr>
              <a:t>+</a:t>
            </a:r>
            <a:r>
              <a:rPr lang="en-US" sz="2400" dirty="0">
                <a:solidFill>
                  <a:schemeClr val="tx1"/>
                </a:solidFill>
              </a:rPr>
              <a:t>(Q</a:t>
            </a:r>
            <a:r>
              <a:rPr lang="en-US" sz="2400" dirty="0" smtClean="0">
                <a:solidFill>
                  <a:schemeClr val="tx1"/>
                </a:solidFill>
              </a:rPr>
              <a:t>) </a:t>
            </a:r>
            <a:r>
              <a:rPr lang="en-US" sz="2400" dirty="0" smtClean="0">
                <a:solidFill>
                  <a:schemeClr val="tx1"/>
                </a:solidFill>
                <a:sym typeface="Symbol"/>
              </a:rPr>
              <a:t> </a:t>
            </a:r>
            <a:r>
              <a:rPr lang="en-US" sz="2400" dirty="0" err="1" smtClean="0">
                <a:solidFill>
                  <a:schemeClr val="tx1"/>
                </a:solidFill>
              </a:rPr>
              <a:t>y</a:t>
            </a:r>
            <a:r>
              <a:rPr lang="en-US" sz="2400" dirty="0" err="1">
                <a:solidFill>
                  <a:schemeClr val="tx1"/>
                </a:solidFill>
              </a:rPr>
              <a:t>⊁</a:t>
            </a:r>
            <a:r>
              <a:rPr lang="en-US" sz="2400" dirty="0" err="1" smtClean="0">
                <a:solidFill>
                  <a:schemeClr val="tx1"/>
                </a:solidFill>
              </a:rPr>
              <a:t>x</a:t>
            </a:r>
            <a:endParaRPr lang="en-US" sz="2400" dirty="0" smtClean="0">
              <a:solidFill>
                <a:schemeClr val="tx1"/>
              </a:solidFill>
            </a:endParaRPr>
          </a:p>
        </p:txBody>
      </p:sp>
    </p:spTree>
    <p:extLst>
      <p:ext uri="{BB962C8B-B14F-4D97-AF65-F5344CB8AC3E}">
        <p14:creationId xmlns:p14="http://schemas.microsoft.com/office/powerpoint/2010/main" val="17359498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solidFill>
                  <a:srgbClr val="0064B1"/>
                </a:solidFill>
              </a:rPr>
              <a:t>Only Choosing from Candidate Questions</a:t>
            </a:r>
            <a:endParaRPr lang="en-US" sz="3600" dirty="0">
              <a:solidFill>
                <a:srgbClr val="0064B1"/>
              </a:solidFill>
            </a:endParaRPr>
          </a:p>
        </p:txBody>
      </p:sp>
      <p:sp>
        <p:nvSpPr>
          <p:cNvPr id="3" name="Text Placeholder 2"/>
          <p:cNvSpPr>
            <a:spLocks noGrp="1"/>
          </p:cNvSpPr>
          <p:nvPr>
            <p:ph type="body" sz="quarter" idx="10"/>
          </p:nvPr>
        </p:nvSpPr>
        <p:spPr>
          <a:xfrm>
            <a:off x="389436" y="894522"/>
            <a:ext cx="8363938" cy="2702278"/>
          </a:xfrm>
        </p:spPr>
        <p:txBody>
          <a:bodyPr/>
          <a:lstStyle/>
          <a:p>
            <a:pPr lvl="1"/>
            <a:r>
              <a:rPr lang="en-US" sz="3200" dirty="0" smtClean="0">
                <a:solidFill>
                  <a:srgbClr val="F58026"/>
                </a:solidFill>
              </a:rPr>
              <a:t>Sufficient</a:t>
            </a:r>
            <a:endParaRPr lang="en-US" sz="3200" dirty="0">
              <a:solidFill>
                <a:srgbClr val="F58026"/>
              </a:solidFill>
            </a:endParaRPr>
          </a:p>
          <a:p>
            <a:pPr lvl="1"/>
            <a:r>
              <a:rPr lang="en-US" sz="2400" dirty="0" smtClean="0">
                <a:solidFill>
                  <a:schemeClr val="accent5">
                    <a:lumMod val="75000"/>
                  </a:schemeClr>
                </a:solidFill>
              </a:rPr>
              <a:t>Property 2:  </a:t>
            </a:r>
            <a:r>
              <a:rPr lang="en-US" sz="2400" dirty="0" err="1" smtClean="0">
                <a:solidFill>
                  <a:schemeClr val="tx1"/>
                </a:solidFill>
              </a:rPr>
              <a:t>Qcan</a:t>
            </a:r>
            <a:r>
              <a:rPr lang="en-US" sz="2400" dirty="0" smtClean="0">
                <a:solidFill>
                  <a:schemeClr val="tx1"/>
                </a:solidFill>
              </a:rPr>
              <a:t> </a:t>
            </a:r>
            <a:r>
              <a:rPr lang="en-US" sz="2400" dirty="0">
                <a:solidFill>
                  <a:schemeClr val="tx1"/>
                </a:solidFill>
              </a:rPr>
              <a:t>= </a:t>
            </a:r>
            <a:r>
              <a:rPr lang="en-US" sz="2400" dirty="0" smtClean="0">
                <a:solidFill>
                  <a:schemeClr val="tx1"/>
                </a:solidFill>
                <a:sym typeface="Symbol"/>
              </a:rPr>
              <a:t> </a:t>
            </a:r>
            <a:r>
              <a:rPr lang="en-US" sz="2400" dirty="0" smtClean="0">
                <a:solidFill>
                  <a:schemeClr val="tx1"/>
                </a:solidFill>
              </a:rPr>
              <a:t>  </a:t>
            </a:r>
            <a:r>
              <a:rPr lang="en-US" sz="2400" dirty="0" smtClean="0">
                <a:solidFill>
                  <a:schemeClr val="tx1"/>
                </a:solidFill>
                <a:sym typeface="Symbol"/>
              </a:rPr>
              <a:t>  </a:t>
            </a:r>
            <a:r>
              <a:rPr lang="en-US" sz="2400" dirty="0" smtClean="0">
                <a:solidFill>
                  <a:schemeClr val="tx1"/>
                </a:solidFill>
              </a:rPr>
              <a:t> </a:t>
            </a:r>
            <a:r>
              <a:rPr lang="en-US" sz="2400" dirty="0">
                <a:solidFill>
                  <a:schemeClr val="tx1"/>
                </a:solidFill>
              </a:rPr>
              <a:t>O? = </a:t>
            </a:r>
            <a:r>
              <a:rPr lang="en-US" sz="2400" dirty="0" smtClean="0">
                <a:solidFill>
                  <a:schemeClr val="tx1"/>
                </a:solidFill>
                <a:sym typeface="Symbol"/>
              </a:rPr>
              <a:t></a:t>
            </a:r>
          </a:p>
          <a:p>
            <a:pPr lvl="1"/>
            <a:endParaRPr lang="en-US" sz="2400" dirty="0">
              <a:solidFill>
                <a:schemeClr val="tx1"/>
              </a:solidFill>
            </a:endParaRPr>
          </a:p>
          <a:p>
            <a:pPr lvl="1"/>
            <a:r>
              <a:rPr lang="en-US" sz="3200" dirty="0" smtClean="0">
                <a:solidFill>
                  <a:srgbClr val="F58026"/>
                </a:solidFill>
              </a:rPr>
              <a:t>Efficient</a:t>
            </a:r>
          </a:p>
          <a:p>
            <a:pPr lvl="1"/>
            <a:r>
              <a:rPr lang="en-US" sz="2400" dirty="0" smtClean="0">
                <a:solidFill>
                  <a:schemeClr val="accent5">
                    <a:lumMod val="75000"/>
                  </a:schemeClr>
                </a:solidFill>
              </a:rPr>
              <a:t>Theorem 1: </a:t>
            </a:r>
            <a:r>
              <a:rPr lang="en-US" sz="2400" dirty="0" smtClean="0"/>
              <a:t>If Q contains non-candidate questions, there exists a shorter or equally long sequence Q’ without non-candidate questions such that Q’ finds at least all dominated objects found by Q. </a:t>
            </a:r>
          </a:p>
        </p:txBody>
      </p:sp>
    </p:spTree>
    <p:extLst>
      <p:ext uri="{BB962C8B-B14F-4D97-AF65-F5344CB8AC3E}">
        <p14:creationId xmlns:p14="http://schemas.microsoft.com/office/powerpoint/2010/main" val="1440185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Macro-ordering, Micro-ordering</a:t>
            </a:r>
            <a:endParaRPr lang="en-US" dirty="0">
              <a:solidFill>
                <a:srgbClr val="0064B1"/>
              </a:solidFill>
            </a:endParaRPr>
          </a:p>
        </p:txBody>
      </p:sp>
      <p:sp>
        <p:nvSpPr>
          <p:cNvPr id="3" name="Text Placeholder 2"/>
          <p:cNvSpPr>
            <a:spLocks noGrp="1"/>
          </p:cNvSpPr>
          <p:nvPr>
            <p:ph type="body" sz="quarter" idx="10"/>
          </p:nvPr>
        </p:nvSpPr>
        <p:spPr>
          <a:xfrm>
            <a:off x="389436" y="1064648"/>
            <a:ext cx="8363938" cy="3464025"/>
          </a:xfrm>
        </p:spPr>
        <p:txBody>
          <a:bodyPr/>
          <a:lstStyle/>
          <a:p>
            <a:pPr lvl="1">
              <a:spcAft>
                <a:spcPts val="675"/>
              </a:spcAft>
              <a:tabLst/>
            </a:pPr>
            <a:r>
              <a:rPr lang="en-US" sz="2800" dirty="0" smtClean="0">
                <a:solidFill>
                  <a:srgbClr val="F58026"/>
                </a:solidFill>
              </a:rPr>
              <a:t>Both guided by the </a:t>
            </a:r>
            <a:r>
              <a:rPr lang="en-US" sz="2800" dirty="0">
                <a:solidFill>
                  <a:srgbClr val="F58026"/>
                </a:solidFill>
              </a:rPr>
              <a:t>overriding </a:t>
            </a:r>
            <a:r>
              <a:rPr lang="en-US" sz="2800" dirty="0" smtClean="0">
                <a:solidFill>
                  <a:srgbClr val="F58026"/>
                </a:solidFill>
              </a:rPr>
              <a:t>principle</a:t>
            </a:r>
            <a:endParaRPr lang="en-US" dirty="0" smtClean="0">
              <a:solidFill>
                <a:srgbClr val="F58026"/>
              </a:solidFill>
            </a:endParaRPr>
          </a:p>
          <a:p>
            <a:r>
              <a:rPr lang="en-US" sz="2800" dirty="0" smtClean="0">
                <a:solidFill>
                  <a:srgbClr val="F58026"/>
                </a:solidFill>
              </a:rPr>
              <a:t>Macro-ordering</a:t>
            </a:r>
            <a:r>
              <a:rPr lang="en-US" sz="2000" dirty="0">
                <a:solidFill>
                  <a:schemeClr val="tx1"/>
                </a:solidFill>
              </a:rPr>
              <a:t>:</a:t>
            </a:r>
            <a:r>
              <a:rPr lang="en-US" sz="2000" dirty="0" smtClean="0">
                <a:solidFill>
                  <a:schemeClr val="tx1"/>
                </a:solidFill>
              </a:rPr>
              <a:t> When available</a:t>
            </a:r>
            <a:r>
              <a:rPr lang="en-US" sz="2000" dirty="0">
                <a:solidFill>
                  <a:schemeClr val="tx1"/>
                </a:solidFill>
              </a:rPr>
              <a:t>, we choose a candidate question x ?</a:t>
            </a:r>
            <a:r>
              <a:rPr lang="en-US" sz="2000" baseline="-10000" dirty="0">
                <a:solidFill>
                  <a:schemeClr val="tx1"/>
                </a:solidFill>
              </a:rPr>
              <a:t>c</a:t>
            </a:r>
            <a:r>
              <a:rPr lang="en-US" sz="2000" dirty="0">
                <a:solidFill>
                  <a:schemeClr val="tx1"/>
                </a:solidFill>
              </a:rPr>
              <a:t> y </a:t>
            </a:r>
            <a:r>
              <a:rPr lang="en-US" sz="2000" dirty="0" smtClean="0">
                <a:solidFill>
                  <a:schemeClr val="tx1"/>
                </a:solidFill>
              </a:rPr>
              <a:t>such that y </a:t>
            </a:r>
            <a:r>
              <a:rPr lang="en-US" sz="2000" dirty="0" smtClean="0">
                <a:solidFill>
                  <a:schemeClr val="tx1"/>
                </a:solidFill>
                <a:sym typeface="Symbol"/>
              </a:rPr>
              <a:t> </a:t>
            </a:r>
            <a:r>
              <a:rPr lang="en-US" sz="2000" dirty="0" smtClean="0">
                <a:solidFill>
                  <a:schemeClr val="tx1"/>
                </a:solidFill>
              </a:rPr>
              <a:t>O</a:t>
            </a:r>
            <a:r>
              <a:rPr lang="en-US" sz="2000" baseline="-25000" dirty="0" smtClean="0">
                <a:solidFill>
                  <a:schemeClr val="tx1"/>
                </a:solidFill>
              </a:rPr>
              <a:t>×</a:t>
            </a:r>
          </a:p>
          <a:p>
            <a:r>
              <a:rPr lang="en-US" sz="2800" dirty="0" smtClean="0">
                <a:solidFill>
                  <a:srgbClr val="F58026"/>
                </a:solidFill>
              </a:rPr>
              <a:t>Micro-ordering</a:t>
            </a:r>
            <a:r>
              <a:rPr lang="en-US" sz="2000" dirty="0" smtClean="0">
                <a:solidFill>
                  <a:schemeClr val="tx1"/>
                </a:solidFill>
              </a:rPr>
              <a:t>: Several question ordering heuristics:  </a:t>
            </a:r>
          </a:p>
          <a:p>
            <a:pPr marL="731520" lvl="5" indent="-342900">
              <a:buFont typeface="Courier New" panose="02070309020205020404" pitchFamily="49" charset="0"/>
              <a:buChar char="o"/>
            </a:pPr>
            <a:r>
              <a:rPr lang="en-US" sz="2000" dirty="0" smtClean="0">
                <a:solidFill>
                  <a:srgbClr val="0064B1"/>
                </a:solidFill>
                <a:latin typeface="Garamond" panose="02020404030301010803" pitchFamily="18" charset="0"/>
              </a:rPr>
              <a:t>Random Question (</a:t>
            </a:r>
            <a:r>
              <a:rPr lang="en-US" sz="2000" dirty="0" err="1" smtClean="0">
                <a:solidFill>
                  <a:srgbClr val="0064B1"/>
                </a:solidFill>
                <a:latin typeface="Garamond" panose="02020404030301010803" pitchFamily="18" charset="0"/>
              </a:rPr>
              <a:t>RandomQ</a:t>
            </a:r>
            <a:r>
              <a:rPr lang="en-US" sz="2000" dirty="0" smtClean="0">
                <a:solidFill>
                  <a:srgbClr val="0064B1"/>
                </a:solidFill>
                <a:latin typeface="Garamond" panose="02020404030301010803" pitchFamily="18" charset="0"/>
              </a:rPr>
              <a:t>): </a:t>
            </a:r>
            <a:r>
              <a:rPr lang="en-US" sz="2000" dirty="0" smtClean="0">
                <a:solidFill>
                  <a:schemeClr val="tx1"/>
                </a:solidFill>
                <a:latin typeface="Garamond" panose="02020404030301010803" pitchFamily="18" charset="0"/>
              </a:rPr>
              <a:t>randomly choose a candidat</a:t>
            </a:r>
            <a:r>
              <a:rPr lang="en-US" sz="2000" dirty="0" smtClean="0">
                <a:latin typeface="Garamond" panose="02020404030301010803" pitchFamily="18" charset="0"/>
              </a:rPr>
              <a:t>e question </a:t>
            </a:r>
            <a:r>
              <a:rPr lang="en-US" sz="2000" dirty="0">
                <a:latin typeface="Garamond" panose="02020404030301010803" pitchFamily="18" charset="0"/>
              </a:rPr>
              <a:t>x ?</a:t>
            </a:r>
            <a:r>
              <a:rPr lang="en-US" sz="2000" baseline="-10000" dirty="0">
                <a:latin typeface="Garamond" panose="02020404030301010803" pitchFamily="18" charset="0"/>
              </a:rPr>
              <a:t>c</a:t>
            </a:r>
            <a:r>
              <a:rPr lang="en-US" sz="2000" dirty="0">
                <a:latin typeface="Garamond" panose="02020404030301010803" pitchFamily="18" charset="0"/>
              </a:rPr>
              <a:t> y </a:t>
            </a:r>
            <a:endParaRPr lang="en-US" sz="2000" dirty="0" smtClean="0">
              <a:latin typeface="Garamond" panose="02020404030301010803" pitchFamily="18" charset="0"/>
            </a:endParaRPr>
          </a:p>
          <a:p>
            <a:pPr marL="731520" lvl="5" indent="-342900">
              <a:buFont typeface="Courier New" panose="02070309020205020404" pitchFamily="49" charset="0"/>
              <a:buChar char="o"/>
            </a:pPr>
            <a:r>
              <a:rPr lang="en-US" sz="2000" dirty="0" smtClean="0">
                <a:solidFill>
                  <a:srgbClr val="0064B1"/>
                </a:solidFill>
                <a:latin typeface="Garamond" panose="02020404030301010803" pitchFamily="18" charset="0"/>
              </a:rPr>
              <a:t>Random Pair (</a:t>
            </a:r>
            <a:r>
              <a:rPr lang="en-US" sz="2000" dirty="0" err="1" smtClean="0">
                <a:solidFill>
                  <a:srgbClr val="0064B1"/>
                </a:solidFill>
                <a:latin typeface="Garamond" panose="02020404030301010803" pitchFamily="18" charset="0"/>
              </a:rPr>
              <a:t>RandomP</a:t>
            </a:r>
            <a:r>
              <a:rPr lang="en-US" sz="2000" dirty="0" smtClean="0">
                <a:solidFill>
                  <a:srgbClr val="0064B1"/>
                </a:solidFill>
                <a:latin typeface="Garamond" panose="02020404030301010803" pitchFamily="18" charset="0"/>
              </a:rPr>
              <a:t>): </a:t>
            </a:r>
            <a:r>
              <a:rPr lang="en-US" sz="2000" dirty="0" smtClean="0">
                <a:solidFill>
                  <a:schemeClr val="tx1"/>
                </a:solidFill>
                <a:latin typeface="Garamond" panose="02020404030301010803" pitchFamily="18" charset="0"/>
              </a:rPr>
              <a:t>randomly choose a candidate question</a:t>
            </a:r>
            <a:r>
              <a:rPr lang="en-US" sz="2000" dirty="0">
                <a:latin typeface="Garamond" panose="02020404030301010803" pitchFamily="18" charset="0"/>
              </a:rPr>
              <a:t> x ?</a:t>
            </a:r>
            <a:r>
              <a:rPr lang="en-US" sz="2000" baseline="-10000" dirty="0">
                <a:latin typeface="Garamond" panose="02020404030301010803" pitchFamily="18" charset="0"/>
              </a:rPr>
              <a:t>c</a:t>
            </a:r>
            <a:r>
              <a:rPr lang="en-US" sz="2000" dirty="0">
                <a:latin typeface="Garamond" panose="02020404030301010803" pitchFamily="18" charset="0"/>
              </a:rPr>
              <a:t> </a:t>
            </a:r>
            <a:r>
              <a:rPr lang="en-US" sz="2000" dirty="0" smtClean="0">
                <a:latin typeface="Garamond" panose="02020404030301010803" pitchFamily="18" charset="0"/>
              </a:rPr>
              <a:t>y</a:t>
            </a:r>
            <a:r>
              <a:rPr lang="en-US" sz="2000" dirty="0" smtClean="0">
                <a:solidFill>
                  <a:schemeClr val="tx1"/>
                </a:solidFill>
                <a:latin typeface="Garamond" panose="02020404030301010803" pitchFamily="18" charset="0"/>
              </a:rPr>
              <a:t>, continue to finish all remaining candidate questions between x and y.</a:t>
            </a:r>
          </a:p>
          <a:p>
            <a:pPr marL="731520" lvl="5" indent="-342900">
              <a:buFont typeface="Courier New" panose="02070309020205020404" pitchFamily="49" charset="0"/>
              <a:buChar char="o"/>
            </a:pPr>
            <a:r>
              <a:rPr lang="en-US" sz="2000" dirty="0" smtClean="0">
                <a:solidFill>
                  <a:srgbClr val="0064B1"/>
                </a:solidFill>
                <a:latin typeface="Garamond" panose="02020404030301010803" pitchFamily="18" charset="0"/>
              </a:rPr>
              <a:t>Fewest Remaining Questions (FRQ): </a:t>
            </a:r>
            <a:r>
              <a:rPr lang="en-US" sz="2000" dirty="0" smtClean="0">
                <a:solidFill>
                  <a:schemeClr val="tx1"/>
                </a:solidFill>
                <a:latin typeface="Garamond" panose="02020404030301010803" pitchFamily="18" charset="0"/>
              </a:rPr>
              <a:t>Choose a pair with the fewest remaining questions. Ties are broken based on how many objects are better/worse than x and y on </a:t>
            </a:r>
            <a:r>
              <a:rPr lang="en-US" sz="2000" dirty="0" smtClean="0">
                <a:latin typeface="Garamond" panose="02020404030301010803" pitchFamily="18" charset="0"/>
              </a:rPr>
              <a:t>the criterion. </a:t>
            </a:r>
            <a:endParaRPr lang="en-US" sz="2000" dirty="0" smtClean="0">
              <a:solidFill>
                <a:schemeClr val="tx1"/>
              </a:solidFill>
              <a:latin typeface="Garamond" panose="02020404030301010803" pitchFamily="18" charset="0"/>
            </a:endParaRPr>
          </a:p>
        </p:txBody>
      </p:sp>
    </p:spTree>
    <p:extLst>
      <p:ext uri="{BB962C8B-B14F-4D97-AF65-F5344CB8AC3E}">
        <p14:creationId xmlns:p14="http://schemas.microsoft.com/office/powerpoint/2010/main" val="39347403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615425"/>
          </a:xfrm>
        </p:spPr>
        <p:txBody>
          <a:bodyPr/>
          <a:lstStyle/>
          <a:p>
            <a:r>
              <a:rPr lang="en-US" sz="4400" dirty="0" smtClean="0">
                <a:solidFill>
                  <a:srgbClr val="0064B1"/>
                </a:solidFill>
              </a:rPr>
              <a:t>Experiments by Simulation</a:t>
            </a:r>
            <a:endParaRPr lang="en-US" sz="4400" dirty="0">
              <a:solidFill>
                <a:srgbClr val="0064B1"/>
              </a:solidFill>
            </a:endParaRPr>
          </a:p>
        </p:txBody>
      </p:sp>
      <p:sp>
        <p:nvSpPr>
          <p:cNvPr id="3" name="Text Placeholder 2"/>
          <p:cNvSpPr>
            <a:spLocks noGrp="1"/>
          </p:cNvSpPr>
          <p:nvPr>
            <p:ph type="body" sz="quarter" idx="10"/>
          </p:nvPr>
        </p:nvSpPr>
        <p:spPr>
          <a:xfrm>
            <a:off x="389436" y="1647825"/>
            <a:ext cx="8363938" cy="2118529"/>
          </a:xfrm>
        </p:spPr>
        <p:txBody>
          <a:bodyPr/>
          <a:lstStyle/>
          <a:p>
            <a:pPr marL="342900" indent="-342900">
              <a:buFont typeface="Courier New" panose="02070309020205020404" pitchFamily="49" charset="0"/>
              <a:buChar char="o"/>
            </a:pPr>
            <a:r>
              <a:rPr lang="en-US" sz="2800" dirty="0" smtClean="0">
                <a:solidFill>
                  <a:schemeClr val="tx1"/>
                </a:solidFill>
              </a:rPr>
              <a:t>Used an 10000-tuple NBA dataset that records players’ per-season performance on 10 criteria (points-per-game, …)</a:t>
            </a:r>
          </a:p>
          <a:p>
            <a:endParaRPr lang="en-US" sz="2800" dirty="0" smtClean="0">
              <a:solidFill>
                <a:schemeClr val="tx1"/>
              </a:solidFill>
            </a:endParaRPr>
          </a:p>
          <a:p>
            <a:pPr marL="342900" indent="-342900">
              <a:buFont typeface="Courier New" panose="02070309020205020404" pitchFamily="49" charset="0"/>
              <a:buChar char="o"/>
            </a:pPr>
            <a:r>
              <a:rPr lang="en-US" sz="2800" dirty="0" smtClean="0">
                <a:solidFill>
                  <a:schemeClr val="tx1"/>
                </a:solidFill>
              </a:rPr>
              <a:t>Simulated Partial orders based on players’ performance comparison, with some perturbations. </a:t>
            </a:r>
          </a:p>
        </p:txBody>
      </p:sp>
    </p:spTree>
    <p:extLst>
      <p:ext uri="{BB962C8B-B14F-4D97-AF65-F5344CB8AC3E}">
        <p14:creationId xmlns:p14="http://schemas.microsoft.com/office/powerpoint/2010/main" val="979887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886397"/>
          </a:xfrm>
        </p:spPr>
        <p:txBody>
          <a:bodyPr/>
          <a:lstStyle/>
          <a:p>
            <a:r>
              <a:rPr lang="en-US" sz="3200" dirty="0" smtClean="0">
                <a:solidFill>
                  <a:srgbClr val="0064B1"/>
                </a:solidFill>
              </a:rPr>
              <a:t>Effectiveness </a:t>
            </a:r>
            <a:r>
              <a:rPr lang="en-US" sz="3200" dirty="0">
                <a:solidFill>
                  <a:srgbClr val="0064B1"/>
                </a:solidFill>
              </a:rPr>
              <a:t>of </a:t>
            </a:r>
            <a:r>
              <a:rPr lang="en-US" sz="3200" dirty="0" smtClean="0">
                <a:solidFill>
                  <a:srgbClr val="0064B1"/>
                </a:solidFill>
              </a:rPr>
              <a:t>Candidate Questions </a:t>
            </a:r>
            <a:r>
              <a:rPr lang="en-US" sz="3200" dirty="0">
                <a:solidFill>
                  <a:srgbClr val="0064B1"/>
                </a:solidFill>
              </a:rPr>
              <a:t>and </a:t>
            </a:r>
            <a:r>
              <a:rPr lang="en-US" sz="3200" dirty="0" smtClean="0">
                <a:solidFill>
                  <a:srgbClr val="0064B1"/>
                </a:solidFill>
              </a:rPr>
              <a:t>Macro-Ordering</a:t>
            </a:r>
            <a:endParaRPr lang="en-US" sz="3200" dirty="0">
              <a:solidFill>
                <a:srgbClr val="0064B1"/>
              </a:solidFill>
            </a:endParaRPr>
          </a:p>
        </p:txBody>
      </p:sp>
      <p:pic>
        <p:nvPicPr>
          <p:cNvPr id="4" name="Picture 3"/>
          <p:cNvPicPr>
            <a:picLocks noChangeAspect="1"/>
          </p:cNvPicPr>
          <p:nvPr/>
        </p:nvPicPr>
        <p:blipFill>
          <a:blip r:embed="rId2"/>
          <a:stretch>
            <a:fillRect/>
          </a:stretch>
        </p:blipFill>
        <p:spPr>
          <a:xfrm>
            <a:off x="2175868" y="952500"/>
            <a:ext cx="5891552" cy="4113684"/>
          </a:xfrm>
          <a:prstGeom prst="rect">
            <a:avLst/>
          </a:prstGeom>
        </p:spPr>
      </p:pic>
    </p:spTree>
    <p:extLst>
      <p:ext uri="{BB962C8B-B14F-4D97-AF65-F5344CB8AC3E}">
        <p14:creationId xmlns:p14="http://schemas.microsoft.com/office/powerpoint/2010/main" val="3138657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a:solidFill>
                  <a:srgbClr val="0064B1"/>
                </a:solidFill>
              </a:rPr>
              <a:t>Effectiveness of </a:t>
            </a:r>
            <a:r>
              <a:rPr lang="en-US" dirty="0" smtClean="0">
                <a:solidFill>
                  <a:srgbClr val="0064B1"/>
                </a:solidFill>
              </a:rPr>
              <a:t>Micro-Ordering</a:t>
            </a:r>
            <a:endParaRPr lang="en-US" dirty="0">
              <a:solidFill>
                <a:srgbClr val="0064B1"/>
              </a:solidFill>
            </a:endParaRPr>
          </a:p>
        </p:txBody>
      </p:sp>
      <p:pic>
        <p:nvPicPr>
          <p:cNvPr id="3" name="Picture 2"/>
          <p:cNvPicPr>
            <a:picLocks noChangeAspect="1"/>
          </p:cNvPicPr>
          <p:nvPr/>
        </p:nvPicPr>
        <p:blipFill>
          <a:blip r:embed="rId2"/>
          <a:stretch>
            <a:fillRect/>
          </a:stretch>
        </p:blipFill>
        <p:spPr>
          <a:xfrm>
            <a:off x="1857376" y="915437"/>
            <a:ext cx="6129338" cy="4228063"/>
          </a:xfrm>
          <a:prstGeom prst="rect">
            <a:avLst/>
          </a:prstGeom>
        </p:spPr>
      </p:pic>
    </p:spTree>
    <p:extLst>
      <p:ext uri="{BB962C8B-B14F-4D97-AF65-F5344CB8AC3E}">
        <p14:creationId xmlns:p14="http://schemas.microsoft.com/office/powerpoint/2010/main" val="1164215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solidFill>
                  <a:srgbClr val="0064B1"/>
                </a:solidFill>
              </a:rPr>
              <a:t>Facebook vs. Google</a:t>
            </a:r>
            <a:endParaRPr lang="en-US" dirty="0">
              <a:solidFill>
                <a:srgbClr val="0064B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983" y="855594"/>
            <a:ext cx="4321098" cy="4047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274980" y="4825631"/>
            <a:ext cx="6463747" cy="246221"/>
          </a:xfrm>
          <a:prstGeom prst="rect">
            <a:avLst/>
          </a:prstGeom>
        </p:spPr>
        <p:txBody>
          <a:bodyPr wrap="square">
            <a:spAutoFit/>
          </a:bodyPr>
          <a:lstStyle/>
          <a:p>
            <a:r>
              <a:rPr lang="en-US" sz="1000" dirty="0"/>
              <a:t>http://www.businessinsider.com/facebook-vs-google-best-employer-2013-11</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853" y="855594"/>
            <a:ext cx="4225745" cy="4047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bwMode="auto">
          <a:xfrm>
            <a:off x="4721104" y="1385887"/>
            <a:ext cx="3927597" cy="326231"/>
          </a:xfrm>
          <a:prstGeom prst="rect">
            <a:avLst/>
          </a:prstGeom>
          <a:noFill/>
          <a:ln w="63500">
            <a:solidFill>
              <a:srgbClr val="F5802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339604" y="1481137"/>
            <a:ext cx="3927597" cy="461963"/>
          </a:xfrm>
          <a:prstGeom prst="rect">
            <a:avLst/>
          </a:prstGeom>
          <a:noFill/>
          <a:ln w="63500">
            <a:solidFill>
              <a:srgbClr val="F5802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TextBox 7"/>
          <p:cNvSpPr txBox="1"/>
          <p:nvPr/>
        </p:nvSpPr>
        <p:spPr>
          <a:xfrm>
            <a:off x="3085106" y="4989612"/>
            <a:ext cx="3273332" cy="153888"/>
          </a:xfrm>
          <a:prstGeom prst="rect">
            <a:avLst/>
          </a:prstGeom>
          <a:noFill/>
        </p:spPr>
        <p:txBody>
          <a:bodyPr wrap="none" lIns="0" tIns="0" rIns="0" bIns="0" rtlCol="0">
            <a:spAutoFit/>
          </a:bodyPr>
          <a:lstStyle/>
          <a:p>
            <a:r>
              <a:rPr lang="en-US" sz="1000" dirty="0" smtClean="0">
                <a:latin typeface="Garamond" panose="02020404030301010803" pitchFamily="18" charset="0"/>
              </a:rPr>
              <a:t>©</a:t>
            </a:r>
            <a:r>
              <a:rPr lang="en-US" sz="1000" dirty="0">
                <a:latin typeface="Garamond" panose="02020404030301010803" pitchFamily="18" charset="0"/>
              </a:rPr>
              <a:t>2015 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2448737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03536"/>
          </a:xfrm>
        </p:spPr>
        <p:txBody>
          <a:bodyPr/>
          <a:lstStyle/>
          <a:p>
            <a:r>
              <a:rPr lang="en-US" sz="3600" dirty="0" smtClean="0">
                <a:solidFill>
                  <a:srgbClr val="0064B1"/>
                </a:solidFill>
              </a:rPr>
              <a:t>Experiments using Amazon </a:t>
            </a:r>
            <a:r>
              <a:rPr lang="en-US" sz="3600" dirty="0">
                <a:solidFill>
                  <a:srgbClr val="0064B1"/>
                </a:solidFill>
              </a:rPr>
              <a:t>Mechanical </a:t>
            </a:r>
            <a:r>
              <a:rPr lang="en-US" sz="3600" dirty="0" smtClean="0">
                <a:solidFill>
                  <a:srgbClr val="0064B1"/>
                </a:solidFill>
              </a:rPr>
              <a:t>Turk</a:t>
            </a:r>
            <a:endParaRPr lang="en-US" sz="3600" dirty="0">
              <a:solidFill>
                <a:srgbClr val="0064B1"/>
              </a:solidFill>
            </a:endParaRPr>
          </a:p>
        </p:txBody>
      </p:sp>
      <p:sp>
        <p:nvSpPr>
          <p:cNvPr id="3" name="Text Placeholder 2"/>
          <p:cNvSpPr>
            <a:spLocks noGrp="1"/>
          </p:cNvSpPr>
          <p:nvPr>
            <p:ph type="body" sz="quarter" idx="10"/>
          </p:nvPr>
        </p:nvSpPr>
        <p:spPr>
          <a:xfrm>
            <a:off x="501297" y="895350"/>
            <a:ext cx="8363938" cy="3872201"/>
          </a:xfrm>
        </p:spPr>
        <p:txBody>
          <a:bodyPr/>
          <a:lstStyle/>
          <a:p>
            <a:pPr marL="342900" indent="-342900">
              <a:buFont typeface="Courier New" panose="02070309020205020404" pitchFamily="49" charset="0"/>
              <a:buChar char="o"/>
            </a:pPr>
            <a:r>
              <a:rPr lang="en-US" sz="2400" dirty="0" smtClean="0">
                <a:solidFill>
                  <a:schemeClr val="tx1"/>
                </a:solidFill>
              </a:rPr>
              <a:t>Compare 100 photos of UT-Arlington campus, by color, sharpness, landscape.  </a:t>
            </a:r>
            <a:endParaRPr lang="en-US" sz="2400" dirty="0">
              <a:solidFill>
                <a:schemeClr val="tx1"/>
              </a:solidFill>
            </a:endParaRPr>
          </a:p>
          <a:p>
            <a:pPr marL="342900" indent="-342900">
              <a:buFont typeface="Courier New" panose="02070309020205020404" pitchFamily="49" charset="0"/>
              <a:buChar char="o"/>
            </a:pPr>
            <a:endParaRPr lang="en-US" sz="2400" dirty="0" smtClean="0">
              <a:solidFill>
                <a:schemeClr val="tx1"/>
              </a:solidFill>
            </a:endParaRPr>
          </a:p>
          <a:p>
            <a:pPr marL="342900" indent="-342900">
              <a:buFont typeface="Courier New" panose="02070309020205020404" pitchFamily="49" charset="0"/>
              <a:buChar char="o"/>
            </a:pPr>
            <a:r>
              <a:rPr lang="en-US" sz="2400" dirty="0" smtClean="0">
                <a:solidFill>
                  <a:schemeClr val="tx1"/>
                </a:solidFill>
              </a:rPr>
              <a:t>All </a:t>
            </a:r>
            <a:r>
              <a:rPr lang="en-US" sz="2400" dirty="0">
                <a:solidFill>
                  <a:schemeClr val="tx1"/>
                </a:solidFill>
              </a:rPr>
              <a:t>14, 850 possible pairwise questions were </a:t>
            </a:r>
            <a:r>
              <a:rPr lang="en-US" sz="2400" dirty="0" smtClean="0">
                <a:solidFill>
                  <a:schemeClr val="tx1"/>
                </a:solidFill>
              </a:rPr>
              <a:t>partitioned into </a:t>
            </a:r>
            <a:r>
              <a:rPr lang="en-US" sz="2400" dirty="0">
                <a:solidFill>
                  <a:schemeClr val="tx1"/>
                </a:solidFill>
              </a:rPr>
              <a:t>1, 650 tasks, each containing 9 questions on a criterion</a:t>
            </a:r>
            <a:r>
              <a:rPr lang="en-US" sz="2400" dirty="0" smtClean="0">
                <a:solidFill>
                  <a:schemeClr val="tx1"/>
                </a:solidFill>
              </a:rPr>
              <a:t>.</a:t>
            </a:r>
          </a:p>
          <a:p>
            <a:pPr marL="342900" indent="-342900">
              <a:buFont typeface="Courier New" panose="02070309020205020404" pitchFamily="49" charset="0"/>
              <a:buChar char="o"/>
            </a:pPr>
            <a:endParaRPr lang="en-US" sz="2400" dirty="0">
              <a:solidFill>
                <a:schemeClr val="tx1"/>
              </a:solidFill>
            </a:endParaRPr>
          </a:p>
          <a:p>
            <a:pPr marL="342900" indent="-342900">
              <a:buFont typeface="Courier New" panose="02070309020205020404" pitchFamily="49" charset="0"/>
              <a:buChar char="o"/>
            </a:pPr>
            <a:r>
              <a:rPr lang="en-US" sz="2400" dirty="0" smtClean="0">
                <a:solidFill>
                  <a:schemeClr val="tx1"/>
                </a:solidFill>
              </a:rPr>
              <a:t>Worker qualification: </a:t>
            </a:r>
          </a:p>
          <a:p>
            <a:pPr marL="514350" indent="-514350">
              <a:buFont typeface="Wingdings" panose="05000000000000000000" pitchFamily="2" charset="2"/>
              <a:buChar char="q"/>
            </a:pPr>
            <a:r>
              <a:rPr lang="en-US" sz="2400" dirty="0">
                <a:solidFill>
                  <a:schemeClr val="tx1"/>
                </a:solidFill>
              </a:rPr>
              <a:t>responded to at least 100 HITs </a:t>
            </a:r>
            <a:r>
              <a:rPr lang="en-US" sz="2400" dirty="0" smtClean="0">
                <a:solidFill>
                  <a:schemeClr val="tx1"/>
                </a:solidFill>
              </a:rPr>
              <a:t>before </a:t>
            </a:r>
            <a:r>
              <a:rPr lang="en-US" sz="2400" dirty="0">
                <a:solidFill>
                  <a:schemeClr val="tx1"/>
                </a:solidFill>
              </a:rPr>
              <a:t>with at least 90% approval </a:t>
            </a:r>
            <a:r>
              <a:rPr lang="en-US" sz="2400" dirty="0" smtClean="0">
                <a:solidFill>
                  <a:schemeClr val="tx1"/>
                </a:solidFill>
              </a:rPr>
              <a:t>rate</a:t>
            </a:r>
          </a:p>
          <a:p>
            <a:pPr marL="514350" indent="-514350">
              <a:buFont typeface="Wingdings" panose="05000000000000000000" pitchFamily="2" charset="2"/>
              <a:buChar char="q"/>
            </a:pPr>
            <a:r>
              <a:rPr lang="en-US" sz="2400" dirty="0" smtClean="0">
                <a:solidFill>
                  <a:schemeClr val="tx1"/>
                </a:solidFill>
              </a:rPr>
              <a:t>2 additional validation questions mixed </a:t>
            </a:r>
            <a:r>
              <a:rPr lang="en-US" sz="2400" dirty="0">
                <a:solidFill>
                  <a:schemeClr val="tx1"/>
                </a:solidFill>
              </a:rPr>
              <a:t>in each task</a:t>
            </a:r>
            <a:endParaRPr lang="en-US" sz="2400" dirty="0" smtClean="0">
              <a:solidFill>
                <a:schemeClr val="tx1"/>
              </a:solidFill>
            </a:endParaRPr>
          </a:p>
        </p:txBody>
      </p:sp>
    </p:spTree>
    <p:extLst>
      <p:ext uri="{BB962C8B-B14F-4D97-AF65-F5344CB8AC3E}">
        <p14:creationId xmlns:p14="http://schemas.microsoft.com/office/powerpoint/2010/main" val="1508174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03536"/>
          </a:xfrm>
        </p:spPr>
        <p:txBody>
          <a:bodyPr/>
          <a:lstStyle/>
          <a:p>
            <a:r>
              <a:rPr lang="en-US" sz="3600" dirty="0">
                <a:solidFill>
                  <a:srgbClr val="0064B1"/>
                </a:solidFill>
              </a:rPr>
              <a:t>Experiments using Amazon Mechanical Turk</a:t>
            </a:r>
          </a:p>
        </p:txBody>
      </p:sp>
      <p:pic>
        <p:nvPicPr>
          <p:cNvPr id="5" name="Picture 4"/>
          <p:cNvPicPr>
            <a:picLocks noChangeAspect="1"/>
          </p:cNvPicPr>
          <p:nvPr/>
        </p:nvPicPr>
        <p:blipFill>
          <a:blip r:embed="rId2"/>
          <a:stretch>
            <a:fillRect/>
          </a:stretch>
        </p:blipFill>
        <p:spPr>
          <a:xfrm>
            <a:off x="616522" y="1002506"/>
            <a:ext cx="8222678" cy="3178969"/>
          </a:xfrm>
          <a:prstGeom prst="rect">
            <a:avLst/>
          </a:prstGeom>
        </p:spPr>
      </p:pic>
    </p:spTree>
    <p:extLst>
      <p:ext uri="{BB962C8B-B14F-4D97-AF65-F5344CB8AC3E}">
        <p14:creationId xmlns:p14="http://schemas.microsoft.com/office/powerpoint/2010/main" val="14848844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solidFill>
                  <a:srgbClr val="0064B1"/>
                </a:solidFill>
              </a:rPr>
              <a:t>Limitations and Future Work</a:t>
            </a:r>
            <a:endParaRPr lang="en-US" dirty="0">
              <a:solidFill>
                <a:srgbClr val="0064B1"/>
              </a:solidFill>
            </a:endParaRPr>
          </a:p>
        </p:txBody>
      </p:sp>
      <p:sp>
        <p:nvSpPr>
          <p:cNvPr id="3" name="Text Placeholder 2"/>
          <p:cNvSpPr>
            <a:spLocks noGrp="1"/>
          </p:cNvSpPr>
          <p:nvPr>
            <p:ph type="body" sz="quarter" idx="10"/>
          </p:nvPr>
        </p:nvSpPr>
        <p:spPr>
          <a:xfrm>
            <a:off x="389436" y="1085850"/>
            <a:ext cx="8363938" cy="3640997"/>
          </a:xfrm>
        </p:spPr>
        <p:txBody>
          <a:bodyPr/>
          <a:lstStyle/>
          <a:p>
            <a:r>
              <a:rPr lang="en-US" sz="2800" dirty="0">
                <a:solidFill>
                  <a:srgbClr val="F28500"/>
                </a:solidFill>
              </a:rPr>
              <a:t>No performance guarantee: </a:t>
            </a:r>
            <a:r>
              <a:rPr lang="en-US" sz="2800" dirty="0">
                <a:solidFill>
                  <a:schemeClr val="tx1"/>
                </a:solidFill>
              </a:rPr>
              <a:t>as bad as brute-force in </a:t>
            </a:r>
            <a:r>
              <a:rPr lang="en-US" sz="2800" dirty="0" smtClean="0">
                <a:solidFill>
                  <a:schemeClr val="tx1"/>
                </a:solidFill>
              </a:rPr>
              <a:t>worst-case</a:t>
            </a:r>
            <a:endParaRPr lang="en-US" sz="2800" dirty="0" smtClean="0">
              <a:solidFill>
                <a:srgbClr val="F28500"/>
              </a:solidFill>
            </a:endParaRPr>
          </a:p>
          <a:p>
            <a:r>
              <a:rPr lang="en-US" sz="2800" dirty="0" smtClean="0">
                <a:solidFill>
                  <a:srgbClr val="F28500"/>
                </a:solidFill>
              </a:rPr>
              <a:t>Non-deterministic results: </a:t>
            </a:r>
            <a:r>
              <a:rPr lang="en-US" sz="2800" dirty="0" smtClean="0">
                <a:solidFill>
                  <a:schemeClr val="tx1"/>
                </a:solidFill>
              </a:rPr>
              <a:t>due to contradiction resolution</a:t>
            </a:r>
          </a:p>
          <a:p>
            <a:r>
              <a:rPr lang="en-US" sz="2800" dirty="0" smtClean="0">
                <a:solidFill>
                  <a:srgbClr val="F28500"/>
                </a:solidFill>
              </a:rPr>
              <a:t>Possibly empty result: </a:t>
            </a:r>
            <a:r>
              <a:rPr lang="en-US" sz="2800" dirty="0" smtClean="0">
                <a:solidFill>
                  <a:schemeClr val="tx1"/>
                </a:solidFill>
              </a:rPr>
              <a:t>due to lack of object dominance transitivity</a:t>
            </a:r>
          </a:p>
          <a:p>
            <a:r>
              <a:rPr lang="en-US" sz="2800" dirty="0"/>
              <a:t>No consideration of different levels of confidence on question outcomes or </a:t>
            </a:r>
            <a:r>
              <a:rPr lang="en-US" sz="2800" dirty="0" err="1"/>
              <a:t>crowdsourcers</a:t>
            </a:r>
            <a:r>
              <a:rPr lang="en-US" sz="2800" dirty="0"/>
              <a:t>' quality</a:t>
            </a:r>
            <a:r>
              <a:rPr lang="en-US" sz="2800" dirty="0" smtClean="0"/>
              <a:t>.</a:t>
            </a:r>
          </a:p>
          <a:p>
            <a:r>
              <a:rPr lang="en-US" sz="2800" dirty="0"/>
              <a:t>	</a:t>
            </a:r>
            <a:r>
              <a:rPr lang="en-US" sz="2800" dirty="0" smtClean="0">
                <a:solidFill>
                  <a:schemeClr val="accent5">
                    <a:lumMod val="75000"/>
                  </a:schemeClr>
                </a:solidFill>
              </a:rPr>
              <a:t>Future work: </a:t>
            </a:r>
            <a:r>
              <a:rPr lang="en-US" sz="2800" dirty="0">
                <a:solidFill>
                  <a:schemeClr val="accent5">
                    <a:lumMod val="75000"/>
                  </a:schemeClr>
                </a:solidFill>
              </a:rPr>
              <a:t>P</a:t>
            </a:r>
            <a:r>
              <a:rPr lang="en-US" sz="2800" dirty="0" smtClean="0">
                <a:solidFill>
                  <a:schemeClr val="accent5">
                    <a:lumMod val="75000"/>
                  </a:schemeClr>
                </a:solidFill>
              </a:rPr>
              <a:t>areto-optimal </a:t>
            </a:r>
            <a:r>
              <a:rPr lang="en-US" sz="2800" dirty="0">
                <a:solidFill>
                  <a:schemeClr val="accent5">
                    <a:lumMod val="75000"/>
                  </a:schemeClr>
                </a:solidFill>
              </a:rPr>
              <a:t>objects in probabilistic </a:t>
            </a:r>
            <a:r>
              <a:rPr lang="en-US" sz="2800" dirty="0" smtClean="0">
                <a:solidFill>
                  <a:schemeClr val="accent5">
                    <a:lumMod val="75000"/>
                  </a:schemeClr>
                </a:solidFill>
              </a:rPr>
              <a:t>sense?</a:t>
            </a:r>
          </a:p>
          <a:p>
            <a:r>
              <a:rPr lang="en-US" sz="2800" dirty="0" smtClean="0">
                <a:solidFill>
                  <a:srgbClr val="F28500"/>
                </a:solidFill>
              </a:rPr>
              <a:t>No consideration of parallel/batch-execution scheme</a:t>
            </a:r>
          </a:p>
          <a:p>
            <a:r>
              <a:rPr lang="en-US" sz="2800" dirty="0"/>
              <a:t>	</a:t>
            </a:r>
            <a:r>
              <a:rPr lang="en-US" sz="2800" dirty="0">
                <a:solidFill>
                  <a:schemeClr val="accent5">
                    <a:lumMod val="75000"/>
                  </a:schemeClr>
                </a:solidFill>
              </a:rPr>
              <a:t>Future work: </a:t>
            </a:r>
            <a:r>
              <a:rPr lang="en-US" sz="2800" dirty="0" smtClean="0">
                <a:solidFill>
                  <a:schemeClr val="accent5">
                    <a:lumMod val="75000"/>
                  </a:schemeClr>
                </a:solidFill>
              </a:rPr>
              <a:t>Parallel scheme</a:t>
            </a:r>
            <a:endParaRPr lang="en-US" sz="2800" dirty="0">
              <a:solidFill>
                <a:srgbClr val="F28500"/>
              </a:solidFill>
            </a:endParaRPr>
          </a:p>
        </p:txBody>
      </p:sp>
    </p:spTree>
    <p:extLst>
      <p:ext uri="{BB962C8B-B14F-4D97-AF65-F5344CB8AC3E}">
        <p14:creationId xmlns:p14="http://schemas.microsoft.com/office/powerpoint/2010/main" val="24903279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1085850"/>
            <a:ext cx="8363938" cy="1841530"/>
          </a:xfrm>
        </p:spPr>
        <p:txBody>
          <a:bodyPr/>
          <a:lstStyle/>
          <a:p>
            <a:r>
              <a:rPr lang="en-US" sz="4000" dirty="0" smtClean="0">
                <a:solidFill>
                  <a:srgbClr val="F58026"/>
                </a:solidFill>
                <a:latin typeface="Garamond" panose="02020404030301010803" pitchFamily="18" charset="0"/>
              </a:rPr>
              <a:t>Chengkai Li</a:t>
            </a:r>
          </a:p>
          <a:p>
            <a:r>
              <a:rPr lang="en-US" sz="4000" dirty="0" smtClean="0">
                <a:solidFill>
                  <a:srgbClr val="F58026"/>
                </a:solidFill>
                <a:latin typeface="Garamond" panose="02020404030301010803" pitchFamily="18" charset="0"/>
              </a:rPr>
              <a:t>http://ranger.uta.edu/~cli</a:t>
            </a:r>
            <a:endParaRPr lang="en-US" sz="4000" dirty="0">
              <a:solidFill>
                <a:srgbClr val="F58026"/>
              </a:solidFill>
              <a:latin typeface="Garamond" panose="02020404030301010803" pitchFamily="18" charset="0"/>
            </a:endParaRPr>
          </a:p>
          <a:p>
            <a:r>
              <a:rPr lang="en-US" sz="4000" dirty="0" smtClean="0">
                <a:solidFill>
                  <a:srgbClr val="F58026"/>
                </a:solidFill>
                <a:latin typeface="Garamond" panose="02020404030301010803" pitchFamily="18" charset="0"/>
              </a:rPr>
              <a:t>cli@uta.edu</a:t>
            </a:r>
          </a:p>
        </p:txBody>
      </p:sp>
      <p:sp>
        <p:nvSpPr>
          <p:cNvPr id="5" name="TextBox 4"/>
          <p:cNvSpPr txBox="1"/>
          <p:nvPr/>
        </p:nvSpPr>
        <p:spPr>
          <a:xfrm>
            <a:off x="3085106" y="4989612"/>
            <a:ext cx="3273332" cy="153888"/>
          </a:xfrm>
          <a:prstGeom prst="rect">
            <a:avLst/>
          </a:prstGeom>
          <a:noFill/>
        </p:spPr>
        <p:txBody>
          <a:bodyPr wrap="none" lIns="0" tIns="0" rIns="0" bIns="0" rtlCol="0">
            <a:spAutoFit/>
          </a:bodyPr>
          <a:lstStyle/>
          <a:p>
            <a:r>
              <a:rPr lang="en-US" sz="1000" dirty="0" smtClean="0">
                <a:latin typeface="Garamond" panose="02020404030301010803" pitchFamily="18" charset="0"/>
              </a:rPr>
              <a:t>©</a:t>
            </a:r>
            <a:r>
              <a:rPr lang="en-US" sz="1000" dirty="0">
                <a:latin typeface="Garamond" panose="02020404030301010803" pitchFamily="18" charset="0"/>
              </a:rPr>
              <a:t>2015 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924310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(3) Contradiction Resolution</a:t>
            </a:r>
            <a:endParaRPr lang="en-US" dirty="0">
              <a:solidFill>
                <a:srgbClr val="0064B1"/>
              </a:solidFill>
            </a:endParaRPr>
          </a:p>
        </p:txBody>
      </p:sp>
      <p:sp>
        <p:nvSpPr>
          <p:cNvPr id="3" name="Text Placeholder 2"/>
          <p:cNvSpPr>
            <a:spLocks noGrp="1"/>
          </p:cNvSpPr>
          <p:nvPr>
            <p:ph type="body" sz="quarter" idx="10"/>
          </p:nvPr>
        </p:nvSpPr>
        <p:spPr>
          <a:xfrm>
            <a:off x="404683" y="843834"/>
            <a:ext cx="8363938" cy="3535327"/>
          </a:xfrm>
        </p:spPr>
        <p:txBody>
          <a:bodyPr/>
          <a:lstStyle/>
          <a:p>
            <a:r>
              <a:rPr lang="en-US" dirty="0">
                <a:solidFill>
                  <a:srgbClr val="F58026"/>
                </a:solidFill>
              </a:rPr>
              <a:t>How </a:t>
            </a:r>
            <a:r>
              <a:rPr lang="en-US" dirty="0" smtClean="0">
                <a:solidFill>
                  <a:srgbClr val="F58026"/>
                </a:solidFill>
              </a:rPr>
              <a:t>often does contradiction happen?</a:t>
            </a:r>
          </a:p>
          <a:p>
            <a:endParaRPr lang="en-US" dirty="0">
              <a:solidFill>
                <a:srgbClr val="F58026"/>
              </a:solidFill>
            </a:endParaRPr>
          </a:p>
          <a:p>
            <a:pPr marL="457200" indent="-457200">
              <a:buFont typeface="Courier New" panose="02070309020205020404" pitchFamily="49" charset="0"/>
              <a:buChar char="o"/>
            </a:pPr>
            <a:r>
              <a:rPr lang="en-US" sz="2400" dirty="0" smtClean="0">
                <a:solidFill>
                  <a:schemeClr val="tx1"/>
                </a:solidFill>
              </a:rPr>
              <a:t>Depends on data itself, k, and </a:t>
            </a:r>
            <a:r>
              <a:rPr lang="en-US" sz="2400" dirty="0"/>
              <a:t>θ </a:t>
            </a:r>
            <a:endParaRPr lang="en-US" sz="2400" dirty="0" smtClean="0">
              <a:solidFill>
                <a:schemeClr val="tx1"/>
              </a:solidFill>
            </a:endParaRPr>
          </a:p>
          <a:p>
            <a:pPr marL="457200" indent="-457200">
              <a:buFont typeface="Courier New" panose="02070309020205020404" pitchFamily="49" charset="0"/>
              <a:buChar char="o"/>
            </a:pPr>
            <a:r>
              <a:rPr lang="en-US" sz="2400" dirty="0" smtClean="0">
                <a:solidFill>
                  <a:schemeClr val="tx1"/>
                </a:solidFill>
              </a:rPr>
              <a:t>It may not happen a lot. </a:t>
            </a:r>
            <a:endParaRPr lang="en-US" sz="2400" dirty="0">
              <a:solidFill>
                <a:schemeClr val="tx1"/>
              </a:solidFill>
            </a:endParaRPr>
          </a:p>
          <a:p>
            <a:pPr marL="914400" lvl="5" indent="-342900">
              <a:buFont typeface="Wingdings" panose="05000000000000000000" pitchFamily="2" charset="2"/>
              <a:buChar char="q"/>
            </a:pPr>
            <a:r>
              <a:rPr lang="en-US" sz="2400" dirty="0" smtClean="0">
                <a:latin typeface="Garamond" panose="02020404030301010803" pitchFamily="18" charset="0"/>
              </a:rPr>
              <a:t>Intuitively: a</a:t>
            </a:r>
            <a:r>
              <a:rPr lang="en-US" sz="2400" dirty="0" smtClean="0">
                <a:solidFill>
                  <a:schemeClr val="tx1"/>
                </a:solidFill>
                <a:latin typeface="Garamond" panose="02020404030301010803" pitchFamily="18" charset="0"/>
              </a:rPr>
              <a:t>s long as the underlying relation is transitive, collective wisdom of crowd should reflect it.</a:t>
            </a:r>
          </a:p>
          <a:p>
            <a:pPr marL="914400" lvl="5" indent="-342900">
              <a:buFont typeface="Wingdings" panose="05000000000000000000" pitchFamily="2" charset="2"/>
              <a:buChar char="q"/>
            </a:pPr>
            <a:r>
              <a:rPr lang="en-US" sz="2400" dirty="0" smtClean="0">
                <a:solidFill>
                  <a:schemeClr val="tx1"/>
                </a:solidFill>
                <a:latin typeface="Garamond" panose="02020404030301010803" pitchFamily="18" charset="0"/>
              </a:rPr>
              <a:t>Preference judgment</a:t>
            </a:r>
            <a:r>
              <a:rPr lang="en-US" sz="2400" dirty="0" smtClean="0">
                <a:latin typeface="Garamond" panose="02020404030301010803" pitchFamily="18" charset="0"/>
              </a:rPr>
              <a:t>s of relevance in document retrieval are transitive [27, 11]</a:t>
            </a:r>
            <a:r>
              <a:rPr lang="en-US" sz="2400" dirty="0" smtClean="0">
                <a:solidFill>
                  <a:schemeClr val="tx1"/>
                </a:solidFill>
                <a:latin typeface="Garamond" panose="02020404030301010803" pitchFamily="18" charset="0"/>
              </a:rPr>
              <a:t>.</a:t>
            </a:r>
            <a:endParaRPr lang="en-US" sz="2000" dirty="0">
              <a:solidFill>
                <a:schemeClr val="tx1"/>
              </a:solidFill>
            </a:endParaRPr>
          </a:p>
        </p:txBody>
      </p:sp>
    </p:spTree>
    <p:extLst>
      <p:ext uri="{BB962C8B-B14F-4D97-AF65-F5344CB8AC3E}">
        <p14:creationId xmlns:p14="http://schemas.microsoft.com/office/powerpoint/2010/main" val="3480066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46739" y="1218158"/>
            <a:ext cx="7101559" cy="615553"/>
          </a:xfrm>
          <a:prstGeom prst="rect">
            <a:avLst/>
          </a:prstGeom>
          <a:noFill/>
        </p:spPr>
        <p:txBody>
          <a:bodyPr wrap="none" lIns="0" tIns="0" rIns="0" bIns="0" rtlCol="0">
            <a:spAutoFit/>
          </a:bodyPr>
          <a:lstStyle/>
          <a:p>
            <a:r>
              <a:rPr lang="en-US" sz="4000" dirty="0">
                <a:solidFill>
                  <a:srgbClr val="0064B1"/>
                </a:solidFill>
                <a:latin typeface="Garamond" panose="02020404030301010803" pitchFamily="18" charset="0"/>
              </a:rPr>
              <a:t>6 objects, 3 criteria: 45 </a:t>
            </a:r>
            <a:r>
              <a:rPr lang="en-US" sz="4000" dirty="0" smtClean="0">
                <a:solidFill>
                  <a:srgbClr val="0064B1"/>
                </a:solidFill>
                <a:latin typeface="Garamond" panose="02020404030301010803" pitchFamily="18" charset="0"/>
              </a:rPr>
              <a:t>comparisons</a:t>
            </a:r>
            <a:endParaRPr lang="en-US" sz="4000" dirty="0">
              <a:solidFill>
                <a:srgbClr val="0064B1"/>
              </a:solidFill>
              <a:latin typeface="Garamond" panose="02020404030301010803" pitchFamily="18" charset="0"/>
            </a:endParaRPr>
          </a:p>
        </p:txBody>
      </p:sp>
      <p:sp>
        <p:nvSpPr>
          <p:cNvPr id="2" name="Title 1"/>
          <p:cNvSpPr>
            <a:spLocks noGrp="1"/>
          </p:cNvSpPr>
          <p:nvPr>
            <p:ph type="title"/>
          </p:nvPr>
        </p:nvSpPr>
        <p:spPr>
          <a:xfrm>
            <a:off x="389436" y="171450"/>
            <a:ext cx="8363938" cy="503536"/>
          </a:xfrm>
        </p:spPr>
        <p:txBody>
          <a:bodyPr/>
          <a:lstStyle/>
          <a:p>
            <a:r>
              <a:rPr lang="en-US" sz="3600" dirty="0">
                <a:solidFill>
                  <a:srgbClr val="0064B1"/>
                </a:solidFill>
              </a:rPr>
              <a:t>Brute-Force on the Toy Example</a:t>
            </a:r>
          </a:p>
        </p:txBody>
      </p:sp>
    </p:spTree>
    <p:extLst>
      <p:ext uri="{BB962C8B-B14F-4D97-AF65-F5344CB8AC3E}">
        <p14:creationId xmlns:p14="http://schemas.microsoft.com/office/powerpoint/2010/main" val="36372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err="1" smtClean="0">
                <a:solidFill>
                  <a:srgbClr val="0064B1"/>
                </a:solidFill>
              </a:rPr>
              <a:t>RandomQ</a:t>
            </a:r>
            <a:r>
              <a:rPr lang="en-US" sz="3600" dirty="0" smtClean="0">
                <a:solidFill>
                  <a:srgbClr val="0064B1"/>
                </a:solidFill>
              </a:rPr>
              <a:t> on the Toy Example</a:t>
            </a:r>
            <a:endParaRPr lang="en-US" sz="3600" dirty="0">
              <a:solidFill>
                <a:srgbClr val="0064B1"/>
              </a:solidFill>
            </a:endParaRP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6" y="860024"/>
            <a:ext cx="7085564" cy="4258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431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err="1" smtClean="0">
                <a:solidFill>
                  <a:srgbClr val="0064B1"/>
                </a:solidFill>
              </a:rPr>
              <a:t>RandomP</a:t>
            </a:r>
            <a:r>
              <a:rPr lang="en-US" sz="3600" dirty="0" smtClean="0">
                <a:solidFill>
                  <a:srgbClr val="0064B1"/>
                </a:solidFill>
              </a:rPr>
              <a:t> on the Toy Example</a:t>
            </a:r>
            <a:endParaRPr lang="en-US" sz="3600" dirty="0">
              <a:solidFill>
                <a:srgbClr val="0064B1"/>
              </a:solidFill>
            </a:endParaRPr>
          </a:p>
        </p:txBody>
      </p:sp>
      <p:pic>
        <p:nvPicPr>
          <p:cNvPr id="1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030" y="752797"/>
            <a:ext cx="5496520" cy="4324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5645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03536"/>
          </a:xfrm>
        </p:spPr>
        <p:txBody>
          <a:bodyPr/>
          <a:lstStyle/>
          <a:p>
            <a:r>
              <a:rPr lang="en-US" sz="3600" dirty="0" smtClean="0">
                <a:solidFill>
                  <a:srgbClr val="0064B1"/>
                </a:solidFill>
              </a:rPr>
              <a:t>FRQ on the Toy Example</a:t>
            </a:r>
            <a:endParaRPr lang="en-US" sz="3600" dirty="0">
              <a:solidFill>
                <a:srgbClr val="0064B1"/>
              </a:solidFill>
            </a:endParaRPr>
          </a:p>
        </p:txBody>
      </p:sp>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814717"/>
            <a:ext cx="7171288" cy="4328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299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solidFill>
                  <a:srgbClr val="0064B1"/>
                </a:solidFill>
              </a:rPr>
              <a:t>Facebook vs. Google</a:t>
            </a:r>
          </a:p>
        </p:txBody>
      </p:sp>
      <p:graphicFrame>
        <p:nvGraphicFramePr>
          <p:cNvPr id="5" name="Table 4"/>
          <p:cNvGraphicFramePr>
            <a:graphicFrameLocks noGrp="1"/>
          </p:cNvGraphicFramePr>
          <p:nvPr>
            <p:extLst>
              <p:ext uri="{D42A27DB-BD31-4B8C-83A1-F6EECF244321}">
                <p14:modId xmlns:p14="http://schemas.microsoft.com/office/powerpoint/2010/main" val="1260715394"/>
              </p:ext>
            </p:extLst>
          </p:nvPr>
        </p:nvGraphicFramePr>
        <p:xfrm>
          <a:off x="678630" y="1717817"/>
          <a:ext cx="7901610" cy="1766681"/>
        </p:xfrm>
        <a:graphic>
          <a:graphicData uri="http://schemas.openxmlformats.org/drawingml/2006/table">
            <a:tbl>
              <a:tblPr firstRow="1" bandRow="1">
                <a:tableStyleId>{5C22544A-7EE6-4342-B048-85BDC9FD1C3A}</a:tableStyleId>
              </a:tblPr>
              <a:tblGrid>
                <a:gridCol w="1580322"/>
                <a:gridCol w="1580322"/>
                <a:gridCol w="1580322"/>
                <a:gridCol w="1580322"/>
                <a:gridCol w="1580322"/>
              </a:tblGrid>
              <a:tr h="894891">
                <a:tc>
                  <a:txBody>
                    <a:bodyPr/>
                    <a:lstStyle/>
                    <a:p>
                      <a:r>
                        <a:rPr lang="en-US" sz="1500" b="1" i="0" kern="1200" dirty="0" smtClean="0">
                          <a:solidFill>
                            <a:srgbClr val="0064B1"/>
                          </a:solidFill>
                          <a:effectLst/>
                          <a:latin typeface="+mj-lt"/>
                          <a:ea typeface="+mn-ea"/>
                          <a:cs typeface="+mn-cs"/>
                        </a:rPr>
                        <a:t>Overall satisfaction</a:t>
                      </a:r>
                      <a:endParaRPr lang="en-US" sz="1500" b="1" dirty="0">
                        <a:solidFill>
                          <a:srgbClr val="0064B1"/>
                        </a:solidFill>
                        <a:latin typeface="+mj-lt"/>
                      </a:endParaRPr>
                    </a:p>
                  </a:txBody>
                  <a:tcPr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500" b="1" i="0" kern="1200" dirty="0" smtClean="0">
                          <a:solidFill>
                            <a:srgbClr val="0064B1"/>
                          </a:solidFill>
                          <a:effectLst/>
                          <a:latin typeface="+mj-lt"/>
                          <a:ea typeface="+mn-ea"/>
                          <a:cs typeface="+mn-cs"/>
                        </a:rPr>
                        <a:t>CEO approval</a:t>
                      </a:r>
                      <a:endParaRPr lang="en-US" sz="1500" b="1" dirty="0">
                        <a:solidFill>
                          <a:srgbClr val="0064B1"/>
                        </a:solidFill>
                        <a:latin typeface="+mj-lt"/>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500" b="1" i="0" kern="1200" dirty="0" smtClean="0">
                          <a:solidFill>
                            <a:srgbClr val="0064B1"/>
                          </a:solidFill>
                          <a:effectLst/>
                          <a:latin typeface="+mj-lt"/>
                          <a:ea typeface="+mn-ea"/>
                          <a:cs typeface="+mn-cs"/>
                        </a:rPr>
                        <a:t>Employee confidence in the future</a:t>
                      </a:r>
                      <a:endParaRPr lang="en-US" sz="1500" b="1" kern="1200" dirty="0" smtClean="0">
                        <a:solidFill>
                          <a:srgbClr val="0064B1"/>
                        </a:solidFill>
                        <a:latin typeface="+mj-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500" b="1" i="0" kern="1200" dirty="0" smtClean="0">
                          <a:solidFill>
                            <a:srgbClr val="0064B1"/>
                          </a:solidFill>
                          <a:effectLst/>
                          <a:latin typeface="+mj-lt"/>
                          <a:ea typeface="+mn-ea"/>
                          <a:cs typeface="+mn-cs"/>
                        </a:rPr>
                        <a:t>Perks and salaries</a:t>
                      </a:r>
                      <a:endParaRPr lang="en-US" sz="1500" b="1" kern="1200" dirty="0" smtClean="0">
                        <a:solidFill>
                          <a:srgbClr val="0064B1"/>
                        </a:solidFill>
                        <a:latin typeface="+mj-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500" b="1" i="0" kern="1200" dirty="0" smtClean="0">
                          <a:solidFill>
                            <a:srgbClr val="0064B1"/>
                          </a:solidFill>
                          <a:effectLst/>
                          <a:latin typeface="+mj-lt"/>
                          <a:ea typeface="+mn-ea"/>
                          <a:cs typeface="+mn-cs"/>
                        </a:rPr>
                        <a:t>Interview difficulty</a:t>
                      </a:r>
                      <a:endParaRPr lang="en-US" sz="1500" b="1" kern="1200" dirty="0" smtClean="0">
                        <a:solidFill>
                          <a:srgbClr val="0064B1"/>
                        </a:solidFill>
                        <a:latin typeface="+mj-lt"/>
                        <a:ea typeface="+mn-ea"/>
                        <a:cs typeface="+mn-cs"/>
                      </a:endParaRPr>
                    </a:p>
                  </a:txBody>
                  <a:tcPr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71790">
                <a:tc>
                  <a:txBody>
                    <a:bodyPr/>
                    <a:lstStyle/>
                    <a:p>
                      <a:endParaRPr lang="en-US" sz="1100" dirty="0"/>
                    </a:p>
                  </a:txBody>
                  <a:tcPr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US" sz="1100" dirty="0"/>
                    </a:p>
                  </a:txBody>
                  <a:tcPr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4" name="AutoShape 6" descr="http://img2.wikia.nocookie.net/__cb20130501121248/logopedia/images/f/fb/Facebook_icon_2013.svg"/>
          <p:cNvSpPr>
            <a:spLocks noChangeAspect="1" noChangeArrowheads="1"/>
          </p:cNvSpPr>
          <p:nvPr/>
        </p:nvSpPr>
        <p:spPr bwMode="auto">
          <a:xfrm>
            <a:off x="155575" y="-108347"/>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http://img2.wikia.nocookie.net/__cb20130501121248/logopedia/images/f/fb/Facebook_icon_2013.svg"/>
          <p:cNvSpPr>
            <a:spLocks noChangeAspect="1" noChangeArrowheads="1"/>
          </p:cNvSpPr>
          <p:nvPr/>
        </p:nvSpPr>
        <p:spPr bwMode="auto">
          <a:xfrm>
            <a:off x="307975" y="5953"/>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2" descr="https://encrypted-tbn1.gstatic.com/images?q=tbn:ANd9GcRYXWDCAxuMtRE2J17UTdzMaGm75WlK4DSRS-mwa6_riIydGcnityoJ9Z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056" y="2811870"/>
            <a:ext cx="449030" cy="33677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4" descr="https://encrypted-tbn2.gstatic.com/images?q=tbn:ANd9GcQ0GeGJNzep8dFpsCXdnW1y3okKXdygxkMsvcH3fVaQ-EHk6hjyQC8g1I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4842" y="2802659"/>
            <a:ext cx="470115" cy="35489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176993" y="2696131"/>
            <a:ext cx="522900" cy="646331"/>
          </a:xfrm>
          <a:prstGeom prst="rect">
            <a:avLst/>
          </a:prstGeom>
        </p:spPr>
        <p:txBody>
          <a:bodyPr wrap="none">
            <a:spAutoFit/>
          </a:bodyPr>
          <a:lstStyle/>
          <a:p>
            <a:r>
              <a:rPr lang="en-US" sz="3600" dirty="0"/>
              <a:t>≻</a:t>
            </a:r>
          </a:p>
        </p:txBody>
      </p:sp>
      <p:pic>
        <p:nvPicPr>
          <p:cNvPr id="23" name="Picture 12" descr="https://encrypted-tbn1.gstatic.com/images?q=tbn:ANd9GcRYXWDCAxuMtRE2J17UTdzMaGm75WlK4DSRS-mwa6_riIydGcnityoJ9Z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0404" y="2811870"/>
            <a:ext cx="449030" cy="33677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4" descr="https://encrypted-tbn2.gstatic.com/images?q=tbn:ANd9GcQ0GeGJNzep8dFpsCXdnW1y3okKXdygxkMsvcH3fVaQ-EHk6hjyQC8g1I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3190" y="2802659"/>
            <a:ext cx="470115" cy="354891"/>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p:cNvSpPr/>
          <p:nvPr/>
        </p:nvSpPr>
        <p:spPr>
          <a:xfrm>
            <a:off x="2795341" y="2696131"/>
            <a:ext cx="522900" cy="646331"/>
          </a:xfrm>
          <a:prstGeom prst="rect">
            <a:avLst/>
          </a:prstGeom>
        </p:spPr>
        <p:txBody>
          <a:bodyPr wrap="none">
            <a:spAutoFit/>
          </a:bodyPr>
          <a:lstStyle/>
          <a:p>
            <a:r>
              <a:rPr lang="en-US" sz="3600" dirty="0"/>
              <a:t>≻</a:t>
            </a:r>
          </a:p>
        </p:txBody>
      </p:sp>
      <p:pic>
        <p:nvPicPr>
          <p:cNvPr id="26" name="Picture 12" descr="https://encrypted-tbn1.gstatic.com/images?q=tbn:ANd9GcRYXWDCAxuMtRE2J17UTdzMaGm75WlK4DSRS-mwa6_riIydGcnityoJ9Z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736" y="2811870"/>
            <a:ext cx="449030" cy="33677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https://encrypted-tbn2.gstatic.com/images?q=tbn:ANd9GcQ0GeGJNzep8dFpsCXdnW1y3okKXdygxkMsvcH3fVaQ-EHk6hjyQC8g1I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522" y="2802659"/>
            <a:ext cx="470115" cy="354891"/>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p:nvPr/>
        </p:nvSpPr>
        <p:spPr>
          <a:xfrm>
            <a:off x="4380673" y="2696131"/>
            <a:ext cx="522900" cy="646331"/>
          </a:xfrm>
          <a:prstGeom prst="rect">
            <a:avLst/>
          </a:prstGeom>
        </p:spPr>
        <p:txBody>
          <a:bodyPr wrap="none">
            <a:spAutoFit/>
          </a:bodyPr>
          <a:lstStyle/>
          <a:p>
            <a:r>
              <a:rPr lang="en-US" sz="3600" dirty="0"/>
              <a:t>≻</a:t>
            </a:r>
          </a:p>
        </p:txBody>
      </p:sp>
      <p:pic>
        <p:nvPicPr>
          <p:cNvPr id="29" name="Picture 12" descr="https://encrypted-tbn1.gstatic.com/images?q=tbn:ANd9GcRYXWDCAxuMtRE2J17UTdzMaGm75WlK4DSRS-mwa6_riIydGcnityoJ9Z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7229" y="2811870"/>
            <a:ext cx="449030" cy="33677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4" descr="https://encrypted-tbn2.gstatic.com/images?q=tbn:ANd9GcQ0GeGJNzep8dFpsCXdnW1y3okKXdygxkMsvcH3fVaQ-EHk6hjyQC8g1I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015" y="2802659"/>
            <a:ext cx="470115" cy="354891"/>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7542166" y="2696131"/>
            <a:ext cx="522900" cy="646331"/>
          </a:xfrm>
          <a:prstGeom prst="rect">
            <a:avLst/>
          </a:prstGeom>
        </p:spPr>
        <p:txBody>
          <a:bodyPr wrap="none">
            <a:spAutoFit/>
          </a:bodyPr>
          <a:lstStyle/>
          <a:p>
            <a:r>
              <a:rPr lang="en-US" sz="3600" dirty="0"/>
              <a:t>≻</a:t>
            </a:r>
          </a:p>
        </p:txBody>
      </p:sp>
      <p:pic>
        <p:nvPicPr>
          <p:cNvPr id="32" name="Picture 12" descr="https://encrypted-tbn1.gstatic.com/images?q=tbn:ANd9GcRYXWDCAxuMtRE2J17UTdzMaGm75WlK4DSRS-mwa6_riIydGcnityoJ9Zz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962" y="2811870"/>
            <a:ext cx="449030" cy="33677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4" descr="https://encrypted-tbn2.gstatic.com/images?q=tbn:ANd9GcQ0GeGJNzep8dFpsCXdnW1y3okKXdygxkMsvcH3fVaQ-EHk6hjyQC8g1I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319" y="2802659"/>
            <a:ext cx="470115" cy="354891"/>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p:cNvSpPr/>
          <p:nvPr/>
        </p:nvSpPr>
        <p:spPr>
          <a:xfrm>
            <a:off x="5968685" y="2696131"/>
            <a:ext cx="522900" cy="646331"/>
          </a:xfrm>
          <a:prstGeom prst="rect">
            <a:avLst/>
          </a:prstGeom>
        </p:spPr>
        <p:txBody>
          <a:bodyPr wrap="none">
            <a:spAutoFit/>
          </a:bodyPr>
          <a:lstStyle/>
          <a:p>
            <a:r>
              <a:rPr lang="en-US" sz="3600" dirty="0"/>
              <a:t>≻</a:t>
            </a:r>
          </a:p>
        </p:txBody>
      </p:sp>
      <p:sp>
        <p:nvSpPr>
          <p:cNvPr id="21" name="Text Placeholder 2"/>
          <p:cNvSpPr>
            <a:spLocks noGrp="1"/>
          </p:cNvSpPr>
          <p:nvPr>
            <p:ph type="body" sz="quarter" idx="10"/>
          </p:nvPr>
        </p:nvSpPr>
        <p:spPr>
          <a:xfrm>
            <a:off x="2967892" y="996850"/>
            <a:ext cx="3197409" cy="443198"/>
          </a:xfrm>
        </p:spPr>
        <p:txBody>
          <a:bodyPr/>
          <a:lstStyle/>
          <a:p>
            <a:pPr algn="ctr"/>
            <a:r>
              <a:rPr lang="en-US" dirty="0" smtClean="0">
                <a:solidFill>
                  <a:srgbClr val="F58026"/>
                </a:solidFill>
              </a:rPr>
              <a:t>Multiple criteria</a:t>
            </a:r>
            <a:endParaRPr lang="en-US" dirty="0">
              <a:solidFill>
                <a:srgbClr val="F58026"/>
              </a:solidFill>
            </a:endParaRPr>
          </a:p>
        </p:txBody>
      </p:sp>
      <p:sp>
        <p:nvSpPr>
          <p:cNvPr id="3" name="Right Brace 2"/>
          <p:cNvSpPr/>
          <p:nvPr/>
        </p:nvSpPr>
        <p:spPr>
          <a:xfrm rot="16200000">
            <a:off x="4354334" y="-1408908"/>
            <a:ext cx="276586" cy="5746752"/>
          </a:xfrm>
          <a:prstGeom prst="rightBrace">
            <a:avLst/>
          </a:prstGeom>
          <a:ln w="15875">
            <a:solidFill>
              <a:srgbClr val="F5802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Right Brace 34"/>
          <p:cNvSpPr/>
          <p:nvPr/>
        </p:nvSpPr>
        <p:spPr>
          <a:xfrm rot="5400000">
            <a:off x="4354334" y="815180"/>
            <a:ext cx="276586" cy="5746752"/>
          </a:xfrm>
          <a:prstGeom prst="rightBrace">
            <a:avLst/>
          </a:prstGeom>
          <a:ln w="15875">
            <a:solidFill>
              <a:srgbClr val="F5802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 Placeholder 2"/>
          <p:cNvSpPr txBox="1">
            <a:spLocks/>
          </p:cNvSpPr>
          <p:nvPr/>
        </p:nvSpPr>
        <p:spPr>
          <a:xfrm>
            <a:off x="2782641" y="3925788"/>
            <a:ext cx="3434794" cy="443198"/>
          </a:xfrm>
          <a:prstGeom prst="rect">
            <a:avLst/>
          </a:prstGeom>
          <a:solidFill>
            <a:schemeClr val="tx1"/>
          </a:solidFill>
          <a:ln>
            <a:solidFill>
              <a:schemeClr val="tx1"/>
            </a:solidFill>
          </a:ln>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Arial" pitchFamily="34" charset="0"/>
              <a:buNone/>
              <a:defRPr sz="3200" kern="1200" spc="-10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Segoe UI Light" pitchFamily="34" charset="0"/>
                <a:ea typeface="+mn-ea"/>
                <a:cs typeface="+mn-cs"/>
              </a:defRPr>
            </a:lvl1pPr>
            <a:lvl2pPr marL="0" indent="0" algn="l" defTabSz="686047" rtl="0" eaLnBrk="1" latinLnBrk="0" hangingPunct="1">
              <a:lnSpc>
                <a:spcPct val="90000"/>
              </a:lnSpc>
              <a:spcBef>
                <a:spcPts val="0"/>
              </a:spcBef>
              <a:spcAft>
                <a:spcPts val="300"/>
              </a:spcAft>
              <a:buSzPct val="90000"/>
              <a:buFont typeface="Arial" pitchFamily="34" charset="0"/>
              <a:buNone/>
              <a:tabLst>
                <a:tab pos="472868" algn="l"/>
              </a:tabLst>
              <a:defRPr sz="1800" kern="1200" spc="-50" baseline="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0" indent="0" algn="l" defTabSz="686047" rtl="0" eaLnBrk="1" latinLnBrk="0" hangingPunct="1">
              <a:lnSpc>
                <a:spcPct val="90000"/>
              </a:lnSpc>
              <a:spcBef>
                <a:spcPts val="0"/>
              </a:spcBef>
              <a:spcAft>
                <a:spcPts val="300"/>
              </a:spcAft>
              <a:buSzPct val="90000"/>
              <a:buFont typeface="Arial" pitchFamily="34" charset="0"/>
              <a:buNone/>
              <a:defRPr sz="15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0" indent="0" algn="l" defTabSz="686047" rtl="0" eaLnBrk="1" latinLnBrk="0" hangingPunct="1">
              <a:lnSpc>
                <a:spcPct val="90000"/>
              </a:lnSpc>
              <a:spcBef>
                <a:spcPts val="0"/>
              </a:spcBef>
              <a:spcAft>
                <a:spcPts val="300"/>
              </a:spcAft>
              <a:buSzPct val="90000"/>
              <a:buFont typeface="Arial" pitchFamily="34" charset="0"/>
              <a:buNone/>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0" indent="0" algn="l" defTabSz="686047" rtl="0" eaLnBrk="1" latinLnBrk="0" hangingPunct="1">
              <a:lnSpc>
                <a:spcPct val="90000"/>
              </a:lnSpc>
              <a:spcBef>
                <a:spcPts val="0"/>
              </a:spcBef>
              <a:spcAft>
                <a:spcPts val="300"/>
              </a:spcAft>
              <a:buSzPct val="90000"/>
              <a:buFont typeface="Arial" pitchFamily="34" charset="0"/>
              <a:buNone/>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ctr"/>
            <a:r>
              <a:rPr lang="en-US" dirty="0" smtClean="0">
                <a:solidFill>
                  <a:srgbClr val="F58026"/>
                </a:solidFill>
              </a:rPr>
              <a:t>Which one is better?</a:t>
            </a:r>
            <a:endParaRPr lang="en-US" dirty="0">
              <a:solidFill>
                <a:srgbClr val="F58026"/>
              </a:solidFill>
            </a:endParaRPr>
          </a:p>
        </p:txBody>
      </p:sp>
      <p:sp>
        <p:nvSpPr>
          <p:cNvPr id="37" name="TextBox 36"/>
          <p:cNvSpPr txBox="1"/>
          <p:nvPr/>
        </p:nvSpPr>
        <p:spPr>
          <a:xfrm>
            <a:off x="3085106" y="4989612"/>
            <a:ext cx="3273332" cy="153888"/>
          </a:xfrm>
          <a:prstGeom prst="rect">
            <a:avLst/>
          </a:prstGeom>
          <a:noFill/>
        </p:spPr>
        <p:txBody>
          <a:bodyPr wrap="none" lIns="0" tIns="0" rIns="0" bIns="0" rtlCol="0">
            <a:spAutoFit/>
          </a:bodyPr>
          <a:lstStyle/>
          <a:p>
            <a:r>
              <a:rPr lang="en-US" sz="1000" dirty="0" smtClean="0">
                <a:latin typeface="Garamond" panose="02020404030301010803" pitchFamily="18" charset="0"/>
              </a:rPr>
              <a:t>©</a:t>
            </a:r>
            <a:r>
              <a:rPr lang="en-US" sz="1000" dirty="0">
                <a:latin typeface="Garamond" panose="02020404030301010803" pitchFamily="18" charset="0"/>
              </a:rPr>
              <a:t>2015 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3336434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solidFill>
                  <a:srgbClr val="0064B1"/>
                </a:solidFill>
              </a:rPr>
              <a:t>Overview</a:t>
            </a:r>
            <a:endParaRPr lang="en-US" dirty="0"/>
          </a:p>
        </p:txBody>
      </p:sp>
      <p:sp>
        <p:nvSpPr>
          <p:cNvPr id="3" name="Text Placeholder 2"/>
          <p:cNvSpPr>
            <a:spLocks noGrp="1"/>
          </p:cNvSpPr>
          <p:nvPr>
            <p:ph type="body" sz="quarter" idx="10"/>
          </p:nvPr>
        </p:nvSpPr>
        <p:spPr>
          <a:xfrm>
            <a:off x="350273" y="1000126"/>
            <a:ext cx="8374627" cy="3749518"/>
          </a:xfrm>
        </p:spPr>
        <p:txBody>
          <a:bodyPr/>
          <a:lstStyle/>
          <a:p>
            <a:pPr marL="514350" lvl="1" indent="-514350">
              <a:buFont typeface="+mj-lt"/>
              <a:buAutoNum type="arabicPeriod"/>
            </a:pPr>
            <a:r>
              <a:rPr lang="en-US" sz="2800" dirty="0" smtClean="0">
                <a:solidFill>
                  <a:schemeClr val="accent5">
                    <a:lumMod val="75000"/>
                  </a:schemeClr>
                </a:solidFill>
              </a:rPr>
              <a:t>Ask crowd to compare objects on individual criteria</a:t>
            </a:r>
          </a:p>
          <a:p>
            <a:pPr marL="514350" lvl="1" indent="-514350">
              <a:buFont typeface="+mj-lt"/>
              <a:buAutoNum type="arabicPeriod"/>
            </a:pPr>
            <a:endParaRPr lang="en-US" sz="1600" dirty="0">
              <a:solidFill>
                <a:schemeClr val="accent5">
                  <a:lumMod val="75000"/>
                </a:schemeClr>
              </a:solidFill>
            </a:endParaRPr>
          </a:p>
          <a:p>
            <a:pPr marL="514350" lvl="1" indent="-514350">
              <a:buFont typeface="+mj-lt"/>
              <a:buAutoNum type="arabicPeriod"/>
            </a:pPr>
            <a:r>
              <a:rPr lang="en-US" sz="2800" dirty="0" smtClean="0">
                <a:solidFill>
                  <a:schemeClr val="accent5">
                    <a:lumMod val="75000"/>
                  </a:schemeClr>
                </a:solidFill>
              </a:rPr>
              <a:t>Derive partial knowledge about preference relations based on responses from crowd</a:t>
            </a:r>
          </a:p>
          <a:p>
            <a:pPr marL="514350" lvl="1" indent="-514350">
              <a:buFont typeface="+mj-lt"/>
              <a:buAutoNum type="arabicPeriod"/>
            </a:pPr>
            <a:endParaRPr lang="en-US" sz="1600" dirty="0">
              <a:solidFill>
                <a:schemeClr val="accent5">
                  <a:lumMod val="75000"/>
                </a:schemeClr>
              </a:solidFill>
            </a:endParaRPr>
          </a:p>
          <a:p>
            <a:pPr marL="514350" lvl="1" indent="-514350">
              <a:buFont typeface="+mj-lt"/>
              <a:buAutoNum type="arabicPeriod"/>
            </a:pPr>
            <a:r>
              <a:rPr lang="en-US" sz="2800" dirty="0" smtClean="0">
                <a:solidFill>
                  <a:schemeClr val="accent5">
                    <a:lumMod val="75000"/>
                  </a:schemeClr>
                </a:solidFill>
              </a:rPr>
              <a:t>Find all Pareto-optimal objects without exhausting all possible comparison questions</a:t>
            </a:r>
          </a:p>
          <a:p>
            <a:pPr marL="514350" lvl="1" indent="-514350">
              <a:buFont typeface="+mj-lt"/>
              <a:buAutoNum type="arabicPeriod"/>
            </a:pPr>
            <a:endParaRPr lang="en-US" sz="1600" dirty="0" smtClean="0">
              <a:solidFill>
                <a:schemeClr val="accent5">
                  <a:lumMod val="75000"/>
                </a:schemeClr>
              </a:solidFill>
            </a:endParaRPr>
          </a:p>
          <a:p>
            <a:pPr lvl="1"/>
            <a:r>
              <a:rPr lang="en-US" sz="2800" dirty="0" smtClean="0">
                <a:solidFill>
                  <a:srgbClr val="F28500"/>
                </a:solidFill>
              </a:rPr>
              <a:t>General framework and its instantiations (algorithms), with the goal of minimizing number of questions</a:t>
            </a:r>
          </a:p>
        </p:txBody>
      </p:sp>
    </p:spTree>
    <p:extLst>
      <p:ext uri="{BB962C8B-B14F-4D97-AF65-F5344CB8AC3E}">
        <p14:creationId xmlns:p14="http://schemas.microsoft.com/office/powerpoint/2010/main" val="26967089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solidFill>
                  <a:srgbClr val="0064B1"/>
                </a:solidFill>
              </a:rPr>
              <a:t>Preference (Better-Than) </a:t>
            </a:r>
            <a:r>
              <a:rPr lang="en-US" dirty="0" smtClean="0"/>
              <a:t>Relation P</a:t>
            </a:r>
            <a:r>
              <a:rPr lang="en-US" baseline="-10000" dirty="0" smtClean="0"/>
              <a:t>c</a:t>
            </a:r>
            <a:endParaRPr lang="en-US" dirty="0"/>
          </a:p>
        </p:txBody>
      </p:sp>
      <p:sp>
        <p:nvSpPr>
          <p:cNvPr id="3" name="Text Placeholder 2"/>
          <p:cNvSpPr>
            <a:spLocks noGrp="1"/>
          </p:cNvSpPr>
          <p:nvPr>
            <p:ph type="body" sz="quarter" idx="10"/>
          </p:nvPr>
        </p:nvSpPr>
        <p:spPr>
          <a:xfrm>
            <a:off x="350272" y="876300"/>
            <a:ext cx="7164953" cy="4190378"/>
          </a:xfrm>
        </p:spPr>
        <p:txBody>
          <a:bodyPr/>
          <a:lstStyle/>
          <a:p>
            <a:pPr lvl="1"/>
            <a:r>
              <a:rPr lang="en-US" sz="3200" dirty="0" smtClean="0">
                <a:solidFill>
                  <a:srgbClr val="F28500"/>
                </a:solidFill>
              </a:rPr>
              <a:t>(x , y) </a:t>
            </a:r>
            <a:r>
              <a:rPr lang="en-US" sz="3200" dirty="0" smtClean="0">
                <a:solidFill>
                  <a:srgbClr val="F28500"/>
                </a:solidFill>
                <a:sym typeface="Symbol"/>
              </a:rPr>
              <a:t> </a:t>
            </a:r>
            <a:r>
              <a:rPr lang="en-US" sz="3200" dirty="0" smtClean="0">
                <a:solidFill>
                  <a:srgbClr val="F28500"/>
                </a:solidFill>
              </a:rPr>
              <a:t>P</a:t>
            </a:r>
            <a:r>
              <a:rPr lang="en-US" sz="3200" baseline="-10000" dirty="0" smtClean="0">
                <a:solidFill>
                  <a:srgbClr val="F28500"/>
                </a:solidFill>
              </a:rPr>
              <a:t>c</a:t>
            </a:r>
            <a:r>
              <a:rPr lang="en-US" sz="3200" dirty="0" smtClean="0">
                <a:solidFill>
                  <a:srgbClr val="F28500"/>
                </a:solidFill>
              </a:rPr>
              <a:t> (or x ≻</a:t>
            </a:r>
            <a:r>
              <a:rPr lang="en-US" sz="3200" baseline="-10000" dirty="0" smtClean="0">
                <a:solidFill>
                  <a:srgbClr val="F28500"/>
                </a:solidFill>
              </a:rPr>
              <a:t>c </a:t>
            </a:r>
            <a:r>
              <a:rPr lang="en-US" sz="3200" dirty="0" smtClean="0">
                <a:solidFill>
                  <a:srgbClr val="F28500"/>
                </a:solidFill>
              </a:rPr>
              <a:t>y) </a:t>
            </a:r>
          </a:p>
          <a:p>
            <a:pPr lvl="1"/>
            <a:r>
              <a:rPr lang="en-US" sz="2400" dirty="0" smtClean="0">
                <a:solidFill>
                  <a:schemeClr val="tx1"/>
                </a:solidFill>
              </a:rPr>
              <a:t>“x is better than (preferred over) y with regard to criterion c”</a:t>
            </a:r>
            <a:endParaRPr lang="en-US" dirty="0" smtClean="0">
              <a:solidFill>
                <a:srgbClr val="F58026"/>
              </a:solidFill>
            </a:endParaRPr>
          </a:p>
          <a:p>
            <a:pPr lvl="1"/>
            <a:endParaRPr lang="en-US" sz="1600" dirty="0" smtClean="0">
              <a:solidFill>
                <a:srgbClr val="F58026"/>
              </a:solidFill>
            </a:endParaRPr>
          </a:p>
          <a:p>
            <a:pPr lvl="1"/>
            <a:r>
              <a:rPr lang="en-US" sz="3200" dirty="0" smtClean="0">
                <a:solidFill>
                  <a:srgbClr val="F58026"/>
                </a:solidFill>
              </a:rPr>
              <a:t>Assumptions on data model: </a:t>
            </a:r>
            <a:endParaRPr lang="en-US" dirty="0" smtClean="0">
              <a:solidFill>
                <a:schemeClr val="tx1"/>
              </a:solidFill>
            </a:endParaRPr>
          </a:p>
          <a:p>
            <a:pPr marL="342900" lvl="4" indent="-342900">
              <a:buFont typeface="Courier New" panose="02070309020205020404" pitchFamily="49" charset="0"/>
              <a:buChar char="o"/>
            </a:pPr>
            <a:r>
              <a:rPr lang="en-US" sz="2000" dirty="0"/>
              <a:t>P</a:t>
            </a:r>
            <a:r>
              <a:rPr lang="en-US" sz="2000" baseline="-10000" dirty="0"/>
              <a:t>c</a:t>
            </a:r>
            <a:r>
              <a:rPr lang="en-US" sz="2000" dirty="0"/>
              <a:t> is a </a:t>
            </a:r>
            <a:r>
              <a:rPr lang="en-US" sz="2000" dirty="0">
                <a:solidFill>
                  <a:srgbClr val="0064B1"/>
                </a:solidFill>
              </a:rPr>
              <a:t>strict partial order</a:t>
            </a:r>
            <a:r>
              <a:rPr lang="en-US" sz="2000" dirty="0"/>
              <a:t> (as opposed to a total order) </a:t>
            </a:r>
          </a:p>
          <a:p>
            <a:pPr lvl="4"/>
            <a:r>
              <a:rPr lang="en-US" sz="2000" dirty="0">
                <a:solidFill>
                  <a:schemeClr val="accent5">
                    <a:lumMod val="75000"/>
                  </a:schemeClr>
                </a:solidFill>
              </a:rPr>
              <a:t>      </a:t>
            </a:r>
            <a:r>
              <a:rPr lang="en-US" sz="2000" dirty="0" err="1">
                <a:solidFill>
                  <a:schemeClr val="accent5">
                    <a:lumMod val="75000"/>
                  </a:schemeClr>
                </a:solidFill>
              </a:rPr>
              <a:t>Irreflexivity</a:t>
            </a:r>
            <a:r>
              <a:rPr lang="en-US" sz="2000" dirty="0"/>
              <a:t>, </a:t>
            </a:r>
            <a:r>
              <a:rPr lang="en-US" sz="2000" dirty="0">
                <a:solidFill>
                  <a:schemeClr val="accent5">
                    <a:lumMod val="75000"/>
                  </a:schemeClr>
                </a:solidFill>
              </a:rPr>
              <a:t>Transitivity</a:t>
            </a:r>
            <a:r>
              <a:rPr lang="en-US" sz="2000" dirty="0"/>
              <a:t>, </a:t>
            </a:r>
            <a:r>
              <a:rPr lang="en-US" sz="2000" dirty="0">
                <a:solidFill>
                  <a:schemeClr val="accent5">
                    <a:lumMod val="75000"/>
                  </a:schemeClr>
                </a:solidFill>
              </a:rPr>
              <a:t>Asymmetry</a:t>
            </a:r>
            <a:r>
              <a:rPr lang="en-US" sz="2000" dirty="0"/>
              <a:t> 	</a:t>
            </a:r>
          </a:p>
          <a:p>
            <a:pPr marL="342900" lvl="4" indent="-342900">
              <a:buFont typeface="Courier New" panose="02070309020205020404" pitchFamily="49" charset="0"/>
              <a:buChar char="o"/>
            </a:pPr>
            <a:r>
              <a:rPr lang="en-US" sz="2000" dirty="0"/>
              <a:t>No explicit attribute </a:t>
            </a:r>
            <a:r>
              <a:rPr lang="en-US" sz="2000" dirty="0" smtClean="0"/>
              <a:t>representation, </a:t>
            </a:r>
          </a:p>
          <a:p>
            <a:pPr lvl="4"/>
            <a:r>
              <a:rPr lang="en-US" sz="2000" dirty="0"/>
              <a:t> </a:t>
            </a:r>
            <a:r>
              <a:rPr lang="en-US" sz="2000" dirty="0" smtClean="0"/>
              <a:t>     thus no equivalence on a criterion</a:t>
            </a:r>
            <a:endParaRPr lang="en-US" sz="2000" dirty="0" smtClean="0">
              <a:solidFill>
                <a:schemeClr val="tx1"/>
              </a:solidFill>
            </a:endParaRPr>
          </a:p>
          <a:p>
            <a:pPr lvl="1"/>
            <a:endParaRPr lang="en-US" sz="1600" dirty="0" smtClean="0">
              <a:solidFill>
                <a:srgbClr val="EE8200"/>
              </a:solidFill>
            </a:endParaRPr>
          </a:p>
          <a:p>
            <a:pPr lvl="1"/>
            <a:r>
              <a:rPr lang="en-US" sz="3200" dirty="0" smtClean="0">
                <a:solidFill>
                  <a:srgbClr val="EE8200"/>
                </a:solidFill>
              </a:rPr>
              <a:t>Notations:</a:t>
            </a:r>
          </a:p>
          <a:p>
            <a:pPr marL="342900" lvl="4" indent="-342900">
              <a:buFont typeface="Courier New" panose="02070309020205020404" pitchFamily="49" charset="0"/>
              <a:buChar char="o"/>
            </a:pPr>
            <a:r>
              <a:rPr lang="es-ES" sz="2000" dirty="0">
                <a:solidFill>
                  <a:schemeClr val="accent5">
                    <a:lumMod val="75000"/>
                  </a:schemeClr>
                </a:solidFill>
              </a:rPr>
              <a:t>(</a:t>
            </a:r>
            <a:r>
              <a:rPr lang="es-ES" sz="2000" dirty="0" err="1">
                <a:solidFill>
                  <a:schemeClr val="accent5">
                    <a:lumMod val="75000"/>
                  </a:schemeClr>
                </a:solidFill>
              </a:rPr>
              <a:t>indifferent</a:t>
            </a:r>
            <a:r>
              <a:rPr lang="es-ES" sz="2000" dirty="0">
                <a:solidFill>
                  <a:schemeClr val="accent5">
                    <a:lumMod val="75000"/>
                  </a:schemeClr>
                </a:solidFill>
              </a:rPr>
              <a:t>) </a:t>
            </a:r>
            <a:r>
              <a:rPr lang="es-ES" sz="2000" dirty="0"/>
              <a:t>x ∼</a:t>
            </a:r>
            <a:r>
              <a:rPr lang="es-ES" sz="2000" baseline="-10000" dirty="0"/>
              <a:t>c </a:t>
            </a:r>
            <a:r>
              <a:rPr lang="es-ES" sz="2000" dirty="0"/>
              <a:t>y  </a:t>
            </a:r>
            <a:r>
              <a:rPr lang="es-ES" sz="2000" dirty="0">
                <a:sym typeface="Symbol"/>
              </a:rPr>
              <a:t> </a:t>
            </a:r>
            <a:r>
              <a:rPr lang="es-ES" sz="2000" dirty="0"/>
              <a:t> (x, y) </a:t>
            </a:r>
            <a:r>
              <a:rPr lang="en-US" sz="2000" dirty="0">
                <a:sym typeface="Symbol"/>
              </a:rPr>
              <a:t> </a:t>
            </a:r>
            <a:r>
              <a:rPr lang="en-US" sz="2000" dirty="0"/>
              <a:t>P</a:t>
            </a:r>
            <a:r>
              <a:rPr lang="en-US" sz="2000" baseline="-10000" dirty="0"/>
              <a:t>c</a:t>
            </a:r>
            <a:r>
              <a:rPr lang="es-ES" sz="2000" dirty="0"/>
              <a:t> ∧ (y, x) </a:t>
            </a:r>
            <a:r>
              <a:rPr lang="en-US" sz="2000" dirty="0">
                <a:sym typeface="Symbol"/>
              </a:rPr>
              <a:t> </a:t>
            </a:r>
            <a:r>
              <a:rPr lang="en-US" sz="2000" dirty="0" smtClean="0"/>
              <a:t>P</a:t>
            </a:r>
            <a:r>
              <a:rPr lang="en-US" sz="2000" baseline="-10000" dirty="0" smtClean="0"/>
              <a:t>c</a:t>
            </a:r>
            <a:endParaRPr lang="es-ES" sz="2000" dirty="0" smtClean="0">
              <a:solidFill>
                <a:schemeClr val="accent5">
                  <a:lumMod val="75000"/>
                </a:schemeClr>
              </a:solidFill>
              <a:latin typeface="Garamond" panose="02020404030301010803" pitchFamily="18" charset="0"/>
            </a:endParaRPr>
          </a:p>
          <a:p>
            <a:pPr marL="342900" lvl="4" indent="-342900">
              <a:buFont typeface="Courier New" panose="02070309020205020404" pitchFamily="49" charset="0"/>
              <a:buChar char="o"/>
            </a:pPr>
            <a:r>
              <a:rPr lang="es-ES" sz="2000" dirty="0" smtClean="0">
                <a:solidFill>
                  <a:schemeClr val="accent5">
                    <a:lumMod val="75000"/>
                  </a:schemeClr>
                </a:solidFill>
                <a:latin typeface="Garamond" panose="02020404030301010803" pitchFamily="18" charset="0"/>
              </a:rPr>
              <a:t>(</a:t>
            </a:r>
            <a:r>
              <a:rPr lang="es-ES" sz="2000" dirty="0" err="1" smtClean="0">
                <a:solidFill>
                  <a:schemeClr val="accent5">
                    <a:lumMod val="75000"/>
                  </a:schemeClr>
                </a:solidFill>
                <a:latin typeface="Garamond" panose="02020404030301010803" pitchFamily="18" charset="0"/>
              </a:rPr>
              <a:t>not</a:t>
            </a:r>
            <a:r>
              <a:rPr lang="es-ES" sz="2000" dirty="0" smtClean="0">
                <a:solidFill>
                  <a:schemeClr val="accent5">
                    <a:lumMod val="75000"/>
                  </a:schemeClr>
                </a:solidFill>
                <a:latin typeface="Garamond" panose="02020404030301010803" pitchFamily="18" charset="0"/>
              </a:rPr>
              <a:t> </a:t>
            </a:r>
            <a:r>
              <a:rPr lang="es-ES" sz="2000" dirty="0" err="1" smtClean="0">
                <a:solidFill>
                  <a:schemeClr val="accent5">
                    <a:lumMod val="75000"/>
                  </a:schemeClr>
                </a:solidFill>
                <a:latin typeface="Garamond" panose="02020404030301010803" pitchFamily="18" charset="0"/>
              </a:rPr>
              <a:t>better</a:t>
            </a:r>
            <a:r>
              <a:rPr lang="es-ES" sz="2000" dirty="0" smtClean="0">
                <a:solidFill>
                  <a:schemeClr val="accent5">
                    <a:lumMod val="75000"/>
                  </a:schemeClr>
                </a:solidFill>
                <a:latin typeface="Garamond" panose="02020404030301010803" pitchFamily="18" charset="0"/>
              </a:rPr>
              <a:t> </a:t>
            </a:r>
            <a:r>
              <a:rPr lang="es-ES" sz="2000" dirty="0" err="1" smtClean="0">
                <a:solidFill>
                  <a:schemeClr val="accent5">
                    <a:lumMod val="75000"/>
                  </a:schemeClr>
                </a:solidFill>
                <a:latin typeface="Garamond" panose="02020404030301010803" pitchFamily="18" charset="0"/>
              </a:rPr>
              <a:t>than</a:t>
            </a:r>
            <a:r>
              <a:rPr lang="es-ES" sz="2000" dirty="0" smtClean="0">
                <a:solidFill>
                  <a:schemeClr val="accent5">
                    <a:lumMod val="75000"/>
                  </a:schemeClr>
                </a:solidFill>
                <a:latin typeface="Garamond" panose="02020404030301010803" pitchFamily="18" charset="0"/>
              </a:rPr>
              <a:t>) </a:t>
            </a:r>
            <a:r>
              <a:rPr lang="es-ES" sz="2000" dirty="0" smtClean="0">
                <a:solidFill>
                  <a:schemeClr val="tx1"/>
                </a:solidFill>
                <a:latin typeface="Garamond" panose="02020404030301010803" pitchFamily="18" charset="0"/>
              </a:rPr>
              <a:t>x </a:t>
            </a:r>
            <a:r>
              <a:rPr lang="es-ES" sz="2000" dirty="0">
                <a:solidFill>
                  <a:schemeClr val="tx1"/>
                </a:solidFill>
                <a:latin typeface="Garamond" panose="02020404030301010803" pitchFamily="18" charset="0"/>
              </a:rPr>
              <a:t>⊁</a:t>
            </a:r>
            <a:r>
              <a:rPr lang="es-ES" sz="2000" baseline="-10000" dirty="0">
                <a:solidFill>
                  <a:schemeClr val="tx1"/>
                </a:solidFill>
                <a:latin typeface="Garamond" panose="02020404030301010803" pitchFamily="18" charset="0"/>
              </a:rPr>
              <a:t>c</a:t>
            </a:r>
            <a:r>
              <a:rPr lang="es-ES" sz="2000" dirty="0">
                <a:solidFill>
                  <a:schemeClr val="tx1"/>
                </a:solidFill>
                <a:latin typeface="Garamond" panose="02020404030301010803" pitchFamily="18" charset="0"/>
              </a:rPr>
              <a:t> </a:t>
            </a:r>
            <a:r>
              <a:rPr lang="es-ES" sz="2000" dirty="0" smtClean="0">
                <a:solidFill>
                  <a:schemeClr val="tx1"/>
                </a:solidFill>
                <a:latin typeface="Garamond" panose="02020404030301010803" pitchFamily="18" charset="0"/>
              </a:rPr>
              <a:t>y  </a:t>
            </a:r>
            <a:r>
              <a:rPr lang="es-ES" sz="2000" dirty="0" smtClean="0">
                <a:solidFill>
                  <a:schemeClr val="tx1"/>
                </a:solidFill>
                <a:latin typeface="Garamond" panose="02020404030301010803" pitchFamily="18" charset="0"/>
                <a:sym typeface="Symbol"/>
              </a:rPr>
              <a:t></a:t>
            </a:r>
            <a:r>
              <a:rPr lang="es-ES" sz="2000" dirty="0" smtClean="0">
                <a:solidFill>
                  <a:schemeClr val="tx1"/>
                </a:solidFill>
                <a:latin typeface="Garamond" panose="02020404030301010803" pitchFamily="18" charset="0"/>
              </a:rPr>
              <a:t>  (</a:t>
            </a:r>
            <a:r>
              <a:rPr lang="es-ES" sz="2000" dirty="0">
                <a:solidFill>
                  <a:schemeClr val="tx1"/>
                </a:solidFill>
                <a:latin typeface="Garamond" panose="02020404030301010803" pitchFamily="18" charset="0"/>
              </a:rPr>
              <a:t>x, y) </a:t>
            </a:r>
            <a:r>
              <a:rPr lang="en-US" sz="2000" dirty="0">
                <a:latin typeface="Garamond" panose="02020404030301010803" pitchFamily="18" charset="0"/>
                <a:sym typeface="Symbol"/>
              </a:rPr>
              <a:t></a:t>
            </a:r>
            <a:r>
              <a:rPr lang="es-ES" sz="2000" dirty="0" smtClean="0">
                <a:solidFill>
                  <a:schemeClr val="tx1"/>
                </a:solidFill>
                <a:latin typeface="Garamond" panose="02020404030301010803" pitchFamily="18" charset="0"/>
              </a:rPr>
              <a:t> </a:t>
            </a:r>
            <a:r>
              <a:rPr lang="en-US" sz="2000" dirty="0" smtClean="0">
                <a:latin typeface="Garamond" panose="02020404030301010803" pitchFamily="18" charset="0"/>
              </a:rPr>
              <a:t>P</a:t>
            </a:r>
            <a:r>
              <a:rPr lang="en-US" sz="2000" baseline="-10000" dirty="0" smtClean="0">
                <a:latin typeface="Garamond" panose="02020404030301010803" pitchFamily="18" charset="0"/>
              </a:rPr>
              <a:t>c    </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1482" y="3090975"/>
            <a:ext cx="1590675" cy="19573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7215" y="964519"/>
            <a:ext cx="1436785" cy="4148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2643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Pareto-optimal Objects</a:t>
            </a:r>
            <a:endParaRPr lang="en-US" dirty="0">
              <a:solidFill>
                <a:srgbClr val="0064B1"/>
              </a:solidFill>
            </a:endParaRPr>
          </a:p>
        </p:txBody>
      </p:sp>
      <p:sp>
        <p:nvSpPr>
          <p:cNvPr id="3" name="Text Placeholder 2"/>
          <p:cNvSpPr>
            <a:spLocks noGrp="1"/>
          </p:cNvSpPr>
          <p:nvPr>
            <p:ph type="body" sz="quarter" idx="10"/>
          </p:nvPr>
        </p:nvSpPr>
        <p:spPr>
          <a:xfrm>
            <a:off x="254443" y="830163"/>
            <a:ext cx="8402981" cy="4071884"/>
          </a:xfrm>
        </p:spPr>
        <p:txBody>
          <a:bodyPr/>
          <a:lstStyle/>
          <a:p>
            <a:pPr lvl="1"/>
            <a:r>
              <a:rPr lang="en-US" sz="3200" dirty="0" smtClean="0">
                <a:solidFill>
                  <a:srgbClr val="EE8200"/>
                </a:solidFill>
              </a:rPr>
              <a:t>Object dominance: consider </a:t>
            </a:r>
            <a:r>
              <a:rPr lang="en-US" sz="3200" dirty="0">
                <a:solidFill>
                  <a:srgbClr val="EE8200"/>
                </a:solidFill>
              </a:rPr>
              <a:t>o</a:t>
            </a:r>
            <a:r>
              <a:rPr lang="en-US" sz="3200" dirty="0" smtClean="0">
                <a:solidFill>
                  <a:srgbClr val="EE8200"/>
                </a:solidFill>
              </a:rPr>
              <a:t>bjects </a:t>
            </a:r>
            <a:r>
              <a:rPr lang="en-US" sz="3200" dirty="0">
                <a:solidFill>
                  <a:srgbClr val="EE8200"/>
                </a:solidFill>
              </a:rPr>
              <a:t>O,  criteria </a:t>
            </a:r>
            <a:r>
              <a:rPr lang="en-US" sz="3200" dirty="0" smtClean="0">
                <a:solidFill>
                  <a:srgbClr val="EE8200"/>
                </a:solidFill>
              </a:rPr>
              <a:t>C</a:t>
            </a:r>
          </a:p>
          <a:p>
            <a:pPr lvl="1"/>
            <a:r>
              <a:rPr lang="en-US" sz="2400" dirty="0" smtClean="0">
                <a:solidFill>
                  <a:schemeClr val="tx1"/>
                </a:solidFill>
              </a:rPr>
              <a:t>y </a:t>
            </a:r>
            <a:r>
              <a:rPr lang="en-US" sz="2400" dirty="0">
                <a:solidFill>
                  <a:schemeClr val="tx1"/>
                </a:solidFill>
              </a:rPr>
              <a:t>≻ x   </a:t>
            </a:r>
            <a:r>
              <a:rPr lang="en-US" sz="2400" dirty="0" smtClean="0">
                <a:solidFill>
                  <a:schemeClr val="tx1"/>
                </a:solidFill>
                <a:sym typeface="Symbol"/>
              </a:rPr>
              <a:t>  </a:t>
            </a:r>
            <a:r>
              <a:rPr lang="en-US" sz="2400" dirty="0">
                <a:solidFill>
                  <a:schemeClr val="tx1"/>
                </a:solidFill>
                <a:sym typeface="Symbol"/>
              </a:rPr>
              <a:t>∀</a:t>
            </a:r>
            <a:r>
              <a:rPr lang="en-US" sz="2400" dirty="0" smtClean="0">
                <a:solidFill>
                  <a:schemeClr val="tx1"/>
                </a:solidFill>
                <a:sym typeface="Symbol"/>
              </a:rPr>
              <a:t>c </a:t>
            </a:r>
            <a:r>
              <a:rPr lang="en-US" sz="2400" dirty="0" smtClean="0">
                <a:sym typeface="Symbol"/>
              </a:rPr>
              <a:t> </a:t>
            </a:r>
            <a:r>
              <a:rPr lang="en-US" sz="2400" dirty="0" smtClean="0">
                <a:solidFill>
                  <a:schemeClr val="tx1"/>
                </a:solidFill>
                <a:sym typeface="Symbol"/>
              </a:rPr>
              <a:t>C </a:t>
            </a:r>
            <a:r>
              <a:rPr lang="en-US" sz="2400" dirty="0">
                <a:solidFill>
                  <a:schemeClr val="tx1"/>
                </a:solidFill>
                <a:sym typeface="Symbol"/>
              </a:rPr>
              <a:t>: x ⊁</a:t>
            </a:r>
            <a:r>
              <a:rPr lang="en-US" sz="2400" baseline="-10000" dirty="0">
                <a:solidFill>
                  <a:schemeClr val="tx1"/>
                </a:solidFill>
                <a:sym typeface="Symbol"/>
              </a:rPr>
              <a:t>c</a:t>
            </a:r>
            <a:r>
              <a:rPr lang="en-US" sz="2400" dirty="0">
                <a:solidFill>
                  <a:schemeClr val="tx1"/>
                </a:solidFill>
                <a:sym typeface="Symbol"/>
              </a:rPr>
              <a:t> y and ∃c </a:t>
            </a:r>
            <a:r>
              <a:rPr lang="en-US" sz="2400" dirty="0" smtClean="0">
                <a:sym typeface="Symbol"/>
              </a:rPr>
              <a:t></a:t>
            </a:r>
            <a:r>
              <a:rPr lang="en-US" sz="2400" dirty="0" smtClean="0">
                <a:solidFill>
                  <a:schemeClr val="tx1"/>
                </a:solidFill>
                <a:sym typeface="Symbol"/>
              </a:rPr>
              <a:t> </a:t>
            </a:r>
            <a:r>
              <a:rPr lang="en-US" sz="2400" dirty="0">
                <a:solidFill>
                  <a:schemeClr val="tx1"/>
                </a:solidFill>
                <a:sym typeface="Symbol"/>
              </a:rPr>
              <a:t>C such that y ≻</a:t>
            </a:r>
            <a:r>
              <a:rPr lang="en-US" sz="2400" baseline="-10000" dirty="0">
                <a:solidFill>
                  <a:schemeClr val="tx1"/>
                </a:solidFill>
                <a:sym typeface="Symbol"/>
              </a:rPr>
              <a:t>c</a:t>
            </a:r>
            <a:r>
              <a:rPr lang="en-US" sz="2400" dirty="0">
                <a:solidFill>
                  <a:schemeClr val="tx1"/>
                </a:solidFill>
                <a:sym typeface="Symbol"/>
              </a:rPr>
              <a:t> x   (i.e., x is not better than y by any criterion and y is better than x by at least one criterion)</a:t>
            </a:r>
            <a:endParaRPr lang="en-US" sz="2400" dirty="0">
              <a:solidFill>
                <a:schemeClr val="tx1"/>
              </a:solidFill>
            </a:endParaRPr>
          </a:p>
          <a:p>
            <a:pPr marL="342900" lvl="1" indent="-342900">
              <a:buFont typeface="Courier New" panose="02070309020205020404" pitchFamily="49" charset="0"/>
              <a:buChar char="o"/>
            </a:pPr>
            <a:endParaRPr lang="en-US" dirty="0" smtClean="0">
              <a:solidFill>
                <a:schemeClr val="tx1"/>
              </a:solidFill>
            </a:endParaRPr>
          </a:p>
          <a:p>
            <a:pPr lvl="1"/>
            <a:r>
              <a:rPr lang="en-US" sz="3200" dirty="0" smtClean="0">
                <a:solidFill>
                  <a:srgbClr val="EE8200"/>
                </a:solidFill>
              </a:rPr>
              <a:t>x </a:t>
            </a:r>
            <a:r>
              <a:rPr lang="en-US" sz="3200" dirty="0" smtClean="0">
                <a:solidFill>
                  <a:srgbClr val="EE8200"/>
                </a:solidFill>
                <a:sym typeface="Symbol"/>
              </a:rPr>
              <a:t></a:t>
            </a:r>
            <a:r>
              <a:rPr lang="en-US" sz="3200" dirty="0" smtClean="0">
                <a:solidFill>
                  <a:srgbClr val="EE8200"/>
                </a:solidFill>
              </a:rPr>
              <a:t> O is Pareto-optimal  </a:t>
            </a:r>
            <a:r>
              <a:rPr lang="en-US" sz="3200" dirty="0" smtClean="0">
                <a:solidFill>
                  <a:srgbClr val="EE8200"/>
                </a:solidFill>
                <a:sym typeface="Symbol"/>
              </a:rPr>
              <a:t> </a:t>
            </a:r>
            <a:r>
              <a:rPr lang="en-US" sz="3200" dirty="0" smtClean="0">
                <a:solidFill>
                  <a:srgbClr val="EE8200"/>
                </a:solidFill>
              </a:rPr>
              <a:t> x is not dominated by any other object</a:t>
            </a:r>
          </a:p>
          <a:p>
            <a:pPr marL="342900" lvl="1" indent="-342900">
              <a:buFont typeface="Courier New" panose="02070309020205020404" pitchFamily="49" charset="0"/>
              <a:buChar char="o"/>
            </a:pPr>
            <a:endParaRPr lang="en-US" dirty="0" smtClean="0">
              <a:solidFill>
                <a:schemeClr val="tx1"/>
              </a:solidFill>
            </a:endParaRPr>
          </a:p>
          <a:p>
            <a:pPr lvl="1"/>
            <a:r>
              <a:rPr lang="en-US" sz="3200" dirty="0" smtClean="0">
                <a:solidFill>
                  <a:srgbClr val="EE8200"/>
                </a:solidFill>
              </a:rPr>
              <a:t>Example:  </a:t>
            </a:r>
          </a:p>
          <a:p>
            <a:pPr marL="274320" lvl="5" indent="-342900">
              <a:buFont typeface="Courier New" panose="02070309020205020404" pitchFamily="49" charset="0"/>
              <a:buChar char="o"/>
            </a:pPr>
            <a:r>
              <a:rPr lang="en-US" sz="2400" dirty="0" smtClean="0">
                <a:solidFill>
                  <a:schemeClr val="tx1"/>
                </a:solidFill>
                <a:latin typeface="Garamond" panose="02020404030301010803" pitchFamily="18" charset="0"/>
              </a:rPr>
              <a:t>c ≻ d </a:t>
            </a:r>
            <a:r>
              <a:rPr lang="en-US" sz="2400" dirty="0" smtClean="0">
                <a:solidFill>
                  <a:schemeClr val="tx1"/>
                </a:solidFill>
                <a:latin typeface="Garamond" panose="02020404030301010803" pitchFamily="18" charset="0"/>
                <a:sym typeface="Symbol"/>
              </a:rPr>
              <a:t> c ≻</a:t>
            </a:r>
            <a:r>
              <a:rPr lang="en-US" sz="2400" baseline="-10000" dirty="0" smtClean="0">
                <a:solidFill>
                  <a:schemeClr val="tx1"/>
                </a:solidFill>
                <a:latin typeface="Garamond" panose="02020404030301010803" pitchFamily="18" charset="0"/>
                <a:sym typeface="Symbol"/>
              </a:rPr>
              <a:t>story</a:t>
            </a:r>
            <a:r>
              <a:rPr lang="en-US" sz="2400" dirty="0" smtClean="0">
                <a:solidFill>
                  <a:schemeClr val="tx1"/>
                </a:solidFill>
                <a:latin typeface="Garamond" panose="02020404030301010803" pitchFamily="18" charset="0"/>
                <a:sym typeface="Symbol"/>
              </a:rPr>
              <a:t> d, </a:t>
            </a:r>
            <a:r>
              <a:rPr lang="en-US" sz="2400" dirty="0">
                <a:solidFill>
                  <a:schemeClr val="tx1"/>
                </a:solidFill>
                <a:latin typeface="Garamond" panose="02020404030301010803" pitchFamily="18" charset="0"/>
                <a:sym typeface="Symbol"/>
              </a:rPr>
              <a:t>c </a:t>
            </a:r>
            <a:r>
              <a:rPr lang="en-US" sz="2400" dirty="0" smtClean="0">
                <a:solidFill>
                  <a:schemeClr val="tx1"/>
                </a:solidFill>
                <a:latin typeface="Garamond" panose="02020404030301010803" pitchFamily="18" charset="0"/>
                <a:sym typeface="Symbol"/>
              </a:rPr>
              <a:t>≻</a:t>
            </a:r>
            <a:r>
              <a:rPr lang="en-US" sz="2400" baseline="-10000" dirty="0" smtClean="0">
                <a:solidFill>
                  <a:schemeClr val="tx1"/>
                </a:solidFill>
                <a:latin typeface="Garamond" panose="02020404030301010803" pitchFamily="18" charset="0"/>
                <a:sym typeface="Symbol"/>
              </a:rPr>
              <a:t>music</a:t>
            </a:r>
            <a:r>
              <a:rPr lang="en-US" sz="2400" dirty="0" smtClean="0">
                <a:solidFill>
                  <a:schemeClr val="tx1"/>
                </a:solidFill>
                <a:latin typeface="Garamond" panose="02020404030301010803" pitchFamily="18" charset="0"/>
                <a:sym typeface="Symbol"/>
              </a:rPr>
              <a:t> d, </a:t>
            </a:r>
            <a:r>
              <a:rPr lang="es-ES" sz="2400" dirty="0" smtClean="0">
                <a:solidFill>
                  <a:schemeClr val="tx1"/>
                </a:solidFill>
                <a:latin typeface="Garamond" panose="02020404030301010803" pitchFamily="18" charset="0"/>
                <a:sym typeface="Symbol"/>
              </a:rPr>
              <a:t>c</a:t>
            </a:r>
            <a:r>
              <a:rPr lang="es-ES" sz="2400" dirty="0" smtClean="0">
                <a:solidFill>
                  <a:schemeClr val="tx1"/>
                </a:solidFill>
                <a:latin typeface="Garamond" panose="02020404030301010803" pitchFamily="18" charset="0"/>
              </a:rPr>
              <a:t> ∼</a:t>
            </a:r>
            <a:r>
              <a:rPr lang="es-ES" sz="2400" baseline="-10000" dirty="0" err="1" smtClean="0">
                <a:latin typeface="Garamond" panose="02020404030301010803" pitchFamily="18" charset="0"/>
              </a:rPr>
              <a:t>acting</a:t>
            </a:r>
            <a:r>
              <a:rPr lang="es-ES" sz="2400" baseline="-10000" dirty="0" smtClean="0">
                <a:latin typeface="Garamond" panose="02020404030301010803" pitchFamily="18" charset="0"/>
              </a:rPr>
              <a:t> </a:t>
            </a:r>
            <a:r>
              <a:rPr lang="es-ES" sz="2400" dirty="0" smtClean="0">
                <a:solidFill>
                  <a:schemeClr val="tx1"/>
                </a:solidFill>
                <a:latin typeface="Garamond" panose="02020404030301010803" pitchFamily="18" charset="0"/>
              </a:rPr>
              <a:t>d</a:t>
            </a:r>
          </a:p>
          <a:p>
            <a:pPr marL="274320" lvl="5" indent="-342900">
              <a:buFont typeface="Courier New" panose="02070309020205020404" pitchFamily="49" charset="0"/>
              <a:buChar char="o"/>
            </a:pPr>
            <a:r>
              <a:rPr lang="es-ES" sz="2400" dirty="0" err="1" smtClean="0">
                <a:latin typeface="Garamond" panose="02020404030301010803" pitchFamily="18" charset="0"/>
              </a:rPr>
              <a:t>Only</a:t>
            </a:r>
            <a:r>
              <a:rPr lang="es-ES" sz="2400" dirty="0" smtClean="0">
                <a:latin typeface="Garamond" panose="02020404030301010803" pitchFamily="18" charset="0"/>
              </a:rPr>
              <a:t> </a:t>
            </a:r>
            <a:r>
              <a:rPr lang="es-ES" sz="2400" dirty="0" err="1" smtClean="0">
                <a:latin typeface="Garamond" panose="02020404030301010803" pitchFamily="18" charset="0"/>
              </a:rPr>
              <a:t>one</a:t>
            </a:r>
            <a:r>
              <a:rPr lang="es-ES" sz="2400" dirty="0" smtClean="0">
                <a:latin typeface="Garamond" panose="02020404030301010803" pitchFamily="18" charset="0"/>
              </a:rPr>
              <a:t> Pareto-</a:t>
            </a:r>
            <a:r>
              <a:rPr lang="es-ES" sz="2400" dirty="0" err="1" smtClean="0">
                <a:latin typeface="Garamond" panose="02020404030301010803" pitchFamily="18" charset="0"/>
              </a:rPr>
              <a:t>optimal</a:t>
            </a:r>
            <a:r>
              <a:rPr lang="es-ES" sz="2400" dirty="0" smtClean="0">
                <a:latin typeface="Garamond" panose="02020404030301010803" pitchFamily="18" charset="0"/>
              </a:rPr>
              <a:t> </a:t>
            </a:r>
            <a:r>
              <a:rPr lang="es-ES" sz="2400" dirty="0" err="1" smtClean="0">
                <a:latin typeface="Garamond" panose="02020404030301010803" pitchFamily="18" charset="0"/>
              </a:rPr>
              <a:t>object</a:t>
            </a:r>
            <a:r>
              <a:rPr lang="es-ES" sz="2400" dirty="0" smtClean="0">
                <a:latin typeface="Garamond" panose="02020404030301010803" pitchFamily="18" charset="0"/>
              </a:rPr>
              <a:t>:  b</a:t>
            </a:r>
            <a:endParaRPr lang="en-US" sz="2400" dirty="0" smtClean="0">
              <a:solidFill>
                <a:schemeClr val="tx1"/>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3050" y="3234250"/>
            <a:ext cx="3790949" cy="19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4340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1002134"/>
          </a:xfrm>
        </p:spPr>
        <p:txBody>
          <a:bodyPr/>
          <a:lstStyle/>
          <a:p>
            <a:r>
              <a:rPr lang="en-US" sz="3600" dirty="0">
                <a:solidFill>
                  <a:srgbClr val="0064B1"/>
                </a:solidFill>
              </a:rPr>
              <a:t>Deriving Preference Relations by Aggregating Crowd’s Responses to Pairwise Comparisons</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132" y="1306613"/>
            <a:ext cx="5208776" cy="138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7600" y="2790822"/>
            <a:ext cx="5306400"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2589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rPr>
              <a:t>Pareto-Optimal Object Finding</a:t>
            </a:r>
            <a:endParaRPr lang="en-US" dirty="0">
              <a:solidFill>
                <a:srgbClr val="0064B1"/>
              </a:solidFill>
            </a:endParaRPr>
          </a:p>
        </p:txBody>
      </p:sp>
      <p:sp>
        <p:nvSpPr>
          <p:cNvPr id="3" name="Text Placeholder 2"/>
          <p:cNvSpPr>
            <a:spLocks noGrp="1"/>
          </p:cNvSpPr>
          <p:nvPr>
            <p:ph type="body" sz="quarter" idx="10"/>
          </p:nvPr>
        </p:nvSpPr>
        <p:spPr>
          <a:xfrm>
            <a:off x="389436" y="819150"/>
            <a:ext cx="8363938" cy="3986219"/>
          </a:xfrm>
        </p:spPr>
        <p:txBody>
          <a:bodyPr/>
          <a:lstStyle/>
          <a:p>
            <a:r>
              <a:rPr lang="en-US" sz="2800" dirty="0" smtClean="0">
                <a:solidFill>
                  <a:srgbClr val="F58026"/>
                </a:solidFill>
              </a:rPr>
              <a:t>Problem statement: </a:t>
            </a:r>
            <a:r>
              <a:rPr lang="en-US" sz="2400" dirty="0" smtClean="0">
                <a:solidFill>
                  <a:srgbClr val="0064B1"/>
                </a:solidFill>
              </a:rPr>
              <a:t>Given objects O and criteria C, find all Pareto-optimal objects, using pairwise comparisons by individual criteria </a:t>
            </a:r>
            <a:endParaRPr lang="en-US" sz="2400" b="1" dirty="0" smtClean="0">
              <a:solidFill>
                <a:srgbClr val="0064B1"/>
              </a:solidFill>
            </a:endParaRPr>
          </a:p>
          <a:p>
            <a:endParaRPr lang="en-US" sz="1000" dirty="0" smtClean="0">
              <a:solidFill>
                <a:srgbClr val="F58026"/>
              </a:solidFill>
            </a:endParaRPr>
          </a:p>
          <a:p>
            <a:r>
              <a:rPr lang="en-US" sz="2800" dirty="0">
                <a:solidFill>
                  <a:srgbClr val="F58026"/>
                </a:solidFill>
              </a:rPr>
              <a:t>Cost metric</a:t>
            </a:r>
          </a:p>
          <a:p>
            <a:pPr marL="342900" lvl="1" indent="-342900">
              <a:buFont typeface="Courier New" panose="02070309020205020404" pitchFamily="49" charset="0"/>
              <a:buChar char="o"/>
            </a:pPr>
            <a:r>
              <a:rPr lang="en-US" sz="2400" dirty="0">
                <a:solidFill>
                  <a:srgbClr val="0064B1"/>
                </a:solidFill>
              </a:rPr>
              <a:t>Goal: as few pairwise comparison questions as possible</a:t>
            </a:r>
          </a:p>
          <a:p>
            <a:pPr marL="342900" lvl="1" indent="-342900">
              <a:buFont typeface="Courier New" panose="02070309020205020404" pitchFamily="49" charset="0"/>
              <a:buChar char="o"/>
            </a:pPr>
            <a:r>
              <a:rPr lang="en-US" sz="2400" dirty="0"/>
              <a:t>Simple, but reflect real-world monetary cost and time delay</a:t>
            </a:r>
          </a:p>
          <a:p>
            <a:pPr marL="342900" lvl="1" indent="-342900">
              <a:buFont typeface="Courier New" panose="02070309020205020404" pitchFamily="49" charset="0"/>
              <a:buChar char="o"/>
            </a:pPr>
            <a:r>
              <a:rPr lang="en-US" sz="2400" dirty="0"/>
              <a:t>Brute-force approach : </a:t>
            </a:r>
            <a:r>
              <a:rPr lang="en-US" sz="2400" dirty="0">
                <a:solidFill>
                  <a:srgbClr val="0064B1"/>
                </a:solidFill>
              </a:rPr>
              <a:t>|C| x |O| x (|O|-1)/2 </a:t>
            </a:r>
            <a:r>
              <a:rPr lang="en-US" sz="2400" dirty="0" smtClean="0">
                <a:solidFill>
                  <a:srgbClr val="0064B1"/>
                </a:solidFill>
              </a:rPr>
              <a:t>questions</a:t>
            </a:r>
          </a:p>
          <a:p>
            <a:pPr marL="342900" lvl="1" indent="-342900">
              <a:buFont typeface="Courier New" panose="02070309020205020404" pitchFamily="49" charset="0"/>
              <a:buChar char="o"/>
            </a:pPr>
            <a:endParaRPr lang="en-US" sz="1000" dirty="0" smtClean="0">
              <a:solidFill>
                <a:srgbClr val="F58026"/>
              </a:solidFill>
            </a:endParaRPr>
          </a:p>
          <a:p>
            <a:r>
              <a:rPr lang="en-US" sz="2800" dirty="0" smtClean="0">
                <a:solidFill>
                  <a:srgbClr val="F58026"/>
                </a:solidFill>
              </a:rPr>
              <a:t>Assumptions on execution </a:t>
            </a:r>
            <a:r>
              <a:rPr lang="en-US" sz="2800" dirty="0">
                <a:solidFill>
                  <a:srgbClr val="F58026"/>
                </a:solidFill>
              </a:rPr>
              <a:t>m</a:t>
            </a:r>
            <a:r>
              <a:rPr lang="en-US" sz="2800" dirty="0" smtClean="0">
                <a:solidFill>
                  <a:srgbClr val="F58026"/>
                </a:solidFill>
              </a:rPr>
              <a:t>odel</a:t>
            </a:r>
            <a:endParaRPr lang="en-US" sz="2800" dirty="0">
              <a:solidFill>
                <a:srgbClr val="F58026"/>
              </a:solidFill>
            </a:endParaRPr>
          </a:p>
          <a:p>
            <a:pPr marL="342900" lvl="1" indent="-342900">
              <a:buFont typeface="Courier New" panose="02070309020205020404" pitchFamily="49" charset="0"/>
              <a:buChar char="o"/>
            </a:pPr>
            <a:r>
              <a:rPr lang="en-US" sz="2400" dirty="0" smtClean="0">
                <a:solidFill>
                  <a:schemeClr val="tx1"/>
                </a:solidFill>
              </a:rPr>
              <a:t>Sequential execution</a:t>
            </a:r>
            <a:r>
              <a:rPr lang="en-US" sz="2400" dirty="0"/>
              <a:t>:</a:t>
            </a:r>
            <a:r>
              <a:rPr lang="en-US" sz="2400" dirty="0" smtClean="0">
                <a:solidFill>
                  <a:schemeClr val="tx1"/>
                </a:solidFill>
              </a:rPr>
              <a:t> get </a:t>
            </a:r>
            <a:r>
              <a:rPr lang="en-US" sz="2400" dirty="0" err="1" smtClean="0">
                <a:solidFill>
                  <a:schemeClr val="tx1"/>
                </a:solidFill>
              </a:rPr>
              <a:t>rlt</a:t>
            </a:r>
            <a:r>
              <a:rPr lang="en-US" sz="2400" dirty="0" smtClean="0">
                <a:solidFill>
                  <a:schemeClr val="tx1"/>
                </a:solidFill>
              </a:rPr>
              <a:t>(q</a:t>
            </a:r>
            <a:r>
              <a:rPr lang="en-US" sz="2400" baseline="-10000" dirty="0" smtClean="0">
                <a:solidFill>
                  <a:schemeClr val="tx1"/>
                </a:solidFill>
              </a:rPr>
              <a:t>i</a:t>
            </a:r>
            <a:r>
              <a:rPr lang="en-US" sz="2400" dirty="0" smtClean="0">
                <a:solidFill>
                  <a:schemeClr val="tx1"/>
                </a:solidFill>
              </a:rPr>
              <a:t>) before asking q</a:t>
            </a:r>
            <a:r>
              <a:rPr lang="en-US" sz="2400" baseline="-10000" dirty="0" smtClean="0">
                <a:solidFill>
                  <a:schemeClr val="tx1"/>
                </a:solidFill>
              </a:rPr>
              <a:t> i+1</a:t>
            </a:r>
          </a:p>
          <a:p>
            <a:pPr marL="342900" lvl="1" indent="-342900">
              <a:buFont typeface="Courier New" panose="02070309020205020404" pitchFamily="49" charset="0"/>
              <a:buChar char="o"/>
            </a:pPr>
            <a:r>
              <a:rPr lang="en-US" sz="2400" dirty="0" smtClean="0">
                <a:solidFill>
                  <a:schemeClr val="tx1"/>
                </a:solidFill>
              </a:rPr>
              <a:t>No consideration of worker quality</a:t>
            </a:r>
          </a:p>
        </p:txBody>
      </p:sp>
    </p:spTree>
    <p:extLst>
      <p:ext uri="{BB962C8B-B14F-4D97-AF65-F5344CB8AC3E}">
        <p14:creationId xmlns:p14="http://schemas.microsoft.com/office/powerpoint/2010/main" val="19512496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schemas.microsoft.com/office/2006/metadata/properties"/>
    <ds:schemaRef ds:uri="http://purl.org/dc/terms/"/>
    <ds:schemaRef ds:uri="efcf9526-8f58-4668-98d8-2ea05232c146"/>
    <ds:schemaRef ds:uri="http://www.w3.org/XML/1998/namespace"/>
  </ds:schemaRefs>
</ds:datastoreItem>
</file>

<file path=customXml/itemProps2.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91ECADBA-ED53-4B09-9B9E-9372BF1CB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8005</TotalTime>
  <Words>1832</Words>
  <Application>Microsoft Office PowerPoint</Application>
  <PresentationFormat>On-screen Show (16:9)</PresentationFormat>
  <Paragraphs>261</Paragraphs>
  <Slides>38</Slides>
  <Notes>0</Notes>
  <HiddenSlides>0</HiddenSlides>
  <MMClips>0</MMClips>
  <ScaleCrop>false</ScaleCrop>
  <HeadingPairs>
    <vt:vector size="4" baseType="variant">
      <vt:variant>
        <vt:lpstr>Theme</vt:lpstr>
      </vt:variant>
      <vt:variant>
        <vt:i4>2</vt:i4>
      </vt:variant>
      <vt:variant>
        <vt:lpstr>Slide Titles</vt:lpstr>
      </vt:variant>
      <vt:variant>
        <vt:i4>38</vt:i4>
      </vt:variant>
    </vt:vector>
  </HeadingPairs>
  <TitlesOfParts>
    <vt:vector size="40" baseType="lpstr">
      <vt:lpstr>Data Analytics for Computational Journalism</vt:lpstr>
      <vt:lpstr>Metro Template Colored Titles Segoe UI 16x9</vt:lpstr>
      <vt:lpstr>PowerPoint Presentation</vt:lpstr>
      <vt:lpstr>Humans’ Obsession: Comparing Things</vt:lpstr>
      <vt:lpstr>Facebook vs. Google</vt:lpstr>
      <vt:lpstr>Facebook vs. Google</vt:lpstr>
      <vt:lpstr>Overview</vt:lpstr>
      <vt:lpstr>Preference (Better-Than) Relation Pc</vt:lpstr>
      <vt:lpstr>Pareto-optimal Objects</vt:lpstr>
      <vt:lpstr>Deriving Preference Relations by Aggregating Crowd’s Responses to Pairwise Comparisons</vt:lpstr>
      <vt:lpstr>Pareto-Optimal Object Finding</vt:lpstr>
      <vt:lpstr>Applications</vt:lpstr>
      <vt:lpstr>Related Work</vt:lpstr>
      <vt:lpstr>Related Work</vt:lpstr>
      <vt:lpstr>General, Iterative Algorithm Framework</vt:lpstr>
      <vt:lpstr>(2) Outcome Derivation</vt:lpstr>
      <vt:lpstr>(3) Contradiction Resolution</vt:lpstr>
      <vt:lpstr>(3) Contradiction Resolution</vt:lpstr>
      <vt:lpstr>(3) Contradiction Resolution</vt:lpstr>
      <vt:lpstr>(3) Contradiction Resolution</vt:lpstr>
      <vt:lpstr>(4) Termination Test</vt:lpstr>
      <vt:lpstr>(1) Question Selection</vt:lpstr>
      <vt:lpstr>Transitivity of Object Dominance: Doesn’t Hold</vt:lpstr>
      <vt:lpstr>Transitivity of Object Dominance: Doesn’t Hold</vt:lpstr>
      <vt:lpstr>Can Still Benefit From A Similar Idea</vt:lpstr>
      <vt:lpstr>Candidate Questions</vt:lpstr>
      <vt:lpstr>Only Choosing from Candidate Questions</vt:lpstr>
      <vt:lpstr>Macro-ordering, Micro-ordering</vt:lpstr>
      <vt:lpstr>Experiments by Simulation</vt:lpstr>
      <vt:lpstr>Effectiveness of Candidate Questions and Macro-Ordering</vt:lpstr>
      <vt:lpstr>Effectiveness of Micro-Ordering</vt:lpstr>
      <vt:lpstr>Experiments using Amazon Mechanical Turk</vt:lpstr>
      <vt:lpstr>Experiments using Amazon Mechanical Turk</vt:lpstr>
      <vt:lpstr>Limitations and Future Work</vt:lpstr>
      <vt:lpstr>Thank You!  Questions?</vt:lpstr>
      <vt:lpstr>(3) Contradiction Resolution</vt:lpstr>
      <vt:lpstr>Brute-Force on the Toy Example</vt:lpstr>
      <vt:lpstr>RandomQ on the Toy Example</vt:lpstr>
      <vt:lpstr>RandomP on the Toy Example</vt:lpstr>
      <vt:lpstr>FRQ on the Toy Example</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Chengkai Li</cp:lastModifiedBy>
  <cp:revision>561</cp:revision>
  <dcterms:created xsi:type="dcterms:W3CDTF">2013-05-03T04:52:11Z</dcterms:created>
  <dcterms:modified xsi:type="dcterms:W3CDTF">2015-10-25T03:23:59Z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