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2062400" cy="29260800"/>
  <p:notesSz cx="6858000" cy="9144000"/>
  <p:defaultTextStyle>
    <a:defPPr>
      <a:defRPr lang="en-US"/>
    </a:defPPr>
    <a:lvl1pPr marL="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9004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80088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70132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60176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50220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40264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30309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20353" algn="l" defTabSz="4180088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89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30" d="100"/>
          <a:sy n="30" d="100"/>
        </p:scale>
        <p:origin x="-972" y="630"/>
      </p:cViewPr>
      <p:guideLst>
        <p:guide orient="horz" pos="9216"/>
        <p:guide pos="132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228600" cy="2286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54680" y="9089816"/>
            <a:ext cx="35753040" cy="627210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9360" y="16581120"/>
            <a:ext cx="29443680" cy="747776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90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80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270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360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214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6378617" y="4998723"/>
            <a:ext cx="45428851" cy="10652421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92058" y="4998723"/>
            <a:ext cx="135585519" cy="10652421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88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41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2639" y="18802775"/>
            <a:ext cx="35753040" cy="5811520"/>
          </a:xfrm>
        </p:spPr>
        <p:txBody>
          <a:bodyPr anchor="t"/>
          <a:lstStyle>
            <a:lvl1pPr algn="l">
              <a:defRPr sz="18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2639" y="12401978"/>
            <a:ext cx="35753040" cy="6400798"/>
          </a:xfrm>
        </p:spPr>
        <p:txBody>
          <a:bodyPr anchor="b"/>
          <a:lstStyle>
            <a:lvl1pPr marL="0" indent="0">
              <a:buNone/>
              <a:defRPr sz="9100">
                <a:solidFill>
                  <a:schemeClr val="tx1">
                    <a:tint val="75000"/>
                  </a:schemeClr>
                </a:solidFill>
              </a:defRPr>
            </a:lvl1pPr>
            <a:lvl2pPr marL="2090044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4180088" indent="0">
              <a:buNone/>
              <a:defRPr sz="7300">
                <a:solidFill>
                  <a:schemeClr val="tx1">
                    <a:tint val="75000"/>
                  </a:schemeClr>
                </a:solidFill>
              </a:defRPr>
            </a:lvl3pPr>
            <a:lvl4pPr marL="6270132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4pPr>
            <a:lvl5pPr marL="8360176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5pPr>
            <a:lvl6pPr marL="1045022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6pPr>
            <a:lvl7pPr marL="12540264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7pPr>
            <a:lvl8pPr marL="14630309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8pPr>
            <a:lvl9pPr marL="16720353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92057" y="29132110"/>
            <a:ext cx="90507185" cy="823908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00282" y="29132110"/>
            <a:ext cx="90507185" cy="82390827"/>
          </a:xfrm>
        </p:spPr>
        <p:txBody>
          <a:bodyPr/>
          <a:lstStyle>
            <a:lvl1pPr>
              <a:defRPr sz="12800"/>
            </a:lvl1pPr>
            <a:lvl2pPr>
              <a:defRPr sz="11000"/>
            </a:lvl2pPr>
            <a:lvl3pPr>
              <a:defRPr sz="91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0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0" y="1171789"/>
            <a:ext cx="37856160" cy="4876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549817"/>
            <a:ext cx="18584864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3120" y="9279468"/>
            <a:ext cx="18584864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367117" y="6549817"/>
            <a:ext cx="18592165" cy="2729651"/>
          </a:xfrm>
        </p:spPr>
        <p:txBody>
          <a:bodyPr anchor="b"/>
          <a:lstStyle>
            <a:lvl1pPr marL="0" indent="0">
              <a:buNone/>
              <a:defRPr sz="11000" b="1"/>
            </a:lvl1pPr>
            <a:lvl2pPr marL="2090044" indent="0">
              <a:buNone/>
              <a:defRPr sz="9100" b="1"/>
            </a:lvl2pPr>
            <a:lvl3pPr marL="4180088" indent="0">
              <a:buNone/>
              <a:defRPr sz="8200" b="1"/>
            </a:lvl3pPr>
            <a:lvl4pPr marL="6270132" indent="0">
              <a:buNone/>
              <a:defRPr sz="7300" b="1"/>
            </a:lvl4pPr>
            <a:lvl5pPr marL="8360176" indent="0">
              <a:buNone/>
              <a:defRPr sz="7300" b="1"/>
            </a:lvl5pPr>
            <a:lvl6pPr marL="10450220" indent="0">
              <a:buNone/>
              <a:defRPr sz="7300" b="1"/>
            </a:lvl6pPr>
            <a:lvl7pPr marL="12540264" indent="0">
              <a:buNone/>
              <a:defRPr sz="7300" b="1"/>
            </a:lvl7pPr>
            <a:lvl8pPr marL="14630309" indent="0">
              <a:buNone/>
              <a:defRPr sz="7300" b="1"/>
            </a:lvl8pPr>
            <a:lvl9pPr marL="16720353" indent="0">
              <a:buNone/>
              <a:defRPr sz="73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367117" y="9279468"/>
            <a:ext cx="18592165" cy="16858829"/>
          </a:xfrm>
        </p:spPr>
        <p:txBody>
          <a:bodyPr/>
          <a:lstStyle>
            <a:lvl1pPr>
              <a:defRPr sz="11000"/>
            </a:lvl1pPr>
            <a:lvl2pPr>
              <a:defRPr sz="9100"/>
            </a:lvl2pPr>
            <a:lvl3pPr>
              <a:defRPr sz="8200"/>
            </a:lvl3pPr>
            <a:lvl4pPr>
              <a:defRPr sz="7300"/>
            </a:lvl4pPr>
            <a:lvl5pPr>
              <a:defRPr sz="7300"/>
            </a:lvl5pPr>
            <a:lvl6pPr>
              <a:defRPr sz="7300"/>
            </a:lvl6pPr>
            <a:lvl7pPr>
              <a:defRPr sz="7300"/>
            </a:lvl7pPr>
            <a:lvl8pPr>
              <a:defRPr sz="7300"/>
            </a:lvl8pPr>
            <a:lvl9pPr>
              <a:defRPr sz="73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0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39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3123" y="1165013"/>
            <a:ext cx="13838239" cy="4958080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45230" y="1165016"/>
            <a:ext cx="23514050" cy="24973282"/>
          </a:xfrm>
        </p:spPr>
        <p:txBody>
          <a:bodyPr/>
          <a:lstStyle>
            <a:lvl1pPr>
              <a:defRPr sz="14600"/>
            </a:lvl1pPr>
            <a:lvl2pPr>
              <a:defRPr sz="12800"/>
            </a:lvl2pPr>
            <a:lvl3pPr>
              <a:defRPr sz="11000"/>
            </a:lvl3pPr>
            <a:lvl4pPr>
              <a:defRPr sz="9100"/>
            </a:lvl4pPr>
            <a:lvl5pPr>
              <a:defRPr sz="9100"/>
            </a:lvl5pPr>
            <a:lvl6pPr>
              <a:defRPr sz="9100"/>
            </a:lvl6pPr>
            <a:lvl7pPr>
              <a:defRPr sz="9100"/>
            </a:lvl7pPr>
            <a:lvl8pPr>
              <a:defRPr sz="9100"/>
            </a:lvl8pPr>
            <a:lvl9pPr>
              <a:defRPr sz="9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3123" y="6123096"/>
            <a:ext cx="13838239" cy="20015202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9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44524" y="20482560"/>
            <a:ext cx="25237440" cy="2418082"/>
          </a:xfrm>
        </p:spPr>
        <p:txBody>
          <a:bodyPr anchor="b"/>
          <a:lstStyle>
            <a:lvl1pPr algn="l">
              <a:defRPr sz="9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244524" y="2614507"/>
            <a:ext cx="25237440" cy="17556480"/>
          </a:xfrm>
        </p:spPr>
        <p:txBody>
          <a:bodyPr/>
          <a:lstStyle>
            <a:lvl1pPr marL="0" indent="0">
              <a:buNone/>
              <a:defRPr sz="14600"/>
            </a:lvl1pPr>
            <a:lvl2pPr marL="2090044" indent="0">
              <a:buNone/>
              <a:defRPr sz="12800"/>
            </a:lvl2pPr>
            <a:lvl3pPr marL="4180088" indent="0">
              <a:buNone/>
              <a:defRPr sz="11000"/>
            </a:lvl3pPr>
            <a:lvl4pPr marL="6270132" indent="0">
              <a:buNone/>
              <a:defRPr sz="9100"/>
            </a:lvl4pPr>
            <a:lvl5pPr marL="8360176" indent="0">
              <a:buNone/>
              <a:defRPr sz="9100"/>
            </a:lvl5pPr>
            <a:lvl6pPr marL="10450220" indent="0">
              <a:buNone/>
              <a:defRPr sz="9100"/>
            </a:lvl6pPr>
            <a:lvl7pPr marL="12540264" indent="0">
              <a:buNone/>
              <a:defRPr sz="9100"/>
            </a:lvl7pPr>
            <a:lvl8pPr marL="14630309" indent="0">
              <a:buNone/>
              <a:defRPr sz="9100"/>
            </a:lvl8pPr>
            <a:lvl9pPr marL="16720353" indent="0">
              <a:buNone/>
              <a:defRPr sz="9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44524" y="22900642"/>
            <a:ext cx="25237440" cy="3434078"/>
          </a:xfrm>
        </p:spPr>
        <p:txBody>
          <a:bodyPr/>
          <a:lstStyle>
            <a:lvl1pPr marL="0" indent="0">
              <a:buNone/>
              <a:defRPr sz="6400"/>
            </a:lvl1pPr>
            <a:lvl2pPr marL="2090044" indent="0">
              <a:buNone/>
              <a:defRPr sz="5500"/>
            </a:lvl2pPr>
            <a:lvl3pPr marL="4180088" indent="0">
              <a:buNone/>
              <a:defRPr sz="4600"/>
            </a:lvl3pPr>
            <a:lvl4pPr marL="6270132" indent="0">
              <a:buNone/>
              <a:defRPr sz="4100"/>
            </a:lvl4pPr>
            <a:lvl5pPr marL="8360176" indent="0">
              <a:buNone/>
              <a:defRPr sz="4100"/>
            </a:lvl5pPr>
            <a:lvl6pPr marL="10450220" indent="0">
              <a:buNone/>
              <a:defRPr sz="4100"/>
            </a:lvl6pPr>
            <a:lvl7pPr marL="12540264" indent="0">
              <a:buNone/>
              <a:defRPr sz="4100"/>
            </a:lvl7pPr>
            <a:lvl8pPr marL="14630309" indent="0">
              <a:buNone/>
              <a:defRPr sz="4100"/>
            </a:lvl8pPr>
            <a:lvl9pPr marL="16720353" indent="0">
              <a:buNone/>
              <a:defRPr sz="4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695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3120" y="1171789"/>
            <a:ext cx="37856160" cy="4876800"/>
          </a:xfrm>
          <a:prstGeom prst="rect">
            <a:avLst/>
          </a:prstGeom>
        </p:spPr>
        <p:txBody>
          <a:bodyPr vert="horz" lIns="418009" tIns="209004" rIns="418009" bIns="20900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3120" y="6827522"/>
            <a:ext cx="37856160" cy="19310775"/>
          </a:xfrm>
          <a:prstGeom prst="rect">
            <a:avLst/>
          </a:prstGeom>
        </p:spPr>
        <p:txBody>
          <a:bodyPr vert="horz" lIns="418009" tIns="209004" rIns="418009" bIns="20900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3120" y="27120430"/>
            <a:ext cx="98145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l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E8179-F9CF-4A57-B96B-00096E8F0363}" type="datetimeFigureOut">
              <a:rPr lang="en-US" smtClean="0"/>
              <a:pPr/>
              <a:t>8/28/2015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71320" y="27120430"/>
            <a:ext cx="133197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ct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144720" y="27120430"/>
            <a:ext cx="9814560" cy="1557867"/>
          </a:xfrm>
          <a:prstGeom prst="rect">
            <a:avLst/>
          </a:prstGeom>
        </p:spPr>
        <p:txBody>
          <a:bodyPr vert="horz" lIns="418009" tIns="209004" rIns="418009" bIns="209004" rtlCol="0" anchor="ctr"/>
          <a:lstStyle>
            <a:lvl1pPr algn="r">
              <a:defRPr sz="5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D13D6-B278-44E6-96E1-5829B8656B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6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80088" rtl="0" eaLnBrk="1" latinLnBrk="0" hangingPunct="1">
        <a:spcBef>
          <a:spcPct val="0"/>
        </a:spcBef>
        <a:buNone/>
        <a:defRPr sz="20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67533" indent="-1567533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4600" kern="1200">
          <a:solidFill>
            <a:schemeClr val="tx1"/>
          </a:solidFill>
          <a:latin typeface="+mn-lt"/>
          <a:ea typeface="+mn-ea"/>
          <a:cs typeface="+mn-cs"/>
        </a:defRPr>
      </a:lvl1pPr>
      <a:lvl2pPr marL="3396322" indent="-1306278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25110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7315154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405198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95242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6pPr>
      <a:lvl7pPr marL="13585287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7pPr>
      <a:lvl8pPr marL="15675331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8pPr>
      <a:lvl9pPr marL="17765375" indent="-1045022" algn="l" defTabSz="4180088" rtl="0" eaLnBrk="1" latinLnBrk="0" hangingPunct="1">
        <a:spcBef>
          <a:spcPct val="20000"/>
        </a:spcBef>
        <a:buFont typeface="Arial" panose="020B0604020202020204" pitchFamily="34" charset="0"/>
        <a:buChar char="•"/>
        <a:defRPr sz="9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1pPr>
      <a:lvl2pPr marL="209004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2pPr>
      <a:lvl3pPr marL="4180088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132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4pPr>
      <a:lvl5pPr marL="8360176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5pPr>
      <a:lvl6pPr marL="10450220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6pPr>
      <a:lvl7pPr marL="12540264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7pPr>
      <a:lvl8pPr marL="14630309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8pPr>
      <a:lvl9pPr marL="16720353" algn="l" defTabSz="4180088" rtl="0" eaLnBrk="1" latinLnBrk="0" hangingPunct="1">
        <a:defRPr sz="8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C:\Users\nandish\Project\svnCode\VIIQ\writeup\demoVersion\poster\rc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2344" y="20673050"/>
            <a:ext cx="9316205" cy="614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C:\Users\nandish\Project\svnCode\VIIQ\writeup\demoVersion\poster\RCP-examp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0230" y="6442814"/>
            <a:ext cx="9405257" cy="6325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1" name="Rectangle 100"/>
          <p:cNvSpPr/>
          <p:nvPr/>
        </p:nvSpPr>
        <p:spPr>
          <a:xfrm>
            <a:off x="30381348" y="22082913"/>
            <a:ext cx="10766653" cy="53187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6" descr="C:\Users\nandish\Project\svnCode\VIIQ\writeup\demoVersion\poster\active-nod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18101" y="17933276"/>
            <a:ext cx="10629900" cy="399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C:\Users\nandish\Project\svnCode\VIIQ\writeup\demoVersion\poster\ss\subsuggestio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1" y="17208062"/>
            <a:ext cx="8949512" cy="8536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10" descr="C:\Users\nandish\Project\svnCode\VIIQ\writeup\demoVersion\poster\ss\active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1313" y="22631400"/>
            <a:ext cx="10326687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:\Users\nandish\Project\svnCode\VIIQ\writeup\demoVersion\poster\ss\homepag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59801" y="6504658"/>
            <a:ext cx="19888199" cy="10578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9" name="TextBox 168"/>
          <p:cNvSpPr txBox="1"/>
          <p:nvPr/>
        </p:nvSpPr>
        <p:spPr>
          <a:xfrm>
            <a:off x="914400" y="6566338"/>
            <a:ext cx="9601200" cy="79868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Graphical query interfaces are widely recognized to be important for improving the usability of data management systems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.</a:t>
            </a:r>
            <a:endParaRPr lang="en-US" sz="38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3800" u="sng" dirty="0" smtClean="0">
                <a:solidFill>
                  <a:schemeClr val="tx2"/>
                </a:solidFill>
                <a:cs typeface="Arial" panose="020B0604020202020204" pitchFamily="34" charset="0"/>
              </a:rPr>
              <a:t>Limitations of Existing Visual Query Systems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They allow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users to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draw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nodes and edges of query graphs, but do not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rank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relevant suggestions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regarding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what to add.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Difficult for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schema-agnostic users to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sift through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and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search for the exact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option.</a:t>
            </a:r>
            <a:endParaRPr lang="en-US" sz="3800" dirty="0" smtClean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57200" y="457200"/>
            <a:ext cx="41148000" cy="28346400"/>
          </a:xfrm>
          <a:prstGeom prst="roundRect">
            <a:avLst>
              <a:gd name="adj" fmla="val 1032"/>
            </a:avLst>
          </a:prstGeom>
          <a:noFill/>
          <a:ln w="762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14400" y="914400"/>
            <a:ext cx="40233600" cy="4114800"/>
          </a:xfrm>
          <a:prstGeom prst="rect">
            <a:avLst/>
          </a:prstGeom>
          <a:noFill/>
          <a:ln w="127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tabLst>
                <a:tab pos="14592300" algn="l"/>
                <a:tab pos="15506700" algn="l"/>
              </a:tabLst>
            </a:pPr>
            <a:r>
              <a:rPr lang="en-US" sz="8000" b="1" dirty="0" smtClean="0">
                <a:solidFill>
                  <a:schemeClr val="tx1"/>
                </a:solidFill>
                <a:cs typeface="Times New Roman" panose="02020603050405020304" pitchFamily="18" charset="0"/>
              </a:rPr>
              <a:t>VIIQ: Auto-Suggestion Enabled Visual Interface for Interactive Graph Query Formulation</a:t>
            </a:r>
          </a:p>
          <a:p>
            <a:pPr algn="ctr"/>
            <a:r>
              <a:rPr lang="en-US" sz="51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Nandish</a:t>
            </a:r>
            <a:r>
              <a:rPr lang="en-US" sz="51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Jayaram</a:t>
            </a:r>
            <a:r>
              <a:rPr lang="en-US" sz="51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, </a:t>
            </a:r>
            <a:r>
              <a:rPr lang="en-US" sz="51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Sidharth</a:t>
            </a:r>
            <a:r>
              <a:rPr lang="en-US" sz="51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5100" b="1" dirty="0" err="1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Goyal</a:t>
            </a:r>
            <a:r>
              <a:rPr lang="en-US" sz="51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*, Chengkai Li</a:t>
            </a:r>
          </a:p>
          <a:p>
            <a:pPr algn="ctr"/>
            <a:r>
              <a:rPr lang="en-US" sz="5100" b="1" dirty="0" smtClean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University of Texas at Arlington</a:t>
            </a:r>
          </a:p>
          <a:p>
            <a:pPr algn="ctr"/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41</a:t>
            </a:r>
            <a:r>
              <a:rPr lang="en-US" sz="4800" b="1" baseline="300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st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International Conference on Very Large Data Bases, </a:t>
            </a:r>
            <a:r>
              <a:rPr lang="en-US" sz="4800" b="1" dirty="0" err="1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Kohala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Coast, Hawaii, 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Aug. 31</a:t>
            </a:r>
            <a:r>
              <a:rPr lang="en-US" sz="4800" b="1" baseline="300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st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 - Sept. 4</a:t>
            </a:r>
            <a:r>
              <a:rPr lang="en-US" sz="4800" b="1" baseline="30000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4800" b="1" dirty="0" smtClean="0">
                <a:solidFill>
                  <a:schemeClr val="tx2"/>
                </a:solidFill>
                <a:latin typeface="+mj-lt"/>
                <a:cs typeface="Times New Roman" panose="02020603050405020304" pitchFamily="18" charset="0"/>
              </a:rPr>
              <a:t>, 2015</a:t>
            </a:r>
            <a:endParaRPr lang="en-US" sz="4800" b="1" dirty="0">
              <a:solidFill>
                <a:schemeClr val="tx2"/>
              </a:solidFill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11745" y="27432000"/>
            <a:ext cx="1263061" cy="1265164"/>
          </a:xfrm>
          <a:prstGeom prst="rect">
            <a:avLst/>
          </a:prstGeom>
        </p:spPr>
      </p:pic>
      <p:sp>
        <p:nvSpPr>
          <p:cNvPr id="90" name="Rectangle 89"/>
          <p:cNvSpPr/>
          <p:nvPr/>
        </p:nvSpPr>
        <p:spPr>
          <a:xfrm>
            <a:off x="914400" y="23023285"/>
            <a:ext cx="96012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Orion Architecture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914400" y="5486400"/>
            <a:ext cx="96012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Motivation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0972800" y="5486400"/>
            <a:ext cx="98298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Ranking </a:t>
            </a:r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Candidates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914400" y="14663057"/>
            <a:ext cx="96012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Challenges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914400" y="15730060"/>
            <a:ext cx="9601200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An interactive query interface that seamlessly integrates automatic edge recommendation with query formulation.</a:t>
            </a:r>
            <a:endParaRPr lang="en-US" sz="38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cs typeface="Arial" panose="020B0604020202020204" pitchFamily="34" charset="0"/>
              </a:rPr>
              <a:t>Large ultra-heterogeneous graphs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contain thousands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of node/edge types, and millions of node/edge instances as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candidates.</a:t>
            </a:r>
            <a:endParaRPr lang="en-US" sz="3800" dirty="0" smtClean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Ranking must reflect the relevance to user’s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query intent.</a:t>
            </a:r>
          </a:p>
        </p:txBody>
      </p:sp>
      <p:sp>
        <p:nvSpPr>
          <p:cNvPr id="58" name="Rectangle 57"/>
          <p:cNvSpPr/>
          <p:nvPr/>
        </p:nvSpPr>
        <p:spPr>
          <a:xfrm>
            <a:off x="21259800" y="5486400"/>
            <a:ext cx="198882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Orion User Interface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29827" y="2496312"/>
            <a:ext cx="2589573" cy="2286000"/>
          </a:xfrm>
          <a:prstGeom prst="rect">
            <a:avLst/>
          </a:prstGeom>
        </p:spPr>
      </p:pic>
      <p:sp>
        <p:nvSpPr>
          <p:cNvPr id="167" name="Rectangle 166"/>
          <p:cNvSpPr/>
          <p:nvPr/>
        </p:nvSpPr>
        <p:spPr>
          <a:xfrm>
            <a:off x="10972800" y="17342069"/>
            <a:ext cx="9829800" cy="9144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 anchorCtr="1"/>
          <a:lstStyle/>
          <a:p>
            <a:pPr algn="ctr"/>
            <a:r>
              <a:rPr lang="en-US" sz="5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Random Correlation </a:t>
            </a:r>
            <a:r>
              <a:rPr lang="en-US" sz="51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Paths (RCP)</a:t>
            </a:r>
            <a:endParaRPr lang="en-US" sz="5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8770943"/>
            <a:ext cx="937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* Work done as a student at UT-Arlington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1259801" y="27464772"/>
            <a:ext cx="18516599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This work is partially supported by NSF grants IIS-1018865, CCF-1117369 and IIS-1408928. Any opinions, findings, and conclusions or recommendations expressed in this paper do not necessarily reflect the views of the funding agency.</a:t>
            </a:r>
            <a:endParaRPr 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 descr="C:\Users\new1\Desktop\Orion\logo-2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105838" y="2173078"/>
            <a:ext cx="2449286" cy="2627521"/>
          </a:xfrm>
          <a:prstGeom prst="rect">
            <a:avLst/>
          </a:prstGeom>
          <a:noFill/>
        </p:spPr>
      </p:pic>
      <p:pic>
        <p:nvPicPr>
          <p:cNvPr id="5" name="Picture 2" descr="C:\Users\new1\Downloads\qrcode.30902409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098471" y="2188029"/>
            <a:ext cx="2514600" cy="2514600"/>
          </a:xfrm>
          <a:prstGeom prst="rect">
            <a:avLst/>
          </a:prstGeom>
          <a:noFill/>
        </p:spPr>
      </p:pic>
      <p:pic>
        <p:nvPicPr>
          <p:cNvPr id="6" name="Picture 2" descr="C:\Users\nandish\Project\svnCode\VIIQ\writeup\demoVersion\poster\viiqArchitecture.png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714" y="24231600"/>
            <a:ext cx="9196117" cy="335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1920921" y="26060400"/>
            <a:ext cx="76133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Click on an automatically suggested grey edge to view other 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instances of 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that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 edge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882317" y="26699609"/>
            <a:ext cx="54233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Adding a new 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edge manually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5846024" y="17240403"/>
            <a:ext cx="539656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Adding a new 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node manually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534304" y="10130614"/>
            <a:ext cx="4069896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Dynamic help listing possible user </a:t>
            </a:r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actions at every step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1760354" y="9405314"/>
            <a:ext cx="35433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Newly suggested nodes and edges in grey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1916041" y="12635570"/>
            <a:ext cx="371475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Orange nodes with black edges form the partial query graph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1724979" y="7788166"/>
            <a:ext cx="352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Query Canvas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35827138" y="14866938"/>
            <a:ext cx="4112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Information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Panel</a:t>
            </a:r>
            <a:endParaRPr lang="en-US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29534304" y="13753253"/>
            <a:ext cx="631655" cy="58675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958127" y="11411143"/>
            <a:ext cx="288378" cy="11505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25734557" y="11908061"/>
            <a:ext cx="995811" cy="1118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3604200" y="10622801"/>
            <a:ext cx="914400" cy="1837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71900" y="4447516"/>
            <a:ext cx="33147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Arial" pitchFamily="34" charset="0"/>
                <a:cs typeface="Arial" pitchFamily="34" charset="0"/>
              </a:rPr>
              <a:t>idir.uta.edu/</a:t>
            </a:r>
            <a:r>
              <a:rPr lang="en-US" sz="3000" b="1" dirty="0" err="1">
                <a:latin typeface="Arial" pitchFamily="34" charset="0"/>
                <a:cs typeface="Arial" pitchFamily="34" charset="0"/>
              </a:rPr>
              <a:t>orion</a:t>
            </a:r>
            <a:endParaRPr lang="en-US" sz="3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715000" y="27841621"/>
            <a:ext cx="502920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Generate candidate edges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7617280" y="26699609"/>
            <a:ext cx="383720" cy="11420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2602" y="27853957"/>
            <a:ext cx="412799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Rank candidate edges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3429000" y="26714531"/>
            <a:ext cx="1143000" cy="112709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809514" y="12573000"/>
            <a:ext cx="10091058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cs typeface="Arial" panose="020B0604020202020204" pitchFamily="34" charset="0"/>
              </a:rPr>
              <a:t>New Candidate Edges: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&lt;e1</a:t>
            </a:r>
            <a:r>
              <a:rPr lang="en-US" sz="3800" b="1" dirty="0">
                <a:solidFill>
                  <a:schemeClr val="tx2"/>
                </a:solidFill>
                <a:cs typeface="Arial" panose="020B0604020202020204" pitchFamily="34" charset="0"/>
              </a:rPr>
              <a:t>, e2, e3, e5,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e10&gt;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cs typeface="Arial" panose="020B0604020202020204" pitchFamily="34" charset="0"/>
              </a:rPr>
              <a:t>Positive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Edges: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&lt;e6</a:t>
            </a:r>
            <a:r>
              <a:rPr lang="en-US" sz="3800" b="1" dirty="0">
                <a:solidFill>
                  <a:schemeClr val="tx2"/>
                </a:solidFill>
                <a:cs typeface="Arial" panose="020B0604020202020204" pitchFamily="34" charset="0"/>
              </a:rPr>
              <a:t>, e7, e8,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e9&gt;</a:t>
            </a:r>
            <a:endParaRPr lang="en-US" sz="3800" b="1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>
                <a:solidFill>
                  <a:schemeClr val="tx2"/>
                </a:solidFill>
                <a:cs typeface="Arial" panose="020B0604020202020204" pitchFamily="34" charset="0"/>
              </a:rPr>
              <a:t>Negative </a:t>
            </a: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Edges: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&lt;e4</a:t>
            </a:r>
            <a:r>
              <a:rPr lang="en-US" sz="3800" b="1" dirty="0">
                <a:solidFill>
                  <a:schemeClr val="tx2"/>
                </a:solidFill>
                <a:cs typeface="Arial" panose="020B0604020202020204" pitchFamily="34" charset="0"/>
              </a:rPr>
              <a:t>, e11,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e12&gt;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Query Session: 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&lt;e6, e7, e8, e9, </a:t>
            </a:r>
            <a:r>
              <a:rPr lang="en-US" sz="3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-e4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n-US" sz="3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-e11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, </a:t>
            </a:r>
            <a:r>
              <a:rPr lang="en-US" sz="3800" b="1" dirty="0" smtClean="0">
                <a:solidFill>
                  <a:srgbClr val="FF0000"/>
                </a:solidFill>
                <a:cs typeface="Arial" panose="020B0604020202020204" pitchFamily="34" charset="0"/>
              </a:rPr>
              <a:t>-e12</a:t>
            </a:r>
            <a:r>
              <a:rPr lang="en-US" sz="3800" b="1" dirty="0" smtClean="0">
                <a:solidFill>
                  <a:schemeClr val="tx2"/>
                </a:solidFill>
                <a:cs typeface="Arial" panose="020B0604020202020204" pitchFamily="34" charset="0"/>
              </a:rPr>
              <a:t>&gt;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Query Log: A collection of other query sessions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5890832" y="6858000"/>
            <a:ext cx="290648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Positive Edges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0744201" y="9943771"/>
            <a:ext cx="31554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Negative Edges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7810391" y="11957446"/>
            <a:ext cx="3220809" cy="615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Candidate Edges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9063339" y="10958470"/>
            <a:ext cx="0" cy="99897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17438511" y="11411143"/>
            <a:ext cx="1074554" cy="54630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438511" y="7576456"/>
            <a:ext cx="723217" cy="11586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16459200" y="7473553"/>
            <a:ext cx="408494" cy="158469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2337080" y="10622801"/>
            <a:ext cx="1398276" cy="57022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10961914" y="18288000"/>
            <a:ext cx="9840686" cy="27238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800" dirty="0" smtClean="0">
                <a:solidFill>
                  <a:schemeClr val="tx2"/>
                </a:solidFill>
                <a:cs typeface="Arial" panose="020B0604020202020204" pitchFamily="34" charset="0"/>
              </a:rPr>
              <a:t>RCP: A sequence of randomly chosen edges from the query session, grown incrementally, until its support drops below a threshold (t).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4413982" y="23774400"/>
            <a:ext cx="431904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Each correlation path selects a subset of the query log, with no more than ‘t’ rows in it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10744201" y="26541442"/>
            <a:ext cx="47220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>
                <a:solidFill>
                  <a:schemeClr val="tx2"/>
                </a:solidFill>
                <a:cs typeface="Arial" panose="020B0604020202020204" pitchFamily="34" charset="0"/>
              </a:rPr>
              <a:t>Compute support for each candidate, in each correlation </a:t>
            </a:r>
            <a:r>
              <a:rPr lang="en-US" sz="4000" dirty="0" smtClean="0">
                <a:solidFill>
                  <a:schemeClr val="tx2"/>
                </a:solidFill>
                <a:cs typeface="Arial" panose="020B0604020202020204" pitchFamily="34" charset="0"/>
              </a:rPr>
              <a:t>path</a:t>
            </a:r>
            <a:endParaRPr lang="en-US" sz="4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16434846" y="26574490"/>
            <a:ext cx="45963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 smtClean="0">
                <a:solidFill>
                  <a:schemeClr val="tx2"/>
                </a:solidFill>
                <a:cs typeface="Arial" panose="020B0604020202020204" pitchFamily="34" charset="0"/>
              </a:rPr>
              <a:t>Find average score over all RCPs for each candidate edge</a:t>
            </a:r>
            <a:endParaRPr lang="en-US" sz="4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31" name="Right Arrow 30"/>
          <p:cNvSpPr/>
          <p:nvPr/>
        </p:nvSpPr>
        <p:spPr>
          <a:xfrm>
            <a:off x="15466289" y="27334028"/>
            <a:ext cx="968557" cy="3768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/>
          <p:cNvCxnSpPr/>
          <p:nvPr/>
        </p:nvCxnSpPr>
        <p:spPr>
          <a:xfrm flipH="1" flipV="1">
            <a:off x="23774401" y="9233582"/>
            <a:ext cx="685800" cy="17533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flipV="1">
            <a:off x="24612601" y="9058250"/>
            <a:ext cx="691053" cy="44500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8346399" y="14340007"/>
            <a:ext cx="541020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Click on a suggested grey node to add it to the query graph (color turns blue)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30405813" y="12218276"/>
            <a:ext cx="3655587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Other useful tips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06" name="Straight Arrow Connector 105"/>
          <p:cNvCxnSpPr/>
          <p:nvPr/>
        </p:nvCxnSpPr>
        <p:spPr>
          <a:xfrm flipV="1">
            <a:off x="33604200" y="12588623"/>
            <a:ext cx="914400" cy="381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29660011" y="7772400"/>
            <a:ext cx="462998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cs typeface="Arial" panose="020B0604020202020204" pitchFamily="34" charset="0"/>
              </a:rPr>
              <a:t>Option to view the types of an edge’s ends, and its example instances</a:t>
            </a:r>
            <a:endParaRPr lang="en-US" sz="34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cxnSp>
        <p:nvCxnSpPr>
          <p:cNvPr id="110" name="Straight Arrow Connector 109"/>
          <p:cNvCxnSpPr/>
          <p:nvPr/>
        </p:nvCxnSpPr>
        <p:spPr>
          <a:xfrm flipV="1">
            <a:off x="33604200" y="8826263"/>
            <a:ext cx="914400" cy="18373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26911738" y="21198007"/>
            <a:ext cx="32345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Already selected newly suggested </a:t>
            </a:r>
            <a:r>
              <a:rPr lang="en-US" sz="3400" dirty="0" smtClean="0">
                <a:solidFill>
                  <a:schemeClr val="tx2"/>
                </a:solidFill>
                <a:latin typeface="+mj-lt"/>
                <a:cs typeface="Arial" panose="020B0604020202020204" pitchFamily="34" charset="0"/>
              </a:rPr>
              <a:t>node</a:t>
            </a:r>
            <a:endParaRPr lang="en-US" sz="3400" dirty="0">
              <a:solidFill>
                <a:schemeClr val="tx2"/>
              </a:solidFill>
              <a:latin typeface="+mj-lt"/>
              <a:cs typeface="Arial" panose="020B0604020202020204" pitchFamily="34" charset="0"/>
            </a:endParaRPr>
          </a:p>
        </p:txBody>
      </p:sp>
      <p:cxnSp>
        <p:nvCxnSpPr>
          <p:cNvPr id="112" name="Straight Arrow Connector 111"/>
          <p:cNvCxnSpPr/>
          <p:nvPr/>
        </p:nvCxnSpPr>
        <p:spPr>
          <a:xfrm flipH="1">
            <a:off x="28452635" y="22402800"/>
            <a:ext cx="350966" cy="62048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1259800" y="17145000"/>
            <a:ext cx="8949513" cy="1025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0405813" y="17145000"/>
            <a:ext cx="10742188" cy="48400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/>
          <p:cNvSpPr txBox="1"/>
          <p:nvPr/>
        </p:nvSpPr>
        <p:spPr>
          <a:xfrm>
            <a:off x="21496379" y="15544800"/>
            <a:ext cx="5478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Mode of operation</a:t>
            </a:r>
            <a:endParaRPr lang="en-US" sz="3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1431958" y="17227291"/>
            <a:ext cx="5478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Passive Mode of operation</a:t>
            </a:r>
            <a:endParaRPr lang="en-US" sz="3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30506235" y="17247476"/>
            <a:ext cx="5478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Mode of operation</a:t>
            </a:r>
            <a:endParaRPr lang="en-US" sz="3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30500980" y="22154976"/>
            <a:ext cx="54784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b="1" dirty="0" smtClean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Mode of operation</a:t>
            </a:r>
            <a:endParaRPr lang="en-US" sz="3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7" name="Straight Arrow Connector 136"/>
          <p:cNvCxnSpPr/>
          <p:nvPr/>
        </p:nvCxnSpPr>
        <p:spPr>
          <a:xfrm flipV="1">
            <a:off x="11972380" y="8918128"/>
            <a:ext cx="829220" cy="102564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8170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467</Words>
  <Application>Microsoft Office PowerPoint</Application>
  <PresentationFormat>Custom</PresentationFormat>
  <Paragraphs>50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naeemul</dc:creator>
  <cp:lastModifiedBy>nandish</cp:lastModifiedBy>
  <cp:revision>198</cp:revision>
  <dcterms:created xsi:type="dcterms:W3CDTF">2014-10-28T04:42:51Z</dcterms:created>
  <dcterms:modified xsi:type="dcterms:W3CDTF">2015-08-28T23:28:07Z</dcterms:modified>
</cp:coreProperties>
</file>