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customXml/itemProps4.xml" ContentType="application/vnd.openxmlformats-officedocument.customXml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rawings/drawing1.xml" ContentType="application/vnd.openxmlformats-officedocument.drawingml.chartshape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5"/>
    <p:sldMasterId id="2147483756" r:id="rId6"/>
  </p:sldMasterIdLst>
  <p:notesMasterIdLst>
    <p:notesMasterId r:id="rId46"/>
  </p:notesMasterIdLst>
  <p:handoutMasterIdLst>
    <p:handoutMasterId r:id="rId47"/>
  </p:handoutMasterIdLst>
  <p:sldIdLst>
    <p:sldId id="376" r:id="rId7"/>
    <p:sldId id="474" r:id="rId8"/>
    <p:sldId id="479" r:id="rId9"/>
    <p:sldId id="507" r:id="rId10"/>
    <p:sldId id="511" r:id="rId11"/>
    <p:sldId id="516" r:id="rId12"/>
    <p:sldId id="509" r:id="rId13"/>
    <p:sldId id="480" r:id="rId14"/>
    <p:sldId id="517" r:id="rId15"/>
    <p:sldId id="519" r:id="rId16"/>
    <p:sldId id="520" r:id="rId17"/>
    <p:sldId id="539" r:id="rId18"/>
    <p:sldId id="544" r:id="rId19"/>
    <p:sldId id="522" r:id="rId20"/>
    <p:sldId id="524" r:id="rId21"/>
    <p:sldId id="540" r:id="rId22"/>
    <p:sldId id="529" r:id="rId23"/>
    <p:sldId id="537" r:id="rId24"/>
    <p:sldId id="481" r:id="rId25"/>
    <p:sldId id="541" r:id="rId26"/>
    <p:sldId id="538" r:id="rId27"/>
    <p:sldId id="468" r:id="rId28"/>
    <p:sldId id="412" r:id="rId29"/>
    <p:sldId id="457" r:id="rId30"/>
    <p:sldId id="423" r:id="rId31"/>
    <p:sldId id="547" r:id="rId32"/>
    <p:sldId id="546" r:id="rId33"/>
    <p:sldId id="545" r:id="rId34"/>
    <p:sldId id="548" r:id="rId35"/>
    <p:sldId id="549" r:id="rId36"/>
    <p:sldId id="550" r:id="rId37"/>
    <p:sldId id="551" r:id="rId38"/>
    <p:sldId id="440" r:id="rId39"/>
    <p:sldId id="441" r:id="rId40"/>
    <p:sldId id="512" r:id="rId41"/>
    <p:sldId id="513" r:id="rId42"/>
    <p:sldId id="514" r:id="rId43"/>
    <p:sldId id="515" r:id="rId44"/>
    <p:sldId id="535" r:id="rId45"/>
  </p:sldIdLst>
  <p:sldSz cx="9144000" cy="6858000" type="screen4x3"/>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General Guidelines" id="{44008CE7-4650-416C-ACBD-B9B1038E76EB}">
          <p14:sldIdLst>
            <p14:sldId id="376"/>
            <p14:sldId id="474"/>
            <p14:sldId id="479"/>
            <p14:sldId id="507"/>
            <p14:sldId id="511"/>
            <p14:sldId id="516"/>
            <p14:sldId id="509"/>
            <p14:sldId id="480"/>
            <p14:sldId id="517"/>
            <p14:sldId id="519"/>
            <p14:sldId id="520"/>
            <p14:sldId id="539"/>
            <p14:sldId id="544"/>
            <p14:sldId id="522"/>
            <p14:sldId id="524"/>
            <p14:sldId id="540"/>
            <p14:sldId id="529"/>
            <p14:sldId id="537"/>
            <p14:sldId id="481"/>
            <p14:sldId id="541"/>
            <p14:sldId id="538"/>
            <p14:sldId id="468"/>
            <p14:sldId id="412"/>
            <p14:sldId id="472"/>
            <p14:sldId id="457"/>
            <p14:sldId id="423"/>
            <p14:sldId id="427"/>
            <p14:sldId id="533"/>
            <p14:sldId id="439"/>
            <p14:sldId id="542"/>
            <p14:sldId id="543"/>
            <p14:sldId id="440"/>
            <p14:sldId id="441"/>
            <p14:sldId id="512"/>
            <p14:sldId id="513"/>
            <p14:sldId id="514"/>
            <p14:sldId id="515"/>
            <p14:sldId id="535"/>
          </p14:sldIdLst>
        </p14:section>
      </p14:sectionLst>
    </p:ext>
    <p:ext uri="{EFAFB233-063F-42B5-8137-9DF3F51BA10A}">
      <p15:sldGuideLst xmlns="" xmlns:p15="http://schemas.microsoft.com/office/powerpoint/2012/main">
        <p15:guide id="1" orient="horz" pos="147">
          <p15:clr>
            <a:srgbClr val="A4A3A4"/>
          </p15:clr>
        </p15:guide>
        <p15:guide id="2" orient="horz" pos="4171">
          <p15:clr>
            <a:srgbClr val="A4A3A4"/>
          </p15:clr>
        </p15:guide>
        <p15:guide id="3" orient="horz" pos="2173">
          <p15:clr>
            <a:srgbClr val="A4A3A4"/>
          </p15:clr>
        </p15:guide>
        <p15:guide id="4" orient="horz" pos="3112">
          <p15:clr>
            <a:srgbClr val="A4A3A4"/>
          </p15:clr>
        </p15:guide>
        <p15:guide id="5" orient="horz" pos="3165">
          <p15:clr>
            <a:srgbClr val="A4A3A4"/>
          </p15:clr>
        </p15:guide>
        <p15:guide id="6" orient="horz" pos="912">
          <p15:clr>
            <a:srgbClr val="A4A3A4"/>
          </p15:clr>
        </p15:guide>
        <p15:guide id="7" orient="horz" pos="1235">
          <p15:clr>
            <a:srgbClr val="A4A3A4"/>
          </p15:clr>
        </p15:guide>
        <p15:guide id="8" orient="horz" pos="2226">
          <p15:clr>
            <a:srgbClr val="A4A3A4"/>
          </p15:clr>
        </p15:guide>
        <p15:guide id="9" orient="horz" pos="1286">
          <p15:clr>
            <a:srgbClr val="A4A3A4"/>
          </p15:clr>
        </p15:guide>
        <p15:guide id="10" orient="horz" pos="4050">
          <p15:clr>
            <a:srgbClr val="A4A3A4"/>
          </p15:clr>
        </p15:guide>
        <p15:guide id="11" orient="horz" pos="4101">
          <p15:clr>
            <a:srgbClr val="A4A3A4"/>
          </p15:clr>
        </p15:guide>
        <p15:guide id="12" orient="horz" pos="348">
          <p15:clr>
            <a:srgbClr val="A4A3A4"/>
          </p15:clr>
        </p15:guide>
        <p15:guide id="13" orient="horz" pos="291">
          <p15:clr>
            <a:srgbClr val="A4A3A4"/>
          </p15:clr>
        </p15:guide>
        <p15:guide id="14" pos="2853">
          <p15:clr>
            <a:srgbClr val="A4A3A4"/>
          </p15:clr>
        </p15:guide>
        <p15:guide id="15" pos="1918">
          <p15:clr>
            <a:srgbClr val="A4A3A4"/>
          </p15:clr>
        </p15:guide>
        <p15:guide id="16" pos="4729">
          <p15:clr>
            <a:srgbClr val="A4A3A4"/>
          </p15:clr>
        </p15:guide>
        <p15:guide id="17" pos="981">
          <p15:clr>
            <a:srgbClr val="A4A3A4"/>
          </p15:clr>
        </p15:guide>
        <p15:guide id="18" pos="3840">
          <p15:clr>
            <a:srgbClr val="A4A3A4"/>
          </p15:clr>
        </p15:guide>
        <p15:guide id="19" pos="1032">
          <p15:clr>
            <a:srgbClr val="A4A3A4"/>
          </p15:clr>
        </p15:guide>
        <p15:guide id="20" pos="1970">
          <p15:clr>
            <a:srgbClr val="A4A3A4"/>
          </p15:clr>
        </p15:guide>
        <p15:guide id="21" pos="2904">
          <p15:clr>
            <a:srgbClr val="A4A3A4"/>
          </p15:clr>
        </p15:guide>
        <p15:guide id="22" pos="3795">
          <p15:clr>
            <a:srgbClr val="A4A3A4"/>
          </p15:clr>
        </p15:guide>
        <p15:guide id="23" pos="4779">
          <p15:clr>
            <a:srgbClr val="A4A3A4"/>
          </p15:clr>
        </p15:guide>
        <p15:guide id="24" pos="5662">
          <p15:clr>
            <a:srgbClr val="A4A3A4"/>
          </p15:clr>
        </p15:guide>
        <p15:guide id="25" pos="246">
          <p15:clr>
            <a:srgbClr val="A4A3A4"/>
          </p15:clr>
        </p15:guide>
        <p15:guide id="26" pos="5716">
          <p15:clr>
            <a:srgbClr val="A4A3A4"/>
          </p15:clr>
        </p15:guide>
        <p15:guide id="27" pos="98">
          <p15:clr>
            <a:srgbClr val="A4A3A4"/>
          </p15:clr>
        </p15:guide>
        <p15:guide id="28" pos="45">
          <p15:clr>
            <a:srgbClr val="A4A3A4"/>
          </p15:clr>
        </p15:guide>
        <p15:guide id="29" pos="553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yaram, Nandish" initials="JN" lastIdx="6"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0"/>
      </p:ext>
    </p:extLst>
  </p:showPr>
  <p:clrMru>
    <a:srgbClr val="0064B1"/>
    <a:srgbClr val="F58026"/>
    <a:srgbClr val="83B800"/>
    <a:srgbClr val="FFFFFF"/>
    <a:srgbClr val="FBFBFB"/>
    <a:srgbClr val="000000"/>
    <a:srgbClr val="929292"/>
    <a:srgbClr val="4D4D4D"/>
    <a:srgbClr val="EE8200"/>
    <a:srgbClr val="F285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17" autoAdjust="0"/>
    <p:restoredTop sz="98273" autoAdjust="0"/>
  </p:normalViewPr>
  <p:slideViewPr>
    <p:cSldViewPr snapToGrid="0">
      <p:cViewPr>
        <p:scale>
          <a:sx n="73" d="100"/>
          <a:sy n="73" d="100"/>
        </p:scale>
        <p:origin x="-1332" y="-72"/>
      </p:cViewPr>
      <p:guideLst>
        <p:guide orient="horz" pos="147"/>
        <p:guide orient="horz" pos="4171"/>
        <p:guide orient="horz" pos="2173"/>
        <p:guide orient="horz" pos="3112"/>
        <p:guide orient="horz" pos="3165"/>
        <p:guide orient="horz" pos="912"/>
        <p:guide orient="horz" pos="1235"/>
        <p:guide orient="horz" pos="2227"/>
        <p:guide orient="horz" pos="1287"/>
        <p:guide orient="horz" pos="4051"/>
        <p:guide orient="horz" pos="4101"/>
        <p:guide orient="horz" pos="348"/>
        <p:guide orient="horz" pos="291"/>
        <p:guide pos="2853"/>
        <p:guide pos="1918"/>
        <p:guide pos="4729"/>
        <p:guide pos="981"/>
        <p:guide pos="3840"/>
        <p:guide pos="1032"/>
        <p:guide pos="1970"/>
        <p:guide pos="2904"/>
        <p:guide pos="3795"/>
        <p:guide pos="4779"/>
        <p:guide pos="5662"/>
        <p:guide pos="246"/>
        <p:guide pos="5716"/>
        <p:guide pos="98"/>
        <p:guide pos="45"/>
        <p:guide pos="553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101" d="100"/>
          <a:sy n="101" d="100"/>
        </p:scale>
        <p:origin x="-3528"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commentAuthors" Target="commentAuthors.xml"/><Relationship Id="rId8" Type="http://schemas.openxmlformats.org/officeDocument/2006/relationships/slide" Target="slides/slide2.xml"/><Relationship Id="rId51"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nandish\Project\svnCode\GQBE\edbt2014\figures\singleQueryProcessingTimeAllQueri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IN"/>
  <c:chart>
    <c:plotArea>
      <c:layout>
        <c:manualLayout>
          <c:layoutTarget val="inner"/>
          <c:xMode val="edge"/>
          <c:yMode val="edge"/>
          <c:x val="0.12479298670436002"/>
          <c:y val="4.8619469592796997E-2"/>
          <c:w val="0.85503278420535456"/>
          <c:h val="0.66003240925238515"/>
        </c:manualLayout>
      </c:layout>
      <c:barChart>
        <c:barDir val="col"/>
        <c:grouping val="clustered"/>
        <c:ser>
          <c:idx val="0"/>
          <c:order val="0"/>
          <c:tx>
            <c:strRef>
              <c:f>Sheet1!$B$5</c:f>
              <c:strCache>
                <c:ptCount val="1"/>
                <c:pt idx="0">
                  <c:v>GQBE</c:v>
                </c:pt>
              </c:strCache>
            </c:strRef>
          </c:tx>
          <c:spPr>
            <a:pattFill prst="smCheck">
              <a:fgClr>
                <a:schemeClr val="tx2">
                  <a:lumMod val="60000"/>
                  <a:lumOff val="40000"/>
                </a:schemeClr>
              </a:fgClr>
              <a:bgClr>
                <a:schemeClr val="bg1"/>
              </a:bgClr>
            </a:pattFill>
            <a:ln>
              <a:solidFill>
                <a:schemeClr val="tx1"/>
              </a:solidFill>
            </a:ln>
          </c:spPr>
          <c:cat>
            <c:strRef>
              <c:f>Sheet1!$A$6:$A$25</c:f>
              <c:strCache>
                <c:ptCount val="20"/>
                <c:pt idx="0">
                  <c:v>F1</c:v>
                </c:pt>
                <c:pt idx="1">
                  <c:v>F2</c:v>
                </c:pt>
                <c:pt idx="2">
                  <c:v>F3</c:v>
                </c:pt>
                <c:pt idx="3">
                  <c:v>F4</c:v>
                </c:pt>
                <c:pt idx="4">
                  <c:v>F5</c:v>
                </c:pt>
                <c:pt idx="5">
                  <c:v>F6</c:v>
                </c:pt>
                <c:pt idx="6">
                  <c:v>F7</c:v>
                </c:pt>
                <c:pt idx="7">
                  <c:v>F8</c:v>
                </c:pt>
                <c:pt idx="8">
                  <c:v>F9</c:v>
                </c:pt>
                <c:pt idx="9">
                  <c:v>F10</c:v>
                </c:pt>
                <c:pt idx="10">
                  <c:v>F11</c:v>
                </c:pt>
                <c:pt idx="11">
                  <c:v>F12</c:v>
                </c:pt>
                <c:pt idx="12">
                  <c:v>F13</c:v>
                </c:pt>
                <c:pt idx="13">
                  <c:v>F14</c:v>
                </c:pt>
                <c:pt idx="14">
                  <c:v>F15</c:v>
                </c:pt>
                <c:pt idx="15">
                  <c:v>F16</c:v>
                </c:pt>
                <c:pt idx="16">
                  <c:v>F17</c:v>
                </c:pt>
                <c:pt idx="17">
                  <c:v>F18</c:v>
                </c:pt>
                <c:pt idx="18">
                  <c:v>F19</c:v>
                </c:pt>
                <c:pt idx="19">
                  <c:v>F20</c:v>
                </c:pt>
              </c:strCache>
            </c:strRef>
          </c:cat>
          <c:val>
            <c:numRef>
              <c:f>Sheet1!$B$6:$B$25</c:f>
              <c:numCache>
                <c:formatCode>General</c:formatCode>
                <c:ptCount val="20"/>
                <c:pt idx="0">
                  <c:v>7.8159999999999945</c:v>
                </c:pt>
                <c:pt idx="1">
                  <c:v>3.4649999999999999</c:v>
                </c:pt>
                <c:pt idx="2">
                  <c:v>1.3819999999999957</c:v>
                </c:pt>
                <c:pt idx="3">
                  <c:v>552.43499999999949</c:v>
                </c:pt>
                <c:pt idx="4">
                  <c:v>4.1179999999999826</c:v>
                </c:pt>
                <c:pt idx="5">
                  <c:v>1.609</c:v>
                </c:pt>
                <c:pt idx="6">
                  <c:v>1.073</c:v>
                </c:pt>
                <c:pt idx="7">
                  <c:v>9.6760000000000002</c:v>
                </c:pt>
                <c:pt idx="8">
                  <c:v>0.97100000000000053</c:v>
                </c:pt>
                <c:pt idx="9">
                  <c:v>0.99199999999999999</c:v>
                </c:pt>
                <c:pt idx="10">
                  <c:v>5.4039999999999999</c:v>
                </c:pt>
                <c:pt idx="11">
                  <c:v>1.4229999999999949</c:v>
                </c:pt>
                <c:pt idx="12">
                  <c:v>0.68400000000000172</c:v>
                </c:pt>
                <c:pt idx="13">
                  <c:v>1.02</c:v>
                </c:pt>
                <c:pt idx="14">
                  <c:v>0.96300000000000063</c:v>
                </c:pt>
                <c:pt idx="15">
                  <c:v>5.343</c:v>
                </c:pt>
                <c:pt idx="16">
                  <c:v>8.5309999999999988</c:v>
                </c:pt>
                <c:pt idx="17">
                  <c:v>20.364999999999988</c:v>
                </c:pt>
                <c:pt idx="18">
                  <c:v>51.768000000000121</c:v>
                </c:pt>
                <c:pt idx="19">
                  <c:v>1.837</c:v>
                </c:pt>
              </c:numCache>
            </c:numRef>
          </c:val>
        </c:ser>
        <c:ser>
          <c:idx val="1"/>
          <c:order val="1"/>
          <c:tx>
            <c:strRef>
              <c:f>Sheet1!$C$5</c:f>
              <c:strCache>
                <c:ptCount val="1"/>
                <c:pt idx="0">
                  <c:v>NESS</c:v>
                </c:pt>
              </c:strCache>
            </c:strRef>
          </c:tx>
          <c:spPr>
            <a:pattFill prst="dkUpDiag">
              <a:fgClr>
                <a:schemeClr val="tx1"/>
              </a:fgClr>
              <a:bgClr>
                <a:schemeClr val="bg1"/>
              </a:bgClr>
            </a:pattFill>
            <a:ln>
              <a:solidFill>
                <a:schemeClr val="tx1"/>
              </a:solidFill>
            </a:ln>
          </c:spPr>
          <c:cat>
            <c:strRef>
              <c:f>Sheet1!$A$6:$A$25</c:f>
              <c:strCache>
                <c:ptCount val="20"/>
                <c:pt idx="0">
                  <c:v>F1</c:v>
                </c:pt>
                <c:pt idx="1">
                  <c:v>F2</c:v>
                </c:pt>
                <c:pt idx="2">
                  <c:v>F3</c:v>
                </c:pt>
                <c:pt idx="3">
                  <c:v>F4</c:v>
                </c:pt>
                <c:pt idx="4">
                  <c:v>F5</c:v>
                </c:pt>
                <c:pt idx="5">
                  <c:v>F6</c:v>
                </c:pt>
                <c:pt idx="6">
                  <c:v>F7</c:v>
                </c:pt>
                <c:pt idx="7">
                  <c:v>F8</c:v>
                </c:pt>
                <c:pt idx="8">
                  <c:v>F9</c:v>
                </c:pt>
                <c:pt idx="9">
                  <c:v>F10</c:v>
                </c:pt>
                <c:pt idx="10">
                  <c:v>F11</c:v>
                </c:pt>
                <c:pt idx="11">
                  <c:v>F12</c:v>
                </c:pt>
                <c:pt idx="12">
                  <c:v>F13</c:v>
                </c:pt>
                <c:pt idx="13">
                  <c:v>F14</c:v>
                </c:pt>
                <c:pt idx="14">
                  <c:v>F15</c:v>
                </c:pt>
                <c:pt idx="15">
                  <c:v>F16</c:v>
                </c:pt>
                <c:pt idx="16">
                  <c:v>F17</c:v>
                </c:pt>
                <c:pt idx="17">
                  <c:v>F18</c:v>
                </c:pt>
                <c:pt idx="18">
                  <c:v>F19</c:v>
                </c:pt>
                <c:pt idx="19">
                  <c:v>F20</c:v>
                </c:pt>
              </c:strCache>
            </c:strRef>
          </c:cat>
          <c:val>
            <c:numRef>
              <c:f>Sheet1!$C$6:$C$25</c:f>
              <c:numCache>
                <c:formatCode>General</c:formatCode>
                <c:ptCount val="20"/>
                <c:pt idx="0">
                  <c:v>22.39</c:v>
                </c:pt>
                <c:pt idx="1">
                  <c:v>14.15</c:v>
                </c:pt>
                <c:pt idx="2">
                  <c:v>6.73</c:v>
                </c:pt>
                <c:pt idx="3">
                  <c:v>20.53</c:v>
                </c:pt>
                <c:pt idx="4">
                  <c:v>17.41</c:v>
                </c:pt>
                <c:pt idx="5">
                  <c:v>12.729999999999999</c:v>
                </c:pt>
                <c:pt idx="6">
                  <c:v>3.16</c:v>
                </c:pt>
                <c:pt idx="7">
                  <c:v>10.99</c:v>
                </c:pt>
                <c:pt idx="8">
                  <c:v>11.18</c:v>
                </c:pt>
                <c:pt idx="9">
                  <c:v>1.58</c:v>
                </c:pt>
                <c:pt idx="10">
                  <c:v>1.1800000000000037</c:v>
                </c:pt>
                <c:pt idx="11">
                  <c:v>11.69</c:v>
                </c:pt>
                <c:pt idx="12">
                  <c:v>11.370000000000006</c:v>
                </c:pt>
                <c:pt idx="13">
                  <c:v>1.1399999999999957</c:v>
                </c:pt>
                <c:pt idx="14">
                  <c:v>1.45</c:v>
                </c:pt>
                <c:pt idx="15">
                  <c:v>14.709999999999999</c:v>
                </c:pt>
                <c:pt idx="16">
                  <c:v>25</c:v>
                </c:pt>
                <c:pt idx="17">
                  <c:v>22.4</c:v>
                </c:pt>
                <c:pt idx="18">
                  <c:v>8.0000000000000224E-2</c:v>
                </c:pt>
                <c:pt idx="19">
                  <c:v>3.4499999999999997</c:v>
                </c:pt>
              </c:numCache>
            </c:numRef>
          </c:val>
        </c:ser>
        <c:ser>
          <c:idx val="2"/>
          <c:order val="2"/>
          <c:tx>
            <c:strRef>
              <c:f>Sheet1!$D$5</c:f>
              <c:strCache>
                <c:ptCount val="1"/>
                <c:pt idx="0">
                  <c:v>Baseline</c:v>
                </c:pt>
              </c:strCache>
            </c:strRef>
          </c:tx>
          <c:spPr>
            <a:pattFill prst="pct20">
              <a:fgClr>
                <a:schemeClr val="accent2"/>
              </a:fgClr>
              <a:bgClr>
                <a:schemeClr val="bg1"/>
              </a:bgClr>
            </a:pattFill>
            <a:ln>
              <a:solidFill>
                <a:schemeClr val="tx1"/>
              </a:solidFill>
            </a:ln>
          </c:spPr>
          <c:cat>
            <c:strRef>
              <c:f>Sheet1!$A$6:$A$25</c:f>
              <c:strCache>
                <c:ptCount val="20"/>
                <c:pt idx="0">
                  <c:v>F1</c:v>
                </c:pt>
                <c:pt idx="1">
                  <c:v>F2</c:v>
                </c:pt>
                <c:pt idx="2">
                  <c:v>F3</c:v>
                </c:pt>
                <c:pt idx="3">
                  <c:v>F4</c:v>
                </c:pt>
                <c:pt idx="4">
                  <c:v>F5</c:v>
                </c:pt>
                <c:pt idx="5">
                  <c:v>F6</c:v>
                </c:pt>
                <c:pt idx="6">
                  <c:v>F7</c:v>
                </c:pt>
                <c:pt idx="7">
                  <c:v>F8</c:v>
                </c:pt>
                <c:pt idx="8">
                  <c:v>F9</c:v>
                </c:pt>
                <c:pt idx="9">
                  <c:v>F10</c:v>
                </c:pt>
                <c:pt idx="10">
                  <c:v>F11</c:v>
                </c:pt>
                <c:pt idx="11">
                  <c:v>F12</c:v>
                </c:pt>
                <c:pt idx="12">
                  <c:v>F13</c:v>
                </c:pt>
                <c:pt idx="13">
                  <c:v>F14</c:v>
                </c:pt>
                <c:pt idx="14">
                  <c:v>F15</c:v>
                </c:pt>
                <c:pt idx="15">
                  <c:v>F16</c:v>
                </c:pt>
                <c:pt idx="16">
                  <c:v>F17</c:v>
                </c:pt>
                <c:pt idx="17">
                  <c:v>F18</c:v>
                </c:pt>
                <c:pt idx="18">
                  <c:v>F19</c:v>
                </c:pt>
                <c:pt idx="19">
                  <c:v>F20</c:v>
                </c:pt>
              </c:strCache>
            </c:strRef>
          </c:cat>
          <c:val>
            <c:numRef>
              <c:f>Sheet1!$D$6:$D$25</c:f>
              <c:numCache>
                <c:formatCode>General</c:formatCode>
                <c:ptCount val="20"/>
                <c:pt idx="0">
                  <c:v>991.51400000000001</c:v>
                </c:pt>
                <c:pt idx="1">
                  <c:v>45.417999999999999</c:v>
                </c:pt>
                <c:pt idx="2">
                  <c:v>64.581000000000003</c:v>
                </c:pt>
                <c:pt idx="3">
                  <c:v>532.79800000000216</c:v>
                </c:pt>
                <c:pt idx="4">
                  <c:v>65.137</c:v>
                </c:pt>
                <c:pt idx="5">
                  <c:v>3.7959999999999998</c:v>
                </c:pt>
                <c:pt idx="6">
                  <c:v>78.518000000000001</c:v>
                </c:pt>
                <c:pt idx="7">
                  <c:v>6.0709999999999997</c:v>
                </c:pt>
                <c:pt idx="8">
                  <c:v>222.91800000000001</c:v>
                </c:pt>
                <c:pt idx="9">
                  <c:v>59.115000000000002</c:v>
                </c:pt>
                <c:pt idx="10">
                  <c:v>192.17899999999997</c:v>
                </c:pt>
                <c:pt idx="11">
                  <c:v>184.99300000000002</c:v>
                </c:pt>
                <c:pt idx="12">
                  <c:v>54.15</c:v>
                </c:pt>
                <c:pt idx="13">
                  <c:v>2.488</c:v>
                </c:pt>
                <c:pt idx="14">
                  <c:v>22.404999999999987</c:v>
                </c:pt>
                <c:pt idx="15">
                  <c:v>6.468</c:v>
                </c:pt>
                <c:pt idx="16">
                  <c:v>988.92899999999997</c:v>
                </c:pt>
                <c:pt idx="17">
                  <c:v>35.873999999999995</c:v>
                </c:pt>
                <c:pt idx="18">
                  <c:v>73.947000000000287</c:v>
                </c:pt>
                <c:pt idx="19">
                  <c:v>10.846</c:v>
                </c:pt>
              </c:numCache>
            </c:numRef>
          </c:val>
        </c:ser>
        <c:axId val="67257472"/>
        <c:axId val="67259392"/>
      </c:barChart>
      <c:catAx>
        <c:axId val="67257472"/>
        <c:scaling>
          <c:orientation val="minMax"/>
        </c:scaling>
        <c:axPos val="b"/>
        <c:title>
          <c:tx>
            <c:rich>
              <a:bodyPr/>
              <a:lstStyle/>
              <a:p>
                <a:pPr>
                  <a:defRPr sz="1400" baseline="0"/>
                </a:pPr>
                <a:r>
                  <a:rPr lang="en-US" sz="1400" baseline="0"/>
                  <a:t>Query</a:t>
                </a:r>
              </a:p>
            </c:rich>
          </c:tx>
          <c:layout>
            <c:manualLayout>
              <c:xMode val="edge"/>
              <c:yMode val="edge"/>
              <c:x val="0.51394621206826163"/>
              <c:y val="0.91218627026781851"/>
            </c:manualLayout>
          </c:layout>
        </c:title>
        <c:numFmt formatCode="General" sourceLinked="0"/>
        <c:tickLblPos val="nextTo"/>
        <c:txPr>
          <a:bodyPr/>
          <a:lstStyle/>
          <a:p>
            <a:pPr>
              <a:defRPr sz="1200" baseline="0"/>
            </a:pPr>
            <a:endParaRPr lang="en-US"/>
          </a:p>
        </c:txPr>
        <c:crossAx val="67259392"/>
        <c:crosses val="autoZero"/>
        <c:auto val="1"/>
        <c:lblAlgn val="ctr"/>
        <c:lblOffset val="100"/>
      </c:catAx>
      <c:valAx>
        <c:axId val="67259392"/>
        <c:scaling>
          <c:logBase val="10"/>
          <c:orientation val="minMax"/>
          <c:min val="1"/>
        </c:scaling>
        <c:axPos val="l"/>
        <c:title>
          <c:tx>
            <c:rich>
              <a:bodyPr rot="-5400000" vert="horz"/>
              <a:lstStyle/>
              <a:p>
                <a:pPr>
                  <a:defRPr sz="1400" baseline="0"/>
                </a:pPr>
                <a:r>
                  <a:rPr lang="en-US" sz="1400" baseline="0"/>
                  <a:t>Query Processing Time (secs.)</a:t>
                </a:r>
              </a:p>
            </c:rich>
          </c:tx>
          <c:layout>
            <c:manualLayout>
              <c:xMode val="edge"/>
              <c:yMode val="edge"/>
              <c:x val="2.1437899451518343E-2"/>
              <c:y val="4.2908754052802429E-2"/>
            </c:manualLayout>
          </c:layout>
        </c:title>
        <c:numFmt formatCode="General" sourceLinked="1"/>
        <c:tickLblPos val="nextTo"/>
        <c:txPr>
          <a:bodyPr/>
          <a:lstStyle/>
          <a:p>
            <a:pPr>
              <a:defRPr sz="1200" baseline="0"/>
            </a:pPr>
            <a:endParaRPr lang="en-US"/>
          </a:p>
        </c:txPr>
        <c:crossAx val="67257472"/>
        <c:crosses val="autoZero"/>
        <c:crossBetween val="between"/>
      </c:valAx>
      <c:spPr>
        <a:ln>
          <a:solidFill>
            <a:schemeClr val="tx1"/>
          </a:solidFill>
        </a:ln>
      </c:spPr>
    </c:plotArea>
    <c:legend>
      <c:legendPos val="t"/>
      <c:layout>
        <c:manualLayout>
          <c:xMode val="edge"/>
          <c:yMode val="edge"/>
          <c:x val="0.34869357720508654"/>
          <c:y val="4.6296296296296495E-2"/>
          <c:w val="0.35784204875894082"/>
          <c:h val="0.12538385826771617"/>
        </c:manualLayout>
      </c:layout>
      <c:overlay val="1"/>
      <c:txPr>
        <a:bodyPr/>
        <a:lstStyle/>
        <a:p>
          <a:pPr>
            <a:defRPr sz="1400" baseline="0"/>
          </a:pPr>
          <a:endParaRPr lang="en-US"/>
        </a:p>
      </c:txPr>
    </c:legend>
    <c:plotVisOnly val="1"/>
    <c:dispBlanksAs val="gap"/>
  </c:chart>
  <c:spPr>
    <a:noFill/>
    <a:ln>
      <a:noFill/>
    </a:ln>
    <a:effectLst/>
  </c:spPr>
  <c:externalData r:id="rId1"/>
  <c:userShapes r:id="rId2"/>
</c:chartSpace>
</file>

<file path=ppt/drawings/drawing1.xml><?xml version="1.0" encoding="utf-8"?>
<c:userShapes xmlns:c="http://schemas.openxmlformats.org/drawingml/2006/chart">
  <cdr:relSizeAnchor xmlns:cdr="http://schemas.openxmlformats.org/drawingml/2006/chartDrawing">
    <cdr:from>
      <cdr:x>0.12701</cdr:x>
      <cdr:y>0.82696</cdr:y>
    </cdr:from>
    <cdr:to>
      <cdr:x>0.18478</cdr:x>
      <cdr:y>0.91055</cdr:y>
    </cdr:to>
    <cdr:sp macro="" textlink="">
      <cdr:nvSpPr>
        <cdr:cNvPr id="2" name="TextBox 1"/>
        <cdr:cNvSpPr txBox="1"/>
      </cdr:nvSpPr>
      <cdr:spPr>
        <a:xfrm xmlns:a="http://schemas.openxmlformats.org/drawingml/2006/main">
          <a:off x="879472" y="2662371"/>
          <a:ext cx="400039"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12</a:t>
          </a:r>
        </a:p>
      </cdr:txBody>
    </cdr:sp>
  </cdr:relSizeAnchor>
  <cdr:relSizeAnchor xmlns:cdr="http://schemas.openxmlformats.org/drawingml/2006/chartDrawing">
    <cdr:from>
      <cdr:x>0.16552</cdr:x>
      <cdr:y>0.82696</cdr:y>
    </cdr:from>
    <cdr:to>
      <cdr:x>0.21504</cdr:x>
      <cdr:y>0.91055</cdr:y>
    </cdr:to>
    <cdr:sp macro="" textlink="">
      <cdr:nvSpPr>
        <cdr:cNvPr id="3" name="TextBox 1"/>
        <cdr:cNvSpPr txBox="1"/>
      </cdr:nvSpPr>
      <cdr:spPr>
        <a:xfrm xmlns:a="http://schemas.openxmlformats.org/drawingml/2006/main">
          <a:off x="1146141" y="2662371"/>
          <a:ext cx="34291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13</a:t>
          </a:r>
        </a:p>
      </cdr:txBody>
    </cdr:sp>
  </cdr:relSizeAnchor>
  <cdr:relSizeAnchor xmlns:cdr="http://schemas.openxmlformats.org/drawingml/2006/chartDrawing">
    <cdr:from>
      <cdr:x>0.20817</cdr:x>
      <cdr:y>0.82696</cdr:y>
    </cdr:from>
    <cdr:to>
      <cdr:x>0.25356</cdr:x>
      <cdr:y>0.91055</cdr:y>
    </cdr:to>
    <cdr:sp macro="" textlink="">
      <cdr:nvSpPr>
        <cdr:cNvPr id="4" name="TextBox 1"/>
        <cdr:cNvSpPr txBox="1"/>
      </cdr:nvSpPr>
      <cdr:spPr>
        <a:xfrm xmlns:a="http://schemas.openxmlformats.org/drawingml/2006/main">
          <a:off x="1441479"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18</a:t>
          </a:r>
        </a:p>
      </cdr:txBody>
    </cdr:sp>
  </cdr:relSizeAnchor>
  <cdr:relSizeAnchor xmlns:cdr="http://schemas.openxmlformats.org/drawingml/2006/chartDrawing">
    <cdr:from>
      <cdr:x>0.25333</cdr:x>
      <cdr:y>0.82696</cdr:y>
    </cdr:from>
    <cdr:to>
      <cdr:x>0.29872</cdr:x>
      <cdr:y>0.91055</cdr:y>
    </cdr:to>
    <cdr:sp macro="" textlink="">
      <cdr:nvSpPr>
        <cdr:cNvPr id="5" name="TextBox 1"/>
        <cdr:cNvSpPr txBox="1"/>
      </cdr:nvSpPr>
      <cdr:spPr>
        <a:xfrm xmlns:a="http://schemas.openxmlformats.org/drawingml/2006/main">
          <a:off x="1754197"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10</a:t>
          </a:r>
        </a:p>
      </cdr:txBody>
    </cdr:sp>
  </cdr:relSizeAnchor>
  <cdr:relSizeAnchor xmlns:cdr="http://schemas.openxmlformats.org/drawingml/2006/chartDrawing">
    <cdr:from>
      <cdr:x>0.29734</cdr:x>
      <cdr:y>0.82696</cdr:y>
    </cdr:from>
    <cdr:to>
      <cdr:x>0.34274</cdr:x>
      <cdr:y>0.91055</cdr:y>
    </cdr:to>
    <cdr:sp macro="" textlink="">
      <cdr:nvSpPr>
        <cdr:cNvPr id="6" name="TextBox 1"/>
        <cdr:cNvSpPr txBox="1"/>
      </cdr:nvSpPr>
      <cdr:spPr>
        <a:xfrm xmlns:a="http://schemas.openxmlformats.org/drawingml/2006/main">
          <a:off x="2058952"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8</a:t>
          </a:r>
        </a:p>
      </cdr:txBody>
    </cdr:sp>
  </cdr:relSizeAnchor>
  <cdr:relSizeAnchor xmlns:cdr="http://schemas.openxmlformats.org/drawingml/2006/chartDrawing">
    <cdr:from>
      <cdr:x>0.33586</cdr:x>
      <cdr:y>0.82696</cdr:y>
    </cdr:from>
    <cdr:to>
      <cdr:x>0.38125</cdr:x>
      <cdr:y>0.91055</cdr:y>
    </cdr:to>
    <cdr:sp macro="" textlink="">
      <cdr:nvSpPr>
        <cdr:cNvPr id="7" name="TextBox 1"/>
        <cdr:cNvSpPr txBox="1"/>
      </cdr:nvSpPr>
      <cdr:spPr>
        <a:xfrm xmlns:a="http://schemas.openxmlformats.org/drawingml/2006/main">
          <a:off x="2325691"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10</a:t>
          </a:r>
        </a:p>
      </cdr:txBody>
    </cdr:sp>
  </cdr:relSizeAnchor>
  <cdr:relSizeAnchor xmlns:cdr="http://schemas.openxmlformats.org/drawingml/2006/chartDrawing">
    <cdr:from>
      <cdr:x>0.38263</cdr:x>
      <cdr:y>0.82696</cdr:y>
    </cdr:from>
    <cdr:to>
      <cdr:x>0.42802</cdr:x>
      <cdr:y>0.91055</cdr:y>
    </cdr:to>
    <cdr:sp macro="" textlink="">
      <cdr:nvSpPr>
        <cdr:cNvPr id="8" name="TextBox 1"/>
        <cdr:cNvSpPr txBox="1"/>
      </cdr:nvSpPr>
      <cdr:spPr>
        <a:xfrm xmlns:a="http://schemas.openxmlformats.org/drawingml/2006/main">
          <a:off x="2649558"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8</a:t>
          </a:r>
        </a:p>
      </cdr:txBody>
    </cdr:sp>
  </cdr:relSizeAnchor>
  <cdr:relSizeAnchor xmlns:cdr="http://schemas.openxmlformats.org/drawingml/2006/chartDrawing">
    <cdr:from>
      <cdr:x>0.42252</cdr:x>
      <cdr:y>0.82696</cdr:y>
    </cdr:from>
    <cdr:to>
      <cdr:x>0.46791</cdr:x>
      <cdr:y>0.91055</cdr:y>
    </cdr:to>
    <cdr:sp macro="" textlink="">
      <cdr:nvSpPr>
        <cdr:cNvPr id="9" name="TextBox 1"/>
        <cdr:cNvSpPr txBox="1"/>
      </cdr:nvSpPr>
      <cdr:spPr>
        <a:xfrm xmlns:a="http://schemas.openxmlformats.org/drawingml/2006/main">
          <a:off x="2925783"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12</a:t>
          </a:r>
        </a:p>
      </cdr:txBody>
    </cdr:sp>
  </cdr:relSizeAnchor>
  <cdr:relSizeAnchor xmlns:cdr="http://schemas.openxmlformats.org/drawingml/2006/chartDrawing">
    <cdr:from>
      <cdr:x>0.46928</cdr:x>
      <cdr:y>0.82696</cdr:y>
    </cdr:from>
    <cdr:to>
      <cdr:x>0.51468</cdr:x>
      <cdr:y>0.91055</cdr:y>
    </cdr:to>
    <cdr:sp macro="" textlink="">
      <cdr:nvSpPr>
        <cdr:cNvPr id="10" name="TextBox 1"/>
        <cdr:cNvSpPr txBox="1"/>
      </cdr:nvSpPr>
      <cdr:spPr>
        <a:xfrm xmlns:a="http://schemas.openxmlformats.org/drawingml/2006/main">
          <a:off x="3249581"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8</a:t>
          </a:r>
        </a:p>
      </cdr:txBody>
    </cdr:sp>
  </cdr:relSizeAnchor>
  <cdr:relSizeAnchor xmlns:cdr="http://schemas.openxmlformats.org/drawingml/2006/chartDrawing">
    <cdr:from>
      <cdr:x>0.51193</cdr:x>
      <cdr:y>0.82696</cdr:y>
    </cdr:from>
    <cdr:to>
      <cdr:x>0.55732</cdr:x>
      <cdr:y>0.91055</cdr:y>
    </cdr:to>
    <cdr:sp macro="" textlink="">
      <cdr:nvSpPr>
        <cdr:cNvPr id="11" name="TextBox 1"/>
        <cdr:cNvSpPr txBox="1"/>
      </cdr:nvSpPr>
      <cdr:spPr>
        <a:xfrm xmlns:a="http://schemas.openxmlformats.org/drawingml/2006/main">
          <a:off x="3544918"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8</a:t>
          </a:r>
        </a:p>
      </cdr:txBody>
    </cdr:sp>
  </cdr:relSizeAnchor>
  <cdr:relSizeAnchor xmlns:cdr="http://schemas.openxmlformats.org/drawingml/2006/chartDrawing">
    <cdr:from>
      <cdr:x>0.59308</cdr:x>
      <cdr:y>0.82696</cdr:y>
    </cdr:from>
    <cdr:to>
      <cdr:x>0.63847</cdr:x>
      <cdr:y>0.91055</cdr:y>
    </cdr:to>
    <cdr:sp macro="" textlink="">
      <cdr:nvSpPr>
        <cdr:cNvPr id="12" name="TextBox 1"/>
        <cdr:cNvSpPr txBox="1"/>
      </cdr:nvSpPr>
      <cdr:spPr>
        <a:xfrm xmlns:a="http://schemas.openxmlformats.org/drawingml/2006/main">
          <a:off x="4106856"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11</a:t>
          </a:r>
        </a:p>
      </cdr:txBody>
    </cdr:sp>
  </cdr:relSizeAnchor>
  <cdr:relSizeAnchor xmlns:cdr="http://schemas.openxmlformats.org/drawingml/2006/chartDrawing">
    <cdr:from>
      <cdr:x>0.63847</cdr:x>
      <cdr:y>0.82696</cdr:y>
    </cdr:from>
    <cdr:to>
      <cdr:x>0.68386</cdr:x>
      <cdr:y>0.91055</cdr:y>
    </cdr:to>
    <cdr:sp macro="" textlink="">
      <cdr:nvSpPr>
        <cdr:cNvPr id="13" name="TextBox 1"/>
        <cdr:cNvSpPr txBox="1"/>
      </cdr:nvSpPr>
      <cdr:spPr>
        <a:xfrm xmlns:a="http://schemas.openxmlformats.org/drawingml/2006/main">
          <a:off x="4421167"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9</a:t>
          </a:r>
        </a:p>
      </cdr:txBody>
    </cdr:sp>
  </cdr:relSizeAnchor>
  <cdr:relSizeAnchor xmlns:cdr="http://schemas.openxmlformats.org/drawingml/2006/chartDrawing">
    <cdr:from>
      <cdr:x>0.68386</cdr:x>
      <cdr:y>0.82696</cdr:y>
    </cdr:from>
    <cdr:to>
      <cdr:x>0.72926</cdr:x>
      <cdr:y>0.91055</cdr:y>
    </cdr:to>
    <cdr:sp macro="" textlink="">
      <cdr:nvSpPr>
        <cdr:cNvPr id="14" name="TextBox 1"/>
        <cdr:cNvSpPr txBox="1"/>
      </cdr:nvSpPr>
      <cdr:spPr>
        <a:xfrm xmlns:a="http://schemas.openxmlformats.org/drawingml/2006/main">
          <a:off x="4735478"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7</a:t>
          </a:r>
        </a:p>
      </cdr:txBody>
    </cdr:sp>
  </cdr:relSizeAnchor>
  <cdr:relSizeAnchor xmlns:cdr="http://schemas.openxmlformats.org/drawingml/2006/chartDrawing">
    <cdr:from>
      <cdr:x>0.76364</cdr:x>
      <cdr:y>0.82696</cdr:y>
    </cdr:from>
    <cdr:to>
      <cdr:x>0.80904</cdr:x>
      <cdr:y>0.91055</cdr:y>
    </cdr:to>
    <cdr:sp macro="" textlink="">
      <cdr:nvSpPr>
        <cdr:cNvPr id="15" name="TextBox 1"/>
        <cdr:cNvSpPr txBox="1"/>
      </cdr:nvSpPr>
      <cdr:spPr>
        <a:xfrm xmlns:a="http://schemas.openxmlformats.org/drawingml/2006/main">
          <a:off x="5287929"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11</a:t>
          </a:r>
        </a:p>
      </cdr:txBody>
    </cdr:sp>
  </cdr:relSizeAnchor>
  <cdr:relSizeAnchor xmlns:cdr="http://schemas.openxmlformats.org/drawingml/2006/chartDrawing">
    <cdr:from>
      <cdr:x>0.81591</cdr:x>
      <cdr:y>0.82696</cdr:y>
    </cdr:from>
    <cdr:to>
      <cdr:x>0.86131</cdr:x>
      <cdr:y>0.91055</cdr:y>
    </cdr:to>
    <cdr:sp macro="" textlink="">
      <cdr:nvSpPr>
        <cdr:cNvPr id="16" name="TextBox 1"/>
        <cdr:cNvSpPr txBox="1"/>
      </cdr:nvSpPr>
      <cdr:spPr>
        <a:xfrm xmlns:a="http://schemas.openxmlformats.org/drawingml/2006/main">
          <a:off x="5649881" y="2662371"/>
          <a:ext cx="31438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8</a:t>
          </a:r>
        </a:p>
      </cdr:txBody>
    </cdr:sp>
  </cdr:relSizeAnchor>
  <cdr:relSizeAnchor xmlns:cdr="http://schemas.openxmlformats.org/drawingml/2006/chartDrawing">
    <cdr:from>
      <cdr:x>0.85305</cdr:x>
      <cdr:y>0.82696</cdr:y>
    </cdr:from>
    <cdr:to>
      <cdr:x>0.89845</cdr:x>
      <cdr:y>0.91055</cdr:y>
    </cdr:to>
    <cdr:sp macro="" textlink="">
      <cdr:nvSpPr>
        <cdr:cNvPr id="17" name="TextBox 1"/>
        <cdr:cNvSpPr txBox="1"/>
      </cdr:nvSpPr>
      <cdr:spPr>
        <a:xfrm xmlns:a="http://schemas.openxmlformats.org/drawingml/2006/main">
          <a:off x="5907064"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9</a:t>
          </a:r>
        </a:p>
      </cdr:txBody>
    </cdr:sp>
  </cdr:relSizeAnchor>
  <cdr:relSizeAnchor xmlns:cdr="http://schemas.openxmlformats.org/drawingml/2006/chartDrawing">
    <cdr:from>
      <cdr:x>0.93834</cdr:x>
      <cdr:y>0.82696</cdr:y>
    </cdr:from>
    <cdr:to>
      <cdr:x>0.98373</cdr:x>
      <cdr:y>0.91055</cdr:y>
    </cdr:to>
    <cdr:sp macro="" textlink="">
      <cdr:nvSpPr>
        <cdr:cNvPr id="18" name="TextBox 1"/>
        <cdr:cNvSpPr txBox="1"/>
      </cdr:nvSpPr>
      <cdr:spPr>
        <a:xfrm xmlns:a="http://schemas.openxmlformats.org/drawingml/2006/main">
          <a:off x="6497669"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9</a:t>
          </a:r>
        </a:p>
      </cdr:txBody>
    </cdr:sp>
  </cdr:relSizeAnchor>
  <cdr:relSizeAnchor xmlns:cdr="http://schemas.openxmlformats.org/drawingml/2006/chartDrawing">
    <cdr:from>
      <cdr:x>0.72926</cdr:x>
      <cdr:y>0.82696</cdr:y>
    </cdr:from>
    <cdr:to>
      <cdr:x>0.77465</cdr:x>
      <cdr:y>0.91055</cdr:y>
    </cdr:to>
    <cdr:sp macro="" textlink="">
      <cdr:nvSpPr>
        <cdr:cNvPr id="19" name="TextBox 1"/>
        <cdr:cNvSpPr txBox="1"/>
      </cdr:nvSpPr>
      <cdr:spPr>
        <a:xfrm xmlns:a="http://schemas.openxmlformats.org/drawingml/2006/main">
          <a:off x="5049858"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7</a:t>
          </a:r>
        </a:p>
      </cdr:txBody>
    </cdr:sp>
  </cdr:relSizeAnchor>
  <cdr:relSizeAnchor xmlns:cdr="http://schemas.openxmlformats.org/drawingml/2006/chartDrawing">
    <cdr:from>
      <cdr:x>0.54906</cdr:x>
      <cdr:y>0.82696</cdr:y>
    </cdr:from>
    <cdr:to>
      <cdr:x>0.59446</cdr:x>
      <cdr:y>0.91055</cdr:y>
    </cdr:to>
    <cdr:sp macro="" textlink="">
      <cdr:nvSpPr>
        <cdr:cNvPr id="20" name="TextBox 1"/>
        <cdr:cNvSpPr txBox="1"/>
      </cdr:nvSpPr>
      <cdr:spPr>
        <a:xfrm xmlns:a="http://schemas.openxmlformats.org/drawingml/2006/main">
          <a:off x="3802032"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10</a:t>
          </a:r>
        </a:p>
      </cdr:txBody>
    </cdr:sp>
  </cdr:relSizeAnchor>
  <cdr:relSizeAnchor xmlns:cdr="http://schemas.openxmlformats.org/drawingml/2006/chartDrawing">
    <cdr:from>
      <cdr:x>0.89867</cdr:x>
      <cdr:y>0.82696</cdr:y>
    </cdr:from>
    <cdr:to>
      <cdr:x>0.94407</cdr:x>
      <cdr:y>0.91055</cdr:y>
    </cdr:to>
    <cdr:sp macro="" textlink="">
      <cdr:nvSpPr>
        <cdr:cNvPr id="21" name="TextBox 1"/>
        <cdr:cNvSpPr txBox="1"/>
      </cdr:nvSpPr>
      <cdr:spPr>
        <a:xfrm xmlns:a="http://schemas.openxmlformats.org/drawingml/2006/main">
          <a:off x="6222968"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7</a:t>
          </a:r>
        </a:p>
      </cdr:txBody>
    </cdr:sp>
  </cdr:relSizeAnchor>
  <cdr:relSizeAnchor xmlns:cdr="http://schemas.openxmlformats.org/drawingml/2006/chartDrawing">
    <cdr:from>
      <cdr:x>0.01513</cdr:x>
      <cdr:y>0.81657</cdr:y>
    </cdr:from>
    <cdr:to>
      <cdr:x>0.97662</cdr:x>
      <cdr:y>0.81657</cdr:y>
    </cdr:to>
    <cdr:cxnSp macro="">
      <cdr:nvCxnSpPr>
        <cdr:cNvPr id="22" name="Straight Connector 21"/>
        <cdr:cNvCxnSpPr/>
      </cdr:nvCxnSpPr>
      <cdr:spPr>
        <a:xfrm xmlns:a="http://schemas.openxmlformats.org/drawingml/2006/main">
          <a:off x="104776" y="2628901"/>
          <a:ext cx="6657975" cy="0"/>
        </a:xfrm>
        <a:prstGeom xmlns:a="http://schemas.openxmlformats.org/drawingml/2006/main" prst="line">
          <a:avLst/>
        </a:prstGeom>
        <a:ln xmlns:a="http://schemas.openxmlformats.org/drawingml/2006/main" w="317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0.01146</cdr:x>
      <cdr:y>0.80276</cdr:y>
    </cdr:from>
    <cdr:to>
      <cdr:x>0.12976</cdr:x>
      <cdr:y>0.89398</cdr:y>
    </cdr:to>
    <cdr:sp macro="" textlink="">
      <cdr:nvSpPr>
        <cdr:cNvPr id="27" name="TextBox 1"/>
        <cdr:cNvSpPr txBox="1"/>
      </cdr:nvSpPr>
      <cdr:spPr>
        <a:xfrm xmlns:a="http://schemas.openxmlformats.org/drawingml/2006/main">
          <a:off x="79375" y="2584450"/>
          <a:ext cx="819150" cy="29367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baseline="0"/>
            <a:t># edges in MQG</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8/31/2015</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8/31/2015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 xmlns:p14="http://schemas.microsoft.com/office/powerpoint/2010/main" val="67516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782265"/>
          </a:xfrm>
        </p:spPr>
        <p:txBody>
          <a:bodyPr/>
          <a:lstStyle>
            <a:lvl1pPr marL="0" indent="0">
              <a:spcBef>
                <a:spcPts val="0"/>
              </a:spcBef>
              <a:spcAft>
                <a:spcPts val="675"/>
              </a:spcAft>
              <a:buNone/>
              <a:defRPr sz="3200" spc="-100" baseline="0">
                <a:latin typeface="Segoe UI Light" pitchFamily="34" charset="0"/>
              </a:defRPr>
            </a:lvl1pPr>
            <a:lvl2pPr marL="0" indent="0">
              <a:spcBef>
                <a:spcPts val="0"/>
              </a:spcBef>
              <a:spcAft>
                <a:spcPts val="300"/>
              </a:spcAft>
              <a:buNone/>
              <a:defRPr sz="1800" spc="-50"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 xmlns:p14="http://schemas.microsoft.com/office/powerpoint/2010/main" val="411715367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42"/>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147751" y="5982024"/>
            <a:ext cx="925009" cy="8180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1041558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42"/>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 xmlns:p14="http://schemas.microsoft.com/office/powerpoint/2010/main" val="9162486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42"/>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 xmlns:p14="http://schemas.microsoft.com/office/powerpoint/2010/main" val="21577804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98523393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36993035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901206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53908576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08481070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782265"/>
          </a:xfrm>
        </p:spPr>
        <p:txBody>
          <a:bodyPr/>
          <a:lstStyle>
            <a:lvl1pPr marL="0" indent="0">
              <a:spcBef>
                <a:spcPts val="0"/>
              </a:spcBef>
              <a:spcAft>
                <a:spcPts val="675"/>
              </a:spcAft>
              <a:buNone/>
              <a:defRPr sz="3200" spc="-100" baseline="0">
                <a:latin typeface="Segoe UI Light" pitchFamily="34" charset="0"/>
              </a:defRPr>
            </a:lvl1pPr>
            <a:lvl2pPr marL="0" indent="0">
              <a:spcBef>
                <a:spcPts val="0"/>
              </a:spcBef>
              <a:spcAft>
                <a:spcPts val="300"/>
              </a:spcAft>
              <a:buNone/>
              <a:defRPr sz="1800" spc="-50"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Tree>
    <p:extLst>
      <p:ext uri="{BB962C8B-B14F-4D97-AF65-F5344CB8AC3E}">
        <p14:creationId xmlns="" xmlns:p14="http://schemas.microsoft.com/office/powerpoint/2010/main" val="271817147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2"/>
            <a:ext cx="8363938" cy="1932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22937342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447802"/>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 xmlns:p14="http://schemas.microsoft.com/office/powerpoint/2010/main" val="235024168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 xmlns:p14="http://schemas.microsoft.com/office/powerpoint/2010/main" val="121738452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159006434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3"/>
            <a:ext cx="8363938" cy="193283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 xmlns:p14="http://schemas.microsoft.com/office/powerpoint/2010/main" val="204641056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2"/>
            <a:ext cx="8363938" cy="1932837"/>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9144001" cy="619125"/>
          </a:xfrm>
          <a:solidFill>
            <a:srgbClr val="FFFF99"/>
          </a:solidFill>
        </p:spPr>
        <p:txBody>
          <a:bodyPr wrap="square" lIns="114341" tIns="57171" rIns="114341" bIns="57171"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 xmlns:p14="http://schemas.microsoft.com/office/powerpoint/2010/main" val="262939304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3117242"/>
            <a:ext cx="5636696" cy="332399"/>
          </a:xfrm>
        </p:spPr>
        <p:txBody>
          <a:bodyPr/>
          <a:lstStyle>
            <a:lvl1pPr marL="0" indent="0">
              <a:buNone/>
              <a:defRPr spc="-7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147751" y="5982024"/>
            <a:ext cx="925009" cy="8180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9568750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3117242"/>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 xmlns:a14="http://schemas.microsoft.com/office/drawing/2010/main" val="0"/>
              </a:ext>
            </a:extLst>
          </a:blip>
          <a:srcRect/>
          <a:stretch>
            <a:fillRect/>
          </a:stretch>
        </p:blipFill>
        <p:spPr bwMode="auto">
          <a:xfrm>
            <a:off x="8147751" y="5982024"/>
            <a:ext cx="925009" cy="8180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7555285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png"/><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2"/>
            <a:ext cx="8363938"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3"/>
            <a:ext cx="8363937"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6" name="Picture 2" descr="C:\Users\chengkai\AppData\Local\Temp\Rar$DRa0.306\UTA_A-logo_Sml_2c-rgb.png"/>
          <p:cNvPicPr>
            <a:picLocks noChangeAspect="1" noChangeArrowheads="1"/>
          </p:cNvPicPr>
          <p:nvPr userDrawn="1"/>
        </p:nvPicPr>
        <p:blipFill>
          <a:blip r:embed="rId9">
            <a:extLst>
              <a:ext uri="{28A0092B-C50C-407E-A947-70E740481C1C}">
                <a14:useLocalDpi xmlns="" xmlns:a14="http://schemas.microsoft.com/office/drawing/2010/main" val="0"/>
              </a:ext>
            </a:extLst>
          </a:blip>
          <a:srcRect/>
          <a:stretch>
            <a:fillRect/>
          </a:stretch>
        </p:blipFill>
        <p:spPr bwMode="auto">
          <a:xfrm>
            <a:off x="8147751" y="5982024"/>
            <a:ext cx="925009" cy="8180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447803"/>
            <a:ext cx="8363937" cy="150041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2" descr="C:\Users\chengkai\AppData\Local\Temp\Rar$DRa0.306\UTA_A-logo_Sml_2c-rgb.png"/>
          <p:cNvPicPr>
            <a:picLocks noChangeAspect="1" noChangeArrowheads="1"/>
          </p:cNvPicPr>
          <p:nvPr userDrawn="1"/>
        </p:nvPicPr>
        <p:blipFill>
          <a:blip r:embed="rId13">
            <a:extLst>
              <a:ext uri="{28A0092B-C50C-407E-A947-70E740481C1C}">
                <a14:useLocalDpi xmlns="" xmlns:a14="http://schemas.microsoft.com/office/drawing/2010/main" val="0"/>
              </a:ext>
            </a:extLst>
          </a:blip>
          <a:srcRect/>
          <a:stretch>
            <a:fillRect/>
          </a:stretch>
        </p:blipFill>
        <p:spPr bwMode="auto">
          <a:xfrm>
            <a:off x="8147751" y="5982024"/>
            <a:ext cx="925009" cy="81802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4.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ailto:nandish.jayaram@mavs.uta.edu"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8026"/>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6309" y="449211"/>
            <a:ext cx="8423524" cy="1745093"/>
          </a:xfrm>
        </p:spPr>
        <p:txBody>
          <a:bodyPr/>
          <a:lstStyle/>
          <a:p>
            <a:pPr algn="ctr"/>
            <a:r>
              <a:rPr lang="en-US" sz="4200" b="1" spc="-300" dirty="0" smtClean="0">
                <a:solidFill>
                  <a:srgbClr val="0064B1"/>
                </a:solidFill>
                <a:latin typeface="Garamond" pitchFamily="18" charset="0"/>
              </a:rPr>
              <a:t>Intuitive and Interactive Query Formulation to Improve the Usability of Query Systems for Heterogeneous Graphs</a:t>
            </a:r>
            <a:endParaRPr lang="en-US" sz="4200" b="1" spc="-300" dirty="0">
              <a:solidFill>
                <a:srgbClr val="0064B1"/>
              </a:solidFill>
              <a:latin typeface="Garamond" pitchFamily="18" charset="0"/>
            </a:endParaRPr>
          </a:p>
        </p:txBody>
      </p:sp>
      <p:sp>
        <p:nvSpPr>
          <p:cNvPr id="7" name="Text Placeholder 6"/>
          <p:cNvSpPr>
            <a:spLocks noGrp="1"/>
          </p:cNvSpPr>
          <p:nvPr>
            <p:ph type="body" sz="quarter" idx="11"/>
          </p:nvPr>
        </p:nvSpPr>
        <p:spPr>
          <a:xfrm>
            <a:off x="574767" y="3476056"/>
            <a:ext cx="8007530" cy="3149324"/>
          </a:xfrm>
        </p:spPr>
        <p:txBody>
          <a:bodyPr/>
          <a:lstStyle/>
          <a:p>
            <a:pPr algn="ctr"/>
            <a:r>
              <a:rPr lang="en-US" sz="2800" b="1" dirty="0" err="1" smtClean="0">
                <a:solidFill>
                  <a:schemeClr val="bg1"/>
                </a:solidFill>
                <a:latin typeface="Garamond" pitchFamily="18" charset="0"/>
              </a:rPr>
              <a:t>Nandish</a:t>
            </a:r>
            <a:r>
              <a:rPr lang="en-US" sz="2800" b="1" dirty="0" smtClean="0">
                <a:solidFill>
                  <a:schemeClr val="bg1"/>
                </a:solidFill>
                <a:latin typeface="Garamond" pitchFamily="18" charset="0"/>
              </a:rPr>
              <a:t> </a:t>
            </a:r>
            <a:r>
              <a:rPr lang="en-US" sz="2800" b="1" dirty="0" err="1" smtClean="0">
                <a:solidFill>
                  <a:schemeClr val="bg1"/>
                </a:solidFill>
                <a:latin typeface="Garamond" pitchFamily="18" charset="0"/>
              </a:rPr>
              <a:t>Jayaram</a:t>
            </a:r>
            <a:endParaRPr lang="en-US" sz="2800" b="1" dirty="0" smtClean="0">
              <a:solidFill>
                <a:schemeClr val="bg1"/>
              </a:solidFill>
              <a:latin typeface="Garamond" pitchFamily="18" charset="0"/>
            </a:endParaRPr>
          </a:p>
          <a:p>
            <a:pPr algn="ctr"/>
            <a:r>
              <a:rPr lang="en-US" sz="2800" dirty="0" smtClean="0">
                <a:solidFill>
                  <a:schemeClr val="bg1"/>
                </a:solidFill>
                <a:latin typeface="Garamond" pitchFamily="18" charset="0"/>
              </a:rPr>
              <a:t>University of Texas at Arlington</a:t>
            </a:r>
            <a:endParaRPr lang="en-US" sz="2800" b="1" dirty="0" smtClean="0">
              <a:solidFill>
                <a:schemeClr val="bg1"/>
              </a:solidFill>
              <a:latin typeface="Garamond" pitchFamily="18" charset="0"/>
            </a:endParaRPr>
          </a:p>
          <a:p>
            <a:pPr algn="ctr"/>
            <a:r>
              <a:rPr lang="en-US" sz="2800" b="1" dirty="0" smtClean="0">
                <a:solidFill>
                  <a:schemeClr val="bg1"/>
                </a:solidFill>
                <a:latin typeface="Garamond" pitchFamily="18" charset="0"/>
              </a:rPr>
              <a:t>PhD Advisors: Dr. Chengkai Li, Dr. </a:t>
            </a:r>
            <a:r>
              <a:rPr lang="en-US" sz="2800" b="1" dirty="0" err="1" smtClean="0">
                <a:solidFill>
                  <a:schemeClr val="bg1"/>
                </a:solidFill>
                <a:latin typeface="Garamond" pitchFamily="18" charset="0"/>
              </a:rPr>
              <a:t>Ramez</a:t>
            </a:r>
            <a:r>
              <a:rPr lang="en-US" sz="2800" b="1" dirty="0" smtClean="0">
                <a:solidFill>
                  <a:schemeClr val="bg1"/>
                </a:solidFill>
                <a:latin typeface="Garamond" pitchFamily="18" charset="0"/>
              </a:rPr>
              <a:t> </a:t>
            </a:r>
            <a:r>
              <a:rPr lang="en-US" sz="2800" b="1" dirty="0" err="1" smtClean="0">
                <a:solidFill>
                  <a:schemeClr val="bg1"/>
                </a:solidFill>
                <a:latin typeface="Garamond" pitchFamily="18" charset="0"/>
              </a:rPr>
              <a:t>Elmasri</a:t>
            </a:r>
            <a:endParaRPr lang="en-US" sz="2800" b="1" dirty="0" smtClean="0">
              <a:solidFill>
                <a:schemeClr val="bg1"/>
              </a:solidFill>
              <a:latin typeface="Garamond" pitchFamily="18" charset="0"/>
            </a:endParaRPr>
          </a:p>
          <a:p>
            <a:pPr algn="ctr"/>
            <a:endParaRPr lang="en-US" sz="2800" dirty="0" smtClean="0">
              <a:solidFill>
                <a:schemeClr val="bg1"/>
              </a:solidFill>
              <a:latin typeface="Garamond" pitchFamily="18" charset="0"/>
            </a:endParaRPr>
          </a:p>
          <a:p>
            <a:pPr algn="ctr"/>
            <a:r>
              <a:rPr lang="en-US" sz="2800" spc="-300" dirty="0" smtClean="0">
                <a:solidFill>
                  <a:schemeClr val="bg1"/>
                </a:solidFill>
                <a:latin typeface="Garamond" pitchFamily="18" charset="0"/>
              </a:rPr>
              <a:t>VLDB  2015  </a:t>
            </a:r>
            <a:r>
              <a:rPr lang="en-US" sz="2800" spc="-300" dirty="0" err="1" smtClean="0">
                <a:solidFill>
                  <a:schemeClr val="bg1"/>
                </a:solidFill>
                <a:latin typeface="Garamond" pitchFamily="18" charset="0"/>
              </a:rPr>
              <a:t>Phd</a:t>
            </a:r>
            <a:r>
              <a:rPr lang="en-US" sz="2800" spc="-300" dirty="0" smtClean="0">
                <a:solidFill>
                  <a:schemeClr val="bg1"/>
                </a:solidFill>
                <a:latin typeface="Garamond" pitchFamily="18" charset="0"/>
              </a:rPr>
              <a:t>  Workshop</a:t>
            </a:r>
          </a:p>
          <a:p>
            <a:pPr algn="ctr"/>
            <a:r>
              <a:rPr lang="en-US" sz="2800" spc="-300" dirty="0" smtClean="0">
                <a:solidFill>
                  <a:schemeClr val="bg1"/>
                </a:solidFill>
                <a:latin typeface="Garamond" pitchFamily="18" charset="0"/>
              </a:rPr>
              <a:t>August 31</a:t>
            </a:r>
            <a:r>
              <a:rPr lang="en-US" sz="2800" spc="-300" baseline="30000" dirty="0" smtClean="0">
                <a:solidFill>
                  <a:schemeClr val="bg1"/>
                </a:solidFill>
                <a:latin typeface="Garamond" pitchFamily="18" charset="0"/>
              </a:rPr>
              <a:t>st</a:t>
            </a:r>
            <a:r>
              <a:rPr lang="en-US" sz="2800" spc="-300" dirty="0" smtClean="0">
                <a:solidFill>
                  <a:schemeClr val="bg1"/>
                </a:solidFill>
                <a:latin typeface="Garamond" pitchFamily="18" charset="0"/>
              </a:rPr>
              <a:t> 2015</a:t>
            </a:r>
          </a:p>
        </p:txBody>
      </p:sp>
    </p:spTree>
    <p:extLst>
      <p:ext uri="{BB962C8B-B14F-4D97-AF65-F5344CB8AC3E}">
        <p14:creationId xmlns="" xmlns:p14="http://schemas.microsoft.com/office/powerpoint/2010/main" val="247692312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321367"/>
            <a:ext cx="8363938" cy="443198"/>
          </a:xfrm>
        </p:spPr>
        <p:txBody>
          <a:bodyPr/>
          <a:lstStyle/>
          <a:p>
            <a:r>
              <a:rPr lang="en-US" sz="3200" dirty="0" smtClean="0">
                <a:solidFill>
                  <a:srgbClr val="0064B1"/>
                </a:solidFill>
                <a:latin typeface="Garamond" pitchFamily="18" charset="0"/>
              </a:rPr>
              <a:t>Problem Statement</a:t>
            </a:r>
            <a:endParaRPr lang="en-US" sz="3200" dirty="0">
              <a:latin typeface="Garamond" pitchFamily="18" charset="0"/>
            </a:endParaRPr>
          </a:p>
        </p:txBody>
      </p:sp>
      <p:sp>
        <p:nvSpPr>
          <p:cNvPr id="3" name="Text Placeholder 2"/>
          <p:cNvSpPr>
            <a:spLocks noGrp="1"/>
          </p:cNvSpPr>
          <p:nvPr>
            <p:ph type="body" sz="quarter" idx="10"/>
          </p:nvPr>
        </p:nvSpPr>
        <p:spPr>
          <a:xfrm>
            <a:off x="372344" y="1324599"/>
            <a:ext cx="8363938" cy="2769989"/>
          </a:xfrm>
        </p:spPr>
        <p:txBody>
          <a:bodyPr/>
          <a:lstStyle/>
          <a:p>
            <a:pPr algn="just">
              <a:lnSpc>
                <a:spcPct val="100000"/>
              </a:lnSpc>
              <a:spcBef>
                <a:spcPts val="600"/>
              </a:spcBef>
              <a:spcAft>
                <a:spcPts val="600"/>
              </a:spcAft>
              <a:buFont typeface="Wingdings" panose="05000000000000000000" pitchFamily="2" charset="2"/>
              <a:buChar char="Ø"/>
            </a:pPr>
            <a:r>
              <a:rPr lang="en-US" dirty="0" smtClean="0">
                <a:solidFill>
                  <a:srgbClr val="F58026"/>
                </a:solidFill>
                <a:latin typeface="Garamond" pitchFamily="18" charset="0"/>
              </a:rPr>
              <a:t>Given a large heterogeneous graph, iteratively suggest edges to help build a query graph</a:t>
            </a:r>
            <a:endParaRPr lang="en-US" dirty="0">
              <a:solidFill>
                <a:srgbClr val="F58026"/>
              </a:solidFill>
              <a:latin typeface="Garamond" pitchFamily="18" charset="0"/>
            </a:endParaRPr>
          </a:p>
          <a:p>
            <a:pPr lvl="1"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An interactive graphical user interface for building query components</a:t>
            </a:r>
          </a:p>
          <a:p>
            <a:pPr lvl="1"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An edge recommendation system that ranks edges based on their relevance to the user’s query intent</a:t>
            </a:r>
            <a:endParaRPr lang="en-US" sz="2400" dirty="0">
              <a:solidFill>
                <a:schemeClr val="tx1"/>
              </a:solidFill>
              <a:latin typeface="Garamond" pitchFamily="18" charset="0"/>
            </a:endParaRPr>
          </a:p>
        </p:txBody>
      </p:sp>
      <p:sp>
        <p:nvSpPr>
          <p:cNvPr id="5" name="TextBox 4"/>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10</a:t>
            </a:r>
          </a:p>
        </p:txBody>
      </p:sp>
    </p:spTree>
    <p:extLst>
      <p:ext uri="{BB962C8B-B14F-4D97-AF65-F5344CB8AC3E}">
        <p14:creationId xmlns="" xmlns:p14="http://schemas.microsoft.com/office/powerpoint/2010/main" val="14862309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Orion Interface (idir.uta.edu/</a:t>
            </a:r>
            <a:r>
              <a:rPr lang="en-US" sz="3200" dirty="0" err="1" smtClean="0">
                <a:solidFill>
                  <a:srgbClr val="0064B1"/>
                </a:solidFill>
                <a:latin typeface="Garamond" pitchFamily="18" charset="0"/>
              </a:rPr>
              <a:t>orion</a:t>
            </a:r>
            <a:r>
              <a:rPr lang="en-US" sz="3200" dirty="0" smtClean="0">
                <a:solidFill>
                  <a:srgbClr val="0064B1"/>
                </a:solidFill>
                <a:latin typeface="Garamond" pitchFamily="18" charset="0"/>
              </a:rPr>
              <a:t>)</a:t>
            </a:r>
            <a:endParaRPr lang="en-US" sz="3200" dirty="0">
              <a:latin typeface="Garamond" pitchFamily="18" charset="0"/>
            </a:endParaRPr>
          </a:p>
        </p:txBody>
      </p:sp>
      <p:sp>
        <p:nvSpPr>
          <p:cNvPr id="3" name="Text Placeholder 2"/>
          <p:cNvSpPr>
            <a:spLocks noGrp="1"/>
          </p:cNvSpPr>
          <p:nvPr>
            <p:ph type="body" sz="quarter" idx="10"/>
          </p:nvPr>
        </p:nvSpPr>
        <p:spPr>
          <a:xfrm>
            <a:off x="389436" y="1447800"/>
            <a:ext cx="8363938" cy="443198"/>
          </a:xfrm>
        </p:spPr>
        <p:txBody>
          <a:bodyPr/>
          <a:lstStyle/>
          <a:p>
            <a:endParaRPr lang="en-US"/>
          </a:p>
        </p:txBody>
      </p:sp>
      <p:pic>
        <p:nvPicPr>
          <p:cNvPr id="1026" name="Picture 2" descr="C:\Users\nandish\Project\svnCode\VIIQ\writeup\demoVersion\poster\ss\homepage.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 y="812802"/>
            <a:ext cx="8982074" cy="510222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4133850" y="1576706"/>
            <a:ext cx="1514476" cy="246221"/>
          </a:xfrm>
          <a:prstGeom prst="rect">
            <a:avLst/>
          </a:prstGeom>
          <a:noFill/>
        </p:spPr>
        <p:txBody>
          <a:bodyPr wrap="square" lIns="0" tIns="0" rIns="0" bIns="0" rtlCol="0">
            <a:spAutoFit/>
          </a:bodyPr>
          <a:lstStyle/>
          <a:p>
            <a:pPr algn="just"/>
            <a:r>
              <a:rPr lang="en-US" sz="1600" b="1" dirty="0" smtClean="0">
                <a:latin typeface="Garamond" pitchFamily="18" charset="0"/>
              </a:rPr>
              <a:t>Query Canvas</a:t>
            </a:r>
            <a:endParaRPr lang="en-IN" sz="1600" b="1" dirty="0" err="1" smtClean="0">
              <a:latin typeface="Garamond" pitchFamily="18" charset="0"/>
            </a:endParaRPr>
          </a:p>
        </p:txBody>
      </p:sp>
      <p:sp>
        <p:nvSpPr>
          <p:cNvPr id="8" name="TextBox 7"/>
          <p:cNvSpPr txBox="1"/>
          <p:nvPr/>
        </p:nvSpPr>
        <p:spPr>
          <a:xfrm>
            <a:off x="6740436" y="4889999"/>
            <a:ext cx="1866900" cy="246221"/>
          </a:xfrm>
          <a:prstGeom prst="rect">
            <a:avLst/>
          </a:prstGeom>
          <a:noFill/>
        </p:spPr>
        <p:txBody>
          <a:bodyPr wrap="square" lIns="0" tIns="0" rIns="0" bIns="0" rtlCol="0">
            <a:spAutoFit/>
          </a:bodyPr>
          <a:lstStyle/>
          <a:p>
            <a:pPr algn="just"/>
            <a:r>
              <a:rPr lang="en-US" sz="1600" b="1" dirty="0" smtClean="0">
                <a:latin typeface="Garamond" pitchFamily="18" charset="0"/>
              </a:rPr>
              <a:t>Information Panel</a:t>
            </a:r>
            <a:endParaRPr lang="en-IN" sz="1600" b="1" dirty="0" err="1" smtClean="0">
              <a:latin typeface="Garamond" pitchFamily="18" charset="0"/>
            </a:endParaRPr>
          </a:p>
        </p:txBody>
      </p:sp>
      <p:sp>
        <p:nvSpPr>
          <p:cNvPr id="9" name="TextBox 8"/>
          <p:cNvSpPr txBox="1"/>
          <p:nvPr/>
        </p:nvSpPr>
        <p:spPr>
          <a:xfrm>
            <a:off x="3382868" y="2189929"/>
            <a:ext cx="2238375" cy="738664"/>
          </a:xfrm>
          <a:prstGeom prst="rect">
            <a:avLst/>
          </a:prstGeom>
          <a:noFill/>
        </p:spPr>
        <p:txBody>
          <a:bodyPr wrap="square" lIns="0" tIns="0" rIns="0" bIns="0" rtlCol="0">
            <a:spAutoFit/>
          </a:bodyPr>
          <a:lstStyle/>
          <a:p>
            <a:pPr algn="just"/>
            <a:r>
              <a:rPr lang="en-US" sz="1600" dirty="0" smtClean="0">
                <a:latin typeface="Garamond" pitchFamily="18" charset="0"/>
              </a:rPr>
              <a:t>Dynamic help indicating possible actions at every moment</a:t>
            </a:r>
            <a:endParaRPr lang="en-IN" sz="1600" b="1" dirty="0" err="1" smtClean="0">
              <a:latin typeface="Garamond" pitchFamily="18" charset="0"/>
            </a:endParaRPr>
          </a:p>
        </p:txBody>
      </p:sp>
      <p:sp>
        <p:nvSpPr>
          <p:cNvPr id="10" name="TextBox 9"/>
          <p:cNvSpPr txBox="1"/>
          <p:nvPr/>
        </p:nvSpPr>
        <p:spPr>
          <a:xfrm>
            <a:off x="4086225" y="3323298"/>
            <a:ext cx="1514476" cy="492443"/>
          </a:xfrm>
          <a:prstGeom prst="rect">
            <a:avLst/>
          </a:prstGeom>
          <a:noFill/>
        </p:spPr>
        <p:txBody>
          <a:bodyPr wrap="square" lIns="0" tIns="0" rIns="0" bIns="0" rtlCol="0">
            <a:spAutoFit/>
          </a:bodyPr>
          <a:lstStyle/>
          <a:p>
            <a:pPr algn="just"/>
            <a:r>
              <a:rPr lang="en-US" sz="1600" dirty="0" smtClean="0">
                <a:latin typeface="Garamond" pitchFamily="18" charset="0"/>
              </a:rPr>
              <a:t>Useful tips for basic operations</a:t>
            </a:r>
            <a:endParaRPr lang="en-IN" sz="1600" b="1" dirty="0" err="1" smtClean="0">
              <a:latin typeface="Garamond" pitchFamily="18" charset="0"/>
            </a:endParaRPr>
          </a:p>
        </p:txBody>
      </p:sp>
      <p:cxnSp>
        <p:nvCxnSpPr>
          <p:cNvPr id="6" name="Straight Arrow Connector 5"/>
          <p:cNvCxnSpPr/>
          <p:nvPr/>
        </p:nvCxnSpPr>
        <p:spPr>
          <a:xfrm>
            <a:off x="5525589" y="2717074"/>
            <a:ext cx="457200" cy="391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3"/>
          </p:cNvCxnSpPr>
          <p:nvPr/>
        </p:nvCxnSpPr>
        <p:spPr>
          <a:xfrm flipV="1">
            <a:off x="5600701" y="3560160"/>
            <a:ext cx="402227" cy="93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11</a:t>
            </a:r>
          </a:p>
        </p:txBody>
      </p:sp>
    </p:spTree>
    <p:extLst>
      <p:ext uri="{BB962C8B-B14F-4D97-AF65-F5344CB8AC3E}">
        <p14:creationId xmlns="" xmlns:p14="http://schemas.microsoft.com/office/powerpoint/2010/main" val="281591890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nandish\Project\svnCode\VIIQ\writeup\demoVersion\poster\ss\passive.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54319" y="828431"/>
            <a:ext cx="3208356" cy="2810119"/>
          </a:xfrm>
          <a:prstGeom prst="rect">
            <a:avLst/>
          </a:prstGeom>
          <a:noFill/>
          <a:extLst>
            <a:ext uri="{909E8E84-426E-40DD-AFC4-6F175D3DCCD1}">
              <a14:hiddenFill xmlns="" xmlns:a14="http://schemas.microsoft.com/office/drawing/2010/main">
                <a:solidFill>
                  <a:srgbClr val="FFFFFF"/>
                </a:solidFill>
              </a14:hiddenFill>
            </a:ext>
          </a:extLst>
        </p:spPr>
      </p:pic>
      <p:pic>
        <p:nvPicPr>
          <p:cNvPr id="2050" name="Picture 2" descr="C:\Users\nandish\Project\svnCode\VIIQ\writeup\demoVersion\poster\ss\active.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824412" y="4053527"/>
            <a:ext cx="3995738" cy="1909123"/>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Modes of Operation: Passive and Active</a:t>
            </a:r>
            <a:endParaRPr lang="en-US" sz="3200" dirty="0">
              <a:latin typeface="Garamond" pitchFamily="18" charset="0"/>
            </a:endParaRPr>
          </a:p>
        </p:txBody>
      </p:sp>
      <p:pic>
        <p:nvPicPr>
          <p:cNvPr id="4098" name="Picture 2" descr="H:\vldb15-hawaii\poster\active-node.png"/>
          <p:cNvPicPr>
            <a:picLocks noChangeAspect="1" noChangeArrowheads="1"/>
          </p:cNvPicPr>
          <p:nvPr/>
        </p:nvPicPr>
        <p:blipFill>
          <a:blip r:embed="rId4"/>
          <a:srcRect/>
          <a:stretch>
            <a:fillRect/>
          </a:stretch>
        </p:blipFill>
        <p:spPr bwMode="auto">
          <a:xfrm>
            <a:off x="395289" y="4219578"/>
            <a:ext cx="4100511" cy="1743072"/>
          </a:xfrm>
          <a:prstGeom prst="rect">
            <a:avLst/>
          </a:prstGeom>
          <a:noFill/>
        </p:spPr>
      </p:pic>
      <p:sp>
        <p:nvSpPr>
          <p:cNvPr id="9" name="TextBox 8"/>
          <p:cNvSpPr txBox="1"/>
          <p:nvPr/>
        </p:nvSpPr>
        <p:spPr>
          <a:xfrm>
            <a:off x="733424" y="1028700"/>
            <a:ext cx="1866901" cy="738664"/>
          </a:xfrm>
          <a:prstGeom prst="rect">
            <a:avLst/>
          </a:prstGeom>
          <a:noFill/>
        </p:spPr>
        <p:txBody>
          <a:bodyPr wrap="square" lIns="0" tIns="0" rIns="0" bIns="0" rtlCol="0">
            <a:spAutoFit/>
          </a:bodyPr>
          <a:lstStyle/>
          <a:p>
            <a:pPr algn="just"/>
            <a:r>
              <a:rPr lang="en-US" sz="1600" dirty="0" smtClean="0">
                <a:latin typeface="Garamond" pitchFamily="18" charset="0"/>
              </a:rPr>
              <a:t>Grey edges and nodes automatically suggested in </a:t>
            </a:r>
            <a:r>
              <a:rPr lang="en-US" sz="1600" b="1" dirty="0" smtClean="0">
                <a:latin typeface="Garamond" pitchFamily="18" charset="0"/>
              </a:rPr>
              <a:t>passive mode </a:t>
            </a:r>
            <a:endParaRPr lang="en-IN" sz="1600" b="1" dirty="0" err="1" smtClean="0">
              <a:latin typeface="Garamond" pitchFamily="18" charset="0"/>
            </a:endParaRPr>
          </a:p>
        </p:txBody>
      </p:sp>
      <p:sp>
        <p:nvSpPr>
          <p:cNvPr id="10" name="TextBox 9"/>
          <p:cNvSpPr txBox="1"/>
          <p:nvPr/>
        </p:nvSpPr>
        <p:spPr>
          <a:xfrm>
            <a:off x="704850" y="3492501"/>
            <a:ext cx="1514476" cy="492443"/>
          </a:xfrm>
          <a:prstGeom prst="rect">
            <a:avLst/>
          </a:prstGeom>
          <a:noFill/>
        </p:spPr>
        <p:txBody>
          <a:bodyPr wrap="square" lIns="0" tIns="0" rIns="0" bIns="0" rtlCol="0">
            <a:spAutoFit/>
          </a:bodyPr>
          <a:lstStyle/>
          <a:p>
            <a:pPr algn="just"/>
            <a:r>
              <a:rPr lang="en-US" sz="1600" dirty="0" smtClean="0">
                <a:latin typeface="Garamond" pitchFamily="18" charset="0"/>
              </a:rPr>
              <a:t>A new node added in </a:t>
            </a:r>
            <a:r>
              <a:rPr lang="en-US" sz="1600" b="1" dirty="0" smtClean="0">
                <a:latin typeface="Garamond" pitchFamily="18" charset="0"/>
              </a:rPr>
              <a:t>active mode</a:t>
            </a:r>
            <a:endParaRPr lang="en-IN" sz="1600" b="1" dirty="0" err="1" smtClean="0">
              <a:latin typeface="Garamond" pitchFamily="18" charset="0"/>
            </a:endParaRPr>
          </a:p>
        </p:txBody>
      </p:sp>
      <p:sp>
        <p:nvSpPr>
          <p:cNvPr id="11" name="TextBox 10"/>
          <p:cNvSpPr txBox="1"/>
          <p:nvPr/>
        </p:nvSpPr>
        <p:spPr>
          <a:xfrm>
            <a:off x="6696075" y="3425371"/>
            <a:ext cx="1504951" cy="492443"/>
          </a:xfrm>
          <a:prstGeom prst="rect">
            <a:avLst/>
          </a:prstGeom>
          <a:noFill/>
        </p:spPr>
        <p:txBody>
          <a:bodyPr wrap="square" lIns="0" tIns="0" rIns="0" bIns="0" rtlCol="0">
            <a:spAutoFit/>
          </a:bodyPr>
          <a:lstStyle/>
          <a:p>
            <a:pPr algn="just"/>
            <a:r>
              <a:rPr lang="en-US" sz="1600" dirty="0" smtClean="0">
                <a:latin typeface="Garamond" pitchFamily="18" charset="0"/>
              </a:rPr>
              <a:t>A new edge added in </a:t>
            </a:r>
            <a:r>
              <a:rPr lang="en-US" sz="1600" b="1" dirty="0" smtClean="0">
                <a:latin typeface="Garamond" pitchFamily="18" charset="0"/>
              </a:rPr>
              <a:t>active mode</a:t>
            </a:r>
            <a:endParaRPr lang="en-IN" sz="1600" b="1" dirty="0" err="1" smtClean="0">
              <a:latin typeface="Garamond" pitchFamily="18" charset="0"/>
            </a:endParaRPr>
          </a:p>
        </p:txBody>
      </p:sp>
      <p:sp>
        <p:nvSpPr>
          <p:cNvPr id="14" name="TextBox 13"/>
          <p:cNvSpPr txBox="1"/>
          <p:nvPr/>
        </p:nvSpPr>
        <p:spPr>
          <a:xfrm>
            <a:off x="6562725" y="965200"/>
            <a:ext cx="2095500" cy="1231106"/>
          </a:xfrm>
          <a:prstGeom prst="rect">
            <a:avLst/>
          </a:prstGeom>
          <a:noFill/>
        </p:spPr>
        <p:txBody>
          <a:bodyPr wrap="square" lIns="0" tIns="0" rIns="0" bIns="0" rtlCol="0">
            <a:spAutoFit/>
          </a:bodyPr>
          <a:lstStyle/>
          <a:p>
            <a:pPr algn="just"/>
            <a:r>
              <a:rPr lang="en-US" sz="1600" dirty="0" smtClean="0">
                <a:latin typeface="Garamond" pitchFamily="18" charset="0"/>
              </a:rPr>
              <a:t>Suggested edges accepted by the user (with blue node) are </a:t>
            </a:r>
            <a:r>
              <a:rPr lang="en-US" sz="1600" b="1" dirty="0" smtClean="0">
                <a:latin typeface="Garamond" pitchFamily="18" charset="0"/>
              </a:rPr>
              <a:t>positive edges</a:t>
            </a:r>
            <a:r>
              <a:rPr lang="en-US" sz="1600" dirty="0" smtClean="0">
                <a:latin typeface="Garamond" pitchFamily="18" charset="0"/>
              </a:rPr>
              <a:t>. Grey edges ignored are </a:t>
            </a:r>
            <a:r>
              <a:rPr lang="en-US" sz="1600" b="1" dirty="0" smtClean="0">
                <a:latin typeface="Garamond" pitchFamily="18" charset="0"/>
              </a:rPr>
              <a:t>negative edges</a:t>
            </a:r>
            <a:r>
              <a:rPr lang="en-US" sz="1600" dirty="0" smtClean="0">
                <a:latin typeface="Garamond" pitchFamily="18" charset="0"/>
              </a:rPr>
              <a:t>.</a:t>
            </a:r>
            <a:endParaRPr lang="en-IN" sz="1600" dirty="0" err="1" smtClean="0">
              <a:latin typeface="Garamond" pitchFamily="18" charset="0"/>
            </a:endParaRPr>
          </a:p>
        </p:txBody>
      </p:sp>
      <p:sp>
        <p:nvSpPr>
          <p:cNvPr id="13" name="TextBox 12"/>
          <p:cNvSpPr txBox="1"/>
          <p:nvPr/>
        </p:nvSpPr>
        <p:spPr>
          <a:xfrm>
            <a:off x="4962523" y="1160779"/>
            <a:ext cx="1131908" cy="738664"/>
          </a:xfrm>
          <a:prstGeom prst="rect">
            <a:avLst/>
          </a:prstGeom>
          <a:noFill/>
        </p:spPr>
        <p:txBody>
          <a:bodyPr wrap="square" lIns="0" tIns="0" rIns="0" bIns="0" rtlCol="0">
            <a:spAutoFit/>
          </a:bodyPr>
          <a:lstStyle/>
          <a:p>
            <a:pPr algn="just"/>
            <a:r>
              <a:rPr lang="en-US" sz="1600" dirty="0" smtClean="0">
                <a:latin typeface="Garamond" pitchFamily="18" charset="0"/>
              </a:rPr>
              <a:t>A suggested edge accepted by the user</a:t>
            </a:r>
            <a:endParaRPr lang="en-IN" sz="1600" b="1" dirty="0" err="1" smtClean="0">
              <a:latin typeface="Garamond" pitchFamily="18" charset="0"/>
            </a:endParaRPr>
          </a:p>
        </p:txBody>
      </p:sp>
      <p:cxnSp>
        <p:nvCxnSpPr>
          <p:cNvPr id="5" name="Straight Arrow Connector 4"/>
          <p:cNvCxnSpPr>
            <a:stCxn id="13" idx="2"/>
          </p:cNvCxnSpPr>
          <p:nvPr/>
        </p:nvCxnSpPr>
        <p:spPr>
          <a:xfrm>
            <a:off x="5528477" y="1899443"/>
            <a:ext cx="396073" cy="66278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12</a:t>
            </a:r>
            <a:endParaRPr lang="en-IN" sz="2000" b="1" dirty="0" err="1" smtClean="0">
              <a:latin typeface="Segoe UI Light" pitchFamily="34" charset="0"/>
            </a:endParaRPr>
          </a:p>
        </p:txBody>
      </p:sp>
    </p:spTree>
    <p:extLst>
      <p:ext uri="{BB962C8B-B14F-4D97-AF65-F5344CB8AC3E}">
        <p14:creationId xmlns="" xmlns:p14="http://schemas.microsoft.com/office/powerpoint/2010/main" val="382065140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nandish\Project\svnCode\VIIQ\writeup\demoVersion\poster\RCP-example.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33703" y="1756138"/>
            <a:ext cx="3982394" cy="311630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Preliminaries</a:t>
            </a:r>
            <a:endParaRPr lang="en-US" sz="3200" dirty="0">
              <a:latin typeface="Garamond" pitchFamily="18" charset="0"/>
            </a:endParaRPr>
          </a:p>
        </p:txBody>
      </p:sp>
      <p:sp>
        <p:nvSpPr>
          <p:cNvPr id="9" name="Text Placeholder 8"/>
          <p:cNvSpPr>
            <a:spLocks noGrp="1"/>
          </p:cNvSpPr>
          <p:nvPr>
            <p:ph type="body" sz="quarter" idx="10"/>
          </p:nvPr>
        </p:nvSpPr>
        <p:spPr>
          <a:xfrm>
            <a:off x="389436" y="1219202"/>
            <a:ext cx="5423536" cy="5063117"/>
          </a:xfrm>
        </p:spPr>
        <p:txBody>
          <a:bodyPr/>
          <a:lstStyle/>
          <a:p>
            <a:pPr algn="just">
              <a:buNone/>
            </a:pPr>
            <a:r>
              <a:rPr lang="en-US" sz="2400" dirty="0" smtClean="0">
                <a:solidFill>
                  <a:schemeClr val="tx1"/>
                </a:solidFill>
                <a:latin typeface="Garamond" pitchFamily="18" charset="0"/>
              </a:rPr>
              <a:t>Edges in partial query graph (positive edges)</a:t>
            </a:r>
          </a:p>
          <a:p>
            <a:pPr algn="just">
              <a:buNone/>
            </a:pPr>
            <a:r>
              <a:rPr lang="en-US" sz="2400" dirty="0" smtClean="0">
                <a:solidFill>
                  <a:schemeClr val="tx1"/>
                </a:solidFill>
                <a:latin typeface="Garamond" pitchFamily="18" charset="0"/>
              </a:rPr>
              <a:t>	e6, e7, e8, e9</a:t>
            </a:r>
          </a:p>
          <a:p>
            <a:pPr algn="just">
              <a:buNone/>
            </a:pPr>
            <a:r>
              <a:rPr lang="en-US" sz="2400" dirty="0" smtClean="0">
                <a:solidFill>
                  <a:schemeClr val="tx1"/>
                </a:solidFill>
                <a:latin typeface="Garamond" pitchFamily="18" charset="0"/>
              </a:rPr>
              <a:t>Edges rejected by users (negative edges)</a:t>
            </a:r>
          </a:p>
          <a:p>
            <a:pPr algn="just">
              <a:buNone/>
            </a:pPr>
            <a:r>
              <a:rPr lang="en-US" sz="2400" dirty="0" smtClean="0">
                <a:solidFill>
                  <a:schemeClr val="tx1"/>
                </a:solidFill>
                <a:latin typeface="Garamond" pitchFamily="18" charset="0"/>
              </a:rPr>
              <a:t>	e4, e11, e12</a:t>
            </a:r>
          </a:p>
          <a:p>
            <a:pPr algn="just">
              <a:buNone/>
            </a:pPr>
            <a:r>
              <a:rPr lang="en-US" sz="2400" dirty="0" smtClean="0">
                <a:solidFill>
                  <a:schemeClr val="tx1"/>
                </a:solidFill>
                <a:latin typeface="Garamond" pitchFamily="18" charset="0"/>
              </a:rPr>
              <a:t>Candidate edges</a:t>
            </a:r>
          </a:p>
          <a:p>
            <a:pPr algn="just">
              <a:buNone/>
            </a:pPr>
            <a:r>
              <a:rPr lang="en-US" sz="2400" dirty="0" smtClean="0">
                <a:solidFill>
                  <a:schemeClr val="tx1"/>
                </a:solidFill>
                <a:latin typeface="Garamond" pitchFamily="18" charset="0"/>
              </a:rPr>
              <a:t>	e1, e2, e3, e5, e10</a:t>
            </a:r>
          </a:p>
          <a:p>
            <a:pPr algn="just">
              <a:buNone/>
            </a:pPr>
            <a:endParaRPr lang="en-US" sz="2400" dirty="0" smtClean="0">
              <a:solidFill>
                <a:schemeClr val="tx1"/>
              </a:solidFill>
              <a:latin typeface="Garamond" pitchFamily="18" charset="0"/>
            </a:endParaRPr>
          </a:p>
          <a:p>
            <a:pPr algn="just">
              <a:buNone/>
            </a:pPr>
            <a:r>
              <a:rPr lang="en-US" sz="2400" b="1" dirty="0" smtClean="0">
                <a:solidFill>
                  <a:schemeClr val="tx1"/>
                </a:solidFill>
                <a:latin typeface="Garamond" pitchFamily="18" charset="0"/>
              </a:rPr>
              <a:t>Query Session:</a:t>
            </a:r>
          </a:p>
          <a:p>
            <a:pPr algn="just">
              <a:buNone/>
            </a:pPr>
            <a:r>
              <a:rPr lang="en-US" sz="2400" dirty="0" smtClean="0">
                <a:solidFill>
                  <a:schemeClr val="tx1"/>
                </a:solidFill>
                <a:latin typeface="Garamond" pitchFamily="18" charset="0"/>
              </a:rPr>
              <a:t>&lt;(e6,yes), (e7,yes), (e8,yes), (e9,yes), (e4,no), (e11,no), (e12,no)&gt;</a:t>
            </a:r>
            <a:endParaRPr lang="en-IN" sz="2400" dirty="0">
              <a:solidFill>
                <a:schemeClr val="tx1"/>
              </a:solidFill>
              <a:latin typeface="Garamond" pitchFamily="18" charset="0"/>
            </a:endParaRPr>
          </a:p>
          <a:p>
            <a:pPr algn="just">
              <a:buNone/>
            </a:pPr>
            <a:r>
              <a:rPr lang="en-US" sz="2400" dirty="0" smtClean="0">
                <a:solidFill>
                  <a:schemeClr val="tx1"/>
                </a:solidFill>
                <a:latin typeface="Garamond" pitchFamily="18" charset="0"/>
              </a:rPr>
              <a:t>represented as</a:t>
            </a:r>
          </a:p>
          <a:p>
            <a:pPr algn="just">
              <a:buNone/>
            </a:pPr>
            <a:r>
              <a:rPr lang="en-US" sz="2400" b="1" dirty="0" smtClean="0">
                <a:solidFill>
                  <a:schemeClr val="tx1"/>
                </a:solidFill>
                <a:latin typeface="Garamond" pitchFamily="18" charset="0"/>
              </a:rPr>
              <a:t>(e6, e7, e8, e9, -e4, -e11, -e12)</a:t>
            </a:r>
            <a:endParaRPr lang="en-IN" sz="2400" b="1" dirty="0">
              <a:solidFill>
                <a:schemeClr val="tx1"/>
              </a:solidFill>
              <a:latin typeface="Garamond" pitchFamily="18" charset="0"/>
            </a:endParaRPr>
          </a:p>
        </p:txBody>
      </p:sp>
      <p:sp>
        <p:nvSpPr>
          <p:cNvPr id="6" name="TextBox 5"/>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13</a:t>
            </a:r>
            <a:endParaRPr lang="en-IN" sz="2000" b="1" dirty="0" err="1" smtClean="0">
              <a:latin typeface="Segoe UI Light" pitchFamily="34" charset="0"/>
            </a:endParaRPr>
          </a:p>
        </p:txBody>
      </p:sp>
    </p:spTree>
    <p:extLst>
      <p:ext uri="{BB962C8B-B14F-4D97-AF65-F5344CB8AC3E}">
        <p14:creationId xmlns="" xmlns:p14="http://schemas.microsoft.com/office/powerpoint/2010/main" val="49832184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nandish\Project\svnCode\DISSERTATION\nandish-dissertation\phd-workshop-vldb\slides\querylog.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19151" y="2479907"/>
            <a:ext cx="7497763" cy="2679700"/>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Query Log</a:t>
            </a:r>
            <a:endParaRPr lang="en-US" sz="3200" dirty="0">
              <a:latin typeface="Garamond" pitchFamily="18" charset="0"/>
            </a:endParaRPr>
          </a:p>
        </p:txBody>
      </p:sp>
      <p:sp>
        <p:nvSpPr>
          <p:cNvPr id="3" name="Text Placeholder 2"/>
          <p:cNvSpPr>
            <a:spLocks noGrp="1"/>
          </p:cNvSpPr>
          <p:nvPr>
            <p:ph type="body" sz="quarter" idx="10"/>
          </p:nvPr>
        </p:nvSpPr>
        <p:spPr>
          <a:xfrm>
            <a:off x="363798" y="1010779"/>
            <a:ext cx="8456352" cy="492443"/>
          </a:xfrm>
        </p:spPr>
        <p:txBody>
          <a:bodyPr/>
          <a:lstStyle/>
          <a:p>
            <a:pPr algn="just">
              <a:lnSpc>
                <a:spcPct val="100000"/>
              </a:lnSpc>
              <a:spcBef>
                <a:spcPts val="600"/>
              </a:spcBef>
              <a:spcAft>
                <a:spcPts val="600"/>
              </a:spcAft>
              <a:buFont typeface="Wingdings" panose="05000000000000000000" pitchFamily="2" charset="2"/>
              <a:buChar char="Ø"/>
            </a:pPr>
            <a:r>
              <a:rPr lang="en-US" dirty="0" smtClean="0">
                <a:solidFill>
                  <a:srgbClr val="F58026"/>
                </a:solidFill>
                <a:latin typeface="Garamond" pitchFamily="18" charset="0"/>
              </a:rPr>
              <a:t>Collection of several user sessions</a:t>
            </a:r>
          </a:p>
        </p:txBody>
      </p:sp>
      <p:sp>
        <p:nvSpPr>
          <p:cNvPr id="7" name="TextBox 6"/>
          <p:cNvSpPr txBox="1"/>
          <p:nvPr/>
        </p:nvSpPr>
        <p:spPr>
          <a:xfrm>
            <a:off x="933450" y="2602462"/>
            <a:ext cx="1028700" cy="246221"/>
          </a:xfrm>
          <a:prstGeom prst="rect">
            <a:avLst/>
          </a:prstGeom>
          <a:noFill/>
        </p:spPr>
        <p:txBody>
          <a:bodyPr wrap="square" lIns="0" tIns="0" rIns="0" bIns="0" rtlCol="0">
            <a:spAutoFit/>
          </a:bodyPr>
          <a:lstStyle/>
          <a:p>
            <a:pPr algn="just"/>
            <a:r>
              <a:rPr lang="en-US" sz="1600" b="1" dirty="0" smtClean="0">
                <a:latin typeface="Garamond" pitchFamily="18" charset="0"/>
              </a:rPr>
              <a:t>Session Id</a:t>
            </a:r>
            <a:endParaRPr lang="en-IN" sz="1600" b="1" dirty="0" err="1" smtClean="0">
              <a:latin typeface="Garamond" pitchFamily="18" charset="0"/>
            </a:endParaRPr>
          </a:p>
        </p:txBody>
      </p:sp>
      <p:sp>
        <p:nvSpPr>
          <p:cNvPr id="8" name="TextBox 7"/>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14</a:t>
            </a:r>
            <a:endParaRPr lang="en-IN" sz="2000" b="1" dirty="0" err="1" smtClean="0">
              <a:latin typeface="Segoe UI Light" pitchFamily="34" charset="0"/>
            </a:endParaRPr>
          </a:p>
        </p:txBody>
      </p:sp>
    </p:spTree>
    <p:extLst>
      <p:ext uri="{BB962C8B-B14F-4D97-AF65-F5344CB8AC3E}">
        <p14:creationId xmlns="" xmlns:p14="http://schemas.microsoft.com/office/powerpoint/2010/main" val="94778618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7558"/>
          </a:xfrm>
        </p:spPr>
        <p:txBody>
          <a:bodyPr/>
          <a:lstStyle/>
          <a:p>
            <a:r>
              <a:rPr lang="en-US" sz="3200" dirty="0" smtClean="0">
                <a:solidFill>
                  <a:srgbClr val="0064B1"/>
                </a:solidFill>
                <a:latin typeface="Garamond" pitchFamily="18" charset="0"/>
              </a:rPr>
              <a:t>Algorithms to Rank Candidate Edges</a:t>
            </a:r>
            <a:endParaRPr lang="en-US" sz="3200" dirty="0">
              <a:latin typeface="Garamond" pitchFamily="18" charset="0"/>
            </a:endParaRPr>
          </a:p>
        </p:txBody>
      </p:sp>
      <p:sp>
        <p:nvSpPr>
          <p:cNvPr id="3" name="Text Placeholder 2"/>
          <p:cNvSpPr>
            <a:spLocks noGrp="1"/>
          </p:cNvSpPr>
          <p:nvPr>
            <p:ph type="body" sz="quarter" idx="10"/>
          </p:nvPr>
        </p:nvSpPr>
        <p:spPr>
          <a:xfrm>
            <a:off x="390303" y="1173413"/>
            <a:ext cx="8363938" cy="4062651"/>
          </a:xfrm>
        </p:spPr>
        <p:txBody>
          <a:bodyPr/>
          <a:lstStyle/>
          <a:p>
            <a:pPr algn="just">
              <a:lnSpc>
                <a:spcPct val="100000"/>
              </a:lnSpc>
              <a:spcBef>
                <a:spcPts val="600"/>
              </a:spcBef>
              <a:spcAft>
                <a:spcPts val="600"/>
              </a:spcAft>
              <a:buFont typeface="Wingdings" panose="05000000000000000000" pitchFamily="2" charset="2"/>
              <a:buChar char="Ø"/>
            </a:pPr>
            <a:r>
              <a:rPr lang="en-US" dirty="0" smtClean="0">
                <a:solidFill>
                  <a:srgbClr val="F58026"/>
                </a:solidFill>
                <a:latin typeface="Garamond" pitchFamily="18" charset="0"/>
              </a:rPr>
              <a:t>Possible Solutions</a:t>
            </a:r>
          </a:p>
          <a:p>
            <a:pPr lvl="1"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Order alphabetically</a:t>
            </a:r>
          </a:p>
          <a:p>
            <a:pPr lvl="1"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Use standard machine learning methods</a:t>
            </a:r>
          </a:p>
          <a:p>
            <a:pPr lvl="2" algn="just">
              <a:lnSpc>
                <a:spcPct val="100000"/>
              </a:lnSpc>
              <a:spcBef>
                <a:spcPts val="600"/>
              </a:spcBef>
              <a:spcAft>
                <a:spcPts val="600"/>
              </a:spcAft>
              <a:buFont typeface="Wingdings" panose="05000000000000000000" pitchFamily="2" charset="2"/>
              <a:buChar char="Ø"/>
            </a:pPr>
            <a:r>
              <a:rPr lang="en-US" sz="2000" dirty="0" smtClean="0">
                <a:solidFill>
                  <a:schemeClr val="tx1"/>
                </a:solidFill>
                <a:latin typeface="Garamond" pitchFamily="18" charset="0"/>
              </a:rPr>
              <a:t>Recommendation system</a:t>
            </a:r>
          </a:p>
          <a:p>
            <a:pPr lvl="2" algn="just">
              <a:lnSpc>
                <a:spcPct val="100000"/>
              </a:lnSpc>
              <a:spcBef>
                <a:spcPts val="600"/>
              </a:spcBef>
              <a:spcAft>
                <a:spcPts val="600"/>
              </a:spcAft>
              <a:buFont typeface="Wingdings" panose="05000000000000000000" pitchFamily="2" charset="2"/>
              <a:buChar char="Ø"/>
            </a:pPr>
            <a:r>
              <a:rPr lang="en-US" sz="2000" dirty="0" smtClean="0">
                <a:solidFill>
                  <a:schemeClr val="tx1"/>
                </a:solidFill>
                <a:latin typeface="Garamond" pitchFamily="18" charset="0"/>
              </a:rPr>
              <a:t>Association rule mining based classification</a:t>
            </a:r>
          </a:p>
          <a:p>
            <a:pPr lvl="2" algn="just">
              <a:lnSpc>
                <a:spcPct val="100000"/>
              </a:lnSpc>
              <a:spcBef>
                <a:spcPts val="600"/>
              </a:spcBef>
              <a:spcAft>
                <a:spcPts val="600"/>
              </a:spcAft>
              <a:buFont typeface="Wingdings" panose="05000000000000000000" pitchFamily="2" charset="2"/>
              <a:buChar char="Ø"/>
            </a:pPr>
            <a:r>
              <a:rPr lang="en-US" sz="2000" dirty="0" smtClean="0">
                <a:solidFill>
                  <a:schemeClr val="tx1"/>
                </a:solidFill>
                <a:latin typeface="Garamond" pitchFamily="18" charset="0"/>
              </a:rPr>
              <a:t>Classification: naïve Bayesian classifier, random forests</a:t>
            </a:r>
          </a:p>
          <a:p>
            <a:pPr algn="just">
              <a:lnSpc>
                <a:spcPct val="100000"/>
              </a:lnSpc>
              <a:spcBef>
                <a:spcPts val="600"/>
              </a:spcBef>
              <a:spcAft>
                <a:spcPts val="600"/>
              </a:spcAft>
              <a:buFont typeface="Wingdings" panose="05000000000000000000" pitchFamily="2" charset="2"/>
              <a:buChar char="Ø"/>
            </a:pPr>
            <a:r>
              <a:rPr lang="en-US" dirty="0" smtClean="0">
                <a:solidFill>
                  <a:srgbClr val="F58026"/>
                </a:solidFill>
                <a:latin typeface="Garamond" pitchFamily="18" charset="0"/>
              </a:rPr>
              <a:t>Query-specific random correlation paths based suggestion</a:t>
            </a:r>
            <a:endParaRPr lang="en-US" dirty="0">
              <a:solidFill>
                <a:srgbClr val="F58026"/>
              </a:solidFill>
              <a:latin typeface="Garamond" pitchFamily="18" charset="0"/>
            </a:endParaRPr>
          </a:p>
        </p:txBody>
      </p:sp>
      <p:sp>
        <p:nvSpPr>
          <p:cNvPr id="5" name="TextBox 4"/>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15</a:t>
            </a:r>
            <a:endParaRPr lang="en-IN" sz="2000" b="1" dirty="0" err="1" smtClean="0">
              <a:latin typeface="Segoe UI Light" pitchFamily="34" charset="0"/>
            </a:endParaRPr>
          </a:p>
        </p:txBody>
      </p:sp>
    </p:spTree>
    <p:extLst>
      <p:ext uri="{BB962C8B-B14F-4D97-AF65-F5344CB8AC3E}">
        <p14:creationId xmlns="" xmlns:p14="http://schemas.microsoft.com/office/powerpoint/2010/main" val="26680964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nandish\Project\svnCode\VIIQ\writeup\demoVersion\poster\rcp.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5944" y="1419447"/>
            <a:ext cx="4676502" cy="2901951"/>
          </a:xfrm>
          <a:prstGeom prst="rect">
            <a:avLst/>
          </a:prstGeom>
          <a:noFill/>
          <a:extLst>
            <a:ext uri="{909E8E84-426E-40DD-AFC4-6F175D3DCCD1}">
              <a14:hiddenFill xmlns="" xmlns:a14="http://schemas.microsoft.com/office/drawing/2010/main">
                <a:solidFill>
                  <a:srgbClr val="FFFFFF"/>
                </a:solidFill>
              </a14:hiddenFill>
            </a:ext>
          </a:extLst>
        </p:spPr>
      </p:pic>
      <p:pic>
        <p:nvPicPr>
          <p:cNvPr id="3075" name="Picture 3" descr="C:\Users\nandish\Project\svnCode\DISSERTATION\nandish-dissertation\phd-workshop-vldb\slides\querylog.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715692" y="4076701"/>
            <a:ext cx="4304578" cy="1892039"/>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Random Correlation Paths (RCPs) Based Ranking</a:t>
            </a:r>
            <a:endParaRPr lang="en-US" sz="3200" dirty="0">
              <a:latin typeface="Garamond" pitchFamily="18" charset="0"/>
            </a:endParaRPr>
          </a:p>
        </p:txBody>
      </p:sp>
      <p:sp>
        <p:nvSpPr>
          <p:cNvPr id="9" name="Text Placeholder 8"/>
          <p:cNvSpPr>
            <a:spLocks noGrp="1"/>
          </p:cNvSpPr>
          <p:nvPr>
            <p:ph type="body" sz="quarter" idx="10"/>
          </p:nvPr>
        </p:nvSpPr>
        <p:spPr>
          <a:xfrm>
            <a:off x="454751" y="838201"/>
            <a:ext cx="4115890" cy="5983176"/>
          </a:xfrm>
        </p:spPr>
        <p:txBody>
          <a:bodyPr/>
          <a:lstStyle/>
          <a:p>
            <a:pPr algn="just">
              <a:buFont typeface="Wingdings" pitchFamily="2" charset="2"/>
              <a:buChar char="Ø"/>
            </a:pPr>
            <a:r>
              <a:rPr lang="en-US" sz="2400" dirty="0" smtClean="0">
                <a:solidFill>
                  <a:schemeClr val="tx1"/>
                </a:solidFill>
                <a:latin typeface="Garamond" pitchFamily="18" charset="0"/>
              </a:rPr>
              <a:t>Choose edges from the query session randomly to form RCPs:</a:t>
            </a:r>
          </a:p>
          <a:p>
            <a:pPr>
              <a:buFont typeface="Wingdings" pitchFamily="2" charset="2"/>
              <a:buChar char="Ø"/>
            </a:pPr>
            <a:endParaRPr lang="en-US" sz="2400" dirty="0" smtClean="0">
              <a:solidFill>
                <a:schemeClr val="tx1"/>
              </a:solidFill>
              <a:latin typeface="Garamond" pitchFamily="18" charset="0"/>
            </a:endParaRPr>
          </a:p>
          <a:p>
            <a:pPr>
              <a:buFont typeface="Wingdings" pitchFamily="2" charset="2"/>
              <a:buChar char="Ø"/>
            </a:pPr>
            <a:endParaRPr lang="en-US" sz="2400" dirty="0">
              <a:solidFill>
                <a:schemeClr val="tx1"/>
              </a:solidFill>
              <a:latin typeface="Garamond" pitchFamily="18" charset="0"/>
            </a:endParaRPr>
          </a:p>
          <a:p>
            <a:pPr>
              <a:buFont typeface="Wingdings" pitchFamily="2" charset="2"/>
              <a:buChar char="Ø"/>
            </a:pPr>
            <a:endParaRPr lang="en-US" sz="2400" dirty="0" smtClean="0">
              <a:solidFill>
                <a:schemeClr val="tx1"/>
              </a:solidFill>
              <a:latin typeface="Garamond" pitchFamily="18" charset="0"/>
            </a:endParaRPr>
          </a:p>
          <a:p>
            <a:pPr>
              <a:buFont typeface="Wingdings" pitchFamily="2" charset="2"/>
              <a:buChar char="Ø"/>
            </a:pPr>
            <a:endParaRPr lang="en-US" sz="2400" dirty="0">
              <a:solidFill>
                <a:schemeClr val="tx1"/>
              </a:solidFill>
              <a:latin typeface="Garamond" pitchFamily="18" charset="0"/>
            </a:endParaRPr>
          </a:p>
          <a:p>
            <a:pPr>
              <a:buFont typeface="Wingdings" pitchFamily="2" charset="2"/>
              <a:buChar char="Ø"/>
            </a:pPr>
            <a:endParaRPr lang="en-US" sz="2400" dirty="0" smtClean="0">
              <a:solidFill>
                <a:schemeClr val="tx1"/>
              </a:solidFill>
              <a:latin typeface="Garamond" pitchFamily="18" charset="0"/>
            </a:endParaRPr>
          </a:p>
          <a:p>
            <a:pPr>
              <a:buFont typeface="Wingdings" pitchFamily="2" charset="2"/>
              <a:buChar char="Ø"/>
            </a:pPr>
            <a:endParaRPr lang="en-US" sz="2400" dirty="0">
              <a:solidFill>
                <a:schemeClr val="tx1"/>
              </a:solidFill>
              <a:latin typeface="Garamond" pitchFamily="18" charset="0"/>
            </a:endParaRPr>
          </a:p>
          <a:p>
            <a:pPr>
              <a:buFont typeface="Wingdings" pitchFamily="2" charset="2"/>
              <a:buChar char="Ø"/>
            </a:pPr>
            <a:endParaRPr lang="en-US" sz="2400" dirty="0" smtClean="0">
              <a:solidFill>
                <a:schemeClr val="tx1"/>
              </a:solidFill>
              <a:latin typeface="Garamond" pitchFamily="18" charset="0"/>
            </a:endParaRPr>
          </a:p>
          <a:p>
            <a:pPr algn="just">
              <a:buFont typeface="Wingdings" pitchFamily="2" charset="2"/>
              <a:buChar char="Ø"/>
            </a:pPr>
            <a:r>
              <a:rPr lang="en-US" sz="2400" dirty="0" smtClean="0">
                <a:solidFill>
                  <a:schemeClr val="tx1"/>
                </a:solidFill>
                <a:latin typeface="Garamond" pitchFamily="18" charset="0"/>
              </a:rPr>
              <a:t>Grow a path incrementally until its support in the query log drops below a threshold (t).</a:t>
            </a:r>
          </a:p>
          <a:p>
            <a:pPr algn="just">
              <a:buFont typeface="Wingdings" pitchFamily="2" charset="2"/>
              <a:buChar char="Ø"/>
            </a:pPr>
            <a:r>
              <a:rPr lang="en-US" sz="2400" dirty="0" smtClean="0">
                <a:solidFill>
                  <a:schemeClr val="tx1"/>
                </a:solidFill>
                <a:latin typeface="Garamond" pitchFamily="18" charset="0"/>
              </a:rPr>
              <a:t>For each RCP, use its corresponding query log subset to compute support for each candidate edge.</a:t>
            </a:r>
          </a:p>
        </p:txBody>
      </p:sp>
      <p:sp>
        <p:nvSpPr>
          <p:cNvPr id="7" name="Text Placeholder 8"/>
          <p:cNvSpPr txBox="1">
            <a:spLocks/>
          </p:cNvSpPr>
          <p:nvPr/>
        </p:nvSpPr>
        <p:spPr>
          <a:xfrm>
            <a:off x="4695826" y="6161572"/>
            <a:ext cx="3334840" cy="443198"/>
          </a:xfrm>
          <a:prstGeom prst="rect">
            <a:avLst/>
          </a:prstGeom>
        </p:spPr>
        <p:txBody>
          <a:bodyPr vert="horz" wrap="square" lIns="0" tIns="0" rIns="0" bIns="0" rtlCol="0">
            <a:spAutoFit/>
          </a:bodyPr>
          <a:lstStyle/>
          <a:p>
            <a:pPr marL="259660" marR="0" lvl="0" indent="-259660" algn="l" defTabSz="686047" rtl="0" eaLnBrk="1" fontAlgn="auto" latinLnBrk="0" hangingPunct="1">
              <a:lnSpc>
                <a:spcPct val="90000"/>
              </a:lnSpc>
              <a:spcBef>
                <a:spcPct val="20000"/>
              </a:spcBef>
              <a:spcAft>
                <a:spcPts val="0"/>
              </a:spcAft>
              <a:buClrTx/>
              <a:buSzPct val="90000"/>
              <a:tabLst/>
              <a:defRPr/>
            </a:pPr>
            <a:r>
              <a:rPr kumimoji="0" lang="en-US" sz="1600" b="1" i="0" u="none" strike="noStrike" kern="1200" cap="none" spc="0" normalizeH="0" baseline="0" noProof="0" dirty="0" smtClean="0">
                <a:ln>
                  <a:noFill/>
                </a:ln>
                <a:solidFill>
                  <a:schemeClr val="accent5"/>
                </a:solidFill>
                <a:effectLst/>
                <a:uLnTx/>
                <a:uFillTx/>
                <a:latin typeface="Garamond" pitchFamily="18" charset="0"/>
                <a:ea typeface="+mn-ea"/>
                <a:cs typeface="+mn-cs"/>
              </a:rPr>
              <a:t>	Final score of each candidate is its</a:t>
            </a:r>
            <a:r>
              <a:rPr kumimoji="0" lang="en-US" sz="1600" b="1" i="0" u="none" strike="noStrike" kern="1200" cap="none" spc="0" normalizeH="0" noProof="0" dirty="0" smtClean="0">
                <a:ln>
                  <a:noFill/>
                </a:ln>
                <a:solidFill>
                  <a:schemeClr val="accent5"/>
                </a:solidFill>
                <a:effectLst/>
                <a:uLnTx/>
                <a:uFillTx/>
                <a:latin typeface="Garamond" pitchFamily="18" charset="0"/>
                <a:ea typeface="+mn-ea"/>
                <a:cs typeface="+mn-cs"/>
              </a:rPr>
              <a:t> average score across all RCPs.</a:t>
            </a:r>
            <a:endParaRPr kumimoji="0" lang="en-US" sz="2000" b="1" i="0" u="none" strike="noStrike" kern="1200" cap="none" spc="0" normalizeH="0" baseline="0" noProof="0" dirty="0" smtClean="0">
              <a:ln>
                <a:noFill/>
              </a:ln>
              <a:solidFill>
                <a:schemeClr val="accent5"/>
              </a:solidFill>
              <a:effectLst/>
              <a:uLnTx/>
              <a:uFillTx/>
              <a:latin typeface="Garamond" pitchFamily="18" charset="0"/>
              <a:ea typeface="+mn-ea"/>
              <a:cs typeface="+mn-cs"/>
            </a:endParaRPr>
          </a:p>
        </p:txBody>
      </p:sp>
      <p:pic>
        <p:nvPicPr>
          <p:cNvPr id="10" name="Picture 9" descr="C:\Users\nandish\Project\svnCode\VIIQ\writeup\demoVersion\poster\RCP-example.png"/>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4950823" y="889001"/>
            <a:ext cx="4140925" cy="3053449"/>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p:cNvSpPr txBox="1"/>
          <p:nvPr/>
        </p:nvSpPr>
        <p:spPr>
          <a:xfrm>
            <a:off x="4767940" y="4180114"/>
            <a:ext cx="561704" cy="153888"/>
          </a:xfrm>
          <a:prstGeom prst="rect">
            <a:avLst/>
          </a:prstGeom>
          <a:noFill/>
        </p:spPr>
        <p:txBody>
          <a:bodyPr wrap="square" lIns="0" tIns="0" rIns="0" bIns="0" rtlCol="0">
            <a:spAutoFit/>
          </a:bodyPr>
          <a:lstStyle/>
          <a:p>
            <a:pPr algn="just"/>
            <a:r>
              <a:rPr lang="en-US" sz="1000" b="1" dirty="0" smtClean="0">
                <a:latin typeface="Garamond" pitchFamily="18" charset="0"/>
              </a:rPr>
              <a:t>Session Id</a:t>
            </a:r>
            <a:endParaRPr lang="en-IN" sz="1000" b="1" dirty="0" err="1" smtClean="0">
              <a:latin typeface="Garamond" pitchFamily="18" charset="0"/>
            </a:endParaRPr>
          </a:p>
        </p:txBody>
      </p:sp>
      <p:sp>
        <p:nvSpPr>
          <p:cNvPr id="12" name="TextBox 11"/>
          <p:cNvSpPr txBox="1"/>
          <p:nvPr/>
        </p:nvSpPr>
        <p:spPr>
          <a:xfrm>
            <a:off x="1857375" y="2756121"/>
            <a:ext cx="2270488" cy="1231106"/>
          </a:xfrm>
          <a:prstGeom prst="rect">
            <a:avLst/>
          </a:prstGeom>
          <a:noFill/>
        </p:spPr>
        <p:txBody>
          <a:bodyPr wrap="square" lIns="0" tIns="0" rIns="0" bIns="0" rtlCol="0">
            <a:spAutoFit/>
          </a:bodyPr>
          <a:lstStyle/>
          <a:p>
            <a:pPr algn="just"/>
            <a:r>
              <a:rPr lang="en-US" sz="2000" dirty="0" smtClean="0">
                <a:latin typeface="Garamond" pitchFamily="18" charset="0"/>
              </a:rPr>
              <a:t>Each correlation path selects a subset of the query log, with no more than ‘t’ rows in it</a:t>
            </a:r>
            <a:endParaRPr lang="en-IN" sz="2000" b="1" dirty="0" err="1" smtClean="0">
              <a:latin typeface="Garamond" pitchFamily="18" charset="0"/>
            </a:endParaRPr>
          </a:p>
        </p:txBody>
      </p:sp>
      <p:sp>
        <p:nvSpPr>
          <p:cNvPr id="13" name="TextBox 12"/>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16</a:t>
            </a:r>
            <a:endParaRPr lang="en-IN" sz="2000" b="1" dirty="0" err="1" smtClean="0">
              <a:latin typeface="Segoe UI Light" pitchFamily="34" charset="0"/>
            </a:endParaRPr>
          </a:p>
        </p:txBody>
      </p:sp>
    </p:spTree>
    <p:extLst>
      <p:ext uri="{BB962C8B-B14F-4D97-AF65-F5344CB8AC3E}">
        <p14:creationId xmlns="" xmlns:p14="http://schemas.microsoft.com/office/powerpoint/2010/main" val="336364027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Preliminary Results</a:t>
            </a:r>
            <a:endParaRPr lang="en-US" sz="3200" dirty="0">
              <a:latin typeface="Garamond" pitchFamily="18" charset="0"/>
            </a:endParaRPr>
          </a:p>
        </p:txBody>
      </p:sp>
      <p:graphicFrame>
        <p:nvGraphicFramePr>
          <p:cNvPr id="5" name="Table 4"/>
          <p:cNvGraphicFramePr>
            <a:graphicFrameLocks noGrp="1"/>
          </p:cNvGraphicFramePr>
          <p:nvPr>
            <p:extLst>
              <p:ext uri="{D42A27DB-BD31-4B8C-83A1-F6EECF244321}">
                <p14:modId xmlns="" xmlns:p14="http://schemas.microsoft.com/office/powerpoint/2010/main" val="903148436"/>
              </p:ext>
            </p:extLst>
          </p:nvPr>
        </p:nvGraphicFramePr>
        <p:xfrm>
          <a:off x="104505" y="1409515"/>
          <a:ext cx="8961119" cy="4632633"/>
        </p:xfrm>
        <a:graphic>
          <a:graphicData uri="http://schemas.openxmlformats.org/drawingml/2006/table">
            <a:tbl>
              <a:tblPr firstRow="1" bandRow="1">
                <a:tableStyleId>{5940675A-B579-460E-94D1-54222C63F5DA}</a:tableStyleId>
              </a:tblPr>
              <a:tblGrid>
                <a:gridCol w="2306394"/>
                <a:gridCol w="986906"/>
                <a:gridCol w="231714"/>
                <a:gridCol w="1301188"/>
                <a:gridCol w="1497787"/>
                <a:gridCol w="1497788"/>
                <a:gridCol w="1139342"/>
              </a:tblGrid>
              <a:tr h="314960">
                <a:tc gridSpan="2">
                  <a:txBody>
                    <a:bodyPr/>
                    <a:lstStyle/>
                    <a:p>
                      <a:pPr algn="ctr"/>
                      <a:r>
                        <a:rPr lang="en-IN" sz="1500" b="1" dirty="0" smtClean="0">
                          <a:solidFill>
                            <a:schemeClr val="tx1"/>
                          </a:solidFill>
                        </a:rPr>
                        <a:t>Target</a:t>
                      </a:r>
                      <a:r>
                        <a:rPr lang="en-IN" sz="1500" b="1" baseline="0" dirty="0" smtClean="0">
                          <a:solidFill>
                            <a:schemeClr val="tx1"/>
                          </a:solidFill>
                        </a:rPr>
                        <a:t> Query Graphs</a:t>
                      </a:r>
                      <a:endParaRPr lang="en-IN" sz="1500" b="1" dirty="0">
                        <a:solidFill>
                          <a:schemeClr val="tx1"/>
                        </a:solidFill>
                      </a:endParaRPr>
                    </a:p>
                  </a:txBody>
                  <a:tcPr/>
                </a:tc>
                <a:tc hMerge="1">
                  <a:txBody>
                    <a:bodyPr/>
                    <a:lstStyle/>
                    <a:p>
                      <a:pPr algn="ctr"/>
                      <a:endParaRPr lang="en-IN" sz="1100" b="1" dirty="0">
                        <a:solidFill>
                          <a:schemeClr val="tx1"/>
                        </a:solidFill>
                      </a:endParaRPr>
                    </a:p>
                  </a:txBody>
                  <a:tcPr marT="34290" marB="34290"/>
                </a:tc>
                <a:tc>
                  <a:txBody>
                    <a:bodyPr/>
                    <a:lstStyle/>
                    <a:p>
                      <a:pPr algn="ctr"/>
                      <a:endParaRPr lang="en-IN" sz="1500" dirty="0">
                        <a:solidFill>
                          <a:schemeClr val="tx1"/>
                        </a:solidFill>
                      </a:endParaRPr>
                    </a:p>
                  </a:txBody>
                  <a:tcPr/>
                </a:tc>
                <a:tc gridSpan="4">
                  <a:txBody>
                    <a:bodyPr/>
                    <a:lstStyle/>
                    <a:p>
                      <a:pPr algn="ctr"/>
                      <a:r>
                        <a:rPr lang="en-IN" sz="1500" b="1" dirty="0" smtClean="0">
                          <a:solidFill>
                            <a:schemeClr val="tx1"/>
                          </a:solidFill>
                        </a:rPr>
                        <a:t>Edge Ranking Algorithms</a:t>
                      </a:r>
                      <a:endParaRPr lang="en-IN" sz="1500" b="1" dirty="0">
                        <a:solidFill>
                          <a:schemeClr val="tx1"/>
                        </a:solidFill>
                      </a:endParaRPr>
                    </a:p>
                  </a:txBody>
                  <a:tcPr/>
                </a:tc>
                <a:tc hMerge="1">
                  <a:txBody>
                    <a:bodyPr/>
                    <a:lstStyle/>
                    <a:p>
                      <a:pPr algn="ctr"/>
                      <a:endParaRPr lang="en-IN" sz="1100" b="1" dirty="0">
                        <a:solidFill>
                          <a:schemeClr val="tx1"/>
                        </a:solidFill>
                      </a:endParaRPr>
                    </a:p>
                  </a:txBody>
                  <a:tcPr marT="34290" marB="34290"/>
                </a:tc>
                <a:tc hMerge="1">
                  <a:txBody>
                    <a:bodyPr/>
                    <a:lstStyle/>
                    <a:p>
                      <a:pPr algn="ctr"/>
                      <a:endParaRPr lang="en-IN" sz="1100" b="1" dirty="0">
                        <a:solidFill>
                          <a:schemeClr val="tx1"/>
                        </a:solidFill>
                      </a:endParaRPr>
                    </a:p>
                  </a:txBody>
                  <a:tcPr marT="34290" marB="34290"/>
                </a:tc>
                <a:tc hMerge="1">
                  <a:txBody>
                    <a:bodyPr/>
                    <a:lstStyle/>
                    <a:p>
                      <a:pPr algn="ctr"/>
                      <a:endParaRPr lang="en-IN" sz="1100" b="1" dirty="0">
                        <a:solidFill>
                          <a:schemeClr val="tx1"/>
                        </a:solidFill>
                      </a:endParaRPr>
                    </a:p>
                  </a:txBody>
                  <a:tcPr marT="34290" marB="34290"/>
                </a:tc>
              </a:tr>
              <a:tr h="548640">
                <a:tc>
                  <a:txBody>
                    <a:bodyPr/>
                    <a:lstStyle/>
                    <a:p>
                      <a:pPr algn="ctr"/>
                      <a:r>
                        <a:rPr lang="en-US" sz="1300" b="1" dirty="0" smtClean="0"/>
                        <a:t>Query</a:t>
                      </a:r>
                      <a:r>
                        <a:rPr lang="en-US" sz="1300" b="1" baseline="0" dirty="0" smtClean="0"/>
                        <a:t> Graph</a:t>
                      </a:r>
                      <a:endParaRPr lang="en-IN" sz="1300" b="1" dirty="0">
                        <a:solidFill>
                          <a:schemeClr val="tx1"/>
                        </a:solidFill>
                      </a:endParaRPr>
                    </a:p>
                  </a:txBody>
                  <a:tcPr/>
                </a:tc>
                <a:tc>
                  <a:txBody>
                    <a:bodyPr/>
                    <a:lstStyle/>
                    <a:p>
                      <a:pPr algn="ctr"/>
                      <a:r>
                        <a:rPr lang="en-US" sz="1300" b="1" dirty="0" smtClean="0"/>
                        <a:t>#</a:t>
                      </a:r>
                      <a:r>
                        <a:rPr lang="en-US" sz="1300" b="1" baseline="0" dirty="0" smtClean="0"/>
                        <a:t> of edges</a:t>
                      </a:r>
                      <a:endParaRPr lang="en-IN" sz="1300" b="1" dirty="0">
                        <a:solidFill>
                          <a:schemeClr val="tx1"/>
                        </a:solidFill>
                      </a:endParaRPr>
                    </a:p>
                  </a:txBody>
                  <a:tcPr/>
                </a:tc>
                <a:tc rowSpan="10">
                  <a:txBody>
                    <a:bodyPr/>
                    <a:lstStyle/>
                    <a:p>
                      <a:pPr algn="ctr"/>
                      <a:endParaRPr lang="en-IN" sz="1300" dirty="0">
                        <a:solidFill>
                          <a:schemeClr val="tx1"/>
                        </a:solidFill>
                      </a:endParaRPr>
                    </a:p>
                  </a:txBody>
                  <a:tcPr/>
                </a:tc>
                <a:tc>
                  <a:txBody>
                    <a:bodyPr/>
                    <a:lstStyle/>
                    <a:p>
                      <a:pPr algn="ctr"/>
                      <a:r>
                        <a:rPr lang="en-US" sz="1300" b="1" dirty="0" smtClean="0"/>
                        <a:t>RCP</a:t>
                      </a:r>
                      <a:endParaRPr lang="en-IN" sz="1300" b="1" dirty="0">
                        <a:solidFill>
                          <a:schemeClr val="tx1"/>
                        </a:solidFill>
                      </a:endParaRPr>
                    </a:p>
                  </a:txBody>
                  <a:tcPr/>
                </a:tc>
                <a:tc>
                  <a:txBody>
                    <a:bodyPr/>
                    <a:lstStyle/>
                    <a:p>
                      <a:pPr algn="ctr"/>
                      <a:r>
                        <a:rPr lang="en-US" sz="1300" b="1" dirty="0" smtClean="0"/>
                        <a:t>RCP (no negative edges)</a:t>
                      </a:r>
                      <a:endParaRPr lang="en-IN" sz="1300" b="1" dirty="0">
                        <a:solidFill>
                          <a:schemeClr val="tx1"/>
                        </a:solidFill>
                      </a:endParaRPr>
                    </a:p>
                  </a:txBody>
                  <a:tcPr/>
                </a:tc>
                <a:tc>
                  <a:txBody>
                    <a:bodyPr/>
                    <a:lstStyle/>
                    <a:p>
                      <a:pPr algn="ctr"/>
                      <a:r>
                        <a:rPr lang="en-US" sz="1300" b="1" dirty="0" smtClean="0"/>
                        <a:t>Random Forest Classifier</a:t>
                      </a:r>
                      <a:endParaRPr lang="en-IN" sz="1300" b="1" dirty="0">
                        <a:solidFill>
                          <a:schemeClr val="tx1"/>
                        </a:solidFill>
                      </a:endParaRPr>
                    </a:p>
                  </a:txBody>
                  <a:tcPr/>
                </a:tc>
                <a:tc>
                  <a:txBody>
                    <a:bodyPr/>
                    <a:lstStyle/>
                    <a:p>
                      <a:pPr algn="ctr"/>
                      <a:r>
                        <a:rPr lang="en-US" sz="1300" b="1" dirty="0" smtClean="0"/>
                        <a:t>Random</a:t>
                      </a:r>
                      <a:endParaRPr lang="en-IN" sz="1300" b="1" dirty="0">
                        <a:solidFill>
                          <a:schemeClr val="tx1"/>
                        </a:solidFill>
                      </a:endParaRPr>
                    </a:p>
                  </a:txBody>
                  <a:tcPr/>
                </a:tc>
              </a:tr>
              <a:tr h="418217">
                <a:tc>
                  <a:txBody>
                    <a:bodyPr/>
                    <a:lstStyle/>
                    <a:p>
                      <a:r>
                        <a:rPr lang="en-US" sz="1300" b="1" dirty="0" err="1" smtClean="0"/>
                        <a:t>ForrestGump-directorType</a:t>
                      </a:r>
                      <a:endParaRPr lang="en-IN" sz="1300" b="1" dirty="0">
                        <a:solidFill>
                          <a:schemeClr val="tx1"/>
                        </a:solidFill>
                      </a:endParaRPr>
                    </a:p>
                  </a:txBody>
                  <a:tcPr/>
                </a:tc>
                <a:tc>
                  <a:txBody>
                    <a:bodyPr/>
                    <a:lstStyle/>
                    <a:p>
                      <a:r>
                        <a:rPr lang="en-US" sz="1500" dirty="0" smtClean="0">
                          <a:solidFill>
                            <a:schemeClr val="tx1"/>
                          </a:solidFill>
                        </a:rPr>
                        <a:t>3</a:t>
                      </a:r>
                      <a:endParaRPr lang="en-IN" sz="1500" dirty="0">
                        <a:solidFill>
                          <a:schemeClr val="tx1"/>
                        </a:solidFill>
                      </a:endParaRPr>
                    </a:p>
                  </a:txBody>
                  <a:tcPr/>
                </a:tc>
                <a:tc vMerge="1">
                  <a:txBody>
                    <a:bodyPr/>
                    <a:lstStyle/>
                    <a:p>
                      <a:endParaRPr lang="en-IN" sz="1100" dirty="0">
                        <a:solidFill>
                          <a:schemeClr val="tx1"/>
                        </a:solidFill>
                      </a:endParaRPr>
                    </a:p>
                  </a:txBody>
                  <a:tcPr marT="34290" marB="34290"/>
                </a:tc>
                <a:tc>
                  <a:txBody>
                    <a:bodyPr/>
                    <a:lstStyle/>
                    <a:p>
                      <a:r>
                        <a:rPr lang="en-US" sz="1500" dirty="0" smtClean="0">
                          <a:solidFill>
                            <a:schemeClr val="tx1"/>
                          </a:solidFill>
                        </a:rPr>
                        <a:t>12</a:t>
                      </a:r>
                      <a:endParaRPr lang="en-IN" sz="1500" dirty="0">
                        <a:solidFill>
                          <a:schemeClr val="tx1"/>
                        </a:solidFill>
                      </a:endParaRPr>
                    </a:p>
                  </a:txBody>
                  <a:tcPr/>
                </a:tc>
                <a:tc>
                  <a:txBody>
                    <a:bodyPr/>
                    <a:lstStyle/>
                    <a:p>
                      <a:r>
                        <a:rPr lang="en-US" sz="1500" b="1" dirty="0" smtClean="0"/>
                        <a:t>11</a:t>
                      </a:r>
                      <a:endParaRPr lang="en-IN" sz="1500" b="1"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c>
                  <a:txBody>
                    <a:bodyPr/>
                    <a:lstStyle/>
                    <a:p>
                      <a:r>
                        <a:rPr lang="en-US" sz="1500" dirty="0" smtClean="0">
                          <a:solidFill>
                            <a:schemeClr val="tx1"/>
                          </a:solidFill>
                        </a:rPr>
                        <a:t>37</a:t>
                      </a:r>
                      <a:endParaRPr lang="en-IN" sz="1500" dirty="0">
                        <a:solidFill>
                          <a:schemeClr val="tx1"/>
                        </a:solidFill>
                      </a:endParaRPr>
                    </a:p>
                  </a:txBody>
                  <a:tcPr/>
                </a:tc>
              </a:tr>
              <a:tr h="418217">
                <a:tc>
                  <a:txBody>
                    <a:bodyPr/>
                    <a:lstStyle/>
                    <a:p>
                      <a:r>
                        <a:rPr lang="en-US" sz="1300" b="1" dirty="0" err="1" smtClean="0"/>
                        <a:t>FilmType-directorType</a:t>
                      </a:r>
                      <a:endParaRPr lang="en-IN" sz="1300" b="1" dirty="0">
                        <a:solidFill>
                          <a:schemeClr val="tx1"/>
                        </a:solidFill>
                      </a:endParaRPr>
                    </a:p>
                  </a:txBody>
                  <a:tcPr/>
                </a:tc>
                <a:tc>
                  <a:txBody>
                    <a:bodyPr/>
                    <a:lstStyle/>
                    <a:p>
                      <a:r>
                        <a:rPr lang="en-US" sz="1500" dirty="0" smtClean="0">
                          <a:solidFill>
                            <a:schemeClr val="tx1"/>
                          </a:solidFill>
                        </a:rPr>
                        <a:t>5</a:t>
                      </a:r>
                      <a:endParaRPr lang="en-IN" sz="1500" dirty="0">
                        <a:solidFill>
                          <a:schemeClr val="tx1"/>
                        </a:solidFill>
                      </a:endParaRPr>
                    </a:p>
                  </a:txBody>
                  <a:tcPr/>
                </a:tc>
                <a:tc vMerge="1">
                  <a:txBody>
                    <a:bodyPr/>
                    <a:lstStyle/>
                    <a:p>
                      <a:endParaRPr lang="en-IN" sz="1100" dirty="0">
                        <a:solidFill>
                          <a:schemeClr val="tx1"/>
                        </a:solidFill>
                      </a:endParaRPr>
                    </a:p>
                  </a:txBody>
                  <a:tcPr marT="34290" marB="34290"/>
                </a:tc>
                <a:tc>
                  <a:txBody>
                    <a:bodyPr/>
                    <a:lstStyle/>
                    <a:p>
                      <a:r>
                        <a:rPr lang="en-US" sz="1500" b="1" dirty="0" smtClean="0"/>
                        <a:t>39</a:t>
                      </a:r>
                      <a:endParaRPr lang="en-IN" sz="1500" b="1"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c>
                  <a:txBody>
                    <a:bodyPr/>
                    <a:lstStyle/>
                    <a:p>
                      <a:r>
                        <a:rPr lang="en-US" sz="1500" dirty="0" smtClean="0">
                          <a:solidFill>
                            <a:schemeClr val="tx1"/>
                          </a:solidFill>
                        </a:rPr>
                        <a:t>41</a:t>
                      </a:r>
                      <a:endParaRPr lang="en-IN" sz="1500"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r>
              <a:tr h="418217">
                <a:tc>
                  <a:txBody>
                    <a:bodyPr/>
                    <a:lstStyle/>
                    <a:p>
                      <a:r>
                        <a:rPr lang="en-US" sz="1300" b="1" dirty="0" err="1" smtClean="0"/>
                        <a:t>DirectorType-actorType</a:t>
                      </a:r>
                      <a:endParaRPr lang="en-IN" sz="1300" b="1" dirty="0">
                        <a:solidFill>
                          <a:schemeClr val="tx1"/>
                        </a:solidFill>
                      </a:endParaRPr>
                    </a:p>
                  </a:txBody>
                  <a:tcPr/>
                </a:tc>
                <a:tc>
                  <a:txBody>
                    <a:bodyPr/>
                    <a:lstStyle/>
                    <a:p>
                      <a:r>
                        <a:rPr lang="en-US" sz="1500" dirty="0" smtClean="0">
                          <a:solidFill>
                            <a:schemeClr val="tx1"/>
                          </a:solidFill>
                        </a:rPr>
                        <a:t>3</a:t>
                      </a:r>
                      <a:endParaRPr lang="en-IN" sz="1500" dirty="0">
                        <a:solidFill>
                          <a:schemeClr val="tx1"/>
                        </a:solidFill>
                      </a:endParaRPr>
                    </a:p>
                  </a:txBody>
                  <a:tcPr/>
                </a:tc>
                <a:tc vMerge="1">
                  <a:txBody>
                    <a:bodyPr/>
                    <a:lstStyle/>
                    <a:p>
                      <a:endParaRPr lang="en-IN" sz="1100" dirty="0">
                        <a:solidFill>
                          <a:schemeClr val="tx1"/>
                        </a:solidFill>
                      </a:endParaRPr>
                    </a:p>
                  </a:txBody>
                  <a:tcPr marT="34290" marB="34290"/>
                </a:tc>
                <a:tc>
                  <a:txBody>
                    <a:bodyPr/>
                    <a:lstStyle/>
                    <a:p>
                      <a:r>
                        <a:rPr lang="en-US" sz="1500" dirty="0" smtClean="0">
                          <a:solidFill>
                            <a:schemeClr val="tx1"/>
                          </a:solidFill>
                        </a:rPr>
                        <a:t>&gt;100</a:t>
                      </a:r>
                      <a:endParaRPr lang="en-IN" sz="1500"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r>
              <a:tr h="418217">
                <a:tc>
                  <a:txBody>
                    <a:bodyPr/>
                    <a:lstStyle/>
                    <a:p>
                      <a:r>
                        <a:rPr lang="en-US" sz="1300" b="1" dirty="0" err="1" smtClean="0"/>
                        <a:t>FilmType-DirectorType</a:t>
                      </a:r>
                      <a:endParaRPr lang="en-IN" sz="1300" b="1" dirty="0">
                        <a:solidFill>
                          <a:schemeClr val="tx1"/>
                        </a:solidFill>
                      </a:endParaRPr>
                    </a:p>
                  </a:txBody>
                  <a:tcPr/>
                </a:tc>
                <a:tc>
                  <a:txBody>
                    <a:bodyPr/>
                    <a:lstStyle/>
                    <a:p>
                      <a:r>
                        <a:rPr lang="en-US" sz="1500" dirty="0" smtClean="0">
                          <a:solidFill>
                            <a:schemeClr val="tx1"/>
                          </a:solidFill>
                        </a:rPr>
                        <a:t>4</a:t>
                      </a:r>
                      <a:endParaRPr lang="en-IN" sz="1500" dirty="0">
                        <a:solidFill>
                          <a:schemeClr val="tx1"/>
                        </a:solidFill>
                      </a:endParaRPr>
                    </a:p>
                  </a:txBody>
                  <a:tcPr/>
                </a:tc>
                <a:tc vMerge="1">
                  <a:txBody>
                    <a:bodyPr/>
                    <a:lstStyle/>
                    <a:p>
                      <a:endParaRPr lang="en-IN" sz="1100" dirty="0">
                        <a:solidFill>
                          <a:schemeClr val="tx1"/>
                        </a:solidFill>
                      </a:endParaRPr>
                    </a:p>
                  </a:txBody>
                  <a:tcPr marT="34290" marB="34290"/>
                </a:tc>
                <a:tc>
                  <a:txBody>
                    <a:bodyPr/>
                    <a:lstStyle/>
                    <a:p>
                      <a:r>
                        <a:rPr lang="en-US" sz="1500" b="1" dirty="0" smtClean="0"/>
                        <a:t>28</a:t>
                      </a:r>
                      <a:endParaRPr lang="en-IN" sz="1500" b="1"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c>
                  <a:txBody>
                    <a:bodyPr/>
                    <a:lstStyle/>
                    <a:p>
                      <a:r>
                        <a:rPr lang="en-US" sz="1500" dirty="0" smtClean="0">
                          <a:solidFill>
                            <a:schemeClr val="tx1"/>
                          </a:solidFill>
                        </a:rPr>
                        <a:t>31</a:t>
                      </a:r>
                      <a:endParaRPr lang="en-IN" sz="1500"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r>
              <a:tr h="418217">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300" b="1" dirty="0" err="1" smtClean="0"/>
                        <a:t>FilmType-DirectorType</a:t>
                      </a:r>
                      <a:endParaRPr lang="en-IN" sz="1300" b="1" dirty="0" smtClean="0">
                        <a:solidFill>
                          <a:schemeClr val="tx1"/>
                        </a:solidFill>
                      </a:endParaRPr>
                    </a:p>
                  </a:txBody>
                  <a:tcPr/>
                </a:tc>
                <a:tc>
                  <a:txBody>
                    <a:bodyPr/>
                    <a:lstStyle/>
                    <a:p>
                      <a:r>
                        <a:rPr lang="en-US" sz="1500" dirty="0" smtClean="0">
                          <a:solidFill>
                            <a:schemeClr val="tx1"/>
                          </a:solidFill>
                        </a:rPr>
                        <a:t>3</a:t>
                      </a:r>
                      <a:endParaRPr lang="en-IN" sz="1500" dirty="0">
                        <a:solidFill>
                          <a:schemeClr val="tx1"/>
                        </a:solidFill>
                      </a:endParaRPr>
                    </a:p>
                  </a:txBody>
                  <a:tcPr/>
                </a:tc>
                <a:tc vMerge="1">
                  <a:txBody>
                    <a:bodyPr/>
                    <a:lstStyle/>
                    <a:p>
                      <a:endParaRPr lang="en-IN" sz="1100" dirty="0">
                        <a:solidFill>
                          <a:schemeClr val="tx1"/>
                        </a:solidFill>
                      </a:endParaRPr>
                    </a:p>
                  </a:txBody>
                  <a:tcPr marT="34290" marB="34290"/>
                </a:tc>
                <a:tc>
                  <a:txBody>
                    <a:bodyPr/>
                    <a:lstStyle/>
                    <a:p>
                      <a:r>
                        <a:rPr lang="en-US" sz="1500" b="1" dirty="0" smtClean="0"/>
                        <a:t>14</a:t>
                      </a:r>
                      <a:endParaRPr lang="en-IN" sz="1500" b="1" dirty="0">
                        <a:solidFill>
                          <a:schemeClr val="tx1"/>
                        </a:solidFill>
                      </a:endParaRPr>
                    </a:p>
                  </a:txBody>
                  <a:tcPr/>
                </a:tc>
                <a:tc>
                  <a:txBody>
                    <a:bodyPr/>
                    <a:lstStyle/>
                    <a:p>
                      <a:r>
                        <a:rPr lang="en-US" sz="1500" dirty="0" smtClean="0">
                          <a:solidFill>
                            <a:schemeClr val="tx1"/>
                          </a:solidFill>
                        </a:rPr>
                        <a:t>27</a:t>
                      </a:r>
                      <a:endParaRPr lang="en-IN" sz="1500" dirty="0">
                        <a:solidFill>
                          <a:schemeClr val="tx1"/>
                        </a:solidFill>
                      </a:endParaRPr>
                    </a:p>
                  </a:txBody>
                  <a:tcPr/>
                </a:tc>
                <a:tc>
                  <a:txBody>
                    <a:bodyPr/>
                    <a:lstStyle/>
                    <a:p>
                      <a:r>
                        <a:rPr lang="en-US" sz="1500" dirty="0" smtClean="0">
                          <a:solidFill>
                            <a:schemeClr val="tx1"/>
                          </a:solidFill>
                        </a:rPr>
                        <a:t>25</a:t>
                      </a:r>
                      <a:endParaRPr lang="en-IN" sz="1500"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r>
              <a:tr h="418217">
                <a:tc>
                  <a:txBody>
                    <a:bodyPr/>
                    <a:lstStyle/>
                    <a:p>
                      <a:r>
                        <a:rPr lang="en-US" sz="1300" b="1" dirty="0" err="1" smtClean="0"/>
                        <a:t>FounderType-SchoolType</a:t>
                      </a:r>
                      <a:endParaRPr lang="en-IN" sz="1300" b="1" dirty="0">
                        <a:solidFill>
                          <a:schemeClr val="tx1"/>
                        </a:solidFill>
                      </a:endParaRPr>
                    </a:p>
                  </a:txBody>
                  <a:tcPr/>
                </a:tc>
                <a:tc>
                  <a:txBody>
                    <a:bodyPr/>
                    <a:lstStyle/>
                    <a:p>
                      <a:r>
                        <a:rPr lang="en-US" sz="1500" dirty="0" smtClean="0">
                          <a:solidFill>
                            <a:schemeClr val="tx1"/>
                          </a:solidFill>
                        </a:rPr>
                        <a:t>5</a:t>
                      </a:r>
                      <a:endParaRPr lang="en-IN" sz="1500" dirty="0">
                        <a:solidFill>
                          <a:schemeClr val="tx1"/>
                        </a:solidFill>
                      </a:endParaRPr>
                    </a:p>
                  </a:txBody>
                  <a:tcPr/>
                </a:tc>
                <a:tc vMerge="1">
                  <a:txBody>
                    <a:bodyPr/>
                    <a:lstStyle/>
                    <a:p>
                      <a:endParaRPr lang="en-IN" sz="1100" dirty="0">
                        <a:solidFill>
                          <a:schemeClr val="tx1"/>
                        </a:solidFill>
                      </a:endParaRPr>
                    </a:p>
                  </a:txBody>
                  <a:tcPr marT="34290" marB="34290"/>
                </a:tc>
                <a:tc>
                  <a:txBody>
                    <a:bodyPr/>
                    <a:lstStyle/>
                    <a:p>
                      <a:r>
                        <a:rPr lang="en-US" sz="1500" b="0" dirty="0" smtClean="0"/>
                        <a:t>34</a:t>
                      </a:r>
                      <a:endParaRPr lang="en-IN" sz="1500" b="0"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c>
                  <a:txBody>
                    <a:bodyPr/>
                    <a:lstStyle/>
                    <a:p>
                      <a:r>
                        <a:rPr lang="en-US" sz="1500" b="1" dirty="0" smtClean="0">
                          <a:solidFill>
                            <a:schemeClr val="tx1"/>
                          </a:solidFill>
                        </a:rPr>
                        <a:t>33</a:t>
                      </a:r>
                      <a:endParaRPr lang="en-IN" sz="1500" b="1"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r>
              <a:tr h="418217">
                <a:tc>
                  <a:txBody>
                    <a:bodyPr/>
                    <a:lstStyle/>
                    <a:p>
                      <a:r>
                        <a:rPr lang="en-US" sz="1300" b="1" dirty="0" err="1" smtClean="0"/>
                        <a:t>FounderType-SchoolType</a:t>
                      </a:r>
                      <a:endParaRPr lang="en-IN" sz="1300" b="1" dirty="0">
                        <a:solidFill>
                          <a:schemeClr val="tx1"/>
                        </a:solidFill>
                      </a:endParaRPr>
                    </a:p>
                  </a:txBody>
                  <a:tcPr/>
                </a:tc>
                <a:tc>
                  <a:txBody>
                    <a:bodyPr/>
                    <a:lstStyle/>
                    <a:p>
                      <a:r>
                        <a:rPr lang="en-US" sz="1500" dirty="0" smtClean="0">
                          <a:solidFill>
                            <a:schemeClr val="tx1"/>
                          </a:solidFill>
                        </a:rPr>
                        <a:t>4</a:t>
                      </a:r>
                      <a:endParaRPr lang="en-IN" sz="1500" dirty="0">
                        <a:solidFill>
                          <a:schemeClr val="tx1"/>
                        </a:solidFill>
                      </a:endParaRPr>
                    </a:p>
                  </a:txBody>
                  <a:tcPr/>
                </a:tc>
                <a:tc vMerge="1">
                  <a:txBody>
                    <a:bodyPr/>
                    <a:lstStyle/>
                    <a:p>
                      <a:endParaRPr lang="en-IN" sz="1100" dirty="0">
                        <a:solidFill>
                          <a:schemeClr val="tx1"/>
                        </a:solidFill>
                      </a:endParaRPr>
                    </a:p>
                  </a:txBody>
                  <a:tcPr marT="34290" marB="34290"/>
                </a:tc>
                <a:tc>
                  <a:txBody>
                    <a:bodyPr/>
                    <a:lstStyle/>
                    <a:p>
                      <a:r>
                        <a:rPr lang="en-US" sz="1500" dirty="0" smtClean="0">
                          <a:solidFill>
                            <a:schemeClr val="tx1"/>
                          </a:solidFill>
                        </a:rPr>
                        <a:t>&gt;100</a:t>
                      </a:r>
                      <a:endParaRPr lang="en-IN" sz="1500"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r>
              <a:tr h="418217">
                <a:tc>
                  <a:txBody>
                    <a:bodyPr/>
                    <a:lstStyle/>
                    <a:p>
                      <a:r>
                        <a:rPr lang="en-US" sz="1300" b="1" dirty="0" err="1" smtClean="0"/>
                        <a:t>JerryYang-SchoolType</a:t>
                      </a:r>
                      <a:r>
                        <a:rPr lang="en-US" sz="1300" b="1" dirty="0" smtClean="0"/>
                        <a:t> </a:t>
                      </a:r>
                      <a:endParaRPr lang="en-IN" sz="1300" b="1" dirty="0">
                        <a:solidFill>
                          <a:schemeClr val="tx1"/>
                        </a:solidFill>
                      </a:endParaRPr>
                    </a:p>
                  </a:txBody>
                  <a:tcPr/>
                </a:tc>
                <a:tc>
                  <a:txBody>
                    <a:bodyPr/>
                    <a:lstStyle/>
                    <a:p>
                      <a:r>
                        <a:rPr lang="en-US" sz="1500" dirty="0" smtClean="0">
                          <a:solidFill>
                            <a:schemeClr val="tx1"/>
                          </a:solidFill>
                        </a:rPr>
                        <a:t>5</a:t>
                      </a:r>
                      <a:endParaRPr lang="en-IN" sz="1500" dirty="0">
                        <a:solidFill>
                          <a:schemeClr val="tx1"/>
                        </a:solidFill>
                      </a:endParaRPr>
                    </a:p>
                  </a:txBody>
                  <a:tcPr/>
                </a:tc>
                <a:tc vMerge="1">
                  <a:txBody>
                    <a:bodyPr/>
                    <a:lstStyle/>
                    <a:p>
                      <a:endParaRPr lang="en-IN" sz="1100" dirty="0">
                        <a:solidFill>
                          <a:schemeClr val="tx1"/>
                        </a:solidFill>
                      </a:endParaRPr>
                    </a:p>
                  </a:txBody>
                  <a:tcPr marT="34290" marB="34290"/>
                </a:tc>
                <a:tc>
                  <a:txBody>
                    <a:bodyPr/>
                    <a:lstStyle/>
                    <a:p>
                      <a:r>
                        <a:rPr lang="en-US" sz="1500" b="1" dirty="0" smtClean="0"/>
                        <a:t>34</a:t>
                      </a:r>
                      <a:endParaRPr lang="en-IN" sz="1500" b="1" dirty="0">
                        <a:solidFill>
                          <a:schemeClr val="tx1"/>
                        </a:solidFill>
                      </a:endParaRPr>
                    </a:p>
                  </a:txBody>
                  <a:tcPr/>
                </a:tc>
                <a:tc>
                  <a:txBody>
                    <a:bodyPr/>
                    <a:lstStyle/>
                    <a:p>
                      <a:r>
                        <a:rPr lang="en-US" sz="1500" dirty="0" smtClean="0">
                          <a:solidFill>
                            <a:schemeClr val="tx1"/>
                          </a:solidFill>
                        </a:rPr>
                        <a:t>85</a:t>
                      </a:r>
                      <a:endParaRPr lang="en-IN" sz="1500"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r>
              <a:tr h="418217">
                <a:tc>
                  <a:txBody>
                    <a:bodyPr/>
                    <a:lstStyle/>
                    <a:p>
                      <a:r>
                        <a:rPr lang="en-US" sz="1300" b="1" dirty="0" err="1" smtClean="0"/>
                        <a:t>JerryYang</a:t>
                      </a:r>
                      <a:r>
                        <a:rPr lang="en-US" sz="1300" b="1" dirty="0" smtClean="0"/>
                        <a:t>-Yahoo-Stanford</a:t>
                      </a:r>
                      <a:endParaRPr lang="en-IN" sz="1300" b="1" dirty="0">
                        <a:solidFill>
                          <a:schemeClr val="tx1"/>
                        </a:solidFill>
                      </a:endParaRPr>
                    </a:p>
                  </a:txBody>
                  <a:tcPr/>
                </a:tc>
                <a:tc>
                  <a:txBody>
                    <a:bodyPr/>
                    <a:lstStyle/>
                    <a:p>
                      <a:r>
                        <a:rPr lang="en-US" sz="1500" dirty="0" smtClean="0">
                          <a:solidFill>
                            <a:schemeClr val="tx1"/>
                          </a:solidFill>
                        </a:rPr>
                        <a:t>4</a:t>
                      </a:r>
                      <a:endParaRPr lang="en-IN" sz="1500" dirty="0">
                        <a:solidFill>
                          <a:schemeClr val="tx1"/>
                        </a:solidFill>
                      </a:endParaRPr>
                    </a:p>
                  </a:txBody>
                  <a:tcPr/>
                </a:tc>
                <a:tc vMerge="1">
                  <a:txBody>
                    <a:bodyPr/>
                    <a:lstStyle/>
                    <a:p>
                      <a:endParaRPr lang="en-IN" sz="1100" dirty="0">
                        <a:solidFill>
                          <a:schemeClr val="tx1"/>
                        </a:solidFill>
                      </a:endParaRPr>
                    </a:p>
                  </a:txBody>
                  <a:tcPr marT="34290" marB="34290"/>
                </a:tc>
                <a:tc>
                  <a:txBody>
                    <a:bodyPr/>
                    <a:lstStyle/>
                    <a:p>
                      <a:r>
                        <a:rPr lang="en-US" sz="1500" b="1" dirty="0" smtClean="0"/>
                        <a:t>14</a:t>
                      </a:r>
                      <a:endParaRPr lang="en-IN" sz="1500" b="1"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c>
                  <a:txBody>
                    <a:bodyPr/>
                    <a:lstStyle/>
                    <a:p>
                      <a:r>
                        <a:rPr lang="en-US" sz="1500" dirty="0" smtClean="0">
                          <a:solidFill>
                            <a:schemeClr val="tx1"/>
                          </a:solidFill>
                        </a:rPr>
                        <a:t>33</a:t>
                      </a:r>
                      <a:endParaRPr lang="en-IN" sz="1500" dirty="0">
                        <a:solidFill>
                          <a:schemeClr val="tx1"/>
                        </a:solidFill>
                      </a:endParaRPr>
                    </a:p>
                  </a:txBody>
                  <a:tcPr/>
                </a:tc>
                <a:tc>
                  <a:txBody>
                    <a:bodyPr/>
                    <a:lstStyle/>
                    <a:p>
                      <a:r>
                        <a:rPr lang="en-US" sz="1500" dirty="0" smtClean="0">
                          <a:solidFill>
                            <a:schemeClr val="tx1"/>
                          </a:solidFill>
                        </a:rPr>
                        <a:t>&gt;100</a:t>
                      </a:r>
                      <a:endParaRPr lang="en-IN" sz="1500" dirty="0">
                        <a:solidFill>
                          <a:schemeClr val="tx1"/>
                        </a:solidFill>
                      </a:endParaRPr>
                    </a:p>
                  </a:txBody>
                  <a:tcPr/>
                </a:tc>
              </a:tr>
            </a:tbl>
          </a:graphicData>
        </a:graphic>
      </p:graphicFrame>
      <p:sp>
        <p:nvSpPr>
          <p:cNvPr id="7" name="TextBox 6"/>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17</a:t>
            </a:r>
            <a:endParaRPr lang="en-IN" sz="2000" b="1" dirty="0" err="1" smtClean="0">
              <a:latin typeface="Segoe UI Light" pitchFamily="34" charset="0"/>
            </a:endParaRPr>
          </a:p>
        </p:txBody>
      </p:sp>
    </p:spTree>
    <p:extLst>
      <p:ext uri="{BB962C8B-B14F-4D97-AF65-F5344CB8AC3E}">
        <p14:creationId xmlns="" xmlns:p14="http://schemas.microsoft.com/office/powerpoint/2010/main" val="350894897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304801"/>
            <a:ext cx="8363938" cy="443198"/>
          </a:xfrm>
        </p:spPr>
        <p:txBody>
          <a:bodyPr/>
          <a:lstStyle/>
          <a:p>
            <a:r>
              <a:rPr lang="en-US" sz="3200" dirty="0" smtClean="0">
                <a:solidFill>
                  <a:srgbClr val="0064B1"/>
                </a:solidFill>
                <a:latin typeface="Garamond" pitchFamily="18" charset="0"/>
              </a:rPr>
              <a:t>Evaluation Plan for Orion</a:t>
            </a:r>
            <a:endParaRPr lang="en-US" sz="3200" dirty="0">
              <a:latin typeface="Garamond" pitchFamily="18" charset="0"/>
            </a:endParaRPr>
          </a:p>
        </p:txBody>
      </p:sp>
      <p:sp>
        <p:nvSpPr>
          <p:cNvPr id="3" name="Text Placeholder 2"/>
          <p:cNvSpPr>
            <a:spLocks noGrp="1"/>
          </p:cNvSpPr>
          <p:nvPr>
            <p:ph type="body" sz="quarter" idx="10"/>
          </p:nvPr>
        </p:nvSpPr>
        <p:spPr>
          <a:xfrm>
            <a:off x="389436" y="1190490"/>
            <a:ext cx="8363938" cy="2677656"/>
          </a:xfrm>
        </p:spPr>
        <p:txBody>
          <a:bodyPr/>
          <a:lstStyle/>
          <a:p>
            <a:pPr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Compare with other standard machine learning algorithms</a:t>
            </a:r>
          </a:p>
          <a:p>
            <a:pPr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User studies to gauge the effectiveness of our system and compare with naïve approaches like listing suggestions alphabetically</a:t>
            </a:r>
          </a:p>
          <a:p>
            <a:pPr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Study effectiveness (number of suggestions required) using several simulated target query graphs</a:t>
            </a:r>
          </a:p>
          <a:p>
            <a:pPr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Experiments with other datasets (</a:t>
            </a:r>
            <a:r>
              <a:rPr lang="en-US" sz="2400" dirty="0" err="1" smtClean="0">
                <a:solidFill>
                  <a:schemeClr val="tx1"/>
                </a:solidFill>
                <a:latin typeface="Garamond" pitchFamily="18" charset="0"/>
              </a:rPr>
              <a:t>DBpedia</a:t>
            </a:r>
            <a:r>
              <a:rPr lang="en-US" sz="2400" dirty="0" smtClean="0">
                <a:solidFill>
                  <a:schemeClr val="tx1"/>
                </a:solidFill>
                <a:latin typeface="Garamond" pitchFamily="18" charset="0"/>
              </a:rPr>
              <a:t>, YAGO)</a:t>
            </a:r>
          </a:p>
        </p:txBody>
      </p:sp>
      <p:sp>
        <p:nvSpPr>
          <p:cNvPr id="5" name="TextBox 4"/>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18</a:t>
            </a:r>
            <a:endParaRPr lang="en-IN" sz="2000" b="1" dirty="0" err="1" smtClean="0">
              <a:latin typeface="Segoe UI Light" pitchFamily="34" charset="0"/>
            </a:endParaRPr>
          </a:p>
        </p:txBody>
      </p:sp>
      <p:sp>
        <p:nvSpPr>
          <p:cNvPr id="6" name="Title 1"/>
          <p:cNvSpPr txBox="1">
            <a:spLocks/>
          </p:cNvSpPr>
          <p:nvPr/>
        </p:nvSpPr>
        <p:spPr>
          <a:xfrm>
            <a:off x="437333" y="4349932"/>
            <a:ext cx="8363938" cy="447558"/>
          </a:xfrm>
          <a:prstGeom prst="rect">
            <a:avLst/>
          </a:prstGeom>
        </p:spPr>
        <p:txBody>
          <a:bodyPr vert="horz" wrap="square" lIns="0" tIns="0" rIns="0" bIns="0" rtlCol="0" anchor="t">
            <a:spAutoFit/>
          </a:bodyPr>
          <a:lstStyle/>
          <a:p>
            <a:pPr marL="0" marR="0" lvl="0" indent="0" algn="l" defTabSz="68604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smtClean="0">
                <a:ln w="3175">
                  <a:noFill/>
                </a:ln>
                <a:solidFill>
                  <a:srgbClr val="0064B1"/>
                </a:solidFill>
                <a:effectLst/>
                <a:uLnTx/>
                <a:uFillTx/>
                <a:latin typeface="Garamond" pitchFamily="18" charset="0"/>
                <a:ea typeface="+mn-ea"/>
                <a:cs typeface="Arial" charset="0"/>
              </a:rPr>
              <a:t>Publication</a:t>
            </a:r>
            <a:endParaRPr kumimoji="0" lang="en-US" sz="3200" b="0" i="0" u="none" strike="noStrike" kern="1200" cap="none" spc="-100" normalizeH="0" baseline="0" noProof="0" dirty="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uLnTx/>
              <a:uFillTx/>
              <a:latin typeface="Garamond" pitchFamily="18" charset="0"/>
              <a:ea typeface="+mn-ea"/>
              <a:cs typeface="Arial" charset="0"/>
            </a:endParaRPr>
          </a:p>
        </p:txBody>
      </p:sp>
      <p:sp>
        <p:nvSpPr>
          <p:cNvPr id="7" name="Text Placeholder 2"/>
          <p:cNvSpPr txBox="1">
            <a:spLocks/>
          </p:cNvSpPr>
          <p:nvPr/>
        </p:nvSpPr>
        <p:spPr>
          <a:xfrm>
            <a:off x="502648" y="4974364"/>
            <a:ext cx="8363938" cy="1107996"/>
          </a:xfrm>
          <a:prstGeom prst="rect">
            <a:avLst/>
          </a:prstGeom>
        </p:spPr>
        <p:txBody>
          <a:bodyPr vert="horz" wrap="square" lIns="0" tIns="0" rIns="0" bIns="0" rtlCol="0">
            <a:spAutoFit/>
          </a:bodyPr>
          <a:lstStyle/>
          <a:p>
            <a:pPr marL="259660" marR="0" lvl="0" indent="-259660" algn="just" defTabSz="686047" rtl="0" eaLnBrk="1" fontAlgn="auto" latinLnBrk="0" hangingPunct="1">
              <a:lnSpc>
                <a:spcPct val="100000"/>
              </a:lnSpc>
              <a:spcBef>
                <a:spcPts val="600"/>
              </a:spcBef>
              <a:spcAft>
                <a:spcPts val="600"/>
              </a:spcAft>
              <a:buClrTx/>
              <a:buSzPct val="90000"/>
              <a:buFont typeface="Wingdings" panose="05000000000000000000" pitchFamily="2" charset="2"/>
              <a:buChar char="Ø"/>
              <a:tabLst/>
              <a:defRPr/>
            </a:pPr>
            <a:r>
              <a:rPr lang="en-US" sz="2400" dirty="0" smtClean="0">
                <a:latin typeface="Garamond" pitchFamily="18" charset="0"/>
              </a:rPr>
              <a:t>VIIQ: Auto-suggestion Enabled Visual Interface for Interactive Query Formulation, </a:t>
            </a:r>
            <a:r>
              <a:rPr lang="en-US" sz="2400" dirty="0" err="1" smtClean="0">
                <a:latin typeface="Garamond" pitchFamily="18" charset="0"/>
              </a:rPr>
              <a:t>Nandish</a:t>
            </a:r>
            <a:r>
              <a:rPr lang="en-US" sz="2400" dirty="0" smtClean="0">
                <a:latin typeface="Garamond" pitchFamily="18" charset="0"/>
              </a:rPr>
              <a:t> </a:t>
            </a:r>
            <a:r>
              <a:rPr lang="en-US" sz="2400" dirty="0" err="1" smtClean="0">
                <a:latin typeface="Garamond" pitchFamily="18" charset="0"/>
              </a:rPr>
              <a:t>Jayaram</a:t>
            </a:r>
            <a:r>
              <a:rPr lang="en-US" sz="2400" dirty="0" smtClean="0">
                <a:latin typeface="Garamond" pitchFamily="18" charset="0"/>
              </a:rPr>
              <a:t>, </a:t>
            </a:r>
            <a:r>
              <a:rPr lang="en-US" sz="2400" dirty="0" err="1" smtClean="0">
                <a:latin typeface="Garamond" pitchFamily="18" charset="0"/>
              </a:rPr>
              <a:t>Sidharth</a:t>
            </a:r>
            <a:r>
              <a:rPr lang="en-US" sz="2400" dirty="0" smtClean="0">
                <a:latin typeface="Garamond" pitchFamily="18" charset="0"/>
              </a:rPr>
              <a:t> </a:t>
            </a:r>
            <a:r>
              <a:rPr lang="en-US" sz="2400" dirty="0" err="1" smtClean="0">
                <a:latin typeface="Garamond" pitchFamily="18" charset="0"/>
              </a:rPr>
              <a:t>Goyal</a:t>
            </a:r>
            <a:r>
              <a:rPr lang="en-US" sz="2400" dirty="0" smtClean="0">
                <a:latin typeface="Garamond" pitchFamily="18" charset="0"/>
              </a:rPr>
              <a:t>, </a:t>
            </a:r>
            <a:r>
              <a:rPr lang="en-US" sz="2400" dirty="0" err="1" smtClean="0">
                <a:latin typeface="Garamond" pitchFamily="18" charset="0"/>
              </a:rPr>
              <a:t>Chengkai</a:t>
            </a:r>
            <a:r>
              <a:rPr lang="en-US" sz="2400" dirty="0" smtClean="0">
                <a:latin typeface="Garamond" pitchFamily="18" charset="0"/>
              </a:rPr>
              <a:t> Li, VLDB 2015, Demonstration description</a:t>
            </a:r>
            <a:endParaRPr kumimoji="0" lang="en-US" sz="2400" b="0" i="0" u="none" strike="noStrike" kern="1200" cap="none" spc="0" normalizeH="0" baseline="0" noProof="0" dirty="0" smtClean="0">
              <a:ln>
                <a:noFill/>
              </a:ln>
              <a:solidFill>
                <a:schemeClr val="tx1"/>
              </a:solidFill>
              <a:effectLst/>
              <a:uLnTx/>
              <a:uFillTx/>
              <a:latin typeface="Garamond" pitchFamily="18" charset="0"/>
              <a:ea typeface="+mn-ea"/>
              <a:cs typeface="+mn-cs"/>
            </a:endParaRPr>
          </a:p>
        </p:txBody>
      </p:sp>
    </p:spTree>
    <p:extLst>
      <p:ext uri="{BB962C8B-B14F-4D97-AF65-F5344CB8AC3E}">
        <p14:creationId xmlns="" xmlns:p14="http://schemas.microsoft.com/office/powerpoint/2010/main" val="30928321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035" y="3286491"/>
            <a:ext cx="8363938" cy="498598"/>
          </a:xfrm>
        </p:spPr>
        <p:txBody>
          <a:bodyPr/>
          <a:lstStyle/>
          <a:p>
            <a:pPr algn="ctr"/>
            <a:r>
              <a:rPr lang="en-US" sz="3600" dirty="0" smtClean="0">
                <a:solidFill>
                  <a:srgbClr val="0064B1"/>
                </a:solidFill>
                <a:latin typeface="Garamond" pitchFamily="18" charset="0"/>
              </a:rPr>
              <a:t>Graph Query By Example (GQBE)</a:t>
            </a:r>
            <a:endParaRPr lang="en-US" sz="2800" dirty="0">
              <a:latin typeface="Garamond" pitchFamily="18" charset="0"/>
            </a:endParaRPr>
          </a:p>
        </p:txBody>
      </p:sp>
      <p:sp>
        <p:nvSpPr>
          <p:cNvPr id="5" name="Text Placeholder 4"/>
          <p:cNvSpPr>
            <a:spLocks noGrp="1"/>
          </p:cNvSpPr>
          <p:nvPr>
            <p:ph type="body" sz="quarter" idx="10"/>
          </p:nvPr>
        </p:nvSpPr>
        <p:spPr>
          <a:xfrm>
            <a:off x="389436" y="1447800"/>
            <a:ext cx="8363938" cy="443198"/>
          </a:xfrm>
        </p:spPr>
        <p:txBody>
          <a:bodyPr/>
          <a:lstStyle/>
          <a:p>
            <a:endParaRPr lang="en-US"/>
          </a:p>
        </p:txBody>
      </p:sp>
      <p:sp>
        <p:nvSpPr>
          <p:cNvPr id="6" name="TextBox 5"/>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19</a:t>
            </a:r>
            <a:endParaRPr lang="en-IN" sz="2000" b="1" dirty="0" err="1" smtClean="0">
              <a:latin typeface="Segoe UI Light" pitchFamily="34" charset="0"/>
            </a:endParaRPr>
          </a:p>
        </p:txBody>
      </p:sp>
    </p:spTree>
    <p:extLst>
      <p:ext uri="{BB962C8B-B14F-4D97-AF65-F5344CB8AC3E}">
        <p14:creationId xmlns="" xmlns:p14="http://schemas.microsoft.com/office/powerpoint/2010/main" val="33546727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Outline</a:t>
            </a:r>
            <a:endParaRPr lang="en-US" sz="3200" dirty="0">
              <a:latin typeface="Garamond" pitchFamily="18" charset="0"/>
            </a:endParaRPr>
          </a:p>
        </p:txBody>
      </p:sp>
      <p:sp>
        <p:nvSpPr>
          <p:cNvPr id="3" name="Text Placeholder 2"/>
          <p:cNvSpPr>
            <a:spLocks noGrp="1"/>
          </p:cNvSpPr>
          <p:nvPr>
            <p:ph type="body" sz="quarter" idx="10"/>
          </p:nvPr>
        </p:nvSpPr>
        <p:spPr>
          <a:xfrm>
            <a:off x="389436" y="1172451"/>
            <a:ext cx="8363938" cy="2320635"/>
          </a:xfrm>
        </p:spPr>
        <p:txBody>
          <a:bodyPr/>
          <a:lstStyle/>
          <a:p>
            <a:pPr algn="just">
              <a:lnSpc>
                <a:spcPct val="100000"/>
              </a:lnSpc>
              <a:spcAft>
                <a:spcPts val="600"/>
              </a:spcAft>
              <a:buFont typeface="Wingdings" panose="05000000000000000000" pitchFamily="2" charset="2"/>
              <a:buChar char="Ø"/>
            </a:pPr>
            <a:r>
              <a:rPr lang="en-US" dirty="0" smtClean="0">
                <a:solidFill>
                  <a:schemeClr val="accent3"/>
                </a:solidFill>
                <a:latin typeface="Garamond" pitchFamily="18" charset="0"/>
              </a:rPr>
              <a:t>Motivation: Graph Data Usability</a:t>
            </a:r>
          </a:p>
          <a:p>
            <a:pPr algn="just">
              <a:lnSpc>
                <a:spcPct val="100000"/>
              </a:lnSpc>
              <a:spcAft>
                <a:spcPts val="600"/>
              </a:spcAft>
              <a:buFont typeface="Wingdings" panose="05000000000000000000" pitchFamily="2" charset="2"/>
              <a:buChar char="Ø"/>
            </a:pPr>
            <a:r>
              <a:rPr lang="en-US" dirty="0" smtClean="0">
                <a:solidFill>
                  <a:schemeClr val="accent3"/>
                </a:solidFill>
                <a:latin typeface="Garamond" pitchFamily="18" charset="0"/>
              </a:rPr>
              <a:t>Visual Interface for Recommendation Based Interactive Graph Query Formulation (Orion)</a:t>
            </a:r>
          </a:p>
          <a:p>
            <a:pPr algn="just">
              <a:lnSpc>
                <a:spcPct val="100000"/>
              </a:lnSpc>
              <a:spcAft>
                <a:spcPts val="600"/>
              </a:spcAft>
              <a:buFont typeface="Wingdings" panose="05000000000000000000" pitchFamily="2" charset="2"/>
              <a:buChar char="Ø"/>
            </a:pPr>
            <a:r>
              <a:rPr lang="en-US" dirty="0" smtClean="0">
                <a:solidFill>
                  <a:schemeClr val="accent3"/>
                </a:solidFill>
                <a:latin typeface="Garamond" pitchFamily="18" charset="0"/>
              </a:rPr>
              <a:t>Graph Query By Example (GQBE</a:t>
            </a:r>
            <a:r>
              <a:rPr lang="en-US" dirty="0" smtClean="0">
                <a:solidFill>
                  <a:schemeClr val="accent3"/>
                </a:solidFill>
                <a:latin typeface="Garamond" pitchFamily="18" charset="0"/>
              </a:rPr>
              <a:t>)</a:t>
            </a:r>
            <a:endParaRPr lang="en-US" dirty="0" smtClean="0">
              <a:solidFill>
                <a:schemeClr val="accent3"/>
              </a:solidFill>
              <a:latin typeface="Garamond" pitchFamily="18" charset="0"/>
            </a:endParaRPr>
          </a:p>
        </p:txBody>
      </p:sp>
      <p:sp>
        <p:nvSpPr>
          <p:cNvPr id="4" name="TextBox 3"/>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2</a:t>
            </a:r>
            <a:endParaRPr lang="en-IN" sz="2000" b="1" dirty="0" err="1" smtClean="0">
              <a:latin typeface="Segoe UI Light" pitchFamily="34" charset="0"/>
            </a:endParaRPr>
          </a:p>
        </p:txBody>
      </p:sp>
    </p:spTree>
    <p:extLst>
      <p:ext uri="{BB962C8B-B14F-4D97-AF65-F5344CB8AC3E}">
        <p14:creationId xmlns="" xmlns:p14="http://schemas.microsoft.com/office/powerpoint/2010/main" val="246971020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descr="C:\Users\nandish\Project\svnCode\DISSERTATION\nandish-dissertation\phd-workshop-vldb\slides\singleanswer.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021480" y="1162050"/>
            <a:ext cx="3065370" cy="2990850"/>
          </a:xfrm>
          <a:prstGeom prst="rect">
            <a:avLst/>
          </a:prstGeom>
          <a:noFill/>
          <a:extLst>
            <a:ext uri="{909E8E84-426E-40DD-AFC4-6F175D3DCCD1}">
              <a14:hiddenFill xmlns="" xmlns:a14="http://schemas.microsoft.com/office/drawing/2010/main">
                <a:solidFill>
                  <a:srgbClr val="FFFFFF"/>
                </a:solidFill>
              </a14:hiddenFill>
            </a:ext>
          </a:extLst>
        </p:spPr>
      </p:pic>
      <p:pic>
        <p:nvPicPr>
          <p:cNvPr id="6148" name="Picture 4" descr="C:\Users\nandish\Project\svnCode\DISSERTATION\nandish-dissertation\phd-workshop-vldb\slides\mainpage.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3035" y="2178688"/>
            <a:ext cx="6294241" cy="3983987"/>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389436" y="228601"/>
            <a:ext cx="8363938" cy="443198"/>
          </a:xfrm>
        </p:spPr>
        <p:txBody>
          <a:bodyPr/>
          <a:lstStyle/>
          <a:p>
            <a:pPr algn="just"/>
            <a:r>
              <a:rPr lang="en-US" sz="3200" dirty="0" smtClean="0">
                <a:solidFill>
                  <a:srgbClr val="0064B1"/>
                </a:solidFill>
                <a:latin typeface="Garamond" pitchFamily="18" charset="0"/>
              </a:rPr>
              <a:t>GQBE Interface (idir.uta.edu/</a:t>
            </a:r>
            <a:r>
              <a:rPr lang="en-US" sz="3200" dirty="0" err="1" smtClean="0">
                <a:solidFill>
                  <a:srgbClr val="0064B1"/>
                </a:solidFill>
                <a:latin typeface="Garamond" pitchFamily="18" charset="0"/>
              </a:rPr>
              <a:t>gqbe</a:t>
            </a:r>
            <a:r>
              <a:rPr lang="en-US" sz="3200" dirty="0" smtClean="0">
                <a:solidFill>
                  <a:srgbClr val="0064B1"/>
                </a:solidFill>
                <a:latin typeface="Garamond" pitchFamily="18" charset="0"/>
              </a:rPr>
              <a:t>)</a:t>
            </a:r>
            <a:endParaRPr lang="en-US" sz="3200" dirty="0">
              <a:solidFill>
                <a:srgbClr val="0064B1"/>
              </a:solidFill>
              <a:latin typeface="Garamond" pitchFamily="18" charset="0"/>
            </a:endParaRPr>
          </a:p>
        </p:txBody>
      </p:sp>
      <p:sp>
        <p:nvSpPr>
          <p:cNvPr id="9" name="TextBox 8"/>
          <p:cNvSpPr txBox="1"/>
          <p:nvPr/>
        </p:nvSpPr>
        <p:spPr>
          <a:xfrm>
            <a:off x="185115" y="990603"/>
            <a:ext cx="1243633" cy="492443"/>
          </a:xfrm>
          <a:prstGeom prst="rect">
            <a:avLst/>
          </a:prstGeom>
          <a:noFill/>
        </p:spPr>
        <p:txBody>
          <a:bodyPr wrap="square" lIns="0" tIns="0" rIns="0" bIns="0" rtlCol="0">
            <a:spAutoFit/>
          </a:bodyPr>
          <a:lstStyle/>
          <a:p>
            <a:pPr algn="just"/>
            <a:r>
              <a:rPr lang="en-US" sz="1600" dirty="0" smtClean="0">
                <a:latin typeface="Garamond" pitchFamily="18" charset="0"/>
              </a:rPr>
              <a:t>Ranked similar answer tuples</a:t>
            </a:r>
            <a:endParaRPr lang="en-IN" sz="1600" b="1" dirty="0" err="1" smtClean="0">
              <a:latin typeface="Garamond" pitchFamily="18" charset="0"/>
            </a:endParaRPr>
          </a:p>
        </p:txBody>
      </p:sp>
      <p:sp>
        <p:nvSpPr>
          <p:cNvPr id="10" name="TextBox 9"/>
          <p:cNvSpPr txBox="1"/>
          <p:nvPr/>
        </p:nvSpPr>
        <p:spPr>
          <a:xfrm>
            <a:off x="1975814" y="1030610"/>
            <a:ext cx="2043736" cy="492443"/>
          </a:xfrm>
          <a:prstGeom prst="rect">
            <a:avLst/>
          </a:prstGeom>
          <a:noFill/>
        </p:spPr>
        <p:txBody>
          <a:bodyPr wrap="square" lIns="0" tIns="0" rIns="0" bIns="0" rtlCol="0">
            <a:spAutoFit/>
          </a:bodyPr>
          <a:lstStyle/>
          <a:p>
            <a:pPr algn="just"/>
            <a:r>
              <a:rPr lang="en-US" sz="1600" dirty="0" smtClean="0">
                <a:latin typeface="Garamond" pitchFamily="18" charset="0"/>
              </a:rPr>
              <a:t>Keyword completion powered query interface</a:t>
            </a:r>
            <a:endParaRPr lang="en-IN" sz="1600" b="1" dirty="0" err="1" smtClean="0">
              <a:latin typeface="Garamond" pitchFamily="18" charset="0"/>
            </a:endParaRPr>
          </a:p>
        </p:txBody>
      </p:sp>
      <p:sp>
        <p:nvSpPr>
          <p:cNvPr id="11" name="TextBox 10"/>
          <p:cNvSpPr txBox="1"/>
          <p:nvPr/>
        </p:nvSpPr>
        <p:spPr>
          <a:xfrm>
            <a:off x="4676776" y="865509"/>
            <a:ext cx="1171575" cy="984885"/>
          </a:xfrm>
          <a:prstGeom prst="rect">
            <a:avLst/>
          </a:prstGeom>
          <a:noFill/>
        </p:spPr>
        <p:txBody>
          <a:bodyPr wrap="square" lIns="0" tIns="0" rIns="0" bIns="0" rtlCol="0">
            <a:spAutoFit/>
          </a:bodyPr>
          <a:lstStyle/>
          <a:p>
            <a:pPr algn="just"/>
            <a:r>
              <a:rPr lang="en-US" sz="1600" dirty="0" smtClean="0">
                <a:latin typeface="Garamond" pitchFamily="18" charset="0"/>
              </a:rPr>
              <a:t>Query graph automatically discovered by the system</a:t>
            </a:r>
            <a:endParaRPr lang="en-IN" sz="1600" b="1" dirty="0" err="1" smtClean="0">
              <a:latin typeface="Garamond" pitchFamily="18" charset="0"/>
            </a:endParaRPr>
          </a:p>
        </p:txBody>
      </p:sp>
      <p:cxnSp>
        <p:nvCxnSpPr>
          <p:cNvPr id="6" name="Straight Arrow Connector 5"/>
          <p:cNvCxnSpPr/>
          <p:nvPr/>
        </p:nvCxnSpPr>
        <p:spPr>
          <a:xfrm>
            <a:off x="556592" y="1687200"/>
            <a:ext cx="129209" cy="1310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997683" y="1687200"/>
            <a:ext cx="122179" cy="751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648326" y="2062801"/>
            <a:ext cx="85724" cy="1912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86524" y="5006978"/>
            <a:ext cx="2152651" cy="246221"/>
          </a:xfrm>
          <a:prstGeom prst="rect">
            <a:avLst/>
          </a:prstGeom>
          <a:noFill/>
        </p:spPr>
        <p:txBody>
          <a:bodyPr wrap="square" lIns="0" tIns="0" rIns="0" bIns="0" rtlCol="0">
            <a:spAutoFit/>
          </a:bodyPr>
          <a:lstStyle/>
          <a:p>
            <a:pPr algn="just"/>
            <a:r>
              <a:rPr lang="en-US" sz="1600" dirty="0" smtClean="0">
                <a:latin typeface="Garamond" pitchFamily="18" charset="0"/>
              </a:rPr>
              <a:t>An example answer graph</a:t>
            </a:r>
            <a:endParaRPr lang="en-IN" sz="1600" b="1" dirty="0" err="1" smtClean="0">
              <a:latin typeface="Garamond" pitchFamily="18" charset="0"/>
            </a:endParaRPr>
          </a:p>
        </p:txBody>
      </p:sp>
      <p:cxnSp>
        <p:nvCxnSpPr>
          <p:cNvPr id="16" name="Straight Arrow Connector 15"/>
          <p:cNvCxnSpPr/>
          <p:nvPr/>
        </p:nvCxnSpPr>
        <p:spPr>
          <a:xfrm flipV="1">
            <a:off x="7124700" y="4038601"/>
            <a:ext cx="190500" cy="977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985530" y="3348583"/>
            <a:ext cx="1828800" cy="215444"/>
          </a:xfrm>
          <a:prstGeom prst="rect">
            <a:avLst/>
          </a:prstGeom>
          <a:noFill/>
        </p:spPr>
        <p:txBody>
          <a:bodyPr wrap="square" lIns="0" tIns="0" rIns="0" bIns="0" rtlCol="0">
            <a:spAutoFit/>
          </a:bodyPr>
          <a:lstStyle/>
          <a:p>
            <a:pPr algn="just"/>
            <a:r>
              <a:rPr lang="en-US" dirty="0" smtClean="0">
                <a:latin typeface="Garamond" pitchFamily="18" charset="0"/>
              </a:rPr>
              <a:t>Maximum Query Graph</a:t>
            </a:r>
            <a:endParaRPr lang="en-IN" b="1" dirty="0" err="1" smtClean="0">
              <a:latin typeface="Garamond" pitchFamily="18" charset="0"/>
            </a:endParaRPr>
          </a:p>
        </p:txBody>
      </p:sp>
      <p:sp>
        <p:nvSpPr>
          <p:cNvPr id="15" name="TextBox 14"/>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20</a:t>
            </a:r>
            <a:endParaRPr lang="en-IN" sz="2000" b="1" dirty="0" err="1" smtClean="0">
              <a:latin typeface="Segoe UI Light" pitchFamily="34" charset="0"/>
            </a:endParaRPr>
          </a:p>
        </p:txBody>
      </p:sp>
    </p:spTree>
    <p:extLst>
      <p:ext uri="{BB962C8B-B14F-4D97-AF65-F5344CB8AC3E}">
        <p14:creationId xmlns="" xmlns:p14="http://schemas.microsoft.com/office/powerpoint/2010/main" val="404516809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Challenges</a:t>
            </a:r>
            <a:endParaRPr lang="en-US" sz="3200" dirty="0">
              <a:latin typeface="Garamond" pitchFamily="18" charset="0"/>
            </a:endParaRPr>
          </a:p>
        </p:txBody>
      </p:sp>
      <p:sp>
        <p:nvSpPr>
          <p:cNvPr id="5" name="Text Placeholder 4"/>
          <p:cNvSpPr>
            <a:spLocks noGrp="1"/>
          </p:cNvSpPr>
          <p:nvPr>
            <p:ph type="body" sz="quarter" idx="10"/>
          </p:nvPr>
        </p:nvSpPr>
        <p:spPr>
          <a:xfrm>
            <a:off x="380012" y="1187124"/>
            <a:ext cx="8363938" cy="443198"/>
          </a:xfrm>
        </p:spPr>
        <p:txBody>
          <a:bodyPr/>
          <a:lstStyle/>
          <a:p>
            <a:pPr marL="0" indent="0">
              <a:buNone/>
            </a:pPr>
            <a:endParaRPr lang="en-US" dirty="0">
              <a:solidFill>
                <a:schemeClr val="tx1"/>
              </a:solidFill>
              <a:latin typeface="+mj-lt"/>
            </a:endParaRPr>
          </a:p>
        </p:txBody>
      </p:sp>
      <p:pic>
        <p:nvPicPr>
          <p:cNvPr id="2051" name="Picture 3" descr="C:\Users\new1\Desktop\Nandish\vldb15\arch.png"/>
          <p:cNvPicPr>
            <a:picLocks noChangeAspect="1" noChangeArrowheads="1"/>
          </p:cNvPicPr>
          <p:nvPr/>
        </p:nvPicPr>
        <p:blipFill>
          <a:blip r:embed="rId2"/>
          <a:srcRect/>
          <a:stretch>
            <a:fillRect/>
          </a:stretch>
        </p:blipFill>
        <p:spPr bwMode="auto">
          <a:xfrm>
            <a:off x="0" y="2095500"/>
            <a:ext cx="9144000" cy="2667000"/>
          </a:xfrm>
          <a:prstGeom prst="rect">
            <a:avLst/>
          </a:prstGeom>
          <a:noFill/>
        </p:spPr>
      </p:pic>
      <p:sp>
        <p:nvSpPr>
          <p:cNvPr id="7" name="TextBox 6"/>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21</a:t>
            </a:r>
            <a:endParaRPr lang="en-IN" sz="2000" b="1" dirty="0" err="1" smtClean="0">
              <a:latin typeface="Segoe UI Light" pitchFamily="34" charset="0"/>
            </a:endParaRPr>
          </a:p>
        </p:txBody>
      </p:sp>
    </p:spTree>
    <p:extLst>
      <p:ext uri="{BB962C8B-B14F-4D97-AF65-F5344CB8AC3E}">
        <p14:creationId xmlns="" xmlns:p14="http://schemas.microsoft.com/office/powerpoint/2010/main" val="40120765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Query Graph Discovery</a:t>
            </a:r>
            <a:endParaRPr lang="en-US" sz="3200" dirty="0">
              <a:solidFill>
                <a:srgbClr val="0064B1"/>
              </a:solidFill>
              <a:latin typeface="Garamond" pitchFamily="18" charset="0"/>
            </a:endParaRPr>
          </a:p>
        </p:txBody>
      </p:sp>
      <p:sp>
        <p:nvSpPr>
          <p:cNvPr id="7" name="Content Placeholder 6"/>
          <p:cNvSpPr>
            <a:spLocks noGrp="1"/>
          </p:cNvSpPr>
          <p:nvPr>
            <p:ph idx="1"/>
          </p:nvPr>
        </p:nvSpPr>
        <p:spPr>
          <a:xfrm>
            <a:off x="389436" y="1447800"/>
            <a:ext cx="8363938" cy="443198"/>
          </a:xfrm>
        </p:spPr>
        <p:txBody>
          <a:bodyPr/>
          <a:lstStyle/>
          <a:p>
            <a:pPr marL="0" indent="0">
              <a:buNone/>
            </a:pPr>
            <a:r>
              <a:rPr lang="en-US" dirty="0" smtClean="0">
                <a:solidFill>
                  <a:srgbClr val="F58026"/>
                </a:solidFill>
                <a:latin typeface="Garamond" pitchFamily="18" charset="0"/>
              </a:rPr>
              <a:t>Neighborhood Graph                   		Query Graph</a:t>
            </a:r>
            <a:endParaRPr lang="en-US" dirty="0">
              <a:solidFill>
                <a:srgbClr val="F58026"/>
              </a:solidFill>
              <a:latin typeface="Garamond" pitchFamily="18" charset="0"/>
            </a:endParaRPr>
          </a:p>
        </p:txBody>
      </p:sp>
      <p:pic>
        <p:nvPicPr>
          <p:cNvPr id="18434" name="Picture 2" descr="C:\Users\nandish\Project\svnCode\GQBE\writeup\figures\ppt\neighborhoodGraph.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46684" y="2182677"/>
            <a:ext cx="4810125" cy="3705225"/>
          </a:xfrm>
          <a:prstGeom prst="rect">
            <a:avLst/>
          </a:prstGeom>
          <a:noFill/>
          <a:extLst>
            <a:ext uri="{909E8E84-426E-40DD-AFC4-6F175D3DCCD1}">
              <a14:hiddenFill xmlns="" xmlns:a14="http://schemas.microsoft.com/office/drawing/2010/main">
                <a:solidFill>
                  <a:srgbClr val="FFFFFF"/>
                </a:solidFill>
              </a14:hiddenFill>
            </a:ext>
          </a:extLst>
        </p:spPr>
      </p:pic>
      <p:pic>
        <p:nvPicPr>
          <p:cNvPr id="5" name="Picture 4"/>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258035" y="2763858"/>
            <a:ext cx="2525692" cy="2180591"/>
          </a:xfrm>
          <a:prstGeom prst="rect">
            <a:avLst/>
          </a:prstGeom>
        </p:spPr>
      </p:pic>
      <p:sp>
        <p:nvSpPr>
          <p:cNvPr id="3" name="Right Arrow 2"/>
          <p:cNvSpPr/>
          <p:nvPr/>
        </p:nvSpPr>
        <p:spPr bwMode="auto">
          <a:xfrm>
            <a:off x="5242267" y="3734513"/>
            <a:ext cx="1101226" cy="239283"/>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solidFill>
                <a:schemeClr val="accent5"/>
              </a:solidFill>
              <a:latin typeface="Segoe UI" pitchFamily="34" charset="0"/>
              <a:ea typeface="Segoe UI" pitchFamily="34" charset="0"/>
              <a:cs typeface="Segoe UI" pitchFamily="34" charset="0"/>
            </a:endParaRPr>
          </a:p>
        </p:txBody>
      </p:sp>
      <p:sp>
        <p:nvSpPr>
          <p:cNvPr id="9" name="TextBox 8"/>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22</a:t>
            </a:r>
            <a:endParaRPr lang="en-IN" sz="2000" b="1" dirty="0" err="1" smtClean="0">
              <a:latin typeface="Segoe UI Light" pitchFamily="34" charset="0"/>
            </a:endParaRPr>
          </a:p>
        </p:txBody>
      </p:sp>
    </p:spTree>
    <p:custDataLst>
      <p:tags r:id="rId1"/>
    </p:custDataLst>
    <p:extLst>
      <p:ext uri="{BB962C8B-B14F-4D97-AF65-F5344CB8AC3E}">
        <p14:creationId xmlns="" xmlns:p14="http://schemas.microsoft.com/office/powerpoint/2010/main" val="112979653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Query Processing</a:t>
            </a:r>
            <a:endParaRPr lang="en-US" sz="3200" dirty="0">
              <a:solidFill>
                <a:srgbClr val="0064B1"/>
              </a:solidFill>
              <a:latin typeface="Garamond" pitchFamily="18" charset="0"/>
            </a:endParaRPr>
          </a:p>
        </p:txBody>
      </p:sp>
      <p:sp>
        <p:nvSpPr>
          <p:cNvPr id="3" name="Text Placeholder 2"/>
          <p:cNvSpPr>
            <a:spLocks noGrp="1"/>
          </p:cNvSpPr>
          <p:nvPr>
            <p:ph type="body" sz="quarter" idx="10"/>
          </p:nvPr>
        </p:nvSpPr>
        <p:spPr>
          <a:xfrm>
            <a:off x="389436" y="1014343"/>
            <a:ext cx="8363938" cy="443198"/>
          </a:xfrm>
        </p:spPr>
        <p:txBody>
          <a:bodyPr/>
          <a:lstStyle/>
          <a:p>
            <a:r>
              <a:rPr lang="en-US" dirty="0" smtClean="0">
                <a:solidFill>
                  <a:schemeClr val="accent3"/>
                </a:solidFill>
                <a:latin typeface="Garamond" pitchFamily="18" charset="0"/>
              </a:rPr>
              <a:t>Every other node is a sub-graph of the MQG.</a:t>
            </a:r>
            <a:endParaRPr lang="en-US" dirty="0">
              <a:solidFill>
                <a:schemeClr val="accent3"/>
              </a:solidFill>
              <a:latin typeface="Garamond" pitchFamily="18" charset="0"/>
            </a:endParaRPr>
          </a:p>
        </p:txBody>
      </p:sp>
      <p:sp>
        <p:nvSpPr>
          <p:cNvPr id="4" name="TextBox 3"/>
          <p:cNvSpPr txBox="1"/>
          <p:nvPr/>
        </p:nvSpPr>
        <p:spPr>
          <a:xfrm>
            <a:off x="4461933" y="5969001"/>
            <a:ext cx="2836334" cy="307777"/>
          </a:xfrm>
          <a:prstGeom prst="rect">
            <a:avLst/>
          </a:prstGeom>
          <a:noFill/>
        </p:spPr>
        <p:txBody>
          <a:bodyPr wrap="square" lIns="0" tIns="0" rIns="0" bIns="0" rtlCol="0">
            <a:spAutoFit/>
          </a:bodyPr>
          <a:lstStyle/>
          <a:p>
            <a:r>
              <a:rPr lang="en-US" sz="2000" dirty="0" smtClean="0">
                <a:latin typeface="Garamond" pitchFamily="18" charset="0"/>
              </a:rPr>
              <a:t>Minimal Query Trees</a:t>
            </a:r>
          </a:p>
        </p:txBody>
      </p:sp>
      <p:pic>
        <p:nvPicPr>
          <p:cNvPr id="9" name="Picture 8"/>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547532" y="2178457"/>
            <a:ext cx="5205841" cy="3533775"/>
          </a:xfrm>
          <a:prstGeom prst="rect">
            <a:avLst/>
          </a:prstGeom>
        </p:spPr>
      </p:pic>
      <p:pic>
        <p:nvPicPr>
          <p:cNvPr id="12" name="Picture 11"/>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270901" y="2344736"/>
            <a:ext cx="3276631" cy="2828925"/>
          </a:xfrm>
          <a:prstGeom prst="rect">
            <a:avLst/>
          </a:prstGeom>
        </p:spPr>
      </p:pic>
      <p:cxnSp>
        <p:nvCxnSpPr>
          <p:cNvPr id="14" name="Straight Arrow Connector 13"/>
          <p:cNvCxnSpPr/>
          <p:nvPr/>
        </p:nvCxnSpPr>
        <p:spPr>
          <a:xfrm flipV="1">
            <a:off x="6150452" y="5545668"/>
            <a:ext cx="504348" cy="423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4817533" y="4927601"/>
            <a:ext cx="270934" cy="994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476876" y="1624457"/>
            <a:ext cx="3413128" cy="307777"/>
          </a:xfrm>
          <a:prstGeom prst="rect">
            <a:avLst/>
          </a:prstGeom>
          <a:noFill/>
        </p:spPr>
        <p:txBody>
          <a:bodyPr wrap="square" lIns="0" tIns="0" rIns="0" bIns="0" rtlCol="0">
            <a:spAutoFit/>
          </a:bodyPr>
          <a:lstStyle/>
          <a:p>
            <a:r>
              <a:rPr lang="en-US" sz="2000" dirty="0" smtClean="0">
                <a:latin typeface="Garamond" pitchFamily="18" charset="0"/>
              </a:rPr>
              <a:t>Maximum Query Graph (MQG)</a:t>
            </a:r>
          </a:p>
        </p:txBody>
      </p:sp>
      <p:cxnSp>
        <p:nvCxnSpPr>
          <p:cNvPr id="19" name="Straight Arrow Connector 18"/>
          <p:cNvCxnSpPr/>
          <p:nvPr/>
        </p:nvCxnSpPr>
        <p:spPr>
          <a:xfrm flipH="1">
            <a:off x="6402626" y="2057400"/>
            <a:ext cx="650107" cy="287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23</a:t>
            </a:r>
            <a:endParaRPr lang="en-IN" sz="2000" b="1" dirty="0" err="1" smtClean="0">
              <a:latin typeface="Segoe UI Light" pitchFamily="34" charset="0"/>
            </a:endParaRPr>
          </a:p>
        </p:txBody>
      </p:sp>
    </p:spTree>
    <p:custDataLst>
      <p:tags r:id="rId1"/>
    </p:custDataLst>
    <p:extLst>
      <p:ext uri="{BB962C8B-B14F-4D97-AF65-F5344CB8AC3E}">
        <p14:creationId xmlns="" xmlns:p14="http://schemas.microsoft.com/office/powerpoint/2010/main" val="243690504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Experiments: Accuracy </a:t>
            </a:r>
            <a:r>
              <a:rPr lang="en-US" sz="3200" dirty="0">
                <a:solidFill>
                  <a:srgbClr val="0064B1"/>
                </a:solidFill>
                <a:latin typeface="Garamond" pitchFamily="18" charset="0"/>
              </a:rPr>
              <a:t>Comparison with NESS and EQ</a:t>
            </a:r>
            <a:endParaRPr lang="en-US" sz="3200" dirty="0">
              <a:latin typeface="Garamond" pitchFamily="18" charset="0"/>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9332" y="2743847"/>
            <a:ext cx="8813801" cy="2668603"/>
          </a:xfrm>
          <a:prstGeom prst="rect">
            <a:avLst/>
          </a:prstGeom>
        </p:spPr>
      </p:pic>
      <p:sp>
        <p:nvSpPr>
          <p:cNvPr id="7" name="TextBox 6"/>
          <p:cNvSpPr txBox="1"/>
          <p:nvPr/>
        </p:nvSpPr>
        <p:spPr>
          <a:xfrm>
            <a:off x="357716" y="1059021"/>
            <a:ext cx="8329084" cy="861774"/>
          </a:xfrm>
          <a:prstGeom prst="rect">
            <a:avLst/>
          </a:prstGeom>
          <a:noFill/>
        </p:spPr>
        <p:txBody>
          <a:bodyPr wrap="square" lIns="0" tIns="0" rIns="0" bIns="0" rtlCol="0">
            <a:spAutoFit/>
          </a:bodyPr>
          <a:lstStyle/>
          <a:p>
            <a:pPr lvl="1" algn="just"/>
            <a:r>
              <a:rPr lang="en-US" sz="3200" dirty="0" smtClean="0">
                <a:solidFill>
                  <a:srgbClr val="F58026"/>
                </a:solidFill>
                <a:latin typeface="Garamond" pitchFamily="18" charset="0"/>
              </a:rPr>
              <a:t>Dataset:</a:t>
            </a:r>
            <a:endParaRPr lang="en-US" sz="3200" dirty="0" smtClean="0">
              <a:latin typeface="Garamond" pitchFamily="18" charset="0"/>
            </a:endParaRPr>
          </a:p>
          <a:p>
            <a:pPr lvl="1" algn="just"/>
            <a:r>
              <a:rPr lang="en-US" sz="2000" dirty="0" smtClean="0">
                <a:latin typeface="Garamond" pitchFamily="18" charset="0"/>
              </a:rPr>
              <a:t>	</a:t>
            </a:r>
            <a:r>
              <a:rPr lang="en-US" sz="2400" dirty="0" smtClean="0">
                <a:latin typeface="Garamond" pitchFamily="18" charset="0"/>
              </a:rPr>
              <a:t>Freebase (47 million edges, 27 million nodes, 5.4 K edge labels)</a:t>
            </a:r>
          </a:p>
        </p:txBody>
      </p:sp>
      <p:sp>
        <p:nvSpPr>
          <p:cNvPr id="8" name="TextBox 7"/>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24</a:t>
            </a:r>
            <a:endParaRPr lang="en-IN" sz="2000" b="1" dirty="0" err="1" smtClean="0">
              <a:latin typeface="Segoe UI Light" pitchFamily="34" charset="0"/>
            </a:endParaRPr>
          </a:p>
        </p:txBody>
      </p:sp>
    </p:spTree>
    <p:extLst>
      <p:ext uri="{BB962C8B-B14F-4D97-AF65-F5344CB8AC3E}">
        <p14:creationId xmlns="" xmlns:p14="http://schemas.microsoft.com/office/powerpoint/2010/main" val="176645700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a:solidFill>
                  <a:srgbClr val="0064B1"/>
                </a:solidFill>
                <a:latin typeface="Garamond" pitchFamily="18" charset="0"/>
              </a:rPr>
              <a:t>Experiments: User </a:t>
            </a:r>
            <a:r>
              <a:rPr lang="en-US" sz="3200" dirty="0" smtClean="0">
                <a:solidFill>
                  <a:srgbClr val="0064B1"/>
                </a:solidFill>
                <a:latin typeface="Garamond" pitchFamily="18" charset="0"/>
              </a:rPr>
              <a:t>Study with Amazon </a:t>
            </a:r>
            <a:r>
              <a:rPr lang="en-US" sz="3200" dirty="0" err="1" smtClean="0">
                <a:solidFill>
                  <a:srgbClr val="0064B1"/>
                </a:solidFill>
                <a:latin typeface="Garamond" pitchFamily="18" charset="0"/>
              </a:rPr>
              <a:t>MTurk</a:t>
            </a:r>
            <a:endParaRPr lang="en-US" sz="3200" dirty="0">
              <a:solidFill>
                <a:srgbClr val="0064B1"/>
              </a:solidFill>
              <a:latin typeface="Garamond" pitchFamily="18" charset="0"/>
            </a:endParaRPr>
          </a:p>
        </p:txBody>
      </p:sp>
      <p:sp>
        <p:nvSpPr>
          <p:cNvPr id="3" name="Text Placeholder 2"/>
          <p:cNvSpPr>
            <a:spLocks noGrp="1"/>
          </p:cNvSpPr>
          <p:nvPr>
            <p:ph type="body" sz="quarter" idx="10"/>
          </p:nvPr>
        </p:nvSpPr>
        <p:spPr>
          <a:xfrm>
            <a:off x="389436" y="1103246"/>
            <a:ext cx="8363938" cy="276999"/>
          </a:xfrm>
        </p:spPr>
        <p:txBody>
          <a:bodyPr/>
          <a:lstStyle/>
          <a:p>
            <a:endParaRPr lang="en-US" sz="2000" dirty="0">
              <a:solidFill>
                <a:schemeClr val="tx1"/>
              </a:solidFill>
              <a:latin typeface="+mj-lt"/>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427451" y="1723829"/>
            <a:ext cx="8287907" cy="3068304"/>
          </a:xfrm>
          <a:prstGeom prst="rect">
            <a:avLst/>
          </a:prstGeom>
        </p:spPr>
      </p:pic>
      <p:sp>
        <p:nvSpPr>
          <p:cNvPr id="5" name="TextBox 4"/>
          <p:cNvSpPr txBox="1"/>
          <p:nvPr/>
        </p:nvSpPr>
        <p:spPr>
          <a:xfrm>
            <a:off x="2624667" y="5135720"/>
            <a:ext cx="4715934" cy="923330"/>
          </a:xfrm>
          <a:prstGeom prst="rect">
            <a:avLst/>
          </a:prstGeom>
          <a:noFill/>
        </p:spPr>
        <p:txBody>
          <a:bodyPr wrap="square" lIns="0" tIns="0" rIns="0" bIns="0" rtlCol="0">
            <a:spAutoFit/>
          </a:bodyPr>
          <a:lstStyle/>
          <a:p>
            <a:r>
              <a:rPr lang="en-US" sz="2000" dirty="0" smtClean="0">
                <a:solidFill>
                  <a:schemeClr val="accent3"/>
                </a:solidFill>
                <a:latin typeface="Garamond" pitchFamily="18" charset="0"/>
              </a:rPr>
              <a:t>[0.5, 1.0] : Strong positive correlation</a:t>
            </a:r>
          </a:p>
          <a:p>
            <a:r>
              <a:rPr lang="en-US" sz="2000" dirty="0" smtClean="0">
                <a:solidFill>
                  <a:schemeClr val="accent3"/>
                </a:solidFill>
                <a:latin typeface="Garamond" pitchFamily="18" charset="0"/>
              </a:rPr>
              <a:t>[0.3, 0.5) : Medium positive correlation</a:t>
            </a:r>
          </a:p>
          <a:p>
            <a:r>
              <a:rPr lang="en-US" sz="2000" dirty="0" smtClean="0">
                <a:solidFill>
                  <a:schemeClr val="accent3"/>
                </a:solidFill>
                <a:latin typeface="Garamond" pitchFamily="18" charset="0"/>
              </a:rPr>
              <a:t>[0.1, 0.3) : Small positive correlation</a:t>
            </a:r>
          </a:p>
        </p:txBody>
      </p:sp>
      <p:sp>
        <p:nvSpPr>
          <p:cNvPr id="7" name="TextBox 6"/>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25</a:t>
            </a:r>
            <a:endParaRPr lang="en-IN" sz="2000" b="1" dirty="0" err="1" smtClean="0">
              <a:latin typeface="Segoe UI Light" pitchFamily="34" charset="0"/>
            </a:endParaRPr>
          </a:p>
        </p:txBody>
      </p:sp>
    </p:spTree>
    <p:extLst>
      <p:ext uri="{BB962C8B-B14F-4D97-AF65-F5344CB8AC3E}">
        <p14:creationId xmlns="" xmlns:p14="http://schemas.microsoft.com/office/powerpoint/2010/main" val="390526292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304801"/>
            <a:ext cx="8363938" cy="447558"/>
          </a:xfrm>
        </p:spPr>
        <p:txBody>
          <a:bodyPr/>
          <a:lstStyle/>
          <a:p>
            <a:r>
              <a:rPr lang="en-US" sz="3200" dirty="0" smtClean="0">
                <a:solidFill>
                  <a:srgbClr val="0064B1"/>
                </a:solidFill>
                <a:latin typeface="Garamond" pitchFamily="18" charset="0"/>
              </a:rPr>
              <a:t>Publications</a:t>
            </a:r>
            <a:endParaRPr lang="en-US" sz="3200" dirty="0">
              <a:latin typeface="Garamond" pitchFamily="18" charset="0"/>
            </a:endParaRPr>
          </a:p>
        </p:txBody>
      </p:sp>
      <p:sp>
        <p:nvSpPr>
          <p:cNvPr id="3" name="Text Placeholder 2"/>
          <p:cNvSpPr>
            <a:spLocks noGrp="1"/>
          </p:cNvSpPr>
          <p:nvPr>
            <p:ph type="body" sz="quarter" idx="10"/>
          </p:nvPr>
        </p:nvSpPr>
        <p:spPr>
          <a:xfrm>
            <a:off x="389436" y="1190490"/>
            <a:ext cx="8363938" cy="3631763"/>
          </a:xfrm>
        </p:spPr>
        <p:txBody>
          <a:bodyPr/>
          <a:lstStyle/>
          <a:p>
            <a:pPr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Querying Knowledge Graphs by Example Entity </a:t>
            </a:r>
            <a:r>
              <a:rPr lang="en-US" sz="2400" dirty="0" err="1" smtClean="0">
                <a:solidFill>
                  <a:schemeClr val="tx1"/>
                </a:solidFill>
                <a:latin typeface="Garamond" pitchFamily="18" charset="0"/>
              </a:rPr>
              <a:t>Tuples</a:t>
            </a:r>
            <a:r>
              <a:rPr lang="en-US" sz="2400" dirty="0" smtClean="0">
                <a:solidFill>
                  <a:schemeClr val="tx1"/>
                </a:solidFill>
                <a:latin typeface="Garamond" pitchFamily="18" charset="0"/>
              </a:rPr>
              <a:t>, </a:t>
            </a:r>
            <a:r>
              <a:rPr lang="en-US" sz="2400" dirty="0" err="1" smtClean="0">
                <a:solidFill>
                  <a:schemeClr val="tx1"/>
                </a:solidFill>
                <a:latin typeface="Garamond" pitchFamily="18" charset="0"/>
              </a:rPr>
              <a:t>Nandish</a:t>
            </a:r>
            <a:r>
              <a:rPr lang="en-US" sz="2400" dirty="0" smtClean="0">
                <a:solidFill>
                  <a:schemeClr val="tx1"/>
                </a:solidFill>
                <a:latin typeface="Garamond" pitchFamily="18" charset="0"/>
              </a:rPr>
              <a:t> </a:t>
            </a:r>
            <a:r>
              <a:rPr lang="en-US" sz="2400" dirty="0" err="1" smtClean="0">
                <a:solidFill>
                  <a:schemeClr val="tx1"/>
                </a:solidFill>
                <a:latin typeface="Garamond" pitchFamily="18" charset="0"/>
              </a:rPr>
              <a:t>Jayaram</a:t>
            </a:r>
            <a:r>
              <a:rPr lang="en-US" sz="2400" dirty="0" smtClean="0">
                <a:solidFill>
                  <a:schemeClr val="tx1"/>
                </a:solidFill>
                <a:latin typeface="Garamond" pitchFamily="18" charset="0"/>
              </a:rPr>
              <a:t>, </a:t>
            </a:r>
            <a:r>
              <a:rPr lang="en-US" sz="2400" dirty="0" err="1" smtClean="0">
                <a:solidFill>
                  <a:schemeClr val="tx1"/>
                </a:solidFill>
                <a:latin typeface="Garamond" pitchFamily="18" charset="0"/>
              </a:rPr>
              <a:t>Arijit</a:t>
            </a:r>
            <a:r>
              <a:rPr lang="en-US" sz="2400" dirty="0" smtClean="0">
                <a:solidFill>
                  <a:schemeClr val="tx1"/>
                </a:solidFill>
                <a:latin typeface="Garamond" pitchFamily="18" charset="0"/>
              </a:rPr>
              <a:t> Khan, </a:t>
            </a:r>
            <a:r>
              <a:rPr lang="en-US" sz="2400" dirty="0" err="1" smtClean="0">
                <a:solidFill>
                  <a:schemeClr val="tx1"/>
                </a:solidFill>
                <a:latin typeface="Garamond" pitchFamily="18" charset="0"/>
              </a:rPr>
              <a:t>Chengkai</a:t>
            </a:r>
            <a:r>
              <a:rPr lang="en-US" sz="2400" dirty="0" smtClean="0">
                <a:solidFill>
                  <a:schemeClr val="tx1"/>
                </a:solidFill>
                <a:latin typeface="Garamond" pitchFamily="18" charset="0"/>
              </a:rPr>
              <a:t> Li, </a:t>
            </a:r>
            <a:r>
              <a:rPr lang="en-US" sz="2400" dirty="0" err="1" smtClean="0">
                <a:solidFill>
                  <a:schemeClr val="tx1"/>
                </a:solidFill>
                <a:latin typeface="Garamond" pitchFamily="18" charset="0"/>
              </a:rPr>
              <a:t>Xifeng</a:t>
            </a:r>
            <a:r>
              <a:rPr lang="en-US" sz="2400" dirty="0" smtClean="0">
                <a:solidFill>
                  <a:schemeClr val="tx1"/>
                </a:solidFill>
                <a:latin typeface="Garamond" pitchFamily="18" charset="0"/>
              </a:rPr>
              <a:t> Yan, </a:t>
            </a:r>
            <a:r>
              <a:rPr lang="en-US" sz="2400" dirty="0" err="1" smtClean="0">
                <a:solidFill>
                  <a:schemeClr val="tx1"/>
                </a:solidFill>
                <a:latin typeface="Garamond" pitchFamily="18" charset="0"/>
              </a:rPr>
              <a:t>Ramez</a:t>
            </a:r>
            <a:r>
              <a:rPr lang="en-US" sz="2400" dirty="0" smtClean="0">
                <a:solidFill>
                  <a:schemeClr val="tx1"/>
                </a:solidFill>
                <a:latin typeface="Garamond" pitchFamily="18" charset="0"/>
              </a:rPr>
              <a:t> </a:t>
            </a:r>
            <a:r>
              <a:rPr lang="en-US" sz="2400" dirty="0" err="1" smtClean="0">
                <a:solidFill>
                  <a:schemeClr val="tx1"/>
                </a:solidFill>
                <a:latin typeface="Garamond" pitchFamily="18" charset="0"/>
              </a:rPr>
              <a:t>Elmasri</a:t>
            </a:r>
            <a:r>
              <a:rPr lang="en-US" sz="2400" dirty="0" smtClean="0">
                <a:solidFill>
                  <a:schemeClr val="tx1"/>
                </a:solidFill>
                <a:latin typeface="Garamond" pitchFamily="18" charset="0"/>
              </a:rPr>
              <a:t>, TKDE (to appear)</a:t>
            </a:r>
          </a:p>
          <a:p>
            <a:pPr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GQBE: Querying Knowledge Graphs by Example Entity </a:t>
            </a:r>
            <a:r>
              <a:rPr lang="en-US" sz="2400" dirty="0" err="1" smtClean="0">
                <a:solidFill>
                  <a:schemeClr val="tx1"/>
                </a:solidFill>
                <a:latin typeface="Garamond" pitchFamily="18" charset="0"/>
              </a:rPr>
              <a:t>Tuples</a:t>
            </a:r>
            <a:r>
              <a:rPr lang="en-US" sz="2400" dirty="0" smtClean="0">
                <a:solidFill>
                  <a:schemeClr val="tx1"/>
                </a:solidFill>
                <a:latin typeface="Garamond" pitchFamily="18" charset="0"/>
              </a:rPr>
              <a:t>, </a:t>
            </a:r>
            <a:r>
              <a:rPr lang="en-US" sz="2400" dirty="0" err="1" smtClean="0">
                <a:solidFill>
                  <a:schemeClr val="tx1"/>
                </a:solidFill>
                <a:latin typeface="Garamond" pitchFamily="18" charset="0"/>
              </a:rPr>
              <a:t>Nandish</a:t>
            </a:r>
            <a:r>
              <a:rPr lang="en-US" sz="2400" dirty="0" smtClean="0">
                <a:solidFill>
                  <a:schemeClr val="tx1"/>
                </a:solidFill>
                <a:latin typeface="Garamond" pitchFamily="18" charset="0"/>
              </a:rPr>
              <a:t> </a:t>
            </a:r>
            <a:r>
              <a:rPr lang="en-US" sz="2400" dirty="0" err="1" smtClean="0">
                <a:solidFill>
                  <a:schemeClr val="tx1"/>
                </a:solidFill>
                <a:latin typeface="Garamond" pitchFamily="18" charset="0"/>
              </a:rPr>
              <a:t>Jayaram</a:t>
            </a:r>
            <a:r>
              <a:rPr lang="en-US" sz="2400" dirty="0" smtClean="0">
                <a:solidFill>
                  <a:schemeClr val="tx1"/>
                </a:solidFill>
                <a:latin typeface="Garamond" pitchFamily="18" charset="0"/>
              </a:rPr>
              <a:t>, Mahesh Gupta, </a:t>
            </a:r>
            <a:r>
              <a:rPr lang="en-US" sz="2400" dirty="0" err="1" smtClean="0">
                <a:solidFill>
                  <a:schemeClr val="tx1"/>
                </a:solidFill>
                <a:latin typeface="Garamond" pitchFamily="18" charset="0"/>
              </a:rPr>
              <a:t>Arijit</a:t>
            </a:r>
            <a:r>
              <a:rPr lang="en-US" sz="2400" dirty="0" smtClean="0">
                <a:solidFill>
                  <a:schemeClr val="tx1"/>
                </a:solidFill>
                <a:latin typeface="Garamond" pitchFamily="18" charset="0"/>
              </a:rPr>
              <a:t> Khan, </a:t>
            </a:r>
            <a:r>
              <a:rPr lang="en-US" sz="2400" dirty="0" err="1" smtClean="0">
                <a:solidFill>
                  <a:schemeClr val="tx1"/>
                </a:solidFill>
                <a:latin typeface="Garamond" pitchFamily="18" charset="0"/>
              </a:rPr>
              <a:t>Chengkai</a:t>
            </a:r>
            <a:r>
              <a:rPr lang="en-US" sz="2400" dirty="0" smtClean="0">
                <a:solidFill>
                  <a:schemeClr val="tx1"/>
                </a:solidFill>
                <a:latin typeface="Garamond" pitchFamily="18" charset="0"/>
              </a:rPr>
              <a:t> Li, </a:t>
            </a:r>
            <a:r>
              <a:rPr lang="en-US" sz="2400" dirty="0" err="1" smtClean="0">
                <a:solidFill>
                  <a:schemeClr val="tx1"/>
                </a:solidFill>
                <a:latin typeface="Garamond" pitchFamily="18" charset="0"/>
              </a:rPr>
              <a:t>Xifeng</a:t>
            </a:r>
            <a:r>
              <a:rPr lang="en-US" sz="2400" dirty="0" smtClean="0">
                <a:solidFill>
                  <a:schemeClr val="tx1"/>
                </a:solidFill>
                <a:latin typeface="Garamond" pitchFamily="18" charset="0"/>
              </a:rPr>
              <a:t> Yan, </a:t>
            </a:r>
            <a:r>
              <a:rPr lang="en-US" sz="2400" dirty="0" err="1" smtClean="0">
                <a:solidFill>
                  <a:schemeClr val="tx1"/>
                </a:solidFill>
                <a:latin typeface="Garamond" pitchFamily="18" charset="0"/>
              </a:rPr>
              <a:t>Ramez</a:t>
            </a:r>
            <a:r>
              <a:rPr lang="en-US" sz="2400" dirty="0" smtClean="0">
                <a:solidFill>
                  <a:schemeClr val="tx1"/>
                </a:solidFill>
                <a:latin typeface="Garamond" pitchFamily="18" charset="0"/>
              </a:rPr>
              <a:t> </a:t>
            </a:r>
            <a:r>
              <a:rPr lang="en-US" sz="2400" dirty="0" err="1" smtClean="0">
                <a:solidFill>
                  <a:schemeClr val="tx1"/>
                </a:solidFill>
                <a:latin typeface="Garamond" pitchFamily="18" charset="0"/>
              </a:rPr>
              <a:t>Elmasri</a:t>
            </a:r>
            <a:r>
              <a:rPr lang="en-US" sz="2400" dirty="0" smtClean="0">
                <a:solidFill>
                  <a:schemeClr val="tx1"/>
                </a:solidFill>
                <a:latin typeface="Garamond" pitchFamily="18" charset="0"/>
              </a:rPr>
              <a:t>, ICDE’ 14, Demonstration description</a:t>
            </a:r>
          </a:p>
          <a:p>
            <a:pPr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Towards a Query-by-Example System for Knowledge Graphs, </a:t>
            </a:r>
            <a:r>
              <a:rPr lang="en-US" sz="2400" dirty="0" err="1" smtClean="0">
                <a:solidFill>
                  <a:schemeClr val="tx1"/>
                </a:solidFill>
                <a:latin typeface="Garamond" pitchFamily="18" charset="0"/>
              </a:rPr>
              <a:t>Nandish</a:t>
            </a:r>
            <a:r>
              <a:rPr lang="en-US" sz="2400" dirty="0" smtClean="0">
                <a:solidFill>
                  <a:schemeClr val="tx1"/>
                </a:solidFill>
                <a:latin typeface="Garamond" pitchFamily="18" charset="0"/>
              </a:rPr>
              <a:t> </a:t>
            </a:r>
            <a:r>
              <a:rPr lang="en-US" sz="2400" dirty="0" err="1" smtClean="0">
                <a:solidFill>
                  <a:schemeClr val="tx1"/>
                </a:solidFill>
                <a:latin typeface="Garamond" pitchFamily="18" charset="0"/>
              </a:rPr>
              <a:t>Jayaram</a:t>
            </a:r>
            <a:r>
              <a:rPr lang="en-US" sz="2400" dirty="0" smtClean="0">
                <a:solidFill>
                  <a:schemeClr val="tx1"/>
                </a:solidFill>
                <a:latin typeface="Garamond" pitchFamily="18" charset="0"/>
              </a:rPr>
              <a:t>, </a:t>
            </a:r>
            <a:r>
              <a:rPr lang="en-US" sz="2400" dirty="0" err="1" smtClean="0">
                <a:solidFill>
                  <a:schemeClr val="tx1"/>
                </a:solidFill>
                <a:latin typeface="Garamond" pitchFamily="18" charset="0"/>
              </a:rPr>
              <a:t>Arijit</a:t>
            </a:r>
            <a:r>
              <a:rPr lang="en-US" sz="2400" dirty="0" smtClean="0">
                <a:solidFill>
                  <a:schemeClr val="tx1"/>
                </a:solidFill>
                <a:latin typeface="Garamond" pitchFamily="18" charset="0"/>
              </a:rPr>
              <a:t> Khan, </a:t>
            </a:r>
            <a:r>
              <a:rPr lang="en-US" sz="2400" dirty="0" err="1" smtClean="0">
                <a:solidFill>
                  <a:schemeClr val="tx1"/>
                </a:solidFill>
                <a:latin typeface="Garamond" pitchFamily="18" charset="0"/>
              </a:rPr>
              <a:t>Chengkai</a:t>
            </a:r>
            <a:r>
              <a:rPr lang="en-US" sz="2400" dirty="0" smtClean="0">
                <a:solidFill>
                  <a:schemeClr val="tx1"/>
                </a:solidFill>
                <a:latin typeface="Garamond" pitchFamily="18" charset="0"/>
              </a:rPr>
              <a:t> Li, </a:t>
            </a:r>
            <a:r>
              <a:rPr lang="en-US" sz="2400" dirty="0" err="1" smtClean="0">
                <a:solidFill>
                  <a:schemeClr val="tx1"/>
                </a:solidFill>
                <a:latin typeface="Garamond" pitchFamily="18" charset="0"/>
              </a:rPr>
              <a:t>Xifeng</a:t>
            </a:r>
            <a:r>
              <a:rPr lang="en-US" sz="2400" dirty="0" smtClean="0">
                <a:solidFill>
                  <a:schemeClr val="tx1"/>
                </a:solidFill>
                <a:latin typeface="Garamond" pitchFamily="18" charset="0"/>
              </a:rPr>
              <a:t> Yan, </a:t>
            </a:r>
            <a:r>
              <a:rPr lang="en-US" sz="2400" dirty="0" err="1" smtClean="0">
                <a:solidFill>
                  <a:schemeClr val="tx1"/>
                </a:solidFill>
                <a:latin typeface="Garamond" pitchFamily="18" charset="0"/>
              </a:rPr>
              <a:t>Ramez</a:t>
            </a:r>
            <a:r>
              <a:rPr lang="en-US" sz="2400" dirty="0" smtClean="0">
                <a:solidFill>
                  <a:schemeClr val="tx1"/>
                </a:solidFill>
                <a:latin typeface="Garamond" pitchFamily="18" charset="0"/>
              </a:rPr>
              <a:t> </a:t>
            </a:r>
            <a:r>
              <a:rPr lang="en-US" sz="2400" dirty="0" err="1" smtClean="0">
                <a:solidFill>
                  <a:schemeClr val="tx1"/>
                </a:solidFill>
                <a:latin typeface="Garamond" pitchFamily="18" charset="0"/>
              </a:rPr>
              <a:t>Elmasri</a:t>
            </a:r>
            <a:r>
              <a:rPr lang="en-US" sz="2400" dirty="0" smtClean="0">
                <a:solidFill>
                  <a:schemeClr val="tx1"/>
                </a:solidFill>
                <a:latin typeface="Garamond" pitchFamily="18" charset="0"/>
              </a:rPr>
              <a:t>, GRADES’ 14</a:t>
            </a:r>
          </a:p>
        </p:txBody>
      </p:sp>
      <p:sp>
        <p:nvSpPr>
          <p:cNvPr id="5" name="TextBox 4"/>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26</a:t>
            </a:r>
            <a:endParaRPr lang="en-IN" sz="2000" b="1" dirty="0" err="1" smtClean="0">
              <a:latin typeface="Segoe UI Light" pitchFamily="34" charset="0"/>
            </a:endParaRPr>
          </a:p>
        </p:txBody>
      </p:sp>
    </p:spTree>
    <p:extLst>
      <p:ext uri="{BB962C8B-B14F-4D97-AF65-F5344CB8AC3E}">
        <p14:creationId xmlns="" xmlns:p14="http://schemas.microsoft.com/office/powerpoint/2010/main" val="30928321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b="1" dirty="0" smtClean="0">
                <a:solidFill>
                  <a:srgbClr val="0064B1"/>
                </a:solidFill>
                <a:latin typeface="Garamond" pitchFamily="18" charset="0"/>
              </a:rPr>
              <a:t>Orion Demonstration at VLDB 2015</a:t>
            </a:r>
            <a:endParaRPr lang="en-US" sz="3200" b="1" dirty="0">
              <a:latin typeface="Garamond" pitchFamily="18" charset="0"/>
            </a:endParaRPr>
          </a:p>
        </p:txBody>
      </p:sp>
      <p:sp>
        <p:nvSpPr>
          <p:cNvPr id="3" name="Text Placeholder 2"/>
          <p:cNvSpPr>
            <a:spLocks noGrp="1"/>
          </p:cNvSpPr>
          <p:nvPr>
            <p:ph type="body" sz="quarter" idx="10"/>
          </p:nvPr>
        </p:nvSpPr>
        <p:spPr>
          <a:xfrm>
            <a:off x="389436" y="1101590"/>
            <a:ext cx="8363938" cy="2923877"/>
          </a:xfrm>
        </p:spPr>
        <p:txBody>
          <a:bodyPr/>
          <a:lstStyle/>
          <a:p>
            <a:pPr algn="just">
              <a:lnSpc>
                <a:spcPct val="100000"/>
              </a:lnSpc>
              <a:spcBef>
                <a:spcPts val="600"/>
              </a:spcBef>
              <a:spcAft>
                <a:spcPts val="600"/>
              </a:spcAft>
              <a:buFont typeface="Wingdings" panose="05000000000000000000" pitchFamily="2" charset="2"/>
              <a:buChar char="Ø"/>
            </a:pPr>
            <a:r>
              <a:rPr lang="en-US" b="1" dirty="0" smtClean="0">
                <a:solidFill>
                  <a:srgbClr val="F58026"/>
                </a:solidFill>
                <a:latin typeface="Garamond" pitchFamily="18" charset="0"/>
              </a:rPr>
              <a:t>Demo Session 3 (Kona 4)</a:t>
            </a:r>
            <a:endParaRPr lang="en-US" b="1" dirty="0">
              <a:solidFill>
                <a:srgbClr val="F58026"/>
              </a:solidFill>
              <a:latin typeface="Garamond" pitchFamily="18" charset="0"/>
            </a:endParaRPr>
          </a:p>
          <a:p>
            <a:pPr algn="just">
              <a:lnSpc>
                <a:spcPct val="100000"/>
              </a:lnSpc>
              <a:spcBef>
                <a:spcPts val="600"/>
              </a:spcBef>
              <a:spcAft>
                <a:spcPts val="600"/>
              </a:spcAft>
              <a:buFont typeface="Wingdings" panose="05000000000000000000" pitchFamily="2" charset="2"/>
              <a:buChar char="Ø"/>
            </a:pPr>
            <a:r>
              <a:rPr lang="en-US" dirty="0">
                <a:solidFill>
                  <a:srgbClr val="F58026"/>
                </a:solidFill>
                <a:latin typeface="Garamond" pitchFamily="18" charset="0"/>
              </a:rPr>
              <a:t>VIIQ: Auto-Suggestion Enabled Visual Interface for Interactive Graph Query </a:t>
            </a:r>
            <a:r>
              <a:rPr lang="en-US" dirty="0" smtClean="0">
                <a:solidFill>
                  <a:srgbClr val="F58026"/>
                </a:solidFill>
                <a:latin typeface="Garamond" pitchFamily="18" charset="0"/>
              </a:rPr>
              <a:t>Formulation</a:t>
            </a:r>
          </a:p>
          <a:p>
            <a:pPr algn="just">
              <a:lnSpc>
                <a:spcPct val="100000"/>
              </a:lnSpc>
              <a:spcBef>
                <a:spcPts val="600"/>
              </a:spcBef>
              <a:spcAft>
                <a:spcPts val="600"/>
              </a:spcAft>
              <a:buNone/>
            </a:pPr>
            <a:r>
              <a:rPr lang="en-US" dirty="0" smtClean="0">
                <a:solidFill>
                  <a:schemeClr val="tx1"/>
                </a:solidFill>
                <a:latin typeface="Garamond" pitchFamily="18" charset="0"/>
              </a:rPr>
              <a:t>September 3</a:t>
            </a:r>
            <a:r>
              <a:rPr lang="en-US" baseline="30000" dirty="0" smtClean="0">
                <a:solidFill>
                  <a:schemeClr val="tx1"/>
                </a:solidFill>
                <a:latin typeface="Garamond" pitchFamily="18" charset="0"/>
              </a:rPr>
              <a:t>rd</a:t>
            </a:r>
            <a:r>
              <a:rPr lang="en-US" dirty="0" smtClean="0">
                <a:solidFill>
                  <a:schemeClr val="tx1"/>
                </a:solidFill>
                <a:latin typeface="Garamond" pitchFamily="18" charset="0"/>
              </a:rPr>
              <a:t>, Wednesday (</a:t>
            </a:r>
            <a:r>
              <a:rPr lang="en-US" sz="3200" dirty="0" smtClean="0">
                <a:solidFill>
                  <a:schemeClr val="tx1"/>
                </a:solidFill>
                <a:latin typeface="Garamond" pitchFamily="18" charset="0"/>
              </a:rPr>
              <a:t>10:30 am to 12:00 pm)</a:t>
            </a:r>
          </a:p>
          <a:p>
            <a:pPr algn="just">
              <a:lnSpc>
                <a:spcPct val="100000"/>
              </a:lnSpc>
              <a:spcBef>
                <a:spcPts val="600"/>
              </a:spcBef>
              <a:spcAft>
                <a:spcPts val="600"/>
              </a:spcAft>
              <a:buNone/>
            </a:pPr>
            <a:r>
              <a:rPr lang="en-US" dirty="0" smtClean="0">
                <a:solidFill>
                  <a:schemeClr val="tx1"/>
                </a:solidFill>
                <a:latin typeface="Garamond" pitchFamily="18" charset="0"/>
              </a:rPr>
              <a:t>September 4</a:t>
            </a:r>
            <a:r>
              <a:rPr lang="en-US" baseline="30000" dirty="0" smtClean="0">
                <a:solidFill>
                  <a:schemeClr val="tx1"/>
                </a:solidFill>
                <a:latin typeface="Garamond" pitchFamily="18" charset="0"/>
              </a:rPr>
              <a:t>th</a:t>
            </a:r>
            <a:r>
              <a:rPr lang="en-US" dirty="0" smtClean="0">
                <a:solidFill>
                  <a:schemeClr val="tx1"/>
                </a:solidFill>
                <a:latin typeface="Garamond" pitchFamily="18" charset="0"/>
              </a:rPr>
              <a:t>, Thursday (</a:t>
            </a:r>
            <a:r>
              <a:rPr lang="en-US" sz="3200" dirty="0" smtClean="0">
                <a:solidFill>
                  <a:schemeClr val="tx1"/>
                </a:solidFill>
                <a:latin typeface="Garamond" pitchFamily="18" charset="0"/>
              </a:rPr>
              <a:t>3:30 pm to 5:00 pm)</a:t>
            </a:r>
            <a:endParaRPr lang="en-US" sz="3200" dirty="0">
              <a:solidFill>
                <a:schemeClr val="tx1"/>
              </a:solidFill>
              <a:latin typeface="Garamond" pitchFamily="18" charset="0"/>
            </a:endParaRPr>
          </a:p>
        </p:txBody>
      </p:sp>
      <p:sp>
        <p:nvSpPr>
          <p:cNvPr id="5" name="TextBox 4"/>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27</a:t>
            </a:r>
            <a:endParaRPr lang="en-IN" sz="2000" b="1" dirty="0" err="1" smtClean="0">
              <a:latin typeface="Segoe UI Light" pitchFamily="34" charset="0"/>
            </a:endParaRPr>
          </a:p>
        </p:txBody>
      </p:sp>
    </p:spTree>
    <p:extLst>
      <p:ext uri="{BB962C8B-B14F-4D97-AF65-F5344CB8AC3E}">
        <p14:creationId xmlns="" xmlns:p14="http://schemas.microsoft.com/office/powerpoint/2010/main" val="199181442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4294967295"/>
          </p:nvPr>
        </p:nvSpPr>
        <p:spPr>
          <a:xfrm>
            <a:off x="966652" y="2574834"/>
            <a:ext cx="7276012" cy="1797415"/>
          </a:xfrm>
        </p:spPr>
        <p:txBody>
          <a:bodyPr/>
          <a:lstStyle/>
          <a:p>
            <a:pPr marL="0" indent="0" algn="ctr">
              <a:buNone/>
            </a:pPr>
            <a:r>
              <a:rPr lang="en-US" dirty="0" smtClean="0">
                <a:solidFill>
                  <a:schemeClr val="accent3"/>
                </a:solidFill>
              </a:rPr>
              <a:t>Thank You!</a:t>
            </a:r>
          </a:p>
          <a:p>
            <a:pPr marL="0" indent="0" algn="ctr">
              <a:buNone/>
            </a:pPr>
            <a:r>
              <a:rPr lang="en-US" sz="2400" dirty="0" smtClean="0">
                <a:solidFill>
                  <a:schemeClr val="accent3"/>
                </a:solidFill>
                <a:hlinkClick r:id="rId2"/>
              </a:rPr>
              <a:t>nandish.jayaram@mavs.uta.edu</a:t>
            </a:r>
            <a:endParaRPr lang="en-US" sz="2400" dirty="0" smtClean="0">
              <a:solidFill>
                <a:schemeClr val="accent3"/>
              </a:solidFill>
            </a:endParaRPr>
          </a:p>
          <a:p>
            <a:pPr marL="0" indent="0" algn="ctr">
              <a:buNone/>
            </a:pPr>
            <a:r>
              <a:rPr lang="en-US" sz="2400" dirty="0" smtClean="0">
                <a:solidFill>
                  <a:schemeClr val="accent3"/>
                </a:solidFill>
              </a:rPr>
              <a:t>https://sites.google.com/site/jnandish</a:t>
            </a:r>
            <a:endParaRPr lang="en-US" sz="2400" dirty="0">
              <a:solidFill>
                <a:schemeClr val="accent3"/>
              </a:solidFill>
            </a:endParaRPr>
          </a:p>
          <a:p>
            <a:pPr marL="0" indent="0" algn="ctr">
              <a:buNone/>
            </a:pPr>
            <a:endParaRPr lang="en-US" dirty="0" smtClean="0">
              <a:solidFill>
                <a:schemeClr val="accent3"/>
              </a:solidFill>
            </a:endParaRPr>
          </a:p>
        </p:txBody>
      </p:sp>
    </p:spTree>
    <p:extLst>
      <p:ext uri="{BB962C8B-B14F-4D97-AF65-F5344CB8AC3E}">
        <p14:creationId xmlns="" xmlns:p14="http://schemas.microsoft.com/office/powerpoint/2010/main" val="218360610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Multiple Example Tuples</a:t>
            </a:r>
            <a:endParaRPr lang="en-US" sz="3200" dirty="0">
              <a:solidFill>
                <a:srgbClr val="0064B1"/>
              </a:solidFill>
              <a:latin typeface="Garamond" pitchFamily="18" charset="0"/>
            </a:endParaRPr>
          </a:p>
        </p:txBody>
      </p:sp>
      <p:sp>
        <p:nvSpPr>
          <p:cNvPr id="4" name="AutoShape 4" descr="Inline image 1"/>
          <p:cNvSpPr>
            <a:spLocks noChangeAspect="1" noChangeArrowheads="1"/>
          </p:cNvSpPr>
          <p:nvPr/>
        </p:nvSpPr>
        <p:spPr bwMode="auto">
          <a:xfrm>
            <a:off x="155575" y="-144461"/>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descr="C:\Users\nandish\Project\svnCode\DISSERTATION\nandish-dissertation\phd-workshop-vldb\slides\multiTuple.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971675" y="958516"/>
            <a:ext cx="5624513" cy="5591709"/>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24</a:t>
            </a:r>
            <a:endParaRPr lang="en-IN" sz="2000" b="1" dirty="0" err="1" smtClean="0">
              <a:latin typeface="Segoe UI Light" pitchFamily="34" charset="0"/>
            </a:endParaRPr>
          </a:p>
        </p:txBody>
      </p:sp>
    </p:spTree>
    <p:extLst>
      <p:ext uri="{BB962C8B-B14F-4D97-AF65-F5344CB8AC3E}">
        <p14:creationId xmlns="" xmlns:p14="http://schemas.microsoft.com/office/powerpoint/2010/main" val="1302770940"/>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3333" y="143463"/>
            <a:ext cx="8364538" cy="443198"/>
          </a:xfrm>
        </p:spPr>
        <p:txBody>
          <a:bodyPr/>
          <a:lstStyle/>
          <a:p>
            <a:r>
              <a:rPr lang="en-US" sz="3200" dirty="0" smtClean="0">
                <a:solidFill>
                  <a:srgbClr val="0064B1"/>
                </a:solidFill>
              </a:rPr>
              <a:t>Large Heterogeneous Graphs</a:t>
            </a:r>
            <a:endParaRPr lang="en-US" sz="3200" dirty="0">
              <a:solidFill>
                <a:srgbClr val="0064B1"/>
              </a:solidFill>
            </a:endParaRPr>
          </a:p>
        </p:txBody>
      </p:sp>
      <p:pic>
        <p:nvPicPr>
          <p:cNvPr id="3" name="Picture 2"/>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1699592" y="1818156"/>
            <a:ext cx="4989444" cy="3414525"/>
          </a:xfrm>
          <a:prstGeom prst="rect">
            <a:avLst/>
          </a:prstGeom>
        </p:spPr>
      </p:pic>
      <p:cxnSp>
        <p:nvCxnSpPr>
          <p:cNvPr id="8" name="Straight Arrow Connector 7"/>
          <p:cNvCxnSpPr/>
          <p:nvPr/>
        </p:nvCxnSpPr>
        <p:spPr>
          <a:xfrm flipH="1" flipV="1">
            <a:off x="6090052" y="2830277"/>
            <a:ext cx="1143000" cy="262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6477678" y="3638011"/>
            <a:ext cx="914400" cy="406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350486" y="2921329"/>
            <a:ext cx="762000" cy="369332"/>
          </a:xfrm>
          <a:prstGeom prst="rect">
            <a:avLst/>
          </a:prstGeom>
          <a:noFill/>
        </p:spPr>
        <p:txBody>
          <a:bodyPr wrap="square" lIns="0" tIns="0" rIns="0" bIns="0" rtlCol="0">
            <a:spAutoFit/>
          </a:bodyPr>
          <a:lstStyle/>
          <a:p>
            <a:r>
              <a:rPr lang="en-US" sz="2400" dirty="0" smtClean="0">
                <a:latin typeface="Garamond" pitchFamily="18" charset="0"/>
              </a:rPr>
              <a:t>Entity</a:t>
            </a:r>
          </a:p>
        </p:txBody>
      </p:sp>
      <p:sp>
        <p:nvSpPr>
          <p:cNvPr id="12" name="TextBox 11"/>
          <p:cNvSpPr txBox="1"/>
          <p:nvPr/>
        </p:nvSpPr>
        <p:spPr>
          <a:xfrm>
            <a:off x="7348353" y="4034908"/>
            <a:ext cx="1617662" cy="369332"/>
          </a:xfrm>
          <a:prstGeom prst="rect">
            <a:avLst/>
          </a:prstGeom>
          <a:noFill/>
        </p:spPr>
        <p:txBody>
          <a:bodyPr wrap="square" lIns="0" tIns="0" rIns="0" bIns="0" rtlCol="0">
            <a:spAutoFit/>
          </a:bodyPr>
          <a:lstStyle/>
          <a:p>
            <a:r>
              <a:rPr lang="en-US" sz="2400" dirty="0" smtClean="0">
                <a:latin typeface="Garamond" pitchFamily="18" charset="0"/>
              </a:rPr>
              <a:t>Relationship</a:t>
            </a:r>
          </a:p>
        </p:txBody>
      </p:sp>
      <p:sp>
        <p:nvSpPr>
          <p:cNvPr id="13" name="TextBox 12"/>
          <p:cNvSpPr txBox="1"/>
          <p:nvPr/>
        </p:nvSpPr>
        <p:spPr>
          <a:xfrm>
            <a:off x="423337" y="967006"/>
            <a:ext cx="7941205" cy="738664"/>
          </a:xfrm>
          <a:prstGeom prst="rect">
            <a:avLst/>
          </a:prstGeom>
          <a:noFill/>
        </p:spPr>
        <p:txBody>
          <a:bodyPr wrap="square" lIns="0" tIns="0" rIns="0" bIns="0" rtlCol="0">
            <a:spAutoFit/>
          </a:bodyPr>
          <a:lstStyle/>
          <a:p>
            <a:pPr algn="just"/>
            <a:r>
              <a:rPr lang="en-US" sz="2400" dirty="0" smtClean="0">
                <a:latin typeface="Garamond" pitchFamily="18" charset="0"/>
              </a:rPr>
              <a:t>Large, complex and schema-less graphs capturing millions of entities and relationships between them!</a:t>
            </a:r>
          </a:p>
        </p:txBody>
      </p:sp>
      <p:sp>
        <p:nvSpPr>
          <p:cNvPr id="14" name="TextBox 13"/>
          <p:cNvSpPr txBox="1"/>
          <p:nvPr/>
        </p:nvSpPr>
        <p:spPr>
          <a:xfrm>
            <a:off x="1854200" y="5190440"/>
            <a:ext cx="5565503" cy="1477328"/>
          </a:xfrm>
          <a:prstGeom prst="rect">
            <a:avLst/>
          </a:prstGeom>
          <a:noFill/>
        </p:spPr>
        <p:txBody>
          <a:bodyPr wrap="square" lIns="0" tIns="0" rIns="0" bIns="0" rtlCol="0">
            <a:spAutoFit/>
          </a:bodyPr>
          <a:lstStyle/>
          <a:p>
            <a:r>
              <a:rPr lang="en-US" sz="2400" dirty="0" smtClean="0">
                <a:solidFill>
                  <a:schemeClr val="accent3"/>
                </a:solidFill>
                <a:latin typeface="Garamond" pitchFamily="18" charset="0"/>
              </a:rPr>
              <a:t>Linking Open Data </a:t>
            </a:r>
            <a:r>
              <a:rPr lang="en-US" sz="2400" dirty="0" smtClean="0">
                <a:gradFill>
                  <a:gsLst>
                    <a:gs pos="0">
                      <a:schemeClr val="tx1">
                        <a:lumMod val="75000"/>
                        <a:lumOff val="25000"/>
                      </a:schemeClr>
                    </a:gs>
                    <a:gs pos="80000">
                      <a:schemeClr val="tx1">
                        <a:lumMod val="65000"/>
                        <a:lumOff val="35000"/>
                      </a:schemeClr>
                    </a:gs>
                  </a:gsLst>
                  <a:lin ang="16200000" scaled="0"/>
                </a:gradFill>
                <a:latin typeface="Garamond" pitchFamily="18" charset="0"/>
              </a:rPr>
              <a:t>: </a:t>
            </a:r>
            <a:r>
              <a:rPr lang="en-US" sz="2400" dirty="0" smtClean="0">
                <a:latin typeface="Garamond" pitchFamily="18" charset="0"/>
              </a:rPr>
              <a:t>52 billion RDF triples</a:t>
            </a:r>
          </a:p>
          <a:p>
            <a:r>
              <a:rPr lang="en-US" sz="2400" dirty="0" smtClean="0">
                <a:solidFill>
                  <a:schemeClr val="accent3"/>
                </a:solidFill>
                <a:latin typeface="Garamond" pitchFamily="18" charset="0"/>
              </a:rPr>
              <a:t>Freebase</a:t>
            </a:r>
            <a:r>
              <a:rPr lang="en-US" sz="2400" dirty="0" smtClean="0">
                <a:gradFill>
                  <a:gsLst>
                    <a:gs pos="0">
                      <a:schemeClr val="tx1">
                        <a:lumMod val="75000"/>
                        <a:lumOff val="25000"/>
                      </a:schemeClr>
                    </a:gs>
                    <a:gs pos="80000">
                      <a:schemeClr val="tx1">
                        <a:lumMod val="65000"/>
                        <a:lumOff val="35000"/>
                      </a:schemeClr>
                    </a:gs>
                  </a:gsLst>
                  <a:lin ang="16200000" scaled="0"/>
                </a:gradFill>
                <a:latin typeface="Garamond" pitchFamily="18" charset="0"/>
              </a:rPr>
              <a:t> : </a:t>
            </a:r>
            <a:r>
              <a:rPr lang="en-US" sz="2400" dirty="0" smtClean="0">
                <a:latin typeface="Garamond" pitchFamily="18" charset="0"/>
              </a:rPr>
              <a:t>1.8 billion triples</a:t>
            </a:r>
          </a:p>
          <a:p>
            <a:r>
              <a:rPr lang="en-US" sz="2400" dirty="0" err="1" smtClean="0">
                <a:solidFill>
                  <a:schemeClr val="accent3"/>
                </a:solidFill>
                <a:latin typeface="Garamond" pitchFamily="18" charset="0"/>
              </a:rPr>
              <a:t>DBpedia</a:t>
            </a:r>
            <a:r>
              <a:rPr lang="en-US" sz="2400" dirty="0" smtClean="0">
                <a:solidFill>
                  <a:schemeClr val="accent3"/>
                </a:solidFill>
                <a:latin typeface="Garamond" pitchFamily="18" charset="0"/>
              </a:rPr>
              <a:t> </a:t>
            </a:r>
            <a:r>
              <a:rPr lang="en-US" sz="2400" dirty="0" smtClean="0">
                <a:gradFill>
                  <a:gsLst>
                    <a:gs pos="0">
                      <a:schemeClr val="tx1">
                        <a:lumMod val="75000"/>
                        <a:lumOff val="25000"/>
                      </a:schemeClr>
                    </a:gs>
                    <a:gs pos="80000">
                      <a:schemeClr val="tx1">
                        <a:lumMod val="65000"/>
                        <a:lumOff val="35000"/>
                      </a:schemeClr>
                    </a:gs>
                  </a:gsLst>
                  <a:lin ang="16200000" scaled="0"/>
                </a:gradFill>
                <a:latin typeface="Garamond" pitchFamily="18" charset="0"/>
              </a:rPr>
              <a:t>: </a:t>
            </a:r>
            <a:r>
              <a:rPr lang="en-US" sz="2400" dirty="0" smtClean="0">
                <a:latin typeface="Garamond" pitchFamily="18" charset="0"/>
              </a:rPr>
              <a:t>470 million triples</a:t>
            </a:r>
          </a:p>
          <a:p>
            <a:r>
              <a:rPr lang="en-US" sz="2400" dirty="0" err="1" smtClean="0">
                <a:solidFill>
                  <a:schemeClr val="accent3"/>
                </a:solidFill>
                <a:latin typeface="Garamond" pitchFamily="18" charset="0"/>
              </a:rPr>
              <a:t>Yago</a:t>
            </a:r>
            <a:r>
              <a:rPr lang="en-US" sz="2400" dirty="0" smtClean="0">
                <a:solidFill>
                  <a:schemeClr val="accent3"/>
                </a:solidFill>
                <a:latin typeface="Garamond" pitchFamily="18" charset="0"/>
              </a:rPr>
              <a:t> </a:t>
            </a:r>
            <a:r>
              <a:rPr lang="en-US" sz="2400" dirty="0" smtClean="0">
                <a:gradFill>
                  <a:gsLst>
                    <a:gs pos="0">
                      <a:schemeClr val="tx1">
                        <a:lumMod val="75000"/>
                        <a:lumOff val="25000"/>
                      </a:schemeClr>
                    </a:gs>
                    <a:gs pos="80000">
                      <a:schemeClr val="tx1">
                        <a:lumMod val="65000"/>
                        <a:lumOff val="35000"/>
                      </a:schemeClr>
                    </a:gs>
                  </a:gsLst>
                  <a:lin ang="16200000" scaled="0"/>
                </a:gradFill>
                <a:latin typeface="Garamond" pitchFamily="18" charset="0"/>
              </a:rPr>
              <a:t>: </a:t>
            </a:r>
            <a:r>
              <a:rPr lang="en-US" sz="2400" dirty="0" smtClean="0">
                <a:latin typeface="Garamond" pitchFamily="18" charset="0"/>
              </a:rPr>
              <a:t>120 million triples</a:t>
            </a:r>
          </a:p>
        </p:txBody>
      </p:sp>
      <p:sp>
        <p:nvSpPr>
          <p:cNvPr id="16" name="TextBox 15"/>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3</a:t>
            </a:r>
            <a:endParaRPr lang="en-IN" sz="2000" b="1" dirty="0" err="1" smtClean="0">
              <a:latin typeface="Segoe UI Light" pitchFamily="34" charset="0"/>
            </a:endParaRPr>
          </a:p>
        </p:txBody>
      </p:sp>
    </p:spTree>
    <p:custDataLst>
      <p:tags r:id="rId1"/>
    </p:custDataLst>
    <p:extLst>
      <p:ext uri="{BB962C8B-B14F-4D97-AF65-F5344CB8AC3E}">
        <p14:creationId xmlns="" xmlns:p14="http://schemas.microsoft.com/office/powerpoint/2010/main" val="242104713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a:solidFill>
                  <a:srgbClr val="0064B1"/>
                </a:solidFill>
                <a:latin typeface="Garamond" pitchFamily="18" charset="0"/>
              </a:rPr>
              <a:t>Experiments: Efficiency </a:t>
            </a:r>
            <a:r>
              <a:rPr lang="en-US" sz="3200" dirty="0" smtClean="0">
                <a:solidFill>
                  <a:srgbClr val="0064B1"/>
                </a:solidFill>
                <a:latin typeface="Garamond" pitchFamily="18" charset="0"/>
              </a:rPr>
              <a:t>Results</a:t>
            </a:r>
            <a:endParaRPr lang="en-US" sz="3200" dirty="0">
              <a:solidFill>
                <a:srgbClr val="0064B1"/>
              </a:solidFill>
              <a:latin typeface="Garamond" pitchFamily="18" charset="0"/>
            </a:endParaRPr>
          </a:p>
        </p:txBody>
      </p:sp>
      <p:sp>
        <p:nvSpPr>
          <p:cNvPr id="3" name="Text Placeholder 2"/>
          <p:cNvSpPr>
            <a:spLocks noGrp="1"/>
          </p:cNvSpPr>
          <p:nvPr>
            <p:ph type="body" sz="quarter" idx="10"/>
          </p:nvPr>
        </p:nvSpPr>
        <p:spPr>
          <a:xfrm>
            <a:off x="389436" y="1103243"/>
            <a:ext cx="8363938" cy="443198"/>
          </a:xfrm>
        </p:spPr>
        <p:txBody>
          <a:bodyPr/>
          <a:lstStyle/>
          <a:p>
            <a:r>
              <a:rPr lang="en-US" dirty="0" smtClean="0">
                <a:solidFill>
                  <a:srgbClr val="F58026"/>
                </a:solidFill>
                <a:latin typeface="Garamond" pitchFamily="18" charset="0"/>
              </a:rPr>
              <a:t>Single Query Execution Times (in seconds)</a:t>
            </a:r>
            <a:endParaRPr lang="en-US" dirty="0">
              <a:solidFill>
                <a:srgbClr val="F58026"/>
              </a:solidFill>
              <a:latin typeface="Garamond" pitchFamily="18" charset="0"/>
            </a:endParaRPr>
          </a:p>
        </p:txBody>
      </p:sp>
      <p:graphicFrame>
        <p:nvGraphicFramePr>
          <p:cNvPr id="5" name="Chart 4"/>
          <p:cNvGraphicFramePr>
            <a:graphicFrameLocks/>
          </p:cNvGraphicFramePr>
          <p:nvPr>
            <p:extLst>
              <p:ext uri="{D42A27DB-BD31-4B8C-83A1-F6EECF244321}">
                <p14:modId xmlns="" xmlns:p14="http://schemas.microsoft.com/office/powerpoint/2010/main" val="3683624333"/>
              </p:ext>
            </p:extLst>
          </p:nvPr>
        </p:nvGraphicFramePr>
        <p:xfrm>
          <a:off x="834891" y="1819275"/>
          <a:ext cx="7199451" cy="3547856"/>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27</a:t>
            </a:r>
            <a:endParaRPr lang="en-IN" sz="2000" b="1" dirty="0" err="1" smtClean="0">
              <a:latin typeface="Segoe UI Light" pitchFamily="34" charset="0"/>
            </a:endParaRPr>
          </a:p>
        </p:txBody>
      </p:sp>
    </p:spTree>
    <p:extLst>
      <p:ext uri="{BB962C8B-B14F-4D97-AF65-F5344CB8AC3E}">
        <p14:creationId xmlns="" xmlns:p14="http://schemas.microsoft.com/office/powerpoint/2010/main" val="421166842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097" y="2881532"/>
            <a:ext cx="8374765" cy="447558"/>
          </a:xfrm>
        </p:spPr>
        <p:txBody>
          <a:bodyPr/>
          <a:lstStyle/>
          <a:p>
            <a:pPr algn="ctr"/>
            <a:r>
              <a:rPr lang="en-US" sz="3200" dirty="0" smtClean="0">
                <a:solidFill>
                  <a:srgbClr val="0064B1"/>
                </a:solidFill>
                <a:latin typeface="Garamond" pitchFamily="18" charset="0"/>
              </a:rPr>
              <a:t>Future Work</a:t>
            </a:r>
            <a:endParaRPr lang="en-US" sz="3200" dirty="0">
              <a:latin typeface="Garamond" pitchFamily="18" charset="0"/>
            </a:endParaRPr>
          </a:p>
        </p:txBody>
      </p:sp>
      <p:sp>
        <p:nvSpPr>
          <p:cNvPr id="5" name="TextBox 4"/>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27</a:t>
            </a:r>
            <a:endParaRPr lang="en-IN" sz="2000" b="1" dirty="0" err="1" smtClean="0">
              <a:latin typeface="Segoe UI Light" pitchFamily="34" charset="0"/>
            </a:endParaRPr>
          </a:p>
        </p:txBody>
      </p:sp>
    </p:spTree>
    <p:extLst>
      <p:ext uri="{BB962C8B-B14F-4D97-AF65-F5344CB8AC3E}">
        <p14:creationId xmlns="" xmlns:p14="http://schemas.microsoft.com/office/powerpoint/2010/main" val="685549578"/>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89436" y="1190490"/>
            <a:ext cx="8363938" cy="1785104"/>
          </a:xfrm>
        </p:spPr>
        <p:txBody>
          <a:bodyPr/>
          <a:lstStyle/>
          <a:p>
            <a:pPr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Comprehensive experiments and evaluation of Orion</a:t>
            </a:r>
          </a:p>
          <a:p>
            <a:pPr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Evaluate the partial query graph at every iteration of the query formulation process in Orion</a:t>
            </a:r>
          </a:p>
          <a:p>
            <a:pPr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User feedback loop after browsing the results</a:t>
            </a:r>
          </a:p>
        </p:txBody>
      </p:sp>
      <p:sp>
        <p:nvSpPr>
          <p:cNvPr id="5" name="Title 1"/>
          <p:cNvSpPr>
            <a:spLocks noGrp="1"/>
          </p:cNvSpPr>
          <p:nvPr>
            <p:ph type="title"/>
          </p:nvPr>
        </p:nvSpPr>
        <p:spPr>
          <a:xfrm>
            <a:off x="389436" y="228601"/>
            <a:ext cx="8363938" cy="447558"/>
          </a:xfrm>
        </p:spPr>
        <p:txBody>
          <a:bodyPr/>
          <a:lstStyle/>
          <a:p>
            <a:r>
              <a:rPr lang="en-US" sz="3200" dirty="0" smtClean="0">
                <a:solidFill>
                  <a:srgbClr val="0064B1"/>
                </a:solidFill>
                <a:latin typeface="Garamond" pitchFamily="18" charset="0"/>
              </a:rPr>
              <a:t>Future Work</a:t>
            </a:r>
            <a:endParaRPr lang="en-US" sz="3200" dirty="0">
              <a:solidFill>
                <a:srgbClr val="0064B1"/>
              </a:solidFill>
              <a:latin typeface="Garamond" pitchFamily="18" charset="0"/>
            </a:endParaRPr>
          </a:p>
        </p:txBody>
      </p:sp>
      <p:sp>
        <p:nvSpPr>
          <p:cNvPr id="6" name="TextBox 5"/>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28</a:t>
            </a:r>
            <a:endParaRPr lang="en-IN" sz="2000" b="1" dirty="0" err="1" smtClean="0">
              <a:latin typeface="Segoe UI Light" pitchFamily="34" charset="0"/>
            </a:endParaRPr>
          </a:p>
        </p:txBody>
      </p:sp>
    </p:spTree>
    <p:extLst>
      <p:ext uri="{BB962C8B-B14F-4D97-AF65-F5344CB8AC3E}">
        <p14:creationId xmlns="" xmlns:p14="http://schemas.microsoft.com/office/powerpoint/2010/main" val="396415920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solidFill>
                  <a:srgbClr val="0064B1"/>
                </a:solidFill>
              </a:rPr>
              <a:t>Cleaning Neighborhood Graph</a:t>
            </a:r>
            <a:endParaRPr lang="en-US" dirty="0">
              <a:solidFill>
                <a:srgbClr val="0064B1"/>
              </a:solidFill>
            </a:endParaRPr>
          </a:p>
        </p:txBody>
      </p:sp>
      <p:sp>
        <p:nvSpPr>
          <p:cNvPr id="3" name="Text Placeholder 2"/>
          <p:cNvSpPr>
            <a:spLocks noGrp="1"/>
          </p:cNvSpPr>
          <p:nvPr>
            <p:ph type="body" sz="quarter" idx="10"/>
          </p:nvPr>
        </p:nvSpPr>
        <p:spPr>
          <a:xfrm>
            <a:off x="389436" y="1103243"/>
            <a:ext cx="8363938" cy="1287532"/>
          </a:xfrm>
        </p:spPr>
        <p:txBody>
          <a:bodyPr/>
          <a:lstStyle/>
          <a:p>
            <a:pPr algn="just"/>
            <a:r>
              <a:rPr lang="en-US" sz="2000" dirty="0" smtClean="0">
                <a:solidFill>
                  <a:schemeClr val="tx1"/>
                </a:solidFill>
              </a:rPr>
              <a:t>- Neighborhood graphs can be large even for a small </a:t>
            </a:r>
            <a:r>
              <a:rPr lang="en-US" sz="2000" i="1" dirty="0" smtClean="0">
                <a:solidFill>
                  <a:schemeClr val="tx1"/>
                </a:solidFill>
              </a:rPr>
              <a:t>d</a:t>
            </a:r>
            <a:r>
              <a:rPr lang="en-US" sz="2000" dirty="0" smtClean="0">
                <a:solidFill>
                  <a:schemeClr val="tx1"/>
                </a:solidFill>
              </a:rPr>
              <a:t>; hundreds of thousands of edges and vertices!</a:t>
            </a:r>
          </a:p>
          <a:p>
            <a:pPr algn="just"/>
            <a:r>
              <a:rPr lang="en-US" sz="2000" dirty="0" smtClean="0">
                <a:solidFill>
                  <a:schemeClr val="tx1"/>
                </a:solidFill>
              </a:rPr>
              <a:t>- Clean some clearly unimportant edges.</a:t>
            </a:r>
            <a:endParaRPr lang="en-US" sz="2000" dirty="0">
              <a:solidFill>
                <a:schemeClr val="tx1"/>
              </a:solidFill>
            </a:endParaRPr>
          </a:p>
          <a:p>
            <a:pPr algn="just"/>
            <a:endParaRPr lang="en-US" sz="2000" dirty="0">
              <a:solidFill>
                <a:schemeClr val="tx1"/>
              </a:solidFill>
            </a:endParaRPr>
          </a:p>
        </p:txBody>
      </p:sp>
      <p:pic>
        <p:nvPicPr>
          <p:cNvPr id="19458" name="Picture 2" descr="C:\Users\nandish\Project\svnCode\GQBE\writeup\figures\ppt\unimportantEdges.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81291" y="2279583"/>
            <a:ext cx="3781425" cy="35909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1148083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solidFill>
                  <a:srgbClr val="0064B1"/>
                </a:solidFill>
              </a:rPr>
              <a:t>Reduced Neighborhood Graph</a:t>
            </a:r>
            <a:endParaRPr lang="en-US" dirty="0">
              <a:solidFill>
                <a:srgbClr val="0064B1"/>
              </a:solidFill>
            </a:endParaRPr>
          </a:p>
        </p:txBody>
      </p:sp>
      <p:sp>
        <p:nvSpPr>
          <p:cNvPr id="3" name="Text Placeholder 2"/>
          <p:cNvSpPr>
            <a:spLocks noGrp="1"/>
          </p:cNvSpPr>
          <p:nvPr>
            <p:ph type="body" sz="quarter" idx="10"/>
          </p:nvPr>
        </p:nvSpPr>
        <p:spPr>
          <a:xfrm>
            <a:off x="389436" y="1103246"/>
            <a:ext cx="8363938" cy="276999"/>
          </a:xfrm>
        </p:spPr>
        <p:txBody>
          <a:bodyPr/>
          <a:lstStyle/>
          <a:p>
            <a:pPr algn="just"/>
            <a:endParaRPr lang="en-US" sz="2000" dirty="0">
              <a:solidFill>
                <a:schemeClr val="tx1"/>
              </a:solidFill>
            </a:endParaRPr>
          </a:p>
        </p:txBody>
      </p:sp>
      <p:pic>
        <p:nvPicPr>
          <p:cNvPr id="20482" name="Picture 2" descr="C:\Users\nandish\Project\svnCode\GQBE\writeup\figures\ppt\unimportantRemovedMQG.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23925" y="1519240"/>
            <a:ext cx="7296150" cy="3819525"/>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3873217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solidFill>
                  <a:srgbClr val="0064B1"/>
                </a:solidFill>
              </a:rPr>
              <a:t>Query Processing</a:t>
            </a:r>
            <a:endParaRPr lang="en-US" dirty="0">
              <a:solidFill>
                <a:srgbClr val="0064B1"/>
              </a:solidFill>
            </a:endParaRPr>
          </a:p>
        </p:txBody>
      </p:sp>
      <p:sp>
        <p:nvSpPr>
          <p:cNvPr id="3" name="Text Placeholder 2"/>
          <p:cNvSpPr>
            <a:spLocks noGrp="1"/>
          </p:cNvSpPr>
          <p:nvPr>
            <p:ph type="body" sz="quarter" idx="10"/>
          </p:nvPr>
        </p:nvSpPr>
        <p:spPr>
          <a:xfrm>
            <a:off x="389436" y="1103246"/>
            <a:ext cx="8363938" cy="276999"/>
          </a:xfrm>
        </p:spPr>
        <p:txBody>
          <a:bodyPr/>
          <a:lstStyle/>
          <a:p>
            <a:pPr algn="just"/>
            <a:endParaRPr lang="en-US" sz="2000" dirty="0">
              <a:solidFill>
                <a:schemeClr val="tx1"/>
              </a:solidFill>
              <a:latin typeface="+mj-lt"/>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14489" y="1662115"/>
            <a:ext cx="5915025" cy="3533775"/>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787615" y="253171"/>
            <a:ext cx="1726159" cy="1490303"/>
          </a:xfrm>
          <a:prstGeom prst="rect">
            <a:avLst/>
          </a:prstGeom>
        </p:spPr>
      </p:pic>
      <p:cxnSp>
        <p:nvCxnSpPr>
          <p:cNvPr id="7" name="Straight Arrow Connector 6"/>
          <p:cNvCxnSpPr/>
          <p:nvPr/>
        </p:nvCxnSpPr>
        <p:spPr>
          <a:xfrm flipH="1">
            <a:off x="4842456" y="1241741"/>
            <a:ext cx="1712890" cy="522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117739" y="4262907"/>
            <a:ext cx="664098" cy="51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3101997" y="5195890"/>
            <a:ext cx="1679968" cy="1321225"/>
          </a:xfrm>
          <a:prstGeom prst="rect">
            <a:avLst/>
          </a:prstGeom>
        </p:spPr>
      </p:pic>
      <p:cxnSp>
        <p:nvCxnSpPr>
          <p:cNvPr id="15" name="Straight Arrow Connector 14"/>
          <p:cNvCxnSpPr/>
          <p:nvPr/>
        </p:nvCxnSpPr>
        <p:spPr>
          <a:xfrm flipV="1">
            <a:off x="4842460" y="5074276"/>
            <a:ext cx="334851" cy="5795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C:\Users\new1\Desktop\slides\figures\minimalTree.png"/>
          <p:cNvPicPr>
            <a:picLocks noChangeAspect="1" noChangeArrowheads="1"/>
          </p:cNvPicPr>
          <p:nvPr/>
        </p:nvPicPr>
        <p:blipFill>
          <a:blip r:embed="rId5"/>
          <a:srcRect/>
          <a:stretch>
            <a:fillRect/>
          </a:stretch>
        </p:blipFill>
        <p:spPr bwMode="auto">
          <a:xfrm>
            <a:off x="410819" y="4240696"/>
            <a:ext cx="1669962" cy="1438483"/>
          </a:xfrm>
          <a:prstGeom prst="rect">
            <a:avLst/>
          </a:prstGeom>
          <a:noFill/>
        </p:spPr>
      </p:pic>
      <p:sp>
        <p:nvSpPr>
          <p:cNvPr id="12" name="TextBox 11"/>
          <p:cNvSpPr txBox="1"/>
          <p:nvPr/>
        </p:nvSpPr>
        <p:spPr>
          <a:xfrm>
            <a:off x="0" y="6550226"/>
            <a:ext cx="556591" cy="307777"/>
          </a:xfrm>
          <a:prstGeom prst="rect">
            <a:avLst/>
          </a:prstGeom>
          <a:noFill/>
        </p:spPr>
        <p:txBody>
          <a:bodyPr wrap="square" lIns="0" tIns="0" rIns="0" bIns="0" rtlCol="0">
            <a:spAutoFit/>
          </a:bodyPr>
          <a:lstStyle/>
          <a:p>
            <a:pPr algn="r"/>
            <a:r>
              <a:rPr lang="en-US"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21</a:t>
            </a:r>
            <a:endParaRPr lang="en-IN"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 xmlns:p14="http://schemas.microsoft.com/office/powerpoint/2010/main" val="223694541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solidFill>
                  <a:srgbClr val="0064B1"/>
                </a:solidFill>
              </a:rPr>
              <a:t>Query Processing (cont.)</a:t>
            </a:r>
            <a:endParaRPr lang="en-US" dirty="0">
              <a:solidFill>
                <a:srgbClr val="0064B1"/>
              </a:solidFill>
            </a:endParaRPr>
          </a:p>
        </p:txBody>
      </p:sp>
      <p:sp>
        <p:nvSpPr>
          <p:cNvPr id="3" name="Text Placeholder 2"/>
          <p:cNvSpPr>
            <a:spLocks noGrp="1"/>
          </p:cNvSpPr>
          <p:nvPr>
            <p:ph type="body" sz="quarter" idx="10"/>
          </p:nvPr>
        </p:nvSpPr>
        <p:spPr>
          <a:xfrm>
            <a:off x="389436" y="1103246"/>
            <a:ext cx="8363938" cy="276999"/>
          </a:xfrm>
        </p:spPr>
        <p:txBody>
          <a:bodyPr/>
          <a:lstStyle/>
          <a:p>
            <a:pPr algn="just"/>
            <a:endParaRPr lang="en-US" sz="2000" dirty="0">
              <a:solidFill>
                <a:schemeClr val="tx1"/>
              </a:solidFill>
              <a:latin typeface="+mj-lt"/>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243014" y="1662115"/>
            <a:ext cx="6657975" cy="3533775"/>
          </a:xfrm>
          <a:prstGeom prst="rect">
            <a:avLst/>
          </a:prstGeom>
        </p:spPr>
      </p:pic>
      <p:sp>
        <p:nvSpPr>
          <p:cNvPr id="5" name="TextBox 4"/>
          <p:cNvSpPr txBox="1"/>
          <p:nvPr/>
        </p:nvSpPr>
        <p:spPr>
          <a:xfrm>
            <a:off x="0" y="6550226"/>
            <a:ext cx="556591" cy="307777"/>
          </a:xfrm>
          <a:prstGeom prst="rect">
            <a:avLst/>
          </a:prstGeom>
          <a:noFill/>
        </p:spPr>
        <p:txBody>
          <a:bodyPr wrap="square" lIns="0" tIns="0" rIns="0" bIns="0" rtlCol="0">
            <a:spAutoFit/>
          </a:bodyPr>
          <a:lstStyle/>
          <a:p>
            <a:pPr algn="r"/>
            <a:r>
              <a:rPr lang="en-US"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22</a:t>
            </a:r>
            <a:endParaRPr lang="en-IN"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 xmlns:p14="http://schemas.microsoft.com/office/powerpoint/2010/main" val="266466947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solidFill>
                  <a:srgbClr val="0064B1"/>
                </a:solidFill>
              </a:rPr>
              <a:t>Query Processing (cont.)</a:t>
            </a:r>
            <a:endParaRPr lang="en-US" dirty="0">
              <a:solidFill>
                <a:srgbClr val="0064B1"/>
              </a:solidFill>
            </a:endParaRPr>
          </a:p>
        </p:txBody>
      </p:sp>
      <p:sp>
        <p:nvSpPr>
          <p:cNvPr id="3" name="Text Placeholder 2"/>
          <p:cNvSpPr>
            <a:spLocks noGrp="1"/>
          </p:cNvSpPr>
          <p:nvPr>
            <p:ph type="body" sz="quarter" idx="10"/>
          </p:nvPr>
        </p:nvSpPr>
        <p:spPr>
          <a:xfrm>
            <a:off x="389436" y="1103246"/>
            <a:ext cx="8363938" cy="276999"/>
          </a:xfrm>
        </p:spPr>
        <p:txBody>
          <a:bodyPr/>
          <a:lstStyle/>
          <a:p>
            <a:pPr algn="just"/>
            <a:endParaRPr lang="en-US" sz="2000" dirty="0">
              <a:solidFill>
                <a:schemeClr val="tx1"/>
              </a:solidFill>
              <a:latin typeface="+mj-lt"/>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614489" y="1662115"/>
            <a:ext cx="5915025" cy="3533775"/>
          </a:xfrm>
          <a:prstGeom prst="rect">
            <a:avLst/>
          </a:prstGeom>
        </p:spPr>
      </p:pic>
      <p:sp>
        <p:nvSpPr>
          <p:cNvPr id="5" name="TextBox 4"/>
          <p:cNvSpPr txBox="1"/>
          <p:nvPr/>
        </p:nvSpPr>
        <p:spPr>
          <a:xfrm>
            <a:off x="0" y="6550226"/>
            <a:ext cx="556591" cy="307777"/>
          </a:xfrm>
          <a:prstGeom prst="rect">
            <a:avLst/>
          </a:prstGeom>
          <a:noFill/>
        </p:spPr>
        <p:txBody>
          <a:bodyPr wrap="square" lIns="0" tIns="0" rIns="0" bIns="0" rtlCol="0">
            <a:spAutoFit/>
          </a:bodyPr>
          <a:lstStyle/>
          <a:p>
            <a:pPr algn="r"/>
            <a:r>
              <a:rPr lang="en-US"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23</a:t>
            </a:r>
            <a:endParaRPr lang="en-IN"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 xmlns:p14="http://schemas.microsoft.com/office/powerpoint/2010/main" val="16247222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2"/>
            <a:ext cx="8363938" cy="664797"/>
          </a:xfrm>
        </p:spPr>
        <p:txBody>
          <a:bodyPr/>
          <a:lstStyle/>
          <a:p>
            <a:r>
              <a:rPr lang="en-US" dirty="0" smtClean="0">
                <a:solidFill>
                  <a:srgbClr val="0064B1"/>
                </a:solidFill>
              </a:rPr>
              <a:t>Query Processing (cont.)</a:t>
            </a:r>
            <a:endParaRPr lang="en-US" dirty="0">
              <a:solidFill>
                <a:srgbClr val="0064B1"/>
              </a:solidFill>
            </a:endParaRPr>
          </a:p>
        </p:txBody>
      </p:sp>
      <p:sp>
        <p:nvSpPr>
          <p:cNvPr id="3" name="Text Placeholder 2"/>
          <p:cNvSpPr>
            <a:spLocks noGrp="1"/>
          </p:cNvSpPr>
          <p:nvPr>
            <p:ph type="body" sz="quarter" idx="10"/>
          </p:nvPr>
        </p:nvSpPr>
        <p:spPr>
          <a:xfrm>
            <a:off x="389436" y="1103246"/>
            <a:ext cx="8363938" cy="276999"/>
          </a:xfrm>
        </p:spPr>
        <p:txBody>
          <a:bodyPr/>
          <a:lstStyle/>
          <a:p>
            <a:pPr algn="just"/>
            <a:endParaRPr lang="en-US" sz="2000" dirty="0">
              <a:solidFill>
                <a:schemeClr val="tx1"/>
              </a:solidFill>
              <a:latin typeface="+mj-lt"/>
            </a:endParaRP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56043" y="1832153"/>
            <a:ext cx="5886450" cy="3219451"/>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7032301" y="1832156"/>
            <a:ext cx="1721073" cy="1648899"/>
          </a:xfrm>
          <a:prstGeom prst="rect">
            <a:avLst/>
          </a:prstGeom>
        </p:spPr>
      </p:pic>
      <p:cxnSp>
        <p:nvCxnSpPr>
          <p:cNvPr id="7" name="Straight Arrow Connector 6"/>
          <p:cNvCxnSpPr/>
          <p:nvPr/>
        </p:nvCxnSpPr>
        <p:spPr>
          <a:xfrm flipH="1" flipV="1">
            <a:off x="5911403" y="2498503"/>
            <a:ext cx="953036" cy="12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6550226"/>
            <a:ext cx="556591" cy="307777"/>
          </a:xfrm>
          <a:prstGeom prst="rect">
            <a:avLst/>
          </a:prstGeom>
          <a:noFill/>
        </p:spPr>
        <p:txBody>
          <a:bodyPr wrap="square" lIns="0" tIns="0" rIns="0" bIns="0" rtlCol="0">
            <a:spAutoFit/>
          </a:bodyPr>
          <a:lstStyle/>
          <a:p>
            <a:pPr algn="r"/>
            <a:r>
              <a:rPr lang="en-US"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24</a:t>
            </a:r>
            <a:endParaRPr lang="en-IN"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 xmlns:p14="http://schemas.microsoft.com/office/powerpoint/2010/main" val="8652465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Evaluation Plan for Orion (cont.)</a:t>
            </a:r>
            <a:endParaRPr lang="en-US" sz="3200" dirty="0">
              <a:latin typeface="Garamond" pitchFamily="18" charset="0"/>
            </a:endParaRPr>
          </a:p>
        </p:txBody>
      </p:sp>
      <p:sp>
        <p:nvSpPr>
          <p:cNvPr id="3" name="Text Placeholder 2"/>
          <p:cNvSpPr>
            <a:spLocks noGrp="1"/>
          </p:cNvSpPr>
          <p:nvPr>
            <p:ph type="body" sz="quarter" idx="10"/>
          </p:nvPr>
        </p:nvSpPr>
        <p:spPr>
          <a:xfrm>
            <a:off x="389436" y="1063490"/>
            <a:ext cx="8363938" cy="3262432"/>
          </a:xfrm>
        </p:spPr>
        <p:txBody>
          <a:bodyPr/>
          <a:lstStyle/>
          <a:p>
            <a:pPr algn="just">
              <a:lnSpc>
                <a:spcPct val="100000"/>
              </a:lnSpc>
              <a:spcBef>
                <a:spcPts val="600"/>
              </a:spcBef>
              <a:spcAft>
                <a:spcPts val="600"/>
              </a:spcAft>
              <a:buFont typeface="Wingdings" panose="05000000000000000000" pitchFamily="2" charset="2"/>
              <a:buChar char="Ø"/>
            </a:pPr>
            <a:r>
              <a:rPr lang="en-US" dirty="0" smtClean="0">
                <a:solidFill>
                  <a:srgbClr val="F58026"/>
                </a:solidFill>
                <a:latin typeface="Garamond" pitchFamily="18" charset="0"/>
              </a:rPr>
              <a:t>Study effectiveness (number of suggestions required) using simulated target query graphs</a:t>
            </a:r>
          </a:p>
          <a:p>
            <a:pPr algn="just">
              <a:lnSpc>
                <a:spcPct val="100000"/>
              </a:lnSpc>
              <a:spcBef>
                <a:spcPts val="600"/>
              </a:spcBef>
              <a:spcAft>
                <a:spcPts val="600"/>
              </a:spcAft>
              <a:buFont typeface="Wingdings" panose="05000000000000000000" pitchFamily="2" charset="2"/>
              <a:buChar char="Ø"/>
            </a:pPr>
            <a:r>
              <a:rPr lang="en-US" dirty="0" smtClean="0">
                <a:solidFill>
                  <a:srgbClr val="F58026"/>
                </a:solidFill>
                <a:latin typeface="Garamond" pitchFamily="18" charset="0"/>
              </a:rPr>
              <a:t>Experiments with other datasets (</a:t>
            </a:r>
            <a:r>
              <a:rPr lang="en-US" dirty="0" err="1" smtClean="0">
                <a:solidFill>
                  <a:srgbClr val="F58026"/>
                </a:solidFill>
                <a:latin typeface="Garamond" pitchFamily="18" charset="0"/>
              </a:rPr>
              <a:t>DBpedia</a:t>
            </a:r>
            <a:r>
              <a:rPr lang="en-US" dirty="0" smtClean="0">
                <a:solidFill>
                  <a:srgbClr val="F58026"/>
                </a:solidFill>
                <a:latin typeface="Garamond" pitchFamily="18" charset="0"/>
              </a:rPr>
              <a:t>, YAGO)</a:t>
            </a:r>
          </a:p>
          <a:p>
            <a:pPr algn="just">
              <a:lnSpc>
                <a:spcPct val="100000"/>
              </a:lnSpc>
              <a:spcBef>
                <a:spcPts val="600"/>
              </a:spcBef>
              <a:spcAft>
                <a:spcPts val="600"/>
              </a:spcAft>
              <a:buFont typeface="Wingdings" panose="05000000000000000000" pitchFamily="2" charset="2"/>
              <a:buChar char="Ø"/>
            </a:pPr>
            <a:r>
              <a:rPr lang="en-US" dirty="0" smtClean="0">
                <a:solidFill>
                  <a:srgbClr val="F58026"/>
                </a:solidFill>
                <a:latin typeface="Garamond" pitchFamily="18" charset="0"/>
              </a:rPr>
              <a:t>Experiments to study effectiveness of simulated query log</a:t>
            </a:r>
          </a:p>
        </p:txBody>
      </p:sp>
      <p:sp>
        <p:nvSpPr>
          <p:cNvPr id="4" name="TextBox 3"/>
          <p:cNvSpPr txBox="1"/>
          <p:nvPr/>
        </p:nvSpPr>
        <p:spPr>
          <a:xfrm>
            <a:off x="0" y="6550226"/>
            <a:ext cx="556591" cy="307777"/>
          </a:xfrm>
          <a:prstGeom prst="rect">
            <a:avLst/>
          </a:prstGeom>
          <a:noFill/>
        </p:spPr>
        <p:txBody>
          <a:bodyPr wrap="square" lIns="0" tIns="0" rIns="0" bIns="0" rtlCol="0">
            <a:spAutoFit/>
          </a:bodyPr>
          <a:lstStyle/>
          <a:p>
            <a:pPr algn="r"/>
            <a:r>
              <a:rPr lang="en-US" sz="2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52</a:t>
            </a:r>
            <a:endParaRPr lang="en-IN" sz="2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 xmlns:p14="http://schemas.microsoft.com/office/powerpoint/2010/main" val="309283210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nandish\Project\svnCode\nandish-dissertation\slides\figures\sampleQueryGraph.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3554" y="1998618"/>
            <a:ext cx="3427848" cy="2685148"/>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389436" y="228601"/>
            <a:ext cx="8363938" cy="447558"/>
          </a:xfrm>
        </p:spPr>
        <p:txBody>
          <a:bodyPr/>
          <a:lstStyle/>
          <a:p>
            <a:r>
              <a:rPr lang="en-US" sz="3200" dirty="0" smtClean="0">
                <a:solidFill>
                  <a:srgbClr val="0064B1"/>
                </a:solidFill>
                <a:latin typeface="Garamond" pitchFamily="18" charset="0"/>
              </a:rPr>
              <a:t>Specifying Queries for Graphs</a:t>
            </a:r>
            <a:endParaRPr lang="en-US" sz="3200" dirty="0">
              <a:latin typeface="Garamond" pitchFamily="18" charset="0"/>
            </a:endParaRPr>
          </a:p>
        </p:txBody>
      </p:sp>
      <p:sp>
        <p:nvSpPr>
          <p:cNvPr id="3" name="Text Placeholder 2"/>
          <p:cNvSpPr>
            <a:spLocks noGrp="1"/>
          </p:cNvSpPr>
          <p:nvPr>
            <p:ph type="body" sz="quarter" idx="10"/>
          </p:nvPr>
        </p:nvSpPr>
        <p:spPr>
          <a:xfrm>
            <a:off x="3659259" y="1290299"/>
            <a:ext cx="5132044" cy="4764381"/>
          </a:xfrm>
        </p:spPr>
        <p:txBody>
          <a:bodyPr/>
          <a:lstStyle/>
          <a:p>
            <a:pPr marL="0" indent="0">
              <a:buNone/>
            </a:pPr>
            <a:r>
              <a:rPr lang="en-US" sz="1800" b="1" dirty="0" smtClean="0">
                <a:solidFill>
                  <a:schemeClr val="tx1"/>
                </a:solidFill>
                <a:latin typeface="Garamond" pitchFamily="18" charset="0"/>
              </a:rPr>
              <a:t>SQL QUERY:</a:t>
            </a:r>
          </a:p>
          <a:p>
            <a:pPr marL="0" indent="0">
              <a:buNone/>
            </a:pPr>
            <a:r>
              <a:rPr lang="en-US" sz="1800" dirty="0" smtClean="0">
                <a:solidFill>
                  <a:schemeClr val="tx1"/>
                </a:solidFill>
                <a:latin typeface="Garamond" pitchFamily="18" charset="0"/>
              </a:rPr>
              <a:t>SELECT  </a:t>
            </a:r>
            <a:r>
              <a:rPr lang="en-US" sz="1800" dirty="0" err="1" smtClean="0">
                <a:solidFill>
                  <a:schemeClr val="tx1"/>
                </a:solidFill>
                <a:latin typeface="Garamond" pitchFamily="18" charset="0"/>
              </a:rPr>
              <a:t>Founder.subj</a:t>
            </a:r>
            <a:r>
              <a:rPr lang="en-US" sz="1800" dirty="0" smtClean="0">
                <a:solidFill>
                  <a:schemeClr val="tx1"/>
                </a:solidFill>
                <a:latin typeface="Garamond" pitchFamily="18" charset="0"/>
              </a:rPr>
              <a:t>, Founder.obj</a:t>
            </a:r>
          </a:p>
          <a:p>
            <a:pPr marL="0" indent="0">
              <a:buNone/>
            </a:pPr>
            <a:r>
              <a:rPr lang="en-US" sz="1800" dirty="0" smtClean="0">
                <a:solidFill>
                  <a:schemeClr val="tx1"/>
                </a:solidFill>
                <a:latin typeface="Garamond" pitchFamily="18" charset="0"/>
              </a:rPr>
              <a:t>FROM Founder, Nationality, </a:t>
            </a:r>
            <a:r>
              <a:rPr lang="en-US" sz="1800" dirty="0" err="1" smtClean="0">
                <a:solidFill>
                  <a:schemeClr val="tx1"/>
                </a:solidFill>
                <a:latin typeface="Garamond" pitchFamily="18" charset="0"/>
              </a:rPr>
              <a:t>HeadquarteredIn</a:t>
            </a:r>
            <a:r>
              <a:rPr lang="en-US" sz="1800" dirty="0" smtClean="0">
                <a:solidFill>
                  <a:schemeClr val="tx1"/>
                </a:solidFill>
                <a:latin typeface="Garamond" pitchFamily="18" charset="0"/>
              </a:rPr>
              <a:t> </a:t>
            </a:r>
          </a:p>
          <a:p>
            <a:pPr marL="0" indent="0">
              <a:buNone/>
            </a:pPr>
            <a:r>
              <a:rPr lang="en-US" sz="1800" dirty="0" smtClean="0">
                <a:solidFill>
                  <a:schemeClr val="tx1"/>
                </a:solidFill>
                <a:latin typeface="Garamond" pitchFamily="18" charset="0"/>
              </a:rPr>
              <a:t>WHERE</a:t>
            </a:r>
          </a:p>
          <a:p>
            <a:pPr marL="0" indent="0">
              <a:buNone/>
            </a:pPr>
            <a:r>
              <a:rPr lang="en-US" sz="1800" dirty="0" smtClean="0">
                <a:solidFill>
                  <a:schemeClr val="tx1"/>
                </a:solidFill>
                <a:latin typeface="Garamond" pitchFamily="18" charset="0"/>
              </a:rPr>
              <a:t>     </a:t>
            </a:r>
            <a:r>
              <a:rPr lang="en-US" sz="1800" dirty="0" err="1" smtClean="0">
                <a:solidFill>
                  <a:schemeClr val="tx1"/>
                </a:solidFill>
                <a:latin typeface="Garamond" pitchFamily="18" charset="0"/>
              </a:rPr>
              <a:t>Founder.property</a:t>
            </a:r>
            <a:r>
              <a:rPr lang="en-US" sz="1800" dirty="0" smtClean="0">
                <a:solidFill>
                  <a:schemeClr val="tx1"/>
                </a:solidFill>
                <a:latin typeface="Garamond" pitchFamily="18" charset="0"/>
              </a:rPr>
              <a:t> = ‘founded’ AND</a:t>
            </a:r>
          </a:p>
          <a:p>
            <a:pPr marL="0" indent="0">
              <a:buNone/>
            </a:pPr>
            <a:r>
              <a:rPr lang="en-US" sz="1800" dirty="0" smtClean="0">
                <a:solidFill>
                  <a:schemeClr val="tx1"/>
                </a:solidFill>
                <a:latin typeface="Garamond" pitchFamily="18" charset="0"/>
              </a:rPr>
              <a:t>     </a:t>
            </a:r>
            <a:r>
              <a:rPr lang="en-US" sz="1800" dirty="0" err="1" smtClean="0">
                <a:solidFill>
                  <a:schemeClr val="tx1"/>
                </a:solidFill>
                <a:latin typeface="Garamond" pitchFamily="18" charset="0"/>
              </a:rPr>
              <a:t>Founder.subj</a:t>
            </a:r>
            <a:r>
              <a:rPr lang="en-US" sz="1800" dirty="0" smtClean="0">
                <a:solidFill>
                  <a:schemeClr val="tx1"/>
                </a:solidFill>
                <a:latin typeface="Garamond" pitchFamily="18" charset="0"/>
              </a:rPr>
              <a:t> = </a:t>
            </a:r>
            <a:r>
              <a:rPr lang="en-US" sz="1800" dirty="0" err="1" smtClean="0">
                <a:solidFill>
                  <a:schemeClr val="tx1"/>
                </a:solidFill>
                <a:latin typeface="Garamond" pitchFamily="18" charset="0"/>
              </a:rPr>
              <a:t>Nationality.subj</a:t>
            </a:r>
            <a:r>
              <a:rPr lang="en-US" sz="1800" dirty="0" smtClean="0">
                <a:solidFill>
                  <a:schemeClr val="tx1"/>
                </a:solidFill>
                <a:latin typeface="Garamond" pitchFamily="18" charset="0"/>
              </a:rPr>
              <a:t> AND</a:t>
            </a:r>
          </a:p>
          <a:p>
            <a:pPr marL="0" indent="0">
              <a:buNone/>
            </a:pPr>
            <a:r>
              <a:rPr lang="en-US" sz="1800" dirty="0" smtClean="0">
                <a:solidFill>
                  <a:schemeClr val="tx1"/>
                </a:solidFill>
                <a:latin typeface="Garamond" pitchFamily="18" charset="0"/>
              </a:rPr>
              <a:t>     </a:t>
            </a:r>
            <a:r>
              <a:rPr lang="en-US" sz="1800" dirty="0" err="1" smtClean="0">
                <a:solidFill>
                  <a:schemeClr val="tx1"/>
                </a:solidFill>
                <a:latin typeface="Garamond" pitchFamily="18" charset="0"/>
              </a:rPr>
              <a:t>Nationality.property</a:t>
            </a:r>
            <a:r>
              <a:rPr lang="en-US" sz="1800" dirty="0" smtClean="0">
                <a:solidFill>
                  <a:schemeClr val="tx1"/>
                </a:solidFill>
                <a:latin typeface="Garamond" pitchFamily="18" charset="0"/>
              </a:rPr>
              <a:t> = ‘nationality’ AND</a:t>
            </a:r>
          </a:p>
          <a:p>
            <a:pPr marL="0" indent="0">
              <a:buNone/>
            </a:pPr>
            <a:r>
              <a:rPr lang="en-US" sz="1800" dirty="0" smtClean="0">
                <a:solidFill>
                  <a:schemeClr val="tx1"/>
                </a:solidFill>
                <a:latin typeface="Garamond" pitchFamily="18" charset="0"/>
              </a:rPr>
              <a:t>     Founder.obj = </a:t>
            </a:r>
            <a:r>
              <a:rPr lang="en-US" sz="1800" dirty="0" err="1" smtClean="0">
                <a:solidFill>
                  <a:schemeClr val="tx1"/>
                </a:solidFill>
                <a:latin typeface="Garamond" pitchFamily="18" charset="0"/>
              </a:rPr>
              <a:t>HeadquarteredIn.subj</a:t>
            </a:r>
            <a:r>
              <a:rPr lang="en-US" sz="1800" dirty="0" smtClean="0">
                <a:solidFill>
                  <a:schemeClr val="tx1"/>
                </a:solidFill>
                <a:latin typeface="Garamond" pitchFamily="18" charset="0"/>
              </a:rPr>
              <a:t> AND</a:t>
            </a:r>
          </a:p>
          <a:p>
            <a:pPr marL="0" indent="0">
              <a:buNone/>
            </a:pPr>
            <a:r>
              <a:rPr lang="en-US" sz="1800" dirty="0" smtClean="0">
                <a:solidFill>
                  <a:schemeClr val="tx1"/>
                </a:solidFill>
                <a:latin typeface="Garamond" pitchFamily="18" charset="0"/>
              </a:rPr>
              <a:t>     </a:t>
            </a:r>
            <a:r>
              <a:rPr lang="en-US" sz="1800" dirty="0" err="1" smtClean="0">
                <a:solidFill>
                  <a:schemeClr val="tx1"/>
                </a:solidFill>
                <a:latin typeface="Garamond" pitchFamily="18" charset="0"/>
              </a:rPr>
              <a:t>HeadquarteredIn.property</a:t>
            </a:r>
            <a:r>
              <a:rPr lang="en-US" sz="1800" dirty="0" smtClean="0">
                <a:solidFill>
                  <a:schemeClr val="tx1"/>
                </a:solidFill>
                <a:latin typeface="Garamond" pitchFamily="18" charset="0"/>
              </a:rPr>
              <a:t> = ‘</a:t>
            </a:r>
            <a:r>
              <a:rPr lang="en-US" sz="1800" dirty="0" err="1" smtClean="0">
                <a:solidFill>
                  <a:schemeClr val="tx1"/>
                </a:solidFill>
                <a:latin typeface="Garamond" pitchFamily="18" charset="0"/>
              </a:rPr>
              <a:t>headquartered_in</a:t>
            </a:r>
            <a:r>
              <a:rPr lang="en-US" sz="1800" dirty="0" smtClean="0">
                <a:solidFill>
                  <a:schemeClr val="tx1"/>
                </a:solidFill>
                <a:latin typeface="Garamond" pitchFamily="18" charset="0"/>
              </a:rPr>
              <a:t>’;</a:t>
            </a:r>
            <a:r>
              <a:rPr lang="en-US" sz="1800" dirty="0">
                <a:solidFill>
                  <a:schemeClr val="tx1"/>
                </a:solidFill>
                <a:latin typeface="Garamond" pitchFamily="18" charset="0"/>
              </a:rPr>
              <a:t/>
            </a:r>
            <a:br>
              <a:rPr lang="en-US" sz="1800" dirty="0">
                <a:solidFill>
                  <a:schemeClr val="tx1"/>
                </a:solidFill>
                <a:latin typeface="Garamond" pitchFamily="18" charset="0"/>
              </a:rPr>
            </a:br>
            <a:endParaRPr lang="en-US" sz="1800" dirty="0" smtClean="0">
              <a:solidFill>
                <a:schemeClr val="tx1"/>
              </a:solidFill>
              <a:latin typeface="Garamond" pitchFamily="18" charset="0"/>
            </a:endParaRPr>
          </a:p>
          <a:p>
            <a:pPr marL="0" indent="0">
              <a:buNone/>
            </a:pPr>
            <a:r>
              <a:rPr lang="en-US" sz="1800" b="1" dirty="0" smtClean="0">
                <a:solidFill>
                  <a:schemeClr val="tx1"/>
                </a:solidFill>
                <a:latin typeface="Garamond" pitchFamily="18" charset="0"/>
              </a:rPr>
              <a:t>SPARQL QUERY:</a:t>
            </a:r>
            <a:endParaRPr lang="en-US" sz="1800" b="1" dirty="0">
              <a:solidFill>
                <a:schemeClr val="tx1"/>
              </a:solidFill>
              <a:latin typeface="Garamond" pitchFamily="18" charset="0"/>
            </a:endParaRPr>
          </a:p>
          <a:p>
            <a:pPr marL="0" indent="0">
              <a:buNone/>
            </a:pPr>
            <a:r>
              <a:rPr lang="en-US" sz="1800" dirty="0" smtClean="0">
                <a:solidFill>
                  <a:schemeClr val="tx1"/>
                </a:solidFill>
                <a:latin typeface="Garamond" pitchFamily="18" charset="0"/>
              </a:rPr>
              <a:t>SELECT   ?company   ?founder   WHERE </a:t>
            </a:r>
            <a:r>
              <a:rPr lang="en-US" sz="1800" dirty="0">
                <a:solidFill>
                  <a:schemeClr val="tx1"/>
                </a:solidFill>
                <a:latin typeface="Garamond" pitchFamily="18" charset="0"/>
              </a:rPr>
              <a:t>{</a:t>
            </a:r>
          </a:p>
          <a:p>
            <a:pPr marL="0" indent="0">
              <a:buNone/>
            </a:pPr>
            <a:r>
              <a:rPr lang="en-US" sz="1800" dirty="0">
                <a:solidFill>
                  <a:schemeClr val="tx1"/>
                </a:solidFill>
                <a:latin typeface="Garamond" pitchFamily="18" charset="0"/>
              </a:rPr>
              <a:t>     </a:t>
            </a:r>
            <a:r>
              <a:rPr lang="en-US" sz="1800" dirty="0" smtClean="0">
                <a:solidFill>
                  <a:schemeClr val="tx1"/>
                </a:solidFill>
                <a:latin typeface="Garamond" pitchFamily="18" charset="0"/>
              </a:rPr>
              <a:t>:?</a:t>
            </a:r>
            <a:r>
              <a:rPr lang="en-US" sz="1800" dirty="0">
                <a:solidFill>
                  <a:schemeClr val="tx1"/>
                </a:solidFill>
                <a:latin typeface="Garamond" pitchFamily="18" charset="0"/>
              </a:rPr>
              <a:t>founder </a:t>
            </a:r>
            <a:r>
              <a:rPr lang="en-US" sz="1800" dirty="0" smtClean="0">
                <a:solidFill>
                  <a:schemeClr val="tx1"/>
                </a:solidFill>
                <a:latin typeface="Garamond" pitchFamily="18" charset="0"/>
              </a:rPr>
              <a:t>  </a:t>
            </a:r>
            <a:r>
              <a:rPr lang="en-US" sz="1800" dirty="0" err="1" smtClean="0">
                <a:solidFill>
                  <a:schemeClr val="tx1"/>
                </a:solidFill>
                <a:latin typeface="Garamond" pitchFamily="18" charset="0"/>
              </a:rPr>
              <a:t>dbo:founded</a:t>
            </a:r>
            <a:r>
              <a:rPr lang="en-US" sz="1800" dirty="0" smtClean="0">
                <a:solidFill>
                  <a:schemeClr val="tx1"/>
                </a:solidFill>
                <a:latin typeface="Garamond" pitchFamily="18" charset="0"/>
              </a:rPr>
              <a:t>   :?company </a:t>
            </a:r>
            <a:r>
              <a:rPr lang="en-US" sz="1800" dirty="0">
                <a:solidFill>
                  <a:schemeClr val="tx1"/>
                </a:solidFill>
                <a:latin typeface="Garamond" pitchFamily="18" charset="0"/>
              </a:rPr>
              <a:t>.</a:t>
            </a:r>
          </a:p>
          <a:p>
            <a:pPr marL="0" indent="0">
              <a:buNone/>
            </a:pPr>
            <a:r>
              <a:rPr lang="en-US" sz="1800" dirty="0">
                <a:solidFill>
                  <a:schemeClr val="tx1"/>
                </a:solidFill>
                <a:latin typeface="Garamond" pitchFamily="18" charset="0"/>
              </a:rPr>
              <a:t>     </a:t>
            </a:r>
            <a:r>
              <a:rPr lang="en-US" sz="1800" dirty="0" smtClean="0">
                <a:solidFill>
                  <a:schemeClr val="tx1"/>
                </a:solidFill>
                <a:latin typeface="Garamond" pitchFamily="18" charset="0"/>
              </a:rPr>
              <a:t>:?founder   </a:t>
            </a:r>
            <a:r>
              <a:rPr lang="en-US" sz="1800" dirty="0" err="1" smtClean="0">
                <a:solidFill>
                  <a:schemeClr val="tx1"/>
                </a:solidFill>
                <a:latin typeface="Garamond" pitchFamily="18" charset="0"/>
              </a:rPr>
              <a:t>dbo:nationality</a:t>
            </a:r>
            <a:r>
              <a:rPr lang="en-US" sz="1800" dirty="0" smtClean="0">
                <a:solidFill>
                  <a:schemeClr val="tx1"/>
                </a:solidFill>
                <a:latin typeface="Garamond" pitchFamily="18" charset="0"/>
              </a:rPr>
              <a:t>   :USA </a:t>
            </a:r>
            <a:r>
              <a:rPr lang="en-US" sz="1800" dirty="0">
                <a:solidFill>
                  <a:schemeClr val="tx1"/>
                </a:solidFill>
                <a:latin typeface="Garamond" pitchFamily="18" charset="0"/>
              </a:rPr>
              <a:t>.</a:t>
            </a:r>
          </a:p>
          <a:p>
            <a:pPr marL="0" indent="0">
              <a:buNone/>
            </a:pPr>
            <a:r>
              <a:rPr lang="en-US" sz="1800" dirty="0">
                <a:solidFill>
                  <a:schemeClr val="tx1"/>
                </a:solidFill>
                <a:latin typeface="Garamond" pitchFamily="18" charset="0"/>
              </a:rPr>
              <a:t>     </a:t>
            </a:r>
            <a:r>
              <a:rPr lang="en-US" sz="1800" dirty="0" smtClean="0">
                <a:solidFill>
                  <a:schemeClr val="tx1"/>
                </a:solidFill>
                <a:latin typeface="Garamond" pitchFamily="18" charset="0"/>
              </a:rPr>
              <a:t>:?company  </a:t>
            </a:r>
            <a:r>
              <a:rPr lang="en-US" sz="1800" dirty="0" err="1" smtClean="0">
                <a:solidFill>
                  <a:schemeClr val="tx1"/>
                </a:solidFill>
                <a:latin typeface="Garamond" pitchFamily="18" charset="0"/>
              </a:rPr>
              <a:t>dbprop:headquartered_in</a:t>
            </a:r>
            <a:r>
              <a:rPr lang="en-US" sz="1800" dirty="0" smtClean="0">
                <a:solidFill>
                  <a:schemeClr val="tx1"/>
                </a:solidFill>
                <a:latin typeface="Garamond" pitchFamily="18" charset="0"/>
              </a:rPr>
              <a:t>  :Silicon Valley </a:t>
            </a:r>
            <a:r>
              <a:rPr lang="en-US" sz="1800" dirty="0">
                <a:solidFill>
                  <a:schemeClr val="tx1"/>
                </a:solidFill>
                <a:latin typeface="Garamond" pitchFamily="18" charset="0"/>
              </a:rPr>
              <a:t>.</a:t>
            </a:r>
          </a:p>
          <a:p>
            <a:pPr marL="0" indent="0">
              <a:buNone/>
            </a:pPr>
            <a:r>
              <a:rPr lang="en-US" sz="1800" dirty="0">
                <a:solidFill>
                  <a:schemeClr val="tx1"/>
                </a:solidFill>
                <a:latin typeface="Garamond" pitchFamily="18" charset="0"/>
              </a:rPr>
              <a:t>}</a:t>
            </a:r>
          </a:p>
        </p:txBody>
      </p:sp>
      <p:sp>
        <p:nvSpPr>
          <p:cNvPr id="6" name="TextBox 5"/>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4</a:t>
            </a:r>
            <a:endParaRPr lang="en-IN" sz="2000" b="1" dirty="0" err="1" smtClean="0">
              <a:latin typeface="Segoe UI Light" pitchFamily="34" charset="0"/>
            </a:endParaRPr>
          </a:p>
        </p:txBody>
      </p:sp>
    </p:spTree>
    <p:extLst>
      <p:ext uri="{BB962C8B-B14F-4D97-AF65-F5344CB8AC3E}">
        <p14:creationId xmlns="" xmlns:p14="http://schemas.microsoft.com/office/powerpoint/2010/main" val="1037614689"/>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Simpler Querying Paradigms</a:t>
            </a:r>
            <a:endParaRPr lang="en-US" sz="3200" dirty="0">
              <a:latin typeface="Garamond" pitchFamily="18" charset="0"/>
            </a:endParaRPr>
          </a:p>
        </p:txBody>
      </p:sp>
      <p:sp>
        <p:nvSpPr>
          <p:cNvPr id="3" name="Text Placeholder 2"/>
          <p:cNvSpPr>
            <a:spLocks noGrp="1"/>
          </p:cNvSpPr>
          <p:nvPr>
            <p:ph type="body" sz="quarter" idx="10"/>
          </p:nvPr>
        </p:nvSpPr>
        <p:spPr>
          <a:xfrm>
            <a:off x="389436" y="1015631"/>
            <a:ext cx="8363938" cy="3780522"/>
          </a:xfrm>
        </p:spPr>
        <p:txBody>
          <a:bodyPr/>
          <a:lstStyle/>
          <a:p>
            <a:pPr lvl="0" algn="just" defTabSz="914400">
              <a:lnSpc>
                <a:spcPct val="100000"/>
              </a:lnSpc>
              <a:spcBef>
                <a:spcPts val="580"/>
              </a:spcBef>
              <a:buSzPct val="85000"/>
              <a:buFont typeface="Wingdings" panose="05000000000000000000" pitchFamily="2" charset="2"/>
              <a:buChar char="Ø"/>
              <a:defRPr/>
            </a:pPr>
            <a:r>
              <a:rPr lang="en-US" altLang="zh-CN" dirty="0">
                <a:solidFill>
                  <a:schemeClr val="accent3"/>
                </a:solidFill>
                <a:latin typeface="Garamond" pitchFamily="18" charset="0"/>
                <a:ea typeface="Meiryo UI" pitchFamily="34" charset="-128"/>
                <a:cs typeface="Meiryo UI" pitchFamily="34" charset="-128"/>
              </a:rPr>
              <a:t>Keyword Search</a:t>
            </a:r>
          </a:p>
          <a:p>
            <a:pPr marL="662940" lvl="1" indent="-342900" algn="just" defTabSz="914400">
              <a:lnSpc>
                <a:spcPct val="100000"/>
              </a:lnSpc>
              <a:spcBef>
                <a:spcPts val="370"/>
              </a:spcBef>
              <a:buSzPct val="85000"/>
              <a:buFont typeface="Wingdings" panose="05000000000000000000" pitchFamily="2" charset="2"/>
              <a:buChar char="Ø"/>
              <a:tabLst/>
              <a:defRPr/>
            </a:pPr>
            <a:r>
              <a:rPr lang="en-US" altLang="zh-CN" sz="2400" dirty="0" smtClean="0">
                <a:solidFill>
                  <a:schemeClr val="tx1"/>
                </a:solidFill>
                <a:latin typeface="Garamond" pitchFamily="18" charset="0"/>
              </a:rPr>
              <a:t>Keyword search in Graphs [</a:t>
            </a:r>
            <a:r>
              <a:rPr lang="en-US" altLang="zh-CN" sz="2400" dirty="0" err="1" smtClean="0">
                <a:solidFill>
                  <a:schemeClr val="tx1"/>
                </a:solidFill>
                <a:latin typeface="Garamond" pitchFamily="18" charset="0"/>
              </a:rPr>
              <a:t>Kargar</a:t>
            </a:r>
            <a:r>
              <a:rPr lang="en-US" altLang="zh-CN" sz="2400" dirty="0" smtClean="0">
                <a:solidFill>
                  <a:schemeClr val="tx1"/>
                </a:solidFill>
                <a:latin typeface="Garamond" pitchFamily="18" charset="0"/>
              </a:rPr>
              <a:t>, VLDB’11], BLINKS [He, SIGMOD’07]</a:t>
            </a:r>
          </a:p>
          <a:p>
            <a:pPr marL="876146" lvl="2" indent="-342900" algn="just" defTabSz="914400">
              <a:lnSpc>
                <a:spcPct val="100000"/>
              </a:lnSpc>
              <a:spcBef>
                <a:spcPts val="370"/>
              </a:spcBef>
              <a:buSzPct val="85000"/>
              <a:buFont typeface="Wingdings" panose="05000000000000000000" pitchFamily="2" charset="2"/>
              <a:buChar char="Ø"/>
              <a:defRPr/>
            </a:pPr>
            <a:r>
              <a:rPr lang="en-US" altLang="zh-CN" sz="2000" dirty="0" smtClean="0">
                <a:solidFill>
                  <a:schemeClr val="tx1"/>
                </a:solidFill>
                <a:latin typeface="Garamond" pitchFamily="18" charset="0"/>
              </a:rPr>
              <a:t>Limitation: Articulating keyword query for graphs is not simple</a:t>
            </a:r>
            <a:endParaRPr lang="en-US" altLang="zh-CN" sz="2000" dirty="0">
              <a:solidFill>
                <a:schemeClr val="tx1"/>
              </a:solidFill>
              <a:latin typeface="Garamond" pitchFamily="18" charset="0"/>
            </a:endParaRPr>
          </a:p>
          <a:p>
            <a:pPr lvl="0" algn="just" defTabSz="914400">
              <a:lnSpc>
                <a:spcPct val="100000"/>
              </a:lnSpc>
              <a:spcBef>
                <a:spcPts val="580"/>
              </a:spcBef>
              <a:buSzPct val="85000"/>
              <a:buFont typeface="Wingdings" panose="05000000000000000000" pitchFamily="2" charset="2"/>
              <a:buChar char="Ø"/>
              <a:defRPr/>
            </a:pPr>
            <a:r>
              <a:rPr lang="en-US" altLang="zh-CN" dirty="0" smtClean="0">
                <a:solidFill>
                  <a:schemeClr val="accent3"/>
                </a:solidFill>
                <a:latin typeface="Garamond" pitchFamily="18" charset="0"/>
                <a:ea typeface="Meiryo UI" pitchFamily="34" charset="-128"/>
                <a:cs typeface="Meiryo UI" pitchFamily="34" charset="-128"/>
              </a:rPr>
              <a:t>Approximate Query Specification and Answering</a:t>
            </a:r>
            <a:endParaRPr lang="en-US" altLang="zh-CN" dirty="0">
              <a:solidFill>
                <a:schemeClr val="accent3"/>
              </a:solidFill>
              <a:latin typeface="Garamond" pitchFamily="18" charset="0"/>
              <a:ea typeface="Meiryo UI" pitchFamily="34" charset="-128"/>
              <a:cs typeface="Meiryo UI" pitchFamily="34" charset="-128"/>
            </a:endParaRPr>
          </a:p>
          <a:p>
            <a:pPr marL="662940" lvl="1" indent="-342900" algn="just" defTabSz="914400">
              <a:lnSpc>
                <a:spcPct val="100000"/>
              </a:lnSpc>
              <a:spcBef>
                <a:spcPts val="370"/>
              </a:spcBef>
              <a:buSzPct val="85000"/>
              <a:buFont typeface="Wingdings" panose="05000000000000000000" pitchFamily="2" charset="2"/>
              <a:buChar char="Ø"/>
              <a:tabLst/>
              <a:defRPr/>
            </a:pPr>
            <a:r>
              <a:rPr lang="en-US" altLang="zh-CN" sz="2400" dirty="0" smtClean="0">
                <a:solidFill>
                  <a:schemeClr val="tx1"/>
                </a:solidFill>
                <a:latin typeface="Garamond" pitchFamily="18" charset="0"/>
              </a:rPr>
              <a:t>NESS: uses neighborhood-based indexes to quickly find approximate matches to a query graph [Khan, SIGMOD’11]</a:t>
            </a:r>
          </a:p>
          <a:p>
            <a:pPr marL="662940" lvl="1" indent="-342900" algn="just" defTabSz="914400">
              <a:lnSpc>
                <a:spcPct val="100000"/>
              </a:lnSpc>
              <a:spcBef>
                <a:spcPts val="370"/>
              </a:spcBef>
              <a:buSzPct val="85000"/>
              <a:buFont typeface="Wingdings" panose="05000000000000000000" pitchFamily="2" charset="2"/>
              <a:buChar char="Ø"/>
              <a:tabLst/>
              <a:defRPr/>
            </a:pPr>
            <a:r>
              <a:rPr lang="en-US" altLang="zh-CN" sz="2400" dirty="0" smtClean="0">
                <a:solidFill>
                  <a:schemeClr val="tx1"/>
                </a:solidFill>
                <a:latin typeface="Garamond" pitchFamily="18" charset="0"/>
              </a:rPr>
              <a:t>TALE: approximate large graph matching [</a:t>
            </a:r>
            <a:r>
              <a:rPr lang="en-US" altLang="zh-CN" sz="2400" dirty="0" err="1" smtClean="0">
                <a:solidFill>
                  <a:schemeClr val="tx1"/>
                </a:solidFill>
                <a:latin typeface="Garamond" pitchFamily="18" charset="0"/>
              </a:rPr>
              <a:t>Tian</a:t>
            </a:r>
            <a:r>
              <a:rPr lang="en-US" altLang="zh-CN" sz="2400" dirty="0" smtClean="0">
                <a:solidFill>
                  <a:schemeClr val="tx1"/>
                </a:solidFill>
                <a:latin typeface="Garamond" pitchFamily="18" charset="0"/>
              </a:rPr>
              <a:t>, ICDE’08]</a:t>
            </a:r>
          </a:p>
          <a:p>
            <a:pPr marL="876146" lvl="2" indent="-342900" algn="just" defTabSz="914400">
              <a:lnSpc>
                <a:spcPct val="100000"/>
              </a:lnSpc>
              <a:spcBef>
                <a:spcPts val="370"/>
              </a:spcBef>
              <a:buSzPct val="85000"/>
              <a:buFont typeface="Wingdings" panose="05000000000000000000" pitchFamily="2" charset="2"/>
              <a:buChar char="Ø"/>
              <a:defRPr/>
            </a:pPr>
            <a:r>
              <a:rPr lang="en-US" altLang="zh-CN" sz="2000" dirty="0">
                <a:solidFill>
                  <a:schemeClr val="tx1"/>
                </a:solidFill>
                <a:latin typeface="Garamond" pitchFamily="18" charset="0"/>
              </a:rPr>
              <a:t>Limitation: Users still have to formulate the initial query </a:t>
            </a:r>
            <a:r>
              <a:rPr lang="en-US" altLang="zh-CN" sz="2000" dirty="0" smtClean="0">
                <a:solidFill>
                  <a:schemeClr val="tx1"/>
                </a:solidFill>
                <a:latin typeface="Garamond" pitchFamily="18" charset="0"/>
              </a:rPr>
              <a:t>graph</a:t>
            </a:r>
          </a:p>
        </p:txBody>
      </p:sp>
      <p:sp>
        <p:nvSpPr>
          <p:cNvPr id="5" name="TextBox 4"/>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5</a:t>
            </a:r>
            <a:endParaRPr lang="en-IN" sz="2000" b="1" dirty="0" err="1" smtClean="0">
              <a:latin typeface="Segoe UI Light" pitchFamily="34" charset="0"/>
            </a:endParaRPr>
          </a:p>
        </p:txBody>
      </p:sp>
    </p:spTree>
    <p:custDataLst>
      <p:tags r:id="rId1"/>
    </p:custDataLst>
    <p:extLst>
      <p:ext uri="{BB962C8B-B14F-4D97-AF65-F5344CB8AC3E}">
        <p14:creationId xmlns="" xmlns:p14="http://schemas.microsoft.com/office/powerpoint/2010/main" val="577115842"/>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Visual Query Formulation Systems</a:t>
            </a:r>
            <a:endParaRPr lang="en-US" sz="3200" dirty="0">
              <a:latin typeface="Garamond" pitchFamily="18" charset="0"/>
            </a:endParaRPr>
          </a:p>
        </p:txBody>
      </p:sp>
      <p:sp>
        <p:nvSpPr>
          <p:cNvPr id="3" name="Text Placeholder 2"/>
          <p:cNvSpPr>
            <a:spLocks noGrp="1"/>
          </p:cNvSpPr>
          <p:nvPr>
            <p:ph type="body" sz="quarter" idx="10"/>
          </p:nvPr>
        </p:nvSpPr>
        <p:spPr>
          <a:xfrm>
            <a:off x="372344" y="866760"/>
            <a:ext cx="8363938" cy="5119350"/>
          </a:xfrm>
        </p:spPr>
        <p:txBody>
          <a:bodyPr/>
          <a:lstStyle/>
          <a:p>
            <a:pPr lvl="0" algn="just" defTabSz="914400">
              <a:lnSpc>
                <a:spcPct val="100000"/>
              </a:lnSpc>
              <a:spcBef>
                <a:spcPts val="580"/>
              </a:spcBef>
              <a:buSzPct val="85000"/>
              <a:buFont typeface="Wingdings" panose="05000000000000000000" pitchFamily="2" charset="2"/>
              <a:buChar char="Ø"/>
              <a:defRPr/>
            </a:pPr>
            <a:r>
              <a:rPr lang="en-US" altLang="zh-CN" dirty="0" smtClean="0">
                <a:solidFill>
                  <a:schemeClr val="accent3"/>
                </a:solidFill>
                <a:latin typeface="Garamond" pitchFamily="18" charset="0"/>
                <a:ea typeface="Meiryo UI" pitchFamily="34" charset="-128"/>
                <a:cs typeface="Meiryo UI" pitchFamily="34" charset="-128"/>
              </a:rPr>
              <a:t>Relational Databases</a:t>
            </a:r>
            <a:endParaRPr lang="en-US" altLang="zh-CN" dirty="0">
              <a:solidFill>
                <a:schemeClr val="accent3"/>
              </a:solidFill>
              <a:latin typeface="Garamond" pitchFamily="18" charset="0"/>
              <a:ea typeface="Meiryo UI" pitchFamily="34" charset="-128"/>
              <a:cs typeface="Meiryo UI" pitchFamily="34" charset="-128"/>
            </a:endParaRPr>
          </a:p>
          <a:p>
            <a:pPr marL="662940" lvl="1" indent="-342900" algn="just" defTabSz="914400">
              <a:lnSpc>
                <a:spcPct val="100000"/>
              </a:lnSpc>
              <a:spcBef>
                <a:spcPts val="370"/>
              </a:spcBef>
              <a:buSzPct val="85000"/>
              <a:buFont typeface="Wingdings" panose="05000000000000000000" pitchFamily="2" charset="2"/>
              <a:buChar char="Ø"/>
              <a:tabLst/>
              <a:defRPr/>
            </a:pPr>
            <a:r>
              <a:rPr lang="en-US" altLang="zh-CN" sz="2400" dirty="0">
                <a:solidFill>
                  <a:schemeClr val="tx1"/>
                </a:solidFill>
                <a:latin typeface="Garamond" pitchFamily="18" charset="0"/>
              </a:rPr>
              <a:t>C</a:t>
            </a:r>
            <a:r>
              <a:rPr lang="en-US" altLang="zh-CN" sz="2400" dirty="0" smtClean="0">
                <a:solidFill>
                  <a:schemeClr val="tx1"/>
                </a:solidFill>
                <a:latin typeface="Garamond" pitchFamily="18" charset="0"/>
              </a:rPr>
              <a:t>LIDE [Petropoulos, SIGMOD’06,07</a:t>
            </a:r>
            <a:r>
              <a:rPr lang="en-US" altLang="zh-CN" sz="2000" dirty="0" smtClean="0">
                <a:solidFill>
                  <a:schemeClr val="tx1"/>
                </a:solidFill>
                <a:latin typeface="Garamond" pitchFamily="18" charset="0"/>
              </a:rPr>
              <a:t>]</a:t>
            </a:r>
            <a:endParaRPr lang="en-US" altLang="zh-CN" sz="2000" dirty="0">
              <a:solidFill>
                <a:schemeClr val="tx1"/>
              </a:solidFill>
              <a:latin typeface="Garamond" pitchFamily="18" charset="0"/>
            </a:endParaRPr>
          </a:p>
          <a:p>
            <a:pPr lvl="0" algn="just" defTabSz="914400">
              <a:lnSpc>
                <a:spcPct val="100000"/>
              </a:lnSpc>
              <a:spcBef>
                <a:spcPts val="580"/>
              </a:spcBef>
              <a:buSzPct val="85000"/>
              <a:buFont typeface="Wingdings" panose="05000000000000000000" pitchFamily="2" charset="2"/>
              <a:buChar char="Ø"/>
              <a:defRPr/>
            </a:pPr>
            <a:r>
              <a:rPr lang="en-US" altLang="zh-CN" dirty="0" smtClean="0">
                <a:solidFill>
                  <a:schemeClr val="accent3"/>
                </a:solidFill>
                <a:latin typeface="Garamond" pitchFamily="18" charset="0"/>
                <a:ea typeface="Meiryo UI" pitchFamily="34" charset="-128"/>
                <a:cs typeface="Meiryo UI" pitchFamily="34" charset="-128"/>
              </a:rPr>
              <a:t>Graph Databases</a:t>
            </a:r>
            <a:endParaRPr lang="en-US" altLang="zh-CN" dirty="0">
              <a:solidFill>
                <a:schemeClr val="accent3"/>
              </a:solidFill>
              <a:latin typeface="Garamond" pitchFamily="18" charset="0"/>
              <a:ea typeface="Meiryo UI" pitchFamily="34" charset="-128"/>
              <a:cs typeface="Meiryo UI" pitchFamily="34" charset="-128"/>
            </a:endParaRPr>
          </a:p>
          <a:p>
            <a:pPr marL="662940" lvl="1" indent="-342900" algn="just" defTabSz="914400">
              <a:lnSpc>
                <a:spcPct val="100000"/>
              </a:lnSpc>
              <a:spcBef>
                <a:spcPts val="370"/>
              </a:spcBef>
              <a:buSzPct val="85000"/>
              <a:buFont typeface="Wingdings" panose="05000000000000000000" pitchFamily="2" charset="2"/>
              <a:buChar char="Ø"/>
              <a:tabLst/>
              <a:defRPr/>
            </a:pPr>
            <a:r>
              <a:rPr lang="en-US" altLang="zh-CN" sz="2400" dirty="0" smtClean="0">
                <a:solidFill>
                  <a:schemeClr val="tx1"/>
                </a:solidFill>
                <a:latin typeface="Garamond" pitchFamily="18" charset="0"/>
              </a:rPr>
              <a:t>VOGUE, PRAGUE, </a:t>
            </a:r>
            <a:r>
              <a:rPr lang="en-US" altLang="zh-CN" sz="2400" dirty="0" err="1" smtClean="0">
                <a:solidFill>
                  <a:schemeClr val="tx1"/>
                </a:solidFill>
                <a:latin typeface="Garamond" pitchFamily="18" charset="0"/>
              </a:rPr>
              <a:t>Gblender</a:t>
            </a:r>
            <a:r>
              <a:rPr lang="en-US" altLang="zh-CN" sz="2400" dirty="0" smtClean="0">
                <a:solidFill>
                  <a:schemeClr val="tx1"/>
                </a:solidFill>
                <a:latin typeface="Garamond" pitchFamily="18" charset="0"/>
              </a:rPr>
              <a:t>, [</a:t>
            </a:r>
            <a:r>
              <a:rPr lang="en-US" altLang="zh-CN" sz="2400" dirty="0" err="1" smtClean="0">
                <a:solidFill>
                  <a:schemeClr val="tx1"/>
                </a:solidFill>
                <a:latin typeface="Garamond" pitchFamily="18" charset="0"/>
              </a:rPr>
              <a:t>Bhowmick</a:t>
            </a:r>
            <a:r>
              <a:rPr lang="en-US" altLang="zh-CN" sz="2400" dirty="0" smtClean="0">
                <a:solidFill>
                  <a:schemeClr val="tx1"/>
                </a:solidFill>
                <a:latin typeface="Garamond" pitchFamily="18" charset="0"/>
              </a:rPr>
              <a:t>, CIDR’13, ICDE’12, SIGMOD’11], GRAPHITE [</a:t>
            </a:r>
            <a:r>
              <a:rPr lang="en-US" altLang="zh-CN" sz="2400" dirty="0" err="1" smtClean="0">
                <a:solidFill>
                  <a:schemeClr val="tx1"/>
                </a:solidFill>
                <a:latin typeface="Garamond" pitchFamily="18" charset="0"/>
              </a:rPr>
              <a:t>Chau</a:t>
            </a:r>
            <a:r>
              <a:rPr lang="en-US" altLang="zh-CN" sz="2400" dirty="0" smtClean="0">
                <a:solidFill>
                  <a:schemeClr val="tx1"/>
                </a:solidFill>
                <a:latin typeface="Garamond" pitchFamily="18" charset="0"/>
              </a:rPr>
              <a:t>, ICDMW’08]</a:t>
            </a:r>
          </a:p>
          <a:p>
            <a:pPr lvl="0" algn="just" defTabSz="914400">
              <a:lnSpc>
                <a:spcPct val="100000"/>
              </a:lnSpc>
              <a:spcBef>
                <a:spcPts val="580"/>
              </a:spcBef>
              <a:buSzPct val="85000"/>
              <a:buFont typeface="Wingdings" panose="05000000000000000000" pitchFamily="2" charset="2"/>
              <a:buChar char="Ø"/>
              <a:defRPr/>
            </a:pPr>
            <a:r>
              <a:rPr lang="en-US" altLang="zh-CN" dirty="0" smtClean="0">
                <a:solidFill>
                  <a:schemeClr val="accent3"/>
                </a:solidFill>
                <a:latin typeface="Garamond" pitchFamily="18" charset="0"/>
                <a:ea typeface="Meiryo UI" pitchFamily="34" charset="-128"/>
                <a:cs typeface="Meiryo UI" pitchFamily="34" charset="-128"/>
              </a:rPr>
              <a:t>Single Large Graphs</a:t>
            </a:r>
          </a:p>
          <a:p>
            <a:pPr lvl="1" algn="just" defTabSz="914400">
              <a:lnSpc>
                <a:spcPct val="100000"/>
              </a:lnSpc>
              <a:spcBef>
                <a:spcPts val="580"/>
              </a:spcBef>
              <a:buSzPct val="85000"/>
              <a:buFont typeface="Wingdings" panose="05000000000000000000" pitchFamily="2" charset="2"/>
              <a:buChar char="Ø"/>
              <a:defRPr/>
            </a:pPr>
            <a:r>
              <a:rPr lang="en-US" altLang="zh-CN" sz="2400" dirty="0" smtClean="0">
                <a:solidFill>
                  <a:schemeClr val="tx1"/>
                </a:solidFill>
                <a:latin typeface="Garamond" pitchFamily="18" charset="0"/>
                <a:ea typeface="Meiryo UI" pitchFamily="34" charset="-128"/>
                <a:cs typeface="Meiryo UI" pitchFamily="34" charset="-128"/>
              </a:rPr>
              <a:t>QUBLE [</a:t>
            </a:r>
            <a:r>
              <a:rPr lang="en-US" altLang="zh-CN" sz="2400" dirty="0" err="1" smtClean="0">
                <a:solidFill>
                  <a:schemeClr val="tx1"/>
                </a:solidFill>
                <a:latin typeface="Garamond" pitchFamily="18" charset="0"/>
                <a:ea typeface="Meiryo UI" pitchFamily="34" charset="-128"/>
                <a:cs typeface="Meiryo UI" pitchFamily="34" charset="-128"/>
              </a:rPr>
              <a:t>Bhowmick</a:t>
            </a:r>
            <a:r>
              <a:rPr lang="en-US" altLang="zh-CN" sz="2400" dirty="0" smtClean="0">
                <a:solidFill>
                  <a:schemeClr val="tx1"/>
                </a:solidFill>
                <a:latin typeface="Garamond" pitchFamily="18" charset="0"/>
                <a:ea typeface="Meiryo UI" pitchFamily="34" charset="-128"/>
                <a:cs typeface="Meiryo UI" pitchFamily="34" charset="-128"/>
              </a:rPr>
              <a:t>, VLDB’14]</a:t>
            </a:r>
          </a:p>
          <a:p>
            <a:pPr lvl="0" algn="just" defTabSz="914400">
              <a:lnSpc>
                <a:spcPct val="100000"/>
              </a:lnSpc>
              <a:spcBef>
                <a:spcPts val="580"/>
              </a:spcBef>
              <a:buSzPct val="85000"/>
              <a:buFont typeface="Wingdings" panose="05000000000000000000" pitchFamily="2" charset="2"/>
              <a:buChar char="Ø"/>
              <a:defRPr/>
            </a:pPr>
            <a:r>
              <a:rPr lang="en-US" altLang="zh-CN" dirty="0" smtClean="0">
                <a:solidFill>
                  <a:schemeClr val="accent3"/>
                </a:solidFill>
                <a:latin typeface="Garamond" pitchFamily="18" charset="0"/>
                <a:ea typeface="Meiryo UI" pitchFamily="34" charset="-128"/>
                <a:cs typeface="Meiryo UI" pitchFamily="34" charset="-128"/>
              </a:rPr>
              <a:t>Limitations:</a:t>
            </a:r>
          </a:p>
          <a:p>
            <a:pPr lvl="1" algn="just" defTabSz="914400">
              <a:lnSpc>
                <a:spcPct val="100000"/>
              </a:lnSpc>
              <a:spcBef>
                <a:spcPts val="580"/>
              </a:spcBef>
              <a:buSzPct val="85000"/>
              <a:buFont typeface="Wingdings" panose="05000000000000000000" pitchFamily="2" charset="2"/>
              <a:buChar char="Ø"/>
              <a:defRPr/>
            </a:pPr>
            <a:r>
              <a:rPr lang="en-US" altLang="zh-CN" sz="2400" dirty="0" smtClean="0">
                <a:solidFill>
                  <a:schemeClr val="tx1"/>
                </a:solidFill>
                <a:latin typeface="Garamond" pitchFamily="18" charset="0"/>
                <a:ea typeface="Meiryo UI" pitchFamily="34" charset="-128"/>
                <a:cs typeface="Meiryo UI" pitchFamily="34" charset="-128"/>
              </a:rPr>
              <a:t>New relevant query components are not automatically recommended to users</a:t>
            </a:r>
          </a:p>
          <a:p>
            <a:pPr lvl="1" algn="just" defTabSz="914400">
              <a:lnSpc>
                <a:spcPct val="100000"/>
              </a:lnSpc>
              <a:spcBef>
                <a:spcPts val="580"/>
              </a:spcBef>
              <a:buSzPct val="85000"/>
              <a:buFont typeface="Wingdings" panose="05000000000000000000" pitchFamily="2" charset="2"/>
              <a:buChar char="Ø"/>
              <a:defRPr/>
            </a:pPr>
            <a:r>
              <a:rPr lang="en-US" altLang="zh-CN" sz="2400" dirty="0" smtClean="0">
                <a:solidFill>
                  <a:schemeClr val="tx1"/>
                </a:solidFill>
                <a:latin typeface="Garamond" pitchFamily="18" charset="0"/>
                <a:ea typeface="Meiryo UI" pitchFamily="34" charset="-128"/>
                <a:cs typeface="Meiryo UI" pitchFamily="34" charset="-128"/>
              </a:rPr>
              <a:t>Users require a good knowledge of the underlying schema</a:t>
            </a:r>
          </a:p>
        </p:txBody>
      </p:sp>
      <p:sp>
        <p:nvSpPr>
          <p:cNvPr id="6" name="TextBox 5"/>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6</a:t>
            </a:r>
            <a:endParaRPr lang="en-IN" sz="2000" b="1" dirty="0" err="1" smtClean="0">
              <a:latin typeface="Segoe UI Light" pitchFamily="34" charset="0"/>
            </a:endParaRPr>
          </a:p>
        </p:txBody>
      </p:sp>
    </p:spTree>
    <p:custDataLst>
      <p:tags r:id="rId1"/>
    </p:custDataLst>
    <p:extLst>
      <p:ext uri="{BB962C8B-B14F-4D97-AF65-F5344CB8AC3E}">
        <p14:creationId xmlns="" xmlns:p14="http://schemas.microsoft.com/office/powerpoint/2010/main" val="343134818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Desiderata of a User Friendly Query System</a:t>
            </a:r>
            <a:endParaRPr lang="en-US" sz="3200" dirty="0">
              <a:latin typeface="Garamond" pitchFamily="18" charset="0"/>
            </a:endParaRPr>
          </a:p>
        </p:txBody>
      </p:sp>
      <p:sp>
        <p:nvSpPr>
          <p:cNvPr id="3" name="Text Placeholder 2"/>
          <p:cNvSpPr>
            <a:spLocks noGrp="1"/>
          </p:cNvSpPr>
          <p:nvPr>
            <p:ph type="body" sz="quarter" idx="10"/>
          </p:nvPr>
        </p:nvSpPr>
        <p:spPr>
          <a:xfrm>
            <a:off x="350546" y="1567664"/>
            <a:ext cx="8363938" cy="2708434"/>
          </a:xfrm>
        </p:spPr>
        <p:txBody>
          <a:bodyPr/>
          <a:lstStyle/>
          <a:p>
            <a:pPr algn="just">
              <a:lnSpc>
                <a:spcPct val="100000"/>
              </a:lnSpc>
              <a:spcBef>
                <a:spcPts val="600"/>
              </a:spcBef>
              <a:spcAft>
                <a:spcPts val="600"/>
              </a:spcAft>
              <a:buFont typeface="Wingdings" panose="05000000000000000000" pitchFamily="2" charset="2"/>
              <a:buChar char="Ø"/>
            </a:pPr>
            <a:r>
              <a:rPr lang="en-US" dirty="0" smtClean="0">
                <a:solidFill>
                  <a:srgbClr val="F58026"/>
                </a:solidFill>
                <a:latin typeface="Garamond" pitchFamily="18" charset="0"/>
              </a:rPr>
              <a:t>Usability</a:t>
            </a:r>
            <a:endParaRPr lang="en-US" dirty="0">
              <a:solidFill>
                <a:srgbClr val="F58026"/>
              </a:solidFill>
              <a:latin typeface="Garamond" pitchFamily="18" charset="0"/>
            </a:endParaRPr>
          </a:p>
          <a:p>
            <a:pPr lvl="1"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An easy-to-use graphical interface for formulating query graphs</a:t>
            </a:r>
          </a:p>
          <a:p>
            <a:pPr lvl="1"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Easier paradigm to query complex heterogeneous graphs</a:t>
            </a:r>
            <a:endParaRPr lang="en-US" sz="2400" dirty="0">
              <a:solidFill>
                <a:schemeClr val="tx1"/>
              </a:solidFill>
              <a:latin typeface="Garamond" pitchFamily="18" charset="0"/>
            </a:endParaRPr>
          </a:p>
          <a:p>
            <a:pPr algn="just">
              <a:lnSpc>
                <a:spcPct val="100000"/>
              </a:lnSpc>
              <a:spcBef>
                <a:spcPts val="600"/>
              </a:spcBef>
              <a:spcAft>
                <a:spcPts val="600"/>
              </a:spcAft>
              <a:buFont typeface="Wingdings" panose="05000000000000000000" pitchFamily="2" charset="2"/>
              <a:buChar char="Ø"/>
            </a:pPr>
            <a:r>
              <a:rPr lang="en-US" dirty="0" smtClean="0">
                <a:solidFill>
                  <a:srgbClr val="F58026"/>
                </a:solidFill>
                <a:latin typeface="Garamond" pitchFamily="18" charset="0"/>
              </a:rPr>
              <a:t>Ability to express exact query intent</a:t>
            </a:r>
            <a:endParaRPr lang="en-US" dirty="0">
              <a:solidFill>
                <a:srgbClr val="F58026"/>
              </a:solidFill>
              <a:latin typeface="Garamond" pitchFamily="18" charset="0"/>
            </a:endParaRPr>
          </a:p>
          <a:p>
            <a:pPr lvl="1" algn="just">
              <a:lnSpc>
                <a:spcPct val="100000"/>
              </a:lnSpc>
              <a:spcBef>
                <a:spcPts val="600"/>
              </a:spcBef>
              <a:spcAft>
                <a:spcPts val="600"/>
              </a:spcAft>
              <a:buFont typeface="Wingdings" panose="05000000000000000000" pitchFamily="2" charset="2"/>
              <a:buChar char="Ø"/>
            </a:pPr>
            <a:r>
              <a:rPr lang="en-US" sz="2400" dirty="0" smtClean="0">
                <a:solidFill>
                  <a:schemeClr val="tx1"/>
                </a:solidFill>
                <a:latin typeface="Garamond" pitchFamily="18" charset="0"/>
              </a:rPr>
              <a:t>Schema agnostic users assisted by an intelligent query system</a:t>
            </a:r>
            <a:endParaRPr lang="en-US" sz="2400" dirty="0">
              <a:solidFill>
                <a:schemeClr val="tx1"/>
              </a:solidFill>
              <a:latin typeface="Garamond" pitchFamily="18" charset="0"/>
            </a:endParaRPr>
          </a:p>
        </p:txBody>
      </p:sp>
      <p:sp>
        <p:nvSpPr>
          <p:cNvPr id="5" name="TextBox 4"/>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7</a:t>
            </a:r>
            <a:endParaRPr lang="en-IN" sz="2000" b="1" dirty="0" err="1" smtClean="0">
              <a:latin typeface="Segoe UI Light" pitchFamily="34" charset="0"/>
            </a:endParaRPr>
          </a:p>
        </p:txBody>
      </p:sp>
    </p:spTree>
    <p:extLst>
      <p:ext uri="{BB962C8B-B14F-4D97-AF65-F5344CB8AC3E}">
        <p14:creationId xmlns="" xmlns:p14="http://schemas.microsoft.com/office/powerpoint/2010/main" val="193698745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C:\Users\nandish\Project\svnCode\DISSERTATION\nandish-dissertation\phd-workshop-vldb\slides\overall-feedback-architecture.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1515291"/>
            <a:ext cx="9144000" cy="4326708"/>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itle 1"/>
          <p:cNvSpPr>
            <a:spLocks noGrp="1"/>
          </p:cNvSpPr>
          <p:nvPr>
            <p:ph type="title"/>
          </p:nvPr>
        </p:nvSpPr>
        <p:spPr>
          <a:xfrm>
            <a:off x="389436" y="228601"/>
            <a:ext cx="8363938" cy="443198"/>
          </a:xfrm>
        </p:spPr>
        <p:txBody>
          <a:bodyPr/>
          <a:lstStyle/>
          <a:p>
            <a:r>
              <a:rPr lang="en-US" sz="3200" dirty="0" smtClean="0">
                <a:solidFill>
                  <a:srgbClr val="0064B1"/>
                </a:solidFill>
                <a:latin typeface="Garamond" pitchFamily="18" charset="0"/>
              </a:rPr>
              <a:t>Dissertation Research Outline</a:t>
            </a:r>
            <a:endParaRPr lang="en-US" sz="3200" dirty="0">
              <a:latin typeface="Garamond" pitchFamily="18" charset="0"/>
            </a:endParaRPr>
          </a:p>
        </p:txBody>
      </p:sp>
      <p:sp>
        <p:nvSpPr>
          <p:cNvPr id="7" name="Left Brace 6"/>
          <p:cNvSpPr/>
          <p:nvPr/>
        </p:nvSpPr>
        <p:spPr>
          <a:xfrm rot="16200000">
            <a:off x="3372649" y="5077617"/>
            <a:ext cx="431801" cy="107156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p:cNvSpPr txBox="1"/>
          <p:nvPr/>
        </p:nvSpPr>
        <p:spPr>
          <a:xfrm>
            <a:off x="2721154" y="5842727"/>
            <a:ext cx="1733278" cy="246221"/>
          </a:xfrm>
          <a:prstGeom prst="rect">
            <a:avLst/>
          </a:prstGeom>
          <a:noFill/>
        </p:spPr>
        <p:txBody>
          <a:bodyPr wrap="square" lIns="0" tIns="0" rIns="0" bIns="0" rtlCol="0">
            <a:spAutoFit/>
          </a:bodyPr>
          <a:lstStyle/>
          <a:p>
            <a:r>
              <a:rPr lang="en-US" sz="1600" dirty="0" smtClean="0">
                <a:latin typeface="Garamond" pitchFamily="18" charset="0"/>
              </a:rPr>
              <a:t>Possible Future Work</a:t>
            </a:r>
            <a:endParaRPr lang="en-IN" sz="1600" dirty="0" err="1" smtClean="0">
              <a:latin typeface="Garamond" pitchFamily="18" charset="0"/>
            </a:endParaRPr>
          </a:p>
        </p:txBody>
      </p:sp>
      <p:sp>
        <p:nvSpPr>
          <p:cNvPr id="8" name="TextBox 7"/>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8</a:t>
            </a:r>
            <a:endParaRPr lang="en-IN" sz="2000" b="1" dirty="0" err="1" smtClean="0">
              <a:latin typeface="Segoe UI Light" pitchFamily="34" charset="0"/>
            </a:endParaRPr>
          </a:p>
        </p:txBody>
      </p:sp>
    </p:spTree>
    <p:extLst>
      <p:ext uri="{BB962C8B-B14F-4D97-AF65-F5344CB8AC3E}">
        <p14:creationId xmlns="" xmlns:p14="http://schemas.microsoft.com/office/powerpoint/2010/main" val="40120765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161" y="2633341"/>
            <a:ext cx="8363938" cy="997196"/>
          </a:xfrm>
        </p:spPr>
        <p:txBody>
          <a:bodyPr/>
          <a:lstStyle/>
          <a:p>
            <a:pPr algn="ctr"/>
            <a:r>
              <a:rPr lang="en-US" sz="3600" dirty="0" smtClean="0">
                <a:solidFill>
                  <a:srgbClr val="0064B1"/>
                </a:solidFill>
                <a:latin typeface="Garamond" pitchFamily="18" charset="0"/>
              </a:rPr>
              <a:t>Visual Interface for Recommendation Based Interactive Query Formulation (Orion)</a:t>
            </a:r>
            <a:endParaRPr lang="en-US" sz="2800" dirty="0">
              <a:latin typeface="Garamond" pitchFamily="18" charset="0"/>
            </a:endParaRPr>
          </a:p>
        </p:txBody>
      </p:sp>
      <p:sp>
        <p:nvSpPr>
          <p:cNvPr id="6" name="Title 1"/>
          <p:cNvSpPr txBox="1">
            <a:spLocks/>
          </p:cNvSpPr>
          <p:nvPr/>
        </p:nvSpPr>
        <p:spPr>
          <a:xfrm>
            <a:off x="3135086" y="3946228"/>
            <a:ext cx="2724150" cy="387798"/>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ctr"/>
            <a:r>
              <a:rPr lang="en-US" sz="2800" dirty="0" smtClean="0">
                <a:solidFill>
                  <a:srgbClr val="F58026"/>
                </a:solidFill>
              </a:rPr>
              <a:t>Ongoing work</a:t>
            </a:r>
            <a:endParaRPr lang="en-US" sz="2800" dirty="0">
              <a:solidFill>
                <a:srgbClr val="F58026"/>
              </a:solidFill>
            </a:endParaRPr>
          </a:p>
        </p:txBody>
      </p:sp>
      <p:sp>
        <p:nvSpPr>
          <p:cNvPr id="5" name="TextBox 4"/>
          <p:cNvSpPr txBox="1"/>
          <p:nvPr/>
        </p:nvSpPr>
        <p:spPr>
          <a:xfrm>
            <a:off x="0" y="6550223"/>
            <a:ext cx="556591" cy="307777"/>
          </a:xfrm>
          <a:prstGeom prst="rect">
            <a:avLst/>
          </a:prstGeom>
          <a:noFill/>
        </p:spPr>
        <p:txBody>
          <a:bodyPr wrap="square" lIns="0" tIns="0" rIns="0" bIns="0" rtlCol="0">
            <a:spAutoFit/>
          </a:bodyPr>
          <a:lstStyle/>
          <a:p>
            <a:pPr algn="r"/>
            <a:r>
              <a:rPr lang="en-US" sz="2000" b="1" dirty="0" smtClean="0">
                <a:latin typeface="Segoe UI Light" pitchFamily="34" charset="0"/>
              </a:rPr>
              <a:t>9</a:t>
            </a:r>
            <a:endParaRPr lang="en-IN" sz="2000" b="1" dirty="0" err="1" smtClean="0">
              <a:latin typeface="Segoe UI Light" pitchFamily="34" charset="0"/>
            </a:endParaRPr>
          </a:p>
        </p:txBody>
      </p:sp>
    </p:spTree>
    <p:extLst>
      <p:ext uri="{BB962C8B-B14F-4D97-AF65-F5344CB8AC3E}">
        <p14:creationId xmlns="" xmlns:p14="http://schemas.microsoft.com/office/powerpoint/2010/main" val="44111494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2|0.2|0.2"/>
</p:tagLst>
</file>

<file path=ppt/tags/tag2.xml><?xml version="1.0" encoding="utf-8"?>
<p:tagLst xmlns:a="http://schemas.openxmlformats.org/drawingml/2006/main" xmlns:r="http://schemas.openxmlformats.org/officeDocument/2006/relationships" xmlns:p="http://schemas.openxmlformats.org/presentationml/2006/main">
  <p:tag name="TIMING" val="|1"/>
</p:tagLst>
</file>

<file path=ppt/tags/tag3.xml><?xml version="1.0" encoding="utf-8"?>
<p:tagLst xmlns:a="http://schemas.openxmlformats.org/drawingml/2006/main" xmlns:r="http://schemas.openxmlformats.org/officeDocument/2006/relationships" xmlns:p="http://schemas.openxmlformats.org/presentationml/2006/main">
  <p:tag name="TIMING" val="|0.5|0.2|0.1|0.2|0.4|0.3"/>
</p:tagLst>
</file>

<file path=ppt/tags/tag4.xml><?xml version="1.0" encoding="utf-8"?>
<p:tagLst xmlns:a="http://schemas.openxmlformats.org/drawingml/2006/main" xmlns:r="http://schemas.openxmlformats.org/officeDocument/2006/relationships" xmlns:p="http://schemas.openxmlformats.org/presentationml/2006/main">
  <p:tag name="TIMING" val="|27.9"/>
</p:tagLst>
</file>

<file path=ppt/tags/tag5.xml><?xml version="1.0" encoding="utf-8"?>
<p:tagLst xmlns:a="http://schemas.openxmlformats.org/drawingml/2006/main" xmlns:r="http://schemas.openxmlformats.org/officeDocument/2006/relationships" xmlns:p="http://schemas.openxmlformats.org/presentationml/2006/main">
  <p:tag name="TIMING" val="|8.4|2.4|6.5"/>
</p:tagLst>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terms/"/>
    <ds:schemaRef ds:uri="http://schemas.microsoft.com/office/2006/metadata/properties"/>
    <ds:schemaRef ds:uri="http://schemas.microsoft.com/office/2006/documentManagement/types"/>
    <ds:schemaRef ds:uri="http://purl.org/dc/dcmitype/"/>
    <ds:schemaRef ds:uri="http://schemas.microsoft.com/office/infopath/2007/PartnerControls"/>
    <ds:schemaRef ds:uri="http://purl.org/dc/elements/1.1/"/>
    <ds:schemaRef ds:uri="http://www.w3.org/XML/1998/namespace"/>
    <ds:schemaRef ds:uri="http://schemas.openxmlformats.org/package/2006/metadata/core-properties"/>
    <ds:schemaRef ds:uri="efcf9526-8f58-4668-98d8-2ea05232c146"/>
  </ds:schemaRefs>
</ds:datastoreItem>
</file>

<file path=customXml/itemProps2.xml><?xml version="1.0" encoding="utf-8"?>
<ds:datastoreItem xmlns:ds="http://schemas.openxmlformats.org/officeDocument/2006/customXml" ds:itemID="{91ECADBA-ED53-4B09-9B9E-9372BF1CBDCF}">
  <ds:schemaRefs>
    <ds:schemaRef ds:uri="http://schemas.microsoft.com/sharepoint/events"/>
  </ds:schemaRefs>
</ds:datastoreItem>
</file>

<file path=customXml/itemProps3.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5102</TotalTime>
  <Words>1204</Words>
  <Application>Microsoft Office PowerPoint</Application>
  <PresentationFormat>On-screen Show (4:3)</PresentationFormat>
  <Paragraphs>297</Paragraphs>
  <Slides>39</Slides>
  <Notes>1</Notes>
  <HiddenSlides>0</HiddenSlides>
  <MMClips>0</MMClips>
  <ScaleCrop>false</ScaleCrop>
  <HeadingPairs>
    <vt:vector size="4" baseType="variant">
      <vt:variant>
        <vt:lpstr>Theme</vt:lpstr>
      </vt:variant>
      <vt:variant>
        <vt:i4>2</vt:i4>
      </vt:variant>
      <vt:variant>
        <vt:lpstr>Slide Titles</vt:lpstr>
      </vt:variant>
      <vt:variant>
        <vt:i4>39</vt:i4>
      </vt:variant>
    </vt:vector>
  </HeadingPairs>
  <TitlesOfParts>
    <vt:vector size="41" baseType="lpstr">
      <vt:lpstr>Data Analytics for Computational Journalism</vt:lpstr>
      <vt:lpstr>Metro Template Colored Titles Segoe UI 16x9</vt:lpstr>
      <vt:lpstr>Slide 1</vt:lpstr>
      <vt:lpstr>Outline</vt:lpstr>
      <vt:lpstr>Large Heterogeneous Graphs</vt:lpstr>
      <vt:lpstr>Specifying Queries for Graphs</vt:lpstr>
      <vt:lpstr>Simpler Querying Paradigms</vt:lpstr>
      <vt:lpstr>Visual Query Formulation Systems</vt:lpstr>
      <vt:lpstr>Desiderata of a User Friendly Query System</vt:lpstr>
      <vt:lpstr>Dissertation Research Outline</vt:lpstr>
      <vt:lpstr>Visual Interface for Recommendation Based Interactive Query Formulation (Orion)</vt:lpstr>
      <vt:lpstr>Problem Statement</vt:lpstr>
      <vt:lpstr>Orion Interface (idir.uta.edu/orion)</vt:lpstr>
      <vt:lpstr>Modes of Operation: Passive and Active</vt:lpstr>
      <vt:lpstr>Preliminaries</vt:lpstr>
      <vt:lpstr>Query Log</vt:lpstr>
      <vt:lpstr>Algorithms to Rank Candidate Edges</vt:lpstr>
      <vt:lpstr>Random Correlation Paths (RCPs) Based Ranking</vt:lpstr>
      <vt:lpstr>Preliminary Results</vt:lpstr>
      <vt:lpstr>Evaluation Plan for Orion</vt:lpstr>
      <vt:lpstr>Graph Query By Example (GQBE)</vt:lpstr>
      <vt:lpstr>GQBE Interface (idir.uta.edu/gqbe)</vt:lpstr>
      <vt:lpstr>Challenges</vt:lpstr>
      <vt:lpstr>Query Graph Discovery</vt:lpstr>
      <vt:lpstr>Query Processing</vt:lpstr>
      <vt:lpstr>Experiments: Accuracy Comparison with NESS and EQ</vt:lpstr>
      <vt:lpstr>Experiments: User Study with Amazon MTurk</vt:lpstr>
      <vt:lpstr>Publications</vt:lpstr>
      <vt:lpstr>Orion Demonstration at VLDB 2015</vt:lpstr>
      <vt:lpstr>Slide 28</vt:lpstr>
      <vt:lpstr>Multiple Example Tuples</vt:lpstr>
      <vt:lpstr>Experiments: Efficiency Results</vt:lpstr>
      <vt:lpstr>Future Work</vt:lpstr>
      <vt:lpstr>Future Work</vt:lpstr>
      <vt:lpstr>Cleaning Neighborhood Graph</vt:lpstr>
      <vt:lpstr>Reduced Neighborhood Graph</vt:lpstr>
      <vt:lpstr>Query Processing</vt:lpstr>
      <vt:lpstr>Query Processing (cont.)</vt:lpstr>
      <vt:lpstr>Query Processing (cont.)</vt:lpstr>
      <vt:lpstr>Query Processing (cont.)</vt:lpstr>
      <vt:lpstr>Evaluation Plan for Orion (cont.)</vt:lpstr>
    </vt:vector>
  </TitlesOfParts>
  <Manager>&lt;Content Manager Name Here&gt;</Manager>
  <Company>The University of Texas at Arlington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new1</cp:lastModifiedBy>
  <cp:revision>693</cp:revision>
  <dcterms:created xsi:type="dcterms:W3CDTF">2013-05-03T04:52:11Z</dcterms:created>
  <dcterms:modified xsi:type="dcterms:W3CDTF">2015-08-31T17:28:50Z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