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5"/>
    <p:sldMasterId id="2147483756" r:id="rId6"/>
  </p:sldMasterIdLst>
  <p:notesMasterIdLst>
    <p:notesMasterId r:id="rId25"/>
  </p:notesMasterIdLst>
  <p:handoutMasterIdLst>
    <p:handoutMasterId r:id="rId26"/>
  </p:handoutMasterIdLst>
  <p:sldIdLst>
    <p:sldId id="376" r:id="rId7"/>
    <p:sldId id="1262" r:id="rId8"/>
    <p:sldId id="1286" r:id="rId9"/>
    <p:sldId id="1266" r:id="rId10"/>
    <p:sldId id="1267" r:id="rId11"/>
    <p:sldId id="979" r:id="rId12"/>
    <p:sldId id="881" r:id="rId13"/>
    <p:sldId id="1284" r:id="rId14"/>
    <p:sldId id="1276" r:id="rId15"/>
    <p:sldId id="1281" r:id="rId16"/>
    <p:sldId id="1282" r:id="rId17"/>
    <p:sldId id="1272" r:id="rId18"/>
    <p:sldId id="1287" r:id="rId19"/>
    <p:sldId id="1288" r:id="rId20"/>
    <p:sldId id="1289" r:id="rId21"/>
    <p:sldId id="793" r:id="rId22"/>
    <p:sldId id="801" r:id="rId23"/>
    <p:sldId id="1270" r:id="rId24"/>
  </p:sldIdLst>
  <p:sldSz cx="9144000" cy="5143500" type="screen16x9"/>
  <p:notesSz cx="6858000" cy="9144000"/>
  <p:defaultTex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Guidelines" id="{44008CE7-4650-416C-ACBD-B9B1038E76EB}">
          <p14:sldIdLst>
            <p14:sldId id="376"/>
            <p14:sldId id="1262"/>
            <p14:sldId id="1286"/>
            <p14:sldId id="1266"/>
            <p14:sldId id="1267"/>
            <p14:sldId id="979"/>
            <p14:sldId id="881"/>
            <p14:sldId id="1284"/>
            <p14:sldId id="1276"/>
            <p14:sldId id="1281"/>
            <p14:sldId id="1282"/>
            <p14:sldId id="1272"/>
            <p14:sldId id="1287"/>
            <p14:sldId id="1288"/>
            <p14:sldId id="1289"/>
            <p14:sldId id="793"/>
            <p14:sldId id="801"/>
            <p14:sldId id="1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D"/>
    <a:srgbClr val="EE8200"/>
    <a:srgbClr val="F58026"/>
    <a:srgbClr val="0064B1"/>
    <a:srgbClr val="F28500"/>
    <a:srgbClr val="83B800"/>
    <a:srgbClr val="FFFFFF"/>
    <a:srgbClr val="FBFBFB"/>
    <a:srgbClr val="000000"/>
    <a:srgbClr val="9292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5108" autoAdjust="0"/>
  </p:normalViewPr>
  <p:slideViewPr>
    <p:cSldViewPr snapToGrid="0">
      <p:cViewPr>
        <p:scale>
          <a:sx n="125" d="100"/>
          <a:sy n="125" d="100"/>
        </p:scale>
        <p:origin x="-330" y="378"/>
      </p:cViewPr>
      <p:guideLst>
        <p:guide orient="horz" pos="110"/>
        <p:guide orient="horz" pos="3128"/>
        <p:guide orient="horz" pos="1630"/>
        <p:guide orient="horz" pos="2334"/>
        <p:guide orient="horz" pos="2374"/>
        <p:guide orient="horz" pos="684"/>
        <p:guide orient="horz" pos="926"/>
        <p:guide orient="horz" pos="1670"/>
        <p:guide orient="horz" pos="965"/>
        <p:guide orient="horz" pos="3038"/>
        <p:guide orient="horz" pos="3076"/>
        <p:guide orient="horz" pos="261"/>
        <p:guide orient="horz" pos="218"/>
        <p:guide pos="2853"/>
        <p:guide pos="1918"/>
        <p:guide pos="4729"/>
        <p:guide pos="981"/>
        <p:guide pos="3840"/>
        <p:guide pos="1032"/>
        <p:guide pos="1970"/>
        <p:guide pos="2904"/>
        <p:guide pos="3795"/>
        <p:guide pos="4779"/>
        <p:guide pos="5662"/>
        <p:guide pos="246"/>
        <p:guide pos="5716"/>
        <p:guide pos="98"/>
        <p:guide pos="45"/>
        <p:guide pos="5530"/>
      </p:guideLst>
    </p:cSldViewPr>
  </p:slideViewPr>
  <p:outlineViewPr>
    <p:cViewPr>
      <p:scale>
        <a:sx n="33" d="100"/>
        <a:sy n="33" d="100"/>
      </p:scale>
      <p:origin x="0" y="4974"/>
    </p:cViewPr>
  </p:outlin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67" d="100"/>
          <a:sy n="67" d="100"/>
        </p:scale>
        <p:origin x="-327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TechReady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10/12/2016</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TechReady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10/12/2016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sldNum="0" hdr="0" ftr="0" dt="0"/>
  <p:notesStyle>
    <a:lvl1pPr marL="0" algn="l" defTabSz="686047" rtl="0" eaLnBrk="1" latinLnBrk="0" hangingPunct="1">
      <a:lnSpc>
        <a:spcPct val="90000"/>
      </a:lnSpc>
      <a:spcAft>
        <a:spcPts val="250"/>
      </a:spcAft>
      <a:defRPr sz="700" kern="1200">
        <a:solidFill>
          <a:schemeClr val="tx1"/>
        </a:solidFill>
        <a:latin typeface="Segoe UI" pitchFamily="34" charset="0"/>
        <a:ea typeface="+mn-ea"/>
        <a:cs typeface="+mn-cs"/>
      </a:defRPr>
    </a:lvl1pPr>
    <a:lvl2pPr marL="159800" indent="-79403"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2pPr>
    <a:lvl3pPr marL="246151"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3pPr>
    <a:lvl4pPr marL="362279" indent="-110173"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4pPr>
    <a:lvl5pPr marL="461534"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5pPr>
    <a:lvl6pPr marL="1715118" algn="l" defTabSz="686047" rtl="0" eaLnBrk="1" latinLnBrk="0" hangingPunct="1">
      <a:defRPr sz="900" kern="1200">
        <a:solidFill>
          <a:schemeClr val="tx1"/>
        </a:solidFill>
        <a:latin typeface="+mn-lt"/>
        <a:ea typeface="+mn-ea"/>
        <a:cs typeface="+mn-cs"/>
      </a:defRPr>
    </a:lvl6pPr>
    <a:lvl7pPr marL="2058140" algn="l" defTabSz="686047" rtl="0" eaLnBrk="1" latinLnBrk="0" hangingPunct="1">
      <a:defRPr sz="900" kern="1200">
        <a:solidFill>
          <a:schemeClr val="tx1"/>
        </a:solidFill>
        <a:latin typeface="+mn-lt"/>
        <a:ea typeface="+mn-ea"/>
        <a:cs typeface="+mn-cs"/>
      </a:defRPr>
    </a:lvl7pPr>
    <a:lvl8pPr marL="2401164" algn="l" defTabSz="686047" rtl="0" eaLnBrk="1" latinLnBrk="0" hangingPunct="1">
      <a:defRPr sz="900" kern="1200">
        <a:solidFill>
          <a:schemeClr val="tx1"/>
        </a:solidFill>
        <a:latin typeface="+mn-lt"/>
        <a:ea typeface="+mn-ea"/>
        <a:cs typeface="+mn-cs"/>
      </a:defRPr>
    </a:lvl8pPr>
    <a:lvl9pPr marL="2744188" algn="l" defTabSz="686047"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9946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9946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9946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9946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9946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9946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994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Tree>
    <p:extLst>
      <p:ext uri="{BB962C8B-B14F-4D97-AF65-F5344CB8AC3E}">
        <p14:creationId xmlns:p14="http://schemas.microsoft.com/office/powerpoint/2010/main" val="1435266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35080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9946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collected verdicts of fact-checks from CNN and PolitiFact. The ClaimBuster average for sentences fact-checked by CNN is 0.433 compared to 0.258 for those sentences not selected by CNN, a statistically significant difference. Likewise, the ClaimBuster average for sentences checked by PolitiFact is 0.438 compared to 0.258 for those not selected, also a significant difference. The results of these comparisons demonstrate the utility of ClaimBuster in identifying sentences likely to contain important factual claims.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2930593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6047" rtl="0" eaLnBrk="1" fontAlgn="auto" latinLnBrk="0" hangingPunct="1">
              <a:lnSpc>
                <a:spcPct val="90000"/>
              </a:lnSpc>
              <a:spcBef>
                <a:spcPts val="0"/>
              </a:spcBef>
              <a:spcAft>
                <a:spcPts val="250"/>
              </a:spcAft>
              <a:buClrTx/>
              <a:buSzTx/>
              <a:buFontTx/>
              <a:buNone/>
              <a:tabLst/>
              <a:defRPr/>
            </a:pPr>
            <a:r>
              <a:rPr lang="en-US" dirty="0" smtClean="0"/>
              <a:t>One interesting observation derived from this</a:t>
            </a:r>
            <a:r>
              <a:rPr lang="en-US" baseline="0" dirty="0" smtClean="0"/>
              <a:t> and the last figure</a:t>
            </a:r>
            <a:r>
              <a:rPr lang="en-US" dirty="0" smtClean="0"/>
              <a:t> is that Republican candidates spoke about Health Care but used fewer factual claims regarding this topic. On the other hand, Democratic candidate Hillary Clinton presented factual statements related to Environment rather than presenting non-factual, subjective statements.</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2003254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figure </a:t>
            </a:r>
            <a:r>
              <a:rPr lang="en-US" dirty="0" smtClean="0"/>
              <a:t>shows the topic distributions of CNN, PolitiFact sentences as well as of highly check-worthy factual sentences (ClaimBuster score ≥ 0.5). This figure signifies that there are strong similarities between ClaimBuster and the fact-checking organizations. ClaimBuster tends to give high scores to the topics which CNN and PolitiFact tend to choose for fact checking. For example, all three have about 50 percent of the fact checks (or high ClaimBuster scores) associated with Economy, about 14 percent for International Affairs, about 10 percent for Immigration and 4 percent for Crime. One topic where ClaimBuster showed a difference with the human fact-checkers was Social Issues. That topic represented about 9 percent of the CNN and PolitiFact </a:t>
            </a:r>
            <a:r>
              <a:rPr lang="en-US" dirty="0" err="1" smtClean="0"/>
              <a:t>factchecks</a:t>
            </a:r>
            <a:r>
              <a:rPr lang="en-US" dirty="0" smtClean="0"/>
              <a:t> but only about 2 percent of the highly scored ClaimBuster sentences.</a:t>
            </a:r>
            <a:endParaRPr lang="en-US" dirty="0"/>
          </a:p>
        </p:txBody>
      </p:sp>
      <p:sp>
        <p:nvSpPr>
          <p:cNvPr id="4" name="Slide Number Placeholder 3"/>
          <p:cNvSpPr>
            <a:spLocks noGrp="1"/>
          </p:cNvSpPr>
          <p:nvPr>
            <p:ph type="sldNum" sz="quarter" idx="10"/>
          </p:nvPr>
        </p:nvSpPr>
        <p:spPr/>
        <p:txBody>
          <a:bodyPr/>
          <a:lstStyle/>
          <a:p>
            <a:pPr marL="0" marR="0" lvl="0" indent="0" algn="r" defTabSz="68604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68604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02646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96603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6479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809965"/>
          </a:xfrm>
        </p:spPr>
        <p:txBody>
          <a:bodyPr/>
          <a:lstStyle>
            <a:lvl1pPr marL="0" indent="0">
              <a:spcBef>
                <a:spcPts val="0"/>
              </a:spcBef>
              <a:spcAft>
                <a:spcPts val="675"/>
              </a:spcAft>
              <a:buNone/>
              <a:defRPr sz="3200" spc="-100" baseline="0">
                <a:latin typeface="Garamond" panose="02020404030301010803" pitchFamily="18" charset="0"/>
              </a:defRPr>
            </a:lvl1pPr>
            <a:lvl2pPr marL="0" indent="0">
              <a:spcBef>
                <a:spcPts val="0"/>
              </a:spcBef>
              <a:spcAft>
                <a:spcPts val="300"/>
              </a:spcAft>
              <a:buNone/>
              <a:defRPr sz="2000" spc="-50" baseline="0">
                <a:latin typeface="Garamond" panose="02020404030301010803" pitchFamily="18" charset="0"/>
              </a:defRPr>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en-US" dirty="0" smtClean="0"/>
              <a:t>Click to edit Master text styles</a:t>
            </a:r>
          </a:p>
          <a:p>
            <a:pPr lvl="1"/>
            <a:r>
              <a:rPr lang="en-US" dirty="0" smtClean="0"/>
              <a:t>Second level</a:t>
            </a:r>
          </a:p>
        </p:txBody>
      </p:sp>
      <p:sp>
        <p:nvSpPr>
          <p:cNvPr id="3" name="Slide Number Placeholder 2"/>
          <p:cNvSpPr>
            <a:spLocks noGrp="1"/>
          </p:cNvSpPr>
          <p:nvPr>
            <p:ph type="sldNum" sz="quarter" idx="11"/>
          </p:nvPr>
        </p:nvSpPr>
        <p:spPr/>
        <p:txBody>
          <a:bodyPr/>
          <a:lstStyle/>
          <a:p>
            <a:fld id="{30DB7900-D72E-4025-AF90-97BD6DF59E7D}" type="slidenum">
              <a:rPr lang="en-US" smtClean="0"/>
              <a:pPr/>
              <a:t>‹#›</a:t>
            </a:fld>
            <a:endParaRPr lang="en-US"/>
          </a:p>
        </p:txBody>
      </p:sp>
    </p:spTree>
    <p:extLst>
      <p:ext uri="{BB962C8B-B14F-4D97-AF65-F5344CB8AC3E}">
        <p14:creationId xmlns:p14="http://schemas.microsoft.com/office/powerpoint/2010/main" val="4117153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chemeClr val="accent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384673" y="2337930"/>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916248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384673" y="2337930"/>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215778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Blank Color 1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Color 2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64797"/>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9436" y="1085850"/>
            <a:ext cx="8363938" cy="1932837"/>
          </a:xfrm>
          <a:ln>
            <a:solidFill>
              <a:schemeClr val="accent1"/>
            </a:solidFill>
          </a:ln>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Slide Number Placeholder 2"/>
          <p:cNvSpPr>
            <a:spLocks noGrp="1"/>
          </p:cNvSpPr>
          <p:nvPr>
            <p:ph type="sldNum" sz="quarter" idx="11"/>
          </p:nvPr>
        </p:nvSpPr>
        <p:spPr/>
        <p:txBody>
          <a:bodyPr/>
          <a:lstStyle/>
          <a:p>
            <a:fld id="{30DB7900-D72E-4025-AF90-97BD6DF59E7D}" type="slidenum">
              <a:rPr lang="en-US" smtClean="0"/>
              <a:pPr/>
              <a:t>‹#›</a:t>
            </a:fld>
            <a:endParaRPr lang="en-US"/>
          </a:p>
        </p:txBody>
      </p:sp>
    </p:spTree>
    <p:extLst>
      <p:ext uri="{BB962C8B-B14F-4D97-AF65-F5344CB8AC3E}">
        <p14:creationId xmlns:p14="http://schemas.microsoft.com/office/powerpoint/2010/main" val="22293734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9436" y="1085850"/>
            <a:ext cx="8363938" cy="193283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p:txBody>
          <a:bodyPr/>
          <a:lstStyle/>
          <a:p>
            <a:r>
              <a:rPr lang="en-US" dirty="0" smtClean="0"/>
              <a:t>Click to edit Master title style</a:t>
            </a:r>
            <a:endParaRPr lang="en-US" dirty="0"/>
          </a:p>
        </p:txBody>
      </p:sp>
      <p:sp>
        <p:nvSpPr>
          <p:cNvPr id="2" name="Slide Number Placeholder 1"/>
          <p:cNvSpPr>
            <a:spLocks noGrp="1"/>
          </p:cNvSpPr>
          <p:nvPr>
            <p:ph type="sldNum" sz="quarter" idx="10"/>
          </p:nvPr>
        </p:nvSpPr>
        <p:spPr/>
        <p:txBody>
          <a:bodyPr/>
          <a:lstStyle/>
          <a:p>
            <a:fld id="{30DB7900-D72E-4025-AF90-97BD6DF59E7D}" type="slidenum">
              <a:rPr lang="en-US" smtClean="0"/>
              <a:pPr/>
              <a:t>‹#›</a:t>
            </a:fld>
            <a:endParaRPr lang="en-US"/>
          </a:p>
        </p:txBody>
      </p:sp>
    </p:spTree>
    <p:extLst>
      <p:ext uri="{BB962C8B-B14F-4D97-AF65-F5344CB8AC3E}">
        <p14:creationId xmlns:p14="http://schemas.microsoft.com/office/powerpoint/2010/main" val="23502416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30DB7900-D72E-4025-AF90-97BD6DF59E7D}" type="slidenum">
              <a:rPr lang="en-US" smtClean="0"/>
              <a:pPr/>
              <a:t>‹#›</a:t>
            </a:fld>
            <a:endParaRPr lang="en-US"/>
          </a:p>
        </p:txBody>
      </p:sp>
    </p:spTree>
    <p:extLst>
      <p:ext uri="{BB962C8B-B14F-4D97-AF65-F5344CB8AC3E}">
        <p14:creationId xmlns:p14="http://schemas.microsoft.com/office/powerpoint/2010/main" val="12173845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30DB7900-D72E-4025-AF90-97BD6DF59E7D}" type="slidenum">
              <a:rPr lang="en-US" smtClean="0"/>
              <a:pPr/>
              <a:t>‹#›</a:t>
            </a:fld>
            <a:endParaRPr lang="en-US"/>
          </a:p>
        </p:txBody>
      </p:sp>
    </p:spTree>
    <p:extLst>
      <p:ext uri="{BB962C8B-B14F-4D97-AF65-F5344CB8AC3E}">
        <p14:creationId xmlns:p14="http://schemas.microsoft.com/office/powerpoint/2010/main" val="1590064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384673" y="2337930"/>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
        <p:nvSpPr>
          <p:cNvPr id="2" name="Slide Number Placeholder 1"/>
          <p:cNvSpPr>
            <a:spLocks noGrp="1"/>
          </p:cNvSpPr>
          <p:nvPr>
            <p:ph type="sldNum" sz="quarter" idx="12"/>
          </p:nvPr>
        </p:nvSpPr>
        <p:spPr/>
        <p:txBody>
          <a:bodyPr/>
          <a:lstStyle/>
          <a:p>
            <a:fld id="{30DB7900-D72E-4025-AF90-97BD6DF59E7D}" type="slidenum">
              <a:rPr lang="en-US" smtClean="0"/>
              <a:pPr/>
              <a:t>‹#›</a:t>
            </a:fld>
            <a:endParaRPr lang="en-US"/>
          </a:p>
        </p:txBody>
      </p:sp>
    </p:spTree>
    <p:extLst>
      <p:ext uri="{BB962C8B-B14F-4D97-AF65-F5344CB8AC3E}">
        <p14:creationId xmlns:p14="http://schemas.microsoft.com/office/powerpoint/2010/main" val="3642012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Color 1 Layout">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sz="7200" i="0" spc="-75" baseline="0">
                <a:gradFill>
                  <a:gsLst>
                    <a:gs pos="0">
                      <a:schemeClr val="tx1"/>
                    </a:gs>
                    <a:gs pos="100000">
                      <a:schemeClr val="tx1"/>
                    </a:gs>
                  </a:gsLst>
                  <a:lin ang="5400000" scaled="0"/>
                </a:gradFill>
                <a:latin typeface="Garamond" panose="02020404030301010803" pitchFamily="18" charset="0"/>
              </a:defRPr>
            </a:lvl1pPr>
          </a:lstStyle>
          <a:p>
            <a:pPr lvl="0"/>
            <a:r>
              <a:rPr lang="en-US" dirty="0" smtClean="0"/>
              <a:t>Click to edit title style</a:t>
            </a:r>
          </a:p>
        </p:txBody>
      </p:sp>
      <p:sp>
        <p:nvSpPr>
          <p:cNvPr id="9" name="Text Placeholder 8"/>
          <p:cNvSpPr>
            <a:spLocks noGrp="1"/>
          </p:cNvSpPr>
          <p:nvPr>
            <p:ph type="body" sz="quarter" idx="11" hasCustomPrompt="1"/>
          </p:nvPr>
        </p:nvSpPr>
        <p:spPr>
          <a:xfrm>
            <a:off x="384673" y="2337930"/>
            <a:ext cx="5636696" cy="443198"/>
          </a:xfrm>
        </p:spPr>
        <p:txBody>
          <a:bodyPr/>
          <a:lstStyle>
            <a:lvl1pPr marL="0" indent="0">
              <a:buNone/>
              <a:defRPr spc="-75" baseline="0">
                <a:gradFill>
                  <a:gsLst>
                    <a:gs pos="0">
                      <a:schemeClr val="tx1"/>
                    </a:gs>
                    <a:gs pos="100000">
                      <a:schemeClr val="tx1"/>
                    </a:gs>
                  </a:gsLst>
                  <a:lin ang="5400000" scaled="0"/>
                </a:gradFill>
                <a:latin typeface="Garamond" panose="02020404030301010803" pitchFamily="18" charset="0"/>
              </a:defRPr>
            </a:lvl1pPr>
          </a:lstStyle>
          <a:p>
            <a:pPr lvl="0"/>
            <a:r>
              <a:rPr lang="en-US" dirty="0" smtClean="0"/>
              <a:t>Speaker Title</a:t>
            </a:r>
            <a:endParaRPr lang="en-US" dirty="0"/>
          </a:p>
        </p:txBody>
      </p:sp>
      <p:pic>
        <p:nvPicPr>
          <p:cNvPr id="5" name="Picture 2" descr="C:\Users\chengkai\AppData\Local\Temp\Rar$DRa0.306\UTA_A-logo_Sml_2c-rgb.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47748" y="4486518"/>
            <a:ext cx="925009" cy="613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6875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chemeClr val="accent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sz="7200" i="0" spc="-75" baseline="0">
                <a:gradFill>
                  <a:gsLst>
                    <a:gs pos="0">
                      <a:schemeClr val="tx1"/>
                    </a:gs>
                    <a:gs pos="100000">
                      <a:schemeClr val="tx1"/>
                    </a:gs>
                  </a:gsLst>
                  <a:lin ang="5400000" scaled="0"/>
                </a:gradFill>
                <a:latin typeface="Garamond" panose="02020404030301010803" pitchFamily="18" charset="0"/>
              </a:defRPr>
            </a:lvl1pPr>
          </a:lstStyle>
          <a:p>
            <a:pPr lvl="0"/>
            <a:r>
              <a:rPr lang="en-US" dirty="0" smtClean="0"/>
              <a:t>Click to edit title style</a:t>
            </a:r>
          </a:p>
        </p:txBody>
      </p:sp>
      <p:sp>
        <p:nvSpPr>
          <p:cNvPr id="4" name="Text Placeholder 8"/>
          <p:cNvSpPr>
            <a:spLocks noGrp="1"/>
          </p:cNvSpPr>
          <p:nvPr>
            <p:ph type="body" sz="quarter" idx="11" hasCustomPrompt="1"/>
          </p:nvPr>
        </p:nvSpPr>
        <p:spPr>
          <a:xfrm>
            <a:off x="384673" y="2337930"/>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2" descr="C:\Users\chengkai\AppData\Local\Temp\Rar$DRa0.306\UTA_A-logo_Sml_2c-rgb.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47748" y="4486518"/>
            <a:ext cx="925009" cy="613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52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chemeClr val="accent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384673" y="2337930"/>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2" descr="C:\Users\chengkai\AppData\Local\Temp\Rar$DRa0.306\UTA_A-logo_Sml_2c-rgb.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47748" y="4486518"/>
            <a:ext cx="925009" cy="613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4155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image" Target="../media/image3.png"/><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image" Target="../media/image2.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9437" y="1085851"/>
            <a:ext cx="8363937" cy="196669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3074" name="Picture 2" descr="C:\home\clouds\Google Drive\Management\IDIR\idirlogo\idirlogo.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934792" y="4693411"/>
            <a:ext cx="1174643" cy="45008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chengkai\AppData\Local\Temp\Rar$DRa0.306\UTA_A-logo_Sml_2c-rgb.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8564058" y="72217"/>
            <a:ext cx="545377" cy="4823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userDrawn="1"/>
        </p:nvSpPr>
        <p:spPr>
          <a:xfrm>
            <a:off x="3085106" y="4989612"/>
            <a:ext cx="3557064" cy="153888"/>
          </a:xfrm>
          <a:prstGeom prst="rect">
            <a:avLst/>
          </a:prstGeom>
          <a:noFill/>
        </p:spPr>
        <p:txBody>
          <a:bodyPr wrap="none" lIns="0" tIns="0" rIns="0" bIns="0" rtlCol="0">
            <a:spAutoFit/>
          </a:bodyPr>
          <a:lstStyle/>
          <a:p>
            <a:r>
              <a:rPr lang="en-US" sz="1000" dirty="0" smtClean="0">
                <a:latin typeface="Garamond" panose="02020404030301010803" pitchFamily="18" charset="0"/>
              </a:rPr>
              <a:t>©2015-2016 </a:t>
            </a:r>
            <a:r>
              <a:rPr lang="en-US" sz="1000" dirty="0">
                <a:latin typeface="Garamond" panose="02020404030301010803" pitchFamily="18" charset="0"/>
              </a:rPr>
              <a:t>The University of Texas at Arlington. All Rights </a:t>
            </a:r>
            <a:r>
              <a:rPr lang="en-US" sz="1000" dirty="0" smtClean="0">
                <a:latin typeface="Garamond" panose="02020404030301010803" pitchFamily="18" charset="0"/>
              </a:rPr>
              <a:t>Reserved.</a:t>
            </a:r>
            <a:endParaRPr lang="en-US" sz="1000" dirty="0" smtClean="0">
              <a:gradFill>
                <a:gsLst>
                  <a:gs pos="0">
                    <a:schemeClr val="tx1">
                      <a:lumMod val="75000"/>
                      <a:lumOff val="25000"/>
                    </a:schemeClr>
                  </a:gs>
                  <a:gs pos="80000">
                    <a:schemeClr val="tx1">
                      <a:lumMod val="65000"/>
                      <a:lumOff val="35000"/>
                    </a:schemeClr>
                  </a:gs>
                </a:gsLst>
                <a:lin ang="16200000" scaled="0"/>
              </a:gradFill>
              <a:latin typeface="Garamond" panose="02020404030301010803" pitchFamily="18" charset="0"/>
            </a:endParaRPr>
          </a:p>
        </p:txBody>
      </p:sp>
      <p:sp>
        <p:nvSpPr>
          <p:cNvPr id="4" name="Slide Number Placeholder 3"/>
          <p:cNvSpPr>
            <a:spLocks noGrp="1"/>
          </p:cNvSpPr>
          <p:nvPr>
            <p:ph type="sldNum" sz="quarter" idx="4"/>
          </p:nvPr>
        </p:nvSpPr>
        <p:spPr>
          <a:xfrm>
            <a:off x="0" y="4852293"/>
            <a:ext cx="2133600" cy="274637"/>
          </a:xfrm>
          <a:prstGeom prst="rect">
            <a:avLst/>
          </a:prstGeom>
        </p:spPr>
        <p:txBody>
          <a:bodyPr vert="horz" lIns="91440" tIns="45720" rIns="91440" bIns="45720" rtlCol="0" anchor="ctr"/>
          <a:lstStyle>
            <a:lvl1pPr algn="l">
              <a:defRPr sz="1200" b="1">
                <a:solidFill>
                  <a:schemeClr val="tx1"/>
                </a:solidFill>
              </a:defRPr>
            </a:lvl1pPr>
          </a:lstStyle>
          <a:p>
            <a:fld id="{30DB7900-D72E-4025-AF90-97BD6DF59E7D}" type="slidenum">
              <a:rPr lang="en-US" smtClean="0"/>
              <a:pPr/>
              <a:t>‹#›</a:t>
            </a:fld>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39" r:id="rId4"/>
    <p:sldLayoutId id="2147483740" r:id="rId5"/>
    <p:sldLayoutId id="2147483775" r:id="rId6"/>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ftr="0" dt="0"/>
  <p:txStyles>
    <p:titleStyle>
      <a:lvl1pPr algn="l" defTabSz="686047" rtl="0" eaLnBrk="1" latinLnBrk="0" hangingPunct="1">
        <a:lnSpc>
          <a:spcPct val="90000"/>
        </a:lnSpc>
        <a:spcBef>
          <a:spcPct val="0"/>
        </a:spcBef>
        <a:buNone/>
        <a:defRPr lang="en-US" sz="4800" b="0" kern="1200" cap="none" spc="-100" baseline="0" dirty="0" smtClean="0">
          <a:ln w="3175">
            <a:noFill/>
          </a:ln>
          <a:solidFill>
            <a:schemeClr val="accent5">
              <a:lumMod val="75000"/>
            </a:schemeClr>
          </a:solidFill>
          <a:effectLst/>
          <a:latin typeface="Garamond" panose="02020404030301010803" pitchFamily="18" charset="0"/>
          <a:ea typeface="+mn-ea"/>
          <a:cs typeface="Arial" charset="0"/>
        </a:defRPr>
      </a:lvl1pPr>
    </p:titleStyle>
    <p:bodyStyle>
      <a:lvl1pPr marL="457200" indent="-457200" algn="l" defTabSz="686047" rtl="0" eaLnBrk="1" latinLnBrk="0" hangingPunct="1">
        <a:lnSpc>
          <a:spcPct val="90000"/>
        </a:lnSpc>
        <a:spcBef>
          <a:spcPct val="20000"/>
        </a:spcBef>
        <a:buSzPct val="90000"/>
        <a:buFont typeface="Courier New" panose="02070309020205020404" pitchFamily="49" charset="0"/>
        <a:buChar char="o"/>
        <a:defRPr sz="3200" kern="1200">
          <a:solidFill>
            <a:srgbClr val="EE8200"/>
          </a:solidFill>
          <a:latin typeface="Garamond" panose="02020404030301010803" pitchFamily="18" charset="0"/>
          <a:ea typeface="+mn-ea"/>
          <a:cs typeface="+mn-cs"/>
        </a:defRPr>
      </a:lvl1pPr>
      <a:lvl2pPr marL="472868" indent="-213207" algn="l" defTabSz="686047" rtl="0" eaLnBrk="1" latinLnBrk="0" hangingPunct="1">
        <a:lnSpc>
          <a:spcPct val="90000"/>
        </a:lnSpc>
        <a:spcBef>
          <a:spcPct val="20000"/>
        </a:spcBef>
        <a:buSzPct val="90000"/>
        <a:buFont typeface="Courier New" panose="02070309020205020404" pitchFamily="49" charset="0"/>
        <a:buChar char="o"/>
        <a:tabLst>
          <a:tab pos="472868" algn="l"/>
        </a:tabLst>
        <a:defRPr sz="2800" kern="1200">
          <a:solidFill>
            <a:schemeClr val="tx1"/>
          </a:solidFill>
          <a:latin typeface="Garamond" panose="02020404030301010803" pitchFamily="18" charset="0"/>
          <a:ea typeface="+mn-ea"/>
          <a:cs typeface="+mn-cs"/>
        </a:defRPr>
      </a:lvl2pPr>
      <a:lvl3pPr marL="686074" indent="-213207" algn="l" defTabSz="686047" rtl="0" eaLnBrk="1" latinLnBrk="0" hangingPunct="1">
        <a:lnSpc>
          <a:spcPct val="90000"/>
        </a:lnSpc>
        <a:spcBef>
          <a:spcPct val="20000"/>
        </a:spcBef>
        <a:buSzPct val="90000"/>
        <a:buFont typeface="Courier New" panose="02070309020205020404" pitchFamily="49" charset="0"/>
        <a:buChar char="o"/>
        <a:defRPr sz="2400" kern="1200">
          <a:solidFill>
            <a:schemeClr val="tx1"/>
          </a:solidFill>
          <a:latin typeface="Garamond" panose="02020404030301010803" pitchFamily="18" charset="0"/>
          <a:ea typeface="+mn-ea"/>
          <a:cs typeface="+mn-cs"/>
        </a:defRPr>
      </a:lvl3pPr>
      <a:lvl4pPr marL="1112489" indent="-167946" algn="l" defTabSz="686047" rtl="0" eaLnBrk="1" latinLnBrk="0" hangingPunct="1">
        <a:lnSpc>
          <a:spcPct val="90000"/>
        </a:lnSpc>
        <a:spcBef>
          <a:spcPct val="20000"/>
        </a:spcBef>
        <a:buSzPct val="90000"/>
        <a:buFont typeface="Courier New" panose="02070309020205020404" pitchFamily="49" charset="0"/>
        <a:buChar char="o"/>
        <a:tabLst>
          <a:tab pos="686074" algn="l"/>
        </a:tabLst>
        <a:defRPr sz="2000" kern="1200">
          <a:solidFill>
            <a:schemeClr val="tx1"/>
          </a:solidFill>
          <a:latin typeface="Garamond" panose="02020404030301010803" pitchFamily="18" charset="0"/>
          <a:ea typeface="+mn-ea"/>
          <a:cs typeface="+mn-cs"/>
        </a:defRPr>
      </a:lvl4pPr>
      <a:lvl5pPr marL="1285199" indent="-172710" algn="l" defTabSz="686047" rtl="0" eaLnBrk="1" latinLnBrk="0" hangingPunct="1">
        <a:lnSpc>
          <a:spcPct val="90000"/>
        </a:lnSpc>
        <a:spcBef>
          <a:spcPct val="20000"/>
        </a:spcBef>
        <a:buSzPct val="90000"/>
        <a:buFont typeface="Courier New" panose="02070309020205020404" pitchFamily="49" charset="0"/>
        <a:buChar char="o"/>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9437" y="1085851"/>
            <a:ext cx="8363937" cy="196669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6" name="Picture 2" descr="C:\Users\chengkai\AppData\Local\Temp\Rar$DRa0.306\UTA_A-logo_Sml_2c-rgb.png"/>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147747" y="4280744"/>
            <a:ext cx="925009" cy="81802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home\clouds\Google Drive\Management\IDIR\idirlogo\idirlogo-inverse.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315075" y="4363784"/>
            <a:ext cx="1657350" cy="685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defTabSz="686047" rtl="0" eaLnBrk="1" latinLnBrk="0" hangingPunct="1">
        <a:lnSpc>
          <a:spcPct val="90000"/>
        </a:lnSpc>
        <a:spcBef>
          <a:spcPct val="0"/>
        </a:spcBef>
        <a:buNone/>
        <a:defRPr lang="en-US" sz="4800" b="0" kern="1200" cap="none" spc="-75"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Garamond" panose="02020404030301010803" pitchFamily="18" charset="0"/>
          <a:ea typeface="+mn-ea"/>
          <a:cs typeface="Arial" charset="0"/>
        </a:defRPr>
      </a:lvl1pPr>
    </p:titleStyle>
    <p:bodyStyle>
      <a:lvl1pPr marL="0" indent="0" algn="l" defTabSz="686047" rtl="0" eaLnBrk="1" latinLnBrk="0" hangingPunct="1">
        <a:lnSpc>
          <a:spcPct val="90000"/>
        </a:lnSpc>
        <a:spcBef>
          <a:spcPct val="20000"/>
        </a:spcBef>
        <a:buSzPct val="90000"/>
        <a:buFont typeface="Arial" pitchFamily="34" charset="0"/>
        <a:buNone/>
        <a:defRPr sz="32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1pPr>
      <a:lvl2pPr marL="472868" indent="-213207" algn="l" defTabSz="686047" rtl="0" eaLnBrk="1" latinLnBrk="0" hangingPunct="1">
        <a:lnSpc>
          <a:spcPct val="90000"/>
        </a:lnSpc>
        <a:spcBef>
          <a:spcPct val="20000"/>
        </a:spcBef>
        <a:buSzPct val="90000"/>
        <a:buFont typeface="Courier New" panose="02070309020205020404" pitchFamily="49" charset="0"/>
        <a:buChar char="o"/>
        <a:tabLst>
          <a:tab pos="472868" algn="l"/>
        </a:tabLst>
        <a:defRPr sz="28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2pPr>
      <a:lvl3pPr marL="686074" indent="-213207" algn="l" defTabSz="686047" rtl="0" eaLnBrk="1" latinLnBrk="0" hangingPunct="1">
        <a:lnSpc>
          <a:spcPct val="90000"/>
        </a:lnSpc>
        <a:spcBef>
          <a:spcPct val="20000"/>
        </a:spcBef>
        <a:buSzPct val="90000"/>
        <a:buFont typeface="Courier New" panose="02070309020205020404" pitchFamily="49" charset="0"/>
        <a:buChar char="o"/>
        <a:defRPr sz="24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3pPr>
      <a:lvl4pPr marL="1112489" indent="-167946" algn="l" defTabSz="686047" rtl="0" eaLnBrk="1" latinLnBrk="0" hangingPunct="1">
        <a:lnSpc>
          <a:spcPct val="90000"/>
        </a:lnSpc>
        <a:spcBef>
          <a:spcPct val="20000"/>
        </a:spcBef>
        <a:buSzPct val="90000"/>
        <a:buFont typeface="Courier New" panose="02070309020205020404" pitchFamily="49" charset="0"/>
        <a:buChar char="o"/>
        <a:tabLst>
          <a:tab pos="686074" algn="l"/>
        </a:tabLst>
        <a:defRPr sz="20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4pPr>
      <a:lvl5pPr marL="1285199" indent="-172710" algn="l" defTabSz="686047" rtl="0" eaLnBrk="1" latinLnBrk="0" hangingPunct="1">
        <a:lnSpc>
          <a:spcPct val="90000"/>
        </a:lnSpc>
        <a:spcBef>
          <a:spcPct val="20000"/>
        </a:spcBef>
        <a:buSzPct val="90000"/>
        <a:buFont typeface="Courier New" panose="02070309020205020404" pitchFamily="49" charset="0"/>
        <a:buChar char="o"/>
        <a:defRPr sz="18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idir.uta.edu/index.php/File:UTA_Logo.png" TargetMode="External"/><Relationship Id="rId7" Type="http://schemas.openxmlformats.org/officeDocument/2006/relationships/image" Target="../media/image34.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hyperlink" Target="https://idir.uta.edu/index.php/File:NSF.png" TargetMode="Externa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7.jpe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8026"/>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44916" y="1367150"/>
            <a:ext cx="8560544" cy="1500732"/>
          </a:xfrm>
        </p:spPr>
        <p:txBody>
          <a:bodyPr/>
          <a:lstStyle/>
          <a:p>
            <a:r>
              <a:rPr lang="en-US" sz="3600" b="1" dirty="0">
                <a:solidFill>
                  <a:srgbClr val="0064B1"/>
                </a:solidFill>
              </a:rPr>
              <a:t>Comparing Automated Factual Claim Detection Against Judgments of Journalism Organizations</a:t>
            </a:r>
            <a:endParaRPr lang="en-US" sz="3600" b="1" spc="-300" dirty="0"/>
          </a:p>
        </p:txBody>
      </p:sp>
      <p:sp>
        <p:nvSpPr>
          <p:cNvPr id="7" name="Text Placeholder 6"/>
          <p:cNvSpPr>
            <a:spLocks noGrp="1"/>
          </p:cNvSpPr>
          <p:nvPr>
            <p:ph type="body" sz="quarter" idx="11"/>
          </p:nvPr>
        </p:nvSpPr>
        <p:spPr>
          <a:xfrm>
            <a:off x="354854" y="3109801"/>
            <a:ext cx="8480802" cy="1369606"/>
          </a:xfrm>
        </p:spPr>
        <p:txBody>
          <a:bodyPr/>
          <a:lstStyle/>
          <a:p>
            <a:r>
              <a:rPr lang="en-US" sz="2000" dirty="0">
                <a:solidFill>
                  <a:schemeClr val="bg1"/>
                </a:solidFill>
              </a:rPr>
              <a:t>Naeemul </a:t>
            </a:r>
            <a:r>
              <a:rPr lang="en-US" sz="2000" dirty="0" smtClean="0">
                <a:solidFill>
                  <a:schemeClr val="bg1"/>
                </a:solidFill>
              </a:rPr>
              <a:t>Hassan</a:t>
            </a:r>
            <a:r>
              <a:rPr lang="en-US" sz="2000" baseline="30000" dirty="0">
                <a:solidFill>
                  <a:schemeClr val="bg1"/>
                </a:solidFill>
              </a:rPr>
              <a:t>#</a:t>
            </a:r>
            <a:r>
              <a:rPr lang="en-US" sz="2000" dirty="0" smtClean="0">
                <a:solidFill>
                  <a:schemeClr val="bg1"/>
                </a:solidFill>
              </a:rPr>
              <a:t>, </a:t>
            </a:r>
            <a:r>
              <a:rPr lang="en-US" sz="2000" dirty="0">
                <a:solidFill>
                  <a:schemeClr val="bg1"/>
                </a:solidFill>
              </a:rPr>
              <a:t>Mark </a:t>
            </a:r>
            <a:r>
              <a:rPr lang="en-US" sz="2000" dirty="0" smtClean="0">
                <a:solidFill>
                  <a:schemeClr val="bg1"/>
                </a:solidFill>
              </a:rPr>
              <a:t>Tremayne, </a:t>
            </a:r>
            <a:r>
              <a:rPr lang="en-US" sz="2000" dirty="0">
                <a:solidFill>
                  <a:schemeClr val="bg1"/>
                </a:solidFill>
              </a:rPr>
              <a:t>Fatma </a:t>
            </a:r>
            <a:r>
              <a:rPr lang="en-US" sz="2000" dirty="0" smtClean="0">
                <a:solidFill>
                  <a:schemeClr val="bg1"/>
                </a:solidFill>
              </a:rPr>
              <a:t>Arslan, </a:t>
            </a:r>
            <a:r>
              <a:rPr lang="en-US" sz="2000" dirty="0">
                <a:solidFill>
                  <a:schemeClr val="bg1"/>
                </a:solidFill>
              </a:rPr>
              <a:t>Chengkai </a:t>
            </a:r>
            <a:r>
              <a:rPr lang="en-US" sz="2000" dirty="0" smtClean="0">
                <a:solidFill>
                  <a:schemeClr val="bg1"/>
                </a:solidFill>
              </a:rPr>
              <a:t>Li</a:t>
            </a:r>
            <a:endParaRPr lang="en-US" sz="2000" dirty="0">
              <a:solidFill>
                <a:schemeClr val="bg1"/>
              </a:solidFill>
            </a:endParaRPr>
          </a:p>
          <a:p>
            <a:pPr>
              <a:spcBef>
                <a:spcPts val="0"/>
              </a:spcBef>
            </a:pPr>
            <a:endParaRPr lang="en-US" sz="1000" dirty="0">
              <a:solidFill>
                <a:schemeClr val="bg1"/>
              </a:solidFill>
            </a:endParaRPr>
          </a:p>
          <a:p>
            <a:pPr>
              <a:spcBef>
                <a:spcPts val="0"/>
              </a:spcBef>
            </a:pPr>
            <a:r>
              <a:rPr lang="en-US" sz="2000" dirty="0" smtClean="0">
                <a:solidFill>
                  <a:schemeClr val="bg1"/>
                </a:solidFill>
              </a:rPr>
              <a:t>University </a:t>
            </a:r>
            <a:r>
              <a:rPr lang="en-US" sz="2000" dirty="0">
                <a:solidFill>
                  <a:schemeClr val="bg1"/>
                </a:solidFill>
              </a:rPr>
              <a:t>of Texas at Arlington</a:t>
            </a:r>
          </a:p>
          <a:p>
            <a:pPr>
              <a:lnSpc>
                <a:spcPct val="100000"/>
              </a:lnSpc>
              <a:spcBef>
                <a:spcPts val="0"/>
              </a:spcBef>
            </a:pPr>
            <a:endParaRPr lang="en-US" sz="2000" dirty="0" smtClean="0">
              <a:solidFill>
                <a:schemeClr val="bg1"/>
              </a:solidFill>
            </a:endParaRPr>
          </a:p>
          <a:p>
            <a:r>
              <a:rPr lang="en-US" sz="2000" dirty="0" smtClean="0">
                <a:solidFill>
                  <a:schemeClr val="bg1"/>
                </a:solidFill>
              </a:rPr>
              <a:t>2016 Computation + Journalism Symposium</a:t>
            </a:r>
            <a:r>
              <a:rPr lang="en-US" sz="2000" dirty="0" smtClean="0">
                <a:solidFill>
                  <a:schemeClr val="bg1"/>
                </a:solidFill>
                <a:latin typeface="Garamond" panose="02020404030301010803" pitchFamily="18" charset="0"/>
              </a:rPr>
              <a:t>, Sept. </a:t>
            </a:r>
            <a:r>
              <a:rPr lang="en-US" sz="2000" dirty="0" smtClean="0">
                <a:solidFill>
                  <a:schemeClr val="bg1"/>
                </a:solidFill>
              </a:rPr>
              <a:t>30</a:t>
            </a:r>
            <a:r>
              <a:rPr lang="en-US" sz="2000" baseline="30000" dirty="0" smtClean="0">
                <a:solidFill>
                  <a:schemeClr val="bg1"/>
                </a:solidFill>
              </a:rPr>
              <a:t>t</a:t>
            </a:r>
            <a:r>
              <a:rPr lang="en-US" sz="2000" baseline="30000" dirty="0" smtClean="0">
                <a:solidFill>
                  <a:schemeClr val="bg1"/>
                </a:solidFill>
                <a:latin typeface="Garamond" panose="02020404030301010803" pitchFamily="18" charset="0"/>
              </a:rPr>
              <a:t>h</a:t>
            </a:r>
            <a:r>
              <a:rPr lang="en-US" sz="2000" dirty="0" smtClean="0">
                <a:solidFill>
                  <a:schemeClr val="bg1"/>
                </a:solidFill>
                <a:latin typeface="Garamond" panose="02020404030301010803" pitchFamily="18" charset="0"/>
              </a:rPr>
              <a:t>, 2016</a:t>
            </a:r>
          </a:p>
        </p:txBody>
      </p:sp>
      <p:sp>
        <p:nvSpPr>
          <p:cNvPr id="2" name="Rectangle 1"/>
          <p:cNvSpPr/>
          <p:nvPr/>
        </p:nvSpPr>
        <p:spPr>
          <a:xfrm>
            <a:off x="270485" y="4560987"/>
            <a:ext cx="3758145" cy="307777"/>
          </a:xfrm>
          <a:prstGeom prst="rect">
            <a:avLst/>
          </a:prstGeom>
        </p:spPr>
        <p:txBody>
          <a:bodyPr wrap="none">
            <a:spAutoFit/>
          </a:bodyPr>
          <a:lstStyle/>
          <a:p>
            <a:pPr>
              <a:spcBef>
                <a:spcPts val="0"/>
              </a:spcBef>
            </a:pPr>
            <a:r>
              <a:rPr lang="en-US" dirty="0">
                <a:solidFill>
                  <a:schemeClr val="bg1"/>
                </a:solidFill>
                <a:latin typeface="Garamond" panose="02020404030301010803" pitchFamily="18" charset="0"/>
              </a:rPr>
              <a:t># The author is now with </a:t>
            </a:r>
            <a:r>
              <a:rPr lang="en-US" dirty="0" smtClean="0">
                <a:solidFill>
                  <a:schemeClr val="bg1"/>
                </a:solidFill>
                <a:latin typeface="Garamond" panose="02020404030301010803" pitchFamily="18" charset="0"/>
              </a:rPr>
              <a:t>University </a:t>
            </a:r>
            <a:r>
              <a:rPr lang="en-US" dirty="0">
                <a:solidFill>
                  <a:schemeClr val="bg1"/>
                </a:solidFill>
                <a:latin typeface="Garamond" panose="02020404030301010803" pitchFamily="18" charset="0"/>
              </a:rPr>
              <a:t>of Mississippi</a:t>
            </a:r>
          </a:p>
        </p:txBody>
      </p:sp>
    </p:spTree>
    <p:extLst>
      <p:ext uri="{BB962C8B-B14F-4D97-AF65-F5344CB8AC3E}">
        <p14:creationId xmlns:p14="http://schemas.microsoft.com/office/powerpoint/2010/main" val="2476923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8576" y="1228726"/>
            <a:ext cx="4457699" cy="3533774"/>
          </a:xfrm>
          <a:prstGeom prst="rect">
            <a:avLst/>
          </a:prstGeom>
        </p:spPr>
      </p:pic>
      <p:pic>
        <p:nvPicPr>
          <p:cNvPr id="5" name="Picture 4"/>
          <p:cNvPicPr>
            <a:picLocks noChangeAspect="1"/>
          </p:cNvPicPr>
          <p:nvPr/>
        </p:nvPicPr>
        <p:blipFill>
          <a:blip r:embed="rId4"/>
          <a:stretch>
            <a:fillRect/>
          </a:stretch>
        </p:blipFill>
        <p:spPr>
          <a:xfrm>
            <a:off x="4732021" y="1215788"/>
            <a:ext cx="4434839" cy="3470512"/>
          </a:xfrm>
          <a:prstGeom prst="rect">
            <a:avLst/>
          </a:prstGeom>
        </p:spPr>
      </p:pic>
      <p:sp>
        <p:nvSpPr>
          <p:cNvPr id="7" name="Rectangle 6"/>
          <p:cNvSpPr/>
          <p:nvPr/>
        </p:nvSpPr>
        <p:spPr>
          <a:xfrm>
            <a:off x="4709160" y="5933"/>
            <a:ext cx="4457700" cy="1200329"/>
          </a:xfrm>
          <a:prstGeom prst="rect">
            <a:avLst/>
          </a:prstGeom>
          <a:solidFill>
            <a:schemeClr val="tx1"/>
          </a:solidFill>
        </p:spPr>
        <p:txBody>
          <a:bodyPr wrap="square">
            <a:spAutoFit/>
          </a:bodyPr>
          <a:lstStyle/>
          <a:p>
            <a:r>
              <a:rPr lang="en-US" sz="2400" b="1" dirty="0" smtClean="0">
                <a:solidFill>
                  <a:schemeClr val="bg1"/>
                </a:solidFill>
                <a:latin typeface="Garamond" panose="02020404030301010803" pitchFamily="18" charset="0"/>
              </a:rPr>
              <a:t>Distribution of topics over sentences scored low (≤ 0.3) by </a:t>
            </a:r>
            <a:r>
              <a:rPr lang="en-US" sz="2400" b="1" dirty="0" err="1" smtClean="0">
                <a:solidFill>
                  <a:schemeClr val="bg1"/>
                </a:solidFill>
                <a:latin typeface="Garamond" panose="02020404030301010803" pitchFamily="18" charset="0"/>
              </a:rPr>
              <a:t>ClaimBuster</a:t>
            </a:r>
            <a:endParaRPr lang="en-US" sz="2400" b="1" dirty="0">
              <a:solidFill>
                <a:schemeClr val="bg1"/>
              </a:solidFill>
              <a:latin typeface="Garamond" panose="02020404030301010803" pitchFamily="18" charset="0"/>
            </a:endParaRPr>
          </a:p>
        </p:txBody>
      </p:sp>
      <p:sp>
        <p:nvSpPr>
          <p:cNvPr id="8" name="Rectangle 7"/>
          <p:cNvSpPr/>
          <p:nvPr/>
        </p:nvSpPr>
        <p:spPr>
          <a:xfrm>
            <a:off x="9526" y="5933"/>
            <a:ext cx="4457700" cy="1200329"/>
          </a:xfrm>
          <a:prstGeom prst="rect">
            <a:avLst/>
          </a:prstGeom>
          <a:solidFill>
            <a:schemeClr val="tx1"/>
          </a:solidFill>
        </p:spPr>
        <p:txBody>
          <a:bodyPr wrap="square">
            <a:spAutoFit/>
          </a:bodyPr>
          <a:lstStyle/>
          <a:p>
            <a:r>
              <a:rPr lang="en-US" sz="2400" b="1" dirty="0" smtClean="0">
                <a:solidFill>
                  <a:schemeClr val="bg1"/>
                </a:solidFill>
                <a:latin typeface="Garamond" panose="02020404030301010803" pitchFamily="18" charset="0"/>
              </a:rPr>
              <a:t>Distribution of topics over sentences scored high (≥ 0.5) by </a:t>
            </a:r>
            <a:r>
              <a:rPr lang="en-US" sz="2400" b="1" dirty="0" err="1" smtClean="0">
                <a:solidFill>
                  <a:schemeClr val="bg1"/>
                </a:solidFill>
                <a:latin typeface="Garamond" panose="02020404030301010803" pitchFamily="18" charset="0"/>
              </a:rPr>
              <a:t>ClaimBuster</a:t>
            </a:r>
            <a:endParaRPr lang="en-US" sz="2400" b="1" dirty="0">
              <a:solidFill>
                <a:schemeClr val="bg1"/>
              </a:solidFill>
              <a:latin typeface="Garamond" panose="02020404030301010803" pitchFamily="18" charset="0"/>
            </a:endParaRPr>
          </a:p>
        </p:txBody>
      </p:sp>
      <p:sp>
        <p:nvSpPr>
          <p:cNvPr id="6" name="Slide Number Placeholder 2"/>
          <p:cNvSpPr>
            <a:spLocks noGrp="1"/>
          </p:cNvSpPr>
          <p:nvPr>
            <p:ph type="sldNum" sz="quarter" idx="11"/>
          </p:nvPr>
        </p:nvSpPr>
        <p:spPr>
          <a:xfrm>
            <a:off x="0" y="4852293"/>
            <a:ext cx="2133600" cy="274637"/>
          </a:xfrm>
        </p:spPr>
        <p:txBody>
          <a:bodyPr/>
          <a:lstStyle/>
          <a:p>
            <a:fld id="{30DB7900-D72E-4025-AF90-97BD6DF59E7D}" type="slidenum">
              <a:rPr lang="en-US" smtClean="0"/>
              <a:pPr/>
              <a:t>10</a:t>
            </a:fld>
            <a:endParaRPr lang="en-US" dirty="0"/>
          </a:p>
        </p:txBody>
      </p:sp>
    </p:spTree>
    <p:extLst>
      <p:ext uri="{BB962C8B-B14F-4D97-AF65-F5344CB8AC3E}">
        <p14:creationId xmlns:p14="http://schemas.microsoft.com/office/powerpoint/2010/main" val="8724926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90200" y="552449"/>
            <a:ext cx="5131449" cy="4324350"/>
          </a:xfrm>
          <a:prstGeom prst="rect">
            <a:avLst/>
          </a:prstGeom>
        </p:spPr>
      </p:pic>
      <p:sp>
        <p:nvSpPr>
          <p:cNvPr id="6" name="Rectangle 5"/>
          <p:cNvSpPr/>
          <p:nvPr/>
        </p:nvSpPr>
        <p:spPr>
          <a:xfrm>
            <a:off x="5221649" y="849659"/>
            <a:ext cx="3922352" cy="3539430"/>
          </a:xfrm>
          <a:prstGeom prst="rect">
            <a:avLst/>
          </a:prstGeom>
          <a:solidFill>
            <a:schemeClr val="tx1"/>
          </a:solidFill>
        </p:spPr>
        <p:txBody>
          <a:bodyPr wrap="square">
            <a:spAutoFit/>
          </a:bodyPr>
          <a:lstStyle/>
          <a:p>
            <a:r>
              <a:rPr lang="en-US" sz="2800" b="1" dirty="0">
                <a:solidFill>
                  <a:schemeClr val="bg1"/>
                </a:solidFill>
                <a:latin typeface="Garamond" panose="02020404030301010803" pitchFamily="18" charset="0"/>
              </a:rPr>
              <a:t>(</a:t>
            </a:r>
            <a:r>
              <a:rPr lang="en-US" sz="2800" b="1" dirty="0" smtClean="0">
                <a:solidFill>
                  <a:schemeClr val="bg1"/>
                </a:solidFill>
                <a:latin typeface="Garamond" panose="02020404030301010803" pitchFamily="18" charset="0"/>
              </a:rPr>
              <a:t>2) </a:t>
            </a:r>
            <a:r>
              <a:rPr lang="en-US" sz="2800" b="1" dirty="0" err="1" smtClean="0">
                <a:solidFill>
                  <a:schemeClr val="bg1"/>
                </a:solidFill>
                <a:latin typeface="Garamond" panose="02020404030301010803" pitchFamily="18" charset="0"/>
              </a:rPr>
              <a:t>ClaimBuster</a:t>
            </a:r>
            <a:r>
              <a:rPr lang="en-US" sz="2800" b="1" dirty="0" smtClean="0">
                <a:solidFill>
                  <a:schemeClr val="bg1"/>
                </a:solidFill>
                <a:latin typeface="Garamond" panose="02020404030301010803" pitchFamily="18" charset="0"/>
              </a:rPr>
              <a:t> </a:t>
            </a:r>
            <a:r>
              <a:rPr lang="en-US" sz="2800" b="1" dirty="0">
                <a:solidFill>
                  <a:schemeClr val="bg1"/>
                </a:solidFill>
                <a:latin typeface="Garamond" panose="02020404030301010803" pitchFamily="18" charset="0"/>
              </a:rPr>
              <a:t>is similar to Journalism organizations (CNN and </a:t>
            </a:r>
            <a:r>
              <a:rPr lang="en-US" sz="2800" b="1" dirty="0" err="1">
                <a:solidFill>
                  <a:schemeClr val="bg1"/>
                </a:solidFill>
                <a:latin typeface="Garamond" panose="02020404030301010803" pitchFamily="18" charset="0"/>
              </a:rPr>
              <a:t>PolitiFact</a:t>
            </a:r>
            <a:r>
              <a:rPr lang="en-US" sz="2800" b="1" dirty="0">
                <a:solidFill>
                  <a:schemeClr val="bg1"/>
                </a:solidFill>
                <a:latin typeface="Garamond" panose="02020404030301010803" pitchFamily="18" charset="0"/>
              </a:rPr>
              <a:t>) in the distribution of topics among highly scored sentences (≥ 0.5) </a:t>
            </a:r>
            <a:r>
              <a:rPr lang="en-US" sz="2800" b="1" dirty="0" smtClean="0">
                <a:solidFill>
                  <a:schemeClr val="bg1"/>
                </a:solidFill>
                <a:latin typeface="Garamond" panose="02020404030301010803" pitchFamily="18" charset="0"/>
              </a:rPr>
              <a:t>and </a:t>
            </a:r>
            <a:r>
              <a:rPr lang="en-US" sz="2800" b="1" dirty="0">
                <a:solidFill>
                  <a:schemeClr val="bg1"/>
                </a:solidFill>
                <a:latin typeface="Garamond" panose="02020404030301010803" pitchFamily="18" charset="0"/>
              </a:rPr>
              <a:t>fact-checked sentences</a:t>
            </a:r>
            <a:r>
              <a:rPr lang="en-US" sz="2800" b="1" dirty="0" smtClean="0">
                <a:solidFill>
                  <a:schemeClr val="bg1"/>
                </a:solidFill>
                <a:latin typeface="Garamond" panose="02020404030301010803" pitchFamily="18" charset="0"/>
              </a:rPr>
              <a:t>.</a:t>
            </a:r>
            <a:endParaRPr lang="en-US" sz="2800" b="1" dirty="0">
              <a:solidFill>
                <a:schemeClr val="bg1"/>
              </a:solidFill>
              <a:latin typeface="Garamond" panose="02020404030301010803" pitchFamily="18" charset="0"/>
            </a:endParaRPr>
          </a:p>
        </p:txBody>
      </p:sp>
      <p:sp>
        <p:nvSpPr>
          <p:cNvPr id="4" name="Slide Number Placeholder 2"/>
          <p:cNvSpPr>
            <a:spLocks noGrp="1"/>
          </p:cNvSpPr>
          <p:nvPr>
            <p:ph type="sldNum" sz="quarter" idx="11"/>
          </p:nvPr>
        </p:nvSpPr>
        <p:spPr>
          <a:xfrm>
            <a:off x="0" y="4852293"/>
            <a:ext cx="2133600" cy="274637"/>
          </a:xfrm>
        </p:spPr>
        <p:txBody>
          <a:bodyPr/>
          <a:lstStyle/>
          <a:p>
            <a:fld id="{30DB7900-D72E-4025-AF90-97BD6DF59E7D}" type="slidenum">
              <a:rPr lang="en-US" smtClean="0"/>
              <a:pPr/>
              <a:t>11</a:t>
            </a:fld>
            <a:endParaRPr lang="en-US" dirty="0"/>
          </a:p>
        </p:txBody>
      </p:sp>
    </p:spTree>
    <p:extLst>
      <p:ext uri="{BB962C8B-B14F-4D97-AF65-F5344CB8AC3E}">
        <p14:creationId xmlns:p14="http://schemas.microsoft.com/office/powerpoint/2010/main" val="32815354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n 6"/>
          <p:cNvSpPr/>
          <p:nvPr/>
        </p:nvSpPr>
        <p:spPr bwMode="auto">
          <a:xfrm>
            <a:off x="2599925" y="800100"/>
            <a:ext cx="1723721" cy="1061453"/>
          </a:xfrm>
          <a:prstGeom prst="can">
            <a:avLst>
              <a:gd name="adj" fmla="val 41152"/>
            </a:avLst>
          </a:prstGeom>
          <a:solidFill>
            <a:schemeClr val="accent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 name="Right Arrow 9"/>
          <p:cNvSpPr/>
          <p:nvPr/>
        </p:nvSpPr>
        <p:spPr bwMode="auto">
          <a:xfrm>
            <a:off x="2145358" y="2817253"/>
            <a:ext cx="359568" cy="263596"/>
          </a:xfrm>
          <a:prstGeom prst="rightArrow">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solidFill>
                <a:schemeClr val="accent3"/>
              </a:solidFill>
              <a:latin typeface="Segoe UI" pitchFamily="34" charset="0"/>
              <a:ea typeface="Segoe UI" pitchFamily="34" charset="0"/>
              <a:cs typeface="Segoe UI" pitchFamily="34" charset="0"/>
            </a:endParaRPr>
          </a:p>
        </p:txBody>
      </p:sp>
      <p:sp>
        <p:nvSpPr>
          <p:cNvPr id="11" name="TextBox 10"/>
          <p:cNvSpPr txBox="1"/>
          <p:nvPr/>
        </p:nvSpPr>
        <p:spPr>
          <a:xfrm>
            <a:off x="5548677" y="3679091"/>
            <a:ext cx="3474921" cy="846386"/>
          </a:xfrm>
          <a:prstGeom prst="rect">
            <a:avLst/>
          </a:prstGeom>
          <a:noFill/>
        </p:spPr>
        <p:txBody>
          <a:bodyPr wrap="square" lIns="0" tIns="0" rIns="0" bIns="0" rtlCol="0">
            <a:spAutoFit/>
          </a:bodyPr>
          <a:lstStyle/>
          <a:p>
            <a:pPr>
              <a:lnSpc>
                <a:spcPts val="2200"/>
              </a:lnSpc>
            </a:pPr>
            <a:r>
              <a:rPr lang="en-US" sz="2000" b="1" dirty="0" smtClean="0">
                <a:solidFill>
                  <a:schemeClr val="accent5">
                    <a:lumMod val="75000"/>
                  </a:schemeClr>
                </a:solidFill>
                <a:latin typeface="Garamond" panose="02020404030301010803" pitchFamily="18" charset="0"/>
              </a:rPr>
              <a:t>new factual claims:</a:t>
            </a:r>
          </a:p>
          <a:p>
            <a:pPr>
              <a:lnSpc>
                <a:spcPts val="2200"/>
              </a:lnSpc>
            </a:pPr>
            <a:r>
              <a:rPr lang="en-US" sz="2000" dirty="0">
                <a:latin typeface="Garamond" panose="02020404030301010803" pitchFamily="18" charset="0"/>
              </a:rPr>
              <a:t>algorithmic </a:t>
            </a:r>
            <a:r>
              <a:rPr lang="en-US" sz="2000" dirty="0" smtClean="0">
                <a:latin typeface="Garamond" panose="02020404030301010803" pitchFamily="18" charset="0"/>
              </a:rPr>
              <a:t>fact-checking;</a:t>
            </a:r>
            <a:endParaRPr lang="en-US" sz="2000" dirty="0">
              <a:latin typeface="Garamond" panose="02020404030301010803" pitchFamily="18" charset="0"/>
            </a:endParaRPr>
          </a:p>
          <a:p>
            <a:pPr>
              <a:lnSpc>
                <a:spcPts val="2200"/>
              </a:lnSpc>
            </a:pPr>
            <a:r>
              <a:rPr lang="en-US" sz="2000" dirty="0" smtClean="0">
                <a:latin typeface="Garamond" panose="02020404030301010803" pitchFamily="18" charset="0"/>
              </a:rPr>
              <a:t>solicit </a:t>
            </a:r>
            <a:r>
              <a:rPr lang="en-US" sz="2000" dirty="0" smtClean="0">
                <a:latin typeface="Garamond" panose="02020404030301010803" pitchFamily="18" charset="0"/>
              </a:rPr>
              <a:t>analyses from </a:t>
            </a:r>
            <a:r>
              <a:rPr lang="en-US" sz="2000" dirty="0" smtClean="0">
                <a:latin typeface="Garamond" panose="02020404030301010803" pitchFamily="18" charset="0"/>
              </a:rPr>
              <a:t>professionals</a:t>
            </a:r>
            <a:endParaRPr lang="en-US" sz="2000" dirty="0" smtClean="0">
              <a:latin typeface="Garamond" panose="02020404030301010803" pitchFamily="18" charset="0"/>
            </a:endParaRPr>
          </a:p>
        </p:txBody>
      </p:sp>
      <p:sp>
        <p:nvSpPr>
          <p:cNvPr id="12" name="TextBox 11"/>
          <p:cNvSpPr txBox="1"/>
          <p:nvPr/>
        </p:nvSpPr>
        <p:spPr>
          <a:xfrm>
            <a:off x="447231" y="1949157"/>
            <a:ext cx="1650502" cy="2539157"/>
          </a:xfrm>
          <a:prstGeom prst="rect">
            <a:avLst/>
          </a:prstGeom>
          <a:noFill/>
          <a:ln>
            <a:solidFill>
              <a:schemeClr val="tx1"/>
            </a:solidFill>
          </a:ln>
        </p:spPr>
        <p:txBody>
          <a:bodyPr wrap="square" lIns="0" tIns="0" rIns="0" bIns="0" rtlCol="0">
            <a:spAutoFit/>
          </a:bodyPr>
          <a:lstStyle/>
          <a:p>
            <a:pPr marL="342900" indent="-342900">
              <a:lnSpc>
                <a:spcPts val="2200"/>
              </a:lnSpc>
              <a:buFont typeface="Courier New" panose="02070309020205020404" pitchFamily="49" charset="0"/>
              <a:buChar char="o"/>
            </a:pPr>
            <a:r>
              <a:rPr lang="en-US" sz="2000" dirty="0" smtClean="0">
                <a:latin typeface="Garamond" panose="02020404030301010803" pitchFamily="18" charset="0"/>
              </a:rPr>
              <a:t>debates</a:t>
            </a:r>
          </a:p>
          <a:p>
            <a:pPr marL="342900" indent="-342900">
              <a:lnSpc>
                <a:spcPts val="2200"/>
              </a:lnSpc>
              <a:buFont typeface="Courier New" panose="02070309020205020404" pitchFamily="49" charset="0"/>
              <a:buChar char="o"/>
            </a:pPr>
            <a:r>
              <a:rPr lang="en-US" sz="2000" dirty="0" smtClean="0">
                <a:latin typeface="Garamond" panose="02020404030301010803" pitchFamily="18" charset="0"/>
              </a:rPr>
              <a:t>interviews</a:t>
            </a:r>
          </a:p>
          <a:p>
            <a:pPr marL="342900" indent="-342900">
              <a:lnSpc>
                <a:spcPts val="2200"/>
              </a:lnSpc>
              <a:buFont typeface="Courier New" panose="02070309020205020404" pitchFamily="49" charset="0"/>
              <a:buChar char="o"/>
            </a:pPr>
            <a:r>
              <a:rPr lang="en-US" sz="2000" dirty="0" smtClean="0">
                <a:latin typeface="Garamond" panose="02020404030301010803" pitchFamily="18" charset="0"/>
              </a:rPr>
              <a:t>speeches</a:t>
            </a:r>
          </a:p>
          <a:p>
            <a:pPr marL="342900" indent="-342900">
              <a:lnSpc>
                <a:spcPts val="2200"/>
              </a:lnSpc>
              <a:buFont typeface="Courier New" panose="02070309020205020404" pitchFamily="49" charset="0"/>
              <a:buChar char="o"/>
            </a:pPr>
            <a:r>
              <a:rPr lang="en-US" sz="2000" dirty="0">
                <a:latin typeface="Garamond" panose="02020404030301010803" pitchFamily="18" charset="0"/>
              </a:rPr>
              <a:t>p</a:t>
            </a:r>
            <a:r>
              <a:rPr lang="en-US" sz="2000" dirty="0" smtClean="0">
                <a:latin typeface="Garamond" panose="02020404030301010803" pitchFamily="18" charset="0"/>
              </a:rPr>
              <a:t>olitical ads </a:t>
            </a:r>
          </a:p>
          <a:p>
            <a:pPr marL="342900" indent="-342900">
              <a:lnSpc>
                <a:spcPts val="2200"/>
              </a:lnSpc>
              <a:buFont typeface="Courier New" panose="02070309020205020404" pitchFamily="49" charset="0"/>
              <a:buChar char="o"/>
            </a:pPr>
            <a:r>
              <a:rPr lang="en-US" sz="2000" dirty="0" smtClean="0">
                <a:latin typeface="Garamond" panose="02020404030301010803" pitchFamily="18" charset="0"/>
              </a:rPr>
              <a:t>social media</a:t>
            </a:r>
          </a:p>
          <a:p>
            <a:pPr marL="342900" indent="-342900">
              <a:lnSpc>
                <a:spcPts val="2200"/>
              </a:lnSpc>
              <a:buFont typeface="Courier New" panose="02070309020205020404" pitchFamily="49" charset="0"/>
              <a:buChar char="o"/>
            </a:pPr>
            <a:r>
              <a:rPr lang="en-US" sz="2000" dirty="0" smtClean="0">
                <a:latin typeface="Garamond" panose="02020404030301010803" pitchFamily="18" charset="0"/>
              </a:rPr>
              <a:t>web</a:t>
            </a:r>
          </a:p>
          <a:p>
            <a:pPr marL="342900" indent="-342900">
              <a:lnSpc>
                <a:spcPts val="2200"/>
              </a:lnSpc>
              <a:buFont typeface="Courier New" panose="02070309020205020404" pitchFamily="49" charset="0"/>
              <a:buChar char="o"/>
            </a:pPr>
            <a:r>
              <a:rPr lang="en-US" sz="2000" dirty="0">
                <a:latin typeface="Garamond" panose="02020404030301010803" pitchFamily="18" charset="0"/>
              </a:rPr>
              <a:t>n</a:t>
            </a:r>
            <a:r>
              <a:rPr lang="en-US" sz="2000" dirty="0" smtClean="0">
                <a:latin typeface="Garamond" panose="02020404030301010803" pitchFamily="18" charset="0"/>
              </a:rPr>
              <a:t>ews</a:t>
            </a:r>
          </a:p>
          <a:p>
            <a:pPr marL="342900" indent="-342900">
              <a:lnSpc>
                <a:spcPts val="2200"/>
              </a:lnSpc>
              <a:buFont typeface="Courier New" panose="02070309020205020404" pitchFamily="49" charset="0"/>
              <a:buChar char="o"/>
            </a:pPr>
            <a:r>
              <a:rPr lang="en-US" sz="2000" dirty="0" smtClean="0">
                <a:latin typeface="Garamond" panose="02020404030301010803" pitchFamily="18" charset="0"/>
              </a:rPr>
              <a:t>d</a:t>
            </a:r>
            <a:r>
              <a:rPr lang="en-US" sz="2000" dirty="0" smtClean="0">
                <a:latin typeface="Garamond" panose="02020404030301010803" pitchFamily="18" charset="0"/>
              </a:rPr>
              <a:t>ocuments and reports</a:t>
            </a:r>
            <a:endParaRPr lang="en-US" sz="2000" dirty="0" smtClean="0">
              <a:latin typeface="Garamond" panose="02020404030301010803" pitchFamily="18" charset="0"/>
            </a:endParaRPr>
          </a:p>
        </p:txBody>
      </p:sp>
      <p:sp>
        <p:nvSpPr>
          <p:cNvPr id="13" name="TextBox 12"/>
          <p:cNvSpPr txBox="1"/>
          <p:nvPr/>
        </p:nvSpPr>
        <p:spPr>
          <a:xfrm>
            <a:off x="2775695" y="920738"/>
            <a:ext cx="1519376" cy="846386"/>
          </a:xfrm>
          <a:prstGeom prst="rect">
            <a:avLst/>
          </a:prstGeom>
          <a:noFill/>
        </p:spPr>
        <p:txBody>
          <a:bodyPr wrap="square" lIns="0" tIns="0" rIns="0" bIns="0" rtlCol="0">
            <a:spAutoFit/>
          </a:bodyPr>
          <a:lstStyle/>
          <a:p>
            <a:pPr>
              <a:lnSpc>
                <a:spcPts val="2200"/>
              </a:lnSpc>
            </a:pPr>
            <a:r>
              <a:rPr lang="en-US" sz="2000" dirty="0">
                <a:latin typeface="Garamond" panose="02020404030301010803" pitchFamily="18" charset="0"/>
              </a:rPr>
              <a:t>r</a:t>
            </a:r>
            <a:r>
              <a:rPr lang="en-US" sz="2000" dirty="0" smtClean="0">
                <a:latin typeface="Garamond" panose="02020404030301010803" pitchFamily="18" charset="0"/>
              </a:rPr>
              <a:t>epository of fact-checks by professionals</a:t>
            </a:r>
          </a:p>
        </p:txBody>
      </p:sp>
      <p:sp>
        <p:nvSpPr>
          <p:cNvPr id="14" name="Right Arrow 13"/>
          <p:cNvSpPr/>
          <p:nvPr/>
        </p:nvSpPr>
        <p:spPr bwMode="auto">
          <a:xfrm rot="5400000">
            <a:off x="3334989" y="1965966"/>
            <a:ext cx="359568" cy="263596"/>
          </a:xfrm>
          <a:prstGeom prst="rightArrow">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solidFill>
                <a:schemeClr val="accent3"/>
              </a:solidFill>
              <a:latin typeface="Segoe UI" pitchFamily="34" charset="0"/>
              <a:ea typeface="Segoe UI" pitchFamily="34" charset="0"/>
              <a:cs typeface="Segoe UI" pitchFamily="34" charset="0"/>
            </a:endParaRPr>
          </a:p>
        </p:txBody>
      </p:sp>
      <p:sp>
        <p:nvSpPr>
          <p:cNvPr id="15" name="TextBox 14"/>
          <p:cNvSpPr txBox="1"/>
          <p:nvPr/>
        </p:nvSpPr>
        <p:spPr>
          <a:xfrm>
            <a:off x="5520103" y="2419948"/>
            <a:ext cx="3278178" cy="847861"/>
          </a:xfrm>
          <a:prstGeom prst="rect">
            <a:avLst/>
          </a:prstGeom>
          <a:noFill/>
        </p:spPr>
        <p:txBody>
          <a:bodyPr wrap="square" lIns="0" tIns="0" rIns="0" bIns="0" rtlCol="0">
            <a:spAutoFit/>
          </a:bodyPr>
          <a:lstStyle/>
          <a:p>
            <a:pPr>
              <a:lnSpc>
                <a:spcPts val="2200"/>
              </a:lnSpc>
            </a:pPr>
            <a:r>
              <a:rPr lang="en-US" sz="2000" b="1" dirty="0" smtClean="0">
                <a:solidFill>
                  <a:schemeClr val="accent5">
                    <a:lumMod val="75000"/>
                  </a:schemeClr>
                </a:solidFill>
                <a:latin typeface="Garamond" panose="02020404030301010803" pitchFamily="18" charset="0"/>
              </a:rPr>
              <a:t>matched existing fact-checks: </a:t>
            </a:r>
            <a:r>
              <a:rPr lang="en-US" sz="2000" dirty="0" smtClean="0">
                <a:latin typeface="Garamond" panose="02020404030301010803" pitchFamily="18" charset="0"/>
              </a:rPr>
              <a:t>delivered via browser extensions, mobile apps, </a:t>
            </a:r>
            <a:r>
              <a:rPr lang="en-US" sz="2000" dirty="0" smtClean="0">
                <a:latin typeface="Garamond" panose="02020404030301010803" pitchFamily="18" charset="0"/>
              </a:rPr>
              <a:t>APIs, </a:t>
            </a:r>
            <a:r>
              <a:rPr lang="en-US" sz="2000" dirty="0" err="1" smtClean="0">
                <a:latin typeface="Garamond" panose="02020404030301010803" pitchFamily="18" charset="0"/>
              </a:rPr>
              <a:t>chatbots</a:t>
            </a:r>
            <a:endParaRPr lang="en-US" sz="2000" dirty="0" smtClean="0">
              <a:latin typeface="Garamond" panose="02020404030301010803" pitchFamily="18" charset="0"/>
            </a:endParaRPr>
          </a:p>
        </p:txBody>
      </p:sp>
      <p:sp>
        <p:nvSpPr>
          <p:cNvPr id="16" name="Right Arrow 15"/>
          <p:cNvSpPr/>
          <p:nvPr/>
        </p:nvSpPr>
        <p:spPr bwMode="auto">
          <a:xfrm rot="20064031">
            <a:off x="4859675" y="1748805"/>
            <a:ext cx="524442" cy="263596"/>
          </a:xfrm>
          <a:prstGeom prst="rightArrow">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solidFill>
                <a:schemeClr val="accent3"/>
              </a:solidFill>
              <a:latin typeface="Segoe UI" pitchFamily="34" charset="0"/>
              <a:ea typeface="Segoe UI" pitchFamily="34" charset="0"/>
              <a:cs typeface="Segoe UI" pitchFamily="34" charset="0"/>
            </a:endParaRPr>
          </a:p>
        </p:txBody>
      </p:sp>
      <p:pic>
        <p:nvPicPr>
          <p:cNvPr id="17" name="Picture 3" descr="C:\Users\chengkai\AppData\Local\Temp\Rar$DRa0.823\downloads\original-6017-529537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9925" y="2134198"/>
            <a:ext cx="2240874" cy="1867007"/>
          </a:xfrm>
          <a:prstGeom prst="rect">
            <a:avLst/>
          </a:prstGeom>
          <a:noFill/>
          <a:extLst>
            <a:ext uri="{909E8E84-426E-40DD-AFC4-6F175D3DCCD1}">
              <a14:hiddenFill xmlns:a14="http://schemas.microsoft.com/office/drawing/2010/main">
                <a:solidFill>
                  <a:srgbClr val="FFFFFF"/>
                </a:solidFill>
              </a14:hiddenFill>
            </a:ext>
          </a:extLst>
        </p:spPr>
      </p:pic>
      <p:sp>
        <p:nvSpPr>
          <p:cNvPr id="18" name="Right Arrow 17"/>
          <p:cNvSpPr/>
          <p:nvPr/>
        </p:nvSpPr>
        <p:spPr bwMode="auto">
          <a:xfrm rot="1185985">
            <a:off x="4873293" y="3650013"/>
            <a:ext cx="524442" cy="263596"/>
          </a:xfrm>
          <a:prstGeom prst="rightArrow">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solidFill>
                <a:schemeClr val="accent3"/>
              </a:solidFill>
              <a:latin typeface="Segoe UI" pitchFamily="34" charset="0"/>
              <a:ea typeface="Segoe UI" pitchFamily="34" charset="0"/>
              <a:cs typeface="Segoe UI" pitchFamily="34" charset="0"/>
            </a:endParaRPr>
          </a:p>
        </p:txBody>
      </p:sp>
      <p:sp>
        <p:nvSpPr>
          <p:cNvPr id="6" name="AutoShape 6" descr="Image result for Google researc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Image result for Google research"/>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a:xfrm>
            <a:off x="389436" y="171450"/>
            <a:ext cx="8363938" cy="615425"/>
          </a:xfrm>
        </p:spPr>
        <p:txBody>
          <a:bodyPr/>
          <a:lstStyle/>
          <a:p>
            <a:r>
              <a:rPr lang="en-US" sz="4400" dirty="0"/>
              <a:t>The Quest to Automate Fact-Checking</a:t>
            </a:r>
          </a:p>
        </p:txBody>
      </p:sp>
      <p:sp>
        <p:nvSpPr>
          <p:cNvPr id="22" name="TextBox 21"/>
          <p:cNvSpPr txBox="1"/>
          <p:nvPr/>
        </p:nvSpPr>
        <p:spPr>
          <a:xfrm>
            <a:off x="5501049" y="1376186"/>
            <a:ext cx="3278178" cy="565732"/>
          </a:xfrm>
          <a:prstGeom prst="rect">
            <a:avLst/>
          </a:prstGeom>
          <a:noFill/>
        </p:spPr>
        <p:txBody>
          <a:bodyPr wrap="square" lIns="0" tIns="0" rIns="0" bIns="0" rtlCol="0">
            <a:spAutoFit/>
          </a:bodyPr>
          <a:lstStyle/>
          <a:p>
            <a:pPr>
              <a:lnSpc>
                <a:spcPts val="2200"/>
              </a:lnSpc>
            </a:pPr>
            <a:r>
              <a:rPr lang="en-US" sz="2000" b="1" dirty="0">
                <a:solidFill>
                  <a:schemeClr val="accent5">
                    <a:lumMod val="75000"/>
                  </a:schemeClr>
                </a:solidFill>
                <a:latin typeface="Garamond" panose="02020404030301010803" pitchFamily="18" charset="0"/>
              </a:rPr>
              <a:t>claimed detected and ranked by </a:t>
            </a:r>
            <a:r>
              <a:rPr lang="en-US" sz="2000" b="1" dirty="0" smtClean="0">
                <a:solidFill>
                  <a:schemeClr val="accent5">
                    <a:lumMod val="75000"/>
                  </a:schemeClr>
                </a:solidFill>
                <a:latin typeface="Garamond" panose="02020404030301010803" pitchFamily="18" charset="0"/>
              </a:rPr>
              <a:t>check-worthiness</a:t>
            </a:r>
            <a:endParaRPr lang="en-US" sz="2000" b="1" dirty="0">
              <a:solidFill>
                <a:schemeClr val="accent5">
                  <a:lumMod val="75000"/>
                </a:schemeClr>
              </a:solidFill>
              <a:latin typeface="Garamond" panose="02020404030301010803" pitchFamily="18" charset="0"/>
            </a:endParaRPr>
          </a:p>
        </p:txBody>
      </p:sp>
      <p:sp>
        <p:nvSpPr>
          <p:cNvPr id="23" name="Right Arrow 22"/>
          <p:cNvSpPr/>
          <p:nvPr/>
        </p:nvSpPr>
        <p:spPr bwMode="auto">
          <a:xfrm>
            <a:off x="4859675" y="2709671"/>
            <a:ext cx="524442" cy="263596"/>
          </a:xfrm>
          <a:prstGeom prst="rightArrow">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solidFill>
                <a:schemeClr val="accent3"/>
              </a:solidFill>
              <a:latin typeface="Segoe UI" pitchFamily="34" charset="0"/>
              <a:ea typeface="Segoe UI" pitchFamily="34" charset="0"/>
              <a:cs typeface="Segoe UI" pitchFamily="34" charset="0"/>
            </a:endParaRPr>
          </a:p>
        </p:txBody>
      </p:sp>
      <p:sp>
        <p:nvSpPr>
          <p:cNvPr id="25" name="Slide Number Placeholder 3"/>
          <p:cNvSpPr>
            <a:spLocks noGrp="1"/>
          </p:cNvSpPr>
          <p:nvPr>
            <p:ph type="sldNum" sz="quarter" idx="11"/>
          </p:nvPr>
        </p:nvSpPr>
        <p:spPr>
          <a:xfrm>
            <a:off x="0" y="4852293"/>
            <a:ext cx="2133600" cy="274637"/>
          </a:xfrm>
        </p:spPr>
        <p:txBody>
          <a:bodyPr/>
          <a:lstStyle/>
          <a:p>
            <a:fld id="{30DB7900-D72E-4025-AF90-97BD6DF59E7D}" type="slidenum">
              <a:rPr lang="en-US" smtClean="0"/>
              <a:pPr/>
              <a:t>12</a:t>
            </a:fld>
            <a:endParaRPr lang="en-US"/>
          </a:p>
        </p:txBody>
      </p:sp>
    </p:spTree>
    <p:extLst>
      <p:ext uri="{BB962C8B-B14F-4D97-AF65-F5344CB8AC3E}">
        <p14:creationId xmlns:p14="http://schemas.microsoft.com/office/powerpoint/2010/main" val="21370965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03536"/>
          </a:xfrm>
        </p:spPr>
        <p:txBody>
          <a:bodyPr/>
          <a:lstStyle/>
          <a:p>
            <a:r>
              <a:rPr lang="en-US" sz="3600" dirty="0" smtClean="0"/>
              <a:t>One Day Robot Fact-checkers will Dominate</a:t>
            </a:r>
            <a:endParaRPr lang="en-US" sz="3600" dirty="0">
              <a:solidFill>
                <a:srgbClr val="0064B1"/>
              </a:solidFill>
            </a:endParaRPr>
          </a:p>
        </p:txBody>
      </p:sp>
      <p:sp>
        <p:nvSpPr>
          <p:cNvPr id="3" name="Slide Number Placeholder 2"/>
          <p:cNvSpPr>
            <a:spLocks noGrp="1"/>
          </p:cNvSpPr>
          <p:nvPr>
            <p:ph type="sldNum" sz="quarter" idx="11"/>
          </p:nvPr>
        </p:nvSpPr>
        <p:spPr/>
        <p:txBody>
          <a:bodyPr/>
          <a:lstStyle/>
          <a:p>
            <a:fld id="{30DB7900-D72E-4025-AF90-97BD6DF59E7D}" type="slidenum">
              <a:rPr lang="en-US" smtClean="0"/>
              <a:pPr/>
              <a:t>13</a:t>
            </a:fld>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723" y="1604677"/>
            <a:ext cx="8478446" cy="7098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500" y="2609850"/>
            <a:ext cx="7757573" cy="8399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723" y="3800475"/>
            <a:ext cx="7644648"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 Placeholder 2"/>
          <p:cNvSpPr>
            <a:spLocks noGrp="1"/>
          </p:cNvSpPr>
          <p:nvPr>
            <p:ph type="body" sz="quarter" idx="10"/>
          </p:nvPr>
        </p:nvSpPr>
        <p:spPr>
          <a:xfrm>
            <a:off x="370386" y="845908"/>
            <a:ext cx="8363938" cy="503536"/>
          </a:xfrm>
        </p:spPr>
        <p:txBody>
          <a:bodyPr/>
          <a:lstStyle/>
          <a:p>
            <a:pPr marL="571500" indent="-571500">
              <a:buFont typeface="Courier New" panose="02070309020205020404" pitchFamily="49" charset="0"/>
              <a:buChar char="o"/>
            </a:pPr>
            <a:r>
              <a:rPr lang="en-US" sz="3600" dirty="0" smtClean="0">
                <a:solidFill>
                  <a:srgbClr val="F58026"/>
                </a:solidFill>
                <a:latin typeface="Garamond" panose="02020404030301010803" pitchFamily="18" charset="0"/>
              </a:rPr>
              <a:t>Less subjective</a:t>
            </a:r>
          </a:p>
        </p:txBody>
      </p:sp>
    </p:spTree>
    <p:extLst>
      <p:ext uri="{BB962C8B-B14F-4D97-AF65-F5344CB8AC3E}">
        <p14:creationId xmlns:p14="http://schemas.microsoft.com/office/powerpoint/2010/main" val="14665630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03536"/>
          </a:xfrm>
        </p:spPr>
        <p:txBody>
          <a:bodyPr/>
          <a:lstStyle/>
          <a:p>
            <a:r>
              <a:rPr lang="en-US" sz="3600" dirty="0"/>
              <a:t>One Day Robot Fact-checkers will Dominate</a:t>
            </a:r>
            <a:endParaRPr lang="en-US" sz="3600" dirty="0">
              <a:solidFill>
                <a:srgbClr val="0064B1"/>
              </a:solidFill>
            </a:endParaRPr>
          </a:p>
        </p:txBody>
      </p:sp>
      <p:sp>
        <p:nvSpPr>
          <p:cNvPr id="3" name="Slide Number Placeholder 2"/>
          <p:cNvSpPr>
            <a:spLocks noGrp="1"/>
          </p:cNvSpPr>
          <p:nvPr>
            <p:ph type="sldNum" sz="quarter" idx="11"/>
          </p:nvPr>
        </p:nvSpPr>
        <p:spPr/>
        <p:txBody>
          <a:bodyPr/>
          <a:lstStyle/>
          <a:p>
            <a:fld id="{30DB7900-D72E-4025-AF90-97BD6DF59E7D}" type="slidenum">
              <a:rPr lang="en-US" smtClean="0"/>
              <a:pPr/>
              <a:t>14</a:t>
            </a:fld>
            <a:endParaRPr lang="en-US" dirty="0"/>
          </a:p>
        </p:txBody>
      </p:sp>
      <p:sp>
        <p:nvSpPr>
          <p:cNvPr id="14" name="Text Placeholder 2"/>
          <p:cNvSpPr>
            <a:spLocks noGrp="1"/>
          </p:cNvSpPr>
          <p:nvPr>
            <p:ph type="body" sz="quarter" idx="10"/>
          </p:nvPr>
        </p:nvSpPr>
        <p:spPr>
          <a:xfrm>
            <a:off x="370386" y="845908"/>
            <a:ext cx="8363938" cy="503536"/>
          </a:xfrm>
        </p:spPr>
        <p:txBody>
          <a:bodyPr/>
          <a:lstStyle/>
          <a:p>
            <a:pPr marL="571500" indent="-571500">
              <a:buFont typeface="Courier New" panose="02070309020205020404" pitchFamily="49" charset="0"/>
              <a:buChar char="o"/>
            </a:pPr>
            <a:r>
              <a:rPr lang="en-US" sz="3600" dirty="0" smtClean="0">
                <a:solidFill>
                  <a:srgbClr val="F58026"/>
                </a:solidFill>
                <a:latin typeface="Garamond" panose="02020404030301010803" pitchFamily="18" charset="0"/>
              </a:rPr>
              <a:t>Restless and more efficient</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525" y="1838325"/>
            <a:ext cx="67056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525" y="3176588"/>
            <a:ext cx="7610475"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rot="19857954">
            <a:off x="6734387" y="1468578"/>
            <a:ext cx="1859483" cy="923330"/>
          </a:xfrm>
          <a:prstGeom prst="rect">
            <a:avLst/>
          </a:prstGeom>
          <a:noFill/>
        </p:spPr>
        <p:txBody>
          <a:bodyPr wrap="none" lIns="0" tIns="0" rIns="0" bIns="0" rtlCol="0">
            <a:spAutoFit/>
          </a:bodyPr>
          <a:lstStyle/>
          <a:p>
            <a:r>
              <a:rPr lang="en-US" sz="6000" dirty="0" smtClean="0">
                <a:solidFill>
                  <a:srgbClr val="FF0000"/>
                </a:solidFill>
                <a:latin typeface="Palatino Linotype" panose="02040502050505030304" pitchFamily="18" charset="0"/>
              </a:rPr>
              <a:t>satire</a:t>
            </a:r>
          </a:p>
        </p:txBody>
      </p:sp>
    </p:spTree>
    <p:extLst>
      <p:ext uri="{BB962C8B-B14F-4D97-AF65-F5344CB8AC3E}">
        <p14:creationId xmlns:p14="http://schemas.microsoft.com/office/powerpoint/2010/main" val="7334634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03536"/>
          </a:xfrm>
        </p:spPr>
        <p:txBody>
          <a:bodyPr/>
          <a:lstStyle/>
          <a:p>
            <a:r>
              <a:rPr lang="en-US" sz="3600" dirty="0"/>
              <a:t>One Day Robot Fact-checkers will Dominate</a:t>
            </a:r>
            <a:endParaRPr lang="en-US" sz="3600" dirty="0">
              <a:solidFill>
                <a:srgbClr val="0064B1"/>
              </a:solidFill>
            </a:endParaRPr>
          </a:p>
        </p:txBody>
      </p:sp>
      <p:sp>
        <p:nvSpPr>
          <p:cNvPr id="3" name="Slide Number Placeholder 2"/>
          <p:cNvSpPr>
            <a:spLocks noGrp="1"/>
          </p:cNvSpPr>
          <p:nvPr>
            <p:ph type="sldNum" sz="quarter" idx="11"/>
          </p:nvPr>
        </p:nvSpPr>
        <p:spPr/>
        <p:txBody>
          <a:bodyPr/>
          <a:lstStyle/>
          <a:p>
            <a:fld id="{30DB7900-D72E-4025-AF90-97BD6DF59E7D}" type="slidenum">
              <a:rPr lang="en-US" smtClean="0"/>
              <a:pPr/>
              <a:t>15</a:t>
            </a:fld>
            <a:endParaRPr lang="en-US" dirty="0"/>
          </a:p>
        </p:txBody>
      </p:sp>
      <p:sp>
        <p:nvSpPr>
          <p:cNvPr id="14" name="Text Placeholder 2"/>
          <p:cNvSpPr>
            <a:spLocks noGrp="1"/>
          </p:cNvSpPr>
          <p:nvPr>
            <p:ph type="body" sz="quarter" idx="10"/>
          </p:nvPr>
        </p:nvSpPr>
        <p:spPr>
          <a:xfrm>
            <a:off x="370386" y="845908"/>
            <a:ext cx="8363938" cy="503536"/>
          </a:xfrm>
        </p:spPr>
        <p:txBody>
          <a:bodyPr/>
          <a:lstStyle/>
          <a:p>
            <a:pPr marL="571500" indent="-571500">
              <a:buFont typeface="Courier New" panose="02070309020205020404" pitchFamily="49" charset="0"/>
              <a:buChar char="o"/>
            </a:pPr>
            <a:r>
              <a:rPr lang="en-US" sz="3600" dirty="0" smtClean="0">
                <a:solidFill>
                  <a:srgbClr val="F58026"/>
                </a:solidFill>
                <a:latin typeface="Garamond" panose="02020404030301010803" pitchFamily="18" charset="0"/>
              </a:rPr>
              <a:t>More intelligent</a:t>
            </a:r>
          </a:p>
        </p:txBody>
      </p:sp>
      <p:pic>
        <p:nvPicPr>
          <p:cNvPr id="6146" name="Picture 2" descr="http://www.realclear.com/comics/dilbert/images/2015/10/dilbert_october_7_201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300" y="1635125"/>
            <a:ext cx="85725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4839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64797"/>
          </a:xfrm>
        </p:spPr>
        <p:txBody>
          <a:bodyPr/>
          <a:lstStyle/>
          <a:p>
            <a:r>
              <a:rPr lang="en-US" dirty="0" smtClean="0">
                <a:solidFill>
                  <a:srgbClr val="0064B1"/>
                </a:solidFill>
                <a:latin typeface="Garamond" panose="02020404030301010803" pitchFamily="18" charset="0"/>
              </a:rPr>
              <a:t>Acknowledgment</a:t>
            </a:r>
            <a:endParaRPr lang="en-US" dirty="0">
              <a:solidFill>
                <a:srgbClr val="0064B1"/>
              </a:solidFill>
              <a:latin typeface="Garamond" panose="02020404030301010803" pitchFamily="18" charset="0"/>
            </a:endParaRPr>
          </a:p>
        </p:txBody>
      </p:sp>
      <p:sp>
        <p:nvSpPr>
          <p:cNvPr id="3" name="Text Placeholder 2"/>
          <p:cNvSpPr>
            <a:spLocks noGrp="1"/>
          </p:cNvSpPr>
          <p:nvPr>
            <p:ph type="body" sz="quarter" idx="10"/>
          </p:nvPr>
        </p:nvSpPr>
        <p:spPr>
          <a:xfrm>
            <a:off x="389436" y="950683"/>
            <a:ext cx="8363938" cy="391646"/>
          </a:xfrm>
        </p:spPr>
        <p:txBody>
          <a:bodyPr/>
          <a:lstStyle/>
          <a:p>
            <a:r>
              <a:rPr lang="en-US" sz="2800" dirty="0" smtClean="0">
                <a:solidFill>
                  <a:srgbClr val="F58026"/>
                </a:solidFill>
                <a:latin typeface="Garamond" panose="02020404030301010803" pitchFamily="18" charset="0"/>
              </a:rPr>
              <a:t>UTA Students</a:t>
            </a:r>
          </a:p>
        </p:txBody>
      </p:sp>
      <p:sp>
        <p:nvSpPr>
          <p:cNvPr id="5" name="Text Placeholder 2"/>
          <p:cNvSpPr txBox="1">
            <a:spLocks/>
          </p:cNvSpPr>
          <p:nvPr/>
        </p:nvSpPr>
        <p:spPr>
          <a:xfrm>
            <a:off x="409575" y="1442845"/>
            <a:ext cx="3152775" cy="3121367"/>
          </a:xfrm>
          <a:prstGeom prst="rect">
            <a:avLst/>
          </a:prstGeom>
        </p:spPr>
        <p:txBody>
          <a:bodyPr vert="horz" wrap="square" lIns="0" tIns="0" rIns="0" bIns="0" numCol="1" rtlCol="0">
            <a:spAutoFit/>
          </a:bodyPr>
          <a:lstStyle>
            <a:lvl1pPr marL="0" indent="0" algn="l" defTabSz="686047" rtl="0" eaLnBrk="1" latinLnBrk="0" hangingPunct="1">
              <a:lnSpc>
                <a:spcPct val="90000"/>
              </a:lnSpc>
              <a:spcBef>
                <a:spcPts val="0"/>
              </a:spcBef>
              <a:spcAft>
                <a:spcPts val="675"/>
              </a:spcAft>
              <a:buSzPct val="90000"/>
              <a:buFont typeface="Courier New" panose="02070309020205020404" pitchFamily="49" charset="0"/>
              <a:buNone/>
              <a:defRPr sz="3200" kern="1200" spc="-100" baseline="0">
                <a:solidFill>
                  <a:srgbClr val="EE8200"/>
                </a:solidFill>
                <a:latin typeface="Segoe UI Light" pitchFamily="34" charset="0"/>
                <a:ea typeface="+mn-ea"/>
                <a:cs typeface="+mn-cs"/>
              </a:defRPr>
            </a:lvl1pPr>
            <a:lvl2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472868" algn="l"/>
              </a:tabLst>
              <a:defRPr sz="1800" kern="1200" spc="-50" baseline="0">
                <a:solidFill>
                  <a:schemeClr val="tx1"/>
                </a:solidFill>
                <a:latin typeface="Garamond" panose="02020404030301010803" pitchFamily="18" charset="0"/>
                <a:ea typeface="+mn-ea"/>
                <a:cs typeface="+mn-cs"/>
              </a:defRPr>
            </a:lvl2pPr>
            <a:lvl3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500" kern="1200">
                <a:solidFill>
                  <a:schemeClr val="tx1"/>
                </a:solidFill>
                <a:latin typeface="Garamond" panose="02020404030301010803" pitchFamily="18" charset="0"/>
                <a:ea typeface="+mn-ea"/>
                <a:cs typeface="+mn-cs"/>
              </a:defRPr>
            </a:lvl3pPr>
            <a:lvl4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686074" algn="l"/>
              </a:tabLst>
              <a:defRPr sz="1800" kern="1200">
                <a:solidFill>
                  <a:schemeClr val="tx1"/>
                </a:solidFill>
                <a:latin typeface="Garamond" panose="02020404030301010803" pitchFamily="18" charset="0"/>
                <a:ea typeface="+mn-ea"/>
                <a:cs typeface="+mn-cs"/>
              </a:defRPr>
            </a:lvl4pPr>
            <a:lvl5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buFont typeface="Courier New" panose="02070309020205020404" pitchFamily="49" charset="0"/>
              <a:buChar char="o"/>
            </a:pPr>
            <a:r>
              <a:rPr lang="en-US" sz="2000" dirty="0" smtClean="0">
                <a:solidFill>
                  <a:schemeClr val="tx1"/>
                </a:solidFill>
                <a:latin typeface="Garamond" panose="02020404030301010803" pitchFamily="18" charset="0"/>
              </a:rPr>
              <a:t>Naeemul  Hassan (graduated)</a:t>
            </a:r>
          </a:p>
          <a:p>
            <a:pPr marL="342900" indent="-342900">
              <a:buFont typeface="Courier New" panose="02070309020205020404" pitchFamily="49" charset="0"/>
              <a:buChar char="o"/>
            </a:pPr>
            <a:r>
              <a:rPr lang="en-US" sz="2000" dirty="0">
                <a:solidFill>
                  <a:schemeClr val="tx1"/>
                </a:solidFill>
                <a:latin typeface="Garamond" panose="02020404030301010803" pitchFamily="18" charset="0"/>
              </a:rPr>
              <a:t>Fatma </a:t>
            </a:r>
            <a:r>
              <a:rPr lang="en-US" sz="2000" dirty="0" smtClean="0">
                <a:solidFill>
                  <a:schemeClr val="tx1"/>
                </a:solidFill>
                <a:latin typeface="Garamond" panose="02020404030301010803" pitchFamily="18" charset="0"/>
              </a:rPr>
              <a:t>Arslan</a:t>
            </a:r>
          </a:p>
          <a:p>
            <a:pPr marL="342900" indent="-342900">
              <a:buFont typeface="Courier New" panose="02070309020205020404" pitchFamily="49" charset="0"/>
              <a:buChar char="o"/>
            </a:pPr>
            <a:r>
              <a:rPr lang="en-US" sz="2000" dirty="0">
                <a:solidFill>
                  <a:schemeClr val="tx1"/>
                </a:solidFill>
                <a:latin typeface="Garamond" panose="02020404030301010803" pitchFamily="18" charset="0"/>
              </a:rPr>
              <a:t>Siddhant Gawsane</a:t>
            </a:r>
          </a:p>
          <a:p>
            <a:pPr marL="342900" indent="-342900">
              <a:buFont typeface="Courier New" panose="02070309020205020404" pitchFamily="49" charset="0"/>
              <a:buChar char="o"/>
            </a:pPr>
            <a:r>
              <a:rPr lang="en-US" sz="2000" dirty="0" err="1" smtClean="0">
                <a:solidFill>
                  <a:schemeClr val="tx1"/>
                </a:solidFill>
                <a:latin typeface="Garamond" panose="02020404030301010803" pitchFamily="18" charset="0"/>
              </a:rPr>
              <a:t>Aaditya</a:t>
            </a:r>
            <a:r>
              <a:rPr lang="en-US" sz="2000" dirty="0" smtClean="0">
                <a:solidFill>
                  <a:schemeClr val="tx1"/>
                </a:solidFill>
                <a:latin typeface="Garamond" panose="02020404030301010803" pitchFamily="18" charset="0"/>
              </a:rPr>
              <a:t> Kulkarni</a:t>
            </a:r>
          </a:p>
          <a:p>
            <a:pPr marL="342900" indent="-342900">
              <a:buFont typeface="Courier New" panose="02070309020205020404" pitchFamily="49" charset="0"/>
              <a:buChar char="o"/>
            </a:pPr>
            <a:r>
              <a:rPr lang="en-US" sz="2000" dirty="0" smtClean="0">
                <a:solidFill>
                  <a:schemeClr val="tx1"/>
                </a:solidFill>
                <a:latin typeface="Garamond" panose="02020404030301010803" pitchFamily="18" charset="0"/>
              </a:rPr>
              <a:t>Joseph  </a:t>
            </a:r>
            <a:r>
              <a:rPr lang="en-US" sz="2000" dirty="0">
                <a:solidFill>
                  <a:schemeClr val="tx1"/>
                </a:solidFill>
                <a:latin typeface="Garamond" panose="02020404030301010803" pitchFamily="18" charset="0"/>
              </a:rPr>
              <a:t>Minumol (graduated</a:t>
            </a:r>
            <a:r>
              <a:rPr lang="en-US" sz="2000" dirty="0" smtClean="0">
                <a:solidFill>
                  <a:schemeClr val="tx1"/>
                </a:solidFill>
                <a:latin typeface="Garamond" panose="02020404030301010803" pitchFamily="18" charset="0"/>
              </a:rPr>
              <a:t>)</a:t>
            </a:r>
          </a:p>
          <a:p>
            <a:pPr marL="342900" indent="-342900">
              <a:buFont typeface="Courier New" panose="02070309020205020404" pitchFamily="49" charset="0"/>
              <a:buChar char="o"/>
            </a:pPr>
            <a:r>
              <a:rPr lang="en-US" sz="2000" dirty="0" smtClean="0">
                <a:solidFill>
                  <a:schemeClr val="tx1"/>
                </a:solidFill>
                <a:latin typeface="Garamond" panose="02020404030301010803" pitchFamily="18" charset="0"/>
              </a:rPr>
              <a:t>Vikas Sable</a:t>
            </a:r>
          </a:p>
          <a:p>
            <a:pPr marL="342900" indent="-342900">
              <a:buFont typeface="Courier New" panose="02070309020205020404" pitchFamily="49" charset="0"/>
              <a:buChar char="o"/>
            </a:pPr>
            <a:r>
              <a:rPr lang="en-US" sz="2000" dirty="0" smtClean="0">
                <a:solidFill>
                  <a:schemeClr val="tx1"/>
                </a:solidFill>
                <a:latin typeface="Garamond" panose="02020404030301010803" pitchFamily="18" charset="0"/>
              </a:rPr>
              <a:t>Gensheng  Zhang</a:t>
            </a:r>
          </a:p>
          <a:p>
            <a:pPr marL="342900" indent="-342900">
              <a:buFont typeface="Courier New" panose="02070309020205020404" pitchFamily="49" charset="0"/>
              <a:buChar char="o"/>
            </a:pPr>
            <a:r>
              <a:rPr lang="en-US" sz="2000" dirty="0" smtClean="0">
                <a:solidFill>
                  <a:schemeClr val="tx1"/>
                </a:solidFill>
                <a:latin typeface="Garamond" panose="02020404030301010803" pitchFamily="18" charset="0"/>
              </a:rPr>
              <a:t>Many more students who are currently working on it</a:t>
            </a:r>
          </a:p>
        </p:txBody>
      </p:sp>
      <p:sp>
        <p:nvSpPr>
          <p:cNvPr id="7" name="Text Placeholder 2"/>
          <p:cNvSpPr txBox="1">
            <a:spLocks/>
          </p:cNvSpPr>
          <p:nvPr/>
        </p:nvSpPr>
        <p:spPr>
          <a:xfrm>
            <a:off x="4733925" y="930271"/>
            <a:ext cx="4022992" cy="391646"/>
          </a:xfrm>
          <a:prstGeom prst="rect">
            <a:avLst/>
          </a:prstGeom>
        </p:spPr>
        <p:txBody>
          <a:bodyPr vert="horz" wrap="square" lIns="0" tIns="0" rIns="0" bIns="0" rtlCol="0">
            <a:spAutoFit/>
          </a:bodyPr>
          <a:lstStyle>
            <a:lvl1pPr marL="0" indent="0" algn="l" defTabSz="686047" rtl="0" eaLnBrk="1" latinLnBrk="0" hangingPunct="1">
              <a:lnSpc>
                <a:spcPct val="90000"/>
              </a:lnSpc>
              <a:spcBef>
                <a:spcPts val="0"/>
              </a:spcBef>
              <a:spcAft>
                <a:spcPts val="675"/>
              </a:spcAft>
              <a:buSzPct val="90000"/>
              <a:buFont typeface="Courier New" panose="02070309020205020404" pitchFamily="49" charset="0"/>
              <a:buNone/>
              <a:defRPr sz="3200" kern="1200" spc="-100" baseline="0">
                <a:solidFill>
                  <a:srgbClr val="EE8200"/>
                </a:solidFill>
                <a:latin typeface="Segoe UI Light" pitchFamily="34" charset="0"/>
                <a:ea typeface="+mn-ea"/>
                <a:cs typeface="+mn-cs"/>
              </a:defRPr>
            </a:lvl1pPr>
            <a:lvl2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472868" algn="l"/>
              </a:tabLst>
              <a:defRPr sz="1800" kern="1200" spc="-50" baseline="0">
                <a:solidFill>
                  <a:schemeClr val="tx1"/>
                </a:solidFill>
                <a:latin typeface="Garamond" panose="02020404030301010803" pitchFamily="18" charset="0"/>
                <a:ea typeface="+mn-ea"/>
                <a:cs typeface="+mn-cs"/>
              </a:defRPr>
            </a:lvl2pPr>
            <a:lvl3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500" kern="1200">
                <a:solidFill>
                  <a:schemeClr val="tx1"/>
                </a:solidFill>
                <a:latin typeface="Garamond" panose="02020404030301010803" pitchFamily="18" charset="0"/>
                <a:ea typeface="+mn-ea"/>
                <a:cs typeface="+mn-cs"/>
              </a:defRPr>
            </a:lvl3pPr>
            <a:lvl4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686074" algn="l"/>
              </a:tabLst>
              <a:defRPr sz="1800" kern="1200">
                <a:solidFill>
                  <a:schemeClr val="tx1"/>
                </a:solidFill>
                <a:latin typeface="Garamond" panose="02020404030301010803" pitchFamily="18" charset="0"/>
                <a:ea typeface="+mn-ea"/>
                <a:cs typeface="+mn-cs"/>
              </a:defRPr>
            </a:lvl4pPr>
            <a:lvl5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sz="2800" dirty="0" smtClean="0">
                <a:solidFill>
                  <a:srgbClr val="F58026"/>
                </a:solidFill>
                <a:latin typeface="Garamond" panose="02020404030301010803" pitchFamily="18" charset="0"/>
              </a:rPr>
              <a:t>Collaborators</a:t>
            </a:r>
          </a:p>
        </p:txBody>
      </p:sp>
      <p:sp>
        <p:nvSpPr>
          <p:cNvPr id="9" name="Text Placeholder 2"/>
          <p:cNvSpPr txBox="1">
            <a:spLocks/>
          </p:cNvSpPr>
          <p:nvPr/>
        </p:nvSpPr>
        <p:spPr>
          <a:xfrm>
            <a:off x="4733925" y="1439332"/>
            <a:ext cx="4022992" cy="2477601"/>
          </a:xfrm>
          <a:prstGeom prst="rect">
            <a:avLst/>
          </a:prstGeom>
        </p:spPr>
        <p:txBody>
          <a:bodyPr vert="horz" wrap="square" lIns="0" tIns="0" rIns="0" bIns="0" numCol="1" rtlCol="0">
            <a:spAutoFit/>
          </a:bodyPr>
          <a:lstStyle>
            <a:lvl1pPr marL="0" indent="0" algn="l" defTabSz="686047" rtl="0" eaLnBrk="1" latinLnBrk="0" hangingPunct="1">
              <a:lnSpc>
                <a:spcPct val="90000"/>
              </a:lnSpc>
              <a:spcBef>
                <a:spcPts val="0"/>
              </a:spcBef>
              <a:spcAft>
                <a:spcPts val="675"/>
              </a:spcAft>
              <a:buSzPct val="90000"/>
              <a:buFont typeface="Courier New" panose="02070309020205020404" pitchFamily="49" charset="0"/>
              <a:buNone/>
              <a:defRPr sz="3200" kern="1200" spc="-100" baseline="0">
                <a:solidFill>
                  <a:srgbClr val="EE8200"/>
                </a:solidFill>
                <a:latin typeface="Segoe UI Light" pitchFamily="34" charset="0"/>
                <a:ea typeface="+mn-ea"/>
                <a:cs typeface="+mn-cs"/>
              </a:defRPr>
            </a:lvl1pPr>
            <a:lvl2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472868" algn="l"/>
              </a:tabLst>
              <a:defRPr sz="1800" kern="1200" spc="-50" baseline="0">
                <a:solidFill>
                  <a:schemeClr val="tx1"/>
                </a:solidFill>
                <a:latin typeface="Garamond" panose="02020404030301010803" pitchFamily="18" charset="0"/>
                <a:ea typeface="+mn-ea"/>
                <a:cs typeface="+mn-cs"/>
              </a:defRPr>
            </a:lvl2pPr>
            <a:lvl3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500" kern="1200">
                <a:solidFill>
                  <a:schemeClr val="tx1"/>
                </a:solidFill>
                <a:latin typeface="Garamond" panose="02020404030301010803" pitchFamily="18" charset="0"/>
                <a:ea typeface="+mn-ea"/>
                <a:cs typeface="+mn-cs"/>
              </a:defRPr>
            </a:lvl3pPr>
            <a:lvl4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686074" algn="l"/>
              </a:tabLst>
              <a:defRPr sz="1800" kern="1200">
                <a:solidFill>
                  <a:schemeClr val="tx1"/>
                </a:solidFill>
                <a:latin typeface="Garamond" panose="02020404030301010803" pitchFamily="18" charset="0"/>
                <a:ea typeface="+mn-ea"/>
                <a:cs typeface="+mn-cs"/>
              </a:defRPr>
            </a:lvl4pPr>
            <a:lvl5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buFont typeface="Courier New" panose="02070309020205020404" pitchFamily="49" charset="0"/>
              <a:buChar char="o"/>
            </a:pPr>
            <a:r>
              <a:rPr lang="en-US" sz="2000" dirty="0">
                <a:solidFill>
                  <a:schemeClr val="tx1"/>
                </a:solidFill>
                <a:latin typeface="Garamond" panose="02020404030301010803" pitchFamily="18" charset="0"/>
              </a:rPr>
              <a:t>Bill  </a:t>
            </a:r>
            <a:r>
              <a:rPr lang="en-US" sz="2000" dirty="0" smtClean="0">
                <a:solidFill>
                  <a:schemeClr val="tx1"/>
                </a:solidFill>
                <a:latin typeface="Garamond" panose="02020404030301010803" pitchFamily="18" charset="0"/>
              </a:rPr>
              <a:t>Adair (Duke)</a:t>
            </a:r>
          </a:p>
          <a:p>
            <a:pPr marL="342900" indent="-342900">
              <a:buFont typeface="Courier New" panose="02070309020205020404" pitchFamily="49" charset="0"/>
              <a:buChar char="o"/>
            </a:pPr>
            <a:r>
              <a:rPr lang="en-US" sz="2000" dirty="0">
                <a:solidFill>
                  <a:schemeClr val="tx1"/>
                </a:solidFill>
                <a:latin typeface="Garamond" panose="02020404030301010803" pitchFamily="18" charset="0"/>
              </a:rPr>
              <a:t>Pankaj  </a:t>
            </a:r>
            <a:r>
              <a:rPr lang="en-US" sz="2000" dirty="0" smtClean="0">
                <a:solidFill>
                  <a:schemeClr val="tx1"/>
                </a:solidFill>
                <a:latin typeface="Garamond" panose="02020404030301010803" pitchFamily="18" charset="0"/>
              </a:rPr>
              <a:t>Agarwal (Duke)</a:t>
            </a:r>
          </a:p>
          <a:p>
            <a:pPr marL="342900" indent="-342900">
              <a:buFont typeface="Courier New" panose="02070309020205020404" pitchFamily="49" charset="0"/>
              <a:buChar char="o"/>
            </a:pPr>
            <a:r>
              <a:rPr lang="en-US" sz="2000" dirty="0" smtClean="0">
                <a:solidFill>
                  <a:schemeClr val="tx1"/>
                </a:solidFill>
                <a:latin typeface="Garamond" panose="02020404030301010803" pitchFamily="18" charset="0"/>
              </a:rPr>
              <a:t>Peter Fray (UTS)</a:t>
            </a:r>
          </a:p>
          <a:p>
            <a:pPr marL="342900" indent="-342900">
              <a:buFont typeface="Courier New" panose="02070309020205020404" pitchFamily="49" charset="0"/>
              <a:buChar char="o"/>
            </a:pPr>
            <a:r>
              <a:rPr lang="en-US" sz="2000" dirty="0" smtClean="0">
                <a:solidFill>
                  <a:schemeClr val="tx1"/>
                </a:solidFill>
                <a:latin typeface="Garamond" panose="02020404030301010803" pitchFamily="18" charset="0"/>
              </a:rPr>
              <a:t>James  Hamilton (Stanford)</a:t>
            </a:r>
          </a:p>
          <a:p>
            <a:pPr marL="342900" indent="-342900">
              <a:buFont typeface="Courier New" panose="02070309020205020404" pitchFamily="49" charset="0"/>
              <a:buChar char="o"/>
            </a:pPr>
            <a:r>
              <a:rPr lang="en-US" sz="2000" dirty="0">
                <a:solidFill>
                  <a:schemeClr val="tx1"/>
                </a:solidFill>
                <a:latin typeface="Garamond" panose="02020404030301010803" pitchFamily="18" charset="0"/>
              </a:rPr>
              <a:t>Mark  </a:t>
            </a:r>
            <a:r>
              <a:rPr lang="en-US" sz="2000" dirty="0" smtClean="0">
                <a:solidFill>
                  <a:schemeClr val="tx1"/>
                </a:solidFill>
                <a:latin typeface="Garamond" panose="02020404030301010803" pitchFamily="18" charset="0"/>
              </a:rPr>
              <a:t>Tremayne (UTA)</a:t>
            </a:r>
          </a:p>
          <a:p>
            <a:pPr marL="342900" indent="-342900">
              <a:buFont typeface="Courier New" panose="02070309020205020404" pitchFamily="49" charset="0"/>
              <a:buChar char="o"/>
            </a:pPr>
            <a:r>
              <a:rPr lang="en-US" sz="2000" dirty="0" smtClean="0">
                <a:solidFill>
                  <a:schemeClr val="tx1"/>
                </a:solidFill>
                <a:latin typeface="Garamond" panose="02020404030301010803" pitchFamily="18" charset="0"/>
              </a:rPr>
              <a:t>Jun  </a:t>
            </a:r>
            <a:r>
              <a:rPr lang="en-US" sz="2000" dirty="0">
                <a:solidFill>
                  <a:schemeClr val="tx1"/>
                </a:solidFill>
                <a:latin typeface="Garamond" panose="02020404030301010803" pitchFamily="18" charset="0"/>
              </a:rPr>
              <a:t>Yang </a:t>
            </a:r>
            <a:r>
              <a:rPr lang="en-US" sz="2000" dirty="0" smtClean="0">
                <a:solidFill>
                  <a:schemeClr val="tx1"/>
                </a:solidFill>
                <a:latin typeface="Garamond" panose="02020404030301010803" pitchFamily="18" charset="0"/>
              </a:rPr>
              <a:t>(Duke)</a:t>
            </a:r>
          </a:p>
          <a:p>
            <a:pPr marL="342900" indent="-342900">
              <a:buFont typeface="Courier New" panose="02070309020205020404" pitchFamily="49" charset="0"/>
              <a:buChar char="o"/>
            </a:pPr>
            <a:r>
              <a:rPr lang="en-US" sz="2000" dirty="0" smtClean="0">
                <a:solidFill>
                  <a:schemeClr val="tx1"/>
                </a:solidFill>
                <a:latin typeface="Garamond" panose="02020404030301010803" pitchFamily="18" charset="0"/>
              </a:rPr>
              <a:t>Cong Yu (Google Research</a:t>
            </a:r>
            <a:r>
              <a:rPr lang="en-US" sz="2000" dirty="0">
                <a:solidFill>
                  <a:schemeClr val="tx1"/>
                </a:solidFill>
                <a:latin typeface="Garamond" panose="02020404030301010803" pitchFamily="18" charset="0"/>
              </a:rPr>
              <a:t>)</a:t>
            </a:r>
            <a:endParaRPr lang="en-US" sz="2000" dirty="0" smtClean="0">
              <a:solidFill>
                <a:schemeClr val="tx1"/>
              </a:solidFill>
              <a:latin typeface="Garamond" panose="02020404030301010803" pitchFamily="18" charset="0"/>
            </a:endParaRPr>
          </a:p>
        </p:txBody>
      </p:sp>
      <p:sp>
        <p:nvSpPr>
          <p:cNvPr id="4" name="Slide Number Placeholder 3"/>
          <p:cNvSpPr>
            <a:spLocks noGrp="1"/>
          </p:cNvSpPr>
          <p:nvPr>
            <p:ph type="sldNum" sz="quarter" idx="11"/>
          </p:nvPr>
        </p:nvSpPr>
        <p:spPr/>
        <p:txBody>
          <a:bodyPr/>
          <a:lstStyle/>
          <a:p>
            <a:fld id="{30DB7900-D72E-4025-AF90-97BD6DF59E7D}" type="slidenum">
              <a:rPr lang="en-US" smtClean="0"/>
              <a:pPr/>
              <a:t>16</a:t>
            </a:fld>
            <a:endParaRPr lang="en-US"/>
          </a:p>
        </p:txBody>
      </p:sp>
    </p:spTree>
    <p:extLst>
      <p:ext uri="{BB962C8B-B14F-4D97-AF65-F5344CB8AC3E}">
        <p14:creationId xmlns:p14="http://schemas.microsoft.com/office/powerpoint/2010/main" val="5456407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64797"/>
          </a:xfrm>
        </p:spPr>
        <p:txBody>
          <a:bodyPr/>
          <a:lstStyle/>
          <a:p>
            <a:r>
              <a:rPr lang="en-US" dirty="0" smtClean="0">
                <a:solidFill>
                  <a:srgbClr val="0064B1"/>
                </a:solidFill>
                <a:latin typeface="Garamond" panose="02020404030301010803" pitchFamily="18" charset="0"/>
              </a:rPr>
              <a:t>Acknowledgment</a:t>
            </a:r>
            <a:endParaRPr lang="en-US" dirty="0">
              <a:solidFill>
                <a:srgbClr val="0064B1"/>
              </a:solidFill>
              <a:latin typeface="Garamond" panose="02020404030301010803" pitchFamily="18" charset="0"/>
            </a:endParaRPr>
          </a:p>
        </p:txBody>
      </p:sp>
      <p:sp>
        <p:nvSpPr>
          <p:cNvPr id="3" name="Text Placeholder 2"/>
          <p:cNvSpPr>
            <a:spLocks noGrp="1"/>
          </p:cNvSpPr>
          <p:nvPr>
            <p:ph type="body" sz="quarter" idx="10"/>
          </p:nvPr>
        </p:nvSpPr>
        <p:spPr>
          <a:xfrm>
            <a:off x="389436" y="771525"/>
            <a:ext cx="8363938" cy="559449"/>
          </a:xfrm>
        </p:spPr>
        <p:txBody>
          <a:bodyPr/>
          <a:lstStyle/>
          <a:p>
            <a:r>
              <a:rPr lang="en-US" sz="4000" dirty="0" smtClean="0">
                <a:solidFill>
                  <a:srgbClr val="F58026"/>
                </a:solidFill>
                <a:latin typeface="Garamond" panose="02020404030301010803" pitchFamily="18" charset="0"/>
              </a:rPr>
              <a:t>Funding sponsors</a:t>
            </a:r>
            <a:endParaRPr lang="en-US" sz="4000" dirty="0">
              <a:solidFill>
                <a:srgbClr val="F58026"/>
              </a:solidFill>
              <a:latin typeface="Garamond" panose="02020404030301010803" pitchFamily="18" charset="0"/>
            </a:endParaRPr>
          </a:p>
        </p:txBody>
      </p:sp>
      <p:sp>
        <p:nvSpPr>
          <p:cNvPr id="6" name="Rectangle 5"/>
          <p:cNvSpPr/>
          <p:nvPr/>
        </p:nvSpPr>
        <p:spPr>
          <a:xfrm>
            <a:off x="381664" y="2521309"/>
            <a:ext cx="8348869" cy="1631216"/>
          </a:xfrm>
          <a:prstGeom prst="rect">
            <a:avLst/>
          </a:prstGeom>
        </p:spPr>
        <p:txBody>
          <a:bodyPr wrap="square">
            <a:spAutoFit/>
          </a:bodyPr>
          <a:lstStyle/>
          <a:p>
            <a:r>
              <a:rPr lang="en-US" sz="2000" b="1" dirty="0">
                <a:latin typeface="Garamond" panose="02020404030301010803" pitchFamily="18" charset="0"/>
              </a:rPr>
              <a:t>Disclaimer</a:t>
            </a:r>
            <a:r>
              <a:rPr lang="en-US" sz="2000" dirty="0">
                <a:latin typeface="Garamond" panose="02020404030301010803" pitchFamily="18" charset="0"/>
              </a:rPr>
              <a:t>: This material is based upon work partially supported by the National Science Foundation Grants </a:t>
            </a:r>
            <a:r>
              <a:rPr lang="en-US" sz="2000" dirty="0" smtClean="0">
                <a:latin typeface="Garamond" panose="02020404030301010803" pitchFamily="18" charset="0"/>
              </a:rPr>
              <a:t>1117369</a:t>
            </a:r>
            <a:r>
              <a:rPr lang="en-US" sz="2000" dirty="0">
                <a:latin typeface="Garamond" panose="02020404030301010803" pitchFamily="18" charset="0"/>
              </a:rPr>
              <a:t>, 1408928 and </a:t>
            </a:r>
            <a:r>
              <a:rPr lang="en-US" sz="2000" dirty="0" smtClean="0">
                <a:latin typeface="Garamond" panose="02020404030301010803" pitchFamily="18" charset="0"/>
              </a:rPr>
              <a:t>1565699 and a Knight Prototype Fund from the Knight Foundation. </a:t>
            </a:r>
            <a:r>
              <a:rPr lang="en-US" sz="2000" dirty="0">
                <a:latin typeface="Garamond" panose="02020404030301010803" pitchFamily="18" charset="0"/>
              </a:rPr>
              <a:t>Any opinions, findings, and conclusions or recommendations expressed in this material are those of the author(s) and do not necessarily reflect the views of the funding agencies.</a:t>
            </a:r>
          </a:p>
        </p:txBody>
      </p:sp>
      <p:pic>
        <p:nvPicPr>
          <p:cNvPr id="1045" name="Picture 21" descr="UTA Logo.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5513" y="1767117"/>
            <a:ext cx="1871162" cy="44440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NSF.png">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98650" y="1512844"/>
            <a:ext cx="1270594" cy="952946"/>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descr="Image result for knight found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knight founda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Image result for knight founda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6" name="Picture 8" descr="http://o6ych40o0am16zwr12vywxa1ccx.wpengine.netdna-cdn.com/files/2010/09/KnightLOGO.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0905" y="1590675"/>
            <a:ext cx="947542" cy="834035"/>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p:cNvSpPr>
            <a:spLocks noGrp="1"/>
          </p:cNvSpPr>
          <p:nvPr>
            <p:ph type="sldNum" sz="quarter" idx="11"/>
          </p:nvPr>
        </p:nvSpPr>
        <p:spPr/>
        <p:txBody>
          <a:bodyPr/>
          <a:lstStyle/>
          <a:p>
            <a:fld id="{30DB7900-D72E-4025-AF90-97BD6DF59E7D}" type="slidenum">
              <a:rPr lang="en-US" smtClean="0"/>
              <a:pPr/>
              <a:t>17</a:t>
            </a:fld>
            <a:endParaRPr lang="en-US"/>
          </a:p>
        </p:txBody>
      </p:sp>
    </p:spTree>
    <p:extLst>
      <p:ext uri="{BB962C8B-B14F-4D97-AF65-F5344CB8AC3E}">
        <p14:creationId xmlns:p14="http://schemas.microsoft.com/office/powerpoint/2010/main" val="33974826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64797"/>
          </a:xfrm>
        </p:spPr>
        <p:txBody>
          <a:bodyPr/>
          <a:lstStyle/>
          <a:p>
            <a:r>
              <a:rPr lang="en-US" dirty="0" smtClean="0">
                <a:solidFill>
                  <a:srgbClr val="0064B1"/>
                </a:solidFill>
                <a:latin typeface="Garamond" panose="02020404030301010803" pitchFamily="18" charset="0"/>
              </a:rPr>
              <a:t>Thank You!  Questions?</a:t>
            </a:r>
            <a:endParaRPr lang="en-US" dirty="0">
              <a:solidFill>
                <a:srgbClr val="0064B1"/>
              </a:solidFill>
              <a:latin typeface="Garamond" panose="02020404030301010803" pitchFamily="18" charset="0"/>
            </a:endParaRPr>
          </a:p>
        </p:txBody>
      </p:sp>
      <p:sp>
        <p:nvSpPr>
          <p:cNvPr id="3" name="Text Placeholder 2"/>
          <p:cNvSpPr>
            <a:spLocks noGrp="1"/>
          </p:cNvSpPr>
          <p:nvPr>
            <p:ph type="body" sz="quarter" idx="10"/>
          </p:nvPr>
        </p:nvSpPr>
        <p:spPr>
          <a:xfrm>
            <a:off x="389436" y="1085850"/>
            <a:ext cx="8363938" cy="3640997"/>
          </a:xfrm>
        </p:spPr>
        <p:txBody>
          <a:bodyPr/>
          <a:lstStyle/>
          <a:p>
            <a:pPr marL="457200" indent="-457200">
              <a:buFont typeface="Courier New" panose="02070309020205020404" pitchFamily="49" charset="0"/>
              <a:buChar char="o"/>
            </a:pPr>
            <a:r>
              <a:rPr lang="en-US" dirty="0" smtClean="0">
                <a:solidFill>
                  <a:schemeClr val="tx1"/>
                </a:solidFill>
              </a:rPr>
              <a:t>http://ranger.uta.edu/~cli</a:t>
            </a:r>
          </a:p>
          <a:p>
            <a:r>
              <a:rPr lang="en-US" dirty="0" smtClean="0">
                <a:solidFill>
                  <a:schemeClr val="tx1"/>
                </a:solidFill>
              </a:rPr>
              <a:t>     cli@uta.edu</a:t>
            </a:r>
          </a:p>
          <a:p>
            <a:pPr marL="457200" indent="-457200">
              <a:buFont typeface="Courier New" panose="02070309020205020404" pitchFamily="49" charset="0"/>
              <a:buChar char="o"/>
            </a:pPr>
            <a:r>
              <a:rPr lang="en-US" dirty="0" smtClean="0">
                <a:solidFill>
                  <a:srgbClr val="F58026"/>
                </a:solidFill>
              </a:rPr>
              <a:t>Twitter</a:t>
            </a:r>
            <a:r>
              <a:rPr lang="en-US" dirty="0" smtClean="0">
                <a:solidFill>
                  <a:schemeClr val="tx1"/>
                </a:solidFill>
              </a:rPr>
              <a:t>     @</a:t>
            </a:r>
            <a:r>
              <a:rPr lang="en-US" dirty="0" err="1" smtClean="0">
                <a:solidFill>
                  <a:schemeClr val="tx1"/>
                </a:solidFill>
              </a:rPr>
              <a:t>ClaimBusterTM</a:t>
            </a:r>
            <a:endParaRPr lang="en-US" dirty="0" smtClean="0">
              <a:solidFill>
                <a:srgbClr val="F58026"/>
              </a:solidFill>
            </a:endParaRPr>
          </a:p>
          <a:p>
            <a:pPr marL="457200" indent="-457200">
              <a:buFont typeface="Courier New" panose="02070309020205020404" pitchFamily="49" charset="0"/>
              <a:buChar char="o"/>
            </a:pPr>
            <a:r>
              <a:rPr lang="en-US" dirty="0" smtClean="0">
                <a:solidFill>
                  <a:srgbClr val="F58026"/>
                </a:solidFill>
              </a:rPr>
              <a:t>Prototype</a:t>
            </a:r>
            <a:endParaRPr lang="en-US" dirty="0" smtClean="0">
              <a:solidFill>
                <a:schemeClr val="tx1"/>
              </a:solidFill>
            </a:endParaRPr>
          </a:p>
          <a:p>
            <a:r>
              <a:rPr lang="en-US" dirty="0" smtClean="0">
                <a:solidFill>
                  <a:schemeClr val="tx1"/>
                </a:solidFill>
              </a:rPr>
              <a:t>     http://idir.uta.edu/claimbuster</a:t>
            </a:r>
          </a:p>
          <a:p>
            <a:pPr marL="457200" indent="-457200">
              <a:buFont typeface="Courier New" panose="02070309020205020404" pitchFamily="49" charset="0"/>
              <a:buChar char="o"/>
            </a:pPr>
            <a:r>
              <a:rPr lang="en-US" dirty="0" smtClean="0">
                <a:solidFill>
                  <a:srgbClr val="F58026"/>
                </a:solidFill>
              </a:rPr>
              <a:t>You are invited to contribute</a:t>
            </a:r>
          </a:p>
          <a:p>
            <a:r>
              <a:rPr lang="en-US" dirty="0" smtClean="0">
                <a:solidFill>
                  <a:schemeClr val="tx1"/>
                </a:solidFill>
              </a:rPr>
              <a:t>     http</a:t>
            </a:r>
            <a:r>
              <a:rPr lang="en-US" dirty="0">
                <a:solidFill>
                  <a:schemeClr val="tx1"/>
                </a:solidFill>
              </a:rPr>
              <a:t>://</a:t>
            </a:r>
            <a:r>
              <a:rPr lang="en-US" dirty="0" smtClean="0">
                <a:solidFill>
                  <a:schemeClr val="tx1"/>
                </a:solidFill>
              </a:rPr>
              <a:t>bit.ly/claimbusters</a:t>
            </a:r>
            <a:endParaRPr lang="en-US" dirty="0">
              <a:solidFill>
                <a:schemeClr val="tx1"/>
              </a:solidFill>
            </a:endParaRPr>
          </a:p>
        </p:txBody>
      </p:sp>
      <p:pic>
        <p:nvPicPr>
          <p:cNvPr id="4" name="Picture 3" descr="C:\Users\tremayne\Downloads\qrcode.28953934.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05252" y="2794436"/>
            <a:ext cx="2733923" cy="2083673"/>
          </a:xfrm>
          <a:prstGeom prst="rect">
            <a:avLst/>
          </a:prstGeom>
          <a:noFill/>
          <a:ln w="9525">
            <a:noFill/>
            <a:miter lim="800000"/>
            <a:headEnd/>
            <a:tailEnd/>
          </a:ln>
        </p:spPr>
      </p:pic>
      <p:sp>
        <p:nvSpPr>
          <p:cNvPr id="5" name="Slide Number Placeholder 4"/>
          <p:cNvSpPr>
            <a:spLocks noGrp="1"/>
          </p:cNvSpPr>
          <p:nvPr>
            <p:ph type="sldNum" sz="quarter" idx="11"/>
          </p:nvPr>
        </p:nvSpPr>
        <p:spPr/>
        <p:txBody>
          <a:bodyPr/>
          <a:lstStyle/>
          <a:p>
            <a:fld id="{30DB7900-D72E-4025-AF90-97BD6DF59E7D}" type="slidenum">
              <a:rPr lang="en-US" smtClean="0"/>
              <a:pPr/>
              <a:t>18</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5252" y="521039"/>
            <a:ext cx="2733923" cy="2050444"/>
          </a:xfrm>
          <a:prstGeom prst="rect">
            <a:avLst/>
          </a:prstGeom>
        </p:spPr>
      </p:pic>
    </p:spTree>
    <p:extLst>
      <p:ext uri="{BB962C8B-B14F-4D97-AF65-F5344CB8AC3E}">
        <p14:creationId xmlns:p14="http://schemas.microsoft.com/office/powerpoint/2010/main" val="779920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15425"/>
          </a:xfrm>
        </p:spPr>
        <p:txBody>
          <a:bodyPr/>
          <a:lstStyle/>
          <a:p>
            <a:r>
              <a:rPr lang="en-US" sz="4400" dirty="0" smtClean="0"/>
              <a:t>Fact-checking at Peak</a:t>
            </a:r>
            <a:endParaRPr lang="en-US" sz="4400" dirty="0">
              <a:solidFill>
                <a:srgbClr val="0064B1"/>
              </a:solidFill>
            </a:endParaRPr>
          </a:p>
        </p:txBody>
      </p:sp>
      <p:sp>
        <p:nvSpPr>
          <p:cNvPr id="3" name="Slide Number Placeholder 2"/>
          <p:cNvSpPr>
            <a:spLocks noGrp="1"/>
          </p:cNvSpPr>
          <p:nvPr>
            <p:ph type="sldNum" sz="quarter" idx="11"/>
          </p:nvPr>
        </p:nvSpPr>
        <p:spPr/>
        <p:txBody>
          <a:bodyPr/>
          <a:lstStyle/>
          <a:p>
            <a:fld id="{30DB7900-D72E-4025-AF90-97BD6DF59E7D}" type="slidenum">
              <a:rPr lang="en-US" smtClean="0"/>
              <a:pPr/>
              <a:t>2</a:t>
            </a:fld>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673054"/>
            <a:ext cx="3457575" cy="21897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 y="952500"/>
            <a:ext cx="8858250"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5825" y="2038350"/>
            <a:ext cx="7962900"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8"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6538" y="2853553"/>
            <a:ext cx="6296025"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9"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437" y="4433130"/>
            <a:ext cx="9001126" cy="7103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58037" y="1447800"/>
            <a:ext cx="1843088" cy="3909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29507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15425"/>
          </a:xfrm>
        </p:spPr>
        <p:txBody>
          <a:bodyPr/>
          <a:lstStyle/>
          <a:p>
            <a:r>
              <a:rPr lang="en-US" sz="4400" dirty="0" smtClean="0"/>
              <a:t>Fact-checking the Presidential Debates </a:t>
            </a:r>
            <a:endParaRPr lang="en-US" sz="4400" dirty="0">
              <a:solidFill>
                <a:srgbClr val="0064B1"/>
              </a:solidFill>
            </a:endParaRPr>
          </a:p>
        </p:txBody>
      </p:sp>
      <p:sp>
        <p:nvSpPr>
          <p:cNvPr id="3" name="Slide Number Placeholder 2"/>
          <p:cNvSpPr>
            <a:spLocks noGrp="1"/>
          </p:cNvSpPr>
          <p:nvPr>
            <p:ph type="sldNum" sz="quarter" idx="11"/>
          </p:nvPr>
        </p:nvSpPr>
        <p:spPr/>
        <p:txBody>
          <a:bodyPr/>
          <a:lstStyle/>
          <a:p>
            <a:fld id="{30DB7900-D72E-4025-AF90-97BD6DF59E7D}" type="slidenum">
              <a:rPr lang="en-US" smtClean="0"/>
              <a:pPr/>
              <a:t>3</a:t>
            </a:fld>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3" y="847725"/>
            <a:ext cx="7991475" cy="172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613" y="2757487"/>
            <a:ext cx="8001000"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28613" y="4440435"/>
            <a:ext cx="2128083" cy="307777"/>
          </a:xfrm>
          <a:prstGeom prst="rect">
            <a:avLst/>
          </a:prstGeom>
        </p:spPr>
        <p:txBody>
          <a:bodyPr wrap="none">
            <a:spAutoFit/>
          </a:bodyPr>
          <a:lstStyle/>
          <a:p>
            <a:r>
              <a:rPr lang="en-US" dirty="0">
                <a:latin typeface="Garamond" panose="02020404030301010803" pitchFamily="18" charset="0"/>
              </a:rPr>
              <a:t>http://www.politifact.com/</a:t>
            </a:r>
          </a:p>
        </p:txBody>
      </p:sp>
      <p:sp>
        <p:nvSpPr>
          <p:cNvPr id="14" name="Rectangle 13"/>
          <p:cNvSpPr/>
          <p:nvPr/>
        </p:nvSpPr>
        <p:spPr>
          <a:xfrm>
            <a:off x="328613" y="2275283"/>
            <a:ext cx="2128083" cy="307777"/>
          </a:xfrm>
          <a:prstGeom prst="rect">
            <a:avLst/>
          </a:prstGeom>
        </p:spPr>
        <p:txBody>
          <a:bodyPr wrap="none">
            <a:spAutoFit/>
          </a:bodyPr>
          <a:lstStyle/>
          <a:p>
            <a:r>
              <a:rPr lang="en-US" dirty="0">
                <a:latin typeface="Garamond" panose="02020404030301010803" pitchFamily="18" charset="0"/>
              </a:rPr>
              <a:t>http://www.politifact.com/</a:t>
            </a:r>
          </a:p>
        </p:txBody>
      </p:sp>
    </p:spTree>
    <p:extLst>
      <p:ext uri="{BB962C8B-B14F-4D97-AF65-F5344CB8AC3E}">
        <p14:creationId xmlns:p14="http://schemas.microsoft.com/office/powerpoint/2010/main" val="140162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0" y="4852293"/>
            <a:ext cx="2133600" cy="274637"/>
          </a:xfrm>
          <a:prstGeom prst="rect">
            <a:avLst/>
          </a:prstGeom>
        </p:spPr>
        <p:txBody>
          <a:bodyPr/>
          <a:lstStyle/>
          <a:p>
            <a:fld id="{30DB7900-D72E-4025-AF90-97BD6DF59E7D}" type="slidenum">
              <a:rPr lang="en-US" smtClean="0"/>
              <a:pPr/>
              <a:t>4</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03412" cy="4624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32299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2" y="666750"/>
            <a:ext cx="6165759" cy="43165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itle 1"/>
          <p:cNvSpPr txBox="1">
            <a:spLocks/>
          </p:cNvSpPr>
          <p:nvPr/>
        </p:nvSpPr>
        <p:spPr>
          <a:xfrm>
            <a:off x="6524625" y="4431201"/>
            <a:ext cx="2436722" cy="279757"/>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solidFill>
                  <a:schemeClr val="accent5">
                    <a:lumMod val="75000"/>
                  </a:schemeClr>
                </a:solidFill>
                <a:effectLst/>
                <a:latin typeface="Garamond" panose="02020404030301010803" pitchFamily="18" charset="0"/>
                <a:ea typeface="+mn-ea"/>
                <a:cs typeface="Arial" charset="0"/>
              </a:defRPr>
            </a:lvl1pPr>
          </a:lstStyle>
          <a:p>
            <a:r>
              <a:rPr lang="en-US" sz="2000" b="1" dirty="0" smtClean="0">
                <a:solidFill>
                  <a:srgbClr val="EE8200"/>
                </a:solidFill>
              </a:rPr>
              <a:t>Closed-caption decoder</a:t>
            </a:r>
            <a:endParaRPr lang="en-US" sz="2000" b="1" dirty="0">
              <a:solidFill>
                <a:srgbClr val="EE8200"/>
              </a:solidFill>
            </a:endParaRPr>
          </a:p>
        </p:txBody>
      </p:sp>
      <p:sp>
        <p:nvSpPr>
          <p:cNvPr id="6" name="Title 1"/>
          <p:cNvSpPr>
            <a:spLocks noGrp="1"/>
          </p:cNvSpPr>
          <p:nvPr>
            <p:ph type="title"/>
          </p:nvPr>
        </p:nvSpPr>
        <p:spPr>
          <a:xfrm>
            <a:off x="389436" y="171451"/>
            <a:ext cx="8363938" cy="559449"/>
          </a:xfrm>
        </p:spPr>
        <p:txBody>
          <a:bodyPr/>
          <a:lstStyle/>
          <a:p>
            <a:r>
              <a:rPr lang="en-US" sz="4000" dirty="0" smtClean="0"/>
              <a:t>Live Coverage of Debates</a:t>
            </a:r>
            <a:endParaRPr lang="en-US" sz="4000" dirty="0"/>
          </a:p>
        </p:txBody>
      </p:sp>
      <p:pic>
        <p:nvPicPr>
          <p:cNvPr id="7" name="Picture 2" descr="C:\Users\chengkai\Downloads\IMG_20150821_16044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4361" y="771525"/>
            <a:ext cx="2566986" cy="3422648"/>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2"/>
          <p:cNvSpPr>
            <a:spLocks noGrp="1"/>
          </p:cNvSpPr>
          <p:nvPr>
            <p:ph type="sldNum" sz="quarter" idx="4294967295"/>
          </p:nvPr>
        </p:nvSpPr>
        <p:spPr>
          <a:xfrm>
            <a:off x="0" y="4852293"/>
            <a:ext cx="2133600" cy="274637"/>
          </a:xfrm>
          <a:prstGeom prst="rect">
            <a:avLst/>
          </a:prstGeom>
        </p:spPr>
        <p:txBody>
          <a:bodyPr/>
          <a:lstStyle/>
          <a:p>
            <a:fld id="{30DB7900-D72E-4025-AF90-97BD6DF59E7D}" type="slidenum">
              <a:rPr lang="en-US" sz="1200" b="1" smtClean="0"/>
              <a:pPr/>
              <a:t>5</a:t>
            </a:fld>
            <a:endParaRPr lang="en-US" sz="1200" b="1" dirty="0"/>
          </a:p>
        </p:txBody>
      </p:sp>
    </p:spTree>
    <p:extLst>
      <p:ext uri="{BB962C8B-B14F-4D97-AF65-F5344CB8AC3E}">
        <p14:creationId xmlns:p14="http://schemas.microsoft.com/office/powerpoint/2010/main" val="21868394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images.clipartpanda.com/paper-clip-art-paper-clip-art-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5" y="2969711"/>
            <a:ext cx="544336" cy="52931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8138" y="3582035"/>
            <a:ext cx="1424869" cy="1107996"/>
          </a:xfrm>
          <a:prstGeom prst="rect">
            <a:avLst/>
          </a:prstGeom>
          <a:noFill/>
        </p:spPr>
        <p:txBody>
          <a:bodyPr wrap="square" lIns="0" tIns="0" rIns="0" bIns="0" rtlCol="0">
            <a:spAutoFit/>
          </a:bodyPr>
          <a:lstStyle/>
          <a:p>
            <a:pPr algn="ctr"/>
            <a:r>
              <a:rPr lang="en-US" sz="1800" dirty="0" smtClean="0">
                <a:solidFill>
                  <a:srgbClr val="000000"/>
                </a:solidFill>
                <a:latin typeface="Garamond" panose="02020404030301010803" pitchFamily="18" charset="0"/>
              </a:rPr>
              <a:t>Presidential Debate Transcripts (1960-2012)</a:t>
            </a:r>
          </a:p>
        </p:txBody>
      </p:sp>
      <p:sp>
        <p:nvSpPr>
          <p:cNvPr id="8" name="Can 7"/>
          <p:cNvSpPr/>
          <p:nvPr/>
        </p:nvSpPr>
        <p:spPr bwMode="auto">
          <a:xfrm>
            <a:off x="2076554" y="2893993"/>
            <a:ext cx="851591" cy="680750"/>
          </a:xfrm>
          <a:prstGeom prst="can">
            <a:avLst/>
          </a:prstGeom>
          <a:solidFill>
            <a:schemeClr val="accent1">
              <a:lumMod val="40000"/>
              <a:lumOff val="60000"/>
            </a:schemeClr>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800" spc="-50" dirty="0" smtClean="0">
                <a:solidFill>
                  <a:srgbClr val="000000"/>
                </a:solidFill>
                <a:latin typeface="Garamond" panose="02020404030301010803" pitchFamily="18" charset="0"/>
                <a:ea typeface="Segoe UI" pitchFamily="34" charset="0"/>
                <a:cs typeface="Segoe UI" pitchFamily="34" charset="0"/>
              </a:rPr>
              <a:t>Ground Truth</a:t>
            </a:r>
            <a:endParaRPr lang="en-US" sz="1800" spc="-50" dirty="0">
              <a:solidFill>
                <a:srgbClr val="000000"/>
              </a:solidFill>
              <a:latin typeface="Garamond" panose="02020404030301010803" pitchFamily="18" charset="0"/>
              <a:ea typeface="Segoe UI" pitchFamily="34" charset="0"/>
              <a:cs typeface="Segoe UI" pitchFamily="34" charset="0"/>
            </a:endParaRPr>
          </a:p>
        </p:txBody>
      </p:sp>
      <p:sp>
        <p:nvSpPr>
          <p:cNvPr id="14" name="Text Placeholder 1"/>
          <p:cNvSpPr>
            <a:spLocks noGrp="1"/>
          </p:cNvSpPr>
          <p:nvPr>
            <p:ph type="body" sz="quarter" idx="10"/>
          </p:nvPr>
        </p:nvSpPr>
        <p:spPr>
          <a:xfrm>
            <a:off x="384673" y="190500"/>
            <a:ext cx="8423524" cy="1308050"/>
          </a:xfrm>
        </p:spPr>
        <p:txBody>
          <a:bodyPr/>
          <a:lstStyle/>
          <a:p>
            <a:pPr>
              <a:lnSpc>
                <a:spcPct val="100000"/>
              </a:lnSpc>
              <a:spcBef>
                <a:spcPts val="600"/>
              </a:spcBef>
            </a:pPr>
            <a:r>
              <a:rPr lang="en-US" sz="4000" dirty="0" smtClean="0">
                <a:solidFill>
                  <a:srgbClr val="0064B1"/>
                </a:solidFill>
                <a:latin typeface="Garamond" panose="02020404030301010803" pitchFamily="18" charset="0"/>
              </a:rPr>
              <a:t>Finding Important Factual Claims: </a:t>
            </a:r>
          </a:p>
          <a:p>
            <a:pPr>
              <a:lnSpc>
                <a:spcPct val="100000"/>
              </a:lnSpc>
              <a:spcBef>
                <a:spcPts val="600"/>
              </a:spcBef>
            </a:pPr>
            <a:r>
              <a:rPr lang="en-US" sz="4000" dirty="0" smtClean="0">
                <a:solidFill>
                  <a:srgbClr val="0064B1"/>
                </a:solidFill>
                <a:latin typeface="Garamond" panose="02020404030301010803" pitchFamily="18" charset="0"/>
              </a:rPr>
              <a:t>A Supervised Learning Task</a:t>
            </a:r>
            <a:endParaRPr lang="en-US" sz="4000" dirty="0">
              <a:solidFill>
                <a:srgbClr val="0064B1"/>
              </a:solidFill>
              <a:latin typeface="Garamond" panose="02020404030301010803" pitchFamily="18" charset="0"/>
            </a:endParaRPr>
          </a:p>
        </p:txBody>
      </p:sp>
      <p:cxnSp>
        <p:nvCxnSpPr>
          <p:cNvPr id="10" name="Straight Arrow Connector 9"/>
          <p:cNvCxnSpPr>
            <a:stCxn id="1028" idx="3"/>
            <a:endCxn id="8" idx="2"/>
          </p:cNvCxnSpPr>
          <p:nvPr/>
        </p:nvCxnSpPr>
        <p:spPr>
          <a:xfrm>
            <a:off x="909461" y="3234368"/>
            <a:ext cx="1167093" cy="0"/>
          </a:xfrm>
          <a:prstGeom prst="straightConnector1">
            <a:avLst/>
          </a:prstGeom>
          <a:ln w="3810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035" name="Picture 11" descr="http://cdn.1001freedownloads.com/vector/thumb/89503/signore_gree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84" y="2420725"/>
            <a:ext cx="203816" cy="25371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1" descr="http://cdn.1001freedownloads.com/vector/thumb/89503/signore_gree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4918" y="2420725"/>
            <a:ext cx="203816" cy="25371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1" descr="http://cdn.1001freedownloads.com/vector/thumb/89503/signore_gree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8252" y="2420724"/>
            <a:ext cx="203816" cy="253712"/>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869235" y="2683038"/>
            <a:ext cx="1228494" cy="553998"/>
          </a:xfrm>
          <a:prstGeom prst="rect">
            <a:avLst/>
          </a:prstGeom>
          <a:noFill/>
        </p:spPr>
        <p:txBody>
          <a:bodyPr wrap="square" lIns="0" tIns="0" rIns="0" bIns="0" rtlCol="0">
            <a:spAutoFit/>
          </a:bodyPr>
          <a:lstStyle/>
          <a:p>
            <a:pPr algn="ctr"/>
            <a:r>
              <a:rPr lang="en-US" sz="1800" dirty="0" smtClean="0">
                <a:solidFill>
                  <a:srgbClr val="000000"/>
                </a:solidFill>
                <a:latin typeface="Garamond" panose="02020404030301010803" pitchFamily="18" charset="0"/>
              </a:rPr>
              <a:t>Human Annotation</a:t>
            </a:r>
          </a:p>
        </p:txBody>
      </p:sp>
      <p:sp>
        <p:nvSpPr>
          <p:cNvPr id="31" name="Rectangle 30"/>
          <p:cNvSpPr/>
          <p:nvPr/>
        </p:nvSpPr>
        <p:spPr bwMode="auto">
          <a:xfrm>
            <a:off x="4117564" y="2978751"/>
            <a:ext cx="831273" cy="511233"/>
          </a:xfrm>
          <a:prstGeom prst="rect">
            <a:avLst/>
          </a:prstGeom>
          <a:solidFill>
            <a:srgbClr val="FFFFFF"/>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800" spc="-50" dirty="0" smtClean="0">
                <a:solidFill>
                  <a:srgbClr val="000000"/>
                </a:solidFill>
                <a:latin typeface="Garamond" panose="02020404030301010803" pitchFamily="18" charset="0"/>
                <a:ea typeface="Segoe UI" pitchFamily="34" charset="0"/>
                <a:cs typeface="Segoe UI" pitchFamily="34" charset="0"/>
              </a:rPr>
              <a:t>Feature Vectors</a:t>
            </a:r>
            <a:endParaRPr lang="en-US" sz="1800" spc="-50" dirty="0">
              <a:solidFill>
                <a:srgbClr val="000000"/>
              </a:solidFill>
              <a:latin typeface="Garamond" panose="02020404030301010803" pitchFamily="18" charset="0"/>
              <a:ea typeface="Segoe UI" pitchFamily="34" charset="0"/>
              <a:cs typeface="Segoe UI" pitchFamily="34" charset="0"/>
            </a:endParaRPr>
          </a:p>
        </p:txBody>
      </p:sp>
      <p:cxnSp>
        <p:nvCxnSpPr>
          <p:cNvPr id="36" name="Straight Arrow Connector 35"/>
          <p:cNvCxnSpPr>
            <a:stCxn id="8" idx="4"/>
            <a:endCxn id="31" idx="1"/>
          </p:cNvCxnSpPr>
          <p:nvPr/>
        </p:nvCxnSpPr>
        <p:spPr>
          <a:xfrm>
            <a:off x="2928145" y="3234368"/>
            <a:ext cx="1189419" cy="0"/>
          </a:xfrm>
          <a:prstGeom prst="straightConnector1">
            <a:avLst/>
          </a:prstGeom>
          <a:ln w="3810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862759" y="2673177"/>
            <a:ext cx="1282090" cy="553998"/>
          </a:xfrm>
          <a:prstGeom prst="rect">
            <a:avLst/>
          </a:prstGeom>
          <a:noFill/>
        </p:spPr>
        <p:txBody>
          <a:bodyPr wrap="square" lIns="0" tIns="0" rIns="0" bIns="0" rtlCol="0">
            <a:spAutoFit/>
          </a:bodyPr>
          <a:lstStyle/>
          <a:p>
            <a:pPr algn="ctr"/>
            <a:r>
              <a:rPr lang="en-US" sz="1800" dirty="0" smtClean="0">
                <a:solidFill>
                  <a:srgbClr val="000000"/>
                </a:solidFill>
                <a:latin typeface="Garamond" panose="02020404030301010803" pitchFamily="18" charset="0"/>
              </a:rPr>
              <a:t>Feature Extraction</a:t>
            </a:r>
          </a:p>
        </p:txBody>
      </p:sp>
      <p:cxnSp>
        <p:nvCxnSpPr>
          <p:cNvPr id="47" name="Straight Arrow Connector 46"/>
          <p:cNvCxnSpPr>
            <a:stCxn id="31" idx="3"/>
            <a:endCxn id="21" idx="1"/>
          </p:cNvCxnSpPr>
          <p:nvPr/>
        </p:nvCxnSpPr>
        <p:spPr>
          <a:xfrm flipV="1">
            <a:off x="4948837" y="3234367"/>
            <a:ext cx="1041772" cy="1"/>
          </a:xfrm>
          <a:prstGeom prst="straightConnector1">
            <a:avLst/>
          </a:prstGeom>
          <a:ln w="3810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4992317" y="2668463"/>
            <a:ext cx="923096" cy="553998"/>
          </a:xfrm>
          <a:prstGeom prst="rect">
            <a:avLst/>
          </a:prstGeom>
          <a:noFill/>
        </p:spPr>
        <p:txBody>
          <a:bodyPr wrap="square" lIns="0" tIns="0" rIns="0" bIns="0" rtlCol="0">
            <a:spAutoFit/>
          </a:bodyPr>
          <a:lstStyle/>
          <a:p>
            <a:pPr algn="ctr"/>
            <a:r>
              <a:rPr lang="en-US" sz="1800" dirty="0" smtClean="0">
                <a:solidFill>
                  <a:srgbClr val="000000"/>
                </a:solidFill>
                <a:latin typeface="Garamond" panose="02020404030301010803" pitchFamily="18" charset="0"/>
              </a:rPr>
              <a:t>Learning Algorithm</a:t>
            </a:r>
          </a:p>
        </p:txBody>
      </p:sp>
      <p:pic>
        <p:nvPicPr>
          <p:cNvPr id="20" name="Picture 2" descr="http://usdailyreview.com/wp-content/uploads/2015/04/Campaign-2016.jpeg"/>
          <p:cNvPicPr>
            <a:picLocks noChangeAspect="1" noChangeArrowheads="1"/>
          </p:cNvPicPr>
          <p:nvPr/>
        </p:nvPicPr>
        <p:blipFill>
          <a:blip r:embed="rId4"/>
          <a:srcRect/>
          <a:stretch>
            <a:fillRect/>
          </a:stretch>
        </p:blipFill>
        <p:spPr bwMode="auto">
          <a:xfrm>
            <a:off x="5939562" y="1508595"/>
            <a:ext cx="1359653" cy="767546"/>
          </a:xfrm>
          <a:prstGeom prst="rect">
            <a:avLst/>
          </a:prstGeom>
          <a:noFill/>
        </p:spPr>
      </p:pic>
      <p:pic>
        <p:nvPicPr>
          <p:cNvPr id="21" name="Picture 3" descr="C:\Users\Chengkai\AppData\Local\Temp\Rar$DR03.704\downloads\original-6017-5295379.png"/>
          <p:cNvPicPr>
            <a:picLocks noChangeAspect="1" noChangeArrowheads="1"/>
          </p:cNvPicPr>
          <p:nvPr/>
        </p:nvPicPr>
        <p:blipFill>
          <a:blip r:embed="rId5"/>
          <a:srcRect/>
          <a:stretch>
            <a:fillRect/>
          </a:stretch>
        </p:blipFill>
        <p:spPr bwMode="auto">
          <a:xfrm>
            <a:off x="5990609" y="2710492"/>
            <a:ext cx="1257561" cy="1047750"/>
          </a:xfrm>
          <a:prstGeom prst="rect">
            <a:avLst/>
          </a:prstGeom>
          <a:noFill/>
        </p:spPr>
      </p:pic>
      <p:sp>
        <p:nvSpPr>
          <p:cNvPr id="22" name="TextBox 21"/>
          <p:cNvSpPr txBox="1"/>
          <p:nvPr/>
        </p:nvSpPr>
        <p:spPr>
          <a:xfrm>
            <a:off x="7398529" y="1449779"/>
            <a:ext cx="1383521" cy="862224"/>
          </a:xfrm>
          <a:prstGeom prst="rect">
            <a:avLst/>
          </a:prstGeom>
          <a:noFill/>
        </p:spPr>
        <p:txBody>
          <a:bodyPr wrap="square" lIns="0" tIns="0" rIns="0" bIns="0" rtlCol="0">
            <a:spAutoFit/>
          </a:bodyPr>
          <a:lstStyle/>
          <a:p>
            <a:pPr>
              <a:lnSpc>
                <a:spcPts val="2200"/>
              </a:lnSpc>
            </a:pPr>
            <a:r>
              <a:rPr lang="en-US" sz="1800" dirty="0" smtClean="0">
                <a:latin typeface="Garamond" panose="02020404030301010803" pitchFamily="18" charset="0"/>
              </a:rPr>
              <a:t>2016 </a:t>
            </a:r>
          </a:p>
          <a:p>
            <a:pPr>
              <a:lnSpc>
                <a:spcPts val="2200"/>
              </a:lnSpc>
            </a:pPr>
            <a:r>
              <a:rPr lang="en-US" sz="1800" dirty="0" smtClean="0">
                <a:latin typeface="Garamond" panose="02020404030301010803" pitchFamily="18" charset="0"/>
              </a:rPr>
              <a:t>Presidential </a:t>
            </a:r>
          </a:p>
          <a:p>
            <a:pPr>
              <a:lnSpc>
                <a:spcPts val="2200"/>
              </a:lnSpc>
            </a:pPr>
            <a:r>
              <a:rPr lang="en-US" sz="1800" dirty="0" smtClean="0">
                <a:latin typeface="Garamond" panose="02020404030301010803" pitchFamily="18" charset="0"/>
              </a:rPr>
              <a:t>Debates</a:t>
            </a:r>
          </a:p>
        </p:txBody>
      </p:sp>
      <p:cxnSp>
        <p:nvCxnSpPr>
          <p:cNvPr id="35" name="Straight Arrow Connector 34"/>
          <p:cNvCxnSpPr>
            <a:stCxn id="20" idx="2"/>
            <a:endCxn id="21" idx="0"/>
          </p:cNvCxnSpPr>
          <p:nvPr/>
        </p:nvCxnSpPr>
        <p:spPr>
          <a:xfrm>
            <a:off x="6619389" y="2276141"/>
            <a:ext cx="1" cy="434351"/>
          </a:xfrm>
          <a:prstGeom prst="straightConnector1">
            <a:avLst/>
          </a:prstGeom>
          <a:ln w="3810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8" name="Picture 5" descr="magnifying glass"/>
          <p:cNvPicPr>
            <a:picLocks noChangeAspect="1" noChangeArrowheads="1"/>
          </p:cNvPicPr>
          <p:nvPr/>
        </p:nvPicPr>
        <p:blipFill>
          <a:blip r:embed="rId6"/>
          <a:srcRect/>
          <a:stretch>
            <a:fillRect/>
          </a:stretch>
        </p:blipFill>
        <p:spPr bwMode="auto">
          <a:xfrm>
            <a:off x="7743202" y="2850707"/>
            <a:ext cx="1248398" cy="772657"/>
          </a:xfrm>
          <a:prstGeom prst="rect">
            <a:avLst/>
          </a:prstGeom>
          <a:noFill/>
        </p:spPr>
      </p:pic>
      <p:sp>
        <p:nvSpPr>
          <p:cNvPr id="39" name="TextBox 38"/>
          <p:cNvSpPr txBox="1"/>
          <p:nvPr/>
        </p:nvSpPr>
        <p:spPr>
          <a:xfrm>
            <a:off x="7867027" y="3747292"/>
            <a:ext cx="1310521" cy="558486"/>
          </a:xfrm>
          <a:prstGeom prst="rect">
            <a:avLst/>
          </a:prstGeom>
          <a:noFill/>
        </p:spPr>
        <p:txBody>
          <a:bodyPr wrap="square" lIns="0" tIns="0" rIns="0" bIns="0" rtlCol="0">
            <a:spAutoFit/>
          </a:bodyPr>
          <a:lstStyle/>
          <a:p>
            <a:pPr>
              <a:lnSpc>
                <a:spcPts val="2200"/>
              </a:lnSpc>
            </a:pPr>
            <a:r>
              <a:rPr lang="en-US" sz="1800" dirty="0" smtClean="0">
                <a:latin typeface="Garamond" panose="02020404030301010803" pitchFamily="18" charset="0"/>
              </a:rPr>
              <a:t>Important factual claims</a:t>
            </a:r>
          </a:p>
        </p:txBody>
      </p:sp>
      <p:cxnSp>
        <p:nvCxnSpPr>
          <p:cNvPr id="40" name="Straight Arrow Connector 39"/>
          <p:cNvCxnSpPr>
            <a:stCxn id="21" idx="3"/>
            <a:endCxn id="38" idx="1"/>
          </p:cNvCxnSpPr>
          <p:nvPr/>
        </p:nvCxnSpPr>
        <p:spPr>
          <a:xfrm>
            <a:off x="7248170" y="3234367"/>
            <a:ext cx="495032" cy="2669"/>
          </a:xfrm>
          <a:prstGeom prst="straightConnector1">
            <a:avLst/>
          </a:prstGeom>
          <a:ln w="3810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30DB7900-D72E-4025-AF90-97BD6DF59E7D}" type="slidenum">
              <a:rPr lang="en-US" smtClean="0"/>
              <a:pPr/>
              <a:t>6</a:t>
            </a:fld>
            <a:endParaRPr lang="en-US"/>
          </a:p>
        </p:txBody>
      </p:sp>
    </p:spTree>
    <p:extLst>
      <p:ext uri="{BB962C8B-B14F-4D97-AF65-F5344CB8AC3E}">
        <p14:creationId xmlns:p14="http://schemas.microsoft.com/office/powerpoint/2010/main" val="5519563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15425"/>
          </a:xfrm>
        </p:spPr>
        <p:txBody>
          <a:bodyPr/>
          <a:lstStyle/>
          <a:p>
            <a:r>
              <a:rPr lang="en-US" sz="4400" dirty="0" smtClean="0"/>
              <a:t>Training Dataset</a:t>
            </a:r>
            <a:endParaRPr lang="en-US" sz="4400" dirty="0">
              <a:solidFill>
                <a:srgbClr val="0064B1"/>
              </a:solidFill>
            </a:endParaRPr>
          </a:p>
        </p:txBody>
      </p:sp>
      <p:sp>
        <p:nvSpPr>
          <p:cNvPr id="3" name="Text Placeholder 2"/>
          <p:cNvSpPr>
            <a:spLocks noGrp="1"/>
          </p:cNvSpPr>
          <p:nvPr>
            <p:ph type="body" sz="quarter" idx="10"/>
          </p:nvPr>
        </p:nvSpPr>
        <p:spPr>
          <a:xfrm>
            <a:off x="389435" y="1059490"/>
            <a:ext cx="8573589" cy="1074140"/>
          </a:xfrm>
        </p:spPr>
        <p:txBody>
          <a:bodyPr/>
          <a:lstStyle/>
          <a:p>
            <a:pPr marL="342900" lvl="1" indent="-342900">
              <a:buFont typeface="Courier New" panose="02070309020205020404" pitchFamily="49" charset="0"/>
              <a:buChar char="o"/>
            </a:pPr>
            <a:r>
              <a:rPr lang="en-US" sz="2400" dirty="0" smtClean="0"/>
              <a:t>Transcripts of all </a:t>
            </a:r>
            <a:r>
              <a:rPr lang="en-US" sz="2400" dirty="0"/>
              <a:t>30 debates (11 </a:t>
            </a:r>
            <a:r>
              <a:rPr lang="en-US" sz="2400" dirty="0" smtClean="0"/>
              <a:t>general elections</a:t>
            </a:r>
            <a:r>
              <a:rPr lang="en-US" sz="2400" dirty="0"/>
              <a:t>) in </a:t>
            </a:r>
            <a:r>
              <a:rPr lang="en-US" sz="2400" dirty="0" smtClean="0"/>
              <a:t>history</a:t>
            </a:r>
            <a:endParaRPr lang="en-US" sz="2400" dirty="0"/>
          </a:p>
          <a:p>
            <a:pPr marL="342900" lvl="1" indent="-342900">
              <a:buFont typeface="Courier New" panose="02070309020205020404" pitchFamily="49" charset="0"/>
              <a:buChar char="o"/>
            </a:pPr>
            <a:r>
              <a:rPr lang="en-US" sz="2400" dirty="0"/>
              <a:t>20k sentences by </a:t>
            </a:r>
            <a:r>
              <a:rPr lang="en-US" sz="2400" dirty="0" smtClean="0"/>
              <a:t>candidates</a:t>
            </a:r>
            <a:r>
              <a:rPr lang="en-US" sz="2400" dirty="0"/>
              <a:t>: removed very short (&lt; 5 words) </a:t>
            </a:r>
            <a:r>
              <a:rPr lang="en-US" sz="2400" dirty="0" smtClean="0"/>
              <a:t>sentences</a:t>
            </a:r>
          </a:p>
          <a:p>
            <a:pPr marL="342900" lvl="1" indent="-342900">
              <a:buFont typeface="Courier New" panose="02070309020205020404" pitchFamily="49" charset="0"/>
              <a:buChar char="o"/>
            </a:pPr>
            <a:r>
              <a:rPr lang="en-US" sz="2400" dirty="0" smtClean="0"/>
              <a:t>Ground truth collection website</a:t>
            </a:r>
          </a:p>
        </p:txBody>
      </p:sp>
      <p:sp>
        <p:nvSpPr>
          <p:cNvPr id="4" name="Slide Number Placeholder 3"/>
          <p:cNvSpPr>
            <a:spLocks noGrp="1"/>
          </p:cNvSpPr>
          <p:nvPr>
            <p:ph type="sldNum" sz="quarter" idx="11"/>
          </p:nvPr>
        </p:nvSpPr>
        <p:spPr/>
        <p:txBody>
          <a:bodyPr/>
          <a:lstStyle/>
          <a:p>
            <a:fld id="{30DB7900-D72E-4025-AF90-97BD6DF59E7D}" type="slidenum">
              <a:rPr lang="en-US" smtClean="0"/>
              <a:pPr/>
              <a:t>7</a:t>
            </a:fld>
            <a:endParaRPr lang="en-US"/>
          </a:p>
        </p:txBody>
      </p:sp>
      <p:pic>
        <p:nvPicPr>
          <p:cNvPr id="5" name="Picture 2" descr="Screenshot from 2015-09-16 02:15:1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264" y="2172016"/>
            <a:ext cx="7517961" cy="2780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64073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smtClean="0"/>
              <a:t>Experiments</a:t>
            </a:r>
            <a:endParaRPr lang="en-US" dirty="0"/>
          </a:p>
        </p:txBody>
      </p:sp>
      <p:sp>
        <p:nvSpPr>
          <p:cNvPr id="6" name="Text Placeholder 2"/>
          <p:cNvSpPr>
            <a:spLocks noGrp="1"/>
          </p:cNvSpPr>
          <p:nvPr>
            <p:ph type="body" sz="quarter" idx="10"/>
          </p:nvPr>
        </p:nvSpPr>
        <p:spPr>
          <a:xfrm>
            <a:off x="389436" y="923925"/>
            <a:ext cx="8363938" cy="3585597"/>
          </a:xfrm>
        </p:spPr>
        <p:txBody>
          <a:bodyPr/>
          <a:lstStyle/>
          <a:p>
            <a:r>
              <a:rPr lang="en-US" sz="2800" dirty="0"/>
              <a:t>2016 U.S. Presidential Election Primary Debates</a:t>
            </a:r>
          </a:p>
          <a:p>
            <a:pPr marL="342900" indent="-342900">
              <a:buFont typeface="Courier New" panose="02070309020205020404" pitchFamily="49" charset="0"/>
              <a:buChar char="o"/>
            </a:pPr>
            <a:r>
              <a:rPr lang="en-US" sz="2400" dirty="0" smtClean="0">
                <a:solidFill>
                  <a:schemeClr val="tx1"/>
                </a:solidFill>
              </a:rPr>
              <a:t>Transcripts of 21 debate (12 </a:t>
            </a:r>
            <a:r>
              <a:rPr lang="en-US" sz="2400" dirty="0">
                <a:solidFill>
                  <a:schemeClr val="tx1"/>
                </a:solidFill>
              </a:rPr>
              <a:t>Republican, 9 </a:t>
            </a:r>
            <a:r>
              <a:rPr lang="en-US" sz="2400" dirty="0" smtClean="0">
                <a:solidFill>
                  <a:schemeClr val="tx1"/>
                </a:solidFill>
              </a:rPr>
              <a:t>Democratic)</a:t>
            </a:r>
            <a:endParaRPr lang="en-US" sz="2400" dirty="0">
              <a:solidFill>
                <a:schemeClr val="tx1"/>
              </a:solidFill>
            </a:endParaRPr>
          </a:p>
          <a:p>
            <a:pPr marL="342900" indent="-342900">
              <a:buFont typeface="Courier New" panose="02070309020205020404" pitchFamily="49" charset="0"/>
              <a:buChar char="o"/>
            </a:pPr>
            <a:r>
              <a:rPr lang="en-US" sz="2400" dirty="0">
                <a:solidFill>
                  <a:schemeClr val="tx1"/>
                </a:solidFill>
              </a:rPr>
              <a:t>30737 </a:t>
            </a:r>
            <a:r>
              <a:rPr lang="en-US" sz="2400" dirty="0" smtClean="0">
                <a:solidFill>
                  <a:schemeClr val="tx1"/>
                </a:solidFill>
              </a:rPr>
              <a:t>sentences</a:t>
            </a:r>
          </a:p>
          <a:p>
            <a:pPr marL="342900" indent="-342900">
              <a:buFont typeface="Courier New" panose="02070309020205020404" pitchFamily="49" charset="0"/>
              <a:buChar char="o"/>
            </a:pPr>
            <a:r>
              <a:rPr lang="en-US" sz="2400" dirty="0">
                <a:solidFill>
                  <a:schemeClr val="tx1"/>
                </a:solidFill>
              </a:rPr>
              <a:t>Collected fact-checks by </a:t>
            </a:r>
            <a:r>
              <a:rPr lang="en-US" sz="2400" dirty="0" err="1">
                <a:solidFill>
                  <a:schemeClr val="tx1"/>
                </a:solidFill>
              </a:rPr>
              <a:t>PolitiFact</a:t>
            </a:r>
            <a:r>
              <a:rPr lang="en-US" sz="2400" dirty="0">
                <a:solidFill>
                  <a:schemeClr val="tx1"/>
                </a:solidFill>
              </a:rPr>
              <a:t> and </a:t>
            </a:r>
            <a:r>
              <a:rPr lang="en-US" sz="2400" dirty="0" smtClean="0">
                <a:solidFill>
                  <a:schemeClr val="tx1"/>
                </a:solidFill>
              </a:rPr>
              <a:t>CNN</a:t>
            </a:r>
          </a:p>
          <a:p>
            <a:pPr marL="342900" indent="-342900">
              <a:buFont typeface="Courier New" panose="02070309020205020404" pitchFamily="49" charset="0"/>
              <a:buChar char="o"/>
            </a:pPr>
            <a:r>
              <a:rPr lang="en-US" sz="2400" dirty="0" smtClean="0">
                <a:solidFill>
                  <a:schemeClr val="tx1"/>
                </a:solidFill>
              </a:rPr>
              <a:t>Detected topics of the sentences</a:t>
            </a:r>
            <a:endParaRPr lang="en-US" sz="1200" dirty="0" smtClean="0">
              <a:solidFill>
                <a:schemeClr val="tx1"/>
              </a:solidFill>
            </a:endParaRPr>
          </a:p>
          <a:p>
            <a:pPr marL="685800" indent="-457200">
              <a:buFont typeface="Wingdings" panose="05000000000000000000" pitchFamily="2" charset="2"/>
              <a:buChar char="v"/>
            </a:pPr>
            <a:r>
              <a:rPr lang="en-US" sz="2400" dirty="0">
                <a:solidFill>
                  <a:schemeClr val="tx1"/>
                </a:solidFill>
              </a:rPr>
              <a:t>12 Most Important Topics (MIP) used by </a:t>
            </a:r>
            <a:r>
              <a:rPr lang="en-US" sz="2400" dirty="0" smtClean="0">
                <a:solidFill>
                  <a:schemeClr val="tx1"/>
                </a:solidFill>
              </a:rPr>
              <a:t>Gallup*</a:t>
            </a:r>
          </a:p>
          <a:p>
            <a:pPr marL="685800" indent="-457200">
              <a:buFont typeface="Wingdings" panose="05000000000000000000" pitchFamily="2" charset="2"/>
              <a:buChar char="v"/>
            </a:pPr>
            <a:r>
              <a:rPr lang="en-US" sz="2400" dirty="0" smtClean="0">
                <a:solidFill>
                  <a:schemeClr val="tx1"/>
                </a:solidFill>
              </a:rPr>
              <a:t>For </a:t>
            </a:r>
            <a:r>
              <a:rPr lang="en-US" sz="2400" dirty="0">
                <a:solidFill>
                  <a:schemeClr val="tx1"/>
                </a:solidFill>
              </a:rPr>
              <a:t>each topic, we manually created a set of keywords representing that topic. E.g., keywords for topic “Abortion”: {abortion, pregnancy, planned parenthood</a:t>
            </a:r>
            <a:r>
              <a:rPr lang="en-US" sz="2400" dirty="0" smtClean="0">
                <a:solidFill>
                  <a:schemeClr val="tx1"/>
                </a:solidFill>
              </a:rPr>
              <a:t>}</a:t>
            </a:r>
            <a:endParaRPr lang="en-US" sz="2400" dirty="0">
              <a:solidFill>
                <a:schemeClr val="tx1"/>
              </a:solidFill>
            </a:endParaRPr>
          </a:p>
        </p:txBody>
      </p:sp>
      <p:sp>
        <p:nvSpPr>
          <p:cNvPr id="3" name="Slide Number Placeholder 2"/>
          <p:cNvSpPr>
            <a:spLocks noGrp="1"/>
          </p:cNvSpPr>
          <p:nvPr>
            <p:ph type="sldNum" sz="quarter" idx="11"/>
          </p:nvPr>
        </p:nvSpPr>
        <p:spPr/>
        <p:txBody>
          <a:bodyPr/>
          <a:lstStyle/>
          <a:p>
            <a:fld id="{30DB7900-D72E-4025-AF90-97BD6DF59E7D}" type="slidenum">
              <a:rPr lang="en-US" smtClean="0"/>
              <a:pPr/>
              <a:t>8</a:t>
            </a:fld>
            <a:endParaRPr lang="en-US" dirty="0"/>
          </a:p>
        </p:txBody>
      </p:sp>
      <p:sp>
        <p:nvSpPr>
          <p:cNvPr id="5" name="Rectangle 4"/>
          <p:cNvSpPr/>
          <p:nvPr/>
        </p:nvSpPr>
        <p:spPr>
          <a:xfrm>
            <a:off x="513261" y="4495083"/>
            <a:ext cx="8363938" cy="523220"/>
          </a:xfrm>
          <a:prstGeom prst="rect">
            <a:avLst/>
          </a:prstGeom>
        </p:spPr>
        <p:txBody>
          <a:bodyPr wrap="square">
            <a:spAutoFit/>
          </a:bodyPr>
          <a:lstStyle/>
          <a:p>
            <a:r>
              <a:rPr lang="en-US" dirty="0" smtClean="0">
                <a:latin typeface="Garamond" panose="02020404030301010803" pitchFamily="18" charset="0"/>
              </a:rPr>
              <a:t>* M</a:t>
            </a:r>
            <a:r>
              <a:rPr lang="en-US" dirty="0">
                <a:latin typeface="Garamond" panose="02020404030301010803" pitchFamily="18" charset="0"/>
              </a:rPr>
              <a:t>. E. McCombs and D. L. Shaw. The agenda-setting function of mass media. Public opinion </a:t>
            </a:r>
            <a:r>
              <a:rPr lang="en-US" dirty="0" smtClean="0">
                <a:latin typeface="Garamond" panose="02020404030301010803" pitchFamily="18" charset="0"/>
              </a:rPr>
              <a:t>quarterly, 1972</a:t>
            </a:r>
          </a:p>
          <a:p>
            <a:r>
              <a:rPr lang="en-US" dirty="0" smtClean="0">
                <a:latin typeface="Garamond" panose="02020404030301010803" pitchFamily="18" charset="0"/>
              </a:rPr>
              <a:t>* T</a:t>
            </a:r>
            <a:r>
              <a:rPr lang="en-US" dirty="0">
                <a:latin typeface="Garamond" panose="02020404030301010803" pitchFamily="18" charset="0"/>
              </a:rPr>
              <a:t>. W. Smith. America’s most important problem-a trend </a:t>
            </a:r>
            <a:r>
              <a:rPr lang="en-US" dirty="0" smtClean="0">
                <a:latin typeface="Garamond" panose="02020404030301010803" pitchFamily="18" charset="0"/>
              </a:rPr>
              <a:t>analysis. Public </a:t>
            </a:r>
            <a:r>
              <a:rPr lang="en-US" dirty="0">
                <a:latin typeface="Garamond" panose="02020404030301010803" pitchFamily="18" charset="0"/>
              </a:rPr>
              <a:t>o</a:t>
            </a:r>
            <a:r>
              <a:rPr lang="en-US" dirty="0" smtClean="0">
                <a:latin typeface="Garamond" panose="02020404030301010803" pitchFamily="18" charset="0"/>
              </a:rPr>
              <a:t>pinion quarterly, 1980</a:t>
            </a:r>
            <a:endParaRPr lang="en-US" dirty="0">
              <a:latin typeface="Garamond" panose="02020404030301010803" pitchFamily="18" charset="0"/>
            </a:endParaRPr>
          </a:p>
        </p:txBody>
      </p:sp>
    </p:spTree>
    <p:extLst>
      <p:ext uri="{BB962C8B-B14F-4D97-AF65-F5344CB8AC3E}">
        <p14:creationId xmlns:p14="http://schemas.microsoft.com/office/powerpoint/2010/main" val="6441182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581149" y="145267"/>
            <a:ext cx="6168813" cy="1023430"/>
          </a:xfrm>
          <a:prstGeom prst="rect">
            <a:avLst/>
          </a:prstGeom>
        </p:spPr>
      </p:pic>
      <p:sp>
        <p:nvSpPr>
          <p:cNvPr id="5" name="Rectangle 4"/>
          <p:cNvSpPr/>
          <p:nvPr/>
        </p:nvSpPr>
        <p:spPr>
          <a:xfrm>
            <a:off x="1" y="1168697"/>
            <a:ext cx="9144000" cy="1200329"/>
          </a:xfrm>
          <a:prstGeom prst="rect">
            <a:avLst/>
          </a:prstGeom>
          <a:solidFill>
            <a:schemeClr val="tx1"/>
          </a:solidFill>
        </p:spPr>
        <p:txBody>
          <a:bodyPr wrap="square">
            <a:spAutoFit/>
          </a:bodyPr>
          <a:lstStyle/>
          <a:p>
            <a:r>
              <a:rPr lang="en-US" sz="2400" b="1" dirty="0">
                <a:solidFill>
                  <a:schemeClr val="bg1"/>
                </a:solidFill>
                <a:latin typeface="Garamond" panose="02020404030301010803" pitchFamily="18" charset="0"/>
              </a:rPr>
              <a:t>(</a:t>
            </a:r>
            <a:r>
              <a:rPr lang="en-US" sz="2400" b="1" dirty="0" smtClean="0">
                <a:solidFill>
                  <a:schemeClr val="bg1"/>
                </a:solidFill>
                <a:latin typeface="Garamond" panose="02020404030301010803" pitchFamily="18" charset="0"/>
              </a:rPr>
              <a:t>1) Sentences </a:t>
            </a:r>
            <a:r>
              <a:rPr lang="en-US" sz="2400" b="1" dirty="0">
                <a:solidFill>
                  <a:schemeClr val="bg1"/>
                </a:solidFill>
                <a:latin typeface="Garamond" panose="02020404030301010803" pitchFamily="18" charset="0"/>
              </a:rPr>
              <a:t>selected by Journalism organizations (CNN and </a:t>
            </a:r>
            <a:r>
              <a:rPr lang="en-US" sz="2400" b="1" dirty="0" err="1">
                <a:solidFill>
                  <a:schemeClr val="bg1"/>
                </a:solidFill>
                <a:latin typeface="Garamond" panose="02020404030301010803" pitchFamily="18" charset="0"/>
              </a:rPr>
              <a:t>PolitiFact</a:t>
            </a:r>
            <a:r>
              <a:rPr lang="en-US" sz="2400" b="1" dirty="0">
                <a:solidFill>
                  <a:schemeClr val="bg1"/>
                </a:solidFill>
                <a:latin typeface="Garamond" panose="02020404030301010803" pitchFamily="18" charset="0"/>
              </a:rPr>
              <a:t>) for </a:t>
            </a:r>
            <a:r>
              <a:rPr lang="en-US" sz="2400" b="1" dirty="0" smtClean="0">
                <a:solidFill>
                  <a:schemeClr val="bg1"/>
                </a:solidFill>
                <a:latin typeface="Garamond" panose="02020404030301010803" pitchFamily="18" charset="0"/>
              </a:rPr>
              <a:t>checking </a:t>
            </a:r>
            <a:r>
              <a:rPr lang="en-US" sz="2400" b="1" dirty="0">
                <a:solidFill>
                  <a:schemeClr val="bg1"/>
                </a:solidFill>
                <a:latin typeface="Garamond" panose="02020404030301010803" pitchFamily="18" charset="0"/>
              </a:rPr>
              <a:t>had </a:t>
            </a:r>
            <a:r>
              <a:rPr lang="en-US" sz="2400" b="1" dirty="0" err="1">
                <a:solidFill>
                  <a:schemeClr val="bg1"/>
                </a:solidFill>
                <a:latin typeface="Garamond" panose="02020404030301010803" pitchFamily="18" charset="0"/>
              </a:rPr>
              <a:t>ClaimBuster</a:t>
            </a:r>
            <a:r>
              <a:rPr lang="en-US" sz="2400" b="1" dirty="0">
                <a:solidFill>
                  <a:schemeClr val="bg1"/>
                </a:solidFill>
                <a:latin typeface="Garamond" panose="02020404030301010803" pitchFamily="18" charset="0"/>
              </a:rPr>
              <a:t> scores </a:t>
            </a:r>
            <a:r>
              <a:rPr lang="en-US" sz="2400" b="1" dirty="0" smtClean="0">
                <a:solidFill>
                  <a:schemeClr val="bg1"/>
                </a:solidFill>
                <a:latin typeface="Garamond" panose="02020404030301010803" pitchFamily="18" charset="0"/>
              </a:rPr>
              <a:t>significantly </a:t>
            </a:r>
            <a:r>
              <a:rPr lang="en-US" sz="2400" b="1" dirty="0">
                <a:solidFill>
                  <a:schemeClr val="bg1"/>
                </a:solidFill>
                <a:latin typeface="Garamond" panose="02020404030301010803" pitchFamily="18" charset="0"/>
              </a:rPr>
              <a:t>higher (were more check-worthy) than sentences not selected for checking.</a:t>
            </a:r>
          </a:p>
        </p:txBody>
      </p:sp>
      <p:pic>
        <p:nvPicPr>
          <p:cNvPr id="6" name="Picture 5"/>
          <p:cNvPicPr>
            <a:picLocks noChangeAspect="1"/>
          </p:cNvPicPr>
          <p:nvPr/>
        </p:nvPicPr>
        <p:blipFill>
          <a:blip r:embed="rId4"/>
          <a:stretch>
            <a:fillRect/>
          </a:stretch>
        </p:blipFill>
        <p:spPr>
          <a:xfrm>
            <a:off x="375032" y="2512775"/>
            <a:ext cx="7517806" cy="2497825"/>
          </a:xfrm>
          <a:prstGeom prst="rect">
            <a:avLst/>
          </a:prstGeom>
        </p:spPr>
      </p:pic>
      <p:sp>
        <p:nvSpPr>
          <p:cNvPr id="7" name="Slide Number Placeholder 2"/>
          <p:cNvSpPr>
            <a:spLocks noGrp="1"/>
          </p:cNvSpPr>
          <p:nvPr>
            <p:ph type="sldNum" sz="quarter" idx="11"/>
          </p:nvPr>
        </p:nvSpPr>
        <p:spPr>
          <a:xfrm>
            <a:off x="0" y="4852293"/>
            <a:ext cx="2133600" cy="274637"/>
          </a:xfrm>
        </p:spPr>
        <p:txBody>
          <a:bodyPr/>
          <a:lstStyle/>
          <a:p>
            <a:fld id="{30DB7900-D72E-4025-AF90-97BD6DF59E7D}" type="slidenum">
              <a:rPr lang="en-US" smtClean="0"/>
              <a:pPr/>
              <a:t>9</a:t>
            </a:fld>
            <a:endParaRPr lang="en-US" dirty="0"/>
          </a:p>
        </p:txBody>
      </p:sp>
    </p:spTree>
    <p:extLst>
      <p:ext uri="{BB962C8B-B14F-4D97-AF65-F5344CB8AC3E}">
        <p14:creationId xmlns:p14="http://schemas.microsoft.com/office/powerpoint/2010/main" val="291795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Data Analytics for Computational Journalism">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_dlc_DocId xmlns="efcf9526-8f58-4668-98d8-2ea05232c146">F7FTNZDPCCWN-1787-27</_dlc_DocId>
    <_dlc_DocIdUrl xmlns="efcf9526-8f58-4668-98d8-2ea05232c146">
      <Url>http://edweb/retail/edretail/TeamSites/Corp/WWRS/Workstreams/VM/_layouts/DocIdRedir.aspx?ID=F7FTNZDPCCWN-1787-27</Url>
      <Description>F7FTNZDPCCWN-1787-27</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A07DA61BCD4B7547AE8D10765BD0CE8E" ma:contentTypeVersion="0" ma:contentTypeDescription="Create a new document." ma:contentTypeScope="" ma:versionID="55b87418d99f100b3d29bdf3b873baf7">
  <xsd:schema xmlns:xsd="http://www.w3.org/2001/XMLSchema" xmlns:xs="http://www.w3.org/2001/XMLSchema" xmlns:p="http://schemas.microsoft.com/office/2006/metadata/properties" xmlns:ns2="efcf9526-8f58-4668-98d8-2ea05232c146" targetNamespace="http://schemas.microsoft.com/office/2006/metadata/properties" ma:root="true" ma:fieldsID="e60aa810e7516a17d986a3607e10a8a5" ns2:_="">
    <xsd:import namespace="efcf9526-8f58-4668-98d8-2ea05232c14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cf9526-8f58-4668-98d8-2ea05232c14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ECADBA-ED53-4B09-9B9E-9372BF1CBDCF}">
  <ds:schemaRefs>
    <ds:schemaRef ds:uri="http://schemas.microsoft.com/sharepoint/events"/>
  </ds:schemaRefs>
</ds:datastoreItem>
</file>

<file path=customXml/itemProps2.xml><?xml version="1.0" encoding="utf-8"?>
<ds:datastoreItem xmlns:ds="http://schemas.openxmlformats.org/officeDocument/2006/customXml" ds:itemID="{F990F116-B58F-4255-B05B-DA3808E0E5C6}">
  <ds:schemaRefs>
    <ds:schemaRef ds:uri="http://purl.org/dc/dcmitype/"/>
    <ds:schemaRef ds:uri="http://purl.org/dc/terms/"/>
    <ds:schemaRef ds:uri="http://schemas.microsoft.com/office/2006/metadata/properties"/>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efcf9526-8f58-4668-98d8-2ea05232c146"/>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4.xml><?xml version="1.0" encoding="utf-8"?>
<ds:datastoreItem xmlns:ds="http://schemas.openxmlformats.org/officeDocument/2006/customXml" ds:itemID="{5E40AFE3-F9F3-497F-A4C5-ED17B81B07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cf9526-8f58-4668-98d8-2ea05232c1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Data Analytics for Computational Journalism</Template>
  <TotalTime>9178</TotalTime>
  <Words>871</Words>
  <Application>Microsoft Office PowerPoint</Application>
  <PresentationFormat>On-screen Show (16:9)</PresentationFormat>
  <Paragraphs>117</Paragraphs>
  <Slides>18</Slides>
  <Notes>14</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Data Analytics for Computational Journalism</vt:lpstr>
      <vt:lpstr>Metro Template Colored Titles Segoe UI 16x9</vt:lpstr>
      <vt:lpstr>PowerPoint Presentation</vt:lpstr>
      <vt:lpstr>Fact-checking at Peak</vt:lpstr>
      <vt:lpstr>Fact-checking the Presidential Debates </vt:lpstr>
      <vt:lpstr>PowerPoint Presentation</vt:lpstr>
      <vt:lpstr>Live Coverage of Debates</vt:lpstr>
      <vt:lpstr>PowerPoint Presentation</vt:lpstr>
      <vt:lpstr>Training Dataset</vt:lpstr>
      <vt:lpstr>Experiments</vt:lpstr>
      <vt:lpstr>PowerPoint Presentation</vt:lpstr>
      <vt:lpstr>PowerPoint Presentation</vt:lpstr>
      <vt:lpstr>PowerPoint Presentation</vt:lpstr>
      <vt:lpstr>The Quest to Automate Fact-Checking</vt:lpstr>
      <vt:lpstr>One Day Robot Fact-checkers will Dominate</vt:lpstr>
      <vt:lpstr>One Day Robot Fact-checkers will Dominate</vt:lpstr>
      <vt:lpstr>One Day Robot Fact-checkers will Dominate</vt:lpstr>
      <vt:lpstr>Acknowledgment</vt:lpstr>
      <vt:lpstr>Acknowledgment</vt:lpstr>
      <vt:lpstr>Thank You!  Questions?</vt:lpstr>
    </vt:vector>
  </TitlesOfParts>
  <Manager>&lt;Content Manager Name Here&gt;</Manager>
  <Company>The University of Texas at Arlington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Chengkai Li</dc:creator>
  <cp:keywords>&lt;Any Related Keywords&gt;</cp:keywords>
  <dc:description>Template: Saku Uchikawa, Microsoft Corporation
Formatting:
Event Date: 
Event Location: 
Audience Type: Internal</dc:description>
  <cp:lastModifiedBy>Chengkai Li</cp:lastModifiedBy>
  <cp:revision>639</cp:revision>
  <dcterms:created xsi:type="dcterms:W3CDTF">2013-05-03T04:52:11Z</dcterms:created>
  <dcterms:modified xsi:type="dcterms:W3CDTF">2016-10-12T09:22:16Z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0x010100A07DA61BCD4B7547AE8D10765BD0CE8E</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d884eee4-06e6-490a-983b-432b80396b86</vt:lpwstr>
  </property>
</Properties>
</file>