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30267275"/>
  <p:notesSz cx="7315200" cy="9601200"/>
  <p:defaultTextStyle>
    <a:defPPr>
      <a:defRPr lang="en-US"/>
    </a:defPPr>
    <a:lvl1pPr marL="0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3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7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1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5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698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37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577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517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97" autoAdjust="0"/>
  </p:normalViewPr>
  <p:slideViewPr>
    <p:cSldViewPr>
      <p:cViewPr>
        <p:scale>
          <a:sx n="68" d="100"/>
          <a:sy n="68" d="100"/>
        </p:scale>
        <p:origin x="-184" y="7848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ndish\Project\svnCode\GQBE\edbt2014\figures\singleQueryProcessingTimeAllQueries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yarana\Desktop\NJ\UTA\workshopfigures\figures\multiTupleBoxPlot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yarana\Desktop\NJ\UTA\workshopfigures\figures\latticeNodesTraversedAllQueries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79298670436"/>
          <c:y val="0.048619469592797"/>
          <c:w val="0.855032784205355"/>
          <c:h val="0.660032409252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GQBE</c:v>
                </c:pt>
              </c:strCache>
            </c:strRef>
          </c:tx>
          <c:spPr>
            <a:pattFill prst="smCheck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Sheet1!$A$6:$A$25</c:f>
              <c:strCache>
                <c:ptCount val="20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  <c:pt idx="5">
                  <c:v>F6</c:v>
                </c:pt>
                <c:pt idx="6">
                  <c:v>F7</c:v>
                </c:pt>
                <c:pt idx="7">
                  <c:v>F8</c:v>
                </c:pt>
                <c:pt idx="8">
                  <c:v>F9</c:v>
                </c:pt>
                <c:pt idx="9">
                  <c:v>F10</c:v>
                </c:pt>
                <c:pt idx="10">
                  <c:v>F11</c:v>
                </c:pt>
                <c:pt idx="11">
                  <c:v>F12</c:v>
                </c:pt>
                <c:pt idx="12">
                  <c:v>F13</c:v>
                </c:pt>
                <c:pt idx="13">
                  <c:v>F14</c:v>
                </c:pt>
                <c:pt idx="14">
                  <c:v>F15</c:v>
                </c:pt>
                <c:pt idx="15">
                  <c:v>F16</c:v>
                </c:pt>
                <c:pt idx="16">
                  <c:v>F17</c:v>
                </c:pt>
                <c:pt idx="17">
                  <c:v>F18</c:v>
                </c:pt>
                <c:pt idx="18">
                  <c:v>F19</c:v>
                </c:pt>
                <c:pt idx="19">
                  <c:v>F20</c:v>
                </c:pt>
              </c:strCache>
            </c:strRef>
          </c:cat>
          <c:val>
            <c:numRef>
              <c:f>Sheet1!$B$6:$B$25</c:f>
              <c:numCache>
                <c:formatCode>General</c:formatCode>
                <c:ptCount val="20"/>
                <c:pt idx="0">
                  <c:v>7.815999999999996</c:v>
                </c:pt>
                <c:pt idx="1">
                  <c:v>3.465</c:v>
                </c:pt>
                <c:pt idx="2">
                  <c:v>1.381999999999999</c:v>
                </c:pt>
                <c:pt idx="3">
                  <c:v>552.4349999999995</c:v>
                </c:pt>
                <c:pt idx="4">
                  <c:v>4.117999999999996</c:v>
                </c:pt>
                <c:pt idx="5">
                  <c:v>1.609</c:v>
                </c:pt>
                <c:pt idx="6">
                  <c:v>1.073</c:v>
                </c:pt>
                <c:pt idx="7">
                  <c:v>9.676</c:v>
                </c:pt>
                <c:pt idx="8">
                  <c:v>0.971</c:v>
                </c:pt>
                <c:pt idx="9">
                  <c:v>0.992</c:v>
                </c:pt>
                <c:pt idx="10">
                  <c:v>5.404</c:v>
                </c:pt>
                <c:pt idx="11">
                  <c:v>1.423</c:v>
                </c:pt>
                <c:pt idx="12">
                  <c:v>0.684</c:v>
                </c:pt>
                <c:pt idx="13">
                  <c:v>1.02</c:v>
                </c:pt>
                <c:pt idx="14">
                  <c:v>0.963</c:v>
                </c:pt>
                <c:pt idx="15">
                  <c:v>5.343</c:v>
                </c:pt>
                <c:pt idx="16">
                  <c:v>8.531000000000001</c:v>
                </c:pt>
                <c:pt idx="17">
                  <c:v>20.36499999999999</c:v>
                </c:pt>
                <c:pt idx="18">
                  <c:v>51.76800000000001</c:v>
                </c:pt>
                <c:pt idx="19">
                  <c:v>1.837</c:v>
                </c:pt>
              </c:numCache>
            </c:numRef>
          </c:val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NESS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Sheet1!$A$6:$A$25</c:f>
              <c:strCache>
                <c:ptCount val="20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  <c:pt idx="5">
                  <c:v>F6</c:v>
                </c:pt>
                <c:pt idx="6">
                  <c:v>F7</c:v>
                </c:pt>
                <c:pt idx="7">
                  <c:v>F8</c:v>
                </c:pt>
                <c:pt idx="8">
                  <c:v>F9</c:v>
                </c:pt>
                <c:pt idx="9">
                  <c:v>F10</c:v>
                </c:pt>
                <c:pt idx="10">
                  <c:v>F11</c:v>
                </c:pt>
                <c:pt idx="11">
                  <c:v>F12</c:v>
                </c:pt>
                <c:pt idx="12">
                  <c:v>F13</c:v>
                </c:pt>
                <c:pt idx="13">
                  <c:v>F14</c:v>
                </c:pt>
                <c:pt idx="14">
                  <c:v>F15</c:v>
                </c:pt>
                <c:pt idx="15">
                  <c:v>F16</c:v>
                </c:pt>
                <c:pt idx="16">
                  <c:v>F17</c:v>
                </c:pt>
                <c:pt idx="17">
                  <c:v>F18</c:v>
                </c:pt>
                <c:pt idx="18">
                  <c:v>F19</c:v>
                </c:pt>
                <c:pt idx="19">
                  <c:v>F20</c:v>
                </c:pt>
              </c:strCache>
            </c:strRef>
          </c:cat>
          <c:val>
            <c:numRef>
              <c:f>Sheet1!$C$6:$C$25</c:f>
              <c:numCache>
                <c:formatCode>General</c:formatCode>
                <c:ptCount val="20"/>
                <c:pt idx="0">
                  <c:v>22.39</c:v>
                </c:pt>
                <c:pt idx="1">
                  <c:v>14.15</c:v>
                </c:pt>
                <c:pt idx="2">
                  <c:v>6.73</c:v>
                </c:pt>
                <c:pt idx="3">
                  <c:v>20.53</c:v>
                </c:pt>
                <c:pt idx="4">
                  <c:v>17.41</c:v>
                </c:pt>
                <c:pt idx="5">
                  <c:v>12.73</c:v>
                </c:pt>
                <c:pt idx="6">
                  <c:v>3.16</c:v>
                </c:pt>
                <c:pt idx="7">
                  <c:v>10.99</c:v>
                </c:pt>
                <c:pt idx="8">
                  <c:v>11.18</c:v>
                </c:pt>
                <c:pt idx="9">
                  <c:v>1.58</c:v>
                </c:pt>
                <c:pt idx="10">
                  <c:v>1.18</c:v>
                </c:pt>
                <c:pt idx="11">
                  <c:v>11.69</c:v>
                </c:pt>
                <c:pt idx="12">
                  <c:v>11.37</c:v>
                </c:pt>
                <c:pt idx="13">
                  <c:v>1.139999999999999</c:v>
                </c:pt>
                <c:pt idx="14">
                  <c:v>1.45</c:v>
                </c:pt>
                <c:pt idx="15">
                  <c:v>14.71</c:v>
                </c:pt>
                <c:pt idx="16">
                  <c:v>25.0</c:v>
                </c:pt>
                <c:pt idx="17">
                  <c:v>22.4</c:v>
                </c:pt>
                <c:pt idx="18">
                  <c:v>0.08</c:v>
                </c:pt>
                <c:pt idx="19">
                  <c:v>3.45</c:v>
                </c:pt>
              </c:numCache>
            </c:numRef>
          </c:val>
        </c:ser>
        <c:ser>
          <c:idx val="2"/>
          <c:order val="2"/>
          <c:tx>
            <c:strRef>
              <c:f>Sheet1!$D$5</c:f>
              <c:strCache>
                <c:ptCount val="1"/>
                <c:pt idx="0">
                  <c:v>Baseline</c:v>
                </c:pt>
              </c:strCache>
            </c:strRef>
          </c:tx>
          <c:spPr>
            <a:pattFill prst="pct20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Sheet1!$A$6:$A$25</c:f>
              <c:strCache>
                <c:ptCount val="20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  <c:pt idx="5">
                  <c:v>F6</c:v>
                </c:pt>
                <c:pt idx="6">
                  <c:v>F7</c:v>
                </c:pt>
                <c:pt idx="7">
                  <c:v>F8</c:v>
                </c:pt>
                <c:pt idx="8">
                  <c:v>F9</c:v>
                </c:pt>
                <c:pt idx="9">
                  <c:v>F10</c:v>
                </c:pt>
                <c:pt idx="10">
                  <c:v>F11</c:v>
                </c:pt>
                <c:pt idx="11">
                  <c:v>F12</c:v>
                </c:pt>
                <c:pt idx="12">
                  <c:v>F13</c:v>
                </c:pt>
                <c:pt idx="13">
                  <c:v>F14</c:v>
                </c:pt>
                <c:pt idx="14">
                  <c:v>F15</c:v>
                </c:pt>
                <c:pt idx="15">
                  <c:v>F16</c:v>
                </c:pt>
                <c:pt idx="16">
                  <c:v>F17</c:v>
                </c:pt>
                <c:pt idx="17">
                  <c:v>F18</c:v>
                </c:pt>
                <c:pt idx="18">
                  <c:v>F19</c:v>
                </c:pt>
                <c:pt idx="19">
                  <c:v>F20</c:v>
                </c:pt>
              </c:strCache>
            </c:strRef>
          </c:cat>
          <c:val>
            <c:numRef>
              <c:f>Sheet1!$D$6:$D$25</c:f>
              <c:numCache>
                <c:formatCode>General</c:formatCode>
                <c:ptCount val="20"/>
                <c:pt idx="0">
                  <c:v>991.514</c:v>
                </c:pt>
                <c:pt idx="1">
                  <c:v>45.418</c:v>
                </c:pt>
                <c:pt idx="2">
                  <c:v>64.581</c:v>
                </c:pt>
                <c:pt idx="3">
                  <c:v>532.7980000000004</c:v>
                </c:pt>
                <c:pt idx="4">
                  <c:v>65.137</c:v>
                </c:pt>
                <c:pt idx="5">
                  <c:v>3.796</c:v>
                </c:pt>
                <c:pt idx="6">
                  <c:v>78.518</c:v>
                </c:pt>
                <c:pt idx="7">
                  <c:v>6.071</c:v>
                </c:pt>
                <c:pt idx="8">
                  <c:v>222.918</c:v>
                </c:pt>
                <c:pt idx="9">
                  <c:v>59.115</c:v>
                </c:pt>
                <c:pt idx="10">
                  <c:v>192.179</c:v>
                </c:pt>
                <c:pt idx="11">
                  <c:v>184.993</c:v>
                </c:pt>
                <c:pt idx="12">
                  <c:v>54.15</c:v>
                </c:pt>
                <c:pt idx="13">
                  <c:v>2.488</c:v>
                </c:pt>
                <c:pt idx="14">
                  <c:v>22.40499999999999</c:v>
                </c:pt>
                <c:pt idx="15">
                  <c:v>6.468</c:v>
                </c:pt>
                <c:pt idx="16">
                  <c:v>988.929</c:v>
                </c:pt>
                <c:pt idx="17">
                  <c:v>35.874</c:v>
                </c:pt>
                <c:pt idx="18">
                  <c:v>73.94700000000005</c:v>
                </c:pt>
                <c:pt idx="19">
                  <c:v>10.846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579240"/>
        <c:axId val="2107583656"/>
      </c:barChart>
      <c:catAx>
        <c:axId val="2107579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aseline="0"/>
                </a:pPr>
                <a:r>
                  <a:rPr lang="en-US" sz="1400" baseline="0"/>
                  <a:t>Query</a:t>
                </a:r>
              </a:p>
            </c:rich>
          </c:tx>
          <c:layout>
            <c:manualLayout>
              <c:xMode val="edge"/>
              <c:yMode val="edge"/>
              <c:x val="0.513946212068262"/>
              <c:y val="0.912186270267819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2107583656"/>
        <c:crosses val="autoZero"/>
        <c:auto val="1"/>
        <c:lblAlgn val="ctr"/>
        <c:lblOffset val="100"/>
        <c:noMultiLvlLbl val="0"/>
      </c:catAx>
      <c:valAx>
        <c:axId val="2107583656"/>
        <c:scaling>
          <c:logBase val="10.0"/>
          <c:orientation val="minMax"/>
          <c:min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aseline="0"/>
                </a:pPr>
                <a:r>
                  <a:rPr lang="en-US" sz="1400" baseline="0"/>
                  <a:t>Query Processing Time (secs.)</a:t>
                </a:r>
              </a:p>
            </c:rich>
          </c:tx>
          <c:layout>
            <c:manualLayout>
              <c:xMode val="edge"/>
              <c:yMode val="edge"/>
              <c:x val="0.0214378994515182"/>
              <c:y val="0.04290875405280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2107579240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348693577205086"/>
          <c:y val="0.0462962962962963"/>
          <c:w val="0.357842048758941"/>
          <c:h val="0.125383858267716"/>
        </c:manualLayout>
      </c:layout>
      <c:overlay val="1"/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043848685581"/>
          <c:y val="0.0514005540974045"/>
          <c:w val="0.778941798941799"/>
          <c:h val="0.83261956838728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[multiTupleBoxPlotData.xlsx]Sheet1!$O$33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1.0</c:v>
                </c:pt>
              </c:numLit>
            </c:plus>
            <c:minus>
              <c:numRef>
                <c:f>[multiTupleBoxPlotData.xlsx]Sheet1!$P$32:$Q$32</c:f>
                <c:numCache>
                  <c:formatCode>General</c:formatCode>
                  <c:ptCount val="2"/>
                  <c:pt idx="0">
                    <c:v>284.0</c:v>
                  </c:pt>
                  <c:pt idx="1">
                    <c:v>1042.75</c:v>
                  </c:pt>
                </c:numCache>
              </c:numRef>
            </c:minus>
          </c:errBars>
          <c:val>
            <c:numRef>
              <c:f>[multiTupleBoxPlotData.xlsx]Sheet1!$P$33:$Q$33</c:f>
              <c:numCache>
                <c:formatCode>General</c:formatCode>
                <c:ptCount val="2"/>
                <c:pt idx="0">
                  <c:v>341.0</c:v>
                </c:pt>
                <c:pt idx="1">
                  <c:v>2094.75</c:v>
                </c:pt>
              </c:numCache>
            </c:numRef>
          </c:val>
        </c:ser>
        <c:ser>
          <c:idx val="1"/>
          <c:order val="1"/>
          <c:tx>
            <c:strRef>
              <c:f>[multiTupleBoxPlotData.xlsx]Sheet1!$O$34</c:f>
              <c:strCache>
                <c:ptCount val="1"/>
                <c:pt idx="0">
                  <c:v>median-Q1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val>
            <c:numRef>
              <c:f>[multiTupleBoxPlotData.xlsx]Sheet1!$P$34:$Q$34</c:f>
              <c:numCache>
                <c:formatCode>General</c:formatCode>
                <c:ptCount val="2"/>
                <c:pt idx="0">
                  <c:v>793.5</c:v>
                </c:pt>
                <c:pt idx="1">
                  <c:v>9543.25</c:v>
                </c:pt>
              </c:numCache>
            </c:numRef>
          </c:val>
        </c:ser>
        <c:ser>
          <c:idx val="2"/>
          <c:order val="2"/>
          <c:tx>
            <c:strRef>
              <c:f>[multiTupleBoxPlotData.xlsx]Sheet1!$O$35</c:f>
              <c:strCache>
                <c:ptCount val="1"/>
                <c:pt idx="0">
                  <c:v>Q3-median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[multiTupleBoxPlotData.xlsx]Sheet1!$P$36:$Q$36</c:f>
                <c:numCache>
                  <c:formatCode>General</c:formatCode>
                  <c:ptCount val="2"/>
                  <c:pt idx="0">
                    <c:v>970815.75</c:v>
                  </c:pt>
                  <c:pt idx="1">
                    <c:v>1.05787125E6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1.0</c:v>
                </c:pt>
              </c:numLit>
            </c:minus>
          </c:errBars>
          <c:val>
            <c:numRef>
              <c:f>[multiTupleBoxPlotData.xlsx]Sheet1!$P$35:$Q$35</c:f>
              <c:numCache>
                <c:formatCode>General</c:formatCode>
                <c:ptCount val="2"/>
                <c:pt idx="0">
                  <c:v>21486.75</c:v>
                </c:pt>
                <c:pt idx="1">
                  <c:v>45170.75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6903144"/>
        <c:axId val="2106897512"/>
      </c:barChart>
      <c:catAx>
        <c:axId val="2106903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aseline="0"/>
                  <a:t>Combined (1,2)           Tuple1+Tuple2</a:t>
                </a:r>
              </a:p>
            </c:rich>
          </c:tx>
          <c:layout/>
          <c:overlay val="0"/>
        </c:title>
        <c:majorTickMark val="out"/>
        <c:minorTickMark val="none"/>
        <c:tickLblPos val="none"/>
        <c:crossAx val="2106897512"/>
        <c:crosses val="autoZero"/>
        <c:auto val="0"/>
        <c:lblAlgn val="ctr"/>
        <c:lblOffset val="100"/>
        <c:noMultiLvlLbl val="0"/>
      </c:catAx>
      <c:valAx>
        <c:axId val="2106897512"/>
        <c:scaling>
          <c:logBase val="10.0"/>
          <c:orientation val="minMax"/>
          <c:max val="1.0E7"/>
          <c:min val="1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aseline="0"/>
                  <a:t>Query Processing Time (secs.)</a:t>
                </a:r>
              </a:p>
            </c:rich>
          </c:tx>
          <c:layout>
            <c:manualLayout>
              <c:xMode val="edge"/>
              <c:yMode val="edge"/>
              <c:x val="0.0127966276942655"/>
              <c:y val="0.0761513911332885"/>
            </c:manualLayout>
          </c:layout>
          <c:overlay val="0"/>
        </c:title>
        <c:numFmt formatCode="0.0E+0" sourceLinked="0"/>
        <c:majorTickMark val="out"/>
        <c:minorTickMark val="none"/>
        <c:tickLblPos val="nextTo"/>
        <c:crossAx val="2106903144"/>
        <c:crosses val="autoZero"/>
        <c:crossBetween val="between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308958207343"/>
          <c:y val="0.0486194846945907"/>
          <c:w val="0.855282207083867"/>
          <c:h val="0.6600323036543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[latticeNodesTraversedAllQueries.xlsx]Sheet1!$B$5</c:f>
              <c:strCache>
                <c:ptCount val="1"/>
                <c:pt idx="0">
                  <c:v>GQBE</c:v>
                </c:pt>
              </c:strCache>
            </c:strRef>
          </c:tx>
          <c:spPr>
            <a:pattFill prst="smCheck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[latticeNodesTraversedAllQueries.xlsx]Sheet1!$A$6:$A$25</c:f>
              <c:strCache>
                <c:ptCount val="20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  <c:pt idx="5">
                  <c:v>F6</c:v>
                </c:pt>
                <c:pt idx="6">
                  <c:v>F7</c:v>
                </c:pt>
                <c:pt idx="7">
                  <c:v>F8</c:v>
                </c:pt>
                <c:pt idx="8">
                  <c:v>F9</c:v>
                </c:pt>
                <c:pt idx="9">
                  <c:v>F10</c:v>
                </c:pt>
                <c:pt idx="10">
                  <c:v>F11</c:v>
                </c:pt>
                <c:pt idx="11">
                  <c:v>F12</c:v>
                </c:pt>
                <c:pt idx="12">
                  <c:v>F13</c:v>
                </c:pt>
                <c:pt idx="13">
                  <c:v>F14</c:v>
                </c:pt>
                <c:pt idx="14">
                  <c:v>F15</c:v>
                </c:pt>
                <c:pt idx="15">
                  <c:v>F16</c:v>
                </c:pt>
                <c:pt idx="16">
                  <c:v>F17</c:v>
                </c:pt>
                <c:pt idx="17">
                  <c:v>F18</c:v>
                </c:pt>
                <c:pt idx="18">
                  <c:v>F19</c:v>
                </c:pt>
                <c:pt idx="19">
                  <c:v>F20</c:v>
                </c:pt>
              </c:strCache>
            </c:strRef>
          </c:cat>
          <c:val>
            <c:numRef>
              <c:f>[latticeNodesTraversedAllQueries.xlsx]Sheet1!$B$6:$B$25</c:f>
              <c:numCache>
                <c:formatCode>General</c:formatCode>
                <c:ptCount val="20"/>
                <c:pt idx="0">
                  <c:v>65.0</c:v>
                </c:pt>
                <c:pt idx="1">
                  <c:v>58.0</c:v>
                </c:pt>
                <c:pt idx="2">
                  <c:v>46.0</c:v>
                </c:pt>
                <c:pt idx="3">
                  <c:v>29.0</c:v>
                </c:pt>
                <c:pt idx="4">
                  <c:v>36.0</c:v>
                </c:pt>
                <c:pt idx="5">
                  <c:v>30.0</c:v>
                </c:pt>
                <c:pt idx="6">
                  <c:v>18.0</c:v>
                </c:pt>
                <c:pt idx="7">
                  <c:v>83.0</c:v>
                </c:pt>
                <c:pt idx="8">
                  <c:v>52.0</c:v>
                </c:pt>
                <c:pt idx="9">
                  <c:v>10.0</c:v>
                </c:pt>
                <c:pt idx="10">
                  <c:v>79.0</c:v>
                </c:pt>
                <c:pt idx="11">
                  <c:v>26.0</c:v>
                </c:pt>
                <c:pt idx="12">
                  <c:v>26.0</c:v>
                </c:pt>
                <c:pt idx="13">
                  <c:v>24.0</c:v>
                </c:pt>
                <c:pt idx="14">
                  <c:v>7.0</c:v>
                </c:pt>
                <c:pt idx="15">
                  <c:v>98.0</c:v>
                </c:pt>
                <c:pt idx="16">
                  <c:v>38.0</c:v>
                </c:pt>
                <c:pt idx="17">
                  <c:v>24.0</c:v>
                </c:pt>
                <c:pt idx="18">
                  <c:v>28.0</c:v>
                </c:pt>
                <c:pt idx="19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[latticeNodesTraversedAllQueries.xlsx]Sheet1!$C$5</c:f>
              <c:strCache>
                <c:ptCount val="1"/>
                <c:pt idx="0">
                  <c:v>Baseline</c:v>
                </c:pt>
              </c:strCache>
            </c:strRef>
          </c:tx>
          <c:spPr>
            <a:pattFill prst="pct20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pattFill prst="pct20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c:spPr>
          </c:dPt>
          <c:cat>
            <c:strRef>
              <c:f>[latticeNodesTraversedAllQueries.xlsx]Sheet1!$A$6:$A$25</c:f>
              <c:strCache>
                <c:ptCount val="20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  <c:pt idx="4">
                  <c:v>F5</c:v>
                </c:pt>
                <c:pt idx="5">
                  <c:v>F6</c:v>
                </c:pt>
                <c:pt idx="6">
                  <c:v>F7</c:v>
                </c:pt>
                <c:pt idx="7">
                  <c:v>F8</c:v>
                </c:pt>
                <c:pt idx="8">
                  <c:v>F9</c:v>
                </c:pt>
                <c:pt idx="9">
                  <c:v>F10</c:v>
                </c:pt>
                <c:pt idx="10">
                  <c:v>F11</c:v>
                </c:pt>
                <c:pt idx="11">
                  <c:v>F12</c:v>
                </c:pt>
                <c:pt idx="12">
                  <c:v>F13</c:v>
                </c:pt>
                <c:pt idx="13">
                  <c:v>F14</c:v>
                </c:pt>
                <c:pt idx="14">
                  <c:v>F15</c:v>
                </c:pt>
                <c:pt idx="15">
                  <c:v>F16</c:v>
                </c:pt>
                <c:pt idx="16">
                  <c:v>F17</c:v>
                </c:pt>
                <c:pt idx="17">
                  <c:v>F18</c:v>
                </c:pt>
                <c:pt idx="18">
                  <c:v>F19</c:v>
                </c:pt>
                <c:pt idx="19">
                  <c:v>F20</c:v>
                </c:pt>
              </c:strCache>
            </c:strRef>
          </c:cat>
          <c:val>
            <c:numRef>
              <c:f>[latticeNodesTraversedAllQueries.xlsx]Sheet1!$C$6:$C$25</c:f>
              <c:numCache>
                <c:formatCode>General</c:formatCode>
                <c:ptCount val="20"/>
                <c:pt idx="0">
                  <c:v>108.0</c:v>
                </c:pt>
                <c:pt idx="1">
                  <c:v>840.0</c:v>
                </c:pt>
                <c:pt idx="2">
                  <c:v>66.0</c:v>
                </c:pt>
                <c:pt idx="3">
                  <c:v>34.0</c:v>
                </c:pt>
                <c:pt idx="4">
                  <c:v>48.0</c:v>
                </c:pt>
                <c:pt idx="5">
                  <c:v>30.0</c:v>
                </c:pt>
                <c:pt idx="6">
                  <c:v>54.0</c:v>
                </c:pt>
                <c:pt idx="7">
                  <c:v>192.0</c:v>
                </c:pt>
                <c:pt idx="8">
                  <c:v>59.0</c:v>
                </c:pt>
                <c:pt idx="9">
                  <c:v>54.0</c:v>
                </c:pt>
                <c:pt idx="10">
                  <c:v>80.0</c:v>
                </c:pt>
                <c:pt idx="11">
                  <c:v>41.0</c:v>
                </c:pt>
                <c:pt idx="12">
                  <c:v>28.0</c:v>
                </c:pt>
                <c:pt idx="13">
                  <c:v>36.0</c:v>
                </c:pt>
                <c:pt idx="14">
                  <c:v>36.0</c:v>
                </c:pt>
                <c:pt idx="15">
                  <c:v>193.0</c:v>
                </c:pt>
                <c:pt idx="16">
                  <c:v>96.0</c:v>
                </c:pt>
                <c:pt idx="17">
                  <c:v>96.0</c:v>
                </c:pt>
                <c:pt idx="18">
                  <c:v>118.0</c:v>
                </c:pt>
                <c:pt idx="19">
                  <c:v>127.0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759288"/>
        <c:axId val="2070764744"/>
      </c:barChart>
      <c:catAx>
        <c:axId val="2070759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aseline="0"/>
                </a:pPr>
                <a:r>
                  <a:rPr lang="en-US" sz="1400" baseline="0"/>
                  <a:t>Query</a:t>
                </a:r>
              </a:p>
            </c:rich>
          </c:tx>
          <c:layout>
            <c:manualLayout>
              <c:xMode val="edge"/>
              <c:yMode val="edge"/>
              <c:x val="0.501454917624659"/>
              <c:y val="0.91121029989594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070764744"/>
        <c:crosses val="autoZero"/>
        <c:auto val="1"/>
        <c:lblAlgn val="ctr"/>
        <c:lblOffset val="100"/>
        <c:noMultiLvlLbl val="0"/>
      </c:catAx>
      <c:valAx>
        <c:axId val="2070764744"/>
        <c:scaling>
          <c:orientation val="minMax"/>
          <c:max val="2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/>
                  <a:t># of Lattice Nodes Evaluated</a:t>
                </a:r>
              </a:p>
            </c:rich>
          </c:tx>
          <c:layout>
            <c:manualLayout>
              <c:xMode val="edge"/>
              <c:yMode val="edge"/>
              <c:x val="0.0122230700662628"/>
              <c:y val="0.0375001773426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0759288"/>
        <c:crosses val="autoZero"/>
        <c:crossBetween val="between"/>
        <c:majorUnit val="40.0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76962961691583"/>
          <c:y val="0.054814499538909"/>
          <c:w val="0.245345568808265"/>
          <c:h val="0.147520287879209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aseline="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0.12701</cdr:x>
      <cdr:y>0.82696</cdr:y>
    </cdr:from>
    <cdr:to>
      <cdr:x>0.18478</cdr:x>
      <cdr:y>0.91055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9472" y="2662371"/>
          <a:ext cx="400039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12</a:t>
          </a:r>
        </a:p>
      </cdr:txBody>
    </cdr:sp>
  </cdr:relSizeAnchor>
  <cdr:relSizeAnchor xmlns:cdr="http://schemas.openxmlformats.org/drawingml/2006/chartDrawing">
    <cdr:from>
      <cdr:x>0.16552</cdr:x>
      <cdr:y>0.82696</cdr:y>
    </cdr:from>
    <cdr:to>
      <cdr:x>0.21504</cdr:x>
      <cdr:y>0.91055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46141" y="2662371"/>
          <a:ext cx="34291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13</a:t>
          </a:r>
        </a:p>
      </cdr:txBody>
    </cdr:sp>
  </cdr:relSizeAnchor>
  <cdr:relSizeAnchor xmlns:cdr="http://schemas.openxmlformats.org/drawingml/2006/chartDrawing">
    <cdr:from>
      <cdr:x>0.20817</cdr:x>
      <cdr:y>0.82696</cdr:y>
    </cdr:from>
    <cdr:to>
      <cdr:x>0.25356</cdr:x>
      <cdr:y>0.91055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441479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18</a:t>
          </a:r>
        </a:p>
      </cdr:txBody>
    </cdr:sp>
  </cdr:relSizeAnchor>
  <cdr:relSizeAnchor xmlns:cdr="http://schemas.openxmlformats.org/drawingml/2006/chartDrawing">
    <cdr:from>
      <cdr:x>0.25333</cdr:x>
      <cdr:y>0.82696</cdr:y>
    </cdr:from>
    <cdr:to>
      <cdr:x>0.29872</cdr:x>
      <cdr:y>0.91055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754197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10</a:t>
          </a:r>
        </a:p>
      </cdr:txBody>
    </cdr:sp>
  </cdr:relSizeAnchor>
  <cdr:relSizeAnchor xmlns:cdr="http://schemas.openxmlformats.org/drawingml/2006/chartDrawing">
    <cdr:from>
      <cdr:x>0.29734</cdr:x>
      <cdr:y>0.82696</cdr:y>
    </cdr:from>
    <cdr:to>
      <cdr:x>0.34274</cdr:x>
      <cdr:y>0.91055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058952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0.33586</cdr:x>
      <cdr:y>0.82696</cdr:y>
    </cdr:from>
    <cdr:to>
      <cdr:x>0.38125</cdr:x>
      <cdr:y>0.91055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2325691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10</a:t>
          </a:r>
        </a:p>
      </cdr:txBody>
    </cdr:sp>
  </cdr:relSizeAnchor>
  <cdr:relSizeAnchor xmlns:cdr="http://schemas.openxmlformats.org/drawingml/2006/chartDrawing">
    <cdr:from>
      <cdr:x>0.38263</cdr:x>
      <cdr:y>0.82696</cdr:y>
    </cdr:from>
    <cdr:to>
      <cdr:x>0.42802</cdr:x>
      <cdr:y>0.91055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2649558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0.42252</cdr:x>
      <cdr:y>0.82696</cdr:y>
    </cdr:from>
    <cdr:to>
      <cdr:x>0.46791</cdr:x>
      <cdr:y>0.91055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2925783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12</a:t>
          </a:r>
        </a:p>
      </cdr:txBody>
    </cdr:sp>
  </cdr:relSizeAnchor>
  <cdr:relSizeAnchor xmlns:cdr="http://schemas.openxmlformats.org/drawingml/2006/chartDrawing">
    <cdr:from>
      <cdr:x>0.46928</cdr:x>
      <cdr:y>0.82696</cdr:y>
    </cdr:from>
    <cdr:to>
      <cdr:x>0.51468</cdr:x>
      <cdr:y>0.91055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3249581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0.51193</cdr:x>
      <cdr:y>0.82696</cdr:y>
    </cdr:from>
    <cdr:to>
      <cdr:x>0.55732</cdr:x>
      <cdr:y>0.91055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3544918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0.59308</cdr:x>
      <cdr:y>0.82696</cdr:y>
    </cdr:from>
    <cdr:to>
      <cdr:x>0.63847</cdr:x>
      <cdr:y>0.91055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4106856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11</a:t>
          </a:r>
        </a:p>
      </cdr:txBody>
    </cdr:sp>
  </cdr:relSizeAnchor>
  <cdr:relSizeAnchor xmlns:cdr="http://schemas.openxmlformats.org/drawingml/2006/chartDrawing">
    <cdr:from>
      <cdr:x>0.63847</cdr:x>
      <cdr:y>0.82696</cdr:y>
    </cdr:from>
    <cdr:to>
      <cdr:x>0.68386</cdr:x>
      <cdr:y>0.91055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4421167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9</a:t>
          </a:r>
        </a:p>
      </cdr:txBody>
    </cdr:sp>
  </cdr:relSizeAnchor>
  <cdr:relSizeAnchor xmlns:cdr="http://schemas.openxmlformats.org/drawingml/2006/chartDrawing">
    <cdr:from>
      <cdr:x>0.68386</cdr:x>
      <cdr:y>0.82696</cdr:y>
    </cdr:from>
    <cdr:to>
      <cdr:x>0.72926</cdr:x>
      <cdr:y>0.91055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4735478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7</a:t>
          </a:r>
        </a:p>
      </cdr:txBody>
    </cdr:sp>
  </cdr:relSizeAnchor>
  <cdr:relSizeAnchor xmlns:cdr="http://schemas.openxmlformats.org/drawingml/2006/chartDrawing">
    <cdr:from>
      <cdr:x>0.76364</cdr:x>
      <cdr:y>0.82696</cdr:y>
    </cdr:from>
    <cdr:to>
      <cdr:x>0.80904</cdr:x>
      <cdr:y>0.91055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5287929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11</a:t>
          </a:r>
        </a:p>
      </cdr:txBody>
    </cdr:sp>
  </cdr:relSizeAnchor>
  <cdr:relSizeAnchor xmlns:cdr="http://schemas.openxmlformats.org/drawingml/2006/chartDrawing">
    <cdr:from>
      <cdr:x>0.81591</cdr:x>
      <cdr:y>0.82696</cdr:y>
    </cdr:from>
    <cdr:to>
      <cdr:x>0.86131</cdr:x>
      <cdr:y>0.91055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5649881" y="2662371"/>
          <a:ext cx="31438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0.85305</cdr:x>
      <cdr:y>0.82696</cdr:y>
    </cdr:from>
    <cdr:to>
      <cdr:x>0.89845</cdr:x>
      <cdr:y>0.91055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5907064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9</a:t>
          </a:r>
        </a:p>
      </cdr:txBody>
    </cdr:sp>
  </cdr:relSizeAnchor>
  <cdr:relSizeAnchor xmlns:cdr="http://schemas.openxmlformats.org/drawingml/2006/chartDrawing">
    <cdr:from>
      <cdr:x>0.93834</cdr:x>
      <cdr:y>0.82696</cdr:y>
    </cdr:from>
    <cdr:to>
      <cdr:x>0.98373</cdr:x>
      <cdr:y>0.91055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6497669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9</a:t>
          </a:r>
        </a:p>
      </cdr:txBody>
    </cdr:sp>
  </cdr:relSizeAnchor>
  <cdr:relSizeAnchor xmlns:cdr="http://schemas.openxmlformats.org/drawingml/2006/chartDrawing">
    <cdr:from>
      <cdr:x>0.72926</cdr:x>
      <cdr:y>0.82696</cdr:y>
    </cdr:from>
    <cdr:to>
      <cdr:x>0.77465</cdr:x>
      <cdr:y>0.91055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5049858" y="2662371"/>
          <a:ext cx="314311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7</a:t>
          </a:r>
        </a:p>
      </cdr:txBody>
    </cdr:sp>
  </cdr:relSizeAnchor>
  <cdr:relSizeAnchor xmlns:cdr="http://schemas.openxmlformats.org/drawingml/2006/chartDrawing">
    <cdr:from>
      <cdr:x>0.54906</cdr:x>
      <cdr:y>0.82696</cdr:y>
    </cdr:from>
    <cdr:to>
      <cdr:x>0.59446</cdr:x>
      <cdr:y>0.91055</cdr:y>
    </cdr:to>
    <cdr:sp macro="" textlink="">
      <cdr:nvSpPr>
        <cdr:cNvPr id="20" name="TextBox 1"/>
        <cdr:cNvSpPr txBox="1"/>
      </cdr:nvSpPr>
      <cdr:spPr>
        <a:xfrm xmlns:a="http://schemas.openxmlformats.org/drawingml/2006/main">
          <a:off x="3802032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10</a:t>
          </a:r>
        </a:p>
      </cdr:txBody>
    </cdr:sp>
  </cdr:relSizeAnchor>
  <cdr:relSizeAnchor xmlns:cdr="http://schemas.openxmlformats.org/drawingml/2006/chartDrawing">
    <cdr:from>
      <cdr:x>0.89867</cdr:x>
      <cdr:y>0.82696</cdr:y>
    </cdr:from>
    <cdr:to>
      <cdr:x>0.94407</cdr:x>
      <cdr:y>0.91055</cdr:y>
    </cdr:to>
    <cdr:sp macro="" textlink="">
      <cdr:nvSpPr>
        <cdr:cNvPr id="21" name="TextBox 1"/>
        <cdr:cNvSpPr txBox="1"/>
      </cdr:nvSpPr>
      <cdr:spPr>
        <a:xfrm xmlns:a="http://schemas.openxmlformats.org/drawingml/2006/main">
          <a:off x="6222968" y="2662371"/>
          <a:ext cx="314380" cy="269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7</a:t>
          </a:r>
        </a:p>
      </cdr:txBody>
    </cdr:sp>
  </cdr:relSizeAnchor>
  <cdr:relSizeAnchor xmlns:cdr="http://schemas.openxmlformats.org/drawingml/2006/chartDrawing">
    <cdr:from>
      <cdr:x>0.01513</cdr:x>
      <cdr:y>0.81657</cdr:y>
    </cdr:from>
    <cdr:to>
      <cdr:x>0.97662</cdr:x>
      <cdr:y>0.81657</cdr:y>
    </cdr:to>
    <cdr:cxnSp macro="">
      <cdr:nvCxnSpPr>
        <cdr:cNvPr id="22" name="Straight Connector 21"/>
        <cdr:cNvCxnSpPr/>
      </cdr:nvCxnSpPr>
      <cdr:spPr>
        <a:xfrm xmlns:a="http://schemas.openxmlformats.org/drawingml/2006/main">
          <a:off x="104776" y="2628901"/>
          <a:ext cx="6657975" cy="0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0.01146</cdr:x>
      <cdr:y>0.80276</cdr:y>
    </cdr:from>
    <cdr:to>
      <cdr:x>0.12976</cdr:x>
      <cdr:y>0.89398</cdr:y>
    </cdr:to>
    <cdr:sp macro="" textlink="">
      <cdr:nvSpPr>
        <cdr:cNvPr id="27" name="TextBox 1"/>
        <cdr:cNvSpPr txBox="1"/>
      </cdr:nvSpPr>
      <cdr:spPr>
        <a:xfrm xmlns:a="http://schemas.openxmlformats.org/drawingml/2006/main">
          <a:off x="79375" y="2584450"/>
          <a:ext cx="81915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baseline="0"/>
            <a:t># edges in MQG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0.18869</cdr:x>
      <cdr:y>0.05743</cdr:y>
    </cdr:from>
    <cdr:to>
      <cdr:x>0.28189</cdr:x>
      <cdr:y>0.14865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76338" y="161925"/>
          <a:ext cx="581025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baseline="0"/>
            <a:t>840</a:t>
          </a:r>
        </a:p>
      </cdr:txBody>
    </cdr:sp>
  </cdr:relSizeAnchor>
  <cdr:relSizeAnchor xmlns:cdr="http://schemas.openxmlformats.org/drawingml/2006/chartDrawing">
    <cdr:from>
      <cdr:x>0.11994</cdr:x>
      <cdr:y>0.83108</cdr:y>
    </cdr:from>
    <cdr:to>
      <cdr:x>0.18411</cdr:x>
      <cdr:y>0.9223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851" y="2675621"/>
          <a:ext cx="415629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aseline="0"/>
            <a:t>12</a:t>
          </a:r>
        </a:p>
      </cdr:txBody>
    </cdr:sp>
  </cdr:relSizeAnchor>
  <cdr:relSizeAnchor xmlns:cdr="http://schemas.openxmlformats.org/drawingml/2006/chartDrawing">
    <cdr:from>
      <cdr:x>0.16119</cdr:x>
      <cdr:y>0.83108</cdr:y>
    </cdr:from>
    <cdr:to>
      <cdr:x>0.2162</cdr:x>
      <cdr:y>0.92229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44027" y="2675621"/>
          <a:ext cx="35630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13</a:t>
          </a:r>
        </a:p>
      </cdr:txBody>
    </cdr:sp>
  </cdr:relSizeAnchor>
  <cdr:relSizeAnchor xmlns:cdr="http://schemas.openxmlformats.org/drawingml/2006/chartDrawing">
    <cdr:from>
      <cdr:x>0.20244</cdr:x>
      <cdr:y>0.83108</cdr:y>
    </cdr:from>
    <cdr:to>
      <cdr:x>0.25287</cdr:x>
      <cdr:y>0.92229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311204" y="2675621"/>
          <a:ext cx="326635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18</a:t>
          </a:r>
        </a:p>
      </cdr:txBody>
    </cdr:sp>
  </cdr:relSizeAnchor>
  <cdr:relSizeAnchor xmlns:cdr="http://schemas.openxmlformats.org/drawingml/2006/chartDrawing">
    <cdr:from>
      <cdr:x>0.24803</cdr:x>
      <cdr:y>0.83108</cdr:y>
    </cdr:from>
    <cdr:to>
      <cdr:x>0.29845</cdr:x>
      <cdr:y>0.92229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606490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10</a:t>
          </a:r>
        </a:p>
      </cdr:txBody>
    </cdr:sp>
  </cdr:relSizeAnchor>
  <cdr:relSizeAnchor xmlns:cdr="http://schemas.openxmlformats.org/drawingml/2006/chartDrawing">
    <cdr:from>
      <cdr:x>0.29845</cdr:x>
      <cdr:y>0.83108</cdr:y>
    </cdr:from>
    <cdr:to>
      <cdr:x>0.34887</cdr:x>
      <cdr:y>0.9223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933060" y="2675621"/>
          <a:ext cx="326571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0.33359</cdr:x>
      <cdr:y>0.83108</cdr:y>
    </cdr:from>
    <cdr:to>
      <cdr:x>0.38401</cdr:x>
      <cdr:y>0.9223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2160662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10</a:t>
          </a:r>
        </a:p>
      </cdr:txBody>
    </cdr:sp>
  </cdr:relSizeAnchor>
  <cdr:relSizeAnchor xmlns:cdr="http://schemas.openxmlformats.org/drawingml/2006/chartDrawing">
    <cdr:from>
      <cdr:x>0.37942</cdr:x>
      <cdr:y>0.83108</cdr:y>
    </cdr:from>
    <cdr:to>
      <cdr:x>0.42984</cdr:x>
      <cdr:y>0.92229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2457503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0.41609</cdr:x>
      <cdr:y>0.83108</cdr:y>
    </cdr:from>
    <cdr:to>
      <cdr:x>0.46651</cdr:x>
      <cdr:y>0.92229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2695015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12</a:t>
          </a:r>
        </a:p>
      </cdr:txBody>
    </cdr:sp>
  </cdr:relSizeAnchor>
  <cdr:relSizeAnchor xmlns:cdr="http://schemas.openxmlformats.org/drawingml/2006/chartDrawing">
    <cdr:from>
      <cdr:x>0.46193</cdr:x>
      <cdr:y>0.83108</cdr:y>
    </cdr:from>
    <cdr:to>
      <cdr:x>0.51235</cdr:x>
      <cdr:y>0.92229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991920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0.50754</cdr:x>
      <cdr:y>0.83108</cdr:y>
    </cdr:from>
    <cdr:to>
      <cdr:x>0.55796</cdr:x>
      <cdr:y>0.92229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3287351" y="2675621"/>
          <a:ext cx="326571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0.59027</cdr:x>
      <cdr:y>0.83108</cdr:y>
    </cdr:from>
    <cdr:to>
      <cdr:x>0.64069</cdr:x>
      <cdr:y>0.92229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3823178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11</a:t>
          </a:r>
        </a:p>
      </cdr:txBody>
    </cdr:sp>
  </cdr:relSizeAnchor>
  <cdr:relSizeAnchor xmlns:cdr="http://schemas.openxmlformats.org/drawingml/2006/chartDrawing">
    <cdr:from>
      <cdr:x>0.63458</cdr:x>
      <cdr:y>0.83108</cdr:y>
    </cdr:from>
    <cdr:to>
      <cdr:x>0.685</cdr:x>
      <cdr:y>0.9223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4110174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9</a:t>
          </a:r>
        </a:p>
      </cdr:txBody>
    </cdr:sp>
  </cdr:relSizeAnchor>
  <cdr:relSizeAnchor xmlns:cdr="http://schemas.openxmlformats.org/drawingml/2006/chartDrawing">
    <cdr:from>
      <cdr:x>0.68042</cdr:x>
      <cdr:y>0.83108</cdr:y>
    </cdr:from>
    <cdr:to>
      <cdr:x>0.73084</cdr:x>
      <cdr:y>0.9223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4407080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7</a:t>
          </a:r>
        </a:p>
      </cdr:txBody>
    </cdr:sp>
  </cdr:relSizeAnchor>
  <cdr:relSizeAnchor xmlns:cdr="http://schemas.openxmlformats.org/drawingml/2006/chartDrawing">
    <cdr:from>
      <cdr:x>0.76445</cdr:x>
      <cdr:y>0.83108</cdr:y>
    </cdr:from>
    <cdr:to>
      <cdr:x>0.81487</cdr:x>
      <cdr:y>0.9223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4951342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11</a:t>
          </a:r>
        </a:p>
      </cdr:txBody>
    </cdr:sp>
  </cdr:relSizeAnchor>
  <cdr:relSizeAnchor xmlns:cdr="http://schemas.openxmlformats.org/drawingml/2006/chartDrawing">
    <cdr:from>
      <cdr:x>0.81029</cdr:x>
      <cdr:y>0.83108</cdr:y>
    </cdr:from>
    <cdr:to>
      <cdr:x>0.86071</cdr:x>
      <cdr:y>0.92229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5248248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8</a:t>
          </a:r>
        </a:p>
      </cdr:txBody>
    </cdr:sp>
  </cdr:relSizeAnchor>
  <cdr:relSizeAnchor xmlns:cdr="http://schemas.openxmlformats.org/drawingml/2006/chartDrawing">
    <cdr:from>
      <cdr:x>0.85307</cdr:x>
      <cdr:y>0.83108</cdr:y>
    </cdr:from>
    <cdr:to>
      <cdr:x>0.90349</cdr:x>
      <cdr:y>0.9223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5525334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9</a:t>
          </a:r>
        </a:p>
      </cdr:txBody>
    </cdr:sp>
  </cdr:relSizeAnchor>
  <cdr:relSizeAnchor xmlns:cdr="http://schemas.openxmlformats.org/drawingml/2006/chartDrawing">
    <cdr:from>
      <cdr:x>0.88974</cdr:x>
      <cdr:y>0.83108</cdr:y>
    </cdr:from>
    <cdr:to>
      <cdr:x>0.94016</cdr:x>
      <cdr:y>0.9223</cdr:y>
    </cdr:to>
    <cdr:sp macro="" textlink="">
      <cdr:nvSpPr>
        <cdr:cNvPr id="20" name="TextBox 1"/>
        <cdr:cNvSpPr txBox="1"/>
      </cdr:nvSpPr>
      <cdr:spPr>
        <a:xfrm xmlns:a="http://schemas.openxmlformats.org/drawingml/2006/main">
          <a:off x="5762845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7</a:t>
          </a:r>
        </a:p>
      </cdr:txBody>
    </cdr:sp>
  </cdr:relSizeAnchor>
  <cdr:relSizeAnchor xmlns:cdr="http://schemas.openxmlformats.org/drawingml/2006/chartDrawing">
    <cdr:from>
      <cdr:x>0.93405</cdr:x>
      <cdr:y>0.83108</cdr:y>
    </cdr:from>
    <cdr:to>
      <cdr:x>0.98447</cdr:x>
      <cdr:y>0.9223</cdr:y>
    </cdr:to>
    <cdr:sp macro="" textlink="">
      <cdr:nvSpPr>
        <cdr:cNvPr id="21" name="TextBox 1"/>
        <cdr:cNvSpPr txBox="1"/>
      </cdr:nvSpPr>
      <cdr:spPr>
        <a:xfrm xmlns:a="http://schemas.openxmlformats.org/drawingml/2006/main">
          <a:off x="6049841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9</a:t>
          </a:r>
        </a:p>
      </cdr:txBody>
    </cdr:sp>
  </cdr:relSizeAnchor>
  <cdr:relSizeAnchor xmlns:cdr="http://schemas.openxmlformats.org/drawingml/2006/chartDrawing">
    <cdr:from>
      <cdr:x>0.72625</cdr:x>
      <cdr:y>0.83108</cdr:y>
    </cdr:from>
    <cdr:to>
      <cdr:x>0.77667</cdr:x>
      <cdr:y>0.9223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4703921" y="2675621"/>
          <a:ext cx="32657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7</a:t>
          </a:r>
        </a:p>
      </cdr:txBody>
    </cdr:sp>
  </cdr:relSizeAnchor>
  <cdr:relSizeAnchor xmlns:cdr="http://schemas.openxmlformats.org/drawingml/2006/chartDrawing">
    <cdr:from>
      <cdr:x>0.54749</cdr:x>
      <cdr:y>0.83108</cdr:y>
    </cdr:from>
    <cdr:to>
      <cdr:x>0.59791</cdr:x>
      <cdr:y>0.92229</cdr:y>
    </cdr:to>
    <cdr:sp macro="" textlink="">
      <cdr:nvSpPr>
        <cdr:cNvPr id="23" name="TextBox 1"/>
        <cdr:cNvSpPr txBox="1"/>
      </cdr:nvSpPr>
      <cdr:spPr>
        <a:xfrm xmlns:a="http://schemas.openxmlformats.org/drawingml/2006/main">
          <a:off x="3546092" y="2675621"/>
          <a:ext cx="326570" cy="2936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aseline="0"/>
            <a:t>10</a:t>
          </a:r>
        </a:p>
      </cdr:txBody>
    </cdr:sp>
  </cdr:relSizeAnchor>
  <cdr:relSizeAnchor xmlns:cdr="http://schemas.openxmlformats.org/drawingml/2006/chartDrawing">
    <cdr:from>
      <cdr:x>0.00441</cdr:x>
      <cdr:y>0.80572</cdr:y>
    </cdr:from>
    <cdr:to>
      <cdr:x>0.13088</cdr:x>
      <cdr:y>0.89694</cdr:y>
    </cdr:to>
    <cdr:sp macro="" textlink="">
      <cdr:nvSpPr>
        <cdr:cNvPr id="24" name="TextBox 1"/>
        <cdr:cNvSpPr txBox="1"/>
      </cdr:nvSpPr>
      <cdr:spPr>
        <a:xfrm xmlns:a="http://schemas.openxmlformats.org/drawingml/2006/main">
          <a:off x="28575" y="2593975"/>
          <a:ext cx="819150" cy="293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baseline="0"/>
            <a:t># edges in MQG</a:t>
          </a:r>
        </a:p>
      </cdr:txBody>
    </cdr:sp>
  </cdr:relSizeAnchor>
  <cdr:relSizeAnchor xmlns:cdr="http://schemas.openxmlformats.org/drawingml/2006/chartDrawing">
    <cdr:from>
      <cdr:x>0.02059</cdr:x>
      <cdr:y>0.81361</cdr:y>
    </cdr:from>
    <cdr:to>
      <cdr:x>0.975</cdr:x>
      <cdr:y>0.81361</cdr:y>
    </cdr:to>
    <cdr:cxnSp macro="">
      <cdr:nvCxnSpPr>
        <cdr:cNvPr id="25" name="Straight Connector 24"/>
        <cdr:cNvCxnSpPr/>
      </cdr:nvCxnSpPr>
      <cdr:spPr>
        <a:xfrm xmlns:a="http://schemas.openxmlformats.org/drawingml/2006/main">
          <a:off x="133350" y="2619375"/>
          <a:ext cx="6181725" cy="1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6E2A8C-284D-4118-93DA-E52B6DA05499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E53E44-D658-4EA1-AB94-903C72F430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7487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14975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22462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29949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37437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4924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412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59900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720725"/>
            <a:ext cx="25463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53E44-D658-4EA1-AB94-903C72F430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75"/>
            <a:ext cx="18186876" cy="6487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1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7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7" y="1212098"/>
            <a:ext cx="4814173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12098"/>
            <a:ext cx="14085914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19449529"/>
            <a:ext cx="18186876" cy="601141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12828566"/>
            <a:ext cx="18186876" cy="662096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4391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782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17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56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95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34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73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129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7" y="7062368"/>
            <a:ext cx="9450043" cy="19975002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6" y="7062368"/>
            <a:ext cx="9450043" cy="19975002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6775107"/>
            <a:ext cx="9453759" cy="282354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912" indent="0">
              <a:buNone/>
              <a:defRPr sz="4500" b="1"/>
            </a:lvl2pPr>
            <a:lvl3pPr marL="2087824" indent="0">
              <a:buNone/>
              <a:defRPr sz="4100" b="1"/>
            </a:lvl3pPr>
            <a:lvl4pPr marL="3131736" indent="0">
              <a:buNone/>
              <a:defRPr sz="3600" b="1"/>
            </a:lvl4pPr>
            <a:lvl5pPr marL="4175648" indent="0">
              <a:buNone/>
              <a:defRPr sz="3600" b="1"/>
            </a:lvl5pPr>
            <a:lvl6pPr marL="5219560" indent="0">
              <a:buNone/>
              <a:defRPr sz="3600" b="1"/>
            </a:lvl6pPr>
            <a:lvl7pPr marL="6263472" indent="0">
              <a:buNone/>
              <a:defRPr sz="3600" b="1"/>
            </a:lvl7pPr>
            <a:lvl8pPr marL="7307384" indent="0">
              <a:buNone/>
              <a:defRPr sz="3600" b="1"/>
            </a:lvl8pPr>
            <a:lvl9pPr marL="8351296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9598649"/>
            <a:ext cx="9453759" cy="17438717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6775107"/>
            <a:ext cx="9457473" cy="282354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912" indent="0">
              <a:buNone/>
              <a:defRPr sz="4500" b="1"/>
            </a:lvl2pPr>
            <a:lvl3pPr marL="2087824" indent="0">
              <a:buNone/>
              <a:defRPr sz="4100" b="1"/>
            </a:lvl3pPr>
            <a:lvl4pPr marL="3131736" indent="0">
              <a:buNone/>
              <a:defRPr sz="3600" b="1"/>
            </a:lvl4pPr>
            <a:lvl5pPr marL="4175648" indent="0">
              <a:buNone/>
              <a:defRPr sz="3600" b="1"/>
            </a:lvl5pPr>
            <a:lvl6pPr marL="5219560" indent="0">
              <a:buNone/>
              <a:defRPr sz="3600" b="1"/>
            </a:lvl6pPr>
            <a:lvl7pPr marL="6263472" indent="0">
              <a:buNone/>
              <a:defRPr sz="3600" b="1"/>
            </a:lvl7pPr>
            <a:lvl8pPr marL="7307384" indent="0">
              <a:buNone/>
              <a:defRPr sz="3600" b="1"/>
            </a:lvl8pPr>
            <a:lvl9pPr marL="8351296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9598649"/>
            <a:ext cx="9457473" cy="17438717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0" y="1205091"/>
            <a:ext cx="11961140" cy="25832280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3200"/>
            </a:lvl1pPr>
            <a:lvl2pPr marL="1043912" indent="0">
              <a:buNone/>
              <a:defRPr sz="2700"/>
            </a:lvl2pPr>
            <a:lvl3pPr marL="2087824" indent="0">
              <a:buNone/>
              <a:defRPr sz="2300"/>
            </a:lvl3pPr>
            <a:lvl4pPr marL="3131736" indent="0">
              <a:buNone/>
              <a:defRPr sz="2100"/>
            </a:lvl4pPr>
            <a:lvl5pPr marL="4175648" indent="0">
              <a:buNone/>
              <a:defRPr sz="2100"/>
            </a:lvl5pPr>
            <a:lvl6pPr marL="5219560" indent="0">
              <a:buNone/>
              <a:defRPr sz="2100"/>
            </a:lvl6pPr>
            <a:lvl7pPr marL="6263472" indent="0">
              <a:buNone/>
              <a:defRPr sz="2100"/>
            </a:lvl7pPr>
            <a:lvl8pPr marL="7307384" indent="0">
              <a:buNone/>
              <a:defRPr sz="2100"/>
            </a:lvl8pPr>
            <a:lvl9pPr marL="835129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21187092"/>
            <a:ext cx="12837795" cy="2501256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/>
          <a:lstStyle>
            <a:lvl1pPr marL="0" indent="0">
              <a:buNone/>
              <a:defRPr sz="7300"/>
            </a:lvl1pPr>
            <a:lvl2pPr marL="1043912" indent="0">
              <a:buNone/>
              <a:defRPr sz="6400"/>
            </a:lvl2pPr>
            <a:lvl3pPr marL="2087824" indent="0">
              <a:buNone/>
              <a:defRPr sz="5400"/>
            </a:lvl3pPr>
            <a:lvl4pPr marL="3131736" indent="0">
              <a:buNone/>
              <a:defRPr sz="4500"/>
            </a:lvl4pPr>
            <a:lvl5pPr marL="4175648" indent="0">
              <a:buNone/>
              <a:defRPr sz="4500"/>
            </a:lvl5pPr>
            <a:lvl6pPr marL="5219560" indent="0">
              <a:buNone/>
              <a:defRPr sz="4500"/>
            </a:lvl6pPr>
            <a:lvl7pPr marL="6263472" indent="0">
              <a:buNone/>
              <a:defRPr sz="4500"/>
            </a:lvl7pPr>
            <a:lvl8pPr marL="7307384" indent="0">
              <a:buNone/>
              <a:defRPr sz="4500"/>
            </a:lvl8pPr>
            <a:lvl9pPr marL="8351296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3200"/>
            </a:lvl1pPr>
            <a:lvl2pPr marL="1043912" indent="0">
              <a:buNone/>
              <a:defRPr sz="2700"/>
            </a:lvl2pPr>
            <a:lvl3pPr marL="2087824" indent="0">
              <a:buNone/>
              <a:defRPr sz="2300"/>
            </a:lvl3pPr>
            <a:lvl4pPr marL="3131736" indent="0">
              <a:buNone/>
              <a:defRPr sz="2100"/>
            </a:lvl4pPr>
            <a:lvl5pPr marL="4175648" indent="0">
              <a:buNone/>
              <a:defRPr sz="2100"/>
            </a:lvl5pPr>
            <a:lvl6pPr marL="5219560" indent="0">
              <a:buNone/>
              <a:defRPr sz="2100"/>
            </a:lvl6pPr>
            <a:lvl7pPr marL="6263472" indent="0">
              <a:buNone/>
              <a:defRPr sz="2100"/>
            </a:lvl7pPr>
            <a:lvl8pPr marL="7307384" indent="0">
              <a:buNone/>
              <a:defRPr sz="2100"/>
            </a:lvl8pPr>
            <a:lvl9pPr marL="835129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7" y="1212096"/>
            <a:ext cx="19256693" cy="5044546"/>
          </a:xfrm>
          <a:prstGeom prst="rect">
            <a:avLst/>
          </a:prstGeom>
        </p:spPr>
        <p:txBody>
          <a:bodyPr vert="horz" lIns="295188" tIns="147594" rIns="295188" bIns="1475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7" y="7062368"/>
            <a:ext cx="19256693" cy="19975002"/>
          </a:xfrm>
          <a:prstGeom prst="rect">
            <a:avLst/>
          </a:prstGeom>
        </p:spPr>
        <p:txBody>
          <a:bodyPr vert="horz" lIns="295188" tIns="147594" rIns="295188" bIns="1475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7" y="28053282"/>
            <a:ext cx="4992476" cy="1611452"/>
          </a:xfrm>
          <a:prstGeom prst="rect">
            <a:avLst/>
          </a:prstGeom>
        </p:spPr>
        <p:txBody>
          <a:bodyPr vert="horz" lIns="295188" tIns="147594" rIns="295188" bIns="14759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E96E-D9C6-418B-A40B-86D4B45544EE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2" y="28053282"/>
            <a:ext cx="6775503" cy="1611452"/>
          </a:xfrm>
          <a:prstGeom prst="rect">
            <a:avLst/>
          </a:prstGeom>
        </p:spPr>
        <p:txBody>
          <a:bodyPr vert="horz" lIns="295188" tIns="147594" rIns="295188" bIns="14759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4" y="28053282"/>
            <a:ext cx="4992476" cy="1611452"/>
          </a:xfrm>
          <a:prstGeom prst="rect">
            <a:avLst/>
          </a:prstGeom>
        </p:spPr>
        <p:txBody>
          <a:bodyPr vert="horz" lIns="295188" tIns="147594" rIns="295188" bIns="14759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82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34" indent="-782934" algn="l" defTabSz="208782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6357" indent="-652445" algn="l" defTabSz="208782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9780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53692" indent="-521956" algn="l" defTabSz="2087824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97604" indent="-521956" algn="l" defTabSz="2087824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1516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5427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829340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3251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912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7824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1736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5648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9560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3472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7384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1296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jpeg"/><Relationship Id="rId23" Type="http://schemas.openxmlformats.org/officeDocument/2006/relationships/image" Target="../media/image19.jpe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chart" Target="../charts/chart2.xml"/><Relationship Id="rId28" Type="http://schemas.openxmlformats.org/officeDocument/2006/relationships/chart" Target="../charts/chart3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2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hyperlink" Target="http://idir.uta.edu/gqbe" TargetMode="External"/><Relationship Id="rId17" Type="http://schemas.openxmlformats.org/officeDocument/2006/relationships/image" Target="../media/image14.jpeg"/><Relationship Id="rId18" Type="http://schemas.openxmlformats.org/officeDocument/2006/relationships/chart" Target="../charts/chart1.xml"/><Relationship Id="rId1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em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008" y="28621038"/>
            <a:ext cx="533400" cy="533400"/>
          </a:xfrm>
          <a:prstGeom prst="rect">
            <a:avLst/>
          </a:prstGeom>
        </p:spPr>
      </p:pic>
      <p:pic>
        <p:nvPicPr>
          <p:cNvPr id="8" name="Picture 7" descr="icd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685" y="27687961"/>
            <a:ext cx="457200" cy="457200"/>
          </a:xfrm>
          <a:prstGeom prst="rect">
            <a:avLst/>
          </a:prstGeom>
        </p:spPr>
      </p:pic>
      <p:pic>
        <p:nvPicPr>
          <p:cNvPr id="6" name="Picture 5" descr="tkd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685" y="27059685"/>
            <a:ext cx="457200" cy="457200"/>
          </a:xfrm>
          <a:prstGeom prst="rect">
            <a:avLst/>
          </a:prstGeom>
        </p:spPr>
      </p:pic>
      <p:pic>
        <p:nvPicPr>
          <p:cNvPr id="47" name="Picture 46" descr="simple_archite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" y="9190037"/>
            <a:ext cx="6590763" cy="3657600"/>
          </a:xfrm>
          <a:prstGeom prst="rect">
            <a:avLst/>
          </a:prstGeom>
        </p:spPr>
      </p:pic>
      <p:pic>
        <p:nvPicPr>
          <p:cNvPr id="46" name="Picture 45" descr="ergrap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" y="3017837"/>
            <a:ext cx="5441555" cy="4953000"/>
          </a:xfrm>
          <a:prstGeom prst="rect">
            <a:avLst/>
          </a:prstGeom>
        </p:spPr>
      </p:pic>
      <p:pic>
        <p:nvPicPr>
          <p:cNvPr id="3075" name="Picture 3" descr="C:\Users\nandish\Project\svnCode\GQBE\writeup\figures\ppt\latticeEvalStage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62" y="15119439"/>
            <a:ext cx="4572000" cy="26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nandish\Project\svnCode\GQBE\writeup\figures\ppt\latticeEvalStage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2" y="14143037"/>
            <a:ext cx="3886200" cy="29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nandish\Project\svnCode\GQBE\writeup\figures\ppt\onlyLatti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2" y="13631132"/>
            <a:ext cx="3446898" cy="27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nandish\Project\svnCode\GQBE\writeup\figures\ppt\multiTupleCom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931" y="8580436"/>
            <a:ext cx="3389831" cy="28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nandish\Project\svnCode\GQBE\writeup\figures\ppt\multiTupleQ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085" y="8561761"/>
            <a:ext cx="2514600" cy="21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nandish\Project\svnCode\GQBE\writeup\figures\ppt\multiTupleQ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62" y="10790237"/>
            <a:ext cx="2238014" cy="201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andish\Project\svnCode\GQBE\writeup\figures\ppt\latticeEvalStage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158" y="16276637"/>
            <a:ext cx="4437004" cy="25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nandish\Project\svnCode\GQBE\writeup\figures\ppt\latticeEvalStage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562" y="13762037"/>
            <a:ext cx="4248237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553999" y="2408237"/>
            <a:ext cx="8039406" cy="6095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Usability Challenges</a:t>
            </a:r>
          </a:p>
        </p:txBody>
      </p:sp>
      <p:sp>
        <p:nvSpPr>
          <p:cNvPr id="7" name="Text Placeholder 56"/>
          <p:cNvSpPr txBox="1">
            <a:spLocks/>
          </p:cNvSpPr>
          <p:nvPr/>
        </p:nvSpPr>
        <p:spPr>
          <a:xfrm>
            <a:off x="2404419" y="122237"/>
            <a:ext cx="16458125" cy="1087049"/>
          </a:xfrm>
          <a:prstGeom prst="rect">
            <a:avLst/>
          </a:prstGeom>
        </p:spPr>
        <p:txBody>
          <a:bodyPr lIns="43497" tIns="21748" rIns="43497" bIns="21748">
            <a:noAutofit/>
          </a:bodyPr>
          <a:lstStyle/>
          <a:p>
            <a:pPr algn="ctr"/>
            <a:r>
              <a:rPr lang="en-US" sz="5600" b="1" dirty="0"/>
              <a:t>Querying Knowledge Graphs by Example Entity </a:t>
            </a:r>
            <a:r>
              <a:rPr lang="en-US" sz="5600" b="1" dirty="0" smtClean="0"/>
              <a:t>Tuples</a:t>
            </a:r>
            <a:endParaRPr lang="en-US" sz="5600" b="1" dirty="0"/>
          </a:p>
        </p:txBody>
      </p:sp>
      <p:sp>
        <p:nvSpPr>
          <p:cNvPr id="10" name="Text Placeholder 55"/>
          <p:cNvSpPr txBox="1">
            <a:spLocks/>
          </p:cNvSpPr>
          <p:nvPr/>
        </p:nvSpPr>
        <p:spPr>
          <a:xfrm>
            <a:off x="156162" y="1112837"/>
            <a:ext cx="21044718" cy="1168025"/>
          </a:xfrm>
          <a:prstGeom prst="rect">
            <a:avLst/>
          </a:prstGeom>
          <a:ln>
            <a:noFill/>
          </a:ln>
        </p:spPr>
        <p:txBody>
          <a:bodyPr lIns="43497" tIns="21748" rIns="43497" bIns="21748">
            <a:noAutofit/>
          </a:bodyPr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000" dirty="0" err="1"/>
              <a:t>Nandish</a:t>
            </a:r>
            <a:r>
              <a:rPr lang="en-US" sz="3000" dirty="0"/>
              <a:t> </a:t>
            </a:r>
            <a:r>
              <a:rPr lang="en-US" sz="3000" dirty="0" err="1"/>
              <a:t>Jayaram</a:t>
            </a:r>
            <a:r>
              <a:rPr lang="en-US" sz="3000" baseline="30000" dirty="0"/>
              <a:t> 1+ </a:t>
            </a:r>
            <a:r>
              <a:rPr lang="en-US" sz="3000" dirty="0"/>
              <a:t>, </a:t>
            </a:r>
            <a:r>
              <a:rPr lang="en-US" sz="3000" dirty="0" err="1"/>
              <a:t>Arijit</a:t>
            </a:r>
            <a:r>
              <a:rPr lang="en-US" sz="3000" dirty="0"/>
              <a:t> Khan</a:t>
            </a:r>
            <a:r>
              <a:rPr lang="en-US" sz="3000" baseline="30000" dirty="0"/>
              <a:t> 2</a:t>
            </a:r>
            <a:r>
              <a:rPr lang="en-US" sz="3000" dirty="0"/>
              <a:t>*, </a:t>
            </a:r>
            <a:r>
              <a:rPr lang="en-US" sz="3000" dirty="0" err="1"/>
              <a:t>Chengkai</a:t>
            </a:r>
            <a:r>
              <a:rPr lang="en-US" sz="3000" dirty="0"/>
              <a:t> Li</a:t>
            </a:r>
            <a:r>
              <a:rPr lang="en-US" sz="3000" baseline="30000" dirty="0"/>
              <a:t> 1</a:t>
            </a:r>
            <a:r>
              <a:rPr lang="en-US" sz="3000" dirty="0"/>
              <a:t>, </a:t>
            </a:r>
            <a:r>
              <a:rPr lang="en-US" sz="3000" dirty="0" err="1"/>
              <a:t>Xifeng</a:t>
            </a:r>
            <a:r>
              <a:rPr lang="en-US" sz="3000" dirty="0"/>
              <a:t> Yan</a:t>
            </a:r>
            <a:r>
              <a:rPr lang="en-US" sz="3000" baseline="30000" dirty="0"/>
              <a:t> 2</a:t>
            </a:r>
            <a:r>
              <a:rPr lang="en-US" sz="3000" dirty="0"/>
              <a:t>, </a:t>
            </a:r>
            <a:r>
              <a:rPr lang="en-US" sz="3000" dirty="0" err="1"/>
              <a:t>Ramez</a:t>
            </a:r>
            <a:r>
              <a:rPr lang="en-US" sz="3000" dirty="0"/>
              <a:t> </a:t>
            </a:r>
            <a:r>
              <a:rPr lang="en-US" sz="3000" dirty="0" err="1"/>
              <a:t>Elmasri</a:t>
            </a:r>
            <a:r>
              <a:rPr lang="en-US" sz="3000" baseline="30000" dirty="0"/>
              <a:t> 1 </a:t>
            </a:r>
            <a:r>
              <a:rPr lang="en-US" sz="3000" dirty="0"/>
              <a:t>  </a:t>
            </a:r>
          </a:p>
          <a:p>
            <a:pPr marL="782934" indent="-782934" algn="ctr">
              <a:spcBef>
                <a:spcPct val="20000"/>
              </a:spcBef>
              <a:defRPr/>
            </a:pPr>
            <a:r>
              <a:rPr lang="en-US" sz="3000" dirty="0"/>
              <a:t>University of Texas at Arlington</a:t>
            </a:r>
            <a:r>
              <a:rPr lang="en-US" sz="3000" baseline="30000" dirty="0"/>
              <a:t>1</a:t>
            </a:r>
            <a:r>
              <a:rPr lang="en-US" sz="3000" dirty="0"/>
              <a:t>             	           University of California, Santa Barbara</a:t>
            </a:r>
            <a:r>
              <a:rPr lang="en-US" sz="3000" baseline="30000" dirty="0"/>
              <a:t>2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553999" y="4541837"/>
            <a:ext cx="8039406" cy="61413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4352353" y="18205183"/>
            <a:ext cx="4902551" cy="2341608"/>
          </a:xfrm>
          <a:prstGeom prst="rect">
            <a:avLst/>
          </a:prstGeom>
        </p:spPr>
        <p:txBody>
          <a:bodyPr lIns="43497" tIns="21748" rIns="43497" bIns="21748"/>
          <a:lstStyle/>
          <a:p>
            <a:pPr marL="782934" indent="-782934">
              <a:spcBef>
                <a:spcPct val="20000"/>
              </a:spcBef>
              <a:defRPr/>
            </a:pPr>
            <a:endParaRPr lang="en-US" sz="1500" dirty="0">
              <a:latin typeface="Calibri" pitchFamily="34" charset="0"/>
              <a:cs typeface="Calibri" pitchFamily="34" charset="0"/>
            </a:endParaRPr>
          </a:p>
          <a:p>
            <a:pPr marL="782934" indent="-782934">
              <a:spcBef>
                <a:spcPct val="20000"/>
              </a:spcBef>
              <a:defRPr/>
            </a:pPr>
            <a:endParaRPr lang="en-US" sz="1500" dirty="0">
              <a:latin typeface="Calibri" pitchFamily="34" charset="0"/>
              <a:cs typeface="Calibri" pitchFamily="34" charset="0"/>
            </a:endParaRPr>
          </a:p>
          <a:p>
            <a:pPr marL="782934" indent="-782934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5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 Placeholder 17"/>
          <p:cNvSpPr txBox="1">
            <a:spLocks/>
          </p:cNvSpPr>
          <p:nvPr/>
        </p:nvSpPr>
        <p:spPr>
          <a:xfrm>
            <a:off x="14583409" y="27097037"/>
            <a:ext cx="6630353" cy="2286000"/>
          </a:xfrm>
          <a:prstGeom prst="rect">
            <a:avLst/>
          </a:prstGeom>
        </p:spPr>
        <p:txBody>
          <a:bodyPr lIns="43497" tIns="21748" rIns="43497" bIns="21748"/>
          <a:lstStyle/>
          <a:p>
            <a:pPr algn="just"/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Jayaram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A. Khan, C. Li, X. Yan and R.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Elmasri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Querying knowledge graphs by example entity tuples,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TKDE 2015.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sz="2000" dirty="0"/>
              <a:t>  </a:t>
            </a:r>
            <a:r>
              <a:rPr lang="it-IT" sz="2000" dirty="0" smtClean="0"/>
              <a:t>    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Jayaram, M. Gupta, A. Khan, C. Li, X. Yan and R.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Elmasri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GQBE: Querying knowledge graphs by example entity tuples, ICDE 2014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         Demo URL: </a:t>
            </a:r>
            <a:r>
              <a:rPr lang="en-US" sz="2000" dirty="0">
                <a:latin typeface="Calibri" pitchFamily="34" charset="0"/>
                <a:cs typeface="Calibri" pitchFamily="34" charset="0"/>
                <a:hlinkClick r:id="rId16"/>
              </a:rPr>
              <a:t>http://idir.uta.edu/gqbe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 Placeholder 10"/>
          <p:cNvSpPr txBox="1">
            <a:spLocks/>
          </p:cNvSpPr>
          <p:nvPr/>
        </p:nvSpPr>
        <p:spPr>
          <a:xfrm>
            <a:off x="14584362" y="26395836"/>
            <a:ext cx="6630353" cy="625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Details and Demo</a:t>
            </a:r>
          </a:p>
        </p:txBody>
      </p:sp>
      <p:pic>
        <p:nvPicPr>
          <p:cNvPr id="1026" name="Picture 2" descr="C:\Users\nandish\Desktop\ucs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055" y="274637"/>
            <a:ext cx="1982915" cy="18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 Placeholder 7"/>
          <p:cNvSpPr txBox="1">
            <a:spLocks/>
          </p:cNvSpPr>
          <p:nvPr/>
        </p:nvSpPr>
        <p:spPr>
          <a:xfrm>
            <a:off x="6888162" y="12981361"/>
            <a:ext cx="14316969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Processing</a:t>
            </a:r>
          </a:p>
        </p:txBody>
      </p:sp>
      <p:graphicFrame>
        <p:nvGraphicFramePr>
          <p:cNvPr id="118" name="Chart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91786"/>
              </p:ext>
            </p:extLst>
          </p:nvPr>
        </p:nvGraphicFramePr>
        <p:xfrm>
          <a:off x="182562" y="26258837"/>
          <a:ext cx="7239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16562" y="3052855"/>
            <a:ext cx="8153399" cy="1336582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marL="353408" indent="-353408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Big and complex </a:t>
            </a:r>
            <a:r>
              <a:rPr lang="en-US" sz="2800" dirty="0" smtClean="0">
                <a:solidFill>
                  <a:schemeClr val="tx2"/>
                </a:solidFill>
              </a:rPr>
              <a:t>data: Lack </a:t>
            </a:r>
            <a:r>
              <a:rPr lang="en-US" sz="2800" dirty="0">
                <a:solidFill>
                  <a:schemeClr val="tx2"/>
                </a:solidFill>
              </a:rPr>
              <a:t>of </a:t>
            </a:r>
            <a:r>
              <a:rPr lang="en-US" sz="2800" dirty="0" smtClean="0">
                <a:solidFill>
                  <a:schemeClr val="tx2"/>
                </a:solidFill>
              </a:rPr>
              <a:t>schema,</a:t>
            </a:r>
            <a:r>
              <a:rPr lang="en-US" sz="2800" dirty="0">
                <a:solidFill>
                  <a:schemeClr val="tx2"/>
                </a:solidFill>
              </a:rPr>
              <a:t> c</a:t>
            </a:r>
            <a:r>
              <a:rPr lang="en-US" sz="2800" dirty="0" smtClean="0">
                <a:solidFill>
                  <a:schemeClr val="tx2"/>
                </a:solidFill>
              </a:rPr>
              <a:t>hallenging </a:t>
            </a:r>
            <a:r>
              <a:rPr lang="en-US" sz="2800" dirty="0">
                <a:solidFill>
                  <a:schemeClr val="tx2"/>
                </a:solidFill>
              </a:rPr>
              <a:t>to users </a:t>
            </a:r>
            <a:r>
              <a:rPr lang="en-US" sz="2800" dirty="0" smtClean="0">
                <a:solidFill>
                  <a:schemeClr val="tx2"/>
                </a:solidFill>
              </a:rPr>
              <a:t>and </a:t>
            </a:r>
            <a:r>
              <a:rPr lang="en-US" sz="2800" dirty="0">
                <a:solidFill>
                  <a:schemeClr val="tx2"/>
                </a:solidFill>
              </a:rPr>
              <a:t>developers.</a:t>
            </a:r>
          </a:p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 How to query the graph, and understand the results.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6562" y="5227637"/>
            <a:ext cx="8001000" cy="2629244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Query-by-example in relational databases [</a:t>
            </a:r>
            <a:r>
              <a:rPr lang="en-US" sz="2800" dirty="0" smtClean="0">
                <a:solidFill>
                  <a:schemeClr val="tx2"/>
                </a:solidFill>
              </a:rPr>
              <a:t>Zloof’75</a:t>
            </a:r>
            <a:r>
              <a:rPr lang="en-US" sz="2800" dirty="0">
                <a:solidFill>
                  <a:schemeClr val="tx2"/>
                </a:solidFill>
              </a:rPr>
              <a:t>].</a:t>
            </a:r>
          </a:p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Keyword search and keyword-based query formulation [Chang et al</a:t>
            </a:r>
            <a:r>
              <a:rPr lang="en-US" sz="2800" dirty="0" smtClean="0">
                <a:solidFill>
                  <a:schemeClr val="tx2"/>
                </a:solidFill>
              </a:rPr>
              <a:t>.’11</a:t>
            </a:r>
            <a:r>
              <a:rPr lang="en-US" sz="2800" dirty="0">
                <a:solidFill>
                  <a:schemeClr val="tx2"/>
                </a:solidFill>
              </a:rPr>
              <a:t>].</a:t>
            </a:r>
          </a:p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Set expansion [Wang et al</a:t>
            </a:r>
            <a:r>
              <a:rPr lang="en-US" sz="2800" dirty="0" smtClean="0">
                <a:solidFill>
                  <a:schemeClr val="tx2"/>
                </a:solidFill>
              </a:rPr>
              <a:t>.’07</a:t>
            </a:r>
            <a:r>
              <a:rPr lang="en-US" sz="2800" dirty="0">
                <a:solidFill>
                  <a:schemeClr val="tx2"/>
                </a:solidFill>
              </a:rPr>
              <a:t>]</a:t>
            </a:r>
            <a:r>
              <a:rPr lang="en-US" sz="2800" dirty="0" smtClean="0">
                <a:solidFill>
                  <a:schemeClr val="tx2"/>
                </a:solidFill>
              </a:rPr>
              <a:t>. XML </a:t>
            </a:r>
            <a:r>
              <a:rPr lang="en-US" sz="2800" dirty="0">
                <a:solidFill>
                  <a:schemeClr val="tx2"/>
                </a:solidFill>
              </a:rPr>
              <a:t>query relaxation [</a:t>
            </a:r>
            <a:r>
              <a:rPr lang="en-US" sz="2800" dirty="0" err="1">
                <a:solidFill>
                  <a:schemeClr val="tx2"/>
                </a:solidFill>
              </a:rPr>
              <a:t>Amer-Yahia</a:t>
            </a:r>
            <a:r>
              <a:rPr lang="en-US" sz="2800" dirty="0">
                <a:solidFill>
                  <a:schemeClr val="tx2"/>
                </a:solidFill>
              </a:rPr>
              <a:t> et al</a:t>
            </a:r>
            <a:r>
              <a:rPr lang="en-US" sz="2800" dirty="0" smtClean="0">
                <a:solidFill>
                  <a:schemeClr val="tx2"/>
                </a:solidFill>
              </a:rPr>
              <a:t>.’2005</a:t>
            </a:r>
            <a:r>
              <a:rPr lang="en-US" sz="2800" dirty="0">
                <a:solidFill>
                  <a:schemeClr val="tx2"/>
                </a:solidFill>
              </a:rPr>
              <a:t>].</a:t>
            </a:r>
          </a:p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Exemplar queries [</a:t>
            </a:r>
            <a:r>
              <a:rPr lang="en-US" sz="2800" dirty="0" err="1" smtClean="0">
                <a:solidFill>
                  <a:schemeClr val="tx2"/>
                </a:solidFill>
              </a:rPr>
              <a:t>Mottin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et al., 2014].</a:t>
            </a: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13806714" y="2408237"/>
            <a:ext cx="7412843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Interface</a:t>
            </a: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151024" y="18831424"/>
            <a:ext cx="21061916" cy="6456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6869485" y="7967287"/>
            <a:ext cx="7753723" cy="6131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Graph Discovery</a:t>
            </a:r>
          </a:p>
        </p:txBody>
      </p:sp>
      <p:pic>
        <p:nvPicPr>
          <p:cNvPr id="51" name="Picture 50" descr="C:\Users\nandish\Project\svnCode\GQBE\writeup\figures\ppt\neighborhoodGraph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4" y="8580437"/>
            <a:ext cx="449424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2" y="10714037"/>
            <a:ext cx="2590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 descr="C:\Users\nandish\Desktop\graph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62" y="11081844"/>
            <a:ext cx="2438400" cy="17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 Placeholder 7"/>
          <p:cNvSpPr txBox="1">
            <a:spLocks/>
          </p:cNvSpPr>
          <p:nvPr/>
        </p:nvSpPr>
        <p:spPr>
          <a:xfrm>
            <a:off x="152355" y="12981361"/>
            <a:ext cx="6507208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 Space Modeling</a:t>
            </a:r>
          </a:p>
        </p:txBody>
      </p:sp>
      <p:sp>
        <p:nvSpPr>
          <p:cNvPr id="74" name="Text Placeholder 7"/>
          <p:cNvSpPr txBox="1">
            <a:spLocks/>
          </p:cNvSpPr>
          <p:nvPr/>
        </p:nvSpPr>
        <p:spPr>
          <a:xfrm>
            <a:off x="14812962" y="7967287"/>
            <a:ext cx="6399978" cy="61314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</a:t>
            </a: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Query Graphs</a:t>
            </a:r>
          </a:p>
        </p:txBody>
      </p:sp>
      <p:pic>
        <p:nvPicPr>
          <p:cNvPr id="85" name="Picture 84" descr="F:\christoph\talks\nsf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362" y="29166610"/>
            <a:ext cx="1074720" cy="101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 descr="C:\Users\Chengkai\Desktop\HPLabs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219" y="29230637"/>
            <a:ext cx="1926524" cy="90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 descr="C:\Users\nandish\Project\svnCode\GQBE\writeup\figures\ppt\onlyMQGforLatticeV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2" y="13630834"/>
            <a:ext cx="2789333" cy="28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243347" y="16418421"/>
            <a:ext cx="6340016" cy="22966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497" tIns="21748" rIns="43497" bIns="21748" rtlCol="0" anchor="ctr"/>
          <a:lstStyle/>
          <a:p>
            <a:pPr algn="just"/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63" y="16429037"/>
            <a:ext cx="6324600" cy="2259912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Nodes (F) and (HL) are two minimal query trees.</a:t>
            </a:r>
          </a:p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Node (F) corresponds to the sub-graph that connects </a:t>
            </a:r>
            <a:r>
              <a:rPr lang="en-US" sz="2400" u="sng" dirty="0">
                <a:solidFill>
                  <a:schemeClr val="tx2"/>
                </a:solidFill>
              </a:rPr>
              <a:t>Jerry Yang </a:t>
            </a:r>
            <a:r>
              <a:rPr lang="en-US" sz="2400" dirty="0">
                <a:solidFill>
                  <a:schemeClr val="tx2"/>
                </a:solidFill>
              </a:rPr>
              <a:t>and </a:t>
            </a:r>
            <a:r>
              <a:rPr lang="en-US" sz="2400" u="sng" dirty="0">
                <a:solidFill>
                  <a:schemeClr val="tx2"/>
                </a:solidFill>
              </a:rPr>
              <a:t>Yahoo</a:t>
            </a:r>
            <a:r>
              <a:rPr lang="en-US" sz="2400" dirty="0">
                <a:solidFill>
                  <a:schemeClr val="tx2"/>
                </a:solidFill>
              </a:rPr>
              <a:t> through edge </a:t>
            </a:r>
            <a:r>
              <a:rPr lang="en-US" sz="2400" i="1" dirty="0">
                <a:solidFill>
                  <a:schemeClr val="tx2"/>
                </a:solidFill>
              </a:rPr>
              <a:t>founded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marL="271852" indent="-271852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Node (FGHLP) is the MQG, and it corresponds to the entire query graph on the left.</a:t>
            </a:r>
          </a:p>
        </p:txBody>
      </p:sp>
      <p:pic>
        <p:nvPicPr>
          <p:cNvPr id="3" name="Picture 2" descr="C:\Users\nandish\Project\svnCode\GQBE\writeup\figures\ppt\nscta-logo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911" y="29236096"/>
            <a:ext cx="842197" cy="8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8762" y="22505811"/>
            <a:ext cx="15087600" cy="742378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/>
                </a:solidFill>
              </a:rPr>
              <a:t>Ground truth based accuracy comparison of GQBE and NESS. </a:t>
            </a:r>
            <a:r>
              <a:rPr lang="en-US" sz="2200" b="1" dirty="0" smtClean="0">
                <a:solidFill>
                  <a:schemeClr val="tx2"/>
                </a:solidFill>
              </a:rPr>
              <a:t>Comparison </a:t>
            </a:r>
            <a:r>
              <a:rPr lang="en-US" sz="2200" b="1" dirty="0">
                <a:solidFill>
                  <a:schemeClr val="tx2"/>
                </a:solidFill>
              </a:rPr>
              <a:t>of GQBE, NESS and Exemplar </a:t>
            </a:r>
            <a:r>
              <a:rPr lang="en-US" sz="2200" b="1" dirty="0" smtClean="0">
                <a:solidFill>
                  <a:schemeClr val="tx2"/>
                </a:solidFill>
              </a:rPr>
              <a:t>Queries. The </a:t>
            </a:r>
            <a:r>
              <a:rPr lang="en-US" sz="2200" b="1" dirty="0">
                <a:solidFill>
                  <a:schemeClr val="tx2"/>
                </a:solidFill>
              </a:rPr>
              <a:t>measured parameters are precision-at-k, Mean Average Precision and normalized Discounted Cumulative Gain</a:t>
            </a:r>
            <a:r>
              <a:rPr lang="en-US" sz="2200" b="1" dirty="0" smtClean="0">
                <a:solidFill>
                  <a:schemeClr val="tx2"/>
                </a:solidFill>
              </a:rPr>
              <a:t>.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374562" y="24915551"/>
            <a:ext cx="8837445" cy="1419486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/>
                </a:solidFill>
              </a:rPr>
              <a:t>Pearson Correlation Coefficient (PCC) between GQBE and Amazon Mechanical Turk Workers, for </a:t>
            </a:r>
            <a:r>
              <a:rPr lang="en-US" sz="2200" b="1" i="1" dirty="0">
                <a:solidFill>
                  <a:schemeClr val="tx2"/>
                </a:solidFill>
              </a:rPr>
              <a:t>k</a:t>
            </a:r>
            <a:r>
              <a:rPr lang="en-US" sz="2200" b="1" dirty="0">
                <a:solidFill>
                  <a:schemeClr val="tx2"/>
                </a:solidFill>
              </a:rPr>
              <a:t>=30. </a:t>
            </a:r>
            <a:r>
              <a:rPr lang="en-US" sz="2200" b="1" dirty="0" err="1">
                <a:solidFill>
                  <a:schemeClr val="tx2"/>
                </a:solidFill>
              </a:rPr>
              <a:t>MTurk</a:t>
            </a:r>
            <a:r>
              <a:rPr lang="en-US" sz="2200" b="1" dirty="0">
                <a:solidFill>
                  <a:schemeClr val="tx2"/>
                </a:solidFill>
              </a:rPr>
              <a:t> workers were presented with answer pairs and asked for their preference between the two answers in each pair. 20000 such opinions collected.</a:t>
            </a:r>
            <a:endParaRPr lang="en-US" sz="2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15962" y="29321366"/>
            <a:ext cx="6629400" cy="403823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Query processing times of GQBE, NESS and Baseline.</a:t>
            </a:r>
            <a:endParaRPr lang="en-US" sz="2200" b="1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7040562" y="11933237"/>
            <a:ext cx="3200400" cy="914400"/>
          </a:xfrm>
          <a:prstGeom prst="wedgeRoundRectCallout">
            <a:avLst>
              <a:gd name="adj1" fmla="val 69652"/>
              <a:gd name="adj2" fmla="val 2623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Obtain neighborhood </a:t>
            </a:r>
            <a:r>
              <a:rPr lang="en-US" sz="2400" dirty="0" smtClean="0">
                <a:solidFill>
                  <a:schemeClr val="tx2"/>
                </a:solidFill>
              </a:rPr>
              <a:t>graph.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8" name="Rounded Rectangular Callout 97"/>
          <p:cNvSpPr/>
          <p:nvPr/>
        </p:nvSpPr>
        <p:spPr>
          <a:xfrm>
            <a:off x="11155362" y="8693989"/>
            <a:ext cx="3429000" cy="2020048"/>
          </a:xfrm>
          <a:prstGeom prst="wedgeRoundRectCallout">
            <a:avLst>
              <a:gd name="adj1" fmla="val -306"/>
              <a:gd name="adj2" fmla="val 71155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Weight edges using heuristics and use a greedy approach to obtain a smaller connected MQG.</a:t>
            </a:r>
          </a:p>
        </p:txBody>
      </p:sp>
      <p:sp>
        <p:nvSpPr>
          <p:cNvPr id="101" name="Rounded Rectangular Callout 100"/>
          <p:cNvSpPr/>
          <p:nvPr/>
        </p:nvSpPr>
        <p:spPr>
          <a:xfrm>
            <a:off x="15041562" y="15209837"/>
            <a:ext cx="2590800" cy="1196437"/>
          </a:xfrm>
          <a:prstGeom prst="wedgeRoundRectCallout">
            <a:avLst>
              <a:gd name="adj1" fmla="val 48398"/>
              <a:gd name="adj2" fmla="val 78417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All the super-graphs of a null node are pruned.</a:t>
            </a:r>
          </a:p>
        </p:txBody>
      </p:sp>
      <p:sp>
        <p:nvSpPr>
          <p:cNvPr id="102" name="Rounded Rectangular Callout 101"/>
          <p:cNvSpPr/>
          <p:nvPr/>
        </p:nvSpPr>
        <p:spPr>
          <a:xfrm>
            <a:off x="11307762" y="17800637"/>
            <a:ext cx="4648200" cy="875552"/>
          </a:xfrm>
          <a:prstGeom prst="wedgeRoundRectCallout">
            <a:avLst>
              <a:gd name="adj1" fmla="val 64056"/>
              <a:gd name="adj2" fmla="val -51636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(GHL), a node </a:t>
            </a:r>
            <a:r>
              <a:rPr lang="en-US" sz="2400" dirty="0" smtClean="0">
                <a:solidFill>
                  <a:schemeClr val="tx2"/>
                </a:solidFill>
              </a:rPr>
              <a:t>that does </a:t>
            </a:r>
            <a:r>
              <a:rPr lang="en-US" sz="2400" dirty="0">
                <a:solidFill>
                  <a:schemeClr val="tx2"/>
                </a:solidFill>
              </a:rPr>
              <a:t>not have any answers, is a null node.</a:t>
            </a:r>
          </a:p>
        </p:txBody>
      </p:sp>
      <p:sp>
        <p:nvSpPr>
          <p:cNvPr id="103" name="Rounded Rectangular Callout 102"/>
          <p:cNvSpPr/>
          <p:nvPr/>
        </p:nvSpPr>
        <p:spPr>
          <a:xfrm>
            <a:off x="6906839" y="13723189"/>
            <a:ext cx="1810124" cy="419847"/>
          </a:xfrm>
          <a:prstGeom prst="wedgeRoundRectCallout">
            <a:avLst>
              <a:gd name="adj1" fmla="val -6997"/>
              <a:gd name="adj2" fmla="val 133275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Initial Lattice</a:t>
            </a:r>
          </a:p>
        </p:txBody>
      </p:sp>
      <p:sp>
        <p:nvSpPr>
          <p:cNvPr id="104" name="Rounded Rectangular Callout 103"/>
          <p:cNvSpPr/>
          <p:nvPr/>
        </p:nvSpPr>
        <p:spPr>
          <a:xfrm>
            <a:off x="6888162" y="17495837"/>
            <a:ext cx="3886200" cy="1191495"/>
          </a:xfrm>
          <a:prstGeom prst="wedgeRoundRectCallout">
            <a:avLst>
              <a:gd name="adj1" fmla="val -23202"/>
              <a:gd name="adj2" fmla="val -98194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Lower Bound (LB): edge matching score of the corresponding graph. </a:t>
            </a:r>
          </a:p>
        </p:txBody>
      </p:sp>
      <p:sp>
        <p:nvSpPr>
          <p:cNvPr id="105" name="Rounded Rectangular Callout 104"/>
          <p:cNvSpPr/>
          <p:nvPr/>
        </p:nvSpPr>
        <p:spPr>
          <a:xfrm>
            <a:off x="10105429" y="13723189"/>
            <a:ext cx="3564533" cy="1295400"/>
          </a:xfrm>
          <a:prstGeom prst="wedgeRoundRectCallout">
            <a:avLst>
              <a:gd name="adj1" fmla="val -54945"/>
              <a:gd name="adj2" fmla="val -12421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Upper Bound (UB): score </a:t>
            </a:r>
            <a:r>
              <a:rPr lang="en-US" sz="2400" dirty="0" smtClean="0">
                <a:solidFill>
                  <a:schemeClr val="tx2"/>
                </a:solidFill>
              </a:rPr>
              <a:t>of </a:t>
            </a:r>
            <a:r>
              <a:rPr lang="en-US" sz="2400" dirty="0">
                <a:solidFill>
                  <a:schemeClr val="tx2"/>
                </a:solidFill>
              </a:rPr>
              <a:t>the highest-scored super-graph in the lattice.</a:t>
            </a:r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152355" y="7969193"/>
            <a:ext cx="6507207" cy="6112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GQBE Architecture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17137808" y="11591085"/>
            <a:ext cx="4038600" cy="1219200"/>
          </a:xfrm>
          <a:prstGeom prst="wedgeRoundRectCallout">
            <a:avLst>
              <a:gd name="adj1" fmla="val -10102"/>
              <a:gd name="adj2" fmla="val -75619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Multiple MQGs are merged based on edge labels and vertex label matches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3" name="Rounded Rectangular Callout 112"/>
          <p:cNvSpPr/>
          <p:nvPr/>
        </p:nvSpPr>
        <p:spPr>
          <a:xfrm>
            <a:off x="13822363" y="13723189"/>
            <a:ext cx="3124200" cy="1295400"/>
          </a:xfrm>
          <a:prstGeom prst="wedgeRoundRectCallout">
            <a:avLst>
              <a:gd name="adj1" fmla="val 70179"/>
              <a:gd name="adj2" fmla="val -11948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b="1" dirty="0">
                <a:solidFill>
                  <a:schemeClr val="tx2"/>
                </a:solidFill>
              </a:rPr>
              <a:t>Modified lattice with recomputed upper boundary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358457" y="350837"/>
            <a:ext cx="2077801" cy="183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Text Placeholder 2"/>
          <p:cNvSpPr txBox="1">
            <a:spLocks/>
          </p:cNvSpPr>
          <p:nvPr/>
        </p:nvSpPr>
        <p:spPr>
          <a:xfrm>
            <a:off x="148845" y="2411947"/>
            <a:ext cx="5192735" cy="605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208787" tIns="104394" rIns="208787" bIns="104394" rtlCol="0" anchor="ctr"/>
          <a:lstStyle/>
          <a:p>
            <a:pPr algn="ctr">
              <a:defRPr/>
            </a:pP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Graphs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108" name="Rounded Rectangular Callout 107"/>
          <p:cNvSpPr/>
          <p:nvPr/>
        </p:nvSpPr>
        <p:spPr>
          <a:xfrm>
            <a:off x="232800" y="8693989"/>
            <a:ext cx="6350562" cy="496048"/>
          </a:xfrm>
          <a:prstGeom prst="wedgeRoundRectCallout">
            <a:avLst>
              <a:gd name="adj1" fmla="val -33262"/>
              <a:gd name="adj2" fmla="val 217489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Input: an example of what the user wants to find.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0762" y="25855014"/>
            <a:ext cx="10532948" cy="403823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Accuracy of GQBE on multi-tuple queries, k = 25.</a:t>
            </a:r>
            <a:endParaRPr lang="en-US" sz="2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869362" y="29321366"/>
            <a:ext cx="5134676" cy="403823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Lattice nodes evaluated comparison.</a:t>
            </a:r>
            <a:endParaRPr lang="en-US" sz="2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5879762" y="22525037"/>
            <a:ext cx="5334000" cy="403823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Query processing time for 2-tuple queries.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508162" y="29459237"/>
            <a:ext cx="2438400" cy="403823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Partially funded by: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0562" y="29764037"/>
            <a:ext cx="9228210" cy="403823"/>
          </a:xfrm>
          <a:prstGeom prst="rect">
            <a:avLst/>
          </a:prstGeom>
          <a:noFill/>
        </p:spPr>
        <p:txBody>
          <a:bodyPr wrap="square" lIns="64639" tIns="32319" rIns="64639" bIns="32319" rtlCol="0">
            <a:spAutoFit/>
          </a:bodyPr>
          <a:lstStyle/>
          <a:p>
            <a:r>
              <a:rPr lang="en-US" sz="2200" b="1" baseline="30000" dirty="0" smtClean="0"/>
              <a:t>+</a:t>
            </a:r>
            <a:r>
              <a:rPr lang="en-US" sz="2200" dirty="0" smtClean="0"/>
              <a:t>Now with Pivotal,   *Now with </a:t>
            </a:r>
            <a:r>
              <a:rPr lang="en-US" sz="2200" dirty="0" err="1" smtClean="0"/>
              <a:t>Nanyang</a:t>
            </a:r>
            <a:r>
              <a:rPr lang="en-US" sz="2200" dirty="0" smtClean="0"/>
              <a:t> Technological University, Singapore</a:t>
            </a:r>
            <a:endParaRPr lang="en-US" sz="2200" dirty="0"/>
          </a:p>
        </p:txBody>
      </p:sp>
      <p:graphicFrame>
        <p:nvGraphicFramePr>
          <p:cNvPr id="96" name="Chart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35650"/>
              </p:ext>
            </p:extLst>
          </p:nvPr>
        </p:nvGraphicFramePr>
        <p:xfrm>
          <a:off x="16336962" y="19477037"/>
          <a:ext cx="4800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418111"/>
              </p:ext>
            </p:extLst>
          </p:nvPr>
        </p:nvGraphicFramePr>
        <p:xfrm>
          <a:off x="7497762" y="26258837"/>
          <a:ext cx="6858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" y="23285066"/>
            <a:ext cx="12109678" cy="25165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362" y="23127079"/>
            <a:ext cx="8244236" cy="17601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" y="20511745"/>
            <a:ext cx="7954962" cy="19370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2" y="20467637"/>
            <a:ext cx="7312232" cy="19812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84683" y="19592085"/>
            <a:ext cx="15999879" cy="838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497" tIns="21748" rIns="43497" bIns="21748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DATASETS: Freebase (28 M nodes, 47 M edges, 5400 relationships)          </a:t>
            </a:r>
            <a:r>
              <a:rPr lang="en-US" sz="2400" dirty="0" err="1">
                <a:solidFill>
                  <a:schemeClr val="tx2"/>
                </a:solidFill>
              </a:rPr>
              <a:t>DBpedia</a:t>
            </a:r>
            <a:r>
              <a:rPr lang="en-US" sz="2400" dirty="0">
                <a:solidFill>
                  <a:schemeClr val="tx2"/>
                </a:solidFill>
              </a:rPr>
              <a:t> (759 K nodes, 2.6 M edges, 9100 relationships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QUERIES</a:t>
            </a:r>
            <a:r>
              <a:rPr lang="en-US" sz="2400" dirty="0">
                <a:solidFill>
                  <a:schemeClr val="tx2"/>
                </a:solidFill>
              </a:rPr>
              <a:t>: 20 Queries on Freebase          8 Queries on </a:t>
            </a:r>
            <a:r>
              <a:rPr lang="en-US" sz="2400" dirty="0" err="1">
                <a:solidFill>
                  <a:schemeClr val="tx2"/>
                </a:solidFill>
              </a:rPr>
              <a:t>DBpedia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94" name="Picture 93" descr="C:\Users\nandish\Project\svnCode\DISSERTATION\nandish-dissertation\phd-workshop-vldb\slides\mainpage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203" y="3170237"/>
            <a:ext cx="7391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469562" y="10942637"/>
            <a:ext cx="493774" cy="323087"/>
          </a:xfrm>
          <a:prstGeom prst="straightConnector1">
            <a:avLst/>
          </a:prstGeom>
          <a:ln w="762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374562" y="12238037"/>
            <a:ext cx="914400" cy="457200"/>
          </a:xfrm>
          <a:prstGeom prst="straightConnector1">
            <a:avLst/>
          </a:prstGeom>
          <a:ln w="762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ular Callout 113"/>
          <p:cNvSpPr/>
          <p:nvPr/>
        </p:nvSpPr>
        <p:spPr>
          <a:xfrm>
            <a:off x="16794162" y="9266237"/>
            <a:ext cx="1219200" cy="685800"/>
          </a:xfrm>
          <a:prstGeom prst="wedgeRoundRectCallout">
            <a:avLst>
              <a:gd name="adj1" fmla="val -89825"/>
              <a:gd name="adj2" fmla="val 29509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 smtClean="0">
                <a:solidFill>
                  <a:schemeClr val="tx2"/>
                </a:solidFill>
              </a:rPr>
              <a:t>Query Graph 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5" name="Rounded Rectangular Callout 114"/>
          <p:cNvSpPr/>
          <p:nvPr/>
        </p:nvSpPr>
        <p:spPr>
          <a:xfrm>
            <a:off x="16565562" y="10256837"/>
            <a:ext cx="1219200" cy="685800"/>
          </a:xfrm>
          <a:prstGeom prst="wedgeRoundRectCallout">
            <a:avLst>
              <a:gd name="adj1" fmla="val -22062"/>
              <a:gd name="adj2" fmla="val 108484"/>
              <a:gd name="adj3" fmla="val 1666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39" tIns="32319" rIns="64639" bIns="32319" rtlCol="0" anchor="ctr"/>
          <a:lstStyle/>
          <a:p>
            <a:pPr algn="just"/>
            <a:r>
              <a:rPr lang="en-US" sz="2400" dirty="0" smtClean="0">
                <a:solidFill>
                  <a:schemeClr val="tx2"/>
                </a:solidFill>
              </a:rPr>
              <a:t>Query Graph 2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621962" y="15590837"/>
            <a:ext cx="685800" cy="228600"/>
          </a:xfrm>
          <a:prstGeom prst="straightConnector1">
            <a:avLst/>
          </a:prstGeom>
          <a:ln w="762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5117762" y="16733837"/>
            <a:ext cx="1219200" cy="457200"/>
          </a:xfrm>
          <a:prstGeom prst="straightConnector1">
            <a:avLst/>
          </a:prstGeom>
          <a:ln w="762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013362" y="15743237"/>
            <a:ext cx="457200" cy="533400"/>
          </a:xfrm>
          <a:prstGeom prst="straightConnector1">
            <a:avLst/>
          </a:prstGeom>
          <a:ln w="762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0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664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Kakon</dc:creator>
  <cp:lastModifiedBy>Nandish</cp:lastModifiedBy>
  <cp:revision>497</cp:revision>
  <cp:lastPrinted>2014-03-24T17:20:40Z</cp:lastPrinted>
  <dcterms:created xsi:type="dcterms:W3CDTF">2012-10-24T02:08:36Z</dcterms:created>
  <dcterms:modified xsi:type="dcterms:W3CDTF">2016-05-03T17:38:21Z</dcterms:modified>
</cp:coreProperties>
</file>