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21396325" cy="30267275"/>
  <p:notesSz cx="7315200" cy="9601200"/>
  <p:defaultTextStyle>
    <a:defPPr>
      <a:defRPr lang="en-US"/>
    </a:defPPr>
    <a:lvl1pPr marL="0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5939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1879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7819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3759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79698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5637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1577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7517" algn="l" defTabSz="2951879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  <p15:guide id="3" orient="horz" pos="9533">
          <p15:clr>
            <a:srgbClr val="A4A3A4"/>
          </p15:clr>
        </p15:guide>
        <p15:guide id="4" pos="67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4"/>
    <p:restoredTop sz="94906" autoAdjust="0"/>
  </p:normalViewPr>
  <p:slideViewPr>
    <p:cSldViewPr>
      <p:cViewPr>
        <p:scale>
          <a:sx n="48" d="100"/>
          <a:sy n="48" d="100"/>
        </p:scale>
        <p:origin x="376" y="-4296"/>
      </p:cViewPr>
      <p:guideLst>
        <p:guide orient="horz" pos="13482"/>
        <p:guide pos="9536"/>
        <p:guide orient="horz" pos="9533"/>
        <p:guide pos="67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localhost/Users/sona/Desktop/p-at-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localhost/Users/sona/Desktop/p-at-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localhost/Users/sona/Desktop/p-at-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localhost/Users/sona/Desktop/p-at-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localhost/Users/sona/Desktop/p-at-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localhost/Users/sona/Desktop/p-at-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Book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06699901505398"/>
          <c:y val="0.0194413643857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39726029987"/>
          <c:y val="0.175555520403482"/>
          <c:w val="0.809178713823084"/>
          <c:h val="0.670868926933638"/>
        </c:manualLayout>
      </c:layout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Optimal p@k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Sheet1!$B$1:$U$1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0.857142857</c:v>
                </c:pt>
                <c:pt idx="7">
                  <c:v>0.75</c:v>
                </c:pt>
                <c:pt idx="8">
                  <c:v>0.666666667</c:v>
                </c:pt>
                <c:pt idx="9">
                  <c:v>0.6</c:v>
                </c:pt>
                <c:pt idx="10">
                  <c:v>0.545454545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  <c:pt idx="19">
                  <c:v>0.3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</c:f>
              <c:strCache>
                <c:ptCount val="1"/>
                <c:pt idx="0">
                  <c:v>YPS09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Sheet1!$B$2:$U$2</c:f>
              <c:numCache>
                <c:formatCode>General</c:formatCode>
                <c:ptCount val="20"/>
                <c:pt idx="0">
                  <c:v>0.0</c:v>
                </c:pt>
                <c:pt idx="1">
                  <c:v>0.0</c:v>
                </c:pt>
                <c:pt idx="2">
                  <c:v>0.333333333</c:v>
                </c:pt>
                <c:pt idx="3">
                  <c:v>0.5</c:v>
                </c:pt>
                <c:pt idx="4">
                  <c:v>0.4</c:v>
                </c:pt>
                <c:pt idx="5">
                  <c:v>0.333333333</c:v>
                </c:pt>
                <c:pt idx="6">
                  <c:v>0.285714286</c:v>
                </c:pt>
                <c:pt idx="7">
                  <c:v>0.25</c:v>
                </c:pt>
                <c:pt idx="8">
                  <c:v>0.222222222</c:v>
                </c:pt>
                <c:pt idx="9">
                  <c:v>0.2</c:v>
                </c:pt>
                <c:pt idx="10">
                  <c:v>0.181818182</c:v>
                </c:pt>
                <c:pt idx="11">
                  <c:v>0.166666667</c:v>
                </c:pt>
                <c:pt idx="12">
                  <c:v>0.153846154</c:v>
                </c:pt>
                <c:pt idx="13">
                  <c:v>0.142857143</c:v>
                </c:pt>
                <c:pt idx="14">
                  <c:v>0.2</c:v>
                </c:pt>
                <c:pt idx="15">
                  <c:v>0.1875</c:v>
                </c:pt>
                <c:pt idx="16">
                  <c:v>0.176470588</c:v>
                </c:pt>
                <c:pt idx="17">
                  <c:v>0.166666667</c:v>
                </c:pt>
                <c:pt idx="18">
                  <c:v>0.210526316</c:v>
                </c:pt>
                <c:pt idx="19">
                  <c:v>0.2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Sheet1!$A$3</c:f>
              <c:strCache>
                <c:ptCount val="1"/>
                <c:pt idx="0">
                  <c:v>Coverage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Sheet1!$B$3:$U$3</c:f>
              <c:numCache>
                <c:formatCode>General</c:formatCode>
                <c:ptCount val="20"/>
                <c:pt idx="0">
                  <c:v>1.0</c:v>
                </c:pt>
                <c:pt idx="1">
                  <c:v>0.5</c:v>
                </c:pt>
                <c:pt idx="2">
                  <c:v>0.333333333</c:v>
                </c:pt>
                <c:pt idx="3">
                  <c:v>0.5</c:v>
                </c:pt>
                <c:pt idx="4">
                  <c:v>0.6</c:v>
                </c:pt>
                <c:pt idx="5">
                  <c:v>0.5</c:v>
                </c:pt>
                <c:pt idx="6">
                  <c:v>0.428571429</c:v>
                </c:pt>
                <c:pt idx="7">
                  <c:v>0.375</c:v>
                </c:pt>
                <c:pt idx="8">
                  <c:v>0.333333333</c:v>
                </c:pt>
                <c:pt idx="9">
                  <c:v>0.3</c:v>
                </c:pt>
                <c:pt idx="10">
                  <c:v>0.272727273</c:v>
                </c:pt>
                <c:pt idx="11">
                  <c:v>0.25</c:v>
                </c:pt>
                <c:pt idx="12">
                  <c:v>0.230769231</c:v>
                </c:pt>
                <c:pt idx="13">
                  <c:v>0.214285714</c:v>
                </c:pt>
                <c:pt idx="14">
                  <c:v>0.2</c:v>
                </c:pt>
                <c:pt idx="15">
                  <c:v>0.1875</c:v>
                </c:pt>
                <c:pt idx="16">
                  <c:v>0.235294118</c:v>
                </c:pt>
                <c:pt idx="17">
                  <c:v>0.222222222</c:v>
                </c:pt>
                <c:pt idx="18">
                  <c:v>0.210526316</c:v>
                </c:pt>
                <c:pt idx="19">
                  <c:v>0.2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Sheet1!$A$4</c:f>
              <c:strCache>
                <c:ptCount val="1"/>
                <c:pt idx="0">
                  <c:v>Random Walk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Sheet1!$B$4:$U$4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0.75</c:v>
                </c:pt>
                <c:pt idx="4">
                  <c:v>0.6</c:v>
                </c:pt>
                <c:pt idx="5">
                  <c:v>0.5</c:v>
                </c:pt>
                <c:pt idx="6">
                  <c:v>0.428571429</c:v>
                </c:pt>
                <c:pt idx="7">
                  <c:v>0.375</c:v>
                </c:pt>
                <c:pt idx="8">
                  <c:v>0.333333333</c:v>
                </c:pt>
                <c:pt idx="9">
                  <c:v>0.3</c:v>
                </c:pt>
                <c:pt idx="10">
                  <c:v>0.272727273</c:v>
                </c:pt>
                <c:pt idx="11">
                  <c:v>0.25</c:v>
                </c:pt>
                <c:pt idx="12">
                  <c:v>0.230769231</c:v>
                </c:pt>
                <c:pt idx="13">
                  <c:v>0.285714286</c:v>
                </c:pt>
                <c:pt idx="14">
                  <c:v>0.266666667</c:v>
                </c:pt>
                <c:pt idx="15">
                  <c:v>0.25</c:v>
                </c:pt>
                <c:pt idx="16">
                  <c:v>0.235294118</c:v>
                </c:pt>
                <c:pt idx="17">
                  <c:v>0.222222222</c:v>
                </c:pt>
                <c:pt idx="18">
                  <c:v>0.210526316</c:v>
                </c:pt>
                <c:pt idx="19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7471792"/>
        <c:axId val="2127455216"/>
      </c:lineChart>
      <c:catAx>
        <c:axId val="21274717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455216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212745521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47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Music</a:t>
            </a:r>
          </a:p>
        </c:rich>
      </c:tx>
      <c:layout>
        <c:manualLayout>
          <c:xMode val="edge"/>
          <c:yMode val="edge"/>
          <c:x val="0.386527258063808"/>
          <c:y val="0.0129609095905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5649959156701"/>
          <c:y val="0.188516429993994"/>
          <c:w val="0.788466027832504"/>
          <c:h val="0.657908017343126"/>
        </c:manualLayout>
      </c:layout>
      <c:lineChart>
        <c:grouping val="standard"/>
        <c:varyColors val="0"/>
        <c:ser>
          <c:idx val="0"/>
          <c:order val="0"/>
          <c:tx>
            <c:strRef>
              <c:f>Sheet1!$A$13</c:f>
              <c:strCache>
                <c:ptCount val="1"/>
                <c:pt idx="0">
                  <c:v>Optimal p@k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Sheet1!$B$13:$U$13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0.857142857143</c:v>
                </c:pt>
                <c:pt idx="7">
                  <c:v>0.75</c:v>
                </c:pt>
                <c:pt idx="8">
                  <c:v>0.666666666667</c:v>
                </c:pt>
                <c:pt idx="9">
                  <c:v>0.6</c:v>
                </c:pt>
                <c:pt idx="10">
                  <c:v>0.545454545455</c:v>
                </c:pt>
                <c:pt idx="11">
                  <c:v>0.5</c:v>
                </c:pt>
                <c:pt idx="12">
                  <c:v>0.461538461538</c:v>
                </c:pt>
                <c:pt idx="13">
                  <c:v>0.428571428571</c:v>
                </c:pt>
                <c:pt idx="14">
                  <c:v>0.4</c:v>
                </c:pt>
                <c:pt idx="15">
                  <c:v>0.375</c:v>
                </c:pt>
                <c:pt idx="16">
                  <c:v>0.352941176471</c:v>
                </c:pt>
                <c:pt idx="17">
                  <c:v>0.333333333333</c:v>
                </c:pt>
                <c:pt idx="18">
                  <c:v>0.315789473684</c:v>
                </c:pt>
                <c:pt idx="19">
                  <c:v>0.3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Sheet1!$A$14</c:f>
              <c:strCache>
                <c:ptCount val="1"/>
                <c:pt idx="0">
                  <c:v>YPS09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Sheet1!$B$14:$U$14</c:f>
              <c:numCache>
                <c:formatCode>General</c:formatCode>
                <c:ptCount val="20"/>
                <c:pt idx="0">
                  <c:v>1.0</c:v>
                </c:pt>
                <c:pt idx="1">
                  <c:v>0.5</c:v>
                </c:pt>
                <c:pt idx="2">
                  <c:v>0.666666667</c:v>
                </c:pt>
                <c:pt idx="3">
                  <c:v>0.75</c:v>
                </c:pt>
                <c:pt idx="4">
                  <c:v>0.8</c:v>
                </c:pt>
                <c:pt idx="5">
                  <c:v>0.666666667</c:v>
                </c:pt>
                <c:pt idx="6">
                  <c:v>0.571428571</c:v>
                </c:pt>
                <c:pt idx="7">
                  <c:v>0.625</c:v>
                </c:pt>
                <c:pt idx="8">
                  <c:v>0.555555556</c:v>
                </c:pt>
                <c:pt idx="9">
                  <c:v>0.5</c:v>
                </c:pt>
                <c:pt idx="10">
                  <c:v>0.545454545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  <c:pt idx="19">
                  <c:v>0.3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Sheet1!$A$15</c:f>
              <c:strCache>
                <c:ptCount val="1"/>
                <c:pt idx="0">
                  <c:v>Coverage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Sheet1!$B$15:$U$15</c:f>
              <c:numCache>
                <c:formatCode>General</c:formatCode>
                <c:ptCount val="20"/>
                <c:pt idx="0">
                  <c:v>0.0</c:v>
                </c:pt>
                <c:pt idx="1">
                  <c:v>0.5</c:v>
                </c:pt>
                <c:pt idx="2">
                  <c:v>0.333333333333</c:v>
                </c:pt>
                <c:pt idx="3">
                  <c:v>0.5</c:v>
                </c:pt>
                <c:pt idx="4">
                  <c:v>0.6</c:v>
                </c:pt>
                <c:pt idx="5">
                  <c:v>0.5</c:v>
                </c:pt>
                <c:pt idx="6">
                  <c:v>0.571428571429</c:v>
                </c:pt>
                <c:pt idx="7">
                  <c:v>0.5</c:v>
                </c:pt>
                <c:pt idx="8">
                  <c:v>0.444444444444</c:v>
                </c:pt>
                <c:pt idx="9">
                  <c:v>0.4</c:v>
                </c:pt>
                <c:pt idx="10">
                  <c:v>0.363636363636</c:v>
                </c:pt>
                <c:pt idx="11">
                  <c:v>0.333333333333</c:v>
                </c:pt>
                <c:pt idx="12">
                  <c:v>0.307692307692</c:v>
                </c:pt>
                <c:pt idx="13">
                  <c:v>0.285714285714</c:v>
                </c:pt>
                <c:pt idx="14">
                  <c:v>0.266666666667</c:v>
                </c:pt>
                <c:pt idx="15">
                  <c:v>0.25</c:v>
                </c:pt>
                <c:pt idx="16">
                  <c:v>0.235294117647</c:v>
                </c:pt>
                <c:pt idx="17">
                  <c:v>0.277777777778</c:v>
                </c:pt>
                <c:pt idx="18">
                  <c:v>0.263157894737</c:v>
                </c:pt>
                <c:pt idx="19">
                  <c:v>0.25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Sheet1!$A$16</c:f>
              <c:strCache>
                <c:ptCount val="1"/>
                <c:pt idx="0">
                  <c:v>Random Walk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Sheet1!$B$16:$U$16</c:f>
              <c:numCache>
                <c:formatCode>General</c:formatCode>
                <c:ptCount val="20"/>
                <c:pt idx="0">
                  <c:v>1.0</c:v>
                </c:pt>
                <c:pt idx="1">
                  <c:v>0.5</c:v>
                </c:pt>
                <c:pt idx="2">
                  <c:v>0.333333333333</c:v>
                </c:pt>
                <c:pt idx="3">
                  <c:v>0.5</c:v>
                </c:pt>
                <c:pt idx="4">
                  <c:v>0.6</c:v>
                </c:pt>
                <c:pt idx="5">
                  <c:v>0.5</c:v>
                </c:pt>
                <c:pt idx="6">
                  <c:v>0.428571428571</c:v>
                </c:pt>
                <c:pt idx="7">
                  <c:v>0.5</c:v>
                </c:pt>
                <c:pt idx="8">
                  <c:v>0.444444444444</c:v>
                </c:pt>
                <c:pt idx="9">
                  <c:v>0.4</c:v>
                </c:pt>
                <c:pt idx="10">
                  <c:v>0.363636363636</c:v>
                </c:pt>
                <c:pt idx="11">
                  <c:v>0.333333333333</c:v>
                </c:pt>
                <c:pt idx="12">
                  <c:v>0.307692307692</c:v>
                </c:pt>
                <c:pt idx="13">
                  <c:v>0.285714285714</c:v>
                </c:pt>
                <c:pt idx="14">
                  <c:v>0.266666666667</c:v>
                </c:pt>
                <c:pt idx="15">
                  <c:v>0.25</c:v>
                </c:pt>
                <c:pt idx="16">
                  <c:v>0.235294117647</c:v>
                </c:pt>
                <c:pt idx="17">
                  <c:v>0.222222222222</c:v>
                </c:pt>
                <c:pt idx="18">
                  <c:v>0.210526315789</c:v>
                </c:pt>
                <c:pt idx="19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772112"/>
        <c:axId val="2144692560"/>
      </c:lineChart>
      <c:catAx>
        <c:axId val="21447721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692560"/>
        <c:crosses val="autoZero"/>
        <c:auto val="1"/>
        <c:lblAlgn val="ctr"/>
        <c:lblOffset val="100"/>
        <c:noMultiLvlLbl val="0"/>
      </c:catAx>
      <c:valAx>
        <c:axId val="214469256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77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TV</a:t>
            </a:r>
          </a:p>
        </c:rich>
      </c:tx>
      <c:layout>
        <c:manualLayout>
          <c:xMode val="edge"/>
          <c:yMode val="edge"/>
          <c:x val="0.445078767323991"/>
          <c:y val="0.0388827287715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39726029987"/>
          <c:y val="0.201477339584506"/>
          <c:w val="0.809178713823084"/>
          <c:h val="0.644947107752614"/>
        </c:manualLayout>
      </c:layout>
      <c:lineChart>
        <c:grouping val="standard"/>
        <c:varyColors val="0"/>
        <c:ser>
          <c:idx val="0"/>
          <c:order val="0"/>
          <c:tx>
            <c:strRef>
              <c:f>Sheet1!$A$19</c:f>
              <c:strCache>
                <c:ptCount val="1"/>
                <c:pt idx="0">
                  <c:v>Optimal p@k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Sheet1!$B$19:$U$19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0.857142857</c:v>
                </c:pt>
                <c:pt idx="7">
                  <c:v>0.75</c:v>
                </c:pt>
                <c:pt idx="8">
                  <c:v>0.666666667</c:v>
                </c:pt>
                <c:pt idx="9">
                  <c:v>0.6</c:v>
                </c:pt>
                <c:pt idx="10">
                  <c:v>0.545454545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  <c:pt idx="19">
                  <c:v>0.3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Sheet1!$A$20</c:f>
              <c:strCache>
                <c:ptCount val="1"/>
                <c:pt idx="0">
                  <c:v>YPS09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Sheet1!$B$20:$U$20</c:f>
              <c:numCache>
                <c:formatCode>General</c:formatCode>
                <c:ptCount val="2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0.142857143</c:v>
                </c:pt>
                <c:pt idx="7">
                  <c:v>0.125</c:v>
                </c:pt>
                <c:pt idx="8">
                  <c:v>0.111111111</c:v>
                </c:pt>
                <c:pt idx="9">
                  <c:v>0.1</c:v>
                </c:pt>
                <c:pt idx="10">
                  <c:v>0.181818182</c:v>
                </c:pt>
                <c:pt idx="11">
                  <c:v>0.166666667</c:v>
                </c:pt>
                <c:pt idx="12">
                  <c:v>0.153846154</c:v>
                </c:pt>
                <c:pt idx="13">
                  <c:v>0.142857143</c:v>
                </c:pt>
                <c:pt idx="14">
                  <c:v>0.133333333</c:v>
                </c:pt>
                <c:pt idx="15">
                  <c:v>0.1875</c:v>
                </c:pt>
                <c:pt idx="16">
                  <c:v>0.176470588</c:v>
                </c:pt>
                <c:pt idx="17">
                  <c:v>0.166666667</c:v>
                </c:pt>
                <c:pt idx="18">
                  <c:v>0.157894737</c:v>
                </c:pt>
                <c:pt idx="19">
                  <c:v>0.15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Sheet1!$A$21</c:f>
              <c:strCache>
                <c:ptCount val="1"/>
                <c:pt idx="0">
                  <c:v>Coverage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Sheet1!$B$21:$U$21</c:f>
              <c:numCache>
                <c:formatCode>General</c:formatCode>
                <c:ptCount val="20"/>
                <c:pt idx="0">
                  <c:v>0.0</c:v>
                </c:pt>
                <c:pt idx="1">
                  <c:v>0.5</c:v>
                </c:pt>
                <c:pt idx="2">
                  <c:v>0.333333333</c:v>
                </c:pt>
                <c:pt idx="3">
                  <c:v>0.5</c:v>
                </c:pt>
                <c:pt idx="4">
                  <c:v>0.6</c:v>
                </c:pt>
                <c:pt idx="5">
                  <c:v>0.666666667</c:v>
                </c:pt>
                <c:pt idx="6">
                  <c:v>0.714285714</c:v>
                </c:pt>
                <c:pt idx="7">
                  <c:v>0.625</c:v>
                </c:pt>
                <c:pt idx="8">
                  <c:v>0.666666667</c:v>
                </c:pt>
                <c:pt idx="9">
                  <c:v>0.6</c:v>
                </c:pt>
                <c:pt idx="10">
                  <c:v>0.545454545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  <c:pt idx="19">
                  <c:v>0.3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Sheet1!$A$22</c:f>
              <c:strCache>
                <c:ptCount val="1"/>
                <c:pt idx="0">
                  <c:v>Random Walk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Sheet1!$B$22:$U$22</c:f>
              <c:numCache>
                <c:formatCode>General</c:formatCode>
                <c:ptCount val="20"/>
                <c:pt idx="0">
                  <c:v>0.0</c:v>
                </c:pt>
                <c:pt idx="1">
                  <c:v>0.5</c:v>
                </c:pt>
                <c:pt idx="2">
                  <c:v>0.333333333</c:v>
                </c:pt>
                <c:pt idx="3">
                  <c:v>0.5</c:v>
                </c:pt>
                <c:pt idx="4">
                  <c:v>0.6</c:v>
                </c:pt>
                <c:pt idx="5">
                  <c:v>0.666666667</c:v>
                </c:pt>
                <c:pt idx="6">
                  <c:v>0.714285714</c:v>
                </c:pt>
                <c:pt idx="7">
                  <c:v>0.625</c:v>
                </c:pt>
                <c:pt idx="8">
                  <c:v>0.555555556</c:v>
                </c:pt>
                <c:pt idx="9">
                  <c:v>0.5</c:v>
                </c:pt>
                <c:pt idx="10">
                  <c:v>0.454545455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  <c:pt idx="19">
                  <c:v>0.3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679680"/>
        <c:axId val="2144673920"/>
      </c:lineChart>
      <c:catAx>
        <c:axId val="2144679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673920"/>
        <c:crosses val="autoZero"/>
        <c:auto val="1"/>
        <c:lblAlgn val="ctr"/>
        <c:lblOffset val="100"/>
        <c:noMultiLvlLbl val="0"/>
      </c:catAx>
      <c:valAx>
        <c:axId val="2144673920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67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People</a:t>
            </a:r>
          </a:p>
        </c:rich>
      </c:tx>
      <c:layout>
        <c:manualLayout>
          <c:xMode val="edge"/>
          <c:yMode val="edge"/>
          <c:x val="0.375499887141089"/>
          <c:y val="0.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15661703469"/>
          <c:y val="0.201477339584506"/>
          <c:w val="0.803591637543879"/>
          <c:h val="0.67734938172889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Optimal p@k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Sheet1!$B$25:$U$25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0.857142857</c:v>
                </c:pt>
                <c:pt idx="7">
                  <c:v>0.75</c:v>
                </c:pt>
                <c:pt idx="8">
                  <c:v>0.666666667</c:v>
                </c:pt>
                <c:pt idx="9">
                  <c:v>0.6</c:v>
                </c:pt>
                <c:pt idx="10">
                  <c:v>0.545454545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YPS09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Sheet1!$B$26:$U$26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0.666666667</c:v>
                </c:pt>
                <c:pt idx="3">
                  <c:v>0.5</c:v>
                </c:pt>
                <c:pt idx="4">
                  <c:v>0.4</c:v>
                </c:pt>
                <c:pt idx="5">
                  <c:v>0.333333333</c:v>
                </c:pt>
                <c:pt idx="6">
                  <c:v>0.285714286</c:v>
                </c:pt>
                <c:pt idx="7">
                  <c:v>0.25</c:v>
                </c:pt>
                <c:pt idx="8">
                  <c:v>0.222222222</c:v>
                </c:pt>
                <c:pt idx="9">
                  <c:v>0.2</c:v>
                </c:pt>
                <c:pt idx="10">
                  <c:v>0.272727273</c:v>
                </c:pt>
                <c:pt idx="11">
                  <c:v>0.25</c:v>
                </c:pt>
                <c:pt idx="12">
                  <c:v>0.230769231</c:v>
                </c:pt>
                <c:pt idx="13">
                  <c:v>0.214285714</c:v>
                </c:pt>
                <c:pt idx="14">
                  <c:v>0.2</c:v>
                </c:pt>
                <c:pt idx="15">
                  <c:v>0.1875</c:v>
                </c:pt>
                <c:pt idx="16">
                  <c:v>0.176470588</c:v>
                </c:pt>
                <c:pt idx="17">
                  <c:v>0.166666667</c:v>
                </c:pt>
                <c:pt idx="18">
                  <c:v>0.157894737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Sheet1!$A$27</c:f>
              <c:strCache>
                <c:ptCount val="1"/>
                <c:pt idx="0">
                  <c:v>Coverage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Sheet1!$B$27:$U$27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0.666666667</c:v>
                </c:pt>
                <c:pt idx="3">
                  <c:v>0.75</c:v>
                </c:pt>
                <c:pt idx="4">
                  <c:v>0.8</c:v>
                </c:pt>
                <c:pt idx="5">
                  <c:v>0.666666667</c:v>
                </c:pt>
                <c:pt idx="6">
                  <c:v>0.571428571</c:v>
                </c:pt>
                <c:pt idx="7">
                  <c:v>0.625</c:v>
                </c:pt>
                <c:pt idx="8">
                  <c:v>0.555555556</c:v>
                </c:pt>
                <c:pt idx="9">
                  <c:v>0.5</c:v>
                </c:pt>
                <c:pt idx="10">
                  <c:v>0.454545455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0.333333333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Sheet1!$A$28</c:f>
              <c:strCache>
                <c:ptCount val="1"/>
                <c:pt idx="0">
                  <c:v>Random Walk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Sheet1!$B$28:$U$28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0.75</c:v>
                </c:pt>
                <c:pt idx="4">
                  <c:v>0.8</c:v>
                </c:pt>
                <c:pt idx="5">
                  <c:v>0.833333333</c:v>
                </c:pt>
                <c:pt idx="6">
                  <c:v>0.714285714</c:v>
                </c:pt>
                <c:pt idx="7">
                  <c:v>0.625</c:v>
                </c:pt>
                <c:pt idx="8">
                  <c:v>0.555555556</c:v>
                </c:pt>
                <c:pt idx="9">
                  <c:v>0.5</c:v>
                </c:pt>
                <c:pt idx="10">
                  <c:v>0.454545455</c:v>
                </c:pt>
                <c:pt idx="11">
                  <c:v>0.416666667</c:v>
                </c:pt>
                <c:pt idx="12">
                  <c:v>0.384615385</c:v>
                </c:pt>
                <c:pt idx="13">
                  <c:v>0.357142857</c:v>
                </c:pt>
                <c:pt idx="14">
                  <c:v>0.333333333</c:v>
                </c:pt>
                <c:pt idx="15">
                  <c:v>0.3125</c:v>
                </c:pt>
                <c:pt idx="16">
                  <c:v>0.294117647</c:v>
                </c:pt>
                <c:pt idx="17">
                  <c:v>0.333333333</c:v>
                </c:pt>
                <c:pt idx="18">
                  <c:v>0.333333333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4522096"/>
        <c:axId val="2144526592"/>
      </c:lineChart>
      <c:catAx>
        <c:axId val="21445220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526592"/>
        <c:crosses val="autoZero"/>
        <c:auto val="1"/>
        <c:lblAlgn val="ctr"/>
        <c:lblOffset val="100"/>
        <c:noMultiLvlLbl val="0"/>
      </c:catAx>
      <c:valAx>
        <c:axId val="2144526592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52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24407667087844"/>
          <c:y val="0.10099558029638"/>
          <c:w val="0.895118466582431"/>
          <c:h val="0.074064445090152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Sheet1!$A$25</c:f>
              <c:strCache>
                <c:ptCount val="1"/>
                <c:pt idx="0">
                  <c:v>Optimal p@k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Sheet1!$B$25:$U$25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0.857142857</c:v>
                </c:pt>
                <c:pt idx="7">
                  <c:v>0.75</c:v>
                </c:pt>
                <c:pt idx="8">
                  <c:v>0.666666667</c:v>
                </c:pt>
                <c:pt idx="9">
                  <c:v>0.6</c:v>
                </c:pt>
                <c:pt idx="10">
                  <c:v>0.545454545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Sheet1!$A$26</c:f>
              <c:strCache>
                <c:ptCount val="1"/>
                <c:pt idx="0">
                  <c:v>YPS09[Yang PVLDB09]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Sheet1!$B$26:$U$26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0.666666667</c:v>
                </c:pt>
                <c:pt idx="3">
                  <c:v>0.5</c:v>
                </c:pt>
                <c:pt idx="4">
                  <c:v>0.4</c:v>
                </c:pt>
                <c:pt idx="5">
                  <c:v>0.333333333</c:v>
                </c:pt>
                <c:pt idx="6">
                  <c:v>0.285714286</c:v>
                </c:pt>
                <c:pt idx="7">
                  <c:v>0.25</c:v>
                </c:pt>
                <c:pt idx="8">
                  <c:v>0.222222222</c:v>
                </c:pt>
                <c:pt idx="9">
                  <c:v>0.2</c:v>
                </c:pt>
                <c:pt idx="10">
                  <c:v>0.272727273</c:v>
                </c:pt>
                <c:pt idx="11">
                  <c:v>0.25</c:v>
                </c:pt>
                <c:pt idx="12">
                  <c:v>0.230769231</c:v>
                </c:pt>
                <c:pt idx="13">
                  <c:v>0.214285714</c:v>
                </c:pt>
                <c:pt idx="14">
                  <c:v>0.2</c:v>
                </c:pt>
                <c:pt idx="15">
                  <c:v>0.1875</c:v>
                </c:pt>
                <c:pt idx="16">
                  <c:v>0.176470588</c:v>
                </c:pt>
                <c:pt idx="17">
                  <c:v>0.166666667</c:v>
                </c:pt>
                <c:pt idx="18">
                  <c:v>0.157894737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Sheet1!$A$27</c:f>
              <c:strCache>
                <c:ptCount val="1"/>
                <c:pt idx="0">
                  <c:v>Coverage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Sheet1!$B$27:$U$27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0.666666667</c:v>
                </c:pt>
                <c:pt idx="3">
                  <c:v>0.75</c:v>
                </c:pt>
                <c:pt idx="4">
                  <c:v>0.8</c:v>
                </c:pt>
                <c:pt idx="5">
                  <c:v>0.666666667</c:v>
                </c:pt>
                <c:pt idx="6">
                  <c:v>0.571428571</c:v>
                </c:pt>
                <c:pt idx="7">
                  <c:v>0.625</c:v>
                </c:pt>
                <c:pt idx="8">
                  <c:v>0.555555556</c:v>
                </c:pt>
                <c:pt idx="9">
                  <c:v>0.5</c:v>
                </c:pt>
                <c:pt idx="10">
                  <c:v>0.454545455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0.333333333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Sheet1!$A$28</c:f>
              <c:strCache>
                <c:ptCount val="1"/>
                <c:pt idx="0">
                  <c:v>Random Walk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Sheet1!$B$28:$U$28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0.75</c:v>
                </c:pt>
                <c:pt idx="4">
                  <c:v>0.8</c:v>
                </c:pt>
                <c:pt idx="5">
                  <c:v>0.833333333</c:v>
                </c:pt>
                <c:pt idx="6">
                  <c:v>0.714285714</c:v>
                </c:pt>
                <c:pt idx="7">
                  <c:v>0.625</c:v>
                </c:pt>
                <c:pt idx="8">
                  <c:v>0.555555556</c:v>
                </c:pt>
                <c:pt idx="9">
                  <c:v>0.5</c:v>
                </c:pt>
                <c:pt idx="10">
                  <c:v>0.454545455</c:v>
                </c:pt>
                <c:pt idx="11">
                  <c:v>0.416666667</c:v>
                </c:pt>
                <c:pt idx="12">
                  <c:v>0.384615385</c:v>
                </c:pt>
                <c:pt idx="13">
                  <c:v>0.357142857</c:v>
                </c:pt>
                <c:pt idx="14">
                  <c:v>0.333333333</c:v>
                </c:pt>
                <c:pt idx="15">
                  <c:v>0.3125</c:v>
                </c:pt>
                <c:pt idx="16">
                  <c:v>0.294117647</c:v>
                </c:pt>
                <c:pt idx="17">
                  <c:v>0.333333333</c:v>
                </c:pt>
                <c:pt idx="18">
                  <c:v>0.333333333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2911392"/>
        <c:axId val="-2142991344"/>
      </c:lineChart>
      <c:catAx>
        <c:axId val="-2142911392"/>
        <c:scaling>
          <c:orientation val="minMax"/>
        </c:scaling>
        <c:delete val="1"/>
        <c:axPos val="b"/>
        <c:majorTickMark val="none"/>
        <c:minorTickMark val="none"/>
        <c:tickLblPos val="nextTo"/>
        <c:crossAx val="-2142991344"/>
        <c:crosses val="autoZero"/>
        <c:auto val="1"/>
        <c:lblAlgn val="ctr"/>
        <c:lblOffset val="100"/>
        <c:noMultiLvlLbl val="0"/>
      </c:catAx>
      <c:valAx>
        <c:axId val="-21429913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-214291139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0134902405957104"/>
          <c:y val="0.237211151722767"/>
          <c:w val="0.9833297552282"/>
          <c:h val="0.700637721940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600" b="0" i="0" u="none" strike="noStrike" kern="1200" baseline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Garamond" charset="0"/>
          <a:ea typeface="Garamond" charset="0"/>
          <a:cs typeface="Garamond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solidFill>
                  <a:schemeClr val="tx1"/>
                </a:solidFill>
              </a:rPr>
              <a:t>Film</a:t>
            </a:r>
            <a:endParaRPr lang="en-US" sz="16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417288039290468"/>
          <c:y val="0.03888272877153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271733123701"/>
          <c:y val="0.182035975198738"/>
          <c:w val="0.813476521454868"/>
          <c:h val="0.664388472138382"/>
        </c:manualLayout>
      </c:layout>
      <c:lineChart>
        <c:grouping val="standar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Optimal p@k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Sheet1!$B$7:$U$7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0.857142857</c:v>
                </c:pt>
                <c:pt idx="7">
                  <c:v>0.75</c:v>
                </c:pt>
                <c:pt idx="8">
                  <c:v>0.666666667</c:v>
                </c:pt>
                <c:pt idx="9">
                  <c:v>0.6</c:v>
                </c:pt>
                <c:pt idx="10">
                  <c:v>0.545454545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  <c:pt idx="19">
                  <c:v>0.3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YPS09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Sheet1!$B$8:$U$8</c:f>
              <c:numCache>
                <c:formatCode>General</c:formatCode>
                <c:ptCount val="20"/>
                <c:pt idx="0">
                  <c:v>1.0</c:v>
                </c:pt>
                <c:pt idx="1">
                  <c:v>0.5</c:v>
                </c:pt>
                <c:pt idx="2">
                  <c:v>0.333333333</c:v>
                </c:pt>
                <c:pt idx="3">
                  <c:v>0.25</c:v>
                </c:pt>
                <c:pt idx="4">
                  <c:v>0.2</c:v>
                </c:pt>
                <c:pt idx="5">
                  <c:v>0.333333333</c:v>
                </c:pt>
                <c:pt idx="6">
                  <c:v>0.285714286</c:v>
                </c:pt>
                <c:pt idx="7">
                  <c:v>0.375</c:v>
                </c:pt>
                <c:pt idx="8">
                  <c:v>0.333333333</c:v>
                </c:pt>
                <c:pt idx="9">
                  <c:v>0.4</c:v>
                </c:pt>
                <c:pt idx="10">
                  <c:v>0.363636364</c:v>
                </c:pt>
                <c:pt idx="11">
                  <c:v>0.333333333</c:v>
                </c:pt>
                <c:pt idx="12">
                  <c:v>0.307692308</c:v>
                </c:pt>
                <c:pt idx="13">
                  <c:v>0.285714286</c:v>
                </c:pt>
                <c:pt idx="14">
                  <c:v>0.266666667</c:v>
                </c:pt>
                <c:pt idx="15">
                  <c:v>0.25</c:v>
                </c:pt>
                <c:pt idx="16">
                  <c:v>0.235294118</c:v>
                </c:pt>
                <c:pt idx="17">
                  <c:v>0.222222222</c:v>
                </c:pt>
                <c:pt idx="18">
                  <c:v>0.210526316</c:v>
                </c:pt>
                <c:pt idx="19">
                  <c:v>0.2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Coverage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Sheet1!$B$9:$U$9</c:f>
              <c:numCache>
                <c:formatCode>General</c:formatCode>
                <c:ptCount val="20"/>
                <c:pt idx="0">
                  <c:v>0.0</c:v>
                </c:pt>
                <c:pt idx="1">
                  <c:v>0.5</c:v>
                </c:pt>
                <c:pt idx="2">
                  <c:v>0.666666667</c:v>
                </c:pt>
                <c:pt idx="3">
                  <c:v>0.75</c:v>
                </c:pt>
                <c:pt idx="4">
                  <c:v>0.6</c:v>
                </c:pt>
                <c:pt idx="5">
                  <c:v>0.666666667</c:v>
                </c:pt>
                <c:pt idx="6">
                  <c:v>0.714285714</c:v>
                </c:pt>
                <c:pt idx="7">
                  <c:v>0.625</c:v>
                </c:pt>
                <c:pt idx="8">
                  <c:v>0.555555556</c:v>
                </c:pt>
                <c:pt idx="9">
                  <c:v>0.5</c:v>
                </c:pt>
                <c:pt idx="10">
                  <c:v>0.454545455</c:v>
                </c:pt>
                <c:pt idx="11">
                  <c:v>0.416666667</c:v>
                </c:pt>
                <c:pt idx="12">
                  <c:v>0.384615385</c:v>
                </c:pt>
                <c:pt idx="13">
                  <c:v>0.357142857</c:v>
                </c:pt>
                <c:pt idx="14">
                  <c:v>0.333333333</c:v>
                </c:pt>
                <c:pt idx="15">
                  <c:v>0.3125</c:v>
                </c:pt>
                <c:pt idx="16">
                  <c:v>0.294117647</c:v>
                </c:pt>
                <c:pt idx="17">
                  <c:v>0.277777778</c:v>
                </c:pt>
                <c:pt idx="18">
                  <c:v>0.263157895</c:v>
                </c:pt>
                <c:pt idx="19">
                  <c:v>0.25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Sheet1!$A$10</c:f>
              <c:strCache>
                <c:ptCount val="1"/>
                <c:pt idx="0">
                  <c:v>Random Walk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Sheet1!$B$10:$U$10</c:f>
              <c:numCache>
                <c:formatCode>General</c:formatCode>
                <c:ptCount val="2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0.75</c:v>
                </c:pt>
                <c:pt idx="4">
                  <c:v>0.6</c:v>
                </c:pt>
                <c:pt idx="5">
                  <c:v>0.666666667</c:v>
                </c:pt>
                <c:pt idx="6">
                  <c:v>0.571428571</c:v>
                </c:pt>
                <c:pt idx="7">
                  <c:v>0.625</c:v>
                </c:pt>
                <c:pt idx="8">
                  <c:v>0.666666667</c:v>
                </c:pt>
                <c:pt idx="9">
                  <c:v>0.6</c:v>
                </c:pt>
                <c:pt idx="10">
                  <c:v>0.545454545</c:v>
                </c:pt>
                <c:pt idx="11">
                  <c:v>0.5</c:v>
                </c:pt>
                <c:pt idx="12">
                  <c:v>0.461538462</c:v>
                </c:pt>
                <c:pt idx="13">
                  <c:v>0.428571429</c:v>
                </c:pt>
                <c:pt idx="14">
                  <c:v>0.4</c:v>
                </c:pt>
                <c:pt idx="15">
                  <c:v>0.375</c:v>
                </c:pt>
                <c:pt idx="16">
                  <c:v>0.352941176</c:v>
                </c:pt>
                <c:pt idx="17">
                  <c:v>0.333333333</c:v>
                </c:pt>
                <c:pt idx="18">
                  <c:v>0.315789474</c:v>
                </c:pt>
                <c:pt idx="19">
                  <c:v>0.3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6543504"/>
        <c:axId val="2127526976"/>
      </c:lineChart>
      <c:catAx>
        <c:axId val="21465435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7526976"/>
        <c:crosses val="autoZero"/>
        <c:auto val="1"/>
        <c:lblAlgn val="ctr"/>
        <c:lblOffset val="100"/>
        <c:tickLblSkip val="5"/>
        <c:noMultiLvlLbl val="0"/>
      </c:catAx>
      <c:valAx>
        <c:axId val="2127526976"/>
        <c:scaling>
          <c:orientation val="minMax"/>
          <c:max val="1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54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5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B6E2A8C-284D-4118-93DA-E52B6DA05499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4425" y="720725"/>
            <a:ext cx="254635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E53E44-D658-4EA1-AB94-903C72F430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7487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14975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22462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29949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37437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44924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52412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59900" algn="l" defTabSz="614975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4425" y="720725"/>
            <a:ext cx="254635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53E44-D658-4EA1-AB94-903C72F430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9402475"/>
            <a:ext cx="18186876" cy="6487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9449" y="17151456"/>
            <a:ext cx="14977427" cy="773497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7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31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5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9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6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7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51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337" y="1212098"/>
            <a:ext cx="4814173" cy="258252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816" y="1212098"/>
            <a:ext cx="14085914" cy="258252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0163" y="19449529"/>
            <a:ext cx="18186876" cy="6011417"/>
          </a:xfrm>
        </p:spPr>
        <p:txBody>
          <a:bodyPr anchor="t"/>
          <a:lstStyle>
            <a:lvl1pPr algn="l">
              <a:defRPr sz="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0163" y="12828566"/>
            <a:ext cx="18186876" cy="6620965"/>
          </a:xfrm>
        </p:spPr>
        <p:txBody>
          <a:bodyPr anchor="b"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104391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7824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3173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564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95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6347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738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5129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17" y="7062368"/>
            <a:ext cx="9450043" cy="19975002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6466" y="7062368"/>
            <a:ext cx="9450043" cy="19975002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5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6" y="6775107"/>
            <a:ext cx="9453759" cy="282354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3912" indent="0">
              <a:buNone/>
              <a:defRPr sz="4500" b="1"/>
            </a:lvl2pPr>
            <a:lvl3pPr marL="2087824" indent="0">
              <a:buNone/>
              <a:defRPr sz="4100" b="1"/>
            </a:lvl3pPr>
            <a:lvl4pPr marL="3131736" indent="0">
              <a:buNone/>
              <a:defRPr sz="3600" b="1"/>
            </a:lvl4pPr>
            <a:lvl5pPr marL="4175648" indent="0">
              <a:buNone/>
              <a:defRPr sz="3600" b="1"/>
            </a:lvl5pPr>
            <a:lvl6pPr marL="5219560" indent="0">
              <a:buNone/>
              <a:defRPr sz="3600" b="1"/>
            </a:lvl6pPr>
            <a:lvl7pPr marL="6263472" indent="0">
              <a:buNone/>
              <a:defRPr sz="3600" b="1"/>
            </a:lvl7pPr>
            <a:lvl8pPr marL="7307384" indent="0">
              <a:buNone/>
              <a:defRPr sz="3600" b="1"/>
            </a:lvl8pPr>
            <a:lvl9pPr marL="8351296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16" y="9598649"/>
            <a:ext cx="9453759" cy="17438717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9038" y="6775107"/>
            <a:ext cx="9457473" cy="2823543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43912" indent="0">
              <a:buNone/>
              <a:defRPr sz="4500" b="1"/>
            </a:lvl2pPr>
            <a:lvl3pPr marL="2087824" indent="0">
              <a:buNone/>
              <a:defRPr sz="4100" b="1"/>
            </a:lvl3pPr>
            <a:lvl4pPr marL="3131736" indent="0">
              <a:buNone/>
              <a:defRPr sz="3600" b="1"/>
            </a:lvl4pPr>
            <a:lvl5pPr marL="4175648" indent="0">
              <a:buNone/>
              <a:defRPr sz="3600" b="1"/>
            </a:lvl5pPr>
            <a:lvl6pPr marL="5219560" indent="0">
              <a:buNone/>
              <a:defRPr sz="3600" b="1"/>
            </a:lvl6pPr>
            <a:lvl7pPr marL="6263472" indent="0">
              <a:buNone/>
              <a:defRPr sz="3600" b="1"/>
            </a:lvl7pPr>
            <a:lvl8pPr marL="7307384" indent="0">
              <a:buNone/>
              <a:defRPr sz="3600" b="1"/>
            </a:lvl8pPr>
            <a:lvl9pPr marL="8351296" indent="0">
              <a:buNone/>
              <a:defRPr sz="3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9038" y="9598649"/>
            <a:ext cx="9457473" cy="17438717"/>
          </a:xfrm>
        </p:spPr>
        <p:txBody>
          <a:bodyPr/>
          <a:lstStyle>
            <a:lvl1pPr>
              <a:defRPr sz="5400"/>
            </a:lvl1pPr>
            <a:lvl2pPr>
              <a:defRPr sz="45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18" y="1205087"/>
            <a:ext cx="7039243" cy="5128622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5370" y="1205091"/>
            <a:ext cx="11961140" cy="25832280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500"/>
            </a:lvl4pPr>
            <a:lvl5pPr>
              <a:defRPr sz="4500"/>
            </a:lvl5pPr>
            <a:lvl6pPr>
              <a:defRPr sz="4500"/>
            </a:lvl6pPr>
            <a:lvl7pPr>
              <a:defRPr sz="4500"/>
            </a:lvl7pPr>
            <a:lvl8pPr>
              <a:defRPr sz="4500"/>
            </a:lvl8pPr>
            <a:lvl9pPr>
              <a:defRPr sz="4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818" y="6333711"/>
            <a:ext cx="7039243" cy="20703659"/>
          </a:xfrm>
        </p:spPr>
        <p:txBody>
          <a:bodyPr/>
          <a:lstStyle>
            <a:lvl1pPr marL="0" indent="0">
              <a:buNone/>
              <a:defRPr sz="3200"/>
            </a:lvl1pPr>
            <a:lvl2pPr marL="1043912" indent="0">
              <a:buNone/>
              <a:defRPr sz="2700"/>
            </a:lvl2pPr>
            <a:lvl3pPr marL="2087824" indent="0">
              <a:buNone/>
              <a:defRPr sz="2300"/>
            </a:lvl3pPr>
            <a:lvl4pPr marL="3131736" indent="0">
              <a:buNone/>
              <a:defRPr sz="2100"/>
            </a:lvl4pPr>
            <a:lvl5pPr marL="4175648" indent="0">
              <a:buNone/>
              <a:defRPr sz="2100"/>
            </a:lvl5pPr>
            <a:lvl6pPr marL="5219560" indent="0">
              <a:buNone/>
              <a:defRPr sz="2100"/>
            </a:lvl6pPr>
            <a:lvl7pPr marL="6263472" indent="0">
              <a:buNone/>
              <a:defRPr sz="2100"/>
            </a:lvl7pPr>
            <a:lvl8pPr marL="7307384" indent="0">
              <a:buNone/>
              <a:defRPr sz="2100"/>
            </a:lvl8pPr>
            <a:lvl9pPr marL="835129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830" y="21187092"/>
            <a:ext cx="12837795" cy="2501256"/>
          </a:xfrm>
        </p:spPr>
        <p:txBody>
          <a:bodyPr anchor="b"/>
          <a:lstStyle>
            <a:lvl1pPr algn="l">
              <a:defRPr sz="4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830" y="2704437"/>
            <a:ext cx="12837795" cy="18160365"/>
          </a:xfrm>
        </p:spPr>
        <p:txBody>
          <a:bodyPr/>
          <a:lstStyle>
            <a:lvl1pPr marL="0" indent="0">
              <a:buNone/>
              <a:defRPr sz="7300"/>
            </a:lvl1pPr>
            <a:lvl2pPr marL="1043912" indent="0">
              <a:buNone/>
              <a:defRPr sz="6400"/>
            </a:lvl2pPr>
            <a:lvl3pPr marL="2087824" indent="0">
              <a:buNone/>
              <a:defRPr sz="5400"/>
            </a:lvl3pPr>
            <a:lvl4pPr marL="3131736" indent="0">
              <a:buNone/>
              <a:defRPr sz="4500"/>
            </a:lvl4pPr>
            <a:lvl5pPr marL="4175648" indent="0">
              <a:buNone/>
              <a:defRPr sz="4500"/>
            </a:lvl5pPr>
            <a:lvl6pPr marL="5219560" indent="0">
              <a:buNone/>
              <a:defRPr sz="4500"/>
            </a:lvl6pPr>
            <a:lvl7pPr marL="6263472" indent="0">
              <a:buNone/>
              <a:defRPr sz="4500"/>
            </a:lvl7pPr>
            <a:lvl8pPr marL="7307384" indent="0">
              <a:buNone/>
              <a:defRPr sz="4500"/>
            </a:lvl8pPr>
            <a:lvl9pPr marL="8351296" indent="0">
              <a:buNone/>
              <a:defRPr sz="4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830" y="23688350"/>
            <a:ext cx="12837795" cy="3552199"/>
          </a:xfrm>
        </p:spPr>
        <p:txBody>
          <a:bodyPr/>
          <a:lstStyle>
            <a:lvl1pPr marL="0" indent="0">
              <a:buNone/>
              <a:defRPr sz="3200"/>
            </a:lvl1pPr>
            <a:lvl2pPr marL="1043912" indent="0">
              <a:buNone/>
              <a:defRPr sz="2700"/>
            </a:lvl2pPr>
            <a:lvl3pPr marL="2087824" indent="0">
              <a:buNone/>
              <a:defRPr sz="2300"/>
            </a:lvl3pPr>
            <a:lvl4pPr marL="3131736" indent="0">
              <a:buNone/>
              <a:defRPr sz="2100"/>
            </a:lvl4pPr>
            <a:lvl5pPr marL="4175648" indent="0">
              <a:buNone/>
              <a:defRPr sz="2100"/>
            </a:lvl5pPr>
            <a:lvl6pPr marL="5219560" indent="0">
              <a:buNone/>
              <a:defRPr sz="2100"/>
            </a:lvl6pPr>
            <a:lvl7pPr marL="6263472" indent="0">
              <a:buNone/>
              <a:defRPr sz="2100"/>
            </a:lvl7pPr>
            <a:lvl8pPr marL="7307384" indent="0">
              <a:buNone/>
              <a:defRPr sz="2100"/>
            </a:lvl8pPr>
            <a:lvl9pPr marL="8351296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17" y="1212096"/>
            <a:ext cx="19256693" cy="5044546"/>
          </a:xfrm>
          <a:prstGeom prst="rect">
            <a:avLst/>
          </a:prstGeom>
        </p:spPr>
        <p:txBody>
          <a:bodyPr vert="horz" lIns="295188" tIns="147594" rIns="295188" bIns="14759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17" y="7062368"/>
            <a:ext cx="19256693" cy="19975002"/>
          </a:xfrm>
          <a:prstGeom prst="rect">
            <a:avLst/>
          </a:prstGeom>
        </p:spPr>
        <p:txBody>
          <a:bodyPr vert="horz" lIns="295188" tIns="147594" rIns="295188" bIns="14759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817" y="28053282"/>
            <a:ext cx="4992476" cy="1611452"/>
          </a:xfrm>
          <a:prstGeom prst="rect">
            <a:avLst/>
          </a:prstGeom>
        </p:spPr>
        <p:txBody>
          <a:bodyPr vert="horz" lIns="295188" tIns="147594" rIns="295188" bIns="147594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E96E-D9C6-418B-A40B-86D4B45544EE}" type="datetimeFigureOut">
              <a:rPr lang="en-US" smtClean="0"/>
              <a:pPr/>
              <a:t>6/27/16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10412" y="28053282"/>
            <a:ext cx="6775503" cy="1611452"/>
          </a:xfrm>
          <a:prstGeom prst="rect">
            <a:avLst/>
          </a:prstGeom>
        </p:spPr>
        <p:txBody>
          <a:bodyPr vert="horz" lIns="295188" tIns="147594" rIns="295188" bIns="147594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4034" y="28053282"/>
            <a:ext cx="4992476" cy="1611452"/>
          </a:xfrm>
          <a:prstGeom prst="rect">
            <a:avLst/>
          </a:prstGeom>
        </p:spPr>
        <p:txBody>
          <a:bodyPr vert="horz" lIns="295188" tIns="147594" rIns="295188" bIns="147594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DA5C7-64B7-45BE-84FA-C5C8F4FBEC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782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934" indent="-782934" algn="l" defTabSz="2087824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6357" indent="-652445" algn="l" defTabSz="2087824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9780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53692" indent="-521956" algn="l" defTabSz="2087824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697604" indent="-521956" algn="l" defTabSz="2087824" rtl="0" eaLnBrk="1" latinLnBrk="0" hangingPunct="1">
        <a:spcBef>
          <a:spcPct val="20000"/>
        </a:spcBef>
        <a:buFont typeface="Arial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41516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785427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829340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873251" indent="-521956" algn="l" defTabSz="2087824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912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7824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31736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5648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9560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63472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7384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51296" algn="l" defTabSz="208782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20" Type="http://schemas.openxmlformats.org/officeDocument/2006/relationships/image" Target="../media/image11.png"/><Relationship Id="rId21" Type="http://schemas.openxmlformats.org/officeDocument/2006/relationships/image" Target="../media/image12.png"/><Relationship Id="rId22" Type="http://schemas.openxmlformats.org/officeDocument/2006/relationships/image" Target="../media/image13.png"/><Relationship Id="rId23" Type="http://schemas.openxmlformats.org/officeDocument/2006/relationships/image" Target="../media/image14.png"/><Relationship Id="rId24" Type="http://schemas.openxmlformats.org/officeDocument/2006/relationships/image" Target="../media/image15.jpg"/><Relationship Id="rId25" Type="http://schemas.openxmlformats.org/officeDocument/2006/relationships/image" Target="../media/image16.png"/><Relationship Id="rId26" Type="http://schemas.openxmlformats.org/officeDocument/2006/relationships/chart" Target="../charts/chart6.xml"/><Relationship Id="rId27" Type="http://schemas.openxmlformats.org/officeDocument/2006/relationships/image" Target="../media/image17.png"/><Relationship Id="rId10" Type="http://schemas.openxmlformats.org/officeDocument/2006/relationships/hyperlink" Target="https://idir.uta.edu/index.php/File:NSFC_tr.png" TargetMode="External"/><Relationship Id="rId11" Type="http://schemas.openxmlformats.org/officeDocument/2006/relationships/image" Target="../media/image8.png"/><Relationship Id="rId12" Type="http://schemas.openxmlformats.org/officeDocument/2006/relationships/hyperlink" Target="https://idir.uta.edu/index.php/File:UTA_Logo.png" TargetMode="External"/><Relationship Id="rId13" Type="http://schemas.openxmlformats.org/officeDocument/2006/relationships/image" Target="../media/image9.png"/><Relationship Id="rId14" Type="http://schemas.openxmlformats.org/officeDocument/2006/relationships/chart" Target="../charts/chart1.xml"/><Relationship Id="rId15" Type="http://schemas.openxmlformats.org/officeDocument/2006/relationships/chart" Target="../charts/chart2.xml"/><Relationship Id="rId16" Type="http://schemas.openxmlformats.org/officeDocument/2006/relationships/chart" Target="../charts/chart3.xml"/><Relationship Id="rId17" Type="http://schemas.openxmlformats.org/officeDocument/2006/relationships/chart" Target="../charts/chart4.xml"/><Relationship Id="rId18" Type="http://schemas.openxmlformats.org/officeDocument/2006/relationships/chart" Target="../charts/chart5.xml"/><Relationship Id="rId1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690" y="4322139"/>
            <a:ext cx="3306389" cy="18994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762" y="17682098"/>
            <a:ext cx="3477435" cy="2806996"/>
          </a:xfrm>
          <a:prstGeom prst="rect">
            <a:avLst/>
          </a:prstGeom>
        </p:spPr>
      </p:pic>
      <p:pic>
        <p:nvPicPr>
          <p:cNvPr id="126" name="Picture 2" descr="http://euclid-project.eu/sites/default/files/images/cloud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265" y="4546981"/>
            <a:ext cx="4226482" cy="278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335" y="3475037"/>
            <a:ext cx="5147326" cy="4212041"/>
          </a:xfrm>
          <a:prstGeom prst="rect">
            <a:avLst/>
          </a:prstGeom>
        </p:spPr>
      </p:pic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28422"/>
              </p:ext>
            </p:extLst>
          </p:nvPr>
        </p:nvGraphicFramePr>
        <p:xfrm>
          <a:off x="11781154" y="25817388"/>
          <a:ext cx="9200549" cy="303224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74608"/>
                <a:gridCol w="990600"/>
                <a:gridCol w="1066800"/>
                <a:gridCol w="990600"/>
                <a:gridCol w="914400"/>
                <a:gridCol w="914400"/>
                <a:gridCol w="990600"/>
                <a:gridCol w="758541"/>
              </a:tblGrid>
              <a:tr h="3392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Questions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>
                        <a:alpha val="71000"/>
                      </a:srgb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most favorable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                                                                               Least favorable</a:t>
                      </a:r>
                      <a:endParaRPr lang="en-US" sz="1600" dirty="0" smtClean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>
                        <a:alpha val="71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 smtClean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 smtClean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 smtClean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 smtClean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 smtClean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3074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aramond" charset="0"/>
                          <a:cs typeface="Garamond" charset="0"/>
                        </a:rPr>
                        <a:t>How easy was it to read the schema summary? 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Freebase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Diverse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Graph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Experts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YPS09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Concise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Tight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6918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aramond" charset="0"/>
                          <a:cs typeface="Garamond" charset="0"/>
                        </a:rPr>
                        <a:t>How much understanding of the data can you gain from it? 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Graph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Freebase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YPS09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Diverse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Concise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Tight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Experts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473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aramond" charset="0"/>
                          <a:cs typeface="Garamond" charset="0"/>
                        </a:rPr>
                        <a:t>How helpful was it in assisting you to understand the data? 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Graph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Freebase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YPS09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Diverse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Experts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Concise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Tight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55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Garamond" charset="0"/>
                          <a:cs typeface="Garamond" charset="0"/>
                        </a:rPr>
                        <a:t>Is it missing important information? 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4572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YPS09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Concise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Experts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Graph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Tight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Freebase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Diverse</a:t>
                      </a:r>
                      <a:endParaRPr lang="en-US" sz="16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5"/>
          <p:cNvSpPr txBox="1">
            <a:spLocks/>
          </p:cNvSpPr>
          <p:nvPr/>
        </p:nvSpPr>
        <p:spPr>
          <a:xfrm>
            <a:off x="6712709" y="5861193"/>
            <a:ext cx="5027702" cy="5610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/>
              <a:t>Steep Flag-Down Cost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6"/>
          <p:cNvSpPr txBox="1">
            <a:spLocks/>
          </p:cNvSpPr>
          <p:nvPr/>
        </p:nvSpPr>
        <p:spPr>
          <a:xfrm>
            <a:off x="2404419" y="122237"/>
            <a:ext cx="16458125" cy="1087049"/>
          </a:xfrm>
          <a:prstGeom prst="rect">
            <a:avLst/>
          </a:prstGeom>
        </p:spPr>
        <p:txBody>
          <a:bodyPr lIns="43497" tIns="21748" rIns="43497" bIns="21748">
            <a:noAutofit/>
          </a:bodyPr>
          <a:lstStyle/>
          <a:p>
            <a:pPr algn="ctr"/>
            <a:r>
              <a:rPr lang="en-US" sz="6000" b="1" dirty="0">
                <a:solidFill>
                  <a:srgbClr val="0064B1"/>
                </a:solidFill>
              </a:rPr>
              <a:t>Generating Preview Tables for Entity Graphs</a:t>
            </a:r>
          </a:p>
          <a:p>
            <a:pPr algn="ctr"/>
            <a:endParaRPr lang="en-US" sz="5600" b="1" dirty="0"/>
          </a:p>
        </p:txBody>
      </p:sp>
      <p:sp>
        <p:nvSpPr>
          <p:cNvPr id="10" name="Text Placeholder 55"/>
          <p:cNvSpPr txBox="1">
            <a:spLocks/>
          </p:cNvSpPr>
          <p:nvPr/>
        </p:nvSpPr>
        <p:spPr>
          <a:xfrm>
            <a:off x="156162" y="1112836"/>
            <a:ext cx="21044718" cy="1607987"/>
          </a:xfrm>
          <a:prstGeom prst="rect">
            <a:avLst/>
          </a:prstGeom>
          <a:ln>
            <a:noFill/>
          </a:ln>
        </p:spPr>
        <p:txBody>
          <a:bodyPr lIns="43497" tIns="21748" rIns="43497" bIns="21748">
            <a:noAutofit/>
          </a:bodyPr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000" dirty="0" smtClean="0"/>
              <a:t>Ning Yan</a:t>
            </a:r>
            <a:r>
              <a:rPr lang="en-US" sz="3000" baseline="30000" dirty="0" smtClean="0"/>
              <a:t>1# </a:t>
            </a:r>
            <a:r>
              <a:rPr lang="en-US" sz="3000" dirty="0"/>
              <a:t>, </a:t>
            </a:r>
            <a:r>
              <a:rPr lang="en-US" sz="3000" dirty="0" smtClean="0"/>
              <a:t>Sona Hasani</a:t>
            </a:r>
            <a:r>
              <a:rPr lang="en-US" sz="3000" baseline="30000" dirty="0"/>
              <a:t>*</a:t>
            </a:r>
            <a:r>
              <a:rPr lang="en-US" sz="3000" dirty="0" smtClean="0"/>
              <a:t>, </a:t>
            </a:r>
            <a:r>
              <a:rPr lang="en-US" sz="3000" dirty="0" err="1" smtClean="0"/>
              <a:t>Abolfazl</a:t>
            </a:r>
            <a:r>
              <a:rPr lang="en-US" sz="3000" dirty="0" smtClean="0"/>
              <a:t> </a:t>
            </a:r>
            <a:r>
              <a:rPr lang="en-US" sz="3000" dirty="0" err="1" smtClean="0"/>
              <a:t>Asudeh</a:t>
            </a:r>
            <a:r>
              <a:rPr lang="en-US" sz="3000" baseline="30000" dirty="0" smtClean="0"/>
              <a:t> </a:t>
            </a:r>
            <a:r>
              <a:rPr lang="en-US" sz="3000" baseline="30000" dirty="0"/>
              <a:t>*</a:t>
            </a:r>
            <a:r>
              <a:rPr lang="en-US" sz="3000" dirty="0" smtClean="0"/>
              <a:t>, </a:t>
            </a:r>
            <a:r>
              <a:rPr lang="en-US" sz="3000" dirty="0" err="1" smtClean="0"/>
              <a:t>Chengkai</a:t>
            </a:r>
            <a:r>
              <a:rPr lang="en-US" sz="3000" dirty="0" smtClean="0"/>
              <a:t> Li</a:t>
            </a:r>
            <a:r>
              <a:rPr lang="en-US" sz="3000" baseline="30000" dirty="0" smtClean="0"/>
              <a:t> *</a:t>
            </a:r>
            <a:endParaRPr lang="en-US" sz="3000" dirty="0"/>
          </a:p>
          <a:p>
            <a:pPr marL="782934" indent="-782934" algn="ctr">
              <a:spcBef>
                <a:spcPct val="20000"/>
              </a:spcBef>
              <a:defRPr/>
            </a:pPr>
            <a:r>
              <a:rPr lang="en-US" sz="3000" dirty="0" smtClean="0"/>
              <a:t>Huawei U.S. R&amp;D Center</a:t>
            </a:r>
            <a:r>
              <a:rPr lang="en-US" sz="3000" baseline="30000" dirty="0" smtClean="0"/>
              <a:t>#</a:t>
            </a:r>
            <a:r>
              <a:rPr lang="en-US" sz="3000" dirty="0" smtClean="0"/>
              <a:t>             	           University of Texas at </a:t>
            </a:r>
            <a:r>
              <a:rPr lang="en-US" sz="3000" dirty="0" smtClean="0"/>
              <a:t>Arlington</a:t>
            </a:r>
            <a:r>
              <a:rPr lang="en-US" sz="3000" baseline="30000" dirty="0" smtClean="0"/>
              <a:t>*</a:t>
            </a:r>
            <a:endParaRPr lang="en-US" sz="3000" baseline="30000" dirty="0"/>
          </a:p>
          <a:p>
            <a:pPr marL="782934" indent="-782934" algn="ctr">
              <a:spcBef>
                <a:spcPct val="20000"/>
              </a:spcBef>
              <a:defRPr/>
            </a:pPr>
            <a:r>
              <a:rPr lang="en-US" sz="2400" baseline="30000" dirty="0" smtClean="0"/>
              <a:t>		</a:t>
            </a:r>
            <a:r>
              <a:rPr lang="en-US" sz="2400" dirty="0" smtClean="0"/>
              <a:t>      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The </a:t>
            </a:r>
            <a:r>
              <a:rPr lang="en-US" sz="2400" dirty="0"/>
              <a:t>work was done while at UTA</a:t>
            </a:r>
            <a:r>
              <a:rPr lang="en-US" sz="2400" dirty="0" smtClean="0"/>
              <a:t>.</a:t>
            </a:r>
            <a:r>
              <a:rPr lang="en-US" sz="3000" baseline="30000" dirty="0" smtClean="0"/>
              <a:t>	</a:t>
            </a:r>
            <a:r>
              <a:rPr lang="en-US" sz="3000" dirty="0" smtClean="0"/>
              <a:t>        </a:t>
            </a:r>
            <a:r>
              <a:rPr lang="en-US" sz="2400" dirty="0" smtClean="0"/>
              <a:t>Innovative </a:t>
            </a:r>
            <a:r>
              <a:rPr lang="en-US" sz="2400" dirty="0"/>
              <a:t>Database and Information Systems Research (IDIR) Laboratory</a:t>
            </a:r>
            <a:r>
              <a:rPr lang="en-US" sz="2400" baseline="30000" dirty="0" smtClean="0"/>
              <a:t/>
            </a:r>
            <a:br>
              <a:rPr lang="en-US" sz="2400" baseline="30000" dirty="0" smtClean="0"/>
            </a:br>
            <a:r>
              <a:rPr lang="en-US" sz="3200" dirty="0" smtClean="0">
                <a:solidFill>
                  <a:schemeClr val="bg1"/>
                </a:solidFill>
              </a:rPr>
              <a:t>Innovative Database and Information Systems Research (IDIR) Laboratory</a:t>
            </a:r>
          </a:p>
          <a:p>
            <a:pPr marL="782934" indent="-782934" algn="ctr">
              <a:spcBef>
                <a:spcPct val="20000"/>
              </a:spcBef>
              <a:defRPr/>
            </a:pPr>
            <a:endParaRPr lang="en-US" sz="3000" baseline="30000" dirty="0"/>
          </a:p>
        </p:txBody>
      </p:sp>
      <p:sp>
        <p:nvSpPr>
          <p:cNvPr id="109" name="Text Placeholder 7"/>
          <p:cNvSpPr txBox="1">
            <a:spLocks/>
          </p:cNvSpPr>
          <p:nvPr/>
        </p:nvSpPr>
        <p:spPr>
          <a:xfrm>
            <a:off x="12632435" y="14287491"/>
            <a:ext cx="8589749" cy="5692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Study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Text Placeholder 7"/>
          <p:cNvSpPr txBox="1">
            <a:spLocks/>
          </p:cNvSpPr>
          <p:nvPr/>
        </p:nvSpPr>
        <p:spPr>
          <a:xfrm>
            <a:off x="11898871" y="2905647"/>
            <a:ext cx="9434950" cy="5659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for a Quick Overview</a:t>
            </a:r>
          </a:p>
        </p:txBody>
      </p:sp>
      <p:sp>
        <p:nvSpPr>
          <p:cNvPr id="64" name="Text Placeholder 7"/>
          <p:cNvSpPr txBox="1">
            <a:spLocks/>
          </p:cNvSpPr>
          <p:nvPr/>
        </p:nvSpPr>
        <p:spPr>
          <a:xfrm>
            <a:off x="183350" y="20964709"/>
            <a:ext cx="21061916" cy="569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 Results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178283" y="9105382"/>
            <a:ext cx="7333824" cy="6216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 Tables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178283" y="14284576"/>
            <a:ext cx="4708802" cy="534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</a:t>
            </a:r>
            <a:r>
              <a:rPr lang="en-US" sz="3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Preview Discovery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Text Placeholder 7"/>
          <p:cNvSpPr txBox="1">
            <a:spLocks/>
          </p:cNvSpPr>
          <p:nvPr/>
        </p:nvSpPr>
        <p:spPr>
          <a:xfrm>
            <a:off x="14466301" y="9121539"/>
            <a:ext cx="6857178" cy="619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Scoring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5" name="Picture 84" descr="F:\christoph\talks\nsf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722" y="29278183"/>
            <a:ext cx="977359" cy="92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58457" y="350837"/>
            <a:ext cx="2077801" cy="183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Text Placeholder 2"/>
          <p:cNvSpPr txBox="1">
            <a:spLocks/>
          </p:cNvSpPr>
          <p:nvPr/>
        </p:nvSpPr>
        <p:spPr>
          <a:xfrm>
            <a:off x="263107" y="2909356"/>
            <a:ext cx="6291140" cy="5744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208787" tIns="104394" rIns="208787" bIns="104394" rtlCol="0" anchor="ctr"/>
          <a:lstStyle/>
          <a:p>
            <a:pPr algn="ctr">
              <a:defRPr/>
            </a:pPr>
            <a:r>
              <a:rPr lang="en-US" sz="3200" b="1" dirty="0"/>
              <a:t>Ultra-heterogeneous Entity Graphs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8762" y="5083704"/>
            <a:ext cx="2559541" cy="2506133"/>
          </a:xfrm>
          <a:prstGeom prst="rect">
            <a:avLst/>
          </a:prstGeom>
          <a:noFill/>
        </p:spPr>
        <p:txBody>
          <a:bodyPr wrap="square" lIns="43497" tIns="21748" rIns="43497" bIns="21748" rtlCol="0">
            <a:spAutoFit/>
          </a:bodyPr>
          <a:lstStyle/>
          <a:p>
            <a:pPr marL="271852" indent="-271852"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Freebase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/>
              <a:t>1.9 </a:t>
            </a:r>
            <a:r>
              <a:rPr lang="en-US" sz="2000" dirty="0"/>
              <a:t>billion triples</a:t>
            </a:r>
          </a:p>
          <a:p>
            <a:pPr marL="271852" indent="-271852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DBpedia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: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/>
              <a:t>3 </a:t>
            </a:r>
            <a:r>
              <a:rPr lang="en-US" sz="2000" dirty="0"/>
              <a:t>billion triples</a:t>
            </a:r>
          </a:p>
          <a:p>
            <a:pPr marL="271852" indent="-271852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YAGO :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/>
              <a:t>120 </a:t>
            </a:r>
            <a:r>
              <a:rPr lang="en-US" sz="2000" dirty="0"/>
              <a:t>million triples</a:t>
            </a:r>
          </a:p>
          <a:p>
            <a:pPr marL="271852" indent="-271852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Linked Open Data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b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 smtClean="0"/>
              <a:t>52 </a:t>
            </a:r>
            <a:r>
              <a:rPr lang="en-US" sz="2000" dirty="0"/>
              <a:t>billion </a:t>
            </a:r>
            <a:r>
              <a:rPr lang="en-US" sz="2000" dirty="0" smtClean="0"/>
              <a:t>triples</a:t>
            </a:r>
            <a:endParaRPr 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12222162" y="3640050"/>
            <a:ext cx="4234227" cy="474808"/>
          </a:xfrm>
          <a:prstGeom prst="rect">
            <a:avLst/>
          </a:prstGeom>
          <a:noFill/>
        </p:spPr>
        <p:txBody>
          <a:bodyPr wrap="square" lIns="43497" tIns="21748" rIns="43497" bIns="21748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Approach 1: Schema Graph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145962" y="6237994"/>
            <a:ext cx="4877792" cy="474808"/>
          </a:xfrm>
          <a:prstGeom prst="rect">
            <a:avLst/>
          </a:prstGeom>
          <a:noFill/>
        </p:spPr>
        <p:txBody>
          <a:bodyPr wrap="square" lIns="43497" tIns="21748" rIns="43497" bIns="21748" rtlCol="0">
            <a:spAutoFit/>
          </a:bodyPr>
          <a:lstStyle/>
          <a:p>
            <a:pPr algn="just"/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Approach 2: Schema Summary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993562" y="6678730"/>
            <a:ext cx="51781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94000"/>
              <a:buFont typeface="Wingdings" charset="2"/>
              <a:buChar char="q"/>
            </a:pPr>
            <a:r>
              <a:rPr lang="en-US" sz="2400" dirty="0"/>
              <a:t>Schema summarization in relational database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[</a:t>
            </a:r>
            <a:r>
              <a:rPr lang="en-US" sz="2400" dirty="0" smtClean="0"/>
              <a:t>Yang </a:t>
            </a:r>
            <a:r>
              <a:rPr lang="en-US" sz="2400" dirty="0" smtClean="0"/>
              <a:t>PVLDB09, </a:t>
            </a:r>
            <a:r>
              <a:rPr lang="en-US" sz="2400" dirty="0" smtClean="0"/>
              <a:t>Yang PVLDB11]</a:t>
            </a:r>
            <a:endParaRPr lang="en-US" sz="2400" dirty="0"/>
          </a:p>
          <a:p>
            <a:pPr marL="342900" indent="-342900">
              <a:buFont typeface="Wingdings" charset="2"/>
              <a:buChar char="q"/>
            </a:pPr>
            <a:r>
              <a:rPr lang="en-US" sz="2400" dirty="0"/>
              <a:t>XML summarization [Yu VLDB06</a:t>
            </a:r>
            <a:r>
              <a:rPr lang="en-US" sz="2400" dirty="0" smtClean="0"/>
              <a:t>]</a:t>
            </a:r>
            <a:endParaRPr lang="en-US" sz="2400" dirty="0"/>
          </a:p>
          <a:p>
            <a:pPr marL="342900" indent="-342900">
              <a:buFont typeface="Wingdings" charset="2"/>
              <a:buChar char="q"/>
            </a:pPr>
            <a:r>
              <a:rPr lang="en-US" sz="2400" dirty="0"/>
              <a:t>Graph summarization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[</a:t>
            </a:r>
            <a:r>
              <a:rPr lang="en-US" sz="2400" dirty="0"/>
              <a:t>Tian SIGMOD08, Zhang ICDE10]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" y="10104437"/>
            <a:ext cx="7546468" cy="3506831"/>
          </a:xfrm>
          <a:prstGeom prst="rect">
            <a:avLst/>
          </a:prstGeom>
        </p:spPr>
      </p:pic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28044"/>
              </p:ext>
            </p:extLst>
          </p:nvPr>
        </p:nvGraphicFramePr>
        <p:xfrm>
          <a:off x="7802562" y="12250915"/>
          <a:ext cx="2296043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683"/>
                <a:gridCol w="658156"/>
                <a:gridCol w="915204"/>
              </a:tblGrid>
              <a:tr h="284776"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FILM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Actor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Genres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solidFill>
                      <a:srgbClr val="BFE5FF"/>
                    </a:solidFill>
                  </a:tcPr>
                </a:tc>
              </a:tr>
              <a:tr h="2847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11315"/>
              </p:ext>
            </p:extLst>
          </p:nvPr>
        </p:nvGraphicFramePr>
        <p:xfrm>
          <a:off x="7802562" y="13015277"/>
          <a:ext cx="3438497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1548"/>
                <a:gridCol w="685800"/>
                <a:gridCol w="1481149"/>
              </a:tblGrid>
              <a:tr h="301162"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FILM ACTOR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Actor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Award Winners</a:t>
                      </a:r>
                      <a:endParaRPr lang="en-US" sz="1600" b="0" i="0" baseline="0" dirty="0" smtClean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solidFill>
                      <a:srgbClr val="BFE5FF"/>
                    </a:solidFill>
                  </a:tcPr>
                </a:tc>
              </a:tr>
              <a:tr h="3011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b="0" i="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0" name="Text Placeholder 2"/>
          <p:cNvSpPr txBox="1">
            <a:spLocks/>
          </p:cNvSpPr>
          <p:nvPr/>
        </p:nvSpPr>
        <p:spPr>
          <a:xfrm>
            <a:off x="14563831" y="9885032"/>
            <a:ext cx="2915277" cy="369332"/>
          </a:xfrm>
          <a:prstGeom prst="rect">
            <a:avLst/>
          </a:prstGeom>
          <a:effectLst/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472868" algn="l"/>
              </a:tabLst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spcBef>
                <a:spcPts val="580"/>
              </a:spcBef>
              <a:buSzPct val="85000"/>
              <a:defRPr/>
            </a:pPr>
            <a:r>
              <a:rPr lang="en-US" altLang="zh-CN" sz="2400" b="1" dirty="0" smtClean="0">
                <a:latin typeface="+mn-lt"/>
                <a:ea typeface="Meiryo UI" pitchFamily="34" charset="-128"/>
                <a:cs typeface="Meiryo UI" pitchFamily="34" charset="-128"/>
              </a:rPr>
              <a:t>Key attribute scoring</a:t>
            </a:r>
          </a:p>
        </p:txBody>
      </p:sp>
      <p:sp>
        <p:nvSpPr>
          <p:cNvPr id="111" name="Text Placeholder 2"/>
          <p:cNvSpPr txBox="1">
            <a:spLocks/>
          </p:cNvSpPr>
          <p:nvPr/>
        </p:nvSpPr>
        <p:spPr>
          <a:xfrm>
            <a:off x="11269625" y="12495259"/>
            <a:ext cx="176048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472868" algn="l"/>
              </a:tabLst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spcBef>
                <a:spcPts val="580"/>
              </a:spcBef>
              <a:buSzPct val="85000"/>
              <a:defRPr/>
            </a:pPr>
            <a:r>
              <a:rPr lang="en-US" altLang="zh-CN" sz="2400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4 </a:t>
            </a:r>
            <a:r>
              <a:rPr lang="en-US" sz="2400" dirty="0">
                <a:solidFill>
                  <a:schemeClr val="tx1"/>
                </a:solidFill>
              </a:rPr>
              <a:t>×</a:t>
            </a:r>
            <a:r>
              <a:rPr lang="en-US" altLang="zh-CN" sz="2400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(6+5) = 44</a:t>
            </a:r>
          </a:p>
        </p:txBody>
      </p:sp>
      <p:sp>
        <p:nvSpPr>
          <p:cNvPr id="116" name="Text Placeholder 2"/>
          <p:cNvSpPr txBox="1">
            <a:spLocks/>
          </p:cNvSpPr>
          <p:nvPr/>
        </p:nvSpPr>
        <p:spPr>
          <a:xfrm>
            <a:off x="11361576" y="13301328"/>
            <a:ext cx="186764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472868" algn="l"/>
              </a:tabLst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spcBef>
                <a:spcPts val="580"/>
              </a:spcBef>
              <a:buSzPct val="85000"/>
              <a:defRPr/>
            </a:pPr>
            <a:r>
              <a:rPr lang="en-US" altLang="zh-CN" sz="240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× </a:t>
            </a:r>
            <a:r>
              <a:rPr lang="en-US" altLang="zh-CN" sz="2400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(6+2) = 16</a:t>
            </a:r>
          </a:p>
        </p:txBody>
      </p:sp>
      <p:sp>
        <p:nvSpPr>
          <p:cNvPr id="117" name="Text Placeholder 2"/>
          <p:cNvSpPr txBox="1">
            <a:spLocks/>
          </p:cNvSpPr>
          <p:nvPr/>
        </p:nvSpPr>
        <p:spPr>
          <a:xfrm>
            <a:off x="11740411" y="12106412"/>
            <a:ext cx="25460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472868" algn="l"/>
              </a:tabLst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spcBef>
                <a:spcPts val="580"/>
              </a:spcBef>
              <a:buSzPct val="85000"/>
              <a:defRPr/>
            </a:pPr>
            <a:r>
              <a:rPr lang="en-US" altLang="zh-CN" sz="2400" b="1" smtClean="0">
                <a:latin typeface="Garamond" charset="0"/>
                <a:ea typeface="Garamond" charset="0"/>
                <a:cs typeface="Garamond" charset="0"/>
              </a:rPr>
              <a:t>Score of the Preview</a:t>
            </a:r>
            <a:endParaRPr lang="en-US" altLang="zh-CN" sz="2400" b="1" dirty="0" smtClean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19" name="Text Placeholder 2"/>
          <p:cNvSpPr txBox="1">
            <a:spLocks/>
          </p:cNvSpPr>
          <p:nvPr/>
        </p:nvSpPr>
        <p:spPr>
          <a:xfrm>
            <a:off x="13898562" y="12870264"/>
            <a:ext cx="444843" cy="434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472868" algn="l"/>
              </a:tabLst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spcBef>
                <a:spcPts val="580"/>
              </a:spcBef>
              <a:buSzPct val="85000"/>
              <a:defRPr/>
            </a:pPr>
            <a:r>
              <a:rPr lang="en-US" altLang="zh-CN" sz="280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60</a:t>
            </a:r>
            <a:endParaRPr lang="en-US" altLang="zh-CN" sz="2800" dirty="0" smtClean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12988752" y="13127271"/>
            <a:ext cx="757410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3270427" y="12475329"/>
            <a:ext cx="247135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400" b="1" dirty="0" smtClean="0">
                <a:latin typeface="Garamond" charset="0"/>
                <a:ea typeface="Garamond" charset="0"/>
                <a:cs typeface="Garamond" charset="0"/>
              </a:rPr>
              <a:t>+</a:t>
            </a:r>
          </a:p>
        </p:txBody>
      </p:sp>
      <p:sp>
        <p:nvSpPr>
          <p:cNvPr id="122" name="Text Placeholder 2"/>
          <p:cNvSpPr txBox="1">
            <a:spLocks/>
          </p:cNvSpPr>
          <p:nvPr/>
        </p:nvSpPr>
        <p:spPr>
          <a:xfrm>
            <a:off x="47371" y="15279523"/>
            <a:ext cx="4154094" cy="2043260"/>
          </a:xfrm>
          <a:prstGeom prst="rect">
            <a:avLst/>
          </a:prstGeom>
          <a:ln>
            <a:noFill/>
          </a:ln>
        </p:spPr>
        <p:txBody>
          <a:bodyPr vert="horz" lIns="295188" tIns="147594" rIns="295188" bIns="147594" rtlCol="0" anchor="ctr"/>
          <a:lstStyle>
            <a:defPPr>
              <a:defRPr lang="en-US"/>
            </a:defPPr>
            <a:lvl1pPr marL="0" algn="l" defTabSz="2951879" rtl="0" eaLnBrk="1" latinLnBrk="0" hangingPunct="1"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593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187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781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375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79698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563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157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751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Find the preview with highest score that satisfies</a:t>
            </a:r>
          </a:p>
          <a:p>
            <a:pPr marL="284163" lvl="1"/>
            <a:r>
              <a:rPr lang="en-US" sz="2000" dirty="0" smtClean="0"/>
              <a:t>Size constraint </a:t>
            </a:r>
          </a:p>
          <a:p>
            <a:pPr marL="517525" lvl="2"/>
            <a:r>
              <a:rPr lang="en-US" sz="1600" dirty="0" smtClean="0"/>
              <a:t>Number of key attributes </a:t>
            </a:r>
            <a:r>
              <a:rPr lang="en-US" sz="1600" i="1" dirty="0" smtClean="0"/>
              <a:t>K</a:t>
            </a:r>
          </a:p>
          <a:p>
            <a:pPr marL="517525" lvl="2"/>
            <a:r>
              <a:rPr lang="en-US" sz="1600" dirty="0" smtClean="0"/>
              <a:t>Number of non-key attributes </a:t>
            </a:r>
            <a:r>
              <a:rPr lang="en-US" sz="1600" i="1" dirty="0" smtClean="0"/>
              <a:t>N</a:t>
            </a:r>
          </a:p>
          <a:p>
            <a:pPr marL="284163" lvl="1"/>
            <a:r>
              <a:rPr lang="en-US" sz="1800" dirty="0" smtClean="0">
                <a:ea typeface="Garamond" charset="0"/>
                <a:cs typeface="Garamond" charset="0"/>
              </a:rPr>
              <a:t> </a:t>
            </a:r>
            <a:r>
              <a:rPr lang="en-US" sz="2000" dirty="0" smtClean="0">
                <a:ea typeface="Garamond" charset="0"/>
                <a:cs typeface="Garamond" charset="0"/>
              </a:rPr>
              <a:t>Distance between two preview tables </a:t>
            </a:r>
            <a:r>
              <a:rPr lang="en-US" sz="2000" i="1" dirty="0" smtClean="0">
                <a:ea typeface="Garamond" charset="0"/>
                <a:cs typeface="Garamond" charset="0"/>
              </a:rPr>
              <a:t>d</a:t>
            </a:r>
            <a:endParaRPr lang="en-US" sz="2000" dirty="0">
              <a:ea typeface="Garamond" charset="0"/>
              <a:cs typeface="Garamond" charset="0"/>
            </a:endParaRPr>
          </a:p>
        </p:txBody>
      </p:sp>
      <p:pic>
        <p:nvPicPr>
          <p:cNvPr id="76" name="Picture 20" descr="NSFC tr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723" y="29280647"/>
            <a:ext cx="967332" cy="92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1" descr="UTA Logo.png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0213" y="29595804"/>
            <a:ext cx="1616891" cy="38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8" name="Chart 7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910037"/>
              </p:ext>
            </p:extLst>
          </p:nvPr>
        </p:nvGraphicFramePr>
        <p:xfrm>
          <a:off x="264269" y="21660669"/>
          <a:ext cx="2644815" cy="195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81" name="Chart 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60646"/>
              </p:ext>
            </p:extLst>
          </p:nvPr>
        </p:nvGraphicFramePr>
        <p:xfrm>
          <a:off x="5701534" y="23715559"/>
          <a:ext cx="2505919" cy="195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83" name="Chart 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964113"/>
              </p:ext>
            </p:extLst>
          </p:nvPr>
        </p:nvGraphicFramePr>
        <p:xfrm>
          <a:off x="275345" y="23731271"/>
          <a:ext cx="2644815" cy="195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94" name="Chart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102927"/>
              </p:ext>
            </p:extLst>
          </p:nvPr>
        </p:nvGraphicFramePr>
        <p:xfrm>
          <a:off x="3032716" y="23731271"/>
          <a:ext cx="2569580" cy="195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pSp>
        <p:nvGrpSpPr>
          <p:cNvPr id="98" name="Group 97"/>
          <p:cNvGrpSpPr/>
          <p:nvPr/>
        </p:nvGrpSpPr>
        <p:grpSpPr>
          <a:xfrm>
            <a:off x="5364162" y="21784014"/>
            <a:ext cx="3400310" cy="1761643"/>
            <a:chOff x="6156047" y="3112640"/>
            <a:chExt cx="2478666" cy="1761643"/>
          </a:xfrm>
        </p:grpSpPr>
        <p:graphicFrame>
          <p:nvGraphicFramePr>
            <p:cNvPr id="108" name="Chart 10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2389310"/>
                </p:ext>
              </p:extLst>
            </p:nvPr>
          </p:nvGraphicFramePr>
          <p:xfrm>
            <a:off x="6156047" y="3145199"/>
            <a:ext cx="2478666" cy="17290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  <p:sp useBgFill="1">
          <p:nvSpPr>
            <p:cNvPr id="112" name="Rectangle 111"/>
            <p:cNvSpPr/>
            <p:nvPr/>
          </p:nvSpPr>
          <p:spPr bwMode="auto">
            <a:xfrm flipV="1">
              <a:off x="6156047" y="3112640"/>
              <a:ext cx="2478666" cy="40642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en-US" spc="-5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118982"/>
              </p:ext>
            </p:extLst>
          </p:nvPr>
        </p:nvGraphicFramePr>
        <p:xfrm>
          <a:off x="303231" y="26430046"/>
          <a:ext cx="6718126" cy="264736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7858"/>
                <a:gridCol w="955152"/>
                <a:gridCol w="955734"/>
                <a:gridCol w="1472692"/>
                <a:gridCol w="1127858"/>
                <a:gridCol w="107883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Key Attribute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Non-key Attribute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Domain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ea typeface="Garamond" charset="0"/>
                          <a:cs typeface="Garamond" charset="0"/>
                        </a:rPr>
                        <a:t>YPS09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Coverage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Random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W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alk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Coverage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Entropy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books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0.55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0.43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0.43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0.43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99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-0.01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0.48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0.25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0.35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0.35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music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0.37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0.33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0.46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0.42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0.41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TV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0.37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0.69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0.65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0.47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0.47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356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people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0.36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0.31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0.29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0.43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0.43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36385"/>
              </p:ext>
            </p:extLst>
          </p:nvPr>
        </p:nvGraphicFramePr>
        <p:xfrm>
          <a:off x="13164825" y="21804304"/>
          <a:ext cx="7932645" cy="3428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4879"/>
                <a:gridCol w="990600"/>
                <a:gridCol w="990600"/>
                <a:gridCol w="1139108"/>
                <a:gridCol w="1211309"/>
                <a:gridCol w="1309192"/>
                <a:gridCol w="1296957"/>
              </a:tblGrid>
              <a:tr h="2924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Tight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Diverse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Freebase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Experts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YPS09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Schema Graph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1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Concise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z=1.59 </a:t>
                      </a:r>
                    </a:p>
                    <a:p>
                      <a:pPr algn="ctr"/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p=0.0559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z=−2.28 </a:t>
                      </a:r>
                      <a:b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p=0.0113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z=0.49 </a:t>
                      </a:r>
                      <a:br>
                        <a:rPr lang="cs-CZ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cs-CZ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p=0.3121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z=−0.13 </a:t>
                      </a:r>
                      <a:b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p=0.4483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z=0.36 </a:t>
                      </a:r>
                      <a:b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p=0.3594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z=−0.43 </a:t>
                      </a:r>
                      <a:b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p=0.3336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1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Tight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z=−3.48 </a:t>
                      </a:r>
                      <a:b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p=0.0003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z=−1.12</a:t>
                      </a:r>
                      <a:r>
                        <a:rPr lang="sk-SK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</a:t>
                      </a:r>
                      <a:br>
                        <a:rPr lang="sk-SK" sz="16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sk-SK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p=0.1314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z=−1.69 </a:t>
                      </a:r>
                      <a:b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p=0.0455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z=−1.282 </a:t>
                      </a:r>
                    </a:p>
                    <a:p>
                      <a:pPr algn="ctr"/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p=0.0999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z=−1.93 </a:t>
                      </a:r>
                      <a:b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p=0.0268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</a:tr>
              <a:tr h="4971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Diverse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z=2.57 </a:t>
                      </a:r>
                      <a:b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p=0.0051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z=2.10 </a:t>
                      </a:r>
                      <a:b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hr-HR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p=0.0179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z=2.60 </a:t>
                      </a:r>
                      <a:b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p=0.0047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z=1.70 </a:t>
                      </a:r>
                      <a:b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p=0.0446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971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Freebase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z=−0.61 </a:t>
                      </a:r>
                      <a:b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p=0.2709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z=−0.15 </a:t>
                      </a:r>
                      <a:b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p=0.4404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z=−0.87 </a:t>
                      </a:r>
                      <a:b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p=0.1922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718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Experts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z=0.49 </a:t>
                      </a:r>
                      <a:br>
                        <a:rPr lang="cs-CZ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cs-CZ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p=0.3121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z=−0.29 </a:t>
                      </a:r>
                      <a:b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nb-NO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p=0.3859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168"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YPS09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z=−0.77 </a:t>
                      </a:r>
                      <a:b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</a:br>
                      <a:r>
                        <a:rPr lang="is-IS" sz="16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p=0.2206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021" y="15078933"/>
            <a:ext cx="5239528" cy="279790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909" y="18011206"/>
            <a:ext cx="5226643" cy="268503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7592" y="19990605"/>
            <a:ext cx="2979970" cy="705632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27" name="Text Placeholder 2"/>
          <p:cNvSpPr txBox="1">
            <a:spLocks/>
          </p:cNvSpPr>
          <p:nvPr/>
        </p:nvSpPr>
        <p:spPr>
          <a:xfrm>
            <a:off x="3268481" y="7492938"/>
            <a:ext cx="1871000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/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http://</a:t>
            </a:r>
            <a:r>
              <a:rPr lang="en-US" sz="1800" dirty="0" err="1" smtClean="0">
                <a:solidFill>
                  <a:schemeClr val="tx1"/>
                </a:solidFill>
              </a:rPr>
              <a:t>linkeddata.org</a:t>
            </a:r>
            <a:r>
              <a:rPr lang="en-US" sz="1800" dirty="0" smtClean="0">
                <a:solidFill>
                  <a:schemeClr val="tx1"/>
                </a:solidFill>
              </a:rPr>
              <a:t>/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4137" y="3686048"/>
            <a:ext cx="6420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/>
              <a:t>Large and complex graphs capturing millions of entities and billions of relationships between entities.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10275" y="8122435"/>
            <a:ext cx="60187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EE8200"/>
                </a:solidFill>
                <a:ea typeface="Garamond" charset="0"/>
                <a:cs typeface="Garamond" charset="0"/>
              </a:rPr>
              <a:t>Applications</a:t>
            </a:r>
            <a:r>
              <a:rPr lang="en-US" sz="2000" dirty="0">
                <a:solidFill>
                  <a:srgbClr val="EE8200"/>
                </a:solidFill>
                <a:ea typeface="Garamond" charset="0"/>
                <a:cs typeface="Garamond" charset="0"/>
              </a:rPr>
              <a:t>: </a:t>
            </a:r>
            <a:r>
              <a:rPr lang="en-US" sz="2000" dirty="0">
                <a:ea typeface="Garamond" charset="0"/>
                <a:cs typeface="Garamond" charset="0"/>
              </a:rPr>
              <a:t>search, recommendation systems, business intelligence, health informatics, fact checking</a:t>
            </a:r>
          </a:p>
        </p:txBody>
      </p:sp>
      <p:sp>
        <p:nvSpPr>
          <p:cNvPr id="128" name="Text Placeholder 5"/>
          <p:cNvSpPr txBox="1">
            <a:spLocks/>
          </p:cNvSpPr>
          <p:nvPr/>
        </p:nvSpPr>
        <p:spPr>
          <a:xfrm>
            <a:off x="6712707" y="2893321"/>
            <a:ext cx="5027704" cy="6100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 smtClean="0"/>
              <a:t>Entity Graph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4" y="6692430"/>
            <a:ext cx="4567158" cy="2040407"/>
          </a:xfrm>
          <a:prstGeom prst="rect">
            <a:avLst/>
          </a:prstGeom>
        </p:spPr>
      </p:pic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529907"/>
              </p:ext>
            </p:extLst>
          </p:nvPr>
        </p:nvGraphicFramePr>
        <p:xfrm>
          <a:off x="7775868" y="10133922"/>
          <a:ext cx="3145656" cy="370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25670"/>
                <a:gridCol w="1600200"/>
                <a:gridCol w="10197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 SET DECORATOR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 EDITOR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18561"/>
              </p:ext>
            </p:extLst>
          </p:nvPr>
        </p:nvGraphicFramePr>
        <p:xfrm>
          <a:off x="11155362" y="10134432"/>
          <a:ext cx="2966891" cy="40008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92546"/>
                <a:gridCol w="1195046"/>
                <a:gridCol w="1279299"/>
              </a:tblGrid>
              <a:tr h="400081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 DIRECTOR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 PRODUCER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51771"/>
              </p:ext>
            </p:extLst>
          </p:nvPr>
        </p:nvGraphicFramePr>
        <p:xfrm>
          <a:off x="7818173" y="10592434"/>
          <a:ext cx="2388365" cy="370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2445"/>
                <a:gridCol w="60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COMPANY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14627"/>
              </p:ext>
            </p:extLst>
          </p:nvPr>
        </p:nvGraphicFramePr>
        <p:xfrm>
          <a:off x="11199819" y="10588154"/>
          <a:ext cx="1717156" cy="370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53645"/>
                <a:gridCol w="5635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 WRITER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FILM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</a:tr>
            </a:tbl>
          </a:graphicData>
        </a:graphic>
      </p:graphicFrame>
      <p:sp>
        <p:nvSpPr>
          <p:cNvPr id="156" name="Text Placeholder 7"/>
          <p:cNvSpPr txBox="1">
            <a:spLocks/>
          </p:cNvSpPr>
          <p:nvPr/>
        </p:nvSpPr>
        <p:spPr>
          <a:xfrm>
            <a:off x="7691938" y="9108667"/>
            <a:ext cx="6594532" cy="614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Many Previews. Which One to Choose?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1070149" y="10028237"/>
            <a:ext cx="3133213" cy="10600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7691938" y="10067062"/>
            <a:ext cx="3311024" cy="102117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20143" y="10471231"/>
            <a:ext cx="5013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en-US" sz="32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3483816" y="10510262"/>
            <a:ext cx="5013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9" name="Text Placeholder 7"/>
          <p:cNvSpPr txBox="1">
            <a:spLocks/>
          </p:cNvSpPr>
          <p:nvPr/>
        </p:nvSpPr>
        <p:spPr>
          <a:xfrm>
            <a:off x="7691938" y="11420843"/>
            <a:ext cx="6613762" cy="560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Aggregate Scoring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0" name="Text Placeholder 2"/>
          <p:cNvSpPr txBox="1">
            <a:spLocks/>
          </p:cNvSpPr>
          <p:nvPr/>
        </p:nvSpPr>
        <p:spPr>
          <a:xfrm>
            <a:off x="14495806" y="12559162"/>
            <a:ext cx="2413515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472868" algn="l"/>
              </a:tabLst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580"/>
              </a:spcBef>
              <a:buSzPct val="85000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Coverage-based method :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Coverage(Genres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) =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5</a:t>
            </a:r>
            <a:br>
              <a:rPr lang="en-US" sz="1600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</a:br>
            <a:endParaRPr lang="en-US" sz="1600" dirty="0" smtClean="0">
              <a:solidFill>
                <a:schemeClr val="tx1"/>
              </a:solidFill>
              <a:latin typeface="+mn-lt"/>
              <a:ea typeface="Garamond" charset="0"/>
              <a:cs typeface="Garamond" charset="0"/>
            </a:endParaRPr>
          </a:p>
          <a:p>
            <a:r>
              <a:rPr lang="en-US" altLang="zh-CN" sz="1800" b="1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Entropy-based method :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Entropy(Genres) =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(2/3) log(3/2)+(1/3) log(3/1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) = 0.28</a:t>
            </a:r>
            <a:endParaRPr lang="en-US" sz="1600" dirty="0">
              <a:solidFill>
                <a:schemeClr val="tx1"/>
              </a:solidFill>
              <a:latin typeface="+mn-lt"/>
              <a:ea typeface="Garamond" charset="0"/>
              <a:cs typeface="Garamond" charset="0"/>
            </a:endParaRPr>
          </a:p>
        </p:txBody>
      </p:sp>
      <p:sp>
        <p:nvSpPr>
          <p:cNvPr id="161" name="Text Placeholder 2"/>
          <p:cNvSpPr txBox="1">
            <a:spLocks/>
          </p:cNvSpPr>
          <p:nvPr/>
        </p:nvSpPr>
        <p:spPr>
          <a:xfrm>
            <a:off x="14547585" y="10404138"/>
            <a:ext cx="2932377" cy="1569660"/>
          </a:xfrm>
          <a:prstGeom prst="rect">
            <a:avLst/>
          </a:prstGeom>
          <a:effectLst/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472868" algn="l"/>
              </a:tabLst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ts val="580"/>
              </a:spcBef>
              <a:buSzPct val="85000"/>
              <a:defRPr/>
            </a:pPr>
            <a:r>
              <a:rPr lang="en-US" altLang="zh-CN" sz="1800" b="1" dirty="0" smtClean="0">
                <a:solidFill>
                  <a:schemeClr val="tx1"/>
                </a:solidFill>
                <a:latin typeface="+mn-lt"/>
                <a:ea typeface="Meiryo UI" pitchFamily="34" charset="-128"/>
                <a:cs typeface="Meiryo UI" pitchFamily="34" charset="-128"/>
              </a:rPr>
              <a:t>Coverage-based method: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Coverage(FILM)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  <a:t>3</a:t>
            </a:r>
            <a:br>
              <a:rPr lang="en-US" sz="1600" dirty="0" smtClean="0">
                <a:solidFill>
                  <a:schemeClr val="tx1"/>
                </a:solidFill>
                <a:latin typeface="+mn-lt"/>
                <a:ea typeface="Garamond" charset="0"/>
                <a:cs typeface="Garamond" charset="0"/>
              </a:rPr>
            </a:br>
            <a:r>
              <a:rPr lang="en-US" sz="1800" dirty="0">
                <a:latin typeface="+mn-lt"/>
                <a:ea typeface="Meiryo UI" pitchFamily="34" charset="-128"/>
                <a:cs typeface="Meiryo UI" pitchFamily="34" charset="-128"/>
              </a:rPr>
              <a:t/>
            </a:r>
            <a:br>
              <a:rPr lang="en-US" sz="1800" dirty="0">
                <a:latin typeface="+mn-lt"/>
                <a:ea typeface="Meiryo UI" pitchFamily="34" charset="-128"/>
                <a:cs typeface="Meiryo UI" pitchFamily="34" charset="-128"/>
              </a:rPr>
            </a:br>
            <a:r>
              <a:rPr lang="en-US" altLang="zh-CN" sz="1800" b="1" dirty="0" smtClean="0">
                <a:solidFill>
                  <a:schemeClr val="tx1"/>
                </a:solidFill>
                <a:latin typeface="+mn-lt"/>
                <a:ea typeface="Meiryo UI" pitchFamily="34" charset="-128"/>
                <a:cs typeface="Meiryo UI" pitchFamily="34" charset="-128"/>
              </a:rPr>
              <a:t>Random walk-based method :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Stationary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distribution of a random walk process defined over 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the schema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graph</a:t>
            </a:r>
            <a:endParaRPr lang="en-US" altLang="zh-CN" sz="1600" dirty="0">
              <a:solidFill>
                <a:schemeClr val="tx1"/>
              </a:solidFill>
              <a:latin typeface="+mn-lt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15906" y="16178829"/>
            <a:ext cx="81485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EE8200"/>
                </a:solidFill>
                <a:ea typeface="Garamond" charset="0"/>
                <a:cs typeface="Garamond" charset="0"/>
              </a:rPr>
              <a:t>Tight</a:t>
            </a:r>
            <a:br>
              <a:rPr lang="en-US" sz="1800" dirty="0" smtClean="0">
                <a:solidFill>
                  <a:srgbClr val="EE8200"/>
                </a:solidFill>
                <a:ea typeface="Garamond" charset="0"/>
                <a:cs typeface="Garamond" charset="0"/>
              </a:rPr>
            </a:br>
            <a:r>
              <a:rPr lang="en-US" sz="1800" dirty="0" smtClean="0">
                <a:solidFill>
                  <a:srgbClr val="EE8200"/>
                </a:solidFill>
                <a:ea typeface="Garamond" charset="0"/>
                <a:cs typeface="Garamond" charset="0"/>
              </a:rPr>
              <a:t/>
            </a:r>
            <a:br>
              <a:rPr lang="en-US" sz="1800" dirty="0" smtClean="0">
                <a:solidFill>
                  <a:srgbClr val="EE8200"/>
                </a:solidFill>
                <a:ea typeface="Garamond" charset="0"/>
                <a:cs typeface="Garamond" charset="0"/>
              </a:rPr>
            </a:br>
            <a:r>
              <a:rPr lang="en-US" sz="1800" dirty="0" smtClean="0">
                <a:solidFill>
                  <a:srgbClr val="EE8200"/>
                </a:solidFill>
                <a:ea typeface="Garamond" charset="0"/>
                <a:cs typeface="Garamond" charset="0"/>
              </a:rPr>
              <a:t>Diverse</a:t>
            </a:r>
          </a:p>
        </p:txBody>
      </p:sp>
      <p:sp>
        <p:nvSpPr>
          <p:cNvPr id="84" name="Right Brace 83"/>
          <p:cNvSpPr/>
          <p:nvPr/>
        </p:nvSpPr>
        <p:spPr>
          <a:xfrm>
            <a:off x="3791975" y="16200834"/>
            <a:ext cx="277843" cy="8031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-57951" y="16152393"/>
            <a:ext cx="8796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solidFill>
                  <a:srgbClr val="EE8200"/>
                </a:solidFill>
                <a:ea typeface="Garamond" charset="0"/>
                <a:cs typeface="Garamond" charset="0"/>
              </a:rPr>
              <a:t>Concise</a:t>
            </a: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002233"/>
              </p:ext>
            </p:extLst>
          </p:nvPr>
        </p:nvGraphicFramePr>
        <p:xfrm>
          <a:off x="840535" y="17645260"/>
          <a:ext cx="3228227" cy="269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600"/>
                <a:gridCol w="1050408"/>
                <a:gridCol w="632369"/>
                <a:gridCol w="974850"/>
              </a:tblGrid>
              <a:tr h="269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B="0"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Performances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Genres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Directed By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 marB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29511"/>
              </p:ext>
            </p:extLst>
          </p:nvPr>
        </p:nvGraphicFramePr>
        <p:xfrm>
          <a:off x="840535" y="17993714"/>
          <a:ext cx="2583087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4044"/>
                <a:gridCol w="1169043"/>
              </a:tblGrid>
              <a:tr h="2773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DIRECTOR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Films</a:t>
                      </a:r>
                      <a:r>
                        <a:rPr lang="en-US" sz="1400" dirty="0" smtClean="0">
                          <a:latin typeface="+mn-lt"/>
                          <a:ea typeface="Garamond" charset="0"/>
                          <a:cs typeface="Garamond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Directed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27204"/>
              </p:ext>
            </p:extLst>
          </p:nvPr>
        </p:nvGraphicFramePr>
        <p:xfrm>
          <a:off x="840535" y="18371758"/>
          <a:ext cx="2525213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894"/>
                <a:gridCol w="1134319"/>
              </a:tblGrid>
              <a:tr h="1947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PRODUCER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  <a:ea typeface="Garamond" charset="0"/>
                          <a:cs typeface="Garamond" charset="0"/>
                        </a:rPr>
                        <a:t>Films Produced</a:t>
                      </a:r>
                      <a:endParaRPr lang="en-US" sz="14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20237"/>
              </p:ext>
            </p:extLst>
          </p:nvPr>
        </p:nvGraphicFramePr>
        <p:xfrm>
          <a:off x="844841" y="19168901"/>
          <a:ext cx="2593674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160"/>
                <a:gridCol w="729205"/>
                <a:gridCol w="59030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 FESTIVAL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Location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Focus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27850"/>
              </p:ext>
            </p:extLst>
          </p:nvPr>
        </p:nvGraphicFramePr>
        <p:xfrm>
          <a:off x="854954" y="19537124"/>
          <a:ext cx="1945491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481"/>
                <a:gridCol w="544010"/>
              </a:tblGrid>
              <a:tr h="2773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COMPANY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7000"/>
              </p:ext>
            </p:extLst>
          </p:nvPr>
        </p:nvGraphicFramePr>
        <p:xfrm>
          <a:off x="844841" y="19952059"/>
          <a:ext cx="271415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781"/>
                <a:gridCol w="1263377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CHARACTER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Portrayed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 in Film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1453890" y="18718088"/>
            <a:ext cx="145841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Garamond" charset="0"/>
                <a:cs typeface="Garamond" charset="0"/>
              </a:rPr>
              <a:t>Tight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79139" y="20312260"/>
            <a:ext cx="17366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ea typeface="Garamond" charset="0"/>
                <a:cs typeface="Garamond" charset="0"/>
              </a:rPr>
              <a:t>Diverse</a:t>
            </a:r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5115579" y="14284575"/>
            <a:ext cx="7288362" cy="5731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lIns="43497" tIns="21748" rIns="43497" bIns="21748"/>
          <a:lstStyle/>
          <a:p>
            <a:pPr marL="782934" indent="-782934" algn="ctr">
              <a:spcBef>
                <a:spcPct val="20000"/>
              </a:spcBef>
              <a:defRPr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 Placeholder 2"/>
          <p:cNvSpPr txBox="1">
            <a:spLocks/>
          </p:cNvSpPr>
          <p:nvPr/>
        </p:nvSpPr>
        <p:spPr>
          <a:xfrm>
            <a:off x="4903475" y="15364059"/>
            <a:ext cx="7500466" cy="18269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2951879" rtl="0" eaLnBrk="1" latinLnBrk="0" hangingPunct="1"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593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187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781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375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79698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563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157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751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9661" lvl="1"/>
            <a:r>
              <a:rPr lang="en-US" sz="1800" dirty="0" smtClean="0"/>
              <a:t>We assume all K key attributes are ordered arbitrarily.</a:t>
            </a:r>
          </a:p>
          <a:p>
            <a:pPr marL="696705" lvl="1" indent="-457200"/>
            <a:r>
              <a:rPr lang="en-US" sz="1600" dirty="0" smtClean="0"/>
              <a:t>optimal concise preview (k, n, X) is the best of:</a:t>
            </a:r>
          </a:p>
          <a:p>
            <a:pPr marL="786570" lvl="1" indent="-457200"/>
            <a:r>
              <a:rPr lang="en-US" sz="1600" dirty="0" smtClean="0"/>
              <a:t>optimal concise preview (k, n, X-1)  </a:t>
            </a:r>
          </a:p>
          <a:p>
            <a:pPr marL="786570" lvl="1" indent="-457200"/>
            <a:r>
              <a:rPr lang="en-US" sz="1600" dirty="0" smtClean="0"/>
              <a:t>optimal concise preview (k-1, n-1, X-1) ∪ X-</a:t>
            </a:r>
            <a:r>
              <a:rPr lang="en-US" sz="1600" dirty="0" err="1" smtClean="0"/>
              <a:t>th</a:t>
            </a:r>
            <a:r>
              <a:rPr lang="en-US" sz="1600" dirty="0" smtClean="0"/>
              <a:t> Key-attribute with 1 non-key attribute</a:t>
            </a:r>
          </a:p>
          <a:p>
            <a:pPr marL="786570" lvl="1" indent="-457200"/>
            <a:r>
              <a:rPr lang="en-US" sz="1600" dirty="0" smtClean="0"/>
              <a:t>optimal concise preview (k-1, n-2, X-1) ∪ X-</a:t>
            </a:r>
            <a:r>
              <a:rPr lang="en-US" sz="1600" dirty="0" err="1" smtClean="0"/>
              <a:t>th</a:t>
            </a:r>
            <a:r>
              <a:rPr lang="en-US" sz="1600" dirty="0" smtClean="0"/>
              <a:t> Key-attribute with 2 non-key attributes</a:t>
            </a:r>
          </a:p>
          <a:p>
            <a:pPr marL="786570" lvl="1" indent="-457200"/>
            <a:r>
              <a:rPr lang="en-US" sz="1600" dirty="0" smtClean="0"/>
              <a:t>… …</a:t>
            </a:r>
          </a:p>
          <a:p>
            <a:pPr marL="786570" lvl="1" indent="-457200"/>
            <a:r>
              <a:rPr lang="en-US" sz="1600" dirty="0" smtClean="0"/>
              <a:t>optimal concise preview (k-1, k-1, X-1) ∪ X-</a:t>
            </a:r>
            <a:r>
              <a:rPr lang="en-US" sz="1600" dirty="0" err="1" smtClean="0"/>
              <a:t>th</a:t>
            </a:r>
            <a:r>
              <a:rPr lang="en-US" sz="1600" dirty="0" smtClean="0"/>
              <a:t> Key-attribute with (n-k+1) non-key attributes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5031045" y="14921633"/>
            <a:ext cx="6865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Concise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preview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dynamic programming algorithm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4966776" y="15924832"/>
            <a:ext cx="244986" cy="13055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itle 1"/>
          <p:cNvSpPr txBox="1">
            <a:spLocks/>
          </p:cNvSpPr>
          <p:nvPr/>
        </p:nvSpPr>
        <p:spPr>
          <a:xfrm>
            <a:off x="4906955" y="17299166"/>
            <a:ext cx="6757201" cy="427164"/>
          </a:xfrm>
          <a:prstGeom prst="rect">
            <a:avLst/>
          </a:prstGeom>
        </p:spPr>
        <p:txBody>
          <a:bodyPr/>
          <a:lstStyle>
            <a:lvl1pPr algn="ctr" defTabSz="2087824" rtl="0" eaLnBrk="1" latinLnBrk="0" hangingPunct="1">
              <a:spcBef>
                <a:spcPct val="0"/>
              </a:spcBef>
              <a:buNone/>
              <a:defRPr sz="10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Tight/Diverse preview,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Apriori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property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lgorithm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07" name="Text Placeholder 2"/>
          <p:cNvSpPr txBox="1">
            <a:spLocks/>
          </p:cNvSpPr>
          <p:nvPr/>
        </p:nvSpPr>
        <p:spPr>
          <a:xfrm>
            <a:off x="9133362" y="17938968"/>
            <a:ext cx="849041" cy="2426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2951879" rtl="0" eaLnBrk="1" latinLnBrk="0" hangingPunct="1"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593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95187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2781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03759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79698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85563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33157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807517" algn="l" defTabSz="2951879" rtl="0" eaLnBrk="1" latinLnBrk="0" hangingPunct="1">
              <a:defRPr sz="5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542" indent="-457200"/>
            <a:r>
              <a:rPr lang="en-US" sz="1800" dirty="0" smtClean="0">
                <a:solidFill>
                  <a:schemeClr val="tx1"/>
                </a:solidFill>
              </a:rPr>
              <a:t>NP-hard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737986" y="20512599"/>
            <a:ext cx="14173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ea typeface="Garamond" charset="0"/>
                <a:cs typeface="Garamond" charset="0"/>
              </a:rPr>
              <a:t>Diverse(</a:t>
            </a:r>
            <a:r>
              <a:rPr lang="en-US" sz="1100" dirty="0" err="1" smtClean="0">
                <a:ea typeface="Garamond" charset="0"/>
                <a:cs typeface="Garamond" charset="0"/>
              </a:rPr>
              <a:t>Gs</a:t>
            </a:r>
            <a:r>
              <a:rPr lang="en-US" sz="1100" dirty="0">
                <a:ea typeface="Garamond" charset="0"/>
                <a:cs typeface="Garamond" charset="0"/>
              </a:rPr>
              <a:t>, </a:t>
            </a:r>
            <a:r>
              <a:rPr lang="en-US" sz="1100" dirty="0" smtClean="0">
                <a:ea typeface="Garamond" charset="0"/>
                <a:cs typeface="Garamond" charset="0"/>
              </a:rPr>
              <a:t>k, k, </a:t>
            </a:r>
            <a:r>
              <a:rPr lang="en-US" sz="1100" dirty="0">
                <a:ea typeface="Garamond" charset="0"/>
                <a:cs typeface="Garamond" charset="0"/>
              </a:rPr>
              <a:t>2, 0) </a:t>
            </a:r>
            <a:endParaRPr lang="en-US" sz="1100" dirty="0">
              <a:effectLst/>
              <a:ea typeface="Garamond" charset="0"/>
              <a:cs typeface="Garamond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0593799" y="19001757"/>
            <a:ext cx="135165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ea typeface="Garamond" charset="0"/>
                <a:cs typeface="Garamond" charset="0"/>
              </a:rPr>
              <a:t>Tight (</a:t>
            </a:r>
            <a:r>
              <a:rPr lang="en-US" sz="1100" dirty="0" err="1" smtClean="0">
                <a:ea typeface="Garamond" charset="0"/>
                <a:cs typeface="Garamond" charset="0"/>
              </a:rPr>
              <a:t>Gs</a:t>
            </a:r>
            <a:r>
              <a:rPr lang="en-US" sz="1100" dirty="0" smtClean="0">
                <a:ea typeface="Garamond" charset="0"/>
                <a:cs typeface="Garamond" charset="0"/>
              </a:rPr>
              <a:t>, k, </a:t>
            </a:r>
            <a:r>
              <a:rPr lang="en-US" sz="1100" dirty="0" smtClean="0">
                <a:ea typeface="Garamond" charset="0"/>
                <a:cs typeface="Garamond" charset="0"/>
              </a:rPr>
              <a:t>k, </a:t>
            </a:r>
            <a:r>
              <a:rPr lang="en-US" sz="1100" dirty="0" smtClean="0">
                <a:ea typeface="Garamond" charset="0"/>
                <a:cs typeface="Garamond" charset="0"/>
              </a:rPr>
              <a:t>1, 0</a:t>
            </a:r>
            <a:r>
              <a:rPr lang="en-US" sz="1100" dirty="0">
                <a:ea typeface="Garamond" charset="0"/>
                <a:cs typeface="Garamond" charset="0"/>
              </a:rPr>
              <a:t>)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89778" y="17970706"/>
            <a:ext cx="32783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US" sz="1800" dirty="0">
                <a:solidFill>
                  <a:prstClr val="black"/>
                </a:solidFill>
              </a:rPr>
              <a:t>Construct 2-cliques by enumerating all key attribute pairs</a:t>
            </a:r>
          </a:p>
          <a:p>
            <a:r>
              <a:rPr lang="nb-NO" sz="18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nb-NO" sz="1800" dirty="0">
                <a:solidFill>
                  <a:prstClr val="black"/>
                </a:solidFill>
              </a:rPr>
              <a:t>for i = 3 to k</a:t>
            </a:r>
          </a:p>
          <a:p>
            <a:r>
              <a:rPr lang="nb-NO" sz="1800" dirty="0" err="1">
                <a:solidFill>
                  <a:prstClr val="black"/>
                </a:solidFill>
              </a:rPr>
              <a:t>generate</a:t>
            </a:r>
            <a:r>
              <a:rPr lang="nb-NO" sz="1800" dirty="0">
                <a:solidFill>
                  <a:prstClr val="black"/>
                </a:solidFill>
              </a:rPr>
              <a:t> i-</a:t>
            </a:r>
            <a:r>
              <a:rPr lang="nb-NO" sz="1800" dirty="0" err="1">
                <a:solidFill>
                  <a:prstClr val="black"/>
                </a:solidFill>
              </a:rPr>
              <a:t>cliques</a:t>
            </a:r>
            <a:r>
              <a:rPr lang="nb-NO" sz="1800" dirty="0">
                <a:solidFill>
                  <a:prstClr val="black"/>
                </a:solidFill>
              </a:rPr>
              <a:t> from (i-1)-</a:t>
            </a:r>
            <a:r>
              <a:rPr lang="nb-NO" sz="1800" dirty="0" err="1">
                <a:solidFill>
                  <a:prstClr val="black"/>
                </a:solidFill>
              </a:rPr>
              <a:t>cliques</a:t>
            </a:r>
            <a:r>
              <a:rPr lang="nb-NO" sz="1800" dirty="0">
                <a:solidFill>
                  <a:prstClr val="black"/>
                </a:solidFill>
              </a:rPr>
              <a:t> </a:t>
            </a:r>
            <a:r>
              <a:rPr lang="nb-NO" sz="1800" dirty="0" err="1">
                <a:solidFill>
                  <a:prstClr val="black"/>
                </a:solidFill>
              </a:rPr>
              <a:t>based</a:t>
            </a:r>
            <a:r>
              <a:rPr lang="nb-NO" sz="1800" dirty="0">
                <a:solidFill>
                  <a:prstClr val="black"/>
                </a:solidFill>
              </a:rPr>
              <a:t> </a:t>
            </a:r>
            <a:r>
              <a:rPr lang="nb-NO" sz="1800" dirty="0" err="1">
                <a:solidFill>
                  <a:prstClr val="black"/>
                </a:solidFill>
              </a:rPr>
              <a:t>on</a:t>
            </a:r>
            <a:r>
              <a:rPr lang="nb-NO" sz="1800" dirty="0">
                <a:solidFill>
                  <a:prstClr val="black"/>
                </a:solidFill>
              </a:rPr>
              <a:t> </a:t>
            </a:r>
            <a:r>
              <a:rPr lang="nb-NO" sz="1800" dirty="0" err="1">
                <a:solidFill>
                  <a:prstClr val="black"/>
                </a:solidFill>
              </a:rPr>
              <a:t>Apriori</a:t>
            </a:r>
            <a:r>
              <a:rPr lang="nb-NO" sz="1800" dirty="0">
                <a:solidFill>
                  <a:prstClr val="black"/>
                </a:solidFill>
              </a:rPr>
              <a:t> </a:t>
            </a:r>
            <a:r>
              <a:rPr lang="nb-NO" sz="1800" dirty="0" err="1">
                <a:solidFill>
                  <a:prstClr val="black"/>
                </a:solidFill>
              </a:rPr>
              <a:t>property</a:t>
            </a:r>
            <a:endParaRPr lang="nb-NO" sz="1800" dirty="0">
              <a:solidFill>
                <a:prstClr val="black"/>
              </a:solidFill>
            </a:endParaRPr>
          </a:p>
          <a:p>
            <a:r>
              <a:rPr lang="nb-NO" sz="18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nb-NO" sz="1800" dirty="0" err="1">
                <a:solidFill>
                  <a:prstClr val="black"/>
                </a:solidFill>
              </a:rPr>
              <a:t>find</a:t>
            </a:r>
            <a:r>
              <a:rPr lang="nb-NO" sz="1800" dirty="0">
                <a:solidFill>
                  <a:prstClr val="black"/>
                </a:solidFill>
              </a:rPr>
              <a:t> </a:t>
            </a:r>
            <a:r>
              <a:rPr lang="nb-NO" sz="1800" dirty="0" err="1">
                <a:solidFill>
                  <a:prstClr val="black"/>
                </a:solidFill>
              </a:rPr>
              <a:t>the</a:t>
            </a:r>
            <a:r>
              <a:rPr lang="nb-NO" sz="1800" dirty="0">
                <a:solidFill>
                  <a:prstClr val="black"/>
                </a:solidFill>
              </a:rPr>
              <a:t> k-</a:t>
            </a:r>
            <a:r>
              <a:rPr lang="nb-NO" sz="1800" dirty="0" err="1">
                <a:solidFill>
                  <a:prstClr val="black"/>
                </a:solidFill>
              </a:rPr>
              <a:t>clique</a:t>
            </a:r>
            <a:r>
              <a:rPr lang="nb-NO" sz="1800" dirty="0">
                <a:solidFill>
                  <a:prstClr val="black"/>
                </a:solidFill>
              </a:rPr>
              <a:t> </a:t>
            </a:r>
            <a:r>
              <a:rPr lang="nb-NO" sz="1800" dirty="0" err="1">
                <a:solidFill>
                  <a:prstClr val="black"/>
                </a:solidFill>
              </a:rPr>
              <a:t>with</a:t>
            </a:r>
            <a:r>
              <a:rPr lang="nb-NO" sz="1800" dirty="0">
                <a:solidFill>
                  <a:prstClr val="black"/>
                </a:solidFill>
              </a:rPr>
              <a:t> </a:t>
            </a:r>
            <a:r>
              <a:rPr lang="nb-NO" sz="1800" dirty="0" err="1">
                <a:solidFill>
                  <a:prstClr val="black"/>
                </a:solidFill>
              </a:rPr>
              <a:t>highest</a:t>
            </a:r>
            <a:r>
              <a:rPr lang="nb-NO" sz="1800" dirty="0">
                <a:solidFill>
                  <a:prstClr val="black"/>
                </a:solidFill>
              </a:rPr>
              <a:t> score, </a:t>
            </a:r>
            <a:r>
              <a:rPr lang="nb-NO" sz="1800" b="1" dirty="0" err="1">
                <a:solidFill>
                  <a:prstClr val="black"/>
                </a:solidFill>
              </a:rPr>
              <a:t>return</a:t>
            </a:r>
            <a:r>
              <a:rPr lang="nb-NO" sz="1800" dirty="0">
                <a:solidFill>
                  <a:prstClr val="black"/>
                </a:solidFill>
              </a:rPr>
              <a:t> as optimal </a:t>
            </a:r>
            <a:r>
              <a:rPr lang="nb-NO" sz="1800" dirty="0" err="1">
                <a:solidFill>
                  <a:prstClr val="black"/>
                </a:solidFill>
              </a:rPr>
              <a:t>preview</a:t>
            </a:r>
            <a:endParaRPr lang="en-US" sz="1800" dirty="0"/>
          </a:p>
        </p:txBody>
      </p:sp>
      <p:sp>
        <p:nvSpPr>
          <p:cNvPr id="14" name="Rectangle 13"/>
          <p:cNvSpPr/>
          <p:nvPr/>
        </p:nvSpPr>
        <p:spPr>
          <a:xfrm>
            <a:off x="13844149" y="28959012"/>
            <a:ext cx="63535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a typeface="Garamond" charset="0"/>
                <a:cs typeface="Garamond" charset="0"/>
              </a:rPr>
              <a:t>Systems sorted by average user experience scores across five domains </a:t>
            </a:r>
            <a:endParaRPr lang="en-US" sz="1600" b="1" dirty="0">
              <a:ea typeface="Garamond" charset="0"/>
              <a:cs typeface="Garamond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3770201" y="25344437"/>
            <a:ext cx="6128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ea typeface="Garamond" charset="0"/>
                <a:cs typeface="Garamond" charset="0"/>
              </a:rPr>
              <a:t>Pairwise comparisons of conversion rates, domain=“music”,</a:t>
            </a:r>
            <a:r>
              <a:rPr lang="el-GR" sz="1600" b="1" dirty="0"/>
              <a:t> α=0.1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1882499" y="25844083"/>
            <a:ext cx="34106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Key </a:t>
            </a:r>
            <a:r>
              <a:rPr lang="en-US" sz="1600" b="1" dirty="0" smtClean="0"/>
              <a:t>attribute </a:t>
            </a:r>
            <a:r>
              <a:rPr lang="en-US" sz="1600" b="1" dirty="0"/>
              <a:t>s</a:t>
            </a:r>
            <a:r>
              <a:rPr lang="en-US" sz="1600" b="1" dirty="0" smtClean="0"/>
              <a:t>coring </a:t>
            </a:r>
            <a:r>
              <a:rPr lang="en-US" sz="1600" b="1" dirty="0" smtClean="0"/>
              <a:t>(precision-at-k)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1145266" y="29255462"/>
            <a:ext cx="5560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Comparison between rankings </a:t>
            </a:r>
            <a:r>
              <a:rPr lang="en-US" sz="1600" b="1" dirty="0"/>
              <a:t>by </a:t>
            </a:r>
            <a:r>
              <a:rPr lang="en-US" sz="1600" b="1" dirty="0" smtClean="0"/>
              <a:t>our approach </a:t>
            </a:r>
            <a:r>
              <a:rPr lang="en-US" sz="1600" b="1" dirty="0"/>
              <a:t>and the </a:t>
            </a:r>
            <a:r>
              <a:rPr lang="en-US" sz="1600" b="1" dirty="0" smtClean="0"/>
              <a:t>crowd , Pearson Correlation Coefficient (PCC)</a:t>
            </a:r>
            <a:endParaRPr lang="en-US" sz="1600" b="1" dirty="0"/>
          </a:p>
        </p:txBody>
      </p:sp>
      <p:sp>
        <p:nvSpPr>
          <p:cNvPr id="130" name="Rectangle 129"/>
          <p:cNvSpPr/>
          <p:nvPr/>
        </p:nvSpPr>
        <p:spPr>
          <a:xfrm>
            <a:off x="3632040" y="15804355"/>
            <a:ext cx="1113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ea typeface="Garamond" charset="0"/>
                <a:cs typeface="Garamond" charset="0"/>
              </a:rPr>
              <a:t>  </a:t>
            </a:r>
            <a:r>
              <a:rPr lang="pt-BR" sz="1200" dirty="0" err="1" smtClean="0">
                <a:ea typeface="Garamond" charset="0"/>
                <a:cs typeface="Garamond" charset="0"/>
              </a:rPr>
              <a:t>dist</a:t>
            </a:r>
            <a:r>
              <a:rPr lang="pt-BR" sz="1200" dirty="0" smtClean="0">
                <a:ea typeface="Garamond" charset="0"/>
                <a:cs typeface="Garamond" charset="0"/>
              </a:rPr>
              <a:t>(Ti, </a:t>
            </a:r>
            <a:r>
              <a:rPr lang="pt-BR" sz="1200" dirty="0" err="1" smtClean="0">
                <a:ea typeface="Garamond" charset="0"/>
                <a:cs typeface="Garamond" charset="0"/>
              </a:rPr>
              <a:t>Tj</a:t>
            </a:r>
            <a:r>
              <a:rPr lang="pt-BR" sz="1200" dirty="0" smtClean="0">
                <a:ea typeface="Garamond" charset="0"/>
                <a:cs typeface="Garamond" charset="0"/>
              </a:rPr>
              <a:t>) </a:t>
            </a:r>
            <a:r>
              <a:rPr lang="pt-BR" sz="1200" dirty="0">
                <a:ea typeface="Garamond" charset="0"/>
                <a:cs typeface="Garamond" charset="0"/>
              </a:rPr>
              <a:t>≤ </a:t>
            </a:r>
            <a:r>
              <a:rPr lang="pt-BR" sz="1200" dirty="0" err="1" smtClean="0">
                <a:ea typeface="Garamond" charset="0"/>
                <a:cs typeface="Garamond" charset="0"/>
              </a:rPr>
              <a:t>d</a:t>
            </a:r>
            <a:endParaRPr lang="pt-BR" sz="1200" dirty="0">
              <a:ea typeface="Garamond" charset="0"/>
              <a:cs typeface="Garamond" charset="0"/>
            </a:endParaRPr>
          </a:p>
        </p:txBody>
      </p:sp>
      <p:sp useBgFill="1">
        <p:nvSpPr>
          <p:cNvPr id="34" name="Rectangle 33"/>
          <p:cNvSpPr/>
          <p:nvPr/>
        </p:nvSpPr>
        <p:spPr>
          <a:xfrm>
            <a:off x="17288070" y="7003002"/>
            <a:ext cx="3598902" cy="8179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660228" y="17066438"/>
            <a:ext cx="10966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>
                <a:ea typeface="Garamond" charset="0"/>
                <a:cs typeface="Garamond" charset="0"/>
              </a:rPr>
              <a:t>  </a:t>
            </a:r>
            <a:r>
              <a:rPr lang="pt-BR" sz="1200" dirty="0" err="1" smtClean="0">
                <a:ea typeface="Garamond" charset="0"/>
                <a:cs typeface="Garamond" charset="0"/>
              </a:rPr>
              <a:t>dist</a:t>
            </a:r>
            <a:r>
              <a:rPr lang="pt-BR" sz="1200" dirty="0" smtClean="0">
                <a:ea typeface="Garamond" charset="0"/>
                <a:cs typeface="Garamond" charset="0"/>
              </a:rPr>
              <a:t>(Ti, </a:t>
            </a:r>
            <a:r>
              <a:rPr lang="pt-BR" sz="1200" dirty="0" err="1" smtClean="0">
                <a:ea typeface="Garamond" charset="0"/>
                <a:cs typeface="Garamond" charset="0"/>
              </a:rPr>
              <a:t>Tj</a:t>
            </a:r>
            <a:r>
              <a:rPr lang="pt-BR" sz="1200" dirty="0" smtClean="0">
                <a:ea typeface="Garamond" charset="0"/>
                <a:cs typeface="Garamond" charset="0"/>
              </a:rPr>
              <a:t>) </a:t>
            </a:r>
            <a:r>
              <a:rPr lang="pt-BR" sz="1200" dirty="0">
                <a:ea typeface="Garamond" charset="0"/>
                <a:cs typeface="Garamond" charset="0"/>
              </a:rPr>
              <a:t>≥ </a:t>
            </a:r>
            <a:r>
              <a:rPr lang="pt-BR" sz="1200" dirty="0" err="1" smtClean="0">
                <a:ea typeface="Garamond" charset="0"/>
                <a:cs typeface="Garamond" charset="0"/>
              </a:rPr>
              <a:t>d</a:t>
            </a:r>
            <a:r>
              <a:rPr lang="pt-BR" sz="1200" dirty="0" smtClean="0">
                <a:ea typeface="Garamond" charset="0"/>
                <a:cs typeface="Garamond" charset="0"/>
              </a:rPr>
              <a:t> </a:t>
            </a:r>
            <a:endParaRPr lang="pt-BR" sz="1200" dirty="0">
              <a:ea typeface="Garamond" charset="0"/>
              <a:cs typeface="Garamond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762977" y="7133399"/>
            <a:ext cx="32221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Schema graph of “Film” domain in </a:t>
            </a:r>
            <a:r>
              <a:rPr lang="en-US" sz="1800" dirty="0" smtClean="0"/>
              <a:t>Freebase </a:t>
            </a:r>
            <a:br>
              <a:rPr lang="en-US" sz="1800" dirty="0" smtClean="0"/>
            </a:br>
            <a:r>
              <a:rPr lang="en-US" sz="1800" b="1" dirty="0" smtClean="0"/>
              <a:t>Entity </a:t>
            </a:r>
            <a:r>
              <a:rPr lang="en-US" sz="1800" b="1" dirty="0"/>
              <a:t>graph: 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2M </a:t>
            </a:r>
            <a:r>
              <a:rPr lang="en-US" sz="1800" dirty="0"/>
              <a:t>entities, 18 M </a:t>
            </a:r>
            <a:r>
              <a:rPr lang="en-US" sz="1800" dirty="0" smtClean="0"/>
              <a:t>edges</a:t>
            </a:r>
            <a:br>
              <a:rPr lang="en-US" sz="1800" dirty="0" smtClean="0"/>
            </a:br>
            <a:r>
              <a:rPr lang="en-US" sz="1800" b="1" dirty="0" smtClean="0"/>
              <a:t>Schema </a:t>
            </a:r>
            <a:r>
              <a:rPr lang="en-US" sz="1800" b="1" dirty="0"/>
              <a:t>graph:  </a:t>
            </a:r>
            <a:r>
              <a:rPr lang="en-US" sz="18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63 </a:t>
            </a:r>
            <a:r>
              <a:rPr lang="en-US" sz="1800" dirty="0"/>
              <a:t>entity types ,136 edges</a:t>
            </a:r>
          </a:p>
        </p:txBody>
      </p:sp>
      <p:sp useBgFill="1">
        <p:nvSpPr>
          <p:cNvPr id="132" name="Rectangle 131"/>
          <p:cNvSpPr/>
          <p:nvPr/>
        </p:nvSpPr>
        <p:spPr>
          <a:xfrm>
            <a:off x="17047965" y="3477525"/>
            <a:ext cx="3598902" cy="421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16571368" y="3580540"/>
            <a:ext cx="4461401" cy="351697"/>
          </a:xfrm>
          <a:prstGeom prst="rect">
            <a:avLst/>
          </a:prstGeom>
          <a:noFill/>
        </p:spPr>
        <p:txBody>
          <a:bodyPr wrap="square" lIns="43497" tIns="21748" rIns="43497" bIns="21748" rtlCol="0">
            <a:spAutoFit/>
          </a:bodyPr>
          <a:lstStyle/>
          <a:p>
            <a:pPr algn="just"/>
            <a:r>
              <a:rPr lang="en-US" sz="2000" dirty="0" smtClean="0"/>
              <a:t>Schema Graph itself can be too complex.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396" y="525092"/>
            <a:ext cx="3095187" cy="1244144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135" y="21763037"/>
            <a:ext cx="4321418" cy="3637804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8492001" y="25347331"/>
            <a:ext cx="46094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ea typeface="Garamond" charset="0"/>
                <a:cs typeface="Garamond" charset="0"/>
              </a:rPr>
              <a:t>Time taken on existence tests, domain=“music” </a:t>
            </a:r>
            <a:endParaRPr lang="en-US" sz="1600" b="1" dirty="0">
              <a:ea typeface="Garamond" charset="0"/>
              <a:cs typeface="Garamond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786" y="9772091"/>
            <a:ext cx="3902976" cy="3055711"/>
          </a:xfrm>
          <a:prstGeom prst="rect">
            <a:avLst/>
          </a:prstGeom>
        </p:spPr>
      </p:pic>
      <p:graphicFrame>
        <p:nvGraphicFramePr>
          <p:cNvPr id="13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825720"/>
              </p:ext>
            </p:extLst>
          </p:nvPr>
        </p:nvGraphicFramePr>
        <p:xfrm>
          <a:off x="17022762" y="12984165"/>
          <a:ext cx="4174219" cy="113082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8975"/>
                <a:gridCol w="1192274"/>
                <a:gridCol w="1932970"/>
              </a:tblGrid>
              <a:tr h="3078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Director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Genres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</a:tr>
              <a:tr h="2342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Garamond" charset="0"/>
                          <a:cs typeface="Garamond" charset="0"/>
                        </a:rPr>
                        <a:t>Men in Black</a:t>
                      </a:r>
                      <a:endParaRPr lang="en-US" sz="12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Garamond" charset="0"/>
                          <a:cs typeface="Garamond" charset="0"/>
                        </a:rPr>
                        <a:t>Barry </a:t>
                      </a:r>
                      <a:r>
                        <a:rPr lang="en-US" sz="1200" dirty="0" err="1" smtClean="0">
                          <a:latin typeface="+mn-lt"/>
                          <a:ea typeface="Garamond" charset="0"/>
                          <a:cs typeface="Garamond" charset="0"/>
                        </a:rPr>
                        <a:t>Sonnenfeld</a:t>
                      </a:r>
                      <a:endParaRPr lang="en-US" sz="12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Garamond" charset="0"/>
                          <a:cs typeface="Garamond" charset="0"/>
                        </a:rPr>
                        <a:t>{Action Film, Science Fiction}</a:t>
                      </a:r>
                      <a:endParaRPr lang="en-US" sz="12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Garamond" charset="0"/>
                          <a:cs typeface="Garamond" charset="0"/>
                        </a:rPr>
                        <a:t>Men in Black II</a:t>
                      </a:r>
                      <a:endParaRPr lang="en-US" sz="12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Garamond" charset="0"/>
                          <a:cs typeface="Garamond" charset="0"/>
                        </a:rPr>
                        <a:t>Barry </a:t>
                      </a:r>
                      <a:r>
                        <a:rPr lang="en-US" sz="1200" dirty="0" err="1" smtClean="0">
                          <a:latin typeface="+mn-lt"/>
                          <a:ea typeface="Garamond" charset="0"/>
                          <a:cs typeface="Garamond" charset="0"/>
                        </a:rPr>
                        <a:t>Sonnenfeld</a:t>
                      </a:r>
                      <a:endParaRPr lang="en-US" sz="12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latin typeface="+mn-lt"/>
                          <a:ea typeface="Garamond" charset="0"/>
                          <a:cs typeface="Garamond" charset="0"/>
                        </a:rPr>
                        <a:t>{Action Film, Science Fiction}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11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I, Robot</a:t>
                      </a:r>
                      <a:endParaRPr lang="en-US" sz="12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_</a:t>
                      </a:r>
                      <a:endParaRPr lang="en-US" sz="1200" dirty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86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{Action Film}</a:t>
                      </a:r>
                      <a:endParaRPr lang="en-US" sz="1200" dirty="0" smtClean="0"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Rounded Rectangle 36"/>
          <p:cNvSpPr/>
          <p:nvPr/>
        </p:nvSpPr>
        <p:spPr>
          <a:xfrm>
            <a:off x="19275592" y="13200593"/>
            <a:ext cx="1861970" cy="942444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22406"/>
              </p:ext>
            </p:extLst>
          </p:nvPr>
        </p:nvGraphicFramePr>
        <p:xfrm>
          <a:off x="7497762" y="26487437"/>
          <a:ext cx="3782142" cy="201234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60714"/>
                <a:gridCol w="1260714"/>
                <a:gridCol w="1260714"/>
              </a:tblGrid>
              <a:tr h="3329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Domain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Coverage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Entropy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</a:tr>
              <a:tr h="33295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books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0.8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0.786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947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film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0.2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0.25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5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music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0.528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0.589 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5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TV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0.622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0.379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95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people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0.708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600" kern="1200" dirty="0" smtClean="0">
                          <a:solidFill>
                            <a:srgbClr val="000000"/>
                          </a:solidFill>
                          <a:latin typeface="+mn-lt"/>
                          <a:ea typeface="Garamond" charset="0"/>
                          <a:cs typeface="Garamond" charset="0"/>
                        </a:rPr>
                        <a:t>0.606</a:t>
                      </a:r>
                      <a:endParaRPr lang="en-US" sz="1600" dirty="0">
                        <a:solidFill>
                          <a:srgbClr val="000000"/>
                        </a:solidFill>
                        <a:latin typeface="+mn-lt"/>
                        <a:ea typeface="Garamond" charset="0"/>
                        <a:cs typeface="Garamond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5" name="Rectangle 134"/>
          <p:cNvSpPr/>
          <p:nvPr/>
        </p:nvSpPr>
        <p:spPr>
          <a:xfrm>
            <a:off x="7192962" y="28663483"/>
            <a:ext cx="45881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Mean Reciprocal Rank </a:t>
            </a:r>
            <a:r>
              <a:rPr lang="en-US" sz="1600" b="1" dirty="0"/>
              <a:t>(</a:t>
            </a:r>
            <a:r>
              <a:rPr lang="en-US" sz="1600" b="1" dirty="0" smtClean="0"/>
              <a:t>MRR) of </a:t>
            </a:r>
            <a:r>
              <a:rPr lang="en-US" sz="1600" b="1" dirty="0"/>
              <a:t>Non-key </a:t>
            </a:r>
            <a:r>
              <a:rPr lang="en-US" sz="1600" b="1" dirty="0"/>
              <a:t>a</a:t>
            </a:r>
            <a:r>
              <a:rPr lang="en-US" sz="1600" b="1" dirty="0" smtClean="0"/>
              <a:t>ttributes</a:t>
            </a:r>
            <a:endParaRPr lang="en-US" sz="1600" b="1" dirty="0"/>
          </a:p>
        </p:txBody>
      </p:sp>
      <p:sp>
        <p:nvSpPr>
          <p:cNvPr id="142" name="Rectangle 141"/>
          <p:cNvSpPr/>
          <p:nvPr/>
        </p:nvSpPr>
        <p:spPr>
          <a:xfrm>
            <a:off x="18021611" y="14925560"/>
            <a:ext cx="29982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Domains: </a:t>
            </a:r>
          </a:p>
          <a:p>
            <a:r>
              <a:rPr lang="en-US" sz="1800" dirty="0">
                <a:solidFill>
                  <a:prstClr val="black"/>
                </a:solidFill>
              </a:rPr>
              <a:t>f</a:t>
            </a:r>
            <a:r>
              <a:rPr lang="en-US" sz="1800" dirty="0" smtClean="0">
                <a:solidFill>
                  <a:prstClr val="black"/>
                </a:solidFill>
              </a:rPr>
              <a:t>ilm, books, music, TV, people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8013362" y="15542992"/>
            <a:ext cx="326159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Hand-crafted preview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tables 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>
                <a:solidFill>
                  <a:prstClr val="black"/>
                </a:solidFill>
              </a:rPr>
              <a:t>10 PhD students in Database research group</a:t>
            </a:r>
          </a:p>
          <a:p>
            <a:r>
              <a:rPr lang="en-US" sz="1600" dirty="0">
                <a:solidFill>
                  <a:prstClr val="black"/>
                </a:solidFill>
              </a:rPr>
              <a:t>Individually and as a group</a:t>
            </a:r>
          </a:p>
          <a:p>
            <a:r>
              <a:rPr lang="en-US" sz="1600" dirty="0">
                <a:solidFill>
                  <a:prstClr val="black"/>
                </a:solidFill>
              </a:rPr>
              <a:t>$20 gift card</a:t>
            </a:r>
            <a:endParaRPr lang="en-US" sz="1600" dirty="0"/>
          </a:p>
        </p:txBody>
      </p:sp>
      <p:sp>
        <p:nvSpPr>
          <p:cNvPr id="144" name="Rectangle 143"/>
          <p:cNvSpPr/>
          <p:nvPr/>
        </p:nvSpPr>
        <p:spPr>
          <a:xfrm>
            <a:off x="18021612" y="17044114"/>
            <a:ext cx="348986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Existence/experience questions</a:t>
            </a: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Schema graph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Concise preview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Tight preview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Diverse preview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1600" dirty="0">
                <a:solidFill>
                  <a:prstClr val="black"/>
                </a:solidFill>
              </a:rPr>
              <a:t>Freebase ground truth</a:t>
            </a:r>
          </a:p>
          <a:p>
            <a:pPr marL="285750" indent="-285750">
              <a:buFont typeface="Wingdings" charset="2"/>
              <a:buChar char="q"/>
            </a:pPr>
            <a:r>
              <a:rPr lang="fi-FI" sz="1600" dirty="0">
                <a:solidFill>
                  <a:prstClr val="black"/>
                </a:solidFill>
              </a:rPr>
              <a:t>YPS09</a:t>
            </a:r>
          </a:p>
          <a:p>
            <a:pPr marL="285750" indent="-285750">
              <a:buFont typeface="Wingdings" charset="2"/>
              <a:buChar char="q"/>
            </a:pPr>
            <a:r>
              <a:rPr lang="fi-FI" sz="1600" dirty="0" err="1">
                <a:solidFill>
                  <a:prstClr val="black"/>
                </a:solidFill>
              </a:rPr>
              <a:t>Hand-crafted</a:t>
            </a:r>
            <a:r>
              <a:rPr lang="fi-FI" sz="1600" dirty="0">
                <a:solidFill>
                  <a:prstClr val="black"/>
                </a:solidFill>
              </a:rPr>
              <a:t> </a:t>
            </a:r>
            <a:r>
              <a:rPr lang="fi-FI" sz="1600" dirty="0" err="1">
                <a:solidFill>
                  <a:prstClr val="black"/>
                </a:solidFill>
              </a:rPr>
              <a:t>preview</a:t>
            </a:r>
            <a:r>
              <a:rPr lang="fi-FI" sz="1600" dirty="0">
                <a:solidFill>
                  <a:prstClr val="black"/>
                </a:solidFill>
              </a:rPr>
              <a:t> </a:t>
            </a:r>
            <a:r>
              <a:rPr lang="fi-FI" sz="1600" dirty="0" err="1">
                <a:solidFill>
                  <a:prstClr val="black"/>
                </a:solidFill>
              </a:rPr>
              <a:t>tables</a:t>
            </a:r>
            <a:r>
              <a:rPr lang="fi-FI" sz="1600" dirty="0">
                <a:solidFill>
                  <a:prstClr val="black"/>
                </a:solidFill>
              </a:rPr>
              <a:t> </a:t>
            </a:r>
          </a:p>
          <a:p>
            <a:r>
              <a:rPr lang="fi-FI" sz="1600" dirty="0" smtClean="0">
                <a:solidFill>
                  <a:prstClr val="black"/>
                </a:solidFill>
              </a:rPr>
              <a:t>84 </a:t>
            </a:r>
            <a:r>
              <a:rPr lang="fi-FI" sz="1600" dirty="0" err="1">
                <a:solidFill>
                  <a:prstClr val="black"/>
                </a:solidFill>
              </a:rPr>
              <a:t>Master’s</a:t>
            </a:r>
            <a:r>
              <a:rPr lang="fi-FI" sz="1600" dirty="0">
                <a:solidFill>
                  <a:prstClr val="black"/>
                </a:solidFill>
              </a:rPr>
              <a:t> and </a:t>
            </a:r>
            <a:r>
              <a:rPr lang="fi-FI" sz="1600" dirty="0" err="1">
                <a:solidFill>
                  <a:prstClr val="black"/>
                </a:solidFill>
              </a:rPr>
              <a:t>PhD</a:t>
            </a:r>
            <a:r>
              <a:rPr lang="fi-FI" sz="1600" dirty="0">
                <a:solidFill>
                  <a:prstClr val="black"/>
                </a:solidFill>
              </a:rPr>
              <a:t> </a:t>
            </a:r>
            <a:r>
              <a:rPr lang="fi-FI" sz="1600" dirty="0" err="1">
                <a:solidFill>
                  <a:prstClr val="black"/>
                </a:solidFill>
              </a:rPr>
              <a:t>students</a:t>
            </a:r>
            <a:r>
              <a:rPr lang="fi-FI" sz="1600" dirty="0">
                <a:solidFill>
                  <a:prstClr val="black"/>
                </a:solidFill>
              </a:rPr>
              <a:t> in </a:t>
            </a:r>
            <a:r>
              <a:rPr lang="fi-FI" sz="1600" dirty="0" err="1">
                <a:solidFill>
                  <a:prstClr val="black"/>
                </a:solidFill>
              </a:rPr>
              <a:t>database</a:t>
            </a:r>
            <a:r>
              <a:rPr lang="fi-FI" sz="1600" dirty="0">
                <a:solidFill>
                  <a:prstClr val="black"/>
                </a:solidFill>
              </a:rPr>
              <a:t> </a:t>
            </a:r>
            <a:r>
              <a:rPr lang="fi-FI" sz="1600" dirty="0" err="1">
                <a:solidFill>
                  <a:prstClr val="black"/>
                </a:solidFill>
              </a:rPr>
              <a:t>area</a:t>
            </a:r>
            <a:endParaRPr lang="fi-FI" sz="1600" dirty="0">
              <a:solidFill>
                <a:prstClr val="black"/>
              </a:solidFill>
            </a:endParaRPr>
          </a:p>
          <a:p>
            <a:r>
              <a:rPr lang="fi-FI" sz="1600" dirty="0">
                <a:solidFill>
                  <a:prstClr val="black"/>
                </a:solidFill>
              </a:rPr>
              <a:t>$15 </a:t>
            </a:r>
            <a:r>
              <a:rPr lang="fi-FI" sz="1600" dirty="0" err="1">
                <a:solidFill>
                  <a:prstClr val="black"/>
                </a:solidFill>
              </a:rPr>
              <a:t>gift</a:t>
            </a:r>
            <a:r>
              <a:rPr lang="fi-FI" sz="1600" dirty="0">
                <a:solidFill>
                  <a:prstClr val="black"/>
                </a:solidFill>
              </a:rPr>
              <a:t> </a:t>
            </a:r>
            <a:r>
              <a:rPr lang="fi-FI" sz="1600" dirty="0" err="1">
                <a:solidFill>
                  <a:prstClr val="black"/>
                </a:solidFill>
              </a:rPr>
              <a:t>card</a:t>
            </a:r>
            <a:r>
              <a:rPr lang="fi-FI" sz="1600" dirty="0">
                <a:solidFill>
                  <a:prstClr val="black"/>
                </a:solidFill>
              </a:rPr>
              <a:t> 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6032162" y="26030237"/>
            <a:ext cx="332805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ight Brace 144"/>
          <p:cNvSpPr/>
          <p:nvPr/>
        </p:nvSpPr>
        <p:spPr>
          <a:xfrm flipH="1">
            <a:off x="562469" y="16237142"/>
            <a:ext cx="223930" cy="4251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" name="Chart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169648"/>
              </p:ext>
            </p:extLst>
          </p:nvPr>
        </p:nvGraphicFramePr>
        <p:xfrm>
          <a:off x="3027954" y="21660668"/>
          <a:ext cx="2569580" cy="1959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pic>
        <p:nvPicPr>
          <p:cNvPr id="40" name="Picture 39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927" y="3529857"/>
            <a:ext cx="4988596" cy="2310648"/>
          </a:xfrm>
          <a:prstGeom prst="rect">
            <a:avLst/>
          </a:prstGeom>
        </p:spPr>
      </p:pic>
      <p:sp>
        <p:nvSpPr>
          <p:cNvPr id="110" name="Text Placeholder 2"/>
          <p:cNvSpPr txBox="1">
            <a:spLocks/>
          </p:cNvSpPr>
          <p:nvPr/>
        </p:nvSpPr>
        <p:spPr>
          <a:xfrm>
            <a:off x="14482898" y="12075155"/>
            <a:ext cx="3884314" cy="369332"/>
          </a:xfrm>
          <a:prstGeom prst="rect">
            <a:avLst/>
          </a:prstGeom>
          <a:effectLst/>
        </p:spPr>
        <p:txBody>
          <a:bodyPr vert="horz" wrap="square" lIns="0" tIns="0" rIns="0" bIns="0" rtlCol="0">
            <a:spAutoFit/>
          </a:bodyPr>
          <a:lstStyle>
            <a:lvl1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75"/>
              </a:spcAft>
              <a:buSzPct val="90000"/>
              <a:buFont typeface="Courier New" panose="02070309020205020404" pitchFamily="49" charset="0"/>
              <a:buNone/>
              <a:defRPr sz="3200" kern="1200" spc="-100" baseline="0">
                <a:solidFill>
                  <a:srgbClr val="EE8200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472868" algn="l"/>
              </a:tabLst>
              <a:defRPr sz="2000" kern="1200" spc="-50" baseline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5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tabLst>
                <a:tab pos="686074" algn="l"/>
              </a:tabLst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0" indent="0" algn="l" defTabSz="68604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SzPct val="90000"/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886629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652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76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700" indent="-171512" algn="l" defTabSz="68604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>
              <a:lnSpc>
                <a:spcPct val="100000"/>
              </a:lnSpc>
              <a:spcBef>
                <a:spcPts val="580"/>
              </a:spcBef>
              <a:buSzPct val="85000"/>
              <a:defRPr/>
            </a:pPr>
            <a:r>
              <a:rPr lang="en-US" altLang="zh-CN" sz="2400" b="1" dirty="0" smtClean="0">
                <a:latin typeface="+mn-lt"/>
                <a:ea typeface="Meiryo UI" pitchFamily="34" charset="-128"/>
                <a:cs typeface="Meiryo UI" pitchFamily="34" charset="-128"/>
              </a:rPr>
              <a:t>Non-key attribute scoring</a:t>
            </a:r>
          </a:p>
        </p:txBody>
      </p:sp>
    </p:spTree>
    <p:extLst>
      <p:ext uri="{BB962C8B-B14F-4D97-AF65-F5344CB8AC3E}">
        <p14:creationId xmlns:p14="http://schemas.microsoft.com/office/powerpoint/2010/main" val="71480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4481</TotalTime>
  <Words>812</Words>
  <Application>Microsoft Macintosh PowerPoint</Application>
  <PresentationFormat>Custom</PresentationFormat>
  <Paragraphs>271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Courier New</vt:lpstr>
      <vt:lpstr>Garamond</vt:lpstr>
      <vt:lpstr>Meiryo UI</vt:lpstr>
      <vt:lpstr>Segoe UI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Kakon</dc:creator>
  <cp:lastModifiedBy>Hasani, Sona</cp:lastModifiedBy>
  <cp:revision>620</cp:revision>
  <cp:lastPrinted>2016-06-27T06:36:18Z</cp:lastPrinted>
  <dcterms:created xsi:type="dcterms:W3CDTF">2012-10-24T02:08:36Z</dcterms:created>
  <dcterms:modified xsi:type="dcterms:W3CDTF">2016-06-27T17:38:10Z</dcterms:modified>
</cp:coreProperties>
</file>