
<file path=[Content_Types].xml><?xml version="1.0" encoding="utf-8"?>
<Types xmlns="http://schemas.openxmlformats.org/package/2006/content-types">
  <Default Extension="xml" ContentType="application/xml"/>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56" r:id="rId6"/>
  </p:sldMasterIdLst>
  <p:notesMasterIdLst>
    <p:notesMasterId r:id="rId33"/>
  </p:notesMasterIdLst>
  <p:handoutMasterIdLst>
    <p:handoutMasterId r:id="rId34"/>
  </p:handoutMasterIdLst>
  <p:sldIdLst>
    <p:sldId id="376" r:id="rId7"/>
    <p:sldId id="1262" r:id="rId8"/>
    <p:sldId id="1355" r:id="rId9"/>
    <p:sldId id="1352" r:id="rId10"/>
    <p:sldId id="1351" r:id="rId11"/>
    <p:sldId id="1354" r:id="rId12"/>
    <p:sldId id="1264" r:id="rId13"/>
    <p:sldId id="1265" r:id="rId14"/>
    <p:sldId id="1340" r:id="rId15"/>
    <p:sldId id="1329" r:id="rId16"/>
    <p:sldId id="1339" r:id="rId17"/>
    <p:sldId id="1341" r:id="rId18"/>
    <p:sldId id="1342" r:id="rId19"/>
    <p:sldId id="1343" r:id="rId20"/>
    <p:sldId id="1349" r:id="rId21"/>
    <p:sldId id="1344" r:id="rId22"/>
    <p:sldId id="1345" r:id="rId23"/>
    <p:sldId id="1346" r:id="rId24"/>
    <p:sldId id="1357" r:id="rId25"/>
    <p:sldId id="1360" r:id="rId26"/>
    <p:sldId id="1350" r:id="rId27"/>
    <p:sldId id="1347" r:id="rId28"/>
    <p:sldId id="1359" r:id="rId29"/>
    <p:sldId id="1356" r:id="rId30"/>
    <p:sldId id="1358" r:id="rId31"/>
    <p:sldId id="1353" r:id="rId32"/>
  </p:sldIdLst>
  <p:sldSz cx="9144000" cy="5143500" type="screen16x9"/>
  <p:notesSz cx="6858000" cy="91440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376"/>
            <p14:sldId id="1262"/>
            <p14:sldId id="1355"/>
            <p14:sldId id="1352"/>
            <p14:sldId id="1351"/>
            <p14:sldId id="1354"/>
            <p14:sldId id="1264"/>
            <p14:sldId id="1265"/>
            <p14:sldId id="1340"/>
            <p14:sldId id="1329"/>
            <p14:sldId id="1339"/>
            <p14:sldId id="1341"/>
            <p14:sldId id="1342"/>
            <p14:sldId id="1343"/>
            <p14:sldId id="1349"/>
            <p14:sldId id="1344"/>
            <p14:sldId id="1345"/>
            <p14:sldId id="1346"/>
            <p14:sldId id="1357"/>
            <p14:sldId id="1360"/>
            <p14:sldId id="1350"/>
            <p14:sldId id="1347"/>
            <p14:sldId id="1359"/>
            <p14:sldId id="1356"/>
            <p14:sldId id="1358"/>
            <p14:sldId id="1353"/>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E8200"/>
    <a:srgbClr val="929292"/>
    <a:srgbClr val="F58026"/>
    <a:srgbClr val="0064B1"/>
    <a:srgbClr val="F28500"/>
    <a:srgbClr val="83B800"/>
    <a:srgbClr val="FFFFFF"/>
    <a:srgbClr val="FBFBFB"/>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autoAdjust="0"/>
    <p:restoredTop sz="82210" autoAdjust="0"/>
  </p:normalViewPr>
  <p:slideViewPr>
    <p:cSldViewPr snapToGrid="0">
      <p:cViewPr varScale="1">
        <p:scale>
          <a:sx n="119" d="100"/>
          <a:sy n="119" d="100"/>
        </p:scale>
        <p:origin x="1360" y="184"/>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4974"/>
    </p:cViewPr>
  </p:outlineViewPr>
  <p:notesTextViewPr>
    <p:cViewPr>
      <p:scale>
        <a:sx n="100" d="100"/>
        <a:sy n="100" d="100"/>
      </p:scale>
      <p:origin x="0" y="0"/>
    </p:cViewPr>
  </p:notesTextViewPr>
  <p:sorterViewPr>
    <p:cViewPr>
      <p:scale>
        <a:sx n="100" d="100"/>
        <a:sy n="100" d="100"/>
      </p:scale>
      <p:origin x="0" y="30"/>
    </p:cViewPr>
  </p:sorterViewPr>
  <p:notesViewPr>
    <p:cSldViewPr snapToGrid="0" showGuides="1">
      <p:cViewPr varScale="1">
        <p:scale>
          <a:sx n="67" d="100"/>
          <a:sy n="67" d="100"/>
        </p:scale>
        <p:origin x="-3276"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9" Type="http://schemas.openxmlformats.org/officeDocument/2006/relationships/slide" Target="slides/slide3.xml"/><Relationship Id="rId6" Type="http://schemas.openxmlformats.org/officeDocument/2006/relationships/slideMaster" Target="slideMasters/slideMaster2.xml"/><Relationship Id="rId7" Type="http://schemas.openxmlformats.org/officeDocument/2006/relationships/slide" Target="slides/slide1.xml"/><Relationship Id="rId8" Type="http://schemas.openxmlformats.org/officeDocument/2006/relationships/slide" Target="slides/slide2.xml"/><Relationship Id="rId33" Type="http://schemas.openxmlformats.org/officeDocument/2006/relationships/notesMaster" Target="notesMasters/notesMaster1.xml"/><Relationship Id="rId34" Type="http://schemas.openxmlformats.org/officeDocument/2006/relationships/handoutMaster" Target="handoutMasters/handoutMaster1.xml"/><Relationship Id="rId35" Type="http://schemas.openxmlformats.org/officeDocument/2006/relationships/presProps" Target="presProps.xml"/><Relationship Id="rId36" Type="http://schemas.openxmlformats.org/officeDocument/2006/relationships/viewProps" Target="viewProps.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37" Type="http://schemas.openxmlformats.org/officeDocument/2006/relationships/theme" Target="theme/theme1.xml"/><Relationship Id="rId38"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localhost/Users/sona/Desktop/p-at-k.xlsx"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localhost/Users/sona/Desktop/p-at-k.xlsx"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file://localhost/Users/sona/Desktop/p-at-k.xlsx" TargetMode="External"/></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oleObject" Target="file://localhost/Users/sona/Desktop/p-at-k.xlsx" TargetMode="External"/></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oleObject" Target="file://localhost/Users/sona/Desktop/p-at-k.xlsx" TargetMode="External"/></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oleObject" Target="file:///\\localhost\Users\sona\Desktop\p-at-k.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smtClean="0">
                <a:solidFill>
                  <a:schemeClr val="tx1"/>
                </a:solidFill>
              </a:rPr>
              <a:t>Book</a:t>
            </a:r>
            <a:endParaRPr lang="en-US" sz="1600" b="1" dirty="0">
              <a:solidFill>
                <a:schemeClr val="tx1"/>
              </a:solidFill>
            </a:endParaRPr>
          </a:p>
        </c:rich>
      </c:tx>
      <c:layout>
        <c:manualLayout>
          <c:xMode val="edge"/>
          <c:yMode val="edge"/>
          <c:x val="0.406699901505398"/>
          <c:y val="0.0194413643857677"/>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839726029987"/>
          <c:y val="0.175555520403482"/>
          <c:w val="0.809178713823084"/>
          <c:h val="0.670868926933638"/>
        </c:manualLayout>
      </c:layout>
      <c:lineChart>
        <c:grouping val="standard"/>
        <c:varyColors val="0"/>
        <c:ser>
          <c:idx val="0"/>
          <c:order val="0"/>
          <c:tx>
            <c:strRef>
              <c:f>Sheet1!$A$1</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Sheet1!$B$1:$U$1</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Sheet1!$A$2</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Sheet1!$B$2:$U$2</c:f>
              <c:numCache>
                <c:formatCode>General</c:formatCode>
                <c:ptCount val="20"/>
                <c:pt idx="0">
                  <c:v>0.0</c:v>
                </c:pt>
                <c:pt idx="1">
                  <c:v>0.0</c:v>
                </c:pt>
                <c:pt idx="2">
                  <c:v>0.333333333</c:v>
                </c:pt>
                <c:pt idx="3">
                  <c:v>0.5</c:v>
                </c:pt>
                <c:pt idx="4">
                  <c:v>0.4</c:v>
                </c:pt>
                <c:pt idx="5">
                  <c:v>0.333333333</c:v>
                </c:pt>
                <c:pt idx="6">
                  <c:v>0.285714286</c:v>
                </c:pt>
                <c:pt idx="7">
                  <c:v>0.25</c:v>
                </c:pt>
                <c:pt idx="8">
                  <c:v>0.222222222</c:v>
                </c:pt>
                <c:pt idx="9">
                  <c:v>0.2</c:v>
                </c:pt>
                <c:pt idx="10">
                  <c:v>0.181818182</c:v>
                </c:pt>
                <c:pt idx="11">
                  <c:v>0.166666667</c:v>
                </c:pt>
                <c:pt idx="12">
                  <c:v>0.153846154</c:v>
                </c:pt>
                <c:pt idx="13">
                  <c:v>0.142857143</c:v>
                </c:pt>
                <c:pt idx="14">
                  <c:v>0.2</c:v>
                </c:pt>
                <c:pt idx="15">
                  <c:v>0.1875</c:v>
                </c:pt>
                <c:pt idx="16">
                  <c:v>0.176470588</c:v>
                </c:pt>
                <c:pt idx="17">
                  <c:v>0.166666667</c:v>
                </c:pt>
                <c:pt idx="18">
                  <c:v>0.210526316</c:v>
                </c:pt>
                <c:pt idx="19">
                  <c:v>0.2</c:v>
                </c:pt>
              </c:numCache>
            </c:numRef>
          </c:val>
          <c:smooth val="0"/>
        </c:ser>
        <c:ser>
          <c:idx val="2"/>
          <c:order val="2"/>
          <c:tx>
            <c:strRef>
              <c:f>Sheet1!$A$3</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Sheet1!$B$3:$U$3</c:f>
              <c:numCache>
                <c:formatCode>General</c:formatCode>
                <c:ptCount val="20"/>
                <c:pt idx="0">
                  <c:v>1.0</c:v>
                </c:pt>
                <c:pt idx="1">
                  <c:v>0.5</c:v>
                </c:pt>
                <c:pt idx="2">
                  <c:v>0.333333333</c:v>
                </c:pt>
                <c:pt idx="3">
                  <c:v>0.5</c:v>
                </c:pt>
                <c:pt idx="4">
                  <c:v>0.6</c:v>
                </c:pt>
                <c:pt idx="5">
                  <c:v>0.5</c:v>
                </c:pt>
                <c:pt idx="6">
                  <c:v>0.428571429</c:v>
                </c:pt>
                <c:pt idx="7">
                  <c:v>0.375</c:v>
                </c:pt>
                <c:pt idx="8">
                  <c:v>0.333333333</c:v>
                </c:pt>
                <c:pt idx="9">
                  <c:v>0.3</c:v>
                </c:pt>
                <c:pt idx="10">
                  <c:v>0.272727273</c:v>
                </c:pt>
                <c:pt idx="11">
                  <c:v>0.25</c:v>
                </c:pt>
                <c:pt idx="12">
                  <c:v>0.230769231</c:v>
                </c:pt>
                <c:pt idx="13">
                  <c:v>0.214285714</c:v>
                </c:pt>
                <c:pt idx="14">
                  <c:v>0.2</c:v>
                </c:pt>
                <c:pt idx="15">
                  <c:v>0.1875</c:v>
                </c:pt>
                <c:pt idx="16">
                  <c:v>0.235294118</c:v>
                </c:pt>
                <c:pt idx="17">
                  <c:v>0.222222222</c:v>
                </c:pt>
                <c:pt idx="18">
                  <c:v>0.210526316</c:v>
                </c:pt>
                <c:pt idx="19">
                  <c:v>0.2</c:v>
                </c:pt>
              </c:numCache>
            </c:numRef>
          </c:val>
          <c:smooth val="0"/>
        </c:ser>
        <c:ser>
          <c:idx val="3"/>
          <c:order val="3"/>
          <c:tx>
            <c:strRef>
              <c:f>Sheet1!$A$4</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Sheet1!$B$4:$U$4</c:f>
              <c:numCache>
                <c:formatCode>General</c:formatCode>
                <c:ptCount val="20"/>
                <c:pt idx="0">
                  <c:v>1.0</c:v>
                </c:pt>
                <c:pt idx="1">
                  <c:v>1.0</c:v>
                </c:pt>
                <c:pt idx="2">
                  <c:v>1.0</c:v>
                </c:pt>
                <c:pt idx="3">
                  <c:v>0.75</c:v>
                </c:pt>
                <c:pt idx="4">
                  <c:v>0.6</c:v>
                </c:pt>
                <c:pt idx="5">
                  <c:v>0.5</c:v>
                </c:pt>
                <c:pt idx="6">
                  <c:v>0.428571429</c:v>
                </c:pt>
                <c:pt idx="7">
                  <c:v>0.375</c:v>
                </c:pt>
                <c:pt idx="8">
                  <c:v>0.333333333</c:v>
                </c:pt>
                <c:pt idx="9">
                  <c:v>0.3</c:v>
                </c:pt>
                <c:pt idx="10">
                  <c:v>0.272727273</c:v>
                </c:pt>
                <c:pt idx="11">
                  <c:v>0.25</c:v>
                </c:pt>
                <c:pt idx="12">
                  <c:v>0.230769231</c:v>
                </c:pt>
                <c:pt idx="13">
                  <c:v>0.285714286</c:v>
                </c:pt>
                <c:pt idx="14">
                  <c:v>0.266666667</c:v>
                </c:pt>
                <c:pt idx="15">
                  <c:v>0.25</c:v>
                </c:pt>
                <c:pt idx="16">
                  <c:v>0.235294118</c:v>
                </c:pt>
                <c:pt idx="17">
                  <c:v>0.222222222</c:v>
                </c:pt>
                <c:pt idx="18">
                  <c:v>0.210526316</c:v>
                </c:pt>
                <c:pt idx="19">
                  <c:v>0.2</c:v>
                </c:pt>
              </c:numCache>
            </c:numRef>
          </c:val>
          <c:smooth val="0"/>
        </c:ser>
        <c:dLbls>
          <c:showLegendKey val="0"/>
          <c:showVal val="0"/>
          <c:showCatName val="0"/>
          <c:showSerName val="0"/>
          <c:showPercent val="0"/>
          <c:showBubbleSize val="0"/>
        </c:dLbls>
        <c:marker val="1"/>
        <c:smooth val="0"/>
        <c:axId val="-2140617760"/>
        <c:axId val="-2140622384"/>
      </c:lineChart>
      <c:catAx>
        <c:axId val="-2140617760"/>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622384"/>
        <c:crosses val="autoZero"/>
        <c:auto val="1"/>
        <c:lblAlgn val="ctr"/>
        <c:lblOffset val="100"/>
        <c:tickLblSkip val="5"/>
        <c:tickMarkSkip val="1"/>
        <c:noMultiLvlLbl val="0"/>
      </c:catAx>
      <c:valAx>
        <c:axId val="-2140622384"/>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0617760"/>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dirty="0" smtClean="0">
                <a:solidFill>
                  <a:schemeClr val="tx1"/>
                </a:solidFill>
              </a:rPr>
              <a:t>Film</a:t>
            </a:r>
            <a:endParaRPr lang="en-US" sz="1600" b="1" dirty="0">
              <a:solidFill>
                <a:schemeClr val="tx1"/>
              </a:solidFill>
            </a:endParaRPr>
          </a:p>
        </c:rich>
      </c:tx>
      <c:layout>
        <c:manualLayout>
          <c:xMode val="edge"/>
          <c:yMode val="edge"/>
          <c:x val="0.417288039290468"/>
          <c:y val="0.0388827287715354"/>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2271733123701"/>
          <c:y val="0.182035975198738"/>
          <c:w val="0.813476521454868"/>
          <c:h val="0.664388472138382"/>
        </c:manualLayout>
      </c:layout>
      <c:lineChart>
        <c:grouping val="standard"/>
        <c:varyColors val="0"/>
        <c:ser>
          <c:idx val="0"/>
          <c:order val="0"/>
          <c:tx>
            <c:strRef>
              <c:f>Sheet1!$A$7</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Sheet1!$B$7:$U$7</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Sheet1!$A$8</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Sheet1!$B$8:$U$8</c:f>
              <c:numCache>
                <c:formatCode>General</c:formatCode>
                <c:ptCount val="20"/>
                <c:pt idx="0">
                  <c:v>1.0</c:v>
                </c:pt>
                <c:pt idx="1">
                  <c:v>0.5</c:v>
                </c:pt>
                <c:pt idx="2">
                  <c:v>0.333333333</c:v>
                </c:pt>
                <c:pt idx="3">
                  <c:v>0.25</c:v>
                </c:pt>
                <c:pt idx="4">
                  <c:v>0.2</c:v>
                </c:pt>
                <c:pt idx="5">
                  <c:v>0.333333333</c:v>
                </c:pt>
                <c:pt idx="6">
                  <c:v>0.285714286</c:v>
                </c:pt>
                <c:pt idx="7">
                  <c:v>0.375</c:v>
                </c:pt>
                <c:pt idx="8">
                  <c:v>0.333333333</c:v>
                </c:pt>
                <c:pt idx="9">
                  <c:v>0.4</c:v>
                </c:pt>
                <c:pt idx="10">
                  <c:v>0.363636364</c:v>
                </c:pt>
                <c:pt idx="11">
                  <c:v>0.333333333</c:v>
                </c:pt>
                <c:pt idx="12">
                  <c:v>0.307692308</c:v>
                </c:pt>
                <c:pt idx="13">
                  <c:v>0.285714286</c:v>
                </c:pt>
                <c:pt idx="14">
                  <c:v>0.266666667</c:v>
                </c:pt>
                <c:pt idx="15">
                  <c:v>0.25</c:v>
                </c:pt>
                <c:pt idx="16">
                  <c:v>0.235294118</c:v>
                </c:pt>
                <c:pt idx="17">
                  <c:v>0.222222222</c:v>
                </c:pt>
                <c:pt idx="18">
                  <c:v>0.210526316</c:v>
                </c:pt>
                <c:pt idx="19">
                  <c:v>0.2</c:v>
                </c:pt>
              </c:numCache>
            </c:numRef>
          </c:val>
          <c:smooth val="0"/>
        </c:ser>
        <c:ser>
          <c:idx val="2"/>
          <c:order val="2"/>
          <c:tx>
            <c:strRef>
              <c:f>Sheet1!$A$9</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Sheet1!$B$9:$U$9</c:f>
              <c:numCache>
                <c:formatCode>General</c:formatCode>
                <c:ptCount val="20"/>
                <c:pt idx="0">
                  <c:v>0.0</c:v>
                </c:pt>
                <c:pt idx="1">
                  <c:v>0.5</c:v>
                </c:pt>
                <c:pt idx="2">
                  <c:v>0.666666667</c:v>
                </c:pt>
                <c:pt idx="3">
                  <c:v>0.75</c:v>
                </c:pt>
                <c:pt idx="4">
                  <c:v>0.6</c:v>
                </c:pt>
                <c:pt idx="5">
                  <c:v>0.666666667</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0.277777778</c:v>
                </c:pt>
                <c:pt idx="18">
                  <c:v>0.263157895</c:v>
                </c:pt>
                <c:pt idx="19">
                  <c:v>0.25</c:v>
                </c:pt>
              </c:numCache>
            </c:numRef>
          </c:val>
          <c:smooth val="0"/>
        </c:ser>
        <c:ser>
          <c:idx val="3"/>
          <c:order val="3"/>
          <c:tx>
            <c:strRef>
              <c:f>Sheet1!$A$10</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Sheet1!$B$10:$U$10</c:f>
              <c:numCache>
                <c:formatCode>General</c:formatCode>
                <c:ptCount val="20"/>
                <c:pt idx="0">
                  <c:v>1.0</c:v>
                </c:pt>
                <c:pt idx="1">
                  <c:v>1.0</c:v>
                </c:pt>
                <c:pt idx="2">
                  <c:v>1.0</c:v>
                </c:pt>
                <c:pt idx="3">
                  <c:v>0.75</c:v>
                </c:pt>
                <c:pt idx="4">
                  <c:v>0.6</c:v>
                </c:pt>
                <c:pt idx="5">
                  <c:v>0.666666667</c:v>
                </c:pt>
                <c:pt idx="6">
                  <c:v>0.571428571</c:v>
                </c:pt>
                <c:pt idx="7">
                  <c:v>0.625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dLbls>
          <c:showLegendKey val="0"/>
          <c:showVal val="0"/>
          <c:showCatName val="0"/>
          <c:showSerName val="0"/>
          <c:showPercent val="0"/>
          <c:showBubbleSize val="0"/>
        </c:dLbls>
        <c:marker val="1"/>
        <c:smooth val="0"/>
        <c:axId val="-2144816176"/>
        <c:axId val="-2144503648"/>
      </c:lineChart>
      <c:catAx>
        <c:axId val="-21448161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503648"/>
        <c:crosses val="autoZero"/>
        <c:auto val="1"/>
        <c:lblAlgn val="ctr"/>
        <c:lblOffset val="100"/>
        <c:tickLblSkip val="5"/>
        <c:noMultiLvlLbl val="0"/>
      </c:catAx>
      <c:valAx>
        <c:axId val="-214450364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44816176"/>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Music</a:t>
            </a:r>
          </a:p>
        </c:rich>
      </c:tx>
      <c:layout>
        <c:manualLayout>
          <c:xMode val="edge"/>
          <c:yMode val="edge"/>
          <c:x val="0.386527258063808"/>
          <c:y val="0.0129609095905118"/>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45649959156701"/>
          <c:y val="0.188516429993994"/>
          <c:w val="0.788466027832504"/>
          <c:h val="0.657908017343126"/>
        </c:manualLayout>
      </c:layout>
      <c:lineChart>
        <c:grouping val="standard"/>
        <c:varyColors val="0"/>
        <c:ser>
          <c:idx val="0"/>
          <c:order val="0"/>
          <c:tx>
            <c:strRef>
              <c:f>Sheet1!$A$13</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Sheet1!$B$13:$U$13</c:f>
              <c:numCache>
                <c:formatCode>General</c:formatCode>
                <c:ptCount val="20"/>
                <c:pt idx="0">
                  <c:v>1.0</c:v>
                </c:pt>
                <c:pt idx="1">
                  <c:v>1.0</c:v>
                </c:pt>
                <c:pt idx="2">
                  <c:v>1.0</c:v>
                </c:pt>
                <c:pt idx="3">
                  <c:v>1.0</c:v>
                </c:pt>
                <c:pt idx="4">
                  <c:v>1.0</c:v>
                </c:pt>
                <c:pt idx="5">
                  <c:v>1.0</c:v>
                </c:pt>
                <c:pt idx="6">
                  <c:v>0.857142857143</c:v>
                </c:pt>
                <c:pt idx="7">
                  <c:v>0.75</c:v>
                </c:pt>
                <c:pt idx="8">
                  <c:v>0.666666666667</c:v>
                </c:pt>
                <c:pt idx="9">
                  <c:v>0.6</c:v>
                </c:pt>
                <c:pt idx="10">
                  <c:v>0.545454545455</c:v>
                </c:pt>
                <c:pt idx="11">
                  <c:v>0.5</c:v>
                </c:pt>
                <c:pt idx="12">
                  <c:v>0.461538461538</c:v>
                </c:pt>
                <c:pt idx="13">
                  <c:v>0.428571428571</c:v>
                </c:pt>
                <c:pt idx="14">
                  <c:v>0.4</c:v>
                </c:pt>
                <c:pt idx="15">
                  <c:v>0.375</c:v>
                </c:pt>
                <c:pt idx="16">
                  <c:v>0.352941176471</c:v>
                </c:pt>
                <c:pt idx="17">
                  <c:v>0.333333333333</c:v>
                </c:pt>
                <c:pt idx="18">
                  <c:v>0.315789473684</c:v>
                </c:pt>
                <c:pt idx="19">
                  <c:v>0.3</c:v>
                </c:pt>
              </c:numCache>
            </c:numRef>
          </c:val>
          <c:smooth val="0"/>
        </c:ser>
        <c:ser>
          <c:idx val="1"/>
          <c:order val="1"/>
          <c:tx>
            <c:strRef>
              <c:f>Sheet1!$A$14</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Sheet1!$B$14:$U$14</c:f>
              <c:numCache>
                <c:formatCode>General</c:formatCode>
                <c:ptCount val="20"/>
                <c:pt idx="0">
                  <c:v>1.0</c:v>
                </c:pt>
                <c:pt idx="1">
                  <c:v>0.5</c:v>
                </c:pt>
                <c:pt idx="2">
                  <c:v>0.666666667</c:v>
                </c:pt>
                <c:pt idx="3">
                  <c:v>0.75</c:v>
                </c:pt>
                <c:pt idx="4">
                  <c:v>0.8</c:v>
                </c:pt>
                <c:pt idx="5">
                  <c:v>0.666666667</c:v>
                </c:pt>
                <c:pt idx="6">
                  <c:v>0.571428571</c:v>
                </c:pt>
                <c:pt idx="7">
                  <c:v>0.625</c:v>
                </c:pt>
                <c:pt idx="8">
                  <c:v>0.555555556</c:v>
                </c:pt>
                <c:pt idx="9">
                  <c:v>0.5</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2"/>
          <c:order val="2"/>
          <c:tx>
            <c:strRef>
              <c:f>Sheet1!$A$15</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Sheet1!$B$15:$U$15</c:f>
              <c:numCache>
                <c:formatCode>General</c:formatCode>
                <c:ptCount val="20"/>
                <c:pt idx="0">
                  <c:v>0.0</c:v>
                </c:pt>
                <c:pt idx="1">
                  <c:v>0.5</c:v>
                </c:pt>
                <c:pt idx="2">
                  <c:v>0.333333333333</c:v>
                </c:pt>
                <c:pt idx="3">
                  <c:v>0.5</c:v>
                </c:pt>
                <c:pt idx="4">
                  <c:v>0.6</c:v>
                </c:pt>
                <c:pt idx="5">
                  <c:v>0.5</c:v>
                </c:pt>
                <c:pt idx="6">
                  <c:v>0.571428571429</c:v>
                </c:pt>
                <c:pt idx="7">
                  <c:v>0.5</c:v>
                </c:pt>
                <c:pt idx="8">
                  <c:v>0.444444444444</c:v>
                </c:pt>
                <c:pt idx="9">
                  <c:v>0.4</c:v>
                </c:pt>
                <c:pt idx="10">
                  <c:v>0.363636363636</c:v>
                </c:pt>
                <c:pt idx="11">
                  <c:v>0.333333333333</c:v>
                </c:pt>
                <c:pt idx="12">
                  <c:v>0.307692307692</c:v>
                </c:pt>
                <c:pt idx="13">
                  <c:v>0.285714285714</c:v>
                </c:pt>
                <c:pt idx="14">
                  <c:v>0.266666666667</c:v>
                </c:pt>
                <c:pt idx="15">
                  <c:v>0.25</c:v>
                </c:pt>
                <c:pt idx="16">
                  <c:v>0.235294117647</c:v>
                </c:pt>
                <c:pt idx="17">
                  <c:v>0.277777777778</c:v>
                </c:pt>
                <c:pt idx="18">
                  <c:v>0.263157894737</c:v>
                </c:pt>
                <c:pt idx="19">
                  <c:v>0.25</c:v>
                </c:pt>
              </c:numCache>
            </c:numRef>
          </c:val>
          <c:smooth val="0"/>
        </c:ser>
        <c:ser>
          <c:idx val="3"/>
          <c:order val="3"/>
          <c:tx>
            <c:strRef>
              <c:f>Sheet1!$A$16</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Sheet1!$B$16:$U$16</c:f>
              <c:numCache>
                <c:formatCode>General</c:formatCode>
                <c:ptCount val="20"/>
                <c:pt idx="0">
                  <c:v>1.0</c:v>
                </c:pt>
                <c:pt idx="1">
                  <c:v>0.5</c:v>
                </c:pt>
                <c:pt idx="2">
                  <c:v>0.333333333333</c:v>
                </c:pt>
                <c:pt idx="3">
                  <c:v>0.5</c:v>
                </c:pt>
                <c:pt idx="4">
                  <c:v>0.6</c:v>
                </c:pt>
                <c:pt idx="5">
                  <c:v>0.5</c:v>
                </c:pt>
                <c:pt idx="6">
                  <c:v>0.428571428571</c:v>
                </c:pt>
                <c:pt idx="7">
                  <c:v>0.5</c:v>
                </c:pt>
                <c:pt idx="8">
                  <c:v>0.444444444444</c:v>
                </c:pt>
                <c:pt idx="9">
                  <c:v>0.4</c:v>
                </c:pt>
                <c:pt idx="10">
                  <c:v>0.363636363636</c:v>
                </c:pt>
                <c:pt idx="11">
                  <c:v>0.333333333333</c:v>
                </c:pt>
                <c:pt idx="12">
                  <c:v>0.307692307692</c:v>
                </c:pt>
                <c:pt idx="13">
                  <c:v>0.285714285714</c:v>
                </c:pt>
                <c:pt idx="14">
                  <c:v>0.266666666667</c:v>
                </c:pt>
                <c:pt idx="15">
                  <c:v>0.25</c:v>
                </c:pt>
                <c:pt idx="16">
                  <c:v>0.235294117647</c:v>
                </c:pt>
                <c:pt idx="17">
                  <c:v>0.222222222222</c:v>
                </c:pt>
                <c:pt idx="18">
                  <c:v>0.210526315789</c:v>
                </c:pt>
                <c:pt idx="19">
                  <c:v>0.2</c:v>
                </c:pt>
              </c:numCache>
            </c:numRef>
          </c:val>
          <c:smooth val="0"/>
        </c:ser>
        <c:dLbls>
          <c:showLegendKey val="0"/>
          <c:showVal val="0"/>
          <c:showCatName val="0"/>
          <c:showSerName val="0"/>
          <c:showPercent val="0"/>
          <c:showBubbleSize val="0"/>
        </c:dLbls>
        <c:marker val="1"/>
        <c:smooth val="0"/>
        <c:axId val="-2138887264"/>
        <c:axId val="-2138855456"/>
      </c:lineChart>
      <c:catAx>
        <c:axId val="-213888726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855456"/>
        <c:crosses val="autoZero"/>
        <c:auto val="1"/>
        <c:lblAlgn val="ctr"/>
        <c:lblOffset val="100"/>
        <c:noMultiLvlLbl val="0"/>
      </c:catAx>
      <c:valAx>
        <c:axId val="-2138855456"/>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887264"/>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TV</a:t>
            </a:r>
          </a:p>
        </c:rich>
      </c:tx>
      <c:layout>
        <c:manualLayout>
          <c:xMode val="edge"/>
          <c:yMode val="edge"/>
          <c:x val="0.445078767323991"/>
          <c:y val="0.0388827287715354"/>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2839726029987"/>
          <c:y val="0.201477339584506"/>
          <c:w val="0.809178713823084"/>
          <c:h val="0.644947107752614"/>
        </c:manualLayout>
      </c:layout>
      <c:lineChart>
        <c:grouping val="standard"/>
        <c:varyColors val="0"/>
        <c:ser>
          <c:idx val="0"/>
          <c:order val="0"/>
          <c:tx>
            <c:strRef>
              <c:f>Sheet1!$A$19</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Sheet1!$B$19:$U$19</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1"/>
          <c:order val="1"/>
          <c:tx>
            <c:strRef>
              <c:f>Sheet1!$A$20</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Sheet1!$B$20:$U$20</c:f>
              <c:numCache>
                <c:formatCode>General</c:formatCode>
                <c:ptCount val="20"/>
                <c:pt idx="0">
                  <c:v>0.0</c:v>
                </c:pt>
                <c:pt idx="1">
                  <c:v>0.0</c:v>
                </c:pt>
                <c:pt idx="2">
                  <c:v>0.0</c:v>
                </c:pt>
                <c:pt idx="3">
                  <c:v>0.0</c:v>
                </c:pt>
                <c:pt idx="4">
                  <c:v>0.0</c:v>
                </c:pt>
                <c:pt idx="5">
                  <c:v>0.0</c:v>
                </c:pt>
                <c:pt idx="6">
                  <c:v>0.142857143</c:v>
                </c:pt>
                <c:pt idx="7">
                  <c:v>0.125</c:v>
                </c:pt>
                <c:pt idx="8">
                  <c:v>0.111111111</c:v>
                </c:pt>
                <c:pt idx="9">
                  <c:v>0.1</c:v>
                </c:pt>
                <c:pt idx="10">
                  <c:v>0.181818182</c:v>
                </c:pt>
                <c:pt idx="11">
                  <c:v>0.166666667</c:v>
                </c:pt>
                <c:pt idx="12">
                  <c:v>0.153846154</c:v>
                </c:pt>
                <c:pt idx="13">
                  <c:v>0.142857143</c:v>
                </c:pt>
                <c:pt idx="14">
                  <c:v>0.133333333</c:v>
                </c:pt>
                <c:pt idx="15">
                  <c:v>0.1875</c:v>
                </c:pt>
                <c:pt idx="16">
                  <c:v>0.176470588</c:v>
                </c:pt>
                <c:pt idx="17">
                  <c:v>0.166666667</c:v>
                </c:pt>
                <c:pt idx="18">
                  <c:v>0.157894737</c:v>
                </c:pt>
                <c:pt idx="19">
                  <c:v>0.15</c:v>
                </c:pt>
              </c:numCache>
            </c:numRef>
          </c:val>
          <c:smooth val="0"/>
        </c:ser>
        <c:ser>
          <c:idx val="2"/>
          <c:order val="2"/>
          <c:tx>
            <c:strRef>
              <c:f>Sheet1!$A$21</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Sheet1!$B$21:$U$21</c:f>
              <c:numCache>
                <c:formatCode>General</c:formatCode>
                <c:ptCount val="20"/>
                <c:pt idx="0">
                  <c:v>0.0</c:v>
                </c:pt>
                <c:pt idx="1">
                  <c:v>0.5</c:v>
                </c:pt>
                <c:pt idx="2">
                  <c:v>0.333333333</c:v>
                </c:pt>
                <c:pt idx="3">
                  <c:v>0.5</c:v>
                </c:pt>
                <c:pt idx="4">
                  <c:v>0.6</c:v>
                </c:pt>
                <c:pt idx="5">
                  <c:v>0.666666667</c:v>
                </c:pt>
                <c:pt idx="6">
                  <c:v>0.714285714</c:v>
                </c:pt>
                <c:pt idx="7">
                  <c:v>0.625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ser>
          <c:idx val="3"/>
          <c:order val="3"/>
          <c:tx>
            <c:strRef>
              <c:f>Sheet1!$A$22</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Sheet1!$B$22:$U$22</c:f>
              <c:numCache>
                <c:formatCode>General</c:formatCode>
                <c:ptCount val="20"/>
                <c:pt idx="0">
                  <c:v>0.0</c:v>
                </c:pt>
                <c:pt idx="1">
                  <c:v>0.5</c:v>
                </c:pt>
                <c:pt idx="2">
                  <c:v>0.333333333</c:v>
                </c:pt>
                <c:pt idx="3">
                  <c:v>0.5</c:v>
                </c:pt>
                <c:pt idx="4">
                  <c:v>0.6</c:v>
                </c:pt>
                <c:pt idx="5">
                  <c:v>0.666666667</c:v>
                </c:pt>
                <c:pt idx="6">
                  <c:v>0.714285714</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0.315789474</c:v>
                </c:pt>
                <c:pt idx="19">
                  <c:v>0.3</c:v>
                </c:pt>
              </c:numCache>
            </c:numRef>
          </c:val>
          <c:smooth val="0"/>
        </c:ser>
        <c:dLbls>
          <c:showLegendKey val="0"/>
          <c:showVal val="0"/>
          <c:showCatName val="0"/>
          <c:showSerName val="0"/>
          <c:showPercent val="0"/>
          <c:showBubbleSize val="0"/>
        </c:dLbls>
        <c:marker val="1"/>
        <c:smooth val="0"/>
        <c:axId val="-2138913680"/>
        <c:axId val="-2138959136"/>
      </c:lineChart>
      <c:catAx>
        <c:axId val="-2138913680"/>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959136"/>
        <c:crosses val="autoZero"/>
        <c:auto val="1"/>
        <c:lblAlgn val="ctr"/>
        <c:lblOffset val="100"/>
        <c:noMultiLvlLbl val="0"/>
      </c:catAx>
      <c:valAx>
        <c:axId val="-2138959136"/>
        <c:scaling>
          <c:orientation val="minMax"/>
          <c:max val="1.0"/>
        </c:scaling>
        <c:delete val="0"/>
        <c:axPos val="l"/>
        <c:majorGridlines>
          <c:spPr>
            <a:ln w="9525" cap="flat" cmpd="sng" algn="ctr">
              <a:solidFill>
                <a:schemeClr val="tx1">
                  <a:lumMod val="15000"/>
                  <a:lumOff val="85000"/>
                </a:schemeClr>
              </a:solidFill>
              <a:round/>
            </a:ln>
            <a:effectLst/>
          </c:spPr>
        </c:majorGridlines>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913680"/>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r>
              <a:rPr lang="en-US" sz="1600" b="1">
                <a:solidFill>
                  <a:schemeClr val="tx1"/>
                </a:solidFill>
              </a:rPr>
              <a:t>People</a:t>
            </a:r>
          </a:p>
        </c:rich>
      </c:tx>
      <c:layout>
        <c:manualLayout>
          <c:xMode val="edge"/>
          <c:yMode val="edge"/>
          <c:x val="0.375499887141089"/>
          <c:y val="0.0"/>
        </c:manualLayout>
      </c:layout>
      <c:overlay val="0"/>
      <c:spPr>
        <a:noFill/>
        <a:ln>
          <a:noFill/>
        </a:ln>
        <a:effectLst/>
      </c:spPr>
      <c:txPr>
        <a:bodyPr rot="0" spcFirstLastPara="1" vertOverflow="ellipsis" vert="horz" wrap="square" anchor="ctr" anchorCtr="1"/>
        <a:lstStyle/>
        <a:p>
          <a:pPr>
            <a:defRPr sz="1600" b="1"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0.13215661703469"/>
          <c:y val="0.201477339584506"/>
          <c:w val="0.803591637543879"/>
          <c:h val="0.677349381728893"/>
        </c:manualLayout>
      </c:layout>
      <c:lineChart>
        <c:grouping val="standard"/>
        <c:varyColors val="0"/>
        <c:ser>
          <c:idx val="0"/>
          <c:order val="0"/>
          <c:tx>
            <c:strRef>
              <c:f>Sheet1!$A$25</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Sheet1!$B$25:$U$25</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numCache>
            </c:numRef>
          </c:val>
          <c:smooth val="0"/>
        </c:ser>
        <c:ser>
          <c:idx val="1"/>
          <c:order val="1"/>
          <c:tx>
            <c:strRef>
              <c:f>Sheet1!$A$26</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Sheet1!$B$26:$U$26</c:f>
              <c:numCache>
                <c:formatCode>General</c:formatCode>
                <c:ptCount val="20"/>
                <c:pt idx="0">
                  <c:v>1.0</c:v>
                </c:pt>
                <c:pt idx="1">
                  <c:v>1.0</c:v>
                </c:pt>
                <c:pt idx="2">
                  <c:v>0.666666667</c:v>
                </c:pt>
                <c:pt idx="3">
                  <c:v>0.5</c:v>
                </c:pt>
                <c:pt idx="4">
                  <c:v>0.4</c:v>
                </c:pt>
                <c:pt idx="5">
                  <c:v>0.333333333</c:v>
                </c:pt>
                <c:pt idx="6">
                  <c:v>0.285714286</c:v>
                </c:pt>
                <c:pt idx="7">
                  <c:v>0.25</c:v>
                </c:pt>
                <c:pt idx="8">
                  <c:v>0.222222222</c:v>
                </c:pt>
                <c:pt idx="9">
                  <c:v>0.2</c:v>
                </c:pt>
                <c:pt idx="10">
                  <c:v>0.272727273</c:v>
                </c:pt>
                <c:pt idx="11">
                  <c:v>0.25</c:v>
                </c:pt>
                <c:pt idx="12">
                  <c:v>0.230769231</c:v>
                </c:pt>
                <c:pt idx="13">
                  <c:v>0.214285714</c:v>
                </c:pt>
                <c:pt idx="14">
                  <c:v>0.2</c:v>
                </c:pt>
                <c:pt idx="15">
                  <c:v>0.1875</c:v>
                </c:pt>
                <c:pt idx="16">
                  <c:v>0.176470588</c:v>
                </c:pt>
                <c:pt idx="17">
                  <c:v>0.166666667</c:v>
                </c:pt>
                <c:pt idx="18">
                  <c:v>0.157894737</c:v>
                </c:pt>
              </c:numCache>
            </c:numRef>
          </c:val>
          <c:smooth val="0"/>
        </c:ser>
        <c:ser>
          <c:idx val="2"/>
          <c:order val="2"/>
          <c:tx>
            <c:strRef>
              <c:f>Sheet1!$A$27</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Sheet1!$B$27:$U$27</c:f>
              <c:numCache>
                <c:formatCode>General</c:formatCode>
                <c:ptCount val="20"/>
                <c:pt idx="0">
                  <c:v>1.0</c:v>
                </c:pt>
                <c:pt idx="1">
                  <c:v>1.0</c:v>
                </c:pt>
                <c:pt idx="2">
                  <c:v>0.666666667</c:v>
                </c:pt>
                <c:pt idx="3">
                  <c:v>0.75</c:v>
                </c:pt>
                <c:pt idx="4">
                  <c:v>0.8</c:v>
                </c:pt>
                <c:pt idx="5">
                  <c:v>0.666666667</c:v>
                </c:pt>
                <c:pt idx="6">
                  <c:v>0.571428571</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0.333333333</c:v>
                </c:pt>
              </c:numCache>
            </c:numRef>
          </c:val>
          <c:smooth val="0"/>
        </c:ser>
        <c:ser>
          <c:idx val="3"/>
          <c:order val="3"/>
          <c:tx>
            <c:strRef>
              <c:f>Sheet1!$A$28</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Sheet1!$B$28:$U$28</c:f>
              <c:numCache>
                <c:formatCode>General</c:formatCode>
                <c:ptCount val="20"/>
                <c:pt idx="0">
                  <c:v>1.0</c:v>
                </c:pt>
                <c:pt idx="1">
                  <c:v>1.0</c:v>
                </c:pt>
                <c:pt idx="2">
                  <c:v>1.0</c:v>
                </c:pt>
                <c:pt idx="3">
                  <c:v>0.75</c:v>
                </c:pt>
                <c:pt idx="4">
                  <c:v>0.8</c:v>
                </c:pt>
                <c:pt idx="5">
                  <c:v>0.833333333</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0.333333333</c:v>
                </c:pt>
                <c:pt idx="18">
                  <c:v>0.333333333</c:v>
                </c:pt>
              </c:numCache>
            </c:numRef>
          </c:val>
          <c:smooth val="0"/>
        </c:ser>
        <c:dLbls>
          <c:showLegendKey val="0"/>
          <c:showVal val="0"/>
          <c:showCatName val="0"/>
          <c:showSerName val="0"/>
          <c:showPercent val="0"/>
          <c:showBubbleSize val="0"/>
        </c:dLbls>
        <c:marker val="1"/>
        <c:smooth val="0"/>
        <c:axId val="-2138993424"/>
        <c:axId val="-2139004848"/>
      </c:lineChart>
      <c:catAx>
        <c:axId val="-2138993424"/>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9004848"/>
        <c:crosses val="autoZero"/>
        <c:auto val="1"/>
        <c:lblAlgn val="ctr"/>
        <c:lblOffset val="100"/>
        <c:noMultiLvlLbl val="0"/>
      </c:catAx>
      <c:valAx>
        <c:axId val="-2139004848"/>
        <c:scaling>
          <c:orientation val="minMax"/>
          <c:max val="1.0"/>
        </c:scaling>
        <c:delete val="0"/>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38993424"/>
        <c:crosses val="autoZero"/>
        <c:crossBetween val="between"/>
      </c:valAx>
      <c:spPr>
        <a:noFill/>
        <a:ln>
          <a:noFill/>
        </a:ln>
        <a:effectLst/>
      </c:spPr>
    </c:plotArea>
    <c:plotVisOnly val="1"/>
    <c:dispBlanksAs val="gap"/>
    <c:showDLblsOverMax val="0"/>
  </c:chart>
  <c:spPr>
    <a:noFill/>
    <a:ln>
      <a:solidFill>
        <a:schemeClr val="accent5">
          <a:lumMod val="7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0524407667087844"/>
          <c:y val="0.10099558029638"/>
          <c:w val="0.895118466582431"/>
          <c:h val="0.0740644450901528"/>
        </c:manualLayout>
      </c:layout>
      <c:lineChart>
        <c:grouping val="standard"/>
        <c:varyColors val="0"/>
        <c:ser>
          <c:idx val="0"/>
          <c:order val="0"/>
          <c:tx>
            <c:strRef>
              <c:f>Sheet1!$A$25</c:f>
              <c:strCache>
                <c:ptCount val="1"/>
                <c:pt idx="0">
                  <c:v>Optimal p@k</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val>
            <c:numRef>
              <c:f>Sheet1!$B$25:$U$25</c:f>
              <c:numCache>
                <c:formatCode>General</c:formatCode>
                <c:ptCount val="20"/>
                <c:pt idx="0">
                  <c:v>1.0</c:v>
                </c:pt>
                <c:pt idx="1">
                  <c:v>1.0</c:v>
                </c:pt>
                <c:pt idx="2">
                  <c:v>1.0</c:v>
                </c:pt>
                <c:pt idx="3">
                  <c:v>1.0</c:v>
                </c:pt>
                <c:pt idx="4">
                  <c:v>1.0</c:v>
                </c:pt>
                <c:pt idx="5">
                  <c:v>1.0</c:v>
                </c:pt>
                <c:pt idx="6">
                  <c:v>0.857142857</c:v>
                </c:pt>
                <c:pt idx="7">
                  <c:v>0.75</c:v>
                </c:pt>
                <c:pt idx="8">
                  <c:v>0.666666667</c:v>
                </c:pt>
                <c:pt idx="9">
                  <c:v>0.6</c:v>
                </c:pt>
                <c:pt idx="10">
                  <c:v>0.545454545</c:v>
                </c:pt>
                <c:pt idx="11">
                  <c:v>0.5</c:v>
                </c:pt>
                <c:pt idx="12">
                  <c:v>0.461538462</c:v>
                </c:pt>
                <c:pt idx="13">
                  <c:v>0.428571429</c:v>
                </c:pt>
                <c:pt idx="14">
                  <c:v>0.4</c:v>
                </c:pt>
                <c:pt idx="15">
                  <c:v>0.375</c:v>
                </c:pt>
                <c:pt idx="16">
                  <c:v>0.352941176</c:v>
                </c:pt>
                <c:pt idx="17">
                  <c:v>0.333333333</c:v>
                </c:pt>
                <c:pt idx="18">
                  <c:v>0.315789474</c:v>
                </c:pt>
              </c:numCache>
            </c:numRef>
          </c:val>
          <c:smooth val="0"/>
        </c:ser>
        <c:ser>
          <c:idx val="1"/>
          <c:order val="1"/>
          <c:tx>
            <c:strRef>
              <c:f>Sheet1!$A$26</c:f>
              <c:strCache>
                <c:ptCount val="1"/>
                <c:pt idx="0">
                  <c:v>YPS09</c:v>
                </c:pt>
              </c:strCache>
            </c:strRef>
          </c:tx>
          <c:spPr>
            <a:ln w="28575" cap="rnd">
              <a:solidFill>
                <a:schemeClr val="accent2"/>
              </a:solidFill>
              <a:round/>
            </a:ln>
            <a:effectLst/>
          </c:spPr>
          <c:marker>
            <c:symbol val="circle"/>
            <c:size val="5"/>
            <c:spPr>
              <a:solidFill>
                <a:schemeClr val="accent2"/>
              </a:solidFill>
              <a:ln w="9525">
                <a:solidFill>
                  <a:schemeClr val="accent2"/>
                </a:solidFill>
              </a:ln>
              <a:effectLst/>
            </c:spPr>
          </c:marker>
          <c:val>
            <c:numRef>
              <c:f>Sheet1!$B$26:$U$26</c:f>
              <c:numCache>
                <c:formatCode>General</c:formatCode>
                <c:ptCount val="20"/>
                <c:pt idx="0">
                  <c:v>1.0</c:v>
                </c:pt>
                <c:pt idx="1">
                  <c:v>1.0</c:v>
                </c:pt>
                <c:pt idx="2">
                  <c:v>0.666666667</c:v>
                </c:pt>
                <c:pt idx="3">
                  <c:v>0.5</c:v>
                </c:pt>
                <c:pt idx="4">
                  <c:v>0.4</c:v>
                </c:pt>
                <c:pt idx="5">
                  <c:v>0.333333333</c:v>
                </c:pt>
                <c:pt idx="6">
                  <c:v>0.285714286</c:v>
                </c:pt>
                <c:pt idx="7">
                  <c:v>0.25</c:v>
                </c:pt>
                <c:pt idx="8">
                  <c:v>0.222222222</c:v>
                </c:pt>
                <c:pt idx="9">
                  <c:v>0.2</c:v>
                </c:pt>
                <c:pt idx="10">
                  <c:v>0.272727273</c:v>
                </c:pt>
                <c:pt idx="11">
                  <c:v>0.25</c:v>
                </c:pt>
                <c:pt idx="12">
                  <c:v>0.230769231</c:v>
                </c:pt>
                <c:pt idx="13">
                  <c:v>0.214285714</c:v>
                </c:pt>
                <c:pt idx="14">
                  <c:v>0.2</c:v>
                </c:pt>
                <c:pt idx="15">
                  <c:v>0.1875</c:v>
                </c:pt>
                <c:pt idx="16">
                  <c:v>0.176470588</c:v>
                </c:pt>
                <c:pt idx="17">
                  <c:v>0.166666667</c:v>
                </c:pt>
                <c:pt idx="18">
                  <c:v>0.157894737</c:v>
                </c:pt>
              </c:numCache>
            </c:numRef>
          </c:val>
          <c:smooth val="0"/>
        </c:ser>
        <c:ser>
          <c:idx val="2"/>
          <c:order val="2"/>
          <c:tx>
            <c:strRef>
              <c:f>Sheet1!$A$27</c:f>
              <c:strCache>
                <c:ptCount val="1"/>
                <c:pt idx="0">
                  <c:v>Coverage</c:v>
                </c:pt>
              </c:strCache>
            </c:strRef>
          </c:tx>
          <c:spPr>
            <a:ln w="28575" cap="rnd">
              <a:solidFill>
                <a:schemeClr val="accent3"/>
              </a:solidFill>
              <a:round/>
            </a:ln>
            <a:effectLst/>
          </c:spPr>
          <c:marker>
            <c:symbol val="circle"/>
            <c:size val="5"/>
            <c:spPr>
              <a:solidFill>
                <a:schemeClr val="accent3"/>
              </a:solidFill>
              <a:ln w="9525">
                <a:solidFill>
                  <a:schemeClr val="accent3"/>
                </a:solidFill>
              </a:ln>
              <a:effectLst/>
            </c:spPr>
          </c:marker>
          <c:val>
            <c:numRef>
              <c:f>Sheet1!$B$27:$U$27</c:f>
              <c:numCache>
                <c:formatCode>General</c:formatCode>
                <c:ptCount val="20"/>
                <c:pt idx="0">
                  <c:v>1.0</c:v>
                </c:pt>
                <c:pt idx="1">
                  <c:v>1.0</c:v>
                </c:pt>
                <c:pt idx="2">
                  <c:v>0.666666667</c:v>
                </c:pt>
                <c:pt idx="3">
                  <c:v>0.75</c:v>
                </c:pt>
                <c:pt idx="4">
                  <c:v>0.8</c:v>
                </c:pt>
                <c:pt idx="5">
                  <c:v>0.666666667</c:v>
                </c:pt>
                <c:pt idx="6">
                  <c:v>0.571428571</c:v>
                </c:pt>
                <c:pt idx="7">
                  <c:v>0.625</c:v>
                </c:pt>
                <c:pt idx="8">
                  <c:v>0.555555556</c:v>
                </c:pt>
                <c:pt idx="9">
                  <c:v>0.5</c:v>
                </c:pt>
                <c:pt idx="10">
                  <c:v>0.454545455</c:v>
                </c:pt>
                <c:pt idx="11">
                  <c:v>0.5</c:v>
                </c:pt>
                <c:pt idx="12">
                  <c:v>0.461538462</c:v>
                </c:pt>
                <c:pt idx="13">
                  <c:v>0.428571429</c:v>
                </c:pt>
                <c:pt idx="14">
                  <c:v>0.4</c:v>
                </c:pt>
                <c:pt idx="15">
                  <c:v>0.375</c:v>
                </c:pt>
                <c:pt idx="16">
                  <c:v>0.352941176</c:v>
                </c:pt>
                <c:pt idx="17">
                  <c:v>0.333333333</c:v>
                </c:pt>
                <c:pt idx="18">
                  <c:v>0.333333333</c:v>
                </c:pt>
              </c:numCache>
            </c:numRef>
          </c:val>
          <c:smooth val="0"/>
        </c:ser>
        <c:ser>
          <c:idx val="3"/>
          <c:order val="3"/>
          <c:tx>
            <c:strRef>
              <c:f>Sheet1!$A$28</c:f>
              <c:strCache>
                <c:ptCount val="1"/>
                <c:pt idx="0">
                  <c:v>Random Walk</c:v>
                </c:pt>
              </c:strCache>
            </c:strRef>
          </c:tx>
          <c:spPr>
            <a:ln w="28575" cap="rnd">
              <a:solidFill>
                <a:schemeClr val="accent4"/>
              </a:solidFill>
              <a:round/>
            </a:ln>
            <a:effectLst/>
          </c:spPr>
          <c:marker>
            <c:symbol val="circle"/>
            <c:size val="5"/>
            <c:spPr>
              <a:solidFill>
                <a:schemeClr val="accent4"/>
              </a:solidFill>
              <a:ln w="9525">
                <a:solidFill>
                  <a:schemeClr val="accent4"/>
                </a:solidFill>
              </a:ln>
              <a:effectLst/>
            </c:spPr>
          </c:marker>
          <c:val>
            <c:numRef>
              <c:f>Sheet1!$B$28:$U$28</c:f>
              <c:numCache>
                <c:formatCode>General</c:formatCode>
                <c:ptCount val="20"/>
                <c:pt idx="0">
                  <c:v>1.0</c:v>
                </c:pt>
                <c:pt idx="1">
                  <c:v>1.0</c:v>
                </c:pt>
                <c:pt idx="2">
                  <c:v>1.0</c:v>
                </c:pt>
                <c:pt idx="3">
                  <c:v>0.75</c:v>
                </c:pt>
                <c:pt idx="4">
                  <c:v>0.8</c:v>
                </c:pt>
                <c:pt idx="5">
                  <c:v>0.833333333</c:v>
                </c:pt>
                <c:pt idx="6">
                  <c:v>0.714285714</c:v>
                </c:pt>
                <c:pt idx="7">
                  <c:v>0.625</c:v>
                </c:pt>
                <c:pt idx="8">
                  <c:v>0.555555556</c:v>
                </c:pt>
                <c:pt idx="9">
                  <c:v>0.5</c:v>
                </c:pt>
                <c:pt idx="10">
                  <c:v>0.454545455</c:v>
                </c:pt>
                <c:pt idx="11">
                  <c:v>0.416666667</c:v>
                </c:pt>
                <c:pt idx="12">
                  <c:v>0.384615385</c:v>
                </c:pt>
                <c:pt idx="13">
                  <c:v>0.357142857</c:v>
                </c:pt>
                <c:pt idx="14">
                  <c:v>0.333333333</c:v>
                </c:pt>
                <c:pt idx="15">
                  <c:v>0.3125</c:v>
                </c:pt>
                <c:pt idx="16">
                  <c:v>0.294117647</c:v>
                </c:pt>
                <c:pt idx="17">
                  <c:v>0.333333333</c:v>
                </c:pt>
                <c:pt idx="18">
                  <c:v>0.333333333</c:v>
                </c:pt>
              </c:numCache>
            </c:numRef>
          </c:val>
          <c:smooth val="0"/>
        </c:ser>
        <c:dLbls>
          <c:showLegendKey val="0"/>
          <c:showVal val="0"/>
          <c:showCatName val="0"/>
          <c:showSerName val="0"/>
          <c:showPercent val="0"/>
          <c:showBubbleSize val="0"/>
        </c:dLbls>
        <c:marker val="1"/>
        <c:smooth val="0"/>
        <c:axId val="-2115319984"/>
        <c:axId val="-2115316944"/>
      </c:lineChart>
      <c:catAx>
        <c:axId val="-2115319984"/>
        <c:scaling>
          <c:orientation val="minMax"/>
        </c:scaling>
        <c:delete val="1"/>
        <c:axPos val="b"/>
        <c:majorTickMark val="none"/>
        <c:minorTickMark val="none"/>
        <c:tickLblPos val="nextTo"/>
        <c:crossAx val="-2115316944"/>
        <c:crosses val="autoZero"/>
        <c:auto val="1"/>
        <c:lblAlgn val="ctr"/>
        <c:lblOffset val="100"/>
        <c:noMultiLvlLbl val="0"/>
      </c:catAx>
      <c:valAx>
        <c:axId val="-211531694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0"/>
        <c:majorTickMark val="none"/>
        <c:minorTickMark val="none"/>
        <c:tickLblPos val="nextTo"/>
        <c:crossAx val="-2115319984"/>
        <c:crosses val="autoZero"/>
        <c:crossBetween val="between"/>
      </c:valAx>
      <c:spPr>
        <a:noFill/>
        <a:ln w="25400">
          <a:noFill/>
        </a:ln>
        <a:effectLst/>
      </c:spPr>
    </c:plotArea>
    <c:legend>
      <c:legendPos val="b"/>
      <c:layout>
        <c:manualLayout>
          <c:xMode val="edge"/>
          <c:yMode val="edge"/>
          <c:x val="0.0993941079704373"/>
          <c:y val="0.237211151722767"/>
          <c:w val="0.662123881249096"/>
          <c:h val="0.700637721940999"/>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Garamond" charset="0"/>
              <a:ea typeface="Garamond" charset="0"/>
              <a:cs typeface="Garamond" charset="0"/>
            </a:defRPr>
          </a:pPr>
          <a:endParaRPr lang="en-US"/>
        </a:p>
      </c:txPr>
    </c:legend>
    <c:plotVisOnly val="1"/>
    <c:dispBlanksAs val="gap"/>
    <c:showDLblsOverMax val="0"/>
  </c:chart>
  <c:spPr>
    <a:noFill/>
    <a:ln>
      <a:noFill/>
    </a:ln>
    <a:effectLst/>
  </c:spPr>
  <c:txPr>
    <a:bodyPr/>
    <a:lstStyle/>
    <a:p>
      <a:pPr>
        <a:defRPr sz="1400">
          <a:latin typeface="Garamond" charset="0"/>
          <a:ea typeface="Garamond" charset="0"/>
          <a:cs typeface="Garamond"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C3F5198-D814-4F07-A84F-942E63C84983}" type="datetimeFigureOut">
              <a:rPr lang="en-US" smtClean="0">
                <a:latin typeface="Segoe UI" pitchFamily="34" charset="0"/>
              </a:rPr>
              <a:pPr/>
              <a:t>7/12/16</a:t>
            </a:fld>
            <a:endParaRPr lang="en-US" dirty="0">
              <a:latin typeface="Segoe UI" pitchFamily="34" charset="0"/>
            </a:endParaRPr>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a:defRPr sz="1200"/>
            </a:lvl1pPr>
          </a:lstStyle>
          <a:p>
            <a:r>
              <a:rPr lang="en-US" sz="500"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smtClean="0">
                <a:solidFill>
                  <a:srgbClr val="000000"/>
                </a:solidFill>
                <a:latin typeface="Segoe UI" pitchFamily="34" charset="0"/>
              </a:rPr>
            </a:br>
            <a:r>
              <a:rPr lang="en-US" sz="500" dirty="0" smtClean="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248399" y="8685213"/>
            <a:ext cx="608013" cy="457200"/>
          </a:xfrm>
          <a:prstGeom prst="rect">
            <a:avLst/>
          </a:prstGeom>
        </p:spPr>
        <p:txBody>
          <a:bodyPr vert="horz" lIns="91440" tIns="45720" rIns="91440" bIns="45720" rtlCol="0" anchor="b"/>
          <a:lstStyle>
            <a:lvl1pPr algn="r">
              <a:defRPr sz="12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7C3FBCD4-166E-446F-AF18-7D4A0CF9AEF6}" type="datetimeFigureOut">
              <a:rPr lang="en-US" smtClean="0"/>
              <a:pPr/>
              <a:t>7/12/16</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6172200" cy="457200"/>
          </a:xfrm>
          <a:prstGeom prst="rect">
            <a:avLst/>
          </a:prstGeom>
        </p:spPr>
        <p:txBody>
          <a:bodyPr vert="horz" lIns="91440" tIns="45720" rIns="91440" bIns="45720"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172199" y="8685213"/>
            <a:ext cx="684213" cy="457200"/>
          </a:xfrm>
          <a:prstGeom prst="rect">
            <a:avLst/>
          </a:prstGeom>
        </p:spPr>
        <p:txBody>
          <a:bodyPr vert="horz" lIns="91440" tIns="45720" rIns="91440" bIns="45720" rtlCol="0" anchor="b"/>
          <a:lstStyle>
            <a:lvl1pPr algn="r">
              <a:defRPr sz="12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6111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934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355574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133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38203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581075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2500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11527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27843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458673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69910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686047" rtl="0" eaLnBrk="1" fontAlgn="auto" latinLnBrk="0" hangingPunct="1">
              <a:lnSpc>
                <a:spcPct val="90000"/>
              </a:lnSpc>
              <a:spcBef>
                <a:spcPts val="0"/>
              </a:spcBef>
              <a:spcAft>
                <a:spcPts val="250"/>
              </a:spcAft>
              <a:buClrTx/>
              <a:buSzTx/>
              <a:buFontTx/>
              <a:buNone/>
              <a:tabLst/>
              <a:defRPr/>
            </a:pPr>
            <a:endParaRPr lang="en-US" sz="700" kern="1200" dirty="0" smtClean="0">
              <a:solidFill>
                <a:schemeClr val="tx1"/>
              </a:solidFill>
              <a:effectLst/>
              <a:latin typeface="Segoe UI" pitchFamily="34" charset="0"/>
              <a:ea typeface="+mn-ea"/>
              <a:cs typeface="+mn-cs"/>
            </a:endParaRPr>
          </a:p>
          <a:p>
            <a:pPr marL="0" marR="0" indent="0" algn="l" defTabSz="686047" rtl="0" eaLnBrk="1" fontAlgn="auto" latinLnBrk="0" hangingPunct="1">
              <a:lnSpc>
                <a:spcPct val="90000"/>
              </a:lnSpc>
              <a:spcBef>
                <a:spcPts val="0"/>
              </a:spcBef>
              <a:spcAft>
                <a:spcPts val="250"/>
              </a:spcAft>
              <a:buClrTx/>
              <a:buSzTx/>
              <a:buFontTx/>
              <a:buNone/>
              <a:tabLst/>
              <a:defRPr/>
            </a:pPr>
            <a:endParaRPr lang="en-US" sz="700" kern="1200" dirty="0" smtClean="0">
              <a:solidFill>
                <a:schemeClr val="tx1"/>
              </a:solidFill>
              <a:effectLst/>
              <a:latin typeface="Segoe UI" pitchFamily="34" charset="0"/>
              <a:ea typeface="+mn-ea"/>
              <a:cs typeface="+mn-cs"/>
            </a:endParaRPr>
          </a:p>
          <a:p>
            <a:endParaRPr lang="fa-IR" dirty="0" smtClean="0"/>
          </a:p>
          <a:p>
            <a:endParaRPr lang="en-US" dirty="0" smtClean="0"/>
          </a:p>
        </p:txBody>
      </p:sp>
    </p:spTree>
    <p:extLst>
      <p:ext uri="{BB962C8B-B14F-4D97-AF65-F5344CB8AC3E}">
        <p14:creationId xmlns:p14="http://schemas.microsoft.com/office/powerpoint/2010/main" val="10440513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031586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761736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36507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84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48950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277356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81820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68823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defTabSz="914400">
              <a:lnSpc>
                <a:spcPct val="100000"/>
              </a:lnSpc>
              <a:spcBef>
                <a:spcPts val="580"/>
              </a:spcBef>
              <a:buSzPct val="85000"/>
              <a:defRPr/>
            </a:pPr>
            <a:endParaRPr lang="en-US" altLang="zh-CN" sz="800" dirty="0" smtClean="0">
              <a:solidFill>
                <a:schemeClr val="tx1"/>
              </a:solidFill>
              <a:latin typeface="Garamond" charset="0"/>
              <a:ea typeface="Garamond" charset="0"/>
              <a:cs typeface="Garamond" charset="0"/>
            </a:endParaRPr>
          </a:p>
        </p:txBody>
      </p:sp>
    </p:spTree>
    <p:extLst>
      <p:ext uri="{BB962C8B-B14F-4D97-AF65-F5344CB8AC3E}">
        <p14:creationId xmlns:p14="http://schemas.microsoft.com/office/powerpoint/2010/main" val="4152859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48172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Blank Color 1 Layout">
    <p:bg>
      <p:bgPr>
        <a:solidFill>
          <a:schemeClr val="accent5"/>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2157780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lank Color 1 Layout">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52339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lank Color 2 Layout">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99303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lank Color 3 Layout">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0120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Color Layout 4">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390857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lank Color Layout 5">
    <p:bg>
      <p:bgPr>
        <a:solidFill>
          <a:schemeClr val="accent5"/>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48107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3" name="Slide Number Placeholder 2"/>
          <p:cNvSpPr>
            <a:spLocks noGrp="1"/>
          </p:cNvSpPr>
          <p:nvPr>
            <p:ph type="sldNum" sz="quarter" idx="11"/>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Slide Number Placeholder 2"/>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2173845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30DB7900-D72E-4025-AF90-97BD6DF59E7D}" type="slidenum">
              <a:rPr lang="en-US" smtClean="0"/>
              <a:pPr/>
              <a:t>‹#›</a:t>
            </a:fld>
            <a:endParaRPr lang="en-US"/>
          </a:p>
        </p:txBody>
      </p:sp>
    </p:spTree>
    <p:extLst>
      <p:ext uri="{BB962C8B-B14F-4D97-AF65-F5344CB8AC3E}">
        <p14:creationId xmlns:p14="http://schemas.microsoft.com/office/powerpoint/2010/main" val="1590064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Color 1 Layout">
    <p:bg>
      <p:bgPr>
        <a:solidFill>
          <a:schemeClr val="accent1"/>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9" name="Text Placeholder 8"/>
          <p:cNvSpPr>
            <a:spLocks noGrp="1"/>
          </p:cNvSpPr>
          <p:nvPr>
            <p:ph type="body" sz="quarter" idx="11" hasCustomPrompt="1"/>
          </p:nvPr>
        </p:nvSpPr>
        <p:spPr>
          <a:xfrm>
            <a:off x="384673" y="2337930"/>
            <a:ext cx="5636696" cy="443198"/>
          </a:xfrm>
        </p:spPr>
        <p:txBody>
          <a:bodyPr/>
          <a:lstStyle>
            <a:lvl1pPr marL="0" indent="0">
              <a:buNone/>
              <a:defRPr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5687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Color 1 Layout">
    <p:bg>
      <p:bgPr>
        <a:solidFill>
          <a:schemeClr val="accent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sz="7200" i="0" spc="-75" baseline="0">
                <a:gradFill>
                  <a:gsLst>
                    <a:gs pos="0">
                      <a:schemeClr val="tx1"/>
                    </a:gs>
                    <a:gs pos="100000">
                      <a:schemeClr val="tx1"/>
                    </a:gs>
                  </a:gsLst>
                  <a:lin ang="5400000" scaled="0"/>
                </a:gradFill>
                <a:latin typeface="Garamond" panose="02020404030301010803" pitchFamily="18" charset="0"/>
              </a:defRPr>
            </a:lvl1pPr>
          </a:lstStyle>
          <a:p>
            <a:pPr lvl="0"/>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5528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Blank Color 1 Layout">
    <p:bg>
      <p:bgPr>
        <a:solidFill>
          <a:schemeClr val="accent3"/>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0415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Blank Color 1 Layout">
    <p:bg>
      <p:bgPr>
        <a:solidFill>
          <a:schemeClr val="accent6"/>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a:xfrm>
            <a:off x="384673" y="1531144"/>
            <a:ext cx="8423524" cy="997196"/>
          </a:xfrm>
        </p:spPr>
        <p:txBody>
          <a:bodyPr/>
          <a:lstStyle>
            <a:lvl1pPr marL="0" indent="0">
              <a:buNone/>
              <a:defRPr lang="en-US" sz="7200" i="0" kern="1200" spc="-75" baseline="0" dirty="0" smtClean="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Click to edit title style</a:t>
            </a:r>
          </a:p>
        </p:txBody>
      </p:sp>
      <p:sp>
        <p:nvSpPr>
          <p:cNvPr id="4" name="Text Placeholder 8"/>
          <p:cNvSpPr>
            <a:spLocks noGrp="1"/>
          </p:cNvSpPr>
          <p:nvPr>
            <p:ph type="body" sz="quarter" idx="11" hasCustomPrompt="1"/>
          </p:nvPr>
        </p:nvSpPr>
        <p:spPr>
          <a:xfrm>
            <a:off x="384673" y="2337930"/>
            <a:ext cx="5636696" cy="332399"/>
          </a:xfrm>
        </p:spPr>
        <p:txBody>
          <a:bodyPr/>
          <a:lstStyle>
            <a:lvl1pPr marL="0" indent="0">
              <a:buNone/>
              <a:defRPr lang="en-US" sz="2400" kern="1200" spc="-75" baseline="0" dirty="0">
                <a:gradFill>
                  <a:gsLst>
                    <a:gs pos="0">
                      <a:schemeClr val="tx1"/>
                    </a:gs>
                    <a:gs pos="100000">
                      <a:schemeClr val="tx1"/>
                    </a:gs>
                  </a:gsLst>
                  <a:lin ang="5400000" scaled="0"/>
                </a:gradFill>
                <a:latin typeface="Garamond" panose="02020404030301010803" pitchFamily="18" charset="0"/>
                <a:ea typeface="+mn-ea"/>
                <a:cs typeface="+mn-cs"/>
              </a:defRPr>
            </a:lvl1pPr>
          </a:lstStyle>
          <a:p>
            <a:pPr marL="0" lvl="0" indent="0" algn="l" defTabSz="686047" rtl="0" eaLnBrk="1" latinLnBrk="0" hangingPunct="1">
              <a:lnSpc>
                <a:spcPct val="90000"/>
              </a:lnSpc>
              <a:spcBef>
                <a:spcPct val="20000"/>
              </a:spcBef>
              <a:buSzPct val="90000"/>
              <a:buFont typeface="Arial" pitchFamily="34" charset="0"/>
              <a:buNone/>
            </a:pPr>
            <a:r>
              <a:rPr lang="en-US" dirty="0" smtClean="0"/>
              <a:t>Speaker Title</a:t>
            </a:r>
            <a:endParaRPr lang="en-US" dirty="0"/>
          </a:p>
        </p:txBody>
      </p:sp>
    </p:spTree>
    <p:extLst>
      <p:ext uri="{BB962C8B-B14F-4D97-AF65-F5344CB8AC3E}">
        <p14:creationId xmlns:p14="http://schemas.microsoft.com/office/powerpoint/2010/main" val="916248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1" Type="http://schemas.openxmlformats.org/officeDocument/2006/relationships/theme" Target="../theme/theme2.xml"/><Relationship Id="rId12" Type="http://schemas.openxmlformats.org/officeDocument/2006/relationships/image" Target="../media/image2.png"/><Relationship Id="rId13" Type="http://schemas.openxmlformats.org/officeDocument/2006/relationships/image" Target="../media/image3.png"/><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Relationship Id="rId10"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3074" name="Picture 2" descr="C:\home\clouds\Google Drive\Management\IDIR\idirlogo\idirlogo.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934792" y="4693411"/>
            <a:ext cx="1174643" cy="45008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chengkai\AppData\Local\Temp\Rar$DRa0.306\UTA_A-logo_Sml_2c-rgb.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8564058" y="72217"/>
            <a:ext cx="545377" cy="4823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userDrawn="1"/>
        </p:nvSpPr>
        <p:spPr>
          <a:xfrm>
            <a:off x="3085106" y="4989612"/>
            <a:ext cx="3557064" cy="153888"/>
          </a:xfrm>
          <a:prstGeom prst="rect">
            <a:avLst/>
          </a:prstGeom>
          <a:noFill/>
        </p:spPr>
        <p:txBody>
          <a:bodyPr wrap="none" lIns="0" tIns="0" rIns="0" bIns="0" rtlCol="0">
            <a:spAutoFit/>
          </a:bodyPr>
          <a:lstStyle/>
          <a:p>
            <a:r>
              <a:rPr lang="en-US" sz="1000" dirty="0" smtClean="0">
                <a:latin typeface="Garamond" panose="02020404030301010803" pitchFamily="18" charset="0"/>
              </a:rPr>
              <a:t>©2015-2016 </a:t>
            </a:r>
            <a:r>
              <a:rPr lang="en-US" sz="1000" dirty="0">
                <a:latin typeface="Garamond" panose="02020404030301010803" pitchFamily="18" charset="0"/>
              </a:rPr>
              <a:t>The University of Texas at Arlington. All Rights </a:t>
            </a:r>
            <a:r>
              <a:rPr lang="en-US" sz="1000" dirty="0" smtClean="0">
                <a:latin typeface="Garamond" panose="02020404030301010803" pitchFamily="18" charset="0"/>
              </a:rPr>
              <a:t>Reserved.</a:t>
            </a:r>
            <a:endParaRPr lang="en-US" sz="1000" dirty="0" smtClean="0">
              <a:gradFill>
                <a:gsLst>
                  <a:gs pos="0">
                    <a:schemeClr val="tx1">
                      <a:lumMod val="75000"/>
                      <a:lumOff val="25000"/>
                    </a:schemeClr>
                  </a:gs>
                  <a:gs pos="80000">
                    <a:schemeClr val="tx1">
                      <a:lumMod val="65000"/>
                      <a:lumOff val="35000"/>
                    </a:schemeClr>
                  </a:gs>
                </a:gsLst>
                <a:lin ang="16200000" scaled="0"/>
              </a:gradFill>
              <a:latin typeface="Garamond" panose="02020404030301010803" pitchFamily="18" charset="0"/>
            </a:endParaRPr>
          </a:p>
        </p:txBody>
      </p:sp>
      <p:sp>
        <p:nvSpPr>
          <p:cNvPr id="4" name="Slide Number Placeholder 3"/>
          <p:cNvSpPr>
            <a:spLocks noGrp="1"/>
          </p:cNvSpPr>
          <p:nvPr>
            <p:ph type="sldNum" sz="quarter" idx="4"/>
          </p:nvPr>
        </p:nvSpPr>
        <p:spPr>
          <a:xfrm>
            <a:off x="0" y="4852293"/>
            <a:ext cx="2133600" cy="274637"/>
          </a:xfrm>
          <a:prstGeom prst="rect">
            <a:avLst/>
          </a:prstGeom>
        </p:spPr>
        <p:txBody>
          <a:bodyPr vert="horz" lIns="91440" tIns="45720" rIns="91440" bIns="45720" rtlCol="0" anchor="ctr"/>
          <a:lstStyle>
            <a:lvl1pPr algn="l">
              <a:defRPr sz="1200" b="1">
                <a:solidFill>
                  <a:schemeClr val="tx1"/>
                </a:solidFill>
              </a:defRPr>
            </a:lvl1pPr>
          </a:lstStyle>
          <a:p>
            <a:fld id="{30DB7900-D72E-4025-AF90-97BD6DF59E7D}" type="slidenum">
              <a:rPr lang="en-US" smtClean="0"/>
              <a:pPr/>
              <a:t>‹#›</a:t>
            </a:fld>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 id="2147483739" r:id="rId4"/>
    <p:sldLayoutId id="2147483740" r:id="rId5"/>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Courier New" panose="02070309020205020404" pitchFamily="49" charset="0"/>
        <a:buNone/>
        <a:defRPr sz="3200" kern="1200">
          <a:solidFill>
            <a:srgbClr val="EE8200"/>
          </a:solidFill>
          <a:latin typeface="Garamond" panose="02020404030301010803" pitchFamily="18" charset="0"/>
          <a:ea typeface="+mn-ea"/>
          <a:cs typeface="+mn-cs"/>
        </a:defRPr>
      </a:lvl1pPr>
      <a:lvl2pPr marL="284163" indent="-284163" algn="l" defTabSz="686047" rtl="0" eaLnBrk="1" latinLnBrk="0" hangingPunct="1">
        <a:lnSpc>
          <a:spcPct val="90000"/>
        </a:lnSpc>
        <a:spcBef>
          <a:spcPct val="20000"/>
        </a:spcBef>
        <a:buSzPct val="90000"/>
        <a:buFont typeface="Courier New" panose="02070309020205020404" pitchFamily="49" charset="0"/>
        <a:buChar char="o"/>
        <a:tabLst/>
        <a:defRPr sz="2800" kern="1200">
          <a:solidFill>
            <a:schemeClr val="tx1"/>
          </a:solidFill>
          <a:latin typeface="Garamond" panose="02020404030301010803" pitchFamily="18" charset="0"/>
          <a:ea typeface="+mn-ea"/>
          <a:cs typeface="+mn-cs"/>
        </a:defRPr>
      </a:lvl2pPr>
      <a:lvl3pPr marL="517525" indent="-284163"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854075" indent="-284163"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198563" indent="-284163"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6" name="Picture 2" descr="C:\Users\chengkai\AppData\Local\Temp\Rar$DRa0.306\UTA_A-logo_Sml_2c-rgb.png"/>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8147747" y="4280744"/>
            <a:ext cx="925009" cy="81802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C:\home\clouds\Google Drive\Management\IDIR\idirlogo\idirlogo-inverse.png"/>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6315075" y="4363784"/>
            <a:ext cx="1657350" cy="685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5013393"/>
      </p:ext>
    </p:extLst>
  </p:cSld>
  <p:clrMap bg1="dk1" tx1="lt1" bg2="dk2" tx2="lt2" accent1="accent1" accent2="accent2" accent3="accent3" accent4="accent4" accent5="accent5" accent6="accent6" hlink="hlink" folHlink="folHlink"/>
  <p:sldLayoutIdLst>
    <p:sldLayoutId id="2147483763" r:id="rId1"/>
    <p:sldLayoutId id="2147483764" r:id="rId2"/>
    <p:sldLayoutId id="2147483765" r:id="rId3"/>
    <p:sldLayoutId id="2147483766" r:id="rId4"/>
    <p:sldLayoutId id="2147483767" r:id="rId5"/>
    <p:sldLayoutId id="2147483768" r:id="rId6"/>
    <p:sldLayoutId id="2147483769" r:id="rId7"/>
    <p:sldLayoutId id="2147483770" r:id="rId8"/>
    <p:sldLayoutId id="2147483771" r:id="rId9"/>
    <p:sldLayoutId id="2147483772" r:id="rId10"/>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75" baseline="0" dirty="0" smtClean="0">
          <a:ln w="3175">
            <a:noFill/>
          </a:ln>
          <a:gradFill flip="none" rotWithShape="1">
            <a:gsLst>
              <a:gs pos="0">
                <a:schemeClr val="tx1">
                  <a:lumMod val="75000"/>
                  <a:lumOff val="25000"/>
                </a:schemeClr>
              </a:gs>
              <a:gs pos="86000">
                <a:schemeClr val="tx1">
                  <a:lumMod val="75000"/>
                  <a:lumOff val="25000"/>
                </a:schemeClr>
              </a:gs>
            </a:gsLst>
            <a:lin ang="5400000" scaled="0"/>
            <a:tileRect/>
          </a:gradFill>
          <a:effectLst/>
          <a:latin typeface="Garamond" panose="02020404030301010803" pitchFamily="18" charset="0"/>
          <a:ea typeface="+mn-ea"/>
          <a:cs typeface="Arial" charset="0"/>
        </a:defRPr>
      </a:lvl1pPr>
    </p:titleStyle>
    <p:bodyStyle>
      <a:lvl1pPr marL="0" indent="0" algn="l" defTabSz="686047" rtl="0" eaLnBrk="1" latinLnBrk="0" hangingPunct="1">
        <a:lnSpc>
          <a:spcPct val="90000"/>
        </a:lnSpc>
        <a:spcBef>
          <a:spcPct val="20000"/>
        </a:spcBef>
        <a:buSzPct val="90000"/>
        <a:buFont typeface="Arial" pitchFamily="34" charset="0"/>
        <a:buNone/>
        <a:defRPr sz="32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gradFill>
            <a:gsLst>
              <a:gs pos="0">
                <a:schemeClr val="tx1">
                  <a:lumMod val="75000"/>
                  <a:lumOff val="25000"/>
                </a:schemeClr>
              </a:gs>
              <a:gs pos="86000">
                <a:schemeClr val="tx1">
                  <a:lumMod val="75000"/>
                  <a:lumOff val="25000"/>
                </a:schemeClr>
              </a:gs>
            </a:gsLst>
            <a:lin ang="5400000" scaled="0"/>
          </a:gra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chart" Target="../charts/chart3.xml"/><Relationship Id="rId6" Type="http://schemas.openxmlformats.org/officeDocument/2006/relationships/chart" Target="../charts/chart4.xml"/><Relationship Id="rId7" Type="http://schemas.openxmlformats.org/officeDocument/2006/relationships/chart" Target="../charts/chart5.xml"/><Relationship Id="rId8" Type="http://schemas.openxmlformats.org/officeDocument/2006/relationships/chart" Target="../charts/chart6.xml"/><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3" Type="http://schemas.openxmlformats.org/officeDocument/2006/relationships/hyperlink" Target="https://idir.uta.edu/index.php/File:NSFC_tr.png" TargetMode="External"/><Relationship Id="rId4" Type="http://schemas.openxmlformats.org/officeDocument/2006/relationships/image" Target="../media/image14.png"/><Relationship Id="rId5" Type="http://schemas.openxmlformats.org/officeDocument/2006/relationships/hyperlink" Target="https://idir.uta.edu/index.php/File:UTA_Logo.png" TargetMode="External"/><Relationship Id="rId6" Type="http://schemas.openxmlformats.org/officeDocument/2006/relationships/image" Target="../media/image15.png"/><Relationship Id="rId7" Type="http://schemas.openxmlformats.org/officeDocument/2006/relationships/hyperlink" Target="https://idir.uta.edu/index.php/File:NSF.png" TargetMode="External"/><Relationship Id="rId8" Type="http://schemas.openxmlformats.org/officeDocument/2006/relationships/image" Target="../media/image16.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8026"/>
        </a:soli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11728" y="1378725"/>
            <a:ext cx="7167054" cy="1094146"/>
          </a:xfrm>
        </p:spPr>
        <p:txBody>
          <a:bodyPr/>
          <a:lstStyle/>
          <a:p>
            <a:pPr algn="ctr" rtl="1"/>
            <a:r>
              <a:rPr lang="en-US" sz="3900" b="1" dirty="0" smtClean="0">
                <a:solidFill>
                  <a:srgbClr val="0064B1"/>
                </a:solidFill>
              </a:rPr>
              <a:t>Generating Preview Tables for Entity Graphs</a:t>
            </a:r>
            <a:endParaRPr lang="en-US" sz="3900" b="1" dirty="0">
              <a:solidFill>
                <a:srgbClr val="0064B1"/>
              </a:solidFill>
            </a:endParaRPr>
          </a:p>
        </p:txBody>
      </p:sp>
      <p:sp>
        <p:nvSpPr>
          <p:cNvPr id="7" name="Text Placeholder 6"/>
          <p:cNvSpPr>
            <a:spLocks noGrp="1"/>
          </p:cNvSpPr>
          <p:nvPr>
            <p:ph type="body" sz="quarter" idx="11"/>
          </p:nvPr>
        </p:nvSpPr>
        <p:spPr>
          <a:xfrm>
            <a:off x="354854" y="2852626"/>
            <a:ext cx="8480802" cy="1908215"/>
          </a:xfrm>
        </p:spPr>
        <p:txBody>
          <a:bodyPr/>
          <a:lstStyle/>
          <a:p>
            <a:r>
              <a:rPr lang="en-US" sz="2000" baseline="30000" dirty="0">
                <a:solidFill>
                  <a:schemeClr val="bg1"/>
                </a:solidFill>
              </a:rPr>
              <a:t>#</a:t>
            </a:r>
            <a:r>
              <a:rPr lang="en-US" sz="2000" dirty="0" smtClean="0">
                <a:solidFill>
                  <a:schemeClr val="bg1"/>
                </a:solidFill>
              </a:rPr>
              <a:t>Ning Yan, </a:t>
            </a:r>
            <a:r>
              <a:rPr lang="en-US" sz="2000" baseline="30000" dirty="0">
                <a:solidFill>
                  <a:schemeClr val="bg1"/>
                </a:solidFill>
              </a:rPr>
              <a:t>*</a:t>
            </a:r>
            <a:r>
              <a:rPr lang="en-US" sz="2000" dirty="0" smtClean="0">
                <a:solidFill>
                  <a:schemeClr val="bg1"/>
                </a:solidFill>
              </a:rPr>
              <a:t>Sona Hasani, </a:t>
            </a:r>
            <a:r>
              <a:rPr lang="en-US" sz="2000" baseline="30000" dirty="0">
                <a:solidFill>
                  <a:schemeClr val="bg1"/>
                </a:solidFill>
              </a:rPr>
              <a:t>*</a:t>
            </a:r>
            <a:r>
              <a:rPr lang="en-US" sz="2000" dirty="0" err="1" smtClean="0">
                <a:solidFill>
                  <a:schemeClr val="bg1"/>
                </a:solidFill>
              </a:rPr>
              <a:t>Abolfazl</a:t>
            </a:r>
            <a:r>
              <a:rPr lang="en-US" sz="2000" dirty="0" smtClean="0">
                <a:solidFill>
                  <a:schemeClr val="bg1"/>
                </a:solidFill>
              </a:rPr>
              <a:t> </a:t>
            </a:r>
            <a:r>
              <a:rPr lang="en-US" sz="2000" dirty="0" err="1" smtClean="0">
                <a:solidFill>
                  <a:schemeClr val="bg1"/>
                </a:solidFill>
              </a:rPr>
              <a:t>Asudeh</a:t>
            </a:r>
            <a:r>
              <a:rPr lang="en-US" sz="2000" dirty="0" smtClean="0">
                <a:solidFill>
                  <a:schemeClr val="bg1"/>
                </a:solidFill>
              </a:rPr>
              <a:t>, </a:t>
            </a:r>
            <a:r>
              <a:rPr lang="en-US" sz="2000" baseline="30000" dirty="0">
                <a:solidFill>
                  <a:schemeClr val="bg1"/>
                </a:solidFill>
              </a:rPr>
              <a:t>*</a:t>
            </a:r>
            <a:r>
              <a:rPr lang="en-US" sz="2000" dirty="0" err="1" smtClean="0">
                <a:solidFill>
                  <a:schemeClr val="bg1"/>
                </a:solidFill>
              </a:rPr>
              <a:t>Chengkai</a:t>
            </a:r>
            <a:r>
              <a:rPr lang="en-US" sz="2000" dirty="0" smtClean="0">
                <a:solidFill>
                  <a:schemeClr val="bg1"/>
                </a:solidFill>
              </a:rPr>
              <a:t> Li</a:t>
            </a:r>
            <a:endParaRPr lang="en-US" sz="2000" dirty="0">
              <a:solidFill>
                <a:schemeClr val="bg1"/>
              </a:solidFill>
              <a:latin typeface="Garamond" panose="02020404030301010803" pitchFamily="18" charset="0"/>
            </a:endParaRPr>
          </a:p>
          <a:p>
            <a:r>
              <a:rPr lang="en-US" sz="2000" baseline="30000" dirty="0">
                <a:solidFill>
                  <a:schemeClr val="bg1"/>
                </a:solidFill>
              </a:rPr>
              <a:t>#</a:t>
            </a:r>
            <a:r>
              <a:rPr lang="en-US" sz="2000" dirty="0" smtClean="0">
                <a:solidFill>
                  <a:schemeClr val="bg1">
                    <a:lumMod val="50000"/>
                  </a:schemeClr>
                </a:solidFill>
              </a:rPr>
              <a:t>Huawei </a:t>
            </a:r>
            <a:r>
              <a:rPr lang="en-US" sz="2000" dirty="0">
                <a:solidFill>
                  <a:schemeClr val="bg1">
                    <a:lumMod val="50000"/>
                  </a:schemeClr>
                </a:solidFill>
              </a:rPr>
              <a:t>U.S. </a:t>
            </a:r>
            <a:r>
              <a:rPr lang="en-US" sz="2000" dirty="0" smtClean="0">
                <a:solidFill>
                  <a:schemeClr val="bg1">
                    <a:lumMod val="50000"/>
                  </a:schemeClr>
                </a:solidFill>
              </a:rPr>
              <a:t>R&amp;D Center</a:t>
            </a:r>
            <a:endParaRPr lang="en-US" sz="2000" dirty="0" smtClean="0">
              <a:solidFill>
                <a:schemeClr val="bg1"/>
              </a:solidFill>
            </a:endParaRPr>
          </a:p>
          <a:p>
            <a:r>
              <a:rPr lang="en-US" sz="2000" baseline="30000" dirty="0">
                <a:solidFill>
                  <a:schemeClr val="bg1">
                    <a:lumMod val="50000"/>
                  </a:schemeClr>
                </a:solidFill>
              </a:rPr>
              <a:t>*</a:t>
            </a:r>
            <a:r>
              <a:rPr lang="en-US" sz="2000" dirty="0" smtClean="0">
                <a:solidFill>
                  <a:schemeClr val="bg1">
                    <a:lumMod val="50000"/>
                  </a:schemeClr>
                </a:solidFill>
              </a:rPr>
              <a:t>University </a:t>
            </a:r>
            <a:r>
              <a:rPr lang="en-US" sz="2000" dirty="0">
                <a:solidFill>
                  <a:schemeClr val="bg1">
                    <a:lumMod val="50000"/>
                  </a:schemeClr>
                </a:solidFill>
              </a:rPr>
              <a:t>of Texas at </a:t>
            </a:r>
            <a:r>
              <a:rPr lang="en-US" sz="2000" dirty="0" smtClean="0">
                <a:solidFill>
                  <a:schemeClr val="bg1">
                    <a:lumMod val="50000"/>
                  </a:schemeClr>
                </a:solidFill>
              </a:rPr>
              <a:t>Arlington, </a:t>
            </a:r>
            <a:r>
              <a:rPr lang="en-US" sz="2000" dirty="0" smtClean="0">
                <a:solidFill>
                  <a:schemeClr val="bg1"/>
                </a:solidFill>
              </a:rPr>
              <a:t>Innovative </a:t>
            </a:r>
            <a:r>
              <a:rPr lang="en-US" sz="2000" dirty="0">
                <a:solidFill>
                  <a:schemeClr val="bg1"/>
                </a:solidFill>
              </a:rPr>
              <a:t>Database and Information Systems Research (IDIR) </a:t>
            </a:r>
            <a:r>
              <a:rPr lang="en-US" sz="2000" dirty="0" smtClean="0">
                <a:solidFill>
                  <a:schemeClr val="bg1"/>
                </a:solidFill>
              </a:rPr>
              <a:t>Laboratory</a:t>
            </a:r>
            <a:endParaRPr lang="en-US" sz="2000" dirty="0">
              <a:solidFill>
                <a:schemeClr val="bg1"/>
              </a:solidFill>
            </a:endParaRPr>
          </a:p>
          <a:p>
            <a:endParaRPr lang="en-US" sz="2000" dirty="0">
              <a:solidFill>
                <a:schemeClr val="bg1"/>
              </a:solidFill>
              <a:latin typeface="Garamond" panose="02020404030301010803" pitchFamily="18" charset="0"/>
            </a:endParaRPr>
          </a:p>
          <a:p>
            <a:r>
              <a:rPr lang="en-US" sz="2000" dirty="0" smtClean="0">
                <a:solidFill>
                  <a:schemeClr val="bg1"/>
                </a:solidFill>
              </a:rPr>
              <a:t>SIGMOD 2016</a:t>
            </a:r>
            <a:r>
              <a:rPr lang="en-US" sz="2000" dirty="0" smtClean="0">
                <a:solidFill>
                  <a:schemeClr val="bg1"/>
                </a:solidFill>
                <a:latin typeface="Garamond" panose="02020404030301010803" pitchFamily="18" charset="0"/>
              </a:rPr>
              <a:t>, June </a:t>
            </a:r>
            <a:r>
              <a:rPr lang="en-US" sz="2000" dirty="0" smtClean="0">
                <a:solidFill>
                  <a:schemeClr val="bg1"/>
                </a:solidFill>
              </a:rPr>
              <a:t>30</a:t>
            </a:r>
            <a:r>
              <a:rPr lang="en-US" sz="2000" baseline="30000" dirty="0" smtClean="0">
                <a:solidFill>
                  <a:schemeClr val="bg1"/>
                </a:solidFill>
              </a:rPr>
              <a:t>t</a:t>
            </a:r>
            <a:r>
              <a:rPr lang="en-US" sz="2000" baseline="30000" dirty="0" smtClean="0">
                <a:solidFill>
                  <a:schemeClr val="bg1"/>
                </a:solidFill>
                <a:latin typeface="Garamond" panose="02020404030301010803" pitchFamily="18" charset="0"/>
              </a:rPr>
              <a:t>h</a:t>
            </a:r>
            <a:r>
              <a:rPr lang="en-US" sz="2000" dirty="0" smtClean="0">
                <a:solidFill>
                  <a:schemeClr val="bg1"/>
                </a:solidFill>
                <a:latin typeface="Garamond" panose="02020404030301010803" pitchFamily="18" charset="0"/>
              </a:rPr>
              <a:t>, 2016</a:t>
            </a:r>
          </a:p>
        </p:txBody>
      </p:sp>
    </p:spTree>
    <p:extLst>
      <p:ext uri="{BB962C8B-B14F-4D97-AF65-F5344CB8AC3E}">
        <p14:creationId xmlns:p14="http://schemas.microsoft.com/office/powerpoint/2010/main" val="24769231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Key </a:t>
            </a:r>
            <a:r>
              <a:rPr lang="en-US" sz="4000" dirty="0"/>
              <a:t>Attributes </a:t>
            </a:r>
            <a:r>
              <a:rPr lang="en-US" sz="4000" dirty="0" smtClean="0"/>
              <a:t>Scoring</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10</a:t>
            </a:fld>
            <a:endParaRPr lang="en-US" dirty="0"/>
          </a:p>
        </p:txBody>
      </p:sp>
      <p:sp>
        <p:nvSpPr>
          <p:cNvPr id="8" name="Text Placeholder 2"/>
          <p:cNvSpPr txBox="1">
            <a:spLocks/>
          </p:cNvSpPr>
          <p:nvPr/>
        </p:nvSpPr>
        <p:spPr>
          <a:xfrm>
            <a:off x="389435" y="1144705"/>
            <a:ext cx="4353460" cy="2882840"/>
          </a:xfrm>
          <a:prstGeom prst="rect">
            <a:avLst/>
          </a:prstGeom>
          <a:effectLst/>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Coverage-based method</a:t>
            </a:r>
          </a:p>
          <a:p>
            <a:pPr algn="just" defTabSz="914400">
              <a:lnSpc>
                <a:spcPct val="100000"/>
              </a:lnSpc>
              <a:spcBef>
                <a:spcPts val="580"/>
              </a:spcBef>
              <a:buSzPct val="85000"/>
              <a:defRPr/>
            </a:pPr>
            <a:r>
              <a:rPr lang="en-US" sz="2000" dirty="0" smtClean="0">
                <a:solidFill>
                  <a:schemeClr val="tx1"/>
                </a:solidFill>
                <a:latin typeface="Garamond" charset="0"/>
                <a:ea typeface="Garamond" charset="0"/>
                <a:cs typeface="Garamond" charset="0"/>
              </a:rPr>
              <a:t>Coverage(FILM) </a:t>
            </a:r>
            <a:r>
              <a:rPr lang="en-US" sz="2000" dirty="0">
                <a:solidFill>
                  <a:schemeClr val="tx1"/>
                </a:solidFill>
                <a:latin typeface="Garamond" charset="0"/>
                <a:ea typeface="Garamond" charset="0"/>
                <a:cs typeface="Garamond" charset="0"/>
              </a:rPr>
              <a:t>= 3</a:t>
            </a:r>
            <a:endParaRPr lang="en-US" altLang="zh-CN" sz="2000" dirty="0" smtClean="0">
              <a:solidFill>
                <a:schemeClr val="tx1"/>
              </a:solidFill>
              <a:ea typeface="Meiryo UI" pitchFamily="34" charset="-128"/>
              <a:cs typeface="Meiryo UI" pitchFamily="34" charset="-128"/>
            </a:endParaRPr>
          </a:p>
          <a:p>
            <a:pPr algn="just" defTabSz="914400">
              <a:lnSpc>
                <a:spcPct val="100000"/>
              </a:lnSpc>
              <a:spcBef>
                <a:spcPts val="580"/>
              </a:spcBef>
              <a:buSzPct val="85000"/>
              <a:defRPr/>
            </a:pPr>
            <a:endParaRPr lang="en-US" altLang="zh-CN" sz="2800" dirty="0">
              <a:ea typeface="Meiryo UI" pitchFamily="34" charset="-128"/>
              <a:cs typeface="Meiryo UI" pitchFamily="34" charset="-128"/>
            </a:endParaRPr>
          </a:p>
          <a:p>
            <a:pPr algn="just" defTabSz="914400">
              <a:lnSpc>
                <a:spcPct val="100000"/>
              </a:lnSpc>
              <a:spcBef>
                <a:spcPts val="580"/>
              </a:spcBef>
              <a:buSzPct val="85000"/>
              <a:defRPr/>
            </a:pPr>
            <a:r>
              <a:rPr lang="en-US" altLang="zh-CN" sz="2800" dirty="0" smtClean="0">
                <a:ea typeface="Meiryo UI" pitchFamily="34" charset="-128"/>
                <a:cs typeface="Meiryo UI" pitchFamily="34" charset="-128"/>
              </a:rPr>
              <a:t>Random walk-based method</a:t>
            </a:r>
          </a:p>
          <a:p>
            <a:pPr algn="just" defTabSz="914400">
              <a:lnSpc>
                <a:spcPct val="100000"/>
              </a:lnSpc>
              <a:spcBef>
                <a:spcPts val="580"/>
              </a:spcBef>
              <a:buSzPct val="85000"/>
              <a:defRPr/>
            </a:pPr>
            <a:r>
              <a:rPr lang="en-US" sz="2000" dirty="0">
                <a:solidFill>
                  <a:schemeClr val="tx1"/>
                </a:solidFill>
              </a:rPr>
              <a:t>S</a:t>
            </a:r>
            <a:r>
              <a:rPr lang="en-US" sz="2000" dirty="0" smtClean="0">
                <a:solidFill>
                  <a:schemeClr val="tx1"/>
                </a:solidFill>
              </a:rPr>
              <a:t>tationary </a:t>
            </a:r>
            <a:r>
              <a:rPr lang="en-US" sz="2000" dirty="0">
                <a:solidFill>
                  <a:schemeClr val="tx1"/>
                </a:solidFill>
              </a:rPr>
              <a:t>distribution of a random walk process defined over </a:t>
            </a:r>
            <a:r>
              <a:rPr lang="en-US" sz="2000" dirty="0" smtClean="0">
                <a:solidFill>
                  <a:schemeClr val="tx1"/>
                </a:solidFill>
              </a:rPr>
              <a:t>the schema </a:t>
            </a:r>
            <a:r>
              <a:rPr lang="en-US" sz="2000" dirty="0">
                <a:solidFill>
                  <a:schemeClr val="tx1"/>
                </a:solidFill>
              </a:rPr>
              <a:t>graph</a:t>
            </a:r>
            <a:endParaRPr lang="en-US" altLang="zh-CN" sz="2000" dirty="0">
              <a:solidFill>
                <a:schemeClr val="tx1"/>
              </a:solidFill>
              <a:ea typeface="Meiryo UI" pitchFamily="34" charset="-128"/>
              <a:cs typeface="Meiryo UI" pitchFamily="34" charset="-128"/>
            </a:endParaRPr>
          </a:p>
        </p:txBody>
      </p:sp>
      <p:sp>
        <p:nvSpPr>
          <p:cNvPr id="94" name="Rounded Rectangle 93"/>
          <p:cNvSpPr/>
          <p:nvPr/>
        </p:nvSpPr>
        <p:spPr bwMode="auto">
          <a:xfrm>
            <a:off x="4869539" y="711177"/>
            <a:ext cx="4149999" cy="3505821"/>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5" name="Straight Arrow Connector 94"/>
          <p:cNvCxnSpPr/>
          <p:nvPr/>
        </p:nvCxnSpPr>
        <p:spPr>
          <a:xfrm>
            <a:off x="5438499" y="2624496"/>
            <a:ext cx="498267" cy="4754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p:nvPr/>
        </p:nvCxnSpPr>
        <p:spPr>
          <a:xfrm flipH="1">
            <a:off x="6944539" y="2619843"/>
            <a:ext cx="1263115" cy="480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248"/>
          <p:cNvCxnSpPr/>
          <p:nvPr/>
        </p:nvCxnSpPr>
        <p:spPr>
          <a:xfrm flipV="1">
            <a:off x="5903134" y="2390626"/>
            <a:ext cx="595922" cy="60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98" name="Rounded Rectangle 97"/>
          <p:cNvSpPr/>
          <p:nvPr/>
        </p:nvSpPr>
        <p:spPr bwMode="auto">
          <a:xfrm>
            <a:off x="6499056" y="2162805"/>
            <a:ext cx="78910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Action Film</a:t>
            </a:r>
          </a:p>
          <a:p>
            <a:pPr algn="ctr" defTabSz="914099" fontAlgn="base">
              <a:spcBef>
                <a:spcPct val="0"/>
              </a:spcBef>
              <a:spcAft>
                <a:spcPct val="0"/>
              </a:spcAft>
            </a:pPr>
            <a:r>
              <a:rPr lang="en-US" sz="1200" spc="-50" dirty="0">
                <a:solidFill>
                  <a:schemeClr val="tx1"/>
                </a:solidFill>
                <a:ea typeface="Garamond" charset="0"/>
                <a:cs typeface="Garamond" charset="0"/>
              </a:rPr>
              <a:t>FILM GENRE</a:t>
            </a:r>
          </a:p>
        </p:txBody>
      </p:sp>
      <p:sp>
        <p:nvSpPr>
          <p:cNvPr id="99" name="Rounded Rectangle 98"/>
          <p:cNvSpPr/>
          <p:nvPr/>
        </p:nvSpPr>
        <p:spPr bwMode="auto">
          <a:xfrm>
            <a:off x="6265021" y="1153073"/>
            <a:ext cx="1106238" cy="565231"/>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Will Smith</a:t>
            </a:r>
          </a:p>
          <a:p>
            <a:pPr algn="ctr" defTabSz="914099" fontAlgn="base">
              <a:spcBef>
                <a:spcPct val="0"/>
              </a:spcBef>
              <a:spcAft>
                <a:spcPct val="0"/>
              </a:spcAft>
            </a:pPr>
            <a:r>
              <a:rPr lang="en-US" sz="1200" spc="-50" dirty="0">
                <a:solidFill>
                  <a:schemeClr val="tx1"/>
                </a:solidFill>
                <a:ea typeface="Garamond" charset="0"/>
                <a:cs typeface="Garamond" charset="0"/>
              </a:rPr>
              <a:t>FILM ACTOR</a:t>
            </a:r>
            <a:r>
              <a:rPr lang="en-US" sz="1200" u="sng" spc="-50" dirty="0">
                <a:solidFill>
                  <a:schemeClr val="tx1"/>
                </a:solidFill>
                <a:ea typeface="Garamond" charset="0"/>
                <a:cs typeface="Garamond" charset="0"/>
              </a:rPr>
              <a:t/>
            </a:r>
            <a:br>
              <a:rPr lang="en-US" sz="1200" u="sng" spc="-50" dirty="0">
                <a:solidFill>
                  <a:schemeClr val="tx1"/>
                </a:solidFill>
                <a:ea typeface="Garamond" charset="0"/>
                <a:cs typeface="Garamond" charset="0"/>
              </a:rPr>
            </a:br>
            <a:r>
              <a:rPr lang="en-US" sz="1200" spc="-50" dirty="0">
                <a:solidFill>
                  <a:schemeClr val="tx1"/>
                </a:solidFill>
                <a:ea typeface="Garamond" charset="0"/>
                <a:cs typeface="Garamond" charset="0"/>
              </a:rPr>
              <a:t>FILM PRODUCER</a:t>
            </a:r>
          </a:p>
        </p:txBody>
      </p:sp>
      <p:cxnSp>
        <p:nvCxnSpPr>
          <p:cNvPr id="100" name="Straight Arrow Connector 99"/>
          <p:cNvCxnSpPr/>
          <p:nvPr/>
        </p:nvCxnSpPr>
        <p:spPr>
          <a:xfrm flipH="1">
            <a:off x="5438499" y="1435689"/>
            <a:ext cx="826522" cy="733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p:nvPr/>
        </p:nvCxnSpPr>
        <p:spPr>
          <a:xfrm>
            <a:off x="7371259" y="1435689"/>
            <a:ext cx="836395" cy="728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2" name="Rounded Rectangle 101"/>
          <p:cNvSpPr/>
          <p:nvPr/>
        </p:nvSpPr>
        <p:spPr bwMode="auto">
          <a:xfrm>
            <a:off x="5031713" y="1161659"/>
            <a:ext cx="875920" cy="418769"/>
          </a:xfrm>
          <a:prstGeom prst="roundRect">
            <a:avLst/>
          </a:prstGeom>
          <a:solidFill>
            <a:srgbClr val="FBFBFB"/>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Saturn Award</a:t>
            </a:r>
          </a:p>
          <a:p>
            <a:pPr algn="ctr" defTabSz="914099" fontAlgn="base">
              <a:spcBef>
                <a:spcPct val="0"/>
              </a:spcBef>
              <a:spcAft>
                <a:spcPct val="0"/>
              </a:spcAft>
            </a:pPr>
            <a:r>
              <a:rPr lang="en-US" sz="1200" spc="-50" dirty="0" smtClean="0">
                <a:solidFill>
                  <a:schemeClr val="tx1"/>
                </a:solidFill>
                <a:ea typeface="Garamond" charset="0"/>
                <a:cs typeface="Garamond" charset="0"/>
              </a:rPr>
              <a:t>AWARD</a:t>
            </a:r>
            <a:endParaRPr lang="en-US" sz="1200" spc="-50" dirty="0">
              <a:solidFill>
                <a:schemeClr val="tx1"/>
              </a:solidFill>
              <a:ea typeface="Garamond" charset="0"/>
              <a:cs typeface="Garamond" charset="0"/>
            </a:endParaRPr>
          </a:p>
        </p:txBody>
      </p:sp>
      <p:sp>
        <p:nvSpPr>
          <p:cNvPr id="103" name="Rounded Rectangle 102"/>
          <p:cNvSpPr/>
          <p:nvPr/>
        </p:nvSpPr>
        <p:spPr bwMode="auto">
          <a:xfrm>
            <a:off x="8152061" y="1207379"/>
            <a:ext cx="553843" cy="453588"/>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eClr val="tx1"/>
                </a:solidFill>
                <a:effectLst>
                  <a:outerShdw blurRad="50800" dist="50800" dir="5400000" algn="ctr" rotWithShape="0">
                    <a:schemeClr val="bg1">
                      <a:lumMod val="95000"/>
                    </a:schemeClr>
                  </a:outerShdw>
                </a:effectLst>
                <a:ea typeface="Garamond" charset="0"/>
                <a:cs typeface="Garamond" charset="0"/>
              </a:rPr>
              <a:t>FILM</a:t>
            </a:r>
            <a:endPar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endParaRPr>
          </a:p>
        </p:txBody>
      </p:sp>
      <p:sp>
        <p:nvSpPr>
          <p:cNvPr id="104" name="Rounded Rectangle 103"/>
          <p:cNvSpPr/>
          <p:nvPr/>
        </p:nvSpPr>
        <p:spPr bwMode="auto">
          <a:xfrm>
            <a:off x="7816039" y="2164201"/>
            <a:ext cx="783229"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105" name="Rounded Rectangle 104"/>
          <p:cNvSpPr/>
          <p:nvPr/>
        </p:nvSpPr>
        <p:spPr bwMode="auto">
          <a:xfrm>
            <a:off x="4973864" y="2168854"/>
            <a:ext cx="929270"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Men in Black II</a:t>
            </a:r>
          </a:p>
          <a:p>
            <a:pPr algn="ctr" defTabSz="914099" fontAlgn="base">
              <a:spcBef>
                <a:spcPct val="0"/>
              </a:spcBef>
              <a:spcAft>
                <a:spcPct val="0"/>
              </a:spcAft>
            </a:pPr>
            <a:r>
              <a:rPr lang="en-US" sz="1200" spc="-50" dirty="0">
                <a:solidFill>
                  <a:schemeClr val="tx1"/>
                </a:solidFill>
                <a:ea typeface="Garamond" charset="0"/>
                <a:cs typeface="Garamond" charset="0"/>
              </a:rPr>
              <a:t>FILM</a:t>
            </a:r>
            <a:r>
              <a:rPr lang="en-US" sz="1200" u="sng" spc="-50" dirty="0">
                <a:solidFill>
                  <a:schemeClr val="tx1"/>
                </a:solidFill>
                <a:ea typeface="Garamond" charset="0"/>
                <a:cs typeface="Garamond" charset="0"/>
              </a:rPr>
              <a:t> </a:t>
            </a:r>
          </a:p>
        </p:txBody>
      </p:sp>
      <p:sp>
        <p:nvSpPr>
          <p:cNvPr id="106" name="Rounded Rectangle 105"/>
          <p:cNvSpPr/>
          <p:nvPr/>
        </p:nvSpPr>
        <p:spPr bwMode="auto">
          <a:xfrm>
            <a:off x="5763069" y="3537300"/>
            <a:ext cx="1427641"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z="1100"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107" name="Rounded Rectangle 106"/>
          <p:cNvSpPr/>
          <p:nvPr/>
        </p:nvSpPr>
        <p:spPr bwMode="auto">
          <a:xfrm>
            <a:off x="5936766" y="2897178"/>
            <a:ext cx="1007773"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108" name="Straight Arrow Connector 107"/>
          <p:cNvCxnSpPr/>
          <p:nvPr/>
        </p:nvCxnSpPr>
        <p:spPr>
          <a:xfrm flipV="1">
            <a:off x="7190710" y="2619843"/>
            <a:ext cx="1016944" cy="1120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p:cNvCxnSpPr/>
          <p:nvPr/>
        </p:nvCxnSpPr>
        <p:spPr>
          <a:xfrm flipH="1" flipV="1">
            <a:off x="5438499" y="2624496"/>
            <a:ext cx="324570" cy="11155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p:nvPr/>
        </p:nvCxnSpPr>
        <p:spPr>
          <a:xfrm flipV="1">
            <a:off x="7371259" y="1434173"/>
            <a:ext cx="780802" cy="15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p:cNvCxnSpPr/>
          <p:nvPr/>
        </p:nvCxnSpPr>
        <p:spPr>
          <a:xfrm flipH="1" flipV="1">
            <a:off x="7288164" y="2390626"/>
            <a:ext cx="527875" cy="1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907633" y="1371044"/>
            <a:ext cx="357388" cy="646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4" name="TextBox 113"/>
          <p:cNvSpPr txBox="1"/>
          <p:nvPr/>
        </p:nvSpPr>
        <p:spPr>
          <a:xfrm rot="10800000" flipV="1">
            <a:off x="5124269" y="3245515"/>
            <a:ext cx="50164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Director</a:t>
            </a:r>
          </a:p>
        </p:txBody>
      </p:sp>
      <p:sp>
        <p:nvSpPr>
          <p:cNvPr id="115" name="TextBox 114"/>
          <p:cNvSpPr txBox="1"/>
          <p:nvPr/>
        </p:nvSpPr>
        <p:spPr>
          <a:xfrm>
            <a:off x="5507035" y="1747553"/>
            <a:ext cx="59832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Actor</a:t>
            </a:r>
          </a:p>
        </p:txBody>
      </p:sp>
      <p:sp>
        <p:nvSpPr>
          <p:cNvPr id="116" name="TextBox 115"/>
          <p:cNvSpPr txBox="1"/>
          <p:nvPr/>
        </p:nvSpPr>
        <p:spPr>
          <a:xfrm>
            <a:off x="7084030" y="3192637"/>
            <a:ext cx="468077"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Director</a:t>
            </a:r>
          </a:p>
        </p:txBody>
      </p:sp>
      <p:sp>
        <p:nvSpPr>
          <p:cNvPr id="117" name="TextBox 116"/>
          <p:cNvSpPr txBox="1"/>
          <p:nvPr/>
        </p:nvSpPr>
        <p:spPr>
          <a:xfrm>
            <a:off x="7140028" y="2704701"/>
            <a:ext cx="408766"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18" name="TextBox 117"/>
          <p:cNvSpPr txBox="1"/>
          <p:nvPr/>
        </p:nvSpPr>
        <p:spPr>
          <a:xfrm>
            <a:off x="7362565" y="2165557"/>
            <a:ext cx="408766"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19" name="TextBox 118"/>
          <p:cNvSpPr txBox="1"/>
          <p:nvPr/>
        </p:nvSpPr>
        <p:spPr>
          <a:xfrm>
            <a:off x="7528356" y="1049567"/>
            <a:ext cx="609105"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Executive Producer</a:t>
            </a:r>
          </a:p>
        </p:txBody>
      </p:sp>
      <p:sp>
        <p:nvSpPr>
          <p:cNvPr id="120" name="TextBox 119"/>
          <p:cNvSpPr txBox="1"/>
          <p:nvPr/>
        </p:nvSpPr>
        <p:spPr>
          <a:xfrm>
            <a:off x="7379630" y="1681187"/>
            <a:ext cx="59832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Actor</a:t>
            </a:r>
          </a:p>
        </p:txBody>
      </p:sp>
      <p:sp>
        <p:nvSpPr>
          <p:cNvPr id="121" name="TextBox 120"/>
          <p:cNvSpPr txBox="1"/>
          <p:nvPr/>
        </p:nvSpPr>
        <p:spPr>
          <a:xfrm>
            <a:off x="6022228" y="2168854"/>
            <a:ext cx="389530" cy="161583"/>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latin typeface="+mj-lt"/>
                <a:ea typeface="Garamond" charset="0"/>
                <a:cs typeface="Garamond" charset="0"/>
              </a:rPr>
              <a:t>Genres</a:t>
            </a:r>
          </a:p>
        </p:txBody>
      </p:sp>
      <p:sp>
        <p:nvSpPr>
          <p:cNvPr id="122" name="TextBox 121"/>
          <p:cNvSpPr txBox="1"/>
          <p:nvPr/>
        </p:nvSpPr>
        <p:spPr>
          <a:xfrm>
            <a:off x="5827232" y="2686946"/>
            <a:ext cx="408766"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23" name="Rounded Rectangle 122"/>
          <p:cNvSpPr/>
          <p:nvPr/>
        </p:nvSpPr>
        <p:spPr bwMode="auto">
          <a:xfrm>
            <a:off x="7590489" y="3523859"/>
            <a:ext cx="1145895" cy="45358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cxnSp>
        <p:nvCxnSpPr>
          <p:cNvPr id="124" name="Straight Arrow Connector 123"/>
          <p:cNvCxnSpPr/>
          <p:nvPr/>
        </p:nvCxnSpPr>
        <p:spPr>
          <a:xfrm flipV="1">
            <a:off x="8163437" y="2619843"/>
            <a:ext cx="44217" cy="90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5" name="TextBox 124"/>
          <p:cNvSpPr txBox="1"/>
          <p:nvPr/>
        </p:nvSpPr>
        <p:spPr>
          <a:xfrm>
            <a:off x="8211790" y="3192637"/>
            <a:ext cx="522579"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Producer</a:t>
            </a:r>
          </a:p>
        </p:txBody>
      </p:sp>
      <p:cxnSp>
        <p:nvCxnSpPr>
          <p:cNvPr id="126" name="Straight Arrow Connector 125"/>
          <p:cNvCxnSpPr/>
          <p:nvPr/>
        </p:nvCxnSpPr>
        <p:spPr>
          <a:xfrm flipH="1">
            <a:off x="7272924" y="1660967"/>
            <a:ext cx="890513" cy="593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7" name="TextBox 126"/>
          <p:cNvSpPr txBox="1"/>
          <p:nvPr/>
        </p:nvSpPr>
        <p:spPr>
          <a:xfrm>
            <a:off x="7088245" y="1936957"/>
            <a:ext cx="408766"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Tree>
    <p:extLst>
      <p:ext uri="{BB962C8B-B14F-4D97-AF65-F5344CB8AC3E}">
        <p14:creationId xmlns:p14="http://schemas.microsoft.com/office/powerpoint/2010/main" val="27798491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Non-key </a:t>
            </a:r>
            <a:r>
              <a:rPr lang="en-US" sz="3600" dirty="0"/>
              <a:t>Attributes </a:t>
            </a:r>
            <a:r>
              <a:rPr lang="en-US" sz="3600" dirty="0" smtClean="0"/>
              <a:t>Scoring</a:t>
            </a:r>
            <a:endParaRPr lang="en-US" sz="3600" dirty="0"/>
          </a:p>
        </p:txBody>
      </p:sp>
      <p:sp>
        <p:nvSpPr>
          <p:cNvPr id="7" name="Text Placeholder 2"/>
          <p:cNvSpPr txBox="1">
            <a:spLocks/>
          </p:cNvSpPr>
          <p:nvPr/>
        </p:nvSpPr>
        <p:spPr>
          <a:xfrm>
            <a:off x="389436" y="767981"/>
            <a:ext cx="8363938" cy="369332"/>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endParaRPr lang="en-US" altLang="zh-CN" sz="2400" dirty="0" smtClean="0">
              <a:solidFill>
                <a:schemeClr val="accent5">
                  <a:lumMod val="75000"/>
                </a:schemeClr>
              </a:solidFill>
            </a:endParaRPr>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11</a:t>
            </a:fld>
            <a:endParaRPr lang="en-US" dirty="0"/>
          </a:p>
        </p:txBody>
      </p:sp>
      <p:sp>
        <p:nvSpPr>
          <p:cNvPr id="8" name="Text Placeholder 2"/>
          <p:cNvSpPr txBox="1">
            <a:spLocks/>
          </p:cNvSpPr>
          <p:nvPr/>
        </p:nvSpPr>
        <p:spPr>
          <a:xfrm>
            <a:off x="389436" y="939431"/>
            <a:ext cx="8363938" cy="2516586"/>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latin typeface="Garamond" charset="0"/>
                <a:ea typeface="Garamond" charset="0"/>
                <a:cs typeface="Garamond" charset="0"/>
              </a:rPr>
              <a:t>Coverage-based </a:t>
            </a:r>
            <a:r>
              <a:rPr lang="en-US" altLang="zh-CN" sz="2800" dirty="0">
                <a:latin typeface="Garamond" charset="0"/>
                <a:ea typeface="Garamond" charset="0"/>
                <a:cs typeface="Garamond" charset="0"/>
              </a:rPr>
              <a:t>m</a:t>
            </a:r>
            <a:r>
              <a:rPr lang="en-US" altLang="zh-CN" sz="2800" dirty="0" smtClean="0">
                <a:latin typeface="Garamond" charset="0"/>
                <a:ea typeface="Garamond" charset="0"/>
                <a:cs typeface="Garamond" charset="0"/>
              </a:rPr>
              <a:t>ethod</a:t>
            </a:r>
          </a:p>
          <a:p>
            <a:r>
              <a:rPr lang="en-US" sz="2000" dirty="0">
                <a:solidFill>
                  <a:schemeClr val="tx1"/>
                </a:solidFill>
                <a:latin typeface="Garamond" charset="0"/>
                <a:ea typeface="Garamond" charset="0"/>
                <a:cs typeface="Garamond" charset="0"/>
              </a:rPr>
              <a:t>Coverage(Genres) = </a:t>
            </a:r>
            <a:r>
              <a:rPr lang="en-US" sz="2000" dirty="0" smtClean="0">
                <a:solidFill>
                  <a:schemeClr val="tx1"/>
                </a:solidFill>
                <a:latin typeface="Garamond" charset="0"/>
                <a:ea typeface="Garamond" charset="0"/>
                <a:cs typeface="Garamond" charset="0"/>
              </a:rPr>
              <a:t>5</a:t>
            </a:r>
          </a:p>
          <a:p>
            <a:r>
              <a:rPr lang="en-US" altLang="zh-CN" sz="2800" dirty="0" smtClean="0">
                <a:latin typeface="Garamond" charset="0"/>
                <a:ea typeface="Garamond" charset="0"/>
                <a:cs typeface="Garamond" charset="0"/>
              </a:rPr>
              <a:t>Entropy-based method</a:t>
            </a:r>
          </a:p>
          <a:p>
            <a:r>
              <a:rPr lang="en-US" sz="2000" dirty="0">
                <a:solidFill>
                  <a:schemeClr val="tx1"/>
                </a:solidFill>
                <a:latin typeface="Garamond" charset="0"/>
                <a:ea typeface="Garamond" charset="0"/>
                <a:cs typeface="Garamond" charset="0"/>
              </a:rPr>
              <a:t>Entropy(Genres</a:t>
            </a:r>
            <a:r>
              <a:rPr lang="en-US" sz="2000" dirty="0" smtClean="0">
                <a:solidFill>
                  <a:schemeClr val="tx1"/>
                </a:solidFill>
                <a:latin typeface="Garamond" charset="0"/>
                <a:ea typeface="Garamond" charset="0"/>
                <a:cs typeface="Garamond" charset="0"/>
              </a:rPr>
              <a:t>) = </a:t>
            </a:r>
            <a:r>
              <a:rPr lang="en-US" sz="2000" dirty="0">
                <a:solidFill>
                  <a:schemeClr val="tx1"/>
                </a:solidFill>
                <a:latin typeface="Garamond" charset="0"/>
                <a:ea typeface="Garamond" charset="0"/>
                <a:cs typeface="Garamond" charset="0"/>
              </a:rPr>
              <a:t>(2/3) log(3/2)+(1/3) log(3/1</a:t>
            </a:r>
            <a:r>
              <a:rPr lang="en-US" sz="2000" dirty="0" smtClean="0">
                <a:solidFill>
                  <a:schemeClr val="tx1"/>
                </a:solidFill>
                <a:latin typeface="Garamond" charset="0"/>
                <a:ea typeface="Garamond" charset="0"/>
                <a:cs typeface="Garamond" charset="0"/>
              </a:rPr>
              <a:t>) </a:t>
            </a:r>
            <a:br>
              <a:rPr lang="en-US" sz="2000" dirty="0" smtClean="0">
                <a:solidFill>
                  <a:schemeClr val="tx1"/>
                </a:solidFill>
                <a:latin typeface="Garamond" charset="0"/>
                <a:ea typeface="Garamond" charset="0"/>
                <a:cs typeface="Garamond" charset="0"/>
              </a:rPr>
            </a:br>
            <a:r>
              <a:rPr lang="en-US" sz="2000" dirty="0" smtClean="0">
                <a:solidFill>
                  <a:schemeClr val="tx1"/>
                </a:solidFill>
                <a:latin typeface="Garamond" charset="0"/>
                <a:ea typeface="Garamond" charset="0"/>
                <a:cs typeface="Garamond" charset="0"/>
              </a:rPr>
              <a:t>		= </a:t>
            </a:r>
            <a:r>
              <a:rPr lang="en-US" sz="2000" dirty="0">
                <a:solidFill>
                  <a:schemeClr val="tx1"/>
                </a:solidFill>
                <a:latin typeface="Garamond" charset="0"/>
                <a:ea typeface="Garamond" charset="0"/>
                <a:cs typeface="Garamond" charset="0"/>
              </a:rPr>
              <a:t>0.28</a:t>
            </a:r>
          </a:p>
          <a:p>
            <a:pPr algn="just" defTabSz="914400">
              <a:lnSpc>
                <a:spcPct val="100000"/>
              </a:lnSpc>
              <a:spcBef>
                <a:spcPts val="580"/>
              </a:spcBef>
              <a:buSzPct val="85000"/>
              <a:defRPr/>
            </a:pPr>
            <a:endParaRPr lang="en-US" altLang="zh-CN" sz="2800" dirty="0">
              <a:ea typeface="Meiryo UI" pitchFamily="34" charset="-128"/>
              <a:cs typeface="Meiryo UI" pitchFamily="34" charset="-128"/>
            </a:endParaRPr>
          </a:p>
        </p:txBody>
      </p:sp>
      <p:graphicFrame>
        <p:nvGraphicFramePr>
          <p:cNvPr id="69" name="Table 68"/>
          <p:cNvGraphicFramePr>
            <a:graphicFrameLocks noGrp="1"/>
          </p:cNvGraphicFramePr>
          <p:nvPr>
            <p:extLst>
              <p:ext uri="{D42A27DB-BD31-4B8C-83A1-F6EECF244321}">
                <p14:modId xmlns:p14="http://schemas.microsoft.com/office/powerpoint/2010/main" val="1000921432"/>
              </p:ext>
            </p:extLst>
          </p:nvPr>
        </p:nvGraphicFramePr>
        <p:xfrm>
          <a:off x="199357" y="3260692"/>
          <a:ext cx="4583098" cy="1330093"/>
        </p:xfrm>
        <a:graphic>
          <a:graphicData uri="http://schemas.openxmlformats.org/drawingml/2006/table">
            <a:tbl>
              <a:tblPr firstRow="1" bandRow="1">
                <a:tableStyleId>{5A111915-BE36-4E01-A7E5-04B1672EAD32}</a:tableStyleId>
              </a:tblPr>
              <a:tblGrid>
                <a:gridCol w="1151725"/>
                <a:gridCol w="1309062"/>
                <a:gridCol w="2122311"/>
              </a:tblGrid>
              <a:tr h="414303">
                <a:tc>
                  <a:txBody>
                    <a:bodyPr/>
                    <a:lstStyle/>
                    <a:p>
                      <a:pPr algn="ctr"/>
                      <a:r>
                        <a:rPr lang="en-US" sz="1200" dirty="0" smtClean="0">
                          <a:solidFill>
                            <a:schemeClr val="tx1"/>
                          </a:solidFill>
                          <a:latin typeface="Garamond" charset="0"/>
                          <a:ea typeface="Garamond" charset="0"/>
                          <a:cs typeface="Garamond" charset="0"/>
                        </a:rPr>
                        <a:t>FILM</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pPr algn="ctr"/>
                      <a:r>
                        <a:rPr lang="en-US" sz="1200" dirty="0" smtClean="0">
                          <a:solidFill>
                            <a:schemeClr val="tx1"/>
                          </a:solidFill>
                          <a:latin typeface="Garamond" charset="0"/>
                          <a:ea typeface="Garamond" charset="0"/>
                          <a:cs typeface="Garamond" charset="0"/>
                        </a:rPr>
                        <a:t>Director</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200" dirty="0" smtClean="0">
                          <a:solidFill>
                            <a:schemeClr val="tx1"/>
                          </a:solidFill>
                          <a:latin typeface="Garamond" charset="0"/>
                          <a:ea typeface="Garamond" charset="0"/>
                          <a:cs typeface="Garamond" charset="0"/>
                        </a:rPr>
                        <a:t>Genres</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15290">
                <a:tc>
                  <a:txBody>
                    <a:bodyPr/>
                    <a:lstStyle/>
                    <a:p>
                      <a:r>
                        <a:rPr lang="en-US" sz="1200" dirty="0" smtClean="0">
                          <a:latin typeface="Garamond" charset="0"/>
                          <a:ea typeface="Garamond" charset="0"/>
                          <a:cs typeface="Garamond" charset="0"/>
                        </a:rPr>
                        <a:t>Men in Black</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{Action Film, Science Fiction}</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dirty="0" smtClean="0">
                          <a:latin typeface="Garamond" charset="0"/>
                          <a:ea typeface="Garamond" charset="0"/>
                          <a:cs typeface="Garamond" charset="0"/>
                        </a:rPr>
                        <a:t>Men in Black II</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dirty="0" smtClean="0">
                          <a:latin typeface="Garamond" charset="0"/>
                          <a:ea typeface="Garamond" charset="0"/>
                          <a:cs typeface="Garamond" charset="0"/>
                        </a:rPr>
                        <a:t>{Action Film, Science Fiction}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kern="1200" dirty="0" smtClean="0">
                          <a:solidFill>
                            <a:schemeClr val="tx1"/>
                          </a:solidFill>
                          <a:latin typeface="Garamond" charset="0"/>
                          <a:ea typeface="Garamond" charset="0"/>
                          <a:cs typeface="Garamond" charset="0"/>
                        </a:rPr>
                        <a:t>I, Robot</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kern="1200" dirty="0" smtClean="0">
                          <a:solidFill>
                            <a:schemeClr val="tx1"/>
                          </a:solidFill>
                          <a:latin typeface="Garamond" charset="0"/>
                          <a:ea typeface="Garamond" charset="0"/>
                          <a:cs typeface="Garamond" charset="0"/>
                        </a:rPr>
                        <a:t>_</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latin typeface="Garamond" charset="0"/>
                          <a:ea typeface="Garamond" charset="0"/>
                          <a:cs typeface="Garamond" charset="0"/>
                        </a:rPr>
                        <a:t>{Action Film}</a:t>
                      </a:r>
                      <a:endParaRPr lang="en-US" sz="1200" dirty="0" smtClean="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12" name="Rounded Rectangle 11"/>
          <p:cNvSpPr/>
          <p:nvPr/>
        </p:nvSpPr>
        <p:spPr bwMode="auto">
          <a:xfrm>
            <a:off x="2708031" y="3627467"/>
            <a:ext cx="1982172" cy="1062029"/>
          </a:xfrm>
          <a:prstGeom prst="roundRect">
            <a:avLst/>
          </a:prstGeom>
          <a:solidFill>
            <a:schemeClr val="lt1">
              <a:alpha val="9000"/>
            </a:schemeClr>
          </a:solidFill>
          <a:ln>
            <a:solidFill>
              <a:srgbClr val="EE8200"/>
            </a:solid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9" name="TextBox 38"/>
          <p:cNvSpPr txBox="1"/>
          <p:nvPr/>
        </p:nvSpPr>
        <p:spPr>
          <a:xfrm>
            <a:off x="8440492" y="1820531"/>
            <a:ext cx="609105"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Producer</a:t>
            </a:r>
          </a:p>
        </p:txBody>
      </p:sp>
      <p:sp>
        <p:nvSpPr>
          <p:cNvPr id="97" name="Rounded Rectangle 96"/>
          <p:cNvSpPr/>
          <p:nvPr/>
        </p:nvSpPr>
        <p:spPr bwMode="auto">
          <a:xfrm>
            <a:off x="4922520" y="806348"/>
            <a:ext cx="4149999" cy="3411090"/>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98" name="Straight Arrow Connector 97"/>
          <p:cNvCxnSpPr/>
          <p:nvPr/>
        </p:nvCxnSpPr>
        <p:spPr>
          <a:xfrm>
            <a:off x="5588635" y="2663940"/>
            <a:ext cx="498267" cy="4754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p:cNvCxnSpPr/>
          <p:nvPr/>
        </p:nvCxnSpPr>
        <p:spPr>
          <a:xfrm flipH="1">
            <a:off x="7094675" y="2659287"/>
            <a:ext cx="1263115" cy="480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248"/>
          <p:cNvCxnSpPr/>
          <p:nvPr/>
        </p:nvCxnSpPr>
        <p:spPr>
          <a:xfrm flipV="1">
            <a:off x="6053270" y="2430070"/>
            <a:ext cx="595922" cy="60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1" name="Rounded Rectangle 100"/>
          <p:cNvSpPr/>
          <p:nvPr/>
        </p:nvSpPr>
        <p:spPr bwMode="auto">
          <a:xfrm>
            <a:off x="6649192" y="2202249"/>
            <a:ext cx="78910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Action Film</a:t>
            </a:r>
          </a:p>
          <a:p>
            <a:pPr algn="ctr" defTabSz="914099" fontAlgn="base">
              <a:spcBef>
                <a:spcPct val="0"/>
              </a:spcBef>
              <a:spcAft>
                <a:spcPct val="0"/>
              </a:spcAft>
            </a:pPr>
            <a:r>
              <a:rPr lang="en-US" sz="1200" spc="-50" dirty="0">
                <a:solidFill>
                  <a:schemeClr val="tx1"/>
                </a:solidFill>
                <a:ea typeface="Garamond" charset="0"/>
                <a:cs typeface="Garamond" charset="0"/>
              </a:rPr>
              <a:t>FILM GENRE</a:t>
            </a:r>
          </a:p>
        </p:txBody>
      </p:sp>
      <p:sp>
        <p:nvSpPr>
          <p:cNvPr id="102" name="Rounded Rectangle 101"/>
          <p:cNvSpPr/>
          <p:nvPr/>
        </p:nvSpPr>
        <p:spPr bwMode="auto">
          <a:xfrm>
            <a:off x="6415157" y="1192517"/>
            <a:ext cx="1106238" cy="565231"/>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Will Smith</a:t>
            </a:r>
          </a:p>
          <a:p>
            <a:pPr algn="ctr" defTabSz="914099" fontAlgn="base">
              <a:spcBef>
                <a:spcPct val="0"/>
              </a:spcBef>
              <a:spcAft>
                <a:spcPct val="0"/>
              </a:spcAft>
            </a:pPr>
            <a:r>
              <a:rPr lang="en-US" sz="1200" spc="-50" dirty="0">
                <a:solidFill>
                  <a:schemeClr val="tx1"/>
                </a:solidFill>
                <a:ea typeface="Garamond" charset="0"/>
                <a:cs typeface="Garamond" charset="0"/>
              </a:rPr>
              <a:t>FILM ACTOR</a:t>
            </a:r>
            <a:r>
              <a:rPr lang="en-US" sz="1200" u="sng" spc="-50" dirty="0">
                <a:solidFill>
                  <a:schemeClr val="tx1"/>
                </a:solidFill>
                <a:ea typeface="Garamond" charset="0"/>
                <a:cs typeface="Garamond" charset="0"/>
              </a:rPr>
              <a:t/>
            </a:r>
            <a:br>
              <a:rPr lang="en-US" sz="1200" u="sng" spc="-50" dirty="0">
                <a:solidFill>
                  <a:schemeClr val="tx1"/>
                </a:solidFill>
                <a:ea typeface="Garamond" charset="0"/>
                <a:cs typeface="Garamond" charset="0"/>
              </a:rPr>
            </a:br>
            <a:r>
              <a:rPr lang="en-US" sz="1200" spc="-50" dirty="0">
                <a:solidFill>
                  <a:schemeClr val="tx1"/>
                </a:solidFill>
                <a:ea typeface="Garamond" charset="0"/>
                <a:cs typeface="Garamond" charset="0"/>
              </a:rPr>
              <a:t>FILM PRODUCER</a:t>
            </a:r>
          </a:p>
        </p:txBody>
      </p:sp>
      <p:cxnSp>
        <p:nvCxnSpPr>
          <p:cNvPr id="103" name="Straight Arrow Connector 102"/>
          <p:cNvCxnSpPr/>
          <p:nvPr/>
        </p:nvCxnSpPr>
        <p:spPr>
          <a:xfrm flipH="1">
            <a:off x="5588635" y="1475133"/>
            <a:ext cx="826522" cy="733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p:nvPr/>
        </p:nvCxnSpPr>
        <p:spPr>
          <a:xfrm>
            <a:off x="7521395" y="1475133"/>
            <a:ext cx="836395" cy="728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05" name="Rounded Rectangle 104"/>
          <p:cNvSpPr/>
          <p:nvPr/>
        </p:nvSpPr>
        <p:spPr bwMode="auto">
          <a:xfrm>
            <a:off x="5181849" y="1201103"/>
            <a:ext cx="875920" cy="418769"/>
          </a:xfrm>
          <a:prstGeom prst="roundRect">
            <a:avLst/>
          </a:prstGeom>
          <a:solidFill>
            <a:srgbClr val="FBFBFB"/>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Saturn Award</a:t>
            </a:r>
          </a:p>
          <a:p>
            <a:pPr algn="ctr" defTabSz="914099" fontAlgn="base">
              <a:spcBef>
                <a:spcPct val="0"/>
              </a:spcBef>
              <a:spcAft>
                <a:spcPct val="0"/>
              </a:spcAft>
            </a:pPr>
            <a:r>
              <a:rPr lang="en-US" sz="1200" spc="-50" dirty="0" smtClean="0">
                <a:solidFill>
                  <a:schemeClr val="tx1"/>
                </a:solidFill>
                <a:ea typeface="Garamond" charset="0"/>
                <a:cs typeface="Garamond" charset="0"/>
              </a:rPr>
              <a:t>AWARD</a:t>
            </a:r>
            <a:endParaRPr lang="en-US" sz="1200" spc="-50" dirty="0">
              <a:solidFill>
                <a:schemeClr val="tx1"/>
              </a:solidFill>
              <a:ea typeface="Garamond" charset="0"/>
              <a:cs typeface="Garamond" charset="0"/>
            </a:endParaRPr>
          </a:p>
        </p:txBody>
      </p:sp>
      <p:sp>
        <p:nvSpPr>
          <p:cNvPr id="106" name="Rounded Rectangle 105"/>
          <p:cNvSpPr/>
          <p:nvPr/>
        </p:nvSpPr>
        <p:spPr bwMode="auto">
          <a:xfrm>
            <a:off x="8302197" y="1246823"/>
            <a:ext cx="553843" cy="45358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eClr val="tx1"/>
                </a:solidFill>
                <a:effectLst>
                  <a:outerShdw blurRad="50800" dist="50800" dir="5400000" algn="ctr" rotWithShape="0">
                    <a:schemeClr val="bg1">
                      <a:lumMod val="95000"/>
                    </a:schemeClr>
                  </a:outerShdw>
                </a:effectLst>
                <a:ea typeface="Garamond" charset="0"/>
                <a:cs typeface="Garamond" charset="0"/>
              </a:rPr>
              <a:t>FILM</a:t>
            </a:r>
            <a:endPar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endParaRPr>
          </a:p>
        </p:txBody>
      </p:sp>
      <p:sp>
        <p:nvSpPr>
          <p:cNvPr id="107" name="Rounded Rectangle 106"/>
          <p:cNvSpPr/>
          <p:nvPr/>
        </p:nvSpPr>
        <p:spPr bwMode="auto">
          <a:xfrm>
            <a:off x="7966175" y="2203645"/>
            <a:ext cx="783229"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108" name="Rounded Rectangle 107"/>
          <p:cNvSpPr/>
          <p:nvPr/>
        </p:nvSpPr>
        <p:spPr bwMode="auto">
          <a:xfrm>
            <a:off x="5124000" y="2208298"/>
            <a:ext cx="929270"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Men in Black II</a:t>
            </a:r>
          </a:p>
          <a:p>
            <a:pPr algn="ctr" defTabSz="914099" fontAlgn="base">
              <a:spcBef>
                <a:spcPct val="0"/>
              </a:spcBef>
              <a:spcAft>
                <a:spcPct val="0"/>
              </a:spcAft>
            </a:pPr>
            <a:r>
              <a:rPr lang="en-US" sz="1200" spc="-50" dirty="0">
                <a:solidFill>
                  <a:schemeClr val="tx1"/>
                </a:solidFill>
                <a:ea typeface="Garamond" charset="0"/>
                <a:cs typeface="Garamond" charset="0"/>
              </a:rPr>
              <a:t>FILM</a:t>
            </a:r>
            <a:r>
              <a:rPr lang="en-US" sz="1200" u="sng" spc="-50" dirty="0">
                <a:solidFill>
                  <a:schemeClr val="tx1"/>
                </a:solidFill>
                <a:ea typeface="Garamond" charset="0"/>
                <a:cs typeface="Garamond" charset="0"/>
              </a:rPr>
              <a:t> </a:t>
            </a:r>
          </a:p>
        </p:txBody>
      </p:sp>
      <p:sp>
        <p:nvSpPr>
          <p:cNvPr id="109" name="Rounded Rectangle 108"/>
          <p:cNvSpPr/>
          <p:nvPr/>
        </p:nvSpPr>
        <p:spPr bwMode="auto">
          <a:xfrm>
            <a:off x="5913205" y="3576744"/>
            <a:ext cx="1427641"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z="1100"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110" name="Rounded Rectangle 109"/>
          <p:cNvSpPr/>
          <p:nvPr/>
        </p:nvSpPr>
        <p:spPr bwMode="auto">
          <a:xfrm>
            <a:off x="6086902" y="2936622"/>
            <a:ext cx="1007773"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111" name="Straight Arrow Connector 110"/>
          <p:cNvCxnSpPr/>
          <p:nvPr/>
        </p:nvCxnSpPr>
        <p:spPr>
          <a:xfrm flipV="1">
            <a:off x="7340846" y="2659287"/>
            <a:ext cx="1016944" cy="1120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p:cNvCxnSpPr/>
          <p:nvPr/>
        </p:nvCxnSpPr>
        <p:spPr>
          <a:xfrm flipH="1" flipV="1">
            <a:off x="5588635" y="2663940"/>
            <a:ext cx="324570" cy="11155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flipV="1">
            <a:off x="7521395" y="1473617"/>
            <a:ext cx="780802" cy="15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H="1" flipV="1">
            <a:off x="7438300" y="2430070"/>
            <a:ext cx="527875" cy="1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flipV="1">
            <a:off x="6057769" y="1410488"/>
            <a:ext cx="357388" cy="646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7" name="TextBox 116"/>
          <p:cNvSpPr txBox="1"/>
          <p:nvPr/>
        </p:nvSpPr>
        <p:spPr>
          <a:xfrm rot="10800000" flipV="1">
            <a:off x="5274405" y="3284959"/>
            <a:ext cx="50164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Director</a:t>
            </a:r>
          </a:p>
        </p:txBody>
      </p:sp>
      <p:sp>
        <p:nvSpPr>
          <p:cNvPr id="118" name="TextBox 117"/>
          <p:cNvSpPr txBox="1"/>
          <p:nvPr/>
        </p:nvSpPr>
        <p:spPr>
          <a:xfrm>
            <a:off x="5657171" y="1786997"/>
            <a:ext cx="59832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Actor</a:t>
            </a:r>
          </a:p>
        </p:txBody>
      </p:sp>
      <p:sp>
        <p:nvSpPr>
          <p:cNvPr id="119" name="TextBox 118"/>
          <p:cNvSpPr txBox="1"/>
          <p:nvPr/>
        </p:nvSpPr>
        <p:spPr>
          <a:xfrm>
            <a:off x="7234166" y="3232081"/>
            <a:ext cx="468077"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Director</a:t>
            </a:r>
          </a:p>
        </p:txBody>
      </p:sp>
      <p:sp>
        <p:nvSpPr>
          <p:cNvPr id="120" name="TextBox 119"/>
          <p:cNvSpPr txBox="1"/>
          <p:nvPr/>
        </p:nvSpPr>
        <p:spPr>
          <a:xfrm>
            <a:off x="7290164" y="2744145"/>
            <a:ext cx="408766" cy="169277"/>
          </a:xfrm>
          <a:prstGeom prst="rect">
            <a:avLst/>
          </a:prstGeom>
          <a:solidFill>
            <a:schemeClr val="accent3">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21" name="TextBox 120"/>
          <p:cNvSpPr txBox="1"/>
          <p:nvPr/>
        </p:nvSpPr>
        <p:spPr>
          <a:xfrm>
            <a:off x="7512701" y="2205001"/>
            <a:ext cx="408766" cy="169277"/>
          </a:xfrm>
          <a:prstGeom prst="rect">
            <a:avLst/>
          </a:prstGeom>
          <a:solidFill>
            <a:schemeClr val="accent3">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22" name="TextBox 121"/>
          <p:cNvSpPr txBox="1"/>
          <p:nvPr/>
        </p:nvSpPr>
        <p:spPr>
          <a:xfrm>
            <a:off x="7678492" y="1089011"/>
            <a:ext cx="609105" cy="33855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Executive Producer</a:t>
            </a:r>
          </a:p>
        </p:txBody>
      </p:sp>
      <p:sp>
        <p:nvSpPr>
          <p:cNvPr id="123" name="TextBox 122"/>
          <p:cNvSpPr txBox="1"/>
          <p:nvPr/>
        </p:nvSpPr>
        <p:spPr>
          <a:xfrm>
            <a:off x="7529766" y="1720631"/>
            <a:ext cx="598320" cy="16927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Actor</a:t>
            </a:r>
          </a:p>
        </p:txBody>
      </p:sp>
      <p:sp>
        <p:nvSpPr>
          <p:cNvPr id="124" name="TextBox 123"/>
          <p:cNvSpPr txBox="1"/>
          <p:nvPr/>
        </p:nvSpPr>
        <p:spPr>
          <a:xfrm>
            <a:off x="6172364" y="2208298"/>
            <a:ext cx="389530" cy="161583"/>
          </a:xfrm>
          <a:prstGeom prst="rect">
            <a:avLst/>
          </a:prstGeom>
          <a:solidFill>
            <a:schemeClr val="accent3">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latin typeface="+mj-lt"/>
                <a:ea typeface="Garamond" charset="0"/>
                <a:cs typeface="Garamond" charset="0"/>
              </a:rPr>
              <a:t>Genres</a:t>
            </a:r>
          </a:p>
        </p:txBody>
      </p:sp>
      <p:sp>
        <p:nvSpPr>
          <p:cNvPr id="125" name="TextBox 124"/>
          <p:cNvSpPr txBox="1"/>
          <p:nvPr/>
        </p:nvSpPr>
        <p:spPr>
          <a:xfrm>
            <a:off x="5977368" y="2726390"/>
            <a:ext cx="408766" cy="169277"/>
          </a:xfrm>
          <a:prstGeom prst="rect">
            <a:avLst/>
          </a:prstGeom>
          <a:solidFill>
            <a:schemeClr val="accent3">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
        <p:nvSpPr>
          <p:cNvPr id="126" name="Rounded Rectangle 125"/>
          <p:cNvSpPr/>
          <p:nvPr/>
        </p:nvSpPr>
        <p:spPr bwMode="auto">
          <a:xfrm>
            <a:off x="7740625" y="3563303"/>
            <a:ext cx="1145895" cy="45358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cxnSp>
        <p:nvCxnSpPr>
          <p:cNvPr id="127" name="Straight Arrow Connector 126"/>
          <p:cNvCxnSpPr/>
          <p:nvPr/>
        </p:nvCxnSpPr>
        <p:spPr>
          <a:xfrm flipV="1">
            <a:off x="8313573" y="2659287"/>
            <a:ext cx="44217" cy="90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8" name="TextBox 127"/>
          <p:cNvSpPr txBox="1"/>
          <p:nvPr/>
        </p:nvSpPr>
        <p:spPr>
          <a:xfrm>
            <a:off x="8361926" y="3232081"/>
            <a:ext cx="522579" cy="169277"/>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Producer</a:t>
            </a:r>
          </a:p>
        </p:txBody>
      </p:sp>
      <p:cxnSp>
        <p:nvCxnSpPr>
          <p:cNvPr id="129" name="Straight Arrow Connector 128"/>
          <p:cNvCxnSpPr/>
          <p:nvPr/>
        </p:nvCxnSpPr>
        <p:spPr>
          <a:xfrm flipH="1">
            <a:off x="7423060" y="1700411"/>
            <a:ext cx="890513" cy="593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0" name="TextBox 129"/>
          <p:cNvSpPr txBox="1"/>
          <p:nvPr/>
        </p:nvSpPr>
        <p:spPr>
          <a:xfrm>
            <a:off x="7238381" y="1976401"/>
            <a:ext cx="408766" cy="169277"/>
          </a:xfrm>
          <a:prstGeom prst="rect">
            <a:avLst/>
          </a:prstGeom>
          <a:solidFill>
            <a:schemeClr val="accent3">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Genres</a:t>
            </a:r>
          </a:p>
        </p:txBody>
      </p:sp>
    </p:spTree>
    <p:extLst>
      <p:ext uri="{BB962C8B-B14F-4D97-AF65-F5344CB8AC3E}">
        <p14:creationId xmlns:p14="http://schemas.microsoft.com/office/powerpoint/2010/main" val="1588415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Optimal Preview Discovery</a:t>
            </a:r>
            <a:endParaRPr lang="en-US" sz="4000" dirty="0"/>
          </a:p>
        </p:txBody>
      </p:sp>
      <p:sp>
        <p:nvSpPr>
          <p:cNvPr id="3" name="Text Placeholder 2"/>
          <p:cNvSpPr>
            <a:spLocks noGrp="1"/>
          </p:cNvSpPr>
          <p:nvPr>
            <p:ph type="body" sz="quarter" idx="10"/>
          </p:nvPr>
        </p:nvSpPr>
        <p:spPr>
          <a:xfrm>
            <a:off x="501618" y="1138709"/>
            <a:ext cx="7801530" cy="1551194"/>
          </a:xfrm>
          <a:ln>
            <a:noFill/>
          </a:ln>
        </p:spPr>
        <p:txBody>
          <a:bodyPr/>
          <a:lstStyle/>
          <a:p>
            <a:r>
              <a:rPr lang="en-US" sz="2400" dirty="0" smtClean="0">
                <a:solidFill>
                  <a:schemeClr val="tx1"/>
                </a:solidFill>
              </a:rPr>
              <a:t>Find the preview with highest score that satisfies</a:t>
            </a:r>
          </a:p>
          <a:p>
            <a:pPr marL="741363" lvl="1" indent="-457200">
              <a:buFont typeface="Courier New" charset="0"/>
              <a:buChar char="o"/>
            </a:pPr>
            <a:r>
              <a:rPr lang="en-US" sz="2000" dirty="0" smtClean="0">
                <a:solidFill>
                  <a:schemeClr val="tx1"/>
                </a:solidFill>
              </a:rPr>
              <a:t>Size constraint </a:t>
            </a:r>
          </a:p>
          <a:p>
            <a:pPr marL="860425" lvl="2" indent="-342900">
              <a:buFont typeface="Courier New" charset="0"/>
              <a:buChar char="o"/>
            </a:pPr>
            <a:r>
              <a:rPr lang="en-US" sz="1600" dirty="0" smtClean="0">
                <a:solidFill>
                  <a:schemeClr val="tx1"/>
                </a:solidFill>
              </a:rPr>
              <a:t>Number of key attributes </a:t>
            </a:r>
            <a:r>
              <a:rPr lang="en-US" sz="1600" i="1" dirty="0" smtClean="0">
                <a:solidFill>
                  <a:schemeClr val="tx1"/>
                </a:solidFill>
              </a:rPr>
              <a:t>K</a:t>
            </a:r>
            <a:endParaRPr lang="en-US" sz="1600" i="1" dirty="0">
              <a:solidFill>
                <a:schemeClr val="tx1"/>
              </a:solidFill>
            </a:endParaRPr>
          </a:p>
          <a:p>
            <a:pPr marL="860425" lvl="2" indent="-342900">
              <a:buFont typeface="Courier New" charset="0"/>
              <a:buChar char="o"/>
            </a:pPr>
            <a:r>
              <a:rPr lang="en-US" sz="1600" dirty="0" smtClean="0">
                <a:solidFill>
                  <a:schemeClr val="tx1"/>
                </a:solidFill>
              </a:rPr>
              <a:t>Number of non-key attributes </a:t>
            </a:r>
            <a:r>
              <a:rPr lang="en-US" sz="1600" i="1" dirty="0" smtClean="0">
                <a:solidFill>
                  <a:schemeClr val="tx1"/>
                </a:solidFill>
              </a:rPr>
              <a:t>N</a:t>
            </a:r>
          </a:p>
          <a:p>
            <a:pPr marL="627063" lvl="1" indent="-342900">
              <a:buFont typeface="Courier New" charset="0"/>
              <a:buChar char="o"/>
            </a:pPr>
            <a:r>
              <a:rPr lang="en-US" sz="1800" dirty="0" smtClean="0">
                <a:solidFill>
                  <a:schemeClr val="tx1"/>
                </a:solidFill>
                <a:latin typeface="Garamond" charset="0"/>
                <a:ea typeface="Garamond" charset="0"/>
                <a:cs typeface="Garamond" charset="0"/>
              </a:rPr>
              <a:t> </a:t>
            </a:r>
            <a:r>
              <a:rPr lang="en-US" sz="2000" dirty="0" smtClean="0">
                <a:solidFill>
                  <a:schemeClr val="tx1"/>
                </a:solidFill>
                <a:latin typeface="Garamond" charset="0"/>
                <a:ea typeface="Garamond" charset="0"/>
                <a:cs typeface="Garamond" charset="0"/>
              </a:rPr>
              <a:t>Distance </a:t>
            </a:r>
            <a:r>
              <a:rPr lang="en-US" sz="2000" dirty="0">
                <a:solidFill>
                  <a:schemeClr val="tx1"/>
                </a:solidFill>
                <a:latin typeface="Garamond" charset="0"/>
                <a:ea typeface="Garamond" charset="0"/>
                <a:cs typeface="Garamond" charset="0"/>
              </a:rPr>
              <a:t>between two preview </a:t>
            </a:r>
            <a:r>
              <a:rPr lang="en-US" sz="2000" dirty="0" smtClean="0">
                <a:solidFill>
                  <a:schemeClr val="tx1"/>
                </a:solidFill>
                <a:latin typeface="Garamond" charset="0"/>
                <a:ea typeface="Garamond" charset="0"/>
                <a:cs typeface="Garamond" charset="0"/>
              </a:rPr>
              <a:t>tables </a:t>
            </a:r>
            <a:r>
              <a:rPr lang="en-US" sz="2000" i="1" dirty="0" smtClean="0">
                <a:solidFill>
                  <a:schemeClr val="tx1"/>
                </a:solidFill>
                <a:latin typeface="Garamond" charset="0"/>
                <a:ea typeface="Garamond" charset="0"/>
                <a:cs typeface="Garamond" charset="0"/>
              </a:rPr>
              <a:t>d</a:t>
            </a:r>
            <a:endParaRPr lang="en-US" sz="2000" dirty="0">
              <a:solidFill>
                <a:schemeClr val="tx1"/>
              </a:solidFill>
              <a:latin typeface="Garamond" charset="0"/>
              <a:ea typeface="Garamond" charset="0"/>
              <a:cs typeface="Garamond" charset="0"/>
            </a:endParaRPr>
          </a:p>
        </p:txBody>
      </p:sp>
      <p:sp>
        <p:nvSpPr>
          <p:cNvPr id="4" name="Slide Number Placeholder 3"/>
          <p:cNvSpPr>
            <a:spLocks noGrp="1"/>
          </p:cNvSpPr>
          <p:nvPr>
            <p:ph type="sldNum" sz="quarter" idx="11"/>
          </p:nvPr>
        </p:nvSpPr>
        <p:spPr/>
        <p:txBody>
          <a:bodyPr/>
          <a:lstStyle/>
          <a:p>
            <a:fld id="{30DB7900-D72E-4025-AF90-97BD6DF59E7D}" type="slidenum">
              <a:rPr lang="en-US" smtClean="0"/>
              <a:pPr/>
              <a:t>12</a:t>
            </a:fld>
            <a:endParaRPr lang="en-US" dirty="0"/>
          </a:p>
        </p:txBody>
      </p:sp>
      <p:sp>
        <p:nvSpPr>
          <p:cNvPr id="7" name="Right Brace 6"/>
          <p:cNvSpPr/>
          <p:nvPr/>
        </p:nvSpPr>
        <p:spPr>
          <a:xfrm>
            <a:off x="4289598" y="1794379"/>
            <a:ext cx="225571" cy="44597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644717" y="1851359"/>
            <a:ext cx="1018568" cy="307777"/>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Concise</a:t>
            </a:r>
          </a:p>
        </p:txBody>
      </p:sp>
      <p:sp>
        <p:nvSpPr>
          <p:cNvPr id="9" name="Right Brace 8"/>
          <p:cNvSpPr/>
          <p:nvPr/>
        </p:nvSpPr>
        <p:spPr>
          <a:xfrm>
            <a:off x="5616981" y="1794379"/>
            <a:ext cx="235500" cy="75456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5890049" y="1684855"/>
            <a:ext cx="1018568" cy="923330"/>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Tight</a:t>
            </a:r>
            <a:br>
              <a:rPr lang="en-US" sz="2000" dirty="0" smtClean="0">
                <a:solidFill>
                  <a:srgbClr val="EE8200"/>
                </a:solidFill>
                <a:latin typeface="Garamond" charset="0"/>
                <a:ea typeface="Garamond" charset="0"/>
                <a:cs typeface="Garamond" charset="0"/>
              </a:rPr>
            </a:br>
            <a:r>
              <a:rPr lang="en-US" sz="2000" dirty="0" smtClean="0">
                <a:solidFill>
                  <a:srgbClr val="EE8200"/>
                </a:solidFill>
                <a:latin typeface="Garamond" charset="0"/>
                <a:ea typeface="Garamond" charset="0"/>
                <a:cs typeface="Garamond" charset="0"/>
              </a:rPr>
              <a:t/>
            </a:r>
            <a:br>
              <a:rPr lang="en-US" sz="2000" dirty="0" smtClean="0">
                <a:solidFill>
                  <a:srgbClr val="EE8200"/>
                </a:solidFill>
                <a:latin typeface="Garamond" charset="0"/>
                <a:ea typeface="Garamond" charset="0"/>
                <a:cs typeface="Garamond" charset="0"/>
              </a:rPr>
            </a:br>
            <a:r>
              <a:rPr lang="en-US" sz="2000" dirty="0" smtClean="0">
                <a:solidFill>
                  <a:srgbClr val="EE8200"/>
                </a:solidFill>
                <a:latin typeface="Garamond" charset="0"/>
                <a:ea typeface="Garamond" charset="0"/>
                <a:cs typeface="Garamond" charset="0"/>
              </a:rPr>
              <a:t>Diverse</a:t>
            </a:r>
          </a:p>
        </p:txBody>
      </p:sp>
      <p:graphicFrame>
        <p:nvGraphicFramePr>
          <p:cNvPr id="13" name="Table 12"/>
          <p:cNvGraphicFramePr>
            <a:graphicFrameLocks noGrp="1"/>
          </p:cNvGraphicFramePr>
          <p:nvPr>
            <p:extLst>
              <p:ext uri="{D42A27DB-BD31-4B8C-83A1-F6EECF244321}">
                <p14:modId xmlns:p14="http://schemas.microsoft.com/office/powerpoint/2010/main" val="2063991458"/>
              </p:ext>
            </p:extLst>
          </p:nvPr>
        </p:nvGraphicFramePr>
        <p:xfrm>
          <a:off x="715698" y="3285048"/>
          <a:ext cx="3161822" cy="274320"/>
        </p:xfrm>
        <a:graphic>
          <a:graphicData uri="http://schemas.openxmlformats.org/drawingml/2006/table">
            <a:tbl>
              <a:tblPr firstRow="1" bandRow="1">
                <a:tableStyleId>{5940675A-B579-460E-94D1-54222C63F5DA}</a:tableStyleId>
              </a:tblPr>
              <a:tblGrid>
                <a:gridCol w="558863"/>
                <a:gridCol w="1028801"/>
                <a:gridCol w="619361"/>
                <a:gridCol w="954797"/>
              </a:tblGrid>
              <a:tr h="269661">
                <a:tc>
                  <a:txBody>
                    <a:bodyPr/>
                    <a:lstStyle/>
                    <a:p>
                      <a:r>
                        <a:rPr lang="en-US" sz="1200" dirty="0" smtClean="0">
                          <a:solidFill>
                            <a:schemeClr val="tx1"/>
                          </a:solidFill>
                          <a:latin typeface="Garamond" charset="0"/>
                          <a:ea typeface="Garamond" charset="0"/>
                          <a:cs typeface="Garamond" charset="0"/>
                        </a:rPr>
                        <a:t>FILM</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Performances</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Genres</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Directed By</a:t>
                      </a:r>
                      <a:endParaRPr lang="en-US" sz="1200" dirty="0">
                        <a:solidFill>
                          <a:schemeClr val="tx1"/>
                        </a:solidFill>
                        <a:latin typeface="Garamond" charset="0"/>
                        <a:ea typeface="Garamond" charset="0"/>
                        <a:cs typeface="Garamond" charset="0"/>
                      </a:endParaRPr>
                    </a:p>
                  </a:txBody>
                  <a:tcPr>
                    <a:noFill/>
                  </a:tcPr>
                </a:tc>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836321565"/>
              </p:ext>
            </p:extLst>
          </p:nvPr>
        </p:nvGraphicFramePr>
        <p:xfrm>
          <a:off x="715698" y="3667010"/>
          <a:ext cx="2583087" cy="277319"/>
        </p:xfrm>
        <a:graphic>
          <a:graphicData uri="http://schemas.openxmlformats.org/drawingml/2006/table">
            <a:tbl>
              <a:tblPr firstRow="1" bandRow="1">
                <a:tableStyleId>{5940675A-B579-460E-94D1-54222C63F5DA}</a:tableStyleId>
              </a:tblPr>
              <a:tblGrid>
                <a:gridCol w="1414044"/>
                <a:gridCol w="1169043"/>
              </a:tblGrid>
              <a:tr h="277319">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DIRECTOR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Films</a:t>
                      </a:r>
                      <a:r>
                        <a:rPr lang="en-US" sz="1200" dirty="0" smtClean="0">
                          <a:latin typeface="Garamond" charset="0"/>
                          <a:ea typeface="Garamond" charset="0"/>
                          <a:cs typeface="Garamond" charset="0"/>
                        </a:rPr>
                        <a:t> </a:t>
                      </a:r>
                      <a:r>
                        <a:rPr lang="en-US" sz="1200" dirty="0" smtClean="0">
                          <a:solidFill>
                            <a:schemeClr val="tx1"/>
                          </a:solidFill>
                          <a:latin typeface="Garamond" charset="0"/>
                          <a:ea typeface="Garamond" charset="0"/>
                          <a:cs typeface="Garamond" charset="0"/>
                        </a:rPr>
                        <a:t>Directed</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978776153"/>
              </p:ext>
            </p:extLst>
          </p:nvPr>
        </p:nvGraphicFramePr>
        <p:xfrm>
          <a:off x="715698" y="4045054"/>
          <a:ext cx="2525213" cy="274320"/>
        </p:xfrm>
        <a:graphic>
          <a:graphicData uri="http://schemas.openxmlformats.org/drawingml/2006/table">
            <a:tbl>
              <a:tblPr firstRow="1" bandRow="1">
                <a:tableStyleId>{5940675A-B579-460E-94D1-54222C63F5DA}</a:tableStyleId>
              </a:tblPr>
              <a:tblGrid>
                <a:gridCol w="1390894"/>
                <a:gridCol w="1134319"/>
              </a:tblGrid>
              <a:tr h="194700">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PRODUCER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latin typeface="Garamond" charset="0"/>
                          <a:ea typeface="Garamond" charset="0"/>
                          <a:cs typeface="Garamond" charset="0"/>
                        </a:rPr>
                        <a:t>Films Produced</a:t>
                      </a:r>
                      <a:endParaRPr lang="en-US" sz="1200" dirty="0">
                        <a:latin typeface="Garamond" charset="0"/>
                        <a:ea typeface="Garamond" charset="0"/>
                        <a:cs typeface="Garamond" charset="0"/>
                      </a:endParaRPr>
                    </a:p>
                  </a:txBody>
                  <a:tcPr>
                    <a:solidFill>
                      <a:schemeClr val="bg1"/>
                    </a:solidFill>
                  </a:tcPr>
                </a:tc>
              </a:tr>
            </a:tbl>
          </a:graphicData>
        </a:graphic>
      </p:graphicFrame>
      <p:graphicFrame>
        <p:nvGraphicFramePr>
          <p:cNvPr id="16" name="Table 15"/>
          <p:cNvGraphicFramePr>
            <a:graphicFrameLocks noGrp="1"/>
          </p:cNvGraphicFramePr>
          <p:nvPr>
            <p:extLst>
              <p:ext uri="{D42A27DB-BD31-4B8C-83A1-F6EECF244321}">
                <p14:modId xmlns:p14="http://schemas.microsoft.com/office/powerpoint/2010/main" val="727014533"/>
              </p:ext>
            </p:extLst>
          </p:nvPr>
        </p:nvGraphicFramePr>
        <p:xfrm>
          <a:off x="4443729" y="3285048"/>
          <a:ext cx="2593674" cy="274320"/>
        </p:xfrm>
        <a:graphic>
          <a:graphicData uri="http://schemas.openxmlformats.org/drawingml/2006/table">
            <a:tbl>
              <a:tblPr firstRow="1" bandRow="1">
                <a:tableStyleId>{5940675A-B579-460E-94D1-54222C63F5DA}</a:tableStyleId>
              </a:tblPr>
              <a:tblGrid>
                <a:gridCol w="1274160"/>
                <a:gridCol w="729205"/>
                <a:gridCol w="590309"/>
              </a:tblGrid>
              <a:tr h="274320">
                <a:tc>
                  <a:txBody>
                    <a:bodyPr/>
                    <a:lstStyle/>
                    <a:p>
                      <a:r>
                        <a:rPr lang="en-US" sz="1200" dirty="0" smtClean="0">
                          <a:solidFill>
                            <a:schemeClr val="tx1"/>
                          </a:solidFill>
                          <a:latin typeface="Garamond" charset="0"/>
                          <a:ea typeface="Garamond" charset="0"/>
                          <a:cs typeface="Garamond" charset="0"/>
                        </a:rPr>
                        <a:t>FILM FESTIVAL</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Location</a:t>
                      </a:r>
                      <a:endParaRPr lang="en-US" sz="1200" dirty="0">
                        <a:solidFill>
                          <a:schemeClr val="tx1"/>
                        </a:solidFill>
                        <a:latin typeface="Garamond" charset="0"/>
                        <a:ea typeface="Garamond" charset="0"/>
                        <a:cs typeface="Garamond" charset="0"/>
                      </a:endParaRPr>
                    </a:p>
                  </a:txBody>
                  <a:tcPr>
                    <a:noFill/>
                  </a:tcPr>
                </a:tc>
                <a:tc>
                  <a:txBody>
                    <a:bodyPr/>
                    <a:lstStyle/>
                    <a:p>
                      <a:r>
                        <a:rPr lang="en-US" sz="1200" dirty="0" smtClean="0">
                          <a:solidFill>
                            <a:schemeClr val="tx1"/>
                          </a:solidFill>
                          <a:latin typeface="Garamond" charset="0"/>
                          <a:ea typeface="Garamond" charset="0"/>
                          <a:cs typeface="Garamond" charset="0"/>
                        </a:rPr>
                        <a:t>Focus</a:t>
                      </a:r>
                      <a:endParaRPr lang="en-US" sz="1200" dirty="0">
                        <a:solidFill>
                          <a:schemeClr val="tx1"/>
                        </a:solidFill>
                        <a:latin typeface="Garamond" charset="0"/>
                        <a:ea typeface="Garamond" charset="0"/>
                        <a:cs typeface="Garamond" charset="0"/>
                      </a:endParaRPr>
                    </a:p>
                  </a:txBody>
                  <a:tcPr>
                    <a:noFill/>
                  </a:tcPr>
                </a:tc>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1898788348"/>
              </p:ext>
            </p:extLst>
          </p:nvPr>
        </p:nvGraphicFramePr>
        <p:xfrm>
          <a:off x="4453842" y="3653271"/>
          <a:ext cx="1945491" cy="277319"/>
        </p:xfrm>
        <a:graphic>
          <a:graphicData uri="http://schemas.openxmlformats.org/drawingml/2006/table">
            <a:tbl>
              <a:tblPr firstRow="1" bandRow="1">
                <a:tableStyleId>{5940675A-B579-460E-94D1-54222C63F5DA}</a:tableStyleId>
              </a:tblPr>
              <a:tblGrid>
                <a:gridCol w="1401481"/>
                <a:gridCol w="544010"/>
              </a:tblGrid>
              <a:tr h="277319">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COMPANY</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Films</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28770416"/>
              </p:ext>
            </p:extLst>
          </p:nvPr>
        </p:nvGraphicFramePr>
        <p:xfrm>
          <a:off x="4443729" y="4068206"/>
          <a:ext cx="2790443" cy="274320"/>
        </p:xfrm>
        <a:graphic>
          <a:graphicData uri="http://schemas.openxmlformats.org/drawingml/2006/table">
            <a:tbl>
              <a:tblPr firstRow="1" bandRow="1">
                <a:tableStyleId>{5940675A-B579-460E-94D1-54222C63F5DA}</a:tableStyleId>
              </a:tblPr>
              <a:tblGrid>
                <a:gridCol w="1470929"/>
                <a:gridCol w="1319514"/>
              </a:tblGrid>
              <a:tr h="274320">
                <a:tc>
                  <a:txBody>
                    <a:bodyPr/>
                    <a:lstStyle/>
                    <a:p>
                      <a:r>
                        <a:rPr lang="en-US" sz="1200" dirty="0" smtClean="0">
                          <a:solidFill>
                            <a:schemeClr val="tx1"/>
                          </a:solidFill>
                          <a:latin typeface="Garamond" charset="0"/>
                          <a:ea typeface="Garamond" charset="0"/>
                          <a:cs typeface="Garamond" charset="0"/>
                        </a:rPr>
                        <a:t>FILM</a:t>
                      </a:r>
                      <a:r>
                        <a:rPr lang="en-US" sz="1200" baseline="0" dirty="0" smtClean="0">
                          <a:solidFill>
                            <a:schemeClr val="tx1"/>
                          </a:solidFill>
                          <a:latin typeface="Garamond" charset="0"/>
                          <a:ea typeface="Garamond" charset="0"/>
                          <a:cs typeface="Garamond" charset="0"/>
                        </a:rPr>
                        <a:t> CHARACTER</a:t>
                      </a:r>
                      <a:endParaRPr lang="en-US" sz="1200" dirty="0">
                        <a:solidFill>
                          <a:schemeClr val="tx1"/>
                        </a:solidFill>
                        <a:latin typeface="Garamond" charset="0"/>
                        <a:ea typeface="Garamond" charset="0"/>
                        <a:cs typeface="Garamond" charset="0"/>
                      </a:endParaRPr>
                    </a:p>
                  </a:txBody>
                  <a:tcPr>
                    <a:solidFill>
                      <a:schemeClr val="accent5">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Portrayed</a:t>
                      </a:r>
                      <a:r>
                        <a:rPr lang="en-US" sz="1200" baseline="0" dirty="0" smtClean="0">
                          <a:solidFill>
                            <a:schemeClr val="tx1"/>
                          </a:solidFill>
                          <a:latin typeface="Garamond" charset="0"/>
                          <a:ea typeface="Garamond" charset="0"/>
                          <a:cs typeface="Garamond" charset="0"/>
                        </a:rPr>
                        <a:t> in Film</a:t>
                      </a:r>
                      <a:endParaRPr lang="en-US" sz="1200" dirty="0">
                        <a:solidFill>
                          <a:schemeClr val="tx1"/>
                        </a:solidFill>
                        <a:latin typeface="Garamond" charset="0"/>
                        <a:ea typeface="Garamond" charset="0"/>
                        <a:cs typeface="Garamond" charset="0"/>
                      </a:endParaRPr>
                    </a:p>
                  </a:txBody>
                  <a:tcPr>
                    <a:solidFill>
                      <a:schemeClr val="bg1"/>
                    </a:solidFill>
                  </a:tcPr>
                </a:tc>
              </a:tr>
            </a:tbl>
          </a:graphicData>
        </a:graphic>
      </p:graphicFrame>
      <p:sp>
        <p:nvSpPr>
          <p:cNvPr id="20" name="TextBox 19"/>
          <p:cNvSpPr txBox="1"/>
          <p:nvPr/>
        </p:nvSpPr>
        <p:spPr>
          <a:xfrm>
            <a:off x="1527857" y="4386809"/>
            <a:ext cx="1458410" cy="369332"/>
          </a:xfrm>
          <a:prstGeom prst="rect">
            <a:avLst/>
          </a:prstGeom>
          <a:noFill/>
        </p:spPr>
        <p:txBody>
          <a:bodyPr wrap="square" lIns="0" tIns="0" rIns="0" bIns="0" rtlCol="0">
            <a:spAutoFit/>
          </a:bodyPr>
          <a:lstStyle/>
          <a:p>
            <a:r>
              <a:rPr lang="en-US" sz="2400" dirty="0" smtClean="0">
                <a:solidFill>
                  <a:schemeClr val="accent3"/>
                </a:solidFill>
                <a:latin typeface="Garamond" charset="0"/>
                <a:ea typeface="Garamond" charset="0"/>
                <a:cs typeface="Garamond" charset="0"/>
              </a:rPr>
              <a:t>Tight</a:t>
            </a:r>
          </a:p>
        </p:txBody>
      </p:sp>
      <p:sp>
        <p:nvSpPr>
          <p:cNvPr id="21" name="TextBox 20"/>
          <p:cNvSpPr txBox="1"/>
          <p:nvPr/>
        </p:nvSpPr>
        <p:spPr>
          <a:xfrm>
            <a:off x="4976635" y="4340511"/>
            <a:ext cx="1736675" cy="369332"/>
          </a:xfrm>
          <a:prstGeom prst="rect">
            <a:avLst/>
          </a:prstGeom>
          <a:noFill/>
        </p:spPr>
        <p:txBody>
          <a:bodyPr wrap="square" lIns="0" tIns="0" rIns="0" bIns="0" rtlCol="0">
            <a:spAutoFit/>
          </a:bodyPr>
          <a:lstStyle/>
          <a:p>
            <a:r>
              <a:rPr lang="en-US" sz="2400" dirty="0" smtClean="0">
                <a:solidFill>
                  <a:schemeClr val="accent3"/>
                </a:solidFill>
                <a:latin typeface="Garamond" charset="0"/>
                <a:ea typeface="Garamond" charset="0"/>
                <a:cs typeface="Garamond" charset="0"/>
              </a:rPr>
              <a:t>Diverse</a:t>
            </a:r>
          </a:p>
        </p:txBody>
      </p:sp>
      <p:sp>
        <p:nvSpPr>
          <p:cNvPr id="5" name="Rectangle 4"/>
          <p:cNvSpPr/>
          <p:nvPr/>
        </p:nvSpPr>
        <p:spPr>
          <a:xfrm>
            <a:off x="6635549" y="1694883"/>
            <a:ext cx="1577203" cy="307777"/>
          </a:xfrm>
          <a:prstGeom prst="rect">
            <a:avLst/>
          </a:prstGeom>
        </p:spPr>
        <p:txBody>
          <a:bodyPr wrap="square">
            <a:spAutoFit/>
          </a:bodyPr>
          <a:lstStyle/>
          <a:p>
            <a:r>
              <a:rPr lang="pt-BR" dirty="0" smtClean="0">
                <a:latin typeface="Garamond" charset="0"/>
                <a:ea typeface="Garamond" charset="0"/>
                <a:cs typeface="Garamond" charset="0"/>
              </a:rPr>
              <a:t>  </a:t>
            </a:r>
            <a:r>
              <a:rPr lang="pt-BR" dirty="0" err="1" smtClean="0">
                <a:latin typeface="Garamond" charset="0"/>
                <a:ea typeface="Garamond" charset="0"/>
                <a:cs typeface="Garamond" charset="0"/>
              </a:rPr>
              <a:t>dist</a:t>
            </a:r>
            <a:r>
              <a:rPr lang="pt-BR" dirty="0" smtClean="0">
                <a:latin typeface="Garamond" charset="0"/>
                <a:ea typeface="Garamond" charset="0"/>
                <a:cs typeface="Garamond" charset="0"/>
              </a:rPr>
              <a:t>(Ti, </a:t>
            </a:r>
            <a:r>
              <a:rPr lang="pt-BR" dirty="0" err="1" smtClean="0">
                <a:latin typeface="Garamond" charset="0"/>
                <a:ea typeface="Garamond" charset="0"/>
                <a:cs typeface="Garamond" charset="0"/>
              </a:rPr>
              <a:t>Tj</a:t>
            </a:r>
            <a:r>
              <a:rPr lang="pt-BR" dirty="0" smtClean="0">
                <a:latin typeface="Garamond" charset="0"/>
                <a:ea typeface="Garamond" charset="0"/>
                <a:cs typeface="Garamond" charset="0"/>
              </a:rPr>
              <a:t>) </a:t>
            </a:r>
            <a:r>
              <a:rPr lang="pt-BR" dirty="0">
                <a:latin typeface="Garamond" charset="0"/>
                <a:ea typeface="Garamond" charset="0"/>
                <a:cs typeface="Garamond" charset="0"/>
              </a:rPr>
              <a:t>≤ </a:t>
            </a:r>
            <a:r>
              <a:rPr lang="pt-BR" dirty="0" err="1" smtClean="0">
                <a:latin typeface="Garamond" charset="0"/>
                <a:ea typeface="Garamond" charset="0"/>
                <a:cs typeface="Garamond" charset="0"/>
              </a:rPr>
              <a:t>d</a:t>
            </a:r>
            <a:endParaRPr lang="pt-BR" dirty="0">
              <a:latin typeface="Garamond" charset="0"/>
              <a:ea typeface="Garamond" charset="0"/>
              <a:cs typeface="Garamond" charset="0"/>
            </a:endParaRPr>
          </a:p>
        </p:txBody>
      </p:sp>
      <p:sp>
        <p:nvSpPr>
          <p:cNvPr id="19" name="Rectangle 18"/>
          <p:cNvSpPr/>
          <p:nvPr/>
        </p:nvSpPr>
        <p:spPr>
          <a:xfrm>
            <a:off x="6639946" y="2274965"/>
            <a:ext cx="1744843" cy="307777"/>
          </a:xfrm>
          <a:prstGeom prst="rect">
            <a:avLst/>
          </a:prstGeom>
        </p:spPr>
        <p:txBody>
          <a:bodyPr wrap="square">
            <a:spAutoFit/>
          </a:bodyPr>
          <a:lstStyle/>
          <a:p>
            <a:r>
              <a:rPr lang="pt-BR" dirty="0" smtClean="0">
                <a:latin typeface="Garamond" charset="0"/>
                <a:ea typeface="Garamond" charset="0"/>
                <a:cs typeface="Garamond" charset="0"/>
              </a:rPr>
              <a:t>  </a:t>
            </a:r>
            <a:r>
              <a:rPr lang="pt-BR" dirty="0" err="1" smtClean="0">
                <a:latin typeface="Garamond" charset="0"/>
                <a:ea typeface="Garamond" charset="0"/>
                <a:cs typeface="Garamond" charset="0"/>
              </a:rPr>
              <a:t>dist</a:t>
            </a:r>
            <a:r>
              <a:rPr lang="pt-BR" dirty="0" smtClean="0">
                <a:latin typeface="Garamond" charset="0"/>
                <a:ea typeface="Garamond" charset="0"/>
                <a:cs typeface="Garamond" charset="0"/>
              </a:rPr>
              <a:t>(Ti, </a:t>
            </a:r>
            <a:r>
              <a:rPr lang="pt-BR" dirty="0" err="1" smtClean="0">
                <a:latin typeface="Garamond" charset="0"/>
                <a:ea typeface="Garamond" charset="0"/>
                <a:cs typeface="Garamond" charset="0"/>
              </a:rPr>
              <a:t>Tj</a:t>
            </a:r>
            <a:r>
              <a:rPr lang="pt-BR" dirty="0" smtClean="0">
                <a:latin typeface="Garamond" charset="0"/>
                <a:ea typeface="Garamond" charset="0"/>
                <a:cs typeface="Garamond" charset="0"/>
              </a:rPr>
              <a:t>) </a:t>
            </a:r>
            <a:r>
              <a:rPr lang="pt-BR" dirty="0">
                <a:latin typeface="Garamond" charset="0"/>
                <a:ea typeface="Garamond" charset="0"/>
                <a:cs typeface="Garamond" charset="0"/>
              </a:rPr>
              <a:t>≥ </a:t>
            </a:r>
            <a:r>
              <a:rPr lang="pt-BR" dirty="0" err="1" smtClean="0">
                <a:latin typeface="Garamond" charset="0"/>
                <a:ea typeface="Garamond" charset="0"/>
                <a:cs typeface="Garamond" charset="0"/>
              </a:rPr>
              <a:t>d</a:t>
            </a:r>
            <a:r>
              <a:rPr lang="pt-BR" dirty="0" smtClean="0">
                <a:latin typeface="Garamond" charset="0"/>
                <a:ea typeface="Garamond" charset="0"/>
                <a:cs typeface="Garamond" charset="0"/>
              </a:rPr>
              <a:t> </a:t>
            </a:r>
            <a:endParaRPr lang="pt-BR" dirty="0">
              <a:latin typeface="Garamond" charset="0"/>
              <a:ea typeface="Garamond" charset="0"/>
              <a:cs typeface="Garamond" charset="0"/>
            </a:endParaRPr>
          </a:p>
        </p:txBody>
      </p:sp>
    </p:spTree>
    <p:extLst>
      <p:ext uri="{BB962C8B-B14F-4D97-AF65-F5344CB8AC3E}">
        <p14:creationId xmlns:p14="http://schemas.microsoft.com/office/powerpoint/2010/main" val="1646222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43198"/>
          </a:xfrm>
        </p:spPr>
        <p:txBody>
          <a:bodyPr/>
          <a:lstStyle/>
          <a:p>
            <a:r>
              <a:rPr lang="en-US" sz="3200" dirty="0" smtClean="0"/>
              <a:t>Concise Preview, Dynamic Programming Algorithm</a:t>
            </a:r>
            <a:endParaRPr lang="en-US" sz="3200" dirty="0"/>
          </a:p>
        </p:txBody>
      </p:sp>
      <p:sp>
        <p:nvSpPr>
          <p:cNvPr id="3" name="Text Placeholder 2"/>
          <p:cNvSpPr>
            <a:spLocks noGrp="1"/>
          </p:cNvSpPr>
          <p:nvPr>
            <p:ph type="body" sz="quarter" idx="10"/>
          </p:nvPr>
        </p:nvSpPr>
        <p:spPr>
          <a:xfrm>
            <a:off x="279699" y="1125906"/>
            <a:ext cx="8864301" cy="3157788"/>
          </a:xfrm>
          <a:ln>
            <a:noFill/>
          </a:ln>
        </p:spPr>
        <p:txBody>
          <a:bodyPr/>
          <a:lstStyle/>
          <a:p>
            <a:pPr marL="259661" lvl="1" indent="0">
              <a:buNone/>
            </a:pPr>
            <a:r>
              <a:rPr lang="en-US" sz="2000" dirty="0" smtClean="0"/>
              <a:t>We </a:t>
            </a:r>
            <a:r>
              <a:rPr lang="en-US" sz="2000" dirty="0"/>
              <a:t>assume </a:t>
            </a:r>
            <a:r>
              <a:rPr lang="en-US" sz="2000" dirty="0" smtClean="0"/>
              <a:t>all K key attributes are </a:t>
            </a:r>
            <a:r>
              <a:rPr lang="en-US" sz="2000" dirty="0"/>
              <a:t>ordered </a:t>
            </a:r>
            <a:r>
              <a:rPr lang="en-US" sz="2000" dirty="0" smtClean="0"/>
              <a:t>arbitrarily.</a:t>
            </a:r>
            <a:endParaRPr lang="en-US" sz="2000" dirty="0"/>
          </a:p>
          <a:p>
            <a:pPr marL="930067" lvl="2" indent="-457200">
              <a:buNone/>
            </a:pPr>
            <a:endParaRPr lang="en-US" sz="1800" dirty="0" smtClean="0"/>
          </a:p>
          <a:p>
            <a:pPr marL="696705" lvl="1" indent="-457200">
              <a:buNone/>
            </a:pPr>
            <a:r>
              <a:rPr lang="en-US" sz="1800" dirty="0" smtClean="0"/>
              <a:t>optimal </a:t>
            </a:r>
            <a:r>
              <a:rPr lang="en-US" sz="1800" dirty="0"/>
              <a:t>concise preview (k, n, X) is the best of</a:t>
            </a:r>
            <a:r>
              <a:rPr lang="en-US" sz="1800" dirty="0" smtClean="0"/>
              <a:t>:</a:t>
            </a:r>
            <a:br>
              <a:rPr lang="en-US" sz="1800" dirty="0" smtClean="0"/>
            </a:br>
            <a:endParaRPr lang="en-US" sz="1800" dirty="0"/>
          </a:p>
          <a:p>
            <a:pPr marL="786570" lvl="1" indent="-457200">
              <a:buNone/>
            </a:pPr>
            <a:r>
              <a:rPr lang="en-US" sz="1800" dirty="0"/>
              <a:t>optimal concise preview (k, n, X-1)  </a:t>
            </a:r>
            <a:r>
              <a:rPr lang="en-US" sz="1800" dirty="0" smtClean="0"/>
              <a:t/>
            </a:r>
            <a:br>
              <a:rPr lang="en-US" sz="1800" dirty="0" smtClean="0"/>
            </a:br>
            <a:endParaRPr lang="en-US" sz="1800" dirty="0"/>
          </a:p>
          <a:p>
            <a:pPr marL="786570" lvl="1" indent="-457200">
              <a:buNone/>
            </a:pPr>
            <a:r>
              <a:rPr lang="en-US" sz="1800" dirty="0"/>
              <a:t>optimal concise preview (k-1, n-1, X-1) ∪</a:t>
            </a:r>
            <a:r>
              <a:rPr lang="en-US" sz="1800" dirty="0" smtClean="0"/>
              <a:t> </a:t>
            </a:r>
            <a:r>
              <a:rPr lang="en-US" sz="1800" dirty="0"/>
              <a:t>X</a:t>
            </a:r>
            <a:r>
              <a:rPr lang="en-US" sz="1800" dirty="0" smtClean="0"/>
              <a:t>-</a:t>
            </a:r>
            <a:r>
              <a:rPr lang="en-US" sz="1800" dirty="0" err="1" smtClean="0"/>
              <a:t>th</a:t>
            </a:r>
            <a:r>
              <a:rPr lang="en-US" sz="1800" dirty="0" smtClean="0"/>
              <a:t> Key-attribute with </a:t>
            </a:r>
            <a:r>
              <a:rPr lang="en-US" sz="1800" dirty="0"/>
              <a:t>1 non-key </a:t>
            </a:r>
            <a:r>
              <a:rPr lang="en-US" sz="1800" dirty="0" smtClean="0"/>
              <a:t>attribute</a:t>
            </a:r>
            <a:br>
              <a:rPr lang="en-US" sz="1800" dirty="0" smtClean="0"/>
            </a:br>
            <a:endParaRPr lang="en-US" sz="1800" dirty="0"/>
          </a:p>
          <a:p>
            <a:pPr marL="786570" lvl="1" indent="-457200">
              <a:buNone/>
            </a:pPr>
            <a:r>
              <a:rPr lang="en-US" sz="1800" dirty="0"/>
              <a:t>optimal concise preview (k-1, n-2, X-1) ∪</a:t>
            </a:r>
            <a:r>
              <a:rPr lang="en-US" sz="1800" dirty="0" smtClean="0"/>
              <a:t> </a:t>
            </a:r>
            <a:r>
              <a:rPr lang="en-US" sz="1800" dirty="0"/>
              <a:t>X-</a:t>
            </a:r>
            <a:r>
              <a:rPr lang="en-US" sz="1800" dirty="0" err="1"/>
              <a:t>th</a:t>
            </a:r>
            <a:r>
              <a:rPr lang="en-US" sz="1800" dirty="0"/>
              <a:t> Key-attribute </a:t>
            </a:r>
            <a:r>
              <a:rPr lang="en-US" sz="1800" dirty="0" smtClean="0"/>
              <a:t>with </a:t>
            </a:r>
            <a:r>
              <a:rPr lang="en-US" sz="1800" dirty="0"/>
              <a:t>2 non-key </a:t>
            </a:r>
            <a:r>
              <a:rPr lang="en-US" sz="1800" dirty="0" smtClean="0"/>
              <a:t>attributes</a:t>
            </a:r>
            <a:endParaRPr lang="en-US" sz="1800" dirty="0"/>
          </a:p>
          <a:p>
            <a:pPr marL="786570" lvl="1" indent="-457200">
              <a:buNone/>
            </a:pPr>
            <a:r>
              <a:rPr lang="en-US" sz="1800" dirty="0"/>
              <a:t>… </a:t>
            </a:r>
            <a:r>
              <a:rPr lang="en-US" sz="1800" dirty="0" smtClean="0"/>
              <a:t>…</a:t>
            </a:r>
            <a:endParaRPr lang="en-US" sz="1800" dirty="0"/>
          </a:p>
          <a:p>
            <a:pPr marL="786570" lvl="1" indent="-457200">
              <a:buNone/>
            </a:pPr>
            <a:r>
              <a:rPr lang="en-US" sz="1800" dirty="0"/>
              <a:t>optimal concise preview (k-1, k-1, X-1) ∪</a:t>
            </a:r>
            <a:r>
              <a:rPr lang="en-US" sz="1800" dirty="0" smtClean="0"/>
              <a:t> </a:t>
            </a:r>
            <a:r>
              <a:rPr lang="en-US" sz="1800" dirty="0"/>
              <a:t>X-</a:t>
            </a:r>
            <a:r>
              <a:rPr lang="en-US" sz="1800" dirty="0" err="1"/>
              <a:t>th</a:t>
            </a:r>
            <a:r>
              <a:rPr lang="en-US" sz="1800" dirty="0"/>
              <a:t> </a:t>
            </a:r>
            <a:r>
              <a:rPr lang="en-US" sz="1800" dirty="0" smtClean="0"/>
              <a:t>Key-attribute with </a:t>
            </a:r>
            <a:r>
              <a:rPr lang="en-US" sz="1800" dirty="0"/>
              <a:t>(n-k+1) non-key attributes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13</a:t>
            </a:fld>
            <a:endParaRPr lang="en-US"/>
          </a:p>
        </p:txBody>
      </p:sp>
      <p:sp>
        <p:nvSpPr>
          <p:cNvPr id="5" name="Left Brace 4"/>
          <p:cNvSpPr/>
          <p:nvPr/>
        </p:nvSpPr>
        <p:spPr>
          <a:xfrm>
            <a:off x="278202" y="2377438"/>
            <a:ext cx="283358" cy="1863223"/>
          </a:xfrm>
          <a:prstGeom prst="leftBrace">
            <a:avLst/>
          </a:prstGeom>
          <a:ln w="22225">
            <a:solidFill>
              <a:srgbClr val="F285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022978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Tight/Diverse Preview, NP-hardness</a:t>
            </a:r>
            <a:endParaRPr lang="en-US" sz="4000" dirty="0"/>
          </a:p>
        </p:txBody>
      </p:sp>
      <p:sp>
        <p:nvSpPr>
          <p:cNvPr id="4" name="Slide Number Placeholder 3"/>
          <p:cNvSpPr>
            <a:spLocks noGrp="1"/>
          </p:cNvSpPr>
          <p:nvPr>
            <p:ph type="sldNum" sz="quarter" idx="11"/>
          </p:nvPr>
        </p:nvSpPr>
        <p:spPr>
          <a:xfrm>
            <a:off x="0" y="4868863"/>
            <a:ext cx="2133600" cy="274637"/>
          </a:xfrm>
        </p:spPr>
        <p:txBody>
          <a:bodyPr/>
          <a:lstStyle/>
          <a:p>
            <a:fld id="{30DB7900-D72E-4025-AF90-97BD6DF59E7D}" type="slidenum">
              <a:rPr lang="en-US" smtClean="0"/>
              <a:pPr/>
              <a:t>14</a:t>
            </a:fld>
            <a:endParaRPr lang="en-US" dirty="0"/>
          </a:p>
        </p:txBody>
      </p:sp>
      <p:sp>
        <p:nvSpPr>
          <p:cNvPr id="17" name="Oval 16"/>
          <p:cNvSpPr/>
          <p:nvPr/>
        </p:nvSpPr>
        <p:spPr bwMode="auto">
          <a:xfrm>
            <a:off x="599737" y="216408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smtClean="0">
                <a:solidFill>
                  <a:schemeClr val="tx1"/>
                </a:solidFill>
                <a:latin typeface="Segoe UI" pitchFamily="34" charset="0"/>
                <a:ea typeface="Segoe UI" pitchFamily="34" charset="0"/>
                <a:cs typeface="Segoe UI" pitchFamily="34" charset="0"/>
              </a:rPr>
              <a:t>V1</a:t>
            </a:r>
            <a:endParaRPr lang="en-US" spc="-50" dirty="0" err="1" smtClean="0">
              <a:solidFill>
                <a:schemeClr val="tx1"/>
              </a:solidFill>
              <a:latin typeface="Segoe UI" pitchFamily="34" charset="0"/>
              <a:ea typeface="Segoe UI" pitchFamily="34" charset="0"/>
              <a:cs typeface="Segoe UI" pitchFamily="34" charset="0"/>
            </a:endParaRPr>
          </a:p>
        </p:txBody>
      </p:sp>
      <p:sp>
        <p:nvSpPr>
          <p:cNvPr id="19" name="Oval 18"/>
          <p:cNvSpPr/>
          <p:nvPr/>
        </p:nvSpPr>
        <p:spPr bwMode="auto">
          <a:xfrm>
            <a:off x="1376977" y="217932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smtClean="0">
                <a:solidFill>
                  <a:schemeClr val="tx1"/>
                </a:solidFill>
                <a:latin typeface="Segoe UI" pitchFamily="34" charset="0"/>
                <a:ea typeface="Segoe UI" pitchFamily="34" charset="0"/>
                <a:cs typeface="Segoe UI" pitchFamily="34" charset="0"/>
              </a:rPr>
              <a:t>V2</a:t>
            </a:r>
            <a:endParaRPr lang="en-US" spc="-50" dirty="0" err="1" smtClean="0">
              <a:solidFill>
                <a:schemeClr val="tx1"/>
              </a:solidFill>
              <a:latin typeface="Segoe UI" pitchFamily="34" charset="0"/>
              <a:ea typeface="Segoe UI" pitchFamily="34" charset="0"/>
              <a:cs typeface="Segoe UI" pitchFamily="34" charset="0"/>
            </a:endParaRPr>
          </a:p>
        </p:txBody>
      </p:sp>
      <p:sp>
        <p:nvSpPr>
          <p:cNvPr id="20" name="Oval 19"/>
          <p:cNvSpPr/>
          <p:nvPr/>
        </p:nvSpPr>
        <p:spPr bwMode="auto">
          <a:xfrm>
            <a:off x="1849417" y="26670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V3</a:t>
            </a:r>
          </a:p>
        </p:txBody>
      </p:sp>
      <p:sp>
        <p:nvSpPr>
          <p:cNvPr id="21" name="Oval 20"/>
          <p:cNvSpPr/>
          <p:nvPr/>
        </p:nvSpPr>
        <p:spPr bwMode="auto">
          <a:xfrm>
            <a:off x="1376977" y="31394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V4</a:t>
            </a:r>
          </a:p>
        </p:txBody>
      </p:sp>
      <p:sp>
        <p:nvSpPr>
          <p:cNvPr id="22" name="Oval 21"/>
          <p:cNvSpPr/>
          <p:nvPr/>
        </p:nvSpPr>
        <p:spPr bwMode="auto">
          <a:xfrm>
            <a:off x="614977" y="31394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V5</a:t>
            </a:r>
          </a:p>
        </p:txBody>
      </p:sp>
      <p:sp>
        <p:nvSpPr>
          <p:cNvPr id="23" name="Oval 22"/>
          <p:cNvSpPr/>
          <p:nvPr/>
        </p:nvSpPr>
        <p:spPr bwMode="auto">
          <a:xfrm>
            <a:off x="112057" y="26670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smtClean="0">
                <a:solidFill>
                  <a:schemeClr val="tx1"/>
                </a:solidFill>
                <a:latin typeface="Segoe UI" pitchFamily="34" charset="0"/>
                <a:ea typeface="Segoe UI" pitchFamily="34" charset="0"/>
                <a:cs typeface="Segoe UI" pitchFamily="34" charset="0"/>
              </a:rPr>
              <a:t>V6</a:t>
            </a:r>
            <a:endParaRPr lang="en-US" spc="-50" dirty="0" err="1" smtClean="0">
              <a:solidFill>
                <a:schemeClr val="tx1"/>
              </a:solidFill>
              <a:latin typeface="Segoe UI" pitchFamily="34" charset="0"/>
              <a:ea typeface="Segoe UI" pitchFamily="34" charset="0"/>
              <a:cs typeface="Segoe UI" pitchFamily="34" charset="0"/>
            </a:endParaRPr>
          </a:p>
        </p:txBody>
      </p:sp>
      <p:cxnSp>
        <p:nvCxnSpPr>
          <p:cNvPr id="25" name="Straight Connector 24"/>
          <p:cNvCxnSpPr>
            <a:stCxn id="17" idx="6"/>
            <a:endCxn id="19" idx="2"/>
          </p:cNvCxnSpPr>
          <p:nvPr/>
        </p:nvCxnSpPr>
        <p:spPr>
          <a:xfrm>
            <a:off x="980737" y="2339340"/>
            <a:ext cx="39624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6"/>
            <a:endCxn id="20" idx="2"/>
          </p:cNvCxnSpPr>
          <p:nvPr/>
        </p:nvCxnSpPr>
        <p:spPr>
          <a:xfrm>
            <a:off x="980737" y="2339340"/>
            <a:ext cx="868680" cy="502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7" idx="5"/>
            <a:endCxn id="21" idx="1"/>
          </p:cNvCxnSpPr>
          <p:nvPr/>
        </p:nvCxnSpPr>
        <p:spPr>
          <a:xfrm>
            <a:off x="924941" y="2463268"/>
            <a:ext cx="507832" cy="72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7" idx="4"/>
            <a:endCxn id="22" idx="0"/>
          </p:cNvCxnSpPr>
          <p:nvPr/>
        </p:nvCxnSpPr>
        <p:spPr>
          <a:xfrm>
            <a:off x="790237" y="2514600"/>
            <a:ext cx="15240" cy="62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9" idx="4"/>
            <a:endCxn id="21" idx="0"/>
          </p:cNvCxnSpPr>
          <p:nvPr/>
        </p:nvCxnSpPr>
        <p:spPr>
          <a:xfrm>
            <a:off x="1567477" y="252984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19" idx="4"/>
            <a:endCxn id="22" idx="6"/>
          </p:cNvCxnSpPr>
          <p:nvPr/>
        </p:nvCxnSpPr>
        <p:spPr>
          <a:xfrm flipH="1">
            <a:off x="995977" y="2529840"/>
            <a:ext cx="57150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23" idx="6"/>
          </p:cNvCxnSpPr>
          <p:nvPr/>
        </p:nvCxnSpPr>
        <p:spPr>
          <a:xfrm flipV="1">
            <a:off x="493057" y="2354580"/>
            <a:ext cx="883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3" idx="6"/>
            <a:endCxn id="20" idx="2"/>
          </p:cNvCxnSpPr>
          <p:nvPr/>
        </p:nvCxnSpPr>
        <p:spPr>
          <a:xfrm>
            <a:off x="493057" y="2842260"/>
            <a:ext cx="1356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22" idx="6"/>
            <a:endCxn id="21" idx="2"/>
          </p:cNvCxnSpPr>
          <p:nvPr/>
        </p:nvCxnSpPr>
        <p:spPr>
          <a:xfrm>
            <a:off x="995977" y="33147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p:cNvSpPr/>
          <p:nvPr/>
        </p:nvSpPr>
        <p:spPr bwMode="auto">
          <a:xfrm>
            <a:off x="3449617" y="140208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1</a:t>
            </a:r>
          </a:p>
        </p:txBody>
      </p:sp>
      <p:sp>
        <p:nvSpPr>
          <p:cNvPr id="52" name="Oval 51"/>
          <p:cNvSpPr/>
          <p:nvPr/>
        </p:nvSpPr>
        <p:spPr bwMode="auto">
          <a:xfrm>
            <a:off x="4226857" y="141732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2</a:t>
            </a:r>
          </a:p>
        </p:txBody>
      </p:sp>
      <p:sp>
        <p:nvSpPr>
          <p:cNvPr id="53" name="Oval 52"/>
          <p:cNvSpPr/>
          <p:nvPr/>
        </p:nvSpPr>
        <p:spPr bwMode="auto">
          <a:xfrm>
            <a:off x="4699297" y="19050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3</a:t>
            </a:r>
          </a:p>
        </p:txBody>
      </p:sp>
      <p:sp>
        <p:nvSpPr>
          <p:cNvPr id="54" name="Oval 53"/>
          <p:cNvSpPr/>
          <p:nvPr/>
        </p:nvSpPr>
        <p:spPr bwMode="auto">
          <a:xfrm>
            <a:off x="4226857" y="23774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4</a:t>
            </a:r>
          </a:p>
        </p:txBody>
      </p:sp>
      <p:sp>
        <p:nvSpPr>
          <p:cNvPr id="55" name="Oval 54"/>
          <p:cNvSpPr/>
          <p:nvPr/>
        </p:nvSpPr>
        <p:spPr bwMode="auto">
          <a:xfrm>
            <a:off x="3464857" y="23774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T5</a:t>
            </a:r>
          </a:p>
        </p:txBody>
      </p:sp>
      <p:sp>
        <p:nvSpPr>
          <p:cNvPr id="56" name="Oval 55"/>
          <p:cNvSpPr/>
          <p:nvPr/>
        </p:nvSpPr>
        <p:spPr bwMode="auto">
          <a:xfrm>
            <a:off x="2961937" y="19050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smtClean="0">
                <a:solidFill>
                  <a:schemeClr val="tx1"/>
                </a:solidFill>
                <a:latin typeface="Segoe UI" pitchFamily="34" charset="0"/>
                <a:ea typeface="Segoe UI" pitchFamily="34" charset="0"/>
                <a:cs typeface="Segoe UI" pitchFamily="34" charset="0"/>
              </a:rPr>
              <a:t>V6</a:t>
            </a:r>
            <a:endParaRPr lang="en-US" spc="-50" dirty="0" err="1" smtClean="0">
              <a:solidFill>
                <a:schemeClr val="tx1"/>
              </a:solidFill>
              <a:latin typeface="Segoe UI" pitchFamily="34" charset="0"/>
              <a:ea typeface="Segoe UI" pitchFamily="34" charset="0"/>
              <a:cs typeface="Segoe UI" pitchFamily="34" charset="0"/>
            </a:endParaRPr>
          </a:p>
        </p:txBody>
      </p:sp>
      <p:cxnSp>
        <p:nvCxnSpPr>
          <p:cNvPr id="57" name="Straight Connector 56"/>
          <p:cNvCxnSpPr/>
          <p:nvPr/>
        </p:nvCxnSpPr>
        <p:spPr>
          <a:xfrm>
            <a:off x="3830617" y="1577340"/>
            <a:ext cx="396240" cy="152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30617" y="1577340"/>
            <a:ext cx="868680" cy="50292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3774821" y="1701268"/>
            <a:ext cx="507832" cy="72750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3640117" y="1752600"/>
            <a:ext cx="15240" cy="62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4417357" y="1767840"/>
            <a:ext cx="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flipH="1">
            <a:off x="3845857" y="1767840"/>
            <a:ext cx="571500" cy="7848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342937" y="1592580"/>
            <a:ext cx="883920" cy="4876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3342937" y="2080260"/>
            <a:ext cx="135636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3845857" y="2552700"/>
            <a:ext cx="381000" cy="0"/>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bwMode="auto">
          <a:xfrm>
            <a:off x="3373417" y="338328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1</a:t>
            </a:r>
          </a:p>
        </p:txBody>
      </p:sp>
      <p:sp>
        <p:nvSpPr>
          <p:cNvPr id="67" name="Oval 66"/>
          <p:cNvSpPr/>
          <p:nvPr/>
        </p:nvSpPr>
        <p:spPr bwMode="auto">
          <a:xfrm>
            <a:off x="4150657" y="339852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2</a:t>
            </a:r>
          </a:p>
        </p:txBody>
      </p:sp>
      <p:sp>
        <p:nvSpPr>
          <p:cNvPr id="68" name="Oval 67"/>
          <p:cNvSpPr/>
          <p:nvPr/>
        </p:nvSpPr>
        <p:spPr bwMode="auto">
          <a:xfrm>
            <a:off x="4623097" y="38862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3</a:t>
            </a:r>
          </a:p>
        </p:txBody>
      </p:sp>
      <p:sp>
        <p:nvSpPr>
          <p:cNvPr id="69" name="Oval 68"/>
          <p:cNvSpPr/>
          <p:nvPr/>
        </p:nvSpPr>
        <p:spPr bwMode="auto">
          <a:xfrm>
            <a:off x="4150657" y="43586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4</a:t>
            </a:r>
          </a:p>
        </p:txBody>
      </p:sp>
      <p:sp>
        <p:nvSpPr>
          <p:cNvPr id="70" name="Oval 69"/>
          <p:cNvSpPr/>
          <p:nvPr/>
        </p:nvSpPr>
        <p:spPr bwMode="auto">
          <a:xfrm>
            <a:off x="3388657" y="435864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5</a:t>
            </a:r>
          </a:p>
        </p:txBody>
      </p:sp>
      <p:sp>
        <p:nvSpPr>
          <p:cNvPr id="71" name="Oval 70"/>
          <p:cNvSpPr/>
          <p:nvPr/>
        </p:nvSpPr>
        <p:spPr bwMode="auto">
          <a:xfrm>
            <a:off x="2885737" y="3886200"/>
            <a:ext cx="381000" cy="350520"/>
          </a:xfrm>
          <a:prstGeom prst="ellipse">
            <a:avLst/>
          </a:prstGeom>
          <a:solidFill>
            <a:schemeClr val="accent5">
              <a:lumMod val="20000"/>
              <a:lumOff val="8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T</a:t>
            </a:r>
            <a:r>
              <a:rPr lang="en-US" spc="-50" dirty="0" smtClean="0">
                <a:solidFill>
                  <a:schemeClr val="tx1"/>
                </a:solidFill>
                <a:latin typeface="Segoe UI" pitchFamily="34" charset="0"/>
                <a:ea typeface="Segoe UI" pitchFamily="34" charset="0"/>
                <a:cs typeface="Segoe UI" pitchFamily="34" charset="0"/>
              </a:rPr>
              <a:t>6</a:t>
            </a:r>
          </a:p>
        </p:txBody>
      </p:sp>
      <p:cxnSp>
        <p:nvCxnSpPr>
          <p:cNvPr id="72" name="Straight Connector 71"/>
          <p:cNvCxnSpPr>
            <a:stCxn id="66" idx="7"/>
            <a:endCxn id="81" idx="3"/>
          </p:cNvCxnSpPr>
          <p:nvPr/>
        </p:nvCxnSpPr>
        <p:spPr>
          <a:xfrm flipV="1">
            <a:off x="3698621" y="3225267"/>
            <a:ext cx="149692" cy="209345"/>
          </a:xfrm>
          <a:prstGeom prst="line">
            <a:avLst/>
          </a:prstGeom>
          <a:ln>
            <a:solidFill>
              <a:srgbClr val="EE8200"/>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70" idx="6"/>
          </p:cNvCxnSpPr>
          <p:nvPr/>
        </p:nvCxnSpPr>
        <p:spPr>
          <a:xfrm flipV="1">
            <a:off x="3769657" y="4061460"/>
            <a:ext cx="853440" cy="472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1" idx="6"/>
            <a:endCxn id="69" idx="2"/>
          </p:cNvCxnSpPr>
          <p:nvPr/>
        </p:nvCxnSpPr>
        <p:spPr>
          <a:xfrm>
            <a:off x="3266737" y="4061460"/>
            <a:ext cx="883920" cy="4724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a:off x="3563917" y="3733800"/>
            <a:ext cx="15240" cy="62484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a:stCxn id="68" idx="3"/>
            <a:endCxn id="69" idx="7"/>
          </p:cNvCxnSpPr>
          <p:nvPr/>
        </p:nvCxnSpPr>
        <p:spPr>
          <a:xfrm flipH="1">
            <a:off x="4475861" y="4185388"/>
            <a:ext cx="203032" cy="224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p:cNvCxnSpPr>
            <a:stCxn id="67" idx="5"/>
            <a:endCxn id="68" idx="1"/>
          </p:cNvCxnSpPr>
          <p:nvPr/>
        </p:nvCxnSpPr>
        <p:spPr>
          <a:xfrm>
            <a:off x="4475861" y="3697708"/>
            <a:ext cx="203032" cy="23982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a:stCxn id="71" idx="7"/>
            <a:endCxn id="66" idx="3"/>
          </p:cNvCxnSpPr>
          <p:nvPr/>
        </p:nvCxnSpPr>
        <p:spPr>
          <a:xfrm flipV="1">
            <a:off x="3210941" y="3682468"/>
            <a:ext cx="218272" cy="255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a:stCxn id="71" idx="5"/>
            <a:endCxn id="70" idx="1"/>
          </p:cNvCxnSpPr>
          <p:nvPr/>
        </p:nvCxnSpPr>
        <p:spPr>
          <a:xfrm>
            <a:off x="3210941" y="4185388"/>
            <a:ext cx="233512" cy="224584"/>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bwMode="auto">
          <a:xfrm>
            <a:off x="3792517" y="2926079"/>
            <a:ext cx="381000" cy="350520"/>
          </a:xfrm>
          <a:prstGeom prst="ellipse">
            <a:avLst/>
          </a:prstGeom>
          <a:solidFill>
            <a:schemeClr val="tx2">
              <a:lumMod val="40000"/>
              <a:lumOff val="60000"/>
            </a:schemeClr>
          </a:solid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T0</a:t>
            </a:r>
          </a:p>
        </p:txBody>
      </p:sp>
      <p:cxnSp>
        <p:nvCxnSpPr>
          <p:cNvPr id="96" name="Straight Connector 95"/>
          <p:cNvCxnSpPr>
            <a:stCxn id="67" idx="0"/>
            <a:endCxn id="81" idx="5"/>
          </p:cNvCxnSpPr>
          <p:nvPr/>
        </p:nvCxnSpPr>
        <p:spPr>
          <a:xfrm flipH="1" flipV="1">
            <a:off x="4117721" y="3225267"/>
            <a:ext cx="223436" cy="173253"/>
          </a:xfrm>
          <a:prstGeom prst="line">
            <a:avLst/>
          </a:prstGeom>
          <a:ln>
            <a:solidFill>
              <a:srgbClr val="EE8200"/>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71" idx="0"/>
            <a:endCxn id="81" idx="2"/>
          </p:cNvCxnSpPr>
          <p:nvPr/>
        </p:nvCxnSpPr>
        <p:spPr>
          <a:xfrm rot="5400000" flipH="1" flipV="1">
            <a:off x="3041947" y="3135630"/>
            <a:ext cx="784861" cy="716280"/>
          </a:xfrm>
          <a:prstGeom prst="curvedConnector2">
            <a:avLst/>
          </a:prstGeom>
          <a:ln>
            <a:solidFill>
              <a:srgbClr val="EE8200"/>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a:stCxn id="68" idx="0"/>
            <a:endCxn id="81" idx="6"/>
          </p:cNvCxnSpPr>
          <p:nvPr/>
        </p:nvCxnSpPr>
        <p:spPr>
          <a:xfrm rot="16200000" flipV="1">
            <a:off x="4101127" y="3173730"/>
            <a:ext cx="784861" cy="640080"/>
          </a:xfrm>
          <a:prstGeom prst="curvedConnector2">
            <a:avLst/>
          </a:prstGeom>
          <a:ln>
            <a:solidFill>
              <a:srgbClr val="EE8200"/>
            </a:solidFill>
          </a:ln>
        </p:spPr>
        <p:style>
          <a:lnRef idx="1">
            <a:schemeClr val="accent1"/>
          </a:lnRef>
          <a:fillRef idx="0">
            <a:schemeClr val="accent1"/>
          </a:fillRef>
          <a:effectRef idx="0">
            <a:schemeClr val="accent1"/>
          </a:effectRef>
          <a:fontRef idx="minor">
            <a:schemeClr val="tx1"/>
          </a:fontRef>
        </p:style>
      </p:cxnSp>
      <p:cxnSp>
        <p:nvCxnSpPr>
          <p:cNvPr id="105" name="Straight Connector 98"/>
          <p:cNvCxnSpPr>
            <a:stCxn id="70" idx="7"/>
            <a:endCxn id="81" idx="4"/>
          </p:cNvCxnSpPr>
          <p:nvPr/>
        </p:nvCxnSpPr>
        <p:spPr>
          <a:xfrm flipV="1">
            <a:off x="3713861" y="3276599"/>
            <a:ext cx="269156" cy="1133373"/>
          </a:xfrm>
          <a:prstGeom prst="straightConnector1">
            <a:avLst/>
          </a:prstGeom>
          <a:ln>
            <a:solidFill>
              <a:srgbClr val="EE8200"/>
            </a:solidFill>
          </a:ln>
        </p:spPr>
        <p:style>
          <a:lnRef idx="1">
            <a:schemeClr val="accent1"/>
          </a:lnRef>
          <a:fillRef idx="0">
            <a:schemeClr val="accent1"/>
          </a:fillRef>
          <a:effectRef idx="0">
            <a:schemeClr val="accent1"/>
          </a:effectRef>
          <a:fontRef idx="minor">
            <a:schemeClr val="tx1"/>
          </a:fontRef>
        </p:style>
      </p:cxnSp>
      <p:cxnSp>
        <p:nvCxnSpPr>
          <p:cNvPr id="108" name="Straight Connector 98"/>
          <p:cNvCxnSpPr>
            <a:stCxn id="69" idx="1"/>
            <a:endCxn id="81" idx="4"/>
          </p:cNvCxnSpPr>
          <p:nvPr/>
        </p:nvCxnSpPr>
        <p:spPr>
          <a:xfrm flipH="1" flipV="1">
            <a:off x="3983017" y="3276599"/>
            <a:ext cx="223436" cy="1133373"/>
          </a:xfrm>
          <a:prstGeom prst="straightConnector1">
            <a:avLst/>
          </a:prstGeom>
          <a:ln>
            <a:solidFill>
              <a:srgbClr val="EE8200"/>
            </a:solidFill>
          </a:ln>
        </p:spPr>
        <p:style>
          <a:lnRef idx="1">
            <a:schemeClr val="accent1"/>
          </a:lnRef>
          <a:fillRef idx="0">
            <a:schemeClr val="accent1"/>
          </a:fillRef>
          <a:effectRef idx="0">
            <a:schemeClr val="accent1"/>
          </a:effectRef>
          <a:fontRef idx="minor">
            <a:schemeClr val="tx1"/>
          </a:fontRef>
        </p:style>
      </p:cxnSp>
      <p:sp>
        <p:nvSpPr>
          <p:cNvPr id="111" name="Right Arrow 110"/>
          <p:cNvSpPr/>
          <p:nvPr/>
        </p:nvSpPr>
        <p:spPr bwMode="auto">
          <a:xfrm rot="20515418">
            <a:off x="1964984" y="2253150"/>
            <a:ext cx="866117" cy="197691"/>
          </a:xfrm>
          <a:prstGeom prst="rightArrow">
            <a:avLst/>
          </a:prstGeom>
          <a:solidFill>
            <a:srgbClr val="EE8200">
              <a:alpha val="6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2" name="Right Arrow 111"/>
          <p:cNvSpPr/>
          <p:nvPr/>
        </p:nvSpPr>
        <p:spPr bwMode="auto">
          <a:xfrm rot="1432045">
            <a:off x="2040107" y="3382745"/>
            <a:ext cx="794043" cy="215007"/>
          </a:xfrm>
          <a:prstGeom prst="rightArrow">
            <a:avLst/>
          </a:prstGeom>
          <a:solidFill>
            <a:srgbClr val="EE8200">
              <a:alpha val="67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3" name="Rectangle 112"/>
          <p:cNvSpPr/>
          <p:nvPr/>
        </p:nvSpPr>
        <p:spPr>
          <a:xfrm>
            <a:off x="465234" y="3819942"/>
            <a:ext cx="1637756" cy="461665"/>
          </a:xfrm>
          <a:prstGeom prst="rect">
            <a:avLst/>
          </a:prstGeom>
        </p:spPr>
        <p:txBody>
          <a:bodyPr wrap="none">
            <a:spAutoFit/>
          </a:bodyPr>
          <a:lstStyle/>
          <a:p>
            <a:r>
              <a:rPr lang="en-US" sz="2400" dirty="0">
                <a:latin typeface="Garamond" charset="0"/>
                <a:ea typeface="Garamond" charset="0"/>
                <a:cs typeface="Garamond" charset="0"/>
              </a:rPr>
              <a:t>Clique(</a:t>
            </a:r>
            <a:r>
              <a:rPr lang="en-US" sz="2400" dirty="0" err="1">
                <a:latin typeface="Garamond" charset="0"/>
                <a:ea typeface="Garamond" charset="0"/>
                <a:cs typeface="Garamond" charset="0"/>
              </a:rPr>
              <a:t>G,k</a:t>
            </a:r>
            <a:r>
              <a:rPr lang="en-US" sz="2400" dirty="0">
                <a:latin typeface="Garamond" charset="0"/>
                <a:ea typeface="Garamond" charset="0"/>
                <a:cs typeface="Garamond" charset="0"/>
              </a:rPr>
              <a:t>) </a:t>
            </a:r>
          </a:p>
        </p:txBody>
      </p:sp>
      <p:sp>
        <p:nvSpPr>
          <p:cNvPr id="114" name="Rectangle 113"/>
          <p:cNvSpPr/>
          <p:nvPr/>
        </p:nvSpPr>
        <p:spPr>
          <a:xfrm>
            <a:off x="5170136" y="3880902"/>
            <a:ext cx="2964401" cy="369332"/>
          </a:xfrm>
          <a:prstGeom prst="rect">
            <a:avLst/>
          </a:prstGeom>
        </p:spPr>
        <p:txBody>
          <a:bodyPr wrap="none">
            <a:spAutoFit/>
          </a:bodyPr>
          <a:lstStyle/>
          <a:p>
            <a:r>
              <a:rPr lang="en-US" sz="1800" dirty="0" err="1">
                <a:latin typeface="Garamond" charset="0"/>
                <a:ea typeface="Garamond" charset="0"/>
                <a:cs typeface="Garamond" charset="0"/>
              </a:rPr>
              <a:t>DiversePreview</a:t>
            </a:r>
            <a:r>
              <a:rPr lang="en-US" sz="1800" dirty="0">
                <a:latin typeface="Garamond" charset="0"/>
                <a:ea typeface="Garamond" charset="0"/>
                <a:cs typeface="Garamond" charset="0"/>
              </a:rPr>
              <a:t> (</a:t>
            </a:r>
            <a:r>
              <a:rPr lang="en-US" sz="1800" dirty="0" err="1">
                <a:latin typeface="Garamond" charset="0"/>
                <a:ea typeface="Garamond" charset="0"/>
                <a:cs typeface="Garamond" charset="0"/>
              </a:rPr>
              <a:t>Gs</a:t>
            </a:r>
            <a:r>
              <a:rPr lang="en-US" sz="1800" dirty="0">
                <a:latin typeface="Garamond" charset="0"/>
                <a:ea typeface="Garamond" charset="0"/>
                <a:cs typeface="Garamond" charset="0"/>
              </a:rPr>
              <a:t>, </a:t>
            </a:r>
            <a:r>
              <a:rPr lang="en-US" sz="1800" dirty="0" smtClean="0">
                <a:latin typeface="Garamond" charset="0"/>
                <a:ea typeface="Garamond" charset="0"/>
                <a:cs typeface="Garamond" charset="0"/>
              </a:rPr>
              <a:t>k, k, </a:t>
            </a:r>
            <a:r>
              <a:rPr lang="en-US" sz="1800" dirty="0">
                <a:latin typeface="Garamond" charset="0"/>
                <a:ea typeface="Garamond" charset="0"/>
                <a:cs typeface="Garamond" charset="0"/>
              </a:rPr>
              <a:t>2, 0) </a:t>
            </a:r>
            <a:endParaRPr lang="en-US" sz="1800" dirty="0">
              <a:effectLst/>
              <a:latin typeface="Garamond" charset="0"/>
              <a:ea typeface="Garamond" charset="0"/>
              <a:cs typeface="Garamond" charset="0"/>
            </a:endParaRPr>
          </a:p>
        </p:txBody>
      </p:sp>
      <p:sp>
        <p:nvSpPr>
          <p:cNvPr id="115" name="Rectangle 114"/>
          <p:cNvSpPr/>
          <p:nvPr/>
        </p:nvSpPr>
        <p:spPr>
          <a:xfrm>
            <a:off x="5286174" y="2265462"/>
            <a:ext cx="3041538" cy="400110"/>
          </a:xfrm>
          <a:prstGeom prst="rect">
            <a:avLst/>
          </a:prstGeom>
        </p:spPr>
        <p:txBody>
          <a:bodyPr wrap="none">
            <a:spAutoFit/>
          </a:bodyPr>
          <a:lstStyle/>
          <a:p>
            <a:r>
              <a:rPr lang="en-US" sz="2000" dirty="0" err="1" smtClean="0">
                <a:latin typeface="Garamond" charset="0"/>
                <a:ea typeface="Garamond" charset="0"/>
                <a:cs typeface="Garamond" charset="0"/>
              </a:rPr>
              <a:t>TightPreview</a:t>
            </a:r>
            <a:r>
              <a:rPr lang="en-US" sz="2000" dirty="0" smtClean="0">
                <a:latin typeface="Garamond" charset="0"/>
                <a:ea typeface="Garamond" charset="0"/>
                <a:cs typeface="Garamond" charset="0"/>
              </a:rPr>
              <a:t> (</a:t>
            </a:r>
            <a:r>
              <a:rPr lang="en-US" sz="2000" dirty="0" err="1" smtClean="0">
                <a:latin typeface="Garamond" charset="0"/>
                <a:ea typeface="Garamond" charset="0"/>
                <a:cs typeface="Garamond" charset="0"/>
              </a:rPr>
              <a:t>Gs</a:t>
            </a:r>
            <a:r>
              <a:rPr lang="en-US" sz="2000" dirty="0" smtClean="0">
                <a:latin typeface="Garamond" charset="0"/>
                <a:ea typeface="Garamond" charset="0"/>
                <a:cs typeface="Garamond" charset="0"/>
              </a:rPr>
              <a:t>, k, </a:t>
            </a:r>
            <a:r>
              <a:rPr lang="en-US" sz="2000" dirty="0" smtClean="0">
                <a:latin typeface="Garamond" charset="0"/>
                <a:ea typeface="Garamond" charset="0"/>
                <a:cs typeface="Garamond" charset="0"/>
              </a:rPr>
              <a:t>k, </a:t>
            </a:r>
            <a:r>
              <a:rPr lang="en-US" sz="2000" dirty="0" smtClean="0">
                <a:latin typeface="Garamond" charset="0"/>
                <a:ea typeface="Garamond" charset="0"/>
                <a:cs typeface="Garamond" charset="0"/>
              </a:rPr>
              <a:t>1, 0</a:t>
            </a:r>
            <a:r>
              <a:rPr lang="en-US" sz="2000" dirty="0">
                <a:latin typeface="Garamond" charset="0"/>
                <a:ea typeface="Garamond" charset="0"/>
                <a:cs typeface="Garamond" charset="0"/>
              </a:rPr>
              <a:t>) </a:t>
            </a:r>
          </a:p>
        </p:txBody>
      </p:sp>
      <p:sp>
        <p:nvSpPr>
          <p:cNvPr id="116" name="TextBox 115"/>
          <p:cNvSpPr txBox="1"/>
          <p:nvPr/>
        </p:nvSpPr>
        <p:spPr>
          <a:xfrm>
            <a:off x="1056937" y="1280161"/>
            <a:ext cx="369527" cy="615553"/>
          </a:xfrm>
          <a:prstGeom prst="rect">
            <a:avLst/>
          </a:prstGeom>
          <a:noFill/>
        </p:spPr>
        <p:txBody>
          <a:bodyPr wrap="square" lIns="0" tIns="0" rIns="0" bIns="0" rtlCol="0">
            <a:spAutoFit/>
          </a:bodyPr>
          <a:lstStyle/>
          <a:p>
            <a:r>
              <a:rPr lang="en-US" sz="400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a:t>
            </a:r>
            <a:endParaRPr lang="en-US" sz="4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
        <p:nvSpPr>
          <p:cNvPr id="125" name="TextBox 124"/>
          <p:cNvSpPr txBox="1"/>
          <p:nvPr/>
        </p:nvSpPr>
        <p:spPr>
          <a:xfrm>
            <a:off x="3922057" y="716281"/>
            <a:ext cx="756836" cy="615553"/>
          </a:xfrm>
          <a:prstGeom prst="rect">
            <a:avLst/>
          </a:prstGeom>
          <a:noFill/>
        </p:spPr>
        <p:txBody>
          <a:bodyPr wrap="square" lIns="0" tIns="0" rIns="0" bIns="0" rtlCol="0">
            <a:spAutoFit/>
          </a:bodyPr>
          <a:lstStyle/>
          <a:p>
            <a:r>
              <a:rPr lang="en-US"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G</a:t>
            </a:r>
            <a:r>
              <a:rPr lang="en-US" sz="4000" baseline="-25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rPr>
              <a:t>s</a:t>
            </a:r>
            <a:endParaRPr lang="en-US" sz="4000" baseline="-25000" dirty="0"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endParaRPr>
          </a:p>
        </p:txBody>
      </p:sp>
    </p:spTree>
    <p:extLst>
      <p:ext uri="{BB962C8B-B14F-4D97-AF65-F5344CB8AC3E}">
        <p14:creationId xmlns:p14="http://schemas.microsoft.com/office/powerpoint/2010/main" val="373081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15</a:t>
            </a:fld>
            <a:endParaRPr lang="en-US" dirty="0"/>
          </a:p>
        </p:txBody>
      </p:sp>
      <p:sp>
        <p:nvSpPr>
          <p:cNvPr id="5" name="Title 1"/>
          <p:cNvSpPr>
            <a:spLocks noGrp="1"/>
          </p:cNvSpPr>
          <p:nvPr>
            <p:ph type="title"/>
          </p:nvPr>
        </p:nvSpPr>
        <p:spPr>
          <a:xfrm>
            <a:off x="389436" y="171450"/>
            <a:ext cx="8363938" cy="443198"/>
          </a:xfrm>
        </p:spPr>
        <p:txBody>
          <a:bodyPr/>
          <a:lstStyle/>
          <a:p>
            <a:r>
              <a:rPr lang="en-US" sz="3200" dirty="0" smtClean="0"/>
              <a:t>Tight/Diverse Preview, </a:t>
            </a:r>
            <a:r>
              <a:rPr lang="en-US" sz="3200" dirty="0" err="1" smtClean="0"/>
              <a:t>Apriori</a:t>
            </a:r>
            <a:r>
              <a:rPr lang="en-US" sz="3200" dirty="0"/>
              <a:t> P</a:t>
            </a:r>
            <a:r>
              <a:rPr lang="en-US" sz="3200" dirty="0" smtClean="0"/>
              <a:t>roperty Algorithm</a:t>
            </a:r>
            <a:endParaRPr lang="en-US" sz="3200" dirty="0"/>
          </a:p>
        </p:txBody>
      </p:sp>
      <p:sp>
        <p:nvSpPr>
          <p:cNvPr id="6" name="Text Placeholder 2"/>
          <p:cNvSpPr>
            <a:spLocks noGrp="1"/>
          </p:cNvSpPr>
          <p:nvPr>
            <p:ph type="body" sz="quarter" idx="10"/>
          </p:nvPr>
        </p:nvSpPr>
        <p:spPr>
          <a:xfrm>
            <a:off x="389435" y="1085851"/>
            <a:ext cx="8184409" cy="2215991"/>
          </a:xfrm>
          <a:ln>
            <a:noFill/>
          </a:ln>
        </p:spPr>
        <p:txBody>
          <a:bodyPr/>
          <a:lstStyle/>
          <a:p>
            <a:pPr marL="412542" indent="-457200"/>
            <a:r>
              <a:rPr lang="en-US" sz="2400" dirty="0" smtClean="0">
                <a:solidFill>
                  <a:schemeClr val="tx1"/>
                </a:solidFill>
              </a:rPr>
              <a:t>1. Construct </a:t>
            </a:r>
            <a:r>
              <a:rPr lang="en-US" sz="2400" dirty="0">
                <a:solidFill>
                  <a:schemeClr val="tx1"/>
                </a:solidFill>
              </a:rPr>
              <a:t>2-cliques by enumerating all key attribute </a:t>
            </a:r>
            <a:r>
              <a:rPr lang="en-US" sz="2400" dirty="0" smtClean="0">
                <a:solidFill>
                  <a:schemeClr val="tx1"/>
                </a:solidFill>
              </a:rPr>
              <a:t>pairs</a:t>
            </a:r>
            <a:br>
              <a:rPr lang="en-US" sz="2400" dirty="0" smtClean="0">
                <a:solidFill>
                  <a:schemeClr val="tx1"/>
                </a:solidFill>
              </a:rPr>
            </a:br>
            <a:endParaRPr lang="en-US" sz="2400" dirty="0">
              <a:solidFill>
                <a:schemeClr val="tx1"/>
              </a:solidFill>
            </a:endParaRPr>
          </a:p>
          <a:p>
            <a:pPr marL="412542" indent="-457200"/>
            <a:r>
              <a:rPr lang="en-US" sz="2400" dirty="0" smtClean="0">
                <a:solidFill>
                  <a:schemeClr val="tx1"/>
                </a:solidFill>
              </a:rPr>
              <a:t>2. for </a:t>
            </a:r>
            <a:r>
              <a:rPr lang="en-US" sz="2400" dirty="0" err="1">
                <a:solidFill>
                  <a:schemeClr val="tx1"/>
                </a:solidFill>
              </a:rPr>
              <a:t>i</a:t>
            </a:r>
            <a:r>
              <a:rPr lang="en-US" sz="2400" dirty="0">
                <a:solidFill>
                  <a:schemeClr val="tx1"/>
                </a:solidFill>
              </a:rPr>
              <a:t> = 3 to k</a:t>
            </a:r>
          </a:p>
          <a:p>
            <a:pPr marL="1019932" lvl="2" indent="-457200">
              <a:buNone/>
            </a:pPr>
            <a:r>
              <a:rPr lang="en-US" dirty="0"/>
              <a:t>generate </a:t>
            </a:r>
            <a:r>
              <a:rPr lang="en-US" dirty="0" err="1"/>
              <a:t>i</a:t>
            </a:r>
            <a:r>
              <a:rPr lang="en-US" dirty="0"/>
              <a:t>-cliques from (i-1)-cliques based on </a:t>
            </a:r>
            <a:r>
              <a:rPr lang="en-US" dirty="0" err="1"/>
              <a:t>Apriori</a:t>
            </a:r>
            <a:r>
              <a:rPr lang="en-US" dirty="0"/>
              <a:t> </a:t>
            </a:r>
            <a:r>
              <a:rPr lang="en-US" dirty="0" smtClean="0"/>
              <a:t>property</a:t>
            </a:r>
            <a:br>
              <a:rPr lang="en-US" dirty="0" smtClean="0"/>
            </a:br>
            <a:endParaRPr lang="en-US" dirty="0" smtClean="0"/>
          </a:p>
          <a:p>
            <a:pPr marL="502407" indent="-457200"/>
            <a:r>
              <a:rPr lang="en-US" sz="2400" dirty="0" smtClean="0">
                <a:solidFill>
                  <a:schemeClr val="tx1"/>
                </a:solidFill>
              </a:rPr>
              <a:t>3. find </a:t>
            </a:r>
            <a:r>
              <a:rPr lang="en-US" sz="2400" dirty="0">
                <a:solidFill>
                  <a:schemeClr val="tx1"/>
                </a:solidFill>
              </a:rPr>
              <a:t>the k-clique with highest score, </a:t>
            </a:r>
            <a:r>
              <a:rPr lang="en-US" sz="2400" b="1" dirty="0">
                <a:solidFill>
                  <a:schemeClr val="tx1"/>
                </a:solidFill>
              </a:rPr>
              <a:t>return</a:t>
            </a:r>
            <a:r>
              <a:rPr lang="en-US" sz="2400" dirty="0">
                <a:solidFill>
                  <a:schemeClr val="tx1"/>
                </a:solidFill>
              </a:rPr>
              <a:t> as optimal </a:t>
            </a:r>
            <a:r>
              <a:rPr lang="en-US" sz="2400" dirty="0" smtClean="0">
                <a:solidFill>
                  <a:schemeClr val="tx1"/>
                </a:solidFill>
              </a:rPr>
              <a:t>preview</a:t>
            </a:r>
            <a:endParaRPr lang="en-US" sz="2400" dirty="0">
              <a:solidFill>
                <a:schemeClr val="tx1"/>
              </a:solidFill>
            </a:endParaRPr>
          </a:p>
        </p:txBody>
      </p:sp>
    </p:spTree>
    <p:extLst>
      <p:ext uri="{BB962C8B-B14F-4D97-AF65-F5344CB8AC3E}">
        <p14:creationId xmlns:p14="http://schemas.microsoft.com/office/powerpoint/2010/main" val="1292297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Experiments</a:t>
            </a:r>
            <a:endParaRPr lang="en-US" sz="4000" dirty="0"/>
          </a:p>
        </p:txBody>
      </p:sp>
      <p:sp>
        <p:nvSpPr>
          <p:cNvPr id="3" name="Text Placeholder 2"/>
          <p:cNvSpPr>
            <a:spLocks noGrp="1"/>
          </p:cNvSpPr>
          <p:nvPr>
            <p:ph type="body" sz="quarter" idx="10"/>
          </p:nvPr>
        </p:nvSpPr>
        <p:spPr>
          <a:xfrm>
            <a:off x="389436" y="909141"/>
            <a:ext cx="8659560" cy="3979551"/>
          </a:xfrm>
          <a:ln>
            <a:noFill/>
          </a:ln>
        </p:spPr>
        <p:txBody>
          <a:bodyPr/>
          <a:lstStyle/>
          <a:p>
            <a:r>
              <a:rPr lang="en-US" sz="2000" dirty="0" smtClean="0"/>
              <a:t>Dataset: </a:t>
            </a:r>
            <a:r>
              <a:rPr lang="en-US" sz="1800" dirty="0" smtClean="0">
                <a:solidFill>
                  <a:schemeClr val="tx1"/>
                </a:solidFill>
              </a:rPr>
              <a:t>Freebase</a:t>
            </a:r>
          </a:p>
          <a:p>
            <a:r>
              <a:rPr lang="en-US" sz="2000" dirty="0" smtClean="0"/>
              <a:t>Accuracy </a:t>
            </a:r>
            <a:r>
              <a:rPr lang="en-US" sz="2000" dirty="0"/>
              <a:t>of s</a:t>
            </a:r>
            <a:r>
              <a:rPr lang="en-US" sz="2000" dirty="0" smtClean="0"/>
              <a:t>coring </a:t>
            </a:r>
            <a:r>
              <a:rPr lang="en-US" sz="2000" dirty="0"/>
              <a:t>m</a:t>
            </a:r>
            <a:r>
              <a:rPr lang="en-US" sz="2000" dirty="0" smtClean="0"/>
              <a:t>easures</a:t>
            </a:r>
            <a:endParaRPr lang="en-US" sz="2000" dirty="0"/>
          </a:p>
          <a:p>
            <a:pPr lvl="1">
              <a:buFont typeface="Courier New" charset="0"/>
              <a:buChar char="o"/>
            </a:pPr>
            <a:r>
              <a:rPr lang="en-US" sz="1800" dirty="0"/>
              <a:t>Compared with </a:t>
            </a:r>
            <a:r>
              <a:rPr lang="en-US" sz="1800" dirty="0" smtClean="0"/>
              <a:t>Freebase </a:t>
            </a:r>
            <a:r>
              <a:rPr lang="en-US" sz="1800" dirty="0"/>
              <a:t>ground </a:t>
            </a:r>
            <a:r>
              <a:rPr lang="en-US" sz="1800" dirty="0" smtClean="0"/>
              <a:t>truth: </a:t>
            </a:r>
            <a:endParaRPr lang="en-US" sz="1800" dirty="0"/>
          </a:p>
          <a:p>
            <a:pPr lvl="2">
              <a:buFont typeface="Courier New" charset="0"/>
              <a:buChar char="o"/>
            </a:pPr>
            <a:r>
              <a:rPr lang="en-US" sz="1800" dirty="0"/>
              <a:t>Key </a:t>
            </a:r>
            <a:r>
              <a:rPr lang="en-US" sz="1800" dirty="0" smtClean="0"/>
              <a:t>attributes: Precision-at-k (</a:t>
            </a:r>
            <a:r>
              <a:rPr lang="en-US" sz="1800" dirty="0" err="1" smtClean="0"/>
              <a:t>p@k</a:t>
            </a:r>
            <a:r>
              <a:rPr lang="en-US" sz="1800" dirty="0" smtClean="0"/>
              <a:t>), </a:t>
            </a:r>
            <a:r>
              <a:rPr lang="en-US" sz="1800" dirty="0"/>
              <a:t>Average </a:t>
            </a:r>
            <a:r>
              <a:rPr lang="en-US" sz="1800" dirty="0" smtClean="0"/>
              <a:t>Precision</a:t>
            </a:r>
            <a:r>
              <a:rPr lang="en-US" sz="1800" dirty="0"/>
              <a:t>, </a:t>
            </a:r>
            <a:r>
              <a:rPr lang="en-US" sz="1800" dirty="0" smtClean="0"/>
              <a:t>Discounted Cumulative Gain (</a:t>
            </a:r>
            <a:r>
              <a:rPr lang="en-US" sz="1800" dirty="0" err="1" smtClean="0"/>
              <a:t>nDCG</a:t>
            </a:r>
            <a:r>
              <a:rPr lang="en-US" sz="1800" dirty="0" smtClean="0"/>
              <a:t>)</a:t>
            </a:r>
            <a:endParaRPr lang="en-US" sz="1800" dirty="0"/>
          </a:p>
          <a:p>
            <a:pPr lvl="2">
              <a:buFont typeface="Courier New" charset="0"/>
              <a:buChar char="o"/>
            </a:pPr>
            <a:r>
              <a:rPr lang="en-US" sz="1800" dirty="0" smtClean="0"/>
              <a:t>Non-key attributes: Mean Reciprocal Rank (MRR)</a:t>
            </a:r>
            <a:endParaRPr lang="en-US" sz="1800" dirty="0"/>
          </a:p>
          <a:p>
            <a:pPr lvl="1">
              <a:buFont typeface="Courier New" charset="0"/>
              <a:buChar char="o"/>
            </a:pPr>
            <a:r>
              <a:rPr lang="en-US" sz="1800" dirty="0" smtClean="0"/>
              <a:t>Compared </a:t>
            </a:r>
            <a:r>
              <a:rPr lang="en-US" sz="1800" dirty="0"/>
              <a:t>with </a:t>
            </a:r>
            <a:r>
              <a:rPr lang="en-US" sz="1800" dirty="0" smtClean="0"/>
              <a:t>crowd ranking</a:t>
            </a:r>
            <a:r>
              <a:rPr lang="en-US" sz="1800" dirty="0"/>
              <a:t>: </a:t>
            </a:r>
            <a:endParaRPr lang="en-US" sz="1800" dirty="0" smtClean="0"/>
          </a:p>
          <a:p>
            <a:pPr lvl="2">
              <a:buFont typeface="Courier New" charset="0"/>
              <a:buChar char="o"/>
            </a:pPr>
            <a:r>
              <a:rPr lang="en-US" sz="1800" dirty="0" smtClean="0"/>
              <a:t>Pearson Correlation Coefficient (PCC)</a:t>
            </a:r>
            <a:endParaRPr lang="en-US" sz="1800" dirty="0"/>
          </a:p>
          <a:p>
            <a:r>
              <a:rPr lang="en-US" sz="2000" dirty="0"/>
              <a:t>Efficiency of </a:t>
            </a:r>
            <a:r>
              <a:rPr lang="en-US" sz="2000" dirty="0" smtClean="0"/>
              <a:t>algorithms</a:t>
            </a:r>
            <a:endParaRPr lang="en-US" sz="2000" dirty="0"/>
          </a:p>
          <a:p>
            <a:pPr lvl="1">
              <a:buFont typeface="Courier New" charset="0"/>
              <a:buChar char="o"/>
            </a:pPr>
            <a:r>
              <a:rPr lang="en-US" sz="1800" dirty="0"/>
              <a:t>Execution </a:t>
            </a:r>
            <a:r>
              <a:rPr lang="en-US" sz="1800" dirty="0" smtClean="0"/>
              <a:t>time</a:t>
            </a:r>
            <a:endParaRPr lang="en-US" sz="1800" dirty="0"/>
          </a:p>
          <a:p>
            <a:r>
              <a:rPr lang="en-US" sz="2000" dirty="0"/>
              <a:t>User </a:t>
            </a:r>
            <a:r>
              <a:rPr lang="en-US" sz="2000" dirty="0" smtClean="0"/>
              <a:t>study</a:t>
            </a:r>
            <a:endParaRPr lang="en-US" sz="2000" dirty="0"/>
          </a:p>
          <a:p>
            <a:pPr lvl="1">
              <a:buFont typeface="Courier New" charset="0"/>
              <a:buChar char="o"/>
            </a:pPr>
            <a:r>
              <a:rPr lang="en-US" sz="1800" dirty="0"/>
              <a:t>Existence </a:t>
            </a:r>
            <a:r>
              <a:rPr lang="en-US" sz="1800" dirty="0" smtClean="0"/>
              <a:t>test questions</a:t>
            </a:r>
            <a:endParaRPr lang="en-US" sz="1800" dirty="0"/>
          </a:p>
          <a:p>
            <a:pPr lvl="1">
              <a:buFont typeface="Courier New" charset="0"/>
              <a:buChar char="o"/>
            </a:pPr>
            <a:r>
              <a:rPr lang="en-US" sz="1800" dirty="0"/>
              <a:t>User </a:t>
            </a:r>
            <a:r>
              <a:rPr lang="en-US" sz="1800" dirty="0" smtClean="0"/>
              <a:t>experience questions</a:t>
            </a:r>
            <a:endParaRPr lang="en-US" sz="18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16</a:t>
            </a:fld>
            <a:endParaRPr lang="en-US"/>
          </a:p>
        </p:txBody>
      </p:sp>
    </p:spTree>
    <p:extLst>
      <p:ext uri="{BB962C8B-B14F-4D97-AF65-F5344CB8AC3E}">
        <p14:creationId xmlns:p14="http://schemas.microsoft.com/office/powerpoint/2010/main" val="16358745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Key Attribute </a:t>
            </a:r>
            <a:r>
              <a:rPr lang="en-US" sz="4000" dirty="0"/>
              <a:t>Scoring </a:t>
            </a:r>
            <a:r>
              <a:rPr lang="en-US" sz="4000" dirty="0" smtClean="0"/>
              <a:t>(</a:t>
            </a:r>
            <a:r>
              <a:rPr lang="en-US" sz="4000" dirty="0" err="1" smtClean="0"/>
              <a:t>p@k</a:t>
            </a:r>
            <a:r>
              <a:rPr lang="en-US" sz="4000" dirty="0" smtClean="0"/>
              <a:t>)</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17</a:t>
            </a:fld>
            <a:endParaRPr lang="en-US"/>
          </a:p>
        </p:txBody>
      </p:sp>
      <p:graphicFrame>
        <p:nvGraphicFramePr>
          <p:cNvPr id="7" name="Chart 6"/>
          <p:cNvGraphicFramePr>
            <a:graphicFrameLocks/>
          </p:cNvGraphicFramePr>
          <p:nvPr>
            <p:extLst>
              <p:ext uri="{D42A27DB-BD31-4B8C-83A1-F6EECF244321}">
                <p14:modId xmlns:p14="http://schemas.microsoft.com/office/powerpoint/2010/main" val="742293899"/>
              </p:ext>
            </p:extLst>
          </p:nvPr>
        </p:nvGraphicFramePr>
        <p:xfrm>
          <a:off x="389436" y="849805"/>
          <a:ext cx="2644815" cy="195973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8" name="Chart 7"/>
          <p:cNvGraphicFramePr>
            <a:graphicFrameLocks/>
          </p:cNvGraphicFramePr>
          <p:nvPr>
            <p:extLst>
              <p:ext uri="{D42A27DB-BD31-4B8C-83A1-F6EECF244321}">
                <p14:modId xmlns:p14="http://schemas.microsoft.com/office/powerpoint/2010/main" val="1540395287"/>
              </p:ext>
            </p:extLst>
          </p:nvPr>
        </p:nvGraphicFramePr>
        <p:xfrm>
          <a:off x="3310359" y="849805"/>
          <a:ext cx="2569580" cy="195973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9" name="Chart 8"/>
          <p:cNvGraphicFramePr>
            <a:graphicFrameLocks/>
          </p:cNvGraphicFramePr>
          <p:nvPr>
            <p:extLst>
              <p:ext uri="{D42A27DB-BD31-4B8C-83A1-F6EECF244321}">
                <p14:modId xmlns:p14="http://schemas.microsoft.com/office/powerpoint/2010/main" val="303537532"/>
              </p:ext>
            </p:extLst>
          </p:nvPr>
        </p:nvGraphicFramePr>
        <p:xfrm>
          <a:off x="6128794" y="849804"/>
          <a:ext cx="2505919" cy="1959739"/>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0" name="Chart 9"/>
          <p:cNvGraphicFramePr>
            <a:graphicFrameLocks/>
          </p:cNvGraphicFramePr>
          <p:nvPr>
            <p:extLst>
              <p:ext uri="{D42A27DB-BD31-4B8C-83A1-F6EECF244321}">
                <p14:modId xmlns:p14="http://schemas.microsoft.com/office/powerpoint/2010/main" val="1428388458"/>
              </p:ext>
            </p:extLst>
          </p:nvPr>
        </p:nvGraphicFramePr>
        <p:xfrm>
          <a:off x="389436" y="3029872"/>
          <a:ext cx="2644815" cy="195973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Chart 10"/>
          <p:cNvGraphicFramePr>
            <a:graphicFrameLocks/>
          </p:cNvGraphicFramePr>
          <p:nvPr>
            <p:extLst>
              <p:ext uri="{D42A27DB-BD31-4B8C-83A1-F6EECF244321}">
                <p14:modId xmlns:p14="http://schemas.microsoft.com/office/powerpoint/2010/main" val="1706035991"/>
              </p:ext>
            </p:extLst>
          </p:nvPr>
        </p:nvGraphicFramePr>
        <p:xfrm>
          <a:off x="3310359" y="3029872"/>
          <a:ext cx="2569580" cy="1959739"/>
        </p:xfrm>
        <a:graphic>
          <a:graphicData uri="http://schemas.openxmlformats.org/drawingml/2006/chart">
            <c:chart xmlns:c="http://schemas.openxmlformats.org/drawingml/2006/chart" xmlns:r="http://schemas.openxmlformats.org/officeDocument/2006/relationships" r:id="rId7"/>
          </a:graphicData>
        </a:graphic>
      </p:graphicFrame>
      <p:grpSp>
        <p:nvGrpSpPr>
          <p:cNvPr id="14" name="Group 13"/>
          <p:cNvGrpSpPr/>
          <p:nvPr/>
        </p:nvGrpSpPr>
        <p:grpSpPr>
          <a:xfrm>
            <a:off x="6156047" y="2933899"/>
            <a:ext cx="2478666" cy="1940384"/>
            <a:chOff x="6156047" y="2933899"/>
            <a:chExt cx="2478666" cy="1940384"/>
          </a:xfrm>
        </p:grpSpPr>
        <p:graphicFrame>
          <p:nvGraphicFramePr>
            <p:cNvPr id="15" name="Chart 14"/>
            <p:cNvGraphicFramePr>
              <a:graphicFrameLocks/>
            </p:cNvGraphicFramePr>
            <p:nvPr>
              <p:extLst>
                <p:ext uri="{D42A27DB-BD31-4B8C-83A1-F6EECF244321}">
                  <p14:modId xmlns:p14="http://schemas.microsoft.com/office/powerpoint/2010/main" val="1122962151"/>
                </p:ext>
              </p:extLst>
            </p:nvPr>
          </p:nvGraphicFramePr>
          <p:xfrm>
            <a:off x="6156047" y="3145199"/>
            <a:ext cx="2478666" cy="1729084"/>
          </p:xfrm>
          <a:graphic>
            <a:graphicData uri="http://schemas.openxmlformats.org/drawingml/2006/chart">
              <c:chart xmlns:c="http://schemas.openxmlformats.org/drawingml/2006/chart" xmlns:r="http://schemas.openxmlformats.org/officeDocument/2006/relationships" r:id="rId8"/>
            </a:graphicData>
          </a:graphic>
        </p:graphicFrame>
        <p:sp useBgFill="1">
          <p:nvSpPr>
            <p:cNvPr id="16" name="Rectangle 15"/>
            <p:cNvSpPr/>
            <p:nvPr/>
          </p:nvSpPr>
          <p:spPr bwMode="auto">
            <a:xfrm flipV="1">
              <a:off x="6156047" y="2933899"/>
              <a:ext cx="2478666" cy="603198"/>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grpSp>
      <p:sp useBgFill="1">
        <p:nvSpPr>
          <p:cNvPr id="17" name="Rectangle 16"/>
          <p:cNvSpPr/>
          <p:nvPr/>
        </p:nvSpPr>
        <p:spPr bwMode="auto">
          <a:xfrm>
            <a:off x="6854465" y="3872754"/>
            <a:ext cx="1898909" cy="287617"/>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defTabSz="914099" fontAlgn="base">
              <a:spcBef>
                <a:spcPct val="0"/>
              </a:spcBef>
              <a:spcAft>
                <a:spcPct val="0"/>
              </a:spcAft>
            </a:pPr>
            <a:r>
              <a:rPr lang="en-US" sz="1600" spc="-50" dirty="0" smtClean="0">
                <a:solidFill>
                  <a:schemeClr val="tx1"/>
                </a:solidFill>
                <a:latin typeface="Garamond" charset="0"/>
                <a:ea typeface="Garamond" charset="0"/>
                <a:cs typeface="Garamond" charset="0"/>
              </a:rPr>
              <a:t>YPS09 [Yang PVLDB09]</a:t>
            </a:r>
          </a:p>
        </p:txBody>
      </p:sp>
    </p:spTree>
    <p:extLst>
      <p:ext uri="{BB962C8B-B14F-4D97-AF65-F5344CB8AC3E}">
        <p14:creationId xmlns:p14="http://schemas.microsoft.com/office/powerpoint/2010/main" val="1931982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498598"/>
          </a:xfrm>
        </p:spPr>
        <p:txBody>
          <a:bodyPr/>
          <a:lstStyle/>
          <a:p>
            <a:r>
              <a:rPr lang="en-US" sz="3600" dirty="0" smtClean="0"/>
              <a:t>MRR of Non-key Attributes (MRR)</a:t>
            </a:r>
            <a:endParaRPr lang="en-US" sz="36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688080110"/>
              </p:ext>
            </p:extLst>
          </p:nvPr>
        </p:nvGraphicFramePr>
        <p:xfrm>
          <a:off x="1212112" y="1190849"/>
          <a:ext cx="6337005" cy="3104706"/>
        </p:xfrm>
        <a:graphic>
          <a:graphicData uri="http://schemas.openxmlformats.org/drawingml/2006/table">
            <a:tbl>
              <a:tblPr firstRow="1" bandRow="1">
                <a:tableStyleId>{5A111915-BE36-4E01-A7E5-04B1672EAD32}</a:tableStyleId>
              </a:tblPr>
              <a:tblGrid>
                <a:gridCol w="2112335"/>
                <a:gridCol w="2112335"/>
                <a:gridCol w="2112335"/>
              </a:tblGrid>
              <a:tr h="506355">
                <a:tc>
                  <a:txBody>
                    <a:bodyPr/>
                    <a:lstStyle/>
                    <a:p>
                      <a:pPr algn="ctr"/>
                      <a:r>
                        <a:rPr lang="en-US" sz="2000" dirty="0" smtClean="0">
                          <a:solidFill>
                            <a:srgbClr val="000000"/>
                          </a:solidFill>
                          <a:latin typeface="Garamond" charset="0"/>
                          <a:ea typeface="Garamond" charset="0"/>
                          <a:cs typeface="Garamond" charset="0"/>
                        </a:rPr>
                        <a:t>Domain</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000" dirty="0" smtClean="0">
                          <a:solidFill>
                            <a:srgbClr val="000000"/>
                          </a:solidFill>
                          <a:latin typeface="Garamond" charset="0"/>
                          <a:ea typeface="Garamond" charset="0"/>
                          <a:cs typeface="Garamond" charset="0"/>
                        </a:rPr>
                        <a:t>Coverage</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000" dirty="0" smtClean="0">
                          <a:solidFill>
                            <a:srgbClr val="000000"/>
                          </a:solidFill>
                          <a:latin typeface="Garamond" charset="0"/>
                          <a:ea typeface="Garamond" charset="0"/>
                          <a:cs typeface="Garamond" charset="0"/>
                        </a:rPr>
                        <a:t>Entropy</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06355">
                <a:tc>
                  <a:txBody>
                    <a:bodyPr/>
                    <a:lstStyle/>
                    <a:p>
                      <a:pPr algn="ctr"/>
                      <a:r>
                        <a:rPr lang="en-US" sz="2000" kern="1200" dirty="0" smtClean="0">
                          <a:solidFill>
                            <a:srgbClr val="000000"/>
                          </a:solidFill>
                          <a:latin typeface="Garamond" charset="0"/>
                          <a:ea typeface="Garamond" charset="0"/>
                          <a:cs typeface="Garamond" charset="0"/>
                        </a:rPr>
                        <a:t>books</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2000" kern="1200" dirty="0" smtClean="0">
                          <a:solidFill>
                            <a:srgbClr val="000000"/>
                          </a:solidFill>
                          <a:latin typeface="Garamond" charset="0"/>
                          <a:ea typeface="Garamond" charset="0"/>
                          <a:cs typeface="Garamond" charset="0"/>
                        </a:rPr>
                        <a:t>0.8 </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2000" kern="1200" dirty="0" smtClean="0">
                          <a:solidFill>
                            <a:srgbClr val="000000"/>
                          </a:solidFill>
                          <a:latin typeface="Garamond" charset="0"/>
                          <a:ea typeface="Garamond" charset="0"/>
                          <a:cs typeface="Garamond" charset="0"/>
                        </a:rPr>
                        <a:t>0.786</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2931">
                <a:tc>
                  <a:txBody>
                    <a:bodyPr/>
                    <a:lstStyle/>
                    <a:p>
                      <a:pPr algn="ctr"/>
                      <a:r>
                        <a:rPr lang="en-US" sz="2000" kern="1200" dirty="0" smtClean="0">
                          <a:solidFill>
                            <a:srgbClr val="000000"/>
                          </a:solidFill>
                          <a:latin typeface="Garamond" charset="0"/>
                          <a:ea typeface="Garamond" charset="0"/>
                          <a:cs typeface="Garamond" charset="0"/>
                        </a:rPr>
                        <a:t>film</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2000" kern="1200" dirty="0" smtClean="0">
                          <a:solidFill>
                            <a:srgbClr val="000000"/>
                          </a:solidFill>
                          <a:latin typeface="Garamond" charset="0"/>
                          <a:ea typeface="Garamond" charset="0"/>
                          <a:cs typeface="Garamond" charset="0"/>
                        </a:rPr>
                        <a:t>0.2</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2000" kern="1200" dirty="0" smtClean="0">
                          <a:solidFill>
                            <a:srgbClr val="000000"/>
                          </a:solidFill>
                          <a:latin typeface="Garamond" charset="0"/>
                          <a:ea typeface="Garamond" charset="0"/>
                          <a:cs typeface="Garamond" charset="0"/>
                        </a:rPr>
                        <a:t>0.25</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355">
                <a:tc>
                  <a:txBody>
                    <a:bodyPr/>
                    <a:lstStyle/>
                    <a:p>
                      <a:pPr algn="ctr"/>
                      <a:r>
                        <a:rPr lang="en-US" sz="2000" kern="1200" dirty="0" smtClean="0">
                          <a:solidFill>
                            <a:srgbClr val="000000"/>
                          </a:solidFill>
                          <a:latin typeface="Garamond" charset="0"/>
                          <a:ea typeface="Garamond" charset="0"/>
                          <a:cs typeface="Garamond" charset="0"/>
                        </a:rPr>
                        <a:t>music</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2000" kern="1200" dirty="0" smtClean="0">
                          <a:solidFill>
                            <a:srgbClr val="000000"/>
                          </a:solidFill>
                          <a:latin typeface="Garamond" charset="0"/>
                          <a:ea typeface="Garamond" charset="0"/>
                          <a:cs typeface="Garamond" charset="0"/>
                        </a:rPr>
                        <a:t>0.528</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2000" kern="1200" dirty="0" smtClean="0">
                          <a:solidFill>
                            <a:srgbClr val="000000"/>
                          </a:solidFill>
                          <a:latin typeface="Garamond" charset="0"/>
                          <a:ea typeface="Garamond" charset="0"/>
                          <a:cs typeface="Garamond" charset="0"/>
                        </a:rPr>
                        <a:t>0.589 </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355">
                <a:tc>
                  <a:txBody>
                    <a:bodyPr/>
                    <a:lstStyle/>
                    <a:p>
                      <a:pPr algn="ctr"/>
                      <a:r>
                        <a:rPr lang="en-US" sz="2000" kern="1200" dirty="0" smtClean="0">
                          <a:solidFill>
                            <a:srgbClr val="000000"/>
                          </a:solidFill>
                          <a:latin typeface="Garamond" charset="0"/>
                          <a:ea typeface="Garamond" charset="0"/>
                          <a:cs typeface="Garamond" charset="0"/>
                        </a:rPr>
                        <a:t>TV</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2000" kern="1200" dirty="0" smtClean="0">
                          <a:solidFill>
                            <a:srgbClr val="000000"/>
                          </a:solidFill>
                          <a:latin typeface="Garamond" charset="0"/>
                          <a:ea typeface="Garamond" charset="0"/>
                          <a:cs typeface="Garamond" charset="0"/>
                        </a:rPr>
                        <a:t>0.622</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2000" kern="1200" dirty="0" smtClean="0">
                          <a:solidFill>
                            <a:srgbClr val="000000"/>
                          </a:solidFill>
                          <a:latin typeface="Garamond" charset="0"/>
                          <a:ea typeface="Garamond" charset="0"/>
                          <a:cs typeface="Garamond" charset="0"/>
                        </a:rPr>
                        <a:t>0.379</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06355">
                <a:tc>
                  <a:txBody>
                    <a:bodyPr/>
                    <a:lstStyle/>
                    <a:p>
                      <a:pPr algn="ctr"/>
                      <a:r>
                        <a:rPr lang="en-US" sz="2000" kern="1200" dirty="0" smtClean="0">
                          <a:solidFill>
                            <a:srgbClr val="000000"/>
                          </a:solidFill>
                          <a:latin typeface="Garamond" charset="0"/>
                          <a:ea typeface="Garamond" charset="0"/>
                          <a:cs typeface="Garamond" charset="0"/>
                        </a:rPr>
                        <a:t>people</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2000" kern="1200" dirty="0" smtClean="0">
                          <a:solidFill>
                            <a:srgbClr val="000000"/>
                          </a:solidFill>
                          <a:latin typeface="Garamond" charset="0"/>
                          <a:ea typeface="Garamond" charset="0"/>
                          <a:cs typeface="Garamond" charset="0"/>
                        </a:rPr>
                        <a:t>0.708</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2000" kern="1200" dirty="0" smtClean="0">
                          <a:solidFill>
                            <a:srgbClr val="000000"/>
                          </a:solidFill>
                          <a:latin typeface="Garamond" charset="0"/>
                          <a:ea typeface="Garamond" charset="0"/>
                          <a:cs typeface="Garamond" charset="0"/>
                        </a:rPr>
                        <a:t>0.606</a:t>
                      </a:r>
                      <a:endParaRPr lang="en-US" sz="2000" dirty="0">
                        <a:solidFill>
                          <a:srgbClr val="000000"/>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140928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387798"/>
          </a:xfrm>
        </p:spPr>
        <p:txBody>
          <a:bodyPr/>
          <a:lstStyle/>
          <a:p>
            <a:r>
              <a:rPr lang="en-US" sz="2800" dirty="0" smtClean="0"/>
              <a:t>Compare Rankings by Our Approach and the Crowd (PCC)</a:t>
            </a:r>
            <a:endParaRPr lang="en-US" sz="28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19</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832392489"/>
              </p:ext>
            </p:extLst>
          </p:nvPr>
        </p:nvGraphicFramePr>
        <p:xfrm>
          <a:off x="621171" y="1303678"/>
          <a:ext cx="7457958" cy="2644639"/>
        </p:xfrm>
        <a:graphic>
          <a:graphicData uri="http://schemas.openxmlformats.org/drawingml/2006/table">
            <a:tbl>
              <a:tblPr firstRow="1" bandRow="1">
                <a:tableStyleId>{5A111915-BE36-4E01-A7E5-04B1672EAD32}</a:tableStyleId>
              </a:tblPr>
              <a:tblGrid>
                <a:gridCol w="1242993"/>
                <a:gridCol w="1052656"/>
                <a:gridCol w="1053296"/>
                <a:gridCol w="1623027"/>
                <a:gridCol w="1242993"/>
                <a:gridCol w="1242993"/>
              </a:tblGrid>
              <a:tr h="370840">
                <a:tc>
                  <a:txBody>
                    <a:bodyPr/>
                    <a:lstStyle/>
                    <a:p>
                      <a:pPr algn="ct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gridSpan="3">
                  <a:txBody>
                    <a:bodyPr/>
                    <a:lstStyle/>
                    <a:p>
                      <a:pPr algn="ctr"/>
                      <a:r>
                        <a:rPr lang="en-US" sz="1600" dirty="0" smtClean="0">
                          <a:solidFill>
                            <a:srgbClr val="000000"/>
                          </a:solidFill>
                          <a:latin typeface="Garamond" charset="0"/>
                          <a:ea typeface="Garamond" charset="0"/>
                          <a:cs typeface="Garamond" charset="0"/>
                        </a:rPr>
                        <a:t>Key Attribute</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600" dirty="0" smtClean="0">
                          <a:solidFill>
                            <a:srgbClr val="000000"/>
                          </a:solidFill>
                          <a:latin typeface="Garamond" charset="0"/>
                          <a:ea typeface="Garamond" charset="0"/>
                          <a:cs typeface="Garamond" charset="0"/>
                        </a:rPr>
                        <a:t>Non-key Attribute</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dirty="0" smtClean="0">
                          <a:solidFill>
                            <a:srgbClr val="000000"/>
                          </a:solidFill>
                          <a:latin typeface="Garamond" charset="0"/>
                          <a:ea typeface="Garamond" charset="0"/>
                          <a:cs typeface="Garamond" charset="0"/>
                        </a:rPr>
                        <a:t>Domain</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latin typeface="Garamond" charset="0"/>
                          <a:ea typeface="Garamond" charset="0"/>
                          <a:cs typeface="Garamond" charset="0"/>
                        </a:rPr>
                        <a:t>YPS09</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solidFill>
                            <a:srgbClr val="000000"/>
                          </a:solidFill>
                          <a:latin typeface="Garamond" charset="0"/>
                          <a:ea typeface="Garamond" charset="0"/>
                          <a:cs typeface="Garamond" charset="0"/>
                        </a:rPr>
                        <a:t>Coverage</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solidFill>
                            <a:srgbClr val="000000"/>
                          </a:solidFill>
                          <a:latin typeface="Garamond" charset="0"/>
                          <a:ea typeface="Garamond" charset="0"/>
                          <a:cs typeface="Garamond" charset="0"/>
                        </a:rPr>
                        <a:t>Random</a:t>
                      </a:r>
                      <a:r>
                        <a:rPr lang="en-US" sz="1600" baseline="0" dirty="0" smtClean="0">
                          <a:solidFill>
                            <a:srgbClr val="000000"/>
                          </a:solidFill>
                          <a:latin typeface="Garamond" charset="0"/>
                          <a:ea typeface="Garamond" charset="0"/>
                          <a:cs typeface="Garamond" charset="0"/>
                        </a:rPr>
                        <a:t> W</a:t>
                      </a:r>
                      <a:r>
                        <a:rPr lang="en-US" sz="1600" dirty="0" smtClean="0">
                          <a:solidFill>
                            <a:srgbClr val="000000"/>
                          </a:solidFill>
                          <a:latin typeface="Garamond" charset="0"/>
                          <a:ea typeface="Garamond" charset="0"/>
                          <a:cs typeface="Garamond" charset="0"/>
                        </a:rPr>
                        <a:t>alk</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solidFill>
                            <a:srgbClr val="000000"/>
                          </a:solidFill>
                          <a:latin typeface="Garamond" charset="0"/>
                          <a:ea typeface="Garamond" charset="0"/>
                          <a:cs typeface="Garamond" charset="0"/>
                        </a:rPr>
                        <a:t>Coverage</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600" dirty="0" smtClean="0">
                          <a:solidFill>
                            <a:srgbClr val="000000"/>
                          </a:solidFill>
                          <a:latin typeface="Garamond" charset="0"/>
                          <a:ea typeface="Garamond" charset="0"/>
                          <a:cs typeface="Garamond" charset="0"/>
                        </a:rPr>
                        <a:t>Entropy</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pPr algn="ctr"/>
                      <a:r>
                        <a:rPr lang="en-US" sz="1600" kern="1200" dirty="0" smtClean="0">
                          <a:solidFill>
                            <a:srgbClr val="000000"/>
                          </a:solidFill>
                          <a:latin typeface="Garamond" charset="0"/>
                          <a:ea typeface="Garamond" charset="0"/>
                          <a:cs typeface="Garamond" charset="0"/>
                        </a:rPr>
                        <a:t>books</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600" kern="1200" dirty="0" smtClean="0">
                          <a:solidFill>
                            <a:srgbClr val="000000"/>
                          </a:solidFill>
                          <a:latin typeface="Garamond" charset="0"/>
                          <a:ea typeface="Garamond" charset="0"/>
                          <a:cs typeface="Garamond" charset="0"/>
                        </a:rPr>
                        <a:t>0.4</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0.55</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0.43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0.43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0.43</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19599">
                <a:tc>
                  <a:txBody>
                    <a:bodyPr/>
                    <a:lstStyle/>
                    <a:p>
                      <a:pPr algn="ctr"/>
                      <a:r>
                        <a:rPr lang="en-US" sz="1600" kern="1200" dirty="0" smtClean="0">
                          <a:solidFill>
                            <a:srgbClr val="000000"/>
                          </a:solidFill>
                          <a:latin typeface="Garamond" charset="0"/>
                          <a:ea typeface="Garamond" charset="0"/>
                          <a:cs typeface="Garamond" charset="0"/>
                        </a:rPr>
                        <a:t>film</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pt-BR" sz="1600" kern="1200" dirty="0" smtClean="0">
                          <a:solidFill>
                            <a:srgbClr val="000000"/>
                          </a:solidFill>
                          <a:latin typeface="Garamond" charset="0"/>
                          <a:ea typeface="Garamond" charset="0"/>
                          <a:cs typeface="Garamond" charset="0"/>
                        </a:rPr>
                        <a:t>-0.01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r-HR" sz="1600" kern="1200" dirty="0" smtClean="0">
                          <a:solidFill>
                            <a:srgbClr val="000000"/>
                          </a:solidFill>
                          <a:latin typeface="Garamond" charset="0"/>
                          <a:ea typeface="Garamond" charset="0"/>
                          <a:cs typeface="Garamond" charset="0"/>
                        </a:rPr>
                        <a:t> 0.48</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0.25</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0.35</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0.35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kern="1200" dirty="0" smtClean="0">
                          <a:solidFill>
                            <a:srgbClr val="000000"/>
                          </a:solidFill>
                          <a:latin typeface="Garamond" charset="0"/>
                          <a:ea typeface="Garamond" charset="0"/>
                          <a:cs typeface="Garamond" charset="0"/>
                        </a:rPr>
                        <a:t>music</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600" kern="1200" dirty="0" smtClean="0">
                          <a:solidFill>
                            <a:srgbClr val="000000"/>
                          </a:solidFill>
                          <a:latin typeface="Garamond" charset="0"/>
                          <a:ea typeface="Garamond" charset="0"/>
                          <a:cs typeface="Garamond" charset="0"/>
                        </a:rPr>
                        <a:t>0.37</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0.33</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0.46</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0.42</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0.41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kern="1200" dirty="0" smtClean="0">
                          <a:solidFill>
                            <a:srgbClr val="000000"/>
                          </a:solidFill>
                          <a:latin typeface="Garamond" charset="0"/>
                          <a:ea typeface="Garamond" charset="0"/>
                          <a:cs typeface="Garamond" charset="0"/>
                        </a:rPr>
                        <a:t>TV</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600" kern="1200" dirty="0" smtClean="0">
                          <a:solidFill>
                            <a:srgbClr val="000000"/>
                          </a:solidFill>
                          <a:latin typeface="Garamond" charset="0"/>
                          <a:ea typeface="Garamond" charset="0"/>
                          <a:cs typeface="Garamond" charset="0"/>
                        </a:rPr>
                        <a:t>0.37</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r-HR" sz="1600" kern="1200" dirty="0" smtClean="0">
                          <a:solidFill>
                            <a:srgbClr val="000000"/>
                          </a:solidFill>
                          <a:latin typeface="Garamond" charset="0"/>
                          <a:ea typeface="Garamond" charset="0"/>
                          <a:cs typeface="Garamond" charset="0"/>
                        </a:rPr>
                        <a:t> 0.69</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0.65</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0.47</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0.47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70840">
                <a:tc>
                  <a:txBody>
                    <a:bodyPr/>
                    <a:lstStyle/>
                    <a:p>
                      <a:pPr algn="ctr"/>
                      <a:r>
                        <a:rPr lang="en-US" sz="1600" kern="1200" dirty="0" smtClean="0">
                          <a:solidFill>
                            <a:srgbClr val="000000"/>
                          </a:solidFill>
                          <a:latin typeface="Garamond" charset="0"/>
                          <a:ea typeface="Garamond" charset="0"/>
                          <a:cs typeface="Garamond" charset="0"/>
                        </a:rPr>
                        <a:t>people</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600" kern="1200" dirty="0" smtClean="0">
                          <a:solidFill>
                            <a:srgbClr val="000000"/>
                          </a:solidFill>
                          <a:latin typeface="Garamond" charset="0"/>
                          <a:ea typeface="Garamond" charset="0"/>
                          <a:cs typeface="Garamond" charset="0"/>
                        </a:rPr>
                        <a:t>0.36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0.31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0.29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0.43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600" kern="1200" dirty="0" smtClean="0">
                          <a:solidFill>
                            <a:srgbClr val="000000"/>
                          </a:solidFill>
                          <a:latin typeface="Garamond" charset="0"/>
                          <a:ea typeface="Garamond" charset="0"/>
                          <a:cs typeface="Garamond" charset="0"/>
                        </a:rPr>
                        <a:t>0.43 </a:t>
                      </a:r>
                      <a:endParaRPr lang="en-US" sz="1600" dirty="0">
                        <a:solidFill>
                          <a:srgbClr val="000000"/>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636537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Entity Graph</a:t>
            </a:r>
            <a:endParaRPr lang="en-US" sz="4000" dirty="0"/>
          </a:p>
        </p:txBody>
      </p:sp>
      <p:sp>
        <p:nvSpPr>
          <p:cNvPr id="11" name="Slide Number Placeholder 3"/>
          <p:cNvSpPr>
            <a:spLocks noGrp="1"/>
          </p:cNvSpPr>
          <p:nvPr>
            <p:ph type="sldNum" sz="quarter" idx="11"/>
          </p:nvPr>
        </p:nvSpPr>
        <p:spPr>
          <a:xfrm>
            <a:off x="0" y="4871343"/>
            <a:ext cx="2133600" cy="274637"/>
          </a:xfrm>
        </p:spPr>
        <p:txBody>
          <a:bodyPr/>
          <a:lstStyle/>
          <a:p>
            <a:fld id="{30DB7900-D72E-4025-AF90-97BD6DF59E7D}" type="slidenum">
              <a:rPr lang="en-US" smtClean="0"/>
              <a:pPr/>
              <a:t>2</a:t>
            </a:fld>
            <a:endParaRPr lang="en-US"/>
          </a:p>
        </p:txBody>
      </p:sp>
      <p:sp>
        <p:nvSpPr>
          <p:cNvPr id="8" name="Rounded Rectangle 7"/>
          <p:cNvSpPr/>
          <p:nvPr/>
        </p:nvSpPr>
        <p:spPr bwMode="auto">
          <a:xfrm>
            <a:off x="3417568" y="854124"/>
            <a:ext cx="5223354" cy="3631541"/>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 name="Straight Arrow Connector 9"/>
          <p:cNvCxnSpPr>
            <a:stCxn id="21" idx="1"/>
            <a:endCxn id="24" idx="3"/>
          </p:cNvCxnSpPr>
          <p:nvPr/>
        </p:nvCxnSpPr>
        <p:spPr>
          <a:xfrm flipH="1" flipV="1">
            <a:off x="4869426" y="2585437"/>
            <a:ext cx="722228" cy="477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bwMode="auto">
          <a:xfrm>
            <a:off x="7400210" y="2357616"/>
            <a:ext cx="979725"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a typeface="Garamond" charset="0"/>
                <a:cs typeface="Garamond" charset="0"/>
              </a:rPr>
              <a:t>Action Film</a:t>
            </a:r>
          </a:p>
          <a:p>
            <a:pPr algn="ctr" defTabSz="914099" fontAlgn="base">
              <a:spcBef>
                <a:spcPct val="0"/>
              </a:spcBef>
              <a:spcAft>
                <a:spcPct val="0"/>
              </a:spcAft>
            </a:pPr>
            <a:r>
              <a:rPr lang="en-US" spc="-50" dirty="0">
                <a:solidFill>
                  <a:schemeClr val="tx1"/>
                </a:solidFill>
                <a:ea typeface="Garamond" charset="0"/>
                <a:cs typeface="Garamond" charset="0"/>
              </a:rPr>
              <a:t>FILM GENRE</a:t>
            </a:r>
          </a:p>
        </p:txBody>
      </p:sp>
      <p:sp>
        <p:nvSpPr>
          <p:cNvPr id="16" name="Rounded Rectangle 15"/>
          <p:cNvSpPr/>
          <p:nvPr/>
        </p:nvSpPr>
        <p:spPr bwMode="auto">
          <a:xfrm>
            <a:off x="5353942" y="1059871"/>
            <a:ext cx="1430291" cy="747347"/>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a typeface="Garamond" charset="0"/>
                <a:cs typeface="Garamond" charset="0"/>
              </a:rPr>
              <a:t>Will Smith</a:t>
            </a:r>
          </a:p>
          <a:p>
            <a:pPr algn="ctr" defTabSz="914099" fontAlgn="base">
              <a:spcBef>
                <a:spcPct val="0"/>
              </a:spcBef>
              <a:spcAft>
                <a:spcPct val="0"/>
              </a:spcAft>
            </a:pPr>
            <a:r>
              <a:rPr lang="en-US" spc="-50" dirty="0">
                <a:solidFill>
                  <a:schemeClr val="tx1"/>
                </a:solidFill>
                <a:ea typeface="Garamond" charset="0"/>
                <a:cs typeface="Garamond" charset="0"/>
              </a:rPr>
              <a:t>FILM </a:t>
            </a:r>
            <a:r>
              <a:rPr lang="en-US" spc="-50" dirty="0" smtClean="0">
                <a:solidFill>
                  <a:schemeClr val="tx1"/>
                </a:solidFill>
                <a:ea typeface="Garamond" charset="0"/>
                <a:cs typeface="Garamond" charset="0"/>
              </a:rPr>
              <a:t>ACTOR</a:t>
            </a:r>
          </a:p>
          <a:p>
            <a:pPr algn="ctr" defTabSz="914099" fontAlgn="base">
              <a:spcBef>
                <a:spcPct val="0"/>
              </a:spcBef>
              <a:spcAft>
                <a:spcPct val="0"/>
              </a:spcAft>
            </a:pPr>
            <a:r>
              <a:rPr lang="en-US" spc="-50" dirty="0">
                <a:solidFill>
                  <a:schemeClr val="tx1"/>
                </a:solidFill>
                <a:latin typeface="Segoe UI" pitchFamily="34" charset="0"/>
                <a:ea typeface="Segoe UI" pitchFamily="34" charset="0"/>
                <a:cs typeface="Segoe UI" pitchFamily="34" charset="0"/>
              </a:rPr>
              <a:t>FILM </a:t>
            </a:r>
            <a:r>
              <a:rPr lang="en-US" spc="-50" dirty="0" smtClean="0">
                <a:solidFill>
                  <a:schemeClr val="tx1"/>
                </a:solidFill>
                <a:latin typeface="Segoe UI" pitchFamily="34" charset="0"/>
                <a:ea typeface="Segoe UI" pitchFamily="34" charset="0"/>
                <a:cs typeface="Segoe UI" pitchFamily="34" charset="0"/>
              </a:rPr>
              <a:t>PRODUCER</a:t>
            </a:r>
            <a:endParaRPr lang="en-US" spc="-50" dirty="0">
              <a:solidFill>
                <a:schemeClr val="tx1"/>
              </a:solidFill>
              <a:latin typeface="Segoe UI" pitchFamily="34" charset="0"/>
              <a:ea typeface="Segoe UI" pitchFamily="34" charset="0"/>
              <a:cs typeface="Segoe UI" pitchFamily="34" charset="0"/>
            </a:endParaRPr>
          </a:p>
        </p:txBody>
      </p:sp>
      <p:cxnSp>
        <p:nvCxnSpPr>
          <p:cNvPr id="18" name="Straight Arrow Connector 17"/>
          <p:cNvCxnSpPr>
            <a:stCxn id="16" idx="2"/>
            <a:endCxn id="21" idx="0"/>
          </p:cNvCxnSpPr>
          <p:nvPr/>
        </p:nvCxnSpPr>
        <p:spPr>
          <a:xfrm>
            <a:off x="6069088" y="1807218"/>
            <a:ext cx="0" cy="55517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1" name="Rounded Rectangle 20"/>
          <p:cNvSpPr/>
          <p:nvPr/>
        </p:nvSpPr>
        <p:spPr bwMode="auto">
          <a:xfrm>
            <a:off x="5591654" y="2362394"/>
            <a:ext cx="95486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23" name="Rounded Rectangle 22"/>
          <p:cNvSpPr/>
          <p:nvPr/>
        </p:nvSpPr>
        <p:spPr bwMode="auto">
          <a:xfrm>
            <a:off x="4481208" y="3528419"/>
            <a:ext cx="1427641" cy="543709"/>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24" name="Rounded Rectangle 23"/>
          <p:cNvSpPr/>
          <p:nvPr/>
        </p:nvSpPr>
        <p:spPr bwMode="auto">
          <a:xfrm>
            <a:off x="3627924" y="2343252"/>
            <a:ext cx="1241502" cy="484370"/>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25" name="Straight Arrow Connector 24"/>
          <p:cNvCxnSpPr>
            <a:stCxn id="41" idx="0"/>
            <a:endCxn id="21" idx="2"/>
          </p:cNvCxnSpPr>
          <p:nvPr/>
        </p:nvCxnSpPr>
        <p:spPr>
          <a:xfrm flipH="1" flipV="1">
            <a:off x="6069088" y="2818036"/>
            <a:ext cx="1009731" cy="7103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21" idx="3"/>
            <a:endCxn id="13" idx="1"/>
          </p:cNvCxnSpPr>
          <p:nvPr/>
        </p:nvCxnSpPr>
        <p:spPr>
          <a:xfrm flipV="1">
            <a:off x="6546522" y="2585437"/>
            <a:ext cx="853688" cy="4778"/>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4926380" y="3037009"/>
            <a:ext cx="594009"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Director</a:t>
            </a:r>
          </a:p>
        </p:txBody>
      </p:sp>
      <p:sp>
        <p:nvSpPr>
          <p:cNvPr id="35" name="TextBox 34"/>
          <p:cNvSpPr txBox="1"/>
          <p:nvPr/>
        </p:nvSpPr>
        <p:spPr>
          <a:xfrm>
            <a:off x="6687829" y="2259865"/>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37" name="TextBox 36"/>
          <p:cNvSpPr txBox="1"/>
          <p:nvPr/>
        </p:nvSpPr>
        <p:spPr>
          <a:xfrm>
            <a:off x="6153865" y="1958889"/>
            <a:ext cx="598320"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Actor</a:t>
            </a:r>
          </a:p>
        </p:txBody>
      </p:sp>
      <p:sp>
        <p:nvSpPr>
          <p:cNvPr id="39" name="TextBox 38"/>
          <p:cNvSpPr txBox="1"/>
          <p:nvPr/>
        </p:nvSpPr>
        <p:spPr>
          <a:xfrm>
            <a:off x="4996764" y="2271262"/>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41" name="Rounded Rectangle 40"/>
          <p:cNvSpPr/>
          <p:nvPr/>
        </p:nvSpPr>
        <p:spPr bwMode="auto">
          <a:xfrm>
            <a:off x="6408736" y="3528419"/>
            <a:ext cx="1340166" cy="543709"/>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cxnSp>
        <p:nvCxnSpPr>
          <p:cNvPr id="42" name="Straight Arrow Connector 41"/>
          <p:cNvCxnSpPr>
            <a:stCxn id="23" idx="0"/>
            <a:endCxn id="21" idx="2"/>
          </p:cNvCxnSpPr>
          <p:nvPr/>
        </p:nvCxnSpPr>
        <p:spPr>
          <a:xfrm flipV="1">
            <a:off x="5195029" y="2818036"/>
            <a:ext cx="874059" cy="710383"/>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890878" y="3037009"/>
            <a:ext cx="663964"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Producer</a:t>
            </a:r>
          </a:p>
        </p:txBody>
      </p:sp>
      <p:sp>
        <p:nvSpPr>
          <p:cNvPr id="109" name="Rounded Rectangle 108"/>
          <p:cNvSpPr/>
          <p:nvPr/>
        </p:nvSpPr>
        <p:spPr bwMode="auto">
          <a:xfrm>
            <a:off x="726165" y="995083"/>
            <a:ext cx="1704391" cy="473337"/>
          </a:xfrm>
          <a:prstGeom prst="roundRect">
            <a:avLst/>
          </a:prstGeom>
          <a:solidFill>
            <a:schemeClr val="accent5">
              <a:lumMod val="20000"/>
              <a:lumOff val="80000"/>
            </a:schemeClr>
          </a:solidFill>
          <a:ln w="25400">
            <a:solidFill>
              <a:schemeClr val="accent5">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Entity</a:t>
            </a:r>
          </a:p>
        </p:txBody>
      </p:sp>
      <p:cxnSp>
        <p:nvCxnSpPr>
          <p:cNvPr id="110" name="Straight Arrow Connector 109"/>
          <p:cNvCxnSpPr>
            <a:stCxn id="109" idx="3"/>
          </p:cNvCxnSpPr>
          <p:nvPr/>
        </p:nvCxnSpPr>
        <p:spPr>
          <a:xfrm flipV="1">
            <a:off x="2430556" y="1222674"/>
            <a:ext cx="2923386" cy="9078"/>
          </a:xfrm>
          <a:prstGeom prst="straightConnector1">
            <a:avLst/>
          </a:prstGeom>
          <a:ln w="73025">
            <a:solidFill>
              <a:schemeClr val="accent5">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6" name="Rounded Rectangle 115"/>
          <p:cNvSpPr/>
          <p:nvPr/>
        </p:nvSpPr>
        <p:spPr bwMode="auto">
          <a:xfrm>
            <a:off x="726165" y="2908062"/>
            <a:ext cx="1704391" cy="473337"/>
          </a:xfrm>
          <a:prstGeom prst="roundRect">
            <a:avLst/>
          </a:prstGeom>
          <a:solidFill>
            <a:schemeClr val="accent3">
              <a:lumMod val="20000"/>
              <a:lumOff val="80000"/>
            </a:schemeClr>
          </a:solidFill>
          <a:ln w="25400">
            <a:solidFill>
              <a:schemeClr val="accent5">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Relationship</a:t>
            </a:r>
          </a:p>
        </p:txBody>
      </p:sp>
      <p:cxnSp>
        <p:nvCxnSpPr>
          <p:cNvPr id="117" name="Straight Arrow Connector 116"/>
          <p:cNvCxnSpPr>
            <a:stCxn id="116" idx="3"/>
            <a:endCxn id="33" idx="1"/>
          </p:cNvCxnSpPr>
          <p:nvPr/>
        </p:nvCxnSpPr>
        <p:spPr>
          <a:xfrm>
            <a:off x="2430556" y="3144731"/>
            <a:ext cx="2495824" cy="0"/>
          </a:xfrm>
          <a:prstGeom prst="straightConnector1">
            <a:avLst/>
          </a:prstGeom>
          <a:ln w="73025">
            <a:solidFill>
              <a:srgbClr val="EE8200">
                <a:alpha val="47000"/>
              </a:srgbClr>
            </a:solidFill>
            <a:tailEnd type="triangle"/>
          </a:ln>
        </p:spPr>
        <p:style>
          <a:lnRef idx="1">
            <a:schemeClr val="accent1"/>
          </a:lnRef>
          <a:fillRef idx="0">
            <a:schemeClr val="accent1"/>
          </a:fillRef>
          <a:effectRef idx="0">
            <a:schemeClr val="accent1"/>
          </a:effectRef>
          <a:fontRef idx="minor">
            <a:schemeClr val="tx1"/>
          </a:fontRef>
        </p:style>
      </p:cxnSp>
      <p:sp>
        <p:nvSpPr>
          <p:cNvPr id="121" name="Rounded Rectangle 120"/>
          <p:cNvSpPr/>
          <p:nvPr/>
        </p:nvSpPr>
        <p:spPr bwMode="auto">
          <a:xfrm>
            <a:off x="726165" y="3722097"/>
            <a:ext cx="1704391" cy="427539"/>
          </a:xfrm>
          <a:prstGeom prst="roundRect">
            <a:avLst/>
          </a:prstGeom>
          <a:solidFill>
            <a:schemeClr val="bg1">
              <a:lumMod val="65000"/>
            </a:schemeClr>
          </a:solidFill>
          <a:ln w="25400">
            <a:solidFill>
              <a:schemeClr val="accent5">
                <a:lumMod val="40000"/>
                <a:lumOff val="6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Entity Type</a:t>
            </a:r>
          </a:p>
        </p:txBody>
      </p:sp>
      <p:cxnSp>
        <p:nvCxnSpPr>
          <p:cNvPr id="122" name="Straight Arrow Connector 121"/>
          <p:cNvCxnSpPr>
            <a:stCxn id="121" idx="3"/>
          </p:cNvCxnSpPr>
          <p:nvPr/>
        </p:nvCxnSpPr>
        <p:spPr>
          <a:xfrm>
            <a:off x="2430556" y="3935867"/>
            <a:ext cx="2050652" cy="48"/>
          </a:xfrm>
          <a:prstGeom prst="straightConnector1">
            <a:avLst/>
          </a:prstGeom>
          <a:ln w="73025">
            <a:solidFill>
              <a:srgbClr val="929292">
                <a:alpha val="57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Rounded Rectangle 60"/>
          <p:cNvSpPr/>
          <p:nvPr/>
        </p:nvSpPr>
        <p:spPr bwMode="auto">
          <a:xfrm>
            <a:off x="7567751" y="1205723"/>
            <a:ext cx="95486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cxnSp>
        <p:nvCxnSpPr>
          <p:cNvPr id="62" name="Straight Arrow Connector 61"/>
          <p:cNvCxnSpPr>
            <a:stCxn id="16" idx="3"/>
            <a:endCxn id="61" idx="1"/>
          </p:cNvCxnSpPr>
          <p:nvPr/>
        </p:nvCxnSpPr>
        <p:spPr>
          <a:xfrm flipV="1">
            <a:off x="6784233" y="1433544"/>
            <a:ext cx="783518" cy="1"/>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847746" y="967305"/>
            <a:ext cx="750228" cy="43088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Executive Producer</a:t>
            </a:r>
          </a:p>
        </p:txBody>
      </p:sp>
    </p:spTree>
    <p:extLst>
      <p:ext uri="{BB962C8B-B14F-4D97-AF65-F5344CB8AC3E}">
        <p14:creationId xmlns:p14="http://schemas.microsoft.com/office/powerpoint/2010/main" val="39276226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a:t>
            </a:r>
            <a:r>
              <a:rPr lang="en-US" sz="4000" dirty="0" smtClean="0"/>
              <a:t>Study, Hand-crafted Preview Tables</a:t>
            </a:r>
            <a:endParaRPr lang="en-US" sz="4000" dirty="0"/>
          </a:p>
        </p:txBody>
      </p:sp>
      <p:sp>
        <p:nvSpPr>
          <p:cNvPr id="3" name="Text Placeholder 2"/>
          <p:cNvSpPr>
            <a:spLocks noGrp="1"/>
          </p:cNvSpPr>
          <p:nvPr>
            <p:ph type="body" sz="quarter" idx="10"/>
          </p:nvPr>
        </p:nvSpPr>
        <p:spPr>
          <a:xfrm>
            <a:off x="185704" y="1085849"/>
            <a:ext cx="3520086" cy="3182410"/>
          </a:xfrm>
          <a:ln>
            <a:noFill/>
          </a:ln>
        </p:spPr>
        <p:txBody>
          <a:bodyPr/>
          <a:lstStyle/>
          <a:p>
            <a:pPr lvl="2">
              <a:buFont typeface="Courier New" charset="0"/>
              <a:buChar char="o"/>
            </a:pPr>
            <a:r>
              <a:rPr lang="en-US" sz="2000" dirty="0"/>
              <a:t>Domains: </a:t>
            </a:r>
            <a:r>
              <a:rPr lang="en-US" sz="2000" dirty="0" smtClean="0"/>
              <a:t/>
            </a:r>
            <a:br>
              <a:rPr lang="en-US" sz="2000" dirty="0" smtClean="0"/>
            </a:br>
            <a:r>
              <a:rPr lang="en-US" sz="2000" dirty="0" smtClean="0"/>
              <a:t>	</a:t>
            </a:r>
            <a:r>
              <a:rPr lang="en-US" sz="1800" dirty="0" smtClean="0"/>
              <a:t>film</a:t>
            </a:r>
            <a:br>
              <a:rPr lang="en-US" sz="1800" dirty="0" smtClean="0"/>
            </a:br>
            <a:r>
              <a:rPr lang="en-US" sz="1800" dirty="0" smtClean="0"/>
              <a:t>	books</a:t>
            </a:r>
            <a:br>
              <a:rPr lang="en-US" sz="1800" dirty="0" smtClean="0"/>
            </a:br>
            <a:r>
              <a:rPr lang="en-US" sz="1800" dirty="0" smtClean="0"/>
              <a:t>	music</a:t>
            </a:r>
            <a:br>
              <a:rPr lang="en-US" sz="1800" dirty="0" smtClean="0"/>
            </a:br>
            <a:r>
              <a:rPr lang="en-US" sz="1800" dirty="0" smtClean="0"/>
              <a:t>	TV</a:t>
            </a:r>
            <a:br>
              <a:rPr lang="en-US" sz="1800" dirty="0" smtClean="0"/>
            </a:br>
            <a:r>
              <a:rPr lang="en-US" sz="1800" dirty="0" smtClean="0"/>
              <a:t>	people</a:t>
            </a:r>
          </a:p>
          <a:p>
            <a:pPr lvl="2">
              <a:buFont typeface="Courier New" charset="0"/>
              <a:buChar char="o"/>
            </a:pPr>
            <a:r>
              <a:rPr lang="en-US" sz="2000" dirty="0" smtClean="0"/>
              <a:t>Hand-crafted preview tables </a:t>
            </a:r>
          </a:p>
          <a:p>
            <a:pPr lvl="2">
              <a:buFont typeface="Courier New" charset="0"/>
              <a:buChar char="o"/>
            </a:pPr>
            <a:r>
              <a:rPr lang="en-US" sz="2000" dirty="0" smtClean="0"/>
              <a:t>10 PhD students in Database research group</a:t>
            </a:r>
          </a:p>
          <a:p>
            <a:pPr lvl="2">
              <a:buFont typeface="Courier New" charset="0"/>
              <a:buChar char="o"/>
            </a:pPr>
            <a:r>
              <a:rPr lang="en-US" sz="2000" dirty="0"/>
              <a:t>I</a:t>
            </a:r>
            <a:r>
              <a:rPr lang="en-US" sz="2000" dirty="0" smtClean="0"/>
              <a:t>ndividually </a:t>
            </a:r>
            <a:r>
              <a:rPr lang="en-US" sz="2000" dirty="0"/>
              <a:t>and </a:t>
            </a:r>
            <a:r>
              <a:rPr lang="en-US" sz="2000" dirty="0" smtClean="0"/>
              <a:t>as </a:t>
            </a:r>
            <a:r>
              <a:rPr lang="en-US" sz="2000" dirty="0"/>
              <a:t>a </a:t>
            </a:r>
            <a:r>
              <a:rPr lang="en-US" sz="2000" dirty="0" smtClean="0"/>
              <a:t>group</a:t>
            </a:r>
            <a:endParaRPr lang="en-US" sz="2000" dirty="0"/>
          </a:p>
          <a:p>
            <a:pPr lvl="2">
              <a:buFont typeface="Courier New" charset="0"/>
              <a:buChar char="o"/>
            </a:pPr>
            <a:r>
              <a:rPr lang="en-US" sz="2000" dirty="0" smtClean="0"/>
              <a:t>$20 gift card</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20</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5790" y="1085849"/>
            <a:ext cx="5308840" cy="2954523"/>
          </a:xfrm>
          <a:prstGeom prst="rect">
            <a:avLst/>
          </a:prstGeom>
          <a:ln>
            <a:solidFill>
              <a:srgbClr val="0070C0"/>
            </a:solidFill>
          </a:ln>
        </p:spPr>
      </p:pic>
    </p:spTree>
    <p:extLst>
      <p:ext uri="{BB962C8B-B14F-4D97-AF65-F5344CB8AC3E}">
        <p14:creationId xmlns:p14="http://schemas.microsoft.com/office/powerpoint/2010/main" val="16609301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a:t>
            </a:r>
            <a:r>
              <a:rPr lang="en-US" sz="4000" dirty="0" smtClean="0"/>
              <a:t>Study, Approaches Compared</a:t>
            </a:r>
            <a:endParaRPr lang="en-US" sz="4000" dirty="0"/>
          </a:p>
        </p:txBody>
      </p:sp>
      <p:sp>
        <p:nvSpPr>
          <p:cNvPr id="3" name="Text Placeholder 2"/>
          <p:cNvSpPr>
            <a:spLocks noGrp="1"/>
          </p:cNvSpPr>
          <p:nvPr>
            <p:ph type="body" sz="quarter" idx="10"/>
          </p:nvPr>
        </p:nvSpPr>
        <p:spPr>
          <a:xfrm>
            <a:off x="208857" y="958259"/>
            <a:ext cx="3236092" cy="3812931"/>
          </a:xfrm>
          <a:ln>
            <a:noFill/>
          </a:ln>
        </p:spPr>
        <p:txBody>
          <a:bodyPr/>
          <a:lstStyle/>
          <a:p>
            <a:pPr lvl="2">
              <a:buFont typeface="Courier New" charset="0"/>
              <a:buChar char="o"/>
            </a:pPr>
            <a:r>
              <a:rPr lang="en-US" sz="1600" dirty="0"/>
              <a:t>Domains: </a:t>
            </a:r>
            <a:r>
              <a:rPr lang="en-US" sz="1600" dirty="0" smtClean="0"/>
              <a:t/>
            </a:r>
            <a:br>
              <a:rPr lang="en-US" sz="1600" dirty="0" smtClean="0"/>
            </a:br>
            <a:r>
              <a:rPr lang="en-US" sz="1600" dirty="0" smtClean="0"/>
              <a:t>film</a:t>
            </a:r>
            <a:r>
              <a:rPr lang="en-US" sz="1600" dirty="0"/>
              <a:t>, books, music, TV, </a:t>
            </a:r>
            <a:r>
              <a:rPr lang="en-US" sz="1600" dirty="0" smtClean="0"/>
              <a:t>people</a:t>
            </a:r>
          </a:p>
          <a:p>
            <a:pPr lvl="2">
              <a:buFont typeface="Courier New" charset="0"/>
              <a:buChar char="o"/>
            </a:pPr>
            <a:r>
              <a:rPr lang="en-US" sz="1600" dirty="0" smtClean="0"/>
              <a:t>Approaches:</a:t>
            </a:r>
          </a:p>
          <a:p>
            <a:pPr lvl="3">
              <a:buFont typeface="Courier New" charset="0"/>
              <a:buChar char="o"/>
            </a:pPr>
            <a:r>
              <a:rPr lang="en-US" sz="1400" dirty="0" smtClean="0"/>
              <a:t>Schema graph </a:t>
            </a:r>
          </a:p>
          <a:p>
            <a:pPr lvl="3">
              <a:buFont typeface="Courier New" charset="0"/>
              <a:buChar char="o"/>
            </a:pPr>
            <a:r>
              <a:rPr lang="en-US" sz="1400" dirty="0" smtClean="0"/>
              <a:t>Concise preview</a:t>
            </a:r>
          </a:p>
          <a:p>
            <a:pPr lvl="3">
              <a:buFont typeface="Courier New" charset="0"/>
              <a:buChar char="o"/>
            </a:pPr>
            <a:r>
              <a:rPr lang="en-US" sz="1400" dirty="0" smtClean="0"/>
              <a:t>Tight preview</a:t>
            </a:r>
          </a:p>
          <a:p>
            <a:pPr lvl="3">
              <a:buFont typeface="Courier New" charset="0"/>
              <a:buChar char="o"/>
            </a:pPr>
            <a:r>
              <a:rPr lang="en-US" sz="1400" dirty="0" smtClean="0"/>
              <a:t>Diverse preview</a:t>
            </a:r>
          </a:p>
          <a:p>
            <a:pPr lvl="3">
              <a:buFont typeface="Courier New" charset="0"/>
              <a:buChar char="o"/>
            </a:pPr>
            <a:r>
              <a:rPr lang="en-US" sz="1400" dirty="0" smtClean="0"/>
              <a:t>Freebase ground truth</a:t>
            </a:r>
          </a:p>
          <a:p>
            <a:pPr lvl="3">
              <a:buFont typeface="Courier New" charset="0"/>
              <a:buChar char="o"/>
            </a:pPr>
            <a:r>
              <a:rPr lang="en-US" sz="1400" dirty="0" smtClean="0">
                <a:latin typeface="Garamond" charset="0"/>
                <a:ea typeface="Garamond" charset="0"/>
                <a:cs typeface="Garamond" charset="0"/>
              </a:rPr>
              <a:t>YPS09</a:t>
            </a:r>
          </a:p>
          <a:p>
            <a:pPr lvl="3">
              <a:buFont typeface="Courier New" charset="0"/>
              <a:buChar char="o"/>
            </a:pPr>
            <a:r>
              <a:rPr lang="en-US" sz="1400" dirty="0" smtClean="0"/>
              <a:t>Hand-crafted preview tables </a:t>
            </a:r>
          </a:p>
          <a:p>
            <a:pPr lvl="2">
              <a:buFont typeface="Courier New" charset="0"/>
              <a:buChar char="o"/>
            </a:pPr>
            <a:r>
              <a:rPr lang="en-US" sz="1600" dirty="0" smtClean="0"/>
              <a:t>4 </a:t>
            </a:r>
            <a:r>
              <a:rPr lang="en-US" sz="1600" dirty="0"/>
              <a:t>existence </a:t>
            </a:r>
            <a:r>
              <a:rPr lang="en-US" sz="1600" dirty="0" smtClean="0"/>
              <a:t>questions</a:t>
            </a:r>
          </a:p>
          <a:p>
            <a:pPr lvl="2">
              <a:buFont typeface="Courier New" charset="0"/>
              <a:buChar char="o"/>
            </a:pPr>
            <a:r>
              <a:rPr lang="en-US" sz="1600" dirty="0" smtClean="0"/>
              <a:t>4 experience questions</a:t>
            </a:r>
          </a:p>
          <a:p>
            <a:pPr lvl="2">
              <a:buFont typeface="Courier New" charset="0"/>
              <a:buChar char="o"/>
            </a:pPr>
            <a:r>
              <a:rPr lang="en-US" sz="1600" dirty="0"/>
              <a:t>84 Master’s and PhD students in database area</a:t>
            </a:r>
          </a:p>
          <a:p>
            <a:pPr lvl="2">
              <a:buFont typeface="Courier New" charset="0"/>
              <a:buChar char="o"/>
            </a:pPr>
            <a:r>
              <a:rPr lang="en-US" sz="1600" dirty="0" smtClean="0"/>
              <a:t>$15 gift </a:t>
            </a:r>
            <a:r>
              <a:rPr lang="en-US" sz="1600" dirty="0"/>
              <a:t>card </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21</a:t>
            </a:fld>
            <a:endParaRPr lang="en-US"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56362" y="894464"/>
            <a:ext cx="4657061" cy="2604277"/>
          </a:xfrm>
          <a:prstGeom prst="rect">
            <a:avLst/>
          </a:prstGeom>
          <a:ln>
            <a:solidFill>
              <a:srgbClr val="0070C0"/>
            </a:solidFill>
          </a:ln>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56362" y="3731552"/>
            <a:ext cx="4657061" cy="975843"/>
          </a:xfrm>
          <a:prstGeom prst="rect">
            <a:avLst/>
          </a:prstGeom>
          <a:ln>
            <a:solidFill>
              <a:srgbClr val="0070C0"/>
            </a:solidFill>
          </a:ln>
        </p:spPr>
      </p:pic>
    </p:spTree>
    <p:extLst>
      <p:ext uri="{BB962C8B-B14F-4D97-AF65-F5344CB8AC3E}">
        <p14:creationId xmlns:p14="http://schemas.microsoft.com/office/powerpoint/2010/main" val="5438381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User Study: Existence Test Questions</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22</a:t>
            </a:fld>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59582832"/>
              </p:ext>
            </p:extLst>
          </p:nvPr>
        </p:nvGraphicFramePr>
        <p:xfrm>
          <a:off x="231492" y="888258"/>
          <a:ext cx="8521882" cy="3545768"/>
        </p:xfrm>
        <a:graphic>
          <a:graphicData uri="http://schemas.openxmlformats.org/drawingml/2006/table">
            <a:tbl>
              <a:tblPr firstRow="1" bandRow="1">
                <a:tableStyleId>{5A111915-BE36-4E01-A7E5-04B1672EAD32}</a:tableStyleId>
              </a:tblPr>
              <a:tblGrid>
                <a:gridCol w="955863"/>
                <a:gridCol w="919237"/>
                <a:gridCol w="1231333"/>
                <a:gridCol w="1314430"/>
                <a:gridCol w="1301285"/>
                <a:gridCol w="1406439"/>
                <a:gridCol w="1393295"/>
              </a:tblGrid>
              <a:tr h="292462">
                <a:tc>
                  <a:txBody>
                    <a:bodyPr/>
                    <a:lstStyle/>
                    <a:p>
                      <a:pPr algn="ct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400" dirty="0" smtClean="0">
                          <a:solidFill>
                            <a:schemeClr val="tx1"/>
                          </a:solidFill>
                          <a:latin typeface="Garamond" charset="0"/>
                          <a:ea typeface="Garamond" charset="0"/>
                          <a:cs typeface="Garamond" charset="0"/>
                        </a:rPr>
                        <a:t>Tight</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Diverse</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Freebase</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Experts</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YPS09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400" dirty="0" smtClean="0">
                          <a:solidFill>
                            <a:schemeClr val="tx1"/>
                          </a:solidFill>
                          <a:latin typeface="Garamond" charset="0"/>
                          <a:ea typeface="Garamond" charset="0"/>
                          <a:cs typeface="Garamond" charset="0"/>
                        </a:rPr>
                        <a:t>Schema Graph</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Concise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nb-NO" sz="1400" kern="1200" dirty="0" smtClean="0">
                          <a:solidFill>
                            <a:schemeClr val="tx1"/>
                          </a:solidFill>
                          <a:latin typeface="Garamond" charset="0"/>
                          <a:ea typeface="Garamond" charset="0"/>
                          <a:cs typeface="Garamond" charset="0"/>
                        </a:rPr>
                        <a:t>z=1.59 </a:t>
                      </a:r>
                    </a:p>
                    <a:p>
                      <a:pPr algn="ctr"/>
                      <a:r>
                        <a:rPr lang="nb-NO" sz="1400" kern="1200" dirty="0" smtClean="0">
                          <a:solidFill>
                            <a:schemeClr val="tx1"/>
                          </a:solidFill>
                          <a:latin typeface="Garamond" charset="0"/>
                          <a:ea typeface="Garamond" charset="0"/>
                          <a:cs typeface="Garamond" charset="0"/>
                        </a:rPr>
                        <a:t>p=0.0559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hr-HR" sz="1400" kern="1200" dirty="0" smtClean="0">
                          <a:solidFill>
                            <a:schemeClr val="tx1"/>
                          </a:solidFill>
                          <a:latin typeface="Garamond" charset="0"/>
                          <a:ea typeface="Garamond" charset="0"/>
                          <a:cs typeface="Garamond" charset="0"/>
                        </a:rPr>
                        <a:t>z=−2.28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p=0.0113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cs-CZ" sz="1400" kern="1200" dirty="0" smtClean="0">
                          <a:solidFill>
                            <a:schemeClr val="tx1"/>
                          </a:solidFill>
                          <a:latin typeface="Garamond" charset="0"/>
                          <a:ea typeface="Garamond" charset="0"/>
                          <a:cs typeface="Garamond" charset="0"/>
                        </a:rPr>
                        <a:t>z=0.49 </a:t>
                      </a:r>
                      <a:br>
                        <a:rPr lang="cs-CZ" sz="1400" kern="1200" dirty="0" smtClean="0">
                          <a:solidFill>
                            <a:schemeClr val="tx1"/>
                          </a:solidFill>
                          <a:latin typeface="Garamond" charset="0"/>
                          <a:ea typeface="Garamond" charset="0"/>
                          <a:cs typeface="Garamond" charset="0"/>
                        </a:rPr>
                      </a:br>
                      <a:r>
                        <a:rPr lang="cs-CZ" sz="1400" kern="1200" dirty="0" smtClean="0">
                          <a:solidFill>
                            <a:schemeClr val="tx1"/>
                          </a:solidFill>
                          <a:latin typeface="Garamond" charset="0"/>
                          <a:ea typeface="Garamond" charset="0"/>
                          <a:cs typeface="Garamond" charset="0"/>
                        </a:rPr>
                        <a:t>p=0.3121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z=−0.13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p=0.4483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z=0.36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p=0.3594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z=−0.43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p=0.3336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186">
                <a:tc>
                  <a:txBody>
                    <a:bodyPr/>
                    <a:lstStyle/>
                    <a:p>
                      <a:pPr algn="ctr"/>
                      <a:r>
                        <a:rPr lang="en-US" sz="1400" b="1" dirty="0" smtClean="0">
                          <a:solidFill>
                            <a:schemeClr val="tx1"/>
                          </a:solidFill>
                          <a:latin typeface="Garamond" charset="0"/>
                          <a:ea typeface="Garamond" charset="0"/>
                          <a:cs typeface="Garamond" charset="0"/>
                        </a:rPr>
                        <a:t>Tight</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hr-HR" sz="1400" kern="1200" dirty="0" smtClean="0">
                          <a:solidFill>
                            <a:schemeClr val="tx1"/>
                          </a:solidFill>
                          <a:latin typeface="Garamond" charset="0"/>
                          <a:ea typeface="Garamond" charset="0"/>
                          <a:cs typeface="Garamond" charset="0"/>
                        </a:rPr>
                        <a:t>z=−3.48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p=0.0003</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sk-SK" sz="1400" kern="1200" dirty="0" smtClean="0">
                          <a:solidFill>
                            <a:schemeClr val="tx1"/>
                          </a:solidFill>
                          <a:latin typeface="Garamond" charset="0"/>
                          <a:ea typeface="Garamond" charset="0"/>
                          <a:cs typeface="Garamond" charset="0"/>
                        </a:rPr>
                        <a:t>z=−1.12</a:t>
                      </a:r>
                      <a:r>
                        <a:rPr lang="sk-SK" sz="1400" kern="1200" baseline="0" dirty="0" smtClean="0">
                          <a:solidFill>
                            <a:schemeClr val="tx1"/>
                          </a:solidFill>
                          <a:latin typeface="Garamond" charset="0"/>
                          <a:ea typeface="Garamond" charset="0"/>
                          <a:cs typeface="Garamond" charset="0"/>
                        </a:rPr>
                        <a:t> </a:t>
                      </a:r>
                      <a:br>
                        <a:rPr lang="sk-SK" sz="1400" kern="1200" baseline="0" dirty="0" smtClean="0">
                          <a:solidFill>
                            <a:schemeClr val="tx1"/>
                          </a:solidFill>
                          <a:latin typeface="Garamond" charset="0"/>
                          <a:ea typeface="Garamond" charset="0"/>
                          <a:cs typeface="Garamond" charset="0"/>
                        </a:rPr>
                      </a:br>
                      <a:r>
                        <a:rPr lang="sk-SK" sz="1400" kern="1200" dirty="0" smtClean="0">
                          <a:solidFill>
                            <a:schemeClr val="tx1"/>
                          </a:solidFill>
                          <a:latin typeface="Garamond" charset="0"/>
                          <a:ea typeface="Garamond" charset="0"/>
                          <a:cs typeface="Garamond" charset="0"/>
                        </a:rPr>
                        <a:t>p=0.1314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z=−1.69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p=0.0455</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z=−1.282 </a:t>
                      </a:r>
                    </a:p>
                    <a:p>
                      <a:pPr algn="ctr"/>
                      <a:r>
                        <a:rPr lang="is-IS" sz="1400" kern="1200" dirty="0" smtClean="0">
                          <a:solidFill>
                            <a:schemeClr val="tx1"/>
                          </a:solidFill>
                          <a:latin typeface="Garamond" charset="0"/>
                          <a:ea typeface="Garamond" charset="0"/>
                          <a:cs typeface="Garamond" charset="0"/>
                        </a:rPr>
                        <a:t>p=0.0999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z=−1.93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p=0.0268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Diverse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s-IS" sz="1400" kern="1200" dirty="0" smtClean="0">
                          <a:solidFill>
                            <a:schemeClr val="tx1"/>
                          </a:solidFill>
                          <a:latin typeface="Garamond" charset="0"/>
                          <a:ea typeface="Garamond" charset="0"/>
                          <a:cs typeface="Garamond" charset="0"/>
                        </a:rPr>
                        <a:t>z=2.57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p=0.0051</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hr-HR" sz="1400" kern="1200" dirty="0" smtClean="0">
                          <a:solidFill>
                            <a:schemeClr val="tx1"/>
                          </a:solidFill>
                          <a:latin typeface="Garamond" charset="0"/>
                          <a:ea typeface="Garamond" charset="0"/>
                          <a:cs typeface="Garamond" charset="0"/>
                        </a:rPr>
                        <a:t>z=2.10 </a:t>
                      </a:r>
                      <a:br>
                        <a:rPr lang="hr-HR" sz="1400" kern="1200" dirty="0" smtClean="0">
                          <a:solidFill>
                            <a:schemeClr val="tx1"/>
                          </a:solidFill>
                          <a:latin typeface="Garamond" charset="0"/>
                          <a:ea typeface="Garamond" charset="0"/>
                          <a:cs typeface="Garamond" charset="0"/>
                        </a:rPr>
                      </a:br>
                      <a:r>
                        <a:rPr lang="hr-HR" sz="1400" kern="1200" dirty="0" smtClean="0">
                          <a:solidFill>
                            <a:schemeClr val="tx1"/>
                          </a:solidFill>
                          <a:latin typeface="Garamond" charset="0"/>
                          <a:ea typeface="Garamond" charset="0"/>
                          <a:cs typeface="Garamond" charset="0"/>
                        </a:rPr>
                        <a:t>p=0.0179</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is-IS" sz="1400" kern="1200" dirty="0" smtClean="0">
                          <a:solidFill>
                            <a:schemeClr val="tx1"/>
                          </a:solidFill>
                          <a:latin typeface="Garamond" charset="0"/>
                          <a:ea typeface="Garamond" charset="0"/>
                          <a:cs typeface="Garamond" charset="0"/>
                        </a:rPr>
                        <a:t>z=2.60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p=0.0047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nb-NO" sz="1400" kern="1200" dirty="0" smtClean="0">
                          <a:solidFill>
                            <a:schemeClr val="tx1"/>
                          </a:solidFill>
                          <a:latin typeface="Garamond" charset="0"/>
                          <a:ea typeface="Garamond" charset="0"/>
                          <a:cs typeface="Garamond" charset="0"/>
                        </a:rPr>
                        <a:t>z=1.70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p=0.0446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r>
              <a:tr h="497186">
                <a:tc>
                  <a:txBody>
                    <a:bodyPr/>
                    <a:lstStyle/>
                    <a:p>
                      <a:pPr algn="ctr"/>
                      <a:r>
                        <a:rPr lang="en-US" sz="1400" b="1" dirty="0" smtClean="0">
                          <a:solidFill>
                            <a:schemeClr val="tx1"/>
                          </a:solidFill>
                          <a:latin typeface="Garamond" charset="0"/>
                          <a:ea typeface="Garamond" charset="0"/>
                          <a:cs typeface="Garamond" charset="0"/>
                        </a:rPr>
                        <a:t>Freebase</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is-IS" sz="1400" kern="1200" dirty="0" smtClean="0">
                          <a:solidFill>
                            <a:schemeClr val="tx1"/>
                          </a:solidFill>
                          <a:latin typeface="Garamond" charset="0"/>
                          <a:ea typeface="Garamond" charset="0"/>
                          <a:cs typeface="Garamond" charset="0"/>
                        </a:rPr>
                        <a:t>z=−0.61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p=0.2709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z=−0.15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p=0.4404</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nb-NO" sz="1400" kern="1200" dirty="0" smtClean="0">
                          <a:solidFill>
                            <a:schemeClr val="tx1"/>
                          </a:solidFill>
                          <a:latin typeface="Garamond" charset="0"/>
                          <a:ea typeface="Garamond" charset="0"/>
                          <a:cs typeface="Garamond" charset="0"/>
                        </a:rPr>
                        <a:t>z=−0.87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p=0.1922</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97186">
                <a:tc>
                  <a:txBody>
                    <a:bodyPr/>
                    <a:lstStyle/>
                    <a:p>
                      <a:pPr algn="ctr"/>
                      <a:r>
                        <a:rPr lang="en-US" sz="1400" b="1" dirty="0" smtClean="0">
                          <a:solidFill>
                            <a:schemeClr val="tx1"/>
                          </a:solidFill>
                          <a:latin typeface="Garamond" charset="0"/>
                          <a:ea typeface="Garamond" charset="0"/>
                          <a:cs typeface="Garamond" charset="0"/>
                        </a:rPr>
                        <a:t>Experts</a:t>
                      </a:r>
                      <a:endParaRPr lang="en-US" sz="1400" b="1"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cs-CZ" sz="1400" kern="1200" dirty="0" smtClean="0">
                          <a:solidFill>
                            <a:schemeClr val="tx1"/>
                          </a:solidFill>
                          <a:latin typeface="Garamond" charset="0"/>
                          <a:ea typeface="Garamond" charset="0"/>
                          <a:cs typeface="Garamond" charset="0"/>
                        </a:rPr>
                        <a:t>z=0.49 </a:t>
                      </a:r>
                      <a:br>
                        <a:rPr lang="cs-CZ" sz="1400" kern="1200" dirty="0" smtClean="0">
                          <a:solidFill>
                            <a:schemeClr val="tx1"/>
                          </a:solidFill>
                          <a:latin typeface="Garamond" charset="0"/>
                          <a:ea typeface="Garamond" charset="0"/>
                          <a:cs typeface="Garamond" charset="0"/>
                        </a:rPr>
                      </a:br>
                      <a:r>
                        <a:rPr lang="cs-CZ" sz="1400" kern="1200" dirty="0" smtClean="0">
                          <a:solidFill>
                            <a:schemeClr val="tx1"/>
                          </a:solidFill>
                          <a:latin typeface="Garamond" charset="0"/>
                          <a:ea typeface="Garamond" charset="0"/>
                          <a:cs typeface="Garamond" charset="0"/>
                        </a:rPr>
                        <a:t>p=0.3121</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nb-NO" sz="1400" kern="1200" dirty="0" smtClean="0">
                          <a:solidFill>
                            <a:schemeClr val="tx1"/>
                          </a:solidFill>
                          <a:latin typeface="Garamond" charset="0"/>
                          <a:ea typeface="Garamond" charset="0"/>
                          <a:cs typeface="Garamond" charset="0"/>
                        </a:rPr>
                        <a:t>z=−0.29 </a:t>
                      </a:r>
                      <a:br>
                        <a:rPr lang="nb-NO" sz="1400" kern="1200" dirty="0" smtClean="0">
                          <a:solidFill>
                            <a:schemeClr val="tx1"/>
                          </a:solidFill>
                          <a:latin typeface="Garamond" charset="0"/>
                          <a:ea typeface="Garamond" charset="0"/>
                          <a:cs typeface="Garamond" charset="0"/>
                        </a:rPr>
                      </a:br>
                      <a:r>
                        <a:rPr lang="nb-NO" sz="1400" kern="1200" dirty="0" smtClean="0">
                          <a:solidFill>
                            <a:schemeClr val="tx1"/>
                          </a:solidFill>
                          <a:latin typeface="Garamond" charset="0"/>
                          <a:ea typeface="Garamond" charset="0"/>
                          <a:cs typeface="Garamond" charset="0"/>
                        </a:rPr>
                        <a:t>p=0.3859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50168">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b="1"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s-IS" sz="1400" kern="1200" dirty="0" smtClean="0">
                          <a:solidFill>
                            <a:schemeClr val="tx1"/>
                          </a:solidFill>
                          <a:latin typeface="Garamond" charset="0"/>
                          <a:ea typeface="Garamond" charset="0"/>
                          <a:cs typeface="Garamond" charset="0"/>
                        </a:rPr>
                        <a:t>z=−0.77 </a:t>
                      </a:r>
                      <a:br>
                        <a:rPr lang="is-IS" sz="1400" kern="1200" dirty="0" smtClean="0">
                          <a:solidFill>
                            <a:schemeClr val="tx1"/>
                          </a:solidFill>
                          <a:latin typeface="Garamond" charset="0"/>
                          <a:ea typeface="Garamond" charset="0"/>
                          <a:cs typeface="Garamond" charset="0"/>
                        </a:rPr>
                      </a:br>
                      <a:r>
                        <a:rPr lang="is-IS" sz="1400" kern="1200" dirty="0" smtClean="0">
                          <a:solidFill>
                            <a:schemeClr val="tx1"/>
                          </a:solidFill>
                          <a:latin typeface="Garamond" charset="0"/>
                          <a:ea typeface="Garamond" charset="0"/>
                          <a:cs typeface="Garamond" charset="0"/>
                        </a:rPr>
                        <a:t>p=0.2206 </a:t>
                      </a:r>
                      <a:endParaRPr lang="en-US" sz="1400" dirty="0">
                        <a:solidFill>
                          <a:schemeClr val="tx1"/>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7" name="Rectangle 6"/>
          <p:cNvSpPr/>
          <p:nvPr/>
        </p:nvSpPr>
        <p:spPr>
          <a:xfrm>
            <a:off x="1148315" y="4544516"/>
            <a:ext cx="6983376" cy="646331"/>
          </a:xfrm>
          <a:prstGeom prst="rect">
            <a:avLst/>
          </a:prstGeom>
        </p:spPr>
        <p:txBody>
          <a:bodyPr wrap="square">
            <a:spAutoFit/>
          </a:bodyPr>
          <a:lstStyle/>
          <a:p>
            <a:r>
              <a:rPr lang="en-US" sz="1800" b="1" dirty="0">
                <a:latin typeface="Garamond" charset="0"/>
                <a:ea typeface="Garamond" charset="0"/>
                <a:cs typeface="Garamond" charset="0"/>
              </a:rPr>
              <a:t>Pairwise comparisons of </a:t>
            </a:r>
            <a:r>
              <a:rPr lang="en-US" sz="1800" b="1" dirty="0" smtClean="0">
                <a:latin typeface="Garamond" charset="0"/>
                <a:ea typeface="Garamond" charset="0"/>
                <a:cs typeface="Garamond" charset="0"/>
              </a:rPr>
              <a:t>conversion </a:t>
            </a:r>
            <a:r>
              <a:rPr lang="en-US" sz="1800" b="1" dirty="0">
                <a:latin typeface="Garamond" charset="0"/>
                <a:ea typeface="Garamond" charset="0"/>
                <a:cs typeface="Garamond" charset="0"/>
              </a:rPr>
              <a:t>rates, domain=“music</a:t>
            </a:r>
            <a:r>
              <a:rPr lang="en-US" sz="1800" b="1" dirty="0" smtClean="0">
                <a:latin typeface="Garamond" charset="0"/>
                <a:ea typeface="Garamond" charset="0"/>
                <a:cs typeface="Garamond" charset="0"/>
              </a:rPr>
              <a:t>”,</a:t>
            </a:r>
            <a:r>
              <a:rPr lang="el-GR" sz="1800" dirty="0"/>
              <a:t> α=0.1 </a:t>
            </a:r>
          </a:p>
          <a:p>
            <a:r>
              <a:rPr lang="en-US" sz="1800" b="1" dirty="0" smtClean="0">
                <a:latin typeface="Garamond" charset="0"/>
                <a:ea typeface="Garamond" charset="0"/>
                <a:cs typeface="Garamond" charset="0"/>
              </a:rPr>
              <a:t> </a:t>
            </a:r>
            <a:endParaRPr lang="en-US" sz="1800" b="1" dirty="0">
              <a:latin typeface="Garamond" charset="0"/>
              <a:ea typeface="Garamond" charset="0"/>
              <a:cs typeface="Garamond" charset="0"/>
            </a:endParaRPr>
          </a:p>
        </p:txBody>
      </p:sp>
    </p:spTree>
    <p:extLst>
      <p:ext uri="{BB962C8B-B14F-4D97-AF65-F5344CB8AC3E}">
        <p14:creationId xmlns:p14="http://schemas.microsoft.com/office/powerpoint/2010/main" val="180931241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User Study: Existence Test Questions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23</a:t>
            </a:fld>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1304" y="845784"/>
            <a:ext cx="4430748" cy="3729839"/>
          </a:xfrm>
          <a:prstGeom prst="rect">
            <a:avLst/>
          </a:prstGeom>
        </p:spPr>
      </p:pic>
      <p:sp>
        <p:nvSpPr>
          <p:cNvPr id="6" name="Rectangle 5"/>
          <p:cNvSpPr/>
          <p:nvPr/>
        </p:nvSpPr>
        <p:spPr>
          <a:xfrm>
            <a:off x="2133600" y="4534654"/>
            <a:ext cx="4991366" cy="369332"/>
          </a:xfrm>
          <a:prstGeom prst="rect">
            <a:avLst/>
          </a:prstGeom>
        </p:spPr>
        <p:txBody>
          <a:bodyPr wrap="none">
            <a:spAutoFit/>
          </a:bodyPr>
          <a:lstStyle/>
          <a:p>
            <a:r>
              <a:rPr lang="en-US" sz="1800" b="1" dirty="0">
                <a:latin typeface="Garamond" charset="0"/>
                <a:ea typeface="Garamond" charset="0"/>
                <a:cs typeface="Garamond" charset="0"/>
              </a:rPr>
              <a:t>Time taken on existence tests, domain=“music” </a:t>
            </a:r>
          </a:p>
        </p:txBody>
      </p:sp>
    </p:spTree>
    <p:extLst>
      <p:ext uri="{BB962C8B-B14F-4D97-AF65-F5344CB8AC3E}">
        <p14:creationId xmlns:p14="http://schemas.microsoft.com/office/powerpoint/2010/main" val="23322838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smtClean="0"/>
              <a:t>User Study: User </a:t>
            </a:r>
            <a:r>
              <a:rPr lang="en-US" sz="4000" dirty="0"/>
              <a:t>Experience Questions</a:t>
            </a:r>
          </a:p>
        </p:txBody>
      </p:sp>
      <p:sp>
        <p:nvSpPr>
          <p:cNvPr id="4" name="Slide Number Placeholder 3"/>
          <p:cNvSpPr>
            <a:spLocks noGrp="1"/>
          </p:cNvSpPr>
          <p:nvPr>
            <p:ph type="sldNum" sz="quarter" idx="11"/>
          </p:nvPr>
        </p:nvSpPr>
        <p:spPr/>
        <p:txBody>
          <a:bodyPr/>
          <a:lstStyle/>
          <a:p>
            <a:fld id="{30DB7900-D72E-4025-AF90-97BD6DF59E7D}" type="slidenum">
              <a:rPr lang="en-US" smtClean="0"/>
              <a:pPr/>
              <a:t>24</a:t>
            </a:fld>
            <a:endParaRPr lang="en-US"/>
          </a:p>
        </p:txBody>
      </p:sp>
      <p:graphicFrame>
        <p:nvGraphicFramePr>
          <p:cNvPr id="8" name="Table 7"/>
          <p:cNvGraphicFramePr>
            <a:graphicFrameLocks noGrp="1"/>
          </p:cNvGraphicFramePr>
          <p:nvPr>
            <p:extLst>
              <p:ext uri="{D42A27DB-BD31-4B8C-83A1-F6EECF244321}">
                <p14:modId xmlns:p14="http://schemas.microsoft.com/office/powerpoint/2010/main" val="2097528996"/>
              </p:ext>
            </p:extLst>
          </p:nvPr>
        </p:nvGraphicFramePr>
        <p:xfrm>
          <a:off x="281650" y="836246"/>
          <a:ext cx="8643985" cy="3686492"/>
        </p:xfrm>
        <a:graphic>
          <a:graphicData uri="http://schemas.openxmlformats.org/drawingml/2006/table">
            <a:tbl>
              <a:tblPr firstRow="1" bandRow="1">
                <a:tableStyleId>{5A111915-BE36-4E01-A7E5-04B1672EAD32}</a:tableStyleId>
              </a:tblPr>
              <a:tblGrid>
                <a:gridCol w="2525527"/>
                <a:gridCol w="974768"/>
                <a:gridCol w="835516"/>
                <a:gridCol w="923530"/>
                <a:gridCol w="736979"/>
                <a:gridCol w="982639"/>
                <a:gridCol w="866019"/>
                <a:gridCol w="799007"/>
              </a:tblGrid>
              <a:tr h="507362">
                <a:tc>
                  <a:txBody>
                    <a:bodyPr/>
                    <a:lstStyle/>
                    <a:p>
                      <a:pPr algn="ctr"/>
                      <a:r>
                        <a:rPr lang="en-US" sz="2400" b="1" dirty="0" smtClean="0">
                          <a:solidFill>
                            <a:schemeClr val="accent5"/>
                          </a:solidFill>
                          <a:latin typeface="Garamond" charset="0"/>
                          <a:ea typeface="Garamond" charset="0"/>
                          <a:cs typeface="Garamond" charset="0"/>
                        </a:rPr>
                        <a:t>Questions</a:t>
                      </a:r>
                      <a:endParaRPr lang="en-US" sz="2400" b="1" dirty="0">
                        <a:solidFill>
                          <a:schemeClr val="accent5"/>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gridSpan="7">
                  <a:txBody>
                    <a:bodyPr/>
                    <a:lstStyle/>
                    <a:p>
                      <a:pPr algn="ctr"/>
                      <a:endParaRPr lang="en-US" sz="2000" dirty="0" smtClean="0">
                        <a:solidFill>
                          <a:schemeClr val="accent5">
                            <a:lumMod val="75000"/>
                          </a:schemeClr>
                        </a:solidFill>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smtClean="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hMerge="1">
                  <a:txBody>
                    <a:bodyPr/>
                    <a:lstStyle/>
                    <a:p>
                      <a:endParaRPr lang="en-US" sz="11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570747">
                <a:tc>
                  <a:txBody>
                    <a:bodyPr/>
                    <a:lstStyle/>
                    <a:p>
                      <a:pPr algn="l"/>
                      <a:r>
                        <a:rPr lang="en-US" sz="1400" kern="1200" dirty="0" smtClean="0">
                          <a:solidFill>
                            <a:schemeClr val="tx1"/>
                          </a:solidFill>
                          <a:effectLst/>
                          <a:latin typeface="Garamond" charset="0"/>
                          <a:ea typeface="Garamond" charset="0"/>
                          <a:cs typeface="Garamond" charset="0"/>
                        </a:rPr>
                        <a:t>How easy was it to read the schema summary? </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5761">
                <a:tc>
                  <a:txBody>
                    <a:bodyPr/>
                    <a:lstStyle/>
                    <a:p>
                      <a:pPr algn="l"/>
                      <a:r>
                        <a:rPr lang="en-US" sz="1400" kern="1200" dirty="0" smtClean="0">
                          <a:solidFill>
                            <a:schemeClr val="tx1"/>
                          </a:solidFill>
                          <a:effectLst/>
                          <a:latin typeface="Garamond" charset="0"/>
                          <a:ea typeface="Garamond" charset="0"/>
                          <a:cs typeface="Garamond" charset="0"/>
                        </a:rPr>
                        <a:t>How much understanding of the data can you gain from it? </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96861">
                <a:tc>
                  <a:txBody>
                    <a:bodyPr/>
                    <a:lstStyle/>
                    <a:p>
                      <a:pPr algn="l"/>
                      <a:r>
                        <a:rPr lang="en-US" sz="1400" kern="1200" dirty="0" smtClean="0">
                          <a:solidFill>
                            <a:schemeClr val="tx1"/>
                          </a:solidFill>
                          <a:effectLst/>
                          <a:latin typeface="Garamond" charset="0"/>
                          <a:ea typeface="Garamond" charset="0"/>
                          <a:cs typeface="Garamond" charset="0"/>
                        </a:rPr>
                        <a:t>How helpful was it in assisting you to understand the data? </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805761">
                <a:tc>
                  <a:txBody>
                    <a:bodyPr/>
                    <a:lstStyle/>
                    <a:p>
                      <a:pPr algn="l"/>
                      <a:r>
                        <a:rPr lang="en-US" sz="1400" kern="1200" dirty="0" smtClean="0">
                          <a:solidFill>
                            <a:schemeClr val="tx1"/>
                          </a:solidFill>
                          <a:effectLst/>
                          <a:latin typeface="Garamond" charset="0"/>
                          <a:ea typeface="Garamond" charset="0"/>
                          <a:cs typeface="Garamond" charset="0"/>
                        </a:rPr>
                        <a:t>Is it missing important information? </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alpha val="71000"/>
                      </a:schemeClr>
                    </a:solidFill>
                  </a:tcPr>
                </a:tc>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Garamond" charset="0"/>
                          <a:ea typeface="Garamond" charset="0"/>
                          <a:cs typeface="Garamond" charset="0"/>
                        </a:rPr>
                        <a:t>YPS09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Concise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Experts</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Graph</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Tight</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Freebase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400" kern="1200" dirty="0" smtClean="0">
                          <a:solidFill>
                            <a:schemeClr val="tx1"/>
                          </a:solidFill>
                          <a:latin typeface="Garamond" charset="0"/>
                          <a:ea typeface="Garamond" charset="0"/>
                          <a:cs typeface="Garamond" charset="0"/>
                        </a:rPr>
                        <a:t>Diverse</a:t>
                      </a:r>
                      <a:endParaRPr lang="en-US" sz="1400" dirty="0">
                        <a:latin typeface="Garamond" charset="0"/>
                        <a:ea typeface="Garamond" charset="0"/>
                        <a:cs typeface="Garamond"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3" name="Right Arrow 2"/>
          <p:cNvSpPr/>
          <p:nvPr/>
        </p:nvSpPr>
        <p:spPr bwMode="auto">
          <a:xfrm>
            <a:off x="4911635" y="1036763"/>
            <a:ext cx="2042160" cy="176536"/>
          </a:xfrm>
          <a:prstGeom prst="rightArrow">
            <a:avLst/>
          </a:prstGeom>
          <a:solidFill>
            <a:schemeClr val="accent5">
              <a:alpha val="81000"/>
            </a:schemeClr>
          </a:solidFill>
          <a:ln w="19050">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chemeClr val="tx1"/>
              </a:solidFill>
              <a:latin typeface="Segoe UI" pitchFamily="34" charset="0"/>
              <a:ea typeface="Segoe UI" pitchFamily="34" charset="0"/>
              <a:cs typeface="Segoe UI" pitchFamily="34" charset="0"/>
            </a:endParaRPr>
          </a:p>
        </p:txBody>
      </p:sp>
      <p:sp>
        <p:nvSpPr>
          <p:cNvPr id="5" name="TextBox 4"/>
          <p:cNvSpPr txBox="1"/>
          <p:nvPr/>
        </p:nvSpPr>
        <p:spPr>
          <a:xfrm>
            <a:off x="2909455" y="894844"/>
            <a:ext cx="2002180" cy="369332"/>
          </a:xfrm>
          <a:prstGeom prst="rect">
            <a:avLst/>
          </a:prstGeom>
          <a:noFill/>
        </p:spPr>
        <p:txBody>
          <a:bodyPr wrap="square" lIns="0" tIns="0" rIns="0" bIns="0" rtlCol="0">
            <a:spAutoFit/>
          </a:bodyPr>
          <a:lstStyle/>
          <a:p>
            <a:r>
              <a:rPr lang="en-US" sz="2400" b="1" dirty="0">
                <a:solidFill>
                  <a:srgbClr val="0070C0"/>
                </a:solidFill>
                <a:latin typeface="Garamond" charset="0"/>
                <a:ea typeface="Garamond" charset="0"/>
                <a:cs typeface="Garamond" charset="0"/>
              </a:rPr>
              <a:t>m</a:t>
            </a:r>
            <a:r>
              <a:rPr lang="en-US" sz="2400" b="1" dirty="0" smtClean="0">
                <a:solidFill>
                  <a:srgbClr val="0070C0"/>
                </a:solidFill>
                <a:latin typeface="Garamond" charset="0"/>
                <a:ea typeface="Garamond" charset="0"/>
                <a:cs typeface="Garamond" charset="0"/>
              </a:rPr>
              <a:t>ost favorable</a:t>
            </a:r>
          </a:p>
        </p:txBody>
      </p:sp>
      <p:sp>
        <p:nvSpPr>
          <p:cNvPr id="9" name="TextBox 8"/>
          <p:cNvSpPr txBox="1"/>
          <p:nvPr/>
        </p:nvSpPr>
        <p:spPr>
          <a:xfrm>
            <a:off x="7053745" y="918594"/>
            <a:ext cx="1895640" cy="369332"/>
          </a:xfrm>
          <a:prstGeom prst="rect">
            <a:avLst/>
          </a:prstGeom>
          <a:noFill/>
        </p:spPr>
        <p:txBody>
          <a:bodyPr wrap="square" lIns="0" tIns="0" rIns="0" bIns="0" rtlCol="0">
            <a:spAutoFit/>
          </a:bodyPr>
          <a:lstStyle/>
          <a:p>
            <a:r>
              <a:rPr lang="en-US" sz="2400" b="1" dirty="0" smtClean="0">
                <a:solidFill>
                  <a:srgbClr val="0070C0"/>
                </a:solidFill>
                <a:latin typeface="Garamond" charset="0"/>
                <a:ea typeface="Garamond" charset="0"/>
                <a:cs typeface="Garamond" charset="0"/>
              </a:rPr>
              <a:t>least favorable</a:t>
            </a:r>
          </a:p>
        </p:txBody>
      </p:sp>
      <p:sp>
        <p:nvSpPr>
          <p:cNvPr id="7" name="Rectangle 6"/>
          <p:cNvSpPr/>
          <p:nvPr/>
        </p:nvSpPr>
        <p:spPr>
          <a:xfrm>
            <a:off x="895350" y="4570749"/>
            <a:ext cx="7093023" cy="369332"/>
          </a:xfrm>
          <a:prstGeom prst="rect">
            <a:avLst/>
          </a:prstGeom>
        </p:spPr>
        <p:txBody>
          <a:bodyPr wrap="square">
            <a:spAutoFit/>
          </a:bodyPr>
          <a:lstStyle/>
          <a:p>
            <a:r>
              <a:rPr lang="en-US" sz="1800" b="1" dirty="0">
                <a:latin typeface="Garamond" charset="0"/>
                <a:ea typeface="Garamond" charset="0"/>
                <a:cs typeface="Garamond" charset="0"/>
              </a:rPr>
              <a:t>Systems sorted </a:t>
            </a:r>
            <a:r>
              <a:rPr lang="en-US" sz="1800" b="1" dirty="0" smtClean="0">
                <a:latin typeface="Garamond" charset="0"/>
                <a:ea typeface="Garamond" charset="0"/>
                <a:cs typeface="Garamond" charset="0"/>
              </a:rPr>
              <a:t>by </a:t>
            </a:r>
            <a:r>
              <a:rPr lang="en-US" sz="1800" b="1" dirty="0">
                <a:latin typeface="Garamond" charset="0"/>
                <a:ea typeface="Garamond" charset="0"/>
                <a:cs typeface="Garamond" charset="0"/>
              </a:rPr>
              <a:t>average user experience scores across five domains </a:t>
            </a:r>
          </a:p>
        </p:txBody>
      </p:sp>
    </p:spTree>
    <p:extLst>
      <p:ext uri="{BB962C8B-B14F-4D97-AF65-F5344CB8AC3E}">
        <p14:creationId xmlns:p14="http://schemas.microsoft.com/office/powerpoint/2010/main" val="443425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Acknowledgment</a:t>
            </a:r>
            <a:endParaRPr lang="en-US"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25</a:t>
            </a:fld>
            <a:endParaRPr lang="en-US"/>
          </a:p>
        </p:txBody>
      </p:sp>
      <p:sp>
        <p:nvSpPr>
          <p:cNvPr id="6" name="Rectangle 5"/>
          <p:cNvSpPr/>
          <p:nvPr/>
        </p:nvSpPr>
        <p:spPr>
          <a:xfrm>
            <a:off x="381664" y="2521309"/>
            <a:ext cx="8348869" cy="1631216"/>
          </a:xfrm>
          <a:prstGeom prst="rect">
            <a:avLst/>
          </a:prstGeom>
        </p:spPr>
        <p:txBody>
          <a:bodyPr wrap="square">
            <a:spAutoFit/>
          </a:bodyPr>
          <a:lstStyle/>
          <a:p>
            <a:r>
              <a:rPr lang="en-US" sz="2000" b="1" dirty="0">
                <a:latin typeface="Garamond" panose="02020404030301010803" pitchFamily="18" charset="0"/>
              </a:rPr>
              <a:t>Disclaimer</a:t>
            </a:r>
            <a:r>
              <a:rPr lang="en-US" sz="2000" dirty="0">
                <a:latin typeface="Garamond" panose="02020404030301010803" pitchFamily="18" charset="0"/>
              </a:rPr>
              <a:t>: </a:t>
            </a:r>
            <a:r>
              <a:rPr lang="en-US" sz="2000" dirty="0">
                <a:latin typeface="Garamond" charset="0"/>
                <a:ea typeface="Garamond" charset="0"/>
                <a:cs typeface="Garamond" charset="0"/>
              </a:rPr>
              <a:t>This material is based upon work partially supported by the National Science Foundation Grants 1018865, 1408928 and the National Natural Science Foundation of China Grant 61370019. Any opinions, findings, and conclusions or recommendations expressed in this material are those of the author(s) and do not necessarily reflect the views of the funding agencies.</a:t>
            </a:r>
          </a:p>
        </p:txBody>
      </p:sp>
      <p:pic>
        <p:nvPicPr>
          <p:cNvPr id="8" name="Picture 20" descr="NSFC tr.png">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0501" y="1613381"/>
            <a:ext cx="1240878" cy="92445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1" descr="UTA Logo.pn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51485" y="1836882"/>
            <a:ext cx="1871162" cy="44440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8" descr="NSF.png">
            <a:hlinkClick r:id="rId7"/>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801" y="1573014"/>
            <a:ext cx="1270594" cy="952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16139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fld id="{30DB7900-D72E-4025-AF90-97BD6DF59E7D}" type="slidenum">
              <a:rPr lang="en-US" smtClean="0"/>
              <a:pPr/>
              <a:t>26</a:t>
            </a:fld>
            <a:endParaRPr lang="en-US"/>
          </a:p>
        </p:txBody>
      </p:sp>
      <p:sp>
        <p:nvSpPr>
          <p:cNvPr id="9" name="Text Placeholder 2"/>
          <p:cNvSpPr>
            <a:spLocks noGrp="1"/>
          </p:cNvSpPr>
          <p:nvPr>
            <p:ph type="body" sz="quarter" idx="10"/>
          </p:nvPr>
        </p:nvSpPr>
        <p:spPr>
          <a:xfrm>
            <a:off x="389436" y="909141"/>
            <a:ext cx="8659560" cy="1563505"/>
          </a:xfrm>
          <a:ln>
            <a:noFill/>
          </a:ln>
        </p:spPr>
        <p:txBody>
          <a:bodyPr/>
          <a:lstStyle/>
          <a:p>
            <a:endParaRPr lang="en-US" sz="2000" dirty="0" smtClean="0"/>
          </a:p>
          <a:p>
            <a:r>
              <a:rPr lang="en-US" sz="2800" dirty="0" smtClean="0">
                <a:solidFill>
                  <a:schemeClr val="tx1"/>
                </a:solidFill>
              </a:rPr>
              <a:t>Generating Preview Tables for Entity Graphs</a:t>
            </a:r>
          </a:p>
          <a:p>
            <a:r>
              <a:rPr lang="en-US" sz="1600" dirty="0" smtClean="0">
                <a:solidFill>
                  <a:schemeClr val="tx1"/>
                </a:solidFill>
              </a:rPr>
              <a:t>Ning Yan, Sona Hasani, </a:t>
            </a:r>
            <a:r>
              <a:rPr lang="en-US" sz="1600" dirty="0" err="1" smtClean="0">
                <a:solidFill>
                  <a:schemeClr val="tx1"/>
                </a:solidFill>
              </a:rPr>
              <a:t>Abolfazl</a:t>
            </a:r>
            <a:r>
              <a:rPr lang="en-US" sz="1600" dirty="0" smtClean="0">
                <a:solidFill>
                  <a:schemeClr val="tx1"/>
                </a:solidFill>
              </a:rPr>
              <a:t> </a:t>
            </a:r>
            <a:r>
              <a:rPr lang="en-US" sz="1600" dirty="0" err="1" smtClean="0">
                <a:solidFill>
                  <a:schemeClr val="tx1"/>
                </a:solidFill>
              </a:rPr>
              <a:t>Asudeh</a:t>
            </a:r>
            <a:r>
              <a:rPr lang="en-US" sz="1600" dirty="0" smtClean="0">
                <a:solidFill>
                  <a:schemeClr val="tx1"/>
                </a:solidFill>
              </a:rPr>
              <a:t>, </a:t>
            </a:r>
            <a:r>
              <a:rPr lang="en-US" sz="1600" dirty="0" err="1" smtClean="0">
                <a:solidFill>
                  <a:schemeClr val="tx1"/>
                </a:solidFill>
              </a:rPr>
              <a:t>Chengkai</a:t>
            </a:r>
            <a:r>
              <a:rPr lang="en-US" sz="1600" dirty="0" smtClean="0">
                <a:solidFill>
                  <a:schemeClr val="tx1"/>
                </a:solidFill>
              </a:rPr>
              <a:t> Li</a:t>
            </a:r>
          </a:p>
          <a:p>
            <a:endParaRPr lang="en-US" sz="1600" dirty="0">
              <a:solidFill>
                <a:schemeClr val="tx1"/>
              </a:solidFill>
            </a:endParaRPr>
          </a:p>
          <a:p>
            <a:endParaRPr lang="en-US" sz="1600" dirty="0">
              <a:solidFill>
                <a:schemeClr val="tx1"/>
              </a:solidFill>
            </a:endParaRPr>
          </a:p>
        </p:txBody>
      </p:sp>
      <p:sp>
        <p:nvSpPr>
          <p:cNvPr id="10" name="Title 1"/>
          <p:cNvSpPr>
            <a:spLocks noGrp="1"/>
          </p:cNvSpPr>
          <p:nvPr>
            <p:ph type="title"/>
          </p:nvPr>
        </p:nvSpPr>
        <p:spPr>
          <a:xfrm>
            <a:off x="389436" y="171450"/>
            <a:ext cx="8363938" cy="664797"/>
          </a:xfrm>
        </p:spPr>
        <p:txBody>
          <a:bodyPr/>
          <a:lstStyle/>
          <a:p>
            <a:r>
              <a:rPr lang="en-US" dirty="0" smtClean="0">
                <a:solidFill>
                  <a:srgbClr val="0064B1"/>
                </a:solidFill>
                <a:latin typeface="Garamond" panose="02020404030301010803" pitchFamily="18" charset="0"/>
              </a:rPr>
              <a:t>Thank You!  Questions?</a:t>
            </a:r>
            <a:endParaRPr lang="en-US" dirty="0">
              <a:solidFill>
                <a:srgbClr val="0064B1"/>
              </a:solidFill>
              <a:latin typeface="Garamond" panose="02020404030301010803" pitchFamily="18" charset="0"/>
            </a:endParaRPr>
          </a:p>
        </p:txBody>
      </p:sp>
    </p:spTree>
    <p:extLst>
      <p:ext uri="{BB962C8B-B14F-4D97-AF65-F5344CB8AC3E}">
        <p14:creationId xmlns:p14="http://schemas.microsoft.com/office/powerpoint/2010/main" val="14428752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2" descr="http://euclid-project.eu/sites/default/files/images/cloud1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1603" y="1686115"/>
            <a:ext cx="3991771" cy="263124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89436" y="171450"/>
            <a:ext cx="8363938" cy="553998"/>
          </a:xfrm>
        </p:spPr>
        <p:txBody>
          <a:bodyPr/>
          <a:lstStyle/>
          <a:p>
            <a:r>
              <a:rPr lang="en-US" sz="4000" dirty="0" smtClean="0"/>
              <a:t>Ultra-heterogeneous Entity Graphs</a:t>
            </a:r>
            <a:endParaRPr lang="en-US" sz="4000" dirty="0"/>
          </a:p>
        </p:txBody>
      </p:sp>
      <p:sp>
        <p:nvSpPr>
          <p:cNvPr id="3" name="Text Placeholder 2"/>
          <p:cNvSpPr>
            <a:spLocks noGrp="1"/>
          </p:cNvSpPr>
          <p:nvPr>
            <p:ph type="body" sz="quarter" idx="10"/>
          </p:nvPr>
        </p:nvSpPr>
        <p:spPr>
          <a:xfrm>
            <a:off x="431317" y="928200"/>
            <a:ext cx="7713658" cy="757915"/>
          </a:xfrm>
        </p:spPr>
        <p:txBody>
          <a:bodyPr/>
          <a:lstStyle/>
          <a:p>
            <a:r>
              <a:rPr lang="en-US" sz="2400" dirty="0" smtClean="0">
                <a:solidFill>
                  <a:schemeClr val="tx1"/>
                </a:solidFill>
              </a:rPr>
              <a:t>Large and complex graphs capturing millions of entities and billions of relationships between entities.</a:t>
            </a:r>
            <a:endParaRPr lang="en-US" sz="2400" dirty="0">
              <a:solidFill>
                <a:schemeClr val="tx1"/>
              </a:solidFill>
            </a:endParaRPr>
          </a:p>
          <a:p>
            <a:endParaRPr lang="en-US" sz="2400" dirty="0">
              <a:solidFill>
                <a:schemeClr val="tx1"/>
              </a:solidFill>
            </a:endParaRPr>
          </a:p>
          <a:p>
            <a:endParaRPr lang="en-US" sz="2400" dirty="0" smtClean="0">
              <a:solidFill>
                <a:schemeClr val="tx1"/>
              </a:solidFill>
            </a:endParaRPr>
          </a:p>
        </p:txBody>
      </p:sp>
      <p:sp>
        <p:nvSpPr>
          <p:cNvPr id="5" name="TextBox 4"/>
          <p:cNvSpPr txBox="1"/>
          <p:nvPr/>
        </p:nvSpPr>
        <p:spPr>
          <a:xfrm>
            <a:off x="389436" y="1849835"/>
            <a:ext cx="4425352" cy="3447098"/>
          </a:xfrm>
          <a:prstGeom prst="rect">
            <a:avLst/>
          </a:prstGeom>
          <a:noFill/>
        </p:spPr>
        <p:txBody>
          <a:bodyPr wrap="square" lIns="0" tIns="0" rIns="0" bIns="0" rtlCol="0">
            <a:spAutoFit/>
          </a:bodyPr>
          <a:lstStyle/>
          <a:p>
            <a:r>
              <a:rPr lang="en-US" sz="2000" dirty="0" smtClean="0">
                <a:solidFill>
                  <a:srgbClr val="EE8200"/>
                </a:solidFill>
                <a:latin typeface="Garamond" charset="0"/>
                <a:ea typeface="Garamond" charset="0"/>
                <a:cs typeface="Garamond" charset="0"/>
              </a:rPr>
              <a:t>Applications: </a:t>
            </a:r>
            <a:r>
              <a:rPr lang="en-US" sz="2000" dirty="0" smtClean="0">
                <a:latin typeface="Garamond" charset="0"/>
                <a:ea typeface="Garamond" charset="0"/>
                <a:cs typeface="Garamond" charset="0"/>
              </a:rPr>
              <a:t>search, recommendation systems, business intelligence, health informatics, fact checking</a:t>
            </a:r>
          </a:p>
          <a:p>
            <a:endParaRPr lang="en-US" sz="2000" dirty="0" smtClean="0">
              <a:solidFill>
                <a:srgbClr val="EE8200"/>
              </a:solidFill>
              <a:latin typeface="Garamond" charset="0"/>
              <a:ea typeface="Garamond" charset="0"/>
              <a:cs typeface="Garamond" charset="0"/>
            </a:endParaRPr>
          </a:p>
          <a:p>
            <a:r>
              <a:rPr lang="en-US" sz="2000" dirty="0" smtClean="0">
                <a:solidFill>
                  <a:srgbClr val="EE8200"/>
                </a:solidFill>
                <a:latin typeface="Garamond" charset="0"/>
                <a:ea typeface="Garamond" charset="0"/>
                <a:cs typeface="Garamond" charset="0"/>
              </a:rPr>
              <a:t>Freebase </a:t>
            </a:r>
            <a:r>
              <a:rPr lang="en-US" sz="2000" dirty="0">
                <a:solidFill>
                  <a:srgbClr val="EE8200"/>
                </a:solidFill>
                <a:latin typeface="Garamond" charset="0"/>
                <a:ea typeface="Garamond" charset="0"/>
                <a:cs typeface="Garamond" charset="0"/>
              </a:rPr>
              <a:t>: </a:t>
            </a:r>
            <a:r>
              <a:rPr lang="en-US" sz="2000" dirty="0" smtClean="0">
                <a:latin typeface="Garamond" charset="0"/>
                <a:ea typeface="Garamond" charset="0"/>
                <a:cs typeface="Garamond" charset="0"/>
              </a:rPr>
              <a:t>1.9 </a:t>
            </a:r>
            <a:r>
              <a:rPr lang="en-US" sz="2000" dirty="0">
                <a:latin typeface="Garamond" charset="0"/>
                <a:ea typeface="Garamond" charset="0"/>
                <a:cs typeface="Garamond" charset="0"/>
              </a:rPr>
              <a:t>billion triples</a:t>
            </a:r>
          </a:p>
          <a:p>
            <a:r>
              <a:rPr lang="en-US" sz="2000" dirty="0" err="1">
                <a:solidFill>
                  <a:srgbClr val="EE8200"/>
                </a:solidFill>
                <a:latin typeface="Garamond" charset="0"/>
                <a:ea typeface="Garamond" charset="0"/>
                <a:cs typeface="Garamond" charset="0"/>
              </a:rPr>
              <a:t>DBpedia</a:t>
            </a:r>
            <a:r>
              <a:rPr lang="en-US" sz="2000" dirty="0">
                <a:solidFill>
                  <a:srgbClr val="EE8200"/>
                </a:solidFill>
                <a:latin typeface="Garamond" charset="0"/>
                <a:ea typeface="Garamond" charset="0"/>
                <a:cs typeface="Garamond" charset="0"/>
              </a:rPr>
              <a:t> : </a:t>
            </a:r>
            <a:r>
              <a:rPr lang="en-US" sz="2000" dirty="0" smtClean="0">
                <a:latin typeface="Garamond" charset="0"/>
                <a:ea typeface="Garamond" charset="0"/>
                <a:cs typeface="Garamond" charset="0"/>
              </a:rPr>
              <a:t>3 </a:t>
            </a:r>
            <a:r>
              <a:rPr lang="en-US" sz="2000" dirty="0">
                <a:latin typeface="Garamond" charset="0"/>
                <a:ea typeface="Garamond" charset="0"/>
                <a:cs typeface="Garamond" charset="0"/>
              </a:rPr>
              <a:t>billion triples</a:t>
            </a:r>
          </a:p>
          <a:p>
            <a:r>
              <a:rPr lang="en-US" sz="2000" dirty="0">
                <a:solidFill>
                  <a:srgbClr val="EE8200"/>
                </a:solidFill>
                <a:latin typeface="Garamond" charset="0"/>
                <a:ea typeface="Garamond" charset="0"/>
                <a:cs typeface="Garamond" charset="0"/>
              </a:rPr>
              <a:t>YAGO : </a:t>
            </a:r>
            <a:r>
              <a:rPr lang="en-US" sz="2000" dirty="0" smtClean="0">
                <a:latin typeface="Garamond" charset="0"/>
                <a:ea typeface="Garamond" charset="0"/>
                <a:cs typeface="Garamond" charset="0"/>
              </a:rPr>
              <a:t>120 </a:t>
            </a:r>
            <a:r>
              <a:rPr lang="en-US" sz="2000" dirty="0">
                <a:latin typeface="Garamond" charset="0"/>
                <a:ea typeface="Garamond" charset="0"/>
                <a:cs typeface="Garamond" charset="0"/>
              </a:rPr>
              <a:t>million </a:t>
            </a:r>
            <a:r>
              <a:rPr lang="en-US" sz="2000" dirty="0" smtClean="0">
                <a:latin typeface="Garamond" charset="0"/>
                <a:ea typeface="Garamond" charset="0"/>
                <a:cs typeface="Garamond" charset="0"/>
              </a:rPr>
              <a:t>triples</a:t>
            </a:r>
            <a:endParaRPr lang="en-US" sz="2000" dirty="0">
              <a:latin typeface="Garamond" charset="0"/>
              <a:ea typeface="Garamond" charset="0"/>
              <a:cs typeface="Garamond" charset="0"/>
            </a:endParaRPr>
          </a:p>
          <a:p>
            <a:r>
              <a:rPr lang="en-US" sz="2000" dirty="0">
                <a:solidFill>
                  <a:srgbClr val="EE8200"/>
                </a:solidFill>
                <a:latin typeface="Garamond" charset="0"/>
                <a:ea typeface="Garamond" charset="0"/>
                <a:cs typeface="Garamond" charset="0"/>
              </a:rPr>
              <a:t>Linked Open Data : </a:t>
            </a:r>
            <a:br>
              <a:rPr lang="en-US" sz="2000" dirty="0">
                <a:solidFill>
                  <a:srgbClr val="EE8200"/>
                </a:solidFill>
                <a:latin typeface="Garamond" charset="0"/>
                <a:ea typeface="Garamond" charset="0"/>
                <a:cs typeface="Garamond" charset="0"/>
              </a:rPr>
            </a:br>
            <a:r>
              <a:rPr lang="en-US" sz="2000" dirty="0">
                <a:latin typeface="Garamond" charset="0"/>
                <a:ea typeface="Garamond" charset="0"/>
                <a:cs typeface="Garamond" charset="0"/>
              </a:rPr>
              <a:t>hundreds of datasets </a:t>
            </a:r>
            <a:br>
              <a:rPr lang="en-US" sz="2000" dirty="0">
                <a:latin typeface="Garamond" charset="0"/>
                <a:ea typeface="Garamond" charset="0"/>
                <a:cs typeface="Garamond" charset="0"/>
              </a:rPr>
            </a:br>
            <a:r>
              <a:rPr lang="en-US" sz="2000" dirty="0">
                <a:latin typeface="Garamond" charset="0"/>
                <a:ea typeface="Garamond" charset="0"/>
                <a:cs typeface="Garamond" charset="0"/>
              </a:rPr>
              <a:t>52 billion RDF triples</a:t>
            </a:r>
          </a:p>
          <a:p>
            <a:endParaRPr lang="en-US" sz="2400" dirty="0" smtClean="0">
              <a:latin typeface="Garamond" charset="0"/>
              <a:ea typeface="Garamond" charset="0"/>
              <a:cs typeface="Garamond" charset="0"/>
            </a:endParaRPr>
          </a:p>
        </p:txBody>
      </p:sp>
      <p:sp>
        <p:nvSpPr>
          <p:cNvPr id="11" name="Slide Number Placeholder 3"/>
          <p:cNvSpPr>
            <a:spLocks noGrp="1"/>
          </p:cNvSpPr>
          <p:nvPr>
            <p:ph type="sldNum" sz="quarter" idx="11"/>
          </p:nvPr>
        </p:nvSpPr>
        <p:spPr>
          <a:xfrm>
            <a:off x="0" y="4871343"/>
            <a:ext cx="2133600" cy="274637"/>
          </a:xfrm>
        </p:spPr>
        <p:txBody>
          <a:bodyPr/>
          <a:lstStyle/>
          <a:p>
            <a:fld id="{30DB7900-D72E-4025-AF90-97BD6DF59E7D}" type="slidenum">
              <a:rPr lang="en-US" smtClean="0"/>
              <a:pPr/>
              <a:t>3</a:t>
            </a:fld>
            <a:endParaRPr lang="en-US"/>
          </a:p>
        </p:txBody>
      </p:sp>
      <p:sp>
        <p:nvSpPr>
          <p:cNvPr id="15" name="Text Placeholder 2"/>
          <p:cNvSpPr txBox="1">
            <a:spLocks/>
          </p:cNvSpPr>
          <p:nvPr/>
        </p:nvSpPr>
        <p:spPr>
          <a:xfrm>
            <a:off x="5555709" y="4472737"/>
            <a:ext cx="1871000" cy="249299"/>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sz="1800" dirty="0" smtClean="0">
                <a:solidFill>
                  <a:schemeClr val="tx1"/>
                </a:solidFill>
              </a:rPr>
              <a:t>http://</a:t>
            </a:r>
            <a:r>
              <a:rPr lang="en-US" sz="1800" dirty="0" err="1" smtClean="0">
                <a:solidFill>
                  <a:schemeClr val="tx1"/>
                </a:solidFill>
              </a:rPr>
              <a:t>linkeddata.org</a:t>
            </a:r>
            <a:r>
              <a:rPr lang="en-US" sz="1800" dirty="0" smtClean="0">
                <a:solidFill>
                  <a:schemeClr val="tx1"/>
                </a:solidFill>
              </a:rPr>
              <a:t>/</a:t>
            </a:r>
            <a:endParaRPr lang="en-US" sz="1800" dirty="0">
              <a:solidFill>
                <a:schemeClr val="tx1"/>
              </a:solidFill>
            </a:endParaRPr>
          </a:p>
        </p:txBody>
      </p:sp>
    </p:spTree>
    <p:extLst>
      <p:ext uri="{BB962C8B-B14F-4D97-AF65-F5344CB8AC3E}">
        <p14:creationId xmlns:p14="http://schemas.microsoft.com/office/powerpoint/2010/main" val="803189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Straight Arrow Connector 24"/>
          <p:cNvCxnSpPr/>
          <p:nvPr/>
        </p:nvCxnSpPr>
        <p:spPr>
          <a:xfrm>
            <a:off x="6581851" y="2205683"/>
            <a:ext cx="666799" cy="0"/>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endCxn id="3" idx="3"/>
          </p:cNvCxnSpPr>
          <p:nvPr/>
        </p:nvCxnSpPr>
        <p:spPr>
          <a:xfrm rot="10800000">
            <a:off x="3176673" y="1565317"/>
            <a:ext cx="1227474" cy="613933"/>
          </a:xfrm>
          <a:prstGeom prst="bentConnector3">
            <a:avLst>
              <a:gd name="adj1" fmla="val 50000"/>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bwMode="auto">
          <a:xfrm rot="2742572">
            <a:off x="4678881" y="1375827"/>
            <a:ext cx="1622734" cy="1606847"/>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endParaRPr lang="en-US" dirty="0">
              <a:solidFill>
                <a:schemeClr val="tx1"/>
              </a:solidFill>
              <a:latin typeface="Garamond" charset="0"/>
              <a:ea typeface="Garamond" charset="0"/>
              <a:cs typeface="Garamond" charset="0"/>
            </a:endParaRPr>
          </a:p>
        </p:txBody>
      </p:sp>
      <p:sp>
        <p:nvSpPr>
          <p:cNvPr id="2" name="Title 1"/>
          <p:cNvSpPr>
            <a:spLocks noGrp="1"/>
          </p:cNvSpPr>
          <p:nvPr>
            <p:ph type="title"/>
          </p:nvPr>
        </p:nvSpPr>
        <p:spPr>
          <a:xfrm>
            <a:off x="389436" y="171450"/>
            <a:ext cx="8363938" cy="553998"/>
          </a:xfrm>
        </p:spPr>
        <p:txBody>
          <a:bodyPr/>
          <a:lstStyle/>
          <a:p>
            <a:r>
              <a:rPr lang="en-US" sz="4000" dirty="0" smtClean="0"/>
              <a:t>Steep Flag-Down Cost</a:t>
            </a:r>
            <a:endParaRPr lang="en-US" sz="40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4</a:t>
            </a:fld>
            <a:endParaRPr lang="en-US"/>
          </a:p>
        </p:txBody>
      </p:sp>
      <p:sp>
        <p:nvSpPr>
          <p:cNvPr id="3" name="Rectangle 2"/>
          <p:cNvSpPr/>
          <p:nvPr/>
        </p:nvSpPr>
        <p:spPr bwMode="auto">
          <a:xfrm>
            <a:off x="232290" y="1108116"/>
            <a:ext cx="2944383" cy="914400"/>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Find a dataset</a:t>
            </a:r>
          </a:p>
        </p:txBody>
      </p:sp>
      <p:sp>
        <p:nvSpPr>
          <p:cNvPr id="6" name="Rectangle 5"/>
          <p:cNvSpPr/>
          <p:nvPr/>
        </p:nvSpPr>
        <p:spPr bwMode="auto">
          <a:xfrm>
            <a:off x="232290" y="2463074"/>
            <a:ext cx="2944383" cy="914400"/>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Put effort and time to </a:t>
            </a:r>
            <a:r>
              <a:rPr lang="en-US" sz="2000" dirty="0" smtClean="0">
                <a:solidFill>
                  <a:schemeClr val="tx1"/>
                </a:solidFill>
                <a:latin typeface="Garamond" charset="0"/>
                <a:ea typeface="Garamond" charset="0"/>
                <a:cs typeface="Garamond" charset="0"/>
              </a:rPr>
              <a:t/>
            </a:r>
            <a:br>
              <a:rPr lang="en-US" sz="2000" dirty="0" smtClean="0">
                <a:solidFill>
                  <a:schemeClr val="tx1"/>
                </a:solidFill>
                <a:latin typeface="Garamond" charset="0"/>
                <a:ea typeface="Garamond" charset="0"/>
                <a:cs typeface="Garamond" charset="0"/>
              </a:rPr>
            </a:br>
            <a:r>
              <a:rPr lang="en-US" sz="2000" dirty="0" smtClean="0">
                <a:solidFill>
                  <a:schemeClr val="tx1"/>
                </a:solidFill>
                <a:latin typeface="Garamond" charset="0"/>
                <a:ea typeface="Garamond" charset="0"/>
                <a:cs typeface="Garamond" charset="0"/>
              </a:rPr>
              <a:t>read </a:t>
            </a:r>
            <a:r>
              <a:rPr lang="en-US" sz="2000" dirty="0">
                <a:solidFill>
                  <a:schemeClr val="tx1"/>
                </a:solidFill>
                <a:latin typeface="Garamond" charset="0"/>
                <a:ea typeface="Garamond" charset="0"/>
                <a:cs typeface="Garamond" charset="0"/>
              </a:rPr>
              <a:t>the documents</a:t>
            </a:r>
          </a:p>
        </p:txBody>
      </p:sp>
      <p:sp>
        <p:nvSpPr>
          <p:cNvPr id="8" name="Rectangle 7"/>
          <p:cNvSpPr/>
          <p:nvPr/>
        </p:nvSpPr>
        <p:spPr bwMode="auto">
          <a:xfrm>
            <a:off x="232291" y="3818031"/>
            <a:ext cx="2944382" cy="1034261"/>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Download a few hundred Gigabytes of data</a:t>
            </a:r>
          </a:p>
        </p:txBody>
      </p:sp>
      <p:sp>
        <p:nvSpPr>
          <p:cNvPr id="10" name="Rectangle 9"/>
          <p:cNvSpPr/>
          <p:nvPr/>
        </p:nvSpPr>
        <p:spPr bwMode="auto">
          <a:xfrm>
            <a:off x="3771912" y="3818030"/>
            <a:ext cx="3436673" cy="1034261"/>
          </a:xfrm>
          <a:prstGeom prst="rect">
            <a:avLst/>
          </a:prstGeom>
          <a:solidFill>
            <a:schemeClr val="accent5">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000" dirty="0">
                <a:solidFill>
                  <a:schemeClr val="tx1"/>
                </a:solidFill>
                <a:latin typeface="Garamond" charset="0"/>
                <a:ea typeface="Garamond" charset="0"/>
                <a:cs typeface="Garamond" charset="0"/>
              </a:rPr>
              <a:t>Learn the </a:t>
            </a:r>
            <a:r>
              <a:rPr lang="en-US" sz="2000" dirty="0" smtClean="0">
                <a:solidFill>
                  <a:schemeClr val="tx1"/>
                </a:solidFill>
                <a:latin typeface="Garamond" charset="0"/>
                <a:ea typeface="Garamond" charset="0"/>
                <a:cs typeface="Garamond" charset="0"/>
              </a:rPr>
              <a:t>dataset’s structure </a:t>
            </a:r>
            <a:r>
              <a:rPr lang="en-US" sz="2000" dirty="0">
                <a:solidFill>
                  <a:schemeClr val="tx1"/>
                </a:solidFill>
                <a:latin typeface="Garamond" charset="0"/>
                <a:ea typeface="Garamond" charset="0"/>
                <a:cs typeface="Garamond" charset="0"/>
              </a:rPr>
              <a:t>and upload </a:t>
            </a:r>
            <a:r>
              <a:rPr lang="en-US" sz="2000" dirty="0" smtClean="0">
                <a:solidFill>
                  <a:schemeClr val="tx1"/>
                </a:solidFill>
                <a:latin typeface="Garamond" charset="0"/>
                <a:ea typeface="Garamond" charset="0"/>
                <a:cs typeface="Garamond" charset="0"/>
              </a:rPr>
              <a:t>it into </a:t>
            </a:r>
            <a:r>
              <a:rPr lang="en-US" sz="2000" dirty="0">
                <a:solidFill>
                  <a:schemeClr val="tx1"/>
                </a:solidFill>
                <a:latin typeface="Garamond" charset="0"/>
                <a:ea typeface="Garamond" charset="0"/>
                <a:cs typeface="Garamond" charset="0"/>
              </a:rPr>
              <a:t>a database</a:t>
            </a:r>
          </a:p>
        </p:txBody>
      </p:sp>
      <p:cxnSp>
        <p:nvCxnSpPr>
          <p:cNvPr id="12" name="Straight Arrow Connector 11"/>
          <p:cNvCxnSpPr>
            <a:stCxn id="3" idx="2"/>
            <a:endCxn id="6" idx="0"/>
          </p:cNvCxnSpPr>
          <p:nvPr/>
        </p:nvCxnSpPr>
        <p:spPr>
          <a:xfrm>
            <a:off x="1704482" y="2022516"/>
            <a:ext cx="0" cy="44055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1704481" y="3377472"/>
            <a:ext cx="1855" cy="44055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8" idx="3"/>
            <a:endCxn id="10" idx="1"/>
          </p:cNvCxnSpPr>
          <p:nvPr/>
        </p:nvCxnSpPr>
        <p:spPr>
          <a:xfrm flipV="1">
            <a:off x="3176673" y="4335161"/>
            <a:ext cx="595239" cy="1"/>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0"/>
          </p:cNvCxnSpPr>
          <p:nvPr/>
        </p:nvCxnSpPr>
        <p:spPr>
          <a:xfrm flipH="1" flipV="1">
            <a:off x="5474525" y="3321062"/>
            <a:ext cx="15724" cy="496968"/>
          </a:xfrm>
          <a:prstGeom prst="straightConnector1">
            <a:avLst/>
          </a:prstGeom>
          <a:ln w="69850">
            <a:solidFill>
              <a:srgbClr val="EE8200"/>
            </a:solidFill>
            <a:tailEnd type="triangle"/>
          </a:ln>
        </p:spPr>
        <p:style>
          <a:lnRef idx="1">
            <a:schemeClr val="accent1"/>
          </a:lnRef>
          <a:fillRef idx="0">
            <a:schemeClr val="accent1"/>
          </a:fillRef>
          <a:effectRef idx="0">
            <a:schemeClr val="accent1"/>
          </a:effectRef>
          <a:fontRef idx="minor">
            <a:schemeClr val="tx1"/>
          </a:fontRef>
        </p:style>
      </p:cxnSp>
      <p:sp>
        <p:nvSpPr>
          <p:cNvPr id="29" name="Smiley Face 28"/>
          <p:cNvSpPr/>
          <p:nvPr/>
        </p:nvSpPr>
        <p:spPr bwMode="auto">
          <a:xfrm>
            <a:off x="3910942" y="1582807"/>
            <a:ext cx="458164" cy="441193"/>
          </a:xfrm>
          <a:prstGeom prst="smileyFace">
            <a:avLst>
              <a:gd name="adj" fmla="val -4653"/>
            </a:avLst>
          </a:prstGeom>
          <a:solidFill>
            <a:schemeClr val="accent5">
              <a:lumMod val="20000"/>
              <a:lumOff val="80000"/>
            </a:schemeClr>
          </a:solidFill>
          <a:ln w="2540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1" name="Smiley Face 30"/>
          <p:cNvSpPr/>
          <p:nvPr/>
        </p:nvSpPr>
        <p:spPr bwMode="auto">
          <a:xfrm>
            <a:off x="6600436" y="1623206"/>
            <a:ext cx="436693" cy="438497"/>
          </a:xfrm>
          <a:prstGeom prst="smileyFace">
            <a:avLst>
              <a:gd name="adj" fmla="val 4653"/>
            </a:avLst>
          </a:prstGeom>
          <a:solidFill>
            <a:schemeClr val="accent5">
              <a:lumMod val="20000"/>
              <a:lumOff val="80000"/>
            </a:schemeClr>
          </a:solidFill>
          <a:ln w="25400">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pic>
        <p:nvPicPr>
          <p:cNvPr id="42" name="Picture 4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3730" y="4257513"/>
            <a:ext cx="467918" cy="467918"/>
          </a:xfrm>
          <a:prstGeom prst="rect">
            <a:avLst/>
          </a:prstGeom>
        </p:spPr>
      </p:pic>
      <p:pic>
        <p:nvPicPr>
          <p:cNvPr id="43" name="Picture 4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9476" y="2717093"/>
            <a:ext cx="442172" cy="442172"/>
          </a:xfrm>
          <a:prstGeom prst="rect">
            <a:avLst/>
          </a:prstGeom>
        </p:spPr>
      </p:pic>
      <p:pic>
        <p:nvPicPr>
          <p:cNvPr id="45" name="Picture 44"/>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3303" y="1377941"/>
            <a:ext cx="448345" cy="448345"/>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63066" y="4356335"/>
            <a:ext cx="369096" cy="369096"/>
          </a:xfrm>
          <a:prstGeom prst="rect">
            <a:avLst/>
          </a:prstGeom>
        </p:spPr>
      </p:pic>
      <p:sp>
        <p:nvSpPr>
          <p:cNvPr id="53" name="TextBox 52"/>
          <p:cNvSpPr txBox="1"/>
          <p:nvPr/>
        </p:nvSpPr>
        <p:spPr>
          <a:xfrm>
            <a:off x="4867138" y="1517815"/>
            <a:ext cx="1280212" cy="1107996"/>
          </a:xfrm>
          <a:prstGeom prst="rect">
            <a:avLst/>
          </a:prstGeom>
          <a:noFill/>
        </p:spPr>
        <p:txBody>
          <a:bodyPr wrap="square" lIns="0" tIns="0" rIns="0" bIns="0" rtlCol="0">
            <a:spAutoFit/>
          </a:bodyPr>
          <a:lstStyle/>
          <a:p>
            <a:pPr algn="ctr"/>
            <a:r>
              <a:rPr lang="en-US" sz="1800" dirty="0" smtClean="0">
                <a:latin typeface="Garamond" charset="0"/>
                <a:ea typeface="Garamond" charset="0"/>
                <a:cs typeface="Garamond" charset="0"/>
              </a:rPr>
              <a:t>Does it provide </a:t>
            </a:r>
            <a:r>
              <a:rPr lang="en-US" sz="1800" dirty="0">
                <a:latin typeface="Garamond" charset="0"/>
                <a:ea typeface="Garamond" charset="0"/>
                <a:cs typeface="Garamond" charset="0"/>
              </a:rPr>
              <a:t>the required </a:t>
            </a:r>
            <a:r>
              <a:rPr lang="en-US" sz="1800" dirty="0" smtClean="0">
                <a:latin typeface="Garamond" charset="0"/>
                <a:ea typeface="Garamond" charset="0"/>
                <a:cs typeface="Garamond" charset="0"/>
              </a:rPr>
              <a:t>information? </a:t>
            </a:r>
            <a:endParaRPr lang="en-US" sz="1800" dirty="0">
              <a:effectLst/>
              <a:latin typeface="Garamond" charset="0"/>
              <a:ea typeface="Garamond" charset="0"/>
              <a:cs typeface="Garamond" charset="0"/>
            </a:endParaRPr>
          </a:p>
        </p:txBody>
      </p:sp>
      <p:pic>
        <p:nvPicPr>
          <p:cNvPr id="26" name="Picture 2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90552" y="4397653"/>
            <a:ext cx="353929" cy="286459"/>
          </a:xfrm>
          <a:prstGeom prst="rect">
            <a:avLst/>
          </a:prstGeom>
        </p:spPr>
      </p:pic>
      <p:sp>
        <p:nvSpPr>
          <p:cNvPr id="30" name="Rectangle 29"/>
          <p:cNvSpPr/>
          <p:nvPr/>
        </p:nvSpPr>
        <p:spPr bwMode="auto">
          <a:xfrm>
            <a:off x="7248650" y="1420321"/>
            <a:ext cx="1687441" cy="1517858"/>
          </a:xfrm>
          <a:prstGeom prst="rect">
            <a:avLst/>
          </a:prstGeom>
          <a:solidFill>
            <a:schemeClr val="accent3">
              <a:lumMod val="20000"/>
              <a:lumOff val="80000"/>
            </a:schemeClr>
          </a:solidFill>
          <a:ln>
            <a:noFill/>
            <a:headEnd type="none" w="med" len="med"/>
            <a:tailEnd type="none" w="med" len="med"/>
          </a:ln>
          <a:effectLst>
            <a:outerShdw blurRad="50800" dist="76200" dir="16200000"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ctr" anchorCtr="0" forceAA="0" compatLnSpc="1">
            <a:prstTxWarp prst="textNoShape">
              <a:avLst/>
            </a:prstTxWarp>
            <a:noAutofit/>
          </a:bodyPr>
          <a:lstStyle/>
          <a:p>
            <a:pPr lvl="0"/>
            <a:r>
              <a:rPr lang="en-US" sz="2400" dirty="0" smtClean="0">
                <a:solidFill>
                  <a:schemeClr val="tx1"/>
                </a:solidFill>
                <a:latin typeface="Garamond" charset="0"/>
                <a:ea typeface="Garamond" charset="0"/>
                <a:cs typeface="Garamond" charset="0"/>
              </a:rPr>
              <a:t>Start building applications</a:t>
            </a:r>
            <a:endParaRPr lang="en-US" sz="2400" dirty="0">
              <a:solidFill>
                <a:schemeClr val="tx1"/>
              </a:solidFill>
              <a:latin typeface="Garamond" charset="0"/>
              <a:ea typeface="Garamond" charset="0"/>
              <a:cs typeface="Garamond" charset="0"/>
            </a:endParaRPr>
          </a:p>
        </p:txBody>
      </p:sp>
    </p:spTree>
    <p:extLst>
      <p:ext uri="{BB962C8B-B14F-4D97-AF65-F5344CB8AC3E}">
        <p14:creationId xmlns:p14="http://schemas.microsoft.com/office/powerpoint/2010/main" val="12967218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3461" y="706879"/>
            <a:ext cx="4439013" cy="3318051"/>
          </a:xfrm>
          <a:prstGeom prst="rect">
            <a:avLst/>
          </a:prstGeom>
        </p:spPr>
      </p:pic>
      <p:sp>
        <p:nvSpPr>
          <p:cNvPr id="2" name="Title 1"/>
          <p:cNvSpPr>
            <a:spLocks noGrp="1"/>
          </p:cNvSpPr>
          <p:nvPr>
            <p:ph type="title"/>
          </p:nvPr>
        </p:nvSpPr>
        <p:spPr>
          <a:xfrm>
            <a:off x="389436" y="171450"/>
            <a:ext cx="8363938" cy="553998"/>
          </a:xfrm>
        </p:spPr>
        <p:txBody>
          <a:bodyPr/>
          <a:lstStyle/>
          <a:p>
            <a:r>
              <a:rPr lang="en-US" sz="4000" dirty="0"/>
              <a:t>Need for a Quick Overview</a:t>
            </a:r>
          </a:p>
        </p:txBody>
      </p:sp>
      <p:sp>
        <p:nvSpPr>
          <p:cNvPr id="4" name="Slide Number Placeholder 3"/>
          <p:cNvSpPr>
            <a:spLocks noGrp="1"/>
          </p:cNvSpPr>
          <p:nvPr>
            <p:ph type="sldNum" sz="quarter" idx="11"/>
          </p:nvPr>
        </p:nvSpPr>
        <p:spPr/>
        <p:txBody>
          <a:bodyPr/>
          <a:lstStyle/>
          <a:p>
            <a:fld id="{30DB7900-D72E-4025-AF90-97BD6DF59E7D}" type="slidenum">
              <a:rPr lang="en-US" smtClean="0"/>
              <a:pPr/>
              <a:t>5</a:t>
            </a:fld>
            <a:endParaRPr lang="en-US"/>
          </a:p>
        </p:txBody>
      </p:sp>
      <p:sp>
        <p:nvSpPr>
          <p:cNvPr id="10" name="TextBox 9"/>
          <p:cNvSpPr txBox="1"/>
          <p:nvPr/>
        </p:nvSpPr>
        <p:spPr>
          <a:xfrm>
            <a:off x="1463828" y="3834107"/>
            <a:ext cx="518668" cy="215444"/>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Genres</a:t>
            </a:r>
          </a:p>
        </p:txBody>
      </p:sp>
      <p:sp>
        <p:nvSpPr>
          <p:cNvPr id="11" name="TextBox 10"/>
          <p:cNvSpPr txBox="1"/>
          <p:nvPr/>
        </p:nvSpPr>
        <p:spPr>
          <a:xfrm>
            <a:off x="1569624" y="2257068"/>
            <a:ext cx="1404669"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Award Winners</a:t>
            </a:r>
          </a:p>
        </p:txBody>
      </p:sp>
      <p:sp>
        <p:nvSpPr>
          <p:cNvPr id="12" name="TextBox 11"/>
          <p:cNvSpPr txBox="1"/>
          <p:nvPr/>
        </p:nvSpPr>
        <p:spPr>
          <a:xfrm>
            <a:off x="1850277" y="2706595"/>
            <a:ext cx="598320"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Actor</a:t>
            </a:r>
          </a:p>
        </p:txBody>
      </p:sp>
      <p:cxnSp>
        <p:nvCxnSpPr>
          <p:cNvPr id="13" name="Straight Arrow Connector 12"/>
          <p:cNvCxnSpPr>
            <a:stCxn id="21" idx="0"/>
            <a:endCxn id="20" idx="1"/>
          </p:cNvCxnSpPr>
          <p:nvPr/>
        </p:nvCxnSpPr>
        <p:spPr>
          <a:xfrm flipV="1">
            <a:off x="805145" y="3251723"/>
            <a:ext cx="905590" cy="43049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20" idx="2"/>
            <a:endCxn id="22" idx="0"/>
          </p:cNvCxnSpPr>
          <p:nvPr/>
        </p:nvCxnSpPr>
        <p:spPr>
          <a:xfrm flipH="1">
            <a:off x="1981364" y="3447221"/>
            <a:ext cx="1132" cy="70111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9" idx="1"/>
            <a:endCxn id="20" idx="0"/>
          </p:cNvCxnSpPr>
          <p:nvPr/>
        </p:nvCxnSpPr>
        <p:spPr>
          <a:xfrm flipH="1">
            <a:off x="1982496" y="2514658"/>
            <a:ext cx="1052767" cy="54156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23" idx="0"/>
            <a:endCxn id="20" idx="3"/>
          </p:cNvCxnSpPr>
          <p:nvPr/>
        </p:nvCxnSpPr>
        <p:spPr>
          <a:xfrm flipH="1" flipV="1">
            <a:off x="2254257" y="3251723"/>
            <a:ext cx="1497807" cy="396351"/>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9" idx="1"/>
            <a:endCxn id="18" idx="3"/>
          </p:cNvCxnSpPr>
          <p:nvPr/>
        </p:nvCxnSpPr>
        <p:spPr>
          <a:xfrm flipH="1">
            <a:off x="1293967" y="2514658"/>
            <a:ext cx="1741296" cy="263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8" name="Rounded Rectangle 17"/>
          <p:cNvSpPr/>
          <p:nvPr/>
        </p:nvSpPr>
        <p:spPr bwMode="auto">
          <a:xfrm>
            <a:off x="535571" y="2321043"/>
            <a:ext cx="758396" cy="392502"/>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AWARD</a:t>
            </a:r>
          </a:p>
        </p:txBody>
      </p:sp>
      <p:sp>
        <p:nvSpPr>
          <p:cNvPr id="19" name="Rounded Rectangle 18"/>
          <p:cNvSpPr/>
          <p:nvPr/>
        </p:nvSpPr>
        <p:spPr bwMode="auto">
          <a:xfrm>
            <a:off x="3035263" y="2339238"/>
            <a:ext cx="1019125"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ACTOR</a:t>
            </a:r>
          </a:p>
        </p:txBody>
      </p:sp>
      <p:sp>
        <p:nvSpPr>
          <p:cNvPr id="20" name="Rounded Rectangle 19"/>
          <p:cNvSpPr/>
          <p:nvPr/>
        </p:nvSpPr>
        <p:spPr bwMode="auto">
          <a:xfrm>
            <a:off x="1710735" y="3056224"/>
            <a:ext cx="543522" cy="390997"/>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a:t>
            </a:r>
          </a:p>
        </p:txBody>
      </p:sp>
      <p:sp>
        <p:nvSpPr>
          <p:cNvPr id="21" name="Rounded Rectangle 20"/>
          <p:cNvSpPr/>
          <p:nvPr/>
        </p:nvSpPr>
        <p:spPr bwMode="auto">
          <a:xfrm>
            <a:off x="158888" y="3682222"/>
            <a:ext cx="1292513"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DIRECTOR</a:t>
            </a:r>
          </a:p>
        </p:txBody>
      </p:sp>
      <p:sp>
        <p:nvSpPr>
          <p:cNvPr id="22" name="Rounded Rectangle 21"/>
          <p:cNvSpPr/>
          <p:nvPr/>
        </p:nvSpPr>
        <p:spPr bwMode="auto">
          <a:xfrm>
            <a:off x="1471801" y="4148340"/>
            <a:ext cx="1019125" cy="350839"/>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GENRE</a:t>
            </a:r>
          </a:p>
        </p:txBody>
      </p:sp>
      <p:sp>
        <p:nvSpPr>
          <p:cNvPr id="23" name="Rounded Rectangle 22"/>
          <p:cNvSpPr/>
          <p:nvPr/>
        </p:nvSpPr>
        <p:spPr bwMode="auto">
          <a:xfrm>
            <a:off x="3079560" y="3648074"/>
            <a:ext cx="1345007" cy="396931"/>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pc="-50" dirty="0" smtClean="0">
                <a:solidFill>
                  <a:schemeClr val="tx1"/>
                </a:solidFill>
                <a:latin typeface="Segoe UI" pitchFamily="34" charset="0"/>
                <a:ea typeface="Segoe UI" pitchFamily="34" charset="0"/>
                <a:cs typeface="Segoe UI" pitchFamily="34" charset="0"/>
              </a:rPr>
              <a:t>FILM PRODUCER</a:t>
            </a:r>
          </a:p>
        </p:txBody>
      </p:sp>
      <p:sp>
        <p:nvSpPr>
          <p:cNvPr id="24" name="Rounded Rectangle 23"/>
          <p:cNvSpPr/>
          <p:nvPr/>
        </p:nvSpPr>
        <p:spPr bwMode="auto">
          <a:xfrm>
            <a:off x="95003" y="2064636"/>
            <a:ext cx="4546932" cy="2591423"/>
          </a:xfrm>
          <a:prstGeom prst="roundRect">
            <a:avLst>
              <a:gd name="adj" fmla="val 21713"/>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26" name="Straight Arrow Connector 25"/>
          <p:cNvCxnSpPr>
            <a:stCxn id="23" idx="1"/>
            <a:endCxn id="20" idx="3"/>
          </p:cNvCxnSpPr>
          <p:nvPr/>
        </p:nvCxnSpPr>
        <p:spPr>
          <a:xfrm flipH="1" flipV="1">
            <a:off x="2254257" y="3251723"/>
            <a:ext cx="825303" cy="594817"/>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251479" y="3674274"/>
            <a:ext cx="722814"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Producer</a:t>
            </a:r>
          </a:p>
        </p:txBody>
      </p:sp>
      <p:sp>
        <p:nvSpPr>
          <p:cNvPr id="28" name="TextBox 27"/>
          <p:cNvSpPr txBox="1"/>
          <p:nvPr/>
        </p:nvSpPr>
        <p:spPr>
          <a:xfrm>
            <a:off x="2906451" y="2971006"/>
            <a:ext cx="729747" cy="430887"/>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err="1" smtClean="0">
                <a:latin typeface="+mj-lt"/>
                <a:ea typeface="Garamond" charset="0"/>
                <a:cs typeface="Garamond" charset="0"/>
              </a:rPr>
              <a:t>ExecutiveProducer</a:t>
            </a:r>
            <a:endParaRPr lang="en-US" sz="1400" dirty="0" smtClean="0">
              <a:latin typeface="+mj-lt"/>
              <a:ea typeface="Garamond" charset="0"/>
              <a:cs typeface="Garamond" charset="0"/>
            </a:endParaRPr>
          </a:p>
        </p:txBody>
      </p:sp>
      <p:sp>
        <p:nvSpPr>
          <p:cNvPr id="29" name="TextBox 28"/>
          <p:cNvSpPr txBox="1"/>
          <p:nvPr/>
        </p:nvSpPr>
        <p:spPr>
          <a:xfrm rot="10800000" flipV="1">
            <a:off x="514869" y="3297044"/>
            <a:ext cx="628027" cy="215444"/>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400" dirty="0" smtClean="0">
                <a:latin typeface="+mj-lt"/>
                <a:ea typeface="Garamond" charset="0"/>
                <a:cs typeface="Garamond" charset="0"/>
              </a:rPr>
              <a:t>Director</a:t>
            </a:r>
          </a:p>
        </p:txBody>
      </p:sp>
      <p:sp useBgFill="1">
        <p:nvSpPr>
          <p:cNvPr id="59" name="Rectangle 58"/>
          <p:cNvSpPr/>
          <p:nvPr/>
        </p:nvSpPr>
        <p:spPr bwMode="auto">
          <a:xfrm>
            <a:off x="6477000" y="3825063"/>
            <a:ext cx="1714500" cy="219942"/>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30" name="TextBox 29"/>
          <p:cNvSpPr txBox="1"/>
          <p:nvPr/>
        </p:nvSpPr>
        <p:spPr>
          <a:xfrm>
            <a:off x="389436" y="1583753"/>
            <a:ext cx="4649755" cy="307777"/>
          </a:xfrm>
          <a:prstGeom prst="rect">
            <a:avLst/>
          </a:prstGeom>
          <a:noFill/>
        </p:spPr>
        <p:txBody>
          <a:bodyPr wrap="square" lIns="0" tIns="0" rIns="0" bIns="0" rtlCol="0">
            <a:spAutoFit/>
          </a:bodyPr>
          <a:lstStyle/>
          <a:p>
            <a:r>
              <a:rPr lang="en-US" sz="2000" dirty="0">
                <a:latin typeface="Garamond" charset="0"/>
                <a:ea typeface="Garamond" charset="0"/>
                <a:cs typeface="Garamond" charset="0"/>
              </a:rPr>
              <a:t>Schema </a:t>
            </a:r>
            <a:r>
              <a:rPr lang="en-US" sz="2000" dirty="0" smtClean="0">
                <a:latin typeface="Garamond" charset="0"/>
                <a:ea typeface="Garamond" charset="0"/>
                <a:cs typeface="Garamond" charset="0"/>
              </a:rPr>
              <a:t>graph itself can be </a:t>
            </a:r>
            <a:r>
              <a:rPr lang="en-US" sz="2000" dirty="0">
                <a:latin typeface="Garamond" charset="0"/>
                <a:ea typeface="Garamond" charset="0"/>
                <a:cs typeface="Garamond" charset="0"/>
              </a:rPr>
              <a:t>too </a:t>
            </a:r>
            <a:r>
              <a:rPr lang="en-US" sz="2000" dirty="0" smtClean="0">
                <a:latin typeface="Garamond" charset="0"/>
                <a:ea typeface="Garamond" charset="0"/>
                <a:cs typeface="Garamond" charset="0"/>
              </a:rPr>
              <a:t>complex</a:t>
            </a:r>
            <a:endParaRPr lang="en-US" sz="1800" dirty="0">
              <a:latin typeface="Garamond" charset="0"/>
              <a:ea typeface="Garamond" charset="0"/>
              <a:cs typeface="Garamond" charset="0"/>
            </a:endParaRPr>
          </a:p>
        </p:txBody>
      </p:sp>
      <p:sp>
        <p:nvSpPr>
          <p:cNvPr id="31" name="TextBox 30"/>
          <p:cNvSpPr txBox="1"/>
          <p:nvPr/>
        </p:nvSpPr>
        <p:spPr>
          <a:xfrm>
            <a:off x="389436" y="854718"/>
            <a:ext cx="4649755" cy="430887"/>
          </a:xfrm>
          <a:prstGeom prst="rect">
            <a:avLst/>
          </a:prstGeom>
          <a:noFill/>
        </p:spPr>
        <p:txBody>
          <a:bodyPr wrap="square" lIns="0" tIns="0" rIns="0" bIns="0" rtlCol="0">
            <a:spAutoFit/>
          </a:bodyPr>
          <a:lstStyle/>
          <a:p>
            <a:r>
              <a:rPr lang="en-US" sz="2800" dirty="0" smtClean="0">
                <a:solidFill>
                  <a:srgbClr val="EE8200"/>
                </a:solidFill>
                <a:latin typeface="Garamond" charset="0"/>
                <a:ea typeface="Garamond" charset="0"/>
                <a:cs typeface="Garamond" charset="0"/>
              </a:rPr>
              <a:t>Approach 1: Schema Graph</a:t>
            </a:r>
            <a:endParaRPr lang="en-US" sz="2800" dirty="0">
              <a:solidFill>
                <a:srgbClr val="EE8200"/>
              </a:solidFill>
              <a:latin typeface="Garamond" charset="0"/>
              <a:ea typeface="Garamond" charset="0"/>
              <a:cs typeface="Garamond" charset="0"/>
            </a:endParaRPr>
          </a:p>
        </p:txBody>
      </p:sp>
      <p:sp>
        <p:nvSpPr>
          <p:cNvPr id="9" name="TextBox 8"/>
          <p:cNvSpPr txBox="1"/>
          <p:nvPr/>
        </p:nvSpPr>
        <p:spPr>
          <a:xfrm>
            <a:off x="4774154" y="3825063"/>
            <a:ext cx="4369846" cy="830997"/>
          </a:xfrm>
          <a:prstGeom prst="rect">
            <a:avLst/>
          </a:prstGeom>
          <a:noFill/>
        </p:spPr>
        <p:txBody>
          <a:bodyPr wrap="square" lIns="0" tIns="0" rIns="0" bIns="0" rtlCol="0">
            <a:spAutoFit/>
          </a:bodyPr>
          <a:lstStyle/>
          <a:p>
            <a:r>
              <a:rPr lang="en-US" sz="1800" dirty="0">
                <a:latin typeface="Garamond" charset="0"/>
                <a:ea typeface="Garamond" charset="0"/>
                <a:cs typeface="Garamond" charset="0"/>
              </a:rPr>
              <a:t>Schema </a:t>
            </a:r>
            <a:r>
              <a:rPr lang="en-US" sz="1800" dirty="0" smtClean="0">
                <a:latin typeface="Garamond" charset="0"/>
                <a:ea typeface="Garamond" charset="0"/>
                <a:cs typeface="Garamond" charset="0"/>
              </a:rPr>
              <a:t>graph </a:t>
            </a:r>
            <a:r>
              <a:rPr lang="en-US" sz="1800" dirty="0">
                <a:latin typeface="Garamond" charset="0"/>
                <a:ea typeface="Garamond" charset="0"/>
                <a:cs typeface="Garamond" charset="0"/>
              </a:rPr>
              <a:t>of “Film” </a:t>
            </a:r>
            <a:r>
              <a:rPr lang="en-US" sz="1800" dirty="0" smtClean="0">
                <a:latin typeface="Garamond" charset="0"/>
                <a:ea typeface="Garamond" charset="0"/>
                <a:cs typeface="Garamond" charset="0"/>
              </a:rPr>
              <a:t>domain </a:t>
            </a:r>
            <a:r>
              <a:rPr lang="en-US" sz="1800" dirty="0">
                <a:latin typeface="Garamond" charset="0"/>
                <a:ea typeface="Garamond" charset="0"/>
                <a:cs typeface="Garamond" charset="0"/>
              </a:rPr>
              <a:t>in </a:t>
            </a:r>
            <a:r>
              <a:rPr lang="en-US" sz="1800" dirty="0" smtClean="0">
                <a:latin typeface="Garamond" charset="0"/>
                <a:ea typeface="Garamond" charset="0"/>
                <a:cs typeface="Garamond" charset="0"/>
              </a:rPr>
              <a:t>Freebase</a:t>
            </a:r>
          </a:p>
          <a:p>
            <a:r>
              <a:rPr lang="en-US" sz="1800" dirty="0" smtClean="0">
                <a:latin typeface="Garamond" charset="0"/>
                <a:ea typeface="Garamond" charset="0"/>
                <a:cs typeface="Garamond" charset="0"/>
              </a:rPr>
              <a:t>Entity graph: 2M entities, 18 </a:t>
            </a:r>
            <a:r>
              <a:rPr lang="en-US" sz="1800" dirty="0">
                <a:latin typeface="Garamond" charset="0"/>
                <a:ea typeface="Garamond" charset="0"/>
                <a:cs typeface="Garamond" charset="0"/>
              </a:rPr>
              <a:t>M </a:t>
            </a:r>
            <a:r>
              <a:rPr lang="en-US" sz="1800" dirty="0" smtClean="0">
                <a:latin typeface="Garamond" charset="0"/>
                <a:ea typeface="Garamond" charset="0"/>
                <a:cs typeface="Garamond" charset="0"/>
              </a:rPr>
              <a:t>edges</a:t>
            </a:r>
          </a:p>
          <a:p>
            <a:r>
              <a:rPr lang="en-US" sz="1800" dirty="0">
                <a:latin typeface="Garamond" charset="0"/>
                <a:ea typeface="Garamond" charset="0"/>
                <a:cs typeface="Garamond" charset="0"/>
              </a:rPr>
              <a:t>Schema graph:  63 entity types ,136 </a:t>
            </a:r>
            <a:r>
              <a:rPr lang="en-US" sz="1800" dirty="0" smtClean="0">
                <a:latin typeface="Garamond" charset="0"/>
                <a:ea typeface="Garamond" charset="0"/>
                <a:cs typeface="Garamond" charset="0"/>
              </a:rPr>
              <a:t>edges</a:t>
            </a:r>
            <a:endParaRPr lang="en-US" sz="1800" dirty="0">
              <a:latin typeface="Garamond" charset="0"/>
              <a:ea typeface="Garamond" charset="0"/>
              <a:cs typeface="Garamond" charset="0"/>
            </a:endParaRPr>
          </a:p>
        </p:txBody>
      </p:sp>
    </p:spTree>
    <p:extLst>
      <p:ext uri="{BB962C8B-B14F-4D97-AF65-F5344CB8AC3E}">
        <p14:creationId xmlns:p14="http://schemas.microsoft.com/office/powerpoint/2010/main" val="7691596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09398"/>
          </a:xfrm>
        </p:spPr>
        <p:txBody>
          <a:bodyPr/>
          <a:lstStyle/>
          <a:p>
            <a:r>
              <a:rPr lang="en-US" sz="4400" dirty="0" smtClean="0"/>
              <a:t>Need for Quick Overview</a:t>
            </a:r>
            <a:endParaRPr lang="en-US" sz="4400" dirty="0"/>
          </a:p>
        </p:txBody>
      </p:sp>
      <p:sp>
        <p:nvSpPr>
          <p:cNvPr id="4" name="Slide Number Placeholder 3"/>
          <p:cNvSpPr>
            <a:spLocks noGrp="1"/>
          </p:cNvSpPr>
          <p:nvPr>
            <p:ph type="sldNum" sz="quarter" idx="11"/>
          </p:nvPr>
        </p:nvSpPr>
        <p:spPr/>
        <p:txBody>
          <a:bodyPr/>
          <a:lstStyle/>
          <a:p>
            <a:fld id="{30DB7900-D72E-4025-AF90-97BD6DF59E7D}" type="slidenum">
              <a:rPr lang="en-US" smtClean="0"/>
              <a:pPr/>
              <a:t>6</a:t>
            </a:fld>
            <a:endParaRPr lang="en-US"/>
          </a:p>
        </p:txBody>
      </p:sp>
      <p:sp>
        <p:nvSpPr>
          <p:cNvPr id="5" name="Content Placeholder 7"/>
          <p:cNvSpPr txBox="1">
            <a:spLocks/>
          </p:cNvSpPr>
          <p:nvPr/>
        </p:nvSpPr>
        <p:spPr>
          <a:xfrm>
            <a:off x="358956" y="899160"/>
            <a:ext cx="8363938" cy="4191000"/>
          </a:xfrm>
          <a:prstGeom prst="rect">
            <a:avLst/>
          </a:prstGeom>
        </p:spPr>
        <p:txBody>
          <a:bodyPr>
            <a:normAutofit/>
          </a:bodyPr>
          <a:lstStyle>
            <a:lvl1pPr marL="0" indent="0" algn="l" defTabSz="686047" rtl="0" eaLnBrk="1" latinLnBrk="0" hangingPunct="1">
              <a:lnSpc>
                <a:spcPct val="90000"/>
              </a:lnSpc>
              <a:spcBef>
                <a:spcPct val="20000"/>
              </a:spcBef>
              <a:buSzPct val="90000"/>
              <a:buFont typeface="Courier New" panose="02070309020205020404" pitchFamily="49" charset="0"/>
              <a:buNone/>
              <a:defRPr sz="3200" kern="1200">
                <a:solidFill>
                  <a:srgbClr val="EE8200"/>
                </a:solidFill>
                <a:latin typeface="Garamond" panose="02020404030301010803" pitchFamily="18" charset="0"/>
                <a:ea typeface="+mn-ea"/>
                <a:cs typeface="+mn-cs"/>
              </a:defRPr>
            </a:lvl1pPr>
            <a:lvl2pPr marL="284163" indent="-284163" algn="l" defTabSz="686047" rtl="0" eaLnBrk="1" latinLnBrk="0" hangingPunct="1">
              <a:lnSpc>
                <a:spcPct val="90000"/>
              </a:lnSpc>
              <a:spcBef>
                <a:spcPct val="20000"/>
              </a:spcBef>
              <a:buSzPct val="90000"/>
              <a:buFont typeface="Courier New" panose="02070309020205020404" pitchFamily="49" charset="0"/>
              <a:buChar char="o"/>
              <a:tabLst/>
              <a:defRPr sz="2800" kern="1200">
                <a:solidFill>
                  <a:schemeClr val="tx1"/>
                </a:solidFill>
                <a:latin typeface="Garamond" panose="02020404030301010803" pitchFamily="18" charset="0"/>
                <a:ea typeface="+mn-ea"/>
                <a:cs typeface="+mn-cs"/>
              </a:defRPr>
            </a:lvl2pPr>
            <a:lvl3pPr marL="517525" indent="-284163"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854075" indent="-284163"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198563" indent="-284163"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indent="-284163"/>
            <a:r>
              <a:rPr lang="en-US" sz="2800" dirty="0" smtClean="0"/>
              <a:t>Approach 2: Schema Summary</a:t>
            </a:r>
            <a:endParaRPr lang="en-US" sz="2400" dirty="0" smtClean="0"/>
          </a:p>
          <a:p>
            <a:pPr indent="-284163"/>
            <a:r>
              <a:rPr lang="en-US" sz="2000" dirty="0" smtClean="0"/>
              <a:t>Schema summarization in relational database </a:t>
            </a:r>
            <a:r>
              <a:rPr lang="en-US" sz="2000" dirty="0"/>
              <a:t>[Yang PVLDB09, Yang PVLDB11]</a:t>
            </a:r>
            <a:endParaRPr lang="en-US" sz="2000" dirty="0">
              <a:solidFill>
                <a:schemeClr val="tx1"/>
              </a:solidFill>
            </a:endParaRPr>
          </a:p>
          <a:p>
            <a:pPr marL="498956" lvl="2" indent="-285750">
              <a:buFont typeface="Courier New" charset="0"/>
              <a:buChar char="o"/>
            </a:pPr>
            <a:r>
              <a:rPr lang="en-US" sz="1600" dirty="0" smtClean="0"/>
              <a:t>Cluster </a:t>
            </a:r>
            <a:r>
              <a:rPr lang="en-US" sz="1600" dirty="0"/>
              <a:t>tables in relational database by their semantic roles and similarities.</a:t>
            </a:r>
          </a:p>
          <a:p>
            <a:pPr marL="498956" lvl="2" indent="-285750">
              <a:buFont typeface="Courier New" charset="0"/>
              <a:buChar char="o"/>
            </a:pPr>
            <a:r>
              <a:rPr lang="en-US" sz="1600" dirty="0"/>
              <a:t>Clusters tables, not relationships</a:t>
            </a:r>
          </a:p>
          <a:p>
            <a:pPr marL="498956" lvl="2" indent="-285750">
              <a:buFont typeface="Courier New" charset="0"/>
              <a:buChar char="o"/>
            </a:pPr>
            <a:r>
              <a:rPr lang="en-US" sz="1600" dirty="0" smtClean="0"/>
              <a:t>Detailed</a:t>
            </a:r>
          </a:p>
          <a:p>
            <a:pPr marL="498956" lvl="2" indent="-285750">
              <a:buFont typeface="Courier New" charset="0"/>
              <a:buChar char="o"/>
            </a:pPr>
            <a:endParaRPr lang="en-US" sz="1600" dirty="0" smtClean="0"/>
          </a:p>
          <a:p>
            <a:pPr indent="-284163"/>
            <a:r>
              <a:rPr lang="en-US" sz="2000" dirty="0" smtClean="0">
                <a:solidFill>
                  <a:schemeClr val="tx1"/>
                </a:solidFill>
              </a:rPr>
              <a:t>XML summarization </a:t>
            </a:r>
            <a:r>
              <a:rPr lang="en-US" sz="1800" dirty="0" smtClean="0">
                <a:solidFill>
                  <a:schemeClr val="tx1"/>
                </a:solidFill>
              </a:rPr>
              <a:t>[Yu VLDB06]</a:t>
            </a:r>
          </a:p>
          <a:p>
            <a:pPr marL="498956" lvl="2" indent="-285750">
              <a:buFont typeface="Courier New" charset="0"/>
              <a:buChar char="o"/>
            </a:pPr>
            <a:r>
              <a:rPr lang="en-US" sz="1600" dirty="0" smtClean="0"/>
              <a:t>Provide a succinct overview of the entire schema graph</a:t>
            </a:r>
          </a:p>
          <a:p>
            <a:pPr marL="472866" lvl="2" indent="-259660"/>
            <a:endParaRPr lang="en-US" sz="1600" dirty="0" smtClean="0"/>
          </a:p>
          <a:p>
            <a:pPr indent="-284163"/>
            <a:r>
              <a:rPr lang="en-US" sz="2000" dirty="0" smtClean="0">
                <a:solidFill>
                  <a:schemeClr val="tx1"/>
                </a:solidFill>
              </a:rPr>
              <a:t>Graph summarization </a:t>
            </a:r>
            <a:r>
              <a:rPr lang="en-US" sz="1800" dirty="0" smtClean="0">
                <a:solidFill>
                  <a:schemeClr val="tx1"/>
                </a:solidFill>
              </a:rPr>
              <a:t>[Tian SIGMOD08, Zhang ICDE10]</a:t>
            </a:r>
          </a:p>
          <a:p>
            <a:pPr marL="498956" lvl="2" indent="-285750">
              <a:buFont typeface="Courier New" charset="0"/>
              <a:buChar char="o"/>
            </a:pPr>
            <a:r>
              <a:rPr lang="en-US" sz="1600" dirty="0" smtClean="0"/>
              <a:t>Group graph nodes based on their attribute similarity and allow users browse the summary from different grouping granularities.</a:t>
            </a:r>
          </a:p>
          <a:p>
            <a:pPr lvl="1"/>
            <a:endParaRPr lang="en-US" sz="1600" dirty="0" smtClean="0"/>
          </a:p>
        </p:txBody>
      </p:sp>
    </p:spTree>
    <p:extLst>
      <p:ext uri="{BB962C8B-B14F-4D97-AF65-F5344CB8AC3E}">
        <p14:creationId xmlns:p14="http://schemas.microsoft.com/office/powerpoint/2010/main" val="3345138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1358" y="183141"/>
            <a:ext cx="8363938" cy="553998"/>
          </a:xfrm>
        </p:spPr>
        <p:txBody>
          <a:bodyPr/>
          <a:lstStyle/>
          <a:p>
            <a:r>
              <a:rPr lang="en-US" sz="4000" dirty="0" smtClean="0"/>
              <a:t>Preview Tables</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7</a:t>
            </a:fld>
            <a:endParaRPr lang="en-US"/>
          </a:p>
        </p:txBody>
      </p:sp>
      <p:sp>
        <p:nvSpPr>
          <p:cNvPr id="106" name="Rounded Rectangle 105"/>
          <p:cNvSpPr/>
          <p:nvPr/>
        </p:nvSpPr>
        <p:spPr bwMode="auto">
          <a:xfrm>
            <a:off x="4831080" y="806348"/>
            <a:ext cx="4149999" cy="3541718"/>
          </a:xfrm>
          <a:prstGeom prst="roundRect">
            <a:avLst/>
          </a:prstGeom>
          <a:noFill/>
          <a:ln>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cxnSp>
        <p:nvCxnSpPr>
          <p:cNvPr id="107" name="Straight Arrow Connector 106"/>
          <p:cNvCxnSpPr/>
          <p:nvPr/>
        </p:nvCxnSpPr>
        <p:spPr>
          <a:xfrm>
            <a:off x="5497195" y="2663940"/>
            <a:ext cx="498267" cy="47547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flipH="1">
            <a:off x="7003235" y="2659287"/>
            <a:ext cx="1263115" cy="480123"/>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248"/>
          <p:cNvCxnSpPr/>
          <p:nvPr/>
        </p:nvCxnSpPr>
        <p:spPr>
          <a:xfrm flipV="1">
            <a:off x="5961830" y="2430070"/>
            <a:ext cx="595922" cy="604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0" name="Rounded Rectangle 109"/>
          <p:cNvSpPr/>
          <p:nvPr/>
        </p:nvSpPr>
        <p:spPr bwMode="auto">
          <a:xfrm>
            <a:off x="6557752" y="2202249"/>
            <a:ext cx="789108" cy="455642"/>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Action Film</a:t>
            </a:r>
          </a:p>
          <a:p>
            <a:pPr algn="ctr" defTabSz="914099" fontAlgn="base">
              <a:spcBef>
                <a:spcPct val="0"/>
              </a:spcBef>
              <a:spcAft>
                <a:spcPct val="0"/>
              </a:spcAft>
            </a:pPr>
            <a:r>
              <a:rPr lang="en-US" sz="1200" spc="-50" dirty="0">
                <a:solidFill>
                  <a:schemeClr val="tx1"/>
                </a:solidFill>
                <a:ea typeface="Garamond" charset="0"/>
                <a:cs typeface="Garamond" charset="0"/>
              </a:rPr>
              <a:t>FILM GENRE</a:t>
            </a:r>
          </a:p>
        </p:txBody>
      </p:sp>
      <p:sp>
        <p:nvSpPr>
          <p:cNvPr id="111" name="Rounded Rectangle 110"/>
          <p:cNvSpPr/>
          <p:nvPr/>
        </p:nvSpPr>
        <p:spPr bwMode="auto">
          <a:xfrm>
            <a:off x="6323717" y="1192517"/>
            <a:ext cx="1106238" cy="565231"/>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Will Smith</a:t>
            </a:r>
          </a:p>
          <a:p>
            <a:pPr algn="ctr" defTabSz="914099" fontAlgn="base">
              <a:spcBef>
                <a:spcPct val="0"/>
              </a:spcBef>
              <a:spcAft>
                <a:spcPct val="0"/>
              </a:spcAft>
            </a:pPr>
            <a:r>
              <a:rPr lang="en-US" sz="1200" spc="-50" dirty="0">
                <a:solidFill>
                  <a:schemeClr val="tx1"/>
                </a:solidFill>
                <a:ea typeface="Garamond" charset="0"/>
                <a:cs typeface="Garamond" charset="0"/>
              </a:rPr>
              <a:t>FILM ACTOR</a:t>
            </a:r>
            <a:r>
              <a:rPr lang="en-US" sz="1200" u="sng" spc="-50" dirty="0">
                <a:solidFill>
                  <a:schemeClr val="tx1"/>
                </a:solidFill>
                <a:ea typeface="Garamond" charset="0"/>
                <a:cs typeface="Garamond" charset="0"/>
              </a:rPr>
              <a:t/>
            </a:r>
            <a:br>
              <a:rPr lang="en-US" sz="1200" u="sng" spc="-50" dirty="0">
                <a:solidFill>
                  <a:schemeClr val="tx1"/>
                </a:solidFill>
                <a:ea typeface="Garamond" charset="0"/>
                <a:cs typeface="Garamond" charset="0"/>
              </a:rPr>
            </a:br>
            <a:r>
              <a:rPr lang="en-US" sz="1200" spc="-50" dirty="0">
                <a:solidFill>
                  <a:schemeClr val="tx1"/>
                </a:solidFill>
                <a:ea typeface="Garamond" charset="0"/>
                <a:cs typeface="Garamond" charset="0"/>
              </a:rPr>
              <a:t>FILM PRODUCER</a:t>
            </a:r>
          </a:p>
        </p:txBody>
      </p:sp>
      <p:cxnSp>
        <p:nvCxnSpPr>
          <p:cNvPr id="112" name="Straight Arrow Connector 111"/>
          <p:cNvCxnSpPr/>
          <p:nvPr/>
        </p:nvCxnSpPr>
        <p:spPr>
          <a:xfrm flipH="1">
            <a:off x="5497195" y="1475133"/>
            <a:ext cx="826522" cy="73316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p:cNvCxnSpPr/>
          <p:nvPr/>
        </p:nvCxnSpPr>
        <p:spPr>
          <a:xfrm>
            <a:off x="7429955" y="1475133"/>
            <a:ext cx="836395" cy="72851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4" name="Rounded Rectangle 113"/>
          <p:cNvSpPr/>
          <p:nvPr/>
        </p:nvSpPr>
        <p:spPr bwMode="auto">
          <a:xfrm>
            <a:off x="5090409" y="1201103"/>
            <a:ext cx="875920" cy="418769"/>
          </a:xfrm>
          <a:prstGeom prst="roundRect">
            <a:avLst/>
          </a:prstGeom>
          <a:solidFill>
            <a:srgbClr val="FBFBFB"/>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Saturn Award</a:t>
            </a:r>
          </a:p>
          <a:p>
            <a:pPr algn="ctr" defTabSz="914099" fontAlgn="base">
              <a:spcBef>
                <a:spcPct val="0"/>
              </a:spcBef>
              <a:spcAft>
                <a:spcPct val="0"/>
              </a:spcAft>
            </a:pPr>
            <a:r>
              <a:rPr lang="en-US" sz="1200" spc="-50" dirty="0" smtClean="0">
                <a:solidFill>
                  <a:schemeClr val="tx1"/>
                </a:solidFill>
                <a:ea typeface="Garamond" charset="0"/>
                <a:cs typeface="Garamond" charset="0"/>
              </a:rPr>
              <a:t>AWARD</a:t>
            </a:r>
            <a:endParaRPr lang="en-US" sz="1200" spc="-50" dirty="0">
              <a:solidFill>
                <a:schemeClr val="tx1"/>
              </a:solidFill>
              <a:ea typeface="Garamond" charset="0"/>
              <a:cs typeface="Garamond" charset="0"/>
            </a:endParaRPr>
          </a:p>
        </p:txBody>
      </p:sp>
      <p:sp>
        <p:nvSpPr>
          <p:cNvPr id="115" name="Rounded Rectangle 114"/>
          <p:cNvSpPr/>
          <p:nvPr/>
        </p:nvSpPr>
        <p:spPr bwMode="auto">
          <a:xfrm>
            <a:off x="8210757" y="1246823"/>
            <a:ext cx="553843" cy="453588"/>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smtClean="0">
                <a:solidFill>
                  <a:srgbClr val="0070C0"/>
                </a:solidFill>
                <a:effectLst>
                  <a:outerShdw blurRad="50800" dist="50800" dir="5400000" algn="ctr" rotWithShape="0">
                    <a:schemeClr val="bg1">
                      <a:lumMod val="95000"/>
                    </a:schemeClr>
                  </a:outerShdw>
                </a:effectLst>
                <a:ea typeface="Garamond" charset="0"/>
                <a:cs typeface="Garamond" charset="0"/>
              </a:rPr>
              <a:t>I, Robot</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smtClean="0">
                <a:solidFill>
                  <a:schemeClr val="tx1"/>
                </a:solidFill>
                <a:effectLst>
                  <a:outerShdw blurRad="50800" dist="50800" dir="5400000" algn="ctr" rotWithShape="0">
                    <a:schemeClr val="bg1">
                      <a:lumMod val="95000"/>
                    </a:schemeClr>
                  </a:outerShdw>
                </a:effectLst>
                <a:ea typeface="Garamond" charset="0"/>
                <a:cs typeface="Garamond" charset="0"/>
              </a:rPr>
              <a:t>FILM</a:t>
            </a:r>
            <a:endPar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endParaRPr>
          </a:p>
        </p:txBody>
      </p:sp>
      <p:sp>
        <p:nvSpPr>
          <p:cNvPr id="116" name="Rounded Rectangle 115"/>
          <p:cNvSpPr/>
          <p:nvPr/>
        </p:nvSpPr>
        <p:spPr bwMode="auto">
          <a:xfrm>
            <a:off x="7874735" y="2203645"/>
            <a:ext cx="783229"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Men in Black</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a:t>
            </a:r>
          </a:p>
        </p:txBody>
      </p:sp>
      <p:sp>
        <p:nvSpPr>
          <p:cNvPr id="117" name="Rounded Rectangle 116"/>
          <p:cNvSpPr/>
          <p:nvPr/>
        </p:nvSpPr>
        <p:spPr bwMode="auto">
          <a:xfrm>
            <a:off x="5032560" y="2208298"/>
            <a:ext cx="929270" cy="455642"/>
          </a:xfrm>
          <a:prstGeom prst="roundRect">
            <a:avLst/>
          </a:prstGeom>
          <a:solidFill>
            <a:schemeClr val="accent3">
              <a:lumMod val="20000"/>
              <a:lumOff val="80000"/>
            </a:schemeClr>
          </a:solid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a typeface="Garamond" charset="0"/>
                <a:cs typeface="Garamond" charset="0"/>
              </a:rPr>
              <a:t>Men in Black II</a:t>
            </a:r>
          </a:p>
          <a:p>
            <a:pPr algn="ctr" defTabSz="914099" fontAlgn="base">
              <a:spcBef>
                <a:spcPct val="0"/>
              </a:spcBef>
              <a:spcAft>
                <a:spcPct val="0"/>
              </a:spcAft>
            </a:pPr>
            <a:r>
              <a:rPr lang="en-US" sz="1200" spc="-50" dirty="0">
                <a:solidFill>
                  <a:schemeClr val="tx1"/>
                </a:solidFill>
                <a:ea typeface="Garamond" charset="0"/>
                <a:cs typeface="Garamond" charset="0"/>
              </a:rPr>
              <a:t>FILM</a:t>
            </a:r>
            <a:r>
              <a:rPr lang="en-US" sz="1200" u="sng" spc="-50" dirty="0">
                <a:solidFill>
                  <a:schemeClr val="tx1"/>
                </a:solidFill>
                <a:ea typeface="Garamond" charset="0"/>
                <a:cs typeface="Garamond" charset="0"/>
              </a:rPr>
              <a:t> </a:t>
            </a:r>
          </a:p>
        </p:txBody>
      </p:sp>
      <p:sp>
        <p:nvSpPr>
          <p:cNvPr id="118" name="Rounded Rectangle 117"/>
          <p:cNvSpPr/>
          <p:nvPr/>
        </p:nvSpPr>
        <p:spPr bwMode="auto">
          <a:xfrm>
            <a:off x="5821765" y="3576744"/>
            <a:ext cx="1427641"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Barry </a:t>
            </a:r>
            <a:r>
              <a:rPr lang="en-US" sz="1100" spc="-50" dirty="0" err="1">
                <a:solidFill>
                  <a:srgbClr val="0070C0"/>
                </a:solidFill>
                <a:effectLst>
                  <a:outerShdw blurRad="50800" dist="50800" dir="5400000" algn="ctr" rotWithShape="0">
                    <a:schemeClr val="bg1">
                      <a:lumMod val="95000"/>
                    </a:schemeClr>
                  </a:outerShdw>
                </a:effectLst>
                <a:ea typeface="Garamond" charset="0"/>
                <a:cs typeface="Garamond" charset="0"/>
              </a:rPr>
              <a:t>Sonnenfeld</a:t>
            </a:r>
            <a:endPar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endParaRP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DIRECTOR</a:t>
            </a:r>
          </a:p>
        </p:txBody>
      </p:sp>
      <p:sp>
        <p:nvSpPr>
          <p:cNvPr id="119" name="Rounded Rectangle 118"/>
          <p:cNvSpPr/>
          <p:nvPr/>
        </p:nvSpPr>
        <p:spPr bwMode="auto">
          <a:xfrm>
            <a:off x="5995462" y="2936622"/>
            <a:ext cx="1007773" cy="405575"/>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Science Fiction</a:t>
            </a:r>
            <a:b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b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GENRE</a:t>
            </a:r>
          </a:p>
        </p:txBody>
      </p:sp>
      <p:cxnSp>
        <p:nvCxnSpPr>
          <p:cNvPr id="120" name="Straight Arrow Connector 119"/>
          <p:cNvCxnSpPr/>
          <p:nvPr/>
        </p:nvCxnSpPr>
        <p:spPr>
          <a:xfrm flipV="1">
            <a:off x="7249406" y="2659287"/>
            <a:ext cx="1016944" cy="11202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flipH="1" flipV="1">
            <a:off x="5497195" y="2663940"/>
            <a:ext cx="324570" cy="111559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flipV="1">
            <a:off x="7429955" y="1473617"/>
            <a:ext cx="780802" cy="15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flipH="1" flipV="1">
            <a:off x="7346860" y="2430070"/>
            <a:ext cx="527875" cy="139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flipH="1" flipV="1">
            <a:off x="5966329" y="1410488"/>
            <a:ext cx="357388" cy="6464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26" name="TextBox 125"/>
          <p:cNvSpPr txBox="1"/>
          <p:nvPr/>
        </p:nvSpPr>
        <p:spPr>
          <a:xfrm rot="10800000" flipV="1">
            <a:off x="5090409" y="3277265"/>
            <a:ext cx="594196" cy="184666"/>
          </a:xfrm>
          <a:prstGeom prst="rect">
            <a:avLst/>
          </a:prstGeom>
          <a:solidFill>
            <a:schemeClr val="accent5">
              <a:lumMod val="20000"/>
              <a:lumOff val="80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Director</a:t>
            </a:r>
          </a:p>
        </p:txBody>
      </p:sp>
      <p:sp>
        <p:nvSpPr>
          <p:cNvPr id="127" name="TextBox 126"/>
          <p:cNvSpPr txBox="1"/>
          <p:nvPr/>
        </p:nvSpPr>
        <p:spPr>
          <a:xfrm>
            <a:off x="5411352" y="1786997"/>
            <a:ext cx="59832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Actor</a:t>
            </a:r>
          </a:p>
        </p:txBody>
      </p:sp>
      <p:sp>
        <p:nvSpPr>
          <p:cNvPr id="128" name="TextBox 127"/>
          <p:cNvSpPr txBox="1"/>
          <p:nvPr/>
        </p:nvSpPr>
        <p:spPr>
          <a:xfrm>
            <a:off x="7142726" y="3232081"/>
            <a:ext cx="507960"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Director</a:t>
            </a:r>
          </a:p>
        </p:txBody>
      </p:sp>
      <p:sp>
        <p:nvSpPr>
          <p:cNvPr id="129" name="TextBox 128"/>
          <p:cNvSpPr txBox="1"/>
          <p:nvPr/>
        </p:nvSpPr>
        <p:spPr>
          <a:xfrm>
            <a:off x="7062797" y="2744145"/>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0" name="TextBox 129"/>
          <p:cNvSpPr txBox="1"/>
          <p:nvPr/>
        </p:nvSpPr>
        <p:spPr>
          <a:xfrm>
            <a:off x="7421261" y="2205001"/>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1" name="TextBox 130"/>
          <p:cNvSpPr txBox="1"/>
          <p:nvPr/>
        </p:nvSpPr>
        <p:spPr>
          <a:xfrm>
            <a:off x="7587052" y="1089011"/>
            <a:ext cx="609105" cy="369332"/>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Executive Producer</a:t>
            </a:r>
          </a:p>
        </p:txBody>
      </p:sp>
      <p:sp>
        <p:nvSpPr>
          <p:cNvPr id="132" name="TextBox 131"/>
          <p:cNvSpPr txBox="1"/>
          <p:nvPr/>
        </p:nvSpPr>
        <p:spPr>
          <a:xfrm>
            <a:off x="7438326" y="1720631"/>
            <a:ext cx="598320" cy="184666"/>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Actor</a:t>
            </a:r>
          </a:p>
        </p:txBody>
      </p:sp>
      <p:sp>
        <p:nvSpPr>
          <p:cNvPr id="133" name="TextBox 132"/>
          <p:cNvSpPr txBox="1"/>
          <p:nvPr/>
        </p:nvSpPr>
        <p:spPr>
          <a:xfrm>
            <a:off x="5905927" y="876578"/>
            <a:ext cx="532494" cy="338554"/>
          </a:xfrm>
          <a:prstGeom prst="rect">
            <a:avLst/>
          </a:prstGeom>
          <a:solidFill>
            <a:schemeClr val="accent5">
              <a:lumMod val="20000"/>
              <a:lumOff val="80000"/>
            </a:schemeClr>
          </a:solid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smtClean="0">
                <a:latin typeface="+mj-lt"/>
                <a:ea typeface="Garamond" charset="0"/>
                <a:cs typeface="Garamond" charset="0"/>
              </a:rPr>
              <a:t>Award Winners</a:t>
            </a:r>
          </a:p>
        </p:txBody>
      </p:sp>
      <p:sp>
        <p:nvSpPr>
          <p:cNvPr id="134" name="TextBox 133"/>
          <p:cNvSpPr txBox="1"/>
          <p:nvPr/>
        </p:nvSpPr>
        <p:spPr>
          <a:xfrm>
            <a:off x="6080924" y="2208298"/>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5" name="TextBox 134"/>
          <p:cNvSpPr txBox="1"/>
          <p:nvPr/>
        </p:nvSpPr>
        <p:spPr>
          <a:xfrm>
            <a:off x="5885928" y="2726390"/>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sp>
        <p:nvSpPr>
          <p:cNvPr id="136" name="Rounded Rectangle 135"/>
          <p:cNvSpPr/>
          <p:nvPr/>
        </p:nvSpPr>
        <p:spPr bwMode="auto">
          <a:xfrm>
            <a:off x="7649185" y="3563303"/>
            <a:ext cx="1145895" cy="453588"/>
          </a:xfrm>
          <a:prstGeom prst="roundRect">
            <a:avLst/>
          </a:prstGeom>
          <a:noFill/>
          <a:ln w="15875">
            <a:solidFill>
              <a:srgbClr val="0070C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1100" spc="-50" dirty="0">
                <a:solidFill>
                  <a:srgbClr val="0070C0"/>
                </a:solidFill>
                <a:effectLst>
                  <a:outerShdw blurRad="50800" dist="50800" dir="5400000" algn="ctr" rotWithShape="0">
                    <a:schemeClr val="bg1">
                      <a:lumMod val="95000"/>
                    </a:schemeClr>
                  </a:outerShdw>
                </a:effectLst>
                <a:ea typeface="Garamond" charset="0"/>
                <a:cs typeface="Garamond" charset="0"/>
              </a:rPr>
              <a:t>Laurie MacDonald</a:t>
            </a:r>
          </a:p>
          <a:p>
            <a:pPr algn="ctr" defTabSz="914099" fontAlgn="base">
              <a:spcBef>
                <a:spcPct val="0"/>
              </a:spcBef>
              <a:spcAft>
                <a:spcPct val="0"/>
              </a:spcAft>
            </a:pPr>
            <a:r>
              <a:rPr lang="en-US" sz="1200" spc="-50" dirty="0">
                <a:solidFill>
                  <a:schemeClr val="tx1"/>
                </a:solidFill>
                <a:effectLst>
                  <a:outerShdw blurRad="50800" dist="50800" dir="5400000" algn="ctr" rotWithShape="0">
                    <a:schemeClr val="bg1">
                      <a:lumMod val="95000"/>
                    </a:schemeClr>
                  </a:outerShdw>
                </a:effectLst>
                <a:ea typeface="Garamond" charset="0"/>
                <a:cs typeface="Garamond" charset="0"/>
              </a:rPr>
              <a:t>FILM PRODUCER</a:t>
            </a:r>
          </a:p>
        </p:txBody>
      </p:sp>
      <p:cxnSp>
        <p:nvCxnSpPr>
          <p:cNvPr id="137" name="Straight Arrow Connector 136"/>
          <p:cNvCxnSpPr/>
          <p:nvPr/>
        </p:nvCxnSpPr>
        <p:spPr>
          <a:xfrm flipV="1">
            <a:off x="8222133" y="2659287"/>
            <a:ext cx="44217" cy="90401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38" name="TextBox 137"/>
          <p:cNvSpPr txBox="1"/>
          <p:nvPr/>
        </p:nvSpPr>
        <p:spPr>
          <a:xfrm>
            <a:off x="8270486" y="3232081"/>
            <a:ext cx="568232" cy="184666"/>
          </a:xfrm>
          <a:prstGeom prst="rect">
            <a:avLst/>
          </a:prstGeom>
          <a:no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Producer</a:t>
            </a:r>
          </a:p>
        </p:txBody>
      </p:sp>
      <p:cxnSp>
        <p:nvCxnSpPr>
          <p:cNvPr id="139" name="Straight Arrow Connector 138"/>
          <p:cNvCxnSpPr/>
          <p:nvPr/>
        </p:nvCxnSpPr>
        <p:spPr>
          <a:xfrm flipH="1">
            <a:off x="7331620" y="1700411"/>
            <a:ext cx="890513" cy="59327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40" name="TextBox 139"/>
          <p:cNvSpPr txBox="1"/>
          <p:nvPr/>
        </p:nvSpPr>
        <p:spPr>
          <a:xfrm>
            <a:off x="7035728" y="1976401"/>
            <a:ext cx="443648" cy="184666"/>
          </a:xfrm>
          <a:prstGeom prst="rect">
            <a:avLst/>
          </a:prstGeom>
          <a:solidFill>
            <a:schemeClr val="accent5">
              <a:lumMod val="20000"/>
              <a:lumOff val="80000"/>
            </a:schemeClr>
          </a:solidFill>
        </p:spPr>
        <p:txBody>
          <a:bodyPr wrap="non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smtClean="0">
                <a:latin typeface="+mj-lt"/>
                <a:ea typeface="Garamond" charset="0"/>
                <a:cs typeface="Garamond" charset="0"/>
              </a:rPr>
              <a:t>Genres</a:t>
            </a:r>
          </a:p>
        </p:txBody>
      </p:sp>
      <p:graphicFrame>
        <p:nvGraphicFramePr>
          <p:cNvPr id="47" name="Table 46"/>
          <p:cNvGraphicFramePr>
            <a:graphicFrameLocks noGrp="1"/>
          </p:cNvGraphicFramePr>
          <p:nvPr>
            <p:extLst>
              <p:ext uri="{D42A27DB-BD31-4B8C-83A1-F6EECF244321}">
                <p14:modId xmlns:p14="http://schemas.microsoft.com/office/powerpoint/2010/main" val="964971049"/>
              </p:ext>
            </p:extLst>
          </p:nvPr>
        </p:nvGraphicFramePr>
        <p:xfrm>
          <a:off x="185278" y="3388014"/>
          <a:ext cx="4487541" cy="1330093"/>
        </p:xfrm>
        <a:graphic>
          <a:graphicData uri="http://schemas.openxmlformats.org/drawingml/2006/table">
            <a:tbl>
              <a:tblPr firstRow="1" bandRow="1">
                <a:tableStyleId>{5A111915-BE36-4E01-A7E5-04B1672EAD32}</a:tableStyleId>
              </a:tblPr>
              <a:tblGrid>
                <a:gridCol w="1127711"/>
                <a:gridCol w="1281769"/>
                <a:gridCol w="2078061"/>
              </a:tblGrid>
              <a:tr h="414303">
                <a:tc>
                  <a:txBody>
                    <a:bodyPr/>
                    <a:lstStyle/>
                    <a:p>
                      <a:pPr algn="ctr"/>
                      <a:r>
                        <a:rPr lang="en-US" sz="1200" dirty="0" smtClean="0">
                          <a:solidFill>
                            <a:schemeClr val="tx1"/>
                          </a:solidFill>
                          <a:latin typeface="Garamond" charset="0"/>
                          <a:ea typeface="Garamond" charset="0"/>
                          <a:cs typeface="Garamond" charset="0"/>
                        </a:rPr>
                        <a:t>FILM</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pPr algn="ctr"/>
                      <a:r>
                        <a:rPr lang="en-US" sz="1200" dirty="0" smtClean="0">
                          <a:solidFill>
                            <a:schemeClr val="tx1"/>
                          </a:solidFill>
                          <a:latin typeface="Garamond" charset="0"/>
                          <a:ea typeface="Garamond" charset="0"/>
                          <a:cs typeface="Garamond" charset="0"/>
                        </a:rPr>
                        <a:t>Director</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1200" dirty="0" smtClean="0">
                          <a:solidFill>
                            <a:schemeClr val="tx1"/>
                          </a:solidFill>
                          <a:latin typeface="Garamond" charset="0"/>
                          <a:ea typeface="Garamond" charset="0"/>
                          <a:cs typeface="Garamond" charset="0"/>
                        </a:rPr>
                        <a:t>Genres</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15290">
                <a:tc>
                  <a:txBody>
                    <a:bodyPr/>
                    <a:lstStyle/>
                    <a:p>
                      <a:r>
                        <a:rPr lang="en-US" sz="1200" dirty="0" smtClean="0">
                          <a:latin typeface="Garamond" charset="0"/>
                          <a:ea typeface="Garamond" charset="0"/>
                          <a:cs typeface="Garamond" charset="0"/>
                        </a:rPr>
                        <a:t>Men in Black</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{Action Film, Science Fiction}</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dirty="0" smtClean="0">
                          <a:latin typeface="Garamond" charset="0"/>
                          <a:ea typeface="Garamond" charset="0"/>
                          <a:cs typeface="Garamond" charset="0"/>
                        </a:rPr>
                        <a:t>Men in Black II</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Barry </a:t>
                      </a:r>
                      <a:r>
                        <a:rPr lang="en-US" sz="1200" dirty="0" err="1" smtClean="0">
                          <a:latin typeface="Garamond" charset="0"/>
                          <a:ea typeface="Garamond" charset="0"/>
                          <a:cs typeface="Garamond" charset="0"/>
                        </a:rPr>
                        <a:t>Sonnenfeld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dirty="0" smtClean="0">
                          <a:latin typeface="Garamond" charset="0"/>
                          <a:ea typeface="Garamond" charset="0"/>
                          <a:cs typeface="Garamond" charset="0"/>
                        </a:rPr>
                        <a:t>{Action Film, Science Fiction}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0250">
                <a:tc>
                  <a:txBody>
                    <a:bodyPr/>
                    <a:lstStyle/>
                    <a:p>
                      <a:r>
                        <a:rPr lang="en-US" sz="1200" dirty="0" smtClean="0">
                          <a:latin typeface="Garamond" charset="0"/>
                          <a:ea typeface="Garamond" charset="0"/>
                          <a:cs typeface="Garamond" charset="0"/>
                        </a:rPr>
                        <a:t>I, Robot</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dirty="0" smtClean="0">
                          <a:latin typeface="Garamond" charset="0"/>
                          <a:ea typeface="Garamond" charset="0"/>
                          <a:cs typeface="Garamond" charset="0"/>
                        </a:rPr>
                        <a:t>_</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686047" rtl="0" eaLnBrk="1" fontAlgn="auto" latinLnBrk="0" hangingPunct="1">
                        <a:lnSpc>
                          <a:spcPct val="100000"/>
                        </a:lnSpc>
                        <a:spcBef>
                          <a:spcPts val="0"/>
                        </a:spcBef>
                        <a:spcAft>
                          <a:spcPts val="0"/>
                        </a:spcAft>
                        <a:buClrTx/>
                        <a:buSzTx/>
                        <a:buFontTx/>
                        <a:buNone/>
                        <a:tabLst/>
                        <a:defRPr/>
                      </a:pPr>
                      <a:r>
                        <a:rPr lang="en-US" sz="1200" dirty="0" smtClean="0">
                          <a:latin typeface="Garamond" charset="0"/>
                          <a:ea typeface="Garamond" charset="0"/>
                          <a:cs typeface="Garamond" charset="0"/>
                        </a:rPr>
                        <a:t>Action Film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graphicFrame>
        <p:nvGraphicFramePr>
          <p:cNvPr id="48" name="Table 47"/>
          <p:cNvGraphicFramePr>
            <a:graphicFrameLocks noGrp="1"/>
          </p:cNvGraphicFramePr>
          <p:nvPr>
            <p:extLst>
              <p:ext uri="{D42A27DB-BD31-4B8C-83A1-F6EECF244321}">
                <p14:modId xmlns:p14="http://schemas.microsoft.com/office/powerpoint/2010/main" val="471918399"/>
              </p:ext>
            </p:extLst>
          </p:nvPr>
        </p:nvGraphicFramePr>
        <p:xfrm>
          <a:off x="754859" y="1786997"/>
          <a:ext cx="2491020" cy="645160"/>
        </p:xfrm>
        <a:graphic>
          <a:graphicData uri="http://schemas.openxmlformats.org/drawingml/2006/table">
            <a:tbl>
              <a:tblPr firstRow="1" bandRow="1">
                <a:effectLst/>
                <a:tableStyleId>{5A111915-BE36-4E01-A7E5-04B1672EAD32}</a:tableStyleId>
              </a:tblPr>
              <a:tblGrid>
                <a:gridCol w="1245510"/>
                <a:gridCol w="1245510"/>
              </a:tblGrid>
              <a:tr h="0">
                <a:tc>
                  <a:txBody>
                    <a:bodyPr/>
                    <a:lstStyle/>
                    <a:p>
                      <a:r>
                        <a:rPr lang="en-US" sz="1200" dirty="0" smtClean="0">
                          <a:solidFill>
                            <a:schemeClr val="tx1"/>
                          </a:solidFill>
                          <a:latin typeface="Garamond" charset="0"/>
                          <a:ea typeface="Garamond" charset="0"/>
                          <a:cs typeface="Garamond" charset="0"/>
                        </a:rPr>
                        <a:t>FILM ACTOR</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20000"/>
                        <a:lumOff val="80000"/>
                      </a:schemeClr>
                    </a:solidFill>
                  </a:tcPr>
                </a:tc>
                <a:tc>
                  <a:txBody>
                    <a:bodyPr/>
                    <a:lstStyle/>
                    <a:p>
                      <a:r>
                        <a:rPr lang="en-US" sz="1200" dirty="0" smtClean="0">
                          <a:solidFill>
                            <a:schemeClr val="tx1"/>
                          </a:solidFill>
                          <a:latin typeface="Garamond" charset="0"/>
                          <a:ea typeface="Garamond" charset="0"/>
                          <a:cs typeface="Garamond" charset="0"/>
                        </a:rPr>
                        <a:t>Award Winners</a:t>
                      </a:r>
                      <a:endParaRPr lang="en-US" sz="1200" dirty="0">
                        <a:solidFill>
                          <a:schemeClr val="tx1"/>
                        </a:solidFill>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r h="370840">
                <a:tc>
                  <a:txBody>
                    <a:bodyPr/>
                    <a:lstStyle/>
                    <a:p>
                      <a:r>
                        <a:rPr lang="en-US" sz="1200" dirty="0" smtClean="0">
                          <a:latin typeface="Garamond" charset="0"/>
                          <a:ea typeface="Garamond" charset="0"/>
                          <a:cs typeface="Garamond" charset="0"/>
                        </a:rPr>
                        <a:t>Will Smith</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200" dirty="0" smtClean="0">
                          <a:latin typeface="Garamond" charset="0"/>
                          <a:ea typeface="Garamond" charset="0"/>
                          <a:cs typeface="Garamond" charset="0"/>
                        </a:rPr>
                        <a:t>Saturn Award</a:t>
                      </a:r>
                      <a:endParaRPr lang="en-US" sz="1200" dirty="0">
                        <a:latin typeface="Garamond" charset="0"/>
                        <a:ea typeface="Garamond" charset="0"/>
                        <a:cs typeface="Garamond"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cxnSp>
        <p:nvCxnSpPr>
          <p:cNvPr id="49" name="Straight Arrow Connector 48"/>
          <p:cNvCxnSpPr/>
          <p:nvPr/>
        </p:nvCxnSpPr>
        <p:spPr>
          <a:xfrm>
            <a:off x="891379" y="1343917"/>
            <a:ext cx="23021" cy="443080"/>
          </a:xfrm>
          <a:prstGeom prst="straightConnector1">
            <a:avLst/>
          </a:prstGeom>
          <a:ln w="73025">
            <a:solidFill>
              <a:srgbClr val="EE820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endCxn id="50" idx="0"/>
          </p:cNvCxnSpPr>
          <p:nvPr/>
        </p:nvCxnSpPr>
        <p:spPr>
          <a:xfrm flipH="1">
            <a:off x="2429048" y="1354674"/>
            <a:ext cx="2060244" cy="2033340"/>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50"/>
          <p:cNvSpPr/>
          <p:nvPr/>
        </p:nvSpPr>
        <p:spPr bwMode="auto">
          <a:xfrm>
            <a:off x="2455956" y="881337"/>
            <a:ext cx="2277065" cy="473337"/>
          </a:xfrm>
          <a:prstGeom prst="roundRect">
            <a:avLst/>
          </a:prstGeom>
          <a:solidFill>
            <a:schemeClr val="accent5">
              <a:lumMod val="20000"/>
              <a:lumOff val="80000"/>
            </a:schemeClr>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Non-key attributes</a:t>
            </a:r>
          </a:p>
        </p:txBody>
      </p:sp>
      <p:sp>
        <p:nvSpPr>
          <p:cNvPr id="52" name="Rounded Rectangle 51"/>
          <p:cNvSpPr/>
          <p:nvPr/>
        </p:nvSpPr>
        <p:spPr bwMode="auto">
          <a:xfrm>
            <a:off x="107604" y="881741"/>
            <a:ext cx="1567550" cy="462176"/>
          </a:xfrm>
          <a:prstGeom prst="roundRect">
            <a:avLst/>
          </a:prstGeom>
          <a:solidFill>
            <a:schemeClr val="accent3">
              <a:lumMod val="20000"/>
              <a:lumOff val="80000"/>
            </a:schemeClr>
          </a:solidFill>
          <a:ln w="254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000" spc="-50" dirty="0" smtClean="0">
                <a:solidFill>
                  <a:schemeClr val="tx1"/>
                </a:solidFill>
                <a:latin typeface="Garamond" charset="0"/>
                <a:ea typeface="Garamond" charset="0"/>
                <a:cs typeface="Garamond" charset="0"/>
              </a:rPr>
              <a:t>Key attributes</a:t>
            </a:r>
          </a:p>
        </p:txBody>
      </p:sp>
      <p:cxnSp>
        <p:nvCxnSpPr>
          <p:cNvPr id="53" name="Straight Arrow Connector 52"/>
          <p:cNvCxnSpPr/>
          <p:nvPr/>
        </p:nvCxnSpPr>
        <p:spPr>
          <a:xfrm flipH="1">
            <a:off x="518984" y="1343917"/>
            <a:ext cx="15007" cy="2044097"/>
          </a:xfrm>
          <a:prstGeom prst="straightConnector1">
            <a:avLst/>
          </a:prstGeom>
          <a:ln w="73025">
            <a:solidFill>
              <a:srgbClr val="EE8200">
                <a:alpha val="5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4489292" y="1343917"/>
            <a:ext cx="0" cy="1998280"/>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flipH="1">
            <a:off x="2965623" y="1354674"/>
            <a:ext cx="12355" cy="417576"/>
          </a:xfrm>
          <a:prstGeom prst="straightConnector1">
            <a:avLst/>
          </a:prstGeom>
          <a:ln w="73025">
            <a:solidFill>
              <a:schemeClr val="accent5">
                <a:lumMod val="20000"/>
                <a:lumOff val="8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0024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553998"/>
          </a:xfrm>
        </p:spPr>
        <p:txBody>
          <a:bodyPr/>
          <a:lstStyle/>
          <a:p>
            <a:r>
              <a:rPr lang="en-US" sz="4000" dirty="0"/>
              <a:t>Too Many Previews. Which one to Choose?</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8</a:t>
            </a:fld>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451314194"/>
              </p:ext>
            </p:extLst>
          </p:nvPr>
        </p:nvGraphicFramePr>
        <p:xfrm>
          <a:off x="669352" y="2874054"/>
          <a:ext cx="3198714" cy="370840"/>
        </p:xfrm>
        <a:graphic>
          <a:graphicData uri="http://schemas.openxmlformats.org/drawingml/2006/table">
            <a:tbl>
              <a:tblPr firstRow="1" bandRow="1">
                <a:tableStyleId>{5A111915-BE36-4E01-A7E5-04B1672EAD32}</a:tableStyleId>
              </a:tblPr>
              <a:tblGrid>
                <a:gridCol w="534458"/>
                <a:gridCol w="1648728"/>
                <a:gridCol w="1015528"/>
              </a:tblGrid>
              <a:tr h="370840">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 SET DECORATOR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solidFill>
                            <a:schemeClr val="tx1"/>
                          </a:solidFill>
                        </a:rPr>
                        <a:t>FILM EDITOR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25051494"/>
              </p:ext>
            </p:extLst>
          </p:nvPr>
        </p:nvGraphicFramePr>
        <p:xfrm>
          <a:off x="4720491" y="2874054"/>
          <a:ext cx="3221864" cy="400081"/>
        </p:xfrm>
        <a:graphic>
          <a:graphicData uri="http://schemas.openxmlformats.org/drawingml/2006/table">
            <a:tbl>
              <a:tblPr firstRow="1" bandRow="1">
                <a:tableStyleId>{5A111915-BE36-4E01-A7E5-04B1672EAD32}</a:tableStyleId>
              </a:tblPr>
              <a:tblGrid>
                <a:gridCol w="681741"/>
                <a:gridCol w="1296215"/>
                <a:gridCol w="1243908"/>
              </a:tblGrid>
              <a:tr h="400081">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 DIRECTOR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US" sz="1200" dirty="0" smtClean="0">
                          <a:solidFill>
                            <a:schemeClr val="tx1"/>
                          </a:solidFill>
                        </a:rPr>
                        <a:t>FILM PRODUCER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796103416"/>
              </p:ext>
            </p:extLst>
          </p:nvPr>
        </p:nvGraphicFramePr>
        <p:xfrm>
          <a:off x="692623" y="3775064"/>
          <a:ext cx="2388365" cy="370840"/>
        </p:xfrm>
        <a:graphic>
          <a:graphicData uri="http://schemas.openxmlformats.org/drawingml/2006/table">
            <a:tbl>
              <a:tblPr firstRow="1" bandRow="1">
                <a:tableStyleId>{5A111915-BE36-4E01-A7E5-04B1672EAD32}</a:tableStyleId>
              </a:tblPr>
              <a:tblGrid>
                <a:gridCol w="1782445"/>
                <a:gridCol w="605920"/>
              </a:tblGrid>
              <a:tr h="370840">
                <a:tc>
                  <a:txBody>
                    <a:bodyPr/>
                    <a:lstStyle/>
                    <a:p>
                      <a:r>
                        <a:rPr lang="en-US" sz="1200" dirty="0" smtClean="0">
                          <a:solidFill>
                            <a:schemeClr val="tx1"/>
                          </a:solidFill>
                        </a:rPr>
                        <a:t>PRODUCTION</a:t>
                      </a:r>
                      <a:r>
                        <a:rPr lang="en-US" sz="1200" baseline="0" dirty="0" smtClean="0">
                          <a:solidFill>
                            <a:schemeClr val="tx1"/>
                          </a:solidFill>
                        </a:rPr>
                        <a:t> COMPANY</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134866878"/>
              </p:ext>
            </p:extLst>
          </p:nvPr>
        </p:nvGraphicFramePr>
        <p:xfrm>
          <a:off x="4720492" y="3754718"/>
          <a:ext cx="1717156" cy="370840"/>
        </p:xfrm>
        <a:graphic>
          <a:graphicData uri="http://schemas.openxmlformats.org/drawingml/2006/table">
            <a:tbl>
              <a:tblPr firstRow="1" bandRow="1">
                <a:tableStyleId>{5A111915-BE36-4E01-A7E5-04B1672EAD32}</a:tableStyleId>
              </a:tblPr>
              <a:tblGrid>
                <a:gridCol w="1153645"/>
                <a:gridCol w="563511"/>
              </a:tblGrid>
              <a:tr h="370840">
                <a:tc>
                  <a:txBody>
                    <a:bodyPr/>
                    <a:lstStyle/>
                    <a:p>
                      <a:r>
                        <a:rPr lang="en-US" sz="1200" dirty="0" smtClean="0">
                          <a:solidFill>
                            <a:schemeClr val="tx1"/>
                          </a:solidFill>
                        </a:rPr>
                        <a:t>FILM WRITER</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60000"/>
                        <a:lumOff val="40000"/>
                      </a:schemeClr>
                    </a:solidFill>
                  </a:tcPr>
                </a:tc>
                <a:tc>
                  <a:txBody>
                    <a:bodyPr/>
                    <a:lstStyle/>
                    <a:p>
                      <a:r>
                        <a:rPr lang="en-US" sz="1200" dirty="0" smtClean="0">
                          <a:solidFill>
                            <a:schemeClr val="tx1"/>
                          </a:solidFill>
                        </a:rPr>
                        <a:t>FILM</a:t>
                      </a:r>
                      <a:endParaRPr lang="en-US" sz="12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r>
            </a:tbl>
          </a:graphicData>
        </a:graphic>
      </p:graphicFrame>
      <p:sp>
        <p:nvSpPr>
          <p:cNvPr id="5" name="Rounded Rectangle 4"/>
          <p:cNvSpPr/>
          <p:nvPr/>
        </p:nvSpPr>
        <p:spPr bwMode="auto">
          <a:xfrm>
            <a:off x="456245" y="2143958"/>
            <a:ext cx="3624928" cy="2558670"/>
          </a:xfrm>
          <a:prstGeom prst="roundRect">
            <a:avLst/>
          </a:prstGeom>
          <a:no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9" name="Rounded Rectangle 8"/>
          <p:cNvSpPr/>
          <p:nvPr/>
        </p:nvSpPr>
        <p:spPr bwMode="auto">
          <a:xfrm>
            <a:off x="4518959" y="2143958"/>
            <a:ext cx="3624928" cy="2558670"/>
          </a:xfrm>
          <a:prstGeom prst="roundRect">
            <a:avLst/>
          </a:prstGeom>
          <a:noFill/>
          <a:ln>
            <a:solidFill>
              <a:schemeClr val="accent5">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endParaRPr>
          </a:p>
        </p:txBody>
      </p:sp>
      <p:sp>
        <p:nvSpPr>
          <p:cNvPr id="11" name="Rectangle 10"/>
          <p:cNvSpPr/>
          <p:nvPr/>
        </p:nvSpPr>
        <p:spPr>
          <a:xfrm>
            <a:off x="530813" y="943629"/>
            <a:ext cx="2896947" cy="1015663"/>
          </a:xfrm>
          <a:prstGeom prst="rect">
            <a:avLst/>
          </a:prstGeom>
        </p:spPr>
        <p:txBody>
          <a:bodyPr wrap="none">
            <a:spAutoFit/>
          </a:bodyPr>
          <a:lstStyle/>
          <a:p>
            <a:pPr marL="342900" indent="-342900">
              <a:buFont typeface="Courier New" charset="0"/>
              <a:buChar char="o"/>
            </a:pPr>
            <a:r>
              <a:rPr lang="en-US" sz="2000" dirty="0" smtClean="0">
                <a:latin typeface="Garamond" charset="0"/>
                <a:ea typeface="Garamond" charset="0"/>
                <a:cs typeface="Garamond" charset="0"/>
              </a:rPr>
              <a:t>Many possible previews</a:t>
            </a:r>
          </a:p>
          <a:p>
            <a:pPr marL="342900" indent="-342900">
              <a:buFont typeface="Courier New" charset="0"/>
              <a:buChar char="o"/>
            </a:pPr>
            <a:r>
              <a:rPr lang="en-US" sz="2000" dirty="0" smtClean="0">
                <a:latin typeface="Garamond" charset="0"/>
                <a:ea typeface="Garamond" charset="0"/>
                <a:cs typeface="Garamond" charset="0"/>
              </a:rPr>
              <a:t>Different choices</a:t>
            </a:r>
          </a:p>
          <a:p>
            <a:pPr marL="285750" indent="-285750">
              <a:buFont typeface="Arial" charset="0"/>
              <a:buChar char="•"/>
            </a:pPr>
            <a:endParaRPr lang="en-US" sz="2000" dirty="0">
              <a:latin typeface="Garamond" charset="0"/>
              <a:ea typeface="Garamond" charset="0"/>
              <a:cs typeface="Garamond" charset="0"/>
            </a:endParaRPr>
          </a:p>
        </p:txBody>
      </p:sp>
      <p:sp>
        <p:nvSpPr>
          <p:cNvPr id="12" name="TextBox 11"/>
          <p:cNvSpPr txBox="1"/>
          <p:nvPr/>
        </p:nvSpPr>
        <p:spPr>
          <a:xfrm>
            <a:off x="1272277" y="2303288"/>
            <a:ext cx="1887357" cy="430887"/>
          </a:xfrm>
          <a:prstGeom prst="rect">
            <a:avLst/>
          </a:prstGeom>
          <a:noFill/>
        </p:spPr>
        <p:txBody>
          <a:bodyPr wrap="square" lIns="0" tIns="0" rIns="0" bIns="0" rtlCol="0">
            <a:spAutoFit/>
          </a:bodyPr>
          <a:lstStyle/>
          <a:p>
            <a:r>
              <a:rPr lang="en-US" sz="2800" smtClean="0">
                <a:solidFill>
                  <a:srgbClr val="F58026"/>
                </a:solidFill>
                <a:latin typeface="Garamond" charset="0"/>
                <a:ea typeface="Garamond" charset="0"/>
                <a:cs typeface="Garamond" charset="0"/>
              </a:rPr>
              <a:t>Preview A</a:t>
            </a:r>
            <a:endParaRPr lang="en-US" sz="2800" dirty="0" smtClean="0">
              <a:solidFill>
                <a:srgbClr val="F58026"/>
              </a:solidFill>
              <a:latin typeface="Garamond" charset="0"/>
              <a:ea typeface="Garamond" charset="0"/>
              <a:cs typeface="Garamond" charset="0"/>
            </a:endParaRPr>
          </a:p>
        </p:txBody>
      </p:sp>
      <p:sp>
        <p:nvSpPr>
          <p:cNvPr id="13" name="TextBox 12"/>
          <p:cNvSpPr txBox="1"/>
          <p:nvPr/>
        </p:nvSpPr>
        <p:spPr>
          <a:xfrm>
            <a:off x="5579070" y="2283729"/>
            <a:ext cx="1887357" cy="430887"/>
          </a:xfrm>
          <a:prstGeom prst="rect">
            <a:avLst/>
          </a:prstGeom>
          <a:noFill/>
        </p:spPr>
        <p:txBody>
          <a:bodyPr wrap="square" lIns="0" tIns="0" rIns="0" bIns="0" rtlCol="0">
            <a:spAutoFit/>
          </a:bodyPr>
          <a:lstStyle/>
          <a:p>
            <a:r>
              <a:rPr lang="en-US" sz="2800" dirty="0" smtClean="0">
                <a:solidFill>
                  <a:srgbClr val="F58026"/>
                </a:solidFill>
                <a:latin typeface="Garamond" charset="0"/>
                <a:ea typeface="Garamond" charset="0"/>
                <a:cs typeface="Garamond" charset="0"/>
              </a:rPr>
              <a:t>Preview B</a:t>
            </a:r>
          </a:p>
        </p:txBody>
      </p:sp>
    </p:spTree>
    <p:extLst>
      <p:ext uri="{BB962C8B-B14F-4D97-AF65-F5344CB8AC3E}">
        <p14:creationId xmlns:p14="http://schemas.microsoft.com/office/powerpoint/2010/main" val="8143242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598036214"/>
              </p:ext>
            </p:extLst>
          </p:nvPr>
        </p:nvGraphicFramePr>
        <p:xfrm>
          <a:off x="213379" y="2216780"/>
          <a:ext cx="3294931" cy="741680"/>
        </p:xfrm>
        <a:graphic>
          <a:graphicData uri="http://schemas.openxmlformats.org/drawingml/2006/table">
            <a:tbl>
              <a:tblPr firstRow="1" bandRow="1">
                <a:tableStyleId>{5940675A-B579-460E-94D1-54222C63F5DA}</a:tableStyleId>
              </a:tblPr>
              <a:tblGrid>
                <a:gridCol w="1634082"/>
                <a:gridCol w="690466"/>
                <a:gridCol w="970383"/>
              </a:tblGrid>
              <a:tr h="370840">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t>FILM</a:t>
                      </a:r>
                      <a:endParaRPr lang="en-US" sz="1400" b="0" i="0" dirty="0">
                        <a:latin typeface="Garamond" charset="0"/>
                        <a:ea typeface="Garamond" charset="0"/>
                        <a:cs typeface="Garamond" charset="0"/>
                      </a:endParaRPr>
                    </a:p>
                  </a:txBody>
                  <a:tcPr>
                    <a:solidFill>
                      <a:schemeClr val="accent5">
                        <a:lumMod val="60000"/>
                        <a:lumOff val="40000"/>
                      </a:schemeClr>
                    </a:solidFill>
                  </a:tcPr>
                </a:tc>
                <a:tc>
                  <a:txBody>
                    <a:bodyPr/>
                    <a:lstStyle/>
                    <a:p>
                      <a:pPr algn="ctr"/>
                      <a:r>
                        <a:rPr lang="en-US" sz="1400" dirty="0" smtClean="0"/>
                        <a:t>Actor</a:t>
                      </a:r>
                      <a:endParaRPr lang="en-US" sz="1400" b="0" i="0" dirty="0">
                        <a:latin typeface="Garamond" charset="0"/>
                        <a:ea typeface="Garamond" charset="0"/>
                        <a:cs typeface="Garamond" charset="0"/>
                      </a:endParaRPr>
                    </a:p>
                  </a:txBody>
                  <a:tcPr>
                    <a:solidFill>
                      <a:schemeClr val="accent5">
                        <a:lumMod val="20000"/>
                        <a:lumOff val="80000"/>
                      </a:schemeClr>
                    </a:solidFill>
                  </a:tcPr>
                </a:tc>
                <a:tc>
                  <a:txBody>
                    <a:bodyPr/>
                    <a:lstStyle/>
                    <a:p>
                      <a:pPr algn="ctr"/>
                      <a:r>
                        <a:rPr lang="en-US" sz="1400" dirty="0" smtClean="0"/>
                        <a:t>Genres</a:t>
                      </a:r>
                      <a:endParaRPr lang="en-US" sz="1400" b="0" i="0" dirty="0">
                        <a:latin typeface="Garamond" charset="0"/>
                        <a:ea typeface="Garamond" charset="0"/>
                        <a:cs typeface="Garamond" charset="0"/>
                      </a:endParaRPr>
                    </a:p>
                  </a:txBody>
                  <a:tcPr>
                    <a:solidFill>
                      <a:schemeClr val="accent5">
                        <a:lumMod val="20000"/>
                        <a:lumOff val="80000"/>
                      </a:schemeClr>
                    </a:solidFill>
                  </a:tcPr>
                </a:tc>
              </a:tr>
              <a:tr h="370840">
                <a:tc>
                  <a:txBody>
                    <a:bodyPr/>
                    <a:lstStyle/>
                    <a:p>
                      <a:pPr algn="ctr"/>
                      <a:r>
                        <a:rPr lang="en-US" sz="1400" b="0" i="0" dirty="0" smtClean="0">
                          <a:latin typeface="+mn-lt"/>
                          <a:ea typeface="+mn-ea"/>
                          <a:cs typeface="+mn-cs"/>
                        </a:rPr>
                        <a:t>4</a:t>
                      </a:r>
                      <a:endParaRPr lang="en-US" sz="1400" b="0" i="0" dirty="0">
                        <a:latin typeface="Garamond" charset="0"/>
                        <a:ea typeface="Garamond" charset="0"/>
                        <a:cs typeface="Garamond" charset="0"/>
                      </a:endParaRPr>
                    </a:p>
                  </a:txBody>
                  <a:tcPr>
                    <a:noFill/>
                  </a:tcPr>
                </a:tc>
                <a:tc>
                  <a:txBody>
                    <a:bodyPr/>
                    <a:lstStyle/>
                    <a:p>
                      <a:pPr algn="ctr"/>
                      <a:r>
                        <a:rPr lang="en-US" sz="1400" dirty="0" smtClean="0"/>
                        <a:t>6</a:t>
                      </a:r>
                      <a:endParaRPr lang="en-US" sz="1400" b="0" i="0" dirty="0">
                        <a:latin typeface="Garamond" charset="0"/>
                        <a:ea typeface="Garamond" charset="0"/>
                        <a:cs typeface="Garamond" charset="0"/>
                      </a:endParaRPr>
                    </a:p>
                  </a:txBody>
                  <a:tcPr/>
                </a:tc>
                <a:tc>
                  <a:txBody>
                    <a:bodyPr/>
                    <a:lstStyle/>
                    <a:p>
                      <a:pPr algn="ctr"/>
                      <a:r>
                        <a:rPr lang="en-US" sz="1400" dirty="0" smtClean="0"/>
                        <a:t>5</a:t>
                      </a:r>
                      <a:endParaRPr lang="en-US" sz="1400" b="0" i="0" dirty="0">
                        <a:latin typeface="Garamond" charset="0"/>
                        <a:ea typeface="Garamond" charset="0"/>
                        <a:cs typeface="Garamond" charset="0"/>
                      </a:endParaRPr>
                    </a:p>
                  </a:txBody>
                  <a:tcPr/>
                </a:tc>
              </a:tr>
            </a:tbl>
          </a:graphicData>
        </a:graphic>
      </p:graphicFrame>
      <p:sp>
        <p:nvSpPr>
          <p:cNvPr id="2" name="Title 1"/>
          <p:cNvSpPr>
            <a:spLocks noGrp="1"/>
          </p:cNvSpPr>
          <p:nvPr>
            <p:ph type="title"/>
          </p:nvPr>
        </p:nvSpPr>
        <p:spPr>
          <a:xfrm>
            <a:off x="389436" y="171450"/>
            <a:ext cx="8363938" cy="553998"/>
          </a:xfrm>
        </p:spPr>
        <p:txBody>
          <a:bodyPr/>
          <a:lstStyle/>
          <a:p>
            <a:r>
              <a:rPr lang="en-US" sz="4000" dirty="0" smtClean="0"/>
              <a:t>Aggregate Scoring</a:t>
            </a:r>
            <a:endParaRPr lang="en-US" sz="4000" dirty="0"/>
          </a:p>
        </p:txBody>
      </p:sp>
      <p:sp>
        <p:nvSpPr>
          <p:cNvPr id="4" name="Slide Number Placeholder 3"/>
          <p:cNvSpPr>
            <a:spLocks noGrp="1"/>
          </p:cNvSpPr>
          <p:nvPr>
            <p:ph type="sldNum" sz="quarter" idx="11"/>
          </p:nvPr>
        </p:nvSpPr>
        <p:spPr>
          <a:xfrm>
            <a:off x="0" y="4852293"/>
            <a:ext cx="2133600" cy="274637"/>
          </a:xfrm>
        </p:spPr>
        <p:txBody>
          <a:bodyPr/>
          <a:lstStyle/>
          <a:p>
            <a:fld id="{30DB7900-D72E-4025-AF90-97BD6DF59E7D}" type="slidenum">
              <a:rPr lang="en-US" smtClean="0"/>
              <a:pPr/>
              <a:t>9</a:t>
            </a:fld>
            <a:endParaRPr lang="en-US" dirty="0"/>
          </a:p>
        </p:txBody>
      </p:sp>
      <p:sp>
        <p:nvSpPr>
          <p:cNvPr id="8" name="Text Placeholder 2"/>
          <p:cNvSpPr txBox="1">
            <a:spLocks/>
          </p:cNvSpPr>
          <p:nvPr/>
        </p:nvSpPr>
        <p:spPr>
          <a:xfrm>
            <a:off x="3413760" y="1268045"/>
            <a:ext cx="2515516" cy="43088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smtClean="0">
                <a:latin typeface="Garamond" charset="0"/>
                <a:ea typeface="Garamond" charset="0"/>
                <a:cs typeface="Garamond" charset="0"/>
              </a:rPr>
              <a:t>Score of the </a:t>
            </a:r>
            <a:r>
              <a:rPr lang="en-US" altLang="zh-CN" sz="2800" dirty="0" smtClean="0">
                <a:latin typeface="Garamond" charset="0"/>
                <a:ea typeface="Garamond" charset="0"/>
                <a:cs typeface="Garamond" charset="0"/>
              </a:rPr>
              <a:t>Table?</a:t>
            </a:r>
          </a:p>
        </p:txBody>
      </p:sp>
      <p:graphicFrame>
        <p:nvGraphicFramePr>
          <p:cNvPr id="11" name="Table 10"/>
          <p:cNvGraphicFramePr>
            <a:graphicFrameLocks noGrp="1"/>
          </p:cNvGraphicFramePr>
          <p:nvPr>
            <p:extLst>
              <p:ext uri="{D42A27DB-BD31-4B8C-83A1-F6EECF244321}">
                <p14:modId xmlns:p14="http://schemas.microsoft.com/office/powerpoint/2010/main" val="971180738"/>
              </p:ext>
            </p:extLst>
          </p:nvPr>
        </p:nvGraphicFramePr>
        <p:xfrm>
          <a:off x="216492" y="3495341"/>
          <a:ext cx="3534416" cy="741680"/>
        </p:xfrm>
        <a:graphic>
          <a:graphicData uri="http://schemas.openxmlformats.org/drawingml/2006/table">
            <a:tbl>
              <a:tblPr firstRow="1" bandRow="1">
                <a:tableStyleId>{5940675A-B579-460E-94D1-54222C63F5DA}</a:tableStyleId>
              </a:tblPr>
              <a:tblGrid>
                <a:gridCol w="1409571"/>
                <a:gridCol w="595601"/>
                <a:gridCol w="1529244"/>
              </a:tblGrid>
              <a:tr h="370840">
                <a:tc>
                  <a:txBody>
                    <a:bodyPr/>
                    <a:lstStyle/>
                    <a:p>
                      <a:pPr marL="0" marR="0" indent="0" algn="ctr" defTabSz="686047" rtl="0" eaLnBrk="1" fontAlgn="auto" latinLnBrk="0" hangingPunct="1">
                        <a:lnSpc>
                          <a:spcPct val="100000"/>
                        </a:lnSpc>
                        <a:spcBef>
                          <a:spcPts val="0"/>
                        </a:spcBef>
                        <a:spcAft>
                          <a:spcPts val="0"/>
                        </a:spcAft>
                        <a:buClrTx/>
                        <a:buSzTx/>
                        <a:buFontTx/>
                        <a:buNone/>
                        <a:tabLst/>
                        <a:defRPr/>
                      </a:pPr>
                      <a:r>
                        <a:rPr lang="en-US" sz="1400" dirty="0" smtClean="0"/>
                        <a:t>FILM ACTOR</a:t>
                      </a:r>
                      <a:endParaRPr lang="en-US" sz="1400" b="0" i="0" dirty="0">
                        <a:latin typeface="Garamond" charset="0"/>
                        <a:ea typeface="Garamond" charset="0"/>
                        <a:cs typeface="Garamond" charset="0"/>
                      </a:endParaRPr>
                    </a:p>
                  </a:txBody>
                  <a:tcPr>
                    <a:solidFill>
                      <a:schemeClr val="accent5">
                        <a:lumMod val="60000"/>
                        <a:lumOff val="40000"/>
                      </a:schemeClr>
                    </a:solidFill>
                  </a:tcPr>
                </a:tc>
                <a:tc>
                  <a:txBody>
                    <a:bodyPr/>
                    <a:lstStyle/>
                    <a:p>
                      <a:pPr algn="ctr"/>
                      <a:r>
                        <a:rPr lang="en-US" sz="1400" dirty="0" smtClean="0"/>
                        <a:t>Actor</a:t>
                      </a:r>
                      <a:endParaRPr lang="en-US" sz="1400" b="0" i="0" dirty="0">
                        <a:latin typeface="Garamond" charset="0"/>
                        <a:ea typeface="Garamond" charset="0"/>
                        <a:cs typeface="Garamond" charset="0"/>
                      </a:endParaRPr>
                    </a:p>
                  </a:txBody>
                  <a:tcPr>
                    <a:solidFill>
                      <a:schemeClr val="accent5">
                        <a:lumMod val="20000"/>
                        <a:lumOff val="80000"/>
                      </a:schemeClr>
                    </a:solidFill>
                  </a:tcPr>
                </a:tc>
                <a:tc>
                  <a:txBody>
                    <a:bodyPr/>
                    <a:lstStyle/>
                    <a:p>
                      <a:pPr algn="ctr"/>
                      <a:r>
                        <a:rPr lang="en-US" sz="1400" baseline="0" dirty="0" smtClean="0"/>
                        <a:t>Award Winners</a:t>
                      </a:r>
                      <a:endParaRPr lang="en-US" sz="1400" b="0" i="0" baseline="0" dirty="0" smtClean="0">
                        <a:latin typeface="Garamond" charset="0"/>
                        <a:ea typeface="Garamond" charset="0"/>
                        <a:cs typeface="Garamond" charset="0"/>
                      </a:endParaRPr>
                    </a:p>
                  </a:txBody>
                  <a:tcPr>
                    <a:solidFill>
                      <a:schemeClr val="accent5">
                        <a:lumMod val="20000"/>
                        <a:lumOff val="80000"/>
                      </a:schemeClr>
                    </a:solidFill>
                  </a:tcPr>
                </a:tc>
              </a:tr>
              <a:tr h="370840">
                <a:tc>
                  <a:txBody>
                    <a:bodyPr/>
                    <a:lstStyle/>
                    <a:p>
                      <a:pPr algn="ctr"/>
                      <a:r>
                        <a:rPr lang="en-US" sz="1400" dirty="0" smtClean="0"/>
                        <a:t>2</a:t>
                      </a:r>
                      <a:endParaRPr lang="en-US" sz="1400" b="0" i="0" dirty="0">
                        <a:latin typeface="Garamond" charset="0"/>
                        <a:ea typeface="Garamond" charset="0"/>
                        <a:cs typeface="Garamond" charset="0"/>
                      </a:endParaRPr>
                    </a:p>
                  </a:txBody>
                  <a:tcPr>
                    <a:noFill/>
                  </a:tcPr>
                </a:tc>
                <a:tc>
                  <a:txBody>
                    <a:bodyPr/>
                    <a:lstStyle/>
                    <a:p>
                      <a:pPr algn="ctr"/>
                      <a:r>
                        <a:rPr lang="en-US" sz="1400" dirty="0" smtClean="0"/>
                        <a:t>6</a:t>
                      </a:r>
                      <a:endParaRPr lang="en-US" sz="1400" b="0" i="0" dirty="0">
                        <a:latin typeface="Garamond" charset="0"/>
                        <a:ea typeface="Garamond" charset="0"/>
                        <a:cs typeface="Garamond" charset="0"/>
                      </a:endParaRPr>
                    </a:p>
                  </a:txBody>
                  <a:tcPr/>
                </a:tc>
                <a:tc>
                  <a:txBody>
                    <a:bodyPr/>
                    <a:lstStyle/>
                    <a:p>
                      <a:pPr algn="ctr"/>
                      <a:r>
                        <a:rPr lang="en-US" sz="1400" dirty="0" smtClean="0"/>
                        <a:t>2</a:t>
                      </a:r>
                      <a:endParaRPr lang="en-US" sz="1400" b="0" i="0" dirty="0">
                        <a:latin typeface="Garamond" charset="0"/>
                        <a:ea typeface="Garamond" charset="0"/>
                        <a:cs typeface="Garamond" charset="0"/>
                      </a:endParaRPr>
                    </a:p>
                  </a:txBody>
                  <a:tcPr/>
                </a:tc>
              </a:tr>
            </a:tbl>
          </a:graphicData>
        </a:graphic>
      </p:graphicFrame>
      <p:sp>
        <p:nvSpPr>
          <p:cNvPr id="12" name="Text Placeholder 2"/>
          <p:cNvSpPr txBox="1">
            <a:spLocks/>
          </p:cNvSpPr>
          <p:nvPr/>
        </p:nvSpPr>
        <p:spPr>
          <a:xfrm>
            <a:off x="3940631" y="2300505"/>
            <a:ext cx="2012298" cy="43457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solidFill>
                  <a:schemeClr val="tx1"/>
                </a:solidFill>
                <a:latin typeface="Garamond" charset="0"/>
                <a:ea typeface="Garamond" charset="0"/>
                <a:cs typeface="Garamond" charset="0"/>
              </a:rPr>
              <a:t>4 </a:t>
            </a:r>
            <a:r>
              <a:rPr lang="en-US" sz="2800" dirty="0">
                <a:solidFill>
                  <a:schemeClr val="tx1"/>
                </a:solidFill>
              </a:rPr>
              <a:t>×</a:t>
            </a:r>
            <a:r>
              <a:rPr lang="en-US" altLang="zh-CN" sz="2800" dirty="0" smtClean="0">
                <a:solidFill>
                  <a:schemeClr val="tx1"/>
                </a:solidFill>
                <a:latin typeface="Garamond" charset="0"/>
                <a:ea typeface="Garamond" charset="0"/>
                <a:cs typeface="Garamond" charset="0"/>
              </a:rPr>
              <a:t> (6+5) = 44</a:t>
            </a:r>
          </a:p>
        </p:txBody>
      </p:sp>
      <p:sp>
        <p:nvSpPr>
          <p:cNvPr id="13" name="Text Placeholder 2"/>
          <p:cNvSpPr txBox="1">
            <a:spLocks/>
          </p:cNvSpPr>
          <p:nvPr/>
        </p:nvSpPr>
        <p:spPr>
          <a:xfrm>
            <a:off x="3940631" y="3632867"/>
            <a:ext cx="2012302" cy="43088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a:solidFill>
                  <a:schemeClr val="tx1"/>
                </a:solidFill>
                <a:latin typeface="Garamond" charset="0"/>
                <a:ea typeface="Garamond" charset="0"/>
                <a:cs typeface="Garamond" charset="0"/>
              </a:rPr>
              <a:t>2</a:t>
            </a:r>
            <a:r>
              <a:rPr lang="en-US" altLang="zh-CN" sz="2800" dirty="0" smtClean="0">
                <a:solidFill>
                  <a:schemeClr val="tx1"/>
                </a:solidFill>
                <a:latin typeface="Garamond" charset="0"/>
                <a:ea typeface="Garamond" charset="0"/>
                <a:cs typeface="Garamond" charset="0"/>
              </a:rPr>
              <a:t> </a:t>
            </a:r>
            <a:r>
              <a:rPr lang="en-US" sz="2800" dirty="0">
                <a:solidFill>
                  <a:schemeClr val="tx1"/>
                </a:solidFill>
              </a:rPr>
              <a:t>× </a:t>
            </a:r>
            <a:r>
              <a:rPr lang="en-US" altLang="zh-CN" sz="2800" dirty="0" smtClean="0">
                <a:solidFill>
                  <a:schemeClr val="tx1"/>
                </a:solidFill>
                <a:latin typeface="Garamond" charset="0"/>
                <a:ea typeface="Garamond" charset="0"/>
                <a:cs typeface="Garamond" charset="0"/>
              </a:rPr>
              <a:t>(6+2) </a:t>
            </a:r>
            <a:r>
              <a:rPr lang="en-US" altLang="zh-CN" sz="2800" smtClean="0">
                <a:solidFill>
                  <a:schemeClr val="tx1"/>
                </a:solidFill>
                <a:latin typeface="Garamond" charset="0"/>
                <a:ea typeface="Garamond" charset="0"/>
                <a:cs typeface="Garamond" charset="0"/>
              </a:rPr>
              <a:t>= 16</a:t>
            </a:r>
            <a:endParaRPr lang="en-US" altLang="zh-CN" sz="2800" dirty="0" smtClean="0">
              <a:solidFill>
                <a:schemeClr val="tx1"/>
              </a:solidFill>
              <a:latin typeface="Garamond" charset="0"/>
              <a:ea typeface="Garamond" charset="0"/>
              <a:cs typeface="Garamond" charset="0"/>
            </a:endParaRPr>
          </a:p>
        </p:txBody>
      </p:sp>
      <p:sp>
        <p:nvSpPr>
          <p:cNvPr id="14" name="Text Placeholder 2"/>
          <p:cNvSpPr txBox="1">
            <a:spLocks/>
          </p:cNvSpPr>
          <p:nvPr/>
        </p:nvSpPr>
        <p:spPr>
          <a:xfrm>
            <a:off x="6196193" y="1268044"/>
            <a:ext cx="2723878" cy="430887"/>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latin typeface="Garamond" charset="0"/>
                <a:ea typeface="Garamond" charset="0"/>
                <a:cs typeface="Garamond" charset="0"/>
              </a:rPr>
              <a:t>Score of the Preview?</a:t>
            </a:r>
          </a:p>
        </p:txBody>
      </p:sp>
      <p:sp>
        <p:nvSpPr>
          <p:cNvPr id="15" name="Right Brace 14"/>
          <p:cNvSpPr/>
          <p:nvPr/>
        </p:nvSpPr>
        <p:spPr>
          <a:xfrm>
            <a:off x="6046239" y="2216780"/>
            <a:ext cx="653143" cy="202024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 Placeholder 2"/>
          <p:cNvSpPr txBox="1">
            <a:spLocks/>
          </p:cNvSpPr>
          <p:nvPr/>
        </p:nvSpPr>
        <p:spPr>
          <a:xfrm>
            <a:off x="7126706" y="2958460"/>
            <a:ext cx="2012298" cy="434573"/>
          </a:xfrm>
          <a:prstGeom prst="rect">
            <a:avLst/>
          </a:prstGeom>
        </p:spPr>
        <p:txBody>
          <a:bodyPr vert="horz" wrap="square" lIns="0" tIns="0" rIns="0" bIns="0" rtlCol="0">
            <a:spAutoFit/>
          </a:bodyPr>
          <a:lstStyle>
            <a:lvl1pPr marL="0" indent="0" algn="l" defTabSz="686047" rtl="0" eaLnBrk="1" latinLnBrk="0" hangingPunct="1">
              <a:lnSpc>
                <a:spcPct val="90000"/>
              </a:lnSpc>
              <a:spcBef>
                <a:spcPts val="0"/>
              </a:spcBef>
              <a:spcAft>
                <a:spcPts val="675"/>
              </a:spcAft>
              <a:buSzPct val="90000"/>
              <a:buFont typeface="Courier New" panose="02070309020205020404" pitchFamily="49" charset="0"/>
              <a:buNone/>
              <a:defRPr sz="3200" kern="1200" spc="-100" baseline="0">
                <a:solidFill>
                  <a:srgbClr val="EE8200"/>
                </a:solidFill>
                <a:latin typeface="Garamond" panose="02020404030301010803" pitchFamily="18" charset="0"/>
                <a:ea typeface="+mn-ea"/>
                <a:cs typeface="+mn-cs"/>
              </a:defRPr>
            </a:lvl1pPr>
            <a:lvl2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472868" algn="l"/>
              </a:tabLst>
              <a:defRPr sz="2000" kern="1200" spc="-50" baseline="0">
                <a:solidFill>
                  <a:schemeClr val="tx1"/>
                </a:solidFill>
                <a:latin typeface="Garamond" panose="02020404030301010803" pitchFamily="18" charset="0"/>
                <a:ea typeface="+mn-ea"/>
                <a:cs typeface="+mn-cs"/>
              </a:defRPr>
            </a:lvl2pPr>
            <a:lvl3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500" kern="1200">
                <a:solidFill>
                  <a:schemeClr val="tx1"/>
                </a:solidFill>
                <a:latin typeface="Garamond" panose="02020404030301010803" pitchFamily="18" charset="0"/>
                <a:ea typeface="+mn-ea"/>
                <a:cs typeface="+mn-cs"/>
              </a:defRPr>
            </a:lvl3pPr>
            <a:lvl4pPr marL="0" indent="0" algn="l" defTabSz="686047" rtl="0" eaLnBrk="1" latinLnBrk="0" hangingPunct="1">
              <a:lnSpc>
                <a:spcPct val="90000"/>
              </a:lnSpc>
              <a:spcBef>
                <a:spcPts val="0"/>
              </a:spcBef>
              <a:spcAft>
                <a:spcPts val="300"/>
              </a:spcAft>
              <a:buSzPct val="90000"/>
              <a:buFont typeface="Courier New" panose="02070309020205020404" pitchFamily="49" charset="0"/>
              <a:buNone/>
              <a:tabLst>
                <a:tab pos="686074" algn="l"/>
              </a:tabLst>
              <a:defRPr sz="2000" kern="1200">
                <a:solidFill>
                  <a:schemeClr val="tx1"/>
                </a:solidFill>
                <a:latin typeface="Garamond" panose="02020404030301010803" pitchFamily="18" charset="0"/>
                <a:ea typeface="+mn-ea"/>
                <a:cs typeface="+mn-cs"/>
              </a:defRPr>
            </a:lvl4pPr>
            <a:lvl5pPr marL="0" indent="0" algn="l" defTabSz="686047" rtl="0" eaLnBrk="1" latinLnBrk="0" hangingPunct="1">
              <a:lnSpc>
                <a:spcPct val="90000"/>
              </a:lnSpc>
              <a:spcBef>
                <a:spcPts val="0"/>
              </a:spcBef>
              <a:spcAft>
                <a:spcPts val="300"/>
              </a:spcAft>
              <a:buSzPct val="90000"/>
              <a:buFont typeface="Courier New" panose="02070309020205020404" pitchFamily="49" charset="0"/>
              <a:buNone/>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lgn="just" defTabSz="914400">
              <a:lnSpc>
                <a:spcPct val="100000"/>
              </a:lnSpc>
              <a:spcBef>
                <a:spcPts val="580"/>
              </a:spcBef>
              <a:buSzPct val="85000"/>
              <a:defRPr/>
            </a:pPr>
            <a:r>
              <a:rPr lang="en-US" altLang="zh-CN" sz="2800" dirty="0" smtClean="0">
                <a:solidFill>
                  <a:schemeClr val="tx1"/>
                </a:solidFill>
                <a:latin typeface="Garamond" charset="0"/>
                <a:ea typeface="Garamond" charset="0"/>
                <a:cs typeface="Garamond" charset="0"/>
              </a:rPr>
              <a:t>44+16= 60</a:t>
            </a:r>
          </a:p>
        </p:txBody>
      </p:sp>
    </p:spTree>
    <p:extLst>
      <p:ext uri="{BB962C8B-B14F-4D97-AF65-F5344CB8AC3E}">
        <p14:creationId xmlns:p14="http://schemas.microsoft.com/office/powerpoint/2010/main" val="980099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Metro Template Colored Titles Segoe UI 16x9">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gs>
                <a:gs pos="86000">
                  <a:schemeClr val="tx1"/>
                </a:gs>
              </a:gsLst>
              <a:lin ang="54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Props1.xml><?xml version="1.0" encoding="utf-8"?>
<ds:datastoreItem xmlns:ds="http://schemas.openxmlformats.org/officeDocument/2006/customXml" ds:itemID="{91ECADBA-ED53-4B09-9B9E-9372BF1CBDCF}">
  <ds:schemaRefs>
    <ds:schemaRef ds:uri="http://schemas.microsoft.com/sharepoint/events"/>
  </ds:schemaRefs>
</ds:datastoreItem>
</file>

<file path=customXml/itemProps2.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4.xml><?xml version="1.0" encoding="utf-8"?>
<ds:datastoreItem xmlns:ds="http://schemas.openxmlformats.org/officeDocument/2006/customXml" ds:itemID="{F990F116-B58F-4255-B05B-DA3808E0E5C6}">
  <ds:schemaRefs>
    <ds:schemaRef ds:uri="efcf9526-8f58-4668-98d8-2ea05232c146"/>
    <ds:schemaRef ds:uri="http://schemas.microsoft.com/office/2006/metadata/properties"/>
    <ds:schemaRef ds:uri="http://schemas.microsoft.com/office/2006/documentManagement/types"/>
    <ds:schemaRef ds:uri="http://purl.org/dc/elements/1.1/"/>
    <ds:schemaRef ds:uri="http://purl.org/dc/dcmitype/"/>
    <ds:schemaRef ds:uri="http://schemas.microsoft.com/office/infopath/2007/PartnerControl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21274</TotalTime>
  <Words>1331</Words>
  <Application>Microsoft Macintosh PowerPoint</Application>
  <PresentationFormat>On-screen Show (16:9)</PresentationFormat>
  <Paragraphs>511</Paragraphs>
  <Slides>26</Slides>
  <Notes>22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Courier New</vt:lpstr>
      <vt:lpstr>Garamond</vt:lpstr>
      <vt:lpstr>Meiryo UI</vt:lpstr>
      <vt:lpstr>Segoe UI</vt:lpstr>
      <vt:lpstr>Segoe UI Light</vt:lpstr>
      <vt:lpstr>Arial</vt:lpstr>
      <vt:lpstr>Data Analytics for Computational Journalism</vt:lpstr>
      <vt:lpstr>Metro Template Colored Titles Segoe UI 16x9</vt:lpstr>
      <vt:lpstr>PowerPoint Presentation</vt:lpstr>
      <vt:lpstr>Entity Graph</vt:lpstr>
      <vt:lpstr>Ultra-heterogeneous Entity Graphs</vt:lpstr>
      <vt:lpstr>Steep Flag-Down Cost</vt:lpstr>
      <vt:lpstr>Need for a Quick Overview</vt:lpstr>
      <vt:lpstr>Need for Quick Overview</vt:lpstr>
      <vt:lpstr>Preview Tables</vt:lpstr>
      <vt:lpstr>Too Many Previews. Which one to Choose?</vt:lpstr>
      <vt:lpstr>Aggregate Scoring</vt:lpstr>
      <vt:lpstr>Key Attributes Scoring</vt:lpstr>
      <vt:lpstr>Non-key Attributes Scoring</vt:lpstr>
      <vt:lpstr>Optimal Preview Discovery</vt:lpstr>
      <vt:lpstr>Concise Preview, Dynamic Programming Algorithm</vt:lpstr>
      <vt:lpstr>Tight/Diverse Preview, NP-hardness</vt:lpstr>
      <vt:lpstr>Tight/Diverse Preview, Apriori Property Algorithm</vt:lpstr>
      <vt:lpstr>Experiments</vt:lpstr>
      <vt:lpstr>Key Attribute Scoring (p@k)</vt:lpstr>
      <vt:lpstr>MRR of Non-key Attributes (MRR)</vt:lpstr>
      <vt:lpstr>Compare Rankings by Our Approach and the Crowd (PCC)</vt:lpstr>
      <vt:lpstr>User Study, Hand-crafted Preview Tables</vt:lpstr>
      <vt:lpstr>User Study, Approaches Compared</vt:lpstr>
      <vt:lpstr>User Study: Existence Test Questions</vt:lpstr>
      <vt:lpstr>User Study: Existence Test Questions</vt:lpstr>
      <vt:lpstr>User Study: User Experience Questions</vt:lpstr>
      <vt:lpstr>Acknowledgment</vt:lpstr>
      <vt:lpstr>Thank You!  Questions?</vt:lpstr>
    </vt:vector>
  </TitlesOfParts>
  <Manager>&lt;Content Manager Name Here&gt;</Manager>
  <Company>The University of Texas at Arlington</Company>
  <LinksUpToDate>false</LinksUpToDate>
  <SharedDoc>false</SharedDoc>
  <HyperlinksChanged>false</HyperlinksChanged>
  <AppVersion>15.0022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Hasani, Sona</cp:lastModifiedBy>
  <cp:revision>1067</cp:revision>
  <cp:lastPrinted>2016-06-21T17:11:52Z</cp:lastPrinted>
  <dcterms:created xsi:type="dcterms:W3CDTF">2013-05-03T04:52:11Z</dcterms:created>
  <dcterms:modified xsi:type="dcterms:W3CDTF">2016-07-12T14:19:12Z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