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5"/>
    <p:sldMasterId id="2147483756" r:id="rId6"/>
  </p:sldMasterIdLst>
  <p:notesMasterIdLst>
    <p:notesMasterId r:id="rId26"/>
  </p:notesMasterIdLst>
  <p:handoutMasterIdLst>
    <p:handoutMasterId r:id="rId27"/>
  </p:handoutMasterIdLst>
  <p:sldIdLst>
    <p:sldId id="376" r:id="rId7"/>
    <p:sldId id="1355" r:id="rId8"/>
    <p:sldId id="1352" r:id="rId9"/>
    <p:sldId id="1351" r:id="rId10"/>
    <p:sldId id="1354" r:id="rId11"/>
    <p:sldId id="1264" r:id="rId12"/>
    <p:sldId id="1265" r:id="rId13"/>
    <p:sldId id="1340" r:id="rId14"/>
    <p:sldId id="1341" r:id="rId15"/>
    <p:sldId id="1342" r:id="rId16"/>
    <p:sldId id="1344" r:id="rId17"/>
    <p:sldId id="1345" r:id="rId18"/>
    <p:sldId id="1361" r:id="rId19"/>
    <p:sldId id="1360" r:id="rId20"/>
    <p:sldId id="1347" r:id="rId21"/>
    <p:sldId id="1359" r:id="rId22"/>
    <p:sldId id="1356" r:id="rId23"/>
    <p:sldId id="1358" r:id="rId24"/>
    <p:sldId id="1353" r:id="rId25"/>
  </p:sldIdLst>
  <p:sldSz cx="9144000" cy="5143500" type="screen16x9"/>
  <p:notesSz cx="6858000" cy="9144000"/>
  <p:defaultTex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376"/>
            <p14:sldId id="1355"/>
            <p14:sldId id="1352"/>
            <p14:sldId id="1351"/>
            <p14:sldId id="1354"/>
            <p14:sldId id="1264"/>
            <p14:sldId id="1265"/>
            <p14:sldId id="1340"/>
            <p14:sldId id="1341"/>
            <p14:sldId id="1342"/>
            <p14:sldId id="1344"/>
            <p14:sldId id="1345"/>
            <p14:sldId id="1361"/>
            <p14:sldId id="1360"/>
            <p14:sldId id="1347"/>
            <p14:sldId id="1359"/>
            <p14:sldId id="1356"/>
            <p14:sldId id="1358"/>
            <p14:sldId id="1353"/>
          </p14:sldIdLst>
        </p14:section>
      </p14:sectionLst>
    </p:ext>
    <p:ext uri="{EFAFB233-063F-42B5-8137-9DF3F51BA10A}">
      <p15:sldGuideLst xmlns:p15="http://schemas.microsoft.com/office/powerpoint/2012/main">
        <p15:guide id="1" orient="horz" pos="110">
          <p15:clr>
            <a:srgbClr val="A4A3A4"/>
          </p15:clr>
        </p15:guide>
        <p15:guide id="2" orient="horz" pos="3128">
          <p15:clr>
            <a:srgbClr val="A4A3A4"/>
          </p15:clr>
        </p15:guide>
        <p15:guide id="3" orient="horz" pos="1630">
          <p15:clr>
            <a:srgbClr val="A4A3A4"/>
          </p15:clr>
        </p15:guide>
        <p15:guide id="4" orient="horz" pos="2334">
          <p15:clr>
            <a:srgbClr val="A4A3A4"/>
          </p15:clr>
        </p15:guide>
        <p15:guide id="5" orient="horz" pos="2374">
          <p15:clr>
            <a:srgbClr val="A4A3A4"/>
          </p15:clr>
        </p15:guide>
        <p15:guide id="6" orient="horz" pos="684">
          <p15:clr>
            <a:srgbClr val="A4A3A4"/>
          </p15:clr>
        </p15:guide>
        <p15:guide id="7" orient="horz" pos="926">
          <p15:clr>
            <a:srgbClr val="A4A3A4"/>
          </p15:clr>
        </p15:guide>
        <p15:guide id="8" orient="horz" pos="1670">
          <p15:clr>
            <a:srgbClr val="A4A3A4"/>
          </p15:clr>
        </p15:guide>
        <p15:guide id="9" orient="horz" pos="965">
          <p15:clr>
            <a:srgbClr val="A4A3A4"/>
          </p15:clr>
        </p15:guide>
        <p15:guide id="10" orient="horz" pos="3038">
          <p15:clr>
            <a:srgbClr val="A4A3A4"/>
          </p15:clr>
        </p15:guide>
        <p15:guide id="11" orient="horz" pos="3076">
          <p15:clr>
            <a:srgbClr val="A4A3A4"/>
          </p15:clr>
        </p15:guide>
        <p15:guide id="12" orient="horz" pos="261">
          <p15:clr>
            <a:srgbClr val="A4A3A4"/>
          </p15:clr>
        </p15:guide>
        <p15:guide id="13" orient="horz" pos="218">
          <p15:clr>
            <a:srgbClr val="A4A3A4"/>
          </p15:clr>
        </p15:guide>
        <p15:guide id="14" pos="2853">
          <p15:clr>
            <a:srgbClr val="A4A3A4"/>
          </p15:clr>
        </p15:guide>
        <p15:guide id="15" pos="1918">
          <p15:clr>
            <a:srgbClr val="A4A3A4"/>
          </p15:clr>
        </p15:guide>
        <p15:guide id="16" pos="4729">
          <p15:clr>
            <a:srgbClr val="A4A3A4"/>
          </p15:clr>
        </p15:guide>
        <p15:guide id="17" pos="981">
          <p15:clr>
            <a:srgbClr val="A4A3A4"/>
          </p15:clr>
        </p15:guide>
        <p15:guide id="18" pos="3840">
          <p15:clr>
            <a:srgbClr val="A4A3A4"/>
          </p15:clr>
        </p15:guide>
        <p15:guide id="19" pos="1032">
          <p15:clr>
            <a:srgbClr val="A4A3A4"/>
          </p15:clr>
        </p15:guide>
        <p15:guide id="20" pos="1970">
          <p15:clr>
            <a:srgbClr val="A4A3A4"/>
          </p15:clr>
        </p15:guide>
        <p15:guide id="21" pos="2904">
          <p15:clr>
            <a:srgbClr val="A4A3A4"/>
          </p15:clr>
        </p15:guide>
        <p15:guide id="22" pos="3795">
          <p15:clr>
            <a:srgbClr val="A4A3A4"/>
          </p15:clr>
        </p15:guide>
        <p15:guide id="23" pos="4779">
          <p15:clr>
            <a:srgbClr val="A4A3A4"/>
          </p15:clr>
        </p15:guide>
        <p15:guide id="24" pos="5662">
          <p15:clr>
            <a:srgbClr val="A4A3A4"/>
          </p15:clr>
        </p15:guide>
        <p15:guide id="25" pos="246">
          <p15:clr>
            <a:srgbClr val="A4A3A4"/>
          </p15:clr>
        </p15:guide>
        <p15:guide id="26" pos="5716">
          <p15:clr>
            <a:srgbClr val="A4A3A4"/>
          </p15:clr>
        </p15:guide>
        <p15:guide id="27" pos="98">
          <p15:clr>
            <a:srgbClr val="A4A3A4"/>
          </p15:clr>
        </p15:guide>
        <p15:guide id="28" pos="45">
          <p15:clr>
            <a:srgbClr val="A4A3A4"/>
          </p15:clr>
        </p15:guide>
        <p15:guide id="29" pos="553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EE8200"/>
    <a:srgbClr val="929292"/>
    <a:srgbClr val="F58026"/>
    <a:srgbClr val="0064B1"/>
    <a:srgbClr val="F28500"/>
    <a:srgbClr val="83B800"/>
    <a:srgbClr val="FFFFFF"/>
    <a:srgbClr val="FBFBFB"/>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8" autoAdjust="0"/>
    <p:restoredTop sz="52205" autoAdjust="0"/>
  </p:normalViewPr>
  <p:slideViewPr>
    <p:cSldViewPr snapToGrid="0">
      <p:cViewPr varScale="1">
        <p:scale>
          <a:sx n="63" d="100"/>
          <a:sy n="63" d="100"/>
        </p:scale>
        <p:origin x="2000" y="176"/>
      </p:cViewPr>
      <p:guideLst>
        <p:guide orient="horz" pos="110"/>
        <p:guide orient="horz" pos="3128"/>
        <p:guide orient="horz" pos="1630"/>
        <p:guide orient="horz" pos="2334"/>
        <p:guide orient="horz" pos="2374"/>
        <p:guide orient="horz" pos="684"/>
        <p:guide orient="horz" pos="926"/>
        <p:guide orient="horz" pos="1670"/>
        <p:guide orient="horz" pos="965"/>
        <p:guide orient="horz" pos="3038"/>
        <p:guide orient="horz" pos="3076"/>
        <p:guide orient="horz" pos="261"/>
        <p:guide orient="horz" pos="218"/>
        <p:guide pos="2853"/>
        <p:guide pos="1918"/>
        <p:guide pos="4729"/>
        <p:guide pos="981"/>
        <p:guide pos="3840"/>
        <p:guide pos="1032"/>
        <p:guide pos="1970"/>
        <p:guide pos="2904"/>
        <p:guide pos="3795"/>
        <p:guide pos="4779"/>
        <p:guide pos="5662"/>
        <p:guide pos="246"/>
        <p:guide pos="5716"/>
        <p:guide pos="98"/>
        <p:guide pos="45"/>
        <p:guide pos="5530"/>
      </p:guideLst>
    </p:cSldViewPr>
  </p:slideViewPr>
  <p:outlineViewPr>
    <p:cViewPr>
      <p:scale>
        <a:sx n="33" d="100"/>
        <a:sy n="33" d="100"/>
      </p:scale>
      <p:origin x="0" y="4974"/>
    </p:cViewPr>
  </p:outlineViewPr>
  <p:notesTextViewPr>
    <p:cViewPr>
      <p:scale>
        <a:sx n="100" d="100"/>
        <a:sy n="100" d="100"/>
      </p:scale>
      <p:origin x="0" y="0"/>
    </p:cViewPr>
  </p:notesTextViewPr>
  <p:sorterViewPr>
    <p:cViewPr>
      <p:scale>
        <a:sx n="100" d="100"/>
        <a:sy n="100" d="100"/>
      </p:scale>
      <p:origin x="0" y="32"/>
    </p:cViewPr>
  </p:sorterViewPr>
  <p:notesViewPr>
    <p:cSldViewPr snapToGrid="0" showGuides="1">
      <p:cViewPr varScale="1">
        <p:scale>
          <a:sx n="67" d="100"/>
          <a:sy n="67" d="100"/>
        </p:scale>
        <p:origin x="-327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sona\Desktop\p-at-k.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localhost\Users\sona\Desktop\p-at-k.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sona\Desktop\p-at-k.xlsx"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localhost\Users\sona\Desktop\p-at-k.xlsx" TargetMode="Externa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oleObject" Target="file:///\\localhost\Users\sona\Desktop\p-at-k.xlsx" TargetMode="External"/></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oleObject" Target="file:///\\localhost\Users\sona\Desktop\p-at-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dirty="0" smtClean="0">
                <a:solidFill>
                  <a:schemeClr val="tx1"/>
                </a:solidFill>
              </a:rPr>
              <a:t>Book</a:t>
            </a:r>
            <a:endParaRPr lang="en-US" sz="1600" b="1" dirty="0">
              <a:solidFill>
                <a:schemeClr val="tx1"/>
              </a:solidFill>
            </a:endParaRPr>
          </a:p>
        </c:rich>
      </c:tx>
      <c:layout>
        <c:manualLayout>
          <c:xMode val="edge"/>
          <c:yMode val="edge"/>
          <c:x val="0.406699901505398"/>
          <c:y val="0.0194413643857677"/>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2839726029987"/>
          <c:y val="0.175555520403482"/>
          <c:w val="0.809178713823084"/>
          <c:h val="0.670868926933638"/>
        </c:manualLayout>
      </c:layout>
      <c:lineChart>
        <c:grouping val="standard"/>
        <c:varyColors val="0"/>
        <c:ser>
          <c:idx val="0"/>
          <c:order val="0"/>
          <c:tx>
            <c:strRef>
              <c:f>Sheet1!$A$1</c:f>
              <c:strCache>
                <c:ptCount val="1"/>
                <c:pt idx="0">
                  <c:v>Optimal p@k</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Sheet1!$B$1:$U$1</c:f>
              <c:numCache>
                <c:formatCode>General</c:formatCode>
                <c:ptCount val="20"/>
                <c:pt idx="0">
                  <c:v>1.0</c:v>
                </c:pt>
                <c:pt idx="1">
                  <c:v>1.0</c:v>
                </c:pt>
                <c:pt idx="2">
                  <c:v>1.0</c:v>
                </c:pt>
                <c:pt idx="3">
                  <c:v>1.0</c:v>
                </c:pt>
                <c:pt idx="4">
                  <c:v>1.0</c:v>
                </c:pt>
                <c:pt idx="5">
                  <c:v>1.0</c:v>
                </c:pt>
                <c:pt idx="6">
                  <c:v>0.857142857</c:v>
                </c:pt>
                <c:pt idx="7">
                  <c:v>0.75</c:v>
                </c:pt>
                <c:pt idx="8">
                  <c:v>0.666666667</c:v>
                </c:pt>
                <c:pt idx="9">
                  <c:v>0.6</c:v>
                </c:pt>
                <c:pt idx="10">
                  <c:v>0.545454545</c:v>
                </c:pt>
                <c:pt idx="11">
                  <c:v>0.5</c:v>
                </c:pt>
                <c:pt idx="12">
                  <c:v>0.461538462</c:v>
                </c:pt>
                <c:pt idx="13">
                  <c:v>0.428571429</c:v>
                </c:pt>
                <c:pt idx="14">
                  <c:v>0.4</c:v>
                </c:pt>
                <c:pt idx="15">
                  <c:v>0.375</c:v>
                </c:pt>
                <c:pt idx="16">
                  <c:v>0.352941176</c:v>
                </c:pt>
                <c:pt idx="17">
                  <c:v>0.333333333</c:v>
                </c:pt>
                <c:pt idx="18">
                  <c:v>0.315789474</c:v>
                </c:pt>
                <c:pt idx="19">
                  <c:v>0.3</c:v>
                </c:pt>
              </c:numCache>
            </c:numRef>
          </c:val>
          <c:smooth val="0"/>
        </c:ser>
        <c:ser>
          <c:idx val="1"/>
          <c:order val="1"/>
          <c:tx>
            <c:strRef>
              <c:f>Sheet1!$A$2</c:f>
              <c:strCache>
                <c:ptCount val="1"/>
                <c:pt idx="0">
                  <c:v>YPS09</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Sheet1!$B$2:$U$2</c:f>
              <c:numCache>
                <c:formatCode>General</c:formatCode>
                <c:ptCount val="20"/>
                <c:pt idx="0">
                  <c:v>0.0</c:v>
                </c:pt>
                <c:pt idx="1">
                  <c:v>0.0</c:v>
                </c:pt>
                <c:pt idx="2">
                  <c:v>0.333333333</c:v>
                </c:pt>
                <c:pt idx="3">
                  <c:v>0.5</c:v>
                </c:pt>
                <c:pt idx="4">
                  <c:v>0.4</c:v>
                </c:pt>
                <c:pt idx="5">
                  <c:v>0.333333333</c:v>
                </c:pt>
                <c:pt idx="6">
                  <c:v>0.285714286</c:v>
                </c:pt>
                <c:pt idx="7">
                  <c:v>0.25</c:v>
                </c:pt>
                <c:pt idx="8">
                  <c:v>0.222222222</c:v>
                </c:pt>
                <c:pt idx="9">
                  <c:v>0.2</c:v>
                </c:pt>
                <c:pt idx="10">
                  <c:v>0.181818182</c:v>
                </c:pt>
                <c:pt idx="11">
                  <c:v>0.166666667</c:v>
                </c:pt>
                <c:pt idx="12">
                  <c:v>0.153846154</c:v>
                </c:pt>
                <c:pt idx="13">
                  <c:v>0.142857143</c:v>
                </c:pt>
                <c:pt idx="14">
                  <c:v>0.2</c:v>
                </c:pt>
                <c:pt idx="15">
                  <c:v>0.1875</c:v>
                </c:pt>
                <c:pt idx="16">
                  <c:v>0.176470588</c:v>
                </c:pt>
                <c:pt idx="17">
                  <c:v>0.166666667</c:v>
                </c:pt>
                <c:pt idx="18">
                  <c:v>0.210526316</c:v>
                </c:pt>
                <c:pt idx="19">
                  <c:v>0.2</c:v>
                </c:pt>
              </c:numCache>
            </c:numRef>
          </c:val>
          <c:smooth val="0"/>
        </c:ser>
        <c:ser>
          <c:idx val="2"/>
          <c:order val="2"/>
          <c:tx>
            <c:strRef>
              <c:f>Sheet1!$A$3</c:f>
              <c:strCache>
                <c:ptCount val="1"/>
                <c:pt idx="0">
                  <c:v>Coverage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Sheet1!$B$3:$U$3</c:f>
              <c:numCache>
                <c:formatCode>General</c:formatCode>
                <c:ptCount val="20"/>
                <c:pt idx="0">
                  <c:v>1.0</c:v>
                </c:pt>
                <c:pt idx="1">
                  <c:v>0.5</c:v>
                </c:pt>
                <c:pt idx="2">
                  <c:v>0.333333333</c:v>
                </c:pt>
                <c:pt idx="3">
                  <c:v>0.5</c:v>
                </c:pt>
                <c:pt idx="4">
                  <c:v>0.6</c:v>
                </c:pt>
                <c:pt idx="5">
                  <c:v>0.5</c:v>
                </c:pt>
                <c:pt idx="6">
                  <c:v>0.428571429</c:v>
                </c:pt>
                <c:pt idx="7">
                  <c:v>0.375</c:v>
                </c:pt>
                <c:pt idx="8">
                  <c:v>0.333333333</c:v>
                </c:pt>
                <c:pt idx="9">
                  <c:v>0.3</c:v>
                </c:pt>
                <c:pt idx="10">
                  <c:v>0.272727273</c:v>
                </c:pt>
                <c:pt idx="11">
                  <c:v>0.25</c:v>
                </c:pt>
                <c:pt idx="12">
                  <c:v>0.230769231</c:v>
                </c:pt>
                <c:pt idx="13">
                  <c:v>0.214285714</c:v>
                </c:pt>
                <c:pt idx="14">
                  <c:v>0.2</c:v>
                </c:pt>
                <c:pt idx="15">
                  <c:v>0.1875</c:v>
                </c:pt>
                <c:pt idx="16">
                  <c:v>0.235294118</c:v>
                </c:pt>
                <c:pt idx="17">
                  <c:v>0.222222222</c:v>
                </c:pt>
                <c:pt idx="18">
                  <c:v>0.210526316</c:v>
                </c:pt>
                <c:pt idx="19">
                  <c:v>0.2</c:v>
                </c:pt>
              </c:numCache>
            </c:numRef>
          </c:val>
          <c:smooth val="0"/>
        </c:ser>
        <c:ser>
          <c:idx val="3"/>
          <c:order val="3"/>
          <c:tx>
            <c:strRef>
              <c:f>Sheet1!$A$4</c:f>
              <c:strCache>
                <c:ptCount val="1"/>
                <c:pt idx="0">
                  <c:v>Random Walk</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Sheet1!$B$4:$U$4</c:f>
              <c:numCache>
                <c:formatCode>General</c:formatCode>
                <c:ptCount val="20"/>
                <c:pt idx="0">
                  <c:v>1.0</c:v>
                </c:pt>
                <c:pt idx="1">
                  <c:v>1.0</c:v>
                </c:pt>
                <c:pt idx="2">
                  <c:v>1.0</c:v>
                </c:pt>
                <c:pt idx="3">
                  <c:v>0.75</c:v>
                </c:pt>
                <c:pt idx="4">
                  <c:v>0.6</c:v>
                </c:pt>
                <c:pt idx="5">
                  <c:v>0.5</c:v>
                </c:pt>
                <c:pt idx="6">
                  <c:v>0.428571429</c:v>
                </c:pt>
                <c:pt idx="7">
                  <c:v>0.375</c:v>
                </c:pt>
                <c:pt idx="8">
                  <c:v>0.333333333</c:v>
                </c:pt>
                <c:pt idx="9">
                  <c:v>0.3</c:v>
                </c:pt>
                <c:pt idx="10">
                  <c:v>0.272727273</c:v>
                </c:pt>
                <c:pt idx="11">
                  <c:v>0.25</c:v>
                </c:pt>
                <c:pt idx="12">
                  <c:v>0.230769231</c:v>
                </c:pt>
                <c:pt idx="13">
                  <c:v>0.285714286</c:v>
                </c:pt>
                <c:pt idx="14">
                  <c:v>0.266666667</c:v>
                </c:pt>
                <c:pt idx="15">
                  <c:v>0.25</c:v>
                </c:pt>
                <c:pt idx="16">
                  <c:v>0.235294118</c:v>
                </c:pt>
                <c:pt idx="17">
                  <c:v>0.222222222</c:v>
                </c:pt>
                <c:pt idx="18">
                  <c:v>0.210526316</c:v>
                </c:pt>
                <c:pt idx="19">
                  <c:v>0.2</c:v>
                </c:pt>
              </c:numCache>
            </c:numRef>
          </c:val>
          <c:smooth val="0"/>
        </c:ser>
        <c:dLbls>
          <c:showLegendKey val="0"/>
          <c:showVal val="0"/>
          <c:showCatName val="0"/>
          <c:showSerName val="0"/>
          <c:showPercent val="0"/>
          <c:showBubbleSize val="0"/>
        </c:dLbls>
        <c:marker val="1"/>
        <c:smooth val="0"/>
        <c:axId val="2105367648"/>
        <c:axId val="2104698928"/>
      </c:lineChart>
      <c:catAx>
        <c:axId val="2105367648"/>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4698928"/>
        <c:crosses val="autoZero"/>
        <c:auto val="1"/>
        <c:lblAlgn val="ctr"/>
        <c:lblOffset val="100"/>
        <c:tickLblSkip val="5"/>
        <c:tickMarkSkip val="1"/>
        <c:noMultiLvlLbl val="0"/>
      </c:catAx>
      <c:valAx>
        <c:axId val="2104698928"/>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5367648"/>
        <c:crosses val="autoZero"/>
        <c:crossBetween val="between"/>
      </c:valAx>
      <c:spPr>
        <a:noFill/>
        <a:ln>
          <a:noFill/>
        </a:ln>
        <a:effectLst/>
      </c:spPr>
    </c:plotArea>
    <c:plotVisOnly val="1"/>
    <c:dispBlanksAs val="gap"/>
    <c:showDLblsOverMax val="0"/>
  </c:chart>
  <c:spPr>
    <a:noFill/>
    <a:ln>
      <a:solidFill>
        <a:schemeClr val="accent5">
          <a:lumMod val="75000"/>
        </a:schemeClr>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dirty="0" smtClean="0">
                <a:solidFill>
                  <a:schemeClr val="tx1"/>
                </a:solidFill>
              </a:rPr>
              <a:t>Film</a:t>
            </a:r>
            <a:endParaRPr lang="en-US" sz="1600" b="1" dirty="0">
              <a:solidFill>
                <a:schemeClr val="tx1"/>
              </a:solidFill>
            </a:endParaRPr>
          </a:p>
        </c:rich>
      </c:tx>
      <c:layout>
        <c:manualLayout>
          <c:xMode val="edge"/>
          <c:yMode val="edge"/>
          <c:x val="0.417288039290468"/>
          <c:y val="0.0388827287715354"/>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22271733123701"/>
          <c:y val="0.182035975198738"/>
          <c:w val="0.813476521454868"/>
          <c:h val="0.664388472138382"/>
        </c:manualLayout>
      </c:layout>
      <c:lineChart>
        <c:grouping val="standard"/>
        <c:varyColors val="0"/>
        <c:ser>
          <c:idx val="0"/>
          <c:order val="0"/>
          <c:tx>
            <c:strRef>
              <c:f>Sheet1!$A$7</c:f>
              <c:strCache>
                <c:ptCount val="1"/>
                <c:pt idx="0">
                  <c:v>Optimal p@k</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Sheet1!$B$7:$U$7</c:f>
              <c:numCache>
                <c:formatCode>General</c:formatCode>
                <c:ptCount val="20"/>
                <c:pt idx="0">
                  <c:v>1.0</c:v>
                </c:pt>
                <c:pt idx="1">
                  <c:v>1.0</c:v>
                </c:pt>
                <c:pt idx="2">
                  <c:v>1.0</c:v>
                </c:pt>
                <c:pt idx="3">
                  <c:v>1.0</c:v>
                </c:pt>
                <c:pt idx="4">
                  <c:v>1.0</c:v>
                </c:pt>
                <c:pt idx="5">
                  <c:v>1.0</c:v>
                </c:pt>
                <c:pt idx="6">
                  <c:v>0.857142857</c:v>
                </c:pt>
                <c:pt idx="7">
                  <c:v>0.75</c:v>
                </c:pt>
                <c:pt idx="8">
                  <c:v>0.666666667</c:v>
                </c:pt>
                <c:pt idx="9">
                  <c:v>0.6</c:v>
                </c:pt>
                <c:pt idx="10">
                  <c:v>0.545454545</c:v>
                </c:pt>
                <c:pt idx="11">
                  <c:v>0.5</c:v>
                </c:pt>
                <c:pt idx="12">
                  <c:v>0.461538462</c:v>
                </c:pt>
                <c:pt idx="13">
                  <c:v>0.428571429</c:v>
                </c:pt>
                <c:pt idx="14">
                  <c:v>0.4</c:v>
                </c:pt>
                <c:pt idx="15">
                  <c:v>0.375</c:v>
                </c:pt>
                <c:pt idx="16">
                  <c:v>0.352941176</c:v>
                </c:pt>
                <c:pt idx="17">
                  <c:v>0.333333333</c:v>
                </c:pt>
                <c:pt idx="18">
                  <c:v>0.315789474</c:v>
                </c:pt>
                <c:pt idx="19">
                  <c:v>0.3</c:v>
                </c:pt>
              </c:numCache>
            </c:numRef>
          </c:val>
          <c:smooth val="0"/>
        </c:ser>
        <c:ser>
          <c:idx val="1"/>
          <c:order val="1"/>
          <c:tx>
            <c:strRef>
              <c:f>Sheet1!$A$8</c:f>
              <c:strCache>
                <c:ptCount val="1"/>
                <c:pt idx="0">
                  <c:v>YPS09</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Sheet1!$B$8:$U$8</c:f>
              <c:numCache>
                <c:formatCode>General</c:formatCode>
                <c:ptCount val="20"/>
                <c:pt idx="0">
                  <c:v>1.0</c:v>
                </c:pt>
                <c:pt idx="1">
                  <c:v>0.5</c:v>
                </c:pt>
                <c:pt idx="2">
                  <c:v>0.333333333</c:v>
                </c:pt>
                <c:pt idx="3">
                  <c:v>0.25</c:v>
                </c:pt>
                <c:pt idx="4">
                  <c:v>0.2</c:v>
                </c:pt>
                <c:pt idx="5">
                  <c:v>0.333333333</c:v>
                </c:pt>
                <c:pt idx="6">
                  <c:v>0.285714286</c:v>
                </c:pt>
                <c:pt idx="7">
                  <c:v>0.375</c:v>
                </c:pt>
                <c:pt idx="8">
                  <c:v>0.333333333</c:v>
                </c:pt>
                <c:pt idx="9">
                  <c:v>0.4</c:v>
                </c:pt>
                <c:pt idx="10">
                  <c:v>0.363636364</c:v>
                </c:pt>
                <c:pt idx="11">
                  <c:v>0.333333333</c:v>
                </c:pt>
                <c:pt idx="12">
                  <c:v>0.307692308</c:v>
                </c:pt>
                <c:pt idx="13">
                  <c:v>0.285714286</c:v>
                </c:pt>
                <c:pt idx="14">
                  <c:v>0.266666667</c:v>
                </c:pt>
                <c:pt idx="15">
                  <c:v>0.25</c:v>
                </c:pt>
                <c:pt idx="16">
                  <c:v>0.235294118</c:v>
                </c:pt>
                <c:pt idx="17">
                  <c:v>0.222222222</c:v>
                </c:pt>
                <c:pt idx="18">
                  <c:v>0.210526316</c:v>
                </c:pt>
                <c:pt idx="19">
                  <c:v>0.2</c:v>
                </c:pt>
              </c:numCache>
            </c:numRef>
          </c:val>
          <c:smooth val="0"/>
        </c:ser>
        <c:ser>
          <c:idx val="2"/>
          <c:order val="2"/>
          <c:tx>
            <c:strRef>
              <c:f>Sheet1!$A$9</c:f>
              <c:strCache>
                <c:ptCount val="1"/>
                <c:pt idx="0">
                  <c:v>Coverage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Sheet1!$B$9:$U$9</c:f>
              <c:numCache>
                <c:formatCode>General</c:formatCode>
                <c:ptCount val="20"/>
                <c:pt idx="0">
                  <c:v>0.0</c:v>
                </c:pt>
                <c:pt idx="1">
                  <c:v>0.5</c:v>
                </c:pt>
                <c:pt idx="2">
                  <c:v>0.666666667</c:v>
                </c:pt>
                <c:pt idx="3">
                  <c:v>0.75</c:v>
                </c:pt>
                <c:pt idx="4">
                  <c:v>0.6</c:v>
                </c:pt>
                <c:pt idx="5">
                  <c:v>0.666666667</c:v>
                </c:pt>
                <c:pt idx="6">
                  <c:v>0.714285714</c:v>
                </c:pt>
                <c:pt idx="7">
                  <c:v>0.625</c:v>
                </c:pt>
                <c:pt idx="8">
                  <c:v>0.555555556</c:v>
                </c:pt>
                <c:pt idx="9">
                  <c:v>0.5</c:v>
                </c:pt>
                <c:pt idx="10">
                  <c:v>0.454545455</c:v>
                </c:pt>
                <c:pt idx="11">
                  <c:v>0.416666667</c:v>
                </c:pt>
                <c:pt idx="12">
                  <c:v>0.384615385</c:v>
                </c:pt>
                <c:pt idx="13">
                  <c:v>0.357142857</c:v>
                </c:pt>
                <c:pt idx="14">
                  <c:v>0.333333333</c:v>
                </c:pt>
                <c:pt idx="15">
                  <c:v>0.3125</c:v>
                </c:pt>
                <c:pt idx="16">
                  <c:v>0.294117647</c:v>
                </c:pt>
                <c:pt idx="17">
                  <c:v>0.277777778</c:v>
                </c:pt>
                <c:pt idx="18">
                  <c:v>0.263157895</c:v>
                </c:pt>
                <c:pt idx="19">
                  <c:v>0.25</c:v>
                </c:pt>
              </c:numCache>
            </c:numRef>
          </c:val>
          <c:smooth val="0"/>
        </c:ser>
        <c:ser>
          <c:idx val="3"/>
          <c:order val="3"/>
          <c:tx>
            <c:strRef>
              <c:f>Sheet1!$A$10</c:f>
              <c:strCache>
                <c:ptCount val="1"/>
                <c:pt idx="0">
                  <c:v>Random Walk</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Sheet1!$B$10:$U$10</c:f>
              <c:numCache>
                <c:formatCode>General</c:formatCode>
                <c:ptCount val="20"/>
                <c:pt idx="0">
                  <c:v>1.0</c:v>
                </c:pt>
                <c:pt idx="1">
                  <c:v>1.0</c:v>
                </c:pt>
                <c:pt idx="2">
                  <c:v>1.0</c:v>
                </c:pt>
                <c:pt idx="3">
                  <c:v>0.75</c:v>
                </c:pt>
                <c:pt idx="4">
                  <c:v>0.6</c:v>
                </c:pt>
                <c:pt idx="5">
                  <c:v>0.666666667</c:v>
                </c:pt>
                <c:pt idx="6">
                  <c:v>0.571428571</c:v>
                </c:pt>
                <c:pt idx="7">
                  <c:v>0.625</c:v>
                </c:pt>
                <c:pt idx="8">
                  <c:v>0.666666667</c:v>
                </c:pt>
                <c:pt idx="9">
                  <c:v>0.6</c:v>
                </c:pt>
                <c:pt idx="10">
                  <c:v>0.545454545</c:v>
                </c:pt>
                <c:pt idx="11">
                  <c:v>0.5</c:v>
                </c:pt>
                <c:pt idx="12">
                  <c:v>0.461538462</c:v>
                </c:pt>
                <c:pt idx="13">
                  <c:v>0.428571429</c:v>
                </c:pt>
                <c:pt idx="14">
                  <c:v>0.4</c:v>
                </c:pt>
                <c:pt idx="15">
                  <c:v>0.375</c:v>
                </c:pt>
                <c:pt idx="16">
                  <c:v>0.352941176</c:v>
                </c:pt>
                <c:pt idx="17">
                  <c:v>0.333333333</c:v>
                </c:pt>
                <c:pt idx="18">
                  <c:v>0.315789474</c:v>
                </c:pt>
                <c:pt idx="19">
                  <c:v>0.3</c:v>
                </c:pt>
              </c:numCache>
            </c:numRef>
          </c:val>
          <c:smooth val="0"/>
        </c:ser>
        <c:dLbls>
          <c:showLegendKey val="0"/>
          <c:showVal val="0"/>
          <c:showCatName val="0"/>
          <c:showSerName val="0"/>
          <c:showPercent val="0"/>
          <c:showBubbleSize val="0"/>
        </c:dLbls>
        <c:marker val="1"/>
        <c:smooth val="0"/>
        <c:axId val="2110905328"/>
        <c:axId val="2116432064"/>
      </c:lineChart>
      <c:catAx>
        <c:axId val="211090532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6432064"/>
        <c:crosses val="autoZero"/>
        <c:auto val="1"/>
        <c:lblAlgn val="ctr"/>
        <c:lblOffset val="100"/>
        <c:tickLblSkip val="5"/>
        <c:noMultiLvlLbl val="0"/>
      </c:catAx>
      <c:valAx>
        <c:axId val="2116432064"/>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0905328"/>
        <c:crosses val="autoZero"/>
        <c:crossBetween val="between"/>
      </c:valAx>
      <c:spPr>
        <a:noFill/>
        <a:ln>
          <a:noFill/>
        </a:ln>
        <a:effectLst/>
      </c:spPr>
    </c:plotArea>
    <c:plotVisOnly val="1"/>
    <c:dispBlanksAs val="gap"/>
    <c:showDLblsOverMax val="0"/>
  </c:chart>
  <c:spPr>
    <a:noFill/>
    <a:ln>
      <a:solidFill>
        <a:schemeClr val="accent5">
          <a:lumMod val="75000"/>
        </a:schemeClr>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a:solidFill>
                  <a:schemeClr val="tx1"/>
                </a:solidFill>
              </a:rPr>
              <a:t>Music</a:t>
            </a:r>
          </a:p>
        </c:rich>
      </c:tx>
      <c:layout>
        <c:manualLayout>
          <c:xMode val="edge"/>
          <c:yMode val="edge"/>
          <c:x val="0.386527258063808"/>
          <c:y val="0.0129609095905118"/>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45649959156701"/>
          <c:y val="0.188516429993994"/>
          <c:w val="0.788466027832504"/>
          <c:h val="0.657908017343126"/>
        </c:manualLayout>
      </c:layout>
      <c:lineChart>
        <c:grouping val="standard"/>
        <c:varyColors val="0"/>
        <c:ser>
          <c:idx val="0"/>
          <c:order val="0"/>
          <c:tx>
            <c:strRef>
              <c:f>Sheet1!$A$13</c:f>
              <c:strCache>
                <c:ptCount val="1"/>
                <c:pt idx="0">
                  <c:v>Optimal p@k</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Sheet1!$B$13:$U$13</c:f>
              <c:numCache>
                <c:formatCode>General</c:formatCode>
                <c:ptCount val="20"/>
                <c:pt idx="0">
                  <c:v>1.0</c:v>
                </c:pt>
                <c:pt idx="1">
                  <c:v>1.0</c:v>
                </c:pt>
                <c:pt idx="2">
                  <c:v>1.0</c:v>
                </c:pt>
                <c:pt idx="3">
                  <c:v>1.0</c:v>
                </c:pt>
                <c:pt idx="4">
                  <c:v>1.0</c:v>
                </c:pt>
                <c:pt idx="5">
                  <c:v>1.0</c:v>
                </c:pt>
                <c:pt idx="6">
                  <c:v>0.857142857143</c:v>
                </c:pt>
                <c:pt idx="7">
                  <c:v>0.75</c:v>
                </c:pt>
                <c:pt idx="8">
                  <c:v>0.666666666667</c:v>
                </c:pt>
                <c:pt idx="9">
                  <c:v>0.6</c:v>
                </c:pt>
                <c:pt idx="10">
                  <c:v>0.545454545455</c:v>
                </c:pt>
                <c:pt idx="11">
                  <c:v>0.5</c:v>
                </c:pt>
                <c:pt idx="12">
                  <c:v>0.461538461538</c:v>
                </c:pt>
                <c:pt idx="13">
                  <c:v>0.428571428571</c:v>
                </c:pt>
                <c:pt idx="14">
                  <c:v>0.4</c:v>
                </c:pt>
                <c:pt idx="15">
                  <c:v>0.375</c:v>
                </c:pt>
                <c:pt idx="16">
                  <c:v>0.352941176471</c:v>
                </c:pt>
                <c:pt idx="17">
                  <c:v>0.333333333333</c:v>
                </c:pt>
                <c:pt idx="18">
                  <c:v>0.315789473684</c:v>
                </c:pt>
                <c:pt idx="19">
                  <c:v>0.3</c:v>
                </c:pt>
              </c:numCache>
            </c:numRef>
          </c:val>
          <c:smooth val="0"/>
        </c:ser>
        <c:ser>
          <c:idx val="1"/>
          <c:order val="1"/>
          <c:tx>
            <c:strRef>
              <c:f>Sheet1!$A$14</c:f>
              <c:strCache>
                <c:ptCount val="1"/>
                <c:pt idx="0">
                  <c:v>YPS09</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Sheet1!$B$14:$U$14</c:f>
              <c:numCache>
                <c:formatCode>General</c:formatCode>
                <c:ptCount val="20"/>
                <c:pt idx="0">
                  <c:v>1.0</c:v>
                </c:pt>
                <c:pt idx="1">
                  <c:v>0.5</c:v>
                </c:pt>
                <c:pt idx="2">
                  <c:v>0.666666667</c:v>
                </c:pt>
                <c:pt idx="3">
                  <c:v>0.75</c:v>
                </c:pt>
                <c:pt idx="4">
                  <c:v>0.8</c:v>
                </c:pt>
                <c:pt idx="5">
                  <c:v>0.666666667</c:v>
                </c:pt>
                <c:pt idx="6">
                  <c:v>0.571428571</c:v>
                </c:pt>
                <c:pt idx="7">
                  <c:v>0.625</c:v>
                </c:pt>
                <c:pt idx="8">
                  <c:v>0.555555556</c:v>
                </c:pt>
                <c:pt idx="9">
                  <c:v>0.5</c:v>
                </c:pt>
                <c:pt idx="10">
                  <c:v>0.545454545</c:v>
                </c:pt>
                <c:pt idx="11">
                  <c:v>0.5</c:v>
                </c:pt>
                <c:pt idx="12">
                  <c:v>0.461538462</c:v>
                </c:pt>
                <c:pt idx="13">
                  <c:v>0.428571429</c:v>
                </c:pt>
                <c:pt idx="14">
                  <c:v>0.4</c:v>
                </c:pt>
                <c:pt idx="15">
                  <c:v>0.375</c:v>
                </c:pt>
                <c:pt idx="16">
                  <c:v>0.352941176</c:v>
                </c:pt>
                <c:pt idx="17">
                  <c:v>0.333333333</c:v>
                </c:pt>
                <c:pt idx="18">
                  <c:v>0.315789474</c:v>
                </c:pt>
                <c:pt idx="19">
                  <c:v>0.3</c:v>
                </c:pt>
              </c:numCache>
            </c:numRef>
          </c:val>
          <c:smooth val="0"/>
        </c:ser>
        <c:ser>
          <c:idx val="2"/>
          <c:order val="2"/>
          <c:tx>
            <c:strRef>
              <c:f>Sheet1!$A$15</c:f>
              <c:strCache>
                <c:ptCount val="1"/>
                <c:pt idx="0">
                  <c:v>Coverage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Sheet1!$B$15:$U$15</c:f>
              <c:numCache>
                <c:formatCode>General</c:formatCode>
                <c:ptCount val="20"/>
                <c:pt idx="0">
                  <c:v>0.0</c:v>
                </c:pt>
                <c:pt idx="1">
                  <c:v>0.5</c:v>
                </c:pt>
                <c:pt idx="2">
                  <c:v>0.333333333333</c:v>
                </c:pt>
                <c:pt idx="3">
                  <c:v>0.5</c:v>
                </c:pt>
                <c:pt idx="4">
                  <c:v>0.6</c:v>
                </c:pt>
                <c:pt idx="5">
                  <c:v>0.5</c:v>
                </c:pt>
                <c:pt idx="6">
                  <c:v>0.571428571429</c:v>
                </c:pt>
                <c:pt idx="7">
                  <c:v>0.5</c:v>
                </c:pt>
                <c:pt idx="8">
                  <c:v>0.444444444444</c:v>
                </c:pt>
                <c:pt idx="9">
                  <c:v>0.4</c:v>
                </c:pt>
                <c:pt idx="10">
                  <c:v>0.363636363636</c:v>
                </c:pt>
                <c:pt idx="11">
                  <c:v>0.333333333333</c:v>
                </c:pt>
                <c:pt idx="12">
                  <c:v>0.307692307692</c:v>
                </c:pt>
                <c:pt idx="13">
                  <c:v>0.285714285714</c:v>
                </c:pt>
                <c:pt idx="14">
                  <c:v>0.266666666667</c:v>
                </c:pt>
                <c:pt idx="15">
                  <c:v>0.25</c:v>
                </c:pt>
                <c:pt idx="16">
                  <c:v>0.235294117647</c:v>
                </c:pt>
                <c:pt idx="17">
                  <c:v>0.277777777778</c:v>
                </c:pt>
                <c:pt idx="18">
                  <c:v>0.263157894737</c:v>
                </c:pt>
                <c:pt idx="19">
                  <c:v>0.25</c:v>
                </c:pt>
              </c:numCache>
            </c:numRef>
          </c:val>
          <c:smooth val="0"/>
        </c:ser>
        <c:ser>
          <c:idx val="3"/>
          <c:order val="3"/>
          <c:tx>
            <c:strRef>
              <c:f>Sheet1!$A$16</c:f>
              <c:strCache>
                <c:ptCount val="1"/>
                <c:pt idx="0">
                  <c:v>Random Walk</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Sheet1!$B$16:$U$16</c:f>
              <c:numCache>
                <c:formatCode>General</c:formatCode>
                <c:ptCount val="20"/>
                <c:pt idx="0">
                  <c:v>1.0</c:v>
                </c:pt>
                <c:pt idx="1">
                  <c:v>0.5</c:v>
                </c:pt>
                <c:pt idx="2">
                  <c:v>0.333333333333</c:v>
                </c:pt>
                <c:pt idx="3">
                  <c:v>0.5</c:v>
                </c:pt>
                <c:pt idx="4">
                  <c:v>0.6</c:v>
                </c:pt>
                <c:pt idx="5">
                  <c:v>0.5</c:v>
                </c:pt>
                <c:pt idx="6">
                  <c:v>0.428571428571</c:v>
                </c:pt>
                <c:pt idx="7">
                  <c:v>0.5</c:v>
                </c:pt>
                <c:pt idx="8">
                  <c:v>0.444444444444</c:v>
                </c:pt>
                <c:pt idx="9">
                  <c:v>0.4</c:v>
                </c:pt>
                <c:pt idx="10">
                  <c:v>0.363636363636</c:v>
                </c:pt>
                <c:pt idx="11">
                  <c:v>0.333333333333</c:v>
                </c:pt>
                <c:pt idx="12">
                  <c:v>0.307692307692</c:v>
                </c:pt>
                <c:pt idx="13">
                  <c:v>0.285714285714</c:v>
                </c:pt>
                <c:pt idx="14">
                  <c:v>0.266666666667</c:v>
                </c:pt>
                <c:pt idx="15">
                  <c:v>0.25</c:v>
                </c:pt>
                <c:pt idx="16">
                  <c:v>0.235294117647</c:v>
                </c:pt>
                <c:pt idx="17">
                  <c:v>0.222222222222</c:v>
                </c:pt>
                <c:pt idx="18">
                  <c:v>0.210526315789</c:v>
                </c:pt>
                <c:pt idx="19">
                  <c:v>0.2</c:v>
                </c:pt>
              </c:numCache>
            </c:numRef>
          </c:val>
          <c:smooth val="0"/>
        </c:ser>
        <c:dLbls>
          <c:showLegendKey val="0"/>
          <c:showVal val="0"/>
          <c:showCatName val="0"/>
          <c:showSerName val="0"/>
          <c:showPercent val="0"/>
          <c:showBubbleSize val="0"/>
        </c:dLbls>
        <c:marker val="1"/>
        <c:smooth val="0"/>
        <c:axId val="2113850672"/>
        <c:axId val="2112706800"/>
      </c:lineChart>
      <c:catAx>
        <c:axId val="211385067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2706800"/>
        <c:crosses val="autoZero"/>
        <c:auto val="1"/>
        <c:lblAlgn val="ctr"/>
        <c:lblOffset val="100"/>
        <c:noMultiLvlLbl val="0"/>
      </c:catAx>
      <c:valAx>
        <c:axId val="2112706800"/>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3850672"/>
        <c:crosses val="autoZero"/>
        <c:crossBetween val="between"/>
      </c:valAx>
      <c:spPr>
        <a:noFill/>
        <a:ln>
          <a:noFill/>
        </a:ln>
        <a:effectLst/>
      </c:spPr>
    </c:plotArea>
    <c:plotVisOnly val="1"/>
    <c:dispBlanksAs val="gap"/>
    <c:showDLblsOverMax val="0"/>
  </c:chart>
  <c:spPr>
    <a:noFill/>
    <a:ln>
      <a:solidFill>
        <a:schemeClr val="accent5">
          <a:lumMod val="75000"/>
        </a:schemeClr>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a:solidFill>
                  <a:schemeClr val="tx1"/>
                </a:solidFill>
              </a:rPr>
              <a:t>TV</a:t>
            </a:r>
          </a:p>
        </c:rich>
      </c:tx>
      <c:layout>
        <c:manualLayout>
          <c:xMode val="edge"/>
          <c:yMode val="edge"/>
          <c:x val="0.445078767323991"/>
          <c:y val="0.0388827287715354"/>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2839726029987"/>
          <c:y val="0.201477339584506"/>
          <c:w val="0.809178713823084"/>
          <c:h val="0.644947107752614"/>
        </c:manualLayout>
      </c:layout>
      <c:lineChart>
        <c:grouping val="standard"/>
        <c:varyColors val="0"/>
        <c:ser>
          <c:idx val="0"/>
          <c:order val="0"/>
          <c:tx>
            <c:strRef>
              <c:f>Sheet1!$A$19</c:f>
              <c:strCache>
                <c:ptCount val="1"/>
                <c:pt idx="0">
                  <c:v>Optimal p@k</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Sheet1!$B$19:$U$19</c:f>
              <c:numCache>
                <c:formatCode>General</c:formatCode>
                <c:ptCount val="20"/>
                <c:pt idx="0">
                  <c:v>1.0</c:v>
                </c:pt>
                <c:pt idx="1">
                  <c:v>1.0</c:v>
                </c:pt>
                <c:pt idx="2">
                  <c:v>1.0</c:v>
                </c:pt>
                <c:pt idx="3">
                  <c:v>1.0</c:v>
                </c:pt>
                <c:pt idx="4">
                  <c:v>1.0</c:v>
                </c:pt>
                <c:pt idx="5">
                  <c:v>1.0</c:v>
                </c:pt>
                <c:pt idx="6">
                  <c:v>0.857142857</c:v>
                </c:pt>
                <c:pt idx="7">
                  <c:v>0.75</c:v>
                </c:pt>
                <c:pt idx="8">
                  <c:v>0.666666667</c:v>
                </c:pt>
                <c:pt idx="9">
                  <c:v>0.6</c:v>
                </c:pt>
                <c:pt idx="10">
                  <c:v>0.545454545</c:v>
                </c:pt>
                <c:pt idx="11">
                  <c:v>0.5</c:v>
                </c:pt>
                <c:pt idx="12">
                  <c:v>0.461538462</c:v>
                </c:pt>
                <c:pt idx="13">
                  <c:v>0.428571429</c:v>
                </c:pt>
                <c:pt idx="14">
                  <c:v>0.4</c:v>
                </c:pt>
                <c:pt idx="15">
                  <c:v>0.375</c:v>
                </c:pt>
                <c:pt idx="16">
                  <c:v>0.352941176</c:v>
                </c:pt>
                <c:pt idx="17">
                  <c:v>0.333333333</c:v>
                </c:pt>
                <c:pt idx="18">
                  <c:v>0.315789474</c:v>
                </c:pt>
                <c:pt idx="19">
                  <c:v>0.3</c:v>
                </c:pt>
              </c:numCache>
            </c:numRef>
          </c:val>
          <c:smooth val="0"/>
        </c:ser>
        <c:ser>
          <c:idx val="1"/>
          <c:order val="1"/>
          <c:tx>
            <c:strRef>
              <c:f>Sheet1!$A$20</c:f>
              <c:strCache>
                <c:ptCount val="1"/>
                <c:pt idx="0">
                  <c:v>YPS09</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Sheet1!$B$20:$U$20</c:f>
              <c:numCache>
                <c:formatCode>General</c:formatCode>
                <c:ptCount val="20"/>
                <c:pt idx="0">
                  <c:v>0.0</c:v>
                </c:pt>
                <c:pt idx="1">
                  <c:v>0.0</c:v>
                </c:pt>
                <c:pt idx="2">
                  <c:v>0.0</c:v>
                </c:pt>
                <c:pt idx="3">
                  <c:v>0.0</c:v>
                </c:pt>
                <c:pt idx="4">
                  <c:v>0.0</c:v>
                </c:pt>
                <c:pt idx="5">
                  <c:v>0.0</c:v>
                </c:pt>
                <c:pt idx="6">
                  <c:v>0.142857143</c:v>
                </c:pt>
                <c:pt idx="7">
                  <c:v>0.125</c:v>
                </c:pt>
                <c:pt idx="8">
                  <c:v>0.111111111</c:v>
                </c:pt>
                <c:pt idx="9">
                  <c:v>0.1</c:v>
                </c:pt>
                <c:pt idx="10">
                  <c:v>0.181818182</c:v>
                </c:pt>
                <c:pt idx="11">
                  <c:v>0.166666667</c:v>
                </c:pt>
                <c:pt idx="12">
                  <c:v>0.153846154</c:v>
                </c:pt>
                <c:pt idx="13">
                  <c:v>0.142857143</c:v>
                </c:pt>
                <c:pt idx="14">
                  <c:v>0.133333333</c:v>
                </c:pt>
                <c:pt idx="15">
                  <c:v>0.1875</c:v>
                </c:pt>
                <c:pt idx="16">
                  <c:v>0.176470588</c:v>
                </c:pt>
                <c:pt idx="17">
                  <c:v>0.166666667</c:v>
                </c:pt>
                <c:pt idx="18">
                  <c:v>0.157894737</c:v>
                </c:pt>
                <c:pt idx="19">
                  <c:v>0.15</c:v>
                </c:pt>
              </c:numCache>
            </c:numRef>
          </c:val>
          <c:smooth val="0"/>
        </c:ser>
        <c:ser>
          <c:idx val="2"/>
          <c:order val="2"/>
          <c:tx>
            <c:strRef>
              <c:f>Sheet1!$A$21</c:f>
              <c:strCache>
                <c:ptCount val="1"/>
                <c:pt idx="0">
                  <c:v>Coverage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Sheet1!$B$21:$U$21</c:f>
              <c:numCache>
                <c:formatCode>General</c:formatCode>
                <c:ptCount val="20"/>
                <c:pt idx="0">
                  <c:v>0.0</c:v>
                </c:pt>
                <c:pt idx="1">
                  <c:v>0.5</c:v>
                </c:pt>
                <c:pt idx="2">
                  <c:v>0.333333333</c:v>
                </c:pt>
                <c:pt idx="3">
                  <c:v>0.5</c:v>
                </c:pt>
                <c:pt idx="4">
                  <c:v>0.6</c:v>
                </c:pt>
                <c:pt idx="5">
                  <c:v>0.666666667</c:v>
                </c:pt>
                <c:pt idx="6">
                  <c:v>0.714285714</c:v>
                </c:pt>
                <c:pt idx="7">
                  <c:v>0.625</c:v>
                </c:pt>
                <c:pt idx="8">
                  <c:v>0.666666667</c:v>
                </c:pt>
                <c:pt idx="9">
                  <c:v>0.6</c:v>
                </c:pt>
                <c:pt idx="10">
                  <c:v>0.545454545</c:v>
                </c:pt>
                <c:pt idx="11">
                  <c:v>0.5</c:v>
                </c:pt>
                <c:pt idx="12">
                  <c:v>0.461538462</c:v>
                </c:pt>
                <c:pt idx="13">
                  <c:v>0.428571429</c:v>
                </c:pt>
                <c:pt idx="14">
                  <c:v>0.4</c:v>
                </c:pt>
                <c:pt idx="15">
                  <c:v>0.375</c:v>
                </c:pt>
                <c:pt idx="16">
                  <c:v>0.352941176</c:v>
                </c:pt>
                <c:pt idx="17">
                  <c:v>0.333333333</c:v>
                </c:pt>
                <c:pt idx="18">
                  <c:v>0.315789474</c:v>
                </c:pt>
                <c:pt idx="19">
                  <c:v>0.3</c:v>
                </c:pt>
              </c:numCache>
            </c:numRef>
          </c:val>
          <c:smooth val="0"/>
        </c:ser>
        <c:ser>
          <c:idx val="3"/>
          <c:order val="3"/>
          <c:tx>
            <c:strRef>
              <c:f>Sheet1!$A$22</c:f>
              <c:strCache>
                <c:ptCount val="1"/>
                <c:pt idx="0">
                  <c:v>Random Walk</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Sheet1!$B$22:$U$22</c:f>
              <c:numCache>
                <c:formatCode>General</c:formatCode>
                <c:ptCount val="20"/>
                <c:pt idx="0">
                  <c:v>0.0</c:v>
                </c:pt>
                <c:pt idx="1">
                  <c:v>0.5</c:v>
                </c:pt>
                <c:pt idx="2">
                  <c:v>0.333333333</c:v>
                </c:pt>
                <c:pt idx="3">
                  <c:v>0.5</c:v>
                </c:pt>
                <c:pt idx="4">
                  <c:v>0.6</c:v>
                </c:pt>
                <c:pt idx="5">
                  <c:v>0.666666667</c:v>
                </c:pt>
                <c:pt idx="6">
                  <c:v>0.714285714</c:v>
                </c:pt>
                <c:pt idx="7">
                  <c:v>0.625</c:v>
                </c:pt>
                <c:pt idx="8">
                  <c:v>0.555555556</c:v>
                </c:pt>
                <c:pt idx="9">
                  <c:v>0.5</c:v>
                </c:pt>
                <c:pt idx="10">
                  <c:v>0.454545455</c:v>
                </c:pt>
                <c:pt idx="11">
                  <c:v>0.5</c:v>
                </c:pt>
                <c:pt idx="12">
                  <c:v>0.461538462</c:v>
                </c:pt>
                <c:pt idx="13">
                  <c:v>0.428571429</c:v>
                </c:pt>
                <c:pt idx="14">
                  <c:v>0.4</c:v>
                </c:pt>
                <c:pt idx="15">
                  <c:v>0.375</c:v>
                </c:pt>
                <c:pt idx="16">
                  <c:v>0.352941176</c:v>
                </c:pt>
                <c:pt idx="17">
                  <c:v>0.333333333</c:v>
                </c:pt>
                <c:pt idx="18">
                  <c:v>0.315789474</c:v>
                </c:pt>
                <c:pt idx="19">
                  <c:v>0.3</c:v>
                </c:pt>
              </c:numCache>
            </c:numRef>
          </c:val>
          <c:smooth val="0"/>
        </c:ser>
        <c:dLbls>
          <c:showLegendKey val="0"/>
          <c:showVal val="0"/>
          <c:showCatName val="0"/>
          <c:showSerName val="0"/>
          <c:showPercent val="0"/>
          <c:showBubbleSize val="0"/>
        </c:dLbls>
        <c:marker val="1"/>
        <c:smooth val="0"/>
        <c:axId val="2113100448"/>
        <c:axId val="2113699296"/>
      </c:lineChart>
      <c:catAx>
        <c:axId val="211310044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3699296"/>
        <c:crosses val="autoZero"/>
        <c:auto val="1"/>
        <c:lblAlgn val="ctr"/>
        <c:lblOffset val="100"/>
        <c:noMultiLvlLbl val="0"/>
      </c:catAx>
      <c:valAx>
        <c:axId val="2113699296"/>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3100448"/>
        <c:crosses val="autoZero"/>
        <c:crossBetween val="between"/>
      </c:valAx>
      <c:spPr>
        <a:noFill/>
        <a:ln>
          <a:noFill/>
        </a:ln>
        <a:effectLst/>
      </c:spPr>
    </c:plotArea>
    <c:plotVisOnly val="1"/>
    <c:dispBlanksAs val="gap"/>
    <c:showDLblsOverMax val="0"/>
  </c:chart>
  <c:spPr>
    <a:noFill/>
    <a:ln>
      <a:solidFill>
        <a:schemeClr val="accent5">
          <a:lumMod val="75000"/>
        </a:schemeClr>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a:solidFill>
                  <a:schemeClr val="tx1"/>
                </a:solidFill>
              </a:rPr>
              <a:t>People</a:t>
            </a:r>
          </a:p>
        </c:rich>
      </c:tx>
      <c:layout>
        <c:manualLayout>
          <c:xMode val="edge"/>
          <c:yMode val="edge"/>
          <c:x val="0.375499887141089"/>
          <c:y val="0.0"/>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3215661703469"/>
          <c:y val="0.201477339584506"/>
          <c:w val="0.803591637543879"/>
          <c:h val="0.677349381728893"/>
        </c:manualLayout>
      </c:layout>
      <c:lineChart>
        <c:grouping val="standard"/>
        <c:varyColors val="0"/>
        <c:ser>
          <c:idx val="0"/>
          <c:order val="0"/>
          <c:tx>
            <c:strRef>
              <c:f>Sheet1!$A$25</c:f>
              <c:strCache>
                <c:ptCount val="1"/>
                <c:pt idx="0">
                  <c:v>Optimal p@k</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Sheet1!$B$25:$U$25</c:f>
              <c:numCache>
                <c:formatCode>General</c:formatCode>
                <c:ptCount val="20"/>
                <c:pt idx="0">
                  <c:v>1.0</c:v>
                </c:pt>
                <c:pt idx="1">
                  <c:v>1.0</c:v>
                </c:pt>
                <c:pt idx="2">
                  <c:v>1.0</c:v>
                </c:pt>
                <c:pt idx="3">
                  <c:v>1.0</c:v>
                </c:pt>
                <c:pt idx="4">
                  <c:v>1.0</c:v>
                </c:pt>
                <c:pt idx="5">
                  <c:v>1.0</c:v>
                </c:pt>
                <c:pt idx="6">
                  <c:v>0.857142857</c:v>
                </c:pt>
                <c:pt idx="7">
                  <c:v>0.75</c:v>
                </c:pt>
                <c:pt idx="8">
                  <c:v>0.666666667</c:v>
                </c:pt>
                <c:pt idx="9">
                  <c:v>0.6</c:v>
                </c:pt>
                <c:pt idx="10">
                  <c:v>0.545454545</c:v>
                </c:pt>
                <c:pt idx="11">
                  <c:v>0.5</c:v>
                </c:pt>
                <c:pt idx="12">
                  <c:v>0.461538462</c:v>
                </c:pt>
                <c:pt idx="13">
                  <c:v>0.428571429</c:v>
                </c:pt>
                <c:pt idx="14">
                  <c:v>0.4</c:v>
                </c:pt>
                <c:pt idx="15">
                  <c:v>0.375</c:v>
                </c:pt>
                <c:pt idx="16">
                  <c:v>0.352941176</c:v>
                </c:pt>
                <c:pt idx="17">
                  <c:v>0.333333333</c:v>
                </c:pt>
                <c:pt idx="18">
                  <c:v>0.315789474</c:v>
                </c:pt>
              </c:numCache>
            </c:numRef>
          </c:val>
          <c:smooth val="0"/>
        </c:ser>
        <c:ser>
          <c:idx val="1"/>
          <c:order val="1"/>
          <c:tx>
            <c:strRef>
              <c:f>Sheet1!$A$26</c:f>
              <c:strCache>
                <c:ptCount val="1"/>
                <c:pt idx="0">
                  <c:v>YPS09</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Sheet1!$B$26:$U$26</c:f>
              <c:numCache>
                <c:formatCode>General</c:formatCode>
                <c:ptCount val="20"/>
                <c:pt idx="0">
                  <c:v>1.0</c:v>
                </c:pt>
                <c:pt idx="1">
                  <c:v>1.0</c:v>
                </c:pt>
                <c:pt idx="2">
                  <c:v>0.666666667</c:v>
                </c:pt>
                <c:pt idx="3">
                  <c:v>0.5</c:v>
                </c:pt>
                <c:pt idx="4">
                  <c:v>0.4</c:v>
                </c:pt>
                <c:pt idx="5">
                  <c:v>0.333333333</c:v>
                </c:pt>
                <c:pt idx="6">
                  <c:v>0.285714286</c:v>
                </c:pt>
                <c:pt idx="7">
                  <c:v>0.25</c:v>
                </c:pt>
                <c:pt idx="8">
                  <c:v>0.222222222</c:v>
                </c:pt>
                <c:pt idx="9">
                  <c:v>0.2</c:v>
                </c:pt>
                <c:pt idx="10">
                  <c:v>0.272727273</c:v>
                </c:pt>
                <c:pt idx="11">
                  <c:v>0.25</c:v>
                </c:pt>
                <c:pt idx="12">
                  <c:v>0.230769231</c:v>
                </c:pt>
                <c:pt idx="13">
                  <c:v>0.214285714</c:v>
                </c:pt>
                <c:pt idx="14">
                  <c:v>0.2</c:v>
                </c:pt>
                <c:pt idx="15">
                  <c:v>0.1875</c:v>
                </c:pt>
                <c:pt idx="16">
                  <c:v>0.176470588</c:v>
                </c:pt>
                <c:pt idx="17">
                  <c:v>0.166666667</c:v>
                </c:pt>
                <c:pt idx="18">
                  <c:v>0.157894737</c:v>
                </c:pt>
              </c:numCache>
            </c:numRef>
          </c:val>
          <c:smooth val="0"/>
        </c:ser>
        <c:ser>
          <c:idx val="2"/>
          <c:order val="2"/>
          <c:tx>
            <c:strRef>
              <c:f>Sheet1!$A$27</c:f>
              <c:strCache>
                <c:ptCount val="1"/>
                <c:pt idx="0">
                  <c:v>Coverage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Sheet1!$B$27:$U$27</c:f>
              <c:numCache>
                <c:formatCode>General</c:formatCode>
                <c:ptCount val="20"/>
                <c:pt idx="0">
                  <c:v>1.0</c:v>
                </c:pt>
                <c:pt idx="1">
                  <c:v>1.0</c:v>
                </c:pt>
                <c:pt idx="2">
                  <c:v>0.666666667</c:v>
                </c:pt>
                <c:pt idx="3">
                  <c:v>0.75</c:v>
                </c:pt>
                <c:pt idx="4">
                  <c:v>0.8</c:v>
                </c:pt>
                <c:pt idx="5">
                  <c:v>0.666666667</c:v>
                </c:pt>
                <c:pt idx="6">
                  <c:v>0.571428571</c:v>
                </c:pt>
                <c:pt idx="7">
                  <c:v>0.625</c:v>
                </c:pt>
                <c:pt idx="8">
                  <c:v>0.555555556</c:v>
                </c:pt>
                <c:pt idx="9">
                  <c:v>0.5</c:v>
                </c:pt>
                <c:pt idx="10">
                  <c:v>0.454545455</c:v>
                </c:pt>
                <c:pt idx="11">
                  <c:v>0.5</c:v>
                </c:pt>
                <c:pt idx="12">
                  <c:v>0.461538462</c:v>
                </c:pt>
                <c:pt idx="13">
                  <c:v>0.428571429</c:v>
                </c:pt>
                <c:pt idx="14">
                  <c:v>0.4</c:v>
                </c:pt>
                <c:pt idx="15">
                  <c:v>0.375</c:v>
                </c:pt>
                <c:pt idx="16">
                  <c:v>0.352941176</c:v>
                </c:pt>
                <c:pt idx="17">
                  <c:v>0.333333333</c:v>
                </c:pt>
                <c:pt idx="18">
                  <c:v>0.333333333</c:v>
                </c:pt>
              </c:numCache>
            </c:numRef>
          </c:val>
          <c:smooth val="0"/>
        </c:ser>
        <c:ser>
          <c:idx val="3"/>
          <c:order val="3"/>
          <c:tx>
            <c:strRef>
              <c:f>Sheet1!$A$28</c:f>
              <c:strCache>
                <c:ptCount val="1"/>
                <c:pt idx="0">
                  <c:v>Random Walk</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Sheet1!$B$28:$U$28</c:f>
              <c:numCache>
                <c:formatCode>General</c:formatCode>
                <c:ptCount val="20"/>
                <c:pt idx="0">
                  <c:v>1.0</c:v>
                </c:pt>
                <c:pt idx="1">
                  <c:v>1.0</c:v>
                </c:pt>
                <c:pt idx="2">
                  <c:v>1.0</c:v>
                </c:pt>
                <c:pt idx="3">
                  <c:v>0.75</c:v>
                </c:pt>
                <c:pt idx="4">
                  <c:v>0.8</c:v>
                </c:pt>
                <c:pt idx="5">
                  <c:v>0.833333333</c:v>
                </c:pt>
                <c:pt idx="6">
                  <c:v>0.714285714</c:v>
                </c:pt>
                <c:pt idx="7">
                  <c:v>0.625</c:v>
                </c:pt>
                <c:pt idx="8">
                  <c:v>0.555555556</c:v>
                </c:pt>
                <c:pt idx="9">
                  <c:v>0.5</c:v>
                </c:pt>
                <c:pt idx="10">
                  <c:v>0.454545455</c:v>
                </c:pt>
                <c:pt idx="11">
                  <c:v>0.416666667</c:v>
                </c:pt>
                <c:pt idx="12">
                  <c:v>0.384615385</c:v>
                </c:pt>
                <c:pt idx="13">
                  <c:v>0.357142857</c:v>
                </c:pt>
                <c:pt idx="14">
                  <c:v>0.333333333</c:v>
                </c:pt>
                <c:pt idx="15">
                  <c:v>0.3125</c:v>
                </c:pt>
                <c:pt idx="16">
                  <c:v>0.294117647</c:v>
                </c:pt>
                <c:pt idx="17">
                  <c:v>0.333333333</c:v>
                </c:pt>
                <c:pt idx="18">
                  <c:v>0.333333333</c:v>
                </c:pt>
              </c:numCache>
            </c:numRef>
          </c:val>
          <c:smooth val="0"/>
        </c:ser>
        <c:dLbls>
          <c:showLegendKey val="0"/>
          <c:showVal val="0"/>
          <c:showCatName val="0"/>
          <c:showSerName val="0"/>
          <c:showPercent val="0"/>
          <c:showBubbleSize val="0"/>
        </c:dLbls>
        <c:marker val="1"/>
        <c:smooth val="0"/>
        <c:axId val="2105930736"/>
        <c:axId val="2105932848"/>
      </c:lineChart>
      <c:catAx>
        <c:axId val="210593073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5932848"/>
        <c:crosses val="autoZero"/>
        <c:auto val="1"/>
        <c:lblAlgn val="ctr"/>
        <c:lblOffset val="100"/>
        <c:noMultiLvlLbl val="0"/>
      </c:catAx>
      <c:valAx>
        <c:axId val="2105932848"/>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5930736"/>
        <c:crosses val="autoZero"/>
        <c:crossBetween val="between"/>
      </c:valAx>
      <c:spPr>
        <a:noFill/>
        <a:ln>
          <a:noFill/>
        </a:ln>
        <a:effectLst/>
      </c:spPr>
    </c:plotArea>
    <c:plotVisOnly val="1"/>
    <c:dispBlanksAs val="gap"/>
    <c:showDLblsOverMax val="0"/>
  </c:chart>
  <c:spPr>
    <a:noFill/>
    <a:ln>
      <a:solidFill>
        <a:schemeClr val="accent5">
          <a:lumMod val="75000"/>
        </a:schemeClr>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524407667087844"/>
          <c:y val="0.10099558029638"/>
          <c:w val="0.895118466582431"/>
          <c:h val="0.0740644450901528"/>
        </c:manualLayout>
      </c:layout>
      <c:lineChart>
        <c:grouping val="standard"/>
        <c:varyColors val="0"/>
        <c:ser>
          <c:idx val="0"/>
          <c:order val="0"/>
          <c:tx>
            <c:strRef>
              <c:f>Sheet1!$A$25</c:f>
              <c:strCache>
                <c:ptCount val="1"/>
                <c:pt idx="0">
                  <c:v>Optimal p@k</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Sheet1!$B$25:$U$25</c:f>
              <c:numCache>
                <c:formatCode>General</c:formatCode>
                <c:ptCount val="20"/>
                <c:pt idx="0">
                  <c:v>1.0</c:v>
                </c:pt>
                <c:pt idx="1">
                  <c:v>1.0</c:v>
                </c:pt>
                <c:pt idx="2">
                  <c:v>1.0</c:v>
                </c:pt>
                <c:pt idx="3">
                  <c:v>1.0</c:v>
                </c:pt>
                <c:pt idx="4">
                  <c:v>1.0</c:v>
                </c:pt>
                <c:pt idx="5">
                  <c:v>1.0</c:v>
                </c:pt>
                <c:pt idx="6">
                  <c:v>0.857142857</c:v>
                </c:pt>
                <c:pt idx="7">
                  <c:v>0.75</c:v>
                </c:pt>
                <c:pt idx="8">
                  <c:v>0.666666667</c:v>
                </c:pt>
                <c:pt idx="9">
                  <c:v>0.6</c:v>
                </c:pt>
                <c:pt idx="10">
                  <c:v>0.545454545</c:v>
                </c:pt>
                <c:pt idx="11">
                  <c:v>0.5</c:v>
                </c:pt>
                <c:pt idx="12">
                  <c:v>0.461538462</c:v>
                </c:pt>
                <c:pt idx="13">
                  <c:v>0.428571429</c:v>
                </c:pt>
                <c:pt idx="14">
                  <c:v>0.4</c:v>
                </c:pt>
                <c:pt idx="15">
                  <c:v>0.375</c:v>
                </c:pt>
                <c:pt idx="16">
                  <c:v>0.352941176</c:v>
                </c:pt>
                <c:pt idx="17">
                  <c:v>0.333333333</c:v>
                </c:pt>
                <c:pt idx="18">
                  <c:v>0.315789474</c:v>
                </c:pt>
              </c:numCache>
            </c:numRef>
          </c:val>
          <c:smooth val="0"/>
        </c:ser>
        <c:ser>
          <c:idx val="1"/>
          <c:order val="1"/>
          <c:tx>
            <c:strRef>
              <c:f>Sheet1!$A$26</c:f>
              <c:strCache>
                <c:ptCount val="1"/>
                <c:pt idx="0">
                  <c:v>YPS09</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Sheet1!$B$26:$U$26</c:f>
              <c:numCache>
                <c:formatCode>General</c:formatCode>
                <c:ptCount val="20"/>
                <c:pt idx="0">
                  <c:v>1.0</c:v>
                </c:pt>
                <c:pt idx="1">
                  <c:v>1.0</c:v>
                </c:pt>
                <c:pt idx="2">
                  <c:v>0.666666667</c:v>
                </c:pt>
                <c:pt idx="3">
                  <c:v>0.5</c:v>
                </c:pt>
                <c:pt idx="4">
                  <c:v>0.4</c:v>
                </c:pt>
                <c:pt idx="5">
                  <c:v>0.333333333</c:v>
                </c:pt>
                <c:pt idx="6">
                  <c:v>0.285714286</c:v>
                </c:pt>
                <c:pt idx="7">
                  <c:v>0.25</c:v>
                </c:pt>
                <c:pt idx="8">
                  <c:v>0.222222222</c:v>
                </c:pt>
                <c:pt idx="9">
                  <c:v>0.2</c:v>
                </c:pt>
                <c:pt idx="10">
                  <c:v>0.272727273</c:v>
                </c:pt>
                <c:pt idx="11">
                  <c:v>0.25</c:v>
                </c:pt>
                <c:pt idx="12">
                  <c:v>0.230769231</c:v>
                </c:pt>
                <c:pt idx="13">
                  <c:v>0.214285714</c:v>
                </c:pt>
                <c:pt idx="14">
                  <c:v>0.2</c:v>
                </c:pt>
                <c:pt idx="15">
                  <c:v>0.1875</c:v>
                </c:pt>
                <c:pt idx="16">
                  <c:v>0.176470588</c:v>
                </c:pt>
                <c:pt idx="17">
                  <c:v>0.166666667</c:v>
                </c:pt>
                <c:pt idx="18">
                  <c:v>0.157894737</c:v>
                </c:pt>
              </c:numCache>
            </c:numRef>
          </c:val>
          <c:smooth val="0"/>
        </c:ser>
        <c:ser>
          <c:idx val="2"/>
          <c:order val="2"/>
          <c:tx>
            <c:strRef>
              <c:f>Sheet1!$A$27</c:f>
              <c:strCache>
                <c:ptCount val="1"/>
                <c:pt idx="0">
                  <c:v>Coverage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Sheet1!$B$27:$U$27</c:f>
              <c:numCache>
                <c:formatCode>General</c:formatCode>
                <c:ptCount val="20"/>
                <c:pt idx="0">
                  <c:v>1.0</c:v>
                </c:pt>
                <c:pt idx="1">
                  <c:v>1.0</c:v>
                </c:pt>
                <c:pt idx="2">
                  <c:v>0.666666667</c:v>
                </c:pt>
                <c:pt idx="3">
                  <c:v>0.75</c:v>
                </c:pt>
                <c:pt idx="4">
                  <c:v>0.8</c:v>
                </c:pt>
                <c:pt idx="5">
                  <c:v>0.666666667</c:v>
                </c:pt>
                <c:pt idx="6">
                  <c:v>0.571428571</c:v>
                </c:pt>
                <c:pt idx="7">
                  <c:v>0.625</c:v>
                </c:pt>
                <c:pt idx="8">
                  <c:v>0.555555556</c:v>
                </c:pt>
                <c:pt idx="9">
                  <c:v>0.5</c:v>
                </c:pt>
                <c:pt idx="10">
                  <c:v>0.454545455</c:v>
                </c:pt>
                <c:pt idx="11">
                  <c:v>0.5</c:v>
                </c:pt>
                <c:pt idx="12">
                  <c:v>0.461538462</c:v>
                </c:pt>
                <c:pt idx="13">
                  <c:v>0.428571429</c:v>
                </c:pt>
                <c:pt idx="14">
                  <c:v>0.4</c:v>
                </c:pt>
                <c:pt idx="15">
                  <c:v>0.375</c:v>
                </c:pt>
                <c:pt idx="16">
                  <c:v>0.352941176</c:v>
                </c:pt>
                <c:pt idx="17">
                  <c:v>0.333333333</c:v>
                </c:pt>
                <c:pt idx="18">
                  <c:v>0.333333333</c:v>
                </c:pt>
              </c:numCache>
            </c:numRef>
          </c:val>
          <c:smooth val="0"/>
        </c:ser>
        <c:ser>
          <c:idx val="3"/>
          <c:order val="3"/>
          <c:tx>
            <c:strRef>
              <c:f>Sheet1!$A$28</c:f>
              <c:strCache>
                <c:ptCount val="1"/>
                <c:pt idx="0">
                  <c:v>Random Walk</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Sheet1!$B$28:$U$28</c:f>
              <c:numCache>
                <c:formatCode>General</c:formatCode>
                <c:ptCount val="20"/>
                <c:pt idx="0">
                  <c:v>1.0</c:v>
                </c:pt>
                <c:pt idx="1">
                  <c:v>1.0</c:v>
                </c:pt>
                <c:pt idx="2">
                  <c:v>1.0</c:v>
                </c:pt>
                <c:pt idx="3">
                  <c:v>0.75</c:v>
                </c:pt>
                <c:pt idx="4">
                  <c:v>0.8</c:v>
                </c:pt>
                <c:pt idx="5">
                  <c:v>0.833333333</c:v>
                </c:pt>
                <c:pt idx="6">
                  <c:v>0.714285714</c:v>
                </c:pt>
                <c:pt idx="7">
                  <c:v>0.625</c:v>
                </c:pt>
                <c:pt idx="8">
                  <c:v>0.555555556</c:v>
                </c:pt>
                <c:pt idx="9">
                  <c:v>0.5</c:v>
                </c:pt>
                <c:pt idx="10">
                  <c:v>0.454545455</c:v>
                </c:pt>
                <c:pt idx="11">
                  <c:v>0.416666667</c:v>
                </c:pt>
                <c:pt idx="12">
                  <c:v>0.384615385</c:v>
                </c:pt>
                <c:pt idx="13">
                  <c:v>0.357142857</c:v>
                </c:pt>
                <c:pt idx="14">
                  <c:v>0.333333333</c:v>
                </c:pt>
                <c:pt idx="15">
                  <c:v>0.3125</c:v>
                </c:pt>
                <c:pt idx="16">
                  <c:v>0.294117647</c:v>
                </c:pt>
                <c:pt idx="17">
                  <c:v>0.333333333</c:v>
                </c:pt>
                <c:pt idx="18">
                  <c:v>0.333333333</c:v>
                </c:pt>
              </c:numCache>
            </c:numRef>
          </c:val>
          <c:smooth val="0"/>
        </c:ser>
        <c:dLbls>
          <c:showLegendKey val="0"/>
          <c:showVal val="0"/>
          <c:showCatName val="0"/>
          <c:showSerName val="0"/>
          <c:showPercent val="0"/>
          <c:showBubbleSize val="0"/>
        </c:dLbls>
        <c:marker val="1"/>
        <c:smooth val="0"/>
        <c:axId val="2104610480"/>
        <c:axId val="2104605232"/>
      </c:lineChart>
      <c:catAx>
        <c:axId val="2104610480"/>
        <c:scaling>
          <c:orientation val="minMax"/>
        </c:scaling>
        <c:delete val="1"/>
        <c:axPos val="b"/>
        <c:majorTickMark val="none"/>
        <c:minorTickMark val="none"/>
        <c:tickLblPos val="nextTo"/>
        <c:crossAx val="2104605232"/>
        <c:crosses val="autoZero"/>
        <c:auto val="1"/>
        <c:lblAlgn val="ctr"/>
        <c:lblOffset val="100"/>
        <c:noMultiLvlLbl val="0"/>
      </c:catAx>
      <c:valAx>
        <c:axId val="210460523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crossAx val="2104610480"/>
        <c:crosses val="autoZero"/>
        <c:crossBetween val="between"/>
      </c:valAx>
      <c:spPr>
        <a:noFill/>
        <a:ln w="25400">
          <a:noFill/>
        </a:ln>
        <a:effectLst/>
      </c:spPr>
    </c:plotArea>
    <c:legend>
      <c:legendPos val="b"/>
      <c:layout>
        <c:manualLayout>
          <c:xMode val="edge"/>
          <c:yMode val="edge"/>
          <c:x val="0.0993941079704373"/>
          <c:y val="0.237211151722767"/>
          <c:w val="0.662123881249096"/>
          <c:h val="0.700637721940999"/>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Garamond" charset="0"/>
              <a:ea typeface="Garamond" charset="0"/>
              <a:cs typeface="Garamond" charset="0"/>
            </a:defRPr>
          </a:pPr>
          <a:endParaRPr lang="en-US"/>
        </a:p>
      </c:txPr>
    </c:legend>
    <c:plotVisOnly val="1"/>
    <c:dispBlanksAs val="gap"/>
    <c:showDLblsOverMax val="0"/>
  </c:chart>
  <c:spPr>
    <a:noFill/>
    <a:ln>
      <a:noFill/>
    </a:ln>
    <a:effectLst/>
  </c:spPr>
  <c:txPr>
    <a:bodyPr/>
    <a:lstStyle/>
    <a:p>
      <a:pPr>
        <a:defRPr sz="1400">
          <a:latin typeface="Garamond" charset="0"/>
          <a:ea typeface="Garamond" charset="0"/>
          <a:cs typeface="Garamond"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TechReady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7/12/16</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7/12/16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sldNum="0" hdr="0" ftr="0" dt="0"/>
  <p:notesStyle>
    <a:lvl1pPr marL="0" algn="l" defTabSz="686047" rtl="0" eaLnBrk="1" latinLnBrk="0" hangingPunct="1">
      <a:lnSpc>
        <a:spcPct val="90000"/>
      </a:lnSpc>
      <a:spcAft>
        <a:spcPts val="250"/>
      </a:spcAft>
      <a:defRPr sz="700" kern="1200">
        <a:solidFill>
          <a:schemeClr val="tx1"/>
        </a:solidFill>
        <a:latin typeface="Segoe UI" pitchFamily="34" charset="0"/>
        <a:ea typeface="+mn-ea"/>
        <a:cs typeface="+mn-cs"/>
      </a:defRPr>
    </a:lvl1pPr>
    <a:lvl2pPr marL="159800" indent="-7940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2pPr>
    <a:lvl3pPr marL="246151"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3pPr>
    <a:lvl4pPr marL="362279" indent="-11017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4pPr>
    <a:lvl5pPr marL="461534"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5pPr>
    <a:lvl6pPr marL="1715118" algn="l" defTabSz="686047" rtl="0" eaLnBrk="1" latinLnBrk="0" hangingPunct="1">
      <a:defRPr sz="900" kern="1200">
        <a:solidFill>
          <a:schemeClr val="tx1"/>
        </a:solidFill>
        <a:latin typeface="+mn-lt"/>
        <a:ea typeface="+mn-ea"/>
        <a:cs typeface="+mn-cs"/>
      </a:defRPr>
    </a:lvl6pPr>
    <a:lvl7pPr marL="2058140" algn="l" defTabSz="686047" rtl="0" eaLnBrk="1" latinLnBrk="0" hangingPunct="1">
      <a:defRPr sz="900" kern="1200">
        <a:solidFill>
          <a:schemeClr val="tx1"/>
        </a:solidFill>
        <a:latin typeface="+mn-lt"/>
        <a:ea typeface="+mn-ea"/>
        <a:cs typeface="+mn-cs"/>
      </a:defRPr>
    </a:lvl7pPr>
    <a:lvl8pPr marL="2401164" algn="l" defTabSz="686047" rtl="0" eaLnBrk="1" latinLnBrk="0" hangingPunct="1">
      <a:defRPr sz="900" kern="1200">
        <a:solidFill>
          <a:schemeClr val="tx1"/>
        </a:solidFill>
        <a:latin typeface="+mn-lt"/>
        <a:ea typeface="+mn-ea"/>
        <a:cs typeface="+mn-cs"/>
      </a:defRPr>
    </a:lvl8pPr>
    <a:lvl9pPr marL="2744188" algn="l" defTabSz="68604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afternoon! </a:t>
            </a:r>
          </a:p>
          <a:p>
            <a:endParaRPr lang="en-US" dirty="0" smtClean="0"/>
          </a:p>
          <a:p>
            <a:r>
              <a:rPr lang="en-US" dirty="0" smtClean="0"/>
              <a:t>My</a:t>
            </a:r>
            <a:r>
              <a:rPr lang="en-US" baseline="0" dirty="0" smtClean="0"/>
              <a:t> name is Sona Hasani. I am a PhD student at the University of Texas at Arlington. </a:t>
            </a:r>
          </a:p>
          <a:p>
            <a:endParaRPr lang="en-US" baseline="0" dirty="0" smtClean="0"/>
          </a:p>
          <a:p>
            <a:r>
              <a:rPr lang="en-US" baseline="0" dirty="0" smtClean="0"/>
              <a:t>The paper I am presenting is “generating preview tables for entity graphs”. </a:t>
            </a:r>
          </a:p>
          <a:p>
            <a:endParaRPr lang="en-US" baseline="0" dirty="0" smtClean="0"/>
          </a:p>
          <a:p>
            <a:r>
              <a:rPr lang="en-US" baseline="0" dirty="0" smtClean="0"/>
              <a:t>Other authors on the paper include Ning Yan, </a:t>
            </a:r>
            <a:r>
              <a:rPr lang="en-US" baseline="0" dirty="0" smtClean="0">
                <a:solidFill>
                  <a:schemeClr val="accent4"/>
                </a:solidFill>
              </a:rPr>
              <a:t>now at Huawei</a:t>
            </a:r>
            <a:r>
              <a:rPr lang="en-US" baseline="0" dirty="0" smtClean="0"/>
              <a:t>, Abolfazl Asudeh and Chengkai Li.</a:t>
            </a:r>
            <a:endParaRPr lang="en-US" dirty="0"/>
          </a:p>
        </p:txBody>
      </p:sp>
    </p:spTree>
    <p:extLst>
      <p:ext uri="{BB962C8B-B14F-4D97-AF65-F5344CB8AC3E}">
        <p14:creationId xmlns:p14="http://schemas.microsoft.com/office/powerpoint/2010/main" val="1861115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brute-force</a:t>
            </a:r>
            <a:r>
              <a:rPr lang="en-US" baseline="0" dirty="0" smtClean="0"/>
              <a:t> approach to the Optimal Preview Discovery problem will enumerate </a:t>
            </a:r>
            <a:r>
              <a:rPr lang="en-US" dirty="0" smtClean="0"/>
              <a:t>all possible</a:t>
            </a:r>
            <a:r>
              <a:rPr lang="en-US" baseline="0" dirty="0" smtClean="0"/>
              <a:t> previews and choose the one with the highest score. </a:t>
            </a:r>
          </a:p>
          <a:p>
            <a:endParaRPr lang="en-US" baseline="0" dirty="0" smtClean="0"/>
          </a:p>
          <a:p>
            <a:r>
              <a:rPr lang="en-US" baseline="0" dirty="0" smtClean="0"/>
              <a:t>That is apparently not practical, given the sheer sizes of entity graphs.</a:t>
            </a:r>
          </a:p>
          <a:p>
            <a:endParaRPr lang="en-US" dirty="0" smtClean="0"/>
          </a:p>
          <a:p>
            <a:pPr marL="0" marR="0" indent="0" algn="l" defTabSz="686047" rtl="0" eaLnBrk="1" fontAlgn="auto" latinLnBrk="0" hangingPunct="1">
              <a:lnSpc>
                <a:spcPct val="90000"/>
              </a:lnSpc>
              <a:spcBef>
                <a:spcPts val="0"/>
              </a:spcBef>
              <a:spcAft>
                <a:spcPts val="250"/>
              </a:spcAft>
              <a:buClrTx/>
              <a:buSzTx/>
              <a:buFontTx/>
              <a:buNone/>
              <a:tabLst/>
              <a:defRPr/>
            </a:pPr>
            <a:r>
              <a:rPr lang="en-US" dirty="0" smtClean="0"/>
              <a:t>In the paper we studied</a:t>
            </a:r>
            <a:r>
              <a:rPr lang="en-US" baseline="0" dirty="0" smtClean="0"/>
              <a:t> </a:t>
            </a:r>
            <a:r>
              <a:rPr lang="en-US" dirty="0" smtClean="0"/>
              <a:t>two algorithms</a:t>
            </a:r>
            <a:r>
              <a:rPr lang="en-US" baseline="0" dirty="0" smtClean="0"/>
              <a:t> --- a</a:t>
            </a:r>
            <a:r>
              <a:rPr lang="en-US" dirty="0" smtClean="0"/>
              <a:t> dynamic programming algorithm</a:t>
            </a:r>
            <a:r>
              <a:rPr lang="en-US" baseline="0" dirty="0" smtClean="0"/>
              <a:t> for concise previews, and an algorithm for Tight and Diverse previews, inspired by the </a:t>
            </a:r>
            <a:r>
              <a:rPr lang="en-US" baseline="0" dirty="0" err="1" smtClean="0"/>
              <a:t>Apriori</a:t>
            </a:r>
            <a:r>
              <a:rPr lang="en-US" baseline="0" dirty="0" smtClean="0"/>
              <a:t> principle in f</a:t>
            </a:r>
            <a:r>
              <a:rPr lang="en-US" dirty="0" smtClean="0"/>
              <a:t>requent </a:t>
            </a:r>
            <a:r>
              <a:rPr lang="en-US" dirty="0" err="1" smtClean="0"/>
              <a:t>itemset</a:t>
            </a:r>
            <a:r>
              <a:rPr lang="en-US" baseline="0" dirty="0" smtClean="0"/>
              <a:t> mining. </a:t>
            </a:r>
            <a:r>
              <a:rPr lang="en-US" dirty="0" smtClean="0"/>
              <a:t> </a:t>
            </a:r>
            <a:endParaRPr lang="en-US" baseline="0" dirty="0" smtClean="0"/>
          </a:p>
          <a:p>
            <a:endParaRPr lang="en-US" dirty="0" smtClean="0"/>
          </a:p>
          <a:p>
            <a:r>
              <a:rPr lang="en-US" dirty="0" smtClean="0"/>
              <a:t>I</a:t>
            </a:r>
            <a:r>
              <a:rPr lang="en-US" baseline="0" dirty="0" smtClean="0"/>
              <a:t>’d like to point out that the problem for </a:t>
            </a:r>
            <a:r>
              <a:rPr lang="en-US" dirty="0" smtClean="0"/>
              <a:t>Tight and Divers previews is NP-hard. It</a:t>
            </a:r>
            <a:r>
              <a:rPr lang="en-US" baseline="0" dirty="0" smtClean="0"/>
              <a:t> can be proved by reduction from the Clique problem. The details are in the paper. </a:t>
            </a:r>
          </a:p>
          <a:p>
            <a:endParaRPr lang="en-US" baseline="0" dirty="0" smtClean="0"/>
          </a:p>
          <a:p>
            <a:endParaRPr lang="en-US" dirty="0"/>
          </a:p>
        </p:txBody>
      </p:sp>
    </p:spTree>
    <p:extLst>
      <p:ext uri="{BB962C8B-B14F-4D97-AF65-F5344CB8AC3E}">
        <p14:creationId xmlns:p14="http://schemas.microsoft.com/office/powerpoint/2010/main" val="1431332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conducted experiments to evaluate three things: (1) the accuracy of the scoring measures, (2) the efficiency of our algorithms, and (3) the usability of the produced previews. </a:t>
            </a:r>
          </a:p>
          <a:p>
            <a:endParaRPr lang="en-US" baseline="0" dirty="0" smtClean="0"/>
          </a:p>
          <a:p>
            <a:r>
              <a:rPr lang="en-US" baseline="0" dirty="0" smtClean="0"/>
              <a:t>In the next several minutes, I will mention a few results. </a:t>
            </a:r>
          </a:p>
          <a:p>
            <a:endParaRPr lang="en-US" baseline="0" dirty="0" smtClean="0"/>
          </a:p>
          <a:p>
            <a:r>
              <a:rPr lang="en-US" baseline="0" dirty="0" smtClean="0"/>
              <a:t>*** To save time, perhaps no need to say more. But, in later slides, you need to explain what is “Freebase ground truth”, “crowd ranking” and “existence test, user experience questions” ***</a:t>
            </a:r>
          </a:p>
        </p:txBody>
      </p:sp>
    </p:spTree>
    <p:extLst>
      <p:ext uri="{BB962C8B-B14F-4D97-AF65-F5344CB8AC3E}">
        <p14:creationId xmlns:p14="http://schemas.microsoft.com/office/powerpoint/2010/main" val="1107250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these figures</a:t>
            </a:r>
            <a:r>
              <a:rPr lang="en-US" baseline="0" dirty="0" smtClean="0"/>
              <a:t>, we compare the accuracy of  our key-attribute scoring measures --- Coverage and Random-walk --- with YPS09, which is one of the schema summarization papers I mentioned earlier. </a:t>
            </a:r>
          </a:p>
          <a:p>
            <a:endParaRPr lang="en-US" baseline="0" dirty="0" smtClean="0"/>
          </a:p>
          <a:p>
            <a:r>
              <a:rPr lang="en-US" baseline="0" dirty="0" smtClean="0"/>
              <a:t>We use precision-at-k as the accuracy measure. </a:t>
            </a:r>
          </a:p>
          <a:p>
            <a:endParaRPr lang="en-US" baseline="0" dirty="0" smtClean="0"/>
          </a:p>
          <a:p>
            <a:r>
              <a:rPr lang="en-US" baseline="0" dirty="0" smtClean="0"/>
              <a:t>The ground truth is from 5 domains in Freebase. </a:t>
            </a:r>
            <a:r>
              <a:rPr lang="en-US" dirty="0" smtClean="0"/>
              <a:t>In its website, for</a:t>
            </a:r>
            <a:r>
              <a:rPr lang="en-US" baseline="0" dirty="0" smtClean="0"/>
              <a:t> each domain, </a:t>
            </a:r>
            <a:r>
              <a:rPr lang="en-US" dirty="0" smtClean="0"/>
              <a:t>Freebase</a:t>
            </a:r>
            <a:r>
              <a:rPr lang="en-US" baseline="0" dirty="0" smtClean="0"/>
              <a:t> used to display </a:t>
            </a:r>
            <a:r>
              <a:rPr lang="en-US" dirty="0" smtClean="0"/>
              <a:t>6</a:t>
            </a:r>
            <a:r>
              <a:rPr lang="en-US" baseline="0" dirty="0" smtClean="0"/>
              <a:t> entity types and up to 3 relationships per entity type. They are similar to preview tables, although we believe they were manually produced. </a:t>
            </a:r>
            <a:endParaRPr lang="en-US" dirty="0" smtClean="0"/>
          </a:p>
          <a:p>
            <a:endParaRPr lang="en-US" dirty="0" smtClean="0"/>
          </a:p>
          <a:p>
            <a:r>
              <a:rPr lang="en-US" dirty="0" smtClean="0"/>
              <a:t>The figures</a:t>
            </a:r>
            <a:r>
              <a:rPr lang="en-US" baseline="0" dirty="0" smtClean="0"/>
              <a:t> show that the measures we used have substantially higher precision-at-k than YPS09, and they got very close to the maximally-possible precision-at-k in 4 out of 5 domains. </a:t>
            </a:r>
          </a:p>
          <a:p>
            <a:endParaRPr lang="en-US" baseline="0" dirty="0" smtClean="0"/>
          </a:p>
          <a:p>
            <a:r>
              <a:rPr lang="en-US" baseline="0" dirty="0" smtClean="0"/>
              <a:t>*** “YPS09 [Yang PVLDB09]” ***</a:t>
            </a:r>
          </a:p>
        </p:txBody>
      </p:sp>
    </p:spTree>
    <p:extLst>
      <p:ext uri="{BB962C8B-B14F-4D97-AF65-F5344CB8AC3E}">
        <p14:creationId xmlns:p14="http://schemas.microsoft.com/office/powerpoint/2010/main" val="1011527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implemented a platfor</a:t>
            </a:r>
            <a:r>
              <a:rPr lang="en-US" baseline="0" dirty="0" smtClean="0"/>
              <a:t>m to conduct a user study on 7 different approaches using 5 Freebase domains.  </a:t>
            </a:r>
          </a:p>
          <a:p>
            <a:endParaRPr lang="en-US" baseline="0" dirty="0" smtClean="0"/>
          </a:p>
          <a:p>
            <a:r>
              <a:rPr lang="en-US" baseline="0" dirty="0" smtClean="0"/>
              <a:t>The approaches include  </a:t>
            </a:r>
          </a:p>
          <a:p>
            <a:pPr lvl="3">
              <a:buFont typeface="Courier New" charset="0"/>
              <a:buChar char="o"/>
            </a:pPr>
            <a:r>
              <a:rPr lang="en-US" sz="1400" dirty="0" smtClean="0"/>
              <a:t>Schema graph </a:t>
            </a:r>
          </a:p>
          <a:p>
            <a:pPr lvl="3">
              <a:buFont typeface="Courier New" charset="0"/>
              <a:buChar char="o"/>
            </a:pPr>
            <a:r>
              <a:rPr lang="en-US" sz="1400" dirty="0" smtClean="0"/>
              <a:t>Concise preview</a:t>
            </a:r>
          </a:p>
          <a:p>
            <a:pPr lvl="3">
              <a:buFont typeface="Courier New" charset="0"/>
              <a:buChar char="o"/>
            </a:pPr>
            <a:r>
              <a:rPr lang="en-US" sz="1400" dirty="0" smtClean="0"/>
              <a:t>Tight preview</a:t>
            </a:r>
          </a:p>
          <a:p>
            <a:pPr lvl="3">
              <a:buFont typeface="Courier New" charset="0"/>
              <a:buChar char="o"/>
            </a:pPr>
            <a:r>
              <a:rPr lang="en-US" sz="1400" dirty="0" smtClean="0"/>
              <a:t>Diverse preview</a:t>
            </a:r>
          </a:p>
          <a:p>
            <a:pPr lvl="3">
              <a:buFont typeface="Courier New" charset="0"/>
              <a:buChar char="o"/>
            </a:pPr>
            <a:r>
              <a:rPr lang="en-US" sz="1400" dirty="0" smtClean="0"/>
              <a:t>Freebase ground truth</a:t>
            </a:r>
          </a:p>
          <a:p>
            <a:pPr lvl="3">
              <a:buFont typeface="Courier New" charset="0"/>
              <a:buChar char="o"/>
            </a:pPr>
            <a:r>
              <a:rPr lang="en-US" sz="1400" dirty="0" smtClean="0">
                <a:latin typeface="Garamond" charset="0"/>
                <a:ea typeface="Garamond" charset="0"/>
                <a:cs typeface="Garamond" charset="0"/>
              </a:rPr>
              <a:t>YPS</a:t>
            </a:r>
          </a:p>
          <a:p>
            <a:pPr lvl="3">
              <a:buFont typeface="Courier New" charset="0"/>
              <a:buChar char="o"/>
            </a:pPr>
            <a:r>
              <a:rPr lang="en-US" sz="1400" dirty="0" smtClean="0"/>
              <a:t>Hand-crafted preview tables </a:t>
            </a:r>
          </a:p>
          <a:p>
            <a:pPr marL="252106" lvl="3" indent="0">
              <a:buFont typeface="Courier New" charset="0"/>
              <a:buNone/>
            </a:pPr>
            <a:endParaRPr lang="en-US" sz="1400" dirty="0" smtClean="0"/>
          </a:p>
          <a:p>
            <a:r>
              <a:rPr lang="en-US" baseline="0" dirty="0" smtClean="0"/>
              <a:t>For each domain and each approach, we asked a few participants 4 existence test questions and 4 user experience questions. </a:t>
            </a:r>
          </a:p>
          <a:p>
            <a:endParaRPr lang="en-US" baseline="0" dirty="0" smtClean="0"/>
          </a:p>
          <a:p>
            <a:r>
              <a:rPr lang="en-US" baseline="0" dirty="0" smtClean="0"/>
              <a:t>The existence test questions ask the participants to find a specific piece of information in the schema summary. </a:t>
            </a:r>
          </a:p>
          <a:p>
            <a:endParaRPr lang="en-US" baseline="0" dirty="0" smtClean="0"/>
          </a:p>
          <a:p>
            <a:r>
              <a:rPr lang="en-US" baseline="0" dirty="0" smtClean="0"/>
              <a:t>The user experience question asked the participants about their general experience with the approaches they used.  </a:t>
            </a:r>
          </a:p>
          <a:p>
            <a:endParaRPr lang="en-US" dirty="0" smtClean="0"/>
          </a:p>
          <a:p>
            <a:r>
              <a:rPr lang="en-US" dirty="0" smtClean="0"/>
              <a:t>** To save time, don’t discuss the selection of and</a:t>
            </a:r>
            <a:r>
              <a:rPr lang="en-US" baseline="0" dirty="0" smtClean="0"/>
              <a:t> reward to participants. ***</a:t>
            </a:r>
            <a:endParaRPr lang="en-US" dirty="0" smtClean="0"/>
          </a:p>
        </p:txBody>
      </p:sp>
    </p:spTree>
    <p:extLst>
      <p:ext uri="{BB962C8B-B14F-4D97-AF65-F5344CB8AC3E}">
        <p14:creationId xmlns:p14="http://schemas.microsoft.com/office/powerpoint/2010/main" val="973286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a:t>
            </a:r>
            <a:r>
              <a:rPr lang="en-US" baseline="0" dirty="0" smtClean="0"/>
              <a:t> screenshot of the website we developed for collecting the previews based on </a:t>
            </a:r>
            <a:r>
              <a:rPr lang="en-US" dirty="0" smtClean="0"/>
              <a:t>the last approach</a:t>
            </a:r>
            <a:r>
              <a:rPr lang="en-US" baseline="0" dirty="0" smtClean="0"/>
              <a:t>, hand-crafted preview tables. </a:t>
            </a:r>
            <a:endParaRPr lang="en-US" dirty="0" smtClean="0"/>
          </a:p>
          <a:p>
            <a:endParaRPr lang="en-US" dirty="0" smtClean="0"/>
          </a:p>
          <a:p>
            <a:pPr marL="0" marR="0" indent="0" algn="l" defTabSz="686047" rtl="0" eaLnBrk="1" fontAlgn="auto" latinLnBrk="0" hangingPunct="1">
              <a:lnSpc>
                <a:spcPct val="90000"/>
              </a:lnSpc>
              <a:spcBef>
                <a:spcPts val="0"/>
              </a:spcBef>
              <a:spcAft>
                <a:spcPts val="250"/>
              </a:spcAft>
              <a:buClrTx/>
              <a:buSzTx/>
              <a:buFontTx/>
              <a:buNone/>
              <a:tabLst/>
              <a:defRPr/>
            </a:pPr>
            <a:r>
              <a:rPr lang="en-US" baseline="0" dirty="0" smtClean="0"/>
              <a:t>We explained the concept of preview tables to </a:t>
            </a:r>
            <a:r>
              <a:rPr lang="en-US" dirty="0" smtClean="0"/>
              <a:t>10 database PhD students</a:t>
            </a:r>
            <a:r>
              <a:rPr lang="en-US" baseline="0" dirty="0" smtClean="0"/>
              <a:t>. </a:t>
            </a:r>
          </a:p>
          <a:p>
            <a:pPr marL="0" marR="0" indent="0" algn="l" defTabSz="686047" rtl="0" eaLnBrk="1" fontAlgn="auto" latinLnBrk="0" hangingPunct="1">
              <a:lnSpc>
                <a:spcPct val="90000"/>
              </a:lnSpc>
              <a:spcBef>
                <a:spcPts val="0"/>
              </a:spcBef>
              <a:spcAft>
                <a:spcPts val="250"/>
              </a:spcAft>
              <a:buClrTx/>
              <a:buSzTx/>
              <a:buFontTx/>
              <a:buNone/>
              <a:tabLst/>
              <a:defRPr/>
            </a:pPr>
            <a:endParaRPr lang="en-US" baseline="0" dirty="0" smtClean="0"/>
          </a:p>
          <a:p>
            <a:pPr marL="0" marR="0" indent="0" algn="l" defTabSz="686047" rtl="0" eaLnBrk="1" fontAlgn="auto" latinLnBrk="0" hangingPunct="1">
              <a:lnSpc>
                <a:spcPct val="90000"/>
              </a:lnSpc>
              <a:spcBef>
                <a:spcPts val="0"/>
              </a:spcBef>
              <a:spcAft>
                <a:spcPts val="250"/>
              </a:spcAft>
              <a:buClrTx/>
              <a:buSzTx/>
              <a:buFontTx/>
              <a:buNone/>
              <a:tabLst/>
              <a:defRPr/>
            </a:pPr>
            <a:r>
              <a:rPr lang="en-US" baseline="0" dirty="0" smtClean="0"/>
              <a:t>Then we provided them the schema graphs and the list of possible key and non-key attributes. </a:t>
            </a:r>
          </a:p>
          <a:p>
            <a:pPr marL="0" marR="0" indent="0" algn="l" defTabSz="686047" rtl="0" eaLnBrk="1" fontAlgn="auto" latinLnBrk="0" hangingPunct="1">
              <a:lnSpc>
                <a:spcPct val="90000"/>
              </a:lnSpc>
              <a:spcBef>
                <a:spcPts val="0"/>
              </a:spcBef>
              <a:spcAft>
                <a:spcPts val="250"/>
              </a:spcAft>
              <a:buClrTx/>
              <a:buSzTx/>
              <a:buFontTx/>
              <a:buNone/>
              <a:tabLst/>
              <a:defRPr/>
            </a:pPr>
            <a:endParaRPr lang="en-US" baseline="0" dirty="0" smtClean="0"/>
          </a:p>
          <a:p>
            <a:r>
              <a:rPr lang="en-US" baseline="0" dirty="0" smtClean="0"/>
              <a:t>And we asked them to generate previews under given size constraints.</a:t>
            </a:r>
          </a:p>
          <a:p>
            <a:endParaRPr lang="en-US" baseline="0" dirty="0" smtClean="0"/>
          </a:p>
          <a:p>
            <a:r>
              <a:rPr lang="en-US" baseline="0" dirty="0" smtClean="0"/>
              <a:t>There participants first generated preview tables individually.</a:t>
            </a:r>
          </a:p>
          <a:p>
            <a:endParaRPr lang="en-US" baseline="0" dirty="0" smtClean="0"/>
          </a:p>
          <a:p>
            <a:r>
              <a:rPr lang="en-US" baseline="0" dirty="0" smtClean="0"/>
              <a:t>They then discussed and produced previews as a group.</a:t>
            </a:r>
          </a:p>
          <a:p>
            <a:endParaRPr lang="en-US" baseline="0" dirty="0" smtClean="0"/>
          </a:p>
          <a:p>
            <a:r>
              <a:rPr lang="en-US" baseline="0" dirty="0" smtClean="0"/>
              <a:t>*** If time runs out, you can skip this slide. *** </a:t>
            </a:r>
          </a:p>
        </p:txBody>
      </p:sp>
    </p:spTree>
    <p:extLst>
      <p:ext uri="{BB962C8B-B14F-4D97-AF65-F5344CB8AC3E}">
        <p14:creationId xmlns:p14="http://schemas.microsoft.com/office/powerpoint/2010/main" val="112784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conducted</a:t>
            </a:r>
            <a:r>
              <a:rPr lang="en-US" baseline="0" dirty="0" smtClean="0"/>
              <a:t> a significance test on the participants’ accuracy on the existence test questions when they used the 7 different approaches. </a:t>
            </a:r>
            <a:endParaRPr lang="en-US" dirty="0" smtClean="0"/>
          </a:p>
          <a:p>
            <a:endParaRPr lang="en-US" baseline="0" dirty="0" smtClean="0"/>
          </a:p>
          <a:p>
            <a:r>
              <a:rPr lang="en-US" baseline="0" dirty="0" smtClean="0"/>
              <a:t>For each pair of approaches, the Z-value and p-value are given in the corresponding cell of this table, at the significance level of 0.1. </a:t>
            </a:r>
          </a:p>
          <a:p>
            <a:endParaRPr lang="en-US" baseline="0" dirty="0" smtClean="0"/>
          </a:p>
          <a:p>
            <a:r>
              <a:rPr lang="en-US" baseline="0" dirty="0" smtClean="0"/>
              <a:t>If a cell is in blue, it means the approach in the row wins; in orange, the one in the column wins. </a:t>
            </a:r>
          </a:p>
          <a:p>
            <a:endParaRPr lang="en-US" baseline="0" dirty="0" smtClean="0"/>
          </a:p>
          <a:p>
            <a:r>
              <a:rPr lang="en-US" baseline="0" dirty="0" smtClean="0"/>
              <a:t>“Tight” preview shows significantly higher accuracy compared to all other approaches, except the Freebase ground truth. </a:t>
            </a:r>
          </a:p>
          <a:p>
            <a:endParaRPr lang="en-US" baseline="0" dirty="0" smtClean="0"/>
          </a:p>
          <a:p>
            <a:r>
              <a:rPr lang="en-US" baseline="0" dirty="0" smtClean="0"/>
              <a:t>The “Diverse” preview was disappointing in this case, as it lost to every other approach.</a:t>
            </a:r>
          </a:p>
          <a:p>
            <a:endParaRPr lang="en-US" baseline="0" dirty="0" smtClean="0"/>
          </a:p>
          <a:p>
            <a:endParaRPr lang="en-US" dirty="0"/>
          </a:p>
        </p:txBody>
      </p:sp>
    </p:spTree>
    <p:extLst>
      <p:ext uri="{BB962C8B-B14F-4D97-AF65-F5344CB8AC3E}">
        <p14:creationId xmlns:p14="http://schemas.microsoft.com/office/powerpoint/2010/main" val="669910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slide you see the distribution of the time spent by participants on the existence test questions.</a:t>
            </a:r>
          </a:p>
          <a:p>
            <a:endParaRPr lang="en-US" baseline="0" dirty="0" smtClean="0"/>
          </a:p>
          <a:p>
            <a:r>
              <a:rPr lang="en-US" baseline="0" dirty="0" smtClean="0"/>
              <a:t>Tight seems to works very well and close to Freebase ground truth. </a:t>
            </a:r>
          </a:p>
          <a:p>
            <a:endParaRPr lang="en-US" baseline="0" dirty="0" smtClean="0"/>
          </a:p>
          <a:p>
            <a:r>
              <a:rPr lang="en-US" baseline="0" dirty="0" smtClean="0"/>
              <a:t>Schema Graph on the other hand had the worst performance. It could be that, due to its complex structure, it takes more time for participants to find a specific piece of information.</a:t>
            </a:r>
          </a:p>
          <a:p>
            <a:endParaRPr lang="en-US" baseline="0" dirty="0" smtClean="0"/>
          </a:p>
          <a:p>
            <a:pPr marL="0" marR="0" indent="0" algn="l" defTabSz="686047" rtl="0" eaLnBrk="1" fontAlgn="auto" latinLnBrk="0" hangingPunct="1">
              <a:lnSpc>
                <a:spcPct val="90000"/>
              </a:lnSpc>
              <a:spcBef>
                <a:spcPts val="0"/>
              </a:spcBef>
              <a:spcAft>
                <a:spcPts val="250"/>
              </a:spcAft>
              <a:buClrTx/>
              <a:buSzTx/>
              <a:buFontTx/>
              <a:buNone/>
              <a:tabLst/>
              <a:defRPr/>
            </a:pPr>
            <a:r>
              <a:rPr lang="en-US" baseline="0" dirty="0" smtClean="0"/>
              <a:t>*** If time runs out, you can skip this slide. *** </a:t>
            </a:r>
          </a:p>
          <a:p>
            <a:endParaRPr lang="en-US" dirty="0"/>
          </a:p>
        </p:txBody>
      </p:sp>
    </p:spTree>
    <p:extLst>
      <p:ext uri="{BB962C8B-B14F-4D97-AF65-F5344CB8AC3E}">
        <p14:creationId xmlns:p14="http://schemas.microsoft.com/office/powerpoint/2010/main" val="722013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table shows the results from the user experience questions. </a:t>
            </a:r>
          </a:p>
          <a:p>
            <a:endParaRPr lang="en-US" dirty="0" smtClean="0"/>
          </a:p>
          <a:p>
            <a:r>
              <a:rPr lang="en-US" dirty="0" smtClean="0"/>
              <a:t>These questions ask</a:t>
            </a:r>
            <a:r>
              <a:rPr lang="en-US" baseline="0" dirty="0" smtClean="0"/>
              <a:t> the participants how easy it was to read the schema summary produced by the approach they used, how much understanding of the data they gained, and so on. </a:t>
            </a:r>
            <a:endParaRPr lang="en-US" dirty="0" smtClean="0"/>
          </a:p>
          <a:p>
            <a:endParaRPr lang="en-US" baseline="0" dirty="0" smtClean="0"/>
          </a:p>
          <a:p>
            <a:r>
              <a:rPr lang="en-US" baseline="0" dirty="0" smtClean="0"/>
              <a:t>Interestingly, the results seem to be negative in general, and they contradict with the conclusion one many make based on the results on existence test questions, which we just discussed. </a:t>
            </a:r>
          </a:p>
          <a:p>
            <a:endParaRPr lang="en-US" baseline="0" dirty="0" smtClean="0"/>
          </a:p>
          <a:p>
            <a:pPr marL="0" marR="0" indent="0" algn="l" defTabSz="686047" rtl="0" eaLnBrk="1" fontAlgn="auto" latinLnBrk="0" hangingPunct="1">
              <a:lnSpc>
                <a:spcPct val="90000"/>
              </a:lnSpc>
              <a:spcBef>
                <a:spcPts val="0"/>
              </a:spcBef>
              <a:spcAft>
                <a:spcPts val="250"/>
              </a:spcAft>
              <a:buClrTx/>
              <a:buSzTx/>
              <a:buFontTx/>
              <a:buNone/>
              <a:tabLst/>
              <a:defRPr/>
            </a:pPr>
            <a:r>
              <a:rPr lang="en-US" baseline="0" dirty="0" smtClean="0"/>
              <a:t>For instance, while the participants using tight preview had higher accuracy than participants using all other approaches except Freebase ground truth, the participants themselves believed they acquired more understanding of the data using most other approaches. </a:t>
            </a:r>
          </a:p>
          <a:p>
            <a:pPr marL="0" marR="0" indent="0" algn="l" defTabSz="686047" rtl="0" eaLnBrk="1" fontAlgn="auto" latinLnBrk="0" hangingPunct="1">
              <a:lnSpc>
                <a:spcPct val="90000"/>
              </a:lnSpc>
              <a:spcBef>
                <a:spcPts val="0"/>
              </a:spcBef>
              <a:spcAft>
                <a:spcPts val="250"/>
              </a:spcAft>
              <a:buClrTx/>
              <a:buSzTx/>
              <a:buFontTx/>
              <a:buNone/>
              <a:tabLst/>
              <a:defRPr/>
            </a:pPr>
            <a:endParaRPr lang="en-US" baseline="0" dirty="0" smtClean="0"/>
          </a:p>
          <a:p>
            <a:pPr marL="0" marR="0" indent="0" algn="l" defTabSz="686047" rtl="0" eaLnBrk="1" fontAlgn="auto" latinLnBrk="0" hangingPunct="1">
              <a:lnSpc>
                <a:spcPct val="90000"/>
              </a:lnSpc>
              <a:spcBef>
                <a:spcPts val="0"/>
              </a:spcBef>
              <a:spcAft>
                <a:spcPts val="250"/>
              </a:spcAft>
              <a:buClrTx/>
              <a:buSzTx/>
              <a:buFontTx/>
              <a:buNone/>
              <a:tabLst/>
              <a:defRPr/>
            </a:pPr>
            <a:r>
              <a:rPr lang="en-US" baseline="0" dirty="0" smtClean="0"/>
              <a:t>Another observation is that even the preview tables hand crafted by expert users were perceived poorly. This shows how challenging it is to produce such previews. </a:t>
            </a:r>
          </a:p>
          <a:p>
            <a:pPr marL="0" marR="0" indent="0" algn="l" defTabSz="686047" rtl="0" eaLnBrk="1" fontAlgn="auto" latinLnBrk="0" hangingPunct="1">
              <a:lnSpc>
                <a:spcPct val="90000"/>
              </a:lnSpc>
              <a:spcBef>
                <a:spcPts val="0"/>
              </a:spcBef>
              <a:spcAft>
                <a:spcPts val="250"/>
              </a:spcAft>
              <a:buClrTx/>
              <a:buSzTx/>
              <a:buFontTx/>
              <a:buNone/>
              <a:tabLst/>
              <a:defRPr/>
            </a:pPr>
            <a:endParaRPr lang="en-US" baseline="0" dirty="0" smtClean="0"/>
          </a:p>
          <a:p>
            <a:r>
              <a:rPr lang="en-US" baseline="0" dirty="0" smtClean="0"/>
              <a:t>These contradictions and observations are worth further investigation. </a:t>
            </a:r>
          </a:p>
          <a:p>
            <a:endParaRPr lang="en-US" baseline="0" dirty="0" smtClean="0"/>
          </a:p>
          <a:p>
            <a:endParaRPr lang="en-US" baseline="0" dirty="0" smtClean="0"/>
          </a:p>
          <a:p>
            <a:r>
              <a:rPr lang="en-US" baseline="0" dirty="0" smtClean="0"/>
              <a:t>*** I don’t think you have time to discuss the details. So the following explanation can be removed. ***</a:t>
            </a:r>
          </a:p>
          <a:p>
            <a:endParaRPr lang="en-US" baseline="0" dirty="0" smtClean="0"/>
          </a:p>
          <a:p>
            <a:r>
              <a:rPr lang="en-US" baseline="0" dirty="0" smtClean="0"/>
              <a:t>While time box plots show that participants of tight preview answered faster than other approaches, they did not think that it was easy to understand the schema summary.</a:t>
            </a:r>
          </a:p>
          <a:p>
            <a:endParaRPr lang="en-US" baseline="0" dirty="0" smtClean="0"/>
          </a:p>
          <a:p>
            <a:r>
              <a:rPr lang="en-US" baseline="0" dirty="0" smtClean="0"/>
              <a:t>Another interesting outcome is that even though the conversion rate test showed that participants of tight did better than other participants in correctly answering the questions, they believed that they acquire more understanding of the data using Graph and YPS.</a:t>
            </a:r>
          </a:p>
          <a:p>
            <a:endParaRPr lang="en-US" baseline="0" dirty="0" smtClean="0"/>
          </a:p>
          <a:p>
            <a:r>
              <a:rPr lang="en-US" dirty="0" smtClean="0"/>
              <a:t>And finally regarding the last question, participants favored YPS the</a:t>
            </a:r>
            <a:r>
              <a:rPr lang="en-US" baseline="0" dirty="0" smtClean="0"/>
              <a:t> most. One logical explanation might be its more complex structure.</a:t>
            </a:r>
          </a:p>
          <a:p>
            <a:endParaRPr lang="en-US" baseline="0" dirty="0" smtClean="0"/>
          </a:p>
        </p:txBody>
      </p:sp>
    </p:spTree>
    <p:extLst>
      <p:ext uri="{BB962C8B-B14F-4D97-AF65-F5344CB8AC3E}">
        <p14:creationId xmlns:p14="http://schemas.microsoft.com/office/powerpoint/2010/main" val="876173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4136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6047" rtl="0" eaLnBrk="1" fontAlgn="auto" latinLnBrk="0" hangingPunct="1">
              <a:lnSpc>
                <a:spcPct val="90000"/>
              </a:lnSpc>
              <a:spcBef>
                <a:spcPts val="0"/>
              </a:spcBef>
              <a:spcAft>
                <a:spcPts val="250"/>
              </a:spcAft>
              <a:buClrTx/>
              <a:buSzTx/>
              <a:buFontTx/>
              <a:buNone/>
              <a:tabLst/>
              <a:defRPr/>
            </a:pPr>
            <a:r>
              <a:rPr lang="en-US" sz="700" kern="1200" dirty="0" smtClean="0">
                <a:solidFill>
                  <a:schemeClr val="tx1"/>
                </a:solidFill>
                <a:effectLst/>
                <a:latin typeface="Segoe UI" pitchFamily="34" charset="0"/>
                <a:ea typeface="+mn-ea"/>
                <a:cs typeface="+mn-cs"/>
              </a:rPr>
              <a:t>Let me start with</a:t>
            </a:r>
            <a:r>
              <a:rPr lang="en-US" sz="700" kern="1200" baseline="0" dirty="0" smtClean="0">
                <a:solidFill>
                  <a:schemeClr val="tx1"/>
                </a:solidFill>
                <a:effectLst/>
                <a:latin typeface="Segoe UI" pitchFamily="34" charset="0"/>
                <a:ea typeface="+mn-ea"/>
                <a:cs typeface="+mn-cs"/>
              </a:rPr>
              <a:t> a brief introduction of</a:t>
            </a:r>
            <a:r>
              <a:rPr lang="en-US" sz="700" kern="1200" dirty="0" smtClean="0">
                <a:solidFill>
                  <a:schemeClr val="tx1"/>
                </a:solidFill>
                <a:effectLst/>
                <a:latin typeface="Segoe UI" pitchFamily="34" charset="0"/>
                <a:ea typeface="+mn-ea"/>
                <a:cs typeface="+mn-cs"/>
              </a:rPr>
              <a:t> entity graphs.</a:t>
            </a:r>
          </a:p>
          <a:p>
            <a:pPr marL="0" marR="0" indent="0" algn="l" defTabSz="686047" rtl="0" eaLnBrk="1" fontAlgn="auto" latinLnBrk="0" hangingPunct="1">
              <a:lnSpc>
                <a:spcPct val="90000"/>
              </a:lnSpc>
              <a:spcBef>
                <a:spcPts val="0"/>
              </a:spcBef>
              <a:spcAft>
                <a:spcPts val="250"/>
              </a:spcAft>
              <a:buClrTx/>
              <a:buSzTx/>
              <a:buFontTx/>
              <a:buNone/>
              <a:tabLst/>
              <a:defRPr/>
            </a:pPr>
            <a:endParaRPr lang="en-US" sz="700" kern="1200" dirty="0" smtClean="0">
              <a:solidFill>
                <a:schemeClr val="tx1"/>
              </a:solidFill>
              <a:effectLst/>
              <a:latin typeface="Segoe UI" pitchFamily="34" charset="0"/>
              <a:ea typeface="+mn-ea"/>
              <a:cs typeface="+mn-cs"/>
            </a:endParaRPr>
          </a:p>
          <a:p>
            <a:pPr marL="0" marR="0" indent="0" algn="l" defTabSz="686047" rtl="0" eaLnBrk="1" fontAlgn="auto" latinLnBrk="0" hangingPunct="1">
              <a:lnSpc>
                <a:spcPct val="90000"/>
              </a:lnSpc>
              <a:spcBef>
                <a:spcPts val="0"/>
              </a:spcBef>
              <a:spcAft>
                <a:spcPts val="250"/>
              </a:spcAft>
              <a:buClrTx/>
              <a:buSzTx/>
              <a:buFontTx/>
              <a:buNone/>
              <a:tabLst/>
              <a:defRPr/>
            </a:pPr>
            <a:r>
              <a:rPr lang="en-US" sz="700" kern="1200" dirty="0" smtClean="0">
                <a:solidFill>
                  <a:schemeClr val="tx1"/>
                </a:solidFill>
                <a:effectLst/>
                <a:latin typeface="Segoe UI" pitchFamily="34" charset="0"/>
                <a:ea typeface="+mn-ea"/>
                <a:cs typeface="+mn-cs"/>
              </a:rPr>
              <a:t>In an entity graph, nodes represent entities.</a:t>
            </a:r>
          </a:p>
          <a:p>
            <a:pPr marL="0" marR="0" indent="0" algn="l" defTabSz="686047" rtl="0" eaLnBrk="1" fontAlgn="auto" latinLnBrk="0" hangingPunct="1">
              <a:lnSpc>
                <a:spcPct val="90000"/>
              </a:lnSpc>
              <a:spcBef>
                <a:spcPts val="0"/>
              </a:spcBef>
              <a:spcAft>
                <a:spcPts val="250"/>
              </a:spcAft>
              <a:buClrTx/>
              <a:buSzTx/>
              <a:buFontTx/>
              <a:buNone/>
              <a:tabLst/>
              <a:defRPr/>
            </a:pPr>
            <a:r>
              <a:rPr lang="en-US" sz="700" kern="1200" dirty="0" smtClean="0">
                <a:solidFill>
                  <a:schemeClr val="tx1"/>
                </a:solidFill>
                <a:effectLst/>
                <a:latin typeface="Segoe UI" pitchFamily="34" charset="0"/>
                <a:ea typeface="+mn-ea"/>
                <a:cs typeface="+mn-cs"/>
              </a:rPr>
              <a:t>Each entity belongs</a:t>
            </a:r>
            <a:r>
              <a:rPr lang="en-US" sz="700" kern="1200" baseline="0" dirty="0" smtClean="0">
                <a:solidFill>
                  <a:schemeClr val="tx1"/>
                </a:solidFill>
                <a:effectLst/>
                <a:latin typeface="Segoe UI" pitchFamily="34" charset="0"/>
                <a:ea typeface="+mn-ea"/>
                <a:cs typeface="+mn-cs"/>
              </a:rPr>
              <a:t> to one or more entity types.</a:t>
            </a:r>
            <a:endParaRPr lang="en-US" sz="700" kern="1200" dirty="0" smtClean="0">
              <a:solidFill>
                <a:schemeClr val="tx1"/>
              </a:solidFill>
              <a:effectLst/>
              <a:latin typeface="Segoe UI" pitchFamily="34" charset="0"/>
              <a:ea typeface="+mn-ea"/>
              <a:cs typeface="+mn-cs"/>
            </a:endParaRPr>
          </a:p>
          <a:p>
            <a:pPr marL="0" marR="0" indent="0" algn="l" defTabSz="686047" rtl="0" eaLnBrk="1" fontAlgn="auto" latinLnBrk="0" hangingPunct="1">
              <a:lnSpc>
                <a:spcPct val="90000"/>
              </a:lnSpc>
              <a:spcBef>
                <a:spcPts val="0"/>
              </a:spcBef>
              <a:spcAft>
                <a:spcPts val="250"/>
              </a:spcAft>
              <a:buClrTx/>
              <a:buSzTx/>
              <a:buFontTx/>
              <a:buNone/>
              <a:tabLst/>
              <a:defRPr/>
            </a:pPr>
            <a:r>
              <a:rPr lang="en-US" sz="700" kern="1200" dirty="0" smtClean="0">
                <a:solidFill>
                  <a:schemeClr val="tx1"/>
                </a:solidFill>
                <a:effectLst/>
                <a:latin typeface="Segoe UI" pitchFamily="34" charset="0"/>
                <a:ea typeface="+mn-ea"/>
                <a:cs typeface="+mn-cs"/>
              </a:rPr>
              <a:t>Edges</a:t>
            </a:r>
            <a:r>
              <a:rPr lang="en-US" sz="700" kern="1200" baseline="0" dirty="0" smtClean="0">
                <a:solidFill>
                  <a:schemeClr val="tx1"/>
                </a:solidFill>
                <a:effectLst/>
                <a:latin typeface="Segoe UI" pitchFamily="34" charset="0"/>
                <a:ea typeface="+mn-ea"/>
                <a:cs typeface="+mn-cs"/>
              </a:rPr>
              <a:t> represent the relationships between entities.</a:t>
            </a:r>
            <a:r>
              <a:rPr lang="en-US" sz="700" kern="1200" dirty="0" smtClean="0">
                <a:solidFill>
                  <a:schemeClr val="tx1"/>
                </a:solidFill>
                <a:effectLst/>
                <a:latin typeface="Segoe UI" pitchFamily="34" charset="0"/>
                <a:ea typeface="+mn-ea"/>
                <a:cs typeface="+mn-cs"/>
              </a:rPr>
              <a:t> </a:t>
            </a:r>
          </a:p>
          <a:p>
            <a:pPr marL="0" marR="0" indent="0" algn="l" defTabSz="686047" rtl="0" eaLnBrk="1" fontAlgn="auto" latinLnBrk="0" hangingPunct="1">
              <a:lnSpc>
                <a:spcPct val="90000"/>
              </a:lnSpc>
              <a:spcBef>
                <a:spcPts val="0"/>
              </a:spcBef>
              <a:spcAft>
                <a:spcPts val="250"/>
              </a:spcAft>
              <a:buClrTx/>
              <a:buSzTx/>
              <a:buFontTx/>
              <a:buNone/>
              <a:tabLst/>
              <a:defRPr/>
            </a:pPr>
            <a:r>
              <a:rPr lang="en-US" sz="700" kern="1200" dirty="0" smtClean="0">
                <a:solidFill>
                  <a:schemeClr val="tx1"/>
                </a:solidFill>
                <a:effectLst/>
                <a:latin typeface="Segoe UI" pitchFamily="34" charset="0"/>
                <a:ea typeface="+mn-ea"/>
                <a:cs typeface="+mn-cs"/>
              </a:rPr>
              <a:t>In this example, Will Smith is an entity that belongs to types</a:t>
            </a:r>
            <a:r>
              <a:rPr lang="en-US" sz="700" kern="1200" baseline="0" dirty="0" smtClean="0">
                <a:solidFill>
                  <a:schemeClr val="tx1"/>
                </a:solidFill>
                <a:effectLst/>
                <a:latin typeface="Segoe UI" pitchFamily="34" charset="0"/>
                <a:ea typeface="+mn-ea"/>
                <a:cs typeface="+mn-cs"/>
              </a:rPr>
              <a:t> Film Actor and Film Producer and he is an Actor in Men in Black. </a:t>
            </a:r>
            <a:endParaRPr lang="en-US" sz="700" kern="1200" dirty="0" smtClean="0">
              <a:solidFill>
                <a:schemeClr val="tx1"/>
              </a:solidFill>
              <a:effectLst/>
              <a:latin typeface="Segoe UI" pitchFamily="34" charset="0"/>
              <a:ea typeface="+mn-ea"/>
              <a:cs typeface="+mn-cs"/>
            </a:endParaRPr>
          </a:p>
          <a:p>
            <a:pPr marL="0" marR="0" indent="0" algn="l" defTabSz="686047" rtl="0" eaLnBrk="1" fontAlgn="auto" latinLnBrk="0" hangingPunct="1">
              <a:lnSpc>
                <a:spcPct val="90000"/>
              </a:lnSpc>
              <a:spcBef>
                <a:spcPts val="0"/>
              </a:spcBef>
              <a:spcAft>
                <a:spcPts val="250"/>
              </a:spcAft>
              <a:buClrTx/>
              <a:buSzTx/>
              <a:buFontTx/>
              <a:buNone/>
              <a:tabLst/>
              <a:defRPr/>
            </a:pPr>
            <a:endParaRPr lang="en-US" sz="700" kern="1200" dirty="0" smtClean="0">
              <a:solidFill>
                <a:schemeClr val="tx1"/>
              </a:solidFill>
              <a:effectLst/>
              <a:latin typeface="Segoe UI" pitchFamily="34" charset="0"/>
              <a:ea typeface="+mn-ea"/>
              <a:cs typeface="+mn-cs"/>
            </a:endParaRPr>
          </a:p>
          <a:p>
            <a:pPr marL="0" marR="0" indent="0" algn="l" defTabSz="686047" rtl="0" eaLnBrk="1" fontAlgn="auto" latinLnBrk="0" hangingPunct="1">
              <a:lnSpc>
                <a:spcPct val="90000"/>
              </a:lnSpc>
              <a:spcBef>
                <a:spcPts val="0"/>
              </a:spcBef>
              <a:spcAft>
                <a:spcPts val="250"/>
              </a:spcAft>
              <a:buClrTx/>
              <a:buSzTx/>
              <a:buFontTx/>
              <a:buNone/>
              <a:tabLst/>
              <a:defRPr/>
            </a:pPr>
            <a:r>
              <a:rPr lang="en-US" sz="700" kern="1200" dirty="0" smtClean="0">
                <a:solidFill>
                  <a:schemeClr val="tx1"/>
                </a:solidFill>
                <a:effectLst/>
                <a:latin typeface="Segoe UI" pitchFamily="34" charset="0"/>
                <a:ea typeface="+mn-ea"/>
                <a:cs typeface="+mn-cs"/>
              </a:rPr>
              <a:t>Today,</a:t>
            </a:r>
            <a:r>
              <a:rPr lang="en-US" sz="700" kern="1200" baseline="0" dirty="0" smtClean="0">
                <a:solidFill>
                  <a:schemeClr val="tx1"/>
                </a:solidFill>
                <a:effectLst/>
                <a:latin typeface="Segoe UI" pitchFamily="34" charset="0"/>
                <a:ea typeface="+mn-ea"/>
                <a:cs typeface="+mn-cs"/>
              </a:rPr>
              <a:t> </a:t>
            </a:r>
            <a:r>
              <a:rPr lang="en-US" sz="700" kern="1200" dirty="0" smtClean="0">
                <a:solidFill>
                  <a:schemeClr val="tx1"/>
                </a:solidFill>
                <a:effectLst/>
                <a:latin typeface="Segoe UI" pitchFamily="34" charset="0"/>
                <a:ea typeface="+mn-ea"/>
                <a:cs typeface="+mn-cs"/>
              </a:rPr>
              <a:t>there are many large and complex entity graphs. Some contain</a:t>
            </a:r>
            <a:r>
              <a:rPr lang="en-US" sz="700" kern="1200" baseline="0" dirty="0" smtClean="0">
                <a:solidFill>
                  <a:schemeClr val="tx1"/>
                </a:solidFill>
                <a:effectLst/>
                <a:latin typeface="Segoe UI" pitchFamily="34" charset="0"/>
                <a:ea typeface="+mn-ea"/>
                <a:cs typeface="+mn-cs"/>
              </a:rPr>
              <a:t> </a:t>
            </a:r>
            <a:r>
              <a:rPr lang="en-US" sz="800" dirty="0" smtClean="0">
                <a:solidFill>
                  <a:schemeClr val="tx1"/>
                </a:solidFill>
              </a:rPr>
              <a:t>millions of entities and billions of relationships. Examples include</a:t>
            </a:r>
            <a:r>
              <a:rPr lang="en-US" sz="800" baseline="0" dirty="0" smtClean="0">
                <a:solidFill>
                  <a:schemeClr val="tx1"/>
                </a:solidFill>
              </a:rPr>
              <a:t> </a:t>
            </a:r>
            <a:r>
              <a:rPr lang="en-US" sz="700" kern="1200" dirty="0" smtClean="0">
                <a:solidFill>
                  <a:schemeClr val="tx1"/>
                </a:solidFill>
                <a:effectLst/>
                <a:latin typeface="Segoe UI" pitchFamily="34" charset="0"/>
                <a:ea typeface="+mn-ea"/>
                <a:cs typeface="+mn-cs"/>
              </a:rPr>
              <a:t>Freebase, </a:t>
            </a:r>
            <a:r>
              <a:rPr lang="en-US" sz="700" kern="1200" dirty="0" err="1" smtClean="0">
                <a:solidFill>
                  <a:schemeClr val="tx1"/>
                </a:solidFill>
                <a:effectLst/>
                <a:latin typeface="Segoe UI" pitchFamily="34" charset="0"/>
                <a:ea typeface="+mn-ea"/>
                <a:cs typeface="+mn-cs"/>
              </a:rPr>
              <a:t>Dbpedia</a:t>
            </a:r>
            <a:r>
              <a:rPr lang="en-US" sz="700" kern="1200" dirty="0" smtClean="0">
                <a:solidFill>
                  <a:schemeClr val="tx1"/>
                </a:solidFill>
                <a:effectLst/>
                <a:latin typeface="Segoe UI" pitchFamily="34" charset="0"/>
                <a:ea typeface="+mn-ea"/>
                <a:cs typeface="+mn-cs"/>
              </a:rPr>
              <a:t>, YAGO,</a:t>
            </a:r>
            <a:r>
              <a:rPr lang="en-US" sz="700" kern="1200" baseline="0" dirty="0" smtClean="0">
                <a:solidFill>
                  <a:schemeClr val="tx1"/>
                </a:solidFill>
                <a:effectLst/>
                <a:latin typeface="Segoe UI" pitchFamily="34" charset="0"/>
                <a:ea typeface="+mn-ea"/>
                <a:cs typeface="+mn-cs"/>
              </a:rPr>
              <a:t> and  Linked open data which connects hundreds of RDF datasets. </a:t>
            </a:r>
            <a:endParaRPr lang="en-US" sz="700" kern="1200" dirty="0" smtClean="0">
              <a:solidFill>
                <a:schemeClr val="tx1"/>
              </a:solidFill>
              <a:effectLst/>
              <a:latin typeface="Segoe UI" pitchFamily="34" charset="0"/>
              <a:ea typeface="+mn-ea"/>
              <a:cs typeface="+mn-cs"/>
            </a:endParaRPr>
          </a:p>
          <a:p>
            <a:pPr marL="0" marR="0" indent="0" algn="l" defTabSz="686047" rtl="0" eaLnBrk="1" fontAlgn="auto" latinLnBrk="0" hangingPunct="1">
              <a:lnSpc>
                <a:spcPct val="90000"/>
              </a:lnSpc>
              <a:spcBef>
                <a:spcPts val="0"/>
              </a:spcBef>
              <a:spcAft>
                <a:spcPts val="250"/>
              </a:spcAft>
              <a:buClrTx/>
              <a:buSzTx/>
              <a:buFontTx/>
              <a:buNone/>
              <a:tabLst/>
              <a:defRPr/>
            </a:pPr>
            <a:endParaRPr lang="en-US" sz="700" kern="1200" dirty="0" smtClean="0">
              <a:solidFill>
                <a:schemeClr val="tx1"/>
              </a:solidFill>
              <a:effectLst/>
              <a:latin typeface="Segoe UI" pitchFamily="34" charset="0"/>
              <a:ea typeface="+mn-ea"/>
              <a:cs typeface="+mn-cs"/>
            </a:endParaRPr>
          </a:p>
          <a:p>
            <a:pPr marL="0" marR="0" indent="0" algn="l" defTabSz="686047" rtl="0" eaLnBrk="1" fontAlgn="auto" latinLnBrk="0" hangingPunct="1">
              <a:lnSpc>
                <a:spcPct val="90000"/>
              </a:lnSpc>
              <a:spcBef>
                <a:spcPts val="0"/>
              </a:spcBef>
              <a:spcAft>
                <a:spcPts val="250"/>
              </a:spcAft>
              <a:buClrTx/>
              <a:buSzTx/>
              <a:buFontTx/>
              <a:buNone/>
              <a:tabLst/>
              <a:defRPr/>
            </a:pPr>
            <a:r>
              <a:rPr lang="en-US" sz="700" kern="1200" dirty="0" smtClean="0">
                <a:solidFill>
                  <a:schemeClr val="tx1"/>
                </a:solidFill>
                <a:effectLst/>
                <a:latin typeface="Segoe UI" pitchFamily="34" charset="0"/>
                <a:ea typeface="+mn-ea"/>
                <a:cs typeface="+mn-cs"/>
              </a:rPr>
              <a:t>Entity graphs are</a:t>
            </a:r>
            <a:r>
              <a:rPr lang="en-US" sz="700" kern="1200" baseline="0" dirty="0" smtClean="0">
                <a:solidFill>
                  <a:schemeClr val="tx1"/>
                </a:solidFill>
                <a:effectLst/>
                <a:latin typeface="Segoe UI" pitchFamily="34" charset="0"/>
                <a:ea typeface="+mn-ea"/>
                <a:cs typeface="+mn-cs"/>
              </a:rPr>
              <a:t> being used in important applications </a:t>
            </a:r>
            <a:r>
              <a:rPr lang="en-US" sz="700" kern="1200" dirty="0" smtClean="0">
                <a:solidFill>
                  <a:schemeClr val="tx1"/>
                </a:solidFill>
                <a:effectLst/>
                <a:latin typeface="Segoe UI" pitchFamily="34" charset="0"/>
                <a:ea typeface="+mn-ea"/>
                <a:cs typeface="+mn-cs"/>
              </a:rPr>
              <a:t>such as search, business intelligence,</a:t>
            </a:r>
            <a:r>
              <a:rPr lang="en-US" sz="700" kern="1200" baseline="0" dirty="0" smtClean="0">
                <a:solidFill>
                  <a:schemeClr val="tx1"/>
                </a:solidFill>
                <a:effectLst/>
                <a:latin typeface="Segoe UI" pitchFamily="34" charset="0"/>
                <a:ea typeface="+mn-ea"/>
                <a:cs typeface="+mn-cs"/>
              </a:rPr>
              <a:t> </a:t>
            </a:r>
            <a:r>
              <a:rPr lang="en-US" sz="700" kern="1200" dirty="0" smtClean="0">
                <a:solidFill>
                  <a:schemeClr val="tx1"/>
                </a:solidFill>
                <a:effectLst/>
                <a:latin typeface="Segoe UI" pitchFamily="34" charset="0"/>
                <a:ea typeface="+mn-ea"/>
                <a:cs typeface="+mn-cs"/>
              </a:rPr>
              <a:t>health informatics,</a:t>
            </a:r>
            <a:r>
              <a:rPr lang="en-US" sz="700" kern="1200" baseline="0" dirty="0" smtClean="0">
                <a:solidFill>
                  <a:schemeClr val="tx1"/>
                </a:solidFill>
                <a:effectLst/>
                <a:latin typeface="Segoe UI" pitchFamily="34" charset="0"/>
                <a:ea typeface="+mn-ea"/>
                <a:cs typeface="+mn-cs"/>
              </a:rPr>
              <a:t>  </a:t>
            </a:r>
            <a:r>
              <a:rPr lang="en-US" sz="700" kern="1200" dirty="0" smtClean="0">
                <a:solidFill>
                  <a:schemeClr val="tx1"/>
                </a:solidFill>
                <a:effectLst/>
                <a:latin typeface="Segoe UI" pitchFamily="34" charset="0"/>
                <a:ea typeface="+mn-ea"/>
                <a:cs typeface="+mn-cs"/>
              </a:rPr>
              <a:t>Fact</a:t>
            </a:r>
            <a:r>
              <a:rPr lang="en-US" sz="700" kern="1200" baseline="0" dirty="0" smtClean="0">
                <a:solidFill>
                  <a:schemeClr val="tx1"/>
                </a:solidFill>
                <a:effectLst/>
                <a:latin typeface="Segoe UI" pitchFamily="34" charset="0"/>
                <a:ea typeface="+mn-ea"/>
                <a:cs typeface="+mn-cs"/>
              </a:rPr>
              <a:t> checking and so on. </a:t>
            </a:r>
            <a:endParaRPr lang="en-US" dirty="0" smtClean="0"/>
          </a:p>
          <a:p>
            <a:endParaRPr lang="fa-IR" dirty="0" smtClean="0"/>
          </a:p>
          <a:p>
            <a:endParaRPr lang="en-US" dirty="0" smtClean="0"/>
          </a:p>
        </p:txBody>
      </p:sp>
    </p:spTree>
    <p:extLst>
      <p:ext uri="{BB962C8B-B14F-4D97-AF65-F5344CB8AC3E}">
        <p14:creationId xmlns:p14="http://schemas.microsoft.com/office/powerpoint/2010/main" val="124847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6047" rtl="0" eaLnBrk="1" fontAlgn="auto" latinLnBrk="0" hangingPunct="1">
              <a:lnSpc>
                <a:spcPct val="90000"/>
              </a:lnSpc>
              <a:spcBef>
                <a:spcPts val="0"/>
              </a:spcBef>
              <a:spcAft>
                <a:spcPts val="250"/>
              </a:spcAft>
              <a:buClrTx/>
              <a:buSzTx/>
              <a:buFontTx/>
              <a:buNone/>
              <a:tabLst/>
              <a:defRPr/>
            </a:pPr>
            <a:r>
              <a:rPr lang="en-US" dirty="0" smtClean="0"/>
              <a:t>However,</a:t>
            </a:r>
            <a:r>
              <a:rPr lang="en-US" baseline="0" dirty="0" smtClean="0"/>
              <a:t> it is not easy at all to start using </a:t>
            </a:r>
            <a:r>
              <a:rPr lang="en-US" dirty="0" smtClean="0"/>
              <a:t>these</a:t>
            </a:r>
            <a:r>
              <a:rPr lang="en-US" baseline="0" dirty="0" smtClean="0"/>
              <a:t> large datasets in your applications. </a:t>
            </a:r>
          </a:p>
          <a:p>
            <a:pPr marL="0" marR="0" indent="0" algn="l" defTabSz="686047" rtl="0" eaLnBrk="1" fontAlgn="auto" latinLnBrk="0" hangingPunct="1">
              <a:lnSpc>
                <a:spcPct val="90000"/>
              </a:lnSpc>
              <a:spcBef>
                <a:spcPts val="0"/>
              </a:spcBef>
              <a:spcAft>
                <a:spcPts val="250"/>
              </a:spcAft>
              <a:buClrTx/>
              <a:buSzTx/>
              <a:buFontTx/>
              <a:buNone/>
              <a:tabLst/>
              <a:defRPr/>
            </a:pPr>
            <a:endParaRPr lang="en-US" baseline="0" dirty="0" smtClean="0"/>
          </a:p>
          <a:p>
            <a:pPr marL="0" marR="0" indent="0" algn="l" defTabSz="686047" rtl="0" eaLnBrk="1" fontAlgn="auto" latinLnBrk="0" hangingPunct="1">
              <a:lnSpc>
                <a:spcPct val="90000"/>
              </a:lnSpc>
              <a:spcBef>
                <a:spcPts val="0"/>
              </a:spcBef>
              <a:spcAft>
                <a:spcPts val="250"/>
              </a:spcAft>
              <a:buClrTx/>
              <a:buSzTx/>
              <a:buFontTx/>
              <a:buNone/>
              <a:tabLst/>
              <a:defRPr/>
            </a:pPr>
            <a:r>
              <a:rPr lang="en-US" baseline="0" dirty="0" smtClean="0"/>
              <a:t>For that, you will need to </a:t>
            </a:r>
          </a:p>
          <a:p>
            <a:pPr marL="0" marR="0" indent="0" algn="l" defTabSz="686047" rtl="0" eaLnBrk="1" fontAlgn="auto" latinLnBrk="0" hangingPunct="1">
              <a:lnSpc>
                <a:spcPct val="90000"/>
              </a:lnSpc>
              <a:spcBef>
                <a:spcPts val="0"/>
              </a:spcBef>
              <a:spcAft>
                <a:spcPts val="250"/>
              </a:spcAft>
              <a:buClrTx/>
              <a:buSzTx/>
              <a:buFontTx/>
              <a:buNone/>
              <a:tabLst/>
              <a:defRPr/>
            </a:pPr>
            <a:endParaRPr lang="en-US" baseline="0" dirty="0" smtClean="0"/>
          </a:p>
          <a:p>
            <a:pPr marL="0" marR="0" indent="0" algn="l" defTabSz="686047" rtl="0" eaLnBrk="1" fontAlgn="auto" latinLnBrk="0" hangingPunct="1">
              <a:lnSpc>
                <a:spcPct val="90000"/>
              </a:lnSpc>
              <a:spcBef>
                <a:spcPts val="0"/>
              </a:spcBef>
              <a:spcAft>
                <a:spcPts val="250"/>
              </a:spcAft>
              <a:buClrTx/>
              <a:buSzTx/>
              <a:buFontTx/>
              <a:buNone/>
              <a:tabLst/>
              <a:defRPr/>
            </a:pPr>
            <a:r>
              <a:rPr lang="en-US" baseline="0" dirty="0" smtClean="0"/>
              <a:t>1. First find a dataset, maybe through an online catalog. </a:t>
            </a:r>
          </a:p>
          <a:p>
            <a:pPr marL="0" marR="0" indent="0" algn="l" defTabSz="686047" rtl="0" eaLnBrk="1" fontAlgn="auto" latinLnBrk="0" hangingPunct="1">
              <a:lnSpc>
                <a:spcPct val="90000"/>
              </a:lnSpc>
              <a:spcBef>
                <a:spcPts val="0"/>
              </a:spcBef>
              <a:spcAft>
                <a:spcPts val="250"/>
              </a:spcAft>
              <a:buClrTx/>
              <a:buSzTx/>
              <a:buFontTx/>
              <a:buNone/>
              <a:tabLst/>
              <a:defRPr/>
            </a:pPr>
            <a:r>
              <a:rPr lang="en-US" baseline="0" dirty="0" smtClean="0"/>
              <a:t>2. Read its online documentation to know more about the data. Oftentimes such documents may not be available. </a:t>
            </a:r>
          </a:p>
          <a:p>
            <a:pPr marL="0" marR="0" indent="0" algn="l" defTabSz="686047" rtl="0" eaLnBrk="1" fontAlgn="auto" latinLnBrk="0" hangingPunct="1">
              <a:lnSpc>
                <a:spcPct val="90000"/>
              </a:lnSpc>
              <a:spcBef>
                <a:spcPts val="0"/>
              </a:spcBef>
              <a:spcAft>
                <a:spcPts val="250"/>
              </a:spcAft>
              <a:buClrTx/>
              <a:buSzTx/>
              <a:buFontTx/>
              <a:buNone/>
              <a:tabLst/>
              <a:defRPr/>
            </a:pPr>
            <a:r>
              <a:rPr lang="en-US" baseline="0" dirty="0" smtClean="0"/>
              <a:t>3. You may need to download a few hundred gigabytes of data or even more, which may not always be free. </a:t>
            </a:r>
          </a:p>
          <a:p>
            <a:pPr marL="0" marR="0" indent="0" algn="l" defTabSz="686047" rtl="0" eaLnBrk="1" fontAlgn="auto" latinLnBrk="0" hangingPunct="1">
              <a:lnSpc>
                <a:spcPct val="90000"/>
              </a:lnSpc>
              <a:spcBef>
                <a:spcPts val="0"/>
              </a:spcBef>
              <a:spcAft>
                <a:spcPts val="250"/>
              </a:spcAft>
              <a:buClrTx/>
              <a:buSzTx/>
              <a:buFontTx/>
              <a:buNone/>
              <a:tabLst/>
              <a:defRPr/>
            </a:pPr>
            <a:r>
              <a:rPr lang="en-US" baseline="0" dirty="0" smtClean="0"/>
              <a:t>4.Then you will learn the dataset’s structure and meta-data and upload it into database.</a:t>
            </a:r>
          </a:p>
          <a:p>
            <a:pPr marL="0" marR="0" indent="0" algn="l" defTabSz="686047" rtl="0" eaLnBrk="1" fontAlgn="auto" latinLnBrk="0" hangingPunct="1">
              <a:lnSpc>
                <a:spcPct val="90000"/>
              </a:lnSpc>
              <a:spcBef>
                <a:spcPts val="0"/>
              </a:spcBef>
              <a:spcAft>
                <a:spcPts val="250"/>
              </a:spcAft>
              <a:buClrTx/>
              <a:buSzTx/>
              <a:buFontTx/>
              <a:buNone/>
              <a:tabLst/>
              <a:defRPr/>
            </a:pPr>
            <a:r>
              <a:rPr lang="en-US" baseline="0" dirty="0" smtClean="0"/>
              <a:t>5. And finally you have to look into the data and decide if it fits your application’s needs.</a:t>
            </a:r>
          </a:p>
          <a:p>
            <a:pPr marL="0" marR="0" indent="0" algn="l" defTabSz="686047" rtl="0" eaLnBrk="1" fontAlgn="auto" latinLnBrk="0" hangingPunct="1">
              <a:lnSpc>
                <a:spcPct val="90000"/>
              </a:lnSpc>
              <a:spcBef>
                <a:spcPts val="0"/>
              </a:spcBef>
              <a:spcAft>
                <a:spcPts val="250"/>
              </a:spcAft>
              <a:buClrTx/>
              <a:buSzTx/>
              <a:buFontTx/>
              <a:buNone/>
              <a:tabLst/>
              <a:defRPr/>
            </a:pPr>
            <a:endParaRPr lang="en-US" baseline="0" dirty="0" smtClean="0"/>
          </a:p>
          <a:p>
            <a:pPr marL="0" marR="0" indent="0" algn="l" defTabSz="686047" rtl="0" eaLnBrk="1" fontAlgn="auto" latinLnBrk="0" hangingPunct="1">
              <a:lnSpc>
                <a:spcPct val="90000"/>
              </a:lnSpc>
              <a:spcBef>
                <a:spcPts val="0"/>
              </a:spcBef>
              <a:spcAft>
                <a:spcPts val="250"/>
              </a:spcAft>
              <a:buClrTx/>
              <a:buSzTx/>
              <a:buFontTx/>
              <a:buNone/>
              <a:tabLst/>
              <a:defRPr/>
            </a:pPr>
            <a:r>
              <a:rPr lang="en-US" baseline="0" dirty="0" smtClean="0"/>
              <a:t>If not, you will need to go through this process again.</a:t>
            </a:r>
          </a:p>
          <a:p>
            <a:pPr marL="0" marR="0" indent="0" algn="l" defTabSz="686047" rtl="0" eaLnBrk="1" fontAlgn="auto" latinLnBrk="0" hangingPunct="1">
              <a:lnSpc>
                <a:spcPct val="90000"/>
              </a:lnSpc>
              <a:spcBef>
                <a:spcPts val="0"/>
              </a:spcBef>
              <a:spcAft>
                <a:spcPts val="250"/>
              </a:spcAft>
              <a:buClrTx/>
              <a:buSzTx/>
              <a:buFontTx/>
              <a:buNone/>
              <a:tabLst/>
              <a:defRPr/>
            </a:pPr>
            <a:endParaRPr lang="en-US" baseline="0" dirty="0" smtClean="0"/>
          </a:p>
          <a:p>
            <a:endParaRPr lang="en-US" dirty="0"/>
          </a:p>
        </p:txBody>
      </p:sp>
    </p:spTree>
    <p:extLst>
      <p:ext uri="{BB962C8B-B14F-4D97-AF65-F5344CB8AC3E}">
        <p14:creationId xmlns:p14="http://schemas.microsoft.com/office/powerpoint/2010/main" val="168481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6047" rtl="0" eaLnBrk="1" fontAlgn="auto" latinLnBrk="0" hangingPunct="1">
              <a:lnSpc>
                <a:spcPct val="90000"/>
              </a:lnSpc>
              <a:spcBef>
                <a:spcPts val="0"/>
              </a:spcBef>
              <a:spcAft>
                <a:spcPts val="250"/>
              </a:spcAft>
              <a:buClrTx/>
              <a:buSzTx/>
              <a:buFontTx/>
              <a:buNone/>
              <a:tabLst/>
              <a:defRPr/>
            </a:pPr>
            <a:r>
              <a:rPr lang="en-US" baseline="0" dirty="0" smtClean="0"/>
              <a:t>It will be really helpful if we can</a:t>
            </a:r>
            <a:r>
              <a:rPr lang="en-US" dirty="0" smtClean="0"/>
              <a:t> attain a reasonable</a:t>
            </a:r>
            <a:r>
              <a:rPr lang="en-US" baseline="0" dirty="0" smtClean="0"/>
              <a:t> high-level overview o</a:t>
            </a:r>
            <a:r>
              <a:rPr lang="en-US" dirty="0" smtClean="0"/>
              <a:t>f </a:t>
            </a:r>
            <a:r>
              <a:rPr lang="en-US" baseline="0" dirty="0" smtClean="0"/>
              <a:t>an entity graph in a short amount time, before we even download the data.</a:t>
            </a:r>
            <a:endParaRPr lang="en-US" dirty="0" smtClean="0"/>
          </a:p>
          <a:p>
            <a:endParaRPr lang="en-US" dirty="0" smtClean="0"/>
          </a:p>
          <a:p>
            <a:r>
              <a:rPr lang="en-US" dirty="0" smtClean="0"/>
              <a:t>Such a quick overview can be in the form of a schema graph. On the left of this slide is the</a:t>
            </a:r>
            <a:r>
              <a:rPr lang="en-US" baseline="0" dirty="0" smtClean="0"/>
              <a:t> schema graph of the entity graph we saw earlier. </a:t>
            </a:r>
            <a:endParaRPr lang="en-US" dirty="0" smtClean="0"/>
          </a:p>
          <a:p>
            <a:endParaRPr lang="en-US" dirty="0" smtClean="0"/>
          </a:p>
          <a:p>
            <a:r>
              <a:rPr lang="en-US" dirty="0" smtClean="0"/>
              <a:t>In a schema</a:t>
            </a:r>
            <a:r>
              <a:rPr lang="en-US" baseline="0" dirty="0" smtClean="0"/>
              <a:t> graph, n</a:t>
            </a:r>
            <a:r>
              <a:rPr lang="en-US" dirty="0" smtClean="0"/>
              <a:t>odes</a:t>
            </a:r>
            <a:r>
              <a:rPr lang="en-US" baseline="0" dirty="0" smtClean="0"/>
              <a:t> represent entity types instead of entities, and edges represent relationship types between entity types. Every edge has at least one instance edge in the entity graph. </a:t>
            </a:r>
          </a:p>
          <a:p>
            <a:endParaRPr lang="en-US" baseline="0" dirty="0" smtClean="0"/>
          </a:p>
          <a:p>
            <a:r>
              <a:rPr lang="en-US" baseline="0" dirty="0" smtClean="0"/>
              <a:t>The problem with this approach is even a schema graph can be still too big and complex. </a:t>
            </a:r>
          </a:p>
          <a:p>
            <a:endParaRPr lang="en-US" baseline="0" dirty="0" smtClean="0"/>
          </a:p>
          <a:p>
            <a:r>
              <a:rPr lang="en-US" baseline="0" dirty="0" smtClean="0"/>
              <a:t>For instance, on the right, you see the schema graph of domain “film” in Freebase. It is orders of magnitude smaller than the corresponding entity graph, but it has 63 nodes and 136 edges.</a:t>
            </a:r>
          </a:p>
          <a:p>
            <a:endParaRPr lang="en-US" dirty="0"/>
          </a:p>
        </p:txBody>
      </p:sp>
    </p:spTree>
    <p:extLst>
      <p:ext uri="{BB962C8B-B14F-4D97-AF65-F5344CB8AC3E}">
        <p14:creationId xmlns:p14="http://schemas.microsoft.com/office/powerpoint/2010/main" val="1827735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approach is to come up with a</a:t>
            </a:r>
            <a:r>
              <a:rPr lang="en-US" baseline="0" dirty="0" smtClean="0"/>
              <a:t> schema summary. </a:t>
            </a:r>
            <a:endParaRPr lang="en-US" dirty="0" smtClean="0"/>
          </a:p>
          <a:p>
            <a:endParaRPr lang="en-US" dirty="0" smtClean="0"/>
          </a:p>
          <a:p>
            <a:r>
              <a:rPr lang="en-US" dirty="0" smtClean="0"/>
              <a:t>There have been works in recent years on schema summary for</a:t>
            </a:r>
            <a:r>
              <a:rPr lang="en-US" baseline="0" dirty="0" smtClean="0"/>
              <a:t> relational databases, XML and graphs. </a:t>
            </a:r>
          </a:p>
          <a:p>
            <a:endParaRPr lang="en-US" baseline="0" dirty="0" smtClean="0"/>
          </a:p>
          <a:p>
            <a:r>
              <a:rPr lang="en-US" baseline="0" dirty="0" smtClean="0"/>
              <a:t>We implemented the method by Yang and others in their VLDB 2009 paper and compared its results with that of our method.</a:t>
            </a:r>
          </a:p>
          <a:p>
            <a:endParaRPr lang="en-US" dirty="0" smtClean="0"/>
          </a:p>
        </p:txBody>
      </p:sp>
    </p:spTree>
    <p:extLst>
      <p:ext uri="{BB962C8B-B14F-4D97-AF65-F5344CB8AC3E}">
        <p14:creationId xmlns:p14="http://schemas.microsoft.com/office/powerpoint/2010/main" val="1639763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What’s proposed in our paper is a</a:t>
            </a:r>
            <a:r>
              <a:rPr lang="en-US" baseline="0" dirty="0" smtClean="0"/>
              <a:t> way of summarizing schema graphs using a concept called “Preview tables”. </a:t>
            </a:r>
          </a:p>
          <a:p>
            <a:endParaRPr lang="en-US" baseline="0" dirty="0" smtClean="0"/>
          </a:p>
          <a:p>
            <a:r>
              <a:rPr lang="en-US" baseline="0" dirty="0" smtClean="0"/>
              <a:t>A preview consists of several preview tables.</a:t>
            </a:r>
          </a:p>
          <a:p>
            <a:endParaRPr lang="en-US" baseline="0" dirty="0" smtClean="0"/>
          </a:p>
          <a:p>
            <a:r>
              <a:rPr lang="en-US" baseline="0" dirty="0" smtClean="0"/>
              <a:t>The first column of each preview table, in light orange color, refers to an Entity type. We call it the “key attribute”.  The remaining columns, in light blue color, are called the “non-key attributes”. They refer to the relationships between the key attribute and its important adjacent entity types. </a:t>
            </a:r>
          </a:p>
          <a:p>
            <a:endParaRPr lang="en-US" baseline="0" dirty="0" smtClean="0"/>
          </a:p>
          <a:p>
            <a:r>
              <a:rPr lang="en-US" baseline="0" dirty="0" smtClean="0"/>
              <a:t>Each preview table also comes with a few randomly selected sample tuples, to help users gain a better understanding of the actual data. </a:t>
            </a:r>
          </a:p>
          <a:p>
            <a:endParaRPr lang="en-US" baseline="0" dirty="0" smtClean="0"/>
          </a:p>
          <a:p>
            <a:r>
              <a:rPr lang="en-US" baseline="0" dirty="0" smtClean="0"/>
              <a:t>One thing to note is the multi-values and null-valued cells in the tables. This is because the entity graph can be ultra-heterogeneous. </a:t>
            </a:r>
            <a:endParaRPr lang="en-US" dirty="0"/>
          </a:p>
        </p:txBody>
      </p:sp>
    </p:spTree>
    <p:extLst>
      <p:ext uri="{BB962C8B-B14F-4D97-AF65-F5344CB8AC3E}">
        <p14:creationId xmlns:p14="http://schemas.microsoft.com/office/powerpoint/2010/main" val="581820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mentioned there can be a</a:t>
            </a:r>
            <a:r>
              <a:rPr lang="en-US" baseline="0" dirty="0" smtClean="0"/>
              <a:t> large number of </a:t>
            </a:r>
            <a:r>
              <a:rPr lang="en-US" dirty="0" smtClean="0"/>
              <a:t>entity types</a:t>
            </a:r>
            <a:r>
              <a:rPr lang="en-US" baseline="0" dirty="0" smtClean="0"/>
              <a:t> and relationship types in a schema graph.</a:t>
            </a:r>
          </a:p>
          <a:p>
            <a:endParaRPr lang="en-US" baseline="0" dirty="0" smtClean="0"/>
          </a:p>
          <a:p>
            <a:r>
              <a:rPr lang="en-US" baseline="0" dirty="0" smtClean="0"/>
              <a:t>That gives us many different choices in producing a preview. They will differ in sizes and in the selection of key and non-key attributes. </a:t>
            </a:r>
          </a:p>
          <a:p>
            <a:endParaRPr lang="en-US" dirty="0" smtClean="0"/>
          </a:p>
          <a:p>
            <a:r>
              <a:rPr lang="en-US" dirty="0" smtClean="0"/>
              <a:t>Therefore</a:t>
            </a:r>
            <a:r>
              <a:rPr lang="en-US" baseline="0" dirty="0" smtClean="0"/>
              <a:t> w</a:t>
            </a:r>
            <a:r>
              <a:rPr lang="en-US" dirty="0" smtClean="0"/>
              <a:t>e need a way</a:t>
            </a:r>
            <a:r>
              <a:rPr lang="en-US" baseline="0" dirty="0" smtClean="0"/>
              <a:t> to rank possible previews.</a:t>
            </a:r>
            <a:endParaRPr lang="en-US" dirty="0"/>
          </a:p>
        </p:txBody>
      </p:sp>
    </p:spTree>
    <p:extLst>
      <p:ext uri="{BB962C8B-B14F-4D97-AF65-F5344CB8AC3E}">
        <p14:creationId xmlns:p14="http://schemas.microsoft.com/office/powerpoint/2010/main" val="1268823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defTabSz="914400">
              <a:lnSpc>
                <a:spcPct val="100000"/>
              </a:lnSpc>
              <a:spcBef>
                <a:spcPts val="580"/>
              </a:spcBef>
              <a:buSzPct val="85000"/>
              <a:defRPr/>
            </a:pPr>
            <a:r>
              <a:rPr lang="en-US" altLang="zh-CN" sz="800" dirty="0" smtClean="0">
                <a:solidFill>
                  <a:schemeClr val="tx1"/>
                </a:solidFill>
                <a:latin typeface="Garamond" charset="0"/>
                <a:ea typeface="Garamond" charset="0"/>
                <a:cs typeface="Garamond" charset="0"/>
              </a:rPr>
              <a:t>For ranking previews,</a:t>
            </a:r>
            <a:r>
              <a:rPr lang="en-US" altLang="zh-CN" sz="800" baseline="0" dirty="0" smtClean="0">
                <a:solidFill>
                  <a:schemeClr val="tx1"/>
                </a:solidFill>
                <a:latin typeface="Garamond" charset="0"/>
                <a:ea typeface="Garamond" charset="0"/>
                <a:cs typeface="Garamond" charset="0"/>
              </a:rPr>
              <a:t> we propose a suite of scoring measures. </a:t>
            </a:r>
          </a:p>
          <a:p>
            <a:pPr algn="just" defTabSz="914400">
              <a:lnSpc>
                <a:spcPct val="100000"/>
              </a:lnSpc>
              <a:spcBef>
                <a:spcPts val="580"/>
              </a:spcBef>
              <a:buSzPct val="85000"/>
              <a:defRPr/>
            </a:pPr>
            <a:endParaRPr lang="en-US" altLang="zh-CN" sz="800" baseline="0" dirty="0" smtClean="0">
              <a:solidFill>
                <a:schemeClr val="tx1"/>
              </a:solidFill>
              <a:latin typeface="Garamond" charset="0"/>
              <a:ea typeface="Garamond" charset="0"/>
              <a:cs typeface="Garamond" charset="0"/>
            </a:endParaRPr>
          </a:p>
          <a:p>
            <a:pPr algn="just" defTabSz="914400">
              <a:lnSpc>
                <a:spcPct val="100000"/>
              </a:lnSpc>
              <a:spcBef>
                <a:spcPts val="580"/>
              </a:spcBef>
              <a:buSzPct val="85000"/>
              <a:defRPr/>
            </a:pPr>
            <a:r>
              <a:rPr lang="en-US" altLang="zh-CN" sz="800" dirty="0" smtClean="0">
                <a:solidFill>
                  <a:schemeClr val="tx1"/>
                </a:solidFill>
                <a:latin typeface="Garamond" charset="0"/>
                <a:ea typeface="Garamond" charset="0"/>
                <a:cs typeface="Garamond" charset="0"/>
              </a:rPr>
              <a:t>The score of a preview table is simply the product</a:t>
            </a:r>
            <a:r>
              <a:rPr lang="en-US" altLang="zh-CN" sz="800" baseline="0" dirty="0" smtClean="0">
                <a:solidFill>
                  <a:schemeClr val="tx1"/>
                </a:solidFill>
                <a:latin typeface="Garamond" charset="0"/>
                <a:ea typeface="Garamond" charset="0"/>
                <a:cs typeface="Garamond" charset="0"/>
              </a:rPr>
              <a:t> of its key-attribute score and the summation of its non-key attribute scores. </a:t>
            </a:r>
            <a:endParaRPr lang="en-US" altLang="zh-CN" sz="800" dirty="0" smtClean="0">
              <a:solidFill>
                <a:schemeClr val="tx1"/>
              </a:solidFill>
              <a:latin typeface="Garamond" charset="0"/>
              <a:ea typeface="Garamond" charset="0"/>
              <a:cs typeface="Garamond" charset="0"/>
            </a:endParaRPr>
          </a:p>
          <a:p>
            <a:pPr algn="just" defTabSz="914400">
              <a:lnSpc>
                <a:spcPct val="100000"/>
              </a:lnSpc>
              <a:spcBef>
                <a:spcPts val="580"/>
              </a:spcBef>
              <a:buSzPct val="85000"/>
              <a:defRPr/>
            </a:pPr>
            <a:endParaRPr lang="en-US" altLang="zh-CN" sz="800" dirty="0" smtClean="0">
              <a:solidFill>
                <a:schemeClr val="tx1"/>
              </a:solidFill>
              <a:latin typeface="Garamond" charset="0"/>
              <a:ea typeface="Garamond" charset="0"/>
              <a:cs typeface="Garamond" charset="0"/>
            </a:endParaRPr>
          </a:p>
          <a:p>
            <a:pPr marL="0" marR="0" indent="0" algn="just" defTabSz="914400" rtl="0" eaLnBrk="1" fontAlgn="auto" latinLnBrk="0" hangingPunct="1">
              <a:lnSpc>
                <a:spcPct val="100000"/>
              </a:lnSpc>
              <a:spcBef>
                <a:spcPts val="580"/>
              </a:spcBef>
              <a:spcAft>
                <a:spcPts val="250"/>
              </a:spcAft>
              <a:buClrTx/>
              <a:buSzPct val="85000"/>
              <a:buFontTx/>
              <a:buNone/>
              <a:tabLst/>
              <a:defRPr/>
            </a:pPr>
            <a:r>
              <a:rPr lang="en-US" altLang="zh-CN" sz="800" dirty="0" smtClean="0">
                <a:solidFill>
                  <a:schemeClr val="tx1"/>
                </a:solidFill>
                <a:latin typeface="Garamond" charset="0"/>
                <a:ea typeface="Garamond" charset="0"/>
                <a:cs typeface="Garamond" charset="0"/>
              </a:rPr>
              <a:t>And to calculate the total score of a</a:t>
            </a:r>
            <a:r>
              <a:rPr lang="en-US" altLang="zh-CN" sz="800" baseline="0" dirty="0" smtClean="0">
                <a:solidFill>
                  <a:schemeClr val="tx1"/>
                </a:solidFill>
                <a:latin typeface="Garamond" charset="0"/>
                <a:ea typeface="Garamond" charset="0"/>
                <a:cs typeface="Garamond" charset="0"/>
              </a:rPr>
              <a:t> preview, we simply sum up the individual tables’ scores.</a:t>
            </a:r>
          </a:p>
          <a:p>
            <a:pPr marL="0" marR="0" indent="0" algn="just" defTabSz="914400" rtl="0" eaLnBrk="1" fontAlgn="auto" latinLnBrk="0" hangingPunct="1">
              <a:lnSpc>
                <a:spcPct val="100000"/>
              </a:lnSpc>
              <a:spcBef>
                <a:spcPts val="580"/>
              </a:spcBef>
              <a:spcAft>
                <a:spcPts val="250"/>
              </a:spcAft>
              <a:buClrTx/>
              <a:buSzPct val="85000"/>
              <a:buFontTx/>
              <a:buNone/>
              <a:tabLst/>
              <a:defRPr/>
            </a:pPr>
            <a:endParaRPr lang="en-US" altLang="zh-CN" sz="800" baseline="0" dirty="0" smtClean="0">
              <a:solidFill>
                <a:schemeClr val="tx1"/>
              </a:solidFill>
              <a:latin typeface="Garamond" charset="0"/>
              <a:ea typeface="Garamond" charset="0"/>
              <a:cs typeface="Garamond" charset="0"/>
            </a:endParaRPr>
          </a:p>
          <a:p>
            <a:pPr marL="0" marR="0" indent="0" algn="just" defTabSz="914400" rtl="0" eaLnBrk="1" fontAlgn="auto" latinLnBrk="0" hangingPunct="1">
              <a:lnSpc>
                <a:spcPct val="100000"/>
              </a:lnSpc>
              <a:spcBef>
                <a:spcPts val="580"/>
              </a:spcBef>
              <a:spcAft>
                <a:spcPts val="250"/>
              </a:spcAft>
              <a:buClrTx/>
              <a:buSzPct val="85000"/>
              <a:buFontTx/>
              <a:buNone/>
              <a:tabLst/>
              <a:defRPr/>
            </a:pPr>
            <a:r>
              <a:rPr lang="en-US" altLang="zh-CN" sz="800" baseline="0" dirty="0" smtClean="0">
                <a:solidFill>
                  <a:schemeClr val="tx1"/>
                </a:solidFill>
                <a:latin typeface="Garamond" charset="0"/>
                <a:ea typeface="Garamond" charset="0"/>
                <a:cs typeface="Garamond" charset="0"/>
              </a:rPr>
              <a:t>For key-attribute scoring we studied a Coverage-based method and a random walk-based method.  For non-key attribute scoring, we studied a c</a:t>
            </a:r>
            <a:r>
              <a:rPr lang="en-US" altLang="zh-CN" sz="800" dirty="0" smtClean="0">
                <a:solidFill>
                  <a:schemeClr val="tx1"/>
                </a:solidFill>
                <a:latin typeface="Garamond" charset="0"/>
                <a:ea typeface="Garamond" charset="0"/>
                <a:cs typeface="Garamond" charset="0"/>
              </a:rPr>
              <a:t>overage-based method and an-e</a:t>
            </a:r>
            <a:r>
              <a:rPr lang="en-US" altLang="zh-CN" sz="800" baseline="0" dirty="0" smtClean="0">
                <a:solidFill>
                  <a:schemeClr val="tx1"/>
                </a:solidFill>
                <a:latin typeface="Garamond" charset="0"/>
                <a:ea typeface="Garamond" charset="0"/>
                <a:cs typeface="Garamond" charset="0"/>
              </a:rPr>
              <a:t>ntropy based method. </a:t>
            </a:r>
          </a:p>
          <a:p>
            <a:pPr marL="0" marR="0" indent="0" algn="just" defTabSz="914400" rtl="0" eaLnBrk="1" fontAlgn="auto" latinLnBrk="0" hangingPunct="1">
              <a:lnSpc>
                <a:spcPct val="100000"/>
              </a:lnSpc>
              <a:spcBef>
                <a:spcPts val="580"/>
              </a:spcBef>
              <a:spcAft>
                <a:spcPts val="250"/>
              </a:spcAft>
              <a:buClrTx/>
              <a:buSzPct val="85000"/>
              <a:buFontTx/>
              <a:buNone/>
              <a:tabLst/>
              <a:defRPr/>
            </a:pPr>
            <a:endParaRPr lang="en-US" altLang="zh-CN" sz="800" baseline="0" dirty="0" smtClean="0">
              <a:solidFill>
                <a:schemeClr val="tx1"/>
              </a:solidFill>
              <a:latin typeface="Garamond" charset="0"/>
              <a:ea typeface="Garamond" charset="0"/>
              <a:cs typeface="Garamond" charset="0"/>
            </a:endParaRPr>
          </a:p>
          <a:p>
            <a:pPr marL="0" marR="0" indent="0" algn="just" defTabSz="914400" rtl="0" eaLnBrk="1" fontAlgn="auto" latinLnBrk="0" hangingPunct="1">
              <a:lnSpc>
                <a:spcPct val="100000"/>
              </a:lnSpc>
              <a:spcBef>
                <a:spcPts val="580"/>
              </a:spcBef>
              <a:spcAft>
                <a:spcPts val="250"/>
              </a:spcAft>
              <a:buClrTx/>
              <a:buSzPct val="85000"/>
              <a:buFontTx/>
              <a:buNone/>
              <a:tabLst/>
              <a:defRPr/>
            </a:pPr>
            <a:r>
              <a:rPr lang="en-US" altLang="zh-CN" sz="800" baseline="0" dirty="0" smtClean="0">
                <a:solidFill>
                  <a:schemeClr val="tx1"/>
                </a:solidFill>
                <a:latin typeface="Garamond" charset="0"/>
                <a:ea typeface="Garamond" charset="0"/>
                <a:cs typeface="Garamond" charset="0"/>
              </a:rPr>
              <a:t>Details of these scoring measures can be found in the paper. </a:t>
            </a:r>
          </a:p>
          <a:p>
            <a:pPr marL="0" marR="0" indent="0" algn="just" defTabSz="914400" rtl="0" eaLnBrk="1" fontAlgn="auto" latinLnBrk="0" hangingPunct="1">
              <a:lnSpc>
                <a:spcPct val="100000"/>
              </a:lnSpc>
              <a:spcBef>
                <a:spcPts val="580"/>
              </a:spcBef>
              <a:spcAft>
                <a:spcPts val="250"/>
              </a:spcAft>
              <a:buClrTx/>
              <a:buSzPct val="85000"/>
              <a:buFontTx/>
              <a:buNone/>
              <a:tabLst/>
              <a:defRPr/>
            </a:pPr>
            <a:endParaRPr lang="en-US" altLang="zh-CN" sz="800" baseline="0" dirty="0" smtClean="0">
              <a:solidFill>
                <a:schemeClr val="tx1"/>
              </a:solidFill>
              <a:latin typeface="Garamond" charset="0"/>
              <a:ea typeface="Garamond" charset="0"/>
              <a:cs typeface="Garamond" charset="0"/>
            </a:endParaRPr>
          </a:p>
          <a:p>
            <a:pPr marL="0" marR="0" indent="0" algn="just" defTabSz="914400" rtl="0" eaLnBrk="1" fontAlgn="auto" latinLnBrk="0" hangingPunct="1">
              <a:lnSpc>
                <a:spcPct val="100000"/>
              </a:lnSpc>
              <a:spcBef>
                <a:spcPts val="580"/>
              </a:spcBef>
              <a:spcAft>
                <a:spcPts val="250"/>
              </a:spcAft>
              <a:buClrTx/>
              <a:buSzPct val="85000"/>
              <a:buFontTx/>
              <a:buNone/>
              <a:tabLst/>
              <a:defRPr/>
            </a:pPr>
            <a:r>
              <a:rPr lang="en-US" altLang="zh-CN" sz="800" baseline="0" dirty="0" smtClean="0">
                <a:solidFill>
                  <a:schemeClr val="tx1"/>
                </a:solidFill>
                <a:latin typeface="Garamond" charset="0"/>
                <a:ea typeface="Garamond" charset="0"/>
                <a:cs typeface="Garamond" charset="0"/>
              </a:rPr>
              <a:t>I’d like to point out that the optimal preview discovery algorithm, which I will talk about momentarily, is oblivious about the key and non-key attribute scoring measures and it can work with any monotonic function for aggregating the individual scores. </a:t>
            </a:r>
          </a:p>
        </p:txBody>
      </p:sp>
    </p:spTree>
    <p:extLst>
      <p:ext uri="{BB962C8B-B14F-4D97-AF65-F5344CB8AC3E}">
        <p14:creationId xmlns:p14="http://schemas.microsoft.com/office/powerpoint/2010/main" val="41528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686047" rtl="0" eaLnBrk="1" fontAlgn="auto" latinLnBrk="0" hangingPunct="1">
              <a:lnSpc>
                <a:spcPct val="90000"/>
              </a:lnSpc>
              <a:spcBef>
                <a:spcPts val="0"/>
              </a:spcBef>
              <a:spcAft>
                <a:spcPts val="250"/>
              </a:spcAft>
              <a:buClrTx/>
              <a:buSzTx/>
              <a:buFontTx/>
              <a:buNone/>
              <a:tabLst/>
              <a:defRPr/>
            </a:pPr>
            <a:r>
              <a:rPr lang="en-US" dirty="0" smtClean="0"/>
              <a:t>The algorithmic problem studied in the paper is the “Optimal</a:t>
            </a:r>
            <a:r>
              <a:rPr lang="en-US" baseline="0" dirty="0" smtClean="0"/>
              <a:t> Preview Discovery” problem. </a:t>
            </a:r>
            <a:endParaRPr lang="en-US" dirty="0" smtClean="0"/>
          </a:p>
          <a:p>
            <a:pPr marL="0" marR="0" indent="0" algn="l" defTabSz="686047" rtl="0" eaLnBrk="1" fontAlgn="auto" latinLnBrk="0" hangingPunct="1">
              <a:lnSpc>
                <a:spcPct val="90000"/>
              </a:lnSpc>
              <a:spcBef>
                <a:spcPts val="0"/>
              </a:spcBef>
              <a:spcAft>
                <a:spcPts val="250"/>
              </a:spcAft>
              <a:buClrTx/>
              <a:buSzTx/>
              <a:buFontTx/>
              <a:buNone/>
              <a:tabLst/>
              <a:defRPr/>
            </a:pPr>
            <a:endParaRPr lang="en-US" dirty="0" smtClean="0"/>
          </a:p>
          <a:p>
            <a:r>
              <a:rPr lang="en-US" sz="2400" dirty="0" smtClean="0">
                <a:solidFill>
                  <a:schemeClr val="tx1"/>
                </a:solidFill>
              </a:rPr>
              <a:t>Its goal is to find the preview with highest score, under constraints on</a:t>
            </a:r>
            <a:r>
              <a:rPr lang="en-US" sz="2400" baseline="0" dirty="0" smtClean="0">
                <a:solidFill>
                  <a:schemeClr val="tx1"/>
                </a:solidFill>
              </a:rPr>
              <a:t> preview size and distance between preview tables</a:t>
            </a:r>
            <a:r>
              <a:rPr lang="en-US" sz="2400" dirty="0" smtClean="0">
                <a:solidFill>
                  <a:schemeClr val="tx1"/>
                </a:solidFill>
              </a:rPr>
              <a:t>.</a:t>
            </a:r>
          </a:p>
          <a:p>
            <a:endParaRPr lang="en-US" sz="2400" dirty="0" smtClean="0">
              <a:solidFill>
                <a:schemeClr val="tx1"/>
              </a:solidFill>
            </a:endParaRPr>
          </a:p>
          <a:p>
            <a:r>
              <a:rPr lang="en-US" sz="2400" dirty="0" smtClean="0">
                <a:solidFill>
                  <a:schemeClr val="tx1"/>
                </a:solidFill>
              </a:rPr>
              <a:t>A</a:t>
            </a:r>
            <a:r>
              <a:rPr lang="en-US" sz="2400" baseline="0" dirty="0" smtClean="0">
                <a:solidFill>
                  <a:schemeClr val="tx1"/>
                </a:solidFill>
              </a:rPr>
              <a:t> concise preview can have at most K key attributes and N non-key attributes.</a:t>
            </a:r>
          </a:p>
          <a:p>
            <a:endParaRPr lang="en-US" sz="2400" baseline="0" dirty="0" smtClean="0">
              <a:solidFill>
                <a:schemeClr val="tx1"/>
              </a:solidFill>
            </a:endParaRPr>
          </a:p>
          <a:p>
            <a:r>
              <a:rPr lang="en-US" sz="2400" baseline="0" dirty="0" smtClean="0">
                <a:solidFill>
                  <a:schemeClr val="tx1"/>
                </a:solidFill>
              </a:rPr>
              <a:t>A tight preview must further satisfy a distance constraint --- the distance between every two key attributes in the schema graph is smaller than a threshold d. </a:t>
            </a:r>
          </a:p>
          <a:p>
            <a:endParaRPr lang="en-US" sz="2400" baseline="0" dirty="0" smtClean="0">
              <a:solidFill>
                <a:schemeClr val="tx1"/>
              </a:solidFill>
            </a:endParaRPr>
          </a:p>
          <a:p>
            <a:pPr marL="0" marR="0" indent="0" algn="l" defTabSz="686047" rtl="0" eaLnBrk="1" fontAlgn="auto" latinLnBrk="0" hangingPunct="1">
              <a:lnSpc>
                <a:spcPct val="90000"/>
              </a:lnSpc>
              <a:spcBef>
                <a:spcPts val="0"/>
              </a:spcBef>
              <a:spcAft>
                <a:spcPts val="250"/>
              </a:spcAft>
              <a:buClrTx/>
              <a:buSzTx/>
              <a:buFontTx/>
              <a:buNone/>
              <a:tabLst/>
              <a:defRPr/>
            </a:pPr>
            <a:r>
              <a:rPr lang="en-US" sz="2400" baseline="0" dirty="0" smtClean="0">
                <a:solidFill>
                  <a:schemeClr val="tx1"/>
                </a:solidFill>
              </a:rPr>
              <a:t>On the other hand, for a diverse preview, the pair-wise key-attribute distance must be greater than d. </a:t>
            </a:r>
          </a:p>
        </p:txBody>
      </p:sp>
    </p:spTree>
    <p:extLst>
      <p:ext uri="{BB962C8B-B14F-4D97-AF65-F5344CB8AC3E}">
        <p14:creationId xmlns:p14="http://schemas.microsoft.com/office/powerpoint/2010/main" val="1635557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809965"/>
          </a:xfrm>
        </p:spPr>
        <p:txBody>
          <a:bodyPr/>
          <a:lstStyle>
            <a:lvl1pPr marL="0" indent="0">
              <a:spcBef>
                <a:spcPts val="0"/>
              </a:spcBef>
              <a:spcAft>
                <a:spcPts val="675"/>
              </a:spcAft>
              <a:buNone/>
              <a:defRPr sz="3200" spc="-100" baseline="0">
                <a:latin typeface="Garamond" panose="02020404030301010803" pitchFamily="18" charset="0"/>
              </a:defRPr>
            </a:lvl1pPr>
            <a:lvl2pPr marL="0" indent="0">
              <a:spcBef>
                <a:spcPts val="0"/>
              </a:spcBef>
              <a:spcAft>
                <a:spcPts val="300"/>
              </a:spcAft>
              <a:buNone/>
              <a:defRPr sz="2000" spc="-50" baseline="0">
                <a:latin typeface="Garamond" panose="02020404030301010803" pitchFamily="18" charset="0"/>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dirty="0" smtClean="0"/>
              <a:t>Click to edit Master text styles</a:t>
            </a:r>
          </a:p>
          <a:p>
            <a:pPr lvl="1"/>
            <a:r>
              <a:rPr lang="en-US" dirty="0" smtClean="0"/>
              <a:t>Second level</a:t>
            </a:r>
          </a:p>
        </p:txBody>
      </p:sp>
      <p:sp>
        <p:nvSpPr>
          <p:cNvPr id="3" name="Slide Number Placeholder 2"/>
          <p:cNvSpPr>
            <a:spLocks noGrp="1"/>
          </p:cNvSpPr>
          <p:nvPr>
            <p:ph type="sldNum" sz="quarter" idx="11"/>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4117153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215778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Blank Color 1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085850"/>
            <a:ext cx="8363938" cy="1932837"/>
          </a:xfrm>
          <a:ln>
            <a:solidFill>
              <a:schemeClr val="accent1"/>
            </a:solidFill>
          </a:ln>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11"/>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2229373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9436" y="1085850"/>
            <a:ext cx="8363938" cy="193283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p:txBody>
          <a:bodyPr/>
          <a:lstStyle/>
          <a:p>
            <a:r>
              <a:rPr lang="en-US" dirty="0" smtClean="0"/>
              <a:t>Click to edit Master title style</a:t>
            </a:r>
            <a:endParaRPr lang="en-US" dirty="0"/>
          </a:p>
        </p:txBody>
      </p:sp>
      <p:sp>
        <p:nvSpPr>
          <p:cNvPr id="2" name="Slide Number Placeholder 1"/>
          <p:cNvSpPr>
            <a:spLocks noGrp="1"/>
          </p:cNvSpPr>
          <p:nvPr>
            <p:ph type="sldNum" sz="quarter" idx="10"/>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23502416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1217384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1590064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sz="7200" i="0" spc="-75" baseline="0">
                <a:gradFill>
                  <a:gsLst>
                    <a:gs pos="0">
                      <a:schemeClr val="tx1"/>
                    </a:gs>
                    <a:gs pos="100000">
                      <a:schemeClr val="tx1"/>
                    </a:gs>
                  </a:gsLst>
                  <a:lin ang="5400000" scaled="0"/>
                </a:gradFill>
                <a:latin typeface="Garamond" panose="02020404030301010803" pitchFamily="18"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384673" y="2337930"/>
            <a:ext cx="5636696" cy="443198"/>
          </a:xfrm>
        </p:spPr>
        <p:txBody>
          <a:bodyPr/>
          <a:lstStyle>
            <a:lvl1pPr marL="0" indent="0">
              <a:buNone/>
              <a:defRPr spc="-75" baseline="0">
                <a:gradFill>
                  <a:gsLst>
                    <a:gs pos="0">
                      <a:schemeClr val="tx1"/>
                    </a:gs>
                    <a:gs pos="100000">
                      <a:schemeClr val="tx1"/>
                    </a:gs>
                  </a:gsLst>
                  <a:lin ang="5400000" scaled="0"/>
                </a:gradFill>
                <a:latin typeface="Garamond" panose="02020404030301010803" pitchFamily="18" charset="0"/>
              </a:defRPr>
            </a:lvl1pPr>
          </a:lstStyle>
          <a:p>
            <a:pPr lvl="0"/>
            <a:r>
              <a:rPr lang="en-US" dirty="0" smtClean="0"/>
              <a:t>Speaker Title</a:t>
            </a:r>
            <a:endParaRPr lang="en-US" dirty="0"/>
          </a:p>
        </p:txBody>
      </p:sp>
      <p:pic>
        <p:nvPicPr>
          <p:cNvPr id="5" name="Picture 2" descr="C:\Users\chengkai\AppData\Local\Temp\Rar$DRa0.306\UTA_A-logo_Sml_2c-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47748" y="4486518"/>
            <a:ext cx="925009" cy="613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687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sz="7200" i="0" spc="-75" baseline="0">
                <a:gradFill>
                  <a:gsLst>
                    <a:gs pos="0">
                      <a:schemeClr val="tx1"/>
                    </a:gs>
                    <a:gs pos="100000">
                      <a:schemeClr val="tx1"/>
                    </a:gs>
                  </a:gsLst>
                  <a:lin ang="5400000" scaled="0"/>
                </a:gradFill>
                <a:latin typeface="Garamond" panose="02020404030301010803" pitchFamily="18" charset="0"/>
              </a:defRPr>
            </a:lvl1pPr>
          </a:lstStyle>
          <a:p>
            <a:pPr lvl="0"/>
            <a:r>
              <a:rPr lang="en-US" dirty="0" smtClean="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2" descr="C:\Users\chengkai\AppData\Local\Temp\Rar$DRa0.306\UTA_A-logo_Sml_2c-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47748" y="4486518"/>
            <a:ext cx="925009" cy="613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52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2" descr="C:\Users\chengkai\AppData\Local\Temp\Rar$DRa0.306\UTA_A-logo_Sml_2c-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47748" y="4486518"/>
            <a:ext cx="925009" cy="613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415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91624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2" Type="http://schemas.openxmlformats.org/officeDocument/2006/relationships/image" Target="../media/image2.png"/><Relationship Id="rId13"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7" y="1085851"/>
            <a:ext cx="8363937" cy="196669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3074" name="Picture 2" descr="C:\home\clouds\Google Drive\Management\IDIR\idirlogo\idirlogo.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934792" y="4693411"/>
            <a:ext cx="1174643" cy="45008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chengkai\AppData\Local\Temp\Rar$DRa0.306\UTA_A-logo_Sml_2c-rgb.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64058" y="72217"/>
            <a:ext cx="545377" cy="4823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userDrawn="1"/>
        </p:nvSpPr>
        <p:spPr>
          <a:xfrm>
            <a:off x="3085106" y="4989612"/>
            <a:ext cx="3557064" cy="153888"/>
          </a:xfrm>
          <a:prstGeom prst="rect">
            <a:avLst/>
          </a:prstGeom>
          <a:noFill/>
        </p:spPr>
        <p:txBody>
          <a:bodyPr wrap="none" lIns="0" tIns="0" rIns="0" bIns="0" rtlCol="0">
            <a:spAutoFit/>
          </a:bodyPr>
          <a:lstStyle/>
          <a:p>
            <a:r>
              <a:rPr lang="en-US" sz="1000" dirty="0" smtClean="0">
                <a:latin typeface="Garamond" panose="02020404030301010803" pitchFamily="18" charset="0"/>
              </a:rPr>
              <a:t>©2015-2016 </a:t>
            </a:r>
            <a:r>
              <a:rPr lang="en-US" sz="1000" dirty="0">
                <a:latin typeface="Garamond" panose="02020404030301010803" pitchFamily="18" charset="0"/>
              </a:rPr>
              <a:t>The University of Texas at Arlington. All Rights </a:t>
            </a:r>
            <a:r>
              <a:rPr lang="en-US" sz="1000" dirty="0" smtClean="0">
                <a:latin typeface="Garamond" panose="02020404030301010803" pitchFamily="18" charset="0"/>
              </a:rPr>
              <a:t>Reserved.</a:t>
            </a:r>
            <a:endParaRPr lang="en-US" sz="1000" dirty="0" smtClean="0">
              <a:gradFill>
                <a:gsLst>
                  <a:gs pos="0">
                    <a:schemeClr val="tx1">
                      <a:lumMod val="75000"/>
                      <a:lumOff val="25000"/>
                    </a:schemeClr>
                  </a:gs>
                  <a:gs pos="80000">
                    <a:schemeClr val="tx1">
                      <a:lumMod val="65000"/>
                      <a:lumOff val="35000"/>
                    </a:schemeClr>
                  </a:gs>
                </a:gsLst>
                <a:lin ang="16200000" scaled="0"/>
              </a:gradFill>
              <a:latin typeface="Garamond" panose="02020404030301010803" pitchFamily="18" charset="0"/>
            </a:endParaRPr>
          </a:p>
        </p:txBody>
      </p:sp>
      <p:sp>
        <p:nvSpPr>
          <p:cNvPr id="4" name="Slide Number Placeholder 3"/>
          <p:cNvSpPr>
            <a:spLocks noGrp="1"/>
          </p:cNvSpPr>
          <p:nvPr>
            <p:ph type="sldNum" sz="quarter" idx="4"/>
          </p:nvPr>
        </p:nvSpPr>
        <p:spPr>
          <a:xfrm>
            <a:off x="0" y="4852293"/>
            <a:ext cx="2133600" cy="274637"/>
          </a:xfrm>
          <a:prstGeom prst="rect">
            <a:avLst/>
          </a:prstGeom>
        </p:spPr>
        <p:txBody>
          <a:bodyPr vert="horz" lIns="91440" tIns="45720" rIns="91440" bIns="45720" rtlCol="0" anchor="ctr"/>
          <a:lstStyle>
            <a:lvl1pPr algn="l">
              <a:defRPr sz="1200" b="1">
                <a:solidFill>
                  <a:schemeClr val="tx1"/>
                </a:solidFill>
              </a:defRPr>
            </a:lvl1pPr>
          </a:lstStyle>
          <a:p>
            <a:fld id="{30DB7900-D72E-4025-AF90-97BD6DF59E7D}" type="slidenum">
              <a:rPr lang="en-US" smtClean="0"/>
              <a:pPr/>
              <a:t>‹#›</a:t>
            </a:fld>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l" defTabSz="686047" rtl="0" eaLnBrk="1" latinLnBrk="0" hangingPunct="1">
        <a:lnSpc>
          <a:spcPct val="90000"/>
        </a:lnSpc>
        <a:spcBef>
          <a:spcPct val="0"/>
        </a:spcBef>
        <a:buNone/>
        <a:defRPr lang="en-US" sz="4800" b="0" kern="1200" cap="none" spc="-100" baseline="0" dirty="0" smtClean="0">
          <a:ln w="3175">
            <a:noFill/>
          </a:ln>
          <a:solidFill>
            <a:schemeClr val="accent5">
              <a:lumMod val="75000"/>
            </a:schemeClr>
          </a:solidFill>
          <a:effectLst/>
          <a:latin typeface="Garamond" panose="02020404030301010803" pitchFamily="18" charset="0"/>
          <a:ea typeface="+mn-ea"/>
          <a:cs typeface="Arial" charset="0"/>
        </a:defRPr>
      </a:lvl1pPr>
    </p:titleStyle>
    <p:bodyStyle>
      <a:lvl1pPr marL="0" indent="0" algn="l" defTabSz="686047" rtl="0" eaLnBrk="1" latinLnBrk="0" hangingPunct="1">
        <a:lnSpc>
          <a:spcPct val="90000"/>
        </a:lnSpc>
        <a:spcBef>
          <a:spcPct val="20000"/>
        </a:spcBef>
        <a:buSzPct val="90000"/>
        <a:buFont typeface="Courier New" panose="02070309020205020404" pitchFamily="49" charset="0"/>
        <a:buNone/>
        <a:defRPr sz="3200" kern="1200">
          <a:solidFill>
            <a:srgbClr val="EE8200"/>
          </a:solidFill>
          <a:latin typeface="Garamond" panose="02020404030301010803" pitchFamily="18" charset="0"/>
          <a:ea typeface="+mn-ea"/>
          <a:cs typeface="+mn-cs"/>
        </a:defRPr>
      </a:lvl1pPr>
      <a:lvl2pPr marL="284163" indent="-284163" algn="l" defTabSz="686047" rtl="0" eaLnBrk="1" latinLnBrk="0" hangingPunct="1">
        <a:lnSpc>
          <a:spcPct val="90000"/>
        </a:lnSpc>
        <a:spcBef>
          <a:spcPct val="20000"/>
        </a:spcBef>
        <a:buSzPct val="90000"/>
        <a:buFont typeface="Courier New" panose="02070309020205020404" pitchFamily="49" charset="0"/>
        <a:buChar char="o"/>
        <a:tabLst/>
        <a:defRPr sz="2800" kern="1200">
          <a:solidFill>
            <a:schemeClr val="tx1"/>
          </a:solidFill>
          <a:latin typeface="Garamond" panose="02020404030301010803" pitchFamily="18" charset="0"/>
          <a:ea typeface="+mn-ea"/>
          <a:cs typeface="+mn-cs"/>
        </a:defRPr>
      </a:lvl2pPr>
      <a:lvl3pPr marL="517525" indent="-284163" algn="l" defTabSz="686047" rtl="0" eaLnBrk="1" latinLnBrk="0" hangingPunct="1">
        <a:lnSpc>
          <a:spcPct val="90000"/>
        </a:lnSpc>
        <a:spcBef>
          <a:spcPct val="20000"/>
        </a:spcBef>
        <a:buSzPct val="90000"/>
        <a:buFont typeface="Courier New" panose="02070309020205020404" pitchFamily="49" charset="0"/>
        <a:buChar char="o"/>
        <a:defRPr sz="2400" kern="1200">
          <a:solidFill>
            <a:schemeClr val="tx1"/>
          </a:solidFill>
          <a:latin typeface="Garamond" panose="02020404030301010803" pitchFamily="18" charset="0"/>
          <a:ea typeface="+mn-ea"/>
          <a:cs typeface="+mn-cs"/>
        </a:defRPr>
      </a:lvl3pPr>
      <a:lvl4pPr marL="854075" indent="-284163"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solidFill>
            <a:schemeClr val="tx1"/>
          </a:solidFill>
          <a:latin typeface="Garamond" panose="02020404030301010803" pitchFamily="18" charset="0"/>
          <a:ea typeface="+mn-ea"/>
          <a:cs typeface="+mn-cs"/>
        </a:defRPr>
      </a:lvl4pPr>
      <a:lvl5pPr marL="1198563" indent="-284163" algn="l" defTabSz="686047" rtl="0" eaLnBrk="1" latinLnBrk="0" hangingPunct="1">
        <a:lnSpc>
          <a:spcPct val="90000"/>
        </a:lnSpc>
        <a:spcBef>
          <a:spcPct val="20000"/>
        </a:spcBef>
        <a:buSzPct val="90000"/>
        <a:buFont typeface="Courier New" panose="02070309020205020404" pitchFamily="49" charset="0"/>
        <a:buChar char="o"/>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7" y="1085851"/>
            <a:ext cx="8363937" cy="196669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2" descr="C:\Users\chengkai\AppData\Local\Temp\Rar$DRa0.306\UTA_A-logo_Sml_2c-rgb.png"/>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147747" y="4280744"/>
            <a:ext cx="925009" cy="81802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home\clouds\Google Drive\Management\IDIR\idirlogo\idirlogo-inverse.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15075" y="4363784"/>
            <a:ext cx="1657350" cy="685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686047" rtl="0" eaLnBrk="1" latinLnBrk="0" hangingPunct="1">
        <a:lnSpc>
          <a:spcPct val="90000"/>
        </a:lnSpc>
        <a:spcBef>
          <a:spcPct val="0"/>
        </a:spcBef>
        <a:buNone/>
        <a:defRPr lang="en-US" sz="48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Garamond" panose="02020404030301010803" pitchFamily="18" charset="0"/>
          <a:ea typeface="+mn-ea"/>
          <a:cs typeface="Arial" charset="0"/>
        </a:defRPr>
      </a:lvl1pPr>
    </p:titleStyle>
    <p:bodyStyle>
      <a:lvl1pPr marL="0" indent="0" algn="l" defTabSz="686047" rtl="0" eaLnBrk="1" latinLnBrk="0" hangingPunct="1">
        <a:lnSpc>
          <a:spcPct val="90000"/>
        </a:lnSpc>
        <a:spcBef>
          <a:spcPct val="20000"/>
        </a:spcBef>
        <a:buSzPct val="90000"/>
        <a:buFont typeface="Arial" pitchFamily="34" charset="0"/>
        <a:buNone/>
        <a:defRPr sz="32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6" Type="http://schemas.openxmlformats.org/officeDocument/2006/relationships/chart" Target="../charts/chart4.xml"/><Relationship Id="rId7" Type="http://schemas.openxmlformats.org/officeDocument/2006/relationships/chart" Target="../charts/chart5.xml"/><Relationship Id="rId8" Type="http://schemas.openxmlformats.org/officeDocument/2006/relationships/chart" Target="../charts/chart6.xm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hyperlink" Target="https://idir.uta.edu/index.php/File:UTA_Logo.png" TargetMode="External"/><Relationship Id="rId5" Type="http://schemas.openxmlformats.org/officeDocument/2006/relationships/image" Target="../media/image14.png"/><Relationship Id="rId6" Type="http://schemas.openxmlformats.org/officeDocument/2006/relationships/hyperlink" Target="https://idir.uta.edu/index.php/File:NSF.png" TargetMode="External"/><Relationship Id="rId7"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hyperlink" Target="https://idir.uta.edu/index.php/File:NSFC_tr.p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8026"/>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011728" y="1378725"/>
            <a:ext cx="7167054" cy="1094146"/>
          </a:xfrm>
        </p:spPr>
        <p:txBody>
          <a:bodyPr/>
          <a:lstStyle/>
          <a:p>
            <a:pPr algn="ctr" rtl="1"/>
            <a:r>
              <a:rPr lang="en-US" sz="3900" b="1" dirty="0" smtClean="0">
                <a:solidFill>
                  <a:srgbClr val="0064B1"/>
                </a:solidFill>
              </a:rPr>
              <a:t>Generating Preview Tables for Entity Graphs</a:t>
            </a:r>
            <a:endParaRPr lang="en-US" sz="3900" b="1" dirty="0">
              <a:solidFill>
                <a:srgbClr val="0064B1"/>
              </a:solidFill>
            </a:endParaRPr>
          </a:p>
        </p:txBody>
      </p:sp>
      <p:sp>
        <p:nvSpPr>
          <p:cNvPr id="7" name="Text Placeholder 6"/>
          <p:cNvSpPr>
            <a:spLocks noGrp="1"/>
          </p:cNvSpPr>
          <p:nvPr>
            <p:ph type="body" sz="quarter" idx="11"/>
          </p:nvPr>
        </p:nvSpPr>
        <p:spPr>
          <a:xfrm>
            <a:off x="354854" y="2852626"/>
            <a:ext cx="8480802" cy="1908215"/>
          </a:xfrm>
        </p:spPr>
        <p:txBody>
          <a:bodyPr/>
          <a:lstStyle/>
          <a:p>
            <a:r>
              <a:rPr lang="en-US" sz="2000" baseline="30000" dirty="0">
                <a:solidFill>
                  <a:schemeClr val="bg1"/>
                </a:solidFill>
              </a:rPr>
              <a:t>#</a:t>
            </a:r>
            <a:r>
              <a:rPr lang="en-US" sz="2000" dirty="0" smtClean="0">
                <a:solidFill>
                  <a:schemeClr val="bg1"/>
                </a:solidFill>
              </a:rPr>
              <a:t>Ning Yan, </a:t>
            </a:r>
            <a:r>
              <a:rPr lang="en-US" sz="2000" baseline="30000" dirty="0">
                <a:solidFill>
                  <a:schemeClr val="bg1"/>
                </a:solidFill>
              </a:rPr>
              <a:t>*</a:t>
            </a:r>
            <a:r>
              <a:rPr lang="en-US" sz="2000" dirty="0" smtClean="0">
                <a:solidFill>
                  <a:schemeClr val="bg1"/>
                </a:solidFill>
              </a:rPr>
              <a:t>Sona Hasani, </a:t>
            </a:r>
            <a:r>
              <a:rPr lang="en-US" sz="2000" baseline="30000" dirty="0">
                <a:solidFill>
                  <a:schemeClr val="bg1"/>
                </a:solidFill>
              </a:rPr>
              <a:t>*</a:t>
            </a:r>
            <a:r>
              <a:rPr lang="en-US" sz="2000" dirty="0" err="1" smtClean="0">
                <a:solidFill>
                  <a:schemeClr val="bg1"/>
                </a:solidFill>
              </a:rPr>
              <a:t>Abolfazl</a:t>
            </a:r>
            <a:r>
              <a:rPr lang="en-US" sz="2000" dirty="0" smtClean="0">
                <a:solidFill>
                  <a:schemeClr val="bg1"/>
                </a:solidFill>
              </a:rPr>
              <a:t> </a:t>
            </a:r>
            <a:r>
              <a:rPr lang="en-US" sz="2000" dirty="0" err="1" smtClean="0">
                <a:solidFill>
                  <a:schemeClr val="bg1"/>
                </a:solidFill>
              </a:rPr>
              <a:t>Asudeh</a:t>
            </a:r>
            <a:r>
              <a:rPr lang="en-US" sz="2000" dirty="0" smtClean="0">
                <a:solidFill>
                  <a:schemeClr val="bg1"/>
                </a:solidFill>
              </a:rPr>
              <a:t>, </a:t>
            </a:r>
            <a:r>
              <a:rPr lang="en-US" sz="2000" baseline="30000" dirty="0">
                <a:solidFill>
                  <a:schemeClr val="bg1"/>
                </a:solidFill>
              </a:rPr>
              <a:t>*</a:t>
            </a:r>
            <a:r>
              <a:rPr lang="en-US" sz="2000" dirty="0" err="1" smtClean="0">
                <a:solidFill>
                  <a:schemeClr val="bg1"/>
                </a:solidFill>
              </a:rPr>
              <a:t>Chengkai</a:t>
            </a:r>
            <a:r>
              <a:rPr lang="en-US" sz="2000" dirty="0" smtClean="0">
                <a:solidFill>
                  <a:schemeClr val="bg1"/>
                </a:solidFill>
              </a:rPr>
              <a:t> Li</a:t>
            </a:r>
            <a:endParaRPr lang="en-US" sz="2000" dirty="0">
              <a:solidFill>
                <a:schemeClr val="bg1"/>
              </a:solidFill>
              <a:latin typeface="Garamond" panose="02020404030301010803" pitchFamily="18" charset="0"/>
            </a:endParaRPr>
          </a:p>
          <a:p>
            <a:r>
              <a:rPr lang="en-US" sz="2000" baseline="30000" dirty="0">
                <a:solidFill>
                  <a:schemeClr val="bg1"/>
                </a:solidFill>
              </a:rPr>
              <a:t>#</a:t>
            </a:r>
            <a:r>
              <a:rPr lang="en-US" sz="2000" dirty="0" smtClean="0">
                <a:solidFill>
                  <a:schemeClr val="bg1">
                    <a:lumMod val="50000"/>
                  </a:schemeClr>
                </a:solidFill>
              </a:rPr>
              <a:t>Huawei </a:t>
            </a:r>
            <a:r>
              <a:rPr lang="en-US" sz="2000" dirty="0">
                <a:solidFill>
                  <a:schemeClr val="bg1">
                    <a:lumMod val="50000"/>
                  </a:schemeClr>
                </a:solidFill>
              </a:rPr>
              <a:t>U.S. </a:t>
            </a:r>
            <a:r>
              <a:rPr lang="en-US" sz="2000" dirty="0" smtClean="0">
                <a:solidFill>
                  <a:schemeClr val="bg1">
                    <a:lumMod val="50000"/>
                  </a:schemeClr>
                </a:solidFill>
              </a:rPr>
              <a:t>R&amp;D Center</a:t>
            </a:r>
            <a:endParaRPr lang="en-US" sz="2000" dirty="0" smtClean="0">
              <a:solidFill>
                <a:schemeClr val="bg1"/>
              </a:solidFill>
            </a:endParaRPr>
          </a:p>
          <a:p>
            <a:r>
              <a:rPr lang="en-US" sz="2000" baseline="30000" dirty="0">
                <a:solidFill>
                  <a:schemeClr val="bg1">
                    <a:lumMod val="50000"/>
                  </a:schemeClr>
                </a:solidFill>
              </a:rPr>
              <a:t>*</a:t>
            </a:r>
            <a:r>
              <a:rPr lang="en-US" sz="2000" dirty="0" smtClean="0">
                <a:solidFill>
                  <a:schemeClr val="bg1">
                    <a:lumMod val="50000"/>
                  </a:schemeClr>
                </a:solidFill>
              </a:rPr>
              <a:t>University </a:t>
            </a:r>
            <a:r>
              <a:rPr lang="en-US" sz="2000" dirty="0">
                <a:solidFill>
                  <a:schemeClr val="bg1">
                    <a:lumMod val="50000"/>
                  </a:schemeClr>
                </a:solidFill>
              </a:rPr>
              <a:t>of Texas at </a:t>
            </a:r>
            <a:r>
              <a:rPr lang="en-US" sz="2000" dirty="0" smtClean="0">
                <a:solidFill>
                  <a:schemeClr val="bg1">
                    <a:lumMod val="50000"/>
                  </a:schemeClr>
                </a:solidFill>
              </a:rPr>
              <a:t>Arlington, </a:t>
            </a:r>
            <a:r>
              <a:rPr lang="en-US" sz="2000" dirty="0" smtClean="0">
                <a:solidFill>
                  <a:schemeClr val="bg1"/>
                </a:solidFill>
              </a:rPr>
              <a:t>Innovative </a:t>
            </a:r>
            <a:r>
              <a:rPr lang="en-US" sz="2000" dirty="0">
                <a:solidFill>
                  <a:schemeClr val="bg1"/>
                </a:solidFill>
              </a:rPr>
              <a:t>Database and Information Systems Research (IDIR) </a:t>
            </a:r>
            <a:r>
              <a:rPr lang="en-US" sz="2000" dirty="0" smtClean="0">
                <a:solidFill>
                  <a:schemeClr val="bg1"/>
                </a:solidFill>
              </a:rPr>
              <a:t>Laboratory</a:t>
            </a:r>
            <a:endParaRPr lang="en-US" sz="2000" dirty="0">
              <a:solidFill>
                <a:schemeClr val="bg1"/>
              </a:solidFill>
            </a:endParaRPr>
          </a:p>
          <a:p>
            <a:endParaRPr lang="en-US" sz="2000" dirty="0">
              <a:solidFill>
                <a:schemeClr val="bg1"/>
              </a:solidFill>
              <a:latin typeface="Garamond" panose="02020404030301010803" pitchFamily="18" charset="0"/>
            </a:endParaRPr>
          </a:p>
          <a:p>
            <a:r>
              <a:rPr lang="en-US" sz="2000" dirty="0" smtClean="0">
                <a:solidFill>
                  <a:schemeClr val="bg1"/>
                </a:solidFill>
              </a:rPr>
              <a:t>SIGMOD 2016</a:t>
            </a:r>
            <a:r>
              <a:rPr lang="en-US" sz="2000" dirty="0" smtClean="0">
                <a:solidFill>
                  <a:schemeClr val="bg1"/>
                </a:solidFill>
                <a:latin typeface="Garamond" panose="02020404030301010803" pitchFamily="18" charset="0"/>
              </a:rPr>
              <a:t>, June </a:t>
            </a:r>
            <a:r>
              <a:rPr lang="en-US" sz="2000" dirty="0" smtClean="0">
                <a:solidFill>
                  <a:schemeClr val="bg1"/>
                </a:solidFill>
              </a:rPr>
              <a:t>30</a:t>
            </a:r>
            <a:r>
              <a:rPr lang="en-US" sz="2000" baseline="30000" dirty="0" smtClean="0">
                <a:solidFill>
                  <a:schemeClr val="bg1"/>
                </a:solidFill>
              </a:rPr>
              <a:t>t</a:t>
            </a:r>
            <a:r>
              <a:rPr lang="en-US" sz="2000" baseline="30000" dirty="0" smtClean="0">
                <a:solidFill>
                  <a:schemeClr val="bg1"/>
                </a:solidFill>
                <a:latin typeface="Garamond" panose="02020404030301010803" pitchFamily="18" charset="0"/>
              </a:rPr>
              <a:t>h</a:t>
            </a:r>
            <a:r>
              <a:rPr lang="en-US" sz="2000" dirty="0" smtClean="0">
                <a:solidFill>
                  <a:schemeClr val="bg1"/>
                </a:solidFill>
                <a:latin typeface="Garamond" panose="02020404030301010803" pitchFamily="18" charset="0"/>
              </a:rPr>
              <a:t>, 2016</a:t>
            </a:r>
          </a:p>
        </p:txBody>
      </p:sp>
    </p:spTree>
    <p:extLst>
      <p:ext uri="{BB962C8B-B14F-4D97-AF65-F5344CB8AC3E}">
        <p14:creationId xmlns:p14="http://schemas.microsoft.com/office/powerpoint/2010/main" val="2476923120"/>
      </p:ext>
    </p:extLst>
  </p:cSld>
  <p:clrMapOvr>
    <a:masterClrMapping/>
  </p:clrMapOvr>
  <mc:AlternateContent xmlns:mc="http://schemas.openxmlformats.org/markup-compatibility/2006" xmlns:p14="http://schemas.microsoft.com/office/powerpoint/2010/main">
    <mc:Choice Requires="p14">
      <p:transition p14:dur="10" advTm="21814"/>
    </mc:Choice>
    <mc:Fallback xmlns="">
      <p:transition advTm="2181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53998"/>
          </a:xfrm>
        </p:spPr>
        <p:txBody>
          <a:bodyPr/>
          <a:lstStyle/>
          <a:p>
            <a:r>
              <a:rPr lang="en-US" sz="4000" dirty="0" smtClean="0"/>
              <a:t>Preview Discovery Algorithms</a:t>
            </a:r>
            <a:endParaRPr lang="en-US" sz="4000" dirty="0"/>
          </a:p>
        </p:txBody>
      </p:sp>
      <p:sp>
        <p:nvSpPr>
          <p:cNvPr id="4" name="Slide Number Placeholder 3"/>
          <p:cNvSpPr>
            <a:spLocks noGrp="1"/>
          </p:cNvSpPr>
          <p:nvPr>
            <p:ph type="sldNum" sz="quarter" idx="11"/>
          </p:nvPr>
        </p:nvSpPr>
        <p:spPr/>
        <p:txBody>
          <a:bodyPr/>
          <a:lstStyle/>
          <a:p>
            <a:fld id="{30DB7900-D72E-4025-AF90-97BD6DF59E7D}" type="slidenum">
              <a:rPr lang="en-US" smtClean="0"/>
              <a:pPr/>
              <a:t>10</a:t>
            </a:fld>
            <a:endParaRPr lang="en-US"/>
          </a:p>
        </p:txBody>
      </p:sp>
      <p:sp>
        <p:nvSpPr>
          <p:cNvPr id="8" name="Text Placeholder 2"/>
          <p:cNvSpPr>
            <a:spLocks noGrp="1"/>
          </p:cNvSpPr>
          <p:nvPr>
            <p:ph type="body" sz="quarter" idx="10"/>
          </p:nvPr>
        </p:nvSpPr>
        <p:spPr>
          <a:xfrm>
            <a:off x="389436" y="1353986"/>
            <a:ext cx="3865142" cy="2893100"/>
          </a:xfrm>
          <a:ln>
            <a:noFill/>
          </a:ln>
        </p:spPr>
        <p:txBody>
          <a:bodyPr/>
          <a:lstStyle/>
          <a:p>
            <a:r>
              <a:rPr lang="en-US" sz="2800" smtClean="0"/>
              <a:t>Concise preview </a:t>
            </a:r>
            <a:endParaRPr lang="en-US" sz="2800" dirty="0" smtClean="0">
              <a:solidFill>
                <a:schemeClr val="tx1"/>
              </a:solidFill>
            </a:endParaRPr>
          </a:p>
          <a:p>
            <a:pPr marL="285750" indent="-285750">
              <a:buFont typeface="Courier New" charset="0"/>
              <a:buChar char="o"/>
            </a:pPr>
            <a:r>
              <a:rPr lang="en-US" sz="2000" dirty="0">
                <a:solidFill>
                  <a:schemeClr val="tx1"/>
                </a:solidFill>
              </a:rPr>
              <a:t> </a:t>
            </a:r>
            <a:r>
              <a:rPr lang="en-US" sz="2000" dirty="0" smtClean="0">
                <a:solidFill>
                  <a:schemeClr val="tx1"/>
                </a:solidFill>
              </a:rPr>
              <a:t>Dynamic programming algorithm</a:t>
            </a:r>
          </a:p>
          <a:p>
            <a:pPr marL="285750" indent="-285750">
              <a:buFont typeface="Courier New" charset="0"/>
              <a:buChar char="o"/>
            </a:pPr>
            <a:endParaRPr lang="en-US" sz="2000" dirty="0">
              <a:solidFill>
                <a:schemeClr val="tx1"/>
              </a:solidFill>
            </a:endParaRPr>
          </a:p>
          <a:p>
            <a:pPr marL="285750" indent="-285750">
              <a:buFont typeface="Courier New" charset="0"/>
              <a:buChar char="o"/>
            </a:pPr>
            <a:endParaRPr lang="en-US" sz="2000" dirty="0" smtClean="0">
              <a:solidFill>
                <a:schemeClr val="tx1"/>
              </a:solidFill>
            </a:endParaRPr>
          </a:p>
          <a:p>
            <a:pPr marL="285750" indent="-285750">
              <a:buFont typeface="Courier New" charset="0"/>
              <a:buChar char="o"/>
            </a:pPr>
            <a:endParaRPr lang="en-US" sz="2000" dirty="0" smtClean="0">
              <a:solidFill>
                <a:schemeClr val="tx1"/>
              </a:solidFill>
            </a:endParaRPr>
          </a:p>
          <a:p>
            <a:r>
              <a:rPr lang="en-US" sz="2800" dirty="0" smtClean="0"/>
              <a:t>Tight/Diverse preview</a:t>
            </a:r>
          </a:p>
          <a:p>
            <a:pPr marL="342900" indent="-342900">
              <a:buFont typeface="Courier New" charset="0"/>
              <a:buChar char="o"/>
            </a:pPr>
            <a:r>
              <a:rPr lang="en-US" sz="2000" dirty="0" smtClean="0">
                <a:solidFill>
                  <a:schemeClr val="tx1"/>
                </a:solidFill>
              </a:rPr>
              <a:t>NP-hard</a:t>
            </a:r>
          </a:p>
          <a:p>
            <a:pPr marL="342900" indent="-342900">
              <a:buFont typeface="Courier New" charset="0"/>
              <a:buChar char="o"/>
            </a:pPr>
            <a:r>
              <a:rPr lang="en-US" sz="2000" dirty="0" err="1" smtClean="0">
                <a:solidFill>
                  <a:schemeClr val="tx1"/>
                </a:solidFill>
              </a:rPr>
              <a:t>Apriori</a:t>
            </a:r>
            <a:r>
              <a:rPr lang="en-US" sz="2000" dirty="0">
                <a:solidFill>
                  <a:schemeClr val="tx1"/>
                </a:solidFill>
              </a:rPr>
              <a:t>-</a:t>
            </a:r>
            <a:r>
              <a:rPr lang="en-US" sz="2000" dirty="0" smtClean="0">
                <a:solidFill>
                  <a:schemeClr val="tx1"/>
                </a:solidFill>
              </a:rPr>
              <a:t>like algorithm </a:t>
            </a:r>
            <a:endParaRPr lang="en-US" sz="2000" dirty="0">
              <a:solidFill>
                <a:schemeClr val="tx1"/>
              </a:solidFill>
            </a:endParaRPr>
          </a:p>
        </p:txBody>
      </p:sp>
      <p:sp>
        <p:nvSpPr>
          <p:cNvPr id="61" name="Rectangle 60"/>
          <p:cNvSpPr/>
          <p:nvPr/>
        </p:nvSpPr>
        <p:spPr>
          <a:xfrm>
            <a:off x="5563376" y="2775102"/>
            <a:ext cx="1397177" cy="400110"/>
          </a:xfrm>
          <a:prstGeom prst="rect">
            <a:avLst/>
          </a:prstGeom>
          <a:ln>
            <a:solidFill>
              <a:srgbClr val="0070C0"/>
            </a:solidFill>
          </a:ln>
        </p:spPr>
        <p:txBody>
          <a:bodyPr wrap="none">
            <a:spAutoFit/>
          </a:bodyPr>
          <a:lstStyle/>
          <a:p>
            <a:r>
              <a:rPr lang="en-US" sz="2000" dirty="0">
                <a:latin typeface="Garamond" charset="0"/>
                <a:ea typeface="Garamond" charset="0"/>
                <a:cs typeface="Garamond" charset="0"/>
              </a:rPr>
              <a:t>Clique(</a:t>
            </a:r>
            <a:r>
              <a:rPr lang="en-US" sz="2000" dirty="0" err="1">
                <a:latin typeface="Garamond" charset="0"/>
                <a:ea typeface="Garamond" charset="0"/>
                <a:cs typeface="Garamond" charset="0"/>
              </a:rPr>
              <a:t>G,k</a:t>
            </a:r>
            <a:r>
              <a:rPr lang="en-US" sz="2000" dirty="0">
                <a:latin typeface="Garamond" charset="0"/>
                <a:ea typeface="Garamond" charset="0"/>
                <a:cs typeface="Garamond" charset="0"/>
              </a:rPr>
              <a:t>) </a:t>
            </a:r>
          </a:p>
        </p:txBody>
      </p:sp>
      <p:sp>
        <p:nvSpPr>
          <p:cNvPr id="62" name="Rectangle 61"/>
          <p:cNvSpPr/>
          <p:nvPr/>
        </p:nvSpPr>
        <p:spPr>
          <a:xfrm>
            <a:off x="4571405" y="3908532"/>
            <a:ext cx="2645340" cy="338554"/>
          </a:xfrm>
          <a:prstGeom prst="rect">
            <a:avLst/>
          </a:prstGeom>
        </p:spPr>
        <p:txBody>
          <a:bodyPr wrap="none">
            <a:spAutoFit/>
          </a:bodyPr>
          <a:lstStyle/>
          <a:p>
            <a:r>
              <a:rPr lang="en-US" sz="1600" dirty="0" err="1">
                <a:latin typeface="Garamond" charset="0"/>
                <a:ea typeface="Garamond" charset="0"/>
                <a:cs typeface="Garamond" charset="0"/>
              </a:rPr>
              <a:t>DiversePreview</a:t>
            </a:r>
            <a:r>
              <a:rPr lang="en-US" sz="1600" dirty="0">
                <a:latin typeface="Garamond" charset="0"/>
                <a:ea typeface="Garamond" charset="0"/>
                <a:cs typeface="Garamond" charset="0"/>
              </a:rPr>
              <a:t> (</a:t>
            </a:r>
            <a:r>
              <a:rPr lang="en-US" sz="1600" dirty="0" err="1">
                <a:latin typeface="Garamond" charset="0"/>
                <a:ea typeface="Garamond" charset="0"/>
                <a:cs typeface="Garamond" charset="0"/>
              </a:rPr>
              <a:t>Gs</a:t>
            </a:r>
            <a:r>
              <a:rPr lang="en-US" sz="1600" dirty="0">
                <a:latin typeface="Garamond" charset="0"/>
                <a:ea typeface="Garamond" charset="0"/>
                <a:cs typeface="Garamond" charset="0"/>
              </a:rPr>
              <a:t>, </a:t>
            </a:r>
            <a:r>
              <a:rPr lang="en-US" sz="1600" dirty="0" smtClean="0">
                <a:latin typeface="Garamond" charset="0"/>
                <a:ea typeface="Garamond" charset="0"/>
                <a:cs typeface="Garamond" charset="0"/>
              </a:rPr>
              <a:t>k, k, </a:t>
            </a:r>
            <a:r>
              <a:rPr lang="en-US" sz="1600" dirty="0">
                <a:latin typeface="Garamond" charset="0"/>
                <a:ea typeface="Garamond" charset="0"/>
                <a:cs typeface="Garamond" charset="0"/>
              </a:rPr>
              <a:t>2, 0) </a:t>
            </a:r>
            <a:endParaRPr lang="en-US" sz="1600" dirty="0">
              <a:effectLst/>
              <a:latin typeface="Garamond" charset="0"/>
              <a:ea typeface="Garamond" charset="0"/>
              <a:cs typeface="Garamond" charset="0"/>
            </a:endParaRPr>
          </a:p>
        </p:txBody>
      </p:sp>
      <p:sp>
        <p:nvSpPr>
          <p:cNvPr id="63" name="Rectangle 62"/>
          <p:cNvSpPr/>
          <p:nvPr/>
        </p:nvSpPr>
        <p:spPr>
          <a:xfrm>
            <a:off x="4758896" y="3440171"/>
            <a:ext cx="2523704" cy="338554"/>
          </a:xfrm>
          <a:prstGeom prst="rect">
            <a:avLst/>
          </a:prstGeom>
        </p:spPr>
        <p:txBody>
          <a:bodyPr wrap="none">
            <a:spAutoFit/>
          </a:bodyPr>
          <a:lstStyle/>
          <a:p>
            <a:r>
              <a:rPr lang="en-US" sz="1600" dirty="0" err="1" smtClean="0">
                <a:latin typeface="Garamond" charset="0"/>
                <a:ea typeface="Garamond" charset="0"/>
                <a:cs typeface="Garamond" charset="0"/>
              </a:rPr>
              <a:t>TightPreview</a:t>
            </a:r>
            <a:r>
              <a:rPr lang="en-US" sz="1600" dirty="0" smtClean="0">
                <a:latin typeface="Garamond" charset="0"/>
                <a:ea typeface="Garamond" charset="0"/>
                <a:cs typeface="Garamond" charset="0"/>
              </a:rPr>
              <a:t> (</a:t>
            </a:r>
            <a:r>
              <a:rPr lang="en-US" sz="1600" dirty="0" err="1" smtClean="0">
                <a:latin typeface="Garamond" charset="0"/>
                <a:ea typeface="Garamond" charset="0"/>
                <a:cs typeface="Garamond" charset="0"/>
              </a:rPr>
              <a:t>Gs</a:t>
            </a:r>
            <a:r>
              <a:rPr lang="en-US" sz="1600" dirty="0" smtClean="0">
                <a:latin typeface="Garamond" charset="0"/>
                <a:ea typeface="Garamond" charset="0"/>
                <a:cs typeface="Garamond" charset="0"/>
              </a:rPr>
              <a:t>, k, k, 1, 0</a:t>
            </a:r>
            <a:r>
              <a:rPr lang="en-US" sz="1600" dirty="0">
                <a:latin typeface="Garamond" charset="0"/>
                <a:ea typeface="Garamond" charset="0"/>
                <a:cs typeface="Garamond" charset="0"/>
              </a:rPr>
              <a:t>) </a:t>
            </a:r>
          </a:p>
        </p:txBody>
      </p:sp>
      <p:sp>
        <p:nvSpPr>
          <p:cNvPr id="118" name="Rectangle 117"/>
          <p:cNvSpPr/>
          <p:nvPr/>
        </p:nvSpPr>
        <p:spPr bwMode="auto">
          <a:xfrm>
            <a:off x="4587623" y="3440170"/>
            <a:ext cx="3348685" cy="806916"/>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0" name="Straight Arrow Connector 119"/>
          <p:cNvCxnSpPr>
            <a:stCxn id="61" idx="2"/>
            <a:endCxn id="118" idx="0"/>
          </p:cNvCxnSpPr>
          <p:nvPr/>
        </p:nvCxnSpPr>
        <p:spPr>
          <a:xfrm>
            <a:off x="6261965" y="3175212"/>
            <a:ext cx="1" cy="264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2978058"/>
      </p:ext>
    </p:extLst>
  </p:cSld>
  <p:clrMapOvr>
    <a:masterClrMapping/>
  </p:clrMapOvr>
  <mc:AlternateContent xmlns:mc="http://schemas.openxmlformats.org/markup-compatibility/2006" xmlns:p14="http://schemas.microsoft.com/office/powerpoint/2010/main">
    <mc:Choice Requires="p14">
      <p:transition p14:dur="10" advTm="41816"/>
    </mc:Choice>
    <mc:Fallback xmlns="">
      <p:transition advTm="41816"/>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53998"/>
          </a:xfrm>
        </p:spPr>
        <p:txBody>
          <a:bodyPr/>
          <a:lstStyle/>
          <a:p>
            <a:r>
              <a:rPr lang="en-US" sz="4000" dirty="0" smtClean="0"/>
              <a:t>Experiments</a:t>
            </a:r>
            <a:endParaRPr lang="en-US" sz="4000" dirty="0"/>
          </a:p>
        </p:txBody>
      </p:sp>
      <p:sp>
        <p:nvSpPr>
          <p:cNvPr id="3" name="Text Placeholder 2"/>
          <p:cNvSpPr>
            <a:spLocks noGrp="1"/>
          </p:cNvSpPr>
          <p:nvPr>
            <p:ph type="body" sz="quarter" idx="10"/>
          </p:nvPr>
        </p:nvSpPr>
        <p:spPr>
          <a:xfrm>
            <a:off x="389436" y="909141"/>
            <a:ext cx="8659560" cy="3979551"/>
          </a:xfrm>
          <a:ln>
            <a:noFill/>
          </a:ln>
        </p:spPr>
        <p:txBody>
          <a:bodyPr/>
          <a:lstStyle/>
          <a:p>
            <a:r>
              <a:rPr lang="en-US" sz="2000" dirty="0" smtClean="0"/>
              <a:t>Dataset: </a:t>
            </a:r>
            <a:r>
              <a:rPr lang="en-US" sz="1800" dirty="0" smtClean="0">
                <a:solidFill>
                  <a:schemeClr val="tx1"/>
                </a:solidFill>
              </a:rPr>
              <a:t>Freebase</a:t>
            </a:r>
          </a:p>
          <a:p>
            <a:r>
              <a:rPr lang="en-US" sz="2000" dirty="0" smtClean="0"/>
              <a:t>Accuracy </a:t>
            </a:r>
            <a:r>
              <a:rPr lang="en-US" sz="2000" dirty="0"/>
              <a:t>of s</a:t>
            </a:r>
            <a:r>
              <a:rPr lang="en-US" sz="2000" dirty="0" smtClean="0"/>
              <a:t>coring </a:t>
            </a:r>
            <a:r>
              <a:rPr lang="en-US" sz="2000" dirty="0"/>
              <a:t>m</a:t>
            </a:r>
            <a:r>
              <a:rPr lang="en-US" sz="2000" dirty="0" smtClean="0"/>
              <a:t>easures</a:t>
            </a:r>
            <a:endParaRPr lang="en-US" sz="2000" dirty="0"/>
          </a:p>
          <a:p>
            <a:pPr lvl="1">
              <a:buFont typeface="Courier New" charset="0"/>
              <a:buChar char="o"/>
            </a:pPr>
            <a:r>
              <a:rPr lang="en-US" sz="1800" dirty="0"/>
              <a:t>Compared with </a:t>
            </a:r>
            <a:r>
              <a:rPr lang="en-US" sz="1800" dirty="0" smtClean="0"/>
              <a:t>Freebase </a:t>
            </a:r>
            <a:r>
              <a:rPr lang="en-US" sz="1800" dirty="0"/>
              <a:t>ground </a:t>
            </a:r>
            <a:r>
              <a:rPr lang="en-US" sz="1800" dirty="0" smtClean="0"/>
              <a:t>truth: </a:t>
            </a:r>
            <a:endParaRPr lang="en-US" sz="1800" dirty="0"/>
          </a:p>
          <a:p>
            <a:pPr lvl="2">
              <a:buFont typeface="Courier New" charset="0"/>
              <a:buChar char="o"/>
            </a:pPr>
            <a:r>
              <a:rPr lang="en-US" sz="1800" dirty="0"/>
              <a:t>Key </a:t>
            </a:r>
            <a:r>
              <a:rPr lang="en-US" sz="1800" dirty="0" smtClean="0"/>
              <a:t>attributes: Precision-at-k (</a:t>
            </a:r>
            <a:r>
              <a:rPr lang="en-US" sz="1800" dirty="0" err="1" smtClean="0"/>
              <a:t>p@k</a:t>
            </a:r>
            <a:r>
              <a:rPr lang="en-US" sz="1800" dirty="0" smtClean="0"/>
              <a:t>), </a:t>
            </a:r>
            <a:r>
              <a:rPr lang="en-US" sz="1800" dirty="0"/>
              <a:t>Average </a:t>
            </a:r>
            <a:r>
              <a:rPr lang="en-US" sz="1800" dirty="0" smtClean="0"/>
              <a:t>Precision</a:t>
            </a:r>
            <a:r>
              <a:rPr lang="en-US" sz="1800" dirty="0"/>
              <a:t>, </a:t>
            </a:r>
            <a:r>
              <a:rPr lang="en-US" sz="1800" dirty="0" smtClean="0"/>
              <a:t>Discounted Cumulative Gain (</a:t>
            </a:r>
            <a:r>
              <a:rPr lang="en-US" sz="1800" dirty="0" err="1" smtClean="0"/>
              <a:t>nDCG</a:t>
            </a:r>
            <a:r>
              <a:rPr lang="en-US" sz="1800" dirty="0" smtClean="0"/>
              <a:t>)</a:t>
            </a:r>
            <a:endParaRPr lang="en-US" sz="1800" dirty="0"/>
          </a:p>
          <a:p>
            <a:pPr lvl="2">
              <a:buFont typeface="Courier New" charset="0"/>
              <a:buChar char="o"/>
            </a:pPr>
            <a:r>
              <a:rPr lang="en-US" sz="1800" dirty="0" smtClean="0"/>
              <a:t>Non-key attributes: Mean Reciprocal Rank (MRR)</a:t>
            </a:r>
            <a:endParaRPr lang="en-US" sz="1800" dirty="0"/>
          </a:p>
          <a:p>
            <a:pPr lvl="1">
              <a:buFont typeface="Courier New" charset="0"/>
              <a:buChar char="o"/>
            </a:pPr>
            <a:r>
              <a:rPr lang="en-US" sz="1800" dirty="0" smtClean="0"/>
              <a:t>Compared </a:t>
            </a:r>
            <a:r>
              <a:rPr lang="en-US" sz="1800" dirty="0"/>
              <a:t>with </a:t>
            </a:r>
            <a:r>
              <a:rPr lang="en-US" sz="1800" dirty="0" smtClean="0"/>
              <a:t>crowd ranking</a:t>
            </a:r>
            <a:r>
              <a:rPr lang="en-US" sz="1800" dirty="0"/>
              <a:t>: </a:t>
            </a:r>
            <a:endParaRPr lang="en-US" sz="1800" dirty="0" smtClean="0"/>
          </a:p>
          <a:p>
            <a:pPr lvl="2">
              <a:buFont typeface="Courier New" charset="0"/>
              <a:buChar char="o"/>
            </a:pPr>
            <a:r>
              <a:rPr lang="en-US" sz="1800" dirty="0" smtClean="0"/>
              <a:t>Pearson Correlation Coefficient (PCC)</a:t>
            </a:r>
            <a:endParaRPr lang="en-US" sz="1800" dirty="0"/>
          </a:p>
          <a:p>
            <a:r>
              <a:rPr lang="en-US" sz="2000" dirty="0"/>
              <a:t>Efficiency of </a:t>
            </a:r>
            <a:r>
              <a:rPr lang="en-US" sz="2000" dirty="0" smtClean="0"/>
              <a:t>algorithms</a:t>
            </a:r>
            <a:endParaRPr lang="en-US" sz="2000" dirty="0"/>
          </a:p>
          <a:p>
            <a:pPr lvl="1">
              <a:buFont typeface="Courier New" charset="0"/>
              <a:buChar char="o"/>
            </a:pPr>
            <a:r>
              <a:rPr lang="en-US" sz="1800" dirty="0"/>
              <a:t>Execution </a:t>
            </a:r>
            <a:r>
              <a:rPr lang="en-US" sz="1800" dirty="0" smtClean="0"/>
              <a:t>time</a:t>
            </a:r>
            <a:endParaRPr lang="en-US" sz="1800" dirty="0"/>
          </a:p>
          <a:p>
            <a:r>
              <a:rPr lang="en-US" sz="2000" dirty="0"/>
              <a:t>User </a:t>
            </a:r>
            <a:r>
              <a:rPr lang="en-US" sz="2000" dirty="0" smtClean="0"/>
              <a:t>study</a:t>
            </a:r>
            <a:endParaRPr lang="en-US" sz="2000" dirty="0"/>
          </a:p>
          <a:p>
            <a:pPr lvl="1">
              <a:buFont typeface="Courier New" charset="0"/>
              <a:buChar char="o"/>
            </a:pPr>
            <a:r>
              <a:rPr lang="en-US" sz="1800" dirty="0"/>
              <a:t>Existence </a:t>
            </a:r>
            <a:r>
              <a:rPr lang="en-US" sz="1800" dirty="0" smtClean="0"/>
              <a:t>test questions</a:t>
            </a:r>
            <a:endParaRPr lang="en-US" sz="1800" dirty="0"/>
          </a:p>
          <a:p>
            <a:pPr lvl="1">
              <a:buFont typeface="Courier New" charset="0"/>
              <a:buChar char="o"/>
            </a:pPr>
            <a:r>
              <a:rPr lang="en-US" sz="1800" dirty="0"/>
              <a:t>User </a:t>
            </a:r>
            <a:r>
              <a:rPr lang="en-US" sz="1800" dirty="0" smtClean="0"/>
              <a:t>experience questions</a:t>
            </a:r>
            <a:endParaRPr lang="en-US" sz="1800" dirty="0"/>
          </a:p>
        </p:txBody>
      </p:sp>
      <p:sp>
        <p:nvSpPr>
          <p:cNvPr id="4" name="Slide Number Placeholder 3"/>
          <p:cNvSpPr>
            <a:spLocks noGrp="1"/>
          </p:cNvSpPr>
          <p:nvPr>
            <p:ph type="sldNum" sz="quarter" idx="11"/>
          </p:nvPr>
        </p:nvSpPr>
        <p:spPr/>
        <p:txBody>
          <a:bodyPr/>
          <a:lstStyle/>
          <a:p>
            <a:fld id="{30DB7900-D72E-4025-AF90-97BD6DF59E7D}" type="slidenum">
              <a:rPr lang="en-US" smtClean="0"/>
              <a:pPr/>
              <a:t>11</a:t>
            </a:fld>
            <a:endParaRPr lang="en-US"/>
          </a:p>
        </p:txBody>
      </p:sp>
    </p:spTree>
    <p:extLst>
      <p:ext uri="{BB962C8B-B14F-4D97-AF65-F5344CB8AC3E}">
        <p14:creationId xmlns:p14="http://schemas.microsoft.com/office/powerpoint/2010/main" val="1635874586"/>
      </p:ext>
    </p:extLst>
  </p:cSld>
  <p:clrMapOvr>
    <a:masterClrMapping/>
  </p:clrMapOvr>
  <mc:AlternateContent xmlns:mc="http://schemas.openxmlformats.org/markup-compatibility/2006" xmlns:p14="http://schemas.microsoft.com/office/powerpoint/2010/main">
    <mc:Choice Requires="p14">
      <p:transition p14:dur="10" advTm="20173"/>
    </mc:Choice>
    <mc:Fallback xmlns="">
      <p:transition advTm="20173"/>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53998"/>
          </a:xfrm>
        </p:spPr>
        <p:txBody>
          <a:bodyPr/>
          <a:lstStyle/>
          <a:p>
            <a:r>
              <a:rPr lang="en-US" sz="4000" dirty="0" smtClean="0"/>
              <a:t>Key Attribute </a:t>
            </a:r>
            <a:r>
              <a:rPr lang="en-US" sz="4000" dirty="0"/>
              <a:t>Scoring </a:t>
            </a:r>
            <a:r>
              <a:rPr lang="en-US" sz="4000" dirty="0" smtClean="0"/>
              <a:t>(</a:t>
            </a:r>
            <a:r>
              <a:rPr lang="en-US" sz="4000" dirty="0" err="1" smtClean="0"/>
              <a:t>p@k</a:t>
            </a:r>
            <a:r>
              <a:rPr lang="en-US" sz="4000" dirty="0" smtClean="0"/>
              <a:t>)</a:t>
            </a:r>
            <a:endParaRPr lang="en-US" sz="4000" dirty="0"/>
          </a:p>
        </p:txBody>
      </p:sp>
      <p:sp>
        <p:nvSpPr>
          <p:cNvPr id="4" name="Slide Number Placeholder 3"/>
          <p:cNvSpPr>
            <a:spLocks noGrp="1"/>
          </p:cNvSpPr>
          <p:nvPr>
            <p:ph type="sldNum" sz="quarter" idx="11"/>
          </p:nvPr>
        </p:nvSpPr>
        <p:spPr/>
        <p:txBody>
          <a:bodyPr/>
          <a:lstStyle/>
          <a:p>
            <a:fld id="{30DB7900-D72E-4025-AF90-97BD6DF59E7D}" type="slidenum">
              <a:rPr lang="en-US" smtClean="0"/>
              <a:pPr/>
              <a:t>12</a:t>
            </a:fld>
            <a:endParaRPr lang="en-US"/>
          </a:p>
        </p:txBody>
      </p:sp>
      <p:graphicFrame>
        <p:nvGraphicFramePr>
          <p:cNvPr id="7" name="Chart 6"/>
          <p:cNvGraphicFramePr>
            <a:graphicFrameLocks/>
          </p:cNvGraphicFramePr>
          <p:nvPr>
            <p:extLst>
              <p:ext uri="{D42A27DB-BD31-4B8C-83A1-F6EECF244321}">
                <p14:modId xmlns:p14="http://schemas.microsoft.com/office/powerpoint/2010/main" val="742293899"/>
              </p:ext>
            </p:extLst>
          </p:nvPr>
        </p:nvGraphicFramePr>
        <p:xfrm>
          <a:off x="389436" y="849805"/>
          <a:ext cx="2644815" cy="195973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1540395287"/>
              </p:ext>
            </p:extLst>
          </p:nvPr>
        </p:nvGraphicFramePr>
        <p:xfrm>
          <a:off x="3310359" y="849805"/>
          <a:ext cx="2569580" cy="195973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p:cNvGraphicFramePr>
            <a:graphicFrameLocks/>
          </p:cNvGraphicFramePr>
          <p:nvPr>
            <p:extLst>
              <p:ext uri="{D42A27DB-BD31-4B8C-83A1-F6EECF244321}">
                <p14:modId xmlns:p14="http://schemas.microsoft.com/office/powerpoint/2010/main" val="303537532"/>
              </p:ext>
            </p:extLst>
          </p:nvPr>
        </p:nvGraphicFramePr>
        <p:xfrm>
          <a:off x="6128794" y="849804"/>
          <a:ext cx="2505919" cy="195973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p:cNvGraphicFramePr>
            <a:graphicFrameLocks/>
          </p:cNvGraphicFramePr>
          <p:nvPr>
            <p:extLst>
              <p:ext uri="{D42A27DB-BD31-4B8C-83A1-F6EECF244321}">
                <p14:modId xmlns:p14="http://schemas.microsoft.com/office/powerpoint/2010/main" val="1428388458"/>
              </p:ext>
            </p:extLst>
          </p:nvPr>
        </p:nvGraphicFramePr>
        <p:xfrm>
          <a:off x="389436" y="3029872"/>
          <a:ext cx="2644815" cy="195973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Chart 10"/>
          <p:cNvGraphicFramePr>
            <a:graphicFrameLocks/>
          </p:cNvGraphicFramePr>
          <p:nvPr>
            <p:extLst>
              <p:ext uri="{D42A27DB-BD31-4B8C-83A1-F6EECF244321}">
                <p14:modId xmlns:p14="http://schemas.microsoft.com/office/powerpoint/2010/main" val="1706035991"/>
              </p:ext>
            </p:extLst>
          </p:nvPr>
        </p:nvGraphicFramePr>
        <p:xfrm>
          <a:off x="3310359" y="3029872"/>
          <a:ext cx="2569580" cy="1959739"/>
        </p:xfrm>
        <a:graphic>
          <a:graphicData uri="http://schemas.openxmlformats.org/drawingml/2006/chart">
            <c:chart xmlns:c="http://schemas.openxmlformats.org/drawingml/2006/chart" xmlns:r="http://schemas.openxmlformats.org/officeDocument/2006/relationships" r:id="rId7"/>
          </a:graphicData>
        </a:graphic>
      </p:graphicFrame>
      <p:grpSp>
        <p:nvGrpSpPr>
          <p:cNvPr id="5" name="Group 4"/>
          <p:cNvGrpSpPr/>
          <p:nvPr/>
        </p:nvGrpSpPr>
        <p:grpSpPr>
          <a:xfrm>
            <a:off x="6156047" y="2933899"/>
            <a:ext cx="2478666" cy="1940384"/>
            <a:chOff x="6156047" y="2933899"/>
            <a:chExt cx="2478666" cy="1940384"/>
          </a:xfrm>
        </p:grpSpPr>
        <p:graphicFrame>
          <p:nvGraphicFramePr>
            <p:cNvPr id="12" name="Chart 11"/>
            <p:cNvGraphicFramePr>
              <a:graphicFrameLocks/>
            </p:cNvGraphicFramePr>
            <p:nvPr>
              <p:extLst>
                <p:ext uri="{D42A27DB-BD31-4B8C-83A1-F6EECF244321}">
                  <p14:modId xmlns:p14="http://schemas.microsoft.com/office/powerpoint/2010/main" val="1270205151"/>
                </p:ext>
              </p:extLst>
            </p:nvPr>
          </p:nvGraphicFramePr>
          <p:xfrm>
            <a:off x="6156047" y="3145199"/>
            <a:ext cx="2478666" cy="1729084"/>
          </p:xfrm>
          <a:graphic>
            <a:graphicData uri="http://schemas.openxmlformats.org/drawingml/2006/chart">
              <c:chart xmlns:c="http://schemas.openxmlformats.org/drawingml/2006/chart" xmlns:r="http://schemas.openxmlformats.org/officeDocument/2006/relationships" r:id="rId8"/>
            </a:graphicData>
          </a:graphic>
        </p:graphicFrame>
        <p:sp useBgFill="1">
          <p:nvSpPr>
            <p:cNvPr id="13" name="Rectangle 12"/>
            <p:cNvSpPr/>
            <p:nvPr/>
          </p:nvSpPr>
          <p:spPr bwMode="auto">
            <a:xfrm flipV="1">
              <a:off x="6156047" y="2933899"/>
              <a:ext cx="2478666" cy="603198"/>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useBgFill="1">
        <p:nvSpPr>
          <p:cNvPr id="3" name="Rectangle 2"/>
          <p:cNvSpPr/>
          <p:nvPr/>
        </p:nvSpPr>
        <p:spPr bwMode="auto">
          <a:xfrm>
            <a:off x="6854465" y="3872754"/>
            <a:ext cx="1898909" cy="287617"/>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099" fontAlgn="base">
              <a:spcBef>
                <a:spcPct val="0"/>
              </a:spcBef>
              <a:spcAft>
                <a:spcPct val="0"/>
              </a:spcAft>
            </a:pPr>
            <a:r>
              <a:rPr lang="en-US" sz="1600" spc="-50" dirty="0" smtClean="0">
                <a:solidFill>
                  <a:schemeClr val="tx1"/>
                </a:solidFill>
                <a:latin typeface="Garamond" charset="0"/>
                <a:ea typeface="Garamond" charset="0"/>
                <a:cs typeface="Garamond" charset="0"/>
              </a:rPr>
              <a:t>YPS09 [Yang PVLDB09]</a:t>
            </a:r>
          </a:p>
        </p:txBody>
      </p:sp>
    </p:spTree>
    <p:extLst>
      <p:ext uri="{BB962C8B-B14F-4D97-AF65-F5344CB8AC3E}">
        <p14:creationId xmlns:p14="http://schemas.microsoft.com/office/powerpoint/2010/main" val="1931982767"/>
      </p:ext>
    </p:extLst>
  </p:cSld>
  <p:clrMapOvr>
    <a:masterClrMapping/>
  </p:clrMapOvr>
  <mc:AlternateContent xmlns:mc="http://schemas.openxmlformats.org/markup-compatibility/2006" xmlns:p14="http://schemas.microsoft.com/office/powerpoint/2010/main">
    <mc:Choice Requires="p14">
      <p:transition p14:dur="10" advTm="50965"/>
    </mc:Choice>
    <mc:Fallback xmlns="">
      <p:transition advTm="50965"/>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53998"/>
          </a:xfrm>
        </p:spPr>
        <p:txBody>
          <a:bodyPr/>
          <a:lstStyle/>
          <a:p>
            <a:r>
              <a:rPr lang="en-US" sz="4000" dirty="0"/>
              <a:t>User </a:t>
            </a:r>
            <a:r>
              <a:rPr lang="en-US" sz="4000" dirty="0" smtClean="0"/>
              <a:t>Study, Approaches Compared</a:t>
            </a:r>
            <a:endParaRPr lang="en-US" sz="4000" dirty="0"/>
          </a:p>
        </p:txBody>
      </p:sp>
      <p:sp>
        <p:nvSpPr>
          <p:cNvPr id="3" name="Text Placeholder 2"/>
          <p:cNvSpPr>
            <a:spLocks noGrp="1"/>
          </p:cNvSpPr>
          <p:nvPr>
            <p:ph type="body" sz="quarter" idx="10"/>
          </p:nvPr>
        </p:nvSpPr>
        <p:spPr>
          <a:xfrm>
            <a:off x="208857" y="958259"/>
            <a:ext cx="3236092" cy="3812931"/>
          </a:xfrm>
          <a:ln>
            <a:noFill/>
          </a:ln>
        </p:spPr>
        <p:txBody>
          <a:bodyPr/>
          <a:lstStyle/>
          <a:p>
            <a:pPr lvl="2">
              <a:buFont typeface="Courier New" charset="0"/>
              <a:buChar char="o"/>
            </a:pPr>
            <a:r>
              <a:rPr lang="en-US" sz="1600" dirty="0"/>
              <a:t>Domains: </a:t>
            </a:r>
            <a:r>
              <a:rPr lang="en-US" sz="1600" dirty="0" smtClean="0"/>
              <a:t/>
            </a:r>
            <a:br>
              <a:rPr lang="en-US" sz="1600" dirty="0" smtClean="0"/>
            </a:br>
            <a:r>
              <a:rPr lang="en-US" sz="1600" dirty="0" smtClean="0"/>
              <a:t>film</a:t>
            </a:r>
            <a:r>
              <a:rPr lang="en-US" sz="1600" dirty="0"/>
              <a:t>, books, music, TV, </a:t>
            </a:r>
            <a:r>
              <a:rPr lang="en-US" sz="1600" dirty="0" smtClean="0"/>
              <a:t>people</a:t>
            </a:r>
          </a:p>
          <a:p>
            <a:pPr lvl="2">
              <a:buFont typeface="Courier New" charset="0"/>
              <a:buChar char="o"/>
            </a:pPr>
            <a:r>
              <a:rPr lang="en-US" sz="1600" dirty="0" smtClean="0"/>
              <a:t>Approaches:</a:t>
            </a:r>
          </a:p>
          <a:p>
            <a:pPr lvl="3">
              <a:buFont typeface="Courier New" charset="0"/>
              <a:buChar char="o"/>
            </a:pPr>
            <a:r>
              <a:rPr lang="en-US" sz="1400" dirty="0" smtClean="0"/>
              <a:t>Schema graph </a:t>
            </a:r>
          </a:p>
          <a:p>
            <a:pPr lvl="3">
              <a:buFont typeface="Courier New" charset="0"/>
              <a:buChar char="o"/>
            </a:pPr>
            <a:r>
              <a:rPr lang="en-US" sz="1400" dirty="0" smtClean="0"/>
              <a:t>Concise preview</a:t>
            </a:r>
          </a:p>
          <a:p>
            <a:pPr lvl="3">
              <a:buFont typeface="Courier New" charset="0"/>
              <a:buChar char="o"/>
            </a:pPr>
            <a:r>
              <a:rPr lang="en-US" sz="1400" dirty="0" smtClean="0"/>
              <a:t>Tight preview</a:t>
            </a:r>
          </a:p>
          <a:p>
            <a:pPr lvl="3">
              <a:buFont typeface="Courier New" charset="0"/>
              <a:buChar char="o"/>
            </a:pPr>
            <a:r>
              <a:rPr lang="en-US" sz="1400" dirty="0" smtClean="0"/>
              <a:t>Diverse preview</a:t>
            </a:r>
          </a:p>
          <a:p>
            <a:pPr lvl="3">
              <a:buFont typeface="Courier New" charset="0"/>
              <a:buChar char="o"/>
            </a:pPr>
            <a:r>
              <a:rPr lang="en-US" sz="1400" dirty="0" smtClean="0"/>
              <a:t>Freebase ground truth</a:t>
            </a:r>
          </a:p>
          <a:p>
            <a:pPr lvl="3">
              <a:buFont typeface="Courier New" charset="0"/>
              <a:buChar char="o"/>
            </a:pPr>
            <a:r>
              <a:rPr lang="en-US" sz="1400" dirty="0" smtClean="0">
                <a:latin typeface="Garamond" charset="0"/>
                <a:ea typeface="Garamond" charset="0"/>
                <a:cs typeface="Garamond" charset="0"/>
              </a:rPr>
              <a:t>YPS09</a:t>
            </a:r>
          </a:p>
          <a:p>
            <a:pPr lvl="3">
              <a:buFont typeface="Courier New" charset="0"/>
              <a:buChar char="o"/>
            </a:pPr>
            <a:r>
              <a:rPr lang="en-US" sz="1400" dirty="0" smtClean="0"/>
              <a:t>Hand-crafted preview tables </a:t>
            </a:r>
          </a:p>
          <a:p>
            <a:pPr lvl="2">
              <a:buFont typeface="Courier New" charset="0"/>
              <a:buChar char="o"/>
            </a:pPr>
            <a:r>
              <a:rPr lang="en-US" sz="1600" dirty="0" smtClean="0"/>
              <a:t>4 </a:t>
            </a:r>
            <a:r>
              <a:rPr lang="en-US" sz="1600" dirty="0"/>
              <a:t>existence </a:t>
            </a:r>
            <a:r>
              <a:rPr lang="en-US" sz="1600" dirty="0" smtClean="0"/>
              <a:t>questions</a:t>
            </a:r>
          </a:p>
          <a:p>
            <a:pPr lvl="2">
              <a:buFont typeface="Courier New" charset="0"/>
              <a:buChar char="o"/>
            </a:pPr>
            <a:r>
              <a:rPr lang="en-US" sz="1600" dirty="0" smtClean="0"/>
              <a:t>4 experience questions</a:t>
            </a:r>
          </a:p>
          <a:p>
            <a:pPr lvl="2">
              <a:buFont typeface="Courier New" charset="0"/>
              <a:buChar char="o"/>
            </a:pPr>
            <a:r>
              <a:rPr lang="en-US" sz="1600" dirty="0"/>
              <a:t>84 Master’s and PhD students in database area</a:t>
            </a:r>
          </a:p>
          <a:p>
            <a:pPr lvl="2">
              <a:buFont typeface="Courier New" charset="0"/>
              <a:buChar char="o"/>
            </a:pPr>
            <a:r>
              <a:rPr lang="en-US" sz="1600" dirty="0" smtClean="0"/>
              <a:t>$15 gift </a:t>
            </a:r>
            <a:r>
              <a:rPr lang="en-US" sz="1600" dirty="0"/>
              <a:t>card </a:t>
            </a:r>
          </a:p>
        </p:txBody>
      </p:sp>
      <p:sp>
        <p:nvSpPr>
          <p:cNvPr id="4" name="Slide Number Placeholder 3"/>
          <p:cNvSpPr>
            <a:spLocks noGrp="1"/>
          </p:cNvSpPr>
          <p:nvPr>
            <p:ph type="sldNum" sz="quarter" idx="11"/>
          </p:nvPr>
        </p:nvSpPr>
        <p:spPr/>
        <p:txBody>
          <a:bodyPr/>
          <a:lstStyle/>
          <a:p>
            <a:fld id="{30DB7900-D72E-4025-AF90-97BD6DF59E7D}" type="slidenum">
              <a:rPr lang="en-US" smtClean="0"/>
              <a:pPr/>
              <a:t>13</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5616" y="958259"/>
            <a:ext cx="4850346" cy="2701352"/>
          </a:xfrm>
          <a:prstGeom prst="rect">
            <a:avLst/>
          </a:prstGeom>
          <a:ln>
            <a:solidFill>
              <a:srgbClr val="0070C0"/>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5616" y="3757204"/>
            <a:ext cx="4850346" cy="901293"/>
          </a:xfrm>
          <a:prstGeom prst="rect">
            <a:avLst/>
          </a:prstGeom>
          <a:ln>
            <a:solidFill>
              <a:srgbClr val="0070C0"/>
            </a:solidFill>
          </a:ln>
        </p:spPr>
      </p:pic>
    </p:spTree>
    <p:extLst>
      <p:ext uri="{BB962C8B-B14F-4D97-AF65-F5344CB8AC3E}">
        <p14:creationId xmlns:p14="http://schemas.microsoft.com/office/powerpoint/2010/main" val="1495131757"/>
      </p:ext>
    </p:extLst>
  </p:cSld>
  <p:clrMapOvr>
    <a:masterClrMapping/>
  </p:clrMapOvr>
  <mc:AlternateContent xmlns:mc="http://schemas.openxmlformats.org/markup-compatibility/2006" xmlns:p14="http://schemas.microsoft.com/office/powerpoint/2010/main">
    <mc:Choice Requires="p14">
      <p:transition p14:dur="10" advTm="50754"/>
    </mc:Choice>
    <mc:Fallback xmlns="">
      <p:transition advTm="5075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53998"/>
          </a:xfrm>
        </p:spPr>
        <p:txBody>
          <a:bodyPr/>
          <a:lstStyle/>
          <a:p>
            <a:r>
              <a:rPr lang="en-US" sz="4000" dirty="0"/>
              <a:t>User </a:t>
            </a:r>
            <a:r>
              <a:rPr lang="en-US" sz="4000" dirty="0" smtClean="0"/>
              <a:t>Study, Hand-crafted Preview Tables</a:t>
            </a:r>
            <a:endParaRPr lang="en-US" sz="4000" dirty="0"/>
          </a:p>
        </p:txBody>
      </p:sp>
      <p:sp>
        <p:nvSpPr>
          <p:cNvPr id="3" name="Text Placeholder 2"/>
          <p:cNvSpPr>
            <a:spLocks noGrp="1"/>
          </p:cNvSpPr>
          <p:nvPr>
            <p:ph type="body" sz="quarter" idx="10"/>
          </p:nvPr>
        </p:nvSpPr>
        <p:spPr>
          <a:xfrm>
            <a:off x="185704" y="1085849"/>
            <a:ext cx="3520086" cy="3182410"/>
          </a:xfrm>
          <a:ln>
            <a:noFill/>
          </a:ln>
        </p:spPr>
        <p:txBody>
          <a:bodyPr/>
          <a:lstStyle/>
          <a:p>
            <a:pPr lvl="2">
              <a:buFont typeface="Courier New" charset="0"/>
              <a:buChar char="o"/>
            </a:pPr>
            <a:r>
              <a:rPr lang="en-US" sz="2000" dirty="0"/>
              <a:t>Domains: </a:t>
            </a:r>
            <a:r>
              <a:rPr lang="en-US" sz="2000" dirty="0" smtClean="0"/>
              <a:t/>
            </a:r>
            <a:br>
              <a:rPr lang="en-US" sz="2000" dirty="0" smtClean="0"/>
            </a:br>
            <a:r>
              <a:rPr lang="en-US" sz="2000" dirty="0" smtClean="0"/>
              <a:t>	</a:t>
            </a:r>
            <a:r>
              <a:rPr lang="en-US" sz="1800" dirty="0" smtClean="0"/>
              <a:t>film</a:t>
            </a:r>
            <a:br>
              <a:rPr lang="en-US" sz="1800" dirty="0" smtClean="0"/>
            </a:br>
            <a:r>
              <a:rPr lang="en-US" sz="1800" dirty="0" smtClean="0"/>
              <a:t>	books</a:t>
            </a:r>
            <a:br>
              <a:rPr lang="en-US" sz="1800" dirty="0" smtClean="0"/>
            </a:br>
            <a:r>
              <a:rPr lang="en-US" sz="1800" dirty="0" smtClean="0"/>
              <a:t>	music</a:t>
            </a:r>
            <a:br>
              <a:rPr lang="en-US" sz="1800" dirty="0" smtClean="0"/>
            </a:br>
            <a:r>
              <a:rPr lang="en-US" sz="1800" dirty="0" smtClean="0"/>
              <a:t>	TV</a:t>
            </a:r>
            <a:br>
              <a:rPr lang="en-US" sz="1800" dirty="0" smtClean="0"/>
            </a:br>
            <a:r>
              <a:rPr lang="en-US" sz="1800" dirty="0" smtClean="0"/>
              <a:t>	people</a:t>
            </a:r>
          </a:p>
          <a:p>
            <a:pPr lvl="2">
              <a:buFont typeface="Courier New" charset="0"/>
              <a:buChar char="o"/>
            </a:pPr>
            <a:r>
              <a:rPr lang="en-US" sz="2000" dirty="0" smtClean="0"/>
              <a:t>Hand-crafted preview tables </a:t>
            </a:r>
          </a:p>
          <a:p>
            <a:pPr lvl="2">
              <a:buFont typeface="Courier New" charset="0"/>
              <a:buChar char="o"/>
            </a:pPr>
            <a:r>
              <a:rPr lang="en-US" sz="2000" dirty="0" smtClean="0"/>
              <a:t>10 PhD students in Database research group</a:t>
            </a:r>
          </a:p>
          <a:p>
            <a:pPr lvl="2">
              <a:buFont typeface="Courier New" charset="0"/>
              <a:buChar char="o"/>
            </a:pPr>
            <a:r>
              <a:rPr lang="en-US" sz="2000" dirty="0"/>
              <a:t>I</a:t>
            </a:r>
            <a:r>
              <a:rPr lang="en-US" sz="2000" dirty="0" smtClean="0"/>
              <a:t>ndividually </a:t>
            </a:r>
            <a:r>
              <a:rPr lang="en-US" sz="2000" dirty="0"/>
              <a:t>and </a:t>
            </a:r>
            <a:r>
              <a:rPr lang="en-US" sz="2000" dirty="0" smtClean="0"/>
              <a:t>as </a:t>
            </a:r>
            <a:r>
              <a:rPr lang="en-US" sz="2000" dirty="0"/>
              <a:t>a </a:t>
            </a:r>
            <a:r>
              <a:rPr lang="en-US" sz="2000" dirty="0" smtClean="0"/>
              <a:t>group</a:t>
            </a:r>
            <a:endParaRPr lang="en-US" sz="2000" dirty="0"/>
          </a:p>
          <a:p>
            <a:pPr lvl="2">
              <a:buFont typeface="Courier New" charset="0"/>
              <a:buChar char="o"/>
            </a:pPr>
            <a:r>
              <a:rPr lang="en-US" sz="2000" dirty="0" smtClean="0"/>
              <a:t>$20 gift card</a:t>
            </a:r>
          </a:p>
        </p:txBody>
      </p:sp>
      <p:sp>
        <p:nvSpPr>
          <p:cNvPr id="4" name="Slide Number Placeholder 3"/>
          <p:cNvSpPr>
            <a:spLocks noGrp="1"/>
          </p:cNvSpPr>
          <p:nvPr>
            <p:ph type="sldNum" sz="quarter" idx="11"/>
          </p:nvPr>
        </p:nvSpPr>
        <p:spPr/>
        <p:txBody>
          <a:bodyPr/>
          <a:lstStyle/>
          <a:p>
            <a:fld id="{30DB7900-D72E-4025-AF90-97BD6DF59E7D}" type="slidenum">
              <a:rPr lang="en-US" smtClean="0"/>
              <a:pPr/>
              <a:t>14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4862" y="1085849"/>
            <a:ext cx="4998512" cy="2781816"/>
          </a:xfrm>
          <a:prstGeom prst="rect">
            <a:avLst/>
          </a:prstGeom>
          <a:ln>
            <a:solidFill>
              <a:srgbClr val="0070C0"/>
            </a:solidFill>
          </a:ln>
        </p:spPr>
      </p:pic>
    </p:spTree>
    <p:extLst>
      <p:ext uri="{BB962C8B-B14F-4D97-AF65-F5344CB8AC3E}">
        <p14:creationId xmlns:p14="http://schemas.microsoft.com/office/powerpoint/2010/main" val="1660930131"/>
      </p:ext>
    </p:extLst>
  </p:cSld>
  <p:clrMapOvr>
    <a:masterClrMapping/>
  </p:clrMapOvr>
  <mc:AlternateContent xmlns:mc="http://schemas.openxmlformats.org/markup-compatibility/2006" xmlns:p14="http://schemas.microsoft.com/office/powerpoint/2010/main">
    <mc:Choice Requires="p14">
      <p:transition p14:dur="10" advTm="39213"/>
    </mc:Choice>
    <mc:Fallback xmlns="">
      <p:transition advTm="39213"/>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53998"/>
          </a:xfrm>
        </p:spPr>
        <p:txBody>
          <a:bodyPr/>
          <a:lstStyle/>
          <a:p>
            <a:r>
              <a:rPr lang="en-US" sz="4000" dirty="0" smtClean="0"/>
              <a:t>User Study: Existence Test Questions</a:t>
            </a:r>
            <a:endParaRPr lang="en-US" sz="4000" dirty="0"/>
          </a:p>
        </p:txBody>
      </p:sp>
      <p:sp>
        <p:nvSpPr>
          <p:cNvPr id="4" name="Slide Number Placeholder 3"/>
          <p:cNvSpPr>
            <a:spLocks noGrp="1"/>
          </p:cNvSpPr>
          <p:nvPr>
            <p:ph type="sldNum" sz="quarter" idx="11"/>
          </p:nvPr>
        </p:nvSpPr>
        <p:spPr/>
        <p:txBody>
          <a:bodyPr/>
          <a:lstStyle/>
          <a:p>
            <a:fld id="{30DB7900-D72E-4025-AF90-97BD6DF59E7D}" type="slidenum">
              <a:rPr lang="en-US" smtClean="0"/>
              <a:pPr/>
              <a:t>15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59582832"/>
              </p:ext>
            </p:extLst>
          </p:nvPr>
        </p:nvGraphicFramePr>
        <p:xfrm>
          <a:off x="231492" y="888258"/>
          <a:ext cx="8521882" cy="3545768"/>
        </p:xfrm>
        <a:graphic>
          <a:graphicData uri="http://schemas.openxmlformats.org/drawingml/2006/table">
            <a:tbl>
              <a:tblPr firstRow="1" bandRow="1">
                <a:tableStyleId>{5A111915-BE36-4E01-A7E5-04B1672EAD32}</a:tableStyleId>
              </a:tblPr>
              <a:tblGrid>
                <a:gridCol w="955863"/>
                <a:gridCol w="919237"/>
                <a:gridCol w="1231333"/>
                <a:gridCol w="1314430"/>
                <a:gridCol w="1301285"/>
                <a:gridCol w="1406439"/>
                <a:gridCol w="1393295"/>
              </a:tblGrid>
              <a:tr h="292462">
                <a:tc>
                  <a:txBody>
                    <a:bodyPr/>
                    <a:lstStyle/>
                    <a:p>
                      <a:pPr algn="ctr"/>
                      <a:endParaRPr lang="en-US" sz="1400" b="1"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solidFill>
                            <a:schemeClr val="tx1"/>
                          </a:solidFill>
                          <a:latin typeface="Garamond" charset="0"/>
                          <a:ea typeface="Garamond" charset="0"/>
                          <a:cs typeface="Garamond" charset="0"/>
                        </a:rPr>
                        <a:t>Tight</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sz="1400" dirty="0" smtClean="0">
                          <a:solidFill>
                            <a:schemeClr val="tx1"/>
                          </a:solidFill>
                          <a:latin typeface="Garamond" charset="0"/>
                          <a:ea typeface="Garamond" charset="0"/>
                          <a:cs typeface="Garamond" charset="0"/>
                        </a:rPr>
                        <a:t>Diverse</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sz="1400" dirty="0" smtClean="0">
                          <a:solidFill>
                            <a:schemeClr val="tx1"/>
                          </a:solidFill>
                          <a:latin typeface="Garamond" charset="0"/>
                          <a:ea typeface="Garamond" charset="0"/>
                          <a:cs typeface="Garamond" charset="0"/>
                        </a:rPr>
                        <a:t>Freebase</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sz="1400" dirty="0" smtClean="0">
                          <a:solidFill>
                            <a:schemeClr val="tx1"/>
                          </a:solidFill>
                          <a:latin typeface="Garamond" charset="0"/>
                          <a:ea typeface="Garamond" charset="0"/>
                          <a:cs typeface="Garamond" charset="0"/>
                        </a:rPr>
                        <a:t>Experts</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sz="1400" dirty="0" smtClean="0">
                          <a:solidFill>
                            <a:schemeClr val="tx1"/>
                          </a:solidFill>
                          <a:latin typeface="Garamond" charset="0"/>
                          <a:ea typeface="Garamond" charset="0"/>
                          <a:cs typeface="Garamond" charset="0"/>
                        </a:rPr>
                        <a:t>YPS09</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sz="1400" dirty="0" smtClean="0">
                          <a:solidFill>
                            <a:schemeClr val="tx1"/>
                          </a:solidFill>
                          <a:latin typeface="Garamond" charset="0"/>
                          <a:ea typeface="Garamond" charset="0"/>
                          <a:cs typeface="Garamond" charset="0"/>
                        </a:rPr>
                        <a:t>Schema Graph</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497186">
                <a:tc>
                  <a:txBody>
                    <a:bodyPr/>
                    <a:lstStyle/>
                    <a:p>
                      <a:pPr algn="ctr"/>
                      <a:r>
                        <a:rPr lang="en-US" sz="1400" b="1" dirty="0" smtClean="0">
                          <a:solidFill>
                            <a:schemeClr val="tx1"/>
                          </a:solidFill>
                          <a:latin typeface="Garamond" charset="0"/>
                          <a:ea typeface="Garamond" charset="0"/>
                          <a:cs typeface="Garamond" charset="0"/>
                        </a:rPr>
                        <a:t>Concise</a:t>
                      </a:r>
                      <a:endParaRPr lang="en-US" sz="1400" b="1"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nb-NO" sz="1400" kern="1200" dirty="0" smtClean="0">
                          <a:solidFill>
                            <a:schemeClr val="tx1"/>
                          </a:solidFill>
                          <a:latin typeface="Garamond" charset="0"/>
                          <a:ea typeface="Garamond" charset="0"/>
                          <a:cs typeface="Garamond" charset="0"/>
                        </a:rPr>
                        <a:t>z=1.59 </a:t>
                      </a:r>
                    </a:p>
                    <a:p>
                      <a:pPr algn="ctr"/>
                      <a:r>
                        <a:rPr lang="nb-NO" sz="1400" kern="1200" dirty="0" smtClean="0">
                          <a:solidFill>
                            <a:schemeClr val="tx1"/>
                          </a:solidFill>
                          <a:latin typeface="Garamond" charset="0"/>
                          <a:ea typeface="Garamond" charset="0"/>
                          <a:cs typeface="Garamond" charset="0"/>
                        </a:rPr>
                        <a:t>p=0.0559 </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hr-HR" sz="1400" kern="1200" dirty="0" smtClean="0">
                          <a:solidFill>
                            <a:schemeClr val="tx1"/>
                          </a:solidFill>
                          <a:latin typeface="Garamond" charset="0"/>
                          <a:ea typeface="Garamond" charset="0"/>
                          <a:cs typeface="Garamond" charset="0"/>
                        </a:rPr>
                        <a:t>z=−2.28 </a:t>
                      </a:r>
                      <a:br>
                        <a:rPr lang="hr-HR" sz="1400" kern="1200" dirty="0" smtClean="0">
                          <a:solidFill>
                            <a:schemeClr val="tx1"/>
                          </a:solidFill>
                          <a:latin typeface="Garamond" charset="0"/>
                          <a:ea typeface="Garamond" charset="0"/>
                          <a:cs typeface="Garamond" charset="0"/>
                        </a:rPr>
                      </a:br>
                      <a:r>
                        <a:rPr lang="hr-HR" sz="1400" kern="1200" dirty="0" smtClean="0">
                          <a:solidFill>
                            <a:schemeClr val="tx1"/>
                          </a:solidFill>
                          <a:latin typeface="Garamond" charset="0"/>
                          <a:ea typeface="Garamond" charset="0"/>
                          <a:cs typeface="Garamond" charset="0"/>
                        </a:rPr>
                        <a:t>p=0.0113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ctr" defTabSz="686047" rtl="0" eaLnBrk="1" fontAlgn="auto" latinLnBrk="0" hangingPunct="1">
                        <a:lnSpc>
                          <a:spcPct val="100000"/>
                        </a:lnSpc>
                        <a:spcBef>
                          <a:spcPts val="0"/>
                        </a:spcBef>
                        <a:spcAft>
                          <a:spcPts val="0"/>
                        </a:spcAft>
                        <a:buClrTx/>
                        <a:buSzTx/>
                        <a:buFontTx/>
                        <a:buNone/>
                        <a:tabLst/>
                        <a:defRPr/>
                      </a:pPr>
                      <a:r>
                        <a:rPr lang="cs-CZ" sz="1400" kern="1200" dirty="0" smtClean="0">
                          <a:solidFill>
                            <a:schemeClr val="tx1"/>
                          </a:solidFill>
                          <a:latin typeface="Garamond" charset="0"/>
                          <a:ea typeface="Garamond" charset="0"/>
                          <a:cs typeface="Garamond" charset="0"/>
                        </a:rPr>
                        <a:t>z=0.49 </a:t>
                      </a:r>
                      <a:br>
                        <a:rPr lang="cs-CZ" sz="1400" kern="1200" dirty="0" smtClean="0">
                          <a:solidFill>
                            <a:schemeClr val="tx1"/>
                          </a:solidFill>
                          <a:latin typeface="Garamond" charset="0"/>
                          <a:ea typeface="Garamond" charset="0"/>
                          <a:cs typeface="Garamond" charset="0"/>
                        </a:rPr>
                      </a:br>
                      <a:r>
                        <a:rPr lang="cs-CZ" sz="1400" kern="1200" dirty="0" smtClean="0">
                          <a:solidFill>
                            <a:schemeClr val="tx1"/>
                          </a:solidFill>
                          <a:latin typeface="Garamond" charset="0"/>
                          <a:ea typeface="Garamond" charset="0"/>
                          <a:cs typeface="Garamond" charset="0"/>
                        </a:rPr>
                        <a:t>p=0.3121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6047" rtl="0" eaLnBrk="1" fontAlgn="auto" latinLnBrk="0" hangingPunct="1">
                        <a:lnSpc>
                          <a:spcPct val="100000"/>
                        </a:lnSpc>
                        <a:spcBef>
                          <a:spcPts val="0"/>
                        </a:spcBef>
                        <a:spcAft>
                          <a:spcPts val="0"/>
                        </a:spcAft>
                        <a:buClrTx/>
                        <a:buSzTx/>
                        <a:buFontTx/>
                        <a:buNone/>
                        <a:tabLst/>
                        <a:defRPr/>
                      </a:pPr>
                      <a:r>
                        <a:rPr lang="nb-NO" sz="1400" kern="1200" dirty="0" smtClean="0">
                          <a:solidFill>
                            <a:schemeClr val="tx1"/>
                          </a:solidFill>
                          <a:latin typeface="Garamond" charset="0"/>
                          <a:ea typeface="Garamond" charset="0"/>
                          <a:cs typeface="Garamond" charset="0"/>
                        </a:rPr>
                        <a:t>z=−0.13 </a:t>
                      </a:r>
                      <a:br>
                        <a:rPr lang="nb-NO" sz="1400" kern="1200" dirty="0" smtClean="0">
                          <a:solidFill>
                            <a:schemeClr val="tx1"/>
                          </a:solidFill>
                          <a:latin typeface="Garamond" charset="0"/>
                          <a:ea typeface="Garamond" charset="0"/>
                          <a:cs typeface="Garamond" charset="0"/>
                        </a:rPr>
                      </a:br>
                      <a:r>
                        <a:rPr lang="nb-NO" sz="1400" kern="1200" dirty="0" smtClean="0">
                          <a:solidFill>
                            <a:schemeClr val="tx1"/>
                          </a:solidFill>
                          <a:latin typeface="Garamond" charset="0"/>
                          <a:ea typeface="Garamond" charset="0"/>
                          <a:cs typeface="Garamond" charset="0"/>
                        </a:rPr>
                        <a:t>p=0.4483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6047" rtl="0" eaLnBrk="1" fontAlgn="auto" latinLnBrk="0" hangingPunct="1">
                        <a:lnSpc>
                          <a:spcPct val="100000"/>
                        </a:lnSpc>
                        <a:spcBef>
                          <a:spcPts val="0"/>
                        </a:spcBef>
                        <a:spcAft>
                          <a:spcPts val="0"/>
                        </a:spcAft>
                        <a:buClrTx/>
                        <a:buSzTx/>
                        <a:buFontTx/>
                        <a:buNone/>
                        <a:tabLst/>
                        <a:defRPr/>
                      </a:pPr>
                      <a:r>
                        <a:rPr lang="nb-NO" sz="1400" kern="1200" dirty="0" smtClean="0">
                          <a:solidFill>
                            <a:schemeClr val="tx1"/>
                          </a:solidFill>
                          <a:latin typeface="Garamond" charset="0"/>
                          <a:ea typeface="Garamond" charset="0"/>
                          <a:cs typeface="Garamond" charset="0"/>
                        </a:rPr>
                        <a:t>z=0.36 </a:t>
                      </a:r>
                      <a:br>
                        <a:rPr lang="nb-NO" sz="1400" kern="1200" dirty="0" smtClean="0">
                          <a:solidFill>
                            <a:schemeClr val="tx1"/>
                          </a:solidFill>
                          <a:latin typeface="Garamond" charset="0"/>
                          <a:ea typeface="Garamond" charset="0"/>
                          <a:cs typeface="Garamond" charset="0"/>
                        </a:rPr>
                      </a:br>
                      <a:r>
                        <a:rPr lang="nb-NO" sz="1400" kern="1200" dirty="0" smtClean="0">
                          <a:solidFill>
                            <a:schemeClr val="tx1"/>
                          </a:solidFill>
                          <a:latin typeface="Garamond" charset="0"/>
                          <a:ea typeface="Garamond" charset="0"/>
                          <a:cs typeface="Garamond" charset="0"/>
                        </a:rPr>
                        <a:t>p=0.3594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sz="1400" kern="1200" dirty="0" smtClean="0">
                          <a:solidFill>
                            <a:schemeClr val="tx1"/>
                          </a:solidFill>
                          <a:latin typeface="Garamond" charset="0"/>
                          <a:ea typeface="Garamond" charset="0"/>
                          <a:cs typeface="Garamond" charset="0"/>
                        </a:rPr>
                        <a:t>z=−0.43 </a:t>
                      </a:r>
                      <a:br>
                        <a:rPr lang="nb-NO" sz="1400" kern="1200" dirty="0" smtClean="0">
                          <a:solidFill>
                            <a:schemeClr val="tx1"/>
                          </a:solidFill>
                          <a:latin typeface="Garamond" charset="0"/>
                          <a:ea typeface="Garamond" charset="0"/>
                          <a:cs typeface="Garamond" charset="0"/>
                        </a:rPr>
                      </a:br>
                      <a:r>
                        <a:rPr lang="nb-NO" sz="1400" kern="1200" dirty="0" smtClean="0">
                          <a:solidFill>
                            <a:schemeClr val="tx1"/>
                          </a:solidFill>
                          <a:latin typeface="Garamond" charset="0"/>
                          <a:ea typeface="Garamond" charset="0"/>
                          <a:cs typeface="Garamond" charset="0"/>
                        </a:rPr>
                        <a:t>p=0.3336 </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7186">
                <a:tc>
                  <a:txBody>
                    <a:bodyPr/>
                    <a:lstStyle/>
                    <a:p>
                      <a:pPr algn="ctr"/>
                      <a:r>
                        <a:rPr lang="en-US" sz="1400" b="1" dirty="0" smtClean="0">
                          <a:solidFill>
                            <a:schemeClr val="tx1"/>
                          </a:solidFill>
                          <a:latin typeface="Garamond" charset="0"/>
                          <a:ea typeface="Garamond" charset="0"/>
                          <a:cs typeface="Garamond" charset="0"/>
                        </a:rPr>
                        <a:t>Tight</a:t>
                      </a:r>
                      <a:endParaRPr lang="en-US" sz="1400" b="1"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40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r-HR" sz="1400" kern="1200" dirty="0" smtClean="0">
                          <a:solidFill>
                            <a:schemeClr val="tx1"/>
                          </a:solidFill>
                          <a:latin typeface="Garamond" charset="0"/>
                          <a:ea typeface="Garamond" charset="0"/>
                          <a:cs typeface="Garamond" charset="0"/>
                        </a:rPr>
                        <a:t>z=−3.48 </a:t>
                      </a:r>
                      <a:br>
                        <a:rPr lang="hr-HR" sz="1400" kern="1200" dirty="0" smtClean="0">
                          <a:solidFill>
                            <a:schemeClr val="tx1"/>
                          </a:solidFill>
                          <a:latin typeface="Garamond" charset="0"/>
                          <a:ea typeface="Garamond" charset="0"/>
                          <a:cs typeface="Garamond" charset="0"/>
                        </a:rPr>
                      </a:br>
                      <a:r>
                        <a:rPr lang="hr-HR" sz="1400" kern="1200" dirty="0" smtClean="0">
                          <a:solidFill>
                            <a:schemeClr val="tx1"/>
                          </a:solidFill>
                          <a:latin typeface="Garamond" charset="0"/>
                          <a:ea typeface="Garamond" charset="0"/>
                          <a:cs typeface="Garamond" charset="0"/>
                        </a:rPr>
                        <a:t>p=0.0003</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sk-SK" sz="1400" kern="1200" dirty="0" smtClean="0">
                          <a:solidFill>
                            <a:schemeClr val="tx1"/>
                          </a:solidFill>
                          <a:latin typeface="Garamond" charset="0"/>
                          <a:ea typeface="Garamond" charset="0"/>
                          <a:cs typeface="Garamond" charset="0"/>
                        </a:rPr>
                        <a:t>z=−1.12</a:t>
                      </a:r>
                      <a:r>
                        <a:rPr lang="sk-SK" sz="1400" kern="1200" baseline="0" dirty="0" smtClean="0">
                          <a:solidFill>
                            <a:schemeClr val="tx1"/>
                          </a:solidFill>
                          <a:latin typeface="Garamond" charset="0"/>
                          <a:ea typeface="Garamond" charset="0"/>
                          <a:cs typeface="Garamond" charset="0"/>
                        </a:rPr>
                        <a:t> </a:t>
                      </a:r>
                      <a:br>
                        <a:rPr lang="sk-SK" sz="1400" kern="1200" baseline="0" dirty="0" smtClean="0">
                          <a:solidFill>
                            <a:schemeClr val="tx1"/>
                          </a:solidFill>
                          <a:latin typeface="Garamond" charset="0"/>
                          <a:ea typeface="Garamond" charset="0"/>
                          <a:cs typeface="Garamond" charset="0"/>
                        </a:rPr>
                      </a:br>
                      <a:r>
                        <a:rPr lang="sk-SK" sz="1400" kern="1200" dirty="0" smtClean="0">
                          <a:solidFill>
                            <a:schemeClr val="tx1"/>
                          </a:solidFill>
                          <a:latin typeface="Garamond" charset="0"/>
                          <a:ea typeface="Garamond" charset="0"/>
                          <a:cs typeface="Garamond" charset="0"/>
                        </a:rPr>
                        <a:t>p=0.1314 </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sz="1400" kern="1200" dirty="0" smtClean="0">
                          <a:solidFill>
                            <a:schemeClr val="tx1"/>
                          </a:solidFill>
                          <a:latin typeface="Garamond" charset="0"/>
                          <a:ea typeface="Garamond" charset="0"/>
                          <a:cs typeface="Garamond" charset="0"/>
                        </a:rPr>
                        <a:t>z=−1.69 </a:t>
                      </a:r>
                      <a:br>
                        <a:rPr lang="nb-NO" sz="1400" kern="1200" dirty="0" smtClean="0">
                          <a:solidFill>
                            <a:schemeClr val="tx1"/>
                          </a:solidFill>
                          <a:latin typeface="Garamond" charset="0"/>
                          <a:ea typeface="Garamond" charset="0"/>
                          <a:cs typeface="Garamond" charset="0"/>
                        </a:rPr>
                      </a:br>
                      <a:r>
                        <a:rPr lang="nb-NO" sz="1400" kern="1200" dirty="0" smtClean="0">
                          <a:solidFill>
                            <a:schemeClr val="tx1"/>
                          </a:solidFill>
                          <a:latin typeface="Garamond" charset="0"/>
                          <a:ea typeface="Garamond" charset="0"/>
                          <a:cs typeface="Garamond" charset="0"/>
                        </a:rPr>
                        <a:t>p=0.0455</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is-IS" sz="1400" kern="1200" dirty="0" smtClean="0">
                          <a:solidFill>
                            <a:schemeClr val="tx1"/>
                          </a:solidFill>
                          <a:latin typeface="Garamond" charset="0"/>
                          <a:ea typeface="Garamond" charset="0"/>
                          <a:cs typeface="Garamond" charset="0"/>
                        </a:rPr>
                        <a:t>z=−1.282 </a:t>
                      </a:r>
                    </a:p>
                    <a:p>
                      <a:pPr algn="ctr"/>
                      <a:r>
                        <a:rPr lang="is-IS" sz="1400" kern="1200" dirty="0" smtClean="0">
                          <a:solidFill>
                            <a:schemeClr val="tx1"/>
                          </a:solidFill>
                          <a:latin typeface="Garamond" charset="0"/>
                          <a:ea typeface="Garamond" charset="0"/>
                          <a:cs typeface="Garamond" charset="0"/>
                        </a:rPr>
                        <a:t>p=0.0999</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is-IS" sz="1400" kern="1200" dirty="0" smtClean="0">
                          <a:solidFill>
                            <a:schemeClr val="tx1"/>
                          </a:solidFill>
                          <a:latin typeface="Garamond" charset="0"/>
                          <a:ea typeface="Garamond" charset="0"/>
                          <a:cs typeface="Garamond" charset="0"/>
                        </a:rPr>
                        <a:t>z=−1.93 </a:t>
                      </a:r>
                      <a:br>
                        <a:rPr lang="is-IS" sz="1400" kern="1200" dirty="0" smtClean="0">
                          <a:solidFill>
                            <a:schemeClr val="tx1"/>
                          </a:solidFill>
                          <a:latin typeface="Garamond" charset="0"/>
                          <a:ea typeface="Garamond" charset="0"/>
                          <a:cs typeface="Garamond" charset="0"/>
                        </a:rPr>
                      </a:br>
                      <a:r>
                        <a:rPr lang="is-IS" sz="1400" kern="1200" dirty="0" smtClean="0">
                          <a:solidFill>
                            <a:schemeClr val="tx1"/>
                          </a:solidFill>
                          <a:latin typeface="Garamond" charset="0"/>
                          <a:ea typeface="Garamond" charset="0"/>
                          <a:cs typeface="Garamond" charset="0"/>
                        </a:rPr>
                        <a:t>p=0.0268 </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497186">
                <a:tc>
                  <a:txBody>
                    <a:bodyPr/>
                    <a:lstStyle/>
                    <a:p>
                      <a:pPr algn="ctr"/>
                      <a:r>
                        <a:rPr lang="en-US" sz="1400" b="1" dirty="0" smtClean="0">
                          <a:solidFill>
                            <a:schemeClr val="tx1"/>
                          </a:solidFill>
                          <a:latin typeface="Garamond" charset="0"/>
                          <a:ea typeface="Garamond" charset="0"/>
                          <a:cs typeface="Garamond" charset="0"/>
                        </a:rPr>
                        <a:t>Diverse</a:t>
                      </a:r>
                      <a:endParaRPr lang="en-US" sz="1400" b="1"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40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s-IS" sz="1400" kern="1200" dirty="0" smtClean="0">
                          <a:solidFill>
                            <a:schemeClr val="tx1"/>
                          </a:solidFill>
                          <a:latin typeface="Garamond" charset="0"/>
                          <a:ea typeface="Garamond" charset="0"/>
                          <a:cs typeface="Garamond" charset="0"/>
                        </a:rPr>
                        <a:t>z=2.57 </a:t>
                      </a:r>
                      <a:br>
                        <a:rPr lang="is-IS" sz="1400" kern="1200" dirty="0" smtClean="0">
                          <a:solidFill>
                            <a:schemeClr val="tx1"/>
                          </a:solidFill>
                          <a:latin typeface="Garamond" charset="0"/>
                          <a:ea typeface="Garamond" charset="0"/>
                          <a:cs typeface="Garamond" charset="0"/>
                        </a:rPr>
                      </a:br>
                      <a:r>
                        <a:rPr lang="is-IS" sz="1400" kern="1200" dirty="0" smtClean="0">
                          <a:solidFill>
                            <a:schemeClr val="tx1"/>
                          </a:solidFill>
                          <a:latin typeface="Garamond" charset="0"/>
                          <a:ea typeface="Garamond" charset="0"/>
                          <a:cs typeface="Garamond" charset="0"/>
                        </a:rPr>
                        <a:t>p=0.0051</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hr-HR" sz="1400" kern="1200" dirty="0" smtClean="0">
                          <a:solidFill>
                            <a:schemeClr val="tx1"/>
                          </a:solidFill>
                          <a:latin typeface="Garamond" charset="0"/>
                          <a:ea typeface="Garamond" charset="0"/>
                          <a:cs typeface="Garamond" charset="0"/>
                        </a:rPr>
                        <a:t>z=2.10 </a:t>
                      </a:r>
                      <a:br>
                        <a:rPr lang="hr-HR" sz="1400" kern="1200" dirty="0" smtClean="0">
                          <a:solidFill>
                            <a:schemeClr val="tx1"/>
                          </a:solidFill>
                          <a:latin typeface="Garamond" charset="0"/>
                          <a:ea typeface="Garamond" charset="0"/>
                          <a:cs typeface="Garamond" charset="0"/>
                        </a:rPr>
                      </a:br>
                      <a:r>
                        <a:rPr lang="hr-HR" sz="1400" kern="1200" dirty="0" smtClean="0">
                          <a:solidFill>
                            <a:schemeClr val="tx1"/>
                          </a:solidFill>
                          <a:latin typeface="Garamond" charset="0"/>
                          <a:ea typeface="Garamond" charset="0"/>
                          <a:cs typeface="Garamond" charset="0"/>
                        </a:rPr>
                        <a:t>p=0.0179</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is-IS" sz="1400" kern="1200" dirty="0" smtClean="0">
                          <a:solidFill>
                            <a:schemeClr val="tx1"/>
                          </a:solidFill>
                          <a:latin typeface="Garamond" charset="0"/>
                          <a:ea typeface="Garamond" charset="0"/>
                          <a:cs typeface="Garamond" charset="0"/>
                        </a:rPr>
                        <a:t>z=2.60 </a:t>
                      </a:r>
                      <a:br>
                        <a:rPr lang="is-IS" sz="1400" kern="1200" dirty="0" smtClean="0">
                          <a:solidFill>
                            <a:schemeClr val="tx1"/>
                          </a:solidFill>
                          <a:latin typeface="Garamond" charset="0"/>
                          <a:ea typeface="Garamond" charset="0"/>
                          <a:cs typeface="Garamond" charset="0"/>
                        </a:rPr>
                      </a:br>
                      <a:r>
                        <a:rPr lang="is-IS" sz="1400" kern="1200" dirty="0" smtClean="0">
                          <a:solidFill>
                            <a:schemeClr val="tx1"/>
                          </a:solidFill>
                          <a:latin typeface="Garamond" charset="0"/>
                          <a:ea typeface="Garamond" charset="0"/>
                          <a:cs typeface="Garamond" charset="0"/>
                        </a:rPr>
                        <a:t>p=0.0047 </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nb-NO" sz="1400" kern="1200" dirty="0" smtClean="0">
                          <a:solidFill>
                            <a:schemeClr val="tx1"/>
                          </a:solidFill>
                          <a:latin typeface="Garamond" charset="0"/>
                          <a:ea typeface="Garamond" charset="0"/>
                          <a:cs typeface="Garamond" charset="0"/>
                        </a:rPr>
                        <a:t>z=1.70 </a:t>
                      </a:r>
                      <a:br>
                        <a:rPr lang="nb-NO" sz="1400" kern="1200" dirty="0" smtClean="0">
                          <a:solidFill>
                            <a:schemeClr val="tx1"/>
                          </a:solidFill>
                          <a:latin typeface="Garamond" charset="0"/>
                          <a:ea typeface="Garamond" charset="0"/>
                          <a:cs typeface="Garamond" charset="0"/>
                        </a:rPr>
                      </a:br>
                      <a:r>
                        <a:rPr lang="nb-NO" sz="1400" kern="1200" dirty="0" smtClean="0">
                          <a:solidFill>
                            <a:schemeClr val="tx1"/>
                          </a:solidFill>
                          <a:latin typeface="Garamond" charset="0"/>
                          <a:ea typeface="Garamond" charset="0"/>
                          <a:cs typeface="Garamond" charset="0"/>
                        </a:rPr>
                        <a:t>p=0.0446 </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497186">
                <a:tc>
                  <a:txBody>
                    <a:bodyPr/>
                    <a:lstStyle/>
                    <a:p>
                      <a:pPr algn="ctr"/>
                      <a:r>
                        <a:rPr lang="en-US" sz="1400" b="1" dirty="0" smtClean="0">
                          <a:solidFill>
                            <a:schemeClr val="tx1"/>
                          </a:solidFill>
                          <a:latin typeface="Garamond" charset="0"/>
                          <a:ea typeface="Garamond" charset="0"/>
                          <a:cs typeface="Garamond" charset="0"/>
                        </a:rPr>
                        <a:t>Freebase</a:t>
                      </a:r>
                      <a:endParaRPr lang="en-US" sz="1400" b="1"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6047" rtl="0" eaLnBrk="1" fontAlgn="auto" latinLnBrk="0" hangingPunct="1">
                        <a:lnSpc>
                          <a:spcPct val="100000"/>
                        </a:lnSpc>
                        <a:spcBef>
                          <a:spcPts val="0"/>
                        </a:spcBef>
                        <a:spcAft>
                          <a:spcPts val="0"/>
                        </a:spcAft>
                        <a:buClrTx/>
                        <a:buSzTx/>
                        <a:buFontTx/>
                        <a:buNone/>
                        <a:tabLst/>
                        <a:defRPr/>
                      </a:pPr>
                      <a:r>
                        <a:rPr lang="is-IS" sz="1400" kern="1200" dirty="0" smtClean="0">
                          <a:solidFill>
                            <a:schemeClr val="tx1"/>
                          </a:solidFill>
                          <a:latin typeface="Garamond" charset="0"/>
                          <a:ea typeface="Garamond" charset="0"/>
                          <a:cs typeface="Garamond" charset="0"/>
                        </a:rPr>
                        <a:t>z=−0.61 </a:t>
                      </a:r>
                      <a:br>
                        <a:rPr lang="is-IS" sz="1400" kern="1200" dirty="0" smtClean="0">
                          <a:solidFill>
                            <a:schemeClr val="tx1"/>
                          </a:solidFill>
                          <a:latin typeface="Garamond" charset="0"/>
                          <a:ea typeface="Garamond" charset="0"/>
                          <a:cs typeface="Garamond" charset="0"/>
                        </a:rPr>
                      </a:br>
                      <a:r>
                        <a:rPr lang="is-IS" sz="1400" kern="1200" dirty="0" smtClean="0">
                          <a:solidFill>
                            <a:schemeClr val="tx1"/>
                          </a:solidFill>
                          <a:latin typeface="Garamond" charset="0"/>
                          <a:ea typeface="Garamond" charset="0"/>
                          <a:cs typeface="Garamond" charset="0"/>
                        </a:rPr>
                        <a:t>p=0.2709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sz="1400" kern="1200" dirty="0" smtClean="0">
                          <a:solidFill>
                            <a:schemeClr val="tx1"/>
                          </a:solidFill>
                          <a:latin typeface="Garamond" charset="0"/>
                          <a:ea typeface="Garamond" charset="0"/>
                          <a:cs typeface="Garamond" charset="0"/>
                        </a:rPr>
                        <a:t>z=−0.15 </a:t>
                      </a:r>
                      <a:br>
                        <a:rPr lang="nb-NO" sz="1400" kern="1200" dirty="0" smtClean="0">
                          <a:solidFill>
                            <a:schemeClr val="tx1"/>
                          </a:solidFill>
                          <a:latin typeface="Garamond" charset="0"/>
                          <a:ea typeface="Garamond" charset="0"/>
                          <a:cs typeface="Garamond" charset="0"/>
                        </a:rPr>
                      </a:br>
                      <a:r>
                        <a:rPr lang="nb-NO" sz="1400" kern="1200" dirty="0" smtClean="0">
                          <a:solidFill>
                            <a:schemeClr val="tx1"/>
                          </a:solidFill>
                          <a:latin typeface="Garamond" charset="0"/>
                          <a:ea typeface="Garamond" charset="0"/>
                          <a:cs typeface="Garamond" charset="0"/>
                        </a:rPr>
                        <a:t>p=0.4404</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sz="1400" kern="1200" dirty="0" smtClean="0">
                          <a:solidFill>
                            <a:schemeClr val="tx1"/>
                          </a:solidFill>
                          <a:latin typeface="Garamond" charset="0"/>
                          <a:ea typeface="Garamond" charset="0"/>
                          <a:cs typeface="Garamond" charset="0"/>
                        </a:rPr>
                        <a:t>z=−0.87 </a:t>
                      </a:r>
                      <a:br>
                        <a:rPr lang="nb-NO" sz="1400" kern="1200" dirty="0" smtClean="0">
                          <a:solidFill>
                            <a:schemeClr val="tx1"/>
                          </a:solidFill>
                          <a:latin typeface="Garamond" charset="0"/>
                          <a:ea typeface="Garamond" charset="0"/>
                          <a:cs typeface="Garamond" charset="0"/>
                        </a:rPr>
                      </a:br>
                      <a:r>
                        <a:rPr lang="nb-NO" sz="1400" kern="1200" dirty="0" smtClean="0">
                          <a:solidFill>
                            <a:schemeClr val="tx1"/>
                          </a:solidFill>
                          <a:latin typeface="Garamond" charset="0"/>
                          <a:ea typeface="Garamond" charset="0"/>
                          <a:cs typeface="Garamond" charset="0"/>
                        </a:rPr>
                        <a:t>p=0.1922</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7186">
                <a:tc>
                  <a:txBody>
                    <a:bodyPr/>
                    <a:lstStyle/>
                    <a:p>
                      <a:pPr algn="ctr"/>
                      <a:r>
                        <a:rPr lang="en-US" sz="1400" b="1" dirty="0" smtClean="0">
                          <a:solidFill>
                            <a:schemeClr val="tx1"/>
                          </a:solidFill>
                          <a:latin typeface="Garamond" charset="0"/>
                          <a:ea typeface="Garamond" charset="0"/>
                          <a:cs typeface="Garamond" charset="0"/>
                        </a:rPr>
                        <a:t>Experts</a:t>
                      </a:r>
                      <a:endParaRPr lang="en-US" sz="1400" b="1"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cs-CZ" sz="1400" kern="1200" dirty="0" smtClean="0">
                          <a:solidFill>
                            <a:schemeClr val="tx1"/>
                          </a:solidFill>
                          <a:latin typeface="Garamond" charset="0"/>
                          <a:ea typeface="Garamond" charset="0"/>
                          <a:cs typeface="Garamond" charset="0"/>
                        </a:rPr>
                        <a:t>z=0.49 </a:t>
                      </a:r>
                      <a:br>
                        <a:rPr lang="cs-CZ" sz="1400" kern="1200" dirty="0" smtClean="0">
                          <a:solidFill>
                            <a:schemeClr val="tx1"/>
                          </a:solidFill>
                          <a:latin typeface="Garamond" charset="0"/>
                          <a:ea typeface="Garamond" charset="0"/>
                          <a:cs typeface="Garamond" charset="0"/>
                        </a:rPr>
                      </a:br>
                      <a:r>
                        <a:rPr lang="cs-CZ" sz="1400" kern="1200" dirty="0" smtClean="0">
                          <a:solidFill>
                            <a:schemeClr val="tx1"/>
                          </a:solidFill>
                          <a:latin typeface="Garamond" charset="0"/>
                          <a:ea typeface="Garamond" charset="0"/>
                          <a:cs typeface="Garamond" charset="0"/>
                        </a:rPr>
                        <a:t>p=0.3121</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6047" rtl="0" eaLnBrk="1" fontAlgn="auto" latinLnBrk="0" hangingPunct="1">
                        <a:lnSpc>
                          <a:spcPct val="100000"/>
                        </a:lnSpc>
                        <a:spcBef>
                          <a:spcPts val="0"/>
                        </a:spcBef>
                        <a:spcAft>
                          <a:spcPts val="0"/>
                        </a:spcAft>
                        <a:buClrTx/>
                        <a:buSzTx/>
                        <a:buFontTx/>
                        <a:buNone/>
                        <a:tabLst/>
                        <a:defRPr/>
                      </a:pPr>
                      <a:r>
                        <a:rPr lang="nb-NO" sz="1400" kern="1200" dirty="0" smtClean="0">
                          <a:solidFill>
                            <a:schemeClr val="tx1"/>
                          </a:solidFill>
                          <a:latin typeface="Garamond" charset="0"/>
                          <a:ea typeface="Garamond" charset="0"/>
                          <a:cs typeface="Garamond" charset="0"/>
                        </a:rPr>
                        <a:t>z=−0.29 </a:t>
                      </a:r>
                      <a:br>
                        <a:rPr lang="nb-NO" sz="1400" kern="1200" dirty="0" smtClean="0">
                          <a:solidFill>
                            <a:schemeClr val="tx1"/>
                          </a:solidFill>
                          <a:latin typeface="Garamond" charset="0"/>
                          <a:ea typeface="Garamond" charset="0"/>
                          <a:cs typeface="Garamond" charset="0"/>
                        </a:rPr>
                      </a:br>
                      <a:r>
                        <a:rPr lang="nb-NO" sz="1400" kern="1200" dirty="0" smtClean="0">
                          <a:solidFill>
                            <a:schemeClr val="tx1"/>
                          </a:solidFill>
                          <a:latin typeface="Garamond" charset="0"/>
                          <a:ea typeface="Garamond" charset="0"/>
                          <a:cs typeface="Garamond" charset="0"/>
                        </a:rPr>
                        <a:t>p=0.3859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0168">
                <a:tc>
                  <a:txBody>
                    <a:bodyPr/>
                    <a:lstStyle/>
                    <a:p>
                      <a:pPr marL="0" marR="0" indent="0" algn="ctr" defTabSz="686047"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latin typeface="Garamond" charset="0"/>
                          <a:ea typeface="Garamond" charset="0"/>
                          <a:cs typeface="Garamond" charset="0"/>
                        </a:rPr>
                        <a:t>YPS09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s-IS" sz="1400" kern="1200" dirty="0" smtClean="0">
                          <a:solidFill>
                            <a:schemeClr val="tx1"/>
                          </a:solidFill>
                          <a:latin typeface="Garamond" charset="0"/>
                          <a:ea typeface="Garamond" charset="0"/>
                          <a:cs typeface="Garamond" charset="0"/>
                        </a:rPr>
                        <a:t>z=−0.77 </a:t>
                      </a:r>
                      <a:br>
                        <a:rPr lang="is-IS" sz="1400" kern="1200" dirty="0" smtClean="0">
                          <a:solidFill>
                            <a:schemeClr val="tx1"/>
                          </a:solidFill>
                          <a:latin typeface="Garamond" charset="0"/>
                          <a:ea typeface="Garamond" charset="0"/>
                          <a:cs typeface="Garamond" charset="0"/>
                        </a:rPr>
                      </a:br>
                      <a:r>
                        <a:rPr lang="is-IS" sz="1400" kern="1200" dirty="0" smtClean="0">
                          <a:solidFill>
                            <a:schemeClr val="tx1"/>
                          </a:solidFill>
                          <a:latin typeface="Garamond" charset="0"/>
                          <a:ea typeface="Garamond" charset="0"/>
                          <a:cs typeface="Garamond" charset="0"/>
                        </a:rPr>
                        <a:t>p=0.2206 </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Rectangle 6"/>
          <p:cNvSpPr/>
          <p:nvPr/>
        </p:nvSpPr>
        <p:spPr>
          <a:xfrm>
            <a:off x="1148315" y="4544516"/>
            <a:ext cx="6983376" cy="646331"/>
          </a:xfrm>
          <a:prstGeom prst="rect">
            <a:avLst/>
          </a:prstGeom>
        </p:spPr>
        <p:txBody>
          <a:bodyPr wrap="square">
            <a:spAutoFit/>
          </a:bodyPr>
          <a:lstStyle/>
          <a:p>
            <a:r>
              <a:rPr lang="en-US" sz="1800" b="1" dirty="0">
                <a:latin typeface="Garamond" charset="0"/>
                <a:ea typeface="Garamond" charset="0"/>
                <a:cs typeface="Garamond" charset="0"/>
              </a:rPr>
              <a:t>Pairwise comparisons of </a:t>
            </a:r>
            <a:r>
              <a:rPr lang="en-US" sz="1800" b="1" dirty="0" smtClean="0">
                <a:latin typeface="Garamond" charset="0"/>
                <a:ea typeface="Garamond" charset="0"/>
                <a:cs typeface="Garamond" charset="0"/>
              </a:rPr>
              <a:t>conversion </a:t>
            </a:r>
            <a:r>
              <a:rPr lang="en-US" sz="1800" b="1" dirty="0">
                <a:latin typeface="Garamond" charset="0"/>
                <a:ea typeface="Garamond" charset="0"/>
                <a:cs typeface="Garamond" charset="0"/>
              </a:rPr>
              <a:t>rates, domain=“music</a:t>
            </a:r>
            <a:r>
              <a:rPr lang="en-US" sz="1800" b="1" dirty="0" smtClean="0">
                <a:latin typeface="Garamond" charset="0"/>
                <a:ea typeface="Garamond" charset="0"/>
                <a:cs typeface="Garamond" charset="0"/>
              </a:rPr>
              <a:t>”,</a:t>
            </a:r>
            <a:r>
              <a:rPr lang="el-GR" sz="1800" dirty="0"/>
              <a:t> α=0.1 </a:t>
            </a:r>
          </a:p>
          <a:p>
            <a:r>
              <a:rPr lang="en-US" sz="1800" b="1" dirty="0" smtClean="0">
                <a:latin typeface="Garamond" charset="0"/>
                <a:ea typeface="Garamond" charset="0"/>
                <a:cs typeface="Garamond" charset="0"/>
              </a:rPr>
              <a:t> </a:t>
            </a:r>
            <a:endParaRPr lang="en-US" sz="1800" b="1" dirty="0">
              <a:latin typeface="Garamond" charset="0"/>
              <a:ea typeface="Garamond" charset="0"/>
              <a:cs typeface="Garamond" charset="0"/>
            </a:endParaRPr>
          </a:p>
        </p:txBody>
      </p:sp>
    </p:spTree>
    <p:extLst>
      <p:ext uri="{BB962C8B-B14F-4D97-AF65-F5344CB8AC3E}">
        <p14:creationId xmlns:p14="http://schemas.microsoft.com/office/powerpoint/2010/main" val="1809312415"/>
      </p:ext>
    </p:extLst>
  </p:cSld>
  <p:clrMapOvr>
    <a:masterClrMapping/>
  </p:clrMapOvr>
  <mc:AlternateContent xmlns:mc="http://schemas.openxmlformats.org/markup-compatibility/2006" xmlns:p14="http://schemas.microsoft.com/office/powerpoint/2010/main">
    <mc:Choice Requires="p14">
      <p:transition p14:dur="10" advTm="35956"/>
    </mc:Choice>
    <mc:Fallback xmlns="">
      <p:transition advTm="35956"/>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53998"/>
          </a:xfrm>
        </p:spPr>
        <p:txBody>
          <a:bodyPr/>
          <a:lstStyle/>
          <a:p>
            <a:r>
              <a:rPr lang="en-US" sz="4000" dirty="0"/>
              <a:t>User Study: Existence Test Questions</a:t>
            </a:r>
          </a:p>
        </p:txBody>
      </p:sp>
      <p:sp>
        <p:nvSpPr>
          <p:cNvPr id="4" name="Slide Number Placeholder 3"/>
          <p:cNvSpPr>
            <a:spLocks noGrp="1"/>
          </p:cNvSpPr>
          <p:nvPr>
            <p:ph type="sldNum" sz="quarter" idx="11"/>
          </p:nvPr>
        </p:nvSpPr>
        <p:spPr/>
        <p:txBody>
          <a:bodyPr/>
          <a:lstStyle/>
          <a:p>
            <a:fld id="{30DB7900-D72E-4025-AF90-97BD6DF59E7D}" type="slidenum">
              <a:rPr lang="en-US" smtClean="0"/>
              <a:pPr/>
              <a:t>16</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304" y="845784"/>
            <a:ext cx="4430748" cy="3729839"/>
          </a:xfrm>
          <a:prstGeom prst="rect">
            <a:avLst/>
          </a:prstGeom>
        </p:spPr>
      </p:pic>
      <p:sp>
        <p:nvSpPr>
          <p:cNvPr id="6" name="Rectangle 5"/>
          <p:cNvSpPr/>
          <p:nvPr/>
        </p:nvSpPr>
        <p:spPr>
          <a:xfrm>
            <a:off x="2133600" y="4534654"/>
            <a:ext cx="4991366" cy="369332"/>
          </a:xfrm>
          <a:prstGeom prst="rect">
            <a:avLst/>
          </a:prstGeom>
        </p:spPr>
        <p:txBody>
          <a:bodyPr wrap="none">
            <a:spAutoFit/>
          </a:bodyPr>
          <a:lstStyle/>
          <a:p>
            <a:r>
              <a:rPr lang="en-US" sz="1800" b="1" dirty="0">
                <a:latin typeface="Garamond" charset="0"/>
                <a:ea typeface="Garamond" charset="0"/>
                <a:cs typeface="Garamond" charset="0"/>
              </a:rPr>
              <a:t>Time taken on existence tests, domain=“music” </a:t>
            </a:r>
          </a:p>
        </p:txBody>
      </p:sp>
    </p:spTree>
    <p:extLst>
      <p:ext uri="{BB962C8B-B14F-4D97-AF65-F5344CB8AC3E}">
        <p14:creationId xmlns:p14="http://schemas.microsoft.com/office/powerpoint/2010/main" val="233228380"/>
      </p:ext>
    </p:extLst>
  </p:cSld>
  <p:clrMapOvr>
    <a:masterClrMapping/>
  </p:clrMapOvr>
  <mc:AlternateContent xmlns:mc="http://schemas.openxmlformats.org/markup-compatibility/2006" xmlns:p14="http://schemas.microsoft.com/office/powerpoint/2010/main">
    <mc:Choice Requires="p14">
      <p:transition p14:dur="10" advTm="25134"/>
    </mc:Choice>
    <mc:Fallback xmlns="">
      <p:transition advTm="25134"/>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53998"/>
          </a:xfrm>
        </p:spPr>
        <p:txBody>
          <a:bodyPr/>
          <a:lstStyle/>
          <a:p>
            <a:r>
              <a:rPr lang="en-US" sz="4000" dirty="0" smtClean="0"/>
              <a:t>User Study: User </a:t>
            </a:r>
            <a:r>
              <a:rPr lang="en-US" sz="4000" dirty="0"/>
              <a:t>Experience Questions</a:t>
            </a:r>
          </a:p>
        </p:txBody>
      </p:sp>
      <p:sp>
        <p:nvSpPr>
          <p:cNvPr id="4" name="Slide Number Placeholder 3"/>
          <p:cNvSpPr>
            <a:spLocks noGrp="1"/>
          </p:cNvSpPr>
          <p:nvPr>
            <p:ph type="sldNum" sz="quarter" idx="11"/>
          </p:nvPr>
        </p:nvSpPr>
        <p:spPr/>
        <p:txBody>
          <a:bodyPr/>
          <a:lstStyle/>
          <a:p>
            <a:fld id="{30DB7900-D72E-4025-AF90-97BD6DF59E7D}" type="slidenum">
              <a:rPr lang="en-US" smtClean="0"/>
              <a:pPr/>
              <a:t>17</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993362060"/>
              </p:ext>
            </p:extLst>
          </p:nvPr>
        </p:nvGraphicFramePr>
        <p:xfrm>
          <a:off x="281650" y="836246"/>
          <a:ext cx="8643985" cy="3651404"/>
        </p:xfrm>
        <a:graphic>
          <a:graphicData uri="http://schemas.openxmlformats.org/drawingml/2006/table">
            <a:tbl>
              <a:tblPr firstRow="1" bandRow="1">
                <a:tableStyleId>{5A111915-BE36-4E01-A7E5-04B1672EAD32}</a:tableStyleId>
              </a:tblPr>
              <a:tblGrid>
                <a:gridCol w="2690150"/>
                <a:gridCol w="914400"/>
                <a:gridCol w="822960"/>
                <a:gridCol w="831831"/>
                <a:gridCol w="736979"/>
                <a:gridCol w="982639"/>
                <a:gridCol w="866019"/>
                <a:gridCol w="799007"/>
              </a:tblGrid>
              <a:tr h="456714">
                <a:tc>
                  <a:txBody>
                    <a:bodyPr/>
                    <a:lstStyle/>
                    <a:p>
                      <a:pPr algn="ctr"/>
                      <a:r>
                        <a:rPr lang="en-US" sz="2400" b="1" dirty="0" smtClean="0">
                          <a:solidFill>
                            <a:schemeClr val="accent5"/>
                          </a:solidFill>
                          <a:latin typeface="Garamond" charset="0"/>
                          <a:ea typeface="Garamond" charset="0"/>
                          <a:cs typeface="Garamond" charset="0"/>
                        </a:rPr>
                        <a:t>Questions</a:t>
                      </a:r>
                      <a:endParaRPr lang="en-US" sz="2400" b="1" dirty="0">
                        <a:solidFill>
                          <a:schemeClr val="accent5"/>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alpha val="71000"/>
                      </a:schemeClr>
                    </a:solidFill>
                  </a:tcPr>
                </a:tc>
                <a:tc gridSpan="7">
                  <a:txBody>
                    <a:bodyPr/>
                    <a:lstStyle/>
                    <a:p>
                      <a:pPr algn="ctr"/>
                      <a:endParaRPr lang="en-US" sz="2000" dirty="0" smtClean="0">
                        <a:solidFill>
                          <a:schemeClr val="accent5">
                            <a:lumMod val="75000"/>
                          </a:schemeClr>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alpha val="71000"/>
                      </a:schemeClr>
                    </a:solidFill>
                  </a:tcPr>
                </a:tc>
                <a:tc hMerge="1">
                  <a:txBody>
                    <a:bodyPr/>
                    <a:lstStyle/>
                    <a:p>
                      <a:endParaRPr lang="en-US" sz="1100" dirty="0" smtClean="0">
                        <a:solidFill>
                          <a:schemeClr val="tx1"/>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US" sz="1100" dirty="0" smtClean="0">
                        <a:solidFill>
                          <a:schemeClr val="tx1"/>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US" sz="1100" dirty="0" smtClean="0">
                        <a:solidFill>
                          <a:schemeClr val="tx1"/>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US" sz="1100" dirty="0" smtClean="0">
                        <a:solidFill>
                          <a:schemeClr val="tx1"/>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US" sz="1100" dirty="0" smtClean="0">
                        <a:solidFill>
                          <a:schemeClr val="tx1"/>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US" sz="1100" dirty="0">
                        <a:solidFill>
                          <a:schemeClr val="tx1"/>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604581">
                <a:tc>
                  <a:txBody>
                    <a:bodyPr/>
                    <a:lstStyle/>
                    <a:p>
                      <a:pPr algn="l"/>
                      <a:r>
                        <a:rPr lang="en-US" sz="1800" kern="1200" dirty="0" smtClean="0">
                          <a:solidFill>
                            <a:schemeClr val="tx1"/>
                          </a:solidFill>
                          <a:effectLst/>
                          <a:latin typeface="Garamond" charset="0"/>
                          <a:ea typeface="Garamond" charset="0"/>
                          <a:cs typeface="Garamond" charset="0"/>
                        </a:rPr>
                        <a:t>How easy was it to read the schema summary? </a:t>
                      </a:r>
                      <a:endParaRPr lang="en-US" sz="18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alpha val="71000"/>
                      </a:schemeClr>
                    </a:solidFill>
                  </a:tcPr>
                </a:tc>
                <a:tc>
                  <a:txBody>
                    <a:bodyPr/>
                    <a:lstStyle/>
                    <a:p>
                      <a:pPr algn="ctr"/>
                      <a:r>
                        <a:rPr lang="en-US" sz="1400" kern="1200" dirty="0" smtClean="0">
                          <a:solidFill>
                            <a:schemeClr val="tx1"/>
                          </a:solidFill>
                          <a:latin typeface="Garamond" charset="0"/>
                          <a:ea typeface="Garamond" charset="0"/>
                          <a:cs typeface="Garamond" charset="0"/>
                        </a:rPr>
                        <a:t>Freebase</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Diverse</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Graph</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Experts</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6047"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Garamond" charset="0"/>
                          <a:ea typeface="Garamond" charset="0"/>
                          <a:cs typeface="Garamond" charset="0"/>
                        </a:rPr>
                        <a:t>YPS09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Concise</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Tight</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63687">
                <a:tc>
                  <a:txBody>
                    <a:bodyPr/>
                    <a:lstStyle/>
                    <a:p>
                      <a:pPr algn="l"/>
                      <a:r>
                        <a:rPr lang="en-US" sz="1800" kern="1200" dirty="0" smtClean="0">
                          <a:solidFill>
                            <a:schemeClr val="tx1"/>
                          </a:solidFill>
                          <a:effectLst/>
                          <a:latin typeface="Garamond" charset="0"/>
                          <a:ea typeface="Garamond" charset="0"/>
                          <a:cs typeface="Garamond" charset="0"/>
                        </a:rPr>
                        <a:t>How much understanding of the data can you gain from it? </a:t>
                      </a:r>
                      <a:endParaRPr lang="en-US" sz="18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alpha val="71000"/>
                      </a:schemeClr>
                    </a:solidFill>
                  </a:tcPr>
                </a:tc>
                <a:tc>
                  <a:txBody>
                    <a:bodyPr/>
                    <a:lstStyle/>
                    <a:p>
                      <a:pPr algn="ctr"/>
                      <a:r>
                        <a:rPr lang="en-US" sz="1400" kern="1200" dirty="0" smtClean="0">
                          <a:solidFill>
                            <a:schemeClr val="tx1"/>
                          </a:solidFill>
                          <a:latin typeface="Garamond" charset="0"/>
                          <a:ea typeface="Garamond" charset="0"/>
                          <a:cs typeface="Garamond" charset="0"/>
                        </a:rPr>
                        <a:t>Graph</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Freebase</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6047"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Garamond" charset="0"/>
                          <a:ea typeface="Garamond" charset="0"/>
                          <a:cs typeface="Garamond" charset="0"/>
                        </a:rPr>
                        <a:t>YPS09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Diverse</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Concise</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Tight</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Experts</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97348">
                <a:tc>
                  <a:txBody>
                    <a:bodyPr/>
                    <a:lstStyle/>
                    <a:p>
                      <a:pPr algn="l"/>
                      <a:r>
                        <a:rPr lang="en-US" sz="1800" kern="1200" dirty="0" smtClean="0">
                          <a:solidFill>
                            <a:schemeClr val="tx1"/>
                          </a:solidFill>
                          <a:effectLst/>
                          <a:latin typeface="Garamond" charset="0"/>
                          <a:ea typeface="Garamond" charset="0"/>
                          <a:cs typeface="Garamond" charset="0"/>
                        </a:rPr>
                        <a:t>How helpful was it in assisting you to understand the data? </a:t>
                      </a:r>
                      <a:endParaRPr lang="en-US" sz="18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alpha val="71000"/>
                      </a:schemeClr>
                    </a:solidFill>
                  </a:tcPr>
                </a:tc>
                <a:tc>
                  <a:txBody>
                    <a:bodyPr/>
                    <a:lstStyle/>
                    <a:p>
                      <a:pPr algn="ctr"/>
                      <a:r>
                        <a:rPr lang="en-US" sz="1400" kern="1200" dirty="0" smtClean="0">
                          <a:solidFill>
                            <a:schemeClr val="tx1"/>
                          </a:solidFill>
                          <a:latin typeface="Garamond" charset="0"/>
                          <a:ea typeface="Garamond" charset="0"/>
                          <a:cs typeface="Garamond" charset="0"/>
                        </a:rPr>
                        <a:t>Graph</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Freebase</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6047"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Garamond" charset="0"/>
                          <a:ea typeface="Garamond" charset="0"/>
                          <a:cs typeface="Garamond" charset="0"/>
                        </a:rPr>
                        <a:t>YPS09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Diverse</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Experts</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Concise</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Tight</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5324">
                <a:tc>
                  <a:txBody>
                    <a:bodyPr/>
                    <a:lstStyle/>
                    <a:p>
                      <a:pPr algn="l"/>
                      <a:r>
                        <a:rPr lang="en-US" sz="1800" kern="1200" dirty="0" smtClean="0">
                          <a:solidFill>
                            <a:schemeClr val="tx1"/>
                          </a:solidFill>
                          <a:effectLst/>
                          <a:latin typeface="Garamond" charset="0"/>
                          <a:ea typeface="Garamond" charset="0"/>
                          <a:cs typeface="Garamond" charset="0"/>
                        </a:rPr>
                        <a:t>Is it missing important information? </a:t>
                      </a:r>
                      <a:endParaRPr lang="en-US" sz="18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alpha val="71000"/>
                      </a:schemeClr>
                    </a:solidFill>
                  </a:tcPr>
                </a:tc>
                <a:tc>
                  <a:txBody>
                    <a:bodyPr/>
                    <a:lstStyle/>
                    <a:p>
                      <a:pPr marL="0" marR="0" indent="0" algn="ctr" defTabSz="686047"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Garamond" charset="0"/>
                          <a:ea typeface="Garamond" charset="0"/>
                          <a:cs typeface="Garamond" charset="0"/>
                        </a:rPr>
                        <a:t>YPS09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Concise</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Experts</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Graph</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Tight</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Freebase</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Diverse</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Right Arrow 2"/>
          <p:cNvSpPr/>
          <p:nvPr/>
        </p:nvSpPr>
        <p:spPr bwMode="auto">
          <a:xfrm>
            <a:off x="5166359" y="968182"/>
            <a:ext cx="1787435" cy="227413"/>
          </a:xfrm>
          <a:prstGeom prst="rightArrow">
            <a:avLst/>
          </a:prstGeom>
          <a:solidFill>
            <a:schemeClr val="accent5">
              <a:alpha val="81000"/>
            </a:schemeClr>
          </a:solid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solidFill>
                <a:schemeClr val="tx1"/>
              </a:solidFill>
              <a:latin typeface="Segoe UI" pitchFamily="34" charset="0"/>
              <a:ea typeface="Segoe UI" pitchFamily="34" charset="0"/>
              <a:cs typeface="Segoe UI" pitchFamily="34" charset="0"/>
            </a:endParaRPr>
          </a:p>
        </p:txBody>
      </p:sp>
      <p:sp>
        <p:nvSpPr>
          <p:cNvPr id="5" name="TextBox 4"/>
          <p:cNvSpPr txBox="1"/>
          <p:nvPr/>
        </p:nvSpPr>
        <p:spPr>
          <a:xfrm>
            <a:off x="3115195" y="894844"/>
            <a:ext cx="1936865" cy="369331"/>
          </a:xfrm>
          <a:prstGeom prst="rect">
            <a:avLst/>
          </a:prstGeom>
          <a:noFill/>
        </p:spPr>
        <p:txBody>
          <a:bodyPr wrap="square" lIns="0" tIns="0" rIns="0" bIns="0" rtlCol="0">
            <a:spAutoFit/>
          </a:bodyPr>
          <a:lstStyle/>
          <a:p>
            <a:r>
              <a:rPr lang="en-US" sz="2400" b="1" dirty="0">
                <a:solidFill>
                  <a:srgbClr val="0070C0"/>
                </a:solidFill>
                <a:latin typeface="Garamond" charset="0"/>
                <a:ea typeface="Garamond" charset="0"/>
                <a:cs typeface="Garamond" charset="0"/>
              </a:rPr>
              <a:t>m</a:t>
            </a:r>
            <a:r>
              <a:rPr lang="en-US" sz="2400" b="1" dirty="0" smtClean="0">
                <a:solidFill>
                  <a:srgbClr val="0070C0"/>
                </a:solidFill>
                <a:latin typeface="Garamond" charset="0"/>
                <a:ea typeface="Garamond" charset="0"/>
                <a:cs typeface="Garamond" charset="0"/>
              </a:rPr>
              <a:t>ost favorable</a:t>
            </a:r>
          </a:p>
        </p:txBody>
      </p:sp>
      <p:sp>
        <p:nvSpPr>
          <p:cNvPr id="9" name="TextBox 8"/>
          <p:cNvSpPr txBox="1"/>
          <p:nvPr/>
        </p:nvSpPr>
        <p:spPr>
          <a:xfrm>
            <a:off x="7053745" y="918594"/>
            <a:ext cx="1895640" cy="369332"/>
          </a:xfrm>
          <a:prstGeom prst="rect">
            <a:avLst/>
          </a:prstGeom>
          <a:noFill/>
        </p:spPr>
        <p:txBody>
          <a:bodyPr wrap="square" lIns="0" tIns="0" rIns="0" bIns="0" rtlCol="0">
            <a:spAutoFit/>
          </a:bodyPr>
          <a:lstStyle/>
          <a:p>
            <a:r>
              <a:rPr lang="en-US" sz="2400" b="1" dirty="0" smtClean="0">
                <a:solidFill>
                  <a:srgbClr val="0070C0"/>
                </a:solidFill>
                <a:latin typeface="Garamond" charset="0"/>
                <a:ea typeface="Garamond" charset="0"/>
                <a:cs typeface="Garamond" charset="0"/>
              </a:rPr>
              <a:t>least favorable</a:t>
            </a:r>
          </a:p>
        </p:txBody>
      </p:sp>
      <p:sp>
        <p:nvSpPr>
          <p:cNvPr id="7" name="Rectangle 6"/>
          <p:cNvSpPr/>
          <p:nvPr/>
        </p:nvSpPr>
        <p:spPr>
          <a:xfrm>
            <a:off x="895350" y="4570749"/>
            <a:ext cx="7093023" cy="369332"/>
          </a:xfrm>
          <a:prstGeom prst="rect">
            <a:avLst/>
          </a:prstGeom>
        </p:spPr>
        <p:txBody>
          <a:bodyPr wrap="square">
            <a:spAutoFit/>
          </a:bodyPr>
          <a:lstStyle/>
          <a:p>
            <a:r>
              <a:rPr lang="en-US" sz="1800" b="1" dirty="0">
                <a:latin typeface="Garamond" charset="0"/>
                <a:ea typeface="Garamond" charset="0"/>
                <a:cs typeface="Garamond" charset="0"/>
              </a:rPr>
              <a:t>Systems sorted </a:t>
            </a:r>
            <a:r>
              <a:rPr lang="en-US" sz="1800" b="1" dirty="0" smtClean="0">
                <a:latin typeface="Garamond" charset="0"/>
                <a:ea typeface="Garamond" charset="0"/>
                <a:cs typeface="Garamond" charset="0"/>
              </a:rPr>
              <a:t>by </a:t>
            </a:r>
            <a:r>
              <a:rPr lang="en-US" sz="1800" b="1" dirty="0">
                <a:latin typeface="Garamond" charset="0"/>
                <a:ea typeface="Garamond" charset="0"/>
                <a:cs typeface="Garamond" charset="0"/>
              </a:rPr>
              <a:t>average user experience scores across five domains </a:t>
            </a:r>
          </a:p>
        </p:txBody>
      </p:sp>
    </p:spTree>
    <p:extLst>
      <p:ext uri="{BB962C8B-B14F-4D97-AF65-F5344CB8AC3E}">
        <p14:creationId xmlns:p14="http://schemas.microsoft.com/office/powerpoint/2010/main" val="443425027"/>
      </p:ext>
    </p:extLst>
  </p:cSld>
  <p:clrMapOvr>
    <a:masterClrMapping/>
  </p:clrMapOvr>
  <mc:AlternateContent xmlns:mc="http://schemas.openxmlformats.org/markup-compatibility/2006" xmlns:p14="http://schemas.microsoft.com/office/powerpoint/2010/main">
    <mc:Choice Requires="p14">
      <p:transition p14:dur="10" advTm="47932"/>
    </mc:Choice>
    <mc:Fallback xmlns="">
      <p:transition advTm="47932"/>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a:t>
            </a:r>
            <a:endParaRPr lang="en-US" dirty="0"/>
          </a:p>
        </p:txBody>
      </p:sp>
      <p:sp>
        <p:nvSpPr>
          <p:cNvPr id="4" name="Slide Number Placeholder 3"/>
          <p:cNvSpPr>
            <a:spLocks noGrp="1"/>
          </p:cNvSpPr>
          <p:nvPr>
            <p:ph type="sldNum" sz="quarter" idx="11"/>
          </p:nvPr>
        </p:nvSpPr>
        <p:spPr/>
        <p:txBody>
          <a:bodyPr/>
          <a:lstStyle/>
          <a:p>
            <a:fld id="{30DB7900-D72E-4025-AF90-97BD6DF59E7D}" type="slidenum">
              <a:rPr lang="en-US" smtClean="0"/>
              <a:pPr/>
              <a:t>18</a:t>
            </a:fld>
            <a:endParaRPr lang="en-US"/>
          </a:p>
        </p:txBody>
      </p:sp>
      <p:sp>
        <p:nvSpPr>
          <p:cNvPr id="6" name="Rectangle 5"/>
          <p:cNvSpPr/>
          <p:nvPr/>
        </p:nvSpPr>
        <p:spPr>
          <a:xfrm>
            <a:off x="381664" y="2521309"/>
            <a:ext cx="8348869" cy="1631216"/>
          </a:xfrm>
          <a:prstGeom prst="rect">
            <a:avLst/>
          </a:prstGeom>
        </p:spPr>
        <p:txBody>
          <a:bodyPr wrap="square">
            <a:spAutoFit/>
          </a:bodyPr>
          <a:lstStyle/>
          <a:p>
            <a:r>
              <a:rPr lang="en-US" sz="2000" b="1" dirty="0">
                <a:latin typeface="Garamond" panose="02020404030301010803" pitchFamily="18" charset="0"/>
              </a:rPr>
              <a:t>Disclaimer</a:t>
            </a:r>
            <a:r>
              <a:rPr lang="en-US" sz="2000" dirty="0">
                <a:latin typeface="Garamond" panose="02020404030301010803" pitchFamily="18" charset="0"/>
              </a:rPr>
              <a:t>: </a:t>
            </a:r>
            <a:r>
              <a:rPr lang="en-US" sz="2000" dirty="0">
                <a:latin typeface="Garamond" charset="0"/>
                <a:ea typeface="Garamond" charset="0"/>
                <a:cs typeface="Garamond" charset="0"/>
              </a:rPr>
              <a:t>This material is based upon work partially supported by the National Science Foundation Grants 1018865, 1408928 and the National Natural Science Foundation of China Grant 61370019. Any opinions, findings, and conclusions or recommendations expressed in this material are those of the author(s) and do not necessarily reflect the views of the funding agencies.</a:t>
            </a:r>
          </a:p>
        </p:txBody>
      </p:sp>
      <p:pic>
        <p:nvPicPr>
          <p:cNvPr id="8" name="Picture 20" descr="NSFC tr.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5018" y="1596855"/>
            <a:ext cx="985011" cy="92445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1" descr="UTA Logo.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2125" y="1836882"/>
            <a:ext cx="1871162" cy="4444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8" descr="NSF.png">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3039" y="1573014"/>
            <a:ext cx="1027355" cy="952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161399"/>
      </p:ext>
    </p:extLst>
  </p:cSld>
  <p:clrMapOvr>
    <a:masterClrMapping/>
  </p:clrMapOvr>
  <mc:AlternateContent xmlns:mc="http://schemas.openxmlformats.org/markup-compatibility/2006" xmlns:p14="http://schemas.microsoft.com/office/powerpoint/2010/main">
    <mc:Choice Requires="p14">
      <p:transition p14:dur="10" advTm="1616"/>
    </mc:Choice>
    <mc:Fallback xmlns="">
      <p:transition advTm="1616"/>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30DB7900-D72E-4025-AF90-97BD6DF59E7D}" type="slidenum">
              <a:rPr lang="en-US" smtClean="0"/>
              <a:pPr/>
              <a:t>19</a:t>
            </a:fld>
            <a:endParaRPr lang="en-US"/>
          </a:p>
        </p:txBody>
      </p:sp>
      <p:sp>
        <p:nvSpPr>
          <p:cNvPr id="9" name="Text Placeholder 2"/>
          <p:cNvSpPr>
            <a:spLocks noGrp="1"/>
          </p:cNvSpPr>
          <p:nvPr>
            <p:ph type="body" sz="quarter" idx="10"/>
          </p:nvPr>
        </p:nvSpPr>
        <p:spPr>
          <a:xfrm>
            <a:off x="389436" y="909141"/>
            <a:ext cx="8659560" cy="1563505"/>
          </a:xfrm>
          <a:ln>
            <a:noFill/>
          </a:ln>
        </p:spPr>
        <p:txBody>
          <a:bodyPr/>
          <a:lstStyle/>
          <a:p>
            <a:endParaRPr lang="en-US" sz="2000" dirty="0" smtClean="0"/>
          </a:p>
          <a:p>
            <a:r>
              <a:rPr lang="en-US" sz="2800" dirty="0" smtClean="0">
                <a:solidFill>
                  <a:schemeClr val="tx1"/>
                </a:solidFill>
              </a:rPr>
              <a:t>Generating Preview Tables for Entity Graphs</a:t>
            </a:r>
          </a:p>
          <a:p>
            <a:r>
              <a:rPr lang="en-US" sz="1600" dirty="0" smtClean="0">
                <a:solidFill>
                  <a:schemeClr val="tx1"/>
                </a:solidFill>
              </a:rPr>
              <a:t>Ning Yan, Sona Hasani, </a:t>
            </a:r>
            <a:r>
              <a:rPr lang="en-US" sz="1600" dirty="0" err="1" smtClean="0">
                <a:solidFill>
                  <a:schemeClr val="tx1"/>
                </a:solidFill>
              </a:rPr>
              <a:t>Abolfazl</a:t>
            </a:r>
            <a:r>
              <a:rPr lang="en-US" sz="1600" dirty="0" smtClean="0">
                <a:solidFill>
                  <a:schemeClr val="tx1"/>
                </a:solidFill>
              </a:rPr>
              <a:t> </a:t>
            </a:r>
            <a:r>
              <a:rPr lang="en-US" sz="1600" dirty="0" err="1" smtClean="0">
                <a:solidFill>
                  <a:schemeClr val="tx1"/>
                </a:solidFill>
              </a:rPr>
              <a:t>Asudeh</a:t>
            </a:r>
            <a:r>
              <a:rPr lang="en-US" sz="1600" dirty="0" smtClean="0">
                <a:solidFill>
                  <a:schemeClr val="tx1"/>
                </a:solidFill>
              </a:rPr>
              <a:t>, </a:t>
            </a:r>
            <a:r>
              <a:rPr lang="en-US" sz="1600" dirty="0" err="1" smtClean="0">
                <a:solidFill>
                  <a:schemeClr val="tx1"/>
                </a:solidFill>
              </a:rPr>
              <a:t>Chengkai</a:t>
            </a:r>
            <a:r>
              <a:rPr lang="en-US" sz="1600" dirty="0" smtClean="0">
                <a:solidFill>
                  <a:schemeClr val="tx1"/>
                </a:solidFill>
              </a:rPr>
              <a:t> Li</a:t>
            </a:r>
          </a:p>
          <a:p>
            <a:endParaRPr lang="en-US" sz="1600" dirty="0">
              <a:solidFill>
                <a:schemeClr val="tx1"/>
              </a:solidFill>
            </a:endParaRPr>
          </a:p>
          <a:p>
            <a:endParaRPr lang="en-US" sz="1600" dirty="0">
              <a:solidFill>
                <a:schemeClr val="tx1"/>
              </a:solidFill>
            </a:endParaRPr>
          </a:p>
        </p:txBody>
      </p:sp>
      <p:sp>
        <p:nvSpPr>
          <p:cNvPr id="10" name="Title 1"/>
          <p:cNvSpPr>
            <a:spLocks noGrp="1"/>
          </p:cNvSpPr>
          <p:nvPr>
            <p:ph type="title"/>
          </p:nvPr>
        </p:nvSpPr>
        <p:spPr>
          <a:xfrm>
            <a:off x="389436" y="171450"/>
            <a:ext cx="8363938" cy="664797"/>
          </a:xfrm>
        </p:spPr>
        <p:txBody>
          <a:bodyPr/>
          <a:lstStyle/>
          <a:p>
            <a:r>
              <a:rPr lang="en-US" dirty="0" smtClean="0">
                <a:solidFill>
                  <a:srgbClr val="0064B1"/>
                </a:solidFill>
                <a:latin typeface="Garamond" panose="02020404030301010803" pitchFamily="18" charset="0"/>
              </a:rPr>
              <a:t>Thank You!  Questions?</a:t>
            </a:r>
            <a:endParaRPr lang="en-US" dirty="0">
              <a:solidFill>
                <a:srgbClr val="0064B1"/>
              </a:solidFill>
              <a:latin typeface="Garamond" panose="02020404030301010803" pitchFamily="18" charset="0"/>
            </a:endParaRPr>
          </a:p>
        </p:txBody>
      </p:sp>
    </p:spTree>
    <p:extLst>
      <p:ext uri="{BB962C8B-B14F-4D97-AF65-F5344CB8AC3E}">
        <p14:creationId xmlns:p14="http://schemas.microsoft.com/office/powerpoint/2010/main" val="1442875223"/>
      </p:ext>
    </p:extLst>
  </p:cSld>
  <p:clrMapOvr>
    <a:masterClrMapping/>
  </p:clrMapOvr>
  <mc:AlternateContent xmlns:mc="http://schemas.openxmlformats.org/markup-compatibility/2006" xmlns:p14="http://schemas.microsoft.com/office/powerpoint/2010/main">
    <mc:Choice Requires="p14">
      <p:transition p14:dur="10" advTm="5219"/>
    </mc:Choice>
    <mc:Fallback xmlns="">
      <p:transition advTm="5219"/>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53998"/>
          </a:xfrm>
        </p:spPr>
        <p:txBody>
          <a:bodyPr/>
          <a:lstStyle/>
          <a:p>
            <a:r>
              <a:rPr lang="en-US" sz="4000" dirty="0" smtClean="0"/>
              <a:t>Ultra-heterogeneous Entity Graphs</a:t>
            </a:r>
            <a:endParaRPr lang="en-US" sz="4000" dirty="0"/>
          </a:p>
        </p:txBody>
      </p:sp>
      <p:sp>
        <p:nvSpPr>
          <p:cNvPr id="3" name="Text Placeholder 2"/>
          <p:cNvSpPr>
            <a:spLocks noGrp="1"/>
          </p:cNvSpPr>
          <p:nvPr>
            <p:ph type="body" sz="quarter" idx="10"/>
          </p:nvPr>
        </p:nvSpPr>
        <p:spPr>
          <a:xfrm>
            <a:off x="397224" y="972720"/>
            <a:ext cx="7713658" cy="1287532"/>
          </a:xfrm>
        </p:spPr>
        <p:txBody>
          <a:bodyPr/>
          <a:lstStyle/>
          <a:p>
            <a:r>
              <a:rPr lang="en-US" sz="2000" dirty="0" smtClean="0">
                <a:solidFill>
                  <a:schemeClr val="tx1"/>
                </a:solidFill>
              </a:rPr>
              <a:t>Large and complex graphs capturing millions of entities and billions of relationships between entities.</a:t>
            </a:r>
            <a:endParaRPr lang="en-US" sz="2000" dirty="0">
              <a:solidFill>
                <a:schemeClr val="tx1"/>
              </a:solidFill>
            </a:endParaRPr>
          </a:p>
          <a:p>
            <a:endParaRPr lang="en-US" sz="2000" dirty="0">
              <a:solidFill>
                <a:schemeClr val="tx1"/>
              </a:solidFill>
            </a:endParaRPr>
          </a:p>
          <a:p>
            <a:endParaRPr lang="en-US" sz="2000" dirty="0" smtClean="0">
              <a:solidFill>
                <a:schemeClr val="tx1"/>
              </a:solidFill>
            </a:endParaRPr>
          </a:p>
        </p:txBody>
      </p:sp>
      <p:sp>
        <p:nvSpPr>
          <p:cNvPr id="5" name="TextBox 4"/>
          <p:cNvSpPr txBox="1"/>
          <p:nvPr/>
        </p:nvSpPr>
        <p:spPr>
          <a:xfrm>
            <a:off x="352365" y="1652125"/>
            <a:ext cx="3549323" cy="3570208"/>
          </a:xfrm>
          <a:prstGeom prst="rect">
            <a:avLst/>
          </a:prstGeom>
          <a:noFill/>
        </p:spPr>
        <p:txBody>
          <a:bodyPr wrap="square" lIns="0" tIns="0" rIns="0" bIns="0" rtlCol="0">
            <a:spAutoFit/>
          </a:bodyPr>
          <a:lstStyle/>
          <a:p>
            <a:r>
              <a:rPr lang="en-US" sz="2000" dirty="0" smtClean="0">
                <a:solidFill>
                  <a:srgbClr val="EE8200"/>
                </a:solidFill>
                <a:latin typeface="Garamond" charset="0"/>
                <a:ea typeface="Garamond" charset="0"/>
                <a:cs typeface="Garamond" charset="0"/>
              </a:rPr>
              <a:t>Applications: </a:t>
            </a:r>
            <a:br>
              <a:rPr lang="en-US" sz="2000" dirty="0" smtClean="0">
                <a:solidFill>
                  <a:srgbClr val="EE8200"/>
                </a:solidFill>
                <a:latin typeface="Garamond" charset="0"/>
                <a:ea typeface="Garamond" charset="0"/>
                <a:cs typeface="Garamond" charset="0"/>
              </a:rPr>
            </a:br>
            <a:r>
              <a:rPr lang="en-US" sz="1800" dirty="0" smtClean="0">
                <a:latin typeface="Garamond" charset="0"/>
                <a:ea typeface="Garamond" charset="0"/>
                <a:cs typeface="Garamond" charset="0"/>
              </a:rPr>
              <a:t>search, recommendation systems, business intelligence, health informatics, fact checking</a:t>
            </a:r>
          </a:p>
          <a:p>
            <a:endParaRPr lang="en-US" sz="1800" dirty="0" smtClean="0">
              <a:solidFill>
                <a:srgbClr val="EE8200"/>
              </a:solidFill>
              <a:latin typeface="Garamond" charset="0"/>
              <a:ea typeface="Garamond" charset="0"/>
              <a:cs typeface="Garamond" charset="0"/>
            </a:endParaRPr>
          </a:p>
          <a:p>
            <a:r>
              <a:rPr lang="en-US" sz="2000" dirty="0" smtClean="0">
                <a:solidFill>
                  <a:srgbClr val="EE8200"/>
                </a:solidFill>
                <a:latin typeface="Garamond" charset="0"/>
                <a:ea typeface="Garamond" charset="0"/>
                <a:cs typeface="Garamond" charset="0"/>
              </a:rPr>
              <a:t>Freebase </a:t>
            </a:r>
            <a:r>
              <a:rPr lang="en-US" sz="2000" dirty="0">
                <a:solidFill>
                  <a:srgbClr val="EE8200"/>
                </a:solidFill>
                <a:latin typeface="Garamond" charset="0"/>
                <a:ea typeface="Garamond" charset="0"/>
                <a:cs typeface="Garamond" charset="0"/>
              </a:rPr>
              <a:t>: </a:t>
            </a:r>
            <a:r>
              <a:rPr lang="en-US" sz="1800" dirty="0" smtClean="0">
                <a:latin typeface="Garamond" charset="0"/>
                <a:ea typeface="Garamond" charset="0"/>
                <a:cs typeface="Garamond" charset="0"/>
              </a:rPr>
              <a:t>1.9 </a:t>
            </a:r>
            <a:r>
              <a:rPr lang="en-US" sz="1800" dirty="0">
                <a:latin typeface="Garamond" charset="0"/>
                <a:ea typeface="Garamond" charset="0"/>
                <a:cs typeface="Garamond" charset="0"/>
              </a:rPr>
              <a:t>billion triples</a:t>
            </a:r>
          </a:p>
          <a:p>
            <a:r>
              <a:rPr lang="en-US" sz="2000" dirty="0" err="1">
                <a:solidFill>
                  <a:srgbClr val="EE8200"/>
                </a:solidFill>
                <a:latin typeface="Garamond" charset="0"/>
                <a:ea typeface="Garamond" charset="0"/>
                <a:cs typeface="Garamond" charset="0"/>
              </a:rPr>
              <a:t>DBpedia</a:t>
            </a:r>
            <a:r>
              <a:rPr lang="en-US" sz="2000" dirty="0">
                <a:solidFill>
                  <a:srgbClr val="EE8200"/>
                </a:solidFill>
                <a:latin typeface="Garamond" charset="0"/>
                <a:ea typeface="Garamond" charset="0"/>
                <a:cs typeface="Garamond" charset="0"/>
              </a:rPr>
              <a:t> : </a:t>
            </a:r>
            <a:r>
              <a:rPr lang="en-US" sz="1800" dirty="0" smtClean="0">
                <a:latin typeface="Garamond" charset="0"/>
                <a:ea typeface="Garamond" charset="0"/>
                <a:cs typeface="Garamond" charset="0"/>
              </a:rPr>
              <a:t>3 </a:t>
            </a:r>
            <a:r>
              <a:rPr lang="en-US" sz="1800" dirty="0">
                <a:latin typeface="Garamond" charset="0"/>
                <a:ea typeface="Garamond" charset="0"/>
                <a:cs typeface="Garamond" charset="0"/>
              </a:rPr>
              <a:t>billion triples</a:t>
            </a:r>
          </a:p>
          <a:p>
            <a:r>
              <a:rPr lang="en-US" sz="2000" dirty="0">
                <a:solidFill>
                  <a:srgbClr val="EE8200"/>
                </a:solidFill>
                <a:latin typeface="Garamond" charset="0"/>
                <a:ea typeface="Garamond" charset="0"/>
                <a:cs typeface="Garamond" charset="0"/>
              </a:rPr>
              <a:t>YAGO : </a:t>
            </a:r>
            <a:r>
              <a:rPr lang="en-US" sz="1800" dirty="0" smtClean="0">
                <a:latin typeface="Garamond" charset="0"/>
                <a:ea typeface="Garamond" charset="0"/>
                <a:cs typeface="Garamond" charset="0"/>
              </a:rPr>
              <a:t>120 </a:t>
            </a:r>
            <a:r>
              <a:rPr lang="en-US" sz="1800" dirty="0">
                <a:latin typeface="Garamond" charset="0"/>
                <a:ea typeface="Garamond" charset="0"/>
                <a:cs typeface="Garamond" charset="0"/>
              </a:rPr>
              <a:t>million </a:t>
            </a:r>
            <a:r>
              <a:rPr lang="en-US" sz="1800" dirty="0" smtClean="0">
                <a:latin typeface="Garamond" charset="0"/>
                <a:ea typeface="Garamond" charset="0"/>
                <a:cs typeface="Garamond" charset="0"/>
              </a:rPr>
              <a:t>triples</a:t>
            </a:r>
            <a:endParaRPr lang="en-US" sz="1800" dirty="0">
              <a:latin typeface="Garamond" charset="0"/>
              <a:ea typeface="Garamond" charset="0"/>
              <a:cs typeface="Garamond" charset="0"/>
            </a:endParaRPr>
          </a:p>
          <a:p>
            <a:r>
              <a:rPr lang="en-US" sz="2000" dirty="0">
                <a:solidFill>
                  <a:srgbClr val="EE8200"/>
                </a:solidFill>
                <a:latin typeface="Garamond" charset="0"/>
                <a:ea typeface="Garamond" charset="0"/>
                <a:cs typeface="Garamond" charset="0"/>
              </a:rPr>
              <a:t>Linked Open Data : </a:t>
            </a:r>
            <a:br>
              <a:rPr lang="en-US" sz="2000" dirty="0">
                <a:solidFill>
                  <a:srgbClr val="EE8200"/>
                </a:solidFill>
                <a:latin typeface="Garamond" charset="0"/>
                <a:ea typeface="Garamond" charset="0"/>
                <a:cs typeface="Garamond" charset="0"/>
              </a:rPr>
            </a:br>
            <a:r>
              <a:rPr lang="en-US" sz="1800" dirty="0">
                <a:latin typeface="Garamond" charset="0"/>
                <a:ea typeface="Garamond" charset="0"/>
                <a:cs typeface="Garamond" charset="0"/>
              </a:rPr>
              <a:t>hundreds of datasets </a:t>
            </a:r>
            <a:br>
              <a:rPr lang="en-US" sz="1800" dirty="0">
                <a:latin typeface="Garamond" charset="0"/>
                <a:ea typeface="Garamond" charset="0"/>
                <a:cs typeface="Garamond" charset="0"/>
              </a:rPr>
            </a:br>
            <a:r>
              <a:rPr lang="en-US" sz="1800" dirty="0">
                <a:latin typeface="Garamond" charset="0"/>
                <a:ea typeface="Garamond" charset="0"/>
                <a:cs typeface="Garamond" charset="0"/>
              </a:rPr>
              <a:t>52 billion RDF triples</a:t>
            </a:r>
          </a:p>
          <a:p>
            <a:endParaRPr lang="en-US" sz="2400" dirty="0" smtClean="0">
              <a:latin typeface="Garamond" charset="0"/>
              <a:ea typeface="Garamond" charset="0"/>
              <a:cs typeface="Garamond" charset="0"/>
            </a:endParaRPr>
          </a:p>
        </p:txBody>
      </p:sp>
      <p:sp>
        <p:nvSpPr>
          <p:cNvPr id="11" name="Slide Number Placeholder 3"/>
          <p:cNvSpPr>
            <a:spLocks noGrp="1"/>
          </p:cNvSpPr>
          <p:nvPr>
            <p:ph type="sldNum" sz="quarter" idx="11"/>
          </p:nvPr>
        </p:nvSpPr>
        <p:spPr>
          <a:xfrm>
            <a:off x="0" y="4871343"/>
            <a:ext cx="2133600" cy="274637"/>
          </a:xfrm>
        </p:spPr>
        <p:txBody>
          <a:bodyPr/>
          <a:lstStyle/>
          <a:p>
            <a:fld id="{30DB7900-D72E-4025-AF90-97BD6DF59E7D}" type="slidenum">
              <a:rPr lang="en-US" smtClean="0"/>
              <a:pPr/>
              <a:t>2</a:t>
            </a:fld>
            <a:endParaRPr lang="en-US"/>
          </a:p>
        </p:txBody>
      </p:sp>
      <p:sp>
        <p:nvSpPr>
          <p:cNvPr id="8" name="Rounded Rectangle 7"/>
          <p:cNvSpPr/>
          <p:nvPr/>
        </p:nvSpPr>
        <p:spPr bwMode="auto">
          <a:xfrm>
            <a:off x="3977910" y="1335588"/>
            <a:ext cx="4956024" cy="3317422"/>
          </a:xfrm>
          <a:prstGeom prst="round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9" name="Straight Arrow Connector 8"/>
          <p:cNvCxnSpPr/>
          <p:nvPr/>
        </p:nvCxnSpPr>
        <p:spPr>
          <a:xfrm flipH="1" flipV="1">
            <a:off x="5351340" y="3017928"/>
            <a:ext cx="722228" cy="4778"/>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bwMode="auto">
          <a:xfrm>
            <a:off x="7882124" y="2790107"/>
            <a:ext cx="979725" cy="455642"/>
          </a:xfrm>
          <a:prstGeom prst="roundRect">
            <a:avLst/>
          </a:prstGeom>
          <a:no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a:solidFill>
                  <a:srgbClr val="0070C0"/>
                </a:solidFill>
                <a:ea typeface="Garamond" charset="0"/>
                <a:cs typeface="Garamond" charset="0"/>
              </a:rPr>
              <a:t>Action Film</a:t>
            </a:r>
          </a:p>
          <a:p>
            <a:pPr algn="ctr" defTabSz="914099" fontAlgn="base">
              <a:spcBef>
                <a:spcPct val="0"/>
              </a:spcBef>
              <a:spcAft>
                <a:spcPct val="0"/>
              </a:spcAft>
            </a:pPr>
            <a:r>
              <a:rPr lang="en-US" spc="-50" dirty="0">
                <a:solidFill>
                  <a:schemeClr val="tx1"/>
                </a:solidFill>
                <a:ea typeface="Garamond" charset="0"/>
                <a:cs typeface="Garamond" charset="0"/>
              </a:rPr>
              <a:t>FILM GENRE</a:t>
            </a:r>
          </a:p>
        </p:txBody>
      </p:sp>
      <p:sp>
        <p:nvSpPr>
          <p:cNvPr id="12" name="Rounded Rectangle 11"/>
          <p:cNvSpPr/>
          <p:nvPr/>
        </p:nvSpPr>
        <p:spPr bwMode="auto">
          <a:xfrm>
            <a:off x="5835856" y="1492362"/>
            <a:ext cx="1430291" cy="747347"/>
          </a:xfrm>
          <a:prstGeom prst="roundRect">
            <a:avLst/>
          </a:prstGeom>
          <a:no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a:solidFill>
                  <a:srgbClr val="0070C0"/>
                </a:solidFill>
                <a:ea typeface="Garamond" charset="0"/>
                <a:cs typeface="Garamond" charset="0"/>
              </a:rPr>
              <a:t>Will Smith</a:t>
            </a:r>
          </a:p>
          <a:p>
            <a:pPr algn="ctr" defTabSz="914099" fontAlgn="base">
              <a:spcBef>
                <a:spcPct val="0"/>
              </a:spcBef>
              <a:spcAft>
                <a:spcPct val="0"/>
              </a:spcAft>
            </a:pPr>
            <a:r>
              <a:rPr lang="en-US" spc="-50" dirty="0">
                <a:solidFill>
                  <a:schemeClr val="tx1"/>
                </a:solidFill>
                <a:ea typeface="Garamond" charset="0"/>
                <a:cs typeface="Garamond" charset="0"/>
              </a:rPr>
              <a:t>FILM </a:t>
            </a:r>
            <a:r>
              <a:rPr lang="en-US" spc="-50" dirty="0" smtClean="0">
                <a:solidFill>
                  <a:schemeClr val="tx1"/>
                </a:solidFill>
                <a:ea typeface="Garamond" charset="0"/>
                <a:cs typeface="Garamond" charset="0"/>
              </a:rPr>
              <a:t>ACTOR</a:t>
            </a:r>
          </a:p>
          <a:p>
            <a:pPr algn="ctr" defTabSz="914099" fontAlgn="base">
              <a:spcBef>
                <a:spcPct val="0"/>
              </a:spcBef>
              <a:spcAft>
                <a:spcPct val="0"/>
              </a:spcAft>
            </a:pPr>
            <a:r>
              <a:rPr lang="en-US" spc="-50" dirty="0">
                <a:solidFill>
                  <a:schemeClr val="tx1"/>
                </a:solidFill>
                <a:latin typeface="Segoe UI" pitchFamily="34" charset="0"/>
                <a:ea typeface="Segoe UI" pitchFamily="34" charset="0"/>
                <a:cs typeface="Segoe UI" pitchFamily="34" charset="0"/>
              </a:rPr>
              <a:t>FILM </a:t>
            </a:r>
            <a:r>
              <a:rPr lang="en-US" spc="-50" dirty="0" smtClean="0">
                <a:solidFill>
                  <a:schemeClr val="tx1"/>
                </a:solidFill>
                <a:latin typeface="Segoe UI" pitchFamily="34" charset="0"/>
                <a:ea typeface="Segoe UI" pitchFamily="34" charset="0"/>
                <a:cs typeface="Segoe UI" pitchFamily="34" charset="0"/>
              </a:rPr>
              <a:t>PRODUCER</a:t>
            </a:r>
            <a:endParaRPr lang="en-US" spc="-50" dirty="0">
              <a:solidFill>
                <a:schemeClr val="tx1"/>
              </a:solidFill>
              <a:latin typeface="Segoe UI" pitchFamily="34" charset="0"/>
              <a:ea typeface="Segoe UI" pitchFamily="34" charset="0"/>
              <a:cs typeface="Segoe UI" pitchFamily="34" charset="0"/>
            </a:endParaRPr>
          </a:p>
        </p:txBody>
      </p:sp>
      <p:cxnSp>
        <p:nvCxnSpPr>
          <p:cNvPr id="13" name="Straight Arrow Connector 12"/>
          <p:cNvCxnSpPr>
            <a:stCxn id="25" idx="2"/>
          </p:cNvCxnSpPr>
          <p:nvPr/>
        </p:nvCxnSpPr>
        <p:spPr>
          <a:xfrm>
            <a:off x="6551002" y="2239709"/>
            <a:ext cx="0" cy="55517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bwMode="auto">
          <a:xfrm>
            <a:off x="6073568" y="2794885"/>
            <a:ext cx="954868" cy="455642"/>
          </a:xfrm>
          <a:prstGeom prst="roundRect">
            <a:avLst/>
          </a:prstGeom>
          <a:no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a:solidFill>
                  <a:srgbClr val="0070C0"/>
                </a:solidFill>
                <a:effectLst>
                  <a:outerShdw blurRad="50800" dist="50800" dir="5400000" algn="ctr" rotWithShape="0">
                    <a:schemeClr val="bg1">
                      <a:lumMod val="95000"/>
                    </a:schemeClr>
                  </a:outerShdw>
                </a:effectLst>
                <a:ea typeface="Garamond" charset="0"/>
                <a:cs typeface="Garamond" charset="0"/>
              </a:rPr>
              <a:t>Men in Black</a:t>
            </a:r>
          </a:p>
          <a:p>
            <a:pPr algn="ctr" defTabSz="914099" fontAlgn="base">
              <a:spcBef>
                <a:spcPct val="0"/>
              </a:spcBef>
              <a:spcAft>
                <a:spcPct val="0"/>
              </a:spcAft>
            </a:pPr>
            <a:r>
              <a:rPr lang="en-US" spc="-50" dirty="0">
                <a:solidFill>
                  <a:schemeClr val="tx1"/>
                </a:solidFill>
                <a:effectLst>
                  <a:outerShdw blurRad="50800" dist="50800" dir="5400000" algn="ctr" rotWithShape="0">
                    <a:schemeClr val="bg1">
                      <a:lumMod val="95000"/>
                    </a:schemeClr>
                  </a:outerShdw>
                </a:effectLst>
                <a:ea typeface="Garamond" charset="0"/>
                <a:cs typeface="Garamond" charset="0"/>
              </a:rPr>
              <a:t>FILM </a:t>
            </a:r>
          </a:p>
        </p:txBody>
      </p:sp>
      <p:sp>
        <p:nvSpPr>
          <p:cNvPr id="17" name="Rounded Rectangle 16"/>
          <p:cNvSpPr/>
          <p:nvPr/>
        </p:nvSpPr>
        <p:spPr bwMode="auto">
          <a:xfrm>
            <a:off x="5262757" y="3949873"/>
            <a:ext cx="1427641" cy="543709"/>
          </a:xfrm>
          <a:prstGeom prst="roundRect">
            <a:avLst/>
          </a:prstGeom>
          <a:no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a:solidFill>
                  <a:srgbClr val="0070C0"/>
                </a:solidFill>
                <a:effectLst>
                  <a:outerShdw blurRad="50800" dist="50800" dir="5400000" algn="ctr" rotWithShape="0">
                    <a:schemeClr val="bg1">
                      <a:lumMod val="95000"/>
                    </a:schemeClr>
                  </a:outerShdw>
                </a:effectLst>
                <a:ea typeface="Garamond" charset="0"/>
                <a:cs typeface="Garamond" charset="0"/>
              </a:rPr>
              <a:t>Barry </a:t>
            </a:r>
            <a:r>
              <a:rPr lang="en-US" spc="-50" dirty="0" err="1">
                <a:solidFill>
                  <a:srgbClr val="0070C0"/>
                </a:solidFill>
                <a:effectLst>
                  <a:outerShdw blurRad="50800" dist="50800" dir="5400000" algn="ctr" rotWithShape="0">
                    <a:schemeClr val="bg1">
                      <a:lumMod val="95000"/>
                    </a:schemeClr>
                  </a:outerShdw>
                </a:effectLst>
                <a:ea typeface="Garamond" charset="0"/>
                <a:cs typeface="Garamond" charset="0"/>
              </a:rPr>
              <a:t>Sonnenfeld</a:t>
            </a:r>
            <a:endParaRPr lang="en-US" spc="-50" dirty="0">
              <a:solidFill>
                <a:srgbClr val="0070C0"/>
              </a:solidFill>
              <a:effectLst>
                <a:outerShdw blurRad="50800" dist="50800" dir="5400000" algn="ctr" rotWithShape="0">
                  <a:schemeClr val="bg1">
                    <a:lumMod val="95000"/>
                  </a:schemeClr>
                </a:outerShdw>
              </a:effectLst>
              <a:ea typeface="Garamond" charset="0"/>
              <a:cs typeface="Garamond" charset="0"/>
            </a:endParaRPr>
          </a:p>
          <a:p>
            <a:pPr algn="ctr" defTabSz="914099" fontAlgn="base">
              <a:spcBef>
                <a:spcPct val="0"/>
              </a:spcBef>
              <a:spcAft>
                <a:spcPct val="0"/>
              </a:spcAft>
            </a:pPr>
            <a:r>
              <a:rPr lang="en-US" spc="-50" dirty="0">
                <a:solidFill>
                  <a:schemeClr val="tx1"/>
                </a:solidFill>
                <a:effectLst>
                  <a:outerShdw blurRad="50800" dist="50800" dir="5400000" algn="ctr" rotWithShape="0">
                    <a:schemeClr val="bg1">
                      <a:lumMod val="95000"/>
                    </a:schemeClr>
                  </a:outerShdw>
                </a:effectLst>
                <a:ea typeface="Garamond" charset="0"/>
                <a:cs typeface="Garamond" charset="0"/>
              </a:rPr>
              <a:t>FILM DIRECTOR</a:t>
            </a:r>
          </a:p>
        </p:txBody>
      </p:sp>
      <p:sp>
        <p:nvSpPr>
          <p:cNvPr id="18" name="Rounded Rectangle 17"/>
          <p:cNvSpPr/>
          <p:nvPr/>
        </p:nvSpPr>
        <p:spPr bwMode="auto">
          <a:xfrm>
            <a:off x="4109838" y="2775743"/>
            <a:ext cx="1241502" cy="484370"/>
          </a:xfrm>
          <a:prstGeom prst="roundRect">
            <a:avLst/>
          </a:prstGeom>
          <a:no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a:solidFill>
                  <a:srgbClr val="0070C0"/>
                </a:solidFill>
                <a:effectLst>
                  <a:outerShdw blurRad="50800" dist="50800" dir="5400000" algn="ctr" rotWithShape="0">
                    <a:schemeClr val="bg1">
                      <a:lumMod val="95000"/>
                    </a:schemeClr>
                  </a:outerShdw>
                </a:effectLst>
                <a:ea typeface="Garamond" charset="0"/>
                <a:cs typeface="Garamond" charset="0"/>
              </a:rPr>
              <a:t>Science Fiction</a:t>
            </a:r>
            <a:br>
              <a:rPr lang="en-US" spc="-50" dirty="0">
                <a:solidFill>
                  <a:srgbClr val="0070C0"/>
                </a:solidFill>
                <a:effectLst>
                  <a:outerShdw blurRad="50800" dist="50800" dir="5400000" algn="ctr" rotWithShape="0">
                    <a:schemeClr val="bg1">
                      <a:lumMod val="95000"/>
                    </a:schemeClr>
                  </a:outerShdw>
                </a:effectLst>
                <a:ea typeface="Garamond" charset="0"/>
                <a:cs typeface="Garamond" charset="0"/>
              </a:rPr>
            </a:br>
            <a:r>
              <a:rPr lang="en-US" spc="-50" dirty="0">
                <a:solidFill>
                  <a:schemeClr val="tx1"/>
                </a:solidFill>
                <a:effectLst>
                  <a:outerShdw blurRad="50800" dist="50800" dir="5400000" algn="ctr" rotWithShape="0">
                    <a:schemeClr val="bg1">
                      <a:lumMod val="95000"/>
                    </a:schemeClr>
                  </a:outerShdw>
                </a:effectLst>
                <a:ea typeface="Garamond" charset="0"/>
                <a:cs typeface="Garamond" charset="0"/>
              </a:rPr>
              <a:t>FILM GENRE</a:t>
            </a:r>
          </a:p>
        </p:txBody>
      </p:sp>
      <p:cxnSp>
        <p:nvCxnSpPr>
          <p:cNvPr id="19" name="Straight Arrow Connector 18"/>
          <p:cNvCxnSpPr/>
          <p:nvPr/>
        </p:nvCxnSpPr>
        <p:spPr>
          <a:xfrm flipH="1" flipV="1">
            <a:off x="6551002" y="3250527"/>
            <a:ext cx="1009731" cy="71038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22" idx="1"/>
          </p:cNvCxnSpPr>
          <p:nvPr/>
        </p:nvCxnSpPr>
        <p:spPr>
          <a:xfrm flipV="1">
            <a:off x="7028436" y="3017928"/>
            <a:ext cx="853688" cy="4778"/>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643074" y="3407715"/>
            <a:ext cx="594009" cy="215444"/>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mj-lt"/>
                <a:ea typeface="Garamond" charset="0"/>
                <a:cs typeface="Garamond" charset="0"/>
              </a:rPr>
              <a:t>Director</a:t>
            </a:r>
          </a:p>
        </p:txBody>
      </p:sp>
      <p:sp>
        <p:nvSpPr>
          <p:cNvPr id="22" name="TextBox 21"/>
          <p:cNvSpPr txBox="1"/>
          <p:nvPr/>
        </p:nvSpPr>
        <p:spPr>
          <a:xfrm>
            <a:off x="7169743" y="2692356"/>
            <a:ext cx="518668" cy="215444"/>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mj-lt"/>
                <a:ea typeface="Garamond" charset="0"/>
                <a:cs typeface="Garamond" charset="0"/>
              </a:rPr>
              <a:t>Genres</a:t>
            </a:r>
          </a:p>
        </p:txBody>
      </p:sp>
      <p:sp>
        <p:nvSpPr>
          <p:cNvPr id="23" name="TextBox 22"/>
          <p:cNvSpPr txBox="1"/>
          <p:nvPr/>
        </p:nvSpPr>
        <p:spPr>
          <a:xfrm>
            <a:off x="6635779" y="2391380"/>
            <a:ext cx="598320"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mj-lt"/>
                <a:ea typeface="Garamond" charset="0"/>
                <a:cs typeface="Garamond" charset="0"/>
              </a:rPr>
              <a:t>Actor</a:t>
            </a:r>
          </a:p>
        </p:txBody>
      </p:sp>
      <p:sp>
        <p:nvSpPr>
          <p:cNvPr id="24" name="TextBox 23"/>
          <p:cNvSpPr txBox="1"/>
          <p:nvPr/>
        </p:nvSpPr>
        <p:spPr>
          <a:xfrm>
            <a:off x="5478678" y="2703753"/>
            <a:ext cx="518668" cy="215444"/>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mj-lt"/>
                <a:ea typeface="Garamond" charset="0"/>
                <a:cs typeface="Garamond" charset="0"/>
              </a:rPr>
              <a:t>Genres</a:t>
            </a:r>
          </a:p>
        </p:txBody>
      </p:sp>
      <p:sp>
        <p:nvSpPr>
          <p:cNvPr id="25" name="Rounded Rectangle 24"/>
          <p:cNvSpPr/>
          <p:nvPr/>
        </p:nvSpPr>
        <p:spPr bwMode="auto">
          <a:xfrm>
            <a:off x="6890650" y="3960910"/>
            <a:ext cx="1340166" cy="543709"/>
          </a:xfrm>
          <a:prstGeom prst="roundRect">
            <a:avLst/>
          </a:prstGeom>
          <a:no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a:solidFill>
                  <a:srgbClr val="0070C0"/>
                </a:solidFill>
                <a:effectLst>
                  <a:outerShdw blurRad="50800" dist="50800" dir="5400000" algn="ctr" rotWithShape="0">
                    <a:schemeClr val="bg1">
                      <a:lumMod val="95000"/>
                    </a:schemeClr>
                  </a:outerShdw>
                </a:effectLst>
                <a:ea typeface="Garamond" charset="0"/>
                <a:cs typeface="Garamond" charset="0"/>
              </a:rPr>
              <a:t>Laurie MacDonald</a:t>
            </a:r>
          </a:p>
          <a:p>
            <a:pPr algn="ctr" defTabSz="914099" fontAlgn="base">
              <a:spcBef>
                <a:spcPct val="0"/>
              </a:spcBef>
              <a:spcAft>
                <a:spcPct val="0"/>
              </a:spcAft>
            </a:pPr>
            <a:r>
              <a:rPr lang="en-US" spc="-50" dirty="0">
                <a:solidFill>
                  <a:schemeClr val="tx1"/>
                </a:solidFill>
                <a:effectLst>
                  <a:outerShdw blurRad="50800" dist="50800" dir="5400000" algn="ctr" rotWithShape="0">
                    <a:schemeClr val="bg1">
                      <a:lumMod val="95000"/>
                    </a:schemeClr>
                  </a:outerShdw>
                </a:effectLst>
                <a:ea typeface="Garamond" charset="0"/>
                <a:cs typeface="Garamond" charset="0"/>
              </a:rPr>
              <a:t>FILM PRODUCER</a:t>
            </a:r>
          </a:p>
        </p:txBody>
      </p:sp>
      <p:sp>
        <p:nvSpPr>
          <p:cNvPr id="27" name="TextBox 26"/>
          <p:cNvSpPr txBox="1"/>
          <p:nvPr/>
        </p:nvSpPr>
        <p:spPr>
          <a:xfrm>
            <a:off x="7372792" y="3469500"/>
            <a:ext cx="663964" cy="215444"/>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mj-lt"/>
                <a:ea typeface="Garamond" charset="0"/>
                <a:cs typeface="Garamond" charset="0"/>
              </a:rPr>
              <a:t>Producer</a:t>
            </a:r>
          </a:p>
        </p:txBody>
      </p:sp>
      <p:sp>
        <p:nvSpPr>
          <p:cNvPr id="32" name="Rounded Rectangle 31"/>
          <p:cNvSpPr/>
          <p:nvPr/>
        </p:nvSpPr>
        <p:spPr bwMode="auto">
          <a:xfrm>
            <a:off x="4109839" y="1929986"/>
            <a:ext cx="1209652" cy="285746"/>
          </a:xfrm>
          <a:prstGeom prst="roundRect">
            <a:avLst/>
          </a:prstGeom>
          <a:no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800" b="1" spc="-50" dirty="0" smtClean="0">
                <a:solidFill>
                  <a:srgbClr val="C00000"/>
                </a:solidFill>
                <a:latin typeface="Garamond" charset="0"/>
                <a:ea typeface="Garamond" charset="0"/>
                <a:cs typeface="Garamond" charset="0"/>
              </a:rPr>
              <a:t>Entity Type</a:t>
            </a:r>
          </a:p>
        </p:txBody>
      </p:sp>
      <p:cxnSp>
        <p:nvCxnSpPr>
          <p:cNvPr id="212" name="Straight Arrow Connector 211"/>
          <p:cNvCxnSpPr>
            <a:stCxn id="32" idx="3"/>
          </p:cNvCxnSpPr>
          <p:nvPr/>
        </p:nvCxnSpPr>
        <p:spPr>
          <a:xfrm>
            <a:off x="5319491" y="2072859"/>
            <a:ext cx="516365" cy="5481"/>
          </a:xfrm>
          <a:prstGeom prst="straightConnector1">
            <a:avLst/>
          </a:prstGeom>
          <a:ln w="6350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a:stCxn id="17" idx="0"/>
            <a:endCxn id="16" idx="2"/>
          </p:cNvCxnSpPr>
          <p:nvPr/>
        </p:nvCxnSpPr>
        <p:spPr>
          <a:xfrm flipV="1">
            <a:off x="5976578" y="3250527"/>
            <a:ext cx="574424" cy="69934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34" name="Rounded Rectangle 233"/>
          <p:cNvSpPr/>
          <p:nvPr/>
        </p:nvSpPr>
        <p:spPr bwMode="auto">
          <a:xfrm>
            <a:off x="4109839" y="3548307"/>
            <a:ext cx="1282328" cy="252618"/>
          </a:xfrm>
          <a:prstGeom prst="roundRect">
            <a:avLst/>
          </a:prstGeom>
          <a:no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800" b="1" spc="-50" smtClean="0">
                <a:solidFill>
                  <a:srgbClr val="C00000"/>
                </a:solidFill>
                <a:latin typeface="Garamond" charset="0"/>
                <a:ea typeface="Garamond" charset="0"/>
                <a:cs typeface="Garamond" charset="0"/>
              </a:rPr>
              <a:t>Relationship</a:t>
            </a:r>
            <a:endParaRPr lang="en-US" sz="1800" b="1" spc="-50" dirty="0" smtClean="0">
              <a:solidFill>
                <a:srgbClr val="C00000"/>
              </a:solidFill>
              <a:latin typeface="Garamond" charset="0"/>
              <a:ea typeface="Garamond" charset="0"/>
              <a:cs typeface="Garamond" charset="0"/>
            </a:endParaRPr>
          </a:p>
        </p:txBody>
      </p:sp>
      <p:cxnSp>
        <p:nvCxnSpPr>
          <p:cNvPr id="235" name="Straight Arrow Connector 234"/>
          <p:cNvCxnSpPr/>
          <p:nvPr/>
        </p:nvCxnSpPr>
        <p:spPr>
          <a:xfrm>
            <a:off x="5392166" y="3686125"/>
            <a:ext cx="516366" cy="10536"/>
          </a:xfrm>
          <a:prstGeom prst="straightConnector1">
            <a:avLst/>
          </a:prstGeom>
          <a:ln w="6350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36" name="Rounded Rectangle 235"/>
          <p:cNvSpPr/>
          <p:nvPr/>
        </p:nvSpPr>
        <p:spPr bwMode="auto">
          <a:xfrm>
            <a:off x="4296840" y="1550808"/>
            <a:ext cx="908326" cy="271046"/>
          </a:xfrm>
          <a:prstGeom prst="roundRect">
            <a:avLst/>
          </a:prstGeom>
          <a:no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800" b="1" spc="-50" dirty="0" smtClean="0">
                <a:solidFill>
                  <a:srgbClr val="C00000"/>
                </a:solidFill>
                <a:latin typeface="Garamond" charset="0"/>
                <a:ea typeface="Garamond" charset="0"/>
                <a:cs typeface="Garamond" charset="0"/>
              </a:rPr>
              <a:t>Entity</a:t>
            </a:r>
          </a:p>
        </p:txBody>
      </p:sp>
      <p:cxnSp>
        <p:nvCxnSpPr>
          <p:cNvPr id="237" name="Straight Arrow Connector 236"/>
          <p:cNvCxnSpPr/>
          <p:nvPr/>
        </p:nvCxnSpPr>
        <p:spPr>
          <a:xfrm flipV="1">
            <a:off x="5262757" y="1652125"/>
            <a:ext cx="544661" cy="13505"/>
          </a:xfrm>
          <a:prstGeom prst="straightConnector1">
            <a:avLst/>
          </a:prstGeom>
          <a:ln w="6350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bwMode="auto">
          <a:xfrm>
            <a:off x="8107872" y="1636681"/>
            <a:ext cx="727877" cy="436178"/>
          </a:xfrm>
          <a:prstGeom prst="roundRect">
            <a:avLst/>
          </a:prstGeom>
          <a:no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smtClean="0">
                <a:solidFill>
                  <a:srgbClr val="0070C0"/>
                </a:solidFill>
                <a:effectLst>
                  <a:outerShdw blurRad="50800" dist="50800" dir="5400000" algn="ctr" rotWithShape="0">
                    <a:schemeClr val="bg1">
                      <a:lumMod val="95000"/>
                    </a:schemeClr>
                  </a:outerShdw>
                </a:effectLst>
                <a:ea typeface="Garamond" charset="0"/>
                <a:cs typeface="Garamond" charset="0"/>
              </a:rPr>
              <a:t>I, Robot</a:t>
            </a:r>
            <a:endParaRPr lang="en-US" spc="-50" dirty="0">
              <a:solidFill>
                <a:srgbClr val="0070C0"/>
              </a:solidFill>
              <a:effectLst>
                <a:outerShdw blurRad="50800" dist="50800" dir="5400000" algn="ctr" rotWithShape="0">
                  <a:schemeClr val="bg1">
                    <a:lumMod val="95000"/>
                  </a:schemeClr>
                </a:outerShdw>
              </a:effectLst>
              <a:ea typeface="Garamond" charset="0"/>
              <a:cs typeface="Garamond" charset="0"/>
            </a:endParaRPr>
          </a:p>
          <a:p>
            <a:pPr algn="ctr" defTabSz="914099" fontAlgn="base">
              <a:spcBef>
                <a:spcPct val="0"/>
              </a:spcBef>
              <a:spcAft>
                <a:spcPct val="0"/>
              </a:spcAft>
            </a:pPr>
            <a:r>
              <a:rPr lang="en-US" spc="-50" dirty="0">
                <a:solidFill>
                  <a:schemeClr val="tx1"/>
                </a:solidFill>
                <a:effectLst>
                  <a:outerShdw blurRad="50800" dist="50800" dir="5400000" algn="ctr" rotWithShape="0">
                    <a:schemeClr val="bg1">
                      <a:lumMod val="95000"/>
                    </a:schemeClr>
                  </a:outerShdw>
                </a:effectLst>
                <a:ea typeface="Garamond" charset="0"/>
                <a:cs typeface="Garamond" charset="0"/>
              </a:rPr>
              <a:t>FILM </a:t>
            </a:r>
          </a:p>
        </p:txBody>
      </p:sp>
      <p:cxnSp>
        <p:nvCxnSpPr>
          <p:cNvPr id="31" name="Straight Arrow Connector 30"/>
          <p:cNvCxnSpPr>
            <a:stCxn id="12" idx="3"/>
            <a:endCxn id="30" idx="1"/>
          </p:cNvCxnSpPr>
          <p:nvPr/>
        </p:nvCxnSpPr>
        <p:spPr>
          <a:xfrm flipV="1">
            <a:off x="7266147" y="1854770"/>
            <a:ext cx="841725" cy="1126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352539" y="1914897"/>
            <a:ext cx="755333" cy="43088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mj-lt"/>
                <a:ea typeface="Garamond" charset="0"/>
                <a:cs typeface="Garamond" charset="0"/>
              </a:rPr>
              <a:t>Executive Producer</a:t>
            </a:r>
          </a:p>
        </p:txBody>
      </p:sp>
    </p:spTree>
    <p:extLst>
      <p:ext uri="{BB962C8B-B14F-4D97-AF65-F5344CB8AC3E}">
        <p14:creationId xmlns:p14="http://schemas.microsoft.com/office/powerpoint/2010/main" val="803189567"/>
      </p:ext>
    </p:extLst>
  </p:cSld>
  <p:clrMapOvr>
    <a:masterClrMapping/>
  </p:clrMapOvr>
  <mc:AlternateContent xmlns:mc="http://schemas.openxmlformats.org/markup-compatibility/2006" xmlns:p14="http://schemas.microsoft.com/office/powerpoint/2010/main">
    <mc:Choice Requires="p14">
      <p:transition p14:dur="0" advTm="54159"/>
    </mc:Choice>
    <mc:Fallback xmlns="">
      <p:transition advTm="54159"/>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p:cNvCxnSpPr/>
          <p:nvPr/>
        </p:nvCxnSpPr>
        <p:spPr>
          <a:xfrm>
            <a:off x="6581851" y="2205683"/>
            <a:ext cx="666799" cy="0"/>
          </a:xfrm>
          <a:prstGeom prst="straightConnector1">
            <a:avLst/>
          </a:prstGeom>
          <a:ln w="69850">
            <a:solidFill>
              <a:srgbClr val="EE82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3" idx="3"/>
          </p:cNvCxnSpPr>
          <p:nvPr/>
        </p:nvCxnSpPr>
        <p:spPr>
          <a:xfrm rot="10800000">
            <a:off x="3176673" y="1565317"/>
            <a:ext cx="1227474" cy="613933"/>
          </a:xfrm>
          <a:prstGeom prst="bentConnector3">
            <a:avLst>
              <a:gd name="adj1" fmla="val 50000"/>
            </a:avLst>
          </a:prstGeom>
          <a:ln w="69850">
            <a:solidFill>
              <a:srgbClr val="EE8200"/>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bwMode="auto">
          <a:xfrm rot="2742572">
            <a:off x="4678881" y="1375827"/>
            <a:ext cx="1622734" cy="1606847"/>
          </a:xfrm>
          <a:prstGeom prst="rect">
            <a:avLst/>
          </a:prstGeom>
          <a:solidFill>
            <a:schemeClr val="accent5">
              <a:lumMod val="20000"/>
              <a:lumOff val="80000"/>
            </a:schemeClr>
          </a:solidFill>
          <a:ln>
            <a:noFill/>
            <a:headEnd type="none" w="med" len="med"/>
            <a:tailEnd type="none" w="med" len="med"/>
          </a:ln>
          <a:effectLst>
            <a:outerShdw blurRad="50800" dist="76200" dir="16200000"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lvl="0"/>
            <a:endParaRPr lang="en-US" dirty="0">
              <a:solidFill>
                <a:schemeClr val="tx1"/>
              </a:solidFill>
              <a:latin typeface="Garamond" charset="0"/>
              <a:ea typeface="Garamond" charset="0"/>
              <a:cs typeface="Garamond" charset="0"/>
            </a:endParaRPr>
          </a:p>
        </p:txBody>
      </p:sp>
      <p:sp>
        <p:nvSpPr>
          <p:cNvPr id="2" name="Title 1"/>
          <p:cNvSpPr>
            <a:spLocks noGrp="1"/>
          </p:cNvSpPr>
          <p:nvPr>
            <p:ph type="title"/>
          </p:nvPr>
        </p:nvSpPr>
        <p:spPr>
          <a:xfrm>
            <a:off x="389436" y="171450"/>
            <a:ext cx="8363938" cy="553998"/>
          </a:xfrm>
        </p:spPr>
        <p:txBody>
          <a:bodyPr/>
          <a:lstStyle/>
          <a:p>
            <a:r>
              <a:rPr lang="en-US" sz="4000" dirty="0" smtClean="0"/>
              <a:t>Steep Flag-Down Cost</a:t>
            </a:r>
            <a:endParaRPr lang="en-US" sz="4000" dirty="0"/>
          </a:p>
        </p:txBody>
      </p:sp>
      <p:sp>
        <p:nvSpPr>
          <p:cNvPr id="4" name="Slide Number Placeholder 3"/>
          <p:cNvSpPr>
            <a:spLocks noGrp="1"/>
          </p:cNvSpPr>
          <p:nvPr>
            <p:ph type="sldNum" sz="quarter" idx="11"/>
          </p:nvPr>
        </p:nvSpPr>
        <p:spPr/>
        <p:txBody>
          <a:bodyPr/>
          <a:lstStyle/>
          <a:p>
            <a:fld id="{30DB7900-D72E-4025-AF90-97BD6DF59E7D}" type="slidenum">
              <a:rPr lang="en-US" smtClean="0"/>
              <a:pPr/>
              <a:t>3</a:t>
            </a:fld>
            <a:endParaRPr lang="en-US"/>
          </a:p>
        </p:txBody>
      </p:sp>
      <p:sp>
        <p:nvSpPr>
          <p:cNvPr id="3" name="Rectangle 2"/>
          <p:cNvSpPr/>
          <p:nvPr/>
        </p:nvSpPr>
        <p:spPr bwMode="auto">
          <a:xfrm>
            <a:off x="232290" y="1108116"/>
            <a:ext cx="2944383" cy="914400"/>
          </a:xfrm>
          <a:prstGeom prst="rect">
            <a:avLst/>
          </a:prstGeom>
          <a:solidFill>
            <a:schemeClr val="accent5">
              <a:lumMod val="20000"/>
              <a:lumOff val="80000"/>
            </a:schemeClr>
          </a:solidFill>
          <a:ln>
            <a:noFill/>
            <a:headEnd type="none" w="med" len="med"/>
            <a:tailEnd type="none" w="med" len="med"/>
          </a:ln>
          <a:effectLst>
            <a:outerShdw blurRad="50800" dist="76200" dir="16200000"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lvl="0"/>
            <a:r>
              <a:rPr lang="en-US" sz="2000" dirty="0">
                <a:solidFill>
                  <a:schemeClr val="tx1"/>
                </a:solidFill>
                <a:latin typeface="Garamond" charset="0"/>
                <a:ea typeface="Garamond" charset="0"/>
                <a:cs typeface="Garamond" charset="0"/>
              </a:rPr>
              <a:t>Find a dataset</a:t>
            </a:r>
          </a:p>
        </p:txBody>
      </p:sp>
      <p:sp>
        <p:nvSpPr>
          <p:cNvPr id="6" name="Rectangle 5"/>
          <p:cNvSpPr/>
          <p:nvPr/>
        </p:nvSpPr>
        <p:spPr bwMode="auto">
          <a:xfrm>
            <a:off x="232290" y="2463074"/>
            <a:ext cx="2944383" cy="914400"/>
          </a:xfrm>
          <a:prstGeom prst="rect">
            <a:avLst/>
          </a:prstGeom>
          <a:solidFill>
            <a:schemeClr val="accent5">
              <a:lumMod val="20000"/>
              <a:lumOff val="80000"/>
            </a:schemeClr>
          </a:solidFill>
          <a:ln>
            <a:noFill/>
            <a:headEnd type="none" w="med" len="med"/>
            <a:tailEnd type="none" w="med" len="med"/>
          </a:ln>
          <a:effectLst>
            <a:outerShdw blurRad="50800" dist="76200" dir="16200000"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lvl="0"/>
            <a:r>
              <a:rPr lang="en-US" sz="2000" dirty="0">
                <a:solidFill>
                  <a:schemeClr val="tx1"/>
                </a:solidFill>
                <a:latin typeface="Garamond" charset="0"/>
                <a:ea typeface="Garamond" charset="0"/>
                <a:cs typeface="Garamond" charset="0"/>
              </a:rPr>
              <a:t>Put effort and time to </a:t>
            </a:r>
            <a:r>
              <a:rPr lang="en-US" sz="2000" dirty="0" smtClean="0">
                <a:solidFill>
                  <a:schemeClr val="tx1"/>
                </a:solidFill>
                <a:latin typeface="Garamond" charset="0"/>
                <a:ea typeface="Garamond" charset="0"/>
                <a:cs typeface="Garamond" charset="0"/>
              </a:rPr>
              <a:t/>
            </a:r>
            <a:br>
              <a:rPr lang="en-US" sz="2000" dirty="0" smtClean="0">
                <a:solidFill>
                  <a:schemeClr val="tx1"/>
                </a:solidFill>
                <a:latin typeface="Garamond" charset="0"/>
                <a:ea typeface="Garamond" charset="0"/>
                <a:cs typeface="Garamond" charset="0"/>
              </a:rPr>
            </a:br>
            <a:r>
              <a:rPr lang="en-US" sz="2000" dirty="0" smtClean="0">
                <a:solidFill>
                  <a:schemeClr val="tx1"/>
                </a:solidFill>
                <a:latin typeface="Garamond" charset="0"/>
                <a:ea typeface="Garamond" charset="0"/>
                <a:cs typeface="Garamond" charset="0"/>
              </a:rPr>
              <a:t>read </a:t>
            </a:r>
            <a:r>
              <a:rPr lang="en-US" sz="2000" dirty="0">
                <a:solidFill>
                  <a:schemeClr val="tx1"/>
                </a:solidFill>
                <a:latin typeface="Garamond" charset="0"/>
                <a:ea typeface="Garamond" charset="0"/>
                <a:cs typeface="Garamond" charset="0"/>
              </a:rPr>
              <a:t>the documents</a:t>
            </a:r>
          </a:p>
        </p:txBody>
      </p:sp>
      <p:sp>
        <p:nvSpPr>
          <p:cNvPr id="8" name="Rectangle 7"/>
          <p:cNvSpPr/>
          <p:nvPr/>
        </p:nvSpPr>
        <p:spPr bwMode="auto">
          <a:xfrm>
            <a:off x="232291" y="3818031"/>
            <a:ext cx="2944382" cy="1034261"/>
          </a:xfrm>
          <a:prstGeom prst="rect">
            <a:avLst/>
          </a:prstGeom>
          <a:solidFill>
            <a:schemeClr val="accent5">
              <a:lumMod val="20000"/>
              <a:lumOff val="80000"/>
            </a:schemeClr>
          </a:solidFill>
          <a:ln>
            <a:noFill/>
            <a:headEnd type="none" w="med" len="med"/>
            <a:tailEnd type="none" w="med" len="med"/>
          </a:ln>
          <a:effectLst>
            <a:outerShdw blurRad="50800" dist="76200" dir="16200000"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lvl="0"/>
            <a:r>
              <a:rPr lang="en-US" sz="2000" dirty="0">
                <a:solidFill>
                  <a:schemeClr val="tx1"/>
                </a:solidFill>
                <a:latin typeface="Garamond" charset="0"/>
                <a:ea typeface="Garamond" charset="0"/>
                <a:cs typeface="Garamond" charset="0"/>
              </a:rPr>
              <a:t>Download a few hundred Gigabytes of data</a:t>
            </a:r>
          </a:p>
        </p:txBody>
      </p:sp>
      <p:sp>
        <p:nvSpPr>
          <p:cNvPr id="10" name="Rectangle 9"/>
          <p:cNvSpPr/>
          <p:nvPr/>
        </p:nvSpPr>
        <p:spPr bwMode="auto">
          <a:xfrm>
            <a:off x="3771912" y="3818030"/>
            <a:ext cx="3436673" cy="1034261"/>
          </a:xfrm>
          <a:prstGeom prst="rect">
            <a:avLst/>
          </a:prstGeom>
          <a:solidFill>
            <a:schemeClr val="accent5">
              <a:lumMod val="20000"/>
              <a:lumOff val="80000"/>
            </a:schemeClr>
          </a:solidFill>
          <a:ln>
            <a:noFill/>
            <a:headEnd type="none" w="med" len="med"/>
            <a:tailEnd type="none" w="med" len="med"/>
          </a:ln>
          <a:effectLst>
            <a:outerShdw blurRad="50800" dist="76200" dir="16200000"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lvl="0"/>
            <a:r>
              <a:rPr lang="en-US" sz="2000" dirty="0">
                <a:solidFill>
                  <a:schemeClr val="tx1"/>
                </a:solidFill>
                <a:latin typeface="Garamond" charset="0"/>
                <a:ea typeface="Garamond" charset="0"/>
                <a:cs typeface="Garamond" charset="0"/>
              </a:rPr>
              <a:t>Learn the </a:t>
            </a:r>
            <a:r>
              <a:rPr lang="en-US" sz="2000" dirty="0" smtClean="0">
                <a:solidFill>
                  <a:schemeClr val="tx1"/>
                </a:solidFill>
                <a:latin typeface="Garamond" charset="0"/>
                <a:ea typeface="Garamond" charset="0"/>
                <a:cs typeface="Garamond" charset="0"/>
              </a:rPr>
              <a:t>dataset’s structure </a:t>
            </a:r>
            <a:r>
              <a:rPr lang="en-US" sz="2000" dirty="0">
                <a:solidFill>
                  <a:schemeClr val="tx1"/>
                </a:solidFill>
                <a:latin typeface="Garamond" charset="0"/>
                <a:ea typeface="Garamond" charset="0"/>
                <a:cs typeface="Garamond" charset="0"/>
              </a:rPr>
              <a:t>and upload </a:t>
            </a:r>
            <a:r>
              <a:rPr lang="en-US" sz="2000" dirty="0" smtClean="0">
                <a:solidFill>
                  <a:schemeClr val="tx1"/>
                </a:solidFill>
                <a:latin typeface="Garamond" charset="0"/>
                <a:ea typeface="Garamond" charset="0"/>
                <a:cs typeface="Garamond" charset="0"/>
              </a:rPr>
              <a:t>it into </a:t>
            </a:r>
            <a:r>
              <a:rPr lang="en-US" sz="2000" dirty="0">
                <a:solidFill>
                  <a:schemeClr val="tx1"/>
                </a:solidFill>
                <a:latin typeface="Garamond" charset="0"/>
                <a:ea typeface="Garamond" charset="0"/>
                <a:cs typeface="Garamond" charset="0"/>
              </a:rPr>
              <a:t>a database</a:t>
            </a:r>
          </a:p>
        </p:txBody>
      </p:sp>
      <p:cxnSp>
        <p:nvCxnSpPr>
          <p:cNvPr id="12" name="Straight Arrow Connector 11"/>
          <p:cNvCxnSpPr>
            <a:stCxn id="3" idx="2"/>
            <a:endCxn id="6" idx="0"/>
          </p:cNvCxnSpPr>
          <p:nvPr/>
        </p:nvCxnSpPr>
        <p:spPr>
          <a:xfrm>
            <a:off x="1704482" y="2022516"/>
            <a:ext cx="0" cy="440558"/>
          </a:xfrm>
          <a:prstGeom prst="straightConnector1">
            <a:avLst/>
          </a:prstGeom>
          <a:ln w="69850">
            <a:solidFill>
              <a:srgbClr val="EE82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704481" y="3377472"/>
            <a:ext cx="1855" cy="440558"/>
          </a:xfrm>
          <a:prstGeom prst="straightConnector1">
            <a:avLst/>
          </a:prstGeom>
          <a:ln w="69850">
            <a:solidFill>
              <a:srgbClr val="EE82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3"/>
            <a:endCxn id="10" idx="1"/>
          </p:cNvCxnSpPr>
          <p:nvPr/>
        </p:nvCxnSpPr>
        <p:spPr>
          <a:xfrm flipV="1">
            <a:off x="3176673" y="4335161"/>
            <a:ext cx="595239" cy="1"/>
          </a:xfrm>
          <a:prstGeom prst="straightConnector1">
            <a:avLst/>
          </a:prstGeom>
          <a:ln w="69850">
            <a:solidFill>
              <a:srgbClr val="EE82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0"/>
          </p:cNvCxnSpPr>
          <p:nvPr/>
        </p:nvCxnSpPr>
        <p:spPr>
          <a:xfrm flipH="1" flipV="1">
            <a:off x="5474525" y="3321062"/>
            <a:ext cx="15724" cy="496968"/>
          </a:xfrm>
          <a:prstGeom prst="straightConnector1">
            <a:avLst/>
          </a:prstGeom>
          <a:ln w="69850">
            <a:solidFill>
              <a:srgbClr val="EE8200"/>
            </a:solidFill>
            <a:tailEnd type="triangle"/>
          </a:ln>
        </p:spPr>
        <p:style>
          <a:lnRef idx="1">
            <a:schemeClr val="accent1"/>
          </a:lnRef>
          <a:fillRef idx="0">
            <a:schemeClr val="accent1"/>
          </a:fillRef>
          <a:effectRef idx="0">
            <a:schemeClr val="accent1"/>
          </a:effectRef>
          <a:fontRef idx="minor">
            <a:schemeClr val="tx1"/>
          </a:fontRef>
        </p:style>
      </p:cxnSp>
      <p:sp>
        <p:nvSpPr>
          <p:cNvPr id="29" name="Smiley Face 28"/>
          <p:cNvSpPr/>
          <p:nvPr/>
        </p:nvSpPr>
        <p:spPr bwMode="auto">
          <a:xfrm>
            <a:off x="3910942" y="1582807"/>
            <a:ext cx="458164" cy="441193"/>
          </a:xfrm>
          <a:prstGeom prst="smileyFace">
            <a:avLst>
              <a:gd name="adj" fmla="val -4653"/>
            </a:avLst>
          </a:prstGeom>
          <a:solidFill>
            <a:schemeClr val="accent5">
              <a:lumMod val="20000"/>
              <a:lumOff val="80000"/>
            </a:schemeClr>
          </a:solidFill>
          <a:ln w="25400">
            <a:solidFill>
              <a:schemeClr val="tx1">
                <a:lumMod val="65000"/>
                <a:lumOff val="3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1" name="Smiley Face 30"/>
          <p:cNvSpPr/>
          <p:nvPr/>
        </p:nvSpPr>
        <p:spPr bwMode="auto">
          <a:xfrm>
            <a:off x="6600436" y="1623206"/>
            <a:ext cx="436693" cy="438497"/>
          </a:xfrm>
          <a:prstGeom prst="smileyFace">
            <a:avLst>
              <a:gd name="adj" fmla="val 4653"/>
            </a:avLst>
          </a:prstGeom>
          <a:solidFill>
            <a:schemeClr val="accent5">
              <a:lumMod val="20000"/>
              <a:lumOff val="80000"/>
            </a:schemeClr>
          </a:solidFill>
          <a:ln w="25400">
            <a:solidFill>
              <a:schemeClr val="tx1">
                <a:lumMod val="65000"/>
                <a:lumOff val="3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42"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3730" y="4257513"/>
            <a:ext cx="467918" cy="467918"/>
          </a:xfrm>
          <a:prstGeom prst="rect">
            <a:avLst/>
          </a:prstGeom>
        </p:spPr>
      </p:pic>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9476" y="2717093"/>
            <a:ext cx="442172" cy="442172"/>
          </a:xfrm>
          <a:prstGeom prst="rect">
            <a:avLst/>
          </a:prstGeom>
        </p:spPr>
      </p:pic>
      <p:pic>
        <p:nvPicPr>
          <p:cNvPr id="45" name="Picture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3303" y="1377941"/>
            <a:ext cx="448345" cy="448345"/>
          </a:xfrm>
          <a:prstGeom prst="rect">
            <a:avLst/>
          </a:prstGeom>
        </p:spPr>
      </p:pic>
      <p:pic>
        <p:nvPicPr>
          <p:cNvPr id="46" name="Picture 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3066" y="4356335"/>
            <a:ext cx="369096" cy="369096"/>
          </a:xfrm>
          <a:prstGeom prst="rect">
            <a:avLst/>
          </a:prstGeom>
        </p:spPr>
      </p:pic>
      <p:sp>
        <p:nvSpPr>
          <p:cNvPr id="53" name="TextBox 52"/>
          <p:cNvSpPr txBox="1"/>
          <p:nvPr/>
        </p:nvSpPr>
        <p:spPr>
          <a:xfrm>
            <a:off x="4867138" y="1517815"/>
            <a:ext cx="1280212" cy="1107996"/>
          </a:xfrm>
          <a:prstGeom prst="rect">
            <a:avLst/>
          </a:prstGeom>
          <a:noFill/>
        </p:spPr>
        <p:txBody>
          <a:bodyPr wrap="square" lIns="0" tIns="0" rIns="0" bIns="0" rtlCol="0">
            <a:spAutoFit/>
          </a:bodyPr>
          <a:lstStyle/>
          <a:p>
            <a:pPr algn="ctr"/>
            <a:r>
              <a:rPr lang="en-US" sz="1800" dirty="0" smtClean="0">
                <a:latin typeface="Garamond" charset="0"/>
                <a:ea typeface="Garamond" charset="0"/>
                <a:cs typeface="Garamond" charset="0"/>
              </a:rPr>
              <a:t>Does it provide </a:t>
            </a:r>
            <a:r>
              <a:rPr lang="en-US" sz="1800" dirty="0">
                <a:latin typeface="Garamond" charset="0"/>
                <a:ea typeface="Garamond" charset="0"/>
                <a:cs typeface="Garamond" charset="0"/>
              </a:rPr>
              <a:t>the required </a:t>
            </a:r>
            <a:r>
              <a:rPr lang="en-US" sz="1800" dirty="0" smtClean="0">
                <a:latin typeface="Garamond" charset="0"/>
                <a:ea typeface="Garamond" charset="0"/>
                <a:cs typeface="Garamond" charset="0"/>
              </a:rPr>
              <a:t>information? </a:t>
            </a:r>
            <a:endParaRPr lang="en-US" sz="1800" dirty="0">
              <a:effectLst/>
              <a:latin typeface="Garamond" charset="0"/>
              <a:ea typeface="Garamond" charset="0"/>
              <a:cs typeface="Garamond" charset="0"/>
            </a:endParaRPr>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0552" y="4397653"/>
            <a:ext cx="353929" cy="286459"/>
          </a:xfrm>
          <a:prstGeom prst="rect">
            <a:avLst/>
          </a:prstGeom>
        </p:spPr>
      </p:pic>
      <p:sp>
        <p:nvSpPr>
          <p:cNvPr id="30" name="Rectangle 29"/>
          <p:cNvSpPr/>
          <p:nvPr/>
        </p:nvSpPr>
        <p:spPr bwMode="auto">
          <a:xfrm>
            <a:off x="7248650" y="1420321"/>
            <a:ext cx="1687441" cy="1517858"/>
          </a:xfrm>
          <a:prstGeom prst="rect">
            <a:avLst/>
          </a:prstGeom>
          <a:solidFill>
            <a:schemeClr val="accent3">
              <a:lumMod val="20000"/>
              <a:lumOff val="80000"/>
            </a:schemeClr>
          </a:solidFill>
          <a:ln>
            <a:noFill/>
            <a:headEnd type="none" w="med" len="med"/>
            <a:tailEnd type="none" w="med" len="med"/>
          </a:ln>
          <a:effectLst>
            <a:outerShdw blurRad="50800" dist="76200" dir="16200000"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lvl="0"/>
            <a:r>
              <a:rPr lang="en-US" sz="2400" dirty="0" smtClean="0">
                <a:solidFill>
                  <a:schemeClr val="tx1"/>
                </a:solidFill>
                <a:latin typeface="Garamond" charset="0"/>
                <a:ea typeface="Garamond" charset="0"/>
                <a:cs typeface="Garamond" charset="0"/>
              </a:rPr>
              <a:t>Start building applications</a:t>
            </a:r>
            <a:endParaRPr lang="en-US" sz="2400" dirty="0">
              <a:solidFill>
                <a:schemeClr val="tx1"/>
              </a:solidFill>
              <a:latin typeface="Garamond" charset="0"/>
              <a:ea typeface="Garamond" charset="0"/>
              <a:cs typeface="Garamond" charset="0"/>
            </a:endParaRPr>
          </a:p>
        </p:txBody>
      </p:sp>
    </p:spTree>
    <p:extLst>
      <p:ext uri="{BB962C8B-B14F-4D97-AF65-F5344CB8AC3E}">
        <p14:creationId xmlns:p14="http://schemas.microsoft.com/office/powerpoint/2010/main" val="1296721831"/>
      </p:ext>
    </p:extLst>
  </p:cSld>
  <p:clrMapOvr>
    <a:masterClrMapping/>
  </p:clrMapOvr>
  <mc:AlternateContent xmlns:mc="http://schemas.openxmlformats.org/markup-compatibility/2006" xmlns:p14="http://schemas.microsoft.com/office/powerpoint/2010/main">
    <mc:Choice Requires="p14">
      <p:transition p14:dur="10" advTm="45835"/>
    </mc:Choice>
    <mc:Fallback xmlns="">
      <p:transition advTm="4583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3461" y="889759"/>
            <a:ext cx="4439013" cy="3318051"/>
          </a:xfrm>
          <a:prstGeom prst="rect">
            <a:avLst/>
          </a:prstGeom>
        </p:spPr>
      </p:pic>
      <p:sp>
        <p:nvSpPr>
          <p:cNvPr id="2" name="Title 1"/>
          <p:cNvSpPr>
            <a:spLocks noGrp="1"/>
          </p:cNvSpPr>
          <p:nvPr>
            <p:ph type="title"/>
          </p:nvPr>
        </p:nvSpPr>
        <p:spPr>
          <a:xfrm>
            <a:off x="389436" y="171450"/>
            <a:ext cx="8363938" cy="553998"/>
          </a:xfrm>
        </p:spPr>
        <p:txBody>
          <a:bodyPr/>
          <a:lstStyle/>
          <a:p>
            <a:r>
              <a:rPr lang="en-US" sz="4000" dirty="0"/>
              <a:t>Need for a Quick Overview</a:t>
            </a:r>
          </a:p>
        </p:txBody>
      </p:sp>
      <p:sp>
        <p:nvSpPr>
          <p:cNvPr id="4" name="Slide Number Placeholder 3"/>
          <p:cNvSpPr>
            <a:spLocks noGrp="1"/>
          </p:cNvSpPr>
          <p:nvPr>
            <p:ph type="sldNum" sz="quarter" idx="11"/>
          </p:nvPr>
        </p:nvSpPr>
        <p:spPr/>
        <p:txBody>
          <a:bodyPr/>
          <a:lstStyle/>
          <a:p>
            <a:fld id="{30DB7900-D72E-4025-AF90-97BD6DF59E7D}" type="slidenum">
              <a:rPr lang="en-US" smtClean="0"/>
              <a:pPr/>
              <a:t>4</a:t>
            </a:fld>
            <a:endParaRPr lang="en-US"/>
          </a:p>
        </p:txBody>
      </p:sp>
      <p:sp>
        <p:nvSpPr>
          <p:cNvPr id="10" name="TextBox 9"/>
          <p:cNvSpPr txBox="1"/>
          <p:nvPr/>
        </p:nvSpPr>
        <p:spPr>
          <a:xfrm>
            <a:off x="1463828" y="3559787"/>
            <a:ext cx="518668" cy="215444"/>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mj-lt"/>
                <a:ea typeface="Garamond" charset="0"/>
                <a:cs typeface="Garamond" charset="0"/>
              </a:rPr>
              <a:t>Genres</a:t>
            </a:r>
          </a:p>
        </p:txBody>
      </p:sp>
      <p:sp>
        <p:nvSpPr>
          <p:cNvPr id="11" name="TextBox 10"/>
          <p:cNvSpPr txBox="1"/>
          <p:nvPr/>
        </p:nvSpPr>
        <p:spPr>
          <a:xfrm>
            <a:off x="1569624" y="1982748"/>
            <a:ext cx="1404669"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mj-lt"/>
                <a:ea typeface="Garamond" charset="0"/>
                <a:cs typeface="Garamond" charset="0"/>
              </a:rPr>
              <a:t>Award Winners</a:t>
            </a:r>
          </a:p>
        </p:txBody>
      </p:sp>
      <p:sp>
        <p:nvSpPr>
          <p:cNvPr id="12" name="TextBox 11"/>
          <p:cNvSpPr txBox="1"/>
          <p:nvPr/>
        </p:nvSpPr>
        <p:spPr>
          <a:xfrm>
            <a:off x="1850277" y="2432275"/>
            <a:ext cx="598320"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mj-lt"/>
                <a:ea typeface="Garamond" charset="0"/>
                <a:cs typeface="Garamond" charset="0"/>
              </a:rPr>
              <a:t>Actor</a:t>
            </a:r>
          </a:p>
        </p:txBody>
      </p:sp>
      <p:cxnSp>
        <p:nvCxnSpPr>
          <p:cNvPr id="13" name="Straight Arrow Connector 12"/>
          <p:cNvCxnSpPr>
            <a:stCxn id="21" idx="0"/>
            <a:endCxn id="20" idx="1"/>
          </p:cNvCxnSpPr>
          <p:nvPr/>
        </p:nvCxnSpPr>
        <p:spPr>
          <a:xfrm flipV="1">
            <a:off x="805145" y="2977403"/>
            <a:ext cx="905590" cy="43049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0" idx="2"/>
            <a:endCxn id="22" idx="0"/>
          </p:cNvCxnSpPr>
          <p:nvPr/>
        </p:nvCxnSpPr>
        <p:spPr>
          <a:xfrm flipH="1">
            <a:off x="1981364" y="3172901"/>
            <a:ext cx="1132" cy="7011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9" idx="1"/>
            <a:endCxn id="20" idx="0"/>
          </p:cNvCxnSpPr>
          <p:nvPr/>
        </p:nvCxnSpPr>
        <p:spPr>
          <a:xfrm flipH="1">
            <a:off x="1982496" y="2240338"/>
            <a:ext cx="1052767" cy="54156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3" idx="0"/>
            <a:endCxn id="20" idx="3"/>
          </p:cNvCxnSpPr>
          <p:nvPr/>
        </p:nvCxnSpPr>
        <p:spPr>
          <a:xfrm flipH="1" flipV="1">
            <a:off x="2254257" y="2977403"/>
            <a:ext cx="1497807" cy="39635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9" idx="1"/>
            <a:endCxn id="18" idx="3"/>
          </p:cNvCxnSpPr>
          <p:nvPr/>
        </p:nvCxnSpPr>
        <p:spPr>
          <a:xfrm flipH="1">
            <a:off x="1293967" y="2240338"/>
            <a:ext cx="1741296" cy="26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bwMode="auto">
          <a:xfrm>
            <a:off x="535571" y="2046723"/>
            <a:ext cx="758396" cy="392502"/>
          </a:xfrm>
          <a:prstGeom prst="round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smtClean="0">
                <a:solidFill>
                  <a:schemeClr val="tx1"/>
                </a:solidFill>
                <a:latin typeface="Segoe UI" pitchFamily="34" charset="0"/>
                <a:ea typeface="Segoe UI" pitchFamily="34" charset="0"/>
                <a:cs typeface="Segoe UI" pitchFamily="34" charset="0"/>
              </a:rPr>
              <a:t>AWARD</a:t>
            </a:r>
          </a:p>
        </p:txBody>
      </p:sp>
      <p:sp>
        <p:nvSpPr>
          <p:cNvPr id="19" name="Rounded Rectangle 18"/>
          <p:cNvSpPr/>
          <p:nvPr/>
        </p:nvSpPr>
        <p:spPr bwMode="auto">
          <a:xfrm>
            <a:off x="3035263" y="2064918"/>
            <a:ext cx="1019125" cy="350839"/>
          </a:xfrm>
          <a:prstGeom prst="round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smtClean="0">
                <a:solidFill>
                  <a:schemeClr val="tx1"/>
                </a:solidFill>
                <a:latin typeface="Segoe UI" pitchFamily="34" charset="0"/>
                <a:ea typeface="Segoe UI" pitchFamily="34" charset="0"/>
                <a:cs typeface="Segoe UI" pitchFamily="34" charset="0"/>
              </a:rPr>
              <a:t>FILM ACTOR</a:t>
            </a:r>
          </a:p>
        </p:txBody>
      </p:sp>
      <p:sp>
        <p:nvSpPr>
          <p:cNvPr id="20" name="Rounded Rectangle 19"/>
          <p:cNvSpPr/>
          <p:nvPr/>
        </p:nvSpPr>
        <p:spPr bwMode="auto">
          <a:xfrm>
            <a:off x="1710735" y="2781904"/>
            <a:ext cx="543522" cy="390997"/>
          </a:xfrm>
          <a:prstGeom prst="round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smtClean="0">
                <a:solidFill>
                  <a:schemeClr val="tx1"/>
                </a:solidFill>
                <a:latin typeface="Segoe UI" pitchFamily="34" charset="0"/>
                <a:ea typeface="Segoe UI" pitchFamily="34" charset="0"/>
                <a:cs typeface="Segoe UI" pitchFamily="34" charset="0"/>
              </a:rPr>
              <a:t>FILM</a:t>
            </a:r>
          </a:p>
        </p:txBody>
      </p:sp>
      <p:sp>
        <p:nvSpPr>
          <p:cNvPr id="21" name="Rounded Rectangle 20"/>
          <p:cNvSpPr/>
          <p:nvPr/>
        </p:nvSpPr>
        <p:spPr bwMode="auto">
          <a:xfrm>
            <a:off x="158888" y="3407902"/>
            <a:ext cx="1292513" cy="350839"/>
          </a:xfrm>
          <a:prstGeom prst="round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smtClean="0">
                <a:solidFill>
                  <a:schemeClr val="tx1"/>
                </a:solidFill>
                <a:latin typeface="Segoe UI" pitchFamily="34" charset="0"/>
                <a:ea typeface="Segoe UI" pitchFamily="34" charset="0"/>
                <a:cs typeface="Segoe UI" pitchFamily="34" charset="0"/>
              </a:rPr>
              <a:t>FILM DIRECTOR</a:t>
            </a:r>
          </a:p>
        </p:txBody>
      </p:sp>
      <p:sp>
        <p:nvSpPr>
          <p:cNvPr id="22" name="Rounded Rectangle 21"/>
          <p:cNvSpPr/>
          <p:nvPr/>
        </p:nvSpPr>
        <p:spPr bwMode="auto">
          <a:xfrm>
            <a:off x="1471801" y="3874020"/>
            <a:ext cx="1019125" cy="350839"/>
          </a:xfrm>
          <a:prstGeom prst="round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smtClean="0">
                <a:solidFill>
                  <a:schemeClr val="tx1"/>
                </a:solidFill>
                <a:latin typeface="Segoe UI" pitchFamily="34" charset="0"/>
                <a:ea typeface="Segoe UI" pitchFamily="34" charset="0"/>
                <a:cs typeface="Segoe UI" pitchFamily="34" charset="0"/>
              </a:rPr>
              <a:t>FILM GENRE</a:t>
            </a:r>
          </a:p>
        </p:txBody>
      </p:sp>
      <p:sp>
        <p:nvSpPr>
          <p:cNvPr id="23" name="Rounded Rectangle 22"/>
          <p:cNvSpPr/>
          <p:nvPr/>
        </p:nvSpPr>
        <p:spPr bwMode="auto">
          <a:xfrm>
            <a:off x="3079560" y="3373754"/>
            <a:ext cx="1345007" cy="396931"/>
          </a:xfrm>
          <a:prstGeom prst="round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smtClean="0">
                <a:solidFill>
                  <a:schemeClr val="tx1"/>
                </a:solidFill>
                <a:latin typeface="Segoe UI" pitchFamily="34" charset="0"/>
                <a:ea typeface="Segoe UI" pitchFamily="34" charset="0"/>
                <a:cs typeface="Segoe UI" pitchFamily="34" charset="0"/>
              </a:rPr>
              <a:t>FILM PRODUCER</a:t>
            </a:r>
          </a:p>
        </p:txBody>
      </p:sp>
      <p:sp>
        <p:nvSpPr>
          <p:cNvPr id="24" name="Rounded Rectangle 23"/>
          <p:cNvSpPr/>
          <p:nvPr/>
        </p:nvSpPr>
        <p:spPr bwMode="auto">
          <a:xfrm>
            <a:off x="95003" y="1790316"/>
            <a:ext cx="4546932" cy="2591423"/>
          </a:xfrm>
          <a:prstGeom prst="roundRect">
            <a:avLst>
              <a:gd name="adj" fmla="val 21713"/>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26" name="Straight Arrow Connector 25"/>
          <p:cNvCxnSpPr>
            <a:stCxn id="23" idx="1"/>
            <a:endCxn id="20" idx="3"/>
          </p:cNvCxnSpPr>
          <p:nvPr/>
        </p:nvCxnSpPr>
        <p:spPr>
          <a:xfrm flipH="1" flipV="1">
            <a:off x="2254257" y="2977403"/>
            <a:ext cx="825303" cy="5948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251479" y="3399954"/>
            <a:ext cx="722814"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mj-lt"/>
                <a:ea typeface="Garamond" charset="0"/>
                <a:cs typeface="Garamond" charset="0"/>
              </a:rPr>
              <a:t>Producer</a:t>
            </a:r>
          </a:p>
        </p:txBody>
      </p:sp>
      <p:sp>
        <p:nvSpPr>
          <p:cNvPr id="28" name="TextBox 27"/>
          <p:cNvSpPr txBox="1"/>
          <p:nvPr/>
        </p:nvSpPr>
        <p:spPr>
          <a:xfrm>
            <a:off x="2906451" y="2696686"/>
            <a:ext cx="729747" cy="43088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err="1" smtClean="0">
                <a:latin typeface="+mj-lt"/>
                <a:ea typeface="Garamond" charset="0"/>
                <a:cs typeface="Garamond" charset="0"/>
              </a:rPr>
              <a:t>ExecutiveProducer</a:t>
            </a:r>
            <a:endParaRPr lang="en-US" sz="1400" dirty="0" smtClean="0">
              <a:latin typeface="+mj-lt"/>
              <a:ea typeface="Garamond" charset="0"/>
              <a:cs typeface="Garamond" charset="0"/>
            </a:endParaRPr>
          </a:p>
        </p:txBody>
      </p:sp>
      <p:sp>
        <p:nvSpPr>
          <p:cNvPr id="29" name="TextBox 28"/>
          <p:cNvSpPr txBox="1"/>
          <p:nvPr/>
        </p:nvSpPr>
        <p:spPr>
          <a:xfrm rot="10800000" flipV="1">
            <a:off x="514869" y="3022724"/>
            <a:ext cx="628027"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mj-lt"/>
                <a:ea typeface="Garamond" charset="0"/>
                <a:cs typeface="Garamond" charset="0"/>
              </a:rPr>
              <a:t>Director</a:t>
            </a:r>
          </a:p>
        </p:txBody>
      </p:sp>
      <p:sp useBgFill="1">
        <p:nvSpPr>
          <p:cNvPr id="59" name="Rectangle 58"/>
          <p:cNvSpPr/>
          <p:nvPr/>
        </p:nvSpPr>
        <p:spPr bwMode="auto">
          <a:xfrm>
            <a:off x="6477000" y="4007943"/>
            <a:ext cx="1714500" cy="219942"/>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useBgFill="1">
        <p:nvSpPr>
          <p:cNvPr id="3" name="Rectangle 2"/>
          <p:cNvSpPr/>
          <p:nvPr/>
        </p:nvSpPr>
        <p:spPr bwMode="auto">
          <a:xfrm>
            <a:off x="4774154" y="725448"/>
            <a:ext cx="4338320" cy="498601"/>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0" name="TextBox 29"/>
          <p:cNvSpPr txBox="1"/>
          <p:nvPr/>
        </p:nvSpPr>
        <p:spPr>
          <a:xfrm>
            <a:off x="4546487" y="889759"/>
            <a:ext cx="5212119" cy="338554"/>
          </a:xfrm>
          <a:prstGeom prst="rect">
            <a:avLst/>
          </a:prstGeom>
          <a:noFill/>
        </p:spPr>
        <p:txBody>
          <a:bodyPr wrap="square" lIns="0" tIns="0" rIns="0" bIns="0" rtlCol="0">
            <a:spAutoFit/>
          </a:bodyPr>
          <a:lstStyle/>
          <a:p>
            <a:r>
              <a:rPr lang="en-US" sz="2200" dirty="0">
                <a:latin typeface="Garamond" charset="0"/>
                <a:ea typeface="Garamond" charset="0"/>
                <a:cs typeface="Garamond" charset="0"/>
              </a:rPr>
              <a:t>Schema </a:t>
            </a:r>
            <a:r>
              <a:rPr lang="en-US" sz="2200" dirty="0" smtClean="0">
                <a:latin typeface="Garamond" charset="0"/>
                <a:ea typeface="Garamond" charset="0"/>
                <a:cs typeface="Garamond" charset="0"/>
              </a:rPr>
              <a:t>graph itself can be </a:t>
            </a:r>
            <a:r>
              <a:rPr lang="en-US" sz="2200" dirty="0">
                <a:latin typeface="Garamond" charset="0"/>
                <a:ea typeface="Garamond" charset="0"/>
                <a:cs typeface="Garamond" charset="0"/>
              </a:rPr>
              <a:t>too </a:t>
            </a:r>
            <a:r>
              <a:rPr lang="en-US" sz="2200" dirty="0" smtClean="0">
                <a:latin typeface="Garamond" charset="0"/>
                <a:ea typeface="Garamond" charset="0"/>
                <a:cs typeface="Garamond" charset="0"/>
              </a:rPr>
              <a:t>complex</a:t>
            </a:r>
            <a:endParaRPr lang="en-US" sz="2200" dirty="0">
              <a:latin typeface="Garamond" charset="0"/>
              <a:ea typeface="Garamond" charset="0"/>
              <a:cs typeface="Garamond" charset="0"/>
            </a:endParaRPr>
          </a:p>
        </p:txBody>
      </p:sp>
      <p:sp>
        <p:nvSpPr>
          <p:cNvPr id="31" name="TextBox 30"/>
          <p:cNvSpPr txBox="1"/>
          <p:nvPr/>
        </p:nvSpPr>
        <p:spPr>
          <a:xfrm>
            <a:off x="389436" y="854718"/>
            <a:ext cx="4649755" cy="430887"/>
          </a:xfrm>
          <a:prstGeom prst="rect">
            <a:avLst/>
          </a:prstGeom>
          <a:noFill/>
        </p:spPr>
        <p:txBody>
          <a:bodyPr wrap="square" lIns="0" tIns="0" rIns="0" bIns="0" rtlCol="0">
            <a:spAutoFit/>
          </a:bodyPr>
          <a:lstStyle/>
          <a:p>
            <a:r>
              <a:rPr lang="en-US" sz="2800" dirty="0" smtClean="0">
                <a:solidFill>
                  <a:srgbClr val="EE8200"/>
                </a:solidFill>
                <a:latin typeface="Garamond" charset="0"/>
                <a:ea typeface="Garamond" charset="0"/>
                <a:cs typeface="Garamond" charset="0"/>
              </a:rPr>
              <a:t>Approach 1: Schema Graph</a:t>
            </a:r>
            <a:endParaRPr lang="en-US" sz="2800" dirty="0">
              <a:solidFill>
                <a:srgbClr val="EE8200"/>
              </a:solidFill>
              <a:latin typeface="Garamond" charset="0"/>
              <a:ea typeface="Garamond" charset="0"/>
              <a:cs typeface="Garamond" charset="0"/>
            </a:endParaRPr>
          </a:p>
        </p:txBody>
      </p:sp>
      <p:sp>
        <p:nvSpPr>
          <p:cNvPr id="9" name="TextBox 8"/>
          <p:cNvSpPr txBox="1"/>
          <p:nvPr/>
        </p:nvSpPr>
        <p:spPr>
          <a:xfrm>
            <a:off x="4774154" y="4007943"/>
            <a:ext cx="4369846" cy="769441"/>
          </a:xfrm>
          <a:prstGeom prst="rect">
            <a:avLst/>
          </a:prstGeom>
          <a:noFill/>
        </p:spPr>
        <p:txBody>
          <a:bodyPr wrap="square" lIns="0" tIns="0" rIns="0" bIns="0" rtlCol="0">
            <a:spAutoFit/>
          </a:bodyPr>
          <a:lstStyle/>
          <a:p>
            <a:r>
              <a:rPr lang="en-US" sz="1800" dirty="0">
                <a:latin typeface="Garamond" charset="0"/>
                <a:ea typeface="Garamond" charset="0"/>
                <a:cs typeface="Garamond" charset="0"/>
              </a:rPr>
              <a:t>Schema </a:t>
            </a:r>
            <a:r>
              <a:rPr lang="en-US" sz="1800" dirty="0" smtClean="0">
                <a:latin typeface="Garamond" charset="0"/>
                <a:ea typeface="Garamond" charset="0"/>
                <a:cs typeface="Garamond" charset="0"/>
              </a:rPr>
              <a:t>graph </a:t>
            </a:r>
            <a:r>
              <a:rPr lang="en-US" sz="1800" dirty="0">
                <a:latin typeface="Garamond" charset="0"/>
                <a:ea typeface="Garamond" charset="0"/>
                <a:cs typeface="Garamond" charset="0"/>
              </a:rPr>
              <a:t>of “Film” </a:t>
            </a:r>
            <a:r>
              <a:rPr lang="en-US" sz="1800" dirty="0" smtClean="0">
                <a:latin typeface="Garamond" charset="0"/>
                <a:ea typeface="Garamond" charset="0"/>
                <a:cs typeface="Garamond" charset="0"/>
              </a:rPr>
              <a:t>domain </a:t>
            </a:r>
            <a:r>
              <a:rPr lang="en-US" sz="1800" dirty="0">
                <a:latin typeface="Garamond" charset="0"/>
                <a:ea typeface="Garamond" charset="0"/>
                <a:cs typeface="Garamond" charset="0"/>
              </a:rPr>
              <a:t>in </a:t>
            </a:r>
            <a:r>
              <a:rPr lang="en-US" sz="1800" dirty="0" smtClean="0">
                <a:latin typeface="Garamond" charset="0"/>
                <a:ea typeface="Garamond" charset="0"/>
                <a:cs typeface="Garamond" charset="0"/>
              </a:rPr>
              <a:t>Freebase</a:t>
            </a:r>
          </a:p>
          <a:p>
            <a:r>
              <a:rPr lang="en-US" sz="1600" dirty="0" smtClean="0">
                <a:latin typeface="Garamond" charset="0"/>
                <a:ea typeface="Garamond" charset="0"/>
                <a:cs typeface="Garamond" charset="0"/>
              </a:rPr>
              <a:t>Entity graph: 2M entities, 18 </a:t>
            </a:r>
            <a:r>
              <a:rPr lang="en-US" sz="1600" dirty="0">
                <a:latin typeface="Garamond" charset="0"/>
                <a:ea typeface="Garamond" charset="0"/>
                <a:cs typeface="Garamond" charset="0"/>
              </a:rPr>
              <a:t>M </a:t>
            </a:r>
            <a:r>
              <a:rPr lang="en-US" sz="1600" dirty="0" smtClean="0">
                <a:latin typeface="Garamond" charset="0"/>
                <a:ea typeface="Garamond" charset="0"/>
                <a:cs typeface="Garamond" charset="0"/>
              </a:rPr>
              <a:t>edges</a:t>
            </a:r>
          </a:p>
          <a:p>
            <a:r>
              <a:rPr lang="en-US" sz="1600" dirty="0">
                <a:latin typeface="Garamond" charset="0"/>
                <a:ea typeface="Garamond" charset="0"/>
                <a:cs typeface="Garamond" charset="0"/>
              </a:rPr>
              <a:t>Schema graph:  63 entity types ,136 </a:t>
            </a:r>
            <a:r>
              <a:rPr lang="en-US" sz="1600" dirty="0" smtClean="0">
                <a:latin typeface="Garamond" charset="0"/>
                <a:ea typeface="Garamond" charset="0"/>
                <a:cs typeface="Garamond" charset="0"/>
              </a:rPr>
              <a:t>edges</a:t>
            </a:r>
            <a:endParaRPr lang="en-US" sz="1600" dirty="0">
              <a:latin typeface="Garamond" charset="0"/>
              <a:ea typeface="Garamond" charset="0"/>
              <a:cs typeface="Garamond" charset="0"/>
            </a:endParaRPr>
          </a:p>
        </p:txBody>
      </p:sp>
    </p:spTree>
    <p:extLst>
      <p:ext uri="{BB962C8B-B14F-4D97-AF65-F5344CB8AC3E}">
        <p14:creationId xmlns:p14="http://schemas.microsoft.com/office/powerpoint/2010/main" val="76915962"/>
      </p:ext>
    </p:extLst>
  </p:cSld>
  <p:clrMapOvr>
    <a:masterClrMapping/>
  </p:clrMapOvr>
  <mc:AlternateContent xmlns:mc="http://schemas.openxmlformats.org/markup-compatibility/2006" xmlns:p14="http://schemas.microsoft.com/office/powerpoint/2010/main">
    <mc:Choice Requires="p14">
      <p:transition p14:dur="10" advTm="55711"/>
    </mc:Choice>
    <mc:Fallback xmlns="">
      <p:transition advTm="5571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09398"/>
          </a:xfrm>
        </p:spPr>
        <p:txBody>
          <a:bodyPr/>
          <a:lstStyle/>
          <a:p>
            <a:r>
              <a:rPr lang="en-US" sz="4400" dirty="0" smtClean="0"/>
              <a:t>Need for Quick Overview</a:t>
            </a:r>
            <a:endParaRPr lang="en-US" sz="4400" dirty="0"/>
          </a:p>
        </p:txBody>
      </p:sp>
      <p:sp>
        <p:nvSpPr>
          <p:cNvPr id="4" name="Slide Number Placeholder 3"/>
          <p:cNvSpPr>
            <a:spLocks noGrp="1"/>
          </p:cNvSpPr>
          <p:nvPr>
            <p:ph type="sldNum" sz="quarter" idx="11"/>
          </p:nvPr>
        </p:nvSpPr>
        <p:spPr/>
        <p:txBody>
          <a:bodyPr/>
          <a:lstStyle/>
          <a:p>
            <a:fld id="{30DB7900-D72E-4025-AF90-97BD6DF59E7D}" type="slidenum">
              <a:rPr lang="en-US" smtClean="0"/>
              <a:pPr/>
              <a:t>5</a:t>
            </a:fld>
            <a:endParaRPr lang="en-US"/>
          </a:p>
        </p:txBody>
      </p:sp>
      <p:sp>
        <p:nvSpPr>
          <p:cNvPr id="5" name="Content Placeholder 7"/>
          <p:cNvSpPr txBox="1">
            <a:spLocks/>
          </p:cNvSpPr>
          <p:nvPr/>
        </p:nvSpPr>
        <p:spPr>
          <a:xfrm>
            <a:off x="358956" y="899160"/>
            <a:ext cx="8785044" cy="4191000"/>
          </a:xfrm>
          <a:prstGeom prst="rect">
            <a:avLst/>
          </a:prstGeom>
        </p:spPr>
        <p:txBody>
          <a:bodyPr>
            <a:normAutofit/>
          </a:bodyPr>
          <a:lstStyle>
            <a:lvl1pPr marL="0" indent="0" algn="l" defTabSz="686047" rtl="0" eaLnBrk="1" latinLnBrk="0" hangingPunct="1">
              <a:lnSpc>
                <a:spcPct val="90000"/>
              </a:lnSpc>
              <a:spcBef>
                <a:spcPct val="20000"/>
              </a:spcBef>
              <a:buSzPct val="90000"/>
              <a:buFont typeface="Courier New" panose="02070309020205020404" pitchFamily="49" charset="0"/>
              <a:buNone/>
              <a:defRPr sz="3200" kern="1200">
                <a:solidFill>
                  <a:srgbClr val="EE8200"/>
                </a:solidFill>
                <a:latin typeface="Garamond" panose="02020404030301010803" pitchFamily="18" charset="0"/>
                <a:ea typeface="+mn-ea"/>
                <a:cs typeface="+mn-cs"/>
              </a:defRPr>
            </a:lvl1pPr>
            <a:lvl2pPr marL="284163" indent="-284163" algn="l" defTabSz="686047" rtl="0" eaLnBrk="1" latinLnBrk="0" hangingPunct="1">
              <a:lnSpc>
                <a:spcPct val="90000"/>
              </a:lnSpc>
              <a:spcBef>
                <a:spcPct val="20000"/>
              </a:spcBef>
              <a:buSzPct val="90000"/>
              <a:buFont typeface="Courier New" panose="02070309020205020404" pitchFamily="49" charset="0"/>
              <a:buChar char="o"/>
              <a:tabLst/>
              <a:defRPr sz="2800" kern="1200">
                <a:solidFill>
                  <a:schemeClr val="tx1"/>
                </a:solidFill>
                <a:latin typeface="Garamond" panose="02020404030301010803" pitchFamily="18" charset="0"/>
                <a:ea typeface="+mn-ea"/>
                <a:cs typeface="+mn-cs"/>
              </a:defRPr>
            </a:lvl2pPr>
            <a:lvl3pPr marL="517525" indent="-284163" algn="l" defTabSz="686047" rtl="0" eaLnBrk="1" latinLnBrk="0" hangingPunct="1">
              <a:lnSpc>
                <a:spcPct val="90000"/>
              </a:lnSpc>
              <a:spcBef>
                <a:spcPct val="20000"/>
              </a:spcBef>
              <a:buSzPct val="90000"/>
              <a:buFont typeface="Courier New" panose="02070309020205020404" pitchFamily="49" charset="0"/>
              <a:buChar char="o"/>
              <a:defRPr sz="2400" kern="1200">
                <a:solidFill>
                  <a:schemeClr val="tx1"/>
                </a:solidFill>
                <a:latin typeface="Garamond" panose="02020404030301010803" pitchFamily="18" charset="0"/>
                <a:ea typeface="+mn-ea"/>
                <a:cs typeface="+mn-cs"/>
              </a:defRPr>
            </a:lvl3pPr>
            <a:lvl4pPr marL="854075" indent="-284163"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solidFill>
                  <a:schemeClr val="tx1"/>
                </a:solidFill>
                <a:latin typeface="Garamond" panose="02020404030301010803" pitchFamily="18" charset="0"/>
                <a:ea typeface="+mn-ea"/>
                <a:cs typeface="+mn-cs"/>
              </a:defRPr>
            </a:lvl4pPr>
            <a:lvl5pPr marL="1198563" indent="-284163" algn="l" defTabSz="686047" rtl="0" eaLnBrk="1" latinLnBrk="0" hangingPunct="1">
              <a:lnSpc>
                <a:spcPct val="90000"/>
              </a:lnSpc>
              <a:spcBef>
                <a:spcPct val="20000"/>
              </a:spcBef>
              <a:buSzPct val="90000"/>
              <a:buFont typeface="Courier New" panose="02070309020205020404" pitchFamily="49" charset="0"/>
              <a:buChar char="o"/>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indent="-284163"/>
            <a:r>
              <a:rPr lang="en-US" sz="2800" dirty="0" smtClean="0"/>
              <a:t>Approach 2: Schema Summary</a:t>
            </a:r>
            <a:endParaRPr lang="en-US" sz="2400" dirty="0" smtClean="0"/>
          </a:p>
          <a:p>
            <a:pPr indent="-284163"/>
            <a:r>
              <a:rPr lang="en-US" sz="2000" dirty="0" smtClean="0"/>
              <a:t>Schema summarization in relational database </a:t>
            </a:r>
            <a:r>
              <a:rPr lang="en-US" sz="1800" dirty="0" smtClean="0"/>
              <a:t>[</a:t>
            </a:r>
            <a:r>
              <a:rPr lang="en-US" sz="1800" dirty="0"/>
              <a:t>Yang </a:t>
            </a:r>
            <a:r>
              <a:rPr lang="en-US" sz="1800" dirty="0" smtClean="0"/>
              <a:t>PVLDB09, </a:t>
            </a:r>
            <a:r>
              <a:rPr lang="en-US" sz="1800" dirty="0"/>
              <a:t>Yang </a:t>
            </a:r>
            <a:r>
              <a:rPr lang="en-US" sz="1800" dirty="0" smtClean="0"/>
              <a:t>PVLDB11]</a:t>
            </a:r>
            <a:endParaRPr lang="en-US" sz="1800" dirty="0" smtClean="0">
              <a:solidFill>
                <a:schemeClr val="tx1"/>
              </a:solidFill>
            </a:endParaRPr>
          </a:p>
          <a:p>
            <a:pPr marL="498956" lvl="2" indent="-285750">
              <a:buFont typeface="Courier New" charset="0"/>
              <a:buChar char="o"/>
            </a:pPr>
            <a:r>
              <a:rPr lang="en-US" sz="1600" dirty="0" smtClean="0"/>
              <a:t>Cluster tables in relational database by their semantic roles and similarities.</a:t>
            </a:r>
          </a:p>
          <a:p>
            <a:pPr marL="498956" lvl="2" indent="-285750">
              <a:buFont typeface="Courier New" charset="0"/>
              <a:buChar char="o"/>
            </a:pPr>
            <a:r>
              <a:rPr lang="en-US" sz="1600" dirty="0" smtClean="0"/>
              <a:t>Clusters tables, not relationships</a:t>
            </a:r>
          </a:p>
          <a:p>
            <a:pPr marL="498956" lvl="2" indent="-285750">
              <a:buFont typeface="Courier New" charset="0"/>
              <a:buChar char="o"/>
            </a:pPr>
            <a:r>
              <a:rPr lang="en-US" sz="1600" dirty="0" smtClean="0"/>
              <a:t>Detailed</a:t>
            </a:r>
          </a:p>
          <a:p>
            <a:pPr marL="472866" lvl="2" indent="-259660"/>
            <a:endParaRPr lang="en-US" sz="1600" dirty="0" smtClean="0"/>
          </a:p>
          <a:p>
            <a:pPr indent="-284163"/>
            <a:r>
              <a:rPr lang="en-US" sz="2000" dirty="0" smtClean="0">
                <a:solidFill>
                  <a:schemeClr val="tx1"/>
                </a:solidFill>
              </a:rPr>
              <a:t>XML summarization </a:t>
            </a:r>
            <a:r>
              <a:rPr lang="en-US" sz="1800" dirty="0" smtClean="0">
                <a:solidFill>
                  <a:schemeClr val="tx1"/>
                </a:solidFill>
              </a:rPr>
              <a:t>[Yu VLDB06]</a:t>
            </a:r>
          </a:p>
          <a:p>
            <a:pPr marL="498956" lvl="2" indent="-285750">
              <a:buFont typeface="Courier New" charset="0"/>
              <a:buChar char="o"/>
            </a:pPr>
            <a:r>
              <a:rPr lang="en-US" sz="1600" dirty="0" smtClean="0"/>
              <a:t>Provide a succinct overview of the entire schema graph</a:t>
            </a:r>
          </a:p>
          <a:p>
            <a:pPr marL="472866" lvl="2" indent="-259660"/>
            <a:endParaRPr lang="en-US" sz="1600" dirty="0" smtClean="0"/>
          </a:p>
          <a:p>
            <a:pPr indent="-284163"/>
            <a:r>
              <a:rPr lang="en-US" sz="2000" dirty="0" smtClean="0">
                <a:solidFill>
                  <a:schemeClr val="tx1"/>
                </a:solidFill>
              </a:rPr>
              <a:t>Graph summarization </a:t>
            </a:r>
            <a:r>
              <a:rPr lang="en-US" sz="1800" dirty="0" smtClean="0">
                <a:solidFill>
                  <a:schemeClr val="tx1"/>
                </a:solidFill>
              </a:rPr>
              <a:t>[Tian SIGMOD08, Zhang ICDE10]</a:t>
            </a:r>
          </a:p>
          <a:p>
            <a:pPr marL="498956" lvl="2" indent="-285750">
              <a:buFont typeface="Courier New" charset="0"/>
              <a:buChar char="o"/>
            </a:pPr>
            <a:r>
              <a:rPr lang="en-US" sz="1600" dirty="0" smtClean="0"/>
              <a:t>Group graph nodes based on their attribute similarity and allow users browse the summary from different grouping granularities.</a:t>
            </a:r>
            <a:endParaRPr lang="en-US" sz="1400" dirty="0" smtClean="0"/>
          </a:p>
          <a:p>
            <a:pPr lvl="1"/>
            <a:endParaRPr lang="en-US" sz="1600" dirty="0" smtClean="0"/>
          </a:p>
        </p:txBody>
      </p:sp>
    </p:spTree>
    <p:extLst>
      <p:ext uri="{BB962C8B-B14F-4D97-AF65-F5344CB8AC3E}">
        <p14:creationId xmlns:p14="http://schemas.microsoft.com/office/powerpoint/2010/main" val="334513879"/>
      </p:ext>
    </p:extLst>
  </p:cSld>
  <p:clrMapOvr>
    <a:masterClrMapping/>
  </p:clrMapOvr>
  <mc:AlternateContent xmlns:mc="http://schemas.openxmlformats.org/markup-compatibility/2006" xmlns:p14="http://schemas.microsoft.com/office/powerpoint/2010/main">
    <mc:Choice Requires="p14">
      <p:transition p14:dur="10" advTm="20677"/>
    </mc:Choice>
    <mc:Fallback xmlns="">
      <p:transition advTm="20677"/>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358" y="183141"/>
            <a:ext cx="8363938" cy="553998"/>
          </a:xfrm>
        </p:spPr>
        <p:txBody>
          <a:bodyPr/>
          <a:lstStyle/>
          <a:p>
            <a:r>
              <a:rPr lang="en-US" sz="4000" dirty="0" smtClean="0"/>
              <a:t>Preview Tables</a:t>
            </a:r>
            <a:endParaRPr lang="en-US" sz="4000" dirty="0"/>
          </a:p>
        </p:txBody>
      </p:sp>
      <p:sp>
        <p:nvSpPr>
          <p:cNvPr id="4" name="Slide Number Placeholder 3"/>
          <p:cNvSpPr>
            <a:spLocks noGrp="1"/>
          </p:cNvSpPr>
          <p:nvPr>
            <p:ph type="sldNum" sz="quarter" idx="11"/>
          </p:nvPr>
        </p:nvSpPr>
        <p:spPr>
          <a:xfrm>
            <a:off x="0" y="4852293"/>
            <a:ext cx="2133600" cy="274637"/>
          </a:xfrm>
        </p:spPr>
        <p:txBody>
          <a:bodyPr/>
          <a:lstStyle/>
          <a:p>
            <a:fld id="{30DB7900-D72E-4025-AF90-97BD6DF59E7D}" type="slidenum">
              <a:rPr lang="en-US" smtClean="0"/>
              <a:pPr/>
              <a:t>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069575424"/>
              </p:ext>
            </p:extLst>
          </p:nvPr>
        </p:nvGraphicFramePr>
        <p:xfrm>
          <a:off x="185278" y="3388014"/>
          <a:ext cx="4487541" cy="1330093"/>
        </p:xfrm>
        <a:graphic>
          <a:graphicData uri="http://schemas.openxmlformats.org/drawingml/2006/table">
            <a:tbl>
              <a:tblPr firstRow="1" bandRow="1">
                <a:tableStyleId>{5A111915-BE36-4E01-A7E5-04B1672EAD32}</a:tableStyleId>
              </a:tblPr>
              <a:tblGrid>
                <a:gridCol w="1127711"/>
                <a:gridCol w="1281769"/>
                <a:gridCol w="2078061"/>
              </a:tblGrid>
              <a:tr h="414303">
                <a:tc>
                  <a:txBody>
                    <a:bodyPr/>
                    <a:lstStyle/>
                    <a:p>
                      <a:pPr algn="ctr"/>
                      <a:r>
                        <a:rPr lang="en-US" sz="1200" dirty="0" smtClean="0">
                          <a:solidFill>
                            <a:schemeClr val="tx1"/>
                          </a:solidFill>
                          <a:latin typeface="Garamond" charset="0"/>
                          <a:ea typeface="Garamond" charset="0"/>
                          <a:cs typeface="Garamond" charset="0"/>
                        </a:rPr>
                        <a:t>FILM</a:t>
                      </a:r>
                      <a:endParaRPr lang="en-US" sz="1200" dirty="0">
                        <a:solidFill>
                          <a:schemeClr val="tx1"/>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sz="1200" dirty="0" smtClean="0">
                          <a:solidFill>
                            <a:schemeClr val="tx1"/>
                          </a:solidFill>
                          <a:latin typeface="Garamond" charset="0"/>
                          <a:ea typeface="Garamond" charset="0"/>
                          <a:cs typeface="Garamond" charset="0"/>
                        </a:rPr>
                        <a:t>Director</a:t>
                      </a:r>
                      <a:endParaRPr lang="en-US" sz="1200" dirty="0">
                        <a:solidFill>
                          <a:schemeClr val="tx1"/>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200" dirty="0" smtClean="0">
                          <a:solidFill>
                            <a:schemeClr val="tx1"/>
                          </a:solidFill>
                          <a:latin typeface="Garamond" charset="0"/>
                          <a:ea typeface="Garamond" charset="0"/>
                          <a:cs typeface="Garamond" charset="0"/>
                        </a:rPr>
                        <a:t>Genres</a:t>
                      </a:r>
                      <a:endParaRPr lang="en-US" sz="1200" dirty="0">
                        <a:solidFill>
                          <a:schemeClr val="tx1"/>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15290">
                <a:tc>
                  <a:txBody>
                    <a:bodyPr/>
                    <a:lstStyle/>
                    <a:p>
                      <a:r>
                        <a:rPr lang="en-US" sz="1200" dirty="0" smtClean="0">
                          <a:latin typeface="Garamond" charset="0"/>
                          <a:ea typeface="Garamond" charset="0"/>
                          <a:cs typeface="Garamond" charset="0"/>
                        </a:rPr>
                        <a:t>Men in Black</a:t>
                      </a:r>
                      <a:endParaRPr lang="en-US" sz="12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Garamond" charset="0"/>
                          <a:ea typeface="Garamond" charset="0"/>
                          <a:cs typeface="Garamond" charset="0"/>
                        </a:rPr>
                        <a:t>Barry </a:t>
                      </a:r>
                      <a:r>
                        <a:rPr lang="en-US" sz="1200" dirty="0" err="1" smtClean="0">
                          <a:latin typeface="Garamond" charset="0"/>
                          <a:ea typeface="Garamond" charset="0"/>
                          <a:cs typeface="Garamond" charset="0"/>
                        </a:rPr>
                        <a:t>Sonnenfeld</a:t>
                      </a:r>
                      <a:endParaRPr lang="en-US" sz="12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Garamond" charset="0"/>
                          <a:ea typeface="Garamond" charset="0"/>
                          <a:cs typeface="Garamond" charset="0"/>
                        </a:rPr>
                        <a:t>{Action Film, Science Fiction}</a:t>
                      </a:r>
                      <a:endParaRPr lang="en-US" sz="12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0250">
                <a:tc>
                  <a:txBody>
                    <a:bodyPr/>
                    <a:lstStyle/>
                    <a:p>
                      <a:r>
                        <a:rPr lang="en-US" sz="1200" dirty="0" smtClean="0">
                          <a:latin typeface="Garamond" charset="0"/>
                          <a:ea typeface="Garamond" charset="0"/>
                          <a:cs typeface="Garamond" charset="0"/>
                        </a:rPr>
                        <a:t>Men in Black II</a:t>
                      </a:r>
                      <a:endParaRPr lang="en-US" sz="12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Garamond" charset="0"/>
                          <a:ea typeface="Garamond" charset="0"/>
                          <a:cs typeface="Garamond" charset="0"/>
                        </a:rPr>
                        <a:t>Barry </a:t>
                      </a:r>
                      <a:r>
                        <a:rPr lang="en-US" sz="1200" dirty="0" err="1" smtClean="0">
                          <a:latin typeface="Garamond" charset="0"/>
                          <a:ea typeface="Garamond" charset="0"/>
                          <a:cs typeface="Garamond" charset="0"/>
                        </a:rPr>
                        <a:t>Sonnenfeld</a:t>
                      </a:r>
                      <a:endParaRPr lang="en-US" sz="12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686047" rtl="0" eaLnBrk="1" fontAlgn="auto" latinLnBrk="0" hangingPunct="1">
                        <a:lnSpc>
                          <a:spcPct val="100000"/>
                        </a:lnSpc>
                        <a:spcBef>
                          <a:spcPts val="0"/>
                        </a:spcBef>
                        <a:spcAft>
                          <a:spcPts val="0"/>
                        </a:spcAft>
                        <a:buClrTx/>
                        <a:buSzTx/>
                        <a:buFontTx/>
                        <a:buNone/>
                        <a:tabLst/>
                        <a:defRPr/>
                      </a:pPr>
                      <a:r>
                        <a:rPr lang="en-US" sz="1200" dirty="0" smtClean="0">
                          <a:latin typeface="Garamond" charset="0"/>
                          <a:ea typeface="Garamond" charset="0"/>
                          <a:cs typeface="Garamond" charset="0"/>
                        </a:rPr>
                        <a:t>{Action Film, Science Fiction}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0250">
                <a:tc>
                  <a:txBody>
                    <a:bodyPr/>
                    <a:lstStyle/>
                    <a:p>
                      <a:r>
                        <a:rPr lang="en-US" sz="1200" dirty="0" smtClean="0">
                          <a:latin typeface="Garamond" charset="0"/>
                          <a:ea typeface="Garamond" charset="0"/>
                          <a:cs typeface="Garamond" charset="0"/>
                        </a:rPr>
                        <a:t>I, Robot</a:t>
                      </a:r>
                      <a:endParaRPr lang="en-US" sz="12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latin typeface="Garamond" charset="0"/>
                          <a:ea typeface="Garamond" charset="0"/>
                          <a:cs typeface="Garamond" charset="0"/>
                        </a:rPr>
                        <a:t>_</a:t>
                      </a:r>
                      <a:endParaRPr lang="en-US" sz="12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686047" rtl="0" eaLnBrk="1" fontAlgn="auto" latinLnBrk="0" hangingPunct="1">
                        <a:lnSpc>
                          <a:spcPct val="100000"/>
                        </a:lnSpc>
                        <a:spcBef>
                          <a:spcPts val="0"/>
                        </a:spcBef>
                        <a:spcAft>
                          <a:spcPts val="0"/>
                        </a:spcAft>
                        <a:buClrTx/>
                        <a:buSzTx/>
                        <a:buFontTx/>
                        <a:buNone/>
                        <a:tabLst/>
                        <a:defRPr/>
                      </a:pPr>
                      <a:r>
                        <a:rPr lang="en-US" sz="1200" dirty="0" smtClean="0">
                          <a:latin typeface="Garamond" charset="0"/>
                          <a:ea typeface="Garamond" charset="0"/>
                          <a:cs typeface="Garamond" charset="0"/>
                        </a:rPr>
                        <a:t>Action Film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45806611"/>
              </p:ext>
            </p:extLst>
          </p:nvPr>
        </p:nvGraphicFramePr>
        <p:xfrm>
          <a:off x="754859" y="1786997"/>
          <a:ext cx="2491020" cy="645160"/>
        </p:xfrm>
        <a:graphic>
          <a:graphicData uri="http://schemas.openxmlformats.org/drawingml/2006/table">
            <a:tbl>
              <a:tblPr firstRow="1" bandRow="1">
                <a:effectLst/>
                <a:tableStyleId>{5A111915-BE36-4E01-A7E5-04B1672EAD32}</a:tableStyleId>
              </a:tblPr>
              <a:tblGrid>
                <a:gridCol w="1245510"/>
                <a:gridCol w="1245510"/>
              </a:tblGrid>
              <a:tr h="0">
                <a:tc>
                  <a:txBody>
                    <a:bodyPr/>
                    <a:lstStyle/>
                    <a:p>
                      <a:r>
                        <a:rPr lang="en-US" sz="1200" dirty="0" smtClean="0">
                          <a:solidFill>
                            <a:schemeClr val="tx1"/>
                          </a:solidFill>
                          <a:latin typeface="Garamond" charset="0"/>
                          <a:ea typeface="Garamond" charset="0"/>
                          <a:cs typeface="Garamond" charset="0"/>
                        </a:rPr>
                        <a:t>FILM ACTOR</a:t>
                      </a:r>
                      <a:endParaRPr lang="en-US" sz="1200" dirty="0">
                        <a:solidFill>
                          <a:schemeClr val="tx1"/>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200" dirty="0" smtClean="0">
                          <a:solidFill>
                            <a:schemeClr val="tx1"/>
                          </a:solidFill>
                          <a:latin typeface="Garamond" charset="0"/>
                          <a:ea typeface="Garamond" charset="0"/>
                          <a:cs typeface="Garamond" charset="0"/>
                        </a:rPr>
                        <a:t>Award Winners</a:t>
                      </a:r>
                      <a:endParaRPr lang="en-US" sz="1200" dirty="0">
                        <a:solidFill>
                          <a:schemeClr val="tx1"/>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70840">
                <a:tc>
                  <a:txBody>
                    <a:bodyPr/>
                    <a:lstStyle/>
                    <a:p>
                      <a:r>
                        <a:rPr lang="en-US" sz="1200" dirty="0" smtClean="0">
                          <a:latin typeface="Garamond" charset="0"/>
                          <a:ea typeface="Garamond" charset="0"/>
                          <a:cs typeface="Garamond" charset="0"/>
                        </a:rPr>
                        <a:t>Will Smith</a:t>
                      </a:r>
                      <a:endParaRPr lang="en-US" sz="12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Garamond" charset="0"/>
                          <a:ea typeface="Garamond" charset="0"/>
                          <a:cs typeface="Garamond" charset="0"/>
                        </a:rPr>
                        <a:t>Saturn Award</a:t>
                      </a:r>
                      <a:endParaRPr lang="en-US" sz="12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294" name="Straight Arrow Connector 293"/>
          <p:cNvCxnSpPr>
            <a:stCxn id="76" idx="2"/>
          </p:cNvCxnSpPr>
          <p:nvPr/>
        </p:nvCxnSpPr>
        <p:spPr>
          <a:xfrm>
            <a:off x="891379" y="1343917"/>
            <a:ext cx="16104" cy="374069"/>
          </a:xfrm>
          <a:prstGeom prst="straightConnector1">
            <a:avLst/>
          </a:prstGeom>
          <a:ln w="73025">
            <a:solidFill>
              <a:srgbClr val="EE8200">
                <a:alpha val="5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a:endCxn id="5" idx="0"/>
          </p:cNvCxnSpPr>
          <p:nvPr/>
        </p:nvCxnSpPr>
        <p:spPr>
          <a:xfrm flipH="1">
            <a:off x="2429048" y="1354674"/>
            <a:ext cx="2060244" cy="2033340"/>
          </a:xfrm>
          <a:prstGeom prst="straightConnector1">
            <a:avLst/>
          </a:prstGeom>
          <a:ln w="73025">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bwMode="auto">
          <a:xfrm>
            <a:off x="2455956" y="881337"/>
            <a:ext cx="2277065" cy="473337"/>
          </a:xfrm>
          <a:prstGeom prst="roundRect">
            <a:avLst/>
          </a:prstGeom>
          <a:solidFill>
            <a:schemeClr val="accent5">
              <a:lumMod val="20000"/>
              <a:lumOff val="80000"/>
            </a:schemeClr>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000" spc="-50" dirty="0" smtClean="0">
                <a:solidFill>
                  <a:schemeClr val="tx1"/>
                </a:solidFill>
                <a:latin typeface="Garamond" charset="0"/>
                <a:ea typeface="Garamond" charset="0"/>
                <a:cs typeface="Garamond" charset="0"/>
              </a:rPr>
              <a:t>Non-key attributes</a:t>
            </a:r>
          </a:p>
        </p:txBody>
      </p:sp>
      <p:sp>
        <p:nvSpPr>
          <p:cNvPr id="76" name="Rounded Rectangle 75"/>
          <p:cNvSpPr/>
          <p:nvPr/>
        </p:nvSpPr>
        <p:spPr bwMode="auto">
          <a:xfrm>
            <a:off x="107604" y="881741"/>
            <a:ext cx="1567550" cy="462176"/>
          </a:xfrm>
          <a:prstGeom prst="roundRect">
            <a:avLst/>
          </a:prstGeom>
          <a:solidFill>
            <a:schemeClr val="accent3">
              <a:lumMod val="20000"/>
              <a:lumOff val="80000"/>
            </a:schemeClr>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000" spc="-50" dirty="0" smtClean="0">
                <a:solidFill>
                  <a:schemeClr val="tx1"/>
                </a:solidFill>
                <a:latin typeface="Garamond" charset="0"/>
                <a:ea typeface="Garamond" charset="0"/>
                <a:cs typeface="Garamond" charset="0"/>
              </a:rPr>
              <a:t>Key attributes</a:t>
            </a:r>
          </a:p>
        </p:txBody>
      </p:sp>
      <p:cxnSp>
        <p:nvCxnSpPr>
          <p:cNvPr id="101" name="Straight Arrow Connector 100"/>
          <p:cNvCxnSpPr/>
          <p:nvPr/>
        </p:nvCxnSpPr>
        <p:spPr>
          <a:xfrm flipH="1">
            <a:off x="518984" y="1343917"/>
            <a:ext cx="15007" cy="2044097"/>
          </a:xfrm>
          <a:prstGeom prst="straightConnector1">
            <a:avLst/>
          </a:prstGeom>
          <a:ln w="73025">
            <a:solidFill>
              <a:srgbClr val="EE8200">
                <a:alpha val="5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4489292" y="1343917"/>
            <a:ext cx="0" cy="1998280"/>
          </a:xfrm>
          <a:prstGeom prst="straightConnector1">
            <a:avLst/>
          </a:prstGeom>
          <a:ln w="73025">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H="1">
            <a:off x="2965623" y="1354674"/>
            <a:ext cx="12355" cy="417576"/>
          </a:xfrm>
          <a:prstGeom prst="straightConnector1">
            <a:avLst/>
          </a:prstGeom>
          <a:ln w="73025">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6" name="Rounded Rectangle 105"/>
          <p:cNvSpPr/>
          <p:nvPr/>
        </p:nvSpPr>
        <p:spPr bwMode="auto">
          <a:xfrm>
            <a:off x="4831080" y="806348"/>
            <a:ext cx="4149999" cy="3541718"/>
          </a:xfrm>
          <a:prstGeom prst="round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07" name="Straight Arrow Connector 106"/>
          <p:cNvCxnSpPr/>
          <p:nvPr/>
        </p:nvCxnSpPr>
        <p:spPr>
          <a:xfrm>
            <a:off x="5497195" y="2663940"/>
            <a:ext cx="498267" cy="47547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H="1">
            <a:off x="7003235" y="2659287"/>
            <a:ext cx="1263115" cy="4801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248"/>
          <p:cNvCxnSpPr/>
          <p:nvPr/>
        </p:nvCxnSpPr>
        <p:spPr>
          <a:xfrm flipV="1">
            <a:off x="5961830" y="2430070"/>
            <a:ext cx="595922" cy="604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0" name="Rounded Rectangle 109"/>
          <p:cNvSpPr/>
          <p:nvPr/>
        </p:nvSpPr>
        <p:spPr bwMode="auto">
          <a:xfrm>
            <a:off x="6557752" y="2202249"/>
            <a:ext cx="789108" cy="455642"/>
          </a:xfrm>
          <a:prstGeom prst="roundRect">
            <a:avLst/>
          </a:prstGeom>
          <a:no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a:solidFill>
                  <a:srgbClr val="0070C0"/>
                </a:solidFill>
                <a:ea typeface="Garamond" charset="0"/>
                <a:cs typeface="Garamond" charset="0"/>
              </a:rPr>
              <a:t>Action Film</a:t>
            </a:r>
          </a:p>
          <a:p>
            <a:pPr algn="ctr" defTabSz="914099" fontAlgn="base">
              <a:spcBef>
                <a:spcPct val="0"/>
              </a:spcBef>
              <a:spcAft>
                <a:spcPct val="0"/>
              </a:spcAft>
            </a:pPr>
            <a:r>
              <a:rPr lang="en-US" sz="1200" spc="-50" dirty="0">
                <a:solidFill>
                  <a:schemeClr val="tx1"/>
                </a:solidFill>
                <a:ea typeface="Garamond" charset="0"/>
                <a:cs typeface="Garamond" charset="0"/>
              </a:rPr>
              <a:t>FILM GENRE</a:t>
            </a:r>
          </a:p>
        </p:txBody>
      </p:sp>
      <p:sp>
        <p:nvSpPr>
          <p:cNvPr id="111" name="Rounded Rectangle 110"/>
          <p:cNvSpPr/>
          <p:nvPr/>
        </p:nvSpPr>
        <p:spPr bwMode="auto">
          <a:xfrm>
            <a:off x="6323717" y="1192517"/>
            <a:ext cx="1106238" cy="565231"/>
          </a:xfrm>
          <a:prstGeom prst="roundRect">
            <a:avLst/>
          </a:prstGeom>
          <a:solidFill>
            <a:schemeClr val="accent3">
              <a:lumMod val="20000"/>
              <a:lumOff val="80000"/>
            </a:schemeClr>
          </a:solid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a:solidFill>
                  <a:srgbClr val="0070C0"/>
                </a:solidFill>
                <a:ea typeface="Garamond" charset="0"/>
                <a:cs typeface="Garamond" charset="0"/>
              </a:rPr>
              <a:t>Will Smith</a:t>
            </a:r>
          </a:p>
          <a:p>
            <a:pPr algn="ctr" defTabSz="914099" fontAlgn="base">
              <a:spcBef>
                <a:spcPct val="0"/>
              </a:spcBef>
              <a:spcAft>
                <a:spcPct val="0"/>
              </a:spcAft>
            </a:pPr>
            <a:r>
              <a:rPr lang="en-US" sz="1200" spc="-50" dirty="0">
                <a:solidFill>
                  <a:schemeClr val="tx1"/>
                </a:solidFill>
                <a:ea typeface="Garamond" charset="0"/>
                <a:cs typeface="Garamond" charset="0"/>
              </a:rPr>
              <a:t>FILM ACTOR</a:t>
            </a:r>
            <a:r>
              <a:rPr lang="en-US" sz="1200" u="sng" spc="-50" dirty="0">
                <a:solidFill>
                  <a:schemeClr val="tx1"/>
                </a:solidFill>
                <a:ea typeface="Garamond" charset="0"/>
                <a:cs typeface="Garamond" charset="0"/>
              </a:rPr>
              <a:t/>
            </a:r>
            <a:br>
              <a:rPr lang="en-US" sz="1200" u="sng" spc="-50" dirty="0">
                <a:solidFill>
                  <a:schemeClr val="tx1"/>
                </a:solidFill>
                <a:ea typeface="Garamond" charset="0"/>
                <a:cs typeface="Garamond" charset="0"/>
              </a:rPr>
            </a:br>
            <a:r>
              <a:rPr lang="en-US" sz="1200" spc="-50" dirty="0">
                <a:solidFill>
                  <a:schemeClr val="tx1"/>
                </a:solidFill>
                <a:ea typeface="Garamond" charset="0"/>
                <a:cs typeface="Garamond" charset="0"/>
              </a:rPr>
              <a:t>FILM PRODUCER</a:t>
            </a:r>
          </a:p>
        </p:txBody>
      </p:sp>
      <p:cxnSp>
        <p:nvCxnSpPr>
          <p:cNvPr id="112" name="Straight Arrow Connector 111"/>
          <p:cNvCxnSpPr/>
          <p:nvPr/>
        </p:nvCxnSpPr>
        <p:spPr>
          <a:xfrm flipH="1">
            <a:off x="5497195" y="1475133"/>
            <a:ext cx="826522" cy="7331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7429955" y="1475133"/>
            <a:ext cx="836395" cy="7285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4" name="Rounded Rectangle 113"/>
          <p:cNvSpPr/>
          <p:nvPr/>
        </p:nvSpPr>
        <p:spPr bwMode="auto">
          <a:xfrm>
            <a:off x="5090409" y="1201103"/>
            <a:ext cx="875920" cy="418769"/>
          </a:xfrm>
          <a:prstGeom prst="roundRect">
            <a:avLst/>
          </a:prstGeom>
          <a:solidFill>
            <a:srgbClr val="FBFBFB"/>
          </a:solid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a:solidFill>
                  <a:srgbClr val="0070C0"/>
                </a:solidFill>
                <a:ea typeface="Garamond" charset="0"/>
                <a:cs typeface="Garamond" charset="0"/>
              </a:rPr>
              <a:t>Saturn Award</a:t>
            </a:r>
          </a:p>
          <a:p>
            <a:pPr algn="ctr" defTabSz="914099" fontAlgn="base">
              <a:spcBef>
                <a:spcPct val="0"/>
              </a:spcBef>
              <a:spcAft>
                <a:spcPct val="0"/>
              </a:spcAft>
            </a:pPr>
            <a:r>
              <a:rPr lang="en-US" sz="1200" spc="-50" dirty="0" smtClean="0">
                <a:solidFill>
                  <a:schemeClr val="tx1"/>
                </a:solidFill>
                <a:ea typeface="Garamond" charset="0"/>
                <a:cs typeface="Garamond" charset="0"/>
              </a:rPr>
              <a:t>AWARD</a:t>
            </a:r>
            <a:endParaRPr lang="en-US" sz="1200" spc="-50" dirty="0">
              <a:solidFill>
                <a:schemeClr val="tx1"/>
              </a:solidFill>
              <a:ea typeface="Garamond" charset="0"/>
              <a:cs typeface="Garamond" charset="0"/>
            </a:endParaRPr>
          </a:p>
        </p:txBody>
      </p:sp>
      <p:sp>
        <p:nvSpPr>
          <p:cNvPr id="115" name="Rounded Rectangle 114"/>
          <p:cNvSpPr/>
          <p:nvPr/>
        </p:nvSpPr>
        <p:spPr bwMode="auto">
          <a:xfrm>
            <a:off x="8210757" y="1246823"/>
            <a:ext cx="553843" cy="453588"/>
          </a:xfrm>
          <a:prstGeom prst="roundRect">
            <a:avLst/>
          </a:prstGeom>
          <a:solidFill>
            <a:schemeClr val="accent3">
              <a:lumMod val="20000"/>
              <a:lumOff val="80000"/>
            </a:schemeClr>
          </a:solid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smtClean="0">
                <a:solidFill>
                  <a:srgbClr val="0070C0"/>
                </a:solidFill>
                <a:effectLst>
                  <a:outerShdw blurRad="50800" dist="50800" dir="5400000" algn="ctr" rotWithShape="0">
                    <a:schemeClr val="bg1">
                      <a:lumMod val="95000"/>
                    </a:schemeClr>
                  </a:outerShdw>
                </a:effectLst>
                <a:ea typeface="Garamond" charset="0"/>
                <a:cs typeface="Garamond" charset="0"/>
              </a:rPr>
              <a:t>I, Robot</a:t>
            </a:r>
            <a:endParaRPr lang="en-US" sz="1100" spc="-50" dirty="0">
              <a:solidFill>
                <a:srgbClr val="0070C0"/>
              </a:solidFill>
              <a:effectLst>
                <a:outerShdw blurRad="50800" dist="50800" dir="5400000" algn="ctr" rotWithShape="0">
                  <a:schemeClr val="bg1">
                    <a:lumMod val="95000"/>
                  </a:schemeClr>
                </a:outerShdw>
              </a:effectLst>
              <a:ea typeface="Garamond" charset="0"/>
              <a:cs typeface="Garamond" charset="0"/>
            </a:endParaRPr>
          </a:p>
          <a:p>
            <a:pPr algn="ctr" defTabSz="914099" fontAlgn="base">
              <a:spcBef>
                <a:spcPct val="0"/>
              </a:spcBef>
              <a:spcAft>
                <a:spcPct val="0"/>
              </a:spcAft>
            </a:pPr>
            <a:r>
              <a:rPr lang="en-US" sz="1200" spc="-50" dirty="0" smtClean="0">
                <a:solidFill>
                  <a:schemeClr val="tx1"/>
                </a:solidFill>
                <a:effectLst>
                  <a:outerShdw blurRad="50800" dist="50800" dir="5400000" algn="ctr" rotWithShape="0">
                    <a:schemeClr val="bg1">
                      <a:lumMod val="95000"/>
                    </a:schemeClr>
                  </a:outerShdw>
                </a:effectLst>
                <a:ea typeface="Garamond" charset="0"/>
                <a:cs typeface="Garamond" charset="0"/>
              </a:rPr>
              <a:t>FILM</a:t>
            </a:r>
            <a:endParaRPr lang="en-US" sz="1200" spc="-50" dirty="0">
              <a:solidFill>
                <a:schemeClr val="tx1"/>
              </a:solidFill>
              <a:effectLst>
                <a:outerShdw blurRad="50800" dist="50800" dir="5400000" algn="ctr" rotWithShape="0">
                  <a:schemeClr val="bg1">
                    <a:lumMod val="95000"/>
                  </a:schemeClr>
                </a:outerShdw>
              </a:effectLst>
              <a:ea typeface="Garamond" charset="0"/>
              <a:cs typeface="Garamond" charset="0"/>
            </a:endParaRPr>
          </a:p>
        </p:txBody>
      </p:sp>
      <p:sp>
        <p:nvSpPr>
          <p:cNvPr id="116" name="Rounded Rectangle 115"/>
          <p:cNvSpPr/>
          <p:nvPr/>
        </p:nvSpPr>
        <p:spPr bwMode="auto">
          <a:xfrm>
            <a:off x="7874735" y="2203645"/>
            <a:ext cx="783229" cy="455642"/>
          </a:xfrm>
          <a:prstGeom prst="roundRect">
            <a:avLst/>
          </a:prstGeom>
          <a:solidFill>
            <a:schemeClr val="accent3">
              <a:lumMod val="20000"/>
              <a:lumOff val="80000"/>
            </a:schemeClr>
          </a:solid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a:solidFill>
                  <a:srgbClr val="0070C0"/>
                </a:solidFill>
                <a:effectLst>
                  <a:outerShdw blurRad="50800" dist="50800" dir="5400000" algn="ctr" rotWithShape="0">
                    <a:schemeClr val="bg1">
                      <a:lumMod val="95000"/>
                    </a:schemeClr>
                  </a:outerShdw>
                </a:effectLst>
                <a:ea typeface="Garamond" charset="0"/>
                <a:cs typeface="Garamond" charset="0"/>
              </a:rPr>
              <a:t>Men in Black</a:t>
            </a:r>
          </a:p>
          <a:p>
            <a:pPr algn="ctr" defTabSz="914099" fontAlgn="base">
              <a:spcBef>
                <a:spcPct val="0"/>
              </a:spcBef>
              <a:spcAft>
                <a:spcPct val="0"/>
              </a:spcAft>
            </a:pPr>
            <a:r>
              <a:rPr lang="en-US" sz="1200" spc="-50" dirty="0">
                <a:solidFill>
                  <a:schemeClr val="tx1"/>
                </a:solidFill>
                <a:effectLst>
                  <a:outerShdw blurRad="50800" dist="50800" dir="5400000" algn="ctr" rotWithShape="0">
                    <a:schemeClr val="bg1">
                      <a:lumMod val="95000"/>
                    </a:schemeClr>
                  </a:outerShdw>
                </a:effectLst>
                <a:ea typeface="Garamond" charset="0"/>
                <a:cs typeface="Garamond" charset="0"/>
              </a:rPr>
              <a:t>FILM </a:t>
            </a:r>
          </a:p>
        </p:txBody>
      </p:sp>
      <p:sp>
        <p:nvSpPr>
          <p:cNvPr id="117" name="Rounded Rectangle 116"/>
          <p:cNvSpPr/>
          <p:nvPr/>
        </p:nvSpPr>
        <p:spPr bwMode="auto">
          <a:xfrm>
            <a:off x="5032560" y="2208298"/>
            <a:ext cx="929270" cy="455642"/>
          </a:xfrm>
          <a:prstGeom prst="roundRect">
            <a:avLst/>
          </a:prstGeom>
          <a:solidFill>
            <a:schemeClr val="accent3">
              <a:lumMod val="20000"/>
              <a:lumOff val="80000"/>
            </a:schemeClr>
          </a:solid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a:solidFill>
                  <a:srgbClr val="0070C0"/>
                </a:solidFill>
                <a:ea typeface="Garamond" charset="0"/>
                <a:cs typeface="Garamond" charset="0"/>
              </a:rPr>
              <a:t>Men in Black II</a:t>
            </a:r>
          </a:p>
          <a:p>
            <a:pPr algn="ctr" defTabSz="914099" fontAlgn="base">
              <a:spcBef>
                <a:spcPct val="0"/>
              </a:spcBef>
              <a:spcAft>
                <a:spcPct val="0"/>
              </a:spcAft>
            </a:pPr>
            <a:r>
              <a:rPr lang="en-US" sz="1200" spc="-50" dirty="0">
                <a:solidFill>
                  <a:schemeClr val="tx1"/>
                </a:solidFill>
                <a:ea typeface="Garamond" charset="0"/>
                <a:cs typeface="Garamond" charset="0"/>
              </a:rPr>
              <a:t>FILM</a:t>
            </a:r>
            <a:r>
              <a:rPr lang="en-US" sz="1200" u="sng" spc="-50" dirty="0">
                <a:solidFill>
                  <a:schemeClr val="tx1"/>
                </a:solidFill>
                <a:ea typeface="Garamond" charset="0"/>
                <a:cs typeface="Garamond" charset="0"/>
              </a:rPr>
              <a:t> </a:t>
            </a:r>
          </a:p>
        </p:txBody>
      </p:sp>
      <p:sp>
        <p:nvSpPr>
          <p:cNvPr id="118" name="Rounded Rectangle 117"/>
          <p:cNvSpPr/>
          <p:nvPr/>
        </p:nvSpPr>
        <p:spPr bwMode="auto">
          <a:xfrm>
            <a:off x="5821765" y="3576744"/>
            <a:ext cx="1427641" cy="405575"/>
          </a:xfrm>
          <a:prstGeom prst="roundRect">
            <a:avLst/>
          </a:prstGeom>
          <a:no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a:solidFill>
                  <a:srgbClr val="0070C0"/>
                </a:solidFill>
                <a:effectLst>
                  <a:outerShdw blurRad="50800" dist="50800" dir="5400000" algn="ctr" rotWithShape="0">
                    <a:schemeClr val="bg1">
                      <a:lumMod val="95000"/>
                    </a:schemeClr>
                  </a:outerShdw>
                </a:effectLst>
                <a:ea typeface="Garamond" charset="0"/>
                <a:cs typeface="Garamond" charset="0"/>
              </a:rPr>
              <a:t>Barry </a:t>
            </a:r>
            <a:r>
              <a:rPr lang="en-US" sz="1100" spc="-50" dirty="0" err="1">
                <a:solidFill>
                  <a:srgbClr val="0070C0"/>
                </a:solidFill>
                <a:effectLst>
                  <a:outerShdw blurRad="50800" dist="50800" dir="5400000" algn="ctr" rotWithShape="0">
                    <a:schemeClr val="bg1">
                      <a:lumMod val="95000"/>
                    </a:schemeClr>
                  </a:outerShdw>
                </a:effectLst>
                <a:ea typeface="Garamond" charset="0"/>
                <a:cs typeface="Garamond" charset="0"/>
              </a:rPr>
              <a:t>Sonnenfeld</a:t>
            </a:r>
            <a:endParaRPr lang="en-US" sz="1100" spc="-50" dirty="0">
              <a:solidFill>
                <a:srgbClr val="0070C0"/>
              </a:solidFill>
              <a:effectLst>
                <a:outerShdw blurRad="50800" dist="50800" dir="5400000" algn="ctr" rotWithShape="0">
                  <a:schemeClr val="bg1">
                    <a:lumMod val="95000"/>
                  </a:schemeClr>
                </a:outerShdw>
              </a:effectLst>
              <a:ea typeface="Garamond" charset="0"/>
              <a:cs typeface="Garamond" charset="0"/>
            </a:endParaRPr>
          </a:p>
          <a:p>
            <a:pPr algn="ctr" defTabSz="914099" fontAlgn="base">
              <a:spcBef>
                <a:spcPct val="0"/>
              </a:spcBef>
              <a:spcAft>
                <a:spcPct val="0"/>
              </a:spcAft>
            </a:pPr>
            <a:r>
              <a:rPr lang="en-US" sz="1200" spc="-50" dirty="0">
                <a:solidFill>
                  <a:schemeClr val="tx1"/>
                </a:solidFill>
                <a:effectLst>
                  <a:outerShdw blurRad="50800" dist="50800" dir="5400000" algn="ctr" rotWithShape="0">
                    <a:schemeClr val="bg1">
                      <a:lumMod val="95000"/>
                    </a:schemeClr>
                  </a:outerShdw>
                </a:effectLst>
                <a:ea typeface="Garamond" charset="0"/>
                <a:cs typeface="Garamond" charset="0"/>
              </a:rPr>
              <a:t>FILM DIRECTOR</a:t>
            </a:r>
          </a:p>
        </p:txBody>
      </p:sp>
      <p:sp>
        <p:nvSpPr>
          <p:cNvPr id="119" name="Rounded Rectangle 118"/>
          <p:cNvSpPr/>
          <p:nvPr/>
        </p:nvSpPr>
        <p:spPr bwMode="auto">
          <a:xfrm>
            <a:off x="5995462" y="2936622"/>
            <a:ext cx="1007773" cy="405575"/>
          </a:xfrm>
          <a:prstGeom prst="roundRect">
            <a:avLst/>
          </a:prstGeom>
          <a:no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a:solidFill>
                  <a:srgbClr val="0070C0"/>
                </a:solidFill>
                <a:effectLst>
                  <a:outerShdw blurRad="50800" dist="50800" dir="5400000" algn="ctr" rotWithShape="0">
                    <a:schemeClr val="bg1">
                      <a:lumMod val="95000"/>
                    </a:schemeClr>
                  </a:outerShdw>
                </a:effectLst>
                <a:ea typeface="Garamond" charset="0"/>
                <a:cs typeface="Garamond" charset="0"/>
              </a:rPr>
              <a:t>Science Fiction</a:t>
            </a:r>
            <a:br>
              <a:rPr lang="en-US" sz="1100" spc="-50" dirty="0">
                <a:solidFill>
                  <a:srgbClr val="0070C0"/>
                </a:solidFill>
                <a:effectLst>
                  <a:outerShdw blurRad="50800" dist="50800" dir="5400000" algn="ctr" rotWithShape="0">
                    <a:schemeClr val="bg1">
                      <a:lumMod val="95000"/>
                    </a:schemeClr>
                  </a:outerShdw>
                </a:effectLst>
                <a:ea typeface="Garamond" charset="0"/>
                <a:cs typeface="Garamond" charset="0"/>
              </a:rPr>
            </a:br>
            <a:r>
              <a:rPr lang="en-US" sz="1200" spc="-50" dirty="0">
                <a:solidFill>
                  <a:schemeClr val="tx1"/>
                </a:solidFill>
                <a:effectLst>
                  <a:outerShdw blurRad="50800" dist="50800" dir="5400000" algn="ctr" rotWithShape="0">
                    <a:schemeClr val="bg1">
                      <a:lumMod val="95000"/>
                    </a:schemeClr>
                  </a:outerShdw>
                </a:effectLst>
                <a:ea typeface="Garamond" charset="0"/>
                <a:cs typeface="Garamond" charset="0"/>
              </a:rPr>
              <a:t>FILM GENRE</a:t>
            </a:r>
          </a:p>
        </p:txBody>
      </p:sp>
      <p:cxnSp>
        <p:nvCxnSpPr>
          <p:cNvPr id="120" name="Straight Arrow Connector 119"/>
          <p:cNvCxnSpPr/>
          <p:nvPr/>
        </p:nvCxnSpPr>
        <p:spPr>
          <a:xfrm flipV="1">
            <a:off x="7249406" y="2659287"/>
            <a:ext cx="1016944" cy="112024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flipV="1">
            <a:off x="5497195" y="2663940"/>
            <a:ext cx="324570" cy="11155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V="1">
            <a:off x="7429955" y="1473617"/>
            <a:ext cx="780802" cy="15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H="1" flipV="1">
            <a:off x="7346860" y="2430070"/>
            <a:ext cx="527875" cy="139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H="1" flipV="1">
            <a:off x="5966329" y="1410488"/>
            <a:ext cx="357388" cy="6464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rot="10800000" flipV="1">
            <a:off x="5090409" y="3277265"/>
            <a:ext cx="594196" cy="184666"/>
          </a:xfrm>
          <a:prstGeom prst="rect">
            <a:avLst/>
          </a:prstGeom>
          <a:solidFill>
            <a:schemeClr val="accent5">
              <a:lumMod val="20000"/>
              <a:lumOff val="80000"/>
            </a:schemeClr>
          </a:solid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mj-lt"/>
                <a:ea typeface="Garamond" charset="0"/>
                <a:cs typeface="Garamond" charset="0"/>
              </a:rPr>
              <a:t>Director</a:t>
            </a:r>
          </a:p>
        </p:txBody>
      </p:sp>
      <p:sp>
        <p:nvSpPr>
          <p:cNvPr id="127" name="TextBox 126"/>
          <p:cNvSpPr txBox="1"/>
          <p:nvPr/>
        </p:nvSpPr>
        <p:spPr>
          <a:xfrm>
            <a:off x="5411352" y="1786997"/>
            <a:ext cx="598320"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mj-lt"/>
                <a:ea typeface="Garamond" charset="0"/>
                <a:cs typeface="Garamond" charset="0"/>
              </a:rPr>
              <a:t>Actor</a:t>
            </a:r>
          </a:p>
        </p:txBody>
      </p:sp>
      <p:sp>
        <p:nvSpPr>
          <p:cNvPr id="128" name="TextBox 127"/>
          <p:cNvSpPr txBox="1"/>
          <p:nvPr/>
        </p:nvSpPr>
        <p:spPr>
          <a:xfrm>
            <a:off x="7142726" y="3232081"/>
            <a:ext cx="507960" cy="184666"/>
          </a:xfrm>
          <a:prstGeom prst="rect">
            <a:avLst/>
          </a:prstGeom>
          <a:solidFill>
            <a:schemeClr val="accent5">
              <a:lumMod val="20000"/>
              <a:lumOff val="80000"/>
            </a:schemeClr>
          </a:solid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mj-lt"/>
                <a:ea typeface="Garamond" charset="0"/>
                <a:cs typeface="Garamond" charset="0"/>
              </a:rPr>
              <a:t>Director</a:t>
            </a:r>
          </a:p>
        </p:txBody>
      </p:sp>
      <p:sp>
        <p:nvSpPr>
          <p:cNvPr id="129" name="TextBox 128"/>
          <p:cNvSpPr txBox="1"/>
          <p:nvPr/>
        </p:nvSpPr>
        <p:spPr>
          <a:xfrm>
            <a:off x="7062797" y="2744145"/>
            <a:ext cx="443648" cy="184666"/>
          </a:xfrm>
          <a:prstGeom prst="rect">
            <a:avLst/>
          </a:prstGeom>
          <a:solidFill>
            <a:schemeClr val="accent5">
              <a:lumMod val="20000"/>
              <a:lumOff val="80000"/>
            </a:schemeClr>
          </a:solid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mj-lt"/>
                <a:ea typeface="Garamond" charset="0"/>
                <a:cs typeface="Garamond" charset="0"/>
              </a:rPr>
              <a:t>Genres</a:t>
            </a:r>
          </a:p>
        </p:txBody>
      </p:sp>
      <p:sp>
        <p:nvSpPr>
          <p:cNvPr id="130" name="TextBox 129"/>
          <p:cNvSpPr txBox="1"/>
          <p:nvPr/>
        </p:nvSpPr>
        <p:spPr>
          <a:xfrm>
            <a:off x="7421261" y="2205001"/>
            <a:ext cx="443648" cy="184666"/>
          </a:xfrm>
          <a:prstGeom prst="rect">
            <a:avLst/>
          </a:prstGeom>
          <a:solidFill>
            <a:schemeClr val="accent5">
              <a:lumMod val="20000"/>
              <a:lumOff val="80000"/>
            </a:schemeClr>
          </a:solid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mj-lt"/>
                <a:ea typeface="Garamond" charset="0"/>
                <a:cs typeface="Garamond" charset="0"/>
              </a:rPr>
              <a:t>Genres</a:t>
            </a:r>
          </a:p>
        </p:txBody>
      </p:sp>
      <p:sp>
        <p:nvSpPr>
          <p:cNvPr id="131" name="TextBox 130"/>
          <p:cNvSpPr txBox="1"/>
          <p:nvPr/>
        </p:nvSpPr>
        <p:spPr>
          <a:xfrm>
            <a:off x="7587052" y="1089011"/>
            <a:ext cx="609105" cy="3693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mj-lt"/>
                <a:ea typeface="Garamond" charset="0"/>
                <a:cs typeface="Garamond" charset="0"/>
              </a:rPr>
              <a:t>Executive Producer</a:t>
            </a:r>
          </a:p>
        </p:txBody>
      </p:sp>
      <p:sp>
        <p:nvSpPr>
          <p:cNvPr id="132" name="TextBox 131"/>
          <p:cNvSpPr txBox="1"/>
          <p:nvPr/>
        </p:nvSpPr>
        <p:spPr>
          <a:xfrm>
            <a:off x="7438326" y="1720631"/>
            <a:ext cx="598320"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mj-lt"/>
                <a:ea typeface="Garamond" charset="0"/>
                <a:cs typeface="Garamond" charset="0"/>
              </a:rPr>
              <a:t>Actor</a:t>
            </a:r>
          </a:p>
        </p:txBody>
      </p:sp>
      <p:sp>
        <p:nvSpPr>
          <p:cNvPr id="133" name="TextBox 132"/>
          <p:cNvSpPr txBox="1"/>
          <p:nvPr/>
        </p:nvSpPr>
        <p:spPr>
          <a:xfrm>
            <a:off x="5905927" y="876578"/>
            <a:ext cx="532494" cy="338554"/>
          </a:xfrm>
          <a:prstGeom prst="rect">
            <a:avLst/>
          </a:prstGeom>
          <a:solidFill>
            <a:schemeClr val="accent5">
              <a:lumMod val="20000"/>
              <a:lumOff val="80000"/>
            </a:schemeClr>
          </a:solid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latin typeface="+mj-lt"/>
                <a:ea typeface="Garamond" charset="0"/>
                <a:cs typeface="Garamond" charset="0"/>
              </a:rPr>
              <a:t>Award Winners</a:t>
            </a:r>
          </a:p>
        </p:txBody>
      </p:sp>
      <p:sp>
        <p:nvSpPr>
          <p:cNvPr id="134" name="TextBox 133"/>
          <p:cNvSpPr txBox="1"/>
          <p:nvPr/>
        </p:nvSpPr>
        <p:spPr>
          <a:xfrm>
            <a:off x="6080924" y="2208298"/>
            <a:ext cx="443648" cy="184666"/>
          </a:xfrm>
          <a:prstGeom prst="rect">
            <a:avLst/>
          </a:prstGeom>
          <a:solidFill>
            <a:schemeClr val="accent5">
              <a:lumMod val="20000"/>
              <a:lumOff val="80000"/>
            </a:schemeClr>
          </a:solid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mj-lt"/>
                <a:ea typeface="Garamond" charset="0"/>
                <a:cs typeface="Garamond" charset="0"/>
              </a:rPr>
              <a:t>Genres</a:t>
            </a:r>
          </a:p>
        </p:txBody>
      </p:sp>
      <p:sp>
        <p:nvSpPr>
          <p:cNvPr id="135" name="TextBox 134"/>
          <p:cNvSpPr txBox="1"/>
          <p:nvPr/>
        </p:nvSpPr>
        <p:spPr>
          <a:xfrm>
            <a:off x="5885928" y="2726390"/>
            <a:ext cx="443648" cy="184666"/>
          </a:xfrm>
          <a:prstGeom prst="rect">
            <a:avLst/>
          </a:prstGeom>
          <a:solidFill>
            <a:schemeClr val="accent5">
              <a:lumMod val="20000"/>
              <a:lumOff val="80000"/>
            </a:schemeClr>
          </a:solid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mj-lt"/>
                <a:ea typeface="Garamond" charset="0"/>
                <a:cs typeface="Garamond" charset="0"/>
              </a:rPr>
              <a:t>Genres</a:t>
            </a:r>
          </a:p>
        </p:txBody>
      </p:sp>
      <p:sp>
        <p:nvSpPr>
          <p:cNvPr id="136" name="Rounded Rectangle 135"/>
          <p:cNvSpPr/>
          <p:nvPr/>
        </p:nvSpPr>
        <p:spPr bwMode="auto">
          <a:xfrm>
            <a:off x="7649185" y="3563303"/>
            <a:ext cx="1145895" cy="453588"/>
          </a:xfrm>
          <a:prstGeom prst="roundRect">
            <a:avLst/>
          </a:prstGeom>
          <a:no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a:solidFill>
                  <a:srgbClr val="0070C0"/>
                </a:solidFill>
                <a:effectLst>
                  <a:outerShdw blurRad="50800" dist="50800" dir="5400000" algn="ctr" rotWithShape="0">
                    <a:schemeClr val="bg1">
                      <a:lumMod val="95000"/>
                    </a:schemeClr>
                  </a:outerShdw>
                </a:effectLst>
                <a:ea typeface="Garamond" charset="0"/>
                <a:cs typeface="Garamond" charset="0"/>
              </a:rPr>
              <a:t>Laurie MacDonald</a:t>
            </a:r>
          </a:p>
          <a:p>
            <a:pPr algn="ctr" defTabSz="914099" fontAlgn="base">
              <a:spcBef>
                <a:spcPct val="0"/>
              </a:spcBef>
              <a:spcAft>
                <a:spcPct val="0"/>
              </a:spcAft>
            </a:pPr>
            <a:r>
              <a:rPr lang="en-US" sz="1200" spc="-50" dirty="0">
                <a:solidFill>
                  <a:schemeClr val="tx1"/>
                </a:solidFill>
                <a:effectLst>
                  <a:outerShdw blurRad="50800" dist="50800" dir="5400000" algn="ctr" rotWithShape="0">
                    <a:schemeClr val="bg1">
                      <a:lumMod val="95000"/>
                    </a:schemeClr>
                  </a:outerShdw>
                </a:effectLst>
                <a:ea typeface="Garamond" charset="0"/>
                <a:cs typeface="Garamond" charset="0"/>
              </a:rPr>
              <a:t>FILM PRODUCER</a:t>
            </a:r>
          </a:p>
        </p:txBody>
      </p:sp>
      <p:cxnSp>
        <p:nvCxnSpPr>
          <p:cNvPr id="137" name="Straight Arrow Connector 136"/>
          <p:cNvCxnSpPr/>
          <p:nvPr/>
        </p:nvCxnSpPr>
        <p:spPr>
          <a:xfrm flipV="1">
            <a:off x="8222133" y="2659287"/>
            <a:ext cx="44217" cy="9040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8270486" y="3232081"/>
            <a:ext cx="568232" cy="184666"/>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mj-lt"/>
                <a:ea typeface="Garamond" charset="0"/>
                <a:cs typeface="Garamond" charset="0"/>
              </a:rPr>
              <a:t>Producer</a:t>
            </a:r>
          </a:p>
        </p:txBody>
      </p:sp>
      <p:cxnSp>
        <p:nvCxnSpPr>
          <p:cNvPr id="139" name="Straight Arrow Connector 138"/>
          <p:cNvCxnSpPr/>
          <p:nvPr/>
        </p:nvCxnSpPr>
        <p:spPr>
          <a:xfrm flipH="1">
            <a:off x="7331620" y="1700411"/>
            <a:ext cx="890513" cy="59327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7035728" y="1976401"/>
            <a:ext cx="443648" cy="184666"/>
          </a:xfrm>
          <a:prstGeom prst="rect">
            <a:avLst/>
          </a:prstGeom>
          <a:solidFill>
            <a:schemeClr val="accent5">
              <a:lumMod val="20000"/>
              <a:lumOff val="80000"/>
            </a:schemeClr>
          </a:solid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mj-lt"/>
                <a:ea typeface="Garamond" charset="0"/>
                <a:cs typeface="Garamond" charset="0"/>
              </a:rPr>
              <a:t>Genres</a:t>
            </a:r>
          </a:p>
        </p:txBody>
      </p:sp>
    </p:spTree>
    <p:extLst>
      <p:ext uri="{BB962C8B-B14F-4D97-AF65-F5344CB8AC3E}">
        <p14:creationId xmlns:p14="http://schemas.microsoft.com/office/powerpoint/2010/main" val="2350024586"/>
      </p:ext>
    </p:extLst>
  </p:cSld>
  <p:clrMapOvr>
    <a:masterClrMapping/>
  </p:clrMapOvr>
  <mc:AlternateContent xmlns:mc="http://schemas.openxmlformats.org/markup-compatibility/2006" xmlns:p14="http://schemas.microsoft.com/office/powerpoint/2010/main">
    <mc:Choice Requires="p14">
      <p:transition p14:dur="0" advTm="56095"/>
    </mc:Choice>
    <mc:Fallback xmlns="">
      <p:transition advTm="56095"/>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53998"/>
          </a:xfrm>
        </p:spPr>
        <p:txBody>
          <a:bodyPr/>
          <a:lstStyle/>
          <a:p>
            <a:r>
              <a:rPr lang="en-US" sz="4000" dirty="0" smtClean="0"/>
              <a:t>Too Many Previews. Which one to Choose?</a:t>
            </a:r>
            <a:endParaRPr lang="en-US" sz="4000" dirty="0"/>
          </a:p>
        </p:txBody>
      </p:sp>
      <p:sp>
        <p:nvSpPr>
          <p:cNvPr id="4" name="Slide Number Placeholder 3"/>
          <p:cNvSpPr>
            <a:spLocks noGrp="1"/>
          </p:cNvSpPr>
          <p:nvPr>
            <p:ph type="sldNum" sz="quarter" idx="11"/>
          </p:nvPr>
        </p:nvSpPr>
        <p:spPr>
          <a:xfrm>
            <a:off x="0" y="4852293"/>
            <a:ext cx="2133600" cy="274637"/>
          </a:xfrm>
        </p:spPr>
        <p:txBody>
          <a:bodyPr/>
          <a:lstStyle/>
          <a:p>
            <a:fld id="{30DB7900-D72E-4025-AF90-97BD6DF59E7D}" type="slidenum">
              <a:rPr lang="en-US" smtClean="0"/>
              <a:pPr/>
              <a:t>7</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51314194"/>
              </p:ext>
            </p:extLst>
          </p:nvPr>
        </p:nvGraphicFramePr>
        <p:xfrm>
          <a:off x="669352" y="2874054"/>
          <a:ext cx="3198714" cy="370840"/>
        </p:xfrm>
        <a:graphic>
          <a:graphicData uri="http://schemas.openxmlformats.org/drawingml/2006/table">
            <a:tbl>
              <a:tblPr firstRow="1" bandRow="1">
                <a:tableStyleId>{5A111915-BE36-4E01-A7E5-04B1672EAD32}</a:tableStyleId>
              </a:tblPr>
              <a:tblGrid>
                <a:gridCol w="534458"/>
                <a:gridCol w="1648728"/>
                <a:gridCol w="1015528"/>
              </a:tblGrid>
              <a:tr h="370840">
                <a:tc>
                  <a:txBody>
                    <a:bodyPr/>
                    <a:lstStyle/>
                    <a:p>
                      <a:r>
                        <a:rPr lang="en-US" sz="1200" dirty="0" smtClean="0">
                          <a:solidFill>
                            <a:schemeClr val="tx1"/>
                          </a:solidFill>
                        </a:rPr>
                        <a:t>FILM</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200" dirty="0" smtClean="0">
                          <a:solidFill>
                            <a:schemeClr val="tx1"/>
                          </a:solidFill>
                        </a:rPr>
                        <a:t>FILM SET DECORATOR</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200" dirty="0" smtClean="0">
                          <a:solidFill>
                            <a:schemeClr val="tx1"/>
                          </a:solidFill>
                        </a:rPr>
                        <a:t>FILM EDITOR</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25051494"/>
              </p:ext>
            </p:extLst>
          </p:nvPr>
        </p:nvGraphicFramePr>
        <p:xfrm>
          <a:off x="4720491" y="2874054"/>
          <a:ext cx="3221864" cy="400081"/>
        </p:xfrm>
        <a:graphic>
          <a:graphicData uri="http://schemas.openxmlformats.org/drawingml/2006/table">
            <a:tbl>
              <a:tblPr firstRow="1" bandRow="1">
                <a:tableStyleId>{5A111915-BE36-4E01-A7E5-04B1672EAD32}</a:tableStyleId>
              </a:tblPr>
              <a:tblGrid>
                <a:gridCol w="681741"/>
                <a:gridCol w="1296215"/>
                <a:gridCol w="1243908"/>
              </a:tblGrid>
              <a:tr h="400081">
                <a:tc>
                  <a:txBody>
                    <a:bodyPr/>
                    <a:lstStyle/>
                    <a:p>
                      <a:r>
                        <a:rPr lang="en-US" sz="1200" dirty="0" smtClean="0">
                          <a:solidFill>
                            <a:schemeClr val="tx1"/>
                          </a:solidFill>
                        </a:rPr>
                        <a:t>FILM</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200" dirty="0" smtClean="0">
                          <a:solidFill>
                            <a:schemeClr val="tx1"/>
                          </a:solidFill>
                        </a:rPr>
                        <a:t>FILM DIRECTOR</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200" dirty="0" smtClean="0">
                          <a:solidFill>
                            <a:schemeClr val="tx1"/>
                          </a:solidFill>
                        </a:rPr>
                        <a:t>FILM PRODUCER</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96103416"/>
              </p:ext>
            </p:extLst>
          </p:nvPr>
        </p:nvGraphicFramePr>
        <p:xfrm>
          <a:off x="692623" y="3775064"/>
          <a:ext cx="2388365" cy="370840"/>
        </p:xfrm>
        <a:graphic>
          <a:graphicData uri="http://schemas.openxmlformats.org/drawingml/2006/table">
            <a:tbl>
              <a:tblPr firstRow="1" bandRow="1">
                <a:tableStyleId>{5A111915-BE36-4E01-A7E5-04B1672EAD32}</a:tableStyleId>
              </a:tblPr>
              <a:tblGrid>
                <a:gridCol w="1782445"/>
                <a:gridCol w="605920"/>
              </a:tblGrid>
              <a:tr h="370840">
                <a:tc>
                  <a:txBody>
                    <a:bodyPr/>
                    <a:lstStyle/>
                    <a:p>
                      <a:r>
                        <a:rPr lang="en-US" sz="1200" dirty="0" smtClean="0">
                          <a:solidFill>
                            <a:schemeClr val="tx1"/>
                          </a:solidFill>
                        </a:rPr>
                        <a:t>PRODUCTION</a:t>
                      </a:r>
                      <a:r>
                        <a:rPr lang="en-US" sz="1200" baseline="0" dirty="0" smtClean="0">
                          <a:solidFill>
                            <a:schemeClr val="tx1"/>
                          </a:solidFill>
                        </a:rPr>
                        <a:t> COMPANY</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200" dirty="0" smtClean="0">
                          <a:solidFill>
                            <a:schemeClr val="tx1"/>
                          </a:solidFill>
                        </a:rPr>
                        <a:t>FILM</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34866878"/>
              </p:ext>
            </p:extLst>
          </p:nvPr>
        </p:nvGraphicFramePr>
        <p:xfrm>
          <a:off x="4720492" y="3754718"/>
          <a:ext cx="1717156" cy="370840"/>
        </p:xfrm>
        <a:graphic>
          <a:graphicData uri="http://schemas.openxmlformats.org/drawingml/2006/table">
            <a:tbl>
              <a:tblPr firstRow="1" bandRow="1">
                <a:tableStyleId>{5A111915-BE36-4E01-A7E5-04B1672EAD32}</a:tableStyleId>
              </a:tblPr>
              <a:tblGrid>
                <a:gridCol w="1153645"/>
                <a:gridCol w="563511"/>
              </a:tblGrid>
              <a:tr h="370840">
                <a:tc>
                  <a:txBody>
                    <a:bodyPr/>
                    <a:lstStyle/>
                    <a:p>
                      <a:r>
                        <a:rPr lang="en-US" sz="1200" dirty="0" smtClean="0">
                          <a:solidFill>
                            <a:schemeClr val="tx1"/>
                          </a:solidFill>
                        </a:rPr>
                        <a:t>FILM WRITER</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200" dirty="0" smtClean="0">
                          <a:solidFill>
                            <a:schemeClr val="tx1"/>
                          </a:solidFill>
                        </a:rPr>
                        <a:t>FILM</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5" name="Rounded Rectangle 4"/>
          <p:cNvSpPr/>
          <p:nvPr/>
        </p:nvSpPr>
        <p:spPr bwMode="auto">
          <a:xfrm>
            <a:off x="456245" y="2143958"/>
            <a:ext cx="3624928" cy="2558670"/>
          </a:xfrm>
          <a:prstGeom prst="roundRect">
            <a:avLst/>
          </a:prstGeom>
          <a:noFill/>
          <a:ln>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 name="Rounded Rectangle 8"/>
          <p:cNvSpPr/>
          <p:nvPr/>
        </p:nvSpPr>
        <p:spPr bwMode="auto">
          <a:xfrm>
            <a:off x="4518959" y="2143958"/>
            <a:ext cx="3624928" cy="2558670"/>
          </a:xfrm>
          <a:prstGeom prst="roundRect">
            <a:avLst/>
          </a:prstGeom>
          <a:noFill/>
          <a:ln>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 name="Rectangle 10"/>
          <p:cNvSpPr/>
          <p:nvPr/>
        </p:nvSpPr>
        <p:spPr>
          <a:xfrm>
            <a:off x="530813" y="943629"/>
            <a:ext cx="3365024" cy="1200329"/>
          </a:xfrm>
          <a:prstGeom prst="rect">
            <a:avLst/>
          </a:prstGeom>
        </p:spPr>
        <p:txBody>
          <a:bodyPr wrap="none">
            <a:spAutoFit/>
          </a:bodyPr>
          <a:lstStyle/>
          <a:p>
            <a:pPr marL="342900" indent="-342900">
              <a:buFont typeface="Courier New" charset="0"/>
              <a:buChar char="o"/>
            </a:pPr>
            <a:r>
              <a:rPr lang="en-US" sz="2400" dirty="0" smtClean="0">
                <a:latin typeface="Garamond" charset="0"/>
                <a:ea typeface="Garamond" charset="0"/>
                <a:cs typeface="Garamond" charset="0"/>
              </a:rPr>
              <a:t>Many possible previews</a:t>
            </a:r>
          </a:p>
          <a:p>
            <a:pPr marL="342900" indent="-342900">
              <a:buFont typeface="Courier New" charset="0"/>
              <a:buChar char="o"/>
            </a:pPr>
            <a:r>
              <a:rPr lang="en-US" sz="2400" dirty="0" smtClean="0">
                <a:latin typeface="Garamond" charset="0"/>
                <a:ea typeface="Garamond" charset="0"/>
                <a:cs typeface="Garamond" charset="0"/>
              </a:rPr>
              <a:t>Different choices</a:t>
            </a:r>
          </a:p>
          <a:p>
            <a:pPr marL="285750" indent="-285750">
              <a:buFont typeface="Arial" charset="0"/>
              <a:buChar char="•"/>
            </a:pPr>
            <a:endParaRPr lang="en-US" sz="2400" dirty="0">
              <a:latin typeface="Garamond" charset="0"/>
              <a:ea typeface="Garamond" charset="0"/>
              <a:cs typeface="Garamond" charset="0"/>
            </a:endParaRPr>
          </a:p>
        </p:txBody>
      </p:sp>
      <p:sp>
        <p:nvSpPr>
          <p:cNvPr id="12" name="TextBox 11"/>
          <p:cNvSpPr txBox="1"/>
          <p:nvPr/>
        </p:nvSpPr>
        <p:spPr>
          <a:xfrm>
            <a:off x="1272277" y="2303288"/>
            <a:ext cx="1887357" cy="430887"/>
          </a:xfrm>
          <a:prstGeom prst="rect">
            <a:avLst/>
          </a:prstGeom>
          <a:noFill/>
        </p:spPr>
        <p:txBody>
          <a:bodyPr wrap="square" lIns="0" tIns="0" rIns="0" bIns="0" rtlCol="0">
            <a:spAutoFit/>
          </a:bodyPr>
          <a:lstStyle/>
          <a:p>
            <a:r>
              <a:rPr lang="en-US" sz="2800" smtClean="0">
                <a:solidFill>
                  <a:srgbClr val="F58026"/>
                </a:solidFill>
                <a:latin typeface="Garamond" charset="0"/>
                <a:ea typeface="Garamond" charset="0"/>
                <a:cs typeface="Garamond" charset="0"/>
              </a:rPr>
              <a:t>Preview A</a:t>
            </a:r>
            <a:endParaRPr lang="en-US" sz="2800" dirty="0" smtClean="0">
              <a:solidFill>
                <a:srgbClr val="F58026"/>
              </a:solidFill>
              <a:latin typeface="Garamond" charset="0"/>
              <a:ea typeface="Garamond" charset="0"/>
              <a:cs typeface="Garamond" charset="0"/>
            </a:endParaRPr>
          </a:p>
        </p:txBody>
      </p:sp>
      <p:sp>
        <p:nvSpPr>
          <p:cNvPr id="13" name="TextBox 12"/>
          <p:cNvSpPr txBox="1"/>
          <p:nvPr/>
        </p:nvSpPr>
        <p:spPr>
          <a:xfrm>
            <a:off x="5579070" y="2283729"/>
            <a:ext cx="1887357" cy="430887"/>
          </a:xfrm>
          <a:prstGeom prst="rect">
            <a:avLst/>
          </a:prstGeom>
          <a:noFill/>
        </p:spPr>
        <p:txBody>
          <a:bodyPr wrap="square" lIns="0" tIns="0" rIns="0" bIns="0" rtlCol="0">
            <a:spAutoFit/>
          </a:bodyPr>
          <a:lstStyle/>
          <a:p>
            <a:r>
              <a:rPr lang="en-US" sz="2800" dirty="0" smtClean="0">
                <a:solidFill>
                  <a:srgbClr val="F58026"/>
                </a:solidFill>
                <a:latin typeface="Garamond" charset="0"/>
                <a:ea typeface="Garamond" charset="0"/>
                <a:cs typeface="Garamond" charset="0"/>
              </a:rPr>
              <a:t>Preview B</a:t>
            </a:r>
          </a:p>
        </p:txBody>
      </p:sp>
    </p:spTree>
    <p:extLst>
      <p:ext uri="{BB962C8B-B14F-4D97-AF65-F5344CB8AC3E}">
        <p14:creationId xmlns:p14="http://schemas.microsoft.com/office/powerpoint/2010/main" val="814324235"/>
      </p:ext>
    </p:extLst>
  </p:cSld>
  <p:clrMapOvr>
    <a:masterClrMapping/>
  </p:clrMapOvr>
  <mc:AlternateContent xmlns:mc="http://schemas.openxmlformats.org/markup-compatibility/2006" xmlns:p14="http://schemas.microsoft.com/office/powerpoint/2010/main">
    <mc:Choice Requires="p14">
      <p:transition p14:dur="0" advTm="26758"/>
    </mc:Choice>
    <mc:Fallback xmlns="">
      <p:transition advTm="26758"/>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356362795"/>
              </p:ext>
            </p:extLst>
          </p:nvPr>
        </p:nvGraphicFramePr>
        <p:xfrm>
          <a:off x="784854" y="1240591"/>
          <a:ext cx="2198494" cy="609600"/>
        </p:xfrm>
        <a:graphic>
          <a:graphicData uri="http://schemas.openxmlformats.org/drawingml/2006/table">
            <a:tbl>
              <a:tblPr firstRow="1" bandRow="1">
                <a:tableStyleId>{5940675A-B579-460E-94D1-54222C63F5DA}</a:tableStyleId>
              </a:tblPr>
              <a:tblGrid>
                <a:gridCol w="691979"/>
                <a:gridCol w="630194"/>
                <a:gridCol w="876321"/>
              </a:tblGrid>
              <a:tr h="284776">
                <a:tc>
                  <a:txBody>
                    <a:bodyPr/>
                    <a:lstStyle/>
                    <a:p>
                      <a:pPr marL="0" marR="0" indent="0" algn="ctr" defTabSz="686047" rtl="0" eaLnBrk="1" fontAlgn="auto" latinLnBrk="0" hangingPunct="1">
                        <a:lnSpc>
                          <a:spcPct val="100000"/>
                        </a:lnSpc>
                        <a:spcBef>
                          <a:spcPts val="0"/>
                        </a:spcBef>
                        <a:spcAft>
                          <a:spcPts val="0"/>
                        </a:spcAft>
                        <a:buClrTx/>
                        <a:buSzTx/>
                        <a:buFontTx/>
                        <a:buNone/>
                        <a:tabLst/>
                        <a:defRPr/>
                      </a:pPr>
                      <a:r>
                        <a:rPr lang="en-US" sz="1400" dirty="0" smtClean="0"/>
                        <a:t>FILM</a:t>
                      </a:r>
                      <a:endParaRPr lang="en-US" sz="1400" b="0" i="0" dirty="0">
                        <a:latin typeface="Garamond" charset="0"/>
                        <a:ea typeface="Garamond" charset="0"/>
                        <a:cs typeface="Garamond" charset="0"/>
                      </a:endParaRPr>
                    </a:p>
                  </a:txBody>
                  <a:tcPr>
                    <a:solidFill>
                      <a:schemeClr val="accent5">
                        <a:lumMod val="60000"/>
                        <a:lumOff val="40000"/>
                      </a:schemeClr>
                    </a:solidFill>
                  </a:tcPr>
                </a:tc>
                <a:tc>
                  <a:txBody>
                    <a:bodyPr/>
                    <a:lstStyle/>
                    <a:p>
                      <a:pPr algn="ctr"/>
                      <a:r>
                        <a:rPr lang="en-US" sz="1400" dirty="0" smtClean="0"/>
                        <a:t>Actor</a:t>
                      </a:r>
                      <a:endParaRPr lang="en-US" sz="1400" b="0" i="0" dirty="0">
                        <a:latin typeface="Garamond" charset="0"/>
                        <a:ea typeface="Garamond" charset="0"/>
                        <a:cs typeface="Garamond" charset="0"/>
                      </a:endParaRPr>
                    </a:p>
                  </a:txBody>
                  <a:tcPr>
                    <a:solidFill>
                      <a:schemeClr val="accent5">
                        <a:lumMod val="20000"/>
                        <a:lumOff val="80000"/>
                      </a:schemeClr>
                    </a:solidFill>
                  </a:tcPr>
                </a:tc>
                <a:tc>
                  <a:txBody>
                    <a:bodyPr/>
                    <a:lstStyle/>
                    <a:p>
                      <a:pPr algn="ctr"/>
                      <a:r>
                        <a:rPr lang="en-US" sz="1400" dirty="0" smtClean="0"/>
                        <a:t>Genres</a:t>
                      </a:r>
                      <a:endParaRPr lang="en-US" sz="1400" b="0" i="0" dirty="0">
                        <a:latin typeface="Garamond" charset="0"/>
                        <a:ea typeface="Garamond" charset="0"/>
                        <a:cs typeface="Garamond" charset="0"/>
                      </a:endParaRPr>
                    </a:p>
                  </a:txBody>
                  <a:tcPr>
                    <a:solidFill>
                      <a:schemeClr val="accent5">
                        <a:lumMod val="20000"/>
                        <a:lumOff val="80000"/>
                      </a:schemeClr>
                    </a:solidFill>
                  </a:tcPr>
                </a:tc>
              </a:tr>
              <a:tr h="284776">
                <a:tc>
                  <a:txBody>
                    <a:bodyPr/>
                    <a:lstStyle/>
                    <a:p>
                      <a:pPr algn="ctr"/>
                      <a:r>
                        <a:rPr lang="en-US" sz="1400" b="0" i="0" dirty="0" smtClean="0">
                          <a:latin typeface="+mn-lt"/>
                          <a:ea typeface="+mn-ea"/>
                          <a:cs typeface="+mn-cs"/>
                        </a:rPr>
                        <a:t>4</a:t>
                      </a:r>
                      <a:endParaRPr lang="en-US" sz="1400" b="0" i="0" dirty="0">
                        <a:latin typeface="Garamond" charset="0"/>
                        <a:ea typeface="Garamond" charset="0"/>
                        <a:cs typeface="Garamond" charset="0"/>
                      </a:endParaRPr>
                    </a:p>
                  </a:txBody>
                  <a:tcPr>
                    <a:noFill/>
                  </a:tcPr>
                </a:tc>
                <a:tc>
                  <a:txBody>
                    <a:bodyPr/>
                    <a:lstStyle/>
                    <a:p>
                      <a:pPr algn="ctr"/>
                      <a:r>
                        <a:rPr lang="en-US" sz="1400" dirty="0" smtClean="0"/>
                        <a:t>6</a:t>
                      </a:r>
                      <a:endParaRPr lang="en-US" sz="1400" b="0" i="0" dirty="0">
                        <a:latin typeface="Garamond" charset="0"/>
                        <a:ea typeface="Garamond" charset="0"/>
                        <a:cs typeface="Garamond" charset="0"/>
                      </a:endParaRPr>
                    </a:p>
                  </a:txBody>
                  <a:tcPr/>
                </a:tc>
                <a:tc>
                  <a:txBody>
                    <a:bodyPr/>
                    <a:lstStyle/>
                    <a:p>
                      <a:pPr algn="ctr"/>
                      <a:r>
                        <a:rPr lang="en-US" sz="1400" dirty="0" smtClean="0"/>
                        <a:t>5</a:t>
                      </a:r>
                      <a:endParaRPr lang="en-US" sz="1400" b="0" i="0" dirty="0">
                        <a:latin typeface="Garamond" charset="0"/>
                        <a:ea typeface="Garamond" charset="0"/>
                        <a:cs typeface="Garamond" charset="0"/>
                      </a:endParaRPr>
                    </a:p>
                  </a:txBody>
                  <a:tcPr/>
                </a:tc>
              </a:tr>
            </a:tbl>
          </a:graphicData>
        </a:graphic>
      </p:graphicFrame>
      <p:sp>
        <p:nvSpPr>
          <p:cNvPr id="2" name="Title 1"/>
          <p:cNvSpPr>
            <a:spLocks noGrp="1"/>
          </p:cNvSpPr>
          <p:nvPr>
            <p:ph type="title"/>
          </p:nvPr>
        </p:nvSpPr>
        <p:spPr>
          <a:xfrm>
            <a:off x="389436" y="171450"/>
            <a:ext cx="8363938" cy="553998"/>
          </a:xfrm>
        </p:spPr>
        <p:txBody>
          <a:bodyPr/>
          <a:lstStyle/>
          <a:p>
            <a:r>
              <a:rPr lang="en-US" sz="4000" dirty="0" smtClean="0"/>
              <a:t>Scoring Measures</a:t>
            </a:r>
            <a:endParaRPr lang="en-US" sz="4000" dirty="0"/>
          </a:p>
        </p:txBody>
      </p:sp>
      <p:sp>
        <p:nvSpPr>
          <p:cNvPr id="4" name="Slide Number Placeholder 3"/>
          <p:cNvSpPr>
            <a:spLocks noGrp="1"/>
          </p:cNvSpPr>
          <p:nvPr>
            <p:ph type="sldNum" sz="quarter" idx="11"/>
          </p:nvPr>
        </p:nvSpPr>
        <p:spPr>
          <a:xfrm>
            <a:off x="0" y="4852293"/>
            <a:ext cx="2133600" cy="274637"/>
          </a:xfrm>
        </p:spPr>
        <p:txBody>
          <a:bodyPr/>
          <a:lstStyle/>
          <a:p>
            <a:fld id="{30DB7900-D72E-4025-AF90-97BD6DF59E7D}" type="slidenum">
              <a:rPr lang="en-US" smtClean="0"/>
              <a:pPr/>
              <a:t>8</a:t>
            </a:fld>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850582660"/>
              </p:ext>
            </p:extLst>
          </p:nvPr>
        </p:nvGraphicFramePr>
        <p:xfrm>
          <a:off x="784854" y="2004953"/>
          <a:ext cx="3138615" cy="609600"/>
        </p:xfrm>
        <a:graphic>
          <a:graphicData uri="http://schemas.openxmlformats.org/drawingml/2006/table">
            <a:tbl>
              <a:tblPr firstRow="1" bandRow="1">
                <a:tableStyleId>{5940675A-B579-460E-94D1-54222C63F5DA}</a:tableStyleId>
              </a:tblPr>
              <a:tblGrid>
                <a:gridCol w="1079616"/>
                <a:gridCol w="605061"/>
                <a:gridCol w="1453938"/>
              </a:tblGrid>
              <a:tr h="301162">
                <a:tc>
                  <a:txBody>
                    <a:bodyPr/>
                    <a:lstStyle/>
                    <a:p>
                      <a:pPr marL="0" marR="0" indent="0" algn="ctr" defTabSz="686047" rtl="0" eaLnBrk="1" fontAlgn="auto" latinLnBrk="0" hangingPunct="1">
                        <a:lnSpc>
                          <a:spcPct val="100000"/>
                        </a:lnSpc>
                        <a:spcBef>
                          <a:spcPts val="0"/>
                        </a:spcBef>
                        <a:spcAft>
                          <a:spcPts val="0"/>
                        </a:spcAft>
                        <a:buClrTx/>
                        <a:buSzTx/>
                        <a:buFontTx/>
                        <a:buNone/>
                        <a:tabLst/>
                        <a:defRPr/>
                      </a:pPr>
                      <a:r>
                        <a:rPr lang="en-US" sz="1400" dirty="0" smtClean="0"/>
                        <a:t>FILM ACTOR</a:t>
                      </a:r>
                      <a:endParaRPr lang="en-US" sz="1400" b="0" i="0" dirty="0">
                        <a:latin typeface="Garamond" charset="0"/>
                        <a:ea typeface="Garamond" charset="0"/>
                        <a:cs typeface="Garamond" charset="0"/>
                      </a:endParaRPr>
                    </a:p>
                  </a:txBody>
                  <a:tcPr>
                    <a:solidFill>
                      <a:schemeClr val="accent5">
                        <a:lumMod val="60000"/>
                        <a:lumOff val="40000"/>
                      </a:schemeClr>
                    </a:solidFill>
                  </a:tcPr>
                </a:tc>
                <a:tc>
                  <a:txBody>
                    <a:bodyPr/>
                    <a:lstStyle/>
                    <a:p>
                      <a:pPr algn="ctr"/>
                      <a:r>
                        <a:rPr lang="en-US" sz="1400" dirty="0" smtClean="0"/>
                        <a:t>Actor</a:t>
                      </a:r>
                      <a:endParaRPr lang="en-US" sz="1400" b="0" i="0" dirty="0">
                        <a:latin typeface="Garamond" charset="0"/>
                        <a:ea typeface="Garamond" charset="0"/>
                        <a:cs typeface="Garamond" charset="0"/>
                      </a:endParaRPr>
                    </a:p>
                  </a:txBody>
                  <a:tcPr>
                    <a:solidFill>
                      <a:schemeClr val="accent5">
                        <a:lumMod val="20000"/>
                        <a:lumOff val="80000"/>
                      </a:schemeClr>
                    </a:solidFill>
                  </a:tcPr>
                </a:tc>
                <a:tc>
                  <a:txBody>
                    <a:bodyPr/>
                    <a:lstStyle/>
                    <a:p>
                      <a:pPr algn="ctr"/>
                      <a:r>
                        <a:rPr lang="en-US" sz="1400" baseline="0" dirty="0" smtClean="0"/>
                        <a:t>Award Winners</a:t>
                      </a:r>
                      <a:endParaRPr lang="en-US" sz="1400" b="0" i="0" baseline="0" dirty="0" smtClean="0">
                        <a:latin typeface="Garamond" charset="0"/>
                        <a:ea typeface="Garamond" charset="0"/>
                        <a:cs typeface="Garamond" charset="0"/>
                      </a:endParaRPr>
                    </a:p>
                  </a:txBody>
                  <a:tcPr>
                    <a:solidFill>
                      <a:schemeClr val="accent5">
                        <a:lumMod val="20000"/>
                        <a:lumOff val="80000"/>
                      </a:schemeClr>
                    </a:solidFill>
                  </a:tcPr>
                </a:tc>
              </a:tr>
              <a:tr h="301162">
                <a:tc>
                  <a:txBody>
                    <a:bodyPr/>
                    <a:lstStyle/>
                    <a:p>
                      <a:pPr algn="ctr"/>
                      <a:r>
                        <a:rPr lang="en-US" sz="1400" dirty="0" smtClean="0"/>
                        <a:t>2</a:t>
                      </a:r>
                      <a:endParaRPr lang="en-US" sz="1400" b="0" i="0" dirty="0">
                        <a:latin typeface="Garamond" charset="0"/>
                        <a:ea typeface="Garamond" charset="0"/>
                        <a:cs typeface="Garamond" charset="0"/>
                      </a:endParaRPr>
                    </a:p>
                  </a:txBody>
                  <a:tcPr>
                    <a:noFill/>
                  </a:tcPr>
                </a:tc>
                <a:tc>
                  <a:txBody>
                    <a:bodyPr/>
                    <a:lstStyle/>
                    <a:p>
                      <a:pPr algn="ctr"/>
                      <a:r>
                        <a:rPr lang="en-US" sz="1400" dirty="0" smtClean="0"/>
                        <a:t>6</a:t>
                      </a:r>
                      <a:endParaRPr lang="en-US" sz="1400" b="0" i="0" dirty="0">
                        <a:latin typeface="Garamond" charset="0"/>
                        <a:ea typeface="Garamond" charset="0"/>
                        <a:cs typeface="Garamond" charset="0"/>
                      </a:endParaRPr>
                    </a:p>
                  </a:txBody>
                  <a:tcPr/>
                </a:tc>
                <a:tc>
                  <a:txBody>
                    <a:bodyPr/>
                    <a:lstStyle/>
                    <a:p>
                      <a:pPr algn="ctr"/>
                      <a:r>
                        <a:rPr lang="en-US" sz="1400" dirty="0" smtClean="0"/>
                        <a:t>2</a:t>
                      </a:r>
                      <a:endParaRPr lang="en-US" sz="1400" b="0" i="0" dirty="0">
                        <a:latin typeface="Garamond" charset="0"/>
                        <a:ea typeface="Garamond" charset="0"/>
                        <a:cs typeface="Garamond" charset="0"/>
                      </a:endParaRPr>
                    </a:p>
                  </a:txBody>
                  <a:tcPr/>
                </a:tc>
              </a:tr>
            </a:tbl>
          </a:graphicData>
        </a:graphic>
      </p:graphicFrame>
      <p:sp>
        <p:nvSpPr>
          <p:cNvPr id="12" name="Text Placeholder 2"/>
          <p:cNvSpPr txBox="1">
            <a:spLocks/>
          </p:cNvSpPr>
          <p:nvPr/>
        </p:nvSpPr>
        <p:spPr>
          <a:xfrm>
            <a:off x="4196247" y="1361889"/>
            <a:ext cx="1463145" cy="307777"/>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defTabSz="914400">
              <a:lnSpc>
                <a:spcPct val="100000"/>
              </a:lnSpc>
              <a:spcBef>
                <a:spcPts val="580"/>
              </a:spcBef>
              <a:buSzPct val="85000"/>
              <a:defRPr/>
            </a:pPr>
            <a:r>
              <a:rPr lang="en-US" altLang="zh-CN" sz="2000" dirty="0" smtClean="0">
                <a:solidFill>
                  <a:schemeClr val="tx1"/>
                </a:solidFill>
                <a:latin typeface="Garamond" charset="0"/>
                <a:ea typeface="Garamond" charset="0"/>
                <a:cs typeface="Garamond" charset="0"/>
              </a:rPr>
              <a:t>4 </a:t>
            </a:r>
            <a:r>
              <a:rPr lang="en-US" sz="2000" dirty="0">
                <a:solidFill>
                  <a:schemeClr val="tx1"/>
                </a:solidFill>
              </a:rPr>
              <a:t>×</a:t>
            </a:r>
            <a:r>
              <a:rPr lang="en-US" altLang="zh-CN" sz="2000" dirty="0" smtClean="0">
                <a:solidFill>
                  <a:schemeClr val="tx1"/>
                </a:solidFill>
                <a:latin typeface="Garamond" charset="0"/>
                <a:ea typeface="Garamond" charset="0"/>
                <a:cs typeface="Garamond" charset="0"/>
              </a:rPr>
              <a:t> (6+5) = 44</a:t>
            </a:r>
          </a:p>
        </p:txBody>
      </p:sp>
      <p:sp>
        <p:nvSpPr>
          <p:cNvPr id="13" name="Text Placeholder 2"/>
          <p:cNvSpPr txBox="1">
            <a:spLocks/>
          </p:cNvSpPr>
          <p:nvPr/>
        </p:nvSpPr>
        <p:spPr>
          <a:xfrm>
            <a:off x="4196247" y="2136876"/>
            <a:ext cx="1463148" cy="307777"/>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defTabSz="914400">
              <a:lnSpc>
                <a:spcPct val="100000"/>
              </a:lnSpc>
              <a:spcBef>
                <a:spcPts val="580"/>
              </a:spcBef>
              <a:buSzPct val="85000"/>
              <a:defRPr/>
            </a:pPr>
            <a:r>
              <a:rPr lang="en-US" altLang="zh-CN" sz="2000" dirty="0">
                <a:solidFill>
                  <a:schemeClr val="tx1"/>
                </a:solidFill>
                <a:latin typeface="Garamond" charset="0"/>
                <a:ea typeface="Garamond" charset="0"/>
                <a:cs typeface="Garamond" charset="0"/>
              </a:rPr>
              <a:t>2</a:t>
            </a:r>
            <a:r>
              <a:rPr lang="en-US" altLang="zh-CN" sz="2000" dirty="0" smtClean="0">
                <a:solidFill>
                  <a:schemeClr val="tx1"/>
                </a:solidFill>
                <a:latin typeface="Garamond" charset="0"/>
                <a:ea typeface="Garamond" charset="0"/>
                <a:cs typeface="Garamond" charset="0"/>
              </a:rPr>
              <a:t> </a:t>
            </a:r>
            <a:r>
              <a:rPr lang="en-US" sz="2000" dirty="0">
                <a:solidFill>
                  <a:schemeClr val="tx1"/>
                </a:solidFill>
              </a:rPr>
              <a:t>× </a:t>
            </a:r>
            <a:r>
              <a:rPr lang="en-US" altLang="zh-CN" sz="2000" dirty="0" smtClean="0">
                <a:solidFill>
                  <a:schemeClr val="tx1"/>
                </a:solidFill>
                <a:latin typeface="Garamond" charset="0"/>
                <a:ea typeface="Garamond" charset="0"/>
                <a:cs typeface="Garamond" charset="0"/>
              </a:rPr>
              <a:t>(6+2) = 16</a:t>
            </a:r>
          </a:p>
        </p:txBody>
      </p:sp>
      <p:sp>
        <p:nvSpPr>
          <p:cNvPr id="14" name="Text Placeholder 2"/>
          <p:cNvSpPr txBox="1">
            <a:spLocks/>
          </p:cNvSpPr>
          <p:nvPr/>
        </p:nvSpPr>
        <p:spPr>
          <a:xfrm>
            <a:off x="6474946" y="873009"/>
            <a:ext cx="2389641" cy="369332"/>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defTabSz="914400">
              <a:lnSpc>
                <a:spcPct val="100000"/>
              </a:lnSpc>
              <a:spcBef>
                <a:spcPts val="580"/>
              </a:spcBef>
              <a:buSzPct val="85000"/>
              <a:defRPr/>
            </a:pPr>
            <a:r>
              <a:rPr lang="en-US" altLang="zh-CN" sz="2400" smtClean="0">
                <a:latin typeface="Garamond" charset="0"/>
                <a:ea typeface="Garamond" charset="0"/>
                <a:cs typeface="Garamond" charset="0"/>
              </a:rPr>
              <a:t>Score of the Preview</a:t>
            </a:r>
            <a:endParaRPr lang="en-US" altLang="zh-CN" sz="2400" dirty="0" smtClean="0">
              <a:latin typeface="Garamond" charset="0"/>
              <a:ea typeface="Garamond" charset="0"/>
              <a:cs typeface="Garamond" charset="0"/>
            </a:endParaRPr>
          </a:p>
        </p:txBody>
      </p:sp>
      <p:sp>
        <p:nvSpPr>
          <p:cNvPr id="16" name="Text Placeholder 2"/>
          <p:cNvSpPr txBox="1">
            <a:spLocks/>
          </p:cNvSpPr>
          <p:nvPr/>
        </p:nvSpPr>
        <p:spPr>
          <a:xfrm>
            <a:off x="7389341" y="1632594"/>
            <a:ext cx="444843" cy="434573"/>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defTabSz="914400">
              <a:lnSpc>
                <a:spcPct val="100000"/>
              </a:lnSpc>
              <a:spcBef>
                <a:spcPts val="580"/>
              </a:spcBef>
              <a:buSzPct val="85000"/>
              <a:defRPr/>
            </a:pPr>
            <a:r>
              <a:rPr lang="en-US" altLang="zh-CN" sz="2800" smtClean="0">
                <a:solidFill>
                  <a:schemeClr val="tx1"/>
                </a:solidFill>
                <a:latin typeface="Garamond" charset="0"/>
                <a:ea typeface="Garamond" charset="0"/>
                <a:cs typeface="Garamond" charset="0"/>
              </a:rPr>
              <a:t>60</a:t>
            </a:r>
            <a:endParaRPr lang="en-US" altLang="zh-CN" sz="2800" dirty="0" smtClean="0">
              <a:solidFill>
                <a:schemeClr val="tx1"/>
              </a:solidFill>
              <a:latin typeface="Garamond" charset="0"/>
              <a:ea typeface="Garamond" charset="0"/>
              <a:cs typeface="Garamond" charset="0"/>
            </a:endParaRPr>
          </a:p>
        </p:txBody>
      </p:sp>
      <p:sp>
        <p:nvSpPr>
          <p:cNvPr id="17" name="Text Placeholder 2"/>
          <p:cNvSpPr txBox="1">
            <a:spLocks/>
          </p:cNvSpPr>
          <p:nvPr/>
        </p:nvSpPr>
        <p:spPr>
          <a:xfrm>
            <a:off x="784854" y="3016892"/>
            <a:ext cx="3169310" cy="1379865"/>
          </a:xfrm>
          <a:prstGeom prst="rect">
            <a:avLst/>
          </a:prstGeom>
          <a:effectLst/>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defTabSz="914400">
              <a:lnSpc>
                <a:spcPct val="100000"/>
              </a:lnSpc>
              <a:spcBef>
                <a:spcPts val="580"/>
              </a:spcBef>
              <a:buSzPct val="85000"/>
              <a:defRPr/>
            </a:pPr>
            <a:r>
              <a:rPr lang="en-US" altLang="zh-CN" sz="2800" dirty="0" smtClean="0">
                <a:ea typeface="Meiryo UI" pitchFamily="34" charset="-128"/>
                <a:cs typeface="Meiryo UI" pitchFamily="34" charset="-128"/>
              </a:rPr>
              <a:t>Key attribute scoring</a:t>
            </a:r>
          </a:p>
          <a:p>
            <a:pPr marL="342900" indent="-342900" algn="just" defTabSz="914400">
              <a:lnSpc>
                <a:spcPct val="100000"/>
              </a:lnSpc>
              <a:spcBef>
                <a:spcPts val="580"/>
              </a:spcBef>
              <a:buSzPct val="85000"/>
              <a:buFont typeface="Courier New" charset="0"/>
              <a:buChar char="o"/>
              <a:defRPr/>
            </a:pPr>
            <a:r>
              <a:rPr lang="en-US" sz="2000" dirty="0" smtClean="0">
                <a:solidFill>
                  <a:schemeClr val="tx1"/>
                </a:solidFill>
                <a:latin typeface="Garamond" charset="0"/>
                <a:ea typeface="Garamond" charset="0"/>
                <a:cs typeface="Garamond" charset="0"/>
              </a:rPr>
              <a:t>Coverage-based method</a:t>
            </a:r>
          </a:p>
          <a:p>
            <a:pPr marL="342900" indent="-342900" algn="just" defTabSz="914400">
              <a:lnSpc>
                <a:spcPct val="100000"/>
              </a:lnSpc>
              <a:spcBef>
                <a:spcPts val="580"/>
              </a:spcBef>
              <a:buSzPct val="85000"/>
              <a:buFont typeface="Courier New" charset="0"/>
              <a:buChar char="o"/>
              <a:defRPr/>
            </a:pPr>
            <a:r>
              <a:rPr lang="en-US" altLang="zh-CN" sz="2000" dirty="0" smtClean="0">
                <a:solidFill>
                  <a:schemeClr val="tx1"/>
                </a:solidFill>
                <a:latin typeface="Garamond" charset="0"/>
                <a:ea typeface="Garamond" charset="0"/>
                <a:cs typeface="Garamond" charset="0"/>
              </a:rPr>
              <a:t>Random walk-based method</a:t>
            </a:r>
            <a:endParaRPr lang="en-US" altLang="zh-CN" sz="2000" dirty="0">
              <a:solidFill>
                <a:schemeClr val="tx1"/>
              </a:solidFill>
              <a:ea typeface="Meiryo UI" pitchFamily="34" charset="-128"/>
              <a:cs typeface="Meiryo UI" pitchFamily="34" charset="-128"/>
            </a:endParaRPr>
          </a:p>
        </p:txBody>
      </p:sp>
      <p:sp>
        <p:nvSpPr>
          <p:cNvPr id="18" name="Text Placeholder 2"/>
          <p:cNvSpPr txBox="1">
            <a:spLocks/>
          </p:cNvSpPr>
          <p:nvPr/>
        </p:nvSpPr>
        <p:spPr>
          <a:xfrm>
            <a:off x="4831492" y="3016892"/>
            <a:ext cx="3674076" cy="1379865"/>
          </a:xfrm>
          <a:prstGeom prst="rect">
            <a:avLst/>
          </a:prstGeom>
          <a:effectLst/>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defTabSz="914400">
              <a:lnSpc>
                <a:spcPct val="100000"/>
              </a:lnSpc>
              <a:spcBef>
                <a:spcPts val="580"/>
              </a:spcBef>
              <a:buSzPct val="85000"/>
              <a:defRPr/>
            </a:pPr>
            <a:r>
              <a:rPr lang="en-US" altLang="zh-CN" sz="2800" dirty="0" smtClean="0">
                <a:ea typeface="Meiryo UI" pitchFamily="34" charset="-128"/>
                <a:cs typeface="Meiryo UI" pitchFamily="34" charset="-128"/>
              </a:rPr>
              <a:t>Non-key attribute scoring</a:t>
            </a:r>
          </a:p>
          <a:p>
            <a:pPr marL="342900" indent="-342900" algn="just" defTabSz="914400">
              <a:lnSpc>
                <a:spcPct val="100000"/>
              </a:lnSpc>
              <a:spcBef>
                <a:spcPts val="580"/>
              </a:spcBef>
              <a:buSzPct val="85000"/>
              <a:buFont typeface="Courier New" charset="0"/>
              <a:buChar char="o"/>
              <a:defRPr/>
            </a:pPr>
            <a:r>
              <a:rPr lang="en-US" sz="2000" dirty="0" smtClean="0">
                <a:solidFill>
                  <a:schemeClr val="tx1"/>
                </a:solidFill>
                <a:latin typeface="Garamond" charset="0"/>
                <a:ea typeface="Garamond" charset="0"/>
                <a:cs typeface="Garamond" charset="0"/>
              </a:rPr>
              <a:t>Coverage-based method</a:t>
            </a:r>
          </a:p>
          <a:p>
            <a:pPr marL="342900" indent="-342900" algn="just" defTabSz="914400">
              <a:lnSpc>
                <a:spcPct val="100000"/>
              </a:lnSpc>
              <a:spcBef>
                <a:spcPts val="580"/>
              </a:spcBef>
              <a:buSzPct val="85000"/>
              <a:buFont typeface="Courier New" charset="0"/>
              <a:buChar char="o"/>
              <a:defRPr/>
            </a:pPr>
            <a:r>
              <a:rPr lang="en-US" altLang="zh-CN" sz="2000" dirty="0" smtClean="0">
                <a:solidFill>
                  <a:schemeClr val="tx1"/>
                </a:solidFill>
                <a:latin typeface="Garamond" charset="0"/>
                <a:ea typeface="Garamond" charset="0"/>
                <a:cs typeface="Garamond" charset="0"/>
              </a:rPr>
              <a:t>Entropy-based method</a:t>
            </a:r>
            <a:endParaRPr lang="en-US" altLang="zh-CN" sz="2000" dirty="0">
              <a:solidFill>
                <a:schemeClr val="tx1"/>
              </a:solidFill>
              <a:ea typeface="Meiryo UI" pitchFamily="34" charset="-128"/>
              <a:cs typeface="Meiryo UI" pitchFamily="34" charset="-128"/>
            </a:endParaRPr>
          </a:p>
        </p:txBody>
      </p:sp>
      <p:cxnSp>
        <p:nvCxnSpPr>
          <p:cNvPr id="6" name="Straight Arrow Connector 5"/>
          <p:cNvCxnSpPr/>
          <p:nvPr/>
        </p:nvCxnSpPr>
        <p:spPr>
          <a:xfrm>
            <a:off x="5881816" y="1850191"/>
            <a:ext cx="129746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351371" y="1245882"/>
            <a:ext cx="247135" cy="677108"/>
          </a:xfrm>
          <a:prstGeom prst="rect">
            <a:avLst/>
          </a:prstGeom>
          <a:noFill/>
        </p:spPr>
        <p:txBody>
          <a:bodyPr wrap="square" lIns="0" tIns="0" rIns="0" bIns="0" rtlCol="0" anchor="ctr" anchorCtr="0">
            <a:spAutoFit/>
          </a:bodyPr>
          <a:lstStyle/>
          <a:p>
            <a:r>
              <a:rPr lang="en-US" sz="4400" b="1" dirty="0" smtClean="0">
                <a:latin typeface="Garamond" charset="0"/>
                <a:ea typeface="Garamond" charset="0"/>
                <a:cs typeface="Garamond" charset="0"/>
              </a:rPr>
              <a:t>+</a:t>
            </a:r>
          </a:p>
        </p:txBody>
      </p:sp>
    </p:spTree>
    <p:extLst>
      <p:ext uri="{BB962C8B-B14F-4D97-AF65-F5344CB8AC3E}">
        <p14:creationId xmlns:p14="http://schemas.microsoft.com/office/powerpoint/2010/main" val="980099031"/>
      </p:ext>
    </p:extLst>
  </p:cSld>
  <p:clrMapOvr>
    <a:masterClrMapping/>
  </p:clrMapOvr>
  <mc:AlternateContent xmlns:mc="http://schemas.openxmlformats.org/markup-compatibility/2006" xmlns:p14="http://schemas.microsoft.com/office/powerpoint/2010/main">
    <mc:Choice Requires="p14">
      <p:transition p14:dur="0" advTm="58500"/>
    </mc:Choice>
    <mc:Fallback xmlns="">
      <p:transition advTm="585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53998"/>
          </a:xfrm>
        </p:spPr>
        <p:txBody>
          <a:bodyPr/>
          <a:lstStyle/>
          <a:p>
            <a:r>
              <a:rPr lang="en-US" sz="4000" dirty="0" smtClean="0"/>
              <a:t>Optimal Preview Discovery</a:t>
            </a:r>
            <a:endParaRPr lang="en-US" sz="4000" dirty="0"/>
          </a:p>
        </p:txBody>
      </p:sp>
      <p:sp>
        <p:nvSpPr>
          <p:cNvPr id="3" name="Text Placeholder 2"/>
          <p:cNvSpPr>
            <a:spLocks noGrp="1"/>
          </p:cNvSpPr>
          <p:nvPr>
            <p:ph type="body" sz="quarter" idx="10"/>
          </p:nvPr>
        </p:nvSpPr>
        <p:spPr>
          <a:xfrm>
            <a:off x="501618" y="1138709"/>
            <a:ext cx="7801530" cy="1551194"/>
          </a:xfrm>
          <a:ln>
            <a:noFill/>
          </a:ln>
        </p:spPr>
        <p:txBody>
          <a:bodyPr/>
          <a:lstStyle/>
          <a:p>
            <a:r>
              <a:rPr lang="en-US" sz="2400" dirty="0" smtClean="0">
                <a:solidFill>
                  <a:schemeClr val="tx1"/>
                </a:solidFill>
              </a:rPr>
              <a:t>Find the preview with highest score that satisfies</a:t>
            </a:r>
          </a:p>
          <a:p>
            <a:pPr marL="741363" lvl="1" indent="-457200">
              <a:buFont typeface="Courier New" charset="0"/>
              <a:buChar char="o"/>
            </a:pPr>
            <a:r>
              <a:rPr lang="en-US" sz="2000" dirty="0" smtClean="0">
                <a:solidFill>
                  <a:schemeClr val="tx1"/>
                </a:solidFill>
              </a:rPr>
              <a:t>Size constraint </a:t>
            </a:r>
          </a:p>
          <a:p>
            <a:pPr marL="860425" lvl="2" indent="-342900">
              <a:buFont typeface="Courier New" charset="0"/>
              <a:buChar char="o"/>
            </a:pPr>
            <a:r>
              <a:rPr lang="en-US" sz="1600" dirty="0" smtClean="0">
                <a:solidFill>
                  <a:schemeClr val="tx1"/>
                </a:solidFill>
              </a:rPr>
              <a:t>Number of key attributes </a:t>
            </a:r>
            <a:r>
              <a:rPr lang="en-US" sz="1600" i="1" dirty="0" smtClean="0">
                <a:solidFill>
                  <a:schemeClr val="tx1"/>
                </a:solidFill>
              </a:rPr>
              <a:t>K</a:t>
            </a:r>
            <a:endParaRPr lang="en-US" sz="1600" i="1" dirty="0">
              <a:solidFill>
                <a:schemeClr val="tx1"/>
              </a:solidFill>
            </a:endParaRPr>
          </a:p>
          <a:p>
            <a:pPr marL="860425" lvl="2" indent="-342900">
              <a:buFont typeface="Courier New" charset="0"/>
              <a:buChar char="o"/>
            </a:pPr>
            <a:r>
              <a:rPr lang="en-US" sz="1600" dirty="0" smtClean="0">
                <a:solidFill>
                  <a:schemeClr val="tx1"/>
                </a:solidFill>
              </a:rPr>
              <a:t>Number of non-key attributes </a:t>
            </a:r>
            <a:r>
              <a:rPr lang="en-US" sz="1600" i="1" dirty="0" smtClean="0">
                <a:solidFill>
                  <a:schemeClr val="tx1"/>
                </a:solidFill>
              </a:rPr>
              <a:t>N</a:t>
            </a:r>
          </a:p>
          <a:p>
            <a:pPr marL="627063" lvl="1" indent="-342900">
              <a:buFont typeface="Courier New" charset="0"/>
              <a:buChar char="o"/>
            </a:pPr>
            <a:r>
              <a:rPr lang="en-US" sz="1800" dirty="0" smtClean="0">
                <a:solidFill>
                  <a:schemeClr val="tx1"/>
                </a:solidFill>
                <a:latin typeface="Garamond" charset="0"/>
                <a:ea typeface="Garamond" charset="0"/>
                <a:cs typeface="Garamond" charset="0"/>
              </a:rPr>
              <a:t> </a:t>
            </a:r>
            <a:r>
              <a:rPr lang="en-US" sz="2000" dirty="0" smtClean="0">
                <a:solidFill>
                  <a:schemeClr val="tx1"/>
                </a:solidFill>
                <a:latin typeface="Garamond" charset="0"/>
                <a:ea typeface="Garamond" charset="0"/>
                <a:cs typeface="Garamond" charset="0"/>
              </a:rPr>
              <a:t>Distance </a:t>
            </a:r>
            <a:r>
              <a:rPr lang="en-US" sz="2000" dirty="0">
                <a:solidFill>
                  <a:schemeClr val="tx1"/>
                </a:solidFill>
                <a:latin typeface="Garamond" charset="0"/>
                <a:ea typeface="Garamond" charset="0"/>
                <a:cs typeface="Garamond" charset="0"/>
              </a:rPr>
              <a:t>between two preview </a:t>
            </a:r>
            <a:r>
              <a:rPr lang="en-US" sz="2000" dirty="0" smtClean="0">
                <a:solidFill>
                  <a:schemeClr val="tx1"/>
                </a:solidFill>
                <a:latin typeface="Garamond" charset="0"/>
                <a:ea typeface="Garamond" charset="0"/>
                <a:cs typeface="Garamond" charset="0"/>
              </a:rPr>
              <a:t>tables </a:t>
            </a:r>
            <a:r>
              <a:rPr lang="en-US" sz="2000" i="1" dirty="0" smtClean="0">
                <a:solidFill>
                  <a:schemeClr val="tx1"/>
                </a:solidFill>
                <a:latin typeface="Garamond" charset="0"/>
                <a:ea typeface="Garamond" charset="0"/>
                <a:cs typeface="Garamond" charset="0"/>
              </a:rPr>
              <a:t>d</a:t>
            </a:r>
            <a:endParaRPr lang="en-US" sz="2000" dirty="0">
              <a:solidFill>
                <a:schemeClr val="tx1"/>
              </a:solidFill>
              <a:latin typeface="Garamond" charset="0"/>
              <a:ea typeface="Garamond" charset="0"/>
              <a:cs typeface="Garamond" charset="0"/>
            </a:endParaRPr>
          </a:p>
        </p:txBody>
      </p:sp>
      <p:sp>
        <p:nvSpPr>
          <p:cNvPr id="4" name="Slide Number Placeholder 3"/>
          <p:cNvSpPr>
            <a:spLocks noGrp="1"/>
          </p:cNvSpPr>
          <p:nvPr>
            <p:ph type="sldNum" sz="quarter" idx="11"/>
          </p:nvPr>
        </p:nvSpPr>
        <p:spPr/>
        <p:txBody>
          <a:bodyPr/>
          <a:lstStyle/>
          <a:p>
            <a:fld id="{30DB7900-D72E-4025-AF90-97BD6DF59E7D}" type="slidenum">
              <a:rPr lang="en-US" smtClean="0"/>
              <a:pPr/>
              <a:t>9</a:t>
            </a:fld>
            <a:endParaRPr lang="en-US" dirty="0"/>
          </a:p>
        </p:txBody>
      </p:sp>
      <p:sp>
        <p:nvSpPr>
          <p:cNvPr id="7" name="Right Brace 6"/>
          <p:cNvSpPr/>
          <p:nvPr/>
        </p:nvSpPr>
        <p:spPr>
          <a:xfrm>
            <a:off x="4289598" y="1794379"/>
            <a:ext cx="225571" cy="4459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4644717" y="1851359"/>
            <a:ext cx="1018568" cy="307777"/>
          </a:xfrm>
          <a:prstGeom prst="rect">
            <a:avLst/>
          </a:prstGeom>
          <a:noFill/>
        </p:spPr>
        <p:txBody>
          <a:bodyPr wrap="square" lIns="0" tIns="0" rIns="0" bIns="0" rtlCol="0">
            <a:spAutoFit/>
          </a:bodyPr>
          <a:lstStyle/>
          <a:p>
            <a:r>
              <a:rPr lang="en-US" sz="2000" dirty="0" smtClean="0">
                <a:solidFill>
                  <a:srgbClr val="EE8200"/>
                </a:solidFill>
                <a:latin typeface="Garamond" charset="0"/>
                <a:ea typeface="Garamond" charset="0"/>
                <a:cs typeface="Garamond" charset="0"/>
              </a:rPr>
              <a:t>Concise</a:t>
            </a:r>
          </a:p>
        </p:txBody>
      </p:sp>
      <p:sp>
        <p:nvSpPr>
          <p:cNvPr id="9" name="Right Brace 8"/>
          <p:cNvSpPr/>
          <p:nvPr/>
        </p:nvSpPr>
        <p:spPr>
          <a:xfrm>
            <a:off x="5616981" y="1794379"/>
            <a:ext cx="235500" cy="7545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5890049" y="1684855"/>
            <a:ext cx="1018568" cy="923330"/>
          </a:xfrm>
          <a:prstGeom prst="rect">
            <a:avLst/>
          </a:prstGeom>
          <a:noFill/>
        </p:spPr>
        <p:txBody>
          <a:bodyPr wrap="square" lIns="0" tIns="0" rIns="0" bIns="0" rtlCol="0">
            <a:spAutoFit/>
          </a:bodyPr>
          <a:lstStyle/>
          <a:p>
            <a:r>
              <a:rPr lang="en-US" sz="2000" dirty="0" smtClean="0">
                <a:solidFill>
                  <a:srgbClr val="EE8200"/>
                </a:solidFill>
                <a:latin typeface="Garamond" charset="0"/>
                <a:ea typeface="Garamond" charset="0"/>
                <a:cs typeface="Garamond" charset="0"/>
              </a:rPr>
              <a:t>Tight</a:t>
            </a:r>
            <a:br>
              <a:rPr lang="en-US" sz="2000" dirty="0" smtClean="0">
                <a:solidFill>
                  <a:srgbClr val="EE8200"/>
                </a:solidFill>
                <a:latin typeface="Garamond" charset="0"/>
                <a:ea typeface="Garamond" charset="0"/>
                <a:cs typeface="Garamond" charset="0"/>
              </a:rPr>
            </a:br>
            <a:r>
              <a:rPr lang="en-US" sz="2000" dirty="0" smtClean="0">
                <a:solidFill>
                  <a:srgbClr val="EE8200"/>
                </a:solidFill>
                <a:latin typeface="Garamond" charset="0"/>
                <a:ea typeface="Garamond" charset="0"/>
                <a:cs typeface="Garamond" charset="0"/>
              </a:rPr>
              <a:t/>
            </a:r>
            <a:br>
              <a:rPr lang="en-US" sz="2000" dirty="0" smtClean="0">
                <a:solidFill>
                  <a:srgbClr val="EE8200"/>
                </a:solidFill>
                <a:latin typeface="Garamond" charset="0"/>
                <a:ea typeface="Garamond" charset="0"/>
                <a:cs typeface="Garamond" charset="0"/>
              </a:rPr>
            </a:br>
            <a:r>
              <a:rPr lang="en-US" sz="2000" dirty="0" smtClean="0">
                <a:solidFill>
                  <a:srgbClr val="EE8200"/>
                </a:solidFill>
                <a:latin typeface="Garamond" charset="0"/>
                <a:ea typeface="Garamond" charset="0"/>
                <a:cs typeface="Garamond" charset="0"/>
              </a:rPr>
              <a:t>Diverse</a:t>
            </a:r>
          </a:p>
        </p:txBody>
      </p:sp>
      <p:graphicFrame>
        <p:nvGraphicFramePr>
          <p:cNvPr id="13" name="Table 12"/>
          <p:cNvGraphicFramePr>
            <a:graphicFrameLocks noGrp="1"/>
          </p:cNvGraphicFramePr>
          <p:nvPr>
            <p:extLst>
              <p:ext uri="{D42A27DB-BD31-4B8C-83A1-F6EECF244321}">
                <p14:modId xmlns:p14="http://schemas.microsoft.com/office/powerpoint/2010/main" val="2063991458"/>
              </p:ext>
            </p:extLst>
          </p:nvPr>
        </p:nvGraphicFramePr>
        <p:xfrm>
          <a:off x="715698" y="3285048"/>
          <a:ext cx="3161822" cy="274320"/>
        </p:xfrm>
        <a:graphic>
          <a:graphicData uri="http://schemas.openxmlformats.org/drawingml/2006/table">
            <a:tbl>
              <a:tblPr firstRow="1" bandRow="1">
                <a:tableStyleId>{5940675A-B579-460E-94D1-54222C63F5DA}</a:tableStyleId>
              </a:tblPr>
              <a:tblGrid>
                <a:gridCol w="558863"/>
                <a:gridCol w="1028801"/>
                <a:gridCol w="619361"/>
                <a:gridCol w="954797"/>
              </a:tblGrid>
              <a:tr h="269661">
                <a:tc>
                  <a:txBody>
                    <a:bodyPr/>
                    <a:lstStyle/>
                    <a:p>
                      <a:r>
                        <a:rPr lang="en-US" sz="1200" dirty="0" smtClean="0">
                          <a:solidFill>
                            <a:schemeClr val="tx1"/>
                          </a:solidFill>
                          <a:latin typeface="Garamond" charset="0"/>
                          <a:ea typeface="Garamond" charset="0"/>
                          <a:cs typeface="Garamond" charset="0"/>
                        </a:rPr>
                        <a:t>FILM</a:t>
                      </a:r>
                      <a:endParaRPr lang="en-US" sz="1200" dirty="0">
                        <a:solidFill>
                          <a:schemeClr val="tx1"/>
                        </a:solidFill>
                        <a:latin typeface="Garamond" charset="0"/>
                        <a:ea typeface="Garamond" charset="0"/>
                        <a:cs typeface="Garamond" charset="0"/>
                      </a:endParaRPr>
                    </a:p>
                  </a:txBody>
                  <a:tcPr>
                    <a:solidFill>
                      <a:schemeClr val="accent5">
                        <a:lumMod val="20000"/>
                        <a:lumOff val="80000"/>
                      </a:schemeClr>
                    </a:solidFill>
                  </a:tcPr>
                </a:tc>
                <a:tc>
                  <a:txBody>
                    <a:bodyPr/>
                    <a:lstStyle/>
                    <a:p>
                      <a:r>
                        <a:rPr lang="en-US" sz="1200" dirty="0" smtClean="0">
                          <a:solidFill>
                            <a:schemeClr val="tx1"/>
                          </a:solidFill>
                          <a:latin typeface="Garamond" charset="0"/>
                          <a:ea typeface="Garamond" charset="0"/>
                          <a:cs typeface="Garamond" charset="0"/>
                        </a:rPr>
                        <a:t>Performances</a:t>
                      </a:r>
                      <a:endParaRPr lang="en-US" sz="1200" dirty="0">
                        <a:solidFill>
                          <a:schemeClr val="tx1"/>
                        </a:solidFill>
                        <a:latin typeface="Garamond" charset="0"/>
                        <a:ea typeface="Garamond" charset="0"/>
                        <a:cs typeface="Garamond" charset="0"/>
                      </a:endParaRPr>
                    </a:p>
                  </a:txBody>
                  <a:tcPr>
                    <a:noFill/>
                  </a:tcPr>
                </a:tc>
                <a:tc>
                  <a:txBody>
                    <a:bodyPr/>
                    <a:lstStyle/>
                    <a:p>
                      <a:r>
                        <a:rPr lang="en-US" sz="1200" dirty="0" smtClean="0">
                          <a:solidFill>
                            <a:schemeClr val="tx1"/>
                          </a:solidFill>
                          <a:latin typeface="Garamond" charset="0"/>
                          <a:ea typeface="Garamond" charset="0"/>
                          <a:cs typeface="Garamond" charset="0"/>
                        </a:rPr>
                        <a:t>Genres</a:t>
                      </a:r>
                      <a:endParaRPr lang="en-US" sz="1200" dirty="0">
                        <a:solidFill>
                          <a:schemeClr val="tx1"/>
                        </a:solidFill>
                        <a:latin typeface="Garamond" charset="0"/>
                        <a:ea typeface="Garamond" charset="0"/>
                        <a:cs typeface="Garamond" charset="0"/>
                      </a:endParaRPr>
                    </a:p>
                  </a:txBody>
                  <a:tcPr>
                    <a:noFill/>
                  </a:tcPr>
                </a:tc>
                <a:tc>
                  <a:txBody>
                    <a:bodyPr/>
                    <a:lstStyle/>
                    <a:p>
                      <a:r>
                        <a:rPr lang="en-US" sz="1200" dirty="0" smtClean="0">
                          <a:solidFill>
                            <a:schemeClr val="tx1"/>
                          </a:solidFill>
                          <a:latin typeface="Garamond" charset="0"/>
                          <a:ea typeface="Garamond" charset="0"/>
                          <a:cs typeface="Garamond" charset="0"/>
                        </a:rPr>
                        <a:t>Directed By</a:t>
                      </a:r>
                      <a:endParaRPr lang="en-US" sz="1200" dirty="0">
                        <a:solidFill>
                          <a:schemeClr val="tx1"/>
                        </a:solidFill>
                        <a:latin typeface="Garamond" charset="0"/>
                        <a:ea typeface="Garamond" charset="0"/>
                        <a:cs typeface="Garamond" charset="0"/>
                      </a:endParaRPr>
                    </a:p>
                  </a:txBody>
                  <a:tcPr>
                    <a:no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836321565"/>
              </p:ext>
            </p:extLst>
          </p:nvPr>
        </p:nvGraphicFramePr>
        <p:xfrm>
          <a:off x="715698" y="3667010"/>
          <a:ext cx="2583087" cy="277319"/>
        </p:xfrm>
        <a:graphic>
          <a:graphicData uri="http://schemas.openxmlformats.org/drawingml/2006/table">
            <a:tbl>
              <a:tblPr firstRow="1" bandRow="1">
                <a:tableStyleId>{5940675A-B579-460E-94D1-54222C63F5DA}</a:tableStyleId>
              </a:tblPr>
              <a:tblGrid>
                <a:gridCol w="1414044"/>
                <a:gridCol w="1169043"/>
              </a:tblGrid>
              <a:tr h="277319">
                <a:tc>
                  <a:txBody>
                    <a:bodyPr/>
                    <a:lstStyle/>
                    <a:p>
                      <a:r>
                        <a:rPr lang="en-US" sz="1200" dirty="0" smtClean="0">
                          <a:solidFill>
                            <a:schemeClr val="tx1"/>
                          </a:solidFill>
                          <a:latin typeface="Garamond" charset="0"/>
                          <a:ea typeface="Garamond" charset="0"/>
                          <a:cs typeface="Garamond" charset="0"/>
                        </a:rPr>
                        <a:t>FILM</a:t>
                      </a:r>
                      <a:r>
                        <a:rPr lang="en-US" sz="1200" baseline="0" dirty="0" smtClean="0">
                          <a:solidFill>
                            <a:schemeClr val="tx1"/>
                          </a:solidFill>
                          <a:latin typeface="Garamond" charset="0"/>
                          <a:ea typeface="Garamond" charset="0"/>
                          <a:cs typeface="Garamond" charset="0"/>
                        </a:rPr>
                        <a:t> DIRECTOR</a:t>
                      </a:r>
                      <a:endParaRPr lang="en-US" sz="1200" dirty="0">
                        <a:solidFill>
                          <a:schemeClr val="tx1"/>
                        </a:solidFill>
                        <a:latin typeface="Garamond" charset="0"/>
                        <a:ea typeface="Garamond" charset="0"/>
                        <a:cs typeface="Garamond" charset="0"/>
                      </a:endParaRPr>
                    </a:p>
                  </a:txBody>
                  <a:tcPr>
                    <a:solidFill>
                      <a:schemeClr val="accent5">
                        <a:lumMod val="20000"/>
                        <a:lumOff val="80000"/>
                      </a:schemeClr>
                    </a:solidFill>
                  </a:tcPr>
                </a:tc>
                <a:tc>
                  <a:txBody>
                    <a:bodyPr/>
                    <a:lstStyle/>
                    <a:p>
                      <a:r>
                        <a:rPr lang="en-US" sz="1200" dirty="0" smtClean="0">
                          <a:solidFill>
                            <a:schemeClr val="tx1"/>
                          </a:solidFill>
                          <a:latin typeface="Garamond" charset="0"/>
                          <a:ea typeface="Garamond" charset="0"/>
                          <a:cs typeface="Garamond" charset="0"/>
                        </a:rPr>
                        <a:t>Films</a:t>
                      </a:r>
                      <a:r>
                        <a:rPr lang="en-US" sz="1200" dirty="0" smtClean="0">
                          <a:latin typeface="Garamond" charset="0"/>
                          <a:ea typeface="Garamond" charset="0"/>
                          <a:cs typeface="Garamond" charset="0"/>
                        </a:rPr>
                        <a:t> </a:t>
                      </a:r>
                      <a:r>
                        <a:rPr lang="en-US" sz="1200" dirty="0" smtClean="0">
                          <a:solidFill>
                            <a:schemeClr val="tx1"/>
                          </a:solidFill>
                          <a:latin typeface="Garamond" charset="0"/>
                          <a:ea typeface="Garamond" charset="0"/>
                          <a:cs typeface="Garamond" charset="0"/>
                        </a:rPr>
                        <a:t>Directed</a:t>
                      </a:r>
                      <a:endParaRPr lang="en-US" sz="1200" dirty="0">
                        <a:solidFill>
                          <a:schemeClr val="tx1"/>
                        </a:solidFill>
                        <a:latin typeface="Garamond" charset="0"/>
                        <a:ea typeface="Garamond" charset="0"/>
                        <a:cs typeface="Garamond" charset="0"/>
                      </a:endParaRPr>
                    </a:p>
                  </a:txBody>
                  <a:tcPr>
                    <a:solidFill>
                      <a:schemeClr val="bg1"/>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978776153"/>
              </p:ext>
            </p:extLst>
          </p:nvPr>
        </p:nvGraphicFramePr>
        <p:xfrm>
          <a:off x="715698" y="4045054"/>
          <a:ext cx="2525213" cy="274320"/>
        </p:xfrm>
        <a:graphic>
          <a:graphicData uri="http://schemas.openxmlformats.org/drawingml/2006/table">
            <a:tbl>
              <a:tblPr firstRow="1" bandRow="1">
                <a:tableStyleId>{5940675A-B579-460E-94D1-54222C63F5DA}</a:tableStyleId>
              </a:tblPr>
              <a:tblGrid>
                <a:gridCol w="1390894"/>
                <a:gridCol w="1134319"/>
              </a:tblGrid>
              <a:tr h="194700">
                <a:tc>
                  <a:txBody>
                    <a:bodyPr/>
                    <a:lstStyle/>
                    <a:p>
                      <a:r>
                        <a:rPr lang="en-US" sz="1200" dirty="0" smtClean="0">
                          <a:solidFill>
                            <a:schemeClr val="tx1"/>
                          </a:solidFill>
                          <a:latin typeface="Garamond" charset="0"/>
                          <a:ea typeface="Garamond" charset="0"/>
                          <a:cs typeface="Garamond" charset="0"/>
                        </a:rPr>
                        <a:t>FILM</a:t>
                      </a:r>
                      <a:r>
                        <a:rPr lang="en-US" sz="1200" baseline="0" dirty="0" smtClean="0">
                          <a:solidFill>
                            <a:schemeClr val="tx1"/>
                          </a:solidFill>
                          <a:latin typeface="Garamond" charset="0"/>
                          <a:ea typeface="Garamond" charset="0"/>
                          <a:cs typeface="Garamond" charset="0"/>
                        </a:rPr>
                        <a:t> PRODUCER</a:t>
                      </a:r>
                      <a:endParaRPr lang="en-US" sz="1200" dirty="0">
                        <a:solidFill>
                          <a:schemeClr val="tx1"/>
                        </a:solidFill>
                        <a:latin typeface="Garamond" charset="0"/>
                        <a:ea typeface="Garamond" charset="0"/>
                        <a:cs typeface="Garamond" charset="0"/>
                      </a:endParaRPr>
                    </a:p>
                  </a:txBody>
                  <a:tcPr>
                    <a:solidFill>
                      <a:schemeClr val="accent5">
                        <a:lumMod val="20000"/>
                        <a:lumOff val="80000"/>
                      </a:schemeClr>
                    </a:solidFill>
                  </a:tcPr>
                </a:tc>
                <a:tc>
                  <a:txBody>
                    <a:bodyPr/>
                    <a:lstStyle/>
                    <a:p>
                      <a:r>
                        <a:rPr lang="en-US" sz="1200" dirty="0" smtClean="0">
                          <a:latin typeface="Garamond" charset="0"/>
                          <a:ea typeface="Garamond" charset="0"/>
                          <a:cs typeface="Garamond" charset="0"/>
                        </a:rPr>
                        <a:t>Films Produced</a:t>
                      </a:r>
                      <a:endParaRPr lang="en-US" sz="1200" dirty="0">
                        <a:latin typeface="Garamond" charset="0"/>
                        <a:ea typeface="Garamond" charset="0"/>
                        <a:cs typeface="Garamond" charset="0"/>
                      </a:endParaRPr>
                    </a:p>
                  </a:txBody>
                  <a:tcPr>
                    <a:solidFill>
                      <a:schemeClr val="bg1"/>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727014533"/>
              </p:ext>
            </p:extLst>
          </p:nvPr>
        </p:nvGraphicFramePr>
        <p:xfrm>
          <a:off x="4443729" y="3285048"/>
          <a:ext cx="2593674" cy="274320"/>
        </p:xfrm>
        <a:graphic>
          <a:graphicData uri="http://schemas.openxmlformats.org/drawingml/2006/table">
            <a:tbl>
              <a:tblPr firstRow="1" bandRow="1">
                <a:tableStyleId>{5940675A-B579-460E-94D1-54222C63F5DA}</a:tableStyleId>
              </a:tblPr>
              <a:tblGrid>
                <a:gridCol w="1274160"/>
                <a:gridCol w="729205"/>
                <a:gridCol w="590309"/>
              </a:tblGrid>
              <a:tr h="274320">
                <a:tc>
                  <a:txBody>
                    <a:bodyPr/>
                    <a:lstStyle/>
                    <a:p>
                      <a:r>
                        <a:rPr lang="en-US" sz="1200" dirty="0" smtClean="0">
                          <a:solidFill>
                            <a:schemeClr val="tx1"/>
                          </a:solidFill>
                          <a:latin typeface="Garamond" charset="0"/>
                          <a:ea typeface="Garamond" charset="0"/>
                          <a:cs typeface="Garamond" charset="0"/>
                        </a:rPr>
                        <a:t>FILM FESTIVAL</a:t>
                      </a:r>
                      <a:endParaRPr lang="en-US" sz="1200" dirty="0">
                        <a:solidFill>
                          <a:schemeClr val="tx1"/>
                        </a:solidFill>
                        <a:latin typeface="Garamond" charset="0"/>
                        <a:ea typeface="Garamond" charset="0"/>
                        <a:cs typeface="Garamond" charset="0"/>
                      </a:endParaRPr>
                    </a:p>
                  </a:txBody>
                  <a:tcPr>
                    <a:solidFill>
                      <a:schemeClr val="accent5">
                        <a:lumMod val="20000"/>
                        <a:lumOff val="80000"/>
                      </a:schemeClr>
                    </a:solidFill>
                  </a:tcPr>
                </a:tc>
                <a:tc>
                  <a:txBody>
                    <a:bodyPr/>
                    <a:lstStyle/>
                    <a:p>
                      <a:r>
                        <a:rPr lang="en-US" sz="1200" dirty="0" smtClean="0">
                          <a:solidFill>
                            <a:schemeClr val="tx1"/>
                          </a:solidFill>
                          <a:latin typeface="Garamond" charset="0"/>
                          <a:ea typeface="Garamond" charset="0"/>
                          <a:cs typeface="Garamond" charset="0"/>
                        </a:rPr>
                        <a:t>Location</a:t>
                      </a:r>
                      <a:endParaRPr lang="en-US" sz="1200" dirty="0">
                        <a:solidFill>
                          <a:schemeClr val="tx1"/>
                        </a:solidFill>
                        <a:latin typeface="Garamond" charset="0"/>
                        <a:ea typeface="Garamond" charset="0"/>
                        <a:cs typeface="Garamond" charset="0"/>
                      </a:endParaRPr>
                    </a:p>
                  </a:txBody>
                  <a:tcPr>
                    <a:noFill/>
                  </a:tcPr>
                </a:tc>
                <a:tc>
                  <a:txBody>
                    <a:bodyPr/>
                    <a:lstStyle/>
                    <a:p>
                      <a:r>
                        <a:rPr lang="en-US" sz="1200" dirty="0" smtClean="0">
                          <a:solidFill>
                            <a:schemeClr val="tx1"/>
                          </a:solidFill>
                          <a:latin typeface="Garamond" charset="0"/>
                          <a:ea typeface="Garamond" charset="0"/>
                          <a:cs typeface="Garamond" charset="0"/>
                        </a:rPr>
                        <a:t>Focus</a:t>
                      </a:r>
                      <a:endParaRPr lang="en-US" sz="1200" dirty="0">
                        <a:solidFill>
                          <a:schemeClr val="tx1"/>
                        </a:solidFill>
                        <a:latin typeface="Garamond" charset="0"/>
                        <a:ea typeface="Garamond" charset="0"/>
                        <a:cs typeface="Garamond" charset="0"/>
                      </a:endParaRPr>
                    </a:p>
                  </a:txBody>
                  <a:tcPr>
                    <a:no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898788348"/>
              </p:ext>
            </p:extLst>
          </p:nvPr>
        </p:nvGraphicFramePr>
        <p:xfrm>
          <a:off x="4453842" y="3653271"/>
          <a:ext cx="1945491" cy="277319"/>
        </p:xfrm>
        <a:graphic>
          <a:graphicData uri="http://schemas.openxmlformats.org/drawingml/2006/table">
            <a:tbl>
              <a:tblPr firstRow="1" bandRow="1">
                <a:tableStyleId>{5940675A-B579-460E-94D1-54222C63F5DA}</a:tableStyleId>
              </a:tblPr>
              <a:tblGrid>
                <a:gridCol w="1401481"/>
                <a:gridCol w="544010"/>
              </a:tblGrid>
              <a:tr h="277319">
                <a:tc>
                  <a:txBody>
                    <a:bodyPr/>
                    <a:lstStyle/>
                    <a:p>
                      <a:r>
                        <a:rPr lang="en-US" sz="1200" dirty="0" smtClean="0">
                          <a:solidFill>
                            <a:schemeClr val="tx1"/>
                          </a:solidFill>
                          <a:latin typeface="Garamond" charset="0"/>
                          <a:ea typeface="Garamond" charset="0"/>
                          <a:cs typeface="Garamond" charset="0"/>
                        </a:rPr>
                        <a:t>FILM</a:t>
                      </a:r>
                      <a:r>
                        <a:rPr lang="en-US" sz="1200" baseline="0" dirty="0" smtClean="0">
                          <a:solidFill>
                            <a:schemeClr val="tx1"/>
                          </a:solidFill>
                          <a:latin typeface="Garamond" charset="0"/>
                          <a:ea typeface="Garamond" charset="0"/>
                          <a:cs typeface="Garamond" charset="0"/>
                        </a:rPr>
                        <a:t> COMPANY</a:t>
                      </a:r>
                      <a:endParaRPr lang="en-US" sz="1200" dirty="0">
                        <a:solidFill>
                          <a:schemeClr val="tx1"/>
                        </a:solidFill>
                        <a:latin typeface="Garamond" charset="0"/>
                        <a:ea typeface="Garamond" charset="0"/>
                        <a:cs typeface="Garamond" charset="0"/>
                      </a:endParaRPr>
                    </a:p>
                  </a:txBody>
                  <a:tcPr>
                    <a:solidFill>
                      <a:schemeClr val="accent5">
                        <a:lumMod val="20000"/>
                        <a:lumOff val="80000"/>
                      </a:schemeClr>
                    </a:solidFill>
                  </a:tcPr>
                </a:tc>
                <a:tc>
                  <a:txBody>
                    <a:bodyPr/>
                    <a:lstStyle/>
                    <a:p>
                      <a:r>
                        <a:rPr lang="en-US" sz="1200" dirty="0" smtClean="0">
                          <a:solidFill>
                            <a:schemeClr val="tx1"/>
                          </a:solidFill>
                          <a:latin typeface="Garamond" charset="0"/>
                          <a:ea typeface="Garamond" charset="0"/>
                          <a:cs typeface="Garamond" charset="0"/>
                        </a:rPr>
                        <a:t>Films</a:t>
                      </a:r>
                      <a:endParaRPr lang="en-US" sz="1200" dirty="0">
                        <a:solidFill>
                          <a:schemeClr val="tx1"/>
                        </a:solidFill>
                        <a:latin typeface="Garamond" charset="0"/>
                        <a:ea typeface="Garamond" charset="0"/>
                        <a:cs typeface="Garamond" charset="0"/>
                      </a:endParaRPr>
                    </a:p>
                  </a:txBody>
                  <a:tcPr>
                    <a:solidFill>
                      <a:schemeClr val="bg1"/>
                    </a:solid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328770416"/>
              </p:ext>
            </p:extLst>
          </p:nvPr>
        </p:nvGraphicFramePr>
        <p:xfrm>
          <a:off x="4443729" y="4068206"/>
          <a:ext cx="2790443" cy="274320"/>
        </p:xfrm>
        <a:graphic>
          <a:graphicData uri="http://schemas.openxmlformats.org/drawingml/2006/table">
            <a:tbl>
              <a:tblPr firstRow="1" bandRow="1">
                <a:tableStyleId>{5940675A-B579-460E-94D1-54222C63F5DA}</a:tableStyleId>
              </a:tblPr>
              <a:tblGrid>
                <a:gridCol w="1470929"/>
                <a:gridCol w="1319514"/>
              </a:tblGrid>
              <a:tr h="274320">
                <a:tc>
                  <a:txBody>
                    <a:bodyPr/>
                    <a:lstStyle/>
                    <a:p>
                      <a:r>
                        <a:rPr lang="en-US" sz="1200" dirty="0" smtClean="0">
                          <a:solidFill>
                            <a:schemeClr val="tx1"/>
                          </a:solidFill>
                          <a:latin typeface="Garamond" charset="0"/>
                          <a:ea typeface="Garamond" charset="0"/>
                          <a:cs typeface="Garamond" charset="0"/>
                        </a:rPr>
                        <a:t>FILM</a:t>
                      </a:r>
                      <a:r>
                        <a:rPr lang="en-US" sz="1200" baseline="0" dirty="0" smtClean="0">
                          <a:solidFill>
                            <a:schemeClr val="tx1"/>
                          </a:solidFill>
                          <a:latin typeface="Garamond" charset="0"/>
                          <a:ea typeface="Garamond" charset="0"/>
                          <a:cs typeface="Garamond" charset="0"/>
                        </a:rPr>
                        <a:t> CHARACTER</a:t>
                      </a:r>
                      <a:endParaRPr lang="en-US" sz="1200" dirty="0">
                        <a:solidFill>
                          <a:schemeClr val="tx1"/>
                        </a:solidFill>
                        <a:latin typeface="Garamond" charset="0"/>
                        <a:ea typeface="Garamond" charset="0"/>
                        <a:cs typeface="Garamond" charset="0"/>
                      </a:endParaRPr>
                    </a:p>
                  </a:txBody>
                  <a:tcPr>
                    <a:solidFill>
                      <a:schemeClr val="accent5">
                        <a:lumMod val="20000"/>
                        <a:lumOff val="80000"/>
                      </a:schemeClr>
                    </a:solidFill>
                  </a:tcPr>
                </a:tc>
                <a:tc>
                  <a:txBody>
                    <a:bodyPr/>
                    <a:lstStyle/>
                    <a:p>
                      <a:r>
                        <a:rPr lang="en-US" sz="1200" dirty="0" smtClean="0">
                          <a:solidFill>
                            <a:schemeClr val="tx1"/>
                          </a:solidFill>
                          <a:latin typeface="Garamond" charset="0"/>
                          <a:ea typeface="Garamond" charset="0"/>
                          <a:cs typeface="Garamond" charset="0"/>
                        </a:rPr>
                        <a:t>Portrayed</a:t>
                      </a:r>
                      <a:r>
                        <a:rPr lang="en-US" sz="1200" baseline="0" dirty="0" smtClean="0">
                          <a:solidFill>
                            <a:schemeClr val="tx1"/>
                          </a:solidFill>
                          <a:latin typeface="Garamond" charset="0"/>
                          <a:ea typeface="Garamond" charset="0"/>
                          <a:cs typeface="Garamond" charset="0"/>
                        </a:rPr>
                        <a:t> in Film</a:t>
                      </a:r>
                      <a:endParaRPr lang="en-US" sz="1200" dirty="0">
                        <a:solidFill>
                          <a:schemeClr val="tx1"/>
                        </a:solidFill>
                        <a:latin typeface="Garamond" charset="0"/>
                        <a:ea typeface="Garamond" charset="0"/>
                        <a:cs typeface="Garamond" charset="0"/>
                      </a:endParaRPr>
                    </a:p>
                  </a:txBody>
                  <a:tcPr>
                    <a:solidFill>
                      <a:schemeClr val="bg1"/>
                    </a:solidFill>
                  </a:tcPr>
                </a:tc>
              </a:tr>
            </a:tbl>
          </a:graphicData>
        </a:graphic>
      </p:graphicFrame>
      <p:sp>
        <p:nvSpPr>
          <p:cNvPr id="20" name="TextBox 19"/>
          <p:cNvSpPr txBox="1"/>
          <p:nvPr/>
        </p:nvSpPr>
        <p:spPr>
          <a:xfrm>
            <a:off x="1527857" y="4386809"/>
            <a:ext cx="1458410" cy="369332"/>
          </a:xfrm>
          <a:prstGeom prst="rect">
            <a:avLst/>
          </a:prstGeom>
          <a:noFill/>
        </p:spPr>
        <p:txBody>
          <a:bodyPr wrap="square" lIns="0" tIns="0" rIns="0" bIns="0" rtlCol="0">
            <a:spAutoFit/>
          </a:bodyPr>
          <a:lstStyle/>
          <a:p>
            <a:r>
              <a:rPr lang="en-US" sz="2400" dirty="0" smtClean="0">
                <a:solidFill>
                  <a:schemeClr val="accent3"/>
                </a:solidFill>
                <a:latin typeface="Garamond" charset="0"/>
                <a:ea typeface="Garamond" charset="0"/>
                <a:cs typeface="Garamond" charset="0"/>
              </a:rPr>
              <a:t>Tight</a:t>
            </a:r>
          </a:p>
        </p:txBody>
      </p:sp>
      <p:sp>
        <p:nvSpPr>
          <p:cNvPr id="21" name="TextBox 20"/>
          <p:cNvSpPr txBox="1"/>
          <p:nvPr/>
        </p:nvSpPr>
        <p:spPr>
          <a:xfrm>
            <a:off x="4976635" y="4340511"/>
            <a:ext cx="1736675" cy="369332"/>
          </a:xfrm>
          <a:prstGeom prst="rect">
            <a:avLst/>
          </a:prstGeom>
          <a:noFill/>
        </p:spPr>
        <p:txBody>
          <a:bodyPr wrap="square" lIns="0" tIns="0" rIns="0" bIns="0" rtlCol="0">
            <a:spAutoFit/>
          </a:bodyPr>
          <a:lstStyle/>
          <a:p>
            <a:r>
              <a:rPr lang="en-US" sz="2400" dirty="0" smtClean="0">
                <a:solidFill>
                  <a:schemeClr val="accent3"/>
                </a:solidFill>
                <a:latin typeface="Garamond" charset="0"/>
                <a:ea typeface="Garamond" charset="0"/>
                <a:cs typeface="Garamond" charset="0"/>
              </a:rPr>
              <a:t>Diverse</a:t>
            </a:r>
          </a:p>
        </p:txBody>
      </p:sp>
      <p:sp>
        <p:nvSpPr>
          <p:cNvPr id="5" name="Rectangle 4"/>
          <p:cNvSpPr/>
          <p:nvPr/>
        </p:nvSpPr>
        <p:spPr>
          <a:xfrm>
            <a:off x="6635549" y="1694883"/>
            <a:ext cx="1577203" cy="307777"/>
          </a:xfrm>
          <a:prstGeom prst="rect">
            <a:avLst/>
          </a:prstGeom>
        </p:spPr>
        <p:txBody>
          <a:bodyPr wrap="square">
            <a:spAutoFit/>
          </a:bodyPr>
          <a:lstStyle/>
          <a:p>
            <a:r>
              <a:rPr lang="pt-BR" dirty="0" smtClean="0">
                <a:latin typeface="Garamond" charset="0"/>
                <a:ea typeface="Garamond" charset="0"/>
                <a:cs typeface="Garamond" charset="0"/>
              </a:rPr>
              <a:t>  </a:t>
            </a:r>
            <a:r>
              <a:rPr lang="pt-BR" dirty="0" err="1" smtClean="0">
                <a:latin typeface="Garamond" charset="0"/>
                <a:ea typeface="Garamond" charset="0"/>
                <a:cs typeface="Garamond" charset="0"/>
              </a:rPr>
              <a:t>dist</a:t>
            </a:r>
            <a:r>
              <a:rPr lang="pt-BR" dirty="0" smtClean="0">
                <a:latin typeface="Garamond" charset="0"/>
                <a:ea typeface="Garamond" charset="0"/>
                <a:cs typeface="Garamond" charset="0"/>
              </a:rPr>
              <a:t>(Ti, </a:t>
            </a:r>
            <a:r>
              <a:rPr lang="pt-BR" dirty="0" err="1" smtClean="0">
                <a:latin typeface="Garamond" charset="0"/>
                <a:ea typeface="Garamond" charset="0"/>
                <a:cs typeface="Garamond" charset="0"/>
              </a:rPr>
              <a:t>Tj</a:t>
            </a:r>
            <a:r>
              <a:rPr lang="pt-BR" dirty="0" smtClean="0">
                <a:latin typeface="Garamond" charset="0"/>
                <a:ea typeface="Garamond" charset="0"/>
                <a:cs typeface="Garamond" charset="0"/>
              </a:rPr>
              <a:t>) </a:t>
            </a:r>
            <a:r>
              <a:rPr lang="pt-BR" dirty="0">
                <a:latin typeface="Garamond" charset="0"/>
                <a:ea typeface="Garamond" charset="0"/>
                <a:cs typeface="Garamond" charset="0"/>
              </a:rPr>
              <a:t>≤ </a:t>
            </a:r>
            <a:r>
              <a:rPr lang="pt-BR" dirty="0" err="1" smtClean="0">
                <a:latin typeface="Garamond" charset="0"/>
                <a:ea typeface="Garamond" charset="0"/>
                <a:cs typeface="Garamond" charset="0"/>
              </a:rPr>
              <a:t>d</a:t>
            </a:r>
            <a:endParaRPr lang="pt-BR" dirty="0">
              <a:latin typeface="Garamond" charset="0"/>
              <a:ea typeface="Garamond" charset="0"/>
              <a:cs typeface="Garamond" charset="0"/>
            </a:endParaRPr>
          </a:p>
        </p:txBody>
      </p:sp>
      <p:sp>
        <p:nvSpPr>
          <p:cNvPr id="19" name="Rectangle 18"/>
          <p:cNvSpPr/>
          <p:nvPr/>
        </p:nvSpPr>
        <p:spPr>
          <a:xfrm>
            <a:off x="6639946" y="2274965"/>
            <a:ext cx="1744843" cy="307777"/>
          </a:xfrm>
          <a:prstGeom prst="rect">
            <a:avLst/>
          </a:prstGeom>
        </p:spPr>
        <p:txBody>
          <a:bodyPr wrap="square">
            <a:spAutoFit/>
          </a:bodyPr>
          <a:lstStyle/>
          <a:p>
            <a:r>
              <a:rPr lang="pt-BR" dirty="0" smtClean="0">
                <a:latin typeface="Garamond" charset="0"/>
                <a:ea typeface="Garamond" charset="0"/>
                <a:cs typeface="Garamond" charset="0"/>
              </a:rPr>
              <a:t>  </a:t>
            </a:r>
            <a:r>
              <a:rPr lang="pt-BR" dirty="0" err="1" smtClean="0">
                <a:latin typeface="Garamond" charset="0"/>
                <a:ea typeface="Garamond" charset="0"/>
                <a:cs typeface="Garamond" charset="0"/>
              </a:rPr>
              <a:t>dist</a:t>
            </a:r>
            <a:r>
              <a:rPr lang="pt-BR" dirty="0" smtClean="0">
                <a:latin typeface="Garamond" charset="0"/>
                <a:ea typeface="Garamond" charset="0"/>
                <a:cs typeface="Garamond" charset="0"/>
              </a:rPr>
              <a:t>(Ti, </a:t>
            </a:r>
            <a:r>
              <a:rPr lang="pt-BR" dirty="0" err="1" smtClean="0">
                <a:latin typeface="Garamond" charset="0"/>
                <a:ea typeface="Garamond" charset="0"/>
                <a:cs typeface="Garamond" charset="0"/>
              </a:rPr>
              <a:t>Tj</a:t>
            </a:r>
            <a:r>
              <a:rPr lang="pt-BR" dirty="0" smtClean="0">
                <a:latin typeface="Garamond" charset="0"/>
                <a:ea typeface="Garamond" charset="0"/>
                <a:cs typeface="Garamond" charset="0"/>
              </a:rPr>
              <a:t>) </a:t>
            </a:r>
            <a:r>
              <a:rPr lang="pt-BR" dirty="0">
                <a:latin typeface="Garamond" charset="0"/>
                <a:ea typeface="Garamond" charset="0"/>
                <a:cs typeface="Garamond" charset="0"/>
              </a:rPr>
              <a:t>≥ </a:t>
            </a:r>
            <a:r>
              <a:rPr lang="pt-BR" dirty="0" err="1" smtClean="0">
                <a:latin typeface="Garamond" charset="0"/>
                <a:ea typeface="Garamond" charset="0"/>
                <a:cs typeface="Garamond" charset="0"/>
              </a:rPr>
              <a:t>d</a:t>
            </a:r>
            <a:r>
              <a:rPr lang="pt-BR" dirty="0" smtClean="0">
                <a:latin typeface="Garamond" charset="0"/>
                <a:ea typeface="Garamond" charset="0"/>
                <a:cs typeface="Garamond" charset="0"/>
              </a:rPr>
              <a:t> </a:t>
            </a:r>
            <a:endParaRPr lang="pt-BR" dirty="0">
              <a:latin typeface="Garamond" charset="0"/>
              <a:ea typeface="Garamond" charset="0"/>
              <a:cs typeface="Garamond" charset="0"/>
            </a:endParaRPr>
          </a:p>
        </p:txBody>
      </p:sp>
    </p:spTree>
    <p:extLst>
      <p:ext uri="{BB962C8B-B14F-4D97-AF65-F5344CB8AC3E}">
        <p14:creationId xmlns:p14="http://schemas.microsoft.com/office/powerpoint/2010/main" val="1646222917"/>
      </p:ext>
    </p:extLst>
  </p:cSld>
  <p:clrMapOvr>
    <a:masterClrMapping/>
  </p:clrMapOvr>
  <mc:AlternateContent xmlns:mc="http://schemas.openxmlformats.org/markup-compatibility/2006" xmlns:p14="http://schemas.microsoft.com/office/powerpoint/2010/main">
    <mc:Choice Requires="p14">
      <p:transition p14:dur="10" advTm="48043"/>
    </mc:Choice>
    <mc:Fallback xmlns="">
      <p:transition advTm="48043"/>
    </mc:Fallback>
  </mc:AlternateContent>
  <p:timing>
    <p:tnLst>
      <p:par>
        <p:cTn id="1" dur="indefinite" restart="never" nodeType="tmRoot"/>
      </p:par>
    </p:tnLst>
  </p:timing>
</p:sld>
</file>

<file path=ppt/theme/theme1.xml><?xml version="1.0" encoding="utf-8"?>
<a:theme xmlns:a="http://schemas.openxmlformats.org/drawingml/2006/main" name="Data Analytics for Computational Journalism">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7DA61BCD4B7547AE8D10765BD0CE8E" ma:contentTypeVersion="0" ma:contentTypeDescription="Create a new document." ma:contentTypeScope="" ma:versionID="55b87418d99f100b3d29bdf3b873baf7">
  <xsd:schema xmlns:xsd="http://www.w3.org/2001/XMLSchema" xmlns:xs="http://www.w3.org/2001/XMLSchema" xmlns:p="http://schemas.microsoft.com/office/2006/metadata/properties" xmlns:ns2="efcf9526-8f58-4668-98d8-2ea05232c146" targetNamespace="http://schemas.microsoft.com/office/2006/metadata/properties" ma:root="true" ma:fieldsID="e60aa810e7516a17d986a3607e10a8a5" ns2:_="">
    <xsd:import namespace="efcf9526-8f58-4668-98d8-2ea05232c14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cf9526-8f58-4668-98d8-2ea05232c14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efcf9526-8f58-4668-98d8-2ea05232c146">F7FTNZDPCCWN-1787-27</_dlc_DocId>
    <_dlc_DocIdUrl xmlns="efcf9526-8f58-4668-98d8-2ea05232c146">
      <Url>http://edweb/retail/edretail/TeamSites/Corp/WWRS/Workstreams/VM/_layouts/DocIdRedir.aspx?ID=F7FTNZDPCCWN-1787-27</Url>
      <Description>F7FTNZDPCCWN-1787-27</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E40AFE3-F9F3-497F-A4C5-ED17B81B07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cf9526-8f58-4668-98d8-2ea05232c1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efcf9526-8f58-4668-98d8-2ea05232c146"/>
    <ds:schemaRef ds:uri="http://schemas.microsoft.com/office/2006/metadata/properties"/>
    <ds:schemaRef ds:uri="http://schemas.microsoft.com/office/2006/documentManagement/types"/>
    <ds:schemaRef ds:uri="http://purl.org/dc/elements/1.1/"/>
    <ds:schemaRef ds:uri="http://purl.org/dc/dcmitype/"/>
    <ds:schemaRef ds:uri="http://schemas.microsoft.com/office/infopath/2007/PartnerControls"/>
    <ds:schemaRef ds:uri="http://schemas.openxmlformats.org/package/2006/metadata/core-properties"/>
    <ds:schemaRef ds:uri="http://www.w3.org/XML/1998/namespace"/>
    <ds:schemaRef ds:uri="http://purl.org/dc/terms/"/>
  </ds:schemaRefs>
</ds:datastoreItem>
</file>

<file path=customXml/itemProps4.xml><?xml version="1.0" encoding="utf-8"?>
<ds:datastoreItem xmlns:ds="http://schemas.openxmlformats.org/officeDocument/2006/customXml" ds:itemID="{91ECADBA-ED53-4B09-9B9E-9372BF1CBDCF}">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Data Analytics for Computational Journalism</Template>
  <TotalTime>29184</TotalTime>
  <Words>2937</Words>
  <Application>Microsoft Macintosh PowerPoint</Application>
  <PresentationFormat>On-screen Show (16:9)</PresentationFormat>
  <Paragraphs>505</Paragraphs>
  <Slides>19</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Courier New</vt:lpstr>
      <vt:lpstr>Garamond</vt:lpstr>
      <vt:lpstr>Meiryo UI</vt:lpstr>
      <vt:lpstr>Segoe UI</vt:lpstr>
      <vt:lpstr>Segoe UI Light</vt:lpstr>
      <vt:lpstr>Arial</vt:lpstr>
      <vt:lpstr>Data Analytics for Computational Journalism</vt:lpstr>
      <vt:lpstr>Metro Template Colored Titles Segoe UI 16x9</vt:lpstr>
      <vt:lpstr>PowerPoint Presentation</vt:lpstr>
      <vt:lpstr>Ultra-heterogeneous Entity Graphs</vt:lpstr>
      <vt:lpstr>Steep Flag-Down Cost</vt:lpstr>
      <vt:lpstr>Need for a Quick Overview</vt:lpstr>
      <vt:lpstr>Need for Quick Overview</vt:lpstr>
      <vt:lpstr>Preview Tables</vt:lpstr>
      <vt:lpstr>Too Many Previews. Which one to Choose?</vt:lpstr>
      <vt:lpstr>Scoring Measures</vt:lpstr>
      <vt:lpstr>Optimal Preview Discovery</vt:lpstr>
      <vt:lpstr>Preview Discovery Algorithms</vt:lpstr>
      <vt:lpstr>Experiments</vt:lpstr>
      <vt:lpstr>Key Attribute Scoring (p@k)</vt:lpstr>
      <vt:lpstr>User Study, Approaches Compared</vt:lpstr>
      <vt:lpstr>User Study, Hand-crafted Preview Tables</vt:lpstr>
      <vt:lpstr>User Study: Existence Test Questions</vt:lpstr>
      <vt:lpstr>User Study: Existence Test Questions</vt:lpstr>
      <vt:lpstr>User Study: User Experience Questions</vt:lpstr>
      <vt:lpstr>Acknowledgment</vt:lpstr>
      <vt:lpstr>Thank You!  Questions?</vt:lpstr>
    </vt:vector>
  </TitlesOfParts>
  <Manager>&lt;Content Manager Name Here&gt;</Manager>
  <Company>The University of Texas at Arlington</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Chengkai Li</dc:creator>
  <cp:keywords>&lt;Any Related Keywords&gt;</cp:keywords>
  <dc:description>Template: Saku Uchikawa, Microsoft Corporation
Formatting:
Event Date: 
Event Location: 
Audience Type: Internal</dc:description>
  <cp:lastModifiedBy>Hasani, Sona</cp:lastModifiedBy>
  <cp:revision>1229</cp:revision>
  <cp:lastPrinted>2016-06-25T22:56:42Z</cp:lastPrinted>
  <dcterms:created xsi:type="dcterms:W3CDTF">2013-05-03T04:52:11Z</dcterms:created>
  <dcterms:modified xsi:type="dcterms:W3CDTF">2016-07-12T13:57:05Z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0x010100A07DA61BCD4B7547AE8D10765BD0CE8E</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d884eee4-06e6-490a-983b-432b80396b86</vt:lpwstr>
  </property>
</Properties>
</file>