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026"/>
    <a:srgbClr val="0064B1"/>
    <a:srgbClr val="004FEE"/>
    <a:srgbClr val="4784FF"/>
    <a:srgbClr val="1966FF"/>
    <a:srgbClr val="0576FF"/>
    <a:srgbClr val="2F8DFF"/>
    <a:srgbClr val="3F91FF"/>
    <a:srgbClr val="5B99FF"/>
    <a:srgbClr val="5D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9" autoAdjust="0"/>
  </p:normalViewPr>
  <p:slideViewPr>
    <p:cSldViewPr snapToGrid="0">
      <p:cViewPr varScale="1">
        <p:scale>
          <a:sx n="24" d="100"/>
          <a:sy n="24" d="100"/>
        </p:scale>
        <p:origin x="10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88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C2A75-7F01-4291-BA38-619E70B4EBB5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534D9DA6-DDD4-4022-971E-6C62816D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00" b="3170"/>
          <a:stretch/>
        </p:blipFill>
        <p:spPr>
          <a:xfrm>
            <a:off x="31375617" y="14640829"/>
            <a:ext cx="10106467" cy="74763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03640" y="755374"/>
            <a:ext cx="25349234" cy="266368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10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Towards Building an</a:t>
            </a:r>
            <a:br>
              <a:rPr lang="en-US" sz="10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Fact-Checking System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9303640" y="3659692"/>
            <a:ext cx="25349234" cy="1233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58026"/>
                </a:solidFill>
                <a:cs typeface="Calibri" panose="020F0502020204030204" pitchFamily="34" charset="0"/>
              </a:rPr>
              <a:t>The Innovative Database and Information Systems Research Laboratory (IDIR)</a:t>
            </a:r>
          </a:p>
          <a:p>
            <a:pPr algn="ctr"/>
            <a:r>
              <a:rPr lang="en-US" sz="3600" b="1" dirty="0">
                <a:solidFill>
                  <a:srgbClr val="F58026"/>
                </a:solidFill>
                <a:cs typeface="Calibri" panose="020F0502020204030204" pitchFamily="34" charset="0"/>
              </a:rPr>
              <a:t>Damian Jimenez | Chengkai Li (Supervisor)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03020" y="1475156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System Overview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303020" y="565621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Motivation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621001" y="5671458"/>
            <a:ext cx="12801600" cy="1219200"/>
          </a:xfrm>
          <a:solidFill>
            <a:srgbClr val="F58026"/>
          </a:solidFill>
          <a:ln>
            <a:solidFill>
              <a:srgbClr val="F58026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objectives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900880" y="28469011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Learn More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65621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Strides FORWARD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15621000" y="24658846"/>
            <a:ext cx="12801600" cy="1219200"/>
          </a:xfrm>
          <a:solidFill>
            <a:srgbClr val="F58026"/>
          </a:solidFill>
          <a:ln>
            <a:solidFill>
              <a:srgbClr val="F58026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conclusions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AE63D-B144-443D-915E-22EE414A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" y="426164"/>
            <a:ext cx="9238326" cy="422627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A5F367-DD47-4DE0-86B4-D033CCC935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0576F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20" y="16715160"/>
            <a:ext cx="12753974" cy="1493619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51FCDE-CFCE-4B41-945D-ABD01858A800}"/>
              </a:ext>
            </a:extLst>
          </p:cNvPr>
          <p:cNvCxnSpPr>
            <a:cxnSpLocks/>
          </p:cNvCxnSpPr>
          <p:nvPr/>
        </p:nvCxnSpPr>
        <p:spPr>
          <a:xfrm>
            <a:off x="0" y="5085568"/>
            <a:ext cx="43891200" cy="0"/>
          </a:xfrm>
          <a:prstGeom prst="line">
            <a:avLst/>
          </a:prstGeom>
          <a:ln w="127000" cap="sq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9303640" y="3563482"/>
            <a:ext cx="25349234" cy="0"/>
          </a:xfrm>
          <a:prstGeom prst="line">
            <a:avLst/>
          </a:prstGeom>
          <a:ln w="12700" cap="sq" cmpd="sng" algn="ctr">
            <a:gradFill flip="none" rotWithShape="1">
              <a:gsLst>
                <a:gs pos="49000">
                  <a:srgbClr val="F58026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0064B1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371180-2AC8-48D4-96F2-29F7BE2D4F70}"/>
              </a:ext>
            </a:extLst>
          </p:cNvPr>
          <p:cNvSpPr/>
          <p:nvPr/>
        </p:nvSpPr>
        <p:spPr>
          <a:xfrm>
            <a:off x="33289797" y="13876786"/>
            <a:ext cx="61870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rgbClr val="0064B1"/>
                  </a:solidFill>
                  <a:prstDash val="solid"/>
                </a:ln>
                <a:solidFill>
                  <a:srgbClr val="F5802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claimbotapi.herokuapp.com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1F03B-3CA9-46DB-B853-0410AAB09E55}"/>
              </a:ext>
            </a:extLst>
          </p:cNvPr>
          <p:cNvSpPr/>
          <p:nvPr/>
        </p:nvSpPr>
        <p:spPr>
          <a:xfrm>
            <a:off x="31411431" y="7178962"/>
            <a:ext cx="978049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rgbClr val="0064B1"/>
                  </a:solidFill>
                  <a:prstDash val="solid"/>
                </a:ln>
                <a:solidFill>
                  <a:srgbClr val="F5802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idir-server2.uta.edu/factchecker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904B7A-F017-4055-93F8-0F9480A3D2A0}"/>
              </a:ext>
            </a:extLst>
          </p:cNvPr>
          <p:cNvSpPr/>
          <p:nvPr/>
        </p:nvSpPr>
        <p:spPr>
          <a:xfrm>
            <a:off x="18860716" y="12380696"/>
            <a:ext cx="63602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rgbClr val="0064B1"/>
                  </a:solidFill>
                  <a:prstDash val="solid"/>
                </a:ln>
                <a:solidFill>
                  <a:srgbClr val="F5802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qgqa-cached.herokuapp.com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0F29-FD8E-4B2A-B399-D3DF2398EE60}"/>
              </a:ext>
            </a:extLst>
          </p:cNvPr>
          <p:cNvSpPr/>
          <p:nvPr/>
        </p:nvSpPr>
        <p:spPr>
          <a:xfrm>
            <a:off x="15582899" y="26198324"/>
            <a:ext cx="127920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700" b="1" dirty="0">
                <a:ln w="0">
                  <a:noFill/>
                </a:ln>
                <a:solidFill>
                  <a:srgbClr val="F58026"/>
                </a:solidFill>
              </a:rPr>
              <a:t>For all the data sets the question generation system produced questions ranked in the top-k (usually top 5), that produced results from Wolfram. However, we needed the best question to be ranked 1</a:t>
            </a:r>
            <a:r>
              <a:rPr lang="en-US" sz="4700" b="1" baseline="30000" dirty="0">
                <a:ln w="0">
                  <a:noFill/>
                </a:ln>
                <a:solidFill>
                  <a:srgbClr val="F58026"/>
                </a:solidFill>
              </a:rPr>
              <a:t>st</a:t>
            </a:r>
            <a:r>
              <a:rPr lang="en-US" sz="4700" b="1" dirty="0">
                <a:ln w="0">
                  <a:noFill/>
                </a:ln>
                <a:solidFill>
                  <a:srgbClr val="F58026"/>
                </a:solidFill>
              </a:rPr>
              <a:t> a high percentage of the time for a system like this to work well. Going forward we are considering skipping the question generation process and going from claim to structured query.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E81A3-F765-411F-88F4-3FF55DBB825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1" t="9740" r="9825" b="9093"/>
          <a:stretch/>
        </p:blipFill>
        <p:spPr>
          <a:xfrm>
            <a:off x="40250563" y="29931333"/>
            <a:ext cx="2478026" cy="25009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F45814E-01C0-42D6-A45E-A1C1D8B19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4478" y="7191131"/>
            <a:ext cx="10763250" cy="3038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519FFEF-890E-4503-840B-210B1FDDE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190" y="10544270"/>
            <a:ext cx="10791825" cy="372427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06B25DD-F367-4428-99F6-7A8982374507}"/>
              </a:ext>
            </a:extLst>
          </p:cNvPr>
          <p:cNvSpPr/>
          <p:nvPr/>
        </p:nvSpPr>
        <p:spPr>
          <a:xfrm rot="16200000">
            <a:off x="9147654" y="9659331"/>
            <a:ext cx="7605608" cy="230832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 believe or not to</a:t>
            </a:r>
          </a:p>
          <a:p>
            <a:pPr algn="ctr"/>
            <a:r>
              <a:rPr lang="en-US" sz="72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believe…?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8A05AE3-583C-483A-90F6-7A4CF3EFF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77081" y="8093795"/>
            <a:ext cx="12725399" cy="6594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76794AA-B9FD-4A8A-9AD2-532898D05A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00879" y="8971955"/>
            <a:ext cx="6751748" cy="468609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E5AF9C-7067-42B1-81A6-1200CFAF29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00251" y="8971955"/>
            <a:ext cx="6002230" cy="457761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9E1EB8A-9D0C-4D22-BA6A-05E8562C0D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06726" y="13376205"/>
            <a:ext cx="12715873" cy="56137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1B33805-4819-4369-AFE4-D7FEEDCED50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82912" y="19443893"/>
            <a:ext cx="12715873" cy="217620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ACC41A2-59EC-4C5B-8ACB-626E1E69C4F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659102" y="21907722"/>
            <a:ext cx="12715873" cy="2176206"/>
          </a:xfrm>
          <a:prstGeom prst="rect">
            <a:avLst/>
          </a:prstGeom>
        </p:spPr>
      </p:pic>
      <p:pic>
        <p:nvPicPr>
          <p:cNvPr id="1026" name="Picture 2" descr="http://company.wolfram.com/data/press-center/uploads/2016/08/wolfram-corporate-logo-stacked-lg.png">
            <a:extLst>
              <a:ext uri="{FF2B5EF4-FFF2-40B4-BE49-F238E27FC236}">
                <a16:creationId xmlns:a16="http://schemas.microsoft.com/office/drawing/2014/main" id="{A50DE641-208F-4B32-AC44-09EBA355F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475" y="7532160"/>
            <a:ext cx="47625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2976DE-3EB4-4ACD-A662-9EA98F33DAF5}"/>
              </a:ext>
            </a:extLst>
          </p:cNvPr>
          <p:cNvSpPr/>
          <p:nvPr/>
        </p:nvSpPr>
        <p:spPr>
          <a:xfrm>
            <a:off x="15682912" y="7196970"/>
            <a:ext cx="52210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5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Assess the limitations of current technologies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C7333D-E35D-4DBC-9BF2-5A3D5DA7CFA7}"/>
              </a:ext>
            </a:extLst>
          </p:cNvPr>
          <p:cNvSpPr/>
          <p:nvPr/>
        </p:nvSpPr>
        <p:spPr>
          <a:xfrm>
            <a:off x="20968149" y="6033587"/>
            <a:ext cx="2005677" cy="644791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13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{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3C6C4E-9428-4C72-9B99-B365D7DE0288}"/>
              </a:ext>
            </a:extLst>
          </p:cNvPr>
          <p:cNvGrpSpPr/>
          <p:nvPr/>
        </p:nvGrpSpPr>
        <p:grpSpPr>
          <a:xfrm>
            <a:off x="35712226" y="430932"/>
            <a:ext cx="7579254" cy="4508927"/>
            <a:chOff x="35712226" y="382806"/>
            <a:chExt cx="7579254" cy="450892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5C13022-BC87-48A6-82FE-BDB90CD0EC14}"/>
                </a:ext>
              </a:extLst>
            </p:cNvPr>
            <p:cNvGrpSpPr/>
            <p:nvPr/>
          </p:nvGrpSpPr>
          <p:grpSpPr>
            <a:xfrm>
              <a:off x="35712226" y="382806"/>
              <a:ext cx="7579254" cy="4508927"/>
              <a:chOff x="35585055" y="284835"/>
              <a:chExt cx="7579254" cy="4508927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E95F58C-5D97-4584-8881-600D83BB79AC}"/>
                  </a:ext>
                </a:extLst>
              </p:cNvPr>
              <p:cNvGrpSpPr/>
              <p:nvPr/>
            </p:nvGrpSpPr>
            <p:grpSpPr>
              <a:xfrm>
                <a:off x="35665140" y="284835"/>
                <a:ext cx="7499169" cy="4508927"/>
                <a:chOff x="35665140" y="284835"/>
                <a:chExt cx="7499169" cy="45089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E19159B-E6A5-4157-B99B-6B2ADC52F077}"/>
                    </a:ext>
                  </a:extLst>
                </p:cNvPr>
                <p:cNvSpPr txBox="1"/>
                <p:nvPr/>
              </p:nvSpPr>
              <p:spPr>
                <a:xfrm>
                  <a:off x="35665140" y="284835"/>
                  <a:ext cx="7499169" cy="4508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7700" dirty="0">
                      <a:solidFill>
                        <a:srgbClr val="0064B1"/>
                      </a:solidFill>
                      <a:latin typeface="Franklin Gothic Heavy" panose="020B0903020102020204" pitchFamily="34" charset="0"/>
                    </a:rPr>
                    <a:t>iDIR</a:t>
                  </a: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609E235-DAE9-4CBE-91CE-A15854C32026}"/>
                    </a:ext>
                  </a:extLst>
                </p:cNvPr>
                <p:cNvSpPr/>
                <p:nvPr/>
              </p:nvSpPr>
              <p:spPr>
                <a:xfrm>
                  <a:off x="35758649" y="1010310"/>
                  <a:ext cx="1086062" cy="8838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6B3F8E-418E-45F0-ABAE-48E22727F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85055" y="528972"/>
                <a:ext cx="1357627" cy="1291908"/>
              </a:xfrm>
              <a:prstGeom prst="rect">
                <a:avLst/>
              </a:prstGeom>
            </p:spPr>
          </p:pic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A5E4F10-6EAB-45BA-8849-14AD110C7162}"/>
                </a:ext>
              </a:extLst>
            </p:cNvPr>
            <p:cNvSpPr/>
            <p:nvPr/>
          </p:nvSpPr>
          <p:spPr>
            <a:xfrm>
              <a:off x="40327450" y="1986224"/>
              <a:ext cx="1392050" cy="307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4747887-0657-49F3-95B2-6574C722BED3}"/>
                </a:ext>
              </a:extLst>
            </p:cNvPr>
            <p:cNvSpPr/>
            <p:nvPr/>
          </p:nvSpPr>
          <p:spPr>
            <a:xfrm>
              <a:off x="36939224" y="2028956"/>
              <a:ext cx="1141111" cy="3283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76D1435-73EA-4AA5-8E16-000603398C8E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6" t="9860" r="10452" b="10260"/>
          <a:stretch/>
        </p:blipFill>
        <p:spPr>
          <a:xfrm>
            <a:off x="33163480" y="29906467"/>
            <a:ext cx="2470893" cy="2500915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45E208A-E1EB-4C62-87FD-31E9B5E5A673}"/>
              </a:ext>
            </a:extLst>
          </p:cNvPr>
          <p:cNvSpPr/>
          <p:nvPr/>
        </p:nvSpPr>
        <p:spPr>
          <a:xfrm>
            <a:off x="29752120" y="29906951"/>
            <a:ext cx="29342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THE PAPER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94E752D-385F-437B-9282-6E2786343EEA}"/>
              </a:ext>
            </a:extLst>
          </p:cNvPr>
          <p:cNvSpPr/>
          <p:nvPr/>
        </p:nvSpPr>
        <p:spPr>
          <a:xfrm>
            <a:off x="37189667" y="29906951"/>
            <a:ext cx="25465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80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LAB PAGE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D69B655-3775-4FF0-A5C6-8248561B04A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318562" y="22697813"/>
            <a:ext cx="12220575" cy="532447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AD75DC6-D51C-4042-B637-5973E21AE1D0}"/>
              </a:ext>
            </a:extLst>
          </p:cNvPr>
          <p:cNvSpPr/>
          <p:nvPr/>
        </p:nvSpPr>
        <p:spPr>
          <a:xfrm>
            <a:off x="31575744" y="27177080"/>
            <a:ext cx="987904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solidFill>
                  <a:srgbClr val="F58026"/>
                </a:solidFill>
              </a:rPr>
              <a:t>/</a:t>
            </a:r>
            <a:r>
              <a:rPr lang="en-US" sz="3600" b="1" dirty="0" err="1">
                <a:solidFill>
                  <a:srgbClr val="F58026"/>
                </a:solidFill>
              </a:rPr>
              <a:t>getscore</a:t>
            </a:r>
            <a:r>
              <a:rPr lang="en-US" sz="3600" b="1" dirty="0">
                <a:solidFill>
                  <a:srgbClr val="F58026"/>
                </a:solidFill>
              </a:rPr>
              <a:t> </a:t>
            </a:r>
            <a:r>
              <a:rPr lang="en-US" sz="3600" b="1" dirty="0">
                <a:solidFill>
                  <a:srgbClr val="0064B1"/>
                </a:solidFill>
              </a:rPr>
              <a:t>The U.S. population is 320 million.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C29EC2-AD2F-40AC-9D9B-075A25FD4C75}"/>
              </a:ext>
            </a:extLst>
          </p:cNvPr>
          <p:cNvSpPr/>
          <p:nvPr/>
        </p:nvSpPr>
        <p:spPr>
          <a:xfrm>
            <a:off x="38854227" y="23887261"/>
            <a:ext cx="384825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Example Command</a:t>
            </a:r>
          </a:p>
        </p:txBody>
      </p:sp>
      <p:sp>
        <p:nvSpPr>
          <p:cNvPr id="63" name="Arrow: Bent 62">
            <a:extLst>
              <a:ext uri="{FF2B5EF4-FFF2-40B4-BE49-F238E27FC236}">
                <a16:creationId xmlns:a16="http://schemas.microsoft.com/office/drawing/2014/main" id="{649EEFEC-DA55-4B54-9B70-989D35A301F6}"/>
              </a:ext>
            </a:extLst>
          </p:cNvPr>
          <p:cNvSpPr/>
          <p:nvPr/>
        </p:nvSpPr>
        <p:spPr>
          <a:xfrm rot="16200000" flipH="1">
            <a:off x="36617391" y="24585906"/>
            <a:ext cx="2163895" cy="2309776"/>
          </a:xfrm>
          <a:prstGeom prst="bentArrow">
            <a:avLst/>
          </a:prstGeom>
          <a:solidFill>
            <a:srgbClr val="F58026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1F861F94-1302-4F87-BE16-F3B59C68EB58}"/>
              </a:ext>
            </a:extLst>
          </p:cNvPr>
          <p:cNvSpPr/>
          <p:nvPr/>
        </p:nvSpPr>
        <p:spPr>
          <a:xfrm>
            <a:off x="35708818" y="29138512"/>
            <a:ext cx="1640193" cy="377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3900" dirty="0">
                <a:ln w="12700">
                  <a:solidFill>
                    <a:srgbClr val="0064B1"/>
                  </a:solidFill>
                  <a:prstDash val="solid"/>
                </a:ln>
                <a:solidFill>
                  <a:srgbClr val="F58026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FFFFFF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Heavy</vt:lpstr>
      <vt:lpstr>Tahoma</vt:lpstr>
      <vt:lpstr>Office Theme</vt:lpstr>
      <vt:lpstr>Towards Building an Automated Fact-Checking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Dexterous Robot Work-cell</dc:title>
  <cp:revision>1</cp:revision>
  <dcterms:modified xsi:type="dcterms:W3CDTF">2017-05-14T01:33:05Z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