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6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4B1"/>
    <a:srgbClr val="F58026"/>
    <a:srgbClr val="000000"/>
    <a:srgbClr val="1D9A78"/>
    <a:srgbClr val="004FEE"/>
    <a:srgbClr val="4784FF"/>
    <a:srgbClr val="1966FF"/>
    <a:srgbClr val="0576FF"/>
    <a:srgbClr val="2F8DFF"/>
    <a:srgbClr val="3F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53" autoAdjust="0"/>
  </p:normalViewPr>
  <p:slideViewPr>
    <p:cSldViewPr snapToGrid="0">
      <p:cViewPr>
        <p:scale>
          <a:sx n="20" d="100"/>
          <a:sy n="20" d="100"/>
        </p:scale>
        <p:origin x="205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46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6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323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85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0" y="990600"/>
            <a:ext cx="31089600" cy="2514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6400800" y="3588603"/>
            <a:ext cx="31089600" cy="83099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852160"/>
            <a:ext cx="12801600" cy="1219200"/>
          </a:xfrm>
          <a:prstGeom prst="round1Rect">
            <a:avLst/>
          </a:prstGeom>
          <a:solidFill>
            <a:schemeClr val="accent2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19" name="Content Placeholder 17"/>
          <p:cNvSpPr>
            <a:spLocks noGrp="1"/>
          </p:cNvSpPr>
          <p:nvPr>
            <p:ph sz="quarter" idx="24" hasCustomPrompt="1"/>
          </p:nvPr>
        </p:nvSpPr>
        <p:spPr>
          <a:xfrm>
            <a:off x="1143000" y="7071360"/>
            <a:ext cx="12801600" cy="6858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5032736"/>
            <a:ext cx="12801600" cy="1219200"/>
          </a:xfrm>
          <a:prstGeom prst="round1Rect">
            <a:avLst/>
          </a:prstGeom>
          <a:solidFill>
            <a:schemeClr val="accent3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251936"/>
            <a:ext cx="12801600" cy="9088165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5831800"/>
            <a:ext cx="12801600" cy="1219200"/>
          </a:xfrm>
          <a:prstGeom prst="round1Rect">
            <a:avLst/>
          </a:prstGeom>
          <a:solidFill>
            <a:schemeClr val="accent4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852160"/>
            <a:ext cx="12801600" cy="1219200"/>
          </a:xfrm>
          <a:prstGeom prst="round1Rect">
            <a:avLst/>
          </a:prstGeom>
          <a:solidFill>
            <a:schemeClr val="accent5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071360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1948160"/>
            <a:ext cx="12801600" cy="6172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3" name="Content Placeholder 17"/>
          <p:cNvSpPr>
            <a:spLocks noGrp="1"/>
          </p:cNvSpPr>
          <p:nvPr>
            <p:ph sz="quarter" idx="28" hasCustomPrompt="1"/>
          </p:nvPr>
        </p:nvSpPr>
        <p:spPr>
          <a:xfrm>
            <a:off x="15544800" y="23469600"/>
            <a:ext cx="12801600" cy="1752600"/>
          </a:xfrm>
        </p:spPr>
        <p:txBody>
          <a:bodyPr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583180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852160"/>
            <a:ext cx="12801600" cy="1219200"/>
          </a:xfrm>
          <a:prstGeom prst="round1Rect">
            <a:avLst/>
          </a:prstGeom>
          <a:solidFill>
            <a:schemeClr val="accent6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071360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5837408"/>
            <a:ext cx="12801600" cy="73152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831800"/>
            <a:ext cx="12801600" cy="1219200"/>
          </a:xfrm>
          <a:prstGeom prst="round1Rect">
            <a:avLst/>
          </a:prstGeom>
          <a:solidFill>
            <a:schemeClr val="accent1"/>
          </a:solidFill>
        </p:spPr>
        <p:txBody>
          <a:bodyPr lIns="365760" anchor="ctr">
            <a:noAutofit/>
          </a:bodyPr>
          <a:lstStyle>
            <a:lvl1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/>
              <a:t>Heading</a:t>
            </a:r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057096"/>
            <a:ext cx="12801600" cy="4572000"/>
          </a:xfrm>
        </p:spPr>
        <p:txBody>
          <a:bodyPr lIns="365760" tIns="182880"/>
          <a:lstStyle>
            <a:lvl1pPr>
              <a:defRPr baseline="0"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Use this placeholder to add text or other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32" name="Instructions"/>
          <p:cNvSpPr/>
          <p:nvPr userDrawn="1"/>
        </p:nvSpPr>
        <p:spPr>
          <a:xfrm>
            <a:off x="43891200" y="2552699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formatted for you.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add or remove bullet points from text, just click 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or body text, just make 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pictures instead of ours? No problem! Just 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right-</a:t>
            </a:r>
            <a:r>
              <a:rPr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a picture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and choose Change Picture. Maintain the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proportion of pictures as you r</a:t>
            </a:r>
            <a:r>
              <a:rPr lang="en-US" sz="660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esize</a:t>
            </a:r>
            <a:r>
              <a:rPr lang="en-US" sz="6600" baseline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by dragging a corner.</a:t>
            </a:r>
            <a:endParaRPr sz="660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2880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>
          <p15:clr>
            <a:srgbClr val="A4A3A4"/>
          </p15:clr>
        </p15:guide>
        <p15:guide id="2" pos="18480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43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73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2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4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87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C2A75-7F01-4291-BA38-619E70B4EBB5}"/>
              </a:ext>
            </a:extLst>
          </p:cNvPr>
          <p:cNvSpPr/>
          <p:nvPr userDrawn="1"/>
        </p:nvSpPr>
        <p:spPr bwMode="invGray">
          <a:xfrm>
            <a:off x="0" y="0"/>
            <a:ext cx="43891200" cy="5029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41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303640" y="755374"/>
            <a:ext cx="25349234" cy="2663685"/>
          </a:xfrm>
        </p:spPr>
        <p:txBody>
          <a:bodyPr anchor="ctr">
            <a:noAutofit/>
          </a:bodyPr>
          <a:lstStyle/>
          <a:p>
            <a:pPr algn="ctr"/>
            <a:r>
              <a:rPr lang="en-US" sz="8800" b="1" dirty="0">
                <a:solidFill>
                  <a:srgbClr val="0064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Empirical Study on Identifying</a:t>
            </a:r>
            <a:br>
              <a:rPr lang="en-US" sz="8800" b="1" dirty="0">
                <a:solidFill>
                  <a:srgbClr val="0064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8800" b="1" dirty="0">
                <a:solidFill>
                  <a:srgbClr val="0064B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Sentences with Salient Factual Statements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9303640" y="3659692"/>
            <a:ext cx="25349234" cy="12333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58026"/>
                </a:solidFill>
                <a:cs typeface="Calibri" panose="020F0502020204030204" pitchFamily="34" charset="0"/>
              </a:rPr>
              <a:t>The Innovative Database and Information Systems Research Laboratory (IDIR)</a:t>
            </a:r>
          </a:p>
          <a:p>
            <a:pPr algn="ctr"/>
            <a:r>
              <a:rPr lang="en-US" sz="3600" b="1" dirty="0">
                <a:solidFill>
                  <a:srgbClr val="F58026"/>
                </a:solidFill>
                <a:cs typeface="Calibri" panose="020F0502020204030204" pitchFamily="34" charset="0"/>
              </a:rPr>
              <a:t>Damian Jimenez, </a:t>
            </a:r>
            <a:r>
              <a:rPr lang="en-US" sz="3600" b="1" dirty="0" err="1">
                <a:solidFill>
                  <a:srgbClr val="F58026"/>
                </a:solidFill>
                <a:cs typeface="Calibri" panose="020F0502020204030204" pitchFamily="34" charset="0"/>
              </a:rPr>
              <a:t>Chengkai</a:t>
            </a:r>
            <a:r>
              <a:rPr lang="en-US" sz="3600" b="1" dirty="0">
                <a:solidFill>
                  <a:srgbClr val="F58026"/>
                </a:solidFill>
                <a:cs typeface="Calibri" panose="020F0502020204030204" pitchFamily="34" charset="0"/>
              </a:rPr>
              <a:t> Li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303020" y="21810818"/>
            <a:ext cx="12801600" cy="1219200"/>
          </a:xfrm>
          <a:solidFill>
            <a:srgbClr val="0064B1"/>
          </a:solidFill>
          <a:ln>
            <a:solidFill>
              <a:srgbClr val="0064B1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Objectives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303020" y="5656218"/>
            <a:ext cx="12801600" cy="1219200"/>
          </a:xfrm>
          <a:solidFill>
            <a:srgbClr val="0064B1"/>
          </a:solidFill>
          <a:ln>
            <a:solidFill>
              <a:srgbClr val="0064B1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Motivation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15621001" y="5671458"/>
            <a:ext cx="12801600" cy="1219200"/>
          </a:xfrm>
          <a:solidFill>
            <a:srgbClr val="F58026"/>
          </a:solidFill>
          <a:ln>
            <a:solidFill>
              <a:srgbClr val="F58026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Results Overview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29900880" y="29185897"/>
            <a:ext cx="12801600" cy="1219200"/>
          </a:xfrm>
          <a:solidFill>
            <a:srgbClr val="0064B1"/>
          </a:solidFill>
          <a:ln>
            <a:solidFill>
              <a:srgbClr val="0064B1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Learn More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13505548"/>
            <a:ext cx="12801600" cy="1219200"/>
          </a:xfrm>
          <a:solidFill>
            <a:srgbClr val="0064B1"/>
          </a:solidFill>
          <a:ln>
            <a:solidFill>
              <a:srgbClr val="0064B1"/>
            </a:solidFill>
          </a:ln>
        </p:spPr>
        <p:txBody>
          <a:bodyPr/>
          <a:lstStyle/>
          <a:p>
            <a:r>
              <a:rPr lang="en-US" b="1" dirty="0">
                <a:latin typeface="+mn-lt"/>
              </a:rPr>
              <a:t>Looking FORWARD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51FCDE-CFCE-4B41-945D-ABD01858A800}"/>
              </a:ext>
            </a:extLst>
          </p:cNvPr>
          <p:cNvCxnSpPr>
            <a:cxnSpLocks/>
          </p:cNvCxnSpPr>
          <p:nvPr/>
        </p:nvCxnSpPr>
        <p:spPr>
          <a:xfrm>
            <a:off x="0" y="5085568"/>
            <a:ext cx="43891200" cy="0"/>
          </a:xfrm>
          <a:prstGeom prst="line">
            <a:avLst/>
          </a:prstGeom>
          <a:ln w="127000" cap="sq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E59DE8-26E5-43AE-B272-9C7BD4E3BF54}"/>
              </a:ext>
            </a:extLst>
          </p:cNvPr>
          <p:cNvCxnSpPr>
            <a:cxnSpLocks/>
          </p:cNvCxnSpPr>
          <p:nvPr/>
        </p:nvCxnSpPr>
        <p:spPr>
          <a:xfrm>
            <a:off x="9303640" y="3563482"/>
            <a:ext cx="25349234" cy="0"/>
          </a:xfrm>
          <a:prstGeom prst="line">
            <a:avLst/>
          </a:prstGeom>
          <a:ln w="12700" cap="sq" cmpd="sng" algn="ctr">
            <a:gradFill flip="none" rotWithShape="1">
              <a:gsLst>
                <a:gs pos="49000">
                  <a:srgbClr val="F58026"/>
                </a:gs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rgbClr val="0064B1"/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6B90F29-FD8E-4B2A-B399-D3DF2398EE60}"/>
              </a:ext>
            </a:extLst>
          </p:cNvPr>
          <p:cNvSpPr/>
          <p:nvPr/>
        </p:nvSpPr>
        <p:spPr>
          <a:xfrm>
            <a:off x="29900880" y="7251217"/>
            <a:ext cx="12792075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700" b="1" dirty="0">
                <a:ln w="0"/>
                <a:solidFill>
                  <a:srgbClr val="0064B1"/>
                </a:solidFill>
              </a:rPr>
              <a:t>Differentiating data into more than two classes provided little to no benefit.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700" b="1" dirty="0">
                <a:ln w="0"/>
                <a:solidFill>
                  <a:srgbClr val="0064B1"/>
                </a:solidFill>
              </a:rPr>
              <a:t>Combinations of word-embeddings had no significant impact on model accuracy.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700" b="1" dirty="0">
                <a:ln w="0"/>
                <a:solidFill>
                  <a:srgbClr val="0064B1"/>
                </a:solidFill>
              </a:rPr>
              <a:t>Some embeddings tend to produce models that have an affinity for sentences with digits.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700" b="1" dirty="0">
                <a:ln w="0"/>
                <a:solidFill>
                  <a:srgbClr val="0064B1"/>
                </a:solidFill>
              </a:rPr>
              <a:t>The inclusion of nonsensical sentences did mitigate issues with the original SVM model.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6B25DD-F367-4428-99F6-7A8982374507}"/>
              </a:ext>
            </a:extLst>
          </p:cNvPr>
          <p:cNvSpPr/>
          <p:nvPr/>
        </p:nvSpPr>
        <p:spPr>
          <a:xfrm>
            <a:off x="1303019" y="7135961"/>
            <a:ext cx="12801599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To believe or not to believe…?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5E6EEA2-EFD0-41DC-8C5E-D74B12802D6B}"/>
              </a:ext>
            </a:extLst>
          </p:cNvPr>
          <p:cNvGrpSpPr/>
          <p:nvPr/>
        </p:nvGrpSpPr>
        <p:grpSpPr>
          <a:xfrm>
            <a:off x="15747920" y="7451708"/>
            <a:ext cx="12674681" cy="5219684"/>
            <a:chOff x="15582899" y="11753144"/>
            <a:chExt cx="12674681" cy="521968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6D6D6123-4E27-4ABF-B563-7B32459679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65"/>
            <a:stretch/>
          </p:blipFill>
          <p:spPr>
            <a:xfrm>
              <a:off x="15582899" y="11753144"/>
              <a:ext cx="12674681" cy="5219684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C3483AC-EEA6-4376-A569-2D9C81B4CE3C}"/>
                </a:ext>
              </a:extLst>
            </p:cNvPr>
            <p:cNvSpPr/>
            <p:nvPr/>
          </p:nvSpPr>
          <p:spPr>
            <a:xfrm>
              <a:off x="19611474" y="13730238"/>
              <a:ext cx="8398042" cy="310617"/>
            </a:xfrm>
            <a:prstGeom prst="rect">
              <a:avLst/>
            </a:prstGeom>
            <a:solidFill>
              <a:srgbClr val="F5802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0D501D0-F803-4660-A839-FF55D968BF73}"/>
                </a:ext>
              </a:extLst>
            </p:cNvPr>
            <p:cNvSpPr/>
            <p:nvPr/>
          </p:nvSpPr>
          <p:spPr>
            <a:xfrm>
              <a:off x="19611474" y="15117435"/>
              <a:ext cx="8398042" cy="310617"/>
            </a:xfrm>
            <a:prstGeom prst="rect">
              <a:avLst/>
            </a:prstGeom>
            <a:solidFill>
              <a:srgbClr val="F5802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6164AF56-36E5-4AF6-9F96-9AE0BEBF09EF}"/>
                </a:ext>
              </a:extLst>
            </p:cNvPr>
            <p:cNvSpPr/>
            <p:nvPr/>
          </p:nvSpPr>
          <p:spPr>
            <a:xfrm>
              <a:off x="19611474" y="16526691"/>
              <a:ext cx="8398042" cy="266499"/>
            </a:xfrm>
            <a:prstGeom prst="rect">
              <a:avLst/>
            </a:prstGeom>
            <a:solidFill>
              <a:srgbClr val="F5802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214471C-22BD-4043-BB54-11BBC4889D9B}"/>
              </a:ext>
            </a:extLst>
          </p:cNvPr>
          <p:cNvSpPr txBox="1"/>
          <p:nvPr/>
        </p:nvSpPr>
        <p:spPr>
          <a:xfrm>
            <a:off x="15622349" y="18944450"/>
            <a:ext cx="1285578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F58026"/>
                </a:solidFill>
              </a:rPr>
              <a:t>* We observe that the SVM model actually has better recall in identifying non-factual statements, but realize that this is due to overfitting and actually hurts its performance in the CFS category seen in the first table.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3647C26-715E-4325-B3FC-4A8AEDA31CD2}"/>
              </a:ext>
            </a:extLst>
          </p:cNvPr>
          <p:cNvGrpSpPr/>
          <p:nvPr/>
        </p:nvGrpSpPr>
        <p:grpSpPr>
          <a:xfrm>
            <a:off x="15592300" y="13253683"/>
            <a:ext cx="12855783" cy="5108476"/>
            <a:chOff x="15401797" y="17132967"/>
            <a:chExt cx="12855783" cy="510847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CB017D3-7F58-4439-81A0-A7CC4E5950D6}"/>
                </a:ext>
              </a:extLst>
            </p:cNvPr>
            <p:cNvGrpSpPr/>
            <p:nvPr/>
          </p:nvGrpSpPr>
          <p:grpSpPr>
            <a:xfrm>
              <a:off x="15401797" y="17132967"/>
              <a:ext cx="12855783" cy="5108476"/>
              <a:chOff x="15401797" y="17132967"/>
              <a:chExt cx="12855783" cy="5108476"/>
            </a:xfrm>
          </p:grpSpPr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D6D2BC73-7107-462D-B7BA-F22D51612EE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99"/>
              <a:stretch/>
            </p:blipFill>
            <p:spPr>
              <a:xfrm>
                <a:off x="15401797" y="17132967"/>
                <a:ext cx="12855783" cy="5108476"/>
              </a:xfrm>
              <a:prstGeom prst="rect">
                <a:avLst/>
              </a:prstGeom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3863DF5B-3C8D-423F-91E3-63AC067FD1CB}"/>
                  </a:ext>
                </a:extLst>
              </p:cNvPr>
              <p:cNvSpPr/>
              <p:nvPr/>
            </p:nvSpPr>
            <p:spPr>
              <a:xfrm>
                <a:off x="21213679" y="21336761"/>
                <a:ext cx="828928" cy="584775"/>
              </a:xfrm>
              <a:prstGeom prst="rect">
                <a:avLst/>
              </a:prstGeom>
              <a:solidFill>
                <a:srgbClr val="F5802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B420E33-29C8-4DDA-B8E5-EA8F1689CD04}"/>
                  </a:ext>
                </a:extLst>
              </p:cNvPr>
              <p:cNvSpPr/>
              <p:nvPr/>
            </p:nvSpPr>
            <p:spPr>
              <a:xfrm>
                <a:off x="25565102" y="21336761"/>
                <a:ext cx="828928" cy="584776"/>
              </a:xfrm>
              <a:prstGeom prst="rect">
                <a:avLst/>
              </a:prstGeom>
              <a:solidFill>
                <a:srgbClr val="F58026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5A494C21-2570-4DC4-98C8-14FB34B4B887}"/>
                </a:ext>
              </a:extLst>
            </p:cNvPr>
            <p:cNvSpPr txBox="1"/>
            <p:nvPr/>
          </p:nvSpPr>
          <p:spPr>
            <a:xfrm>
              <a:off x="21652757" y="21223254"/>
              <a:ext cx="38985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F58026"/>
                  </a:solidFill>
                </a:rPr>
                <a:t>*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1B94E58-AD39-4AE5-B345-F44E529EBA7B}"/>
              </a:ext>
            </a:extLst>
          </p:cNvPr>
          <p:cNvGrpSpPr/>
          <p:nvPr/>
        </p:nvGrpSpPr>
        <p:grpSpPr>
          <a:xfrm>
            <a:off x="1335676" y="17715989"/>
            <a:ext cx="12853258" cy="1538883"/>
            <a:chOff x="1368215" y="17425872"/>
            <a:chExt cx="12853258" cy="153888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0A1EBA5-E135-4C11-8824-3B2A24CD8809}"/>
                </a:ext>
              </a:extLst>
            </p:cNvPr>
            <p:cNvSpPr txBox="1"/>
            <p:nvPr/>
          </p:nvSpPr>
          <p:spPr>
            <a:xfrm>
              <a:off x="1368215" y="17425872"/>
              <a:ext cx="3888413" cy="1538883"/>
            </a:xfrm>
            <a:prstGeom prst="rect">
              <a:avLst/>
            </a:prstGeom>
            <a:solidFill>
              <a:srgbClr val="0064B1">
                <a:alpha val="14902"/>
              </a:srgbClr>
            </a:solidFill>
            <a:ln w="57150">
              <a:solidFill>
                <a:srgbClr val="0064B1"/>
              </a:solidFill>
              <a:prstDash val="solid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700" b="1" dirty="0">
                  <a:ln w="0"/>
                  <a:solidFill>
                    <a:srgbClr val="0064B1"/>
                  </a:solidFill>
                </a:rPr>
                <a:t>Text with: $, #, [0-9], etc.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9104368-A562-49C6-A9BD-E1EA11D33764}"/>
                </a:ext>
              </a:extLst>
            </p:cNvPr>
            <p:cNvSpPr/>
            <p:nvPr/>
          </p:nvSpPr>
          <p:spPr>
            <a:xfrm>
              <a:off x="6450971" y="17474132"/>
              <a:ext cx="3274142" cy="1437072"/>
            </a:xfrm>
            <a:prstGeom prst="roundRect">
              <a:avLst/>
            </a:prstGeom>
            <a:solidFill>
              <a:srgbClr val="0064B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b="1" dirty="0"/>
                <a:t>SVM Model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079651-34AA-42C8-A866-355094952370}"/>
                </a:ext>
              </a:extLst>
            </p:cNvPr>
            <p:cNvSpPr/>
            <p:nvPr/>
          </p:nvSpPr>
          <p:spPr>
            <a:xfrm>
              <a:off x="10879917" y="17469392"/>
              <a:ext cx="3341556" cy="144655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>
                  <a:ln w="0"/>
                  <a:solidFill>
                    <a:srgbClr val="0064B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Unwarranted </a:t>
              </a:r>
            </a:p>
            <a:p>
              <a:pPr algn="ctr"/>
              <a:r>
                <a:rPr lang="en-US" sz="4400" b="0" cap="none" spc="0" dirty="0">
                  <a:ln w="0"/>
                  <a:solidFill>
                    <a:srgbClr val="0064B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High Score</a:t>
              </a:r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4257FCA0-166E-44CF-AE06-154D61C753D1}"/>
                </a:ext>
              </a:extLst>
            </p:cNvPr>
            <p:cNvSpPr/>
            <p:nvPr/>
          </p:nvSpPr>
          <p:spPr>
            <a:xfrm>
              <a:off x="5355154" y="17949675"/>
              <a:ext cx="981140" cy="485985"/>
            </a:xfrm>
            <a:prstGeom prst="rightArrow">
              <a:avLst/>
            </a:prstGeom>
            <a:solidFill>
              <a:srgbClr val="0064B1"/>
            </a:solidFill>
            <a:ln>
              <a:solidFill>
                <a:srgbClr val="006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Arrow: Right 63">
              <a:extLst>
                <a:ext uri="{FF2B5EF4-FFF2-40B4-BE49-F238E27FC236}">
                  <a16:creationId xmlns:a16="http://schemas.microsoft.com/office/drawing/2014/main" id="{C5496CE8-07E7-4C7E-8219-CE42ECD811FD}"/>
                </a:ext>
              </a:extLst>
            </p:cNvPr>
            <p:cNvSpPr/>
            <p:nvPr/>
          </p:nvSpPr>
          <p:spPr>
            <a:xfrm>
              <a:off x="9843234" y="17949675"/>
              <a:ext cx="981140" cy="485985"/>
            </a:xfrm>
            <a:prstGeom prst="rightArrow">
              <a:avLst/>
            </a:prstGeom>
            <a:solidFill>
              <a:srgbClr val="0064B1"/>
            </a:solidFill>
            <a:ln>
              <a:solidFill>
                <a:srgbClr val="006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2A56C099-285C-47F3-8CD2-975F2083D0EE}"/>
              </a:ext>
            </a:extLst>
          </p:cNvPr>
          <p:cNvSpPr/>
          <p:nvPr/>
        </p:nvSpPr>
        <p:spPr>
          <a:xfrm>
            <a:off x="1352063" y="19635317"/>
            <a:ext cx="12752555" cy="1538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700" b="1" dirty="0">
                <a:ln w="0"/>
                <a:solidFill>
                  <a:srgbClr val="0064B1"/>
                </a:solidFill>
              </a:rPr>
              <a:t>Conclusion: SVM model is easily tricked into giving sentences high scores based on a few key features.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CC420BA-AA4B-43CB-A5A3-2627DA420835}"/>
              </a:ext>
            </a:extLst>
          </p:cNvPr>
          <p:cNvGrpSpPr/>
          <p:nvPr/>
        </p:nvGrpSpPr>
        <p:grpSpPr>
          <a:xfrm>
            <a:off x="1296755" y="23897812"/>
            <a:ext cx="6555654" cy="3506197"/>
            <a:chOff x="1581586" y="26536215"/>
            <a:chExt cx="6555654" cy="350619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FB6D4E4-B18A-4460-BE5E-574E9BE6A8E1}"/>
                </a:ext>
              </a:extLst>
            </p:cNvPr>
            <p:cNvSpPr/>
            <p:nvPr/>
          </p:nvSpPr>
          <p:spPr>
            <a:xfrm>
              <a:off x="1581586" y="26536215"/>
              <a:ext cx="6555654" cy="3506197"/>
            </a:xfrm>
            <a:prstGeom prst="rect">
              <a:avLst/>
            </a:prstGeom>
            <a:solidFill>
              <a:srgbClr val="0064B1">
                <a:alpha val="14902"/>
              </a:srgbClr>
            </a:solidFill>
            <a:ln>
              <a:solidFill>
                <a:srgbClr val="0064B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>
                <a:lnSpc>
                  <a:spcPts val="6500"/>
                </a:lnSpc>
              </a:pPr>
              <a:r>
                <a:rPr lang="en-US" sz="4700" b="1" dirty="0">
                  <a:solidFill>
                    <a:srgbClr val="0064B1"/>
                  </a:solidFill>
                </a:rPr>
                <a:t>Word Embeddings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4AA08A2-F54A-4026-8B5A-F49BE89886E2}"/>
                </a:ext>
              </a:extLst>
            </p:cNvPr>
            <p:cNvSpPr/>
            <p:nvPr/>
          </p:nvSpPr>
          <p:spPr>
            <a:xfrm>
              <a:off x="1819583" y="27581213"/>
              <a:ext cx="2890684" cy="919932"/>
            </a:xfrm>
            <a:prstGeom prst="rect">
              <a:avLst/>
            </a:prstGeom>
            <a:solidFill>
              <a:srgbClr val="0064B1"/>
            </a:solidFill>
            <a:ln>
              <a:solidFill>
                <a:srgbClr val="006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/>
                <a:t>GloVe</a:t>
              </a:r>
              <a:endParaRPr lang="en-US" sz="3600" b="1" dirty="0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D42B8F1-ECDB-4B70-B981-DC06387AC193}"/>
                </a:ext>
              </a:extLst>
            </p:cNvPr>
            <p:cNvSpPr/>
            <p:nvPr/>
          </p:nvSpPr>
          <p:spPr>
            <a:xfrm>
              <a:off x="5005629" y="27581213"/>
              <a:ext cx="2890684" cy="919932"/>
            </a:xfrm>
            <a:prstGeom prst="rect">
              <a:avLst/>
            </a:prstGeom>
            <a:solidFill>
              <a:srgbClr val="0064B1"/>
            </a:solidFill>
            <a:ln>
              <a:solidFill>
                <a:srgbClr val="006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Google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3EC945-2E11-439B-B47E-F9DA19EB2403}"/>
                </a:ext>
              </a:extLst>
            </p:cNvPr>
            <p:cNvSpPr/>
            <p:nvPr/>
          </p:nvSpPr>
          <p:spPr>
            <a:xfrm>
              <a:off x="5005629" y="28804190"/>
              <a:ext cx="2890684" cy="919932"/>
            </a:xfrm>
            <a:prstGeom prst="rect">
              <a:avLst/>
            </a:prstGeom>
            <a:solidFill>
              <a:srgbClr val="0064B1"/>
            </a:solidFill>
            <a:ln>
              <a:solidFill>
                <a:srgbClr val="006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Facebook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C30C9EC-31DF-42FD-A815-07CEEDD7B2DA}"/>
                </a:ext>
              </a:extLst>
            </p:cNvPr>
            <p:cNvSpPr/>
            <p:nvPr/>
          </p:nvSpPr>
          <p:spPr>
            <a:xfrm>
              <a:off x="1822880" y="28776365"/>
              <a:ext cx="2890684" cy="919932"/>
            </a:xfrm>
            <a:prstGeom prst="rect">
              <a:avLst/>
            </a:prstGeom>
            <a:solidFill>
              <a:srgbClr val="0064B1"/>
            </a:solidFill>
            <a:ln>
              <a:solidFill>
                <a:srgbClr val="0064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/>
                <a:t>Dependency</a:t>
              </a: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70CCBA25-A461-4E05-9593-DFA94556DD33}"/>
              </a:ext>
            </a:extLst>
          </p:cNvPr>
          <p:cNvSpPr/>
          <p:nvPr/>
        </p:nvSpPr>
        <p:spPr>
          <a:xfrm>
            <a:off x="8216817" y="23860015"/>
            <a:ext cx="2787838" cy="1538884"/>
          </a:xfrm>
          <a:prstGeom prst="rect">
            <a:avLst/>
          </a:prstGeom>
          <a:solidFill>
            <a:srgbClr val="0064B1">
              <a:alpha val="14902"/>
            </a:srgbClr>
          </a:solidFill>
          <a:ln>
            <a:solidFill>
              <a:srgbClr val="0064B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b="1" dirty="0">
                <a:solidFill>
                  <a:srgbClr val="0064B1"/>
                </a:solidFill>
              </a:rPr>
              <a:t>Doped Data</a:t>
            </a:r>
          </a:p>
        </p:txBody>
      </p:sp>
      <p:sp>
        <p:nvSpPr>
          <p:cNvPr id="35" name="Arrow: Bent 34">
            <a:extLst>
              <a:ext uri="{FF2B5EF4-FFF2-40B4-BE49-F238E27FC236}">
                <a16:creationId xmlns:a16="http://schemas.microsoft.com/office/drawing/2014/main" id="{D4F97261-106A-440C-8E8E-3286EB8EC83A}"/>
              </a:ext>
            </a:extLst>
          </p:cNvPr>
          <p:cNvSpPr/>
          <p:nvPr/>
        </p:nvSpPr>
        <p:spPr>
          <a:xfrm rot="5400000">
            <a:off x="7904504" y="25949823"/>
            <a:ext cx="1812494" cy="1934685"/>
          </a:xfrm>
          <a:prstGeom prst="bentArrow">
            <a:avLst/>
          </a:prstGeom>
          <a:solidFill>
            <a:srgbClr val="0064B1"/>
          </a:solidFill>
          <a:ln>
            <a:solidFill>
              <a:srgbClr val="00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CD7FA020-7AEF-4EEE-B3E9-0A0E17A36B97}"/>
              </a:ext>
            </a:extLst>
          </p:cNvPr>
          <p:cNvSpPr/>
          <p:nvPr/>
        </p:nvSpPr>
        <p:spPr>
          <a:xfrm>
            <a:off x="10210095" y="25398898"/>
            <a:ext cx="1048472" cy="2434419"/>
          </a:xfrm>
          <a:prstGeom prst="downArrow">
            <a:avLst/>
          </a:prstGeom>
          <a:solidFill>
            <a:srgbClr val="0064B1"/>
          </a:solidFill>
          <a:ln>
            <a:solidFill>
              <a:srgbClr val="00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1146274-6E9D-4A89-B907-19C533771915}"/>
              </a:ext>
            </a:extLst>
          </p:cNvPr>
          <p:cNvSpPr/>
          <p:nvPr/>
        </p:nvSpPr>
        <p:spPr>
          <a:xfrm>
            <a:off x="11316779" y="23860015"/>
            <a:ext cx="2787837" cy="1538884"/>
          </a:xfrm>
          <a:prstGeom prst="rect">
            <a:avLst/>
          </a:prstGeom>
          <a:solidFill>
            <a:srgbClr val="0064B1">
              <a:alpha val="14902"/>
            </a:srgbClr>
          </a:solidFill>
          <a:ln>
            <a:solidFill>
              <a:srgbClr val="0064B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b="1" dirty="0">
                <a:solidFill>
                  <a:srgbClr val="0064B1"/>
                </a:solidFill>
              </a:rPr>
              <a:t>Regular Data</a:t>
            </a:r>
          </a:p>
        </p:txBody>
      </p:sp>
      <p:sp>
        <p:nvSpPr>
          <p:cNvPr id="80" name="Arrow: Down 79">
            <a:extLst>
              <a:ext uri="{FF2B5EF4-FFF2-40B4-BE49-F238E27FC236}">
                <a16:creationId xmlns:a16="http://schemas.microsoft.com/office/drawing/2014/main" id="{AC06DF24-9FF8-4E01-98E0-9B9B5AD0849D}"/>
              </a:ext>
            </a:extLst>
          </p:cNvPr>
          <p:cNvSpPr/>
          <p:nvPr/>
        </p:nvSpPr>
        <p:spPr>
          <a:xfrm>
            <a:off x="12203374" y="25398898"/>
            <a:ext cx="1048471" cy="2434417"/>
          </a:xfrm>
          <a:prstGeom prst="downArrow">
            <a:avLst/>
          </a:prstGeom>
          <a:solidFill>
            <a:srgbClr val="0064B1"/>
          </a:solidFill>
          <a:ln>
            <a:solidFill>
              <a:srgbClr val="00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F01F5CD-5323-4A42-8AB1-6DD004C4BA15}"/>
              </a:ext>
            </a:extLst>
          </p:cNvPr>
          <p:cNvSpPr/>
          <p:nvPr/>
        </p:nvSpPr>
        <p:spPr>
          <a:xfrm>
            <a:off x="1286992" y="27883264"/>
            <a:ext cx="12817623" cy="1219200"/>
          </a:xfrm>
          <a:prstGeom prst="rect">
            <a:avLst/>
          </a:prstGeom>
          <a:solidFill>
            <a:srgbClr val="0064B1">
              <a:alpha val="14902"/>
            </a:srgbClr>
          </a:solidFill>
          <a:ln>
            <a:solidFill>
              <a:srgbClr val="0064B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b="1" dirty="0">
                <a:solidFill>
                  <a:srgbClr val="0064B1"/>
                </a:solidFill>
              </a:rPr>
              <a:t>Train models with different combinations of these</a:t>
            </a:r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EFE15824-7EE2-4B08-98C1-96EF4980B640}"/>
              </a:ext>
            </a:extLst>
          </p:cNvPr>
          <p:cNvSpPr/>
          <p:nvPr/>
        </p:nvSpPr>
        <p:spPr>
          <a:xfrm rot="5400000">
            <a:off x="7047308" y="29261772"/>
            <a:ext cx="1296988" cy="989661"/>
          </a:xfrm>
          <a:prstGeom prst="rightArrow">
            <a:avLst/>
          </a:prstGeom>
          <a:solidFill>
            <a:srgbClr val="0064B1"/>
          </a:solidFill>
          <a:ln>
            <a:solidFill>
              <a:srgbClr val="00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2E8D68B-10E2-4BF4-A6E5-AF1D9BC98F96}"/>
              </a:ext>
            </a:extLst>
          </p:cNvPr>
          <p:cNvSpPr/>
          <p:nvPr/>
        </p:nvSpPr>
        <p:spPr>
          <a:xfrm>
            <a:off x="1295006" y="30473037"/>
            <a:ext cx="12817623" cy="1219200"/>
          </a:xfrm>
          <a:prstGeom prst="rect">
            <a:avLst/>
          </a:prstGeom>
          <a:solidFill>
            <a:srgbClr val="0064B1">
              <a:alpha val="14902"/>
            </a:srgbClr>
          </a:solidFill>
          <a:ln>
            <a:solidFill>
              <a:srgbClr val="0064B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700" b="1" dirty="0">
                <a:solidFill>
                  <a:srgbClr val="0064B1"/>
                </a:solidFill>
              </a:rPr>
              <a:t>Evaluate models to observe effects of variations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BE5517E-FCBE-456D-AE7C-9C0FA31B67C9}"/>
              </a:ext>
            </a:extLst>
          </p:cNvPr>
          <p:cNvSpPr/>
          <p:nvPr/>
        </p:nvSpPr>
        <p:spPr>
          <a:xfrm>
            <a:off x="29900880" y="14985291"/>
            <a:ext cx="12801600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700" b="1" dirty="0">
                <a:ln w="0"/>
                <a:solidFill>
                  <a:srgbClr val="0064B1"/>
                </a:solidFill>
              </a:rPr>
              <a:t>Explore new methods for improving the classifier. Adversarial training is currently being explored by our group.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700" b="1" dirty="0">
                <a:ln w="0"/>
                <a:solidFill>
                  <a:srgbClr val="0064B1"/>
                </a:solidFill>
              </a:rPr>
              <a:t>Create a pipeline for which to fact check salient statements on a knowledge graph using our own internal pipeline.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8D60CCA-D79C-4AE8-AB85-53A1D1215F75}"/>
              </a:ext>
            </a:extLst>
          </p:cNvPr>
          <p:cNvSpPr/>
          <p:nvPr/>
        </p:nvSpPr>
        <p:spPr>
          <a:xfrm>
            <a:off x="29900881" y="30669128"/>
            <a:ext cx="12801599" cy="156966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Roboto Mono for Powerline" pitchFamily="2" charset="0"/>
                <a:ea typeface="Roboto Mono for Powerline" pitchFamily="2" charset="0"/>
              </a:rPr>
              <a:t>http://idir.uta.edu/claimbuster</a:t>
            </a:r>
          </a:p>
          <a:p>
            <a:pPr algn="ctr"/>
            <a:r>
              <a:rPr lang="en-US" sz="4800" b="1" dirty="0">
                <a:ln w="12700">
                  <a:solidFill>
                    <a:srgbClr val="0064B1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Roboto Mono for Powerline" pitchFamily="2" charset="0"/>
                <a:ea typeface="Roboto Mono for Powerline" pitchFamily="2" charset="0"/>
              </a:rPr>
              <a:t>http://idir.uta.edu/factchecker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3BB367F-7D2F-41B7-AE29-E008EF0CAF06}"/>
              </a:ext>
            </a:extLst>
          </p:cNvPr>
          <p:cNvGrpSpPr/>
          <p:nvPr/>
        </p:nvGrpSpPr>
        <p:grpSpPr>
          <a:xfrm>
            <a:off x="1303019" y="8465045"/>
            <a:ext cx="12850103" cy="8849881"/>
            <a:chOff x="1303019" y="8269103"/>
            <a:chExt cx="12850103" cy="8849881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D74D41C5-A6C5-4469-B4BC-8A885F7F3730}"/>
                </a:ext>
              </a:extLst>
            </p:cNvPr>
            <p:cNvGrpSpPr/>
            <p:nvPr/>
          </p:nvGrpSpPr>
          <p:grpSpPr>
            <a:xfrm>
              <a:off x="1303019" y="8361163"/>
              <a:ext cx="12814710" cy="8757821"/>
              <a:chOff x="1303019" y="8361163"/>
              <a:chExt cx="13235032" cy="9045077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CF45814E-01C0-42D6-A45E-A1C1D8B1924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r="7580"/>
              <a:stretch/>
            </p:blipFill>
            <p:spPr>
              <a:xfrm>
                <a:off x="1303019" y="8361163"/>
                <a:ext cx="13098781" cy="4001081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9519FFEF-890E-4503-840B-210B1FDDE8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6904"/>
              <a:stretch/>
            </p:blipFill>
            <p:spPr>
              <a:xfrm>
                <a:off x="1352063" y="12518293"/>
                <a:ext cx="13185988" cy="4887947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3F5B8ED8-C627-4683-B198-15DB064B654D}"/>
                  </a:ext>
                </a:extLst>
              </p:cNvPr>
              <p:cNvSpPr txBox="1"/>
              <p:nvPr/>
            </p:nvSpPr>
            <p:spPr>
              <a:xfrm>
                <a:off x="1534752" y="16393904"/>
                <a:ext cx="62709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>
                    <a:solidFill>
                      <a:srgbClr val="0064B1"/>
                    </a:solidFill>
                  </a:rPr>
                  <a:t>Source: http://www.politifact.com/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08F65E0-A757-4DB1-9A02-3E23698351E0}"/>
                </a:ext>
              </a:extLst>
            </p:cNvPr>
            <p:cNvSpPr/>
            <p:nvPr/>
          </p:nvSpPr>
          <p:spPr>
            <a:xfrm>
              <a:off x="1351522" y="8269103"/>
              <a:ext cx="12801600" cy="8785625"/>
            </a:xfrm>
            <a:prstGeom prst="rect">
              <a:avLst/>
            </a:prstGeom>
            <a:solidFill>
              <a:srgbClr val="0064B1">
                <a:alpha val="5098"/>
              </a:srgbClr>
            </a:solidFill>
            <a:ln w="57150">
              <a:solidFill>
                <a:srgbClr val="0064B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4" name="Picture 93">
            <a:extLst>
              <a:ext uri="{FF2B5EF4-FFF2-40B4-BE49-F238E27FC236}">
                <a16:creationId xmlns:a16="http://schemas.microsoft.com/office/drawing/2014/main" id="{9412C00F-2E17-41B4-8B72-C356F54310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0880" y="19609041"/>
            <a:ext cx="12801600" cy="5816649"/>
          </a:xfrm>
          <a:prstGeom prst="rect">
            <a:avLst/>
          </a:prstGeom>
        </p:spPr>
      </p:pic>
      <p:sp>
        <p:nvSpPr>
          <p:cNvPr id="93" name="Oval 92">
            <a:extLst>
              <a:ext uri="{FF2B5EF4-FFF2-40B4-BE49-F238E27FC236}">
                <a16:creationId xmlns:a16="http://schemas.microsoft.com/office/drawing/2014/main" id="{2F301DDD-CBF1-484A-A3F4-3C15AD16F9CF}"/>
              </a:ext>
            </a:extLst>
          </p:cNvPr>
          <p:cNvSpPr/>
          <p:nvPr/>
        </p:nvSpPr>
        <p:spPr>
          <a:xfrm>
            <a:off x="38458258" y="22630762"/>
            <a:ext cx="2302101" cy="2302101"/>
          </a:xfrm>
          <a:prstGeom prst="ellipse">
            <a:avLst/>
          </a:prstGeom>
          <a:solidFill>
            <a:srgbClr val="0064B1">
              <a:alpha val="14902"/>
            </a:srgbClr>
          </a:solidFill>
          <a:ln>
            <a:solidFill>
              <a:srgbClr val="00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Arrow: Up 94">
            <a:extLst>
              <a:ext uri="{FF2B5EF4-FFF2-40B4-BE49-F238E27FC236}">
                <a16:creationId xmlns:a16="http://schemas.microsoft.com/office/drawing/2014/main" id="{E7F287FB-3C48-4754-8678-2F4386CBC048}"/>
              </a:ext>
            </a:extLst>
          </p:cNvPr>
          <p:cNvSpPr/>
          <p:nvPr/>
        </p:nvSpPr>
        <p:spPr>
          <a:xfrm rot="10800000">
            <a:off x="39206143" y="24932860"/>
            <a:ext cx="806319" cy="1322468"/>
          </a:xfrm>
          <a:prstGeom prst="upArrow">
            <a:avLst/>
          </a:prstGeom>
          <a:solidFill>
            <a:srgbClr val="0064B1"/>
          </a:solidFill>
          <a:ln>
            <a:solidFill>
              <a:srgbClr val="0064B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9FF442F-0DEC-4E02-AF48-6088E3612081}"/>
              </a:ext>
            </a:extLst>
          </p:cNvPr>
          <p:cNvSpPr txBox="1"/>
          <p:nvPr/>
        </p:nvSpPr>
        <p:spPr>
          <a:xfrm>
            <a:off x="29900880" y="26441102"/>
            <a:ext cx="12801600" cy="2262158"/>
          </a:xfrm>
          <a:prstGeom prst="rect">
            <a:avLst/>
          </a:prstGeom>
          <a:solidFill>
            <a:srgbClr val="0064B1">
              <a:alpha val="14902"/>
            </a:srgbClr>
          </a:solidFill>
          <a:ln>
            <a:solidFill>
              <a:srgbClr val="0064B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4700" b="1" dirty="0">
                <a:solidFill>
                  <a:srgbClr val="0064B1"/>
                </a:solidFill>
              </a:rPr>
              <a:t>Currently we make use of commercial databases like Wolfram Alpha which are a black-box. We are working to replace this with an in-house system.</a:t>
            </a:r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5BF59BC4-901C-49BB-8F15-DCFB7CC416EA}"/>
              </a:ext>
            </a:extLst>
          </p:cNvPr>
          <p:cNvSpPr txBox="1">
            <a:spLocks/>
          </p:cNvSpPr>
          <p:nvPr/>
        </p:nvSpPr>
        <p:spPr>
          <a:xfrm>
            <a:off x="29900880" y="5656218"/>
            <a:ext cx="12801600" cy="1219200"/>
          </a:xfrm>
          <a:prstGeom prst="round1Rect">
            <a:avLst/>
          </a:prstGeom>
          <a:solidFill>
            <a:srgbClr val="0064B1"/>
          </a:solidFill>
          <a:ln>
            <a:solidFill>
              <a:srgbClr val="0064B1"/>
            </a:solidFill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438912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b="1" dirty="0">
                <a:latin typeface="+mn-lt"/>
              </a:rPr>
              <a:t>Conclusions</a:t>
            </a:r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E1CADB6A-2909-4D95-B03C-FE7242535F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7305" y="26884096"/>
            <a:ext cx="6460714" cy="5108471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E7EBA23-CDF6-4CA2-8133-26CD4D6AEC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789" y="26884096"/>
            <a:ext cx="6235745" cy="5108471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D32D9F0F-763D-42D4-BC79-3A27E8FE4F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7919" y="23051093"/>
            <a:ext cx="12674681" cy="3204235"/>
          </a:xfrm>
          <a:prstGeom prst="rect">
            <a:avLst/>
          </a:prstGeom>
        </p:spPr>
      </p:pic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9266587-DFD6-47F6-A8B4-285EDB02EEE0}"/>
              </a:ext>
            </a:extLst>
          </p:cNvPr>
          <p:cNvGrpSpPr/>
          <p:nvPr/>
        </p:nvGrpSpPr>
        <p:grpSpPr>
          <a:xfrm>
            <a:off x="-44581" y="-824566"/>
            <a:ext cx="44862578" cy="7401185"/>
            <a:chOff x="-44581" y="-824566"/>
            <a:chExt cx="44862578" cy="740118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50DAE63D-B144-443D-915E-22EE414A2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581" y="375186"/>
              <a:ext cx="9238326" cy="4226270"/>
            </a:xfrm>
            <a:prstGeom prst="rect">
              <a:avLst/>
            </a:prstGeom>
          </p:spPr>
        </p:pic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4CF0E52C-F954-4618-ABE5-2A1B69C70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4288" y="-824566"/>
              <a:ext cx="11223709" cy="7401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FFFFFF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4C5A6A"/>
      </a:hlink>
      <a:folHlink>
        <a:srgbClr val="808DA0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1110015-E380-4C53-980C-698226C61C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281</Words>
  <Application>Microsoft Office PowerPoint</Application>
  <PresentationFormat>Custom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Roboto Mono for Powerline</vt:lpstr>
      <vt:lpstr>Tahoma</vt:lpstr>
      <vt:lpstr>Office Theme</vt:lpstr>
      <vt:lpstr>An Empirical Study on Identifying Sentences with Salient Factual Statements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Dexterous Robot Work-cell</dc:title>
  <dc:creator/>
  <cp:lastModifiedBy/>
  <cp:revision>1</cp:revision>
  <dcterms:modified xsi:type="dcterms:W3CDTF">2018-07-04T16:27:03Z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TC040015519991</vt:lpwstr>
  </property>
</Properties>
</file>