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25199975" cy="35999738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53F"/>
    <a:srgbClr val="0064B1"/>
    <a:srgbClr val="A0BCD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60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CCF8C-E8AD-4982-A0A1-2B28CA43B43B}" type="doc">
      <dgm:prSet loTypeId="urn:microsoft.com/office/officeart/2005/8/layout/hChevron3" loCatId="process" qsTypeId="urn:microsoft.com/office/officeart/2005/8/quickstyle/simple1" qsCatId="simple" csTypeId="urn:microsoft.com/office/officeart/2005/8/colors/accent1_4" csCatId="accent1" phldr="1"/>
      <dgm:spPr/>
    </dgm:pt>
    <dgm:pt modelId="{6DC62EC8-9302-4969-BBFA-53ABFA4A5ABC}">
      <dgm:prSet phldrT="[Text]" custT="1"/>
      <dgm:spPr/>
      <dgm:t>
        <a:bodyPr/>
        <a:lstStyle/>
        <a:p>
          <a:pPr algn="ctr"/>
          <a:endParaRPr lang="en-US" sz="3800" b="0" dirty="0">
            <a:solidFill>
              <a:srgbClr val="10253F"/>
            </a:solidFill>
            <a:latin typeface="Garamond" panose="02020404030301010803" pitchFamily="18" charset="0"/>
          </a:endParaRPr>
        </a:p>
      </dgm:t>
    </dgm:pt>
    <dgm:pt modelId="{401CFBF2-D1D3-4C0C-9407-9098848D3DBB}" type="parTrans" cxnId="{ADEA021E-B2C8-4D8C-BDF1-143DE0DE552E}">
      <dgm:prSet/>
      <dgm:spPr/>
      <dgm:t>
        <a:bodyPr/>
        <a:lstStyle/>
        <a:p>
          <a:endParaRPr lang="en-US" sz="3800" b="0">
            <a:solidFill>
              <a:srgbClr val="10253F"/>
            </a:solidFill>
            <a:latin typeface="Garamond" panose="02020404030301010803" pitchFamily="18" charset="0"/>
          </a:endParaRPr>
        </a:p>
      </dgm:t>
    </dgm:pt>
    <dgm:pt modelId="{A33BA289-A3D3-4784-BC9C-CE1D7ADC1346}" type="sibTrans" cxnId="{ADEA021E-B2C8-4D8C-BDF1-143DE0DE552E}">
      <dgm:prSet/>
      <dgm:spPr/>
      <dgm:t>
        <a:bodyPr/>
        <a:lstStyle/>
        <a:p>
          <a:endParaRPr lang="en-US" sz="3800" b="0">
            <a:solidFill>
              <a:srgbClr val="10253F"/>
            </a:solidFill>
            <a:latin typeface="Garamond" panose="02020404030301010803" pitchFamily="18" charset="0"/>
          </a:endParaRPr>
        </a:p>
      </dgm:t>
    </dgm:pt>
    <dgm:pt modelId="{146E5EC4-C85F-4F98-8113-677F50DE31AB}">
      <dgm:prSet phldrT="[Text]" custT="1"/>
      <dgm:spPr/>
      <dgm:t>
        <a:bodyPr/>
        <a:lstStyle/>
        <a:p>
          <a:endParaRPr lang="en-US" sz="3800" b="0" dirty="0">
            <a:solidFill>
              <a:srgbClr val="10253F"/>
            </a:solidFill>
            <a:latin typeface="Garamond" panose="02020404030301010803" pitchFamily="18" charset="0"/>
          </a:endParaRPr>
        </a:p>
      </dgm:t>
    </dgm:pt>
    <dgm:pt modelId="{55BF6FF5-0528-4C03-BAD4-128001BE55E4}" type="parTrans" cxnId="{C0E9D36E-F1C9-4BC8-9C3A-F47719B63706}">
      <dgm:prSet/>
      <dgm:spPr/>
      <dgm:t>
        <a:bodyPr/>
        <a:lstStyle/>
        <a:p>
          <a:endParaRPr lang="en-US" sz="3800" b="0">
            <a:solidFill>
              <a:srgbClr val="10253F"/>
            </a:solidFill>
            <a:latin typeface="Garamond" panose="02020404030301010803" pitchFamily="18" charset="0"/>
          </a:endParaRPr>
        </a:p>
      </dgm:t>
    </dgm:pt>
    <dgm:pt modelId="{97DE7DA4-C010-4877-8129-2ABF8FE834DB}" type="sibTrans" cxnId="{C0E9D36E-F1C9-4BC8-9C3A-F47719B63706}">
      <dgm:prSet/>
      <dgm:spPr/>
      <dgm:t>
        <a:bodyPr/>
        <a:lstStyle/>
        <a:p>
          <a:endParaRPr lang="en-US" sz="3800" b="0">
            <a:solidFill>
              <a:srgbClr val="10253F"/>
            </a:solidFill>
            <a:latin typeface="Garamond" panose="02020404030301010803" pitchFamily="18" charset="0"/>
          </a:endParaRPr>
        </a:p>
      </dgm:t>
    </dgm:pt>
    <dgm:pt modelId="{ED63497D-E722-43F9-8A58-B7649854F1A3}">
      <dgm:prSet phldrT="[Text]" custT="1"/>
      <dgm:spPr/>
      <dgm:t>
        <a:bodyPr/>
        <a:lstStyle/>
        <a:p>
          <a:endParaRPr lang="en-US" sz="3800" b="0" dirty="0">
            <a:solidFill>
              <a:srgbClr val="10253F"/>
            </a:solidFill>
            <a:latin typeface="Garamond" panose="02020404030301010803" pitchFamily="18" charset="0"/>
          </a:endParaRPr>
        </a:p>
      </dgm:t>
    </dgm:pt>
    <dgm:pt modelId="{8294A2FC-5E8F-43B2-A212-E2CEA8DAA3C4}" type="parTrans" cxnId="{79019792-E540-46DF-82DC-3E40CD52C170}">
      <dgm:prSet/>
      <dgm:spPr/>
      <dgm:t>
        <a:bodyPr/>
        <a:lstStyle/>
        <a:p>
          <a:endParaRPr lang="en-US" sz="3800" b="0">
            <a:solidFill>
              <a:srgbClr val="10253F"/>
            </a:solidFill>
            <a:latin typeface="Garamond" panose="02020404030301010803" pitchFamily="18" charset="0"/>
          </a:endParaRPr>
        </a:p>
      </dgm:t>
    </dgm:pt>
    <dgm:pt modelId="{FD20B676-2F1F-4F14-A6B8-99CC4D2170F6}" type="sibTrans" cxnId="{79019792-E540-46DF-82DC-3E40CD52C170}">
      <dgm:prSet/>
      <dgm:spPr/>
      <dgm:t>
        <a:bodyPr/>
        <a:lstStyle/>
        <a:p>
          <a:endParaRPr lang="en-US" sz="3800" b="0">
            <a:solidFill>
              <a:srgbClr val="10253F"/>
            </a:solidFill>
            <a:latin typeface="Garamond" panose="02020404030301010803" pitchFamily="18" charset="0"/>
          </a:endParaRPr>
        </a:p>
      </dgm:t>
    </dgm:pt>
    <dgm:pt modelId="{916832D7-48AE-4FDB-A9E0-3D3539964A25}">
      <dgm:prSet phldrT="[Text]" custT="1"/>
      <dgm:spPr/>
      <dgm:t>
        <a:bodyPr/>
        <a:lstStyle/>
        <a:p>
          <a:endParaRPr lang="en-US" sz="3800" b="0" dirty="0">
            <a:solidFill>
              <a:srgbClr val="10253F"/>
            </a:solidFill>
            <a:latin typeface="Garamond" panose="02020404030301010803" pitchFamily="18" charset="0"/>
          </a:endParaRPr>
        </a:p>
      </dgm:t>
    </dgm:pt>
    <dgm:pt modelId="{312E0950-451A-49EC-AD81-A64BE4D64DF2}" type="parTrans" cxnId="{6B759BC1-5A89-4F6E-BA05-EF77BDC026B2}">
      <dgm:prSet/>
      <dgm:spPr/>
      <dgm:t>
        <a:bodyPr/>
        <a:lstStyle/>
        <a:p>
          <a:endParaRPr lang="en-US" sz="3800" b="0">
            <a:solidFill>
              <a:srgbClr val="10253F"/>
            </a:solidFill>
            <a:latin typeface="Garamond" panose="02020404030301010803" pitchFamily="18" charset="0"/>
          </a:endParaRPr>
        </a:p>
      </dgm:t>
    </dgm:pt>
    <dgm:pt modelId="{D21E7272-766A-4EB4-AA97-799C9EEA7B62}" type="sibTrans" cxnId="{6B759BC1-5A89-4F6E-BA05-EF77BDC026B2}">
      <dgm:prSet/>
      <dgm:spPr/>
      <dgm:t>
        <a:bodyPr/>
        <a:lstStyle/>
        <a:p>
          <a:endParaRPr lang="en-US" sz="3800" b="0">
            <a:solidFill>
              <a:srgbClr val="10253F"/>
            </a:solidFill>
            <a:latin typeface="Garamond" panose="02020404030301010803" pitchFamily="18" charset="0"/>
          </a:endParaRPr>
        </a:p>
      </dgm:t>
    </dgm:pt>
    <dgm:pt modelId="{37FC95E3-ECF1-4515-B958-ECB82C452B51}">
      <dgm:prSet phldrT="[Text]" custT="1"/>
      <dgm:spPr/>
      <dgm:t>
        <a:bodyPr/>
        <a:lstStyle/>
        <a:p>
          <a:r>
            <a:rPr lang="en-US" sz="3800" b="0" dirty="0" smtClean="0">
              <a:solidFill>
                <a:srgbClr val="10253F"/>
              </a:solidFill>
              <a:latin typeface="Garamond" panose="02020404030301010803" pitchFamily="18" charset="0"/>
            </a:rPr>
            <a:t>Reporting mean of predicted ranks (MR),  mean reciprocal rank (MRR), percentage of test triples that are ranked within top 10 (Hits@10)</a:t>
          </a:r>
          <a:endParaRPr lang="en-US" sz="3800" b="0" dirty="0">
            <a:solidFill>
              <a:srgbClr val="10253F"/>
            </a:solidFill>
            <a:latin typeface="Garamond" panose="02020404030301010803" pitchFamily="18" charset="0"/>
          </a:endParaRPr>
        </a:p>
      </dgm:t>
    </dgm:pt>
    <dgm:pt modelId="{EEC5C4D7-79A9-46D0-B5F1-C9E232508661}" type="parTrans" cxnId="{BCB95A26-3898-416B-92E6-19A1FBF1E871}">
      <dgm:prSet/>
      <dgm:spPr/>
      <dgm:t>
        <a:bodyPr/>
        <a:lstStyle/>
        <a:p>
          <a:endParaRPr lang="en-US" sz="3800" b="0">
            <a:solidFill>
              <a:srgbClr val="10253F"/>
            </a:solidFill>
            <a:latin typeface="Garamond" panose="02020404030301010803" pitchFamily="18" charset="0"/>
          </a:endParaRPr>
        </a:p>
      </dgm:t>
    </dgm:pt>
    <dgm:pt modelId="{349406F1-EE23-4F73-8C47-515C543521B3}" type="sibTrans" cxnId="{BCB95A26-3898-416B-92E6-19A1FBF1E871}">
      <dgm:prSet/>
      <dgm:spPr/>
      <dgm:t>
        <a:bodyPr/>
        <a:lstStyle/>
        <a:p>
          <a:endParaRPr lang="en-US" sz="3800" b="0">
            <a:solidFill>
              <a:srgbClr val="10253F"/>
            </a:solidFill>
            <a:latin typeface="Garamond" panose="02020404030301010803" pitchFamily="18" charset="0"/>
          </a:endParaRPr>
        </a:p>
      </dgm:t>
    </dgm:pt>
    <dgm:pt modelId="{CC7336D9-F7B1-4E20-BFA5-F98A2966DE5C}" type="pres">
      <dgm:prSet presAssocID="{575CCF8C-E8AD-4982-A0A1-2B28CA43B43B}" presName="Name0" presStyleCnt="0">
        <dgm:presLayoutVars>
          <dgm:dir/>
          <dgm:resizeHandles val="exact"/>
        </dgm:presLayoutVars>
      </dgm:prSet>
      <dgm:spPr/>
    </dgm:pt>
    <dgm:pt modelId="{69483FF8-0F07-4869-A8D0-ED4760BE6938}" type="pres">
      <dgm:prSet presAssocID="{6DC62EC8-9302-4969-BBFA-53ABFA4A5ABC}" presName="parTxOnly" presStyleLbl="node1" presStyleIdx="0" presStyleCnt="5" custScaleX="553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E548C-25D1-4EBC-B99B-EDD95B578B42}" type="pres">
      <dgm:prSet presAssocID="{A33BA289-A3D3-4784-BC9C-CE1D7ADC1346}" presName="parSpace" presStyleCnt="0"/>
      <dgm:spPr/>
    </dgm:pt>
    <dgm:pt modelId="{7547FA26-49FF-4F60-8254-A61E5DE62262}" type="pres">
      <dgm:prSet presAssocID="{146E5EC4-C85F-4F98-8113-677F50DE31AB}" presName="parTxOnly" presStyleLbl="node1" presStyleIdx="1" presStyleCnt="5" custScaleX="540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C45B8-CE70-4B4E-824A-8350403FBC56}" type="pres">
      <dgm:prSet presAssocID="{97DE7DA4-C010-4877-8129-2ABF8FE834DB}" presName="parSpace" presStyleCnt="0"/>
      <dgm:spPr/>
    </dgm:pt>
    <dgm:pt modelId="{B036C71A-CDA9-4881-8E63-2D84C3DF4F83}" type="pres">
      <dgm:prSet presAssocID="{ED63497D-E722-43F9-8A58-B7649854F1A3}" presName="parTxOnly" presStyleLbl="node1" presStyleIdx="2" presStyleCnt="5" custScaleX="485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CBE390-626C-425F-995D-93CF3EDA37F8}" type="pres">
      <dgm:prSet presAssocID="{FD20B676-2F1F-4F14-A6B8-99CC4D2170F6}" presName="parSpace" presStyleCnt="0"/>
      <dgm:spPr/>
    </dgm:pt>
    <dgm:pt modelId="{E0E5924A-8B2F-4C32-9B7F-C12783E66D26}" type="pres">
      <dgm:prSet presAssocID="{916832D7-48AE-4FDB-A9E0-3D3539964A25}" presName="parTxOnly" presStyleLbl="node1" presStyleIdx="3" presStyleCnt="5" custScaleX="487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52ABB5-F4BD-46FD-902E-6D8D943CEB58}" type="pres">
      <dgm:prSet presAssocID="{D21E7272-766A-4EB4-AA97-799C9EEA7B62}" presName="parSpace" presStyleCnt="0"/>
      <dgm:spPr/>
    </dgm:pt>
    <dgm:pt modelId="{8D0B74A0-F19F-4860-99AA-AF6E22DC8FED}" type="pres">
      <dgm:prSet presAssocID="{37FC95E3-ECF1-4515-B958-ECB82C452B51}" presName="parTxOnly" presStyleLbl="node1" presStyleIdx="4" presStyleCnt="5" custScaleX="666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EA021E-B2C8-4D8C-BDF1-143DE0DE552E}" srcId="{575CCF8C-E8AD-4982-A0A1-2B28CA43B43B}" destId="{6DC62EC8-9302-4969-BBFA-53ABFA4A5ABC}" srcOrd="0" destOrd="0" parTransId="{401CFBF2-D1D3-4C0C-9407-9098848D3DBB}" sibTransId="{A33BA289-A3D3-4784-BC9C-CE1D7ADC1346}"/>
    <dgm:cxn modelId="{88F9C949-F9CA-48F0-A401-8AF474D4641B}" type="presOf" srcId="{146E5EC4-C85F-4F98-8113-677F50DE31AB}" destId="{7547FA26-49FF-4F60-8254-A61E5DE62262}" srcOrd="0" destOrd="0" presId="urn:microsoft.com/office/officeart/2005/8/layout/hChevron3"/>
    <dgm:cxn modelId="{B6B780AE-8F02-4745-B69F-43DDC7FF5590}" type="presOf" srcId="{6DC62EC8-9302-4969-BBFA-53ABFA4A5ABC}" destId="{69483FF8-0F07-4869-A8D0-ED4760BE6938}" srcOrd="0" destOrd="0" presId="urn:microsoft.com/office/officeart/2005/8/layout/hChevron3"/>
    <dgm:cxn modelId="{6B759BC1-5A89-4F6E-BA05-EF77BDC026B2}" srcId="{575CCF8C-E8AD-4982-A0A1-2B28CA43B43B}" destId="{916832D7-48AE-4FDB-A9E0-3D3539964A25}" srcOrd="3" destOrd="0" parTransId="{312E0950-451A-49EC-AD81-A64BE4D64DF2}" sibTransId="{D21E7272-766A-4EB4-AA97-799C9EEA7B62}"/>
    <dgm:cxn modelId="{A95F152E-F184-4C03-A81D-5008393BFCBE}" type="presOf" srcId="{916832D7-48AE-4FDB-A9E0-3D3539964A25}" destId="{E0E5924A-8B2F-4C32-9B7F-C12783E66D26}" srcOrd="0" destOrd="0" presId="urn:microsoft.com/office/officeart/2005/8/layout/hChevron3"/>
    <dgm:cxn modelId="{B2CFAD41-BC08-49BB-8CAE-A06E918938E8}" type="presOf" srcId="{575CCF8C-E8AD-4982-A0A1-2B28CA43B43B}" destId="{CC7336D9-F7B1-4E20-BFA5-F98A2966DE5C}" srcOrd="0" destOrd="0" presId="urn:microsoft.com/office/officeart/2005/8/layout/hChevron3"/>
    <dgm:cxn modelId="{C0E9D36E-F1C9-4BC8-9C3A-F47719B63706}" srcId="{575CCF8C-E8AD-4982-A0A1-2B28CA43B43B}" destId="{146E5EC4-C85F-4F98-8113-677F50DE31AB}" srcOrd="1" destOrd="0" parTransId="{55BF6FF5-0528-4C03-BAD4-128001BE55E4}" sibTransId="{97DE7DA4-C010-4877-8129-2ABF8FE834DB}"/>
    <dgm:cxn modelId="{19A95D5A-57E7-4169-9B40-631D6FD52730}" type="presOf" srcId="{37FC95E3-ECF1-4515-B958-ECB82C452B51}" destId="{8D0B74A0-F19F-4860-99AA-AF6E22DC8FED}" srcOrd="0" destOrd="0" presId="urn:microsoft.com/office/officeart/2005/8/layout/hChevron3"/>
    <dgm:cxn modelId="{C63800EB-610F-4E62-8580-49A1F03CDF06}" type="presOf" srcId="{ED63497D-E722-43F9-8A58-B7649854F1A3}" destId="{B036C71A-CDA9-4881-8E63-2D84C3DF4F83}" srcOrd="0" destOrd="0" presId="urn:microsoft.com/office/officeart/2005/8/layout/hChevron3"/>
    <dgm:cxn modelId="{BCB95A26-3898-416B-92E6-19A1FBF1E871}" srcId="{575CCF8C-E8AD-4982-A0A1-2B28CA43B43B}" destId="{37FC95E3-ECF1-4515-B958-ECB82C452B51}" srcOrd="4" destOrd="0" parTransId="{EEC5C4D7-79A9-46D0-B5F1-C9E232508661}" sibTransId="{349406F1-EE23-4F73-8C47-515C543521B3}"/>
    <dgm:cxn modelId="{79019792-E540-46DF-82DC-3E40CD52C170}" srcId="{575CCF8C-E8AD-4982-A0A1-2B28CA43B43B}" destId="{ED63497D-E722-43F9-8A58-B7649854F1A3}" srcOrd="2" destOrd="0" parTransId="{8294A2FC-5E8F-43B2-A212-E2CEA8DAA3C4}" sibTransId="{FD20B676-2F1F-4F14-A6B8-99CC4D2170F6}"/>
    <dgm:cxn modelId="{D85D82E4-112A-4974-BF8F-D96086CF0E12}" type="presParOf" srcId="{CC7336D9-F7B1-4E20-BFA5-F98A2966DE5C}" destId="{69483FF8-0F07-4869-A8D0-ED4760BE6938}" srcOrd="0" destOrd="0" presId="urn:microsoft.com/office/officeart/2005/8/layout/hChevron3"/>
    <dgm:cxn modelId="{33483147-8206-4393-9546-32ECF7F22080}" type="presParOf" srcId="{CC7336D9-F7B1-4E20-BFA5-F98A2966DE5C}" destId="{9C1E548C-25D1-4EBC-B99B-EDD95B578B42}" srcOrd="1" destOrd="0" presId="urn:microsoft.com/office/officeart/2005/8/layout/hChevron3"/>
    <dgm:cxn modelId="{CB72E95F-1145-4839-8892-9EB13E700358}" type="presParOf" srcId="{CC7336D9-F7B1-4E20-BFA5-F98A2966DE5C}" destId="{7547FA26-49FF-4F60-8254-A61E5DE62262}" srcOrd="2" destOrd="0" presId="urn:microsoft.com/office/officeart/2005/8/layout/hChevron3"/>
    <dgm:cxn modelId="{70A76392-6E1F-47CA-B67C-81390602CFD7}" type="presParOf" srcId="{CC7336D9-F7B1-4E20-BFA5-F98A2966DE5C}" destId="{76DC45B8-CE70-4B4E-824A-8350403FBC56}" srcOrd="3" destOrd="0" presId="urn:microsoft.com/office/officeart/2005/8/layout/hChevron3"/>
    <dgm:cxn modelId="{6C6D031E-B2C4-4510-A419-ADD535D24232}" type="presParOf" srcId="{CC7336D9-F7B1-4E20-BFA5-F98A2966DE5C}" destId="{B036C71A-CDA9-4881-8E63-2D84C3DF4F83}" srcOrd="4" destOrd="0" presId="urn:microsoft.com/office/officeart/2005/8/layout/hChevron3"/>
    <dgm:cxn modelId="{CA12AF71-DE58-4A48-8BF8-792A9778BBF2}" type="presParOf" srcId="{CC7336D9-F7B1-4E20-BFA5-F98A2966DE5C}" destId="{B7CBE390-626C-425F-995D-93CF3EDA37F8}" srcOrd="5" destOrd="0" presId="urn:microsoft.com/office/officeart/2005/8/layout/hChevron3"/>
    <dgm:cxn modelId="{6EE96A64-05E2-4875-A3E6-8DA299591E0F}" type="presParOf" srcId="{CC7336D9-F7B1-4E20-BFA5-F98A2966DE5C}" destId="{E0E5924A-8B2F-4C32-9B7F-C12783E66D26}" srcOrd="6" destOrd="0" presId="urn:microsoft.com/office/officeart/2005/8/layout/hChevron3"/>
    <dgm:cxn modelId="{E3131069-4717-4B5A-9A20-566DB6456F8C}" type="presParOf" srcId="{CC7336D9-F7B1-4E20-BFA5-F98A2966DE5C}" destId="{F452ABB5-F4BD-46FD-902E-6D8D943CEB58}" srcOrd="7" destOrd="0" presId="urn:microsoft.com/office/officeart/2005/8/layout/hChevron3"/>
    <dgm:cxn modelId="{6476A621-D72B-4684-AB1A-C43269C7E5B3}" type="presParOf" srcId="{CC7336D9-F7B1-4E20-BFA5-F98A2966DE5C}" destId="{8D0B74A0-F19F-4860-99AA-AF6E22DC8FED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5CCF8C-E8AD-4982-A0A1-2B28CA43B43B}" type="doc">
      <dgm:prSet loTypeId="urn:microsoft.com/office/officeart/2005/8/layout/hChevron3" loCatId="process" qsTypeId="urn:microsoft.com/office/officeart/2005/8/quickstyle/simple1" qsCatId="simple" csTypeId="urn:microsoft.com/office/officeart/2005/8/colors/accent1_4" csCatId="accent1" phldr="1"/>
      <dgm:spPr/>
    </dgm:pt>
    <dgm:pt modelId="{6DC62EC8-9302-4969-BBFA-53ABFA4A5ABC}">
      <dgm:prSet phldrT="[Text]" custT="1"/>
      <dgm:spPr/>
      <dgm:t>
        <a:bodyPr/>
        <a:lstStyle/>
        <a:p>
          <a:pPr algn="ctr"/>
          <a:endParaRPr lang="en-US" sz="3800" b="0" dirty="0">
            <a:solidFill>
              <a:srgbClr val="10253F"/>
            </a:solidFill>
            <a:latin typeface="Garamond" panose="02020404030301010803" pitchFamily="18" charset="0"/>
          </a:endParaRPr>
        </a:p>
      </dgm:t>
    </dgm:pt>
    <dgm:pt modelId="{401CFBF2-D1D3-4C0C-9407-9098848D3DBB}" type="parTrans" cxnId="{ADEA021E-B2C8-4D8C-BDF1-143DE0DE552E}">
      <dgm:prSet/>
      <dgm:spPr/>
      <dgm:t>
        <a:bodyPr/>
        <a:lstStyle/>
        <a:p>
          <a:endParaRPr lang="en-US" sz="3800" b="0">
            <a:solidFill>
              <a:srgbClr val="10253F"/>
            </a:solidFill>
            <a:latin typeface="Garamond" panose="02020404030301010803" pitchFamily="18" charset="0"/>
          </a:endParaRPr>
        </a:p>
      </dgm:t>
    </dgm:pt>
    <dgm:pt modelId="{A33BA289-A3D3-4784-BC9C-CE1D7ADC1346}" type="sibTrans" cxnId="{ADEA021E-B2C8-4D8C-BDF1-143DE0DE552E}">
      <dgm:prSet/>
      <dgm:spPr/>
      <dgm:t>
        <a:bodyPr/>
        <a:lstStyle/>
        <a:p>
          <a:endParaRPr lang="en-US" sz="3800" b="0">
            <a:solidFill>
              <a:srgbClr val="10253F"/>
            </a:solidFill>
            <a:latin typeface="Garamond" panose="02020404030301010803" pitchFamily="18" charset="0"/>
          </a:endParaRPr>
        </a:p>
      </dgm:t>
    </dgm:pt>
    <dgm:pt modelId="{146E5EC4-C85F-4F98-8113-677F50DE31AB}">
      <dgm:prSet phldrT="[Text]" custT="1"/>
      <dgm:spPr/>
      <dgm:t>
        <a:bodyPr/>
        <a:lstStyle/>
        <a:p>
          <a:endParaRPr lang="en-US" sz="3800" b="0" dirty="0">
            <a:solidFill>
              <a:srgbClr val="10253F"/>
            </a:solidFill>
            <a:latin typeface="Garamond" panose="02020404030301010803" pitchFamily="18" charset="0"/>
          </a:endParaRPr>
        </a:p>
      </dgm:t>
    </dgm:pt>
    <dgm:pt modelId="{55BF6FF5-0528-4C03-BAD4-128001BE55E4}" type="parTrans" cxnId="{C0E9D36E-F1C9-4BC8-9C3A-F47719B63706}">
      <dgm:prSet/>
      <dgm:spPr/>
      <dgm:t>
        <a:bodyPr/>
        <a:lstStyle/>
        <a:p>
          <a:endParaRPr lang="en-US" sz="3800" b="0">
            <a:solidFill>
              <a:srgbClr val="10253F"/>
            </a:solidFill>
            <a:latin typeface="Garamond" panose="02020404030301010803" pitchFamily="18" charset="0"/>
          </a:endParaRPr>
        </a:p>
      </dgm:t>
    </dgm:pt>
    <dgm:pt modelId="{97DE7DA4-C010-4877-8129-2ABF8FE834DB}" type="sibTrans" cxnId="{C0E9D36E-F1C9-4BC8-9C3A-F47719B63706}">
      <dgm:prSet/>
      <dgm:spPr/>
      <dgm:t>
        <a:bodyPr/>
        <a:lstStyle/>
        <a:p>
          <a:endParaRPr lang="en-US" sz="3800" b="0">
            <a:solidFill>
              <a:srgbClr val="10253F"/>
            </a:solidFill>
            <a:latin typeface="Garamond" panose="02020404030301010803" pitchFamily="18" charset="0"/>
          </a:endParaRPr>
        </a:p>
      </dgm:t>
    </dgm:pt>
    <dgm:pt modelId="{ED63497D-E722-43F9-8A58-B7649854F1A3}">
      <dgm:prSet phldrT="[Text]" custT="1"/>
      <dgm:spPr/>
      <dgm:t>
        <a:bodyPr/>
        <a:lstStyle/>
        <a:p>
          <a:endParaRPr lang="en-US" sz="3800" b="0" dirty="0">
            <a:solidFill>
              <a:srgbClr val="10253F"/>
            </a:solidFill>
            <a:latin typeface="Garamond" panose="02020404030301010803" pitchFamily="18" charset="0"/>
          </a:endParaRPr>
        </a:p>
      </dgm:t>
    </dgm:pt>
    <dgm:pt modelId="{8294A2FC-5E8F-43B2-A212-E2CEA8DAA3C4}" type="parTrans" cxnId="{79019792-E540-46DF-82DC-3E40CD52C170}">
      <dgm:prSet/>
      <dgm:spPr/>
      <dgm:t>
        <a:bodyPr/>
        <a:lstStyle/>
        <a:p>
          <a:endParaRPr lang="en-US" sz="3800" b="0">
            <a:solidFill>
              <a:srgbClr val="10253F"/>
            </a:solidFill>
            <a:latin typeface="Garamond" panose="02020404030301010803" pitchFamily="18" charset="0"/>
          </a:endParaRPr>
        </a:p>
      </dgm:t>
    </dgm:pt>
    <dgm:pt modelId="{FD20B676-2F1F-4F14-A6B8-99CC4D2170F6}" type="sibTrans" cxnId="{79019792-E540-46DF-82DC-3E40CD52C170}">
      <dgm:prSet/>
      <dgm:spPr/>
      <dgm:t>
        <a:bodyPr/>
        <a:lstStyle/>
        <a:p>
          <a:endParaRPr lang="en-US" sz="3800" b="0">
            <a:solidFill>
              <a:srgbClr val="10253F"/>
            </a:solidFill>
            <a:latin typeface="Garamond" panose="02020404030301010803" pitchFamily="18" charset="0"/>
          </a:endParaRPr>
        </a:p>
      </dgm:t>
    </dgm:pt>
    <dgm:pt modelId="{916832D7-48AE-4FDB-A9E0-3D3539964A25}">
      <dgm:prSet phldrT="[Text]" custT="1"/>
      <dgm:spPr/>
      <dgm:t>
        <a:bodyPr/>
        <a:lstStyle/>
        <a:p>
          <a:endParaRPr lang="en-US" sz="3800" b="0" dirty="0">
            <a:solidFill>
              <a:srgbClr val="10253F"/>
            </a:solidFill>
            <a:latin typeface="Garamond" panose="02020404030301010803" pitchFamily="18" charset="0"/>
          </a:endParaRPr>
        </a:p>
      </dgm:t>
    </dgm:pt>
    <dgm:pt modelId="{312E0950-451A-49EC-AD81-A64BE4D64DF2}" type="parTrans" cxnId="{6B759BC1-5A89-4F6E-BA05-EF77BDC026B2}">
      <dgm:prSet/>
      <dgm:spPr/>
      <dgm:t>
        <a:bodyPr/>
        <a:lstStyle/>
        <a:p>
          <a:endParaRPr lang="en-US" sz="3800" b="0">
            <a:solidFill>
              <a:srgbClr val="10253F"/>
            </a:solidFill>
            <a:latin typeface="Garamond" panose="02020404030301010803" pitchFamily="18" charset="0"/>
          </a:endParaRPr>
        </a:p>
      </dgm:t>
    </dgm:pt>
    <dgm:pt modelId="{D21E7272-766A-4EB4-AA97-799C9EEA7B62}" type="sibTrans" cxnId="{6B759BC1-5A89-4F6E-BA05-EF77BDC026B2}">
      <dgm:prSet/>
      <dgm:spPr/>
      <dgm:t>
        <a:bodyPr/>
        <a:lstStyle/>
        <a:p>
          <a:endParaRPr lang="en-US" sz="3800" b="0">
            <a:solidFill>
              <a:srgbClr val="10253F"/>
            </a:solidFill>
            <a:latin typeface="Garamond" panose="02020404030301010803" pitchFamily="18" charset="0"/>
          </a:endParaRPr>
        </a:p>
      </dgm:t>
    </dgm:pt>
    <dgm:pt modelId="{37FC95E3-ECF1-4515-B958-ECB82C452B51}">
      <dgm:prSet phldrT="[Text]" custT="1"/>
      <dgm:spPr/>
      <dgm:t>
        <a:bodyPr/>
        <a:lstStyle/>
        <a:p>
          <a:r>
            <a:rPr lang="en-US" sz="3800" b="0" dirty="0" smtClean="0">
              <a:solidFill>
                <a:srgbClr val="10253F"/>
              </a:solidFill>
              <a:latin typeface="Garamond" panose="02020404030301010803" pitchFamily="18" charset="0"/>
            </a:rPr>
            <a:t>Reporting mean of predicted ranks (MR),  mean reciprocal rank (MRR), percentage of test triples that are ranked within top 10 (Hits@10)</a:t>
          </a:r>
          <a:endParaRPr lang="en-US" sz="3800" b="0" dirty="0">
            <a:solidFill>
              <a:srgbClr val="10253F"/>
            </a:solidFill>
            <a:latin typeface="Garamond" panose="02020404030301010803" pitchFamily="18" charset="0"/>
          </a:endParaRPr>
        </a:p>
      </dgm:t>
    </dgm:pt>
    <dgm:pt modelId="{EEC5C4D7-79A9-46D0-B5F1-C9E232508661}" type="parTrans" cxnId="{BCB95A26-3898-416B-92E6-19A1FBF1E871}">
      <dgm:prSet/>
      <dgm:spPr/>
      <dgm:t>
        <a:bodyPr/>
        <a:lstStyle/>
        <a:p>
          <a:endParaRPr lang="en-US" sz="3800" b="0">
            <a:solidFill>
              <a:srgbClr val="10253F"/>
            </a:solidFill>
            <a:latin typeface="Garamond" panose="02020404030301010803" pitchFamily="18" charset="0"/>
          </a:endParaRPr>
        </a:p>
      </dgm:t>
    </dgm:pt>
    <dgm:pt modelId="{349406F1-EE23-4F73-8C47-515C543521B3}" type="sibTrans" cxnId="{BCB95A26-3898-416B-92E6-19A1FBF1E871}">
      <dgm:prSet/>
      <dgm:spPr/>
      <dgm:t>
        <a:bodyPr/>
        <a:lstStyle/>
        <a:p>
          <a:endParaRPr lang="en-US" sz="3800" b="0">
            <a:solidFill>
              <a:srgbClr val="10253F"/>
            </a:solidFill>
            <a:latin typeface="Garamond" panose="02020404030301010803" pitchFamily="18" charset="0"/>
          </a:endParaRPr>
        </a:p>
      </dgm:t>
    </dgm:pt>
    <dgm:pt modelId="{CC7336D9-F7B1-4E20-BFA5-F98A2966DE5C}" type="pres">
      <dgm:prSet presAssocID="{575CCF8C-E8AD-4982-A0A1-2B28CA43B43B}" presName="Name0" presStyleCnt="0">
        <dgm:presLayoutVars>
          <dgm:dir/>
          <dgm:resizeHandles val="exact"/>
        </dgm:presLayoutVars>
      </dgm:prSet>
      <dgm:spPr/>
    </dgm:pt>
    <dgm:pt modelId="{69483FF8-0F07-4869-A8D0-ED4760BE6938}" type="pres">
      <dgm:prSet presAssocID="{6DC62EC8-9302-4969-BBFA-53ABFA4A5ABC}" presName="parTxOnly" presStyleLbl="node1" presStyleIdx="0" presStyleCnt="5" custScaleX="553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E548C-25D1-4EBC-B99B-EDD95B578B42}" type="pres">
      <dgm:prSet presAssocID="{A33BA289-A3D3-4784-BC9C-CE1D7ADC1346}" presName="parSpace" presStyleCnt="0"/>
      <dgm:spPr/>
    </dgm:pt>
    <dgm:pt modelId="{7547FA26-49FF-4F60-8254-A61E5DE62262}" type="pres">
      <dgm:prSet presAssocID="{146E5EC4-C85F-4F98-8113-677F50DE31AB}" presName="parTxOnly" presStyleLbl="node1" presStyleIdx="1" presStyleCnt="5" custScaleX="540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C45B8-CE70-4B4E-824A-8350403FBC56}" type="pres">
      <dgm:prSet presAssocID="{97DE7DA4-C010-4877-8129-2ABF8FE834DB}" presName="parSpace" presStyleCnt="0"/>
      <dgm:spPr/>
    </dgm:pt>
    <dgm:pt modelId="{B036C71A-CDA9-4881-8E63-2D84C3DF4F83}" type="pres">
      <dgm:prSet presAssocID="{ED63497D-E722-43F9-8A58-B7649854F1A3}" presName="parTxOnly" presStyleLbl="node1" presStyleIdx="2" presStyleCnt="5" custScaleX="485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CBE390-626C-425F-995D-93CF3EDA37F8}" type="pres">
      <dgm:prSet presAssocID="{FD20B676-2F1F-4F14-A6B8-99CC4D2170F6}" presName="parSpace" presStyleCnt="0"/>
      <dgm:spPr/>
    </dgm:pt>
    <dgm:pt modelId="{E0E5924A-8B2F-4C32-9B7F-C12783E66D26}" type="pres">
      <dgm:prSet presAssocID="{916832D7-48AE-4FDB-A9E0-3D3539964A25}" presName="parTxOnly" presStyleLbl="node1" presStyleIdx="3" presStyleCnt="5" custScaleX="487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52ABB5-F4BD-46FD-902E-6D8D943CEB58}" type="pres">
      <dgm:prSet presAssocID="{D21E7272-766A-4EB4-AA97-799C9EEA7B62}" presName="parSpace" presStyleCnt="0"/>
      <dgm:spPr/>
    </dgm:pt>
    <dgm:pt modelId="{8D0B74A0-F19F-4860-99AA-AF6E22DC8FED}" type="pres">
      <dgm:prSet presAssocID="{37FC95E3-ECF1-4515-B958-ECB82C452B51}" presName="parTxOnly" presStyleLbl="node1" presStyleIdx="4" presStyleCnt="5" custScaleX="666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EA021E-B2C8-4D8C-BDF1-143DE0DE552E}" srcId="{575CCF8C-E8AD-4982-A0A1-2B28CA43B43B}" destId="{6DC62EC8-9302-4969-BBFA-53ABFA4A5ABC}" srcOrd="0" destOrd="0" parTransId="{401CFBF2-D1D3-4C0C-9407-9098848D3DBB}" sibTransId="{A33BA289-A3D3-4784-BC9C-CE1D7ADC1346}"/>
    <dgm:cxn modelId="{88F9C949-F9CA-48F0-A401-8AF474D4641B}" type="presOf" srcId="{146E5EC4-C85F-4F98-8113-677F50DE31AB}" destId="{7547FA26-49FF-4F60-8254-A61E5DE62262}" srcOrd="0" destOrd="0" presId="urn:microsoft.com/office/officeart/2005/8/layout/hChevron3"/>
    <dgm:cxn modelId="{B6B780AE-8F02-4745-B69F-43DDC7FF5590}" type="presOf" srcId="{6DC62EC8-9302-4969-BBFA-53ABFA4A5ABC}" destId="{69483FF8-0F07-4869-A8D0-ED4760BE6938}" srcOrd="0" destOrd="0" presId="urn:microsoft.com/office/officeart/2005/8/layout/hChevron3"/>
    <dgm:cxn modelId="{6B759BC1-5A89-4F6E-BA05-EF77BDC026B2}" srcId="{575CCF8C-E8AD-4982-A0A1-2B28CA43B43B}" destId="{916832D7-48AE-4FDB-A9E0-3D3539964A25}" srcOrd="3" destOrd="0" parTransId="{312E0950-451A-49EC-AD81-A64BE4D64DF2}" sibTransId="{D21E7272-766A-4EB4-AA97-799C9EEA7B62}"/>
    <dgm:cxn modelId="{A95F152E-F184-4C03-A81D-5008393BFCBE}" type="presOf" srcId="{916832D7-48AE-4FDB-A9E0-3D3539964A25}" destId="{E0E5924A-8B2F-4C32-9B7F-C12783E66D26}" srcOrd="0" destOrd="0" presId="urn:microsoft.com/office/officeart/2005/8/layout/hChevron3"/>
    <dgm:cxn modelId="{B2CFAD41-BC08-49BB-8CAE-A06E918938E8}" type="presOf" srcId="{575CCF8C-E8AD-4982-A0A1-2B28CA43B43B}" destId="{CC7336D9-F7B1-4E20-BFA5-F98A2966DE5C}" srcOrd="0" destOrd="0" presId="urn:microsoft.com/office/officeart/2005/8/layout/hChevron3"/>
    <dgm:cxn modelId="{C0E9D36E-F1C9-4BC8-9C3A-F47719B63706}" srcId="{575CCF8C-E8AD-4982-A0A1-2B28CA43B43B}" destId="{146E5EC4-C85F-4F98-8113-677F50DE31AB}" srcOrd="1" destOrd="0" parTransId="{55BF6FF5-0528-4C03-BAD4-128001BE55E4}" sibTransId="{97DE7DA4-C010-4877-8129-2ABF8FE834DB}"/>
    <dgm:cxn modelId="{19A95D5A-57E7-4169-9B40-631D6FD52730}" type="presOf" srcId="{37FC95E3-ECF1-4515-B958-ECB82C452B51}" destId="{8D0B74A0-F19F-4860-99AA-AF6E22DC8FED}" srcOrd="0" destOrd="0" presId="urn:microsoft.com/office/officeart/2005/8/layout/hChevron3"/>
    <dgm:cxn modelId="{C63800EB-610F-4E62-8580-49A1F03CDF06}" type="presOf" srcId="{ED63497D-E722-43F9-8A58-B7649854F1A3}" destId="{B036C71A-CDA9-4881-8E63-2D84C3DF4F83}" srcOrd="0" destOrd="0" presId="urn:microsoft.com/office/officeart/2005/8/layout/hChevron3"/>
    <dgm:cxn modelId="{BCB95A26-3898-416B-92E6-19A1FBF1E871}" srcId="{575CCF8C-E8AD-4982-A0A1-2B28CA43B43B}" destId="{37FC95E3-ECF1-4515-B958-ECB82C452B51}" srcOrd="4" destOrd="0" parTransId="{EEC5C4D7-79A9-46D0-B5F1-C9E232508661}" sibTransId="{349406F1-EE23-4F73-8C47-515C543521B3}"/>
    <dgm:cxn modelId="{79019792-E540-46DF-82DC-3E40CD52C170}" srcId="{575CCF8C-E8AD-4982-A0A1-2B28CA43B43B}" destId="{ED63497D-E722-43F9-8A58-B7649854F1A3}" srcOrd="2" destOrd="0" parTransId="{8294A2FC-5E8F-43B2-A212-E2CEA8DAA3C4}" sibTransId="{FD20B676-2F1F-4F14-A6B8-99CC4D2170F6}"/>
    <dgm:cxn modelId="{D85D82E4-112A-4974-BF8F-D96086CF0E12}" type="presParOf" srcId="{CC7336D9-F7B1-4E20-BFA5-F98A2966DE5C}" destId="{69483FF8-0F07-4869-A8D0-ED4760BE6938}" srcOrd="0" destOrd="0" presId="urn:microsoft.com/office/officeart/2005/8/layout/hChevron3"/>
    <dgm:cxn modelId="{33483147-8206-4393-9546-32ECF7F22080}" type="presParOf" srcId="{CC7336D9-F7B1-4E20-BFA5-F98A2966DE5C}" destId="{9C1E548C-25D1-4EBC-B99B-EDD95B578B42}" srcOrd="1" destOrd="0" presId="urn:microsoft.com/office/officeart/2005/8/layout/hChevron3"/>
    <dgm:cxn modelId="{CB72E95F-1145-4839-8892-9EB13E700358}" type="presParOf" srcId="{CC7336D9-F7B1-4E20-BFA5-F98A2966DE5C}" destId="{7547FA26-49FF-4F60-8254-A61E5DE62262}" srcOrd="2" destOrd="0" presId="urn:microsoft.com/office/officeart/2005/8/layout/hChevron3"/>
    <dgm:cxn modelId="{70A76392-6E1F-47CA-B67C-81390602CFD7}" type="presParOf" srcId="{CC7336D9-F7B1-4E20-BFA5-F98A2966DE5C}" destId="{76DC45B8-CE70-4B4E-824A-8350403FBC56}" srcOrd="3" destOrd="0" presId="urn:microsoft.com/office/officeart/2005/8/layout/hChevron3"/>
    <dgm:cxn modelId="{6C6D031E-B2C4-4510-A419-ADD535D24232}" type="presParOf" srcId="{CC7336D9-F7B1-4E20-BFA5-F98A2966DE5C}" destId="{B036C71A-CDA9-4881-8E63-2D84C3DF4F83}" srcOrd="4" destOrd="0" presId="urn:microsoft.com/office/officeart/2005/8/layout/hChevron3"/>
    <dgm:cxn modelId="{CA12AF71-DE58-4A48-8BF8-792A9778BBF2}" type="presParOf" srcId="{CC7336D9-F7B1-4E20-BFA5-F98A2966DE5C}" destId="{B7CBE390-626C-425F-995D-93CF3EDA37F8}" srcOrd="5" destOrd="0" presId="urn:microsoft.com/office/officeart/2005/8/layout/hChevron3"/>
    <dgm:cxn modelId="{6EE96A64-05E2-4875-A3E6-8DA299591E0F}" type="presParOf" srcId="{CC7336D9-F7B1-4E20-BFA5-F98A2966DE5C}" destId="{E0E5924A-8B2F-4C32-9B7F-C12783E66D26}" srcOrd="6" destOrd="0" presId="urn:microsoft.com/office/officeart/2005/8/layout/hChevron3"/>
    <dgm:cxn modelId="{E3131069-4717-4B5A-9A20-566DB6456F8C}" type="presParOf" srcId="{CC7336D9-F7B1-4E20-BFA5-F98A2966DE5C}" destId="{F452ABB5-F4BD-46FD-902E-6D8D943CEB58}" srcOrd="7" destOrd="0" presId="urn:microsoft.com/office/officeart/2005/8/layout/hChevron3"/>
    <dgm:cxn modelId="{6476A621-D72B-4684-AB1A-C43269C7E5B3}" type="presParOf" srcId="{CC7336D9-F7B1-4E20-BFA5-F98A2966DE5C}" destId="{8D0B74A0-F19F-4860-99AA-AF6E22DC8FED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83FF8-0F07-4869-A8D0-ED4760BE6938}">
      <dsp:nvSpPr>
        <dsp:cNvPr id="0" name=""/>
        <dsp:cNvSpPr/>
      </dsp:nvSpPr>
      <dsp:spPr>
        <a:xfrm>
          <a:off x="14526" y="0"/>
          <a:ext cx="7027173" cy="2769679"/>
        </a:xfrm>
        <a:prstGeom prst="homePlat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92" tIns="101346" rIns="50673" bIns="10134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b="0" kern="1200" dirty="0">
            <a:solidFill>
              <a:srgbClr val="10253F"/>
            </a:solidFill>
            <a:latin typeface="Garamond" panose="02020404030301010803" pitchFamily="18" charset="0"/>
          </a:endParaRPr>
        </a:p>
      </dsp:txBody>
      <dsp:txXfrm>
        <a:off x="14526" y="0"/>
        <a:ext cx="6334753" cy="2769679"/>
      </dsp:txXfrm>
    </dsp:sp>
    <dsp:sp modelId="{7547FA26-49FF-4F60-8254-A61E5DE62262}">
      <dsp:nvSpPr>
        <dsp:cNvPr id="0" name=""/>
        <dsp:cNvSpPr/>
      </dsp:nvSpPr>
      <dsp:spPr>
        <a:xfrm>
          <a:off x="4501788" y="0"/>
          <a:ext cx="6864619" cy="2769679"/>
        </a:xfrm>
        <a:prstGeom prst="chevron">
          <a:avLst/>
        </a:prstGeom>
        <a:solidFill>
          <a:schemeClr val="accent1">
            <a:shade val="50000"/>
            <a:hueOff val="133703"/>
            <a:satOff val="3582"/>
            <a:lumOff val="157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101346" rIns="50673" bIns="10134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b="0" kern="1200" dirty="0">
            <a:solidFill>
              <a:srgbClr val="10253F"/>
            </a:solidFill>
            <a:latin typeface="Garamond" panose="02020404030301010803" pitchFamily="18" charset="0"/>
          </a:endParaRPr>
        </a:p>
      </dsp:txBody>
      <dsp:txXfrm>
        <a:off x="5886628" y="0"/>
        <a:ext cx="4094940" cy="2769679"/>
      </dsp:txXfrm>
    </dsp:sp>
    <dsp:sp modelId="{B036C71A-CDA9-4881-8E63-2D84C3DF4F83}">
      <dsp:nvSpPr>
        <dsp:cNvPr id="0" name=""/>
        <dsp:cNvSpPr/>
      </dsp:nvSpPr>
      <dsp:spPr>
        <a:xfrm>
          <a:off x="8826496" y="0"/>
          <a:ext cx="6162079" cy="2769679"/>
        </a:xfrm>
        <a:prstGeom prst="chevron">
          <a:avLst/>
        </a:prstGeom>
        <a:solidFill>
          <a:schemeClr val="accent1">
            <a:shade val="50000"/>
            <a:hueOff val="267407"/>
            <a:satOff val="7164"/>
            <a:lumOff val="315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101346" rIns="50673" bIns="10134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b="0" kern="1200" dirty="0">
            <a:solidFill>
              <a:srgbClr val="10253F"/>
            </a:solidFill>
            <a:latin typeface="Garamond" panose="02020404030301010803" pitchFamily="18" charset="0"/>
          </a:endParaRPr>
        </a:p>
      </dsp:txBody>
      <dsp:txXfrm>
        <a:off x="10211336" y="0"/>
        <a:ext cx="3392400" cy="2769679"/>
      </dsp:txXfrm>
    </dsp:sp>
    <dsp:sp modelId="{E0E5924A-8B2F-4C32-9B7F-C12783E66D26}">
      <dsp:nvSpPr>
        <dsp:cNvPr id="0" name=""/>
        <dsp:cNvSpPr/>
      </dsp:nvSpPr>
      <dsp:spPr>
        <a:xfrm>
          <a:off x="12448664" y="0"/>
          <a:ext cx="6193955" cy="2769679"/>
        </a:xfrm>
        <a:prstGeom prst="chevron">
          <a:avLst/>
        </a:prstGeom>
        <a:solidFill>
          <a:schemeClr val="accent1">
            <a:shade val="50000"/>
            <a:hueOff val="267407"/>
            <a:satOff val="7164"/>
            <a:lumOff val="315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101346" rIns="50673" bIns="10134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b="0" kern="1200" dirty="0">
            <a:solidFill>
              <a:srgbClr val="10253F"/>
            </a:solidFill>
            <a:latin typeface="Garamond" panose="02020404030301010803" pitchFamily="18" charset="0"/>
          </a:endParaRPr>
        </a:p>
      </dsp:txBody>
      <dsp:txXfrm>
        <a:off x="13833504" y="0"/>
        <a:ext cx="3424276" cy="2769679"/>
      </dsp:txXfrm>
    </dsp:sp>
    <dsp:sp modelId="{8D0B74A0-F19F-4860-99AA-AF6E22DC8FED}">
      <dsp:nvSpPr>
        <dsp:cNvPr id="0" name=""/>
        <dsp:cNvSpPr/>
      </dsp:nvSpPr>
      <dsp:spPr>
        <a:xfrm>
          <a:off x="16102708" y="0"/>
          <a:ext cx="8465652" cy="2769679"/>
        </a:xfrm>
        <a:prstGeom prst="chevron">
          <a:avLst/>
        </a:prstGeom>
        <a:solidFill>
          <a:schemeClr val="accent1">
            <a:shade val="50000"/>
            <a:hueOff val="133703"/>
            <a:satOff val="3582"/>
            <a:lumOff val="157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101346" rIns="50673" bIns="10134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0" kern="1200" dirty="0" smtClean="0">
              <a:solidFill>
                <a:srgbClr val="10253F"/>
              </a:solidFill>
              <a:latin typeface="Garamond" panose="02020404030301010803" pitchFamily="18" charset="0"/>
            </a:rPr>
            <a:t>Reporting mean of predicted ranks (MR),  mean reciprocal rank (MRR), percentage of test triples that are ranked within top 10 (Hits@10)</a:t>
          </a:r>
          <a:endParaRPr lang="en-US" sz="3800" b="0" kern="1200" dirty="0">
            <a:solidFill>
              <a:srgbClr val="10253F"/>
            </a:solidFill>
            <a:latin typeface="Garamond" panose="02020404030301010803" pitchFamily="18" charset="0"/>
          </a:endParaRPr>
        </a:p>
      </dsp:txBody>
      <dsp:txXfrm>
        <a:off x="17487548" y="0"/>
        <a:ext cx="5695973" cy="2769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A30F95E-1A8E-41DB-8757-19F0CE30E95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24125" y="1200150"/>
            <a:ext cx="22669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97E39A6-E554-4DCA-BB28-E0A0F7EE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7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E39A6-E554-4DCA-BB28-E0A0F7EE5D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12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5891626"/>
            <a:ext cx="21419979" cy="12533242"/>
          </a:xfrm>
        </p:spPr>
        <p:txBody>
          <a:bodyPr anchor="b"/>
          <a:lstStyle>
            <a:lvl1pPr algn="ctr">
              <a:defRPr sz="1653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18908198"/>
            <a:ext cx="18899981" cy="8691601"/>
          </a:xfrm>
        </p:spPr>
        <p:txBody>
          <a:bodyPr/>
          <a:lstStyle>
            <a:lvl1pPr marL="0" indent="0" algn="ctr">
              <a:buNone/>
              <a:defRPr sz="6614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723D-2BB2-4671-86F8-DD289327E035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74CD-45D3-4AB4-B5A7-D9BDD864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4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723D-2BB2-4671-86F8-DD289327E035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74CD-45D3-4AB4-B5A7-D9BDD864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6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1916653"/>
            <a:ext cx="5433745" cy="305081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1916653"/>
            <a:ext cx="15986234" cy="3050811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723D-2BB2-4671-86F8-DD289327E035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74CD-45D3-4AB4-B5A7-D9BDD864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3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723D-2BB2-4671-86F8-DD289327E035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74CD-45D3-4AB4-B5A7-D9BDD864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0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8974945"/>
            <a:ext cx="21734978" cy="14974888"/>
          </a:xfrm>
        </p:spPr>
        <p:txBody>
          <a:bodyPr anchor="b"/>
          <a:lstStyle>
            <a:lvl1pPr>
              <a:defRPr sz="1653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24091502"/>
            <a:ext cx="21734978" cy="7874940"/>
          </a:xfrm>
        </p:spPr>
        <p:txBody>
          <a:bodyPr/>
          <a:lstStyle>
            <a:lvl1pPr marL="0" indent="0">
              <a:buNone/>
              <a:defRPr sz="6614">
                <a:solidFill>
                  <a:schemeClr val="tx1"/>
                </a:solidFill>
              </a:defRPr>
            </a:lvl1pPr>
            <a:lvl2pPr marL="1259997" indent="0">
              <a:buNone/>
              <a:defRPr sz="5512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723D-2BB2-4671-86F8-DD289327E035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74CD-45D3-4AB4-B5A7-D9BDD864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5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9583264"/>
            <a:ext cx="10709989" cy="228415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9583264"/>
            <a:ext cx="10709989" cy="228415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723D-2BB2-4671-86F8-DD289327E035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74CD-45D3-4AB4-B5A7-D9BDD864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3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1916661"/>
            <a:ext cx="21734978" cy="69582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8824938"/>
            <a:ext cx="10660769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13149904"/>
            <a:ext cx="10660769" cy="193415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8824938"/>
            <a:ext cx="10713272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13149904"/>
            <a:ext cx="10713272" cy="193415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723D-2BB2-4671-86F8-DD289327E035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74CD-45D3-4AB4-B5A7-D9BDD864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2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723D-2BB2-4671-86F8-DD289327E035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74CD-45D3-4AB4-B5A7-D9BDD864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7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723D-2BB2-4671-86F8-DD289327E035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74CD-45D3-4AB4-B5A7-D9BDD864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7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5183304"/>
            <a:ext cx="12757487" cy="25583147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  <a:lvl6pPr>
              <a:defRPr sz="5512"/>
            </a:lvl6pPr>
            <a:lvl7pPr>
              <a:defRPr sz="5512"/>
            </a:lvl7pPr>
            <a:lvl8pPr>
              <a:defRPr sz="5512"/>
            </a:lvl8pPr>
            <a:lvl9pPr>
              <a:defRPr sz="551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723D-2BB2-4671-86F8-DD289327E035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74CD-45D3-4AB4-B5A7-D9BDD864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1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5183304"/>
            <a:ext cx="12757487" cy="25583147"/>
          </a:xfrm>
        </p:spPr>
        <p:txBody>
          <a:bodyPr anchor="t"/>
          <a:lstStyle>
            <a:lvl1pPr marL="0" indent="0">
              <a:buNone/>
              <a:defRPr sz="8819"/>
            </a:lvl1pPr>
            <a:lvl2pPr marL="1259997" indent="0">
              <a:buNone/>
              <a:defRPr sz="7717"/>
            </a:lvl2pPr>
            <a:lvl3pPr marL="2519995" indent="0">
              <a:buNone/>
              <a:defRPr sz="6614"/>
            </a:lvl3pPr>
            <a:lvl4pPr marL="3779992" indent="0">
              <a:buNone/>
              <a:defRPr sz="5512"/>
            </a:lvl4pPr>
            <a:lvl5pPr marL="5039990" indent="0">
              <a:buNone/>
              <a:defRPr sz="5512"/>
            </a:lvl5pPr>
            <a:lvl6pPr marL="6299987" indent="0">
              <a:buNone/>
              <a:defRPr sz="5512"/>
            </a:lvl6pPr>
            <a:lvl7pPr marL="7559985" indent="0">
              <a:buNone/>
              <a:defRPr sz="5512"/>
            </a:lvl7pPr>
            <a:lvl8pPr marL="8819982" indent="0">
              <a:buNone/>
              <a:defRPr sz="5512"/>
            </a:lvl8pPr>
            <a:lvl9pPr marL="10079980" indent="0">
              <a:buNone/>
              <a:defRPr sz="551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723D-2BB2-4671-86F8-DD289327E035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74CD-45D3-4AB4-B5A7-D9BDD864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9583264"/>
            <a:ext cx="21734978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5723D-2BB2-4671-86F8-DD289327E035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C74CD-45D3-4AB4-B5A7-D9BDD864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6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19995" rtl="0" eaLnBrk="1" latinLnBrk="0" hangingPunct="1">
        <a:lnSpc>
          <a:spcPct val="90000"/>
        </a:lnSpc>
        <a:spcBef>
          <a:spcPct val="0"/>
        </a:spcBef>
        <a:buNone/>
        <a:defRPr sz="12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999" indent="-629999" algn="l" defTabSz="2519995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1.xml"/><Relationship Id="rId18" Type="http://schemas.openxmlformats.org/officeDocument/2006/relationships/image" Target="../media/image6.png"/><Relationship Id="rId26" Type="http://schemas.openxmlformats.org/officeDocument/2006/relationships/image" Target="../media/image14.jpg"/><Relationship Id="rId3" Type="http://schemas.openxmlformats.org/officeDocument/2006/relationships/image" Target="../media/image1.png"/><Relationship Id="rId21" Type="http://schemas.openxmlformats.org/officeDocument/2006/relationships/image" Target="../media/image9.png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1.xml"/><Relationship Id="rId17" Type="http://schemas.openxmlformats.org/officeDocument/2006/relationships/image" Target="../media/image5.png"/><Relationship Id="rId25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.png"/><Relationship Id="rId20" Type="http://schemas.openxmlformats.org/officeDocument/2006/relationships/image" Target="../media/image8.png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24" Type="http://schemas.openxmlformats.org/officeDocument/2006/relationships/image" Target="../media/image12.jpeg"/><Relationship Id="rId5" Type="http://schemas.openxmlformats.org/officeDocument/2006/relationships/image" Target="../media/image2.jpeg"/><Relationship Id="rId15" Type="http://schemas.openxmlformats.org/officeDocument/2006/relationships/image" Target="../media/image4.png"/><Relationship Id="rId23" Type="http://schemas.openxmlformats.org/officeDocument/2006/relationships/image" Target="../media/image11.jpg"/><Relationship Id="rId28" Type="http://schemas.openxmlformats.org/officeDocument/2006/relationships/hyperlink" Target="https://idir.uta.edu/index.php/File:NSF.png" TargetMode="External"/><Relationship Id="rId10" Type="http://schemas.microsoft.com/office/2007/relationships/diagramDrawing" Target="../diagrams/drawing1.xml"/><Relationship Id="rId19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1.xml"/><Relationship Id="rId22" Type="http://schemas.openxmlformats.org/officeDocument/2006/relationships/image" Target="../media/image10.png"/><Relationship Id="rId27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54856" y="15959861"/>
            <a:ext cx="24526012" cy="3657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4856" y="137318"/>
            <a:ext cx="24526012" cy="2772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0" b="1" dirty="0" smtClean="0">
                <a:solidFill>
                  <a:srgbClr val="10253F"/>
                </a:solidFill>
                <a:latin typeface="Garamond" panose="02020404030301010803" pitchFamily="18" charset="0"/>
              </a:rPr>
              <a:t>Re-evaluating Embedding-Based Knowledge Graph Completion Methods</a:t>
            </a:r>
            <a:endParaRPr lang="en-US" sz="6000" b="1" dirty="0">
              <a:solidFill>
                <a:srgbClr val="10253F"/>
              </a:solidFill>
              <a:latin typeface="Garamond" panose="02020404030301010803" pitchFamily="18" charset="0"/>
            </a:endParaRPr>
          </a:p>
          <a:p>
            <a:pPr algn="ctr"/>
            <a:r>
              <a:rPr lang="it-IT" sz="54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      Farahnaz Akrami</a:t>
            </a:r>
            <a:r>
              <a:rPr lang="en-US" sz="5400" baseline="30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1</a:t>
            </a:r>
            <a:r>
              <a:rPr lang="it-IT" sz="54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, </a:t>
            </a:r>
            <a:r>
              <a:rPr lang="it-IT" sz="5400" dirty="0">
                <a:solidFill>
                  <a:srgbClr val="10253F"/>
                </a:solidFill>
                <a:latin typeface="Garamond" panose="02020404030301010803" pitchFamily="18" charset="0"/>
              </a:rPr>
              <a:t>Lingbing </a:t>
            </a:r>
            <a:r>
              <a:rPr lang="it-IT" sz="54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Guo</a:t>
            </a:r>
            <a:r>
              <a:rPr lang="it-IT" sz="5400" baseline="30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2</a:t>
            </a:r>
            <a:r>
              <a:rPr lang="it-IT" sz="54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, </a:t>
            </a:r>
            <a:r>
              <a:rPr lang="it-IT" sz="5400" dirty="0">
                <a:solidFill>
                  <a:srgbClr val="10253F"/>
                </a:solidFill>
                <a:latin typeface="Garamond" panose="02020404030301010803" pitchFamily="18" charset="0"/>
              </a:rPr>
              <a:t>Wei </a:t>
            </a:r>
            <a:r>
              <a:rPr lang="it-IT" sz="54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Hu</a:t>
            </a:r>
            <a:r>
              <a:rPr lang="it-IT" sz="5400" baseline="30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2</a:t>
            </a:r>
            <a:r>
              <a:rPr lang="it-IT" sz="54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, </a:t>
            </a:r>
            <a:r>
              <a:rPr lang="it-IT" sz="5400" dirty="0">
                <a:solidFill>
                  <a:srgbClr val="10253F"/>
                </a:solidFill>
                <a:latin typeface="Garamond" panose="02020404030301010803" pitchFamily="18" charset="0"/>
              </a:rPr>
              <a:t>Chengkai </a:t>
            </a:r>
            <a:r>
              <a:rPr lang="it-IT" sz="54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Li</a:t>
            </a:r>
            <a:r>
              <a:rPr lang="it-IT" sz="5400" baseline="30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1</a:t>
            </a:r>
          </a:p>
          <a:p>
            <a:pPr algn="ctr"/>
            <a:r>
              <a:rPr lang="it-IT" sz="48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University of Texas at Arlington</a:t>
            </a:r>
            <a:r>
              <a:rPr lang="it-IT" sz="4800" baseline="30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1</a:t>
            </a:r>
            <a:r>
              <a:rPr lang="it-IT" sz="48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, Nanjing University</a:t>
            </a:r>
            <a:r>
              <a:rPr lang="it-IT" sz="4800" baseline="30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2</a:t>
            </a:r>
            <a:endParaRPr lang="it-IT" sz="4800" baseline="30000" dirty="0">
              <a:solidFill>
                <a:srgbClr val="10253F"/>
              </a:solidFill>
              <a:latin typeface="Garamond" panose="02020404030301010803" pitchFamily="18" charset="0"/>
            </a:endParaRPr>
          </a:p>
          <a:p>
            <a:endParaRPr lang="en-US" sz="9500" dirty="0" smtClean="0">
              <a:solidFill>
                <a:srgbClr val="10253F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4856" y="3053792"/>
            <a:ext cx="24526012" cy="892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Motivation</a:t>
            </a:r>
            <a:endParaRPr lang="en-US" sz="6000" dirty="0">
              <a:solidFill>
                <a:srgbClr val="10253F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053" y="4059405"/>
            <a:ext cx="1722441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27432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Importance of Knowledge Graphs (KG) for many AI-related applications such  </a:t>
            </a:r>
          </a:p>
          <a:p>
            <a:pPr marL="297180" algn="just"/>
            <a:r>
              <a:rPr lang="en-US" sz="4000" dirty="0">
                <a:solidFill>
                  <a:srgbClr val="10253F"/>
                </a:solidFill>
                <a:latin typeface="Garamond" panose="02020404030301010803" pitchFamily="18" charset="0"/>
              </a:rPr>
              <a:t> 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 as question answering, web search, and fact checking. </a:t>
            </a:r>
          </a:p>
          <a:p>
            <a:pPr marL="571500" indent="-27432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Incompleteness of KGs despite </a:t>
            </a:r>
            <a:r>
              <a:rPr lang="en-US" sz="4000" dirty="0">
                <a:solidFill>
                  <a:srgbClr val="10253F"/>
                </a:solidFill>
                <a:latin typeface="Garamond" panose="02020404030301010803" pitchFamily="18" charset="0"/>
              </a:rPr>
              <a:t>their large 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sizes.</a:t>
            </a:r>
          </a:p>
          <a:p>
            <a:pPr marL="571500" indent="-27432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Popularity of embedding </a:t>
            </a:r>
            <a:r>
              <a:rPr lang="en-US" sz="4000" dirty="0">
                <a:solidFill>
                  <a:srgbClr val="10253F"/>
                </a:solidFill>
                <a:latin typeface="Garamond" panose="02020404030301010803" pitchFamily="18" charset="0"/>
              </a:rPr>
              <a:t>models 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among various </a:t>
            </a:r>
            <a:r>
              <a:rPr lang="en-US" sz="4000" dirty="0">
                <a:solidFill>
                  <a:srgbClr val="10253F"/>
                </a:solidFill>
                <a:latin typeface="Garamond" panose="02020404030301010803" pitchFamily="18" charset="0"/>
              </a:rPr>
              <a:t>KG completion 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methods.</a:t>
            </a:r>
            <a:endParaRPr lang="en-US" sz="4000" dirty="0" smtClean="0">
              <a:solidFill>
                <a:srgbClr val="10253F"/>
              </a:solidFill>
              <a:latin typeface="Garamond" panose="02020404030301010803" pitchFamily="18" charset="0"/>
            </a:endParaRPr>
          </a:p>
          <a:p>
            <a:pPr marL="571500" indent="-27432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Prevalence use of the </a:t>
            </a:r>
            <a:r>
              <a:rPr lang="en-US" sz="4000" dirty="0">
                <a:solidFill>
                  <a:srgbClr val="10253F"/>
                </a:solidFill>
                <a:latin typeface="Garamond" panose="02020404030301010803" pitchFamily="18" charset="0"/>
              </a:rPr>
              <a:t>benchmark 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dataset FB15k to </a:t>
            </a:r>
            <a:r>
              <a:rPr lang="en-US" sz="4000" dirty="0">
                <a:solidFill>
                  <a:srgbClr val="10253F"/>
                </a:solidFill>
                <a:latin typeface="Garamond" panose="02020404030301010803" pitchFamily="18" charset="0"/>
              </a:rPr>
              <a:t>evaluate 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embedding methods.</a:t>
            </a:r>
          </a:p>
          <a:p>
            <a:pPr marL="571500" indent="-27432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Existence of a bias in FB15k. It contains many pairs of (h, r, t)</a:t>
            </a:r>
            <a:r>
              <a:rPr lang="en-US" sz="4000" baseline="30000" dirty="0">
                <a:solidFill>
                  <a:srgbClr val="10253F"/>
                </a:solidFill>
                <a:latin typeface="Garamond" panose="02020404030301010803" pitchFamily="18" charset="0"/>
              </a:rPr>
              <a:t> 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and (t, r</a:t>
            </a:r>
            <a:r>
              <a:rPr lang="en-US" sz="4000" baseline="30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−1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, h) where r</a:t>
            </a:r>
            <a:r>
              <a:rPr lang="en-US" sz="4000" baseline="30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−1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 is inverse of r. Therefore</a:t>
            </a:r>
            <a:r>
              <a:rPr lang="en-US" sz="4000" dirty="0">
                <a:solidFill>
                  <a:srgbClr val="10253F"/>
                </a:solidFill>
                <a:latin typeface="Garamond" panose="02020404030301010803" pitchFamily="18" charset="0"/>
              </a:rPr>
              <a:t>, the inverse of numerous test triples occurs in 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the training set. </a:t>
            </a:r>
          </a:p>
          <a:p>
            <a:pPr marL="571500" indent="-27432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No previous investigation of the effect of the </a:t>
            </a:r>
            <a:r>
              <a:rPr lang="en-US" sz="4000" dirty="0">
                <a:solidFill>
                  <a:srgbClr val="10253F"/>
                </a:solidFill>
                <a:latin typeface="Garamond" panose="02020404030301010803" pitchFamily="18" charset="0"/>
              </a:rPr>
              <a:t>aforementioned bias in the results of embedding-based knowledge graph completion 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methods.</a:t>
            </a:r>
            <a:endParaRPr lang="en-US" sz="4000" dirty="0">
              <a:solidFill>
                <a:srgbClr val="10253F"/>
              </a:solidFill>
              <a:latin typeface="Garamond" panose="02020404030301010803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4856" y="10307719"/>
            <a:ext cx="11978640" cy="89259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41748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10253F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Embedding-Based Models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54856" y="11407496"/>
            <a:ext cx="1196888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Steps </a:t>
            </a:r>
            <a:r>
              <a:rPr lang="en-US" sz="4000" dirty="0">
                <a:solidFill>
                  <a:srgbClr val="10253F"/>
                </a:solidFill>
                <a:latin typeface="Garamond" panose="02020404030301010803" pitchFamily="18" charset="0"/>
              </a:rPr>
              <a:t>employed 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by embedding-based </a:t>
            </a:r>
            <a:r>
              <a:rPr lang="en-US" sz="4000" dirty="0">
                <a:solidFill>
                  <a:srgbClr val="10253F"/>
                </a:solidFill>
                <a:latin typeface="Garamond" panose="02020404030301010803" pitchFamily="18" charset="0"/>
              </a:rPr>
              <a:t>methods  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:</a:t>
            </a:r>
          </a:p>
          <a:p>
            <a:pPr marL="742950" indent="-742950" algn="just">
              <a:buFont typeface="+mj-lt"/>
              <a:buAutoNum type="arabicParenR"/>
            </a:pP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defining </a:t>
            </a:r>
            <a:r>
              <a:rPr lang="en-US" sz="4000" dirty="0">
                <a:solidFill>
                  <a:srgbClr val="10253F"/>
                </a:solidFill>
                <a:latin typeface="Garamond" panose="02020404030301010803" pitchFamily="18" charset="0"/>
              </a:rPr>
              <a:t>a 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scoring function </a:t>
            </a:r>
            <a:r>
              <a:rPr lang="en-US" sz="4000" dirty="0">
                <a:solidFill>
                  <a:srgbClr val="10253F"/>
                </a:solidFill>
                <a:latin typeface="Garamond" panose="02020404030301010803" pitchFamily="18" charset="0"/>
              </a:rPr>
              <a:t>to measure the plausibility of triples (</a:t>
            </a:r>
            <a:r>
              <a:rPr lang="en-US" sz="4000" dirty="0" err="1" smtClean="0">
                <a:solidFill>
                  <a:srgbClr val="10253F"/>
                </a:solidFill>
                <a:latin typeface="Garamond" panose="02020404030301010803" pitchFamily="18" charset="0"/>
              </a:rPr>
              <a:t>h,r,t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). </a:t>
            </a:r>
          </a:p>
          <a:p>
            <a:pPr marL="742950" indent="-742950" algn="just">
              <a:buFont typeface="+mj-lt"/>
              <a:buAutoNum type="arabicParenR"/>
            </a:pP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Learning the </a:t>
            </a:r>
            <a:r>
              <a:rPr lang="en-US" sz="4000" dirty="0">
                <a:solidFill>
                  <a:srgbClr val="10253F"/>
                </a:solidFill>
                <a:latin typeface="Garamond" panose="02020404030301010803" pitchFamily="18" charset="0"/>
              </a:rPr>
              <a:t>representations 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of h, r, and t by solving </a:t>
            </a:r>
            <a:r>
              <a:rPr lang="en-US" sz="4000" dirty="0">
                <a:solidFill>
                  <a:srgbClr val="10253F"/>
                </a:solidFill>
                <a:latin typeface="Garamond" panose="02020404030301010803" pitchFamily="18" charset="0"/>
              </a:rPr>
              <a:t>an optimization problem of maximizing the scores of 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correct triples </a:t>
            </a:r>
            <a:r>
              <a:rPr lang="en-US" sz="4000" dirty="0">
                <a:solidFill>
                  <a:srgbClr val="10253F"/>
                </a:solidFill>
                <a:latin typeface="Garamond" panose="02020404030301010803" pitchFamily="18" charset="0"/>
              </a:rPr>
              <a:t>while minimizing the scores of incorrect 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ones.</a:t>
            </a:r>
            <a:endParaRPr lang="en-US" sz="4000" dirty="0">
              <a:solidFill>
                <a:srgbClr val="10253F"/>
              </a:solidFill>
              <a:latin typeface="Garamond" panose="02020404030301010803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844222" y="16366108"/>
            <a:ext cx="7887834" cy="646331"/>
          </a:xfrm>
          <a:prstGeom prst="rect">
            <a:avLst/>
          </a:prstGeom>
          <a:solidFill>
            <a:srgbClr val="A0BCDE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(h, r, t)= (Aliens, film_genre, Action Film)</a:t>
            </a:r>
            <a:endParaRPr lang="en-US" sz="3600" dirty="0">
              <a:solidFill>
                <a:srgbClr val="10253F"/>
              </a:solidFill>
              <a:latin typeface="Garamond" panose="02020404030301010803" pitchFamily="18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422373" y="16226819"/>
            <a:ext cx="4270369" cy="3281077"/>
            <a:chOff x="2787876" y="19801334"/>
            <a:chExt cx="5352824" cy="4112766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2857502" y="19904285"/>
              <a:ext cx="15417" cy="4009815"/>
            </a:xfrm>
            <a:prstGeom prst="line">
              <a:avLst/>
            </a:prstGeom>
            <a:ln w="571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857499" y="23795558"/>
              <a:ext cx="4759341" cy="93141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857498" y="20967700"/>
              <a:ext cx="1284289" cy="2946400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2857497" y="20218400"/>
              <a:ext cx="5283203" cy="36957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4202995" y="20040602"/>
              <a:ext cx="3810705" cy="904702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2787876" y="21102350"/>
              <a:ext cx="1415119" cy="700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10253F"/>
                  </a:solidFill>
                  <a:latin typeface="Garamond" panose="02020404030301010803" pitchFamily="18" charset="0"/>
                </a:rPr>
                <a:t>Aliens</a:t>
              </a:r>
              <a:endParaRPr lang="en-US" sz="3200" dirty="0">
                <a:solidFill>
                  <a:srgbClr val="10253F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99098" y="21913056"/>
              <a:ext cx="2522720" cy="700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10253F"/>
                  </a:solidFill>
                  <a:latin typeface="Garamond" panose="02020404030301010803" pitchFamily="18" charset="0"/>
                </a:rPr>
                <a:t>Action Film</a:t>
              </a:r>
              <a:endParaRPr lang="en-US" sz="3200" dirty="0">
                <a:solidFill>
                  <a:srgbClr val="10253F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20796442">
              <a:off x="4839973" y="19801334"/>
              <a:ext cx="2284461" cy="700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10253F"/>
                  </a:solidFill>
                  <a:latin typeface="Garamond" panose="02020404030301010803" pitchFamily="18" charset="0"/>
                </a:rPr>
                <a:t>film_genre</a:t>
              </a:r>
              <a:endParaRPr lang="en-US" sz="3200" dirty="0">
                <a:solidFill>
                  <a:srgbClr val="10253F"/>
                </a:solidFill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12867544" y="10309565"/>
            <a:ext cx="12013324" cy="89611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41748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10253F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Benchmark Datasets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2867544" y="11332338"/>
            <a:ext cx="120133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274320" algn="just"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rgbClr val="10253F"/>
                </a:solidFill>
                <a:latin typeface="Garamond" panose="02020404030301010803" pitchFamily="18" charset="0"/>
              </a:rPr>
              <a:t>FB15k [Bordes+NIPS13]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: A subset of Freebase extensively employed for evaluating KG embedding approaches</a:t>
            </a:r>
            <a:r>
              <a:rPr lang="en-US" sz="4000" dirty="0">
                <a:solidFill>
                  <a:srgbClr val="10253F"/>
                </a:solidFill>
                <a:latin typeface="Garamond" panose="02020404030301010803" pitchFamily="18" charset="0"/>
              </a:rPr>
              <a:t>. 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Inverse </a:t>
            </a:r>
            <a:r>
              <a:rPr lang="en-US" sz="4000" dirty="0">
                <a:solidFill>
                  <a:srgbClr val="10253F"/>
                </a:solidFill>
                <a:latin typeface="Garamond" panose="02020404030301010803" pitchFamily="18" charset="0"/>
              </a:rPr>
              <a:t>triples of 81% of the test triples exist in the 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training set </a:t>
            </a:r>
            <a:r>
              <a:rPr lang="en-US" sz="4000" dirty="0">
                <a:solidFill>
                  <a:srgbClr val="10253F"/>
                </a:solidFill>
                <a:latin typeface="Garamond" panose="02020404030301010803" pitchFamily="18" charset="0"/>
              </a:rPr>
              <a:t>[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Toutanova+CVSC15].</a:t>
            </a:r>
          </a:p>
          <a:p>
            <a:pPr marL="571500" indent="-274320" algn="just"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rgbClr val="10253F"/>
                </a:solidFill>
                <a:latin typeface="Garamond" panose="02020404030301010803" pitchFamily="18" charset="0"/>
              </a:rPr>
              <a:t>FB15-237 [Toutanova+CVSC15]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: A subset of </a:t>
            </a:r>
            <a:r>
              <a:rPr lang="en-US" sz="4000" dirty="0">
                <a:solidFill>
                  <a:srgbClr val="10253F"/>
                </a:solidFill>
                <a:latin typeface="Garamond" panose="02020404030301010803" pitchFamily="18" charset="0"/>
              </a:rPr>
              <a:t>FB15k created 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by </a:t>
            </a:r>
            <a:r>
              <a:rPr lang="en-US" sz="4000" dirty="0">
                <a:solidFill>
                  <a:srgbClr val="10253F"/>
                </a:solidFill>
                <a:latin typeface="Garamond" panose="02020404030301010803" pitchFamily="18" charset="0"/>
              </a:rPr>
              <a:t>removing 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inverse and </a:t>
            </a:r>
            <a:r>
              <a:rPr lang="en-US" sz="4000" dirty="0">
                <a:solidFill>
                  <a:srgbClr val="10253F"/>
                </a:solidFill>
                <a:latin typeface="Garamond" panose="02020404030301010803" pitchFamily="18" charset="0"/>
              </a:rPr>
              <a:t>near-duplicate 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relations from FB15k.</a:t>
            </a:r>
            <a:endParaRPr lang="en-US" sz="4000" dirty="0">
              <a:solidFill>
                <a:srgbClr val="10253F"/>
              </a:solidFill>
              <a:latin typeface="Garamond" panose="02020404030301010803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0956" y="19845176"/>
            <a:ext cx="24549912" cy="89611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41748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10253F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Link Prediction Task</a:t>
            </a:r>
            <a:r>
              <a:rPr kumimoji="0" lang="en-US" sz="6000" b="0" i="0" u="none" strike="noStrike" kern="0" cap="none" spc="0" normalizeH="0" noProof="0" dirty="0" smtClean="0">
                <a:ln>
                  <a:noFill/>
                </a:ln>
                <a:solidFill>
                  <a:srgbClr val="10253F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for Triples (h, r, t)</a:t>
            </a:r>
            <a:endParaRPr kumimoji="0" lang="en-US" sz="6000" b="0" i="0" u="none" strike="noStrike" kern="0" cap="none" spc="0" normalizeH="0" baseline="0" noProof="0" dirty="0" smtClean="0">
              <a:ln>
                <a:noFill/>
              </a:ln>
              <a:solidFill>
                <a:srgbClr val="10253F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8295" y="24048952"/>
            <a:ext cx="24552573" cy="8673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41748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10253F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Results</a:t>
            </a:r>
          </a:p>
        </p:txBody>
      </p:sp>
      <p:pic>
        <p:nvPicPr>
          <p:cNvPr id="43" name="Picture 2" descr="C:\Users\naeemul\Pictures\UTA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61" y="1318173"/>
            <a:ext cx="4343584" cy="138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 rot="16200000">
            <a:off x="-780489" y="17093698"/>
            <a:ext cx="3657600" cy="13849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TransE</a:t>
            </a:r>
            <a:endParaRPr lang="en-US" sz="4400" dirty="0" smtClean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[</a:t>
            </a:r>
            <a:r>
              <a:rPr lang="en-US" sz="38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Bordes+NIPS13]</a:t>
            </a:r>
            <a:endParaRPr lang="en-US" sz="3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46789" y="16393479"/>
            <a:ext cx="104769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9144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The very first embedding model</a:t>
            </a:r>
          </a:p>
          <a:p>
            <a:pPr marL="571500" indent="-9144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One of the simplest embedding methods</a:t>
            </a:r>
          </a:p>
          <a:p>
            <a:pPr marL="571500" indent="-91440" algn="just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10253F"/>
                </a:solidFill>
                <a:latin typeface="Garamond" panose="02020404030301010803" pitchFamily="18" charset="0"/>
              </a:rPr>
              <a:t> 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Vector </a:t>
            </a:r>
            <a:r>
              <a:rPr lang="en-US" sz="4000" dirty="0">
                <a:solidFill>
                  <a:srgbClr val="10253F"/>
                </a:solidFill>
                <a:latin typeface="Garamond" panose="02020404030301010803" pitchFamily="18" charset="0"/>
              </a:rPr>
              <a:t>representations of h, r, and 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t (</a:t>
            </a:r>
            <a:r>
              <a:rPr lang="en-US" sz="4000" b="1" dirty="0" smtClean="0">
                <a:solidFill>
                  <a:srgbClr val="10253F"/>
                </a:solidFill>
                <a:latin typeface="Garamond" panose="02020404030301010803" pitchFamily="18" charset="0"/>
              </a:rPr>
              <a:t>h</a:t>
            </a:r>
            <a:r>
              <a:rPr lang="en-US" sz="4000" dirty="0">
                <a:solidFill>
                  <a:srgbClr val="10253F"/>
                </a:solidFill>
                <a:latin typeface="Garamond" panose="02020404030301010803" pitchFamily="18" charset="0"/>
              </a:rPr>
              <a:t>, </a:t>
            </a:r>
            <a:r>
              <a:rPr lang="en-US" sz="4000" b="1" dirty="0" smtClean="0">
                <a:solidFill>
                  <a:srgbClr val="10253F"/>
                </a:solidFill>
                <a:latin typeface="Garamond" panose="02020404030301010803" pitchFamily="18" charset="0"/>
              </a:rPr>
              <a:t>r, t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) are learned so if </a:t>
            </a:r>
            <a:r>
              <a:rPr lang="en-US" sz="4000" dirty="0">
                <a:solidFill>
                  <a:srgbClr val="10253F"/>
                </a:solidFill>
                <a:latin typeface="Garamond" panose="02020404030301010803" pitchFamily="18" charset="0"/>
              </a:rPr>
              <a:t>(h, r, 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t) holds </a:t>
            </a:r>
            <a:r>
              <a:rPr lang="en-US" sz="4000" dirty="0">
                <a:solidFill>
                  <a:srgbClr val="10253F"/>
                </a:solidFill>
                <a:latin typeface="Garamond" panose="02020404030301010803" pitchFamily="18" charset="0"/>
              </a:rPr>
              <a:t>then </a:t>
            </a:r>
            <a:r>
              <a:rPr lang="en-US" sz="4000" b="1" dirty="0">
                <a:solidFill>
                  <a:srgbClr val="10253F"/>
                </a:solidFill>
                <a:latin typeface="Garamond" panose="02020404030301010803" pitchFamily="18" charset="0"/>
              </a:rPr>
              <a:t>h</a:t>
            </a:r>
            <a:r>
              <a:rPr lang="en-US" sz="4000" dirty="0">
                <a:solidFill>
                  <a:srgbClr val="10253F"/>
                </a:solidFill>
                <a:latin typeface="Garamond" panose="02020404030301010803" pitchFamily="18" charset="0"/>
              </a:rPr>
              <a:t>+</a:t>
            </a:r>
            <a:r>
              <a:rPr lang="en-US" sz="4000" b="1" dirty="0">
                <a:solidFill>
                  <a:srgbClr val="10253F"/>
                </a:solidFill>
                <a:latin typeface="Garamond" panose="02020404030301010803" pitchFamily="18" charset="0"/>
              </a:rPr>
              <a:t>r</a:t>
            </a:r>
            <a:r>
              <a:rPr lang="en-US" sz="4000" dirty="0">
                <a:solidFill>
                  <a:srgbClr val="10253F"/>
                </a:solidFill>
                <a:latin typeface="Garamond" panose="02020404030301010803" pitchFamily="18" charset="0"/>
              </a:rPr>
              <a:t> ≈ </a:t>
            </a:r>
            <a:r>
              <a:rPr lang="en-US" sz="4000" b="1" dirty="0" smtClean="0">
                <a:solidFill>
                  <a:srgbClr val="10253F"/>
                </a:solidFill>
                <a:latin typeface="Garamond" panose="02020404030301010803" pitchFamily="18" charset="0"/>
              </a:rPr>
              <a:t>t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2662482" y="15974769"/>
            <a:ext cx="1433406" cy="584775"/>
          </a:xfrm>
          <a:prstGeom prst="rect">
            <a:avLst/>
          </a:prstGeom>
          <a:ln>
            <a:solidFill>
              <a:srgbClr val="10253F"/>
            </a:solidFill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10253F"/>
                </a:solidFill>
                <a:latin typeface="Garamond" panose="02020404030301010803" pitchFamily="18" charset="0"/>
              </a:rPr>
              <a:t>h+r ≈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7983667" y="18157494"/>
                <a:ext cx="6773718" cy="1010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4000" i="1" smtClean="0">
                          <a:solidFill>
                            <a:srgbClr val="10253F"/>
                          </a:solidFill>
                          <a:latin typeface="Garamond" panose="02020404030301010803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pt-BR" sz="4000" baseline="-25000" smtClean="0">
                          <a:solidFill>
                            <a:srgbClr val="10253F"/>
                          </a:solidFill>
                          <a:latin typeface="Garamond" panose="02020404030301010803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pt-BR" sz="4000" smtClean="0">
                          <a:solidFill>
                            <a:srgbClr val="10253F"/>
                          </a:solidFill>
                          <a:latin typeface="Garamond" panose="02020404030301010803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pt-BR" sz="4000" b="1" smtClean="0">
                          <a:solidFill>
                            <a:srgbClr val="10253F"/>
                          </a:solidFill>
                          <a:latin typeface="Garamond" panose="02020404030301010803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pt-BR" sz="4000" smtClean="0">
                          <a:solidFill>
                            <a:srgbClr val="10253F"/>
                          </a:solidFill>
                          <a:latin typeface="Garamond" panose="02020404030301010803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pt-BR" sz="4000" b="1" smtClean="0">
                          <a:solidFill>
                            <a:srgbClr val="10253F"/>
                          </a:solidFill>
                          <a:latin typeface="Garamond" panose="02020404030301010803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pt-BR" sz="4000" smtClean="0">
                          <a:solidFill>
                            <a:srgbClr val="10253F"/>
                          </a:solidFill>
                          <a:latin typeface="Garamond" panose="02020404030301010803" pitchFamily="18" charset="0"/>
                        </a:rPr>
                        <m:t>) = </m:t>
                      </m:r>
                      <m:sSubSup>
                        <m:sSubSupPr>
                          <m:ctrlPr>
                            <a:rPr lang="pt-BR" sz="4000" i="1" smtClean="0">
                              <a:solidFill>
                                <a:srgbClr val="1025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pt-BR" sz="4000">
                              <a:solidFill>
                                <a:srgbClr val="10253F"/>
                              </a:solidFill>
                              <a:latin typeface="Garamond" panose="02020404030301010803" pitchFamily="18" charset="0"/>
                            </a:rPr>
                            <m:t>−∥</m:t>
                          </m:r>
                          <m:r>
                            <m:rPr>
                              <m:nor/>
                            </m:rPr>
                            <a:rPr lang="pt-BR" sz="4000" b="1">
                              <a:solidFill>
                                <a:srgbClr val="10253F"/>
                              </a:solidFill>
                              <a:latin typeface="Garamond" panose="02020404030301010803" pitchFamily="18" charset="0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pt-BR" sz="4000">
                              <a:solidFill>
                                <a:srgbClr val="10253F"/>
                              </a:solidFill>
                              <a:latin typeface="Garamond" panose="02020404030301010803" pitchFamily="18" charset="0"/>
                            </a:rPr>
                            <m:t> + </m:t>
                          </m:r>
                          <m:r>
                            <m:rPr>
                              <m:nor/>
                            </m:rPr>
                            <a:rPr lang="pt-BR" sz="4000" b="1">
                              <a:solidFill>
                                <a:srgbClr val="10253F"/>
                              </a:solidFill>
                              <a:latin typeface="Garamond" panose="02020404030301010803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pt-BR" sz="4000">
                              <a:solidFill>
                                <a:srgbClr val="10253F"/>
                              </a:solidFill>
                              <a:latin typeface="Garamond" panose="02020404030301010803" pitchFamily="18" charset="0"/>
                            </a:rPr>
                            <m:t> − </m:t>
                          </m:r>
                          <m:r>
                            <m:rPr>
                              <m:nor/>
                            </m:rPr>
                            <a:rPr lang="pt-BR" sz="4000" b="1">
                              <a:solidFill>
                                <a:srgbClr val="10253F"/>
                              </a:solidFill>
                              <a:latin typeface="Garamond" panose="02020404030301010803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pt-BR" sz="4000">
                              <a:solidFill>
                                <a:srgbClr val="10253F"/>
                              </a:solidFill>
                              <a:latin typeface="Garamond" panose="02020404030301010803" pitchFamily="18" charset="0"/>
                            </a:rPr>
                            <m:t>∥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4000">
                              <a:solidFill>
                                <a:srgbClr val="10253F"/>
                              </a:solidFill>
                              <a:latin typeface="Garamond" panose="02020404030301010803" pitchFamily="18" charset="0"/>
                            </a:rPr>
                            <m:t>ℓ1/2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rgbClr val="10253F"/>
                              </a:solidFill>
                              <a:latin typeface="Garamond" panose="02020404030301010803" pitchFamily="18" charset="0"/>
                            </a:rPr>
                            <m:t> 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pt-BR" sz="4000">
                              <a:solidFill>
                                <a:srgbClr val="10253F"/>
                              </a:solidFill>
                              <a:latin typeface="Garamond" panose="02020404030301010803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sz="4000" dirty="0">
                  <a:solidFill>
                    <a:srgbClr val="10253F"/>
                  </a:solidFill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3667" y="18157494"/>
                <a:ext cx="6773718" cy="10100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16097250" y="24901565"/>
            <a:ext cx="8813933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27432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Performance reduction of all methods on FB15k-237:</a:t>
            </a:r>
          </a:p>
          <a:p>
            <a:pPr marL="297180" algn="ctr"/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	</a:t>
            </a:r>
            <a:r>
              <a:rPr lang="en-US" sz="4000" b="1" dirty="0" smtClean="0">
                <a:solidFill>
                  <a:srgbClr val="10253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FMRR of </a:t>
            </a:r>
            <a:r>
              <a:rPr lang="en-US" sz="4000" b="1" dirty="0" err="1" smtClean="0">
                <a:solidFill>
                  <a:srgbClr val="10253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ConvE</a:t>
            </a:r>
            <a:endParaRPr lang="en-US" sz="4000" b="1" dirty="0">
              <a:solidFill>
                <a:srgbClr val="10253F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pPr marL="297180" algn="ctr"/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68.9 </a:t>
            </a:r>
            <a:r>
              <a:rPr lang="en-US" sz="4000" dirty="0">
                <a:solidFill>
                  <a:srgbClr val="10253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(on FB15k) to 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31 </a:t>
            </a:r>
            <a:r>
              <a:rPr lang="en-US" sz="4000" dirty="0">
                <a:solidFill>
                  <a:srgbClr val="10253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(on FB15k-237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)</a:t>
            </a:r>
          </a:p>
          <a:p>
            <a:pPr marL="571500" indent="-274320" algn="just"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rgbClr val="10253F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pPr marL="571500" indent="-27432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Comparability of </a:t>
            </a:r>
            <a:r>
              <a:rPr lang="en-US" sz="4000" dirty="0" err="1" smtClean="0">
                <a:solidFill>
                  <a:srgbClr val="10253F"/>
                </a:solidFill>
                <a:latin typeface="Garamond" panose="02020404030301010803" pitchFamily="18" charset="0"/>
              </a:rPr>
              <a:t>TransE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 on FB15k-237 to Many of its superior successors which outperformed </a:t>
            </a:r>
            <a:r>
              <a:rPr lang="en-US" sz="4000" dirty="0" err="1" smtClean="0">
                <a:solidFill>
                  <a:srgbClr val="10253F"/>
                </a:solidFill>
                <a:latin typeface="Garamond" panose="02020404030301010803" pitchFamily="18" charset="0"/>
              </a:rPr>
              <a:t>TransE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 </a:t>
            </a:r>
            <a:r>
              <a:rPr lang="en-US" sz="4000" dirty="0">
                <a:solidFill>
                  <a:srgbClr val="10253F"/>
                </a:solidFill>
                <a:latin typeface="Garamond" panose="02020404030301010803" pitchFamily="18" charset="0"/>
              </a:rPr>
              <a:t>on 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FB15k: </a:t>
            </a:r>
          </a:p>
          <a:p>
            <a:pPr marL="571500" indent="-274320" algn="just">
              <a:buFont typeface="Arial" panose="020B0604020202020204" pitchFamily="34" charset="0"/>
              <a:buChar char="•"/>
            </a:pPr>
            <a:endParaRPr lang="en-US" sz="4000" b="1" dirty="0">
              <a:solidFill>
                <a:srgbClr val="10253F"/>
              </a:solidFill>
              <a:latin typeface="Garamond" panose="02020404030301010803" pitchFamily="18" charset="0"/>
            </a:endParaRPr>
          </a:p>
          <a:p>
            <a:pPr marL="297180" algn="ctr"/>
            <a:r>
              <a:rPr lang="en-US" sz="4000" b="1" dirty="0" smtClean="0">
                <a:solidFill>
                  <a:srgbClr val="10253F"/>
                </a:solidFill>
                <a:latin typeface="Garamond" panose="02020404030301010803" pitchFamily="18" charset="0"/>
              </a:rPr>
              <a:t>Fhits@10 of ANALOGY vs </a:t>
            </a:r>
            <a:r>
              <a:rPr lang="en-US" sz="4000" b="1" dirty="0" err="1" smtClean="0">
                <a:solidFill>
                  <a:srgbClr val="10253F"/>
                </a:solidFill>
                <a:latin typeface="Garamond" panose="02020404030301010803" pitchFamily="18" charset="0"/>
              </a:rPr>
              <a:t>TransE</a:t>
            </a:r>
            <a:endParaRPr lang="en-US" sz="4000" b="1" dirty="0" smtClean="0">
              <a:solidFill>
                <a:srgbClr val="10253F"/>
              </a:solidFill>
              <a:latin typeface="Garamond" panose="02020404030301010803" pitchFamily="18" charset="0"/>
            </a:endParaRPr>
          </a:p>
          <a:p>
            <a:pPr marL="297180" algn="ctr"/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84.3 vs 61.8 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(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on FB15k) to 37.4 vs 42.5 (on FB15k-237)</a:t>
            </a:r>
          </a:p>
          <a:p>
            <a:pPr marL="571500" indent="-27432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Superiority of </a:t>
            </a:r>
            <a:r>
              <a:rPr lang="en-US" sz="4000" dirty="0" err="1" smtClean="0">
                <a:solidFill>
                  <a:srgbClr val="10253F"/>
                </a:solidFill>
                <a:latin typeface="Garamond" panose="02020404030301010803" pitchFamily="18" charset="0"/>
              </a:rPr>
              <a:t>ConvE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 results under </a:t>
            </a:r>
            <a:r>
              <a:rPr lang="en-US" sz="4000" dirty="0">
                <a:solidFill>
                  <a:srgbClr val="10253F"/>
                </a:solidFill>
                <a:latin typeface="Garamond" panose="02020404030301010803" pitchFamily="18" charset="0"/>
              </a:rPr>
              <a:t>many 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metrics.</a:t>
            </a:r>
          </a:p>
          <a:p>
            <a:pPr marL="571500" indent="-27432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Promising results of observed feature models </a:t>
            </a:r>
            <a:r>
              <a:rPr lang="en-US" sz="4000" dirty="0" err="1" smtClean="0">
                <a:solidFill>
                  <a:srgbClr val="10253F"/>
                </a:solidFill>
                <a:latin typeface="Garamond" panose="02020404030301010803" pitchFamily="18" charset="0"/>
              </a:rPr>
              <a:t>NLFeat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 and </a:t>
            </a:r>
            <a:r>
              <a:rPr lang="en-US" sz="4000" dirty="0" err="1" smtClean="0">
                <a:solidFill>
                  <a:srgbClr val="10253F"/>
                </a:solidFill>
                <a:latin typeface="Garamond" panose="02020404030301010803" pitchFamily="18" charset="0"/>
              </a:rPr>
              <a:t>NeuralLP</a:t>
            </a:r>
            <a:r>
              <a:rPr lang="en-US" sz="4000" dirty="0" smtClean="0">
                <a:solidFill>
                  <a:srgbClr val="10253F"/>
                </a:solidFill>
                <a:latin typeface="Garamond" panose="02020404030301010803" pitchFamily="18" charset="0"/>
              </a:rPr>
              <a:t>.</a:t>
            </a:r>
            <a:endParaRPr lang="en-US" sz="4000" dirty="0" smtClean="0">
              <a:solidFill>
                <a:srgbClr val="10253F"/>
              </a:solidFill>
              <a:latin typeface="Garamond" panose="02020404030301010803" pitchFamily="18" charset="0"/>
            </a:endParaRPr>
          </a:p>
          <a:p>
            <a:pPr marL="571500" indent="-274320" algn="just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10253F"/>
              </a:solidFill>
              <a:latin typeface="Garamond" panose="02020404030301010803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86726" y="17594324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10253F"/>
                </a:solidFill>
                <a:latin typeface="Garamond" panose="02020404030301010803" pitchFamily="18" charset="0"/>
              </a:rPr>
              <a:t>Scoring function</a:t>
            </a:r>
            <a:endParaRPr lang="en-US" sz="4000" b="1" dirty="0">
              <a:solidFill>
                <a:srgbClr val="10253F"/>
              </a:solidFill>
              <a:latin typeface="Garamond" panose="02020404030301010803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812" y="34732307"/>
            <a:ext cx="1621932" cy="1054889"/>
          </a:xfrm>
          <a:prstGeom prst="rect">
            <a:avLst/>
          </a:prstGeom>
        </p:spPr>
      </p:pic>
      <p:grpSp>
        <p:nvGrpSpPr>
          <p:cNvPr id="98" name="Group 97"/>
          <p:cNvGrpSpPr/>
          <p:nvPr/>
        </p:nvGrpSpPr>
        <p:grpSpPr>
          <a:xfrm>
            <a:off x="328295" y="21002928"/>
            <a:ext cx="24582888" cy="2769679"/>
            <a:chOff x="149185" y="22793034"/>
            <a:chExt cx="24871680" cy="276967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9" name="Diagram 98"/>
                <p:cNvGraphicFramePr/>
                <p:nvPr>
                  <p:extLst>
                    <p:ext uri="{D42A27DB-BD31-4B8C-83A1-F6EECF244321}">
                      <p14:modId xmlns:p14="http://schemas.microsoft.com/office/powerpoint/2010/main" val="3760435623"/>
                    </p:ext>
                  </p:extLst>
                </p:nvPr>
              </p:nvGraphicFramePr>
              <p:xfrm>
                <a:off x="149185" y="22793034"/>
                <a:ext cx="24871680" cy="276967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6" r:lo="rId7" r:qs="rId8" r:cs="rId9"/>
                </a:graphicData>
              </a:graphic>
            </p:graphicFrame>
          </mc:Choice>
          <mc:Fallback xmlns="">
            <p:graphicFrame>
              <p:nvGraphicFramePr>
                <p:cNvPr id="99" name="Diagram 98"/>
                <p:cNvGraphicFramePr/>
                <p:nvPr>
                  <p:extLst>
                    <p:ext uri="{D42A27DB-BD31-4B8C-83A1-F6EECF244321}">
                      <p14:modId xmlns:p14="http://schemas.microsoft.com/office/powerpoint/2010/main" val="3760435623"/>
                    </p:ext>
                  </p:extLst>
                </p:nvPr>
              </p:nvGraphicFramePr>
              <p:xfrm>
                <a:off x="149185" y="22793034"/>
                <a:ext cx="24871680" cy="276967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1" r:lo="rId12" r:qs="rId13" r:cs="rId14"/>
                </a:graphicData>
              </a:graphic>
            </p:graphicFrame>
          </mc:Fallback>
        </mc:AlternateContent>
        <p:sp>
          <p:nvSpPr>
            <p:cNvPr id="100" name="Rectangle 99"/>
            <p:cNvSpPr/>
            <p:nvPr/>
          </p:nvSpPr>
          <p:spPr>
            <a:xfrm>
              <a:off x="177690" y="22901329"/>
              <a:ext cx="4927710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4000" dirty="0">
                  <a:solidFill>
                    <a:srgbClr val="10253F"/>
                  </a:solidFill>
                  <a:latin typeface="Garamond" panose="02020404030301010803" pitchFamily="18" charset="0"/>
                </a:rPr>
                <a:t>Replacing h/t entity  with all available entities in the dataset to form </a:t>
              </a:r>
              <a:r>
                <a:rPr lang="en-US" sz="4000" i="1" dirty="0">
                  <a:solidFill>
                    <a:srgbClr val="10253F"/>
                  </a:solidFill>
                  <a:latin typeface="Garamond" panose="02020404030301010803" pitchFamily="18" charset="0"/>
                </a:rPr>
                <a:t>corrupted</a:t>
              </a:r>
              <a:r>
                <a:rPr lang="en-US" sz="4000" dirty="0">
                  <a:solidFill>
                    <a:srgbClr val="10253F"/>
                  </a:solidFill>
                  <a:latin typeface="Garamond" panose="02020404030301010803" pitchFamily="18" charset="0"/>
                </a:rPr>
                <a:t> triples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5976326" y="22935360"/>
                  <a:ext cx="3463033" cy="255454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en-US" sz="4000" dirty="0">
                      <a:solidFill>
                        <a:srgbClr val="10253F"/>
                      </a:solidFill>
                      <a:latin typeface="Garamond" panose="02020404030301010803" pitchFamily="18" charset="0"/>
                    </a:rPr>
                    <a:t>Calculating score of each </a:t>
                  </a:r>
                  <a:r>
                    <a:rPr lang="en-US" sz="4000" i="1" dirty="0">
                      <a:solidFill>
                        <a:srgbClr val="10253F"/>
                      </a:solidFill>
                      <a:latin typeface="Garamond" panose="02020404030301010803" pitchFamily="18" charset="0"/>
                    </a:rPr>
                    <a:t>corrupted</a:t>
                  </a:r>
                  <a:r>
                    <a:rPr lang="en-US" sz="4000" dirty="0">
                      <a:solidFill>
                        <a:srgbClr val="10253F"/>
                      </a:solidFill>
                      <a:latin typeface="Garamond" panose="02020404030301010803" pitchFamily="18" charset="0"/>
                    </a:rPr>
                    <a:t> triple using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solidFill>
                                <a:srgbClr val="1025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10253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10253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6326" y="22935360"/>
                  <a:ext cx="3463033" cy="2554545"/>
                </a:xfrm>
                <a:prstGeom prst="rect">
                  <a:avLst/>
                </a:prstGeom>
                <a:blipFill>
                  <a:blip r:embed="rId15"/>
                  <a:stretch>
                    <a:fillRect t="-4296" r="-2139" b="-9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Rectangle 101"/>
            <p:cNvSpPr/>
            <p:nvPr/>
          </p:nvSpPr>
          <p:spPr>
            <a:xfrm>
              <a:off x="10609242" y="23008167"/>
              <a:ext cx="2380190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4000" dirty="0">
                  <a:solidFill>
                    <a:srgbClr val="10253F"/>
                  </a:solidFill>
                  <a:latin typeface="Garamond" panose="02020404030301010803" pitchFamily="18" charset="0"/>
                </a:rPr>
                <a:t>Sorting scores by ascending </a:t>
              </a:r>
              <a:r>
                <a:rPr lang="en-US" sz="4000" dirty="0" smtClean="0">
                  <a:solidFill>
                    <a:srgbClr val="10253F"/>
                  </a:solidFill>
                  <a:latin typeface="Garamond" panose="02020404030301010803" pitchFamily="18" charset="0"/>
                </a:rPr>
                <a:t>order</a:t>
              </a:r>
              <a:endParaRPr lang="en-US" sz="4000" dirty="0">
                <a:solidFill>
                  <a:srgbClr val="10253F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4007975" y="22894031"/>
              <a:ext cx="2622675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4000" dirty="0">
                  <a:solidFill>
                    <a:srgbClr val="10253F"/>
                  </a:solidFill>
                  <a:latin typeface="Garamond" panose="02020404030301010803" pitchFamily="18" charset="0"/>
                </a:rPr>
                <a:t>Storing rank of the correct entity </a:t>
              </a:r>
            </a:p>
          </p:txBody>
        </p:sp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2166" y="25118951"/>
            <a:ext cx="16094203" cy="1012669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5938" y="1046951"/>
            <a:ext cx="1358963" cy="1703234"/>
          </a:xfrm>
          <a:prstGeom prst="rect">
            <a:avLst/>
          </a:prstGeom>
        </p:spPr>
      </p:pic>
      <p:grpSp>
        <p:nvGrpSpPr>
          <p:cNvPr id="590" name="Group 589"/>
          <p:cNvGrpSpPr/>
          <p:nvPr/>
        </p:nvGrpSpPr>
        <p:grpSpPr>
          <a:xfrm>
            <a:off x="17280468" y="4026247"/>
            <a:ext cx="8116283" cy="6214462"/>
            <a:chOff x="10407868" y="18337748"/>
            <a:chExt cx="8116283" cy="6214462"/>
          </a:xfrm>
        </p:grpSpPr>
        <p:sp>
          <p:nvSpPr>
            <p:cNvPr id="591" name="TextBox 590"/>
            <p:cNvSpPr txBox="1"/>
            <p:nvPr/>
          </p:nvSpPr>
          <p:spPr>
            <a:xfrm>
              <a:off x="16774691" y="22355113"/>
              <a:ext cx="1109057" cy="84132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/>
              </a:prstTxWarp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Mountain View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592" name="TextBox 591"/>
            <p:cNvSpPr txBox="1"/>
            <p:nvPr/>
          </p:nvSpPr>
          <p:spPr>
            <a:xfrm>
              <a:off x="16003898" y="23578673"/>
              <a:ext cx="1186414" cy="973537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/>
              </a:prstTxWarp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Redmond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cxnSp>
          <p:nvCxnSpPr>
            <p:cNvPr id="593" name="Straight Connector 592"/>
            <p:cNvCxnSpPr/>
            <p:nvPr/>
          </p:nvCxnSpPr>
          <p:spPr>
            <a:xfrm>
              <a:off x="14947910" y="20482482"/>
              <a:ext cx="287600" cy="125006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/>
            <p:cNvCxnSpPr/>
            <p:nvPr/>
          </p:nvCxnSpPr>
          <p:spPr>
            <a:xfrm flipH="1">
              <a:off x="15091823" y="18651790"/>
              <a:ext cx="269788" cy="1033424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Arrow Connector 594"/>
            <p:cNvCxnSpPr/>
            <p:nvPr/>
          </p:nvCxnSpPr>
          <p:spPr>
            <a:xfrm flipH="1" flipV="1">
              <a:off x="13599825" y="18858569"/>
              <a:ext cx="936921" cy="86484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Arrow Connector 595"/>
            <p:cNvCxnSpPr/>
            <p:nvPr/>
          </p:nvCxnSpPr>
          <p:spPr>
            <a:xfrm flipV="1">
              <a:off x="15548258" y="19126080"/>
              <a:ext cx="826294" cy="725666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/>
            <p:cNvCxnSpPr/>
            <p:nvPr/>
          </p:nvCxnSpPr>
          <p:spPr>
            <a:xfrm>
              <a:off x="15285298" y="21779021"/>
              <a:ext cx="1605902" cy="972848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8" name="Oval 597"/>
            <p:cNvSpPr/>
            <p:nvPr/>
          </p:nvSpPr>
          <p:spPr>
            <a:xfrm>
              <a:off x="15164168" y="18618645"/>
              <a:ext cx="345692" cy="34569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99" name="Straight Connector 598"/>
            <p:cNvCxnSpPr/>
            <p:nvPr/>
          </p:nvCxnSpPr>
          <p:spPr>
            <a:xfrm flipH="1">
              <a:off x="13624186" y="23359436"/>
              <a:ext cx="1010851" cy="884307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/>
            <p:cNvCxnSpPr>
              <a:stCxn id="620" idx="2"/>
            </p:cNvCxnSpPr>
            <p:nvPr/>
          </p:nvCxnSpPr>
          <p:spPr>
            <a:xfrm flipH="1">
              <a:off x="11477973" y="18730831"/>
              <a:ext cx="1255699" cy="255477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/>
            <p:cNvCxnSpPr>
              <a:stCxn id="626" idx="4"/>
            </p:cNvCxnSpPr>
            <p:nvPr/>
          </p:nvCxnSpPr>
          <p:spPr>
            <a:xfrm flipH="1">
              <a:off x="12517924" y="21564601"/>
              <a:ext cx="192243" cy="1326778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Arrow Connector 601"/>
            <p:cNvCxnSpPr/>
            <p:nvPr/>
          </p:nvCxnSpPr>
          <p:spPr>
            <a:xfrm>
              <a:off x="13278960" y="21252522"/>
              <a:ext cx="870503" cy="892702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3" name="TextBox 602"/>
            <p:cNvSpPr txBox="1"/>
            <p:nvPr/>
          </p:nvSpPr>
          <p:spPr>
            <a:xfrm rot="18628607">
              <a:off x="12850155" y="21292378"/>
              <a:ext cx="1644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Founded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pic>
          <p:nvPicPr>
            <p:cNvPr id="604" name="Picture 603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8588" y="22423057"/>
              <a:ext cx="1016619" cy="1016619"/>
            </a:xfrm>
            <a:prstGeom prst="ellipse">
              <a:avLst/>
            </a:prstGeom>
            <a:ln w="57150">
              <a:solidFill>
                <a:schemeClr val="accent2"/>
              </a:solidFill>
            </a:ln>
          </p:spPr>
        </p:pic>
        <p:sp>
          <p:nvSpPr>
            <p:cNvPr id="605" name="TextBox 604"/>
            <p:cNvSpPr txBox="1"/>
            <p:nvPr/>
          </p:nvSpPr>
          <p:spPr>
            <a:xfrm>
              <a:off x="14133880" y="22245678"/>
              <a:ext cx="1390589" cy="1217091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/>
              </a:prstTxWarp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Microsoft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cxnSp>
          <p:nvCxnSpPr>
            <p:cNvPr id="606" name="Straight Arrow Connector 605"/>
            <p:cNvCxnSpPr/>
            <p:nvPr/>
          </p:nvCxnSpPr>
          <p:spPr>
            <a:xfrm>
              <a:off x="15175544" y="23414222"/>
              <a:ext cx="1058757" cy="591398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7" name="TextBox 606"/>
            <p:cNvSpPr txBox="1"/>
            <p:nvPr/>
          </p:nvSpPr>
          <p:spPr>
            <a:xfrm rot="18166584">
              <a:off x="14876783" y="23108648"/>
              <a:ext cx="19837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Headquarter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cxnSp>
          <p:nvCxnSpPr>
            <p:cNvPr id="608" name="Straight Arrow Connector 607"/>
            <p:cNvCxnSpPr/>
            <p:nvPr/>
          </p:nvCxnSpPr>
          <p:spPr>
            <a:xfrm flipH="1" flipV="1">
              <a:off x="11293640" y="19702122"/>
              <a:ext cx="901704" cy="823989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9" name="TextBox 608"/>
            <p:cNvSpPr txBox="1"/>
            <p:nvPr/>
          </p:nvSpPr>
          <p:spPr>
            <a:xfrm rot="19511569">
              <a:off x="10976750" y="19673149"/>
              <a:ext cx="1510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Spouse</a:t>
              </a: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pic>
          <p:nvPicPr>
            <p:cNvPr id="610" name="Picture 609"/>
            <p:cNvPicPr>
              <a:picLocks noChangeAspect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33" r="17673" b="2006"/>
            <a:stretch/>
          </p:blipFill>
          <p:spPr>
            <a:xfrm>
              <a:off x="14290038" y="19571852"/>
              <a:ext cx="1260029" cy="1259449"/>
            </a:xfrm>
            <a:prstGeom prst="ellipse">
              <a:avLst/>
            </a:prstGeom>
            <a:ln w="57150">
              <a:solidFill>
                <a:schemeClr val="accent2"/>
              </a:solidFill>
            </a:ln>
          </p:spPr>
        </p:pic>
        <p:cxnSp>
          <p:nvCxnSpPr>
            <p:cNvPr id="611" name="Straight Arrow Connector 610"/>
            <p:cNvCxnSpPr/>
            <p:nvPr/>
          </p:nvCxnSpPr>
          <p:spPr>
            <a:xfrm>
              <a:off x="15619149" y="20239561"/>
              <a:ext cx="1185235" cy="318169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2" name="TextBox 611"/>
            <p:cNvSpPr txBox="1"/>
            <p:nvPr/>
          </p:nvSpPr>
          <p:spPr>
            <a:xfrm rot="17756037">
              <a:off x="15252934" y="20274710"/>
              <a:ext cx="1678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Founded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pic>
          <p:nvPicPr>
            <p:cNvPr id="613" name="Picture 612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32785" y="20239561"/>
              <a:ext cx="955648" cy="955648"/>
            </a:xfrm>
            <a:prstGeom prst="ellipse">
              <a:avLst/>
            </a:prstGeom>
            <a:ln w="57150">
              <a:solidFill>
                <a:schemeClr val="accent2"/>
              </a:solidFill>
            </a:ln>
          </p:spPr>
        </p:pic>
        <p:sp>
          <p:nvSpPr>
            <p:cNvPr id="614" name="TextBox 613"/>
            <p:cNvSpPr txBox="1"/>
            <p:nvPr/>
          </p:nvSpPr>
          <p:spPr>
            <a:xfrm>
              <a:off x="16781539" y="20015891"/>
              <a:ext cx="1139671" cy="120962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/>
              </a:prstTxWarp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Google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cxnSp>
          <p:nvCxnSpPr>
            <p:cNvPr id="615" name="Straight Arrow Connector 614"/>
            <p:cNvCxnSpPr/>
            <p:nvPr/>
          </p:nvCxnSpPr>
          <p:spPr>
            <a:xfrm flipH="1">
              <a:off x="17329219" y="21288641"/>
              <a:ext cx="6833" cy="887803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" name="TextBox 615"/>
            <p:cNvSpPr txBox="1"/>
            <p:nvPr/>
          </p:nvSpPr>
          <p:spPr>
            <a:xfrm>
              <a:off x="16475832" y="21248081"/>
              <a:ext cx="2048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Headquarter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pic>
          <p:nvPicPr>
            <p:cNvPr id="617" name="Picture 616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91200" y="22500534"/>
              <a:ext cx="920347" cy="909304"/>
            </a:xfrm>
            <a:prstGeom prst="ellipse">
              <a:avLst/>
            </a:prstGeom>
            <a:ln w="57150">
              <a:solidFill>
                <a:schemeClr val="accent2"/>
              </a:solidFill>
            </a:ln>
          </p:spPr>
        </p:pic>
        <p:cxnSp>
          <p:nvCxnSpPr>
            <p:cNvPr id="618" name="Straight Arrow Connector 617"/>
            <p:cNvCxnSpPr/>
            <p:nvPr/>
          </p:nvCxnSpPr>
          <p:spPr>
            <a:xfrm flipV="1">
              <a:off x="12989432" y="19187231"/>
              <a:ext cx="129668" cy="111756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9" name="TextBox 618"/>
            <p:cNvSpPr txBox="1"/>
            <p:nvPr/>
          </p:nvSpPr>
          <p:spPr>
            <a:xfrm>
              <a:off x="12256255" y="19362576"/>
              <a:ext cx="17642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Nationality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pic>
          <p:nvPicPr>
            <p:cNvPr id="620" name="Picture 619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33672" y="18337748"/>
              <a:ext cx="786166" cy="786166"/>
            </a:xfrm>
            <a:prstGeom prst="ellipse">
              <a:avLst/>
            </a:prstGeom>
            <a:ln w="57150">
              <a:solidFill>
                <a:schemeClr val="accent2"/>
              </a:solidFill>
            </a:ln>
          </p:spPr>
        </p:pic>
        <p:cxnSp>
          <p:nvCxnSpPr>
            <p:cNvPr id="621" name="Straight Arrow Connector 620"/>
            <p:cNvCxnSpPr/>
            <p:nvPr/>
          </p:nvCxnSpPr>
          <p:spPr>
            <a:xfrm flipH="1">
              <a:off x="13119100" y="22603093"/>
              <a:ext cx="955838" cy="541309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2" name="Picture 621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5395" y="22736015"/>
              <a:ext cx="1077786" cy="1077786"/>
            </a:xfrm>
            <a:prstGeom prst="ellipse">
              <a:avLst/>
            </a:prstGeom>
            <a:ln w="57150">
              <a:solidFill>
                <a:schemeClr val="accent2"/>
              </a:solidFill>
            </a:ln>
          </p:spPr>
        </p:pic>
        <p:pic>
          <p:nvPicPr>
            <p:cNvPr id="623" name="Picture 622"/>
            <p:cNvPicPr>
              <a:picLocks noChangeAspect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79" t="1747" r="18894" b="-1747"/>
            <a:stretch/>
          </p:blipFill>
          <p:spPr>
            <a:xfrm>
              <a:off x="10525242" y="18725334"/>
              <a:ext cx="1014990" cy="1019264"/>
            </a:xfrm>
            <a:prstGeom prst="ellipse">
              <a:avLst/>
            </a:prstGeom>
            <a:ln w="57150">
              <a:solidFill>
                <a:schemeClr val="accent2"/>
              </a:solidFill>
            </a:ln>
          </p:spPr>
        </p:pic>
        <p:pic>
          <p:nvPicPr>
            <p:cNvPr id="624" name="Picture 623"/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261" b="8902"/>
            <a:stretch/>
          </p:blipFill>
          <p:spPr>
            <a:xfrm>
              <a:off x="16240115" y="23742237"/>
              <a:ext cx="795041" cy="8022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accent2"/>
              </a:solidFill>
            </a:ln>
          </p:spPr>
        </p:pic>
        <p:sp>
          <p:nvSpPr>
            <p:cNvPr id="625" name="TextBox 624"/>
            <p:cNvSpPr txBox="1"/>
            <p:nvPr/>
          </p:nvSpPr>
          <p:spPr>
            <a:xfrm>
              <a:off x="13278932" y="22568948"/>
              <a:ext cx="10506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CEO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pic>
          <p:nvPicPr>
            <p:cNvPr id="626" name="Picture 625"/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5161" y="20334589"/>
              <a:ext cx="1230012" cy="1230012"/>
            </a:xfrm>
            <a:prstGeom prst="ellipse">
              <a:avLst/>
            </a:prstGeom>
            <a:ln w="57150">
              <a:solidFill>
                <a:schemeClr val="accent2"/>
              </a:solidFill>
            </a:ln>
          </p:spPr>
        </p:pic>
        <p:sp>
          <p:nvSpPr>
            <p:cNvPr id="627" name="Oval 626"/>
            <p:cNvSpPr/>
            <p:nvPr/>
          </p:nvSpPr>
          <p:spPr>
            <a:xfrm>
              <a:off x="15017059" y="21576576"/>
              <a:ext cx="430018" cy="43001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" name="Oval 627"/>
            <p:cNvSpPr/>
            <p:nvPr/>
          </p:nvSpPr>
          <p:spPr>
            <a:xfrm>
              <a:off x="10985587" y="24083394"/>
              <a:ext cx="430018" cy="43001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29" name="Straight Connector 628"/>
            <p:cNvCxnSpPr/>
            <p:nvPr/>
          </p:nvCxnSpPr>
          <p:spPr>
            <a:xfrm flipH="1">
              <a:off x="11597577" y="21286728"/>
              <a:ext cx="520584" cy="704586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" name="Oval 629"/>
            <p:cNvSpPr/>
            <p:nvPr/>
          </p:nvSpPr>
          <p:spPr>
            <a:xfrm>
              <a:off x="11235797" y="21738306"/>
              <a:ext cx="536576" cy="53657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31" name="Straight Connector 630"/>
            <p:cNvCxnSpPr/>
            <p:nvPr/>
          </p:nvCxnSpPr>
          <p:spPr>
            <a:xfrm>
              <a:off x="10407868" y="23829808"/>
              <a:ext cx="764827" cy="479191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" name="Oval 631"/>
            <p:cNvSpPr/>
            <p:nvPr/>
          </p:nvSpPr>
          <p:spPr>
            <a:xfrm>
              <a:off x="10514158" y="21960664"/>
              <a:ext cx="358002" cy="35800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33" name="Straight Connector 632"/>
            <p:cNvCxnSpPr/>
            <p:nvPr/>
          </p:nvCxnSpPr>
          <p:spPr>
            <a:xfrm flipH="1">
              <a:off x="10724927" y="22037466"/>
              <a:ext cx="648465" cy="107758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/>
            <p:cNvCxnSpPr/>
            <p:nvPr/>
          </p:nvCxnSpPr>
          <p:spPr>
            <a:xfrm>
              <a:off x="12909909" y="23789917"/>
              <a:ext cx="439340" cy="453826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/>
            <p:cNvCxnSpPr/>
            <p:nvPr/>
          </p:nvCxnSpPr>
          <p:spPr>
            <a:xfrm flipH="1">
              <a:off x="11238147" y="23658466"/>
              <a:ext cx="826129" cy="71168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/>
            <p:cNvCxnSpPr/>
            <p:nvPr/>
          </p:nvCxnSpPr>
          <p:spPr>
            <a:xfrm>
              <a:off x="15017059" y="18398443"/>
              <a:ext cx="244712" cy="238787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" name="TextBox 636"/>
            <p:cNvSpPr txBox="1"/>
            <p:nvPr/>
          </p:nvSpPr>
          <p:spPr>
            <a:xfrm>
              <a:off x="11930043" y="20146835"/>
              <a:ext cx="1531165" cy="7832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Bill </a:t>
              </a: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Gates</a:t>
              </a: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638" name="Oval 637"/>
            <p:cNvSpPr/>
            <p:nvPr/>
          </p:nvSpPr>
          <p:spPr>
            <a:xfrm>
              <a:off x="13232473" y="23975455"/>
              <a:ext cx="536576" cy="53657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9" name="TextBox 638"/>
            <p:cNvSpPr txBox="1"/>
            <p:nvPr/>
          </p:nvSpPr>
          <p:spPr>
            <a:xfrm rot="20346777">
              <a:off x="13404075" y="18693018"/>
              <a:ext cx="17642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Nationality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640" name="TextBox 639"/>
            <p:cNvSpPr txBox="1"/>
            <p:nvPr/>
          </p:nvSpPr>
          <p:spPr>
            <a:xfrm>
              <a:off x="14301109" y="19331764"/>
              <a:ext cx="1236078" cy="7832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Sergey </a:t>
              </a:r>
              <a:r>
                <a:rPr kumimoji="0" lang="en-US" sz="3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Brin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pic>
          <p:nvPicPr>
            <p:cNvPr id="641" name="Picture 640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29586" y="18515642"/>
              <a:ext cx="1063226" cy="1063226"/>
            </a:xfrm>
            <a:prstGeom prst="rect">
              <a:avLst/>
            </a:prstGeom>
          </p:spPr>
        </p:pic>
        <p:sp>
          <p:nvSpPr>
            <p:cNvPr id="642" name="TextBox 641"/>
            <p:cNvSpPr txBox="1"/>
            <p:nvPr/>
          </p:nvSpPr>
          <p:spPr>
            <a:xfrm>
              <a:off x="10466416" y="18571181"/>
              <a:ext cx="1199042" cy="7832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Melinda Gates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643" name="TextBox 642"/>
            <p:cNvSpPr txBox="1"/>
            <p:nvPr/>
          </p:nvSpPr>
          <p:spPr>
            <a:xfrm>
              <a:off x="15983364" y="18485338"/>
              <a:ext cx="1101876" cy="78329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Stanford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644" name="TextBox 643"/>
            <p:cNvSpPr txBox="1"/>
            <p:nvPr/>
          </p:nvSpPr>
          <p:spPr>
            <a:xfrm>
              <a:off x="11823073" y="22562318"/>
              <a:ext cx="1356078" cy="754462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r>
                <a:rPr lang="en-US" sz="3200" dirty="0">
                  <a:latin typeface="Garamond" panose="02020404030301010803" pitchFamily="18" charset="0"/>
                </a:rPr>
                <a:t>Satya Nadella</a:t>
              </a:r>
            </a:p>
          </p:txBody>
        </p:sp>
        <p:sp>
          <p:nvSpPr>
            <p:cNvPr id="645" name="TextBox 644"/>
            <p:cNvSpPr txBox="1"/>
            <p:nvPr/>
          </p:nvSpPr>
          <p:spPr>
            <a:xfrm rot="2590981">
              <a:off x="15169882" y="19225660"/>
              <a:ext cx="17642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Education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</p:grpSp>
      <p:pic>
        <p:nvPicPr>
          <p:cNvPr id="44" name="Picture 18" descr="NSF.png">
            <a:hlinkClick r:id="rId28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4113" y="34468167"/>
            <a:ext cx="1502789" cy="150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70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1159</TotalTime>
  <Words>442</Words>
  <Application>Microsoft Office PowerPoint</Application>
  <PresentationFormat>Custom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Courier New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66</cp:revision>
  <cp:lastPrinted>2018-09-27T15:39:13Z</cp:lastPrinted>
  <dcterms:created xsi:type="dcterms:W3CDTF">2018-09-24T20:01:21Z</dcterms:created>
  <dcterms:modified xsi:type="dcterms:W3CDTF">2018-09-27T15:44:05Z</dcterms:modified>
</cp:coreProperties>
</file>