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7432000" cy="38404800"/>
  <p:notesSz cx="9144000" cy="6858000"/>
  <p:defaultTextStyle>
    <a:defPPr>
      <a:defRPr lang="en-US"/>
    </a:defPPr>
    <a:lvl1pPr marL="0" algn="l" defTabSz="3159762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79881" algn="l" defTabSz="3159762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59762" algn="l" defTabSz="3159762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39643" algn="l" defTabSz="3159762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19524" algn="l" defTabSz="3159762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899405" algn="l" defTabSz="3159762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79285" algn="l" defTabSz="3159762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59166" algn="l" defTabSz="3159762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39048" algn="l" defTabSz="3159762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4681"/>
  </p:normalViewPr>
  <p:slideViewPr>
    <p:cSldViewPr snapToGrid="0" snapToObjects="1">
      <p:cViewPr>
        <p:scale>
          <a:sx n="37" d="100"/>
          <a:sy n="37" d="100"/>
        </p:scale>
        <p:origin x="2280" y="368"/>
      </p:cViewPr>
      <p:guideLst>
        <p:guide orient="horz" pos="12096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285233"/>
            <a:ext cx="23317200" cy="1337056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0171413"/>
            <a:ext cx="20574000" cy="927226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6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044700"/>
            <a:ext cx="5915025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044700"/>
            <a:ext cx="17402175" cy="325462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6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574541"/>
            <a:ext cx="23660100" cy="1597532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5701001"/>
            <a:ext cx="23660100" cy="840104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0223500"/>
            <a:ext cx="11658600" cy="243674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0223500"/>
            <a:ext cx="11658600" cy="243674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044708"/>
            <a:ext cx="2366010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9414513"/>
            <a:ext cx="11605020" cy="461390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4028420"/>
            <a:ext cx="11605020" cy="20633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9414513"/>
            <a:ext cx="11662173" cy="461390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4028420"/>
            <a:ext cx="11662173" cy="20633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6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6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560320"/>
            <a:ext cx="8847534" cy="89611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529588"/>
            <a:ext cx="13887450" cy="272923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1521440"/>
            <a:ext cx="8847534" cy="2134489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560320"/>
            <a:ext cx="8847534" cy="89611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529588"/>
            <a:ext cx="13887450" cy="272923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1521440"/>
            <a:ext cx="8847534" cy="2134489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044708"/>
            <a:ext cx="2366010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0223500"/>
            <a:ext cx="2366010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5595568"/>
            <a:ext cx="61722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3701-3913-2248-B012-3EEC668E809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5595568"/>
            <a:ext cx="92583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5595568"/>
            <a:ext cx="61722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0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s://idir.uta.edu/index.php/File:NSF.png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Picture 461">
            <a:extLst>
              <a:ext uri="{FF2B5EF4-FFF2-40B4-BE49-F238E27FC236}">
                <a16:creationId xmlns:a16="http://schemas.microsoft.com/office/drawing/2014/main" id="{97CBA3FF-26EA-7642-AE4E-E6B049E3F2F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61239" y="32983812"/>
            <a:ext cx="7151105" cy="53633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90689" y="1841702"/>
            <a:ext cx="16942870" cy="122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6000" b="1" dirty="0" err="1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Gensheng</a:t>
            </a:r>
            <a:r>
              <a:rPr lang="en-US" sz="6000" b="1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 Zhang    Damian Jimenez    Chengkai Li</a:t>
            </a:r>
            <a:endParaRPr lang="en-US" sz="54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 descr="C:\Users\naeemul\Pictures\UT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4" y="1575640"/>
            <a:ext cx="5086252" cy="161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6364" y="3435668"/>
            <a:ext cx="27192050" cy="91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b="1" dirty="0">
                <a:solidFill>
                  <a:srgbClr val="00558D"/>
                </a:solidFill>
                <a:latin typeface="Garamond" panose="02020404030301010803" pitchFamily="18" charset="0"/>
              </a:rPr>
              <a:t>Exceptional Facts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676" y="9613060"/>
            <a:ext cx="15191664" cy="871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b="1" dirty="0">
                <a:solidFill>
                  <a:srgbClr val="00558D"/>
                </a:solidFill>
                <a:latin typeface="Garamond" panose="02020404030301010803" pitchFamily="18" charset="0"/>
              </a:rPr>
              <a:t>Applications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6363" y="17460393"/>
            <a:ext cx="27167127" cy="871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b="1" dirty="0">
                <a:solidFill>
                  <a:srgbClr val="00558D"/>
                </a:solidFill>
                <a:latin typeface="Garamond" panose="02020404030301010803" pitchFamily="18" charset="0"/>
              </a:rPr>
              <a:t>Exceptional Facts from Knowledge Graphs</a:t>
            </a:r>
          </a:p>
        </p:txBody>
      </p:sp>
      <p:pic>
        <p:nvPicPr>
          <p:cNvPr id="64" name="Picture 18" descr="NSF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162" y="36169236"/>
            <a:ext cx="1502789" cy="150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691" y="1180447"/>
            <a:ext cx="4358723" cy="2451784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-1" y="97114"/>
            <a:ext cx="27432001" cy="1491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600" b="1" dirty="0">
                <a:solidFill>
                  <a:srgbClr val="00558D"/>
                </a:solidFill>
                <a:latin typeface="Garamond" panose="02020404030301010803" pitchFamily="18" charset="0"/>
              </a:rPr>
              <a:t>Maverick: Discovering Exceptional Facts from Knowledge Graphs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4929" y="26259569"/>
            <a:ext cx="6618789" cy="836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5400" b="1" dirty="0">
                <a:solidFill>
                  <a:srgbClr val="00558D"/>
                </a:solidFill>
                <a:latin typeface="Garamond" panose="02020404030301010803" pitchFamily="18" charset="0"/>
              </a:rPr>
              <a:t>Problem Formulation</a:t>
            </a:r>
          </a:p>
        </p:txBody>
      </p:sp>
      <p:pic>
        <p:nvPicPr>
          <p:cNvPr id="93" name="Picture 6" descr="https://s.yimg.com/rz/d/yahoo_sports_en-US_s_f_pw_351x40_sports.png">
            <a:extLst>
              <a:ext uri="{FF2B5EF4-FFF2-40B4-BE49-F238E27FC236}">
                <a16:creationId xmlns:a16="http://schemas.microsoft.com/office/drawing/2014/main" id="{6CFC9DF0-5D95-554F-9800-D988DBE33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4535" b="18021"/>
          <a:stretch/>
        </p:blipFill>
        <p:spPr bwMode="auto">
          <a:xfrm>
            <a:off x="390573" y="6744821"/>
            <a:ext cx="1643673" cy="4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49D2B6CF-4DF7-1B47-BBB5-98249B1CCBD1}"/>
              </a:ext>
            </a:extLst>
          </p:cNvPr>
          <p:cNvSpPr txBox="1">
            <a:spLocks/>
          </p:cNvSpPr>
          <p:nvPr/>
        </p:nvSpPr>
        <p:spPr>
          <a:xfrm>
            <a:off x="2321802" y="4551301"/>
            <a:ext cx="7090280" cy="185217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91440" rIns="0" bIns="91440" rtlCol="0">
            <a:spAutoFit/>
          </a:bodyPr>
          <a:lstStyle>
            <a:lvl1pPr marL="457200" indent="-45720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defRPr sz="3200" kern="1200">
                <a:solidFill>
                  <a:srgbClr val="EE8200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72868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tabLst>
                <a:tab pos="472868" algn="l"/>
              </a:tabLst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686074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112489" indent="-167946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tabLst>
                <a:tab pos="686074" algn="l"/>
              </a:tabLst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285199" indent="-17271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US" sz="4000" dirty="0">
                <a:solidFill>
                  <a:srgbClr val="FF0000"/>
                </a:solidFill>
              </a:rPr>
              <a:t>Denzel Washington</a:t>
            </a:r>
            <a:r>
              <a:rPr lang="en-US" sz="4000" dirty="0">
                <a:solidFill>
                  <a:schemeClr val="tx1"/>
                </a:solidFill>
              </a:rPr>
              <a:t> followed Sidney Poitier as only the second </a:t>
            </a:r>
            <a:r>
              <a:rPr lang="en-US" sz="4000" dirty="0">
                <a:solidFill>
                  <a:srgbClr val="FF0000"/>
                </a:solidFill>
              </a:rPr>
              <a:t>black</a:t>
            </a:r>
            <a:r>
              <a:rPr lang="en-US" sz="4000" dirty="0">
                <a:solidFill>
                  <a:schemeClr val="tx1"/>
                </a:solidFill>
              </a:rPr>
              <a:t> to win the </a:t>
            </a:r>
            <a:r>
              <a:rPr lang="en-US" sz="4000" dirty="0">
                <a:solidFill>
                  <a:srgbClr val="FF0000"/>
                </a:solidFill>
              </a:rPr>
              <a:t>Best Actor award</a:t>
            </a:r>
            <a:r>
              <a:rPr lang="en-US" sz="4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0" name="Picture 4" descr="http://abcnews.go.com/assets/beta/assets/abcn_images/abc_logo_aluminum.png">
            <a:extLst>
              <a:ext uri="{FF2B5EF4-FFF2-40B4-BE49-F238E27FC236}">
                <a16:creationId xmlns:a16="http://schemas.microsoft.com/office/drawing/2014/main" id="{7833C523-4B3A-FD4E-93B1-F27B06ABD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229" y="5057888"/>
            <a:ext cx="1672442" cy="6689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4E20BFF8-381F-3041-B399-91FBAAD189DD}"/>
              </a:ext>
            </a:extLst>
          </p:cNvPr>
          <p:cNvSpPr txBox="1">
            <a:spLocks/>
          </p:cNvSpPr>
          <p:nvPr/>
        </p:nvSpPr>
        <p:spPr>
          <a:xfrm>
            <a:off x="2321802" y="6465998"/>
            <a:ext cx="6851588" cy="1298176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91440" rIns="0" bIns="91440" rtlCol="0">
            <a:spAutoFit/>
          </a:bodyPr>
          <a:lstStyle>
            <a:lvl1pPr marL="457200" indent="-45720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defRPr sz="3200" kern="1200">
                <a:solidFill>
                  <a:srgbClr val="EE8200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72868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tabLst>
                <a:tab pos="472868" algn="l"/>
              </a:tabLst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686074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112489" indent="-167946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tabLst>
                <a:tab pos="686074" algn="l"/>
              </a:tabLst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285199" indent="-17271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This was Brazil's first own goal in World Cup history.</a:t>
            </a:r>
          </a:p>
        </p:txBody>
      </p:sp>
      <p:sp>
        <p:nvSpPr>
          <p:cNvPr id="102" name="Text Placeholder 2">
            <a:extLst>
              <a:ext uri="{FF2B5EF4-FFF2-40B4-BE49-F238E27FC236}">
                <a16:creationId xmlns:a16="http://schemas.microsoft.com/office/drawing/2014/main" id="{39F9A769-AE77-7645-BCC3-7113B1DB4377}"/>
              </a:ext>
            </a:extLst>
          </p:cNvPr>
          <p:cNvSpPr txBox="1">
            <a:spLocks/>
          </p:cNvSpPr>
          <p:nvPr/>
        </p:nvSpPr>
        <p:spPr>
          <a:xfrm>
            <a:off x="2321801" y="7938180"/>
            <a:ext cx="6851589" cy="1298176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91440" rIns="0" bIns="91440" rtlCol="0">
            <a:spAutoFit/>
          </a:bodyPr>
          <a:lstStyle>
            <a:lvl1pPr marL="457200" indent="-45720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defRPr sz="3200" kern="1200">
                <a:solidFill>
                  <a:srgbClr val="EE8200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72868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tabLst>
                <a:tab pos="472868" algn="l"/>
              </a:tabLst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686074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112489" indent="-167946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tabLst>
                <a:tab pos="686074" algn="l"/>
              </a:tabLst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285199" indent="-17271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Hillary Clinton becomes first female presidential nominee.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093540D-747B-4A43-AB54-C1460304E7B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925" y="8159454"/>
            <a:ext cx="2055232" cy="446029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35238A1-01D7-9249-AA70-372A07779E81}"/>
              </a:ext>
            </a:extLst>
          </p:cNvPr>
          <p:cNvSpPr txBox="1"/>
          <p:nvPr/>
        </p:nvSpPr>
        <p:spPr>
          <a:xfrm>
            <a:off x="9775546" y="4643280"/>
            <a:ext cx="373653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Entity of interest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4EE7FC-F128-1841-AA8E-D174612B5D8C}"/>
              </a:ext>
            </a:extLst>
          </p:cNvPr>
          <p:cNvSpPr txBox="1"/>
          <p:nvPr/>
        </p:nvSpPr>
        <p:spPr>
          <a:xfrm>
            <a:off x="9775546" y="6906581"/>
            <a:ext cx="21592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Attributes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24ACCDC-A874-A747-AA4F-A0B0F5E96239}"/>
              </a:ext>
            </a:extLst>
          </p:cNvPr>
          <p:cNvSpPr txBox="1"/>
          <p:nvPr/>
        </p:nvSpPr>
        <p:spPr>
          <a:xfrm>
            <a:off x="9775546" y="5599334"/>
            <a:ext cx="171681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Context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9B8F13-2DC0-7E48-A1C3-EE526EDFE95C}"/>
              </a:ext>
            </a:extLst>
          </p:cNvPr>
          <p:cNvSpPr txBox="1"/>
          <p:nvPr/>
        </p:nvSpPr>
        <p:spPr>
          <a:xfrm>
            <a:off x="13829985" y="4643280"/>
            <a:ext cx="389997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Denzel Washington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7AD644-F153-DF43-9A6F-1C3C35D373FA}"/>
              </a:ext>
            </a:extLst>
          </p:cNvPr>
          <p:cNvSpPr txBox="1"/>
          <p:nvPr/>
        </p:nvSpPr>
        <p:spPr>
          <a:xfrm>
            <a:off x="13829985" y="6935042"/>
            <a:ext cx="18178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Ethnicity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6721A23-093C-F246-A8E2-11E991392E54}"/>
              </a:ext>
            </a:extLst>
          </p:cNvPr>
          <p:cNvSpPr txBox="1"/>
          <p:nvPr/>
        </p:nvSpPr>
        <p:spPr>
          <a:xfrm>
            <a:off x="13829985" y="5591339"/>
            <a:ext cx="381673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Best Actor award winners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8F7C7C-3B6C-0D4B-994F-9ABF5E6A8AA0}"/>
              </a:ext>
            </a:extLst>
          </p:cNvPr>
          <p:cNvSpPr txBox="1"/>
          <p:nvPr/>
        </p:nvSpPr>
        <p:spPr>
          <a:xfrm>
            <a:off x="9775546" y="7837015"/>
            <a:ext cx="302268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Peculiar value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DA7F1C-6715-2B45-8F1D-6C8CB0A3229F}"/>
              </a:ext>
            </a:extLst>
          </p:cNvPr>
          <p:cNvSpPr txBox="1"/>
          <p:nvPr/>
        </p:nvSpPr>
        <p:spPr>
          <a:xfrm>
            <a:off x="13829985" y="7865476"/>
            <a:ext cx="3541034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African American</a:t>
            </a:r>
          </a:p>
          <a:p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(only two satisfy)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875700F-1A3C-3641-BC34-C8B03352B471}"/>
              </a:ext>
            </a:extLst>
          </p:cNvPr>
          <p:cNvSpPr txBox="1"/>
          <p:nvPr/>
        </p:nvSpPr>
        <p:spPr>
          <a:xfrm>
            <a:off x="17919659" y="4606704"/>
            <a:ext cx="342516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solidFill>
                  <a:srgbClr val="0064B1"/>
                </a:solidFill>
                <a:latin typeface="Garamond" panose="02020404030301010803" pitchFamily="18" charset="0"/>
              </a:rPr>
              <a:t>Given an entity </a:t>
            </a:r>
            <a:r>
              <a:rPr lang="en-US" sz="4000" b="1" dirty="0">
                <a:solidFill>
                  <a:srgbClr val="0064B1"/>
                </a:solidFill>
                <a:latin typeface="Garamond" panose="02020404030301010803" pitchFamily="18" charset="0"/>
              </a:rPr>
              <a:t>x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9FB6E6C-716D-6749-8FA0-4BE91DFD080B}"/>
              </a:ext>
            </a:extLst>
          </p:cNvPr>
          <p:cNvSpPr txBox="1"/>
          <p:nvPr/>
        </p:nvSpPr>
        <p:spPr>
          <a:xfrm>
            <a:off x="18878134" y="5171181"/>
            <a:ext cx="86722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064B1"/>
                </a:solidFill>
                <a:latin typeface="Garamond" panose="02020404030301010803" pitchFamily="18" charset="0"/>
              </a:rPr>
              <a:t>find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EE186-0A01-2F4B-B4E9-327057E1D639}"/>
              </a:ext>
            </a:extLst>
          </p:cNvPr>
          <p:cNvSpPr txBox="1"/>
          <p:nvPr/>
        </p:nvSpPr>
        <p:spPr>
          <a:xfrm>
            <a:off x="17873165" y="5715829"/>
            <a:ext cx="195887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solidFill>
                  <a:srgbClr val="0064B1"/>
                </a:solidFill>
                <a:latin typeface="Garamond" panose="02020404030301010803" pitchFamily="18" charset="0"/>
              </a:rPr>
              <a:t>A context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97D2DE5-F7A9-4D4B-B5CD-D43E27E142D3}"/>
              </a:ext>
            </a:extLst>
          </p:cNvPr>
          <p:cNvSpPr txBox="1"/>
          <p:nvPr/>
        </p:nvSpPr>
        <p:spPr>
          <a:xfrm>
            <a:off x="17865416" y="6557292"/>
            <a:ext cx="37043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0064B1"/>
                </a:solidFill>
                <a:latin typeface="Garamond" panose="02020404030301010803" pitchFamily="18" charset="0"/>
              </a:rPr>
              <a:t>A set of attributes </a:t>
            </a:r>
          </a:p>
          <a:p>
            <a:r>
              <a:rPr lang="en-US" sz="4000" dirty="0">
                <a:solidFill>
                  <a:srgbClr val="0064B1"/>
                </a:solidFill>
                <a:latin typeface="Garamond" panose="02020404030301010803" pitchFamily="18" charset="0"/>
              </a:rPr>
              <a:t>(subspace)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0B15F3-688B-DB42-86D3-BE4B71FA24A0}"/>
              </a:ext>
            </a:extLst>
          </p:cNvPr>
          <p:cNvSpPr txBox="1"/>
          <p:nvPr/>
        </p:nvSpPr>
        <p:spPr>
          <a:xfrm>
            <a:off x="22008129" y="5060785"/>
            <a:ext cx="212718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064B1"/>
                </a:solidFill>
                <a:latin typeface="Garamond" panose="02020404030301010803" pitchFamily="18" charset="0"/>
              </a:rPr>
              <a:t>such that 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77FD3AE-7440-DD4B-9892-F3C64E7F6C98}"/>
              </a:ext>
            </a:extLst>
          </p:cNvPr>
          <p:cNvSpPr/>
          <p:nvPr/>
        </p:nvSpPr>
        <p:spPr>
          <a:xfrm>
            <a:off x="21593654" y="7657296"/>
            <a:ext cx="57362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661" lvl="1" indent="0">
              <a:buNone/>
            </a:pPr>
            <a:r>
              <a:rPr lang="en-US" sz="4000" b="1" dirty="0">
                <a:solidFill>
                  <a:srgbClr val="0064B1"/>
                </a:solidFill>
                <a:latin typeface="Garamond" panose="02020404030301010803" pitchFamily="18" charset="0"/>
              </a:rPr>
              <a:t>x</a:t>
            </a:r>
            <a:r>
              <a:rPr lang="en-US" sz="4000" dirty="0">
                <a:solidFill>
                  <a:srgbClr val="0064B1"/>
                </a:solidFill>
                <a:latin typeface="Garamond" panose="02020404030301010803" pitchFamily="18" charset="0"/>
              </a:rPr>
              <a:t> bears a peculiar value </a:t>
            </a:r>
            <a:r>
              <a:rPr lang="en-US" sz="4000" dirty="0" err="1">
                <a:solidFill>
                  <a:srgbClr val="0064B1"/>
                </a:solidFill>
                <a:latin typeface="Garamond" panose="02020404030301010803" pitchFamily="18" charset="0"/>
              </a:rPr>
              <a:t>w.r.t</a:t>
            </a:r>
            <a:r>
              <a:rPr lang="en-US" sz="4000" dirty="0">
                <a:solidFill>
                  <a:srgbClr val="0064B1"/>
                </a:solidFill>
                <a:latin typeface="Garamond" panose="02020404030301010803" pitchFamily="18" charset="0"/>
              </a:rPr>
              <a:t>. the subspace (few in the context have the value)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D2EA918-1ED4-A54C-8B6B-3D91E58E302C}"/>
              </a:ext>
            </a:extLst>
          </p:cNvPr>
          <p:cNvSpPr/>
          <p:nvPr/>
        </p:nvSpPr>
        <p:spPr>
          <a:xfrm>
            <a:off x="21630231" y="5725479"/>
            <a:ext cx="48849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661" lvl="1" indent="0">
              <a:buNone/>
            </a:pPr>
            <a:r>
              <a:rPr lang="en-US" sz="4000" dirty="0">
                <a:solidFill>
                  <a:srgbClr val="0064B1"/>
                </a:solidFill>
                <a:latin typeface="Garamond" panose="02020404030301010803" pitchFamily="18" charset="0"/>
              </a:rPr>
              <a:t>the context has many entities, including </a:t>
            </a:r>
            <a:r>
              <a:rPr lang="en-US" sz="4000" b="1" dirty="0">
                <a:solidFill>
                  <a:srgbClr val="0064B1"/>
                </a:solidFill>
                <a:latin typeface="Garamond" panose="02020404030301010803" pitchFamily="18" charset="0"/>
              </a:rPr>
              <a:t>x</a:t>
            </a:r>
            <a:endParaRPr lang="en-US" sz="4000" dirty="0">
              <a:solidFill>
                <a:srgbClr val="0064B1"/>
              </a:solidFill>
              <a:latin typeface="Garamond" panose="02020404030301010803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2C271AB-E4C6-804E-BBED-1A0ADAAB048A}"/>
              </a:ext>
            </a:extLst>
          </p:cNvPr>
          <p:cNvCxnSpPr/>
          <p:nvPr/>
        </p:nvCxnSpPr>
        <p:spPr>
          <a:xfrm>
            <a:off x="9390815" y="4551301"/>
            <a:ext cx="0" cy="4879856"/>
          </a:xfrm>
          <a:prstGeom prst="line">
            <a:avLst/>
          </a:prstGeom>
          <a:ln w="603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70E3FB8-46AC-A44E-A257-6E35BE49DC57}"/>
              </a:ext>
            </a:extLst>
          </p:cNvPr>
          <p:cNvSpPr/>
          <p:nvPr/>
        </p:nvSpPr>
        <p:spPr>
          <a:xfrm>
            <a:off x="15647790" y="9619156"/>
            <a:ext cx="11645701" cy="871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b="1" dirty="0">
                <a:solidFill>
                  <a:srgbClr val="00558D"/>
                </a:solidFill>
                <a:latin typeface="Garamond" panose="02020404030301010803" pitchFamily="18" charset="0"/>
              </a:rPr>
              <a:t>Related Work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637F16ED-EDBD-5D49-A822-22868DEA36BD}"/>
              </a:ext>
            </a:extLst>
          </p:cNvPr>
          <p:cNvSpPr txBox="1">
            <a:spLocks/>
          </p:cNvSpPr>
          <p:nvPr/>
        </p:nvSpPr>
        <p:spPr>
          <a:xfrm>
            <a:off x="174593" y="10574786"/>
            <a:ext cx="5896466" cy="672736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3159762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579881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9762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9643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9524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99405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79285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9166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39048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Computational Journalism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  <a:latin typeface="Garamond" panose="02020404030301010803" pitchFamily="18" charset="0"/>
              </a:rPr>
              <a:t>Fact-finding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  <a:latin typeface="Garamond" panose="02020404030301010803" pitchFamily="18" charset="0"/>
              </a:rPr>
              <a:t>Fact-checking  </a:t>
            </a:r>
          </a:p>
          <a:p>
            <a:r>
              <a:rPr lang="en-US" sz="4000" dirty="0">
                <a:solidFill>
                  <a:schemeClr val="tx1"/>
                </a:solidFill>
                <a:latin typeface="Garamond" panose="02020404030301010803" pitchFamily="18" charset="0"/>
              </a:rPr>
              <a:t>E.g., The first female presidential nominee was Victoria Woodhull, not Hillary Clinton (</a:t>
            </a:r>
            <a:r>
              <a:rPr lang="en-US" sz="4000" dirty="0" err="1">
                <a:solidFill>
                  <a:schemeClr val="tx1"/>
                </a:solidFill>
                <a:latin typeface="Garamond" panose="02020404030301010803" pitchFamily="18" charset="0"/>
              </a:rPr>
              <a:t>snopes.com</a:t>
            </a:r>
            <a:r>
              <a:rPr lang="en-US" sz="4000" dirty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</a:p>
          <a:p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Data Cleaning</a:t>
            </a:r>
          </a:p>
          <a:p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Recommendation Systems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  <a:latin typeface="Garamond" panose="02020404030301010803" pitchFamily="18" charset="0"/>
              </a:rPr>
              <a:t> Friends, news, and product promotion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0B18CCE4-24CC-BD48-94B7-B1E2781128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1058" y="11664177"/>
            <a:ext cx="9181282" cy="511491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1424C2FA-111E-6E4F-96E4-868815DF12DC}"/>
              </a:ext>
            </a:extLst>
          </p:cNvPr>
          <p:cNvSpPr/>
          <p:nvPr/>
        </p:nvSpPr>
        <p:spPr>
          <a:xfrm>
            <a:off x="15647790" y="10611722"/>
            <a:ext cx="1178421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Outlier detection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latin typeface="Garamond" panose="02020404030301010803" pitchFamily="18" charset="0"/>
              </a:rPr>
              <a:t>Maverick finds conditions that make an object stand out, although the object may not necessarily be an outlier. </a:t>
            </a:r>
          </a:p>
          <a:p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Outlying aspect mining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Challenges in adopting existing algorithms: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latin typeface="Garamond" panose="02020404030301010803" pitchFamily="18" charset="0"/>
              </a:rPr>
              <a:t>Many assume a single-table model: a graph can be an extremely large and sparse table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latin typeface="Garamond" panose="02020404030301010803" pitchFamily="18" charset="0"/>
              </a:rPr>
              <a:t>Conjunctive queries on a single table ≠ pattern queries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latin typeface="Garamond" panose="02020404030301010803" pitchFamily="18" charset="0"/>
              </a:rPr>
              <a:t>Multiple tables: unclear how to handle joins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latin typeface="Garamond" panose="02020404030301010803" pitchFamily="18" charset="0"/>
              </a:rPr>
              <a:t>Unclear how to handle set values</a:t>
            </a:r>
          </a:p>
        </p:txBody>
      </p:sp>
      <p:sp>
        <p:nvSpPr>
          <p:cNvPr id="128" name="Text Placeholder 2">
            <a:extLst>
              <a:ext uri="{FF2B5EF4-FFF2-40B4-BE49-F238E27FC236}">
                <a16:creationId xmlns:a16="http://schemas.microsoft.com/office/drawing/2014/main" id="{6C46C73F-C54E-0143-B22E-DA12BF2B73DD}"/>
              </a:ext>
            </a:extLst>
          </p:cNvPr>
          <p:cNvSpPr txBox="1">
            <a:spLocks/>
          </p:cNvSpPr>
          <p:nvPr/>
        </p:nvSpPr>
        <p:spPr>
          <a:xfrm>
            <a:off x="113358" y="18284008"/>
            <a:ext cx="27180132" cy="10234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3159762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579881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9762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9643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9524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99405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79285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9166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39048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C00000"/>
                </a:solidFill>
                <a:latin typeface="Garamond" panose="02020404030301010803" pitchFamily="18" charset="0"/>
              </a:rPr>
              <a:t>What is exceptional about G1? </a:t>
            </a:r>
            <a:r>
              <a:rPr lang="en-US" sz="4800" b="1" dirty="0">
                <a:solidFill>
                  <a:schemeClr val="tx1"/>
                </a:solidFill>
                <a:latin typeface="Garamond" panose="02020404030301010803" pitchFamily="18" charset="0"/>
              </a:rPr>
              <a:t>Among all the goals scored by BRA players, G1 is the only own goal.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0BB3BAD8-22E9-5045-BE3E-A27ABB26E00D}"/>
              </a:ext>
            </a:extLst>
          </p:cNvPr>
          <p:cNvSpPr/>
          <p:nvPr/>
        </p:nvSpPr>
        <p:spPr bwMode="auto">
          <a:xfrm flipH="1">
            <a:off x="2501615" y="22854826"/>
            <a:ext cx="1599800" cy="876087"/>
          </a:xfrm>
          <a:prstGeom prst="ellipse">
            <a:avLst/>
          </a:prstGeom>
          <a:noFill/>
          <a:ln cmpd="dbl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CRO </a:t>
            </a:r>
            <a:endParaRPr lang="en-US" sz="4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21BAACC-FE0A-1142-B5BB-FA10A7DD3DEF}"/>
              </a:ext>
            </a:extLst>
          </p:cNvPr>
          <p:cNvSpPr/>
          <p:nvPr/>
        </p:nvSpPr>
        <p:spPr bwMode="auto">
          <a:xfrm flipH="1">
            <a:off x="511231" y="24210937"/>
            <a:ext cx="1184219" cy="971020"/>
          </a:xfrm>
          <a:prstGeom prst="ellipse">
            <a:avLst/>
          </a:prstGeom>
          <a:noFill/>
          <a:ln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S4</a:t>
            </a:r>
            <a:endParaRPr lang="en-US" sz="4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09C9A40-8072-D14A-BF1E-D811C1A169BE}"/>
              </a:ext>
            </a:extLst>
          </p:cNvPr>
          <p:cNvSpPr/>
          <p:nvPr/>
        </p:nvSpPr>
        <p:spPr bwMode="auto">
          <a:xfrm flipH="1">
            <a:off x="4615086" y="24337499"/>
            <a:ext cx="1184219" cy="97102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G4</a:t>
            </a:r>
            <a:endParaRPr lang="en-US" sz="4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98D38174-92FB-8940-9B3A-0C8A99BA8F98}"/>
              </a:ext>
            </a:extLst>
          </p:cNvPr>
          <p:cNvSpPr/>
          <p:nvPr/>
        </p:nvSpPr>
        <p:spPr bwMode="auto">
          <a:xfrm flipH="1">
            <a:off x="1701084" y="19485033"/>
            <a:ext cx="1184219" cy="927042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rgbClr val="FFFFFF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G1</a:t>
            </a:r>
            <a:endParaRPr lang="en-US" sz="4000" b="1" spc="-50" dirty="0" err="1">
              <a:solidFill>
                <a:srgbClr val="FFFFFF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9ADD3E9-3A5E-3D4C-9B88-F8FC2428D1F2}"/>
              </a:ext>
            </a:extLst>
          </p:cNvPr>
          <p:cNvSpPr/>
          <p:nvPr/>
        </p:nvSpPr>
        <p:spPr bwMode="auto">
          <a:xfrm flipH="1">
            <a:off x="8556592" y="22908667"/>
            <a:ext cx="1547559" cy="971020"/>
          </a:xfrm>
          <a:prstGeom prst="ellipse">
            <a:avLst/>
          </a:prstGeom>
          <a:noFill/>
          <a:ln cmpd="dbl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BRA</a:t>
            </a:r>
            <a:endParaRPr lang="en-US" sz="4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8F341DF2-6E7A-1949-8787-9484B3EF78B5}"/>
              </a:ext>
            </a:extLst>
          </p:cNvPr>
          <p:cNvSpPr/>
          <p:nvPr/>
        </p:nvSpPr>
        <p:spPr bwMode="auto">
          <a:xfrm flipH="1">
            <a:off x="4825882" y="21202099"/>
            <a:ext cx="903043" cy="610782"/>
          </a:xfrm>
          <a:prstGeom prst="ellipse">
            <a:avLst/>
          </a:prstGeom>
          <a:noFill/>
          <a:ln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S1</a:t>
            </a:r>
            <a:endParaRPr lang="en-US" sz="4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1D7CBCD-2065-4F46-90F2-238A4E0A93E2}"/>
              </a:ext>
            </a:extLst>
          </p:cNvPr>
          <p:cNvSpPr/>
          <p:nvPr/>
        </p:nvSpPr>
        <p:spPr bwMode="auto">
          <a:xfrm flipH="1">
            <a:off x="7483174" y="24342558"/>
            <a:ext cx="1184219" cy="971020"/>
          </a:xfrm>
          <a:prstGeom prst="ellipse">
            <a:avLst/>
          </a:prstGeom>
          <a:noFill/>
          <a:ln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S2</a:t>
            </a:r>
            <a:endParaRPr lang="en-US" sz="4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97C75D5-1C6C-3B4C-A388-B0D9F5810475}"/>
              </a:ext>
            </a:extLst>
          </p:cNvPr>
          <p:cNvSpPr/>
          <p:nvPr/>
        </p:nvSpPr>
        <p:spPr bwMode="auto">
          <a:xfrm flipH="1">
            <a:off x="10541874" y="24781470"/>
            <a:ext cx="1184219" cy="97102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G2</a:t>
            </a:r>
            <a:endParaRPr lang="en-US" sz="4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C6A5895-4B95-DD45-B347-8589310D8E60}"/>
              </a:ext>
            </a:extLst>
          </p:cNvPr>
          <p:cNvSpPr/>
          <p:nvPr/>
        </p:nvSpPr>
        <p:spPr bwMode="auto">
          <a:xfrm flipH="1">
            <a:off x="12197924" y="23349528"/>
            <a:ext cx="1184219" cy="971020"/>
          </a:xfrm>
          <a:prstGeom prst="ellipse">
            <a:avLst/>
          </a:prstGeom>
          <a:noFill/>
          <a:ln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S5</a:t>
            </a:r>
            <a:endParaRPr lang="en-US" sz="4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9FBC775-BA7B-584F-B24B-6B42444454DB}"/>
              </a:ext>
            </a:extLst>
          </p:cNvPr>
          <p:cNvSpPr/>
          <p:nvPr/>
        </p:nvSpPr>
        <p:spPr bwMode="auto">
          <a:xfrm flipH="1">
            <a:off x="12818132" y="20878984"/>
            <a:ext cx="1184219" cy="97102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G5</a:t>
            </a:r>
            <a:endParaRPr lang="en-US" sz="4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EBE503A-9393-D54F-BA66-9889B3790FDC}"/>
              </a:ext>
            </a:extLst>
          </p:cNvPr>
          <p:cNvSpPr/>
          <p:nvPr/>
        </p:nvSpPr>
        <p:spPr bwMode="auto">
          <a:xfrm flipH="1">
            <a:off x="14689691" y="25037209"/>
            <a:ext cx="1494882" cy="971020"/>
          </a:xfrm>
          <a:prstGeom prst="ellipse">
            <a:avLst/>
          </a:prstGeom>
          <a:noFill/>
          <a:ln cmpd="dbl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ESP</a:t>
            </a:r>
            <a:endParaRPr lang="en-US" sz="4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0C3FB4E9-2E33-FE4F-B5E3-4CD12607800E}"/>
              </a:ext>
            </a:extLst>
          </p:cNvPr>
          <p:cNvSpPr/>
          <p:nvPr/>
        </p:nvSpPr>
        <p:spPr bwMode="auto">
          <a:xfrm flipH="1">
            <a:off x="6733718" y="19751343"/>
            <a:ext cx="1184219" cy="971020"/>
          </a:xfrm>
          <a:prstGeom prst="ellipse">
            <a:avLst/>
          </a:prstGeom>
          <a:noFill/>
          <a:ln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S3</a:t>
            </a:r>
            <a:endParaRPr lang="en-US" sz="4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5B391E0-C201-8240-BA9F-B0C3C209C58C}"/>
              </a:ext>
            </a:extLst>
          </p:cNvPr>
          <p:cNvSpPr/>
          <p:nvPr/>
        </p:nvSpPr>
        <p:spPr bwMode="auto">
          <a:xfrm flipH="1">
            <a:off x="10799059" y="19147019"/>
            <a:ext cx="1184219" cy="97102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G3</a:t>
            </a:r>
            <a:endParaRPr lang="en-US" sz="4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216B1D50-0664-9E41-B837-190E13A419E1}"/>
              </a:ext>
            </a:extLst>
          </p:cNvPr>
          <p:cNvCxnSpPr>
            <a:cxnSpLocks/>
            <a:stCxn id="183" idx="2"/>
            <a:endCxn id="221" idx="1"/>
          </p:cNvCxnSpPr>
          <p:nvPr/>
        </p:nvCxnSpPr>
        <p:spPr>
          <a:xfrm>
            <a:off x="2885303" y="19948554"/>
            <a:ext cx="1861317" cy="1572950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>
            <a:extLst>
              <a:ext uri="{FF2B5EF4-FFF2-40B4-BE49-F238E27FC236}">
                <a16:creationId xmlns:a16="http://schemas.microsoft.com/office/drawing/2014/main" id="{F844AD0D-9BBA-EA48-BB05-BF690E12451D}"/>
              </a:ext>
            </a:extLst>
          </p:cNvPr>
          <p:cNvCxnSpPr>
            <a:cxnSpLocks/>
            <a:stCxn id="183" idx="4"/>
            <a:endCxn id="228" idx="0"/>
          </p:cNvCxnSpPr>
          <p:nvPr/>
        </p:nvCxnSpPr>
        <p:spPr>
          <a:xfrm rot="16200000" flipH="1">
            <a:off x="1927656" y="20777612"/>
            <a:ext cx="1739397" cy="1008322"/>
          </a:xfrm>
          <a:prstGeom prst="curvedConnector3">
            <a:avLst>
              <a:gd name="adj1" fmla="val 50000"/>
            </a:avLst>
          </a:prstGeom>
          <a:ln w="635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92FD4D1D-7C96-5B48-8E98-98CD09AEFC1E}"/>
              </a:ext>
            </a:extLst>
          </p:cNvPr>
          <p:cNvCxnSpPr>
            <a:cxnSpLocks/>
            <a:stCxn id="224" idx="0"/>
            <a:endCxn id="228" idx="2"/>
          </p:cNvCxnSpPr>
          <p:nvPr/>
        </p:nvCxnSpPr>
        <p:spPr>
          <a:xfrm rot="5400000" flipH="1" flipV="1">
            <a:off x="1374050" y="22980570"/>
            <a:ext cx="951457" cy="1543873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AA50EFE0-6BE3-F448-AE73-C50732F6A826}"/>
              </a:ext>
            </a:extLst>
          </p:cNvPr>
          <p:cNvCxnSpPr>
            <a:cxnSpLocks/>
            <a:stCxn id="182" idx="6"/>
            <a:endCxn id="228" idx="3"/>
          </p:cNvCxnSpPr>
          <p:nvPr/>
        </p:nvCxnSpPr>
        <p:spPr>
          <a:xfrm rot="10800000">
            <a:off x="3301516" y="23276777"/>
            <a:ext cx="1313571" cy="1546232"/>
          </a:xfrm>
          <a:prstGeom prst="curvedConnector2">
            <a:avLst/>
          </a:prstGeom>
          <a:ln w="2222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9CD56971-CC6A-D845-83D8-17D882DE85E5}"/>
              </a:ext>
            </a:extLst>
          </p:cNvPr>
          <p:cNvCxnSpPr>
            <a:cxnSpLocks/>
            <a:stCxn id="182" idx="4"/>
            <a:endCxn id="224" idx="2"/>
          </p:cNvCxnSpPr>
          <p:nvPr/>
        </p:nvCxnSpPr>
        <p:spPr>
          <a:xfrm rot="5400000" flipH="1">
            <a:off x="3074302" y="23175627"/>
            <a:ext cx="136433" cy="4129353"/>
          </a:xfrm>
          <a:prstGeom prst="curvedConnector3">
            <a:avLst>
              <a:gd name="adj1" fmla="val -167555"/>
            </a:avLst>
          </a:prstGeom>
          <a:ln w="2222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>
            <a:extLst>
              <a:ext uri="{FF2B5EF4-FFF2-40B4-BE49-F238E27FC236}">
                <a16:creationId xmlns:a16="http://schemas.microsoft.com/office/drawing/2014/main" id="{9D18D504-86A3-7148-9D0B-3ED3661297C0}"/>
              </a:ext>
            </a:extLst>
          </p:cNvPr>
          <p:cNvCxnSpPr>
            <a:cxnSpLocks/>
            <a:stCxn id="186" idx="6"/>
            <a:endCxn id="229" idx="2"/>
          </p:cNvCxnSpPr>
          <p:nvPr/>
        </p:nvCxnSpPr>
        <p:spPr>
          <a:xfrm rot="10800000" flipH="1">
            <a:off x="7483174" y="23575637"/>
            <a:ext cx="1118579" cy="1252433"/>
          </a:xfrm>
          <a:prstGeom prst="curvedConnector4">
            <a:avLst>
              <a:gd name="adj1" fmla="val -41415"/>
              <a:gd name="adj2" fmla="val 69383"/>
            </a:avLst>
          </a:prstGeom>
          <a:ln w="63500">
            <a:solidFill>
              <a:schemeClr val="accent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575344E7-02E7-D344-B258-22602981F563}"/>
              </a:ext>
            </a:extLst>
          </p:cNvPr>
          <p:cNvCxnSpPr>
            <a:cxnSpLocks/>
            <a:stCxn id="221" idx="2"/>
            <a:endCxn id="229" idx="1"/>
          </p:cNvCxnSpPr>
          <p:nvPr/>
        </p:nvCxnSpPr>
        <p:spPr>
          <a:xfrm rot="16200000" flipH="1">
            <a:off x="6615114" y="20686440"/>
            <a:ext cx="1019553" cy="3633530"/>
          </a:xfrm>
          <a:prstGeom prst="curvedConnector2">
            <a:avLst/>
          </a:prstGeom>
          <a:ln w="63500">
            <a:solidFill>
              <a:schemeClr val="accent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>
            <a:extLst>
              <a:ext uri="{FF2B5EF4-FFF2-40B4-BE49-F238E27FC236}">
                <a16:creationId xmlns:a16="http://schemas.microsoft.com/office/drawing/2014/main" id="{BF5441B1-8019-0240-B69A-54957B2584BB}"/>
              </a:ext>
            </a:extLst>
          </p:cNvPr>
          <p:cNvCxnSpPr>
            <a:cxnSpLocks/>
            <a:stCxn id="225" idx="2"/>
            <a:endCxn id="229" idx="0"/>
          </p:cNvCxnSpPr>
          <p:nvPr/>
        </p:nvCxnSpPr>
        <p:spPr>
          <a:xfrm rot="16200000" flipH="1">
            <a:off x="7472940" y="20641714"/>
            <a:ext cx="1677260" cy="1939966"/>
          </a:xfrm>
          <a:prstGeom prst="curvedConnector3">
            <a:avLst/>
          </a:prstGeom>
          <a:ln w="63500">
            <a:solidFill>
              <a:schemeClr val="accent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urved Connector 200">
            <a:extLst>
              <a:ext uri="{FF2B5EF4-FFF2-40B4-BE49-F238E27FC236}">
                <a16:creationId xmlns:a16="http://schemas.microsoft.com/office/drawing/2014/main" id="{1CBB75D6-784C-B243-83DE-7811FDE2ED69}"/>
              </a:ext>
            </a:extLst>
          </p:cNvPr>
          <p:cNvCxnSpPr>
            <a:cxnSpLocks/>
            <a:stCxn id="192" idx="6"/>
            <a:endCxn id="225" idx="3"/>
          </p:cNvCxnSpPr>
          <p:nvPr/>
        </p:nvCxnSpPr>
        <p:spPr>
          <a:xfrm rot="10800000" flipV="1">
            <a:off x="7903089" y="19632529"/>
            <a:ext cx="2895969" cy="668616"/>
          </a:xfrm>
          <a:prstGeom prst="curvedConnector3">
            <a:avLst/>
          </a:prstGeom>
          <a:ln w="63500">
            <a:solidFill>
              <a:schemeClr val="accent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407363B-A38E-334F-B0CA-68E99FFFBC91}"/>
              </a:ext>
            </a:extLst>
          </p:cNvPr>
          <p:cNvCxnSpPr>
            <a:cxnSpLocks/>
            <a:stCxn id="187" idx="0"/>
            <a:endCxn id="229" idx="4"/>
          </p:cNvCxnSpPr>
          <p:nvPr/>
        </p:nvCxnSpPr>
        <p:spPr>
          <a:xfrm rot="16200000" flipV="1">
            <a:off x="9944750" y="23592237"/>
            <a:ext cx="1205836" cy="1172630"/>
          </a:xfrm>
          <a:prstGeom prst="curvedConnector3">
            <a:avLst>
              <a:gd name="adj1" fmla="val 50000"/>
            </a:avLst>
          </a:prstGeom>
          <a:ln w="635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867CBF3F-C662-4C40-A021-B5F196244C53}"/>
              </a:ext>
            </a:extLst>
          </p:cNvPr>
          <p:cNvCxnSpPr>
            <a:cxnSpLocks/>
            <a:stCxn id="189" idx="4"/>
            <a:endCxn id="223" idx="0"/>
          </p:cNvCxnSpPr>
          <p:nvPr/>
        </p:nvCxnSpPr>
        <p:spPr>
          <a:xfrm rot="5400000">
            <a:off x="12335073" y="22274360"/>
            <a:ext cx="1499524" cy="650813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3F1A3248-13C2-1A45-8A21-8C38D0FCC4E8}"/>
              </a:ext>
            </a:extLst>
          </p:cNvPr>
          <p:cNvCxnSpPr>
            <a:cxnSpLocks/>
            <a:stCxn id="223" idx="3"/>
            <a:endCxn id="230" idx="0"/>
          </p:cNvCxnSpPr>
          <p:nvPr/>
        </p:nvCxnSpPr>
        <p:spPr>
          <a:xfrm>
            <a:off x="13320931" y="23821454"/>
            <a:ext cx="2034022" cy="849781"/>
          </a:xfrm>
          <a:prstGeom prst="curvedConnector2">
            <a:avLst/>
          </a:prstGeom>
          <a:ln w="2222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urved Connector 204">
            <a:extLst>
              <a:ext uri="{FF2B5EF4-FFF2-40B4-BE49-F238E27FC236}">
                <a16:creationId xmlns:a16="http://schemas.microsoft.com/office/drawing/2014/main" id="{5A9FA7C9-39CC-2B48-B2A8-69D6FBDF99F8}"/>
              </a:ext>
            </a:extLst>
          </p:cNvPr>
          <p:cNvCxnSpPr>
            <a:cxnSpLocks/>
            <a:stCxn id="189" idx="6"/>
            <a:endCxn id="229" idx="5"/>
          </p:cNvCxnSpPr>
          <p:nvPr/>
        </p:nvCxnSpPr>
        <p:spPr>
          <a:xfrm rot="10800000" flipV="1">
            <a:off x="9621454" y="21364494"/>
            <a:ext cx="3196679" cy="164848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1511653C-DBC9-2449-834E-395A9B970E32}"/>
              </a:ext>
            </a:extLst>
          </p:cNvPr>
          <p:cNvSpPr txBox="1"/>
          <p:nvPr/>
        </p:nvSpPr>
        <p:spPr>
          <a:xfrm>
            <a:off x="1217365" y="20770219"/>
            <a:ext cx="2213106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/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awarded-to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F545533-06C8-C548-8306-FA7F6E0536B2}"/>
              </a:ext>
            </a:extLst>
          </p:cNvPr>
          <p:cNvSpPr txBox="1"/>
          <p:nvPr/>
        </p:nvSpPr>
        <p:spPr>
          <a:xfrm>
            <a:off x="2276588" y="23967784"/>
            <a:ext cx="2213106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/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awarded-to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F285BCA-3C16-9049-AA0C-DFD758D08556}"/>
              </a:ext>
            </a:extLst>
          </p:cNvPr>
          <p:cNvSpPr txBox="1"/>
          <p:nvPr/>
        </p:nvSpPr>
        <p:spPr>
          <a:xfrm>
            <a:off x="3202711" y="20062702"/>
            <a:ext cx="2036776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scored-by</a:t>
            </a:r>
          </a:p>
        </p:txBody>
      </p:sp>
      <p:cxnSp>
        <p:nvCxnSpPr>
          <p:cNvPr id="209" name="Curved Connector 208" title="awarded">
            <a:extLst>
              <a:ext uri="{FF2B5EF4-FFF2-40B4-BE49-F238E27FC236}">
                <a16:creationId xmlns:a16="http://schemas.microsoft.com/office/drawing/2014/main" id="{E83AD861-D5E9-0841-BB8B-DAE92538C5D4}"/>
              </a:ext>
            </a:extLst>
          </p:cNvPr>
          <p:cNvCxnSpPr>
            <a:cxnSpLocks/>
            <a:stCxn id="192" idx="4"/>
            <a:endCxn id="229" idx="0"/>
          </p:cNvCxnSpPr>
          <p:nvPr/>
        </p:nvCxnSpPr>
        <p:spPr>
          <a:xfrm rot="5400000">
            <a:off x="9170216" y="20229375"/>
            <a:ext cx="2332291" cy="2109614"/>
          </a:xfrm>
          <a:prstGeom prst="curvedConnector3">
            <a:avLst/>
          </a:prstGeom>
          <a:ln w="635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DA438DB5-B6DB-3B47-88AF-3D9A33B5B75C}"/>
              </a:ext>
            </a:extLst>
          </p:cNvPr>
          <p:cNvSpPr txBox="1"/>
          <p:nvPr/>
        </p:nvSpPr>
        <p:spPr>
          <a:xfrm>
            <a:off x="9943290" y="20818414"/>
            <a:ext cx="2213106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/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awarded-to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DE19844-D31F-CD40-8063-1AC325CE362D}"/>
              </a:ext>
            </a:extLst>
          </p:cNvPr>
          <p:cNvSpPr txBox="1"/>
          <p:nvPr/>
        </p:nvSpPr>
        <p:spPr>
          <a:xfrm>
            <a:off x="10120820" y="21843067"/>
            <a:ext cx="2213106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/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awarded-to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15770C9-D3A5-D94C-9C87-192802A48732}"/>
              </a:ext>
            </a:extLst>
          </p:cNvPr>
          <p:cNvSpPr txBox="1"/>
          <p:nvPr/>
        </p:nvSpPr>
        <p:spPr>
          <a:xfrm>
            <a:off x="9782234" y="23992528"/>
            <a:ext cx="2213106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/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awarded-to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250B86A-F795-024E-A03F-41B505370034}"/>
              </a:ext>
            </a:extLst>
          </p:cNvPr>
          <p:cNvSpPr txBox="1"/>
          <p:nvPr/>
        </p:nvSpPr>
        <p:spPr>
          <a:xfrm>
            <a:off x="641491" y="23345836"/>
            <a:ext cx="1551387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/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play-for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3381C03-F1CC-DA45-87EF-C8B42EE753D5}"/>
              </a:ext>
            </a:extLst>
          </p:cNvPr>
          <p:cNvSpPr txBox="1"/>
          <p:nvPr/>
        </p:nvSpPr>
        <p:spPr>
          <a:xfrm>
            <a:off x="6249474" y="22359454"/>
            <a:ext cx="1551387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/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play-for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72D116-55A6-1C4B-AB29-D1B0C8504DFE}"/>
              </a:ext>
            </a:extLst>
          </p:cNvPr>
          <p:cNvSpPr txBox="1"/>
          <p:nvPr/>
        </p:nvSpPr>
        <p:spPr>
          <a:xfrm>
            <a:off x="7310975" y="21301840"/>
            <a:ext cx="1551387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>
                <a:gradFill>
                  <a:gsLst>
                    <a:gs pos="0">
                      <a:schemeClr val="tx1"/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play-for</a:t>
            </a:r>
            <a:endParaRPr lang="en-US" sz="4000" dirty="0">
              <a:gradFill>
                <a:gsLst>
                  <a:gs pos="0">
                    <a:schemeClr val="tx1"/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Garamond" panose="02020404030301010803" pitchFamily="18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74445DA-EDCF-0747-A43C-6BAE2EEDD78F}"/>
              </a:ext>
            </a:extLst>
          </p:cNvPr>
          <p:cNvSpPr txBox="1"/>
          <p:nvPr/>
        </p:nvSpPr>
        <p:spPr>
          <a:xfrm>
            <a:off x="6550133" y="23633702"/>
            <a:ext cx="1551387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/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play-for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42DE851-E606-7C47-9E3D-7569025EF13E}"/>
              </a:ext>
            </a:extLst>
          </p:cNvPr>
          <p:cNvSpPr txBox="1"/>
          <p:nvPr/>
        </p:nvSpPr>
        <p:spPr>
          <a:xfrm>
            <a:off x="13879369" y="23714715"/>
            <a:ext cx="1551387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/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play-for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B18E2D6-98D6-5C47-B4B0-785CE2D18E62}"/>
              </a:ext>
            </a:extLst>
          </p:cNvPr>
          <p:cNvSpPr txBox="1"/>
          <p:nvPr/>
        </p:nvSpPr>
        <p:spPr>
          <a:xfrm>
            <a:off x="2091678" y="25248598"/>
            <a:ext cx="1931298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/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scored-by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DD957B7-B633-E24F-8276-C19E00801650}"/>
              </a:ext>
            </a:extLst>
          </p:cNvPr>
          <p:cNvSpPr txBox="1"/>
          <p:nvPr/>
        </p:nvSpPr>
        <p:spPr>
          <a:xfrm>
            <a:off x="8587134" y="19688675"/>
            <a:ext cx="1931298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scored-by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D5FA2F1-70FB-074A-B8AF-78773DDED476}"/>
              </a:ext>
            </a:extLst>
          </p:cNvPr>
          <p:cNvSpPr txBox="1"/>
          <p:nvPr/>
        </p:nvSpPr>
        <p:spPr>
          <a:xfrm>
            <a:off x="12650812" y="22209371"/>
            <a:ext cx="1931298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/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scored-by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42B40DE-C04A-1D47-ACED-DC323007E4E9}"/>
              </a:ext>
            </a:extLst>
          </p:cNvPr>
          <p:cNvSpPr/>
          <p:nvPr/>
        </p:nvSpPr>
        <p:spPr bwMode="auto">
          <a:xfrm>
            <a:off x="4746620" y="21049578"/>
            <a:ext cx="1123007" cy="94385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4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05AAF37-A1C0-8441-9EC2-0E56E506A085}"/>
              </a:ext>
            </a:extLst>
          </p:cNvPr>
          <p:cNvSpPr/>
          <p:nvPr/>
        </p:nvSpPr>
        <p:spPr bwMode="auto">
          <a:xfrm>
            <a:off x="7513779" y="24414421"/>
            <a:ext cx="1123007" cy="94385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4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9554AC0-7989-774D-8B81-A0923EFDE039}"/>
              </a:ext>
            </a:extLst>
          </p:cNvPr>
          <p:cNvSpPr/>
          <p:nvPr/>
        </p:nvSpPr>
        <p:spPr bwMode="auto">
          <a:xfrm>
            <a:off x="12197924" y="23349528"/>
            <a:ext cx="1123007" cy="94385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4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6630A84-F8A3-A645-8C77-8B94103788EF}"/>
              </a:ext>
            </a:extLst>
          </p:cNvPr>
          <p:cNvSpPr/>
          <p:nvPr/>
        </p:nvSpPr>
        <p:spPr bwMode="auto">
          <a:xfrm>
            <a:off x="516338" y="24228234"/>
            <a:ext cx="1123007" cy="94385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4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8CF4CA3-E45D-1147-A1BE-61D1147C0CA3}"/>
              </a:ext>
            </a:extLst>
          </p:cNvPr>
          <p:cNvSpPr/>
          <p:nvPr/>
        </p:nvSpPr>
        <p:spPr bwMode="auto">
          <a:xfrm>
            <a:off x="6780082" y="19829217"/>
            <a:ext cx="1123007" cy="94385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4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6" name="Curved Connector 225">
            <a:extLst>
              <a:ext uri="{FF2B5EF4-FFF2-40B4-BE49-F238E27FC236}">
                <a16:creationId xmlns:a16="http://schemas.microsoft.com/office/drawing/2014/main" id="{74A061FA-EE21-554D-AB16-309042F8DBBD}"/>
              </a:ext>
            </a:extLst>
          </p:cNvPr>
          <p:cNvCxnSpPr>
            <a:cxnSpLocks/>
            <a:stCxn id="187" idx="4"/>
            <a:endCxn id="222" idx="2"/>
          </p:cNvCxnSpPr>
          <p:nvPr/>
        </p:nvCxnSpPr>
        <p:spPr>
          <a:xfrm rot="5400000" flipH="1">
            <a:off x="9407524" y="24026032"/>
            <a:ext cx="394217" cy="3058700"/>
          </a:xfrm>
          <a:prstGeom prst="curvedConnector3">
            <a:avLst>
              <a:gd name="adj1" fmla="val -57988"/>
            </a:avLst>
          </a:prstGeom>
          <a:ln w="63500">
            <a:solidFill>
              <a:schemeClr val="accent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1CE2BC5-9270-1D43-8C91-39ADDBA76E15}"/>
              </a:ext>
            </a:extLst>
          </p:cNvPr>
          <p:cNvSpPr txBox="1"/>
          <p:nvPr/>
        </p:nvSpPr>
        <p:spPr>
          <a:xfrm>
            <a:off x="8556592" y="25555756"/>
            <a:ext cx="1931298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/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scored-by</a:t>
            </a:r>
          </a:p>
        </p:txBody>
      </p:sp>
      <p:sp>
        <p:nvSpPr>
          <p:cNvPr id="228" name="Triangle 227">
            <a:extLst>
              <a:ext uri="{FF2B5EF4-FFF2-40B4-BE49-F238E27FC236}">
                <a16:creationId xmlns:a16="http://schemas.microsoft.com/office/drawing/2014/main" id="{CABBCF9D-9A18-6340-98C2-36E0A82B7E92}"/>
              </a:ext>
            </a:extLst>
          </p:cNvPr>
          <p:cNvSpPr/>
          <p:nvPr/>
        </p:nvSpPr>
        <p:spPr bwMode="auto">
          <a:xfrm>
            <a:off x="2621715" y="22151472"/>
            <a:ext cx="1359599" cy="1125305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4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9" name="Triangle 228">
            <a:extLst>
              <a:ext uri="{FF2B5EF4-FFF2-40B4-BE49-F238E27FC236}">
                <a16:creationId xmlns:a16="http://schemas.microsoft.com/office/drawing/2014/main" id="{8D21DB4E-BF56-0D47-A3C4-7CC6ABD2EC5B}"/>
              </a:ext>
            </a:extLst>
          </p:cNvPr>
          <p:cNvSpPr/>
          <p:nvPr/>
        </p:nvSpPr>
        <p:spPr bwMode="auto">
          <a:xfrm>
            <a:off x="8601754" y="22450329"/>
            <a:ext cx="1359599" cy="1125305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4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0" name="Triangle 229">
            <a:extLst>
              <a:ext uri="{FF2B5EF4-FFF2-40B4-BE49-F238E27FC236}">
                <a16:creationId xmlns:a16="http://schemas.microsoft.com/office/drawing/2014/main" id="{DF2D10B5-7D58-C243-9884-65D4F8B03B4A}"/>
              </a:ext>
            </a:extLst>
          </p:cNvPr>
          <p:cNvSpPr/>
          <p:nvPr/>
        </p:nvSpPr>
        <p:spPr bwMode="auto">
          <a:xfrm>
            <a:off x="14675153" y="24671235"/>
            <a:ext cx="1359599" cy="1125305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4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DF33C574-C64A-6E4A-AEAD-7516CC1AB232}"/>
              </a:ext>
            </a:extLst>
          </p:cNvPr>
          <p:cNvSpPr txBox="1">
            <a:spLocks/>
          </p:cNvSpPr>
          <p:nvPr/>
        </p:nvSpPr>
        <p:spPr>
          <a:xfrm>
            <a:off x="15899360" y="19411426"/>
            <a:ext cx="11509968" cy="432878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3159762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579881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9762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9643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9524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99405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79285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9166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39048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Attributes: </a:t>
            </a:r>
            <a:r>
              <a:rPr lang="en-US" sz="4000" dirty="0">
                <a:solidFill>
                  <a:schemeClr val="tx1"/>
                </a:solidFill>
                <a:latin typeface="Garamond" panose="02020404030301010803" pitchFamily="18" charset="0"/>
              </a:rPr>
              <a:t>labels of incoming/outgoing edges</a:t>
            </a:r>
          </a:p>
          <a:p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Subspace: </a:t>
            </a:r>
            <a:r>
              <a:rPr lang="en-US" sz="4000" dirty="0">
                <a:solidFill>
                  <a:schemeClr val="tx1"/>
                </a:solidFill>
                <a:latin typeface="Garamond" panose="02020404030301010803" pitchFamily="18" charset="0"/>
              </a:rPr>
              <a:t>a subset of attributes</a:t>
            </a:r>
          </a:p>
          <a:p>
            <a:r>
              <a:rPr lang="en-US" sz="4000" dirty="0">
                <a:solidFill>
                  <a:schemeClr val="tx1"/>
                </a:solidFill>
                <a:latin typeface="Garamond" panose="02020404030301010803" pitchFamily="18" charset="0"/>
              </a:rPr>
              <a:t>E.g., </a:t>
            </a:r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G1. awarded-to = CRO</a:t>
            </a:r>
          </a:p>
          <a:p>
            <a:endParaRPr lang="en-US" sz="4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Context: </a:t>
            </a:r>
            <a:r>
              <a:rPr lang="en-US" sz="4000" dirty="0">
                <a:solidFill>
                  <a:schemeClr val="tx1"/>
                </a:solidFill>
                <a:latin typeface="Garamond" panose="02020404030301010803" pitchFamily="18" charset="0"/>
              </a:rPr>
              <a:t>entities sharing some common characteristics.</a:t>
            </a:r>
          </a:p>
          <a:p>
            <a:r>
              <a:rPr lang="en-US" sz="4000" dirty="0">
                <a:solidFill>
                  <a:schemeClr val="tx1"/>
                </a:solidFill>
                <a:latin typeface="Garamond" panose="02020404030301010803" pitchFamily="18" charset="0"/>
              </a:rPr>
              <a:t>Defined by a pattern-variable pair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0DFCFFD-3916-4A4F-B30C-B44285EA498C}"/>
              </a:ext>
            </a:extLst>
          </p:cNvPr>
          <p:cNvSpPr txBox="1"/>
          <p:nvPr/>
        </p:nvSpPr>
        <p:spPr>
          <a:xfrm>
            <a:off x="17487986" y="25340606"/>
            <a:ext cx="808289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E.g., Goals scored by Brazilian players</a:t>
            </a: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D55F56E1-5A6C-9145-A223-35726755BD79}"/>
              </a:ext>
            </a:extLst>
          </p:cNvPr>
          <p:cNvSpPr/>
          <p:nvPr/>
        </p:nvSpPr>
        <p:spPr bwMode="auto">
          <a:xfrm flipH="1">
            <a:off x="16951780" y="23807069"/>
            <a:ext cx="1169481" cy="1145696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bg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?g</a:t>
            </a: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B58AFB7-BEA1-574A-8747-D2B58937223B}"/>
              </a:ext>
            </a:extLst>
          </p:cNvPr>
          <p:cNvSpPr/>
          <p:nvPr/>
        </p:nvSpPr>
        <p:spPr bwMode="auto">
          <a:xfrm flipH="1">
            <a:off x="24263447" y="23888485"/>
            <a:ext cx="1651733" cy="1178673"/>
          </a:xfrm>
          <a:prstGeom prst="ellipse">
            <a:avLst/>
          </a:prstGeom>
          <a:noFill/>
          <a:ln cmpd="dbl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BRA</a:t>
            </a:r>
            <a:endParaRPr lang="en-US" sz="4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CC3DE7F7-2BC5-D748-8D10-BFCBF2669B5C}"/>
              </a:ext>
            </a:extLst>
          </p:cNvPr>
          <p:cNvSpPr/>
          <p:nvPr/>
        </p:nvSpPr>
        <p:spPr bwMode="auto">
          <a:xfrm flipH="1">
            <a:off x="21171940" y="23785381"/>
            <a:ext cx="714983" cy="1178673"/>
          </a:xfrm>
          <a:prstGeom prst="ellipse">
            <a:avLst/>
          </a:prstGeom>
          <a:noFill/>
          <a:ln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4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?s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2A2A8195-C3FC-B04D-8B04-0A45735C42ED}"/>
              </a:ext>
            </a:extLst>
          </p:cNvPr>
          <p:cNvCxnSpPr>
            <a:cxnSpLocks/>
            <a:stCxn id="308" idx="2"/>
            <a:endCxn id="310" idx="6"/>
          </p:cNvCxnSpPr>
          <p:nvPr/>
        </p:nvCxnSpPr>
        <p:spPr>
          <a:xfrm flipV="1">
            <a:off x="18121261" y="24374718"/>
            <a:ext cx="3050679" cy="5199"/>
          </a:xfrm>
          <a:prstGeom prst="straightConnector1">
            <a:avLst/>
          </a:prstGeom>
          <a:ln w="635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777815FC-3B65-2B45-A79F-07B42D956279}"/>
              </a:ext>
            </a:extLst>
          </p:cNvPr>
          <p:cNvCxnSpPr>
            <a:cxnSpLocks/>
            <a:stCxn id="315" idx="3"/>
          </p:cNvCxnSpPr>
          <p:nvPr/>
        </p:nvCxnSpPr>
        <p:spPr>
          <a:xfrm flipV="1">
            <a:off x="21987086" y="24369072"/>
            <a:ext cx="2429733" cy="10845"/>
          </a:xfrm>
          <a:prstGeom prst="straightConnector1">
            <a:avLst/>
          </a:prstGeom>
          <a:ln w="635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636E3F05-50BE-674C-80B4-A082706EC1A5}"/>
              </a:ext>
            </a:extLst>
          </p:cNvPr>
          <p:cNvSpPr txBox="1"/>
          <p:nvPr/>
        </p:nvSpPr>
        <p:spPr>
          <a:xfrm>
            <a:off x="18539842" y="24074454"/>
            <a:ext cx="2213106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awarded-to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7B8649C-45A9-FE40-830B-8A54188C2B5F}"/>
              </a:ext>
            </a:extLst>
          </p:cNvPr>
          <p:cNvSpPr txBox="1"/>
          <p:nvPr/>
        </p:nvSpPr>
        <p:spPr>
          <a:xfrm>
            <a:off x="22263973" y="24088700"/>
            <a:ext cx="1551387" cy="61555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play-for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29157FE2-9756-7949-83E1-CE8BBCAD43B7}"/>
              </a:ext>
            </a:extLst>
          </p:cNvPr>
          <p:cNvSpPr/>
          <p:nvPr/>
        </p:nvSpPr>
        <p:spPr bwMode="auto">
          <a:xfrm>
            <a:off x="21137501" y="23807069"/>
            <a:ext cx="849585" cy="1145696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36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6" name="Triangle 315">
            <a:extLst>
              <a:ext uri="{FF2B5EF4-FFF2-40B4-BE49-F238E27FC236}">
                <a16:creationId xmlns:a16="http://schemas.microsoft.com/office/drawing/2014/main" id="{9137F2BC-C3E1-EB47-832B-223F29B93D04}"/>
              </a:ext>
            </a:extLst>
          </p:cNvPr>
          <p:cNvSpPr/>
          <p:nvPr/>
        </p:nvSpPr>
        <p:spPr bwMode="auto">
          <a:xfrm>
            <a:off x="24322419" y="23510226"/>
            <a:ext cx="1307383" cy="1365953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36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Text Placeholder 2">
                <a:extLst>
                  <a:ext uri="{FF2B5EF4-FFF2-40B4-BE49-F238E27FC236}">
                    <a16:creationId xmlns:a16="http://schemas.microsoft.com/office/drawing/2014/main" id="{54241381-8072-3D42-B193-A43AA49F9F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925" y="27182760"/>
                <a:ext cx="5686702" cy="526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l" defTabSz="3159762" rtl="0" eaLnBrk="1" latinLnBrk="0" hangingPunct="1">
                  <a:defRPr sz="3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1579881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159762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739643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319524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899405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479285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059166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639048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dirty="0">
                    <a:solidFill>
                      <a:srgbClr val="C00000"/>
                    </a:solidFill>
                    <a:latin typeface="Garamond" panose="02020404030301010803" pitchFamily="18" charset="0"/>
                  </a:rPr>
                  <a:t>Input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Entity of interest  </a:t>
                </a:r>
                <a:r>
                  <a:rPr lang="en-US" sz="4000" i="1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v</a:t>
                </a:r>
                <a:r>
                  <a:rPr lang="en-US" sz="4000" i="1" baseline="-25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0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Exceptionality function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Result size </a:t>
                </a:r>
                <a:r>
                  <a:rPr lang="en-US" sz="4000" i="1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k</a:t>
                </a:r>
              </a:p>
              <a:p>
                <a:r>
                  <a:rPr lang="en-US" sz="4000" dirty="0">
                    <a:solidFill>
                      <a:srgbClr val="C00000"/>
                    </a:solidFill>
                    <a:latin typeface="Garamond" panose="02020404030301010803" pitchFamily="18" charset="0"/>
                  </a:rPr>
                  <a:t>Output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Top-</a:t>
                </a:r>
                <a:r>
                  <a:rPr lang="en-US" sz="4000" i="1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k</a:t>
                </a:r>
                <a:r>
                  <a:rPr lang="en-US" sz="4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 (context, subspace) pairs with regard to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, in which </a:t>
                </a:r>
                <a:r>
                  <a:rPr lang="en-US" sz="4000" i="1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v</a:t>
                </a:r>
                <a:r>
                  <a:rPr lang="en-US" sz="4000" i="1" baseline="-25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0</a:t>
                </a:r>
                <a:r>
                  <a:rPr lang="en-US" sz="4000" i="1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stands out</a:t>
                </a:r>
              </a:p>
            </p:txBody>
          </p:sp>
        </mc:Choice>
        <mc:Fallback>
          <p:sp>
            <p:nvSpPr>
              <p:cNvPr id="326" name="Text Placeholder 2">
                <a:extLst>
                  <a:ext uri="{FF2B5EF4-FFF2-40B4-BE49-F238E27FC236}">
                    <a16:creationId xmlns:a16="http://schemas.microsoft.com/office/drawing/2014/main" id="{54241381-8072-3D42-B193-A43AA49F9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5" y="27182760"/>
                <a:ext cx="5686702" cy="5269264"/>
              </a:xfrm>
              <a:prstGeom prst="rect">
                <a:avLst/>
              </a:prstGeom>
              <a:blipFill>
                <a:blip r:embed="rId11"/>
                <a:stretch>
                  <a:fillRect l="-3341" r="-4454" b="-2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Text Placeholder 2">
                <a:extLst>
                  <a:ext uri="{FF2B5EF4-FFF2-40B4-BE49-F238E27FC236}">
                    <a16:creationId xmlns:a16="http://schemas.microsoft.com/office/drawing/2014/main" id="{73403B0F-A62F-1E48-BF77-EC9B3AB741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6612" y="34402122"/>
                <a:ext cx="8134011" cy="128902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l" defTabSz="3159762" rtl="0" eaLnBrk="1" latinLnBrk="0" hangingPunct="1">
                  <a:defRPr sz="3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1579881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159762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739643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319524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899405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479285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059166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639048" algn="l" defTabSz="3159762" rtl="0" eaLnBrk="1" latinLnBrk="0" hangingPunct="1">
                  <a:defRPr sz="6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Garamond" panose="02020404030301010803" pitchFamily="18" charset="0"/>
                  </a:rPr>
                  <a:t>Number of attribute subspaces: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Garamond" panose="02020404030301010803" pitchFamily="18" charset="0"/>
                  </a:rPr>
                  <a:t>   </a:t>
                </a:r>
                <a:endParaRPr lang="en-US" altLang="zh-CN" dirty="0">
                  <a:solidFill>
                    <a:srgbClr val="C00000"/>
                  </a:solidFill>
                  <a:latin typeface="Garamond" panose="02020404030301010803" pitchFamily="18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Garamond" panose="02020404030301010803" pitchFamily="18" charset="0"/>
                  </a:rPr>
                  <a:t>Number of patterns (contexts):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67" name="Text Placeholder 2">
                <a:extLst>
                  <a:ext uri="{FF2B5EF4-FFF2-40B4-BE49-F238E27FC236}">
                    <a16:creationId xmlns:a16="http://schemas.microsoft.com/office/drawing/2014/main" id="{73403B0F-A62F-1E48-BF77-EC9B3AB74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612" y="34402122"/>
                <a:ext cx="8134011" cy="1289020"/>
              </a:xfrm>
              <a:prstGeom prst="rect">
                <a:avLst/>
              </a:prstGeom>
              <a:blipFill>
                <a:blip r:embed="rId12"/>
                <a:stretch>
                  <a:fillRect l="-2181" t="-196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Oval 368">
            <a:extLst>
              <a:ext uri="{FF2B5EF4-FFF2-40B4-BE49-F238E27FC236}">
                <a16:creationId xmlns:a16="http://schemas.microsoft.com/office/drawing/2014/main" id="{4110051E-3F22-494B-9947-A3AABF3CCB66}"/>
              </a:ext>
            </a:extLst>
          </p:cNvPr>
          <p:cNvSpPr/>
          <p:nvPr/>
        </p:nvSpPr>
        <p:spPr bwMode="auto">
          <a:xfrm flipH="1">
            <a:off x="2573707" y="33515533"/>
            <a:ext cx="1317649" cy="580651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800" b="1" spc="-50" dirty="0">
                <a:solidFill>
                  <a:srgbClr val="7030A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{}</a:t>
            </a: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390DE82D-F033-8549-B7B0-39DE78DB0ED5}"/>
              </a:ext>
            </a:extLst>
          </p:cNvPr>
          <p:cNvSpPr/>
          <p:nvPr/>
        </p:nvSpPr>
        <p:spPr bwMode="auto">
          <a:xfrm flipH="1">
            <a:off x="384132" y="34622731"/>
            <a:ext cx="3038507" cy="732492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800" b="1" spc="-50" dirty="0">
                <a:solidFill>
                  <a:srgbClr val="7030A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{scored-by}</a:t>
            </a: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A4DCF4A0-5757-3247-8402-4EC82B143525}"/>
              </a:ext>
            </a:extLst>
          </p:cNvPr>
          <p:cNvSpPr/>
          <p:nvPr/>
        </p:nvSpPr>
        <p:spPr bwMode="auto">
          <a:xfrm flipH="1">
            <a:off x="2370066" y="34622727"/>
            <a:ext cx="3114290" cy="732492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800" b="1" spc="-50" dirty="0">
                <a:solidFill>
                  <a:srgbClr val="7030A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{awarded-to}</a:t>
            </a: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B8F4C0AE-A54B-D740-9465-8AD591ED9E72}"/>
              </a:ext>
            </a:extLst>
          </p:cNvPr>
          <p:cNvSpPr/>
          <p:nvPr/>
        </p:nvSpPr>
        <p:spPr bwMode="auto">
          <a:xfrm flipH="1">
            <a:off x="4677914" y="34622727"/>
            <a:ext cx="1692141" cy="732492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800" b="1" spc="-50" dirty="0">
                <a:solidFill>
                  <a:srgbClr val="7030A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{match}</a:t>
            </a: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71CEA3CA-AF9B-1649-A935-0935FA06D1D5}"/>
              </a:ext>
            </a:extLst>
          </p:cNvPr>
          <p:cNvSpPr/>
          <p:nvPr/>
        </p:nvSpPr>
        <p:spPr bwMode="auto">
          <a:xfrm flipH="1">
            <a:off x="33387" y="35817177"/>
            <a:ext cx="2560320" cy="809394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800" b="1" spc="-50" dirty="0">
                <a:solidFill>
                  <a:srgbClr val="7030A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{scored-by,</a:t>
            </a:r>
          </a:p>
          <a:p>
            <a:pPr algn="ctr" defTabSz="914099" fontAlgn="base"/>
            <a:r>
              <a:rPr lang="en-US" sz="2800" b="1" spc="-50" dirty="0">
                <a:solidFill>
                  <a:srgbClr val="7030A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awarded-to}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D1B4F88E-1F1E-DB47-B26D-A900F9110833}"/>
              </a:ext>
            </a:extLst>
          </p:cNvPr>
          <p:cNvSpPr/>
          <p:nvPr/>
        </p:nvSpPr>
        <p:spPr bwMode="auto">
          <a:xfrm flipH="1">
            <a:off x="1998045" y="36005590"/>
            <a:ext cx="2286000" cy="732492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800" b="1" spc="-50" dirty="0">
                <a:solidFill>
                  <a:srgbClr val="7030A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{scored-by,</a:t>
            </a:r>
          </a:p>
          <a:p>
            <a:pPr algn="ctr" defTabSz="914099" fontAlgn="base"/>
            <a:r>
              <a:rPr lang="en-US" sz="2800" b="1" spc="-50" dirty="0">
                <a:solidFill>
                  <a:srgbClr val="7030A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match}</a:t>
            </a: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5D1322AC-6B98-4148-98DC-E20430F28DBD}"/>
              </a:ext>
            </a:extLst>
          </p:cNvPr>
          <p:cNvSpPr/>
          <p:nvPr/>
        </p:nvSpPr>
        <p:spPr bwMode="auto">
          <a:xfrm flipH="1">
            <a:off x="89986" y="36957837"/>
            <a:ext cx="2447122" cy="1322397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800" b="1" spc="-50" dirty="0">
                <a:solidFill>
                  <a:srgbClr val="7030A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{scored-by, awarded-to,</a:t>
            </a:r>
            <a:r>
              <a:rPr lang="zh-CN" altLang="en-US" sz="2800" b="1" spc="-50" dirty="0">
                <a:solidFill>
                  <a:srgbClr val="7030A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spc="-50" dirty="0">
                <a:solidFill>
                  <a:srgbClr val="7030A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match}</a:t>
            </a: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BAC94E38-A48C-2E45-AF28-37DD69CAB116}"/>
              </a:ext>
            </a:extLst>
          </p:cNvPr>
          <p:cNvSpPr/>
          <p:nvPr/>
        </p:nvSpPr>
        <p:spPr bwMode="auto">
          <a:xfrm flipH="1">
            <a:off x="3654137" y="35581852"/>
            <a:ext cx="2651760" cy="732492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800" b="1" spc="-50" dirty="0">
                <a:solidFill>
                  <a:srgbClr val="7030A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{awarded-to,</a:t>
            </a:r>
          </a:p>
          <a:p>
            <a:pPr algn="ctr" defTabSz="914099" fontAlgn="base"/>
            <a:r>
              <a:rPr lang="en-US" sz="2800" b="1" spc="-50" dirty="0">
                <a:solidFill>
                  <a:srgbClr val="7030A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match}</a:t>
            </a:r>
          </a:p>
        </p:txBody>
      </p:sp>
      <p:cxnSp>
        <p:nvCxnSpPr>
          <p:cNvPr id="377" name="Elbow Connector 376">
            <a:extLst>
              <a:ext uri="{FF2B5EF4-FFF2-40B4-BE49-F238E27FC236}">
                <a16:creationId xmlns:a16="http://schemas.microsoft.com/office/drawing/2014/main" id="{B52D8582-3163-5643-9546-932FF7D02E1C}"/>
              </a:ext>
            </a:extLst>
          </p:cNvPr>
          <p:cNvCxnSpPr>
            <a:cxnSpLocks/>
            <a:stCxn id="369" idx="4"/>
            <a:endCxn id="371" idx="0"/>
          </p:cNvCxnSpPr>
          <p:nvPr/>
        </p:nvCxnSpPr>
        <p:spPr>
          <a:xfrm rot="16200000" flipH="1">
            <a:off x="3316600" y="34012115"/>
            <a:ext cx="526543" cy="6946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>
            <a:extLst>
              <a:ext uri="{FF2B5EF4-FFF2-40B4-BE49-F238E27FC236}">
                <a16:creationId xmlns:a16="http://schemas.microsoft.com/office/drawing/2014/main" id="{A4D03DAE-8638-CC4E-867F-4AC9A0F3D5DD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>
          <a:xfrm rot="5400000">
            <a:off x="2304685" y="33694884"/>
            <a:ext cx="526547" cy="132914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Elbow Connector 378">
            <a:extLst>
              <a:ext uri="{FF2B5EF4-FFF2-40B4-BE49-F238E27FC236}">
                <a16:creationId xmlns:a16="http://schemas.microsoft.com/office/drawing/2014/main" id="{D62AAAB3-A23D-3646-91AA-6E3C6AE4FE22}"/>
              </a:ext>
            </a:extLst>
          </p:cNvPr>
          <p:cNvCxnSpPr>
            <a:cxnSpLocks/>
            <a:stCxn id="369" idx="4"/>
          </p:cNvCxnSpPr>
          <p:nvPr/>
        </p:nvCxnSpPr>
        <p:spPr>
          <a:xfrm rot="16200000" flipH="1">
            <a:off x="3893382" y="33435333"/>
            <a:ext cx="503788" cy="182549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Elbow Connector 379">
            <a:extLst>
              <a:ext uri="{FF2B5EF4-FFF2-40B4-BE49-F238E27FC236}">
                <a16:creationId xmlns:a16="http://schemas.microsoft.com/office/drawing/2014/main" id="{3A1BCC0C-EC32-5C46-B9D5-C9234EC7CAF7}"/>
              </a:ext>
            </a:extLst>
          </p:cNvPr>
          <p:cNvCxnSpPr>
            <a:cxnSpLocks/>
            <a:stCxn id="370" idx="4"/>
          </p:cNvCxnSpPr>
          <p:nvPr/>
        </p:nvCxnSpPr>
        <p:spPr>
          <a:xfrm rot="5400000">
            <a:off x="1042585" y="35151612"/>
            <a:ext cx="657189" cy="10644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Elbow Connector 380">
            <a:extLst>
              <a:ext uri="{FF2B5EF4-FFF2-40B4-BE49-F238E27FC236}">
                <a16:creationId xmlns:a16="http://schemas.microsoft.com/office/drawing/2014/main" id="{B459C1BA-480F-2C40-88FB-6FD1C4B08588}"/>
              </a:ext>
            </a:extLst>
          </p:cNvPr>
          <p:cNvCxnSpPr>
            <a:cxnSpLocks/>
            <a:stCxn id="370" idx="4"/>
            <a:endCxn id="374" idx="0"/>
          </p:cNvCxnSpPr>
          <p:nvPr/>
        </p:nvCxnSpPr>
        <p:spPr>
          <a:xfrm rot="16200000" flipH="1">
            <a:off x="2197032" y="35061576"/>
            <a:ext cx="650367" cy="123766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871F548E-1B56-EF48-9403-337906874F76}"/>
              </a:ext>
            </a:extLst>
          </p:cNvPr>
          <p:cNvCxnSpPr>
            <a:cxnSpLocks/>
            <a:stCxn id="371" idx="4"/>
            <a:endCxn id="376" idx="0"/>
          </p:cNvCxnSpPr>
          <p:nvPr/>
        </p:nvCxnSpPr>
        <p:spPr>
          <a:xfrm>
            <a:off x="3927211" y="35355219"/>
            <a:ext cx="1052806" cy="226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2A06BCD0-CAEF-5F46-84F6-AF61E5DAB103}"/>
              </a:ext>
            </a:extLst>
          </p:cNvPr>
          <p:cNvCxnSpPr/>
          <p:nvPr/>
        </p:nvCxnSpPr>
        <p:spPr>
          <a:xfrm>
            <a:off x="905876" y="36477279"/>
            <a:ext cx="0" cy="567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Oval 384">
            <a:extLst>
              <a:ext uri="{FF2B5EF4-FFF2-40B4-BE49-F238E27FC236}">
                <a16:creationId xmlns:a16="http://schemas.microsoft.com/office/drawing/2014/main" id="{FD2896CF-C1BE-F74E-8334-D277A7566EA0}"/>
              </a:ext>
            </a:extLst>
          </p:cNvPr>
          <p:cNvSpPr/>
          <p:nvPr/>
        </p:nvSpPr>
        <p:spPr bwMode="auto">
          <a:xfrm flipH="1">
            <a:off x="12445790" y="37690381"/>
            <a:ext cx="425684" cy="48566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?g</a:t>
            </a:r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31B5886C-E241-1942-9D9C-51482EB3B43F}"/>
              </a:ext>
            </a:extLst>
          </p:cNvPr>
          <p:cNvSpPr/>
          <p:nvPr/>
        </p:nvSpPr>
        <p:spPr bwMode="auto">
          <a:xfrm flipH="1">
            <a:off x="15839581" y="37606737"/>
            <a:ext cx="550921" cy="634593"/>
          </a:xfrm>
          <a:prstGeom prst="ellipse">
            <a:avLst/>
          </a:prstGeom>
          <a:noFill/>
          <a:ln cmpd="dbl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?t</a:t>
            </a: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AE33578D-4358-0C4D-A46E-D72E3395ED2F}"/>
              </a:ext>
            </a:extLst>
          </p:cNvPr>
          <p:cNvSpPr/>
          <p:nvPr/>
        </p:nvSpPr>
        <p:spPr bwMode="auto">
          <a:xfrm flipH="1">
            <a:off x="14269720" y="37672025"/>
            <a:ext cx="439657" cy="504016"/>
          </a:xfrm>
          <a:prstGeom prst="ellipse">
            <a:avLst/>
          </a:prstGeom>
          <a:noFill/>
          <a:ln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S1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4AF0649B-4E0B-2E4B-B48B-7F901C1A5312}"/>
              </a:ext>
            </a:extLst>
          </p:cNvPr>
          <p:cNvCxnSpPr>
            <a:stCxn id="385" idx="2"/>
            <a:endCxn id="387" idx="6"/>
          </p:cNvCxnSpPr>
          <p:nvPr/>
        </p:nvCxnSpPr>
        <p:spPr>
          <a:xfrm flipV="1">
            <a:off x="12871474" y="37924034"/>
            <a:ext cx="1398246" cy="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FD5C103E-9CB8-2A4F-A12B-98E9094D0BC9}"/>
              </a:ext>
            </a:extLst>
          </p:cNvPr>
          <p:cNvCxnSpPr>
            <a:cxnSpLocks/>
            <a:stCxn id="456" idx="3"/>
            <a:endCxn id="386" idx="6"/>
          </p:cNvCxnSpPr>
          <p:nvPr/>
        </p:nvCxnSpPr>
        <p:spPr>
          <a:xfrm>
            <a:off x="14816126" y="37879762"/>
            <a:ext cx="1023455" cy="44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3874764B-BB62-E444-AB4D-5D9E0C95026E}"/>
              </a:ext>
            </a:extLst>
          </p:cNvPr>
          <p:cNvSpPr txBox="1"/>
          <p:nvPr/>
        </p:nvSpPr>
        <p:spPr>
          <a:xfrm>
            <a:off x="12956839" y="37765407"/>
            <a:ext cx="1108893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awarded-to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C842A13-E73E-3A47-95A0-A09FC3E3BC2A}"/>
              </a:ext>
            </a:extLst>
          </p:cNvPr>
          <p:cNvSpPr txBox="1"/>
          <p:nvPr/>
        </p:nvSpPr>
        <p:spPr>
          <a:xfrm>
            <a:off x="14967972" y="37731862"/>
            <a:ext cx="778868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play-for</a:t>
            </a:r>
            <a:endParaRPr lang="en-US" sz="20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Garamond" panose="02020404030301010803" pitchFamily="18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BE9CC224-F910-4E45-A0D7-23B808AE33D8}"/>
              </a:ext>
            </a:extLst>
          </p:cNvPr>
          <p:cNvSpPr/>
          <p:nvPr/>
        </p:nvSpPr>
        <p:spPr bwMode="auto">
          <a:xfrm flipH="1">
            <a:off x="12445790" y="36853073"/>
            <a:ext cx="425684" cy="48566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?g</a:t>
            </a:r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6E55C855-3C18-D34E-9589-B7D72080CA10}"/>
              </a:ext>
            </a:extLst>
          </p:cNvPr>
          <p:cNvSpPr/>
          <p:nvPr/>
        </p:nvSpPr>
        <p:spPr bwMode="auto">
          <a:xfrm flipH="1">
            <a:off x="15705767" y="36836335"/>
            <a:ext cx="872799" cy="634593"/>
          </a:xfrm>
          <a:prstGeom prst="ellipse">
            <a:avLst/>
          </a:prstGeom>
          <a:noFill/>
          <a:ln cmpd="dbl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BRA</a:t>
            </a:r>
            <a:endParaRPr lang="en-US" sz="2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F70654CF-6852-DA47-A91B-68B4369B6E0E}"/>
              </a:ext>
            </a:extLst>
          </p:cNvPr>
          <p:cNvSpPr/>
          <p:nvPr/>
        </p:nvSpPr>
        <p:spPr bwMode="auto">
          <a:xfrm flipH="1">
            <a:off x="14269720" y="36834717"/>
            <a:ext cx="439657" cy="504016"/>
          </a:xfrm>
          <a:prstGeom prst="ellipse">
            <a:avLst/>
          </a:prstGeom>
          <a:noFill/>
          <a:ln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?s</a:t>
            </a:r>
            <a:endParaRPr lang="en-US" sz="2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F2BAA575-91BC-CE46-88C5-A4455A026211}"/>
              </a:ext>
            </a:extLst>
          </p:cNvPr>
          <p:cNvCxnSpPr>
            <a:cxnSpLocks/>
          </p:cNvCxnSpPr>
          <p:nvPr/>
        </p:nvCxnSpPr>
        <p:spPr>
          <a:xfrm flipV="1">
            <a:off x="12871474" y="37086726"/>
            <a:ext cx="1398246" cy="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37646EE5-7324-F941-A0CD-E23867887874}"/>
              </a:ext>
            </a:extLst>
          </p:cNvPr>
          <p:cNvCxnSpPr/>
          <p:nvPr/>
        </p:nvCxnSpPr>
        <p:spPr>
          <a:xfrm>
            <a:off x="14853330" y="37086726"/>
            <a:ext cx="986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4A05D0AA-096F-3C4E-B743-44144E1A8D6A}"/>
              </a:ext>
            </a:extLst>
          </p:cNvPr>
          <p:cNvSpPr txBox="1"/>
          <p:nvPr/>
        </p:nvSpPr>
        <p:spPr>
          <a:xfrm>
            <a:off x="12956839" y="36928099"/>
            <a:ext cx="1108893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awarded-to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5B56EA4D-6F0F-D84C-90E0-2EF53B9BD856}"/>
              </a:ext>
            </a:extLst>
          </p:cNvPr>
          <p:cNvSpPr txBox="1"/>
          <p:nvPr/>
        </p:nvSpPr>
        <p:spPr>
          <a:xfrm>
            <a:off x="14967972" y="36894554"/>
            <a:ext cx="778868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play-for</a:t>
            </a:r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AF6C93F3-B65B-884C-B121-B36F8ED8004D}"/>
              </a:ext>
            </a:extLst>
          </p:cNvPr>
          <p:cNvSpPr/>
          <p:nvPr/>
        </p:nvSpPr>
        <p:spPr bwMode="auto">
          <a:xfrm flipH="1">
            <a:off x="12421060" y="36068960"/>
            <a:ext cx="425684" cy="48566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?g</a:t>
            </a: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D0156479-997D-6C49-AAF3-330FABB54D55}"/>
              </a:ext>
            </a:extLst>
          </p:cNvPr>
          <p:cNvSpPr/>
          <p:nvPr/>
        </p:nvSpPr>
        <p:spPr bwMode="auto">
          <a:xfrm flipH="1">
            <a:off x="15814852" y="35985316"/>
            <a:ext cx="550921" cy="634593"/>
          </a:xfrm>
          <a:prstGeom prst="ellipse">
            <a:avLst/>
          </a:prstGeom>
          <a:noFill/>
          <a:ln cmpd="dbl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?t</a:t>
            </a: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A11FB842-BD6E-A541-B11F-DC123DAAA9FC}"/>
              </a:ext>
            </a:extLst>
          </p:cNvPr>
          <p:cNvSpPr/>
          <p:nvPr/>
        </p:nvSpPr>
        <p:spPr bwMode="auto">
          <a:xfrm flipH="1">
            <a:off x="14244990" y="36050603"/>
            <a:ext cx="439657" cy="504016"/>
          </a:xfrm>
          <a:prstGeom prst="ellipse">
            <a:avLst/>
          </a:prstGeom>
          <a:noFill/>
          <a:ln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?s</a:t>
            </a:r>
            <a:endParaRPr lang="en-US" sz="2000" b="1" spc="-50" dirty="0" err="1">
              <a:solidFill>
                <a:schemeClr val="tx1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4F868C09-4A2C-7649-83C1-586D679682BE}"/>
              </a:ext>
            </a:extLst>
          </p:cNvPr>
          <p:cNvCxnSpPr/>
          <p:nvPr/>
        </p:nvCxnSpPr>
        <p:spPr>
          <a:xfrm flipV="1">
            <a:off x="12846744" y="36232794"/>
            <a:ext cx="1398246" cy="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5BB0E499-9442-5B44-A1BE-414FE2391660}"/>
              </a:ext>
            </a:extLst>
          </p:cNvPr>
          <p:cNvCxnSpPr/>
          <p:nvPr/>
        </p:nvCxnSpPr>
        <p:spPr>
          <a:xfrm>
            <a:off x="14828600" y="36232794"/>
            <a:ext cx="986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>
            <a:extLst>
              <a:ext uri="{FF2B5EF4-FFF2-40B4-BE49-F238E27FC236}">
                <a16:creationId xmlns:a16="http://schemas.microsoft.com/office/drawing/2014/main" id="{FC76FA37-6DAC-7543-9777-F3411663A9F3}"/>
              </a:ext>
            </a:extLst>
          </p:cNvPr>
          <p:cNvSpPr txBox="1"/>
          <p:nvPr/>
        </p:nvSpPr>
        <p:spPr>
          <a:xfrm>
            <a:off x="12932109" y="36120713"/>
            <a:ext cx="1108893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awarded-to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016D0BEC-8516-A44F-88FA-30025AF62C9D}"/>
              </a:ext>
            </a:extLst>
          </p:cNvPr>
          <p:cNvSpPr txBox="1"/>
          <p:nvPr/>
        </p:nvSpPr>
        <p:spPr>
          <a:xfrm>
            <a:off x="14943243" y="36087167"/>
            <a:ext cx="778868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play-for</a:t>
            </a:r>
            <a:endParaRPr lang="en-US" sz="20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Garamond" panose="02020404030301010803" pitchFamily="18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E0990FAA-5CCF-C04E-A600-7BA85032AF13}"/>
              </a:ext>
            </a:extLst>
          </p:cNvPr>
          <p:cNvSpPr/>
          <p:nvPr/>
        </p:nvSpPr>
        <p:spPr bwMode="auto">
          <a:xfrm flipH="1">
            <a:off x="8394148" y="37662039"/>
            <a:ext cx="425684" cy="48566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?g</a:t>
            </a: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BEABDE0E-FE9C-F94B-8CAB-E232F562DB02}"/>
              </a:ext>
            </a:extLst>
          </p:cNvPr>
          <p:cNvSpPr/>
          <p:nvPr/>
        </p:nvSpPr>
        <p:spPr bwMode="auto">
          <a:xfrm flipH="1">
            <a:off x="10124927" y="37619053"/>
            <a:ext cx="900331" cy="634593"/>
          </a:xfrm>
          <a:prstGeom prst="ellipse">
            <a:avLst/>
          </a:prstGeom>
          <a:noFill/>
          <a:ln cmpd="dbl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CRO</a:t>
            </a: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E439232C-8496-9B42-AE6B-760FBEAF5361}"/>
              </a:ext>
            </a:extLst>
          </p:cNvPr>
          <p:cNvSpPr/>
          <p:nvPr/>
        </p:nvSpPr>
        <p:spPr bwMode="auto">
          <a:xfrm flipH="1">
            <a:off x="11839615" y="37662039"/>
            <a:ext cx="439657" cy="504016"/>
          </a:xfrm>
          <a:prstGeom prst="ellipse">
            <a:avLst/>
          </a:prstGeom>
          <a:noFill/>
          <a:ln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C6D3823F-13E1-8448-8561-21A5718AC615}"/>
              </a:ext>
            </a:extLst>
          </p:cNvPr>
          <p:cNvCxnSpPr>
            <a:cxnSpLocks/>
            <a:stCxn id="406" idx="2"/>
            <a:endCxn id="407" idx="6"/>
          </p:cNvCxnSpPr>
          <p:nvPr/>
        </p:nvCxnSpPr>
        <p:spPr>
          <a:xfrm>
            <a:off x="8819832" y="37904870"/>
            <a:ext cx="1305094" cy="3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18793689-683A-544B-A451-34B7E4220832}"/>
              </a:ext>
            </a:extLst>
          </p:cNvPr>
          <p:cNvCxnSpPr>
            <a:cxnSpLocks/>
            <a:stCxn id="408" idx="6"/>
            <a:endCxn id="407" idx="2"/>
          </p:cNvCxnSpPr>
          <p:nvPr/>
        </p:nvCxnSpPr>
        <p:spPr>
          <a:xfrm flipH="1">
            <a:off x="11025257" y="37914048"/>
            <a:ext cx="814358" cy="22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FBA9FB93-E3AA-3649-B6BF-6395F3B14B71}"/>
              </a:ext>
            </a:extLst>
          </p:cNvPr>
          <p:cNvSpPr txBox="1"/>
          <p:nvPr/>
        </p:nvSpPr>
        <p:spPr>
          <a:xfrm>
            <a:off x="8901254" y="37731862"/>
            <a:ext cx="1108893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awarded-to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495E349A-4805-F345-BA38-D22ED8E2A5F9}"/>
              </a:ext>
            </a:extLst>
          </p:cNvPr>
          <p:cNvSpPr txBox="1"/>
          <p:nvPr/>
        </p:nvSpPr>
        <p:spPr>
          <a:xfrm>
            <a:off x="11022887" y="37743474"/>
            <a:ext cx="778868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play-for</a:t>
            </a:r>
            <a:endParaRPr lang="en-US" sz="20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Garamond" panose="02020404030301010803" pitchFamily="18" charset="0"/>
            </a:endParaRP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6095B7B9-4429-554C-9D9E-B05E3474B56E}"/>
              </a:ext>
            </a:extLst>
          </p:cNvPr>
          <p:cNvSpPr/>
          <p:nvPr/>
        </p:nvSpPr>
        <p:spPr bwMode="auto">
          <a:xfrm flipH="1">
            <a:off x="8381084" y="36838549"/>
            <a:ext cx="425684" cy="48566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?g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C1C50E1F-44BD-124A-B215-3ECB20926CAF}"/>
              </a:ext>
            </a:extLst>
          </p:cNvPr>
          <p:cNvSpPr/>
          <p:nvPr/>
        </p:nvSpPr>
        <p:spPr bwMode="auto">
          <a:xfrm flipH="1">
            <a:off x="10201069" y="36773262"/>
            <a:ext cx="592914" cy="634593"/>
          </a:xfrm>
          <a:prstGeom prst="ellipse">
            <a:avLst/>
          </a:prstGeom>
          <a:noFill/>
          <a:ln cmpd="dbl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?t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B703903B-C7EF-BB4C-9389-373BA2A506EB}"/>
              </a:ext>
            </a:extLst>
          </p:cNvPr>
          <p:cNvSpPr/>
          <p:nvPr/>
        </p:nvSpPr>
        <p:spPr bwMode="auto">
          <a:xfrm flipH="1">
            <a:off x="11826550" y="36838549"/>
            <a:ext cx="439657" cy="504016"/>
          </a:xfrm>
          <a:prstGeom prst="ellipse">
            <a:avLst/>
          </a:prstGeom>
          <a:noFill/>
          <a:ln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S2</a:t>
            </a:r>
          </a:p>
        </p:txBody>
      </p: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57872254-DADB-C24D-A8DC-E2F2532971DA}"/>
              </a:ext>
            </a:extLst>
          </p:cNvPr>
          <p:cNvCxnSpPr/>
          <p:nvPr/>
        </p:nvCxnSpPr>
        <p:spPr>
          <a:xfrm>
            <a:off x="8806768" y="37081380"/>
            <a:ext cx="1394301" cy="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24F98156-DC2B-9342-930F-0DA1F54992B4}"/>
              </a:ext>
            </a:extLst>
          </p:cNvPr>
          <p:cNvCxnSpPr/>
          <p:nvPr/>
        </p:nvCxnSpPr>
        <p:spPr>
          <a:xfrm flipH="1">
            <a:off x="10793983" y="37090558"/>
            <a:ext cx="1032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>
            <a:extLst>
              <a:ext uri="{FF2B5EF4-FFF2-40B4-BE49-F238E27FC236}">
                <a16:creationId xmlns:a16="http://schemas.microsoft.com/office/drawing/2014/main" id="{C65F5428-AEA7-CB4B-99AF-E8D9F29EA3D4}"/>
              </a:ext>
            </a:extLst>
          </p:cNvPr>
          <p:cNvSpPr txBox="1"/>
          <p:nvPr/>
        </p:nvSpPr>
        <p:spPr>
          <a:xfrm>
            <a:off x="8888189" y="36908372"/>
            <a:ext cx="1108893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awarded-to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A6D6F26C-FE3B-744C-A717-47B1B6F6A551}"/>
              </a:ext>
            </a:extLst>
          </p:cNvPr>
          <p:cNvSpPr txBox="1"/>
          <p:nvPr/>
        </p:nvSpPr>
        <p:spPr>
          <a:xfrm>
            <a:off x="11009823" y="36919985"/>
            <a:ext cx="778868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play-for</a:t>
            </a:r>
            <a:endParaRPr lang="en-US" sz="20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Garamond" panose="02020404030301010803" pitchFamily="18" charset="0"/>
            </a:endParaRP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74C6281D-1ADA-8944-8E11-442735651CE9}"/>
              </a:ext>
            </a:extLst>
          </p:cNvPr>
          <p:cNvSpPr/>
          <p:nvPr/>
        </p:nvSpPr>
        <p:spPr bwMode="auto">
          <a:xfrm flipH="1">
            <a:off x="8368720" y="36044299"/>
            <a:ext cx="425684" cy="48566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?g</a:t>
            </a: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F21C94D4-F6B4-0E4B-84A2-CD6FCBF7118F}"/>
              </a:ext>
            </a:extLst>
          </p:cNvPr>
          <p:cNvSpPr/>
          <p:nvPr/>
        </p:nvSpPr>
        <p:spPr bwMode="auto">
          <a:xfrm flipH="1">
            <a:off x="10188705" y="35979012"/>
            <a:ext cx="592914" cy="634593"/>
          </a:xfrm>
          <a:prstGeom prst="ellipse">
            <a:avLst/>
          </a:prstGeom>
          <a:noFill/>
          <a:ln cmpd="dbl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?t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203C381C-ABA9-C448-A416-32E09F707BB8}"/>
              </a:ext>
            </a:extLst>
          </p:cNvPr>
          <p:cNvSpPr/>
          <p:nvPr/>
        </p:nvSpPr>
        <p:spPr bwMode="auto">
          <a:xfrm flipH="1">
            <a:off x="11814187" y="36044299"/>
            <a:ext cx="439657" cy="504016"/>
          </a:xfrm>
          <a:prstGeom prst="ellipse">
            <a:avLst/>
          </a:prstGeom>
          <a:noFill/>
          <a:ln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?s</a:t>
            </a:r>
          </a:p>
        </p:txBody>
      </p: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CF1DD62E-4C4D-1147-BD46-1AD6529FD6CF}"/>
              </a:ext>
            </a:extLst>
          </p:cNvPr>
          <p:cNvCxnSpPr/>
          <p:nvPr/>
        </p:nvCxnSpPr>
        <p:spPr>
          <a:xfrm>
            <a:off x="8794404" y="36287130"/>
            <a:ext cx="1394301" cy="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5EC1688D-3E00-8D44-9E04-98688569E229}"/>
              </a:ext>
            </a:extLst>
          </p:cNvPr>
          <p:cNvCxnSpPr/>
          <p:nvPr/>
        </p:nvCxnSpPr>
        <p:spPr>
          <a:xfrm flipH="1">
            <a:off x="10781619" y="36296308"/>
            <a:ext cx="1032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8D8BA384-E0D0-2D45-A929-6F5BCBAD97CE}"/>
              </a:ext>
            </a:extLst>
          </p:cNvPr>
          <p:cNvSpPr txBox="1"/>
          <p:nvPr/>
        </p:nvSpPr>
        <p:spPr>
          <a:xfrm>
            <a:off x="8875825" y="36114122"/>
            <a:ext cx="1108893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awarded-to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DF4C3158-9EEC-3748-9CCA-154051D17B55}"/>
              </a:ext>
            </a:extLst>
          </p:cNvPr>
          <p:cNvSpPr txBox="1"/>
          <p:nvPr/>
        </p:nvSpPr>
        <p:spPr>
          <a:xfrm>
            <a:off x="10997459" y="36125735"/>
            <a:ext cx="778868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play-for</a:t>
            </a:r>
            <a:endParaRPr lang="en-US" sz="20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Garamond" panose="02020404030301010803" pitchFamily="18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568F3454-9475-2A45-BDFA-B6B353B1A71E}"/>
              </a:ext>
            </a:extLst>
          </p:cNvPr>
          <p:cNvSpPr/>
          <p:nvPr/>
        </p:nvSpPr>
        <p:spPr bwMode="auto">
          <a:xfrm flipH="1">
            <a:off x="2815777" y="37589227"/>
            <a:ext cx="425684" cy="48566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?g</a:t>
            </a:r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EF8663D4-3058-2F4A-9611-B6FD8E6901D8}"/>
              </a:ext>
            </a:extLst>
          </p:cNvPr>
          <p:cNvSpPr/>
          <p:nvPr/>
        </p:nvSpPr>
        <p:spPr bwMode="auto">
          <a:xfrm flipH="1">
            <a:off x="4524252" y="37523940"/>
            <a:ext cx="887342" cy="634593"/>
          </a:xfrm>
          <a:prstGeom prst="ellipse">
            <a:avLst/>
          </a:prstGeom>
          <a:noFill/>
          <a:ln cmpd="dbl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CRO</a:t>
            </a:r>
          </a:p>
        </p:txBody>
      </p: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F98BE55E-7361-F34F-AE9D-6897BC3DD5CB}"/>
              </a:ext>
            </a:extLst>
          </p:cNvPr>
          <p:cNvCxnSpPr>
            <a:cxnSpLocks/>
            <a:stCxn id="427" idx="2"/>
            <a:endCxn id="428" idx="6"/>
          </p:cNvCxnSpPr>
          <p:nvPr/>
        </p:nvCxnSpPr>
        <p:spPr>
          <a:xfrm>
            <a:off x="3241461" y="37832056"/>
            <a:ext cx="1282791" cy="9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>
            <a:extLst>
              <a:ext uri="{FF2B5EF4-FFF2-40B4-BE49-F238E27FC236}">
                <a16:creationId xmlns:a16="http://schemas.microsoft.com/office/drawing/2014/main" id="{9879D7AA-7169-784C-B442-F7CA59D89159}"/>
              </a:ext>
            </a:extLst>
          </p:cNvPr>
          <p:cNvSpPr txBox="1"/>
          <p:nvPr/>
        </p:nvSpPr>
        <p:spPr>
          <a:xfrm>
            <a:off x="3322883" y="37659050"/>
            <a:ext cx="1108893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awarded-to</a:t>
            </a: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FC98D463-10FD-9A44-BB21-72067BE32D4D}"/>
              </a:ext>
            </a:extLst>
          </p:cNvPr>
          <p:cNvSpPr/>
          <p:nvPr/>
        </p:nvSpPr>
        <p:spPr bwMode="auto">
          <a:xfrm flipH="1">
            <a:off x="2833200" y="36858092"/>
            <a:ext cx="425684" cy="48566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?g</a:t>
            </a: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BD81E0B0-DB80-4B46-B021-745892E9C862}"/>
              </a:ext>
            </a:extLst>
          </p:cNvPr>
          <p:cNvSpPr/>
          <p:nvPr/>
        </p:nvSpPr>
        <p:spPr bwMode="auto">
          <a:xfrm flipH="1">
            <a:off x="4653185" y="36792804"/>
            <a:ext cx="592914" cy="634593"/>
          </a:xfrm>
          <a:prstGeom prst="ellipse">
            <a:avLst/>
          </a:prstGeom>
          <a:noFill/>
          <a:ln cmpd="dbl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?t</a:t>
            </a:r>
          </a:p>
        </p:txBody>
      </p: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71F881B6-C519-4048-A02D-7E89C884B1AD}"/>
              </a:ext>
            </a:extLst>
          </p:cNvPr>
          <p:cNvCxnSpPr/>
          <p:nvPr/>
        </p:nvCxnSpPr>
        <p:spPr>
          <a:xfrm>
            <a:off x="3258884" y="37100923"/>
            <a:ext cx="1394301" cy="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>
            <a:extLst>
              <a:ext uri="{FF2B5EF4-FFF2-40B4-BE49-F238E27FC236}">
                <a16:creationId xmlns:a16="http://schemas.microsoft.com/office/drawing/2014/main" id="{D50A40D8-D2CA-A24B-9EBB-E1894C2AE239}"/>
              </a:ext>
            </a:extLst>
          </p:cNvPr>
          <p:cNvSpPr txBox="1"/>
          <p:nvPr/>
        </p:nvSpPr>
        <p:spPr>
          <a:xfrm>
            <a:off x="3340305" y="36927915"/>
            <a:ext cx="1108893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awarded-to</a:t>
            </a:r>
          </a:p>
        </p:txBody>
      </p: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487E9E43-20F3-5B46-A710-3B5FEAB4DCF4}"/>
              </a:ext>
            </a:extLst>
          </p:cNvPr>
          <p:cNvCxnSpPr/>
          <p:nvPr/>
        </p:nvCxnSpPr>
        <p:spPr>
          <a:xfrm>
            <a:off x="6140493" y="37100923"/>
            <a:ext cx="1394301" cy="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435">
            <a:extLst>
              <a:ext uri="{FF2B5EF4-FFF2-40B4-BE49-F238E27FC236}">
                <a16:creationId xmlns:a16="http://schemas.microsoft.com/office/drawing/2014/main" id="{EE5729C4-87DE-684B-80D5-22D2353AE7AE}"/>
              </a:ext>
            </a:extLst>
          </p:cNvPr>
          <p:cNvSpPr txBox="1"/>
          <p:nvPr/>
        </p:nvSpPr>
        <p:spPr>
          <a:xfrm>
            <a:off x="6312405" y="36927915"/>
            <a:ext cx="968022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scored-by</a:t>
            </a:r>
          </a:p>
        </p:txBody>
      </p: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F7FA15F3-B72D-2D45-A3F9-D092E8114327}"/>
              </a:ext>
            </a:extLst>
          </p:cNvPr>
          <p:cNvCxnSpPr/>
          <p:nvPr/>
        </p:nvCxnSpPr>
        <p:spPr>
          <a:xfrm>
            <a:off x="6131889" y="37810569"/>
            <a:ext cx="1394301" cy="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TextBox 437">
            <a:extLst>
              <a:ext uri="{FF2B5EF4-FFF2-40B4-BE49-F238E27FC236}">
                <a16:creationId xmlns:a16="http://schemas.microsoft.com/office/drawing/2014/main" id="{51AF92EA-A54C-E24D-84CB-D2D98806E5CE}"/>
              </a:ext>
            </a:extLst>
          </p:cNvPr>
          <p:cNvSpPr txBox="1"/>
          <p:nvPr/>
        </p:nvSpPr>
        <p:spPr>
          <a:xfrm>
            <a:off x="6303802" y="37637561"/>
            <a:ext cx="968022" cy="307776"/>
          </a:xfrm>
          <a:prstGeom prst="rect">
            <a:avLst/>
          </a:prstGeom>
          <a:solidFill>
            <a:srgbClr val="FBFBFB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Garamond" panose="02020404030301010803" pitchFamily="18" charset="0"/>
              </a:rPr>
              <a:t>scored-by</a:t>
            </a:r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7E722C69-CCC3-014B-93B5-B0556B379F0F}"/>
              </a:ext>
            </a:extLst>
          </p:cNvPr>
          <p:cNvSpPr/>
          <p:nvPr/>
        </p:nvSpPr>
        <p:spPr bwMode="auto">
          <a:xfrm flipH="1">
            <a:off x="7137367" y="36085279"/>
            <a:ext cx="425684" cy="48566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?g</a:t>
            </a:r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5AFCB5F0-54E2-FB48-BC99-71A0A16B972A}"/>
              </a:ext>
            </a:extLst>
          </p:cNvPr>
          <p:cNvSpPr/>
          <p:nvPr/>
        </p:nvSpPr>
        <p:spPr bwMode="auto">
          <a:xfrm flipH="1">
            <a:off x="7510066" y="37550280"/>
            <a:ext cx="439657" cy="504016"/>
          </a:xfrm>
          <a:prstGeom prst="ellipse">
            <a:avLst/>
          </a:prstGeom>
          <a:noFill/>
          <a:ln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S1</a:t>
            </a: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AEB8C15C-B9D1-4347-89D0-B3F65BE228B9}"/>
              </a:ext>
            </a:extLst>
          </p:cNvPr>
          <p:cNvSpPr/>
          <p:nvPr/>
        </p:nvSpPr>
        <p:spPr bwMode="auto">
          <a:xfrm flipH="1">
            <a:off x="7497570" y="36848912"/>
            <a:ext cx="439657" cy="504016"/>
          </a:xfrm>
          <a:prstGeom prst="ellipse">
            <a:avLst/>
          </a:prstGeom>
          <a:noFill/>
          <a:ln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?s</a:t>
            </a: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3CF320A1-6A3A-2D47-B72D-E84F9FE1BE5E}"/>
              </a:ext>
            </a:extLst>
          </p:cNvPr>
          <p:cNvSpPr/>
          <p:nvPr/>
        </p:nvSpPr>
        <p:spPr bwMode="auto">
          <a:xfrm flipH="1">
            <a:off x="5713270" y="37620429"/>
            <a:ext cx="425684" cy="48566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?g</a:t>
            </a: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D5E0783A-D047-AF40-B164-FC9785F3E2D2}"/>
              </a:ext>
            </a:extLst>
          </p:cNvPr>
          <p:cNvSpPr/>
          <p:nvPr/>
        </p:nvSpPr>
        <p:spPr bwMode="auto">
          <a:xfrm flipH="1">
            <a:off x="5688541" y="36836316"/>
            <a:ext cx="425684" cy="48566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/>
            <a:r>
              <a:rPr lang="en-US" sz="2000" b="1" spc="-50" dirty="0">
                <a:solidFill>
                  <a:schemeClr val="tx1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?g</a:t>
            </a: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84D118E-D04E-9443-B9F9-F31DEF44B2AB}"/>
              </a:ext>
            </a:extLst>
          </p:cNvPr>
          <p:cNvSpPr/>
          <p:nvPr/>
        </p:nvSpPr>
        <p:spPr bwMode="auto">
          <a:xfrm>
            <a:off x="7497570" y="36761471"/>
            <a:ext cx="583632" cy="65374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5" name="Triangle 444">
            <a:extLst>
              <a:ext uri="{FF2B5EF4-FFF2-40B4-BE49-F238E27FC236}">
                <a16:creationId xmlns:a16="http://schemas.microsoft.com/office/drawing/2014/main" id="{6A938583-D6D0-1F40-B6A0-B17C7875BA12}"/>
              </a:ext>
            </a:extLst>
          </p:cNvPr>
          <p:cNvSpPr/>
          <p:nvPr/>
        </p:nvSpPr>
        <p:spPr bwMode="auto">
          <a:xfrm>
            <a:off x="4533087" y="36703320"/>
            <a:ext cx="867957" cy="622498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6" name="Triangle 445">
            <a:extLst>
              <a:ext uri="{FF2B5EF4-FFF2-40B4-BE49-F238E27FC236}">
                <a16:creationId xmlns:a16="http://schemas.microsoft.com/office/drawing/2014/main" id="{045B6129-97B1-DE46-B7D4-CCCCE362F2C2}"/>
              </a:ext>
            </a:extLst>
          </p:cNvPr>
          <p:cNvSpPr/>
          <p:nvPr/>
        </p:nvSpPr>
        <p:spPr bwMode="auto">
          <a:xfrm>
            <a:off x="4514097" y="37410354"/>
            <a:ext cx="867957" cy="622498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7" name="Triangle 446">
            <a:extLst>
              <a:ext uri="{FF2B5EF4-FFF2-40B4-BE49-F238E27FC236}">
                <a16:creationId xmlns:a16="http://schemas.microsoft.com/office/drawing/2014/main" id="{8E33915A-24AE-404C-BA35-97936B51D8A5}"/>
              </a:ext>
            </a:extLst>
          </p:cNvPr>
          <p:cNvSpPr/>
          <p:nvPr/>
        </p:nvSpPr>
        <p:spPr bwMode="auto">
          <a:xfrm>
            <a:off x="15658772" y="35840065"/>
            <a:ext cx="867957" cy="622498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8" name="Triangle 447">
            <a:extLst>
              <a:ext uri="{FF2B5EF4-FFF2-40B4-BE49-F238E27FC236}">
                <a16:creationId xmlns:a16="http://schemas.microsoft.com/office/drawing/2014/main" id="{9D8C64A9-9879-1442-9E65-C081356BEED3}"/>
              </a:ext>
            </a:extLst>
          </p:cNvPr>
          <p:cNvSpPr/>
          <p:nvPr/>
        </p:nvSpPr>
        <p:spPr bwMode="auto">
          <a:xfrm>
            <a:off x="15673680" y="36676663"/>
            <a:ext cx="867957" cy="622498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9" name="Triangle 448">
            <a:extLst>
              <a:ext uri="{FF2B5EF4-FFF2-40B4-BE49-F238E27FC236}">
                <a16:creationId xmlns:a16="http://schemas.microsoft.com/office/drawing/2014/main" id="{8B7DD631-5F6C-5442-8994-E6765F2060A4}"/>
              </a:ext>
            </a:extLst>
          </p:cNvPr>
          <p:cNvSpPr/>
          <p:nvPr/>
        </p:nvSpPr>
        <p:spPr bwMode="auto">
          <a:xfrm>
            <a:off x="15672755" y="37529099"/>
            <a:ext cx="867957" cy="622498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0" name="Triangle 449">
            <a:extLst>
              <a:ext uri="{FF2B5EF4-FFF2-40B4-BE49-F238E27FC236}">
                <a16:creationId xmlns:a16="http://schemas.microsoft.com/office/drawing/2014/main" id="{60F27B39-B977-BD46-BC5A-978FA9CB340F}"/>
              </a:ext>
            </a:extLst>
          </p:cNvPr>
          <p:cNvSpPr/>
          <p:nvPr/>
        </p:nvSpPr>
        <p:spPr bwMode="auto">
          <a:xfrm>
            <a:off x="10065113" y="35907461"/>
            <a:ext cx="867957" cy="622498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1" name="Triangle 450">
            <a:extLst>
              <a:ext uri="{FF2B5EF4-FFF2-40B4-BE49-F238E27FC236}">
                <a16:creationId xmlns:a16="http://schemas.microsoft.com/office/drawing/2014/main" id="{9F127EF9-077A-5D40-8B85-14369B6F24F5}"/>
              </a:ext>
            </a:extLst>
          </p:cNvPr>
          <p:cNvSpPr/>
          <p:nvPr/>
        </p:nvSpPr>
        <p:spPr bwMode="auto">
          <a:xfrm>
            <a:off x="10093685" y="36729600"/>
            <a:ext cx="867957" cy="622498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2" name="Triangle 451">
            <a:extLst>
              <a:ext uri="{FF2B5EF4-FFF2-40B4-BE49-F238E27FC236}">
                <a16:creationId xmlns:a16="http://schemas.microsoft.com/office/drawing/2014/main" id="{0DB239C2-4461-9349-A67A-849FF84D952F}"/>
              </a:ext>
            </a:extLst>
          </p:cNvPr>
          <p:cNvSpPr/>
          <p:nvPr/>
        </p:nvSpPr>
        <p:spPr bwMode="auto">
          <a:xfrm>
            <a:off x="10118543" y="37515788"/>
            <a:ext cx="867957" cy="622498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E34C55FC-2600-CE44-9F5F-6A209F3CBD3D}"/>
              </a:ext>
            </a:extLst>
          </p:cNvPr>
          <p:cNvSpPr/>
          <p:nvPr/>
        </p:nvSpPr>
        <p:spPr bwMode="auto">
          <a:xfrm>
            <a:off x="7510066" y="37567196"/>
            <a:ext cx="583632" cy="65374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E078C54C-721E-FD48-A12D-22A3CB385371}"/>
              </a:ext>
            </a:extLst>
          </p:cNvPr>
          <p:cNvSpPr/>
          <p:nvPr/>
        </p:nvSpPr>
        <p:spPr bwMode="auto">
          <a:xfrm>
            <a:off x="14248318" y="35952236"/>
            <a:ext cx="583632" cy="65374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B30C83D7-1184-414C-9AF2-30EC1B2EB936}"/>
              </a:ext>
            </a:extLst>
          </p:cNvPr>
          <p:cNvSpPr/>
          <p:nvPr/>
        </p:nvSpPr>
        <p:spPr bwMode="auto">
          <a:xfrm>
            <a:off x="14232494" y="36733744"/>
            <a:ext cx="583632" cy="65374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DB960667-4017-9E45-8074-4053EF845118}"/>
              </a:ext>
            </a:extLst>
          </p:cNvPr>
          <p:cNvSpPr/>
          <p:nvPr/>
        </p:nvSpPr>
        <p:spPr bwMode="auto">
          <a:xfrm>
            <a:off x="14232494" y="37552887"/>
            <a:ext cx="583632" cy="65374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CFA122B9-9D6C-4C4A-80E6-E2448B3B29E6}"/>
              </a:ext>
            </a:extLst>
          </p:cNvPr>
          <p:cNvSpPr/>
          <p:nvPr/>
        </p:nvSpPr>
        <p:spPr>
          <a:xfrm>
            <a:off x="69543" y="32550669"/>
            <a:ext cx="5621146" cy="836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5400" b="1" dirty="0">
                <a:solidFill>
                  <a:srgbClr val="00558D"/>
                </a:solidFill>
                <a:latin typeface="Garamond" panose="02020404030301010803" pitchFamily="18" charset="0"/>
              </a:rPr>
              <a:t>Challenges</a:t>
            </a:r>
            <a:endParaRPr lang="en-US" sz="5400" b="1" dirty="0">
              <a:solidFill>
                <a:srgbClr val="00558D"/>
              </a:solidFill>
              <a:latin typeface="Garamond" panose="02020404030301010803" pitchFamily="18" charset="0"/>
            </a:endParaRPr>
          </a:p>
        </p:txBody>
      </p:sp>
      <p:pic>
        <p:nvPicPr>
          <p:cNvPr id="458" name="Picture 457">
            <a:extLst>
              <a:ext uri="{FF2B5EF4-FFF2-40B4-BE49-F238E27FC236}">
                <a16:creationId xmlns:a16="http://schemas.microsoft.com/office/drawing/2014/main" id="{4214AFCE-6066-A644-A159-3871D41E29D3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7855" y="27163422"/>
            <a:ext cx="14642791" cy="6676045"/>
          </a:xfrm>
          <a:prstGeom prst="rect">
            <a:avLst/>
          </a:prstGeom>
        </p:spPr>
      </p:pic>
      <p:sp>
        <p:nvSpPr>
          <p:cNvPr id="459" name="Rectangle 458">
            <a:extLst>
              <a:ext uri="{FF2B5EF4-FFF2-40B4-BE49-F238E27FC236}">
                <a16:creationId xmlns:a16="http://schemas.microsoft.com/office/drawing/2014/main" id="{7767225F-21D9-A34B-B3C8-D8E0CD6A6921}"/>
              </a:ext>
            </a:extLst>
          </p:cNvPr>
          <p:cNvSpPr/>
          <p:nvPr/>
        </p:nvSpPr>
        <p:spPr>
          <a:xfrm>
            <a:off x="6972216" y="26258151"/>
            <a:ext cx="13587296" cy="836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5400" b="1" dirty="0">
                <a:solidFill>
                  <a:srgbClr val="00558D"/>
                </a:solidFill>
                <a:latin typeface="Garamond" panose="02020404030301010803" pitchFamily="18" charset="0"/>
              </a:rPr>
              <a:t>Maverick</a:t>
            </a:r>
          </a:p>
        </p:txBody>
      </p:sp>
      <p:sp>
        <p:nvSpPr>
          <p:cNvPr id="461" name="Text Placeholder 2">
            <a:extLst>
              <a:ext uri="{FF2B5EF4-FFF2-40B4-BE49-F238E27FC236}">
                <a16:creationId xmlns:a16="http://schemas.microsoft.com/office/drawing/2014/main" id="{2A025443-5A88-B04F-9F9C-BB09FB4857CD}"/>
              </a:ext>
            </a:extLst>
          </p:cNvPr>
          <p:cNvSpPr txBox="1">
            <a:spLocks/>
          </p:cNvSpPr>
          <p:nvPr/>
        </p:nvSpPr>
        <p:spPr>
          <a:xfrm>
            <a:off x="21244539" y="27804541"/>
            <a:ext cx="5781549" cy="44651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3159762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579881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9762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9643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9524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99405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79285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9166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39048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solidFill>
                  <a:srgbClr val="C00000"/>
                </a:solidFill>
                <a:latin typeface="Garamond" panose="02020404030301010803" pitchFamily="18" charset="0"/>
              </a:rPr>
              <a:t>WCGoals</a:t>
            </a:r>
            <a:endParaRPr lang="en-US" sz="4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Created based on </a:t>
            </a:r>
            <a:r>
              <a:rPr lang="en-US" sz="3200" dirty="0" err="1">
                <a:solidFill>
                  <a:schemeClr val="tx1"/>
                </a:solidFill>
                <a:latin typeface="Garamond" panose="02020404030301010803" pitchFamily="18" charset="0"/>
              </a:rPr>
              <a:t>FIFA.com</a:t>
            </a:r>
            <a:endParaRPr lang="en-US" sz="3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11 node types, 13 edge types</a:t>
            </a:r>
          </a:p>
          <a:p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49,078 nodes, 158,114 edges</a:t>
            </a:r>
          </a:p>
          <a:p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Film-Award</a:t>
            </a:r>
          </a:p>
          <a:p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A subgraph of Freebase</a:t>
            </a:r>
          </a:p>
          <a:p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95 node types, 117 edge types</a:t>
            </a:r>
          </a:p>
          <a:p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5,437,628 nodes, 10,879,448 edges</a:t>
            </a: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4738DFBF-A3B8-E142-9014-8445C8DA1C83}"/>
              </a:ext>
            </a:extLst>
          </p:cNvPr>
          <p:cNvSpPr/>
          <p:nvPr/>
        </p:nvSpPr>
        <p:spPr>
          <a:xfrm>
            <a:off x="20752947" y="26254437"/>
            <a:ext cx="6477123" cy="836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5400" b="1" dirty="0">
                <a:solidFill>
                  <a:srgbClr val="00558D"/>
                </a:solidFill>
                <a:latin typeface="Garamond" panose="02020404030301010803" pitchFamily="18" charset="0"/>
              </a:rPr>
              <a:t>Experiments</a:t>
            </a:r>
          </a:p>
        </p:txBody>
      </p:sp>
      <p:sp>
        <p:nvSpPr>
          <p:cNvPr id="464" name="Text Placeholder 2">
            <a:extLst>
              <a:ext uri="{FF2B5EF4-FFF2-40B4-BE49-F238E27FC236}">
                <a16:creationId xmlns:a16="http://schemas.microsoft.com/office/drawing/2014/main" id="{486098E6-C684-7547-847B-EACBCD4EA85E}"/>
              </a:ext>
            </a:extLst>
          </p:cNvPr>
          <p:cNvSpPr txBox="1">
            <a:spLocks/>
          </p:cNvSpPr>
          <p:nvPr/>
        </p:nvSpPr>
        <p:spPr>
          <a:xfrm>
            <a:off x="16557822" y="34314807"/>
            <a:ext cx="3987075" cy="14988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3159762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579881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9762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9643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9524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99405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79285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9166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39048" algn="l" defTabSz="3159762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C00000"/>
                </a:solidFill>
                <a:latin typeface="Garamond" panose="02020404030301010803" pitchFamily="18" charset="0"/>
              </a:rPr>
              <a:t>See you in Rio! </a:t>
            </a:r>
          </a:p>
          <a:p>
            <a:r>
              <a:rPr lang="en-US" sz="4000" b="1" dirty="0">
                <a:solidFill>
                  <a:srgbClr val="C00000"/>
                </a:solidFill>
                <a:latin typeface="Garamond" panose="02020404030301010803" pitchFamily="18" charset="0"/>
              </a:rPr>
              <a:t>VLDB2018 demo</a:t>
            </a:r>
            <a:endParaRPr lang="en-US" sz="32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3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528</Words>
  <Application>Microsoft Macintosh PowerPoint</Application>
  <PresentationFormat>Custom</PresentationFormat>
  <Paragraphs>159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等线</vt:lpstr>
      <vt:lpstr>Segoe UI</vt:lpstr>
      <vt:lpstr>Segoe UI Light</vt:lpstr>
      <vt:lpstr>Arial</vt:lpstr>
      <vt:lpstr>Calibri</vt:lpstr>
      <vt:lpstr>Calibri Light</vt:lpstr>
      <vt:lpstr>Cambria Math</vt:lpstr>
      <vt:lpstr>Courier New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Arslan, Fatma</dc:creator>
  <cp:lastModifiedBy>Li, Chengkai</cp:lastModifiedBy>
  <cp:revision>55</cp:revision>
  <dcterms:created xsi:type="dcterms:W3CDTF">2017-08-12T22:08:00Z</dcterms:created>
  <dcterms:modified xsi:type="dcterms:W3CDTF">2018-06-14T06:36:08Z</dcterms:modified>
</cp:coreProperties>
</file>