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Lst>
  <p:notesMasterIdLst>
    <p:notesMasterId r:id="rId27"/>
  </p:notesMasterIdLst>
  <p:handoutMasterIdLst>
    <p:handoutMasterId r:id="rId28"/>
  </p:handoutMasterIdLst>
  <p:sldIdLst>
    <p:sldId id="1350" r:id="rId6"/>
    <p:sldId id="1655" r:id="rId7"/>
    <p:sldId id="1656" r:id="rId8"/>
    <p:sldId id="1657" r:id="rId9"/>
    <p:sldId id="1537" r:id="rId10"/>
    <p:sldId id="1543" r:id="rId11"/>
    <p:sldId id="1664" r:id="rId12"/>
    <p:sldId id="1678" r:id="rId13"/>
    <p:sldId id="1685" r:id="rId14"/>
    <p:sldId id="1679" r:id="rId15"/>
    <p:sldId id="1686" r:id="rId16"/>
    <p:sldId id="1687" r:id="rId17"/>
    <p:sldId id="1682" r:id="rId18"/>
    <p:sldId id="1684" r:id="rId19"/>
    <p:sldId id="1544" r:id="rId20"/>
    <p:sldId id="1553" r:id="rId21"/>
    <p:sldId id="1554" r:id="rId22"/>
    <p:sldId id="1560" r:id="rId23"/>
    <p:sldId id="1565" r:id="rId24"/>
    <p:sldId id="1575" r:id="rId25"/>
    <p:sldId id="1691" r:id="rId26"/>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1350"/>
            <p14:sldId id="1655"/>
            <p14:sldId id="1656"/>
            <p14:sldId id="1657"/>
            <p14:sldId id="1537"/>
            <p14:sldId id="1543"/>
            <p14:sldId id="1664"/>
            <p14:sldId id="1678"/>
            <p14:sldId id="1685"/>
            <p14:sldId id="1679"/>
            <p14:sldId id="1686"/>
            <p14:sldId id="1687"/>
            <p14:sldId id="1682"/>
            <p14:sldId id="1684"/>
            <p14:sldId id="1544"/>
            <p14:sldId id="1553"/>
            <p14:sldId id="1554"/>
            <p14:sldId id="1560"/>
            <p14:sldId id="1565"/>
            <p14:sldId id="1575"/>
            <p14:sldId id="1691"/>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F58026"/>
    <a:srgbClr val="83B800"/>
    <a:srgbClr val="F58A1C"/>
    <a:srgbClr val="EE8200"/>
    <a:srgbClr val="F28500"/>
    <a:srgbClr val="FFFFFF"/>
    <a:srgbClr val="FBFBFB"/>
    <a:srgbClr val="000000"/>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05" autoAdjust="0"/>
    <p:restoredTop sz="93020" autoAdjust="0"/>
  </p:normalViewPr>
  <p:slideViewPr>
    <p:cSldViewPr snapToGrid="0">
      <p:cViewPr varScale="1">
        <p:scale>
          <a:sx n="185" d="100"/>
          <a:sy n="185" d="100"/>
        </p:scale>
        <p:origin x="928" y="176"/>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6/14/18</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6/14/18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764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768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307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9159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090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2330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2008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05701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973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5301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133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734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8979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358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4226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379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1106706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161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7789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6841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466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a:t>
            </a:r>
          </a:p>
          <a:p>
            <a:pPr lvl="1"/>
            <a:r>
              <a:rPr lang="en-US" dirty="0"/>
              <a:t>Second level</a:t>
            </a:r>
          </a:p>
        </p:txBody>
      </p:sp>
      <p:sp>
        <p:nvSpPr>
          <p:cNvPr id="3" name="Slide Number Placeholder 2">
            <a:extLst>
              <a:ext uri="{FF2B5EF4-FFF2-40B4-BE49-F238E27FC236}">
                <a16:creationId xmlns:a16="http://schemas.microsoft.com/office/drawing/2014/main" id="{19A3C8CF-1A85-F84A-9078-DB64DA705A1A}"/>
              </a:ext>
            </a:extLst>
          </p:cNvPr>
          <p:cNvSpPr>
            <a:spLocks noGrp="1"/>
          </p:cNvSpPr>
          <p:nvPr>
            <p:ph type="sldNum" sz="quarter" idx="11"/>
          </p:nvPr>
        </p:nvSpPr>
        <p:spPr/>
        <p:txBody>
          <a:bodyPr/>
          <a:lstStyle/>
          <a:p>
            <a:fld id="{FC2EED17-1836-6142-A4B1-ABB9C7C22E41}"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dirty="0"/>
              <a:t>Click to edit Master title style</a:t>
            </a:r>
          </a:p>
        </p:txBody>
      </p:sp>
      <p:sp>
        <p:nvSpPr>
          <p:cNvPr id="2" name="Slide Number Placeholder 1">
            <a:extLst>
              <a:ext uri="{FF2B5EF4-FFF2-40B4-BE49-F238E27FC236}">
                <a16:creationId xmlns:a16="http://schemas.microsoft.com/office/drawing/2014/main" id="{DAED0097-084C-8D4A-8D34-31668087C031}"/>
              </a:ext>
            </a:extLst>
          </p:cNvPr>
          <p:cNvSpPr>
            <a:spLocks noGrp="1"/>
          </p:cNvSpPr>
          <p:nvPr>
            <p:ph type="sldNum" sz="quarter" idx="10"/>
          </p:nvPr>
        </p:nvSpPr>
        <p:spPr/>
        <p:txBody>
          <a:bodyPr/>
          <a:lstStyle/>
          <a:p>
            <a:fld id="{FC2EED17-1836-6142-A4B1-ABB9C7C22E41}"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_Blank Color 1 Layou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a:t>Speaker Title</a:t>
            </a:r>
          </a:p>
        </p:txBody>
      </p:sp>
      <p:sp>
        <p:nvSpPr>
          <p:cNvPr id="3" name="Slide Number Placeholder 2">
            <a:extLst>
              <a:ext uri="{FF2B5EF4-FFF2-40B4-BE49-F238E27FC236}">
                <a16:creationId xmlns:a16="http://schemas.microsoft.com/office/drawing/2014/main" id="{5F4168B8-5052-794D-A29B-DD8C57CCA1E0}"/>
              </a:ext>
            </a:extLst>
          </p:cNvPr>
          <p:cNvSpPr>
            <a:spLocks noGrp="1"/>
          </p:cNvSpPr>
          <p:nvPr>
            <p:ph type="sldNum" sz="quarter" idx="12"/>
          </p:nvPr>
        </p:nvSpPr>
        <p:spPr/>
        <p:txBody>
          <a:bodyPr/>
          <a:lstStyle/>
          <a:p>
            <a:fld id="{FC2EED17-1836-6142-A4B1-ABB9C7C22E41}" type="slidenum">
              <a:rPr lang="en-US" smtClean="0"/>
              <a:pPr/>
              <a:t>‹#›</a:t>
            </a:fld>
            <a:endParaRPr lang="en-US"/>
          </a:p>
        </p:txBody>
      </p:sp>
    </p:spTree>
    <p:extLst>
      <p:ext uri="{BB962C8B-B14F-4D97-AF65-F5344CB8AC3E}">
        <p14:creationId xmlns:p14="http://schemas.microsoft.com/office/powerpoint/2010/main" val="2274929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a:t>Click to edit Master title style</a:t>
            </a:r>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E18D9BB-FCB5-464B-B6FE-7F0FA9B52D97}"/>
              </a:ext>
            </a:extLst>
          </p:cNvPr>
          <p:cNvSpPr>
            <a:spLocks noGrp="1"/>
          </p:cNvSpPr>
          <p:nvPr>
            <p:ph type="sldNum" sz="quarter" idx="11"/>
          </p:nvPr>
        </p:nvSpPr>
        <p:spPr/>
        <p:txBody>
          <a:bodyPr/>
          <a:lstStyle/>
          <a:p>
            <a:fld id="{FC2EED17-1836-6142-A4B1-ABB9C7C22E41}" type="slidenum">
              <a:rPr lang="en-US" smtClean="0"/>
              <a:pPr/>
              <a:t>‹#›</a:t>
            </a:fld>
            <a:endParaRPr lang="en-US"/>
          </a:p>
        </p:txBody>
      </p:sp>
    </p:spTree>
    <p:extLst>
      <p:ext uri="{BB962C8B-B14F-4D97-AF65-F5344CB8AC3E}">
        <p14:creationId xmlns:p14="http://schemas.microsoft.com/office/powerpoint/2010/main" val="874715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2C59CF86-D126-9E43-9BA4-ED6F728D93D0}"/>
              </a:ext>
            </a:extLst>
          </p:cNvPr>
          <p:cNvSpPr>
            <a:spLocks noGrp="1"/>
          </p:cNvSpPr>
          <p:nvPr>
            <p:ph type="sldNum" sz="quarter" idx="4"/>
          </p:nvPr>
        </p:nvSpPr>
        <p:spPr>
          <a:xfrm>
            <a:off x="7086600" y="4868863"/>
            <a:ext cx="2057400" cy="274637"/>
          </a:xfrm>
          <a:prstGeom prst="rect">
            <a:avLst/>
          </a:prstGeom>
        </p:spPr>
        <p:txBody>
          <a:bodyPr vert="horz" lIns="91440" tIns="45720" rIns="91440" bIns="45720" rtlCol="0" anchor="ctr"/>
          <a:lstStyle>
            <a:lvl1pPr algn="r">
              <a:defRPr sz="1600" b="1">
                <a:solidFill>
                  <a:schemeClr val="tx1"/>
                </a:solidFill>
              </a:defRPr>
            </a:lvl1pPr>
          </a:lstStyle>
          <a:p>
            <a:fld id="{FC2EED17-1836-6142-A4B1-ABB9C7C22E41}" type="slidenum">
              <a:rPr lang="en-US" smtClean="0"/>
              <a:pPr/>
              <a:t>‹#›</a:t>
            </a:fld>
            <a:endParaRPr lang="en-US"/>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6" r:id="rId2"/>
    <p:sldLayoutId id="2147483745" r:id="rId3"/>
    <p:sldLayoutId id="2147483746" r:id="rId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00.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3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54854" y="1894514"/>
            <a:ext cx="8560544" cy="1002134"/>
          </a:xfrm>
        </p:spPr>
        <p:txBody>
          <a:bodyPr/>
          <a:lstStyle/>
          <a:p>
            <a:pPr algn="ctr"/>
            <a:r>
              <a:rPr lang="en-US" sz="3600" b="1" dirty="0">
                <a:solidFill>
                  <a:srgbClr val="C00000"/>
                </a:solidFill>
              </a:rPr>
              <a:t>Maverick: Discovering Exceptional Facts from Knowledge Graphs</a:t>
            </a:r>
          </a:p>
        </p:txBody>
      </p:sp>
      <p:sp>
        <p:nvSpPr>
          <p:cNvPr id="7" name="Text Placeholder 6"/>
          <p:cNvSpPr>
            <a:spLocks noGrp="1"/>
          </p:cNvSpPr>
          <p:nvPr>
            <p:ph type="body" sz="quarter" idx="11"/>
          </p:nvPr>
        </p:nvSpPr>
        <p:spPr>
          <a:xfrm>
            <a:off x="272351" y="3188232"/>
            <a:ext cx="8480802" cy="944554"/>
          </a:xfrm>
        </p:spPr>
        <p:txBody>
          <a:bodyPr/>
          <a:lstStyle/>
          <a:p>
            <a:pPr algn="ctr"/>
            <a:r>
              <a:rPr lang="en-US" b="1" dirty="0" err="1">
                <a:solidFill>
                  <a:schemeClr val="tx1"/>
                </a:solidFill>
                <a:latin typeface="Garamond" panose="02020404030301010803" pitchFamily="18" charset="0"/>
              </a:rPr>
              <a:t>Gensheng</a:t>
            </a:r>
            <a:r>
              <a:rPr lang="en-US" b="1" dirty="0">
                <a:solidFill>
                  <a:schemeClr val="tx1"/>
                </a:solidFill>
                <a:latin typeface="Garamond" panose="02020404030301010803" pitchFamily="18" charset="0"/>
              </a:rPr>
              <a:t> Zhang, Damian Jimenez, Chengkai Li</a:t>
            </a:r>
          </a:p>
          <a:p>
            <a:pPr algn="ctr"/>
            <a:endParaRPr lang="en-US" sz="1400" b="1" dirty="0">
              <a:solidFill>
                <a:schemeClr val="tx1"/>
              </a:solidFill>
              <a:latin typeface="Garamond" panose="02020404030301010803" pitchFamily="18" charset="0"/>
            </a:endParaRPr>
          </a:p>
          <a:p>
            <a:pPr algn="ctr"/>
            <a:r>
              <a:rPr lang="en-US" sz="2000" dirty="0">
                <a:solidFill>
                  <a:schemeClr val="tx1"/>
                </a:solidFill>
              </a:rPr>
              <a:t>SIGMOD, Houston, June 14, 2018</a:t>
            </a:r>
            <a:endParaRPr lang="en-US" sz="2000" dirty="0">
              <a:solidFill>
                <a:schemeClr val="tx1"/>
              </a:solidFill>
              <a:latin typeface="Garamond" panose="02020404030301010803" pitchFamily="18" charset="0"/>
            </a:endParaRPr>
          </a:p>
        </p:txBody>
      </p:sp>
      <p:pic>
        <p:nvPicPr>
          <p:cNvPr id="4" name="Picture 3" descr="C:\Users\naeemul\Pictures\UTA_Logo.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434049" y="1301522"/>
            <a:ext cx="7448614" cy="23716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611AA5A-B6F4-044B-A7DF-AD0E622892D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169741" y="3825129"/>
            <a:ext cx="1974259" cy="1110522"/>
          </a:xfrm>
          <a:prstGeom prst="rect">
            <a:avLst/>
          </a:prstGeom>
        </p:spPr>
      </p:pic>
      <p:sp>
        <p:nvSpPr>
          <p:cNvPr id="6" name="Title 1">
            <a:extLst>
              <a:ext uri="{FF2B5EF4-FFF2-40B4-BE49-F238E27FC236}">
                <a16:creationId xmlns:a16="http://schemas.microsoft.com/office/drawing/2014/main" id="{8F0E7469-6E2F-0340-924C-F93D9905DA95}"/>
              </a:ext>
            </a:extLst>
          </p:cNvPr>
          <p:cNvSpPr txBox="1">
            <a:spLocks/>
          </p:cNvSpPr>
          <p:nvPr/>
        </p:nvSpPr>
        <p:spPr>
          <a:xfrm>
            <a:off x="7224232" y="4700302"/>
            <a:ext cx="1854230" cy="4431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3200" b="1" dirty="0"/>
              <a:t>idir.uta.edu</a:t>
            </a:r>
          </a:p>
        </p:txBody>
      </p:sp>
      <p:pic>
        <p:nvPicPr>
          <p:cNvPr id="8" name="Shape 198">
            <a:extLst>
              <a:ext uri="{FF2B5EF4-FFF2-40B4-BE49-F238E27FC236}">
                <a16:creationId xmlns:a16="http://schemas.microsoft.com/office/drawing/2014/main" id="{85F8BF99-DB67-624E-9FCA-C9F40ECE8230}"/>
              </a:ext>
            </a:extLst>
          </p:cNvPr>
          <p:cNvPicPr preferRelativeResize="0"/>
          <p:nvPr/>
        </p:nvPicPr>
        <p:blipFill>
          <a:blip r:embed="rId5">
            <a:alphaModFix/>
          </a:blip>
          <a:stretch>
            <a:fillRect/>
          </a:stretch>
        </p:blipFill>
        <p:spPr>
          <a:xfrm>
            <a:off x="88467" y="4152614"/>
            <a:ext cx="2475979" cy="859045"/>
          </a:xfrm>
          <a:prstGeom prst="rect">
            <a:avLst/>
          </a:prstGeom>
          <a:noFill/>
          <a:ln>
            <a:noFill/>
          </a:ln>
        </p:spPr>
      </p:pic>
      <p:pic>
        <p:nvPicPr>
          <p:cNvPr id="1026" name="Picture 2" descr="http://idir-server4.uta.edu/maverick/static/img/logo-large.png">
            <a:extLst>
              <a:ext uri="{FF2B5EF4-FFF2-40B4-BE49-F238E27FC236}">
                <a16:creationId xmlns:a16="http://schemas.microsoft.com/office/drawing/2014/main" id="{95E41A9D-FEC5-3644-9C05-FA9E4B1876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6825" y="299759"/>
            <a:ext cx="1996860" cy="148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309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Modeling</a:t>
            </a:r>
          </a:p>
        </p:txBody>
      </p:sp>
      <p:sp>
        <p:nvSpPr>
          <p:cNvPr id="3" name="Text Placeholder 2"/>
          <p:cNvSpPr>
            <a:spLocks noGrp="1"/>
          </p:cNvSpPr>
          <p:nvPr>
            <p:ph type="body" sz="quarter" idx="10"/>
          </p:nvPr>
        </p:nvSpPr>
        <p:spPr>
          <a:xfrm>
            <a:off x="371002" y="872344"/>
            <a:ext cx="8744989" cy="447623"/>
          </a:xfrm>
          <a:ln>
            <a:noFill/>
          </a:ln>
        </p:spPr>
        <p:txBody>
          <a:bodyPr/>
          <a:lstStyle/>
          <a:p>
            <a:pPr marL="0" indent="0">
              <a:buNone/>
            </a:pPr>
            <a:r>
              <a:rPr lang="en-US" dirty="0">
                <a:solidFill>
                  <a:schemeClr val="accent5">
                    <a:lumMod val="75000"/>
                  </a:schemeClr>
                </a:solidFill>
              </a:rPr>
              <a:t>Context: </a:t>
            </a:r>
            <a:r>
              <a:rPr lang="en-US" sz="2800" dirty="0">
                <a:solidFill>
                  <a:schemeClr val="tx1"/>
                </a:solidFill>
              </a:rPr>
              <a:t>entities sharing some common characteristics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10</a:t>
            </a:fld>
            <a:endParaRPr lang="en-US"/>
          </a:p>
        </p:txBody>
      </p:sp>
      <p:sp>
        <p:nvSpPr>
          <p:cNvPr id="25" name="TextBox 24"/>
          <p:cNvSpPr txBox="1"/>
          <p:nvPr/>
        </p:nvSpPr>
        <p:spPr>
          <a:xfrm>
            <a:off x="3680473" y="1782210"/>
            <a:ext cx="5355462" cy="430887"/>
          </a:xfrm>
          <a:prstGeom prst="rect">
            <a:avLst/>
          </a:prstGeom>
          <a:noFill/>
        </p:spPr>
        <p:txBody>
          <a:bodyPr wrap="square" lIns="0" tIns="0" rIns="0" bIns="0" rtlCol="0">
            <a:spAutoFit/>
          </a:bodyPr>
          <a:lstStyle/>
          <a:p>
            <a:r>
              <a:rPr lang="en-US" sz="2800" dirty="0">
                <a:solidFill>
                  <a:schemeClr val="accent5">
                    <a:lumMod val="75000"/>
                  </a:schemeClr>
                </a:solidFill>
                <a:latin typeface="Garamond" panose="02020404030301010803" pitchFamily="18" charset="0"/>
              </a:rPr>
              <a:t>Goals scored by Brazilian players</a:t>
            </a:r>
          </a:p>
        </p:txBody>
      </p:sp>
      <p:sp>
        <p:nvSpPr>
          <p:cNvPr id="10" name="Text Placeholder 2">
            <a:extLst>
              <a:ext uri="{FF2B5EF4-FFF2-40B4-BE49-F238E27FC236}">
                <a16:creationId xmlns:a16="http://schemas.microsoft.com/office/drawing/2014/main" id="{002630B0-FEFE-3340-A1A8-577CCCE01EB3}"/>
              </a:ext>
            </a:extLst>
          </p:cNvPr>
          <p:cNvSpPr txBox="1">
            <a:spLocks/>
          </p:cNvSpPr>
          <p:nvPr/>
        </p:nvSpPr>
        <p:spPr>
          <a:xfrm>
            <a:off x="371002" y="1345704"/>
            <a:ext cx="5248402" cy="387798"/>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800" dirty="0">
                <a:solidFill>
                  <a:schemeClr val="tx1"/>
                </a:solidFill>
              </a:rPr>
              <a:t>Defined by a pattern-variable pair</a:t>
            </a:r>
          </a:p>
        </p:txBody>
      </p:sp>
      <p:pic>
        <p:nvPicPr>
          <p:cNvPr id="15" name="Picture 14">
            <a:extLst>
              <a:ext uri="{FF2B5EF4-FFF2-40B4-BE49-F238E27FC236}">
                <a16:creationId xmlns:a16="http://schemas.microsoft.com/office/drawing/2014/main" id="{E0396509-AE53-3B42-9DD6-9A33BB8FBBF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16" name="Title 1">
            <a:extLst>
              <a:ext uri="{FF2B5EF4-FFF2-40B4-BE49-F238E27FC236}">
                <a16:creationId xmlns:a16="http://schemas.microsoft.com/office/drawing/2014/main" id="{728BDE37-0BCA-3C45-A794-7C675A6C2CE8}"/>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grpSp>
        <p:nvGrpSpPr>
          <p:cNvPr id="32" name="Group 31">
            <a:extLst>
              <a:ext uri="{FF2B5EF4-FFF2-40B4-BE49-F238E27FC236}">
                <a16:creationId xmlns:a16="http://schemas.microsoft.com/office/drawing/2014/main" id="{DB7CE0F7-3F11-C74C-AF3D-98F7F56B79F2}"/>
              </a:ext>
            </a:extLst>
          </p:cNvPr>
          <p:cNvGrpSpPr/>
          <p:nvPr/>
        </p:nvGrpSpPr>
        <p:grpSpPr>
          <a:xfrm>
            <a:off x="604797" y="1759239"/>
            <a:ext cx="3037576" cy="455627"/>
            <a:chOff x="604797" y="1759239"/>
            <a:chExt cx="3037576" cy="455627"/>
          </a:xfrm>
        </p:grpSpPr>
        <p:sp>
          <p:nvSpPr>
            <p:cNvPr id="17" name="Oval 16">
              <a:extLst>
                <a:ext uri="{FF2B5EF4-FFF2-40B4-BE49-F238E27FC236}">
                  <a16:creationId xmlns:a16="http://schemas.microsoft.com/office/drawing/2014/main" id="{E035AC56-FE8C-5D46-86A9-3D4181E535A3}"/>
                </a:ext>
              </a:extLst>
            </p:cNvPr>
            <p:cNvSpPr/>
            <p:nvPr/>
          </p:nvSpPr>
          <p:spPr bwMode="auto">
            <a:xfrm flipH="1">
              <a:off x="604797" y="1843703"/>
              <a:ext cx="366908" cy="367625"/>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bg1"/>
                  </a:solidFill>
                  <a:latin typeface="Segoe UI" pitchFamily="34" charset="0"/>
                  <a:ea typeface="Segoe UI" pitchFamily="34" charset="0"/>
                  <a:cs typeface="Segoe UI" pitchFamily="34" charset="0"/>
                </a:rPr>
                <a:t>?g</a:t>
              </a:r>
            </a:p>
          </p:txBody>
        </p:sp>
        <p:sp>
          <p:nvSpPr>
            <p:cNvPr id="18" name="Oval 17">
              <a:extLst>
                <a:ext uri="{FF2B5EF4-FFF2-40B4-BE49-F238E27FC236}">
                  <a16:creationId xmlns:a16="http://schemas.microsoft.com/office/drawing/2014/main" id="{DB87F25F-4D75-254E-BD98-678236590765}"/>
                </a:ext>
              </a:extLst>
            </p:cNvPr>
            <p:cNvSpPr/>
            <p:nvPr/>
          </p:nvSpPr>
          <p:spPr bwMode="auto">
            <a:xfrm flipH="1">
              <a:off x="3019906" y="1843703"/>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19" name="Oval 18">
              <a:extLst>
                <a:ext uri="{FF2B5EF4-FFF2-40B4-BE49-F238E27FC236}">
                  <a16:creationId xmlns:a16="http://schemas.microsoft.com/office/drawing/2014/main" id="{2F5E3383-D0B2-F641-A0DB-0303150BC46F}"/>
                </a:ext>
              </a:extLst>
            </p:cNvPr>
            <p:cNvSpPr/>
            <p:nvPr/>
          </p:nvSpPr>
          <p:spPr bwMode="auto">
            <a:xfrm flipH="1">
              <a:off x="1899052" y="1845472"/>
              <a:ext cx="366908"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a:t>
              </a:r>
            </a:p>
          </p:txBody>
        </p:sp>
        <p:cxnSp>
          <p:nvCxnSpPr>
            <p:cNvPr id="20" name="Straight Arrow Connector 19">
              <a:extLst>
                <a:ext uri="{FF2B5EF4-FFF2-40B4-BE49-F238E27FC236}">
                  <a16:creationId xmlns:a16="http://schemas.microsoft.com/office/drawing/2014/main" id="{E8189604-4966-7F4E-8CA5-55B8BF7C9747}"/>
                </a:ext>
              </a:extLst>
            </p:cNvPr>
            <p:cNvCxnSpPr>
              <a:cxnSpLocks/>
              <a:stCxn id="17" idx="2"/>
              <a:endCxn id="19" idx="6"/>
            </p:cNvCxnSpPr>
            <p:nvPr/>
          </p:nvCxnSpPr>
          <p:spPr>
            <a:xfrm>
              <a:off x="971705" y="2027516"/>
              <a:ext cx="927347" cy="2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04E1109-C09C-0844-B798-3DC7F87F35F2}"/>
                </a:ext>
              </a:extLst>
            </p:cNvPr>
            <p:cNvCxnSpPr>
              <a:cxnSpLocks/>
              <a:stCxn id="27" idx="3"/>
            </p:cNvCxnSpPr>
            <p:nvPr/>
          </p:nvCxnSpPr>
          <p:spPr>
            <a:xfrm flipV="1">
              <a:off x="2317361" y="2028401"/>
              <a:ext cx="774106"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DAEB9F-7447-7541-A701-32D8EFD935F2}"/>
                </a:ext>
              </a:extLst>
            </p:cNvPr>
            <p:cNvSpPr txBox="1"/>
            <p:nvPr/>
          </p:nvSpPr>
          <p:spPr>
            <a:xfrm>
              <a:off x="1052624" y="1936067"/>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23" name="TextBox 22">
              <a:extLst>
                <a:ext uri="{FF2B5EF4-FFF2-40B4-BE49-F238E27FC236}">
                  <a16:creationId xmlns:a16="http://schemas.microsoft.com/office/drawing/2014/main" id="{F971D4C6-8A20-8349-AEE8-DB212F02BB96}"/>
                </a:ext>
              </a:extLst>
            </p:cNvPr>
            <p:cNvSpPr txBox="1"/>
            <p:nvPr/>
          </p:nvSpPr>
          <p:spPr>
            <a:xfrm>
              <a:off x="2465122" y="193606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27" name="Rectangle 26">
              <a:extLst>
                <a:ext uri="{FF2B5EF4-FFF2-40B4-BE49-F238E27FC236}">
                  <a16:creationId xmlns:a16="http://schemas.microsoft.com/office/drawing/2014/main" id="{8609C690-21E6-5149-BA02-61A8EA85B134}"/>
                </a:ext>
              </a:extLst>
            </p:cNvPr>
            <p:cNvSpPr/>
            <p:nvPr/>
          </p:nvSpPr>
          <p:spPr bwMode="auto">
            <a:xfrm>
              <a:off x="1881379" y="1852269"/>
              <a:ext cx="435982"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Triangle 30">
              <a:extLst>
                <a:ext uri="{FF2B5EF4-FFF2-40B4-BE49-F238E27FC236}">
                  <a16:creationId xmlns:a16="http://schemas.microsoft.com/office/drawing/2014/main" id="{5ABD5101-05EA-C543-9A01-B2E59742EBFC}"/>
                </a:ext>
              </a:extLst>
            </p:cNvPr>
            <p:cNvSpPr/>
            <p:nvPr/>
          </p:nvSpPr>
          <p:spPr bwMode="auto">
            <a:xfrm>
              <a:off x="2971463" y="1759239"/>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35" name="Oval 134">
            <a:extLst>
              <a:ext uri="{FF2B5EF4-FFF2-40B4-BE49-F238E27FC236}">
                <a16:creationId xmlns:a16="http://schemas.microsoft.com/office/drawing/2014/main" id="{EAE3971D-C050-C547-9D71-CEBCAEC93EB0}"/>
              </a:ext>
            </a:extLst>
          </p:cNvPr>
          <p:cNvSpPr/>
          <p:nvPr/>
        </p:nvSpPr>
        <p:spPr bwMode="auto">
          <a:xfrm flipH="1">
            <a:off x="1212735" y="3472269"/>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CRO </a:t>
            </a:r>
            <a:endParaRPr lang="en-US" sz="1600" b="1" spc="-50" dirty="0" err="1">
              <a:solidFill>
                <a:schemeClr val="tx1"/>
              </a:solidFill>
              <a:latin typeface="Segoe UI" pitchFamily="34" charset="0"/>
              <a:ea typeface="Segoe UI" pitchFamily="34" charset="0"/>
              <a:cs typeface="Segoe UI" pitchFamily="34" charset="0"/>
            </a:endParaRPr>
          </a:p>
        </p:txBody>
      </p:sp>
      <p:sp>
        <p:nvSpPr>
          <p:cNvPr id="136" name="Oval 135">
            <a:extLst>
              <a:ext uri="{FF2B5EF4-FFF2-40B4-BE49-F238E27FC236}">
                <a16:creationId xmlns:a16="http://schemas.microsoft.com/office/drawing/2014/main" id="{BBD9C832-7E4D-9F48-9B1B-F58E7D44C997}"/>
              </a:ext>
            </a:extLst>
          </p:cNvPr>
          <p:cNvSpPr/>
          <p:nvPr/>
        </p:nvSpPr>
        <p:spPr bwMode="auto">
          <a:xfrm flipH="1">
            <a:off x="465109" y="4165750"/>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S4</a:t>
            </a:r>
            <a:endParaRPr lang="en-US" sz="1600" b="1" spc="-50" dirty="0" err="1">
              <a:solidFill>
                <a:schemeClr val="tx1"/>
              </a:solidFill>
              <a:latin typeface="Segoe UI" pitchFamily="34" charset="0"/>
              <a:ea typeface="Segoe UI" pitchFamily="34" charset="0"/>
              <a:cs typeface="Segoe UI" pitchFamily="34" charset="0"/>
            </a:endParaRPr>
          </a:p>
        </p:txBody>
      </p:sp>
      <p:sp>
        <p:nvSpPr>
          <p:cNvPr id="137" name="Oval 136">
            <a:extLst>
              <a:ext uri="{FF2B5EF4-FFF2-40B4-BE49-F238E27FC236}">
                <a16:creationId xmlns:a16="http://schemas.microsoft.com/office/drawing/2014/main" id="{6311459A-01D8-B549-83F8-15C0AEED836B}"/>
              </a:ext>
            </a:extLst>
          </p:cNvPr>
          <p:cNvSpPr/>
          <p:nvPr/>
        </p:nvSpPr>
        <p:spPr bwMode="auto">
          <a:xfrm flipH="1">
            <a:off x="1678006" y="415824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G4</a:t>
            </a:r>
            <a:endParaRPr lang="en-US" sz="1600" b="1" spc="-50" dirty="0" err="1">
              <a:solidFill>
                <a:schemeClr val="tx1"/>
              </a:solidFill>
              <a:latin typeface="Segoe UI" pitchFamily="34" charset="0"/>
              <a:ea typeface="Segoe UI" pitchFamily="34" charset="0"/>
              <a:cs typeface="Segoe UI" pitchFamily="34" charset="0"/>
            </a:endParaRPr>
          </a:p>
        </p:txBody>
      </p:sp>
      <p:sp>
        <p:nvSpPr>
          <p:cNvPr id="138" name="Oval 137">
            <a:extLst>
              <a:ext uri="{FF2B5EF4-FFF2-40B4-BE49-F238E27FC236}">
                <a16:creationId xmlns:a16="http://schemas.microsoft.com/office/drawing/2014/main" id="{6367CDA7-165E-8849-8F01-B92F9183E0A1}"/>
              </a:ext>
            </a:extLst>
          </p:cNvPr>
          <p:cNvSpPr/>
          <p:nvPr/>
        </p:nvSpPr>
        <p:spPr bwMode="auto">
          <a:xfrm flipH="1">
            <a:off x="938377" y="2438086"/>
            <a:ext cx="584367" cy="352664"/>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rgbClr val="FFFFFF"/>
                </a:solidFill>
                <a:latin typeface="Segoe UI" pitchFamily="34" charset="0"/>
                <a:ea typeface="Segoe UI" pitchFamily="34" charset="0"/>
                <a:cs typeface="Segoe UI" pitchFamily="34" charset="0"/>
              </a:rPr>
              <a:t>G1</a:t>
            </a:r>
            <a:endParaRPr lang="en-US" sz="1600" b="1" spc="-50" dirty="0" err="1">
              <a:solidFill>
                <a:srgbClr val="FFFFFF"/>
              </a:solidFill>
              <a:latin typeface="Segoe UI" pitchFamily="34" charset="0"/>
              <a:ea typeface="Segoe UI" pitchFamily="34" charset="0"/>
              <a:cs typeface="Segoe UI" pitchFamily="34" charset="0"/>
            </a:endParaRPr>
          </a:p>
        </p:txBody>
      </p:sp>
      <p:sp>
        <p:nvSpPr>
          <p:cNvPr id="139" name="Oval 138">
            <a:extLst>
              <a:ext uri="{FF2B5EF4-FFF2-40B4-BE49-F238E27FC236}">
                <a16:creationId xmlns:a16="http://schemas.microsoft.com/office/drawing/2014/main" id="{EBFC5628-A873-3348-A980-355CBA368B1D}"/>
              </a:ext>
            </a:extLst>
          </p:cNvPr>
          <p:cNvSpPr/>
          <p:nvPr/>
        </p:nvSpPr>
        <p:spPr bwMode="auto">
          <a:xfrm flipH="1">
            <a:off x="4146935" y="3600692"/>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0" name="Oval 139">
            <a:extLst>
              <a:ext uri="{FF2B5EF4-FFF2-40B4-BE49-F238E27FC236}">
                <a16:creationId xmlns:a16="http://schemas.microsoft.com/office/drawing/2014/main" id="{98F6F5EF-2E64-FF4D-BFE8-4DC5B653E533}"/>
              </a:ext>
            </a:extLst>
          </p:cNvPr>
          <p:cNvSpPr/>
          <p:nvPr/>
        </p:nvSpPr>
        <p:spPr bwMode="auto">
          <a:xfrm flipH="1">
            <a:off x="2251296" y="3021132"/>
            <a:ext cx="445617" cy="23235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S1</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1" name="Oval 140">
            <a:extLst>
              <a:ext uri="{FF2B5EF4-FFF2-40B4-BE49-F238E27FC236}">
                <a16:creationId xmlns:a16="http://schemas.microsoft.com/office/drawing/2014/main" id="{D3FFCCBF-D799-B749-97DB-D55E03A314B7}"/>
              </a:ext>
            </a:extLst>
          </p:cNvPr>
          <p:cNvSpPr/>
          <p:nvPr/>
        </p:nvSpPr>
        <p:spPr bwMode="auto">
          <a:xfrm flipH="1">
            <a:off x="3562568" y="4215821"/>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S2</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2" name="Oval 141">
            <a:extLst>
              <a:ext uri="{FF2B5EF4-FFF2-40B4-BE49-F238E27FC236}">
                <a16:creationId xmlns:a16="http://schemas.microsoft.com/office/drawing/2014/main" id="{B49F611D-2204-174A-88B5-046FF6927BE2}"/>
              </a:ext>
            </a:extLst>
          </p:cNvPr>
          <p:cNvSpPr/>
          <p:nvPr/>
        </p:nvSpPr>
        <p:spPr bwMode="auto">
          <a:xfrm flipH="1">
            <a:off x="4963626" y="4377867"/>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G2</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3" name="Oval 142">
            <a:extLst>
              <a:ext uri="{FF2B5EF4-FFF2-40B4-BE49-F238E27FC236}">
                <a16:creationId xmlns:a16="http://schemas.microsoft.com/office/drawing/2014/main" id="{F3648785-F5CD-534B-BAE0-31A74EAC1DCE}"/>
              </a:ext>
            </a:extLst>
          </p:cNvPr>
          <p:cNvSpPr/>
          <p:nvPr/>
        </p:nvSpPr>
        <p:spPr bwMode="auto">
          <a:xfrm flipH="1">
            <a:off x="6535033" y="3838574"/>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S5</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4" name="Oval 143">
            <a:extLst>
              <a:ext uri="{FF2B5EF4-FFF2-40B4-BE49-F238E27FC236}">
                <a16:creationId xmlns:a16="http://schemas.microsoft.com/office/drawing/2014/main" id="{1A019238-733F-9248-A5F8-BAE8E1C34850}"/>
              </a:ext>
            </a:extLst>
          </p:cNvPr>
          <p:cNvSpPr/>
          <p:nvPr/>
        </p:nvSpPr>
        <p:spPr bwMode="auto">
          <a:xfrm flipH="1">
            <a:off x="6129562" y="305155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G5</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5" name="Oval 144">
            <a:extLst>
              <a:ext uri="{FF2B5EF4-FFF2-40B4-BE49-F238E27FC236}">
                <a16:creationId xmlns:a16="http://schemas.microsoft.com/office/drawing/2014/main" id="{1975788D-44F1-034F-A6F2-A3FF3D479A5E}"/>
              </a:ext>
            </a:extLst>
          </p:cNvPr>
          <p:cNvSpPr/>
          <p:nvPr/>
        </p:nvSpPr>
        <p:spPr bwMode="auto">
          <a:xfrm flipH="1">
            <a:off x="7569930" y="3798284"/>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ESP</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6" name="Oval 145">
            <a:extLst>
              <a:ext uri="{FF2B5EF4-FFF2-40B4-BE49-F238E27FC236}">
                <a16:creationId xmlns:a16="http://schemas.microsoft.com/office/drawing/2014/main" id="{3E88293D-86D6-8345-AAD8-E6BAA0E78630}"/>
              </a:ext>
            </a:extLst>
          </p:cNvPr>
          <p:cNvSpPr/>
          <p:nvPr/>
        </p:nvSpPr>
        <p:spPr bwMode="auto">
          <a:xfrm flipH="1">
            <a:off x="3192740" y="2469237"/>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S3</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7" name="Oval 146">
            <a:extLst>
              <a:ext uri="{FF2B5EF4-FFF2-40B4-BE49-F238E27FC236}">
                <a16:creationId xmlns:a16="http://schemas.microsoft.com/office/drawing/2014/main" id="{1808C61F-7C63-A145-BD4F-2C04DDDE9044}"/>
              </a:ext>
            </a:extLst>
          </p:cNvPr>
          <p:cNvSpPr/>
          <p:nvPr/>
        </p:nvSpPr>
        <p:spPr bwMode="auto">
          <a:xfrm flipH="1">
            <a:off x="5198830" y="223934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G3</a:t>
            </a:r>
            <a:endParaRPr lang="en-US" sz="1600" b="1" spc="-50" dirty="0" err="1">
              <a:solidFill>
                <a:schemeClr val="tx1"/>
              </a:solidFill>
              <a:latin typeface="Segoe UI" pitchFamily="34" charset="0"/>
              <a:ea typeface="Segoe UI" pitchFamily="34" charset="0"/>
              <a:cs typeface="Segoe UI" pitchFamily="34" charset="0"/>
            </a:endParaRPr>
          </a:p>
        </p:txBody>
      </p:sp>
      <p:cxnSp>
        <p:nvCxnSpPr>
          <p:cNvPr id="148" name="Curved Connector 147">
            <a:extLst>
              <a:ext uri="{FF2B5EF4-FFF2-40B4-BE49-F238E27FC236}">
                <a16:creationId xmlns:a16="http://schemas.microsoft.com/office/drawing/2014/main" id="{D994DEBA-BC52-B84C-B359-EC2D85C51C1E}"/>
              </a:ext>
            </a:extLst>
          </p:cNvPr>
          <p:cNvCxnSpPr>
            <a:cxnSpLocks/>
            <a:stCxn id="138" idx="2"/>
            <a:endCxn id="176" idx="1"/>
          </p:cNvCxnSpPr>
          <p:nvPr/>
        </p:nvCxnSpPr>
        <p:spPr>
          <a:xfrm>
            <a:off x="1522744" y="2614418"/>
            <a:ext cx="689439" cy="528222"/>
          </a:xfrm>
          <a:prstGeom prst="curvedConnector3">
            <a:avLst>
              <a:gd name="adj1" fmla="val 50000"/>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48">
            <a:extLst>
              <a:ext uri="{FF2B5EF4-FFF2-40B4-BE49-F238E27FC236}">
                <a16:creationId xmlns:a16="http://schemas.microsoft.com/office/drawing/2014/main" id="{6B59F236-90E8-4E4C-B245-4E5A3B8C751B}"/>
              </a:ext>
            </a:extLst>
          </p:cNvPr>
          <p:cNvCxnSpPr>
            <a:cxnSpLocks/>
            <a:stCxn id="138" idx="4"/>
            <a:endCxn id="183" idx="0"/>
          </p:cNvCxnSpPr>
          <p:nvPr/>
        </p:nvCxnSpPr>
        <p:spPr>
          <a:xfrm rot="16200000" flipH="1">
            <a:off x="1069049" y="2952260"/>
            <a:ext cx="591541" cy="268519"/>
          </a:xfrm>
          <a:prstGeom prst="curved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id="{F67623A9-BE3B-C74B-A560-86BA4E644E10}"/>
              </a:ext>
            </a:extLst>
          </p:cNvPr>
          <p:cNvCxnSpPr>
            <a:cxnSpLocks/>
            <a:stCxn id="179" idx="0"/>
            <a:endCxn id="183" idx="2"/>
          </p:cNvCxnSpPr>
          <p:nvPr/>
        </p:nvCxnSpPr>
        <p:spPr>
          <a:xfrm rot="5400000" flipH="1" flipV="1">
            <a:off x="773191" y="3781897"/>
            <a:ext cx="361952" cy="41891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Curved Connector 150">
            <a:extLst>
              <a:ext uri="{FF2B5EF4-FFF2-40B4-BE49-F238E27FC236}">
                <a16:creationId xmlns:a16="http://schemas.microsoft.com/office/drawing/2014/main" id="{3B3099DE-57AD-494A-AC56-AE431E4D0CFC}"/>
              </a:ext>
            </a:extLst>
          </p:cNvPr>
          <p:cNvCxnSpPr>
            <a:cxnSpLocks/>
            <a:stCxn id="137" idx="6"/>
            <a:endCxn id="183" idx="3"/>
          </p:cNvCxnSpPr>
          <p:nvPr/>
        </p:nvCxnSpPr>
        <p:spPr>
          <a:xfrm rot="10800000">
            <a:off x="1499080" y="3810379"/>
            <a:ext cx="178927" cy="53255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urved Connector 151">
            <a:extLst>
              <a:ext uri="{FF2B5EF4-FFF2-40B4-BE49-F238E27FC236}">
                <a16:creationId xmlns:a16="http://schemas.microsoft.com/office/drawing/2014/main" id="{194231BD-F932-314C-89F5-5C2028B8BA78}"/>
              </a:ext>
            </a:extLst>
          </p:cNvPr>
          <p:cNvCxnSpPr>
            <a:cxnSpLocks/>
            <a:stCxn id="137" idx="4"/>
            <a:endCxn id="179" idx="2"/>
          </p:cNvCxnSpPr>
          <p:nvPr/>
        </p:nvCxnSpPr>
        <p:spPr>
          <a:xfrm rot="5400000">
            <a:off x="1355573" y="3916772"/>
            <a:ext cx="3755" cy="1225479"/>
          </a:xfrm>
          <a:prstGeom prst="curvedConnector3">
            <a:avLst>
              <a:gd name="adj1" fmla="val 61878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Curved Connector 152">
            <a:extLst>
              <a:ext uri="{FF2B5EF4-FFF2-40B4-BE49-F238E27FC236}">
                <a16:creationId xmlns:a16="http://schemas.microsoft.com/office/drawing/2014/main" id="{52BF19FD-D1C6-9743-86A9-50AED5443193}"/>
              </a:ext>
            </a:extLst>
          </p:cNvPr>
          <p:cNvCxnSpPr>
            <a:cxnSpLocks/>
            <a:stCxn id="141" idx="6"/>
            <a:endCxn id="184" idx="2"/>
          </p:cNvCxnSpPr>
          <p:nvPr/>
        </p:nvCxnSpPr>
        <p:spPr>
          <a:xfrm rot="10800000" flipH="1">
            <a:off x="3562568" y="3924070"/>
            <a:ext cx="551976" cy="476449"/>
          </a:xfrm>
          <a:prstGeom prst="curvedConnector4">
            <a:avLst>
              <a:gd name="adj1" fmla="val -41415"/>
              <a:gd name="adj2" fmla="val 6938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id="{88757FD7-BEFA-744E-8CC5-F24D6E0943F7}"/>
              </a:ext>
            </a:extLst>
          </p:cNvPr>
          <p:cNvCxnSpPr>
            <a:cxnSpLocks/>
            <a:stCxn id="176" idx="2"/>
            <a:endCxn id="184" idx="1"/>
          </p:cNvCxnSpPr>
          <p:nvPr/>
        </p:nvCxnSpPr>
        <p:spPr>
          <a:xfrm rot="16200000" flipH="1">
            <a:off x="3191840" y="2619593"/>
            <a:ext cx="387857" cy="1793008"/>
          </a:xfrm>
          <a:prstGeom prst="curvedConnector2">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urved Connector 154">
            <a:extLst>
              <a:ext uri="{FF2B5EF4-FFF2-40B4-BE49-F238E27FC236}">
                <a16:creationId xmlns:a16="http://schemas.microsoft.com/office/drawing/2014/main" id="{2F7C0DA7-848D-1443-BD1D-20ACDC17ECD6}"/>
              </a:ext>
            </a:extLst>
          </p:cNvPr>
          <p:cNvCxnSpPr>
            <a:cxnSpLocks/>
            <a:stCxn id="180" idx="2"/>
            <a:endCxn id="184" idx="0"/>
          </p:cNvCxnSpPr>
          <p:nvPr/>
        </p:nvCxnSpPr>
        <p:spPr>
          <a:xfrm rot="16200000" flipH="1">
            <a:off x="3652319" y="2698301"/>
            <a:ext cx="638061" cy="957299"/>
          </a:xfrm>
          <a:prstGeom prst="curvedConnector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04541CB8-4E57-5F49-9C1D-9D3428FA3EA9}"/>
              </a:ext>
            </a:extLst>
          </p:cNvPr>
          <p:cNvCxnSpPr>
            <a:cxnSpLocks/>
            <a:stCxn id="147" idx="6"/>
            <a:endCxn id="180" idx="3"/>
          </p:cNvCxnSpPr>
          <p:nvPr/>
        </p:nvCxnSpPr>
        <p:spPr>
          <a:xfrm rot="10800000" flipV="1">
            <a:off x="3769780" y="2424038"/>
            <a:ext cx="1429050" cy="254354"/>
          </a:xfrm>
          <a:prstGeom prst="curvedConnector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FAB42108-27D0-044B-9863-657A6B14B0ED}"/>
              </a:ext>
            </a:extLst>
          </p:cNvPr>
          <p:cNvCxnSpPr>
            <a:cxnSpLocks/>
            <a:stCxn id="142" idx="0"/>
            <a:endCxn id="184" idx="4"/>
          </p:cNvCxnSpPr>
          <p:nvPr/>
        </p:nvCxnSpPr>
        <p:spPr>
          <a:xfrm rot="16200000" flipV="1">
            <a:off x="4793733" y="3915790"/>
            <a:ext cx="453798" cy="470355"/>
          </a:xfrm>
          <a:prstGeom prst="curved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urved Connector 157">
            <a:extLst>
              <a:ext uri="{FF2B5EF4-FFF2-40B4-BE49-F238E27FC236}">
                <a16:creationId xmlns:a16="http://schemas.microsoft.com/office/drawing/2014/main" id="{47B860ED-55A7-764D-B033-155A25812923}"/>
              </a:ext>
            </a:extLst>
          </p:cNvPr>
          <p:cNvCxnSpPr>
            <a:cxnSpLocks/>
            <a:stCxn id="144" idx="4"/>
            <a:endCxn id="178" idx="0"/>
          </p:cNvCxnSpPr>
          <p:nvPr/>
        </p:nvCxnSpPr>
        <p:spPr>
          <a:xfrm rot="16200000" flipH="1">
            <a:off x="6408114" y="3434574"/>
            <a:ext cx="417630" cy="3903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a:extLst>
              <a:ext uri="{FF2B5EF4-FFF2-40B4-BE49-F238E27FC236}">
                <a16:creationId xmlns:a16="http://schemas.microsoft.com/office/drawing/2014/main" id="{EEAFC2B4-AE9D-CC44-90ED-A309759AB226}"/>
              </a:ext>
            </a:extLst>
          </p:cNvPr>
          <p:cNvCxnSpPr>
            <a:cxnSpLocks/>
            <a:stCxn id="178" idx="3"/>
            <a:endCxn id="185" idx="0"/>
          </p:cNvCxnSpPr>
          <p:nvPr/>
        </p:nvCxnSpPr>
        <p:spPr>
          <a:xfrm flipV="1">
            <a:off x="7089194" y="3700803"/>
            <a:ext cx="772919" cy="317301"/>
          </a:xfrm>
          <a:prstGeom prst="curvedConnector4">
            <a:avLst>
              <a:gd name="adj1" fmla="val 28299"/>
              <a:gd name="adj2" fmla="val 1720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A1235F81-5419-0942-95AC-E57B82218717}"/>
              </a:ext>
            </a:extLst>
          </p:cNvPr>
          <p:cNvCxnSpPr>
            <a:cxnSpLocks/>
            <a:stCxn id="144" idx="6"/>
            <a:endCxn id="184" idx="5"/>
          </p:cNvCxnSpPr>
          <p:nvPr/>
        </p:nvCxnSpPr>
        <p:spPr>
          <a:xfrm rot="10800000" flipV="1">
            <a:off x="4617728" y="3236246"/>
            <a:ext cx="1511835" cy="473779"/>
          </a:xfrm>
          <a:prstGeom prst="curved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F15EA332-86FD-3F43-9BC5-D437DFCCE00B}"/>
              </a:ext>
            </a:extLst>
          </p:cNvPr>
          <p:cNvSpPr txBox="1"/>
          <p:nvPr/>
        </p:nvSpPr>
        <p:spPr>
          <a:xfrm>
            <a:off x="817124" y="2920703"/>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62" name="TextBox 161">
            <a:extLst>
              <a:ext uri="{FF2B5EF4-FFF2-40B4-BE49-F238E27FC236}">
                <a16:creationId xmlns:a16="http://schemas.microsoft.com/office/drawing/2014/main" id="{79374C27-805F-BC49-9DEC-72AECAC7ADFA}"/>
              </a:ext>
            </a:extLst>
          </p:cNvPr>
          <p:cNvSpPr txBox="1"/>
          <p:nvPr/>
        </p:nvSpPr>
        <p:spPr>
          <a:xfrm>
            <a:off x="1230561" y="3948252"/>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63" name="TextBox 162">
            <a:extLst>
              <a:ext uri="{FF2B5EF4-FFF2-40B4-BE49-F238E27FC236}">
                <a16:creationId xmlns:a16="http://schemas.microsoft.com/office/drawing/2014/main" id="{9567C801-AE85-6644-9DC8-19587CFD512E}"/>
              </a:ext>
            </a:extLst>
          </p:cNvPr>
          <p:cNvSpPr txBox="1"/>
          <p:nvPr/>
        </p:nvSpPr>
        <p:spPr>
          <a:xfrm>
            <a:off x="1593116" y="2706954"/>
            <a:ext cx="609847"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cxnSp>
        <p:nvCxnSpPr>
          <p:cNvPr id="164" name="Curved Connector 163" title="awarded">
            <a:extLst>
              <a:ext uri="{FF2B5EF4-FFF2-40B4-BE49-F238E27FC236}">
                <a16:creationId xmlns:a16="http://schemas.microsoft.com/office/drawing/2014/main" id="{A9D591BE-6AB7-884D-9D45-E1EC492F3BA9}"/>
              </a:ext>
            </a:extLst>
          </p:cNvPr>
          <p:cNvCxnSpPr>
            <a:cxnSpLocks/>
            <a:stCxn id="147" idx="4"/>
            <a:endCxn id="184" idx="0"/>
          </p:cNvCxnSpPr>
          <p:nvPr/>
        </p:nvCxnSpPr>
        <p:spPr>
          <a:xfrm rot="5400000">
            <a:off x="4526883" y="2531851"/>
            <a:ext cx="887247" cy="1041014"/>
          </a:xfrm>
          <a:prstGeom prst="curvedConnector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TextBox 164">
            <a:extLst>
              <a:ext uri="{FF2B5EF4-FFF2-40B4-BE49-F238E27FC236}">
                <a16:creationId xmlns:a16="http://schemas.microsoft.com/office/drawing/2014/main" id="{3FFB2E0D-EAB2-F642-BB4D-41A0EF63DD0B}"/>
              </a:ext>
            </a:extLst>
          </p:cNvPr>
          <p:cNvSpPr txBox="1"/>
          <p:nvPr/>
        </p:nvSpPr>
        <p:spPr>
          <a:xfrm>
            <a:off x="4776541" y="2875171"/>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66" name="TextBox 165">
            <a:extLst>
              <a:ext uri="{FF2B5EF4-FFF2-40B4-BE49-F238E27FC236}">
                <a16:creationId xmlns:a16="http://schemas.microsoft.com/office/drawing/2014/main" id="{472C4B0B-176F-CA43-AD5A-C6C08AF51D97}"/>
              </a:ext>
            </a:extLst>
          </p:cNvPr>
          <p:cNvSpPr txBox="1"/>
          <p:nvPr/>
        </p:nvSpPr>
        <p:spPr>
          <a:xfrm>
            <a:off x="5095954" y="3335822"/>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67" name="TextBox 166">
            <a:extLst>
              <a:ext uri="{FF2B5EF4-FFF2-40B4-BE49-F238E27FC236}">
                <a16:creationId xmlns:a16="http://schemas.microsoft.com/office/drawing/2014/main" id="{EFA97AB4-8E2F-1041-AC1F-3AAF1888A7D7}"/>
              </a:ext>
            </a:extLst>
          </p:cNvPr>
          <p:cNvSpPr txBox="1"/>
          <p:nvPr/>
        </p:nvSpPr>
        <p:spPr>
          <a:xfrm>
            <a:off x="4771665" y="4121107"/>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68" name="TextBox 167">
            <a:extLst>
              <a:ext uri="{FF2B5EF4-FFF2-40B4-BE49-F238E27FC236}">
                <a16:creationId xmlns:a16="http://schemas.microsoft.com/office/drawing/2014/main" id="{8FAE5950-E007-AD4A-AF59-C3DAFC90B8DF}"/>
              </a:ext>
            </a:extLst>
          </p:cNvPr>
          <p:cNvSpPr txBox="1"/>
          <p:nvPr/>
        </p:nvSpPr>
        <p:spPr>
          <a:xfrm>
            <a:off x="604233" y="3895767"/>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69" name="TextBox 168">
            <a:extLst>
              <a:ext uri="{FF2B5EF4-FFF2-40B4-BE49-F238E27FC236}">
                <a16:creationId xmlns:a16="http://schemas.microsoft.com/office/drawing/2014/main" id="{8F014105-BABD-1C4B-8139-D4C412CA13DF}"/>
              </a:ext>
            </a:extLst>
          </p:cNvPr>
          <p:cNvSpPr txBox="1"/>
          <p:nvPr/>
        </p:nvSpPr>
        <p:spPr>
          <a:xfrm>
            <a:off x="2646532" y="3475158"/>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70" name="TextBox 169">
            <a:extLst>
              <a:ext uri="{FF2B5EF4-FFF2-40B4-BE49-F238E27FC236}">
                <a16:creationId xmlns:a16="http://schemas.microsoft.com/office/drawing/2014/main" id="{EDDE3393-ACFD-6646-B9E4-338314F47A44}"/>
              </a:ext>
            </a:extLst>
          </p:cNvPr>
          <p:cNvSpPr txBox="1"/>
          <p:nvPr/>
        </p:nvSpPr>
        <p:spPr>
          <a:xfrm>
            <a:off x="3477594" y="3059075"/>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1" name="TextBox 170">
            <a:extLst>
              <a:ext uri="{FF2B5EF4-FFF2-40B4-BE49-F238E27FC236}">
                <a16:creationId xmlns:a16="http://schemas.microsoft.com/office/drawing/2014/main" id="{99D79FDC-0294-7448-A0A4-81F182CB90E8}"/>
              </a:ext>
            </a:extLst>
          </p:cNvPr>
          <p:cNvSpPr txBox="1"/>
          <p:nvPr/>
        </p:nvSpPr>
        <p:spPr>
          <a:xfrm>
            <a:off x="3391581" y="393284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2" name="TextBox 171">
            <a:extLst>
              <a:ext uri="{FF2B5EF4-FFF2-40B4-BE49-F238E27FC236}">
                <a16:creationId xmlns:a16="http://schemas.microsoft.com/office/drawing/2014/main" id="{03B53810-A44A-1748-B3ED-8E357DF96904}"/>
              </a:ext>
            </a:extLst>
          </p:cNvPr>
          <p:cNvSpPr txBox="1"/>
          <p:nvPr/>
        </p:nvSpPr>
        <p:spPr>
          <a:xfrm>
            <a:off x="7134789" y="370221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73" name="TextBox 172">
            <a:extLst>
              <a:ext uri="{FF2B5EF4-FFF2-40B4-BE49-F238E27FC236}">
                <a16:creationId xmlns:a16="http://schemas.microsoft.com/office/drawing/2014/main" id="{9F5C24A9-8F00-BA46-828F-345458C90E2A}"/>
              </a:ext>
            </a:extLst>
          </p:cNvPr>
          <p:cNvSpPr txBox="1"/>
          <p:nvPr/>
        </p:nvSpPr>
        <p:spPr>
          <a:xfrm>
            <a:off x="1126015" y="460221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74" name="TextBox 173">
            <a:extLst>
              <a:ext uri="{FF2B5EF4-FFF2-40B4-BE49-F238E27FC236}">
                <a16:creationId xmlns:a16="http://schemas.microsoft.com/office/drawing/2014/main" id="{F4035849-4C62-734D-9A68-257BB465E519}"/>
              </a:ext>
            </a:extLst>
          </p:cNvPr>
          <p:cNvSpPr txBox="1"/>
          <p:nvPr/>
        </p:nvSpPr>
        <p:spPr>
          <a:xfrm>
            <a:off x="4107330" y="2445397"/>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75" name="TextBox 174">
            <a:extLst>
              <a:ext uri="{FF2B5EF4-FFF2-40B4-BE49-F238E27FC236}">
                <a16:creationId xmlns:a16="http://schemas.microsoft.com/office/drawing/2014/main" id="{6DED367B-A05E-C944-9976-835DA8839235}"/>
              </a:ext>
            </a:extLst>
          </p:cNvPr>
          <p:cNvSpPr txBox="1"/>
          <p:nvPr/>
        </p:nvSpPr>
        <p:spPr>
          <a:xfrm>
            <a:off x="6319428" y="351330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76" name="Rectangle 175">
            <a:extLst>
              <a:ext uri="{FF2B5EF4-FFF2-40B4-BE49-F238E27FC236}">
                <a16:creationId xmlns:a16="http://schemas.microsoft.com/office/drawing/2014/main" id="{3B616EF3-8923-D844-9E99-8C0A8BADBA7A}"/>
              </a:ext>
            </a:extLst>
          </p:cNvPr>
          <p:cNvSpPr/>
          <p:nvPr/>
        </p:nvSpPr>
        <p:spPr bwMode="auto">
          <a:xfrm>
            <a:off x="2212183" y="296311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7" name="Rectangle 176">
            <a:extLst>
              <a:ext uri="{FF2B5EF4-FFF2-40B4-BE49-F238E27FC236}">
                <a16:creationId xmlns:a16="http://schemas.microsoft.com/office/drawing/2014/main" id="{E1326489-AB69-B043-8DEE-0CDC272CD9F2}"/>
              </a:ext>
            </a:extLst>
          </p:cNvPr>
          <p:cNvSpPr/>
          <p:nvPr/>
        </p:nvSpPr>
        <p:spPr bwMode="auto">
          <a:xfrm>
            <a:off x="3577670" y="4243159"/>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a:extLst>
              <a:ext uri="{FF2B5EF4-FFF2-40B4-BE49-F238E27FC236}">
                <a16:creationId xmlns:a16="http://schemas.microsoft.com/office/drawing/2014/main" id="{A176AEEA-38EE-314F-9A8D-37E39B63F7AA}"/>
              </a:ext>
            </a:extLst>
          </p:cNvPr>
          <p:cNvSpPr/>
          <p:nvPr/>
        </p:nvSpPr>
        <p:spPr bwMode="auto">
          <a:xfrm>
            <a:off x="6535033" y="3838574"/>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9" name="Rectangle 178">
            <a:extLst>
              <a:ext uri="{FF2B5EF4-FFF2-40B4-BE49-F238E27FC236}">
                <a16:creationId xmlns:a16="http://schemas.microsoft.com/office/drawing/2014/main" id="{380B2058-80BD-D143-8195-4AECACF8176B}"/>
              </a:ext>
            </a:extLst>
          </p:cNvPr>
          <p:cNvSpPr/>
          <p:nvPr/>
        </p:nvSpPr>
        <p:spPr bwMode="auto">
          <a:xfrm>
            <a:off x="467629" y="417233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0" name="Rectangle 179">
            <a:extLst>
              <a:ext uri="{FF2B5EF4-FFF2-40B4-BE49-F238E27FC236}">
                <a16:creationId xmlns:a16="http://schemas.microsoft.com/office/drawing/2014/main" id="{EEB0FB03-BB7C-F149-B9FD-8A6509D6B500}"/>
              </a:ext>
            </a:extLst>
          </p:cNvPr>
          <p:cNvSpPr/>
          <p:nvPr/>
        </p:nvSpPr>
        <p:spPr bwMode="auto">
          <a:xfrm>
            <a:off x="3215619" y="2498862"/>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81" name="Curved Connector 180">
            <a:extLst>
              <a:ext uri="{FF2B5EF4-FFF2-40B4-BE49-F238E27FC236}">
                <a16:creationId xmlns:a16="http://schemas.microsoft.com/office/drawing/2014/main" id="{56CD9429-23A8-B04B-B003-7EE402842B4C}"/>
              </a:ext>
            </a:extLst>
          </p:cNvPr>
          <p:cNvCxnSpPr>
            <a:cxnSpLocks/>
            <a:stCxn id="142" idx="4"/>
            <a:endCxn id="177" idx="2"/>
          </p:cNvCxnSpPr>
          <p:nvPr/>
        </p:nvCxnSpPr>
        <p:spPr>
          <a:xfrm rot="5400000" flipH="1">
            <a:off x="4482758" y="3974211"/>
            <a:ext cx="145043" cy="1401058"/>
          </a:xfrm>
          <a:prstGeom prst="curvedConnector3">
            <a:avLst>
              <a:gd name="adj1" fmla="val -157608"/>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82" name="TextBox 181">
            <a:extLst>
              <a:ext uri="{FF2B5EF4-FFF2-40B4-BE49-F238E27FC236}">
                <a16:creationId xmlns:a16="http://schemas.microsoft.com/office/drawing/2014/main" id="{CB38DA71-38B2-734C-A4C8-D446223F4B5A}"/>
              </a:ext>
            </a:extLst>
          </p:cNvPr>
          <p:cNvSpPr txBox="1"/>
          <p:nvPr/>
        </p:nvSpPr>
        <p:spPr>
          <a:xfrm>
            <a:off x="4179253" y="4821515"/>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83" name="Triangle 182">
            <a:extLst>
              <a:ext uri="{FF2B5EF4-FFF2-40B4-BE49-F238E27FC236}">
                <a16:creationId xmlns:a16="http://schemas.microsoft.com/office/drawing/2014/main" id="{E486F570-51BE-7E4C-835F-622BE7EE40B0}"/>
              </a:ext>
            </a:extLst>
          </p:cNvPr>
          <p:cNvSpPr/>
          <p:nvPr/>
        </p:nvSpPr>
        <p:spPr bwMode="auto">
          <a:xfrm>
            <a:off x="1163624" y="3382291"/>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4" name="Triangle 183">
            <a:extLst>
              <a:ext uri="{FF2B5EF4-FFF2-40B4-BE49-F238E27FC236}">
                <a16:creationId xmlns:a16="http://schemas.microsoft.com/office/drawing/2014/main" id="{B4FDD15E-D2CD-D44D-9FAA-2382E14A2BA8}"/>
              </a:ext>
            </a:extLst>
          </p:cNvPr>
          <p:cNvSpPr/>
          <p:nvPr/>
        </p:nvSpPr>
        <p:spPr bwMode="auto">
          <a:xfrm>
            <a:off x="4114544" y="3495982"/>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5" name="Triangle 184">
            <a:extLst>
              <a:ext uri="{FF2B5EF4-FFF2-40B4-BE49-F238E27FC236}">
                <a16:creationId xmlns:a16="http://schemas.microsoft.com/office/drawing/2014/main" id="{DDD2F65C-6D61-F744-8331-6A2A4BB64796}"/>
              </a:ext>
            </a:extLst>
          </p:cNvPr>
          <p:cNvSpPr/>
          <p:nvPr/>
        </p:nvSpPr>
        <p:spPr bwMode="auto">
          <a:xfrm>
            <a:off x="7526658" y="3700803"/>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56450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Modeling</a:t>
            </a:r>
          </a:p>
        </p:txBody>
      </p:sp>
      <p:sp>
        <p:nvSpPr>
          <p:cNvPr id="3" name="Text Placeholder 2"/>
          <p:cNvSpPr>
            <a:spLocks noGrp="1"/>
          </p:cNvSpPr>
          <p:nvPr>
            <p:ph type="body" sz="quarter" idx="10"/>
          </p:nvPr>
        </p:nvSpPr>
        <p:spPr>
          <a:xfrm>
            <a:off x="371002" y="872344"/>
            <a:ext cx="8744989" cy="447623"/>
          </a:xfrm>
          <a:ln>
            <a:noFill/>
          </a:ln>
        </p:spPr>
        <p:txBody>
          <a:bodyPr/>
          <a:lstStyle/>
          <a:p>
            <a:pPr marL="0" indent="0">
              <a:buNone/>
            </a:pPr>
            <a:r>
              <a:rPr lang="en-US" dirty="0">
                <a:solidFill>
                  <a:schemeClr val="accent5">
                    <a:lumMod val="75000"/>
                  </a:schemeClr>
                </a:solidFill>
              </a:rPr>
              <a:t>Context: </a:t>
            </a:r>
            <a:r>
              <a:rPr lang="en-US" sz="2800" dirty="0">
                <a:solidFill>
                  <a:schemeClr val="tx1"/>
                </a:solidFill>
              </a:rPr>
              <a:t>entities sharing some common characteristics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11</a:t>
            </a:fld>
            <a:endParaRPr lang="en-US"/>
          </a:p>
        </p:txBody>
      </p:sp>
      <p:sp>
        <p:nvSpPr>
          <p:cNvPr id="25" name="TextBox 24"/>
          <p:cNvSpPr txBox="1"/>
          <p:nvPr/>
        </p:nvSpPr>
        <p:spPr>
          <a:xfrm>
            <a:off x="3680473" y="1782210"/>
            <a:ext cx="5355462" cy="430887"/>
          </a:xfrm>
          <a:prstGeom prst="rect">
            <a:avLst/>
          </a:prstGeom>
          <a:noFill/>
        </p:spPr>
        <p:txBody>
          <a:bodyPr wrap="square" lIns="0" tIns="0" rIns="0" bIns="0" rtlCol="0">
            <a:spAutoFit/>
          </a:bodyPr>
          <a:lstStyle/>
          <a:p>
            <a:r>
              <a:rPr lang="en-US" sz="2800" dirty="0">
                <a:solidFill>
                  <a:schemeClr val="accent5">
                    <a:lumMod val="75000"/>
                  </a:schemeClr>
                </a:solidFill>
                <a:latin typeface="Garamond" panose="02020404030301010803" pitchFamily="18" charset="0"/>
              </a:rPr>
              <a:t>Goals scored by Brazilian players</a:t>
            </a:r>
          </a:p>
        </p:txBody>
      </p:sp>
      <p:sp>
        <p:nvSpPr>
          <p:cNvPr id="10" name="Text Placeholder 2">
            <a:extLst>
              <a:ext uri="{FF2B5EF4-FFF2-40B4-BE49-F238E27FC236}">
                <a16:creationId xmlns:a16="http://schemas.microsoft.com/office/drawing/2014/main" id="{002630B0-FEFE-3340-A1A8-577CCCE01EB3}"/>
              </a:ext>
            </a:extLst>
          </p:cNvPr>
          <p:cNvSpPr txBox="1">
            <a:spLocks/>
          </p:cNvSpPr>
          <p:nvPr/>
        </p:nvSpPr>
        <p:spPr>
          <a:xfrm>
            <a:off x="371002" y="1345704"/>
            <a:ext cx="5248402" cy="387798"/>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800" dirty="0">
                <a:solidFill>
                  <a:schemeClr val="tx1"/>
                </a:solidFill>
              </a:rPr>
              <a:t>Defined by a pattern-variable pair</a:t>
            </a:r>
          </a:p>
        </p:txBody>
      </p:sp>
      <p:pic>
        <p:nvPicPr>
          <p:cNvPr id="28" name="Picture 27">
            <a:extLst>
              <a:ext uri="{FF2B5EF4-FFF2-40B4-BE49-F238E27FC236}">
                <a16:creationId xmlns:a16="http://schemas.microsoft.com/office/drawing/2014/main" id="{6BEC00E5-A579-4448-AAE0-C5BAD47173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29" name="Title 1">
            <a:extLst>
              <a:ext uri="{FF2B5EF4-FFF2-40B4-BE49-F238E27FC236}">
                <a16:creationId xmlns:a16="http://schemas.microsoft.com/office/drawing/2014/main" id="{F9DF4696-12BA-F143-A446-D7E23415AE73}"/>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grpSp>
        <p:nvGrpSpPr>
          <p:cNvPr id="30" name="Group 29">
            <a:extLst>
              <a:ext uri="{FF2B5EF4-FFF2-40B4-BE49-F238E27FC236}">
                <a16:creationId xmlns:a16="http://schemas.microsoft.com/office/drawing/2014/main" id="{147F46B1-CC56-664F-A0AD-F453ACA975A8}"/>
              </a:ext>
            </a:extLst>
          </p:cNvPr>
          <p:cNvGrpSpPr/>
          <p:nvPr/>
        </p:nvGrpSpPr>
        <p:grpSpPr>
          <a:xfrm>
            <a:off x="604797" y="1759239"/>
            <a:ext cx="3037576" cy="455627"/>
            <a:chOff x="604797" y="1759239"/>
            <a:chExt cx="3037576" cy="455627"/>
          </a:xfrm>
        </p:grpSpPr>
        <p:sp>
          <p:nvSpPr>
            <p:cNvPr id="31" name="Oval 30">
              <a:extLst>
                <a:ext uri="{FF2B5EF4-FFF2-40B4-BE49-F238E27FC236}">
                  <a16:creationId xmlns:a16="http://schemas.microsoft.com/office/drawing/2014/main" id="{0E5CA8C9-3C1A-0147-A9C6-F018A638EDA5}"/>
                </a:ext>
              </a:extLst>
            </p:cNvPr>
            <p:cNvSpPr/>
            <p:nvPr/>
          </p:nvSpPr>
          <p:spPr bwMode="auto">
            <a:xfrm flipH="1">
              <a:off x="604797" y="1843703"/>
              <a:ext cx="366908" cy="367625"/>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bg1"/>
                  </a:solidFill>
                  <a:latin typeface="Segoe UI" pitchFamily="34" charset="0"/>
                  <a:ea typeface="Segoe UI" pitchFamily="34" charset="0"/>
                  <a:cs typeface="Segoe UI" pitchFamily="34" charset="0"/>
                </a:rPr>
                <a:t>?g</a:t>
              </a:r>
            </a:p>
          </p:txBody>
        </p:sp>
        <p:sp>
          <p:nvSpPr>
            <p:cNvPr id="32" name="Oval 31">
              <a:extLst>
                <a:ext uri="{FF2B5EF4-FFF2-40B4-BE49-F238E27FC236}">
                  <a16:creationId xmlns:a16="http://schemas.microsoft.com/office/drawing/2014/main" id="{400ADBFD-C00B-AF47-99F7-22ED5FE00A1F}"/>
                </a:ext>
              </a:extLst>
            </p:cNvPr>
            <p:cNvSpPr/>
            <p:nvPr/>
          </p:nvSpPr>
          <p:spPr bwMode="auto">
            <a:xfrm flipH="1">
              <a:off x="3019906" y="1843703"/>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33" name="Oval 32">
              <a:extLst>
                <a:ext uri="{FF2B5EF4-FFF2-40B4-BE49-F238E27FC236}">
                  <a16:creationId xmlns:a16="http://schemas.microsoft.com/office/drawing/2014/main" id="{2C2C2550-4B04-4242-9666-75C68E16F909}"/>
                </a:ext>
              </a:extLst>
            </p:cNvPr>
            <p:cNvSpPr/>
            <p:nvPr/>
          </p:nvSpPr>
          <p:spPr bwMode="auto">
            <a:xfrm flipH="1">
              <a:off x="1899052" y="1845472"/>
              <a:ext cx="366908"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a:t>
              </a:r>
            </a:p>
          </p:txBody>
        </p:sp>
        <p:cxnSp>
          <p:nvCxnSpPr>
            <p:cNvPr id="34" name="Straight Arrow Connector 33">
              <a:extLst>
                <a:ext uri="{FF2B5EF4-FFF2-40B4-BE49-F238E27FC236}">
                  <a16:creationId xmlns:a16="http://schemas.microsoft.com/office/drawing/2014/main" id="{F124C42A-A13B-4540-A586-0DE9A113AA5F}"/>
                </a:ext>
              </a:extLst>
            </p:cNvPr>
            <p:cNvCxnSpPr>
              <a:cxnSpLocks/>
              <a:stCxn id="31" idx="2"/>
              <a:endCxn id="33" idx="6"/>
            </p:cNvCxnSpPr>
            <p:nvPr/>
          </p:nvCxnSpPr>
          <p:spPr>
            <a:xfrm>
              <a:off x="971705" y="2027516"/>
              <a:ext cx="927347" cy="2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C97DCA3-1B77-0546-95A6-C1CF517F55C4}"/>
                </a:ext>
              </a:extLst>
            </p:cNvPr>
            <p:cNvCxnSpPr>
              <a:cxnSpLocks/>
              <a:stCxn id="38" idx="3"/>
            </p:cNvCxnSpPr>
            <p:nvPr/>
          </p:nvCxnSpPr>
          <p:spPr>
            <a:xfrm flipV="1">
              <a:off x="2317361" y="2028401"/>
              <a:ext cx="774106"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AC9FD6-2A5D-DF4D-BEC6-5AA29F5327DE}"/>
                </a:ext>
              </a:extLst>
            </p:cNvPr>
            <p:cNvSpPr txBox="1"/>
            <p:nvPr/>
          </p:nvSpPr>
          <p:spPr>
            <a:xfrm>
              <a:off x="1052624" y="1936067"/>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37" name="TextBox 36">
              <a:extLst>
                <a:ext uri="{FF2B5EF4-FFF2-40B4-BE49-F238E27FC236}">
                  <a16:creationId xmlns:a16="http://schemas.microsoft.com/office/drawing/2014/main" id="{D52642FD-3CD6-3747-876B-00683AA703BA}"/>
                </a:ext>
              </a:extLst>
            </p:cNvPr>
            <p:cNvSpPr txBox="1"/>
            <p:nvPr/>
          </p:nvSpPr>
          <p:spPr>
            <a:xfrm>
              <a:off x="2465122" y="193606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38" name="Rectangle 37">
              <a:extLst>
                <a:ext uri="{FF2B5EF4-FFF2-40B4-BE49-F238E27FC236}">
                  <a16:creationId xmlns:a16="http://schemas.microsoft.com/office/drawing/2014/main" id="{64D2C15E-4C1F-FF42-B706-2E4B19E325C8}"/>
                </a:ext>
              </a:extLst>
            </p:cNvPr>
            <p:cNvSpPr/>
            <p:nvPr/>
          </p:nvSpPr>
          <p:spPr bwMode="auto">
            <a:xfrm>
              <a:off x="1881379" y="1852269"/>
              <a:ext cx="435982"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9" name="Triangle 38">
              <a:extLst>
                <a:ext uri="{FF2B5EF4-FFF2-40B4-BE49-F238E27FC236}">
                  <a16:creationId xmlns:a16="http://schemas.microsoft.com/office/drawing/2014/main" id="{32217838-4FE5-BA40-A649-F7796CAD31D2}"/>
                </a:ext>
              </a:extLst>
            </p:cNvPr>
            <p:cNvSpPr/>
            <p:nvPr/>
          </p:nvSpPr>
          <p:spPr bwMode="auto">
            <a:xfrm>
              <a:off x="2971463" y="1759239"/>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p:nvSpPr>
          <p:cNvPr id="142" name="Oval 141">
            <a:extLst>
              <a:ext uri="{FF2B5EF4-FFF2-40B4-BE49-F238E27FC236}">
                <a16:creationId xmlns:a16="http://schemas.microsoft.com/office/drawing/2014/main" id="{39F673D7-2B39-5E40-B80C-D2FFB1356DC0}"/>
              </a:ext>
            </a:extLst>
          </p:cNvPr>
          <p:cNvSpPr/>
          <p:nvPr/>
        </p:nvSpPr>
        <p:spPr bwMode="auto">
          <a:xfrm flipH="1">
            <a:off x="1212735" y="3472269"/>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CRO </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3" name="Oval 142">
            <a:extLst>
              <a:ext uri="{FF2B5EF4-FFF2-40B4-BE49-F238E27FC236}">
                <a16:creationId xmlns:a16="http://schemas.microsoft.com/office/drawing/2014/main" id="{5CE53A1E-354B-CC42-A518-F0690003EC0D}"/>
              </a:ext>
            </a:extLst>
          </p:cNvPr>
          <p:cNvSpPr/>
          <p:nvPr/>
        </p:nvSpPr>
        <p:spPr bwMode="auto">
          <a:xfrm flipH="1">
            <a:off x="465109" y="4165750"/>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S4</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4" name="Oval 143">
            <a:extLst>
              <a:ext uri="{FF2B5EF4-FFF2-40B4-BE49-F238E27FC236}">
                <a16:creationId xmlns:a16="http://schemas.microsoft.com/office/drawing/2014/main" id="{AA708E62-853A-D544-87BE-51625C193A35}"/>
              </a:ext>
            </a:extLst>
          </p:cNvPr>
          <p:cNvSpPr/>
          <p:nvPr/>
        </p:nvSpPr>
        <p:spPr bwMode="auto">
          <a:xfrm flipH="1">
            <a:off x="1678006" y="415824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G4</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5" name="Oval 144">
            <a:extLst>
              <a:ext uri="{FF2B5EF4-FFF2-40B4-BE49-F238E27FC236}">
                <a16:creationId xmlns:a16="http://schemas.microsoft.com/office/drawing/2014/main" id="{6F79B3A4-187D-FD48-8580-4F55DAD49C75}"/>
              </a:ext>
            </a:extLst>
          </p:cNvPr>
          <p:cNvSpPr/>
          <p:nvPr/>
        </p:nvSpPr>
        <p:spPr bwMode="auto">
          <a:xfrm flipH="1">
            <a:off x="938377" y="2438086"/>
            <a:ext cx="584367" cy="352664"/>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rgbClr val="FFFFFF"/>
                </a:solidFill>
                <a:latin typeface="Segoe UI" pitchFamily="34" charset="0"/>
                <a:ea typeface="Segoe UI" pitchFamily="34" charset="0"/>
                <a:cs typeface="Segoe UI" pitchFamily="34" charset="0"/>
              </a:rPr>
              <a:t>G1</a:t>
            </a:r>
            <a:endParaRPr lang="en-US" sz="1600" b="1" spc="-50" dirty="0" err="1">
              <a:solidFill>
                <a:srgbClr val="FFFFFF"/>
              </a:solidFill>
              <a:latin typeface="Segoe UI" pitchFamily="34" charset="0"/>
              <a:ea typeface="Segoe UI" pitchFamily="34" charset="0"/>
              <a:cs typeface="Segoe UI" pitchFamily="34" charset="0"/>
            </a:endParaRPr>
          </a:p>
        </p:txBody>
      </p:sp>
      <p:sp>
        <p:nvSpPr>
          <p:cNvPr id="146" name="Oval 145">
            <a:extLst>
              <a:ext uri="{FF2B5EF4-FFF2-40B4-BE49-F238E27FC236}">
                <a16:creationId xmlns:a16="http://schemas.microsoft.com/office/drawing/2014/main" id="{F6EC9336-7BC9-3E42-8F94-766305239D87}"/>
              </a:ext>
            </a:extLst>
          </p:cNvPr>
          <p:cNvSpPr/>
          <p:nvPr/>
        </p:nvSpPr>
        <p:spPr bwMode="auto">
          <a:xfrm flipH="1">
            <a:off x="4146935" y="3600692"/>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7" name="Oval 146">
            <a:extLst>
              <a:ext uri="{FF2B5EF4-FFF2-40B4-BE49-F238E27FC236}">
                <a16:creationId xmlns:a16="http://schemas.microsoft.com/office/drawing/2014/main" id="{0DFE9B7F-15D6-4947-9B45-07B786822118}"/>
              </a:ext>
            </a:extLst>
          </p:cNvPr>
          <p:cNvSpPr/>
          <p:nvPr/>
        </p:nvSpPr>
        <p:spPr bwMode="auto">
          <a:xfrm flipH="1">
            <a:off x="2251296" y="3021132"/>
            <a:ext cx="445617" cy="23235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S1</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8" name="Oval 147">
            <a:extLst>
              <a:ext uri="{FF2B5EF4-FFF2-40B4-BE49-F238E27FC236}">
                <a16:creationId xmlns:a16="http://schemas.microsoft.com/office/drawing/2014/main" id="{9C7773E4-470D-C54A-B24A-6F3F185B3BEB}"/>
              </a:ext>
            </a:extLst>
          </p:cNvPr>
          <p:cNvSpPr/>
          <p:nvPr/>
        </p:nvSpPr>
        <p:spPr bwMode="auto">
          <a:xfrm flipH="1">
            <a:off x="3562568" y="4215821"/>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S2</a:t>
            </a:r>
            <a:endParaRPr lang="en-US" sz="1600" b="1" spc="-50" dirty="0" err="1">
              <a:solidFill>
                <a:schemeClr val="tx1"/>
              </a:solidFill>
              <a:latin typeface="Segoe UI" pitchFamily="34" charset="0"/>
              <a:ea typeface="Segoe UI" pitchFamily="34" charset="0"/>
              <a:cs typeface="Segoe UI" pitchFamily="34" charset="0"/>
            </a:endParaRPr>
          </a:p>
        </p:txBody>
      </p:sp>
      <p:sp>
        <p:nvSpPr>
          <p:cNvPr id="149" name="Oval 148">
            <a:extLst>
              <a:ext uri="{FF2B5EF4-FFF2-40B4-BE49-F238E27FC236}">
                <a16:creationId xmlns:a16="http://schemas.microsoft.com/office/drawing/2014/main" id="{8B1A6B08-EE70-5D45-9C9C-3149C6441FC1}"/>
              </a:ext>
            </a:extLst>
          </p:cNvPr>
          <p:cNvSpPr/>
          <p:nvPr/>
        </p:nvSpPr>
        <p:spPr bwMode="auto">
          <a:xfrm flipH="1">
            <a:off x="4963626" y="4377867"/>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G2</a:t>
            </a:r>
            <a:endParaRPr lang="en-US" sz="1600" b="1" spc="-50" dirty="0" err="1">
              <a:solidFill>
                <a:schemeClr val="tx1"/>
              </a:solidFill>
              <a:latin typeface="Segoe UI" pitchFamily="34" charset="0"/>
              <a:ea typeface="Segoe UI" pitchFamily="34" charset="0"/>
              <a:cs typeface="Segoe UI" pitchFamily="34" charset="0"/>
            </a:endParaRPr>
          </a:p>
        </p:txBody>
      </p:sp>
      <p:sp>
        <p:nvSpPr>
          <p:cNvPr id="150" name="Oval 149">
            <a:extLst>
              <a:ext uri="{FF2B5EF4-FFF2-40B4-BE49-F238E27FC236}">
                <a16:creationId xmlns:a16="http://schemas.microsoft.com/office/drawing/2014/main" id="{4D3FB20D-8E83-D64A-8772-EFD01A7561E0}"/>
              </a:ext>
            </a:extLst>
          </p:cNvPr>
          <p:cNvSpPr/>
          <p:nvPr/>
        </p:nvSpPr>
        <p:spPr bwMode="auto">
          <a:xfrm flipH="1">
            <a:off x="6535033" y="3838574"/>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S5</a:t>
            </a:r>
            <a:endParaRPr lang="en-US" sz="1600" b="1" spc="-50" dirty="0" err="1">
              <a:solidFill>
                <a:schemeClr val="tx1"/>
              </a:solidFill>
              <a:latin typeface="Segoe UI" pitchFamily="34" charset="0"/>
              <a:ea typeface="Segoe UI" pitchFamily="34" charset="0"/>
              <a:cs typeface="Segoe UI" pitchFamily="34" charset="0"/>
            </a:endParaRPr>
          </a:p>
        </p:txBody>
      </p:sp>
      <p:sp>
        <p:nvSpPr>
          <p:cNvPr id="151" name="Oval 150">
            <a:extLst>
              <a:ext uri="{FF2B5EF4-FFF2-40B4-BE49-F238E27FC236}">
                <a16:creationId xmlns:a16="http://schemas.microsoft.com/office/drawing/2014/main" id="{77B42839-021F-4F47-87FA-A41A47EE1EAE}"/>
              </a:ext>
            </a:extLst>
          </p:cNvPr>
          <p:cNvSpPr/>
          <p:nvPr/>
        </p:nvSpPr>
        <p:spPr bwMode="auto">
          <a:xfrm flipH="1">
            <a:off x="6129562" y="305155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G5</a:t>
            </a:r>
            <a:endParaRPr lang="en-US" sz="1600" b="1" spc="-50" dirty="0" err="1">
              <a:solidFill>
                <a:schemeClr val="tx1"/>
              </a:solidFill>
              <a:latin typeface="Segoe UI" pitchFamily="34" charset="0"/>
              <a:ea typeface="Segoe UI" pitchFamily="34" charset="0"/>
              <a:cs typeface="Segoe UI" pitchFamily="34" charset="0"/>
            </a:endParaRPr>
          </a:p>
        </p:txBody>
      </p:sp>
      <p:sp>
        <p:nvSpPr>
          <p:cNvPr id="152" name="Oval 151">
            <a:extLst>
              <a:ext uri="{FF2B5EF4-FFF2-40B4-BE49-F238E27FC236}">
                <a16:creationId xmlns:a16="http://schemas.microsoft.com/office/drawing/2014/main" id="{419EDFB2-AEFD-A749-AD29-588C3E321481}"/>
              </a:ext>
            </a:extLst>
          </p:cNvPr>
          <p:cNvSpPr/>
          <p:nvPr/>
        </p:nvSpPr>
        <p:spPr bwMode="auto">
          <a:xfrm flipH="1">
            <a:off x="7569930" y="3798284"/>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ESP</a:t>
            </a:r>
            <a:endParaRPr lang="en-US" sz="1600" b="1" spc="-50" dirty="0" err="1">
              <a:solidFill>
                <a:schemeClr val="tx1"/>
              </a:solidFill>
              <a:latin typeface="Segoe UI" pitchFamily="34" charset="0"/>
              <a:ea typeface="Segoe UI" pitchFamily="34" charset="0"/>
              <a:cs typeface="Segoe UI" pitchFamily="34" charset="0"/>
            </a:endParaRPr>
          </a:p>
        </p:txBody>
      </p:sp>
      <p:sp>
        <p:nvSpPr>
          <p:cNvPr id="153" name="Oval 152">
            <a:extLst>
              <a:ext uri="{FF2B5EF4-FFF2-40B4-BE49-F238E27FC236}">
                <a16:creationId xmlns:a16="http://schemas.microsoft.com/office/drawing/2014/main" id="{7C205546-1618-2149-BC60-BCA1630081D0}"/>
              </a:ext>
            </a:extLst>
          </p:cNvPr>
          <p:cNvSpPr/>
          <p:nvPr/>
        </p:nvSpPr>
        <p:spPr bwMode="auto">
          <a:xfrm flipH="1">
            <a:off x="3192740" y="2469237"/>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S3</a:t>
            </a:r>
            <a:endParaRPr lang="en-US" sz="1600" b="1" spc="-50" dirty="0" err="1">
              <a:solidFill>
                <a:schemeClr val="tx1"/>
              </a:solidFill>
              <a:latin typeface="Segoe UI" pitchFamily="34" charset="0"/>
              <a:ea typeface="Segoe UI" pitchFamily="34" charset="0"/>
              <a:cs typeface="Segoe UI" pitchFamily="34" charset="0"/>
            </a:endParaRPr>
          </a:p>
        </p:txBody>
      </p:sp>
      <p:sp>
        <p:nvSpPr>
          <p:cNvPr id="154" name="Oval 153">
            <a:extLst>
              <a:ext uri="{FF2B5EF4-FFF2-40B4-BE49-F238E27FC236}">
                <a16:creationId xmlns:a16="http://schemas.microsoft.com/office/drawing/2014/main" id="{8F95B461-CF50-194F-9A0E-355ED9D04518}"/>
              </a:ext>
            </a:extLst>
          </p:cNvPr>
          <p:cNvSpPr/>
          <p:nvPr/>
        </p:nvSpPr>
        <p:spPr bwMode="auto">
          <a:xfrm flipH="1">
            <a:off x="5198830" y="223934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G3</a:t>
            </a:r>
            <a:endParaRPr lang="en-US" sz="1600" b="1" spc="-50" dirty="0" err="1">
              <a:solidFill>
                <a:schemeClr val="tx1"/>
              </a:solidFill>
              <a:latin typeface="Segoe UI" pitchFamily="34" charset="0"/>
              <a:ea typeface="Segoe UI" pitchFamily="34" charset="0"/>
              <a:cs typeface="Segoe UI" pitchFamily="34" charset="0"/>
            </a:endParaRPr>
          </a:p>
        </p:txBody>
      </p:sp>
      <p:cxnSp>
        <p:nvCxnSpPr>
          <p:cNvPr id="155" name="Curved Connector 154">
            <a:extLst>
              <a:ext uri="{FF2B5EF4-FFF2-40B4-BE49-F238E27FC236}">
                <a16:creationId xmlns:a16="http://schemas.microsoft.com/office/drawing/2014/main" id="{A0732069-A743-4F4A-B7F8-114FAFED9D7D}"/>
              </a:ext>
            </a:extLst>
          </p:cNvPr>
          <p:cNvCxnSpPr>
            <a:cxnSpLocks/>
            <a:stCxn id="145" idx="2"/>
            <a:endCxn id="183" idx="1"/>
          </p:cNvCxnSpPr>
          <p:nvPr/>
        </p:nvCxnSpPr>
        <p:spPr>
          <a:xfrm>
            <a:off x="1522744" y="2614418"/>
            <a:ext cx="689439" cy="528222"/>
          </a:xfrm>
          <a:prstGeom prst="curvedConnector3">
            <a:avLst>
              <a:gd name="adj1" fmla="val 50000"/>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urved Connector 155">
            <a:extLst>
              <a:ext uri="{FF2B5EF4-FFF2-40B4-BE49-F238E27FC236}">
                <a16:creationId xmlns:a16="http://schemas.microsoft.com/office/drawing/2014/main" id="{FCC4ED42-7311-2E42-ADFE-36153D31D840}"/>
              </a:ext>
            </a:extLst>
          </p:cNvPr>
          <p:cNvCxnSpPr>
            <a:cxnSpLocks/>
            <a:stCxn id="145" idx="4"/>
            <a:endCxn id="190" idx="0"/>
          </p:cNvCxnSpPr>
          <p:nvPr/>
        </p:nvCxnSpPr>
        <p:spPr>
          <a:xfrm rot="16200000" flipH="1">
            <a:off x="1069049" y="2952260"/>
            <a:ext cx="591541" cy="268519"/>
          </a:xfrm>
          <a:prstGeom prst="curvedConnector3">
            <a:avLst>
              <a:gd name="adj1" fmla="val 50000"/>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id="{62685A31-5E3D-C04E-8A51-691B6CCB068A}"/>
              </a:ext>
            </a:extLst>
          </p:cNvPr>
          <p:cNvCxnSpPr>
            <a:cxnSpLocks/>
            <a:stCxn id="186" idx="0"/>
            <a:endCxn id="190" idx="2"/>
          </p:cNvCxnSpPr>
          <p:nvPr/>
        </p:nvCxnSpPr>
        <p:spPr>
          <a:xfrm rot="5400000" flipH="1" flipV="1">
            <a:off x="773191" y="3781897"/>
            <a:ext cx="361952" cy="41891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Curved Connector 157">
            <a:extLst>
              <a:ext uri="{FF2B5EF4-FFF2-40B4-BE49-F238E27FC236}">
                <a16:creationId xmlns:a16="http://schemas.microsoft.com/office/drawing/2014/main" id="{A2F81D5D-9ECB-9F46-ADB3-318453253455}"/>
              </a:ext>
            </a:extLst>
          </p:cNvPr>
          <p:cNvCxnSpPr>
            <a:cxnSpLocks/>
            <a:stCxn id="144" idx="6"/>
            <a:endCxn id="190" idx="3"/>
          </p:cNvCxnSpPr>
          <p:nvPr/>
        </p:nvCxnSpPr>
        <p:spPr>
          <a:xfrm rot="10800000">
            <a:off x="1499080" y="3810379"/>
            <a:ext cx="178927" cy="53255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Curved Connector 158">
            <a:extLst>
              <a:ext uri="{FF2B5EF4-FFF2-40B4-BE49-F238E27FC236}">
                <a16:creationId xmlns:a16="http://schemas.microsoft.com/office/drawing/2014/main" id="{ABA28AEA-EF8C-5E4D-90F8-5814AB4CBEC5}"/>
              </a:ext>
            </a:extLst>
          </p:cNvPr>
          <p:cNvCxnSpPr>
            <a:cxnSpLocks/>
            <a:stCxn id="144" idx="4"/>
            <a:endCxn id="186" idx="2"/>
          </p:cNvCxnSpPr>
          <p:nvPr/>
        </p:nvCxnSpPr>
        <p:spPr>
          <a:xfrm rot="5400000">
            <a:off x="1355573" y="3916772"/>
            <a:ext cx="3755" cy="1225479"/>
          </a:xfrm>
          <a:prstGeom prst="curvedConnector3">
            <a:avLst>
              <a:gd name="adj1" fmla="val 61878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urved Connector 159">
            <a:extLst>
              <a:ext uri="{FF2B5EF4-FFF2-40B4-BE49-F238E27FC236}">
                <a16:creationId xmlns:a16="http://schemas.microsoft.com/office/drawing/2014/main" id="{C2E14586-57B0-1F42-AEF8-322394449030}"/>
              </a:ext>
            </a:extLst>
          </p:cNvPr>
          <p:cNvCxnSpPr>
            <a:cxnSpLocks/>
            <a:stCxn id="148" idx="6"/>
            <a:endCxn id="191" idx="2"/>
          </p:cNvCxnSpPr>
          <p:nvPr/>
        </p:nvCxnSpPr>
        <p:spPr>
          <a:xfrm rot="10800000" flipH="1">
            <a:off x="3562568" y="3924070"/>
            <a:ext cx="551976" cy="476449"/>
          </a:xfrm>
          <a:prstGeom prst="curvedConnector4">
            <a:avLst>
              <a:gd name="adj1" fmla="val -41415"/>
              <a:gd name="adj2" fmla="val 6938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Curved Connector 160">
            <a:extLst>
              <a:ext uri="{FF2B5EF4-FFF2-40B4-BE49-F238E27FC236}">
                <a16:creationId xmlns:a16="http://schemas.microsoft.com/office/drawing/2014/main" id="{740F0AF5-24E9-A84C-822A-DD82D91E6874}"/>
              </a:ext>
            </a:extLst>
          </p:cNvPr>
          <p:cNvCxnSpPr>
            <a:cxnSpLocks/>
            <a:stCxn id="183" idx="2"/>
            <a:endCxn id="191" idx="1"/>
          </p:cNvCxnSpPr>
          <p:nvPr/>
        </p:nvCxnSpPr>
        <p:spPr>
          <a:xfrm rot="16200000" flipH="1">
            <a:off x="3191840" y="2619593"/>
            <a:ext cx="387857" cy="1793008"/>
          </a:xfrm>
          <a:prstGeom prst="curvedConnector2">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61">
            <a:extLst>
              <a:ext uri="{FF2B5EF4-FFF2-40B4-BE49-F238E27FC236}">
                <a16:creationId xmlns:a16="http://schemas.microsoft.com/office/drawing/2014/main" id="{6AF1285F-DB49-F24C-BBB1-03A4610EDCC6}"/>
              </a:ext>
            </a:extLst>
          </p:cNvPr>
          <p:cNvCxnSpPr>
            <a:cxnSpLocks/>
            <a:stCxn id="187" idx="2"/>
            <a:endCxn id="191" idx="0"/>
          </p:cNvCxnSpPr>
          <p:nvPr/>
        </p:nvCxnSpPr>
        <p:spPr>
          <a:xfrm rot="16200000" flipH="1">
            <a:off x="3652319" y="2698301"/>
            <a:ext cx="638061" cy="957299"/>
          </a:xfrm>
          <a:prstGeom prst="curvedConnector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Curved Connector 162">
            <a:extLst>
              <a:ext uri="{FF2B5EF4-FFF2-40B4-BE49-F238E27FC236}">
                <a16:creationId xmlns:a16="http://schemas.microsoft.com/office/drawing/2014/main" id="{0A4DFF3A-4142-8445-B4A2-9284B20A52DC}"/>
              </a:ext>
            </a:extLst>
          </p:cNvPr>
          <p:cNvCxnSpPr>
            <a:cxnSpLocks/>
            <a:stCxn id="154" idx="6"/>
            <a:endCxn id="187" idx="3"/>
          </p:cNvCxnSpPr>
          <p:nvPr/>
        </p:nvCxnSpPr>
        <p:spPr>
          <a:xfrm rot="10800000" flipV="1">
            <a:off x="3769780" y="2424038"/>
            <a:ext cx="1429050" cy="254354"/>
          </a:xfrm>
          <a:prstGeom prst="curvedConnector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Curved Connector 163">
            <a:extLst>
              <a:ext uri="{FF2B5EF4-FFF2-40B4-BE49-F238E27FC236}">
                <a16:creationId xmlns:a16="http://schemas.microsoft.com/office/drawing/2014/main" id="{FE6A3394-56B5-5C4F-BE90-504ECD2C0E60}"/>
              </a:ext>
            </a:extLst>
          </p:cNvPr>
          <p:cNvCxnSpPr>
            <a:cxnSpLocks/>
            <a:stCxn id="149" idx="0"/>
            <a:endCxn id="191" idx="4"/>
          </p:cNvCxnSpPr>
          <p:nvPr/>
        </p:nvCxnSpPr>
        <p:spPr>
          <a:xfrm rot="16200000" flipV="1">
            <a:off x="4793733" y="3915790"/>
            <a:ext cx="453798" cy="470355"/>
          </a:xfrm>
          <a:prstGeom prst="curvedConnector3">
            <a:avLst>
              <a:gd name="adj1" fmla="val 50000"/>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Curved Connector 164">
            <a:extLst>
              <a:ext uri="{FF2B5EF4-FFF2-40B4-BE49-F238E27FC236}">
                <a16:creationId xmlns:a16="http://schemas.microsoft.com/office/drawing/2014/main" id="{B37CEFAE-4CFB-4945-B004-1D464681914E}"/>
              </a:ext>
            </a:extLst>
          </p:cNvPr>
          <p:cNvCxnSpPr>
            <a:cxnSpLocks/>
            <a:stCxn id="151" idx="4"/>
            <a:endCxn id="185" idx="0"/>
          </p:cNvCxnSpPr>
          <p:nvPr/>
        </p:nvCxnSpPr>
        <p:spPr>
          <a:xfrm rot="16200000" flipH="1">
            <a:off x="6408114" y="3434574"/>
            <a:ext cx="417630" cy="3903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Curved Connector 165">
            <a:extLst>
              <a:ext uri="{FF2B5EF4-FFF2-40B4-BE49-F238E27FC236}">
                <a16:creationId xmlns:a16="http://schemas.microsoft.com/office/drawing/2014/main" id="{83811400-0755-2A47-A752-60C22F44E10B}"/>
              </a:ext>
            </a:extLst>
          </p:cNvPr>
          <p:cNvCxnSpPr>
            <a:cxnSpLocks/>
            <a:stCxn id="185" idx="3"/>
            <a:endCxn id="192" idx="0"/>
          </p:cNvCxnSpPr>
          <p:nvPr/>
        </p:nvCxnSpPr>
        <p:spPr>
          <a:xfrm flipV="1">
            <a:off x="7089194" y="3700803"/>
            <a:ext cx="772919" cy="317301"/>
          </a:xfrm>
          <a:prstGeom prst="curvedConnector4">
            <a:avLst>
              <a:gd name="adj1" fmla="val 28299"/>
              <a:gd name="adj2" fmla="val 1720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Curved Connector 166">
            <a:extLst>
              <a:ext uri="{FF2B5EF4-FFF2-40B4-BE49-F238E27FC236}">
                <a16:creationId xmlns:a16="http://schemas.microsoft.com/office/drawing/2014/main" id="{8C056E25-8060-454D-A489-BD91B2A184D8}"/>
              </a:ext>
            </a:extLst>
          </p:cNvPr>
          <p:cNvCxnSpPr>
            <a:cxnSpLocks/>
            <a:stCxn id="151" idx="6"/>
            <a:endCxn id="191" idx="5"/>
          </p:cNvCxnSpPr>
          <p:nvPr/>
        </p:nvCxnSpPr>
        <p:spPr>
          <a:xfrm rot="10800000" flipV="1">
            <a:off x="4617728" y="3236246"/>
            <a:ext cx="1511835" cy="473779"/>
          </a:xfrm>
          <a:prstGeom prst="curved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CF804DC9-0BE3-3043-889C-FF0D11112D2B}"/>
              </a:ext>
            </a:extLst>
          </p:cNvPr>
          <p:cNvSpPr txBox="1"/>
          <p:nvPr/>
        </p:nvSpPr>
        <p:spPr>
          <a:xfrm>
            <a:off x="817124" y="2920703"/>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69" name="TextBox 168">
            <a:extLst>
              <a:ext uri="{FF2B5EF4-FFF2-40B4-BE49-F238E27FC236}">
                <a16:creationId xmlns:a16="http://schemas.microsoft.com/office/drawing/2014/main" id="{27FE655B-BA61-AB45-9648-53D84016609A}"/>
              </a:ext>
            </a:extLst>
          </p:cNvPr>
          <p:cNvSpPr txBox="1"/>
          <p:nvPr/>
        </p:nvSpPr>
        <p:spPr>
          <a:xfrm>
            <a:off x="1230561" y="3948252"/>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0" name="TextBox 169">
            <a:extLst>
              <a:ext uri="{FF2B5EF4-FFF2-40B4-BE49-F238E27FC236}">
                <a16:creationId xmlns:a16="http://schemas.microsoft.com/office/drawing/2014/main" id="{6ABE800D-3FD3-8548-BC24-BA4817806DED}"/>
              </a:ext>
            </a:extLst>
          </p:cNvPr>
          <p:cNvSpPr txBox="1"/>
          <p:nvPr/>
        </p:nvSpPr>
        <p:spPr>
          <a:xfrm>
            <a:off x="1593116" y="2706954"/>
            <a:ext cx="609847"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cxnSp>
        <p:nvCxnSpPr>
          <p:cNvPr id="171" name="Curved Connector 170" title="awarded">
            <a:extLst>
              <a:ext uri="{FF2B5EF4-FFF2-40B4-BE49-F238E27FC236}">
                <a16:creationId xmlns:a16="http://schemas.microsoft.com/office/drawing/2014/main" id="{E6D88318-88D6-3940-9BC5-EB05D5941344}"/>
              </a:ext>
            </a:extLst>
          </p:cNvPr>
          <p:cNvCxnSpPr>
            <a:cxnSpLocks/>
            <a:stCxn id="154" idx="4"/>
            <a:endCxn id="191" idx="0"/>
          </p:cNvCxnSpPr>
          <p:nvPr/>
        </p:nvCxnSpPr>
        <p:spPr>
          <a:xfrm rot="5400000">
            <a:off x="4526883" y="2531851"/>
            <a:ext cx="887247" cy="1041014"/>
          </a:xfrm>
          <a:prstGeom prst="curvedConnector3">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763F19D3-B6DA-8C4E-BB2D-61D4FF407550}"/>
              </a:ext>
            </a:extLst>
          </p:cNvPr>
          <p:cNvSpPr txBox="1"/>
          <p:nvPr/>
        </p:nvSpPr>
        <p:spPr>
          <a:xfrm>
            <a:off x="4776541" y="2875171"/>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73" name="TextBox 172">
            <a:extLst>
              <a:ext uri="{FF2B5EF4-FFF2-40B4-BE49-F238E27FC236}">
                <a16:creationId xmlns:a16="http://schemas.microsoft.com/office/drawing/2014/main" id="{192DEA80-7548-E54F-8DBA-27B7DB925CD9}"/>
              </a:ext>
            </a:extLst>
          </p:cNvPr>
          <p:cNvSpPr txBox="1"/>
          <p:nvPr/>
        </p:nvSpPr>
        <p:spPr>
          <a:xfrm>
            <a:off x="5095954" y="3335822"/>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74" name="TextBox 173">
            <a:extLst>
              <a:ext uri="{FF2B5EF4-FFF2-40B4-BE49-F238E27FC236}">
                <a16:creationId xmlns:a16="http://schemas.microsoft.com/office/drawing/2014/main" id="{461AF786-696A-5141-90BD-5C0E691CEB61}"/>
              </a:ext>
            </a:extLst>
          </p:cNvPr>
          <p:cNvSpPr txBox="1"/>
          <p:nvPr/>
        </p:nvSpPr>
        <p:spPr>
          <a:xfrm>
            <a:off x="4771665" y="4121107"/>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75" name="TextBox 174">
            <a:extLst>
              <a:ext uri="{FF2B5EF4-FFF2-40B4-BE49-F238E27FC236}">
                <a16:creationId xmlns:a16="http://schemas.microsoft.com/office/drawing/2014/main" id="{19C2E86E-19D7-284C-8ED7-1009F6BA20D9}"/>
              </a:ext>
            </a:extLst>
          </p:cNvPr>
          <p:cNvSpPr txBox="1"/>
          <p:nvPr/>
        </p:nvSpPr>
        <p:spPr>
          <a:xfrm>
            <a:off x="604233" y="3895767"/>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6" name="TextBox 175">
            <a:extLst>
              <a:ext uri="{FF2B5EF4-FFF2-40B4-BE49-F238E27FC236}">
                <a16:creationId xmlns:a16="http://schemas.microsoft.com/office/drawing/2014/main" id="{3DDAE793-E393-0543-87DB-41449AAFE1F2}"/>
              </a:ext>
            </a:extLst>
          </p:cNvPr>
          <p:cNvSpPr txBox="1"/>
          <p:nvPr/>
        </p:nvSpPr>
        <p:spPr>
          <a:xfrm>
            <a:off x="2646532" y="3475158"/>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77" name="TextBox 176">
            <a:extLst>
              <a:ext uri="{FF2B5EF4-FFF2-40B4-BE49-F238E27FC236}">
                <a16:creationId xmlns:a16="http://schemas.microsoft.com/office/drawing/2014/main" id="{E5736624-2E65-DC40-BFC6-A3A8DF58267A}"/>
              </a:ext>
            </a:extLst>
          </p:cNvPr>
          <p:cNvSpPr txBox="1"/>
          <p:nvPr/>
        </p:nvSpPr>
        <p:spPr>
          <a:xfrm>
            <a:off x="3477594" y="3059075"/>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8" name="TextBox 177">
            <a:extLst>
              <a:ext uri="{FF2B5EF4-FFF2-40B4-BE49-F238E27FC236}">
                <a16:creationId xmlns:a16="http://schemas.microsoft.com/office/drawing/2014/main" id="{3F13AFBA-5C7E-B64D-A2B6-0B1E75497959}"/>
              </a:ext>
            </a:extLst>
          </p:cNvPr>
          <p:cNvSpPr txBox="1"/>
          <p:nvPr/>
        </p:nvSpPr>
        <p:spPr>
          <a:xfrm>
            <a:off x="3391581" y="393284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79" name="TextBox 178">
            <a:extLst>
              <a:ext uri="{FF2B5EF4-FFF2-40B4-BE49-F238E27FC236}">
                <a16:creationId xmlns:a16="http://schemas.microsoft.com/office/drawing/2014/main" id="{ABB64E87-67B6-F642-AC35-262758D4C39A}"/>
              </a:ext>
            </a:extLst>
          </p:cNvPr>
          <p:cNvSpPr txBox="1"/>
          <p:nvPr/>
        </p:nvSpPr>
        <p:spPr>
          <a:xfrm>
            <a:off x="7134789" y="370221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80" name="TextBox 179">
            <a:extLst>
              <a:ext uri="{FF2B5EF4-FFF2-40B4-BE49-F238E27FC236}">
                <a16:creationId xmlns:a16="http://schemas.microsoft.com/office/drawing/2014/main" id="{768B5804-5D35-344B-946E-1EC96BB31312}"/>
              </a:ext>
            </a:extLst>
          </p:cNvPr>
          <p:cNvSpPr txBox="1"/>
          <p:nvPr/>
        </p:nvSpPr>
        <p:spPr>
          <a:xfrm>
            <a:off x="1126015" y="460221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81" name="TextBox 180">
            <a:extLst>
              <a:ext uri="{FF2B5EF4-FFF2-40B4-BE49-F238E27FC236}">
                <a16:creationId xmlns:a16="http://schemas.microsoft.com/office/drawing/2014/main" id="{CF4A607B-EC4A-B940-B775-84C859CAEEE3}"/>
              </a:ext>
            </a:extLst>
          </p:cNvPr>
          <p:cNvSpPr txBox="1"/>
          <p:nvPr/>
        </p:nvSpPr>
        <p:spPr>
          <a:xfrm>
            <a:off x="4107330" y="2445397"/>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82" name="TextBox 181">
            <a:extLst>
              <a:ext uri="{FF2B5EF4-FFF2-40B4-BE49-F238E27FC236}">
                <a16:creationId xmlns:a16="http://schemas.microsoft.com/office/drawing/2014/main" id="{65340AF9-825B-6B48-BE29-C2D71F22384D}"/>
              </a:ext>
            </a:extLst>
          </p:cNvPr>
          <p:cNvSpPr txBox="1"/>
          <p:nvPr/>
        </p:nvSpPr>
        <p:spPr>
          <a:xfrm>
            <a:off x="6319428" y="351330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83" name="Rectangle 182">
            <a:extLst>
              <a:ext uri="{FF2B5EF4-FFF2-40B4-BE49-F238E27FC236}">
                <a16:creationId xmlns:a16="http://schemas.microsoft.com/office/drawing/2014/main" id="{6B7AFA5D-59CA-5441-A90C-91C478CEB147}"/>
              </a:ext>
            </a:extLst>
          </p:cNvPr>
          <p:cNvSpPr/>
          <p:nvPr/>
        </p:nvSpPr>
        <p:spPr bwMode="auto">
          <a:xfrm>
            <a:off x="2212183" y="296311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4" name="Rectangle 183">
            <a:extLst>
              <a:ext uri="{FF2B5EF4-FFF2-40B4-BE49-F238E27FC236}">
                <a16:creationId xmlns:a16="http://schemas.microsoft.com/office/drawing/2014/main" id="{8D5A90F1-A6E4-0345-88AE-4B942081EA71}"/>
              </a:ext>
            </a:extLst>
          </p:cNvPr>
          <p:cNvSpPr/>
          <p:nvPr/>
        </p:nvSpPr>
        <p:spPr bwMode="auto">
          <a:xfrm>
            <a:off x="3577670" y="4243159"/>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5" name="Rectangle 184">
            <a:extLst>
              <a:ext uri="{FF2B5EF4-FFF2-40B4-BE49-F238E27FC236}">
                <a16:creationId xmlns:a16="http://schemas.microsoft.com/office/drawing/2014/main" id="{D009D9DB-42A3-7348-93F0-9E84929DEA2E}"/>
              </a:ext>
            </a:extLst>
          </p:cNvPr>
          <p:cNvSpPr/>
          <p:nvPr/>
        </p:nvSpPr>
        <p:spPr bwMode="auto">
          <a:xfrm>
            <a:off x="6535033" y="3838574"/>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6" name="Rectangle 185">
            <a:extLst>
              <a:ext uri="{FF2B5EF4-FFF2-40B4-BE49-F238E27FC236}">
                <a16:creationId xmlns:a16="http://schemas.microsoft.com/office/drawing/2014/main" id="{90839E4F-62C1-F04E-A104-8A149DE8B82C}"/>
              </a:ext>
            </a:extLst>
          </p:cNvPr>
          <p:cNvSpPr/>
          <p:nvPr/>
        </p:nvSpPr>
        <p:spPr bwMode="auto">
          <a:xfrm>
            <a:off x="467629" y="417233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7" name="Rectangle 186">
            <a:extLst>
              <a:ext uri="{FF2B5EF4-FFF2-40B4-BE49-F238E27FC236}">
                <a16:creationId xmlns:a16="http://schemas.microsoft.com/office/drawing/2014/main" id="{2985A5D8-C9ED-0840-81FB-2B349C23B0E0}"/>
              </a:ext>
            </a:extLst>
          </p:cNvPr>
          <p:cNvSpPr/>
          <p:nvPr/>
        </p:nvSpPr>
        <p:spPr bwMode="auto">
          <a:xfrm>
            <a:off x="3215619" y="2498862"/>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88" name="Curved Connector 187">
            <a:extLst>
              <a:ext uri="{FF2B5EF4-FFF2-40B4-BE49-F238E27FC236}">
                <a16:creationId xmlns:a16="http://schemas.microsoft.com/office/drawing/2014/main" id="{4E2509AA-8220-1940-B170-325862CBA940}"/>
              </a:ext>
            </a:extLst>
          </p:cNvPr>
          <p:cNvCxnSpPr>
            <a:cxnSpLocks/>
            <a:stCxn id="149" idx="4"/>
            <a:endCxn id="184" idx="2"/>
          </p:cNvCxnSpPr>
          <p:nvPr/>
        </p:nvCxnSpPr>
        <p:spPr>
          <a:xfrm rot="5400000" flipH="1">
            <a:off x="4482758" y="3974211"/>
            <a:ext cx="145043" cy="1401058"/>
          </a:xfrm>
          <a:prstGeom prst="curvedConnector3">
            <a:avLst>
              <a:gd name="adj1" fmla="val -157608"/>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EDCC30C8-3843-F245-ACD6-292B4B2B4517}"/>
              </a:ext>
            </a:extLst>
          </p:cNvPr>
          <p:cNvSpPr txBox="1"/>
          <p:nvPr/>
        </p:nvSpPr>
        <p:spPr>
          <a:xfrm>
            <a:off x="4179253" y="4821515"/>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90" name="Triangle 189">
            <a:extLst>
              <a:ext uri="{FF2B5EF4-FFF2-40B4-BE49-F238E27FC236}">
                <a16:creationId xmlns:a16="http://schemas.microsoft.com/office/drawing/2014/main" id="{CB1C9451-7E8E-C94C-B076-B9F1BB4BC8A1}"/>
              </a:ext>
            </a:extLst>
          </p:cNvPr>
          <p:cNvSpPr/>
          <p:nvPr/>
        </p:nvSpPr>
        <p:spPr bwMode="auto">
          <a:xfrm>
            <a:off x="1163624" y="3382291"/>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1" name="Triangle 190">
            <a:extLst>
              <a:ext uri="{FF2B5EF4-FFF2-40B4-BE49-F238E27FC236}">
                <a16:creationId xmlns:a16="http://schemas.microsoft.com/office/drawing/2014/main" id="{83CA6AE2-2F37-5146-9B89-F1722B1A9ECE}"/>
              </a:ext>
            </a:extLst>
          </p:cNvPr>
          <p:cNvSpPr/>
          <p:nvPr/>
        </p:nvSpPr>
        <p:spPr bwMode="auto">
          <a:xfrm>
            <a:off x="4114544" y="3495982"/>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2" name="Triangle 191">
            <a:extLst>
              <a:ext uri="{FF2B5EF4-FFF2-40B4-BE49-F238E27FC236}">
                <a16:creationId xmlns:a16="http://schemas.microsoft.com/office/drawing/2014/main" id="{C2A6BD57-2D9C-FC4C-A999-076BDBFE6FCB}"/>
              </a:ext>
            </a:extLst>
          </p:cNvPr>
          <p:cNvSpPr/>
          <p:nvPr/>
        </p:nvSpPr>
        <p:spPr bwMode="auto">
          <a:xfrm>
            <a:off x="7526658" y="3700803"/>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612307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Modeling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12</a:t>
            </a:fld>
            <a:endParaRPr lang="en-US"/>
          </a:p>
        </p:txBody>
      </p:sp>
      <p:sp>
        <p:nvSpPr>
          <p:cNvPr id="22" name="Text Placeholder 2">
            <a:extLst>
              <a:ext uri="{FF2B5EF4-FFF2-40B4-BE49-F238E27FC236}">
                <a16:creationId xmlns:a16="http://schemas.microsoft.com/office/drawing/2014/main" id="{7185DEA4-10B7-5342-A0CE-E87E0BA06446}"/>
              </a:ext>
            </a:extLst>
          </p:cNvPr>
          <p:cNvSpPr>
            <a:spLocks noGrp="1"/>
          </p:cNvSpPr>
          <p:nvPr>
            <p:ph type="body" sz="quarter" idx="10"/>
          </p:nvPr>
        </p:nvSpPr>
        <p:spPr>
          <a:xfrm>
            <a:off x="455938" y="932453"/>
            <a:ext cx="8363938" cy="1253420"/>
          </a:xfrm>
          <a:ln>
            <a:noFill/>
          </a:ln>
        </p:spPr>
        <p:txBody>
          <a:bodyPr/>
          <a:lstStyle/>
          <a:p>
            <a:pPr marL="0" indent="0">
              <a:buNone/>
            </a:pPr>
            <a:r>
              <a:rPr lang="en-US" sz="2800" b="1" dirty="0">
                <a:solidFill>
                  <a:srgbClr val="C00000"/>
                </a:solidFill>
              </a:rPr>
              <a:t>What is exceptional about G1?</a:t>
            </a:r>
            <a:endParaRPr lang="en-US" sz="1100" b="1" dirty="0">
              <a:solidFill>
                <a:srgbClr val="C00000"/>
              </a:solidFill>
            </a:endParaRPr>
          </a:p>
          <a:p>
            <a:pPr marL="0" indent="0">
              <a:buNone/>
            </a:pPr>
            <a:r>
              <a:rPr lang="en-US" sz="2800" b="1" dirty="0">
                <a:solidFill>
                  <a:schemeClr val="tx1"/>
                </a:solidFill>
              </a:rPr>
              <a:t>Among all the goals scored by BRA players, G1 is the only own goal.</a:t>
            </a:r>
          </a:p>
        </p:txBody>
      </p:sp>
      <p:pic>
        <p:nvPicPr>
          <p:cNvPr id="24" name="Picture 23">
            <a:extLst>
              <a:ext uri="{FF2B5EF4-FFF2-40B4-BE49-F238E27FC236}">
                <a16:creationId xmlns:a16="http://schemas.microsoft.com/office/drawing/2014/main" id="{4A39D06E-5D6B-CE4E-B6A9-067B904A84B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25" name="Title 1">
            <a:extLst>
              <a:ext uri="{FF2B5EF4-FFF2-40B4-BE49-F238E27FC236}">
                <a16:creationId xmlns:a16="http://schemas.microsoft.com/office/drawing/2014/main" id="{2802027D-6AA6-D34C-BC31-C73C2795A7B2}"/>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
        <p:nvSpPr>
          <p:cNvPr id="74" name="Oval 73">
            <a:extLst>
              <a:ext uri="{FF2B5EF4-FFF2-40B4-BE49-F238E27FC236}">
                <a16:creationId xmlns:a16="http://schemas.microsoft.com/office/drawing/2014/main" id="{9F138B9D-FB22-0D4D-889B-D87B833ED46C}"/>
              </a:ext>
            </a:extLst>
          </p:cNvPr>
          <p:cNvSpPr/>
          <p:nvPr/>
        </p:nvSpPr>
        <p:spPr bwMode="auto">
          <a:xfrm flipH="1">
            <a:off x="1212735" y="3472269"/>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CRO </a:t>
            </a:r>
            <a:endParaRPr lang="en-US" sz="1600" b="1" spc="-50" dirty="0" err="1">
              <a:solidFill>
                <a:schemeClr val="tx1"/>
              </a:solidFill>
              <a:latin typeface="Segoe UI" pitchFamily="34" charset="0"/>
              <a:ea typeface="Segoe UI" pitchFamily="34" charset="0"/>
              <a:cs typeface="Segoe UI" pitchFamily="34" charset="0"/>
            </a:endParaRPr>
          </a:p>
        </p:txBody>
      </p:sp>
      <p:sp>
        <p:nvSpPr>
          <p:cNvPr id="75" name="Oval 74">
            <a:extLst>
              <a:ext uri="{FF2B5EF4-FFF2-40B4-BE49-F238E27FC236}">
                <a16:creationId xmlns:a16="http://schemas.microsoft.com/office/drawing/2014/main" id="{AEB9CDE0-614E-554F-AA4F-FD56D6412113}"/>
              </a:ext>
            </a:extLst>
          </p:cNvPr>
          <p:cNvSpPr/>
          <p:nvPr/>
        </p:nvSpPr>
        <p:spPr bwMode="auto">
          <a:xfrm flipH="1">
            <a:off x="465109" y="4165750"/>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S4</a:t>
            </a:r>
            <a:endParaRPr lang="en-US" sz="1600" b="1" spc="-50" dirty="0" err="1">
              <a:solidFill>
                <a:schemeClr val="tx1"/>
              </a:solidFill>
              <a:latin typeface="Segoe UI" pitchFamily="34" charset="0"/>
              <a:ea typeface="Segoe UI" pitchFamily="34" charset="0"/>
              <a:cs typeface="Segoe UI" pitchFamily="34" charset="0"/>
            </a:endParaRPr>
          </a:p>
        </p:txBody>
      </p:sp>
      <p:sp>
        <p:nvSpPr>
          <p:cNvPr id="76" name="Oval 75">
            <a:extLst>
              <a:ext uri="{FF2B5EF4-FFF2-40B4-BE49-F238E27FC236}">
                <a16:creationId xmlns:a16="http://schemas.microsoft.com/office/drawing/2014/main" id="{95995669-E850-5144-9242-A7296BE74CA8}"/>
              </a:ext>
            </a:extLst>
          </p:cNvPr>
          <p:cNvSpPr/>
          <p:nvPr/>
        </p:nvSpPr>
        <p:spPr bwMode="auto">
          <a:xfrm flipH="1">
            <a:off x="1678006" y="415824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G4</a:t>
            </a:r>
            <a:endParaRPr lang="en-US" sz="1600" b="1" spc="-50" dirty="0" err="1">
              <a:solidFill>
                <a:schemeClr val="tx1"/>
              </a:solidFill>
              <a:latin typeface="Segoe UI" pitchFamily="34" charset="0"/>
              <a:ea typeface="Segoe UI" pitchFamily="34" charset="0"/>
              <a:cs typeface="Segoe UI" pitchFamily="34" charset="0"/>
            </a:endParaRPr>
          </a:p>
        </p:txBody>
      </p:sp>
      <p:sp>
        <p:nvSpPr>
          <p:cNvPr id="77" name="Oval 76">
            <a:extLst>
              <a:ext uri="{FF2B5EF4-FFF2-40B4-BE49-F238E27FC236}">
                <a16:creationId xmlns:a16="http://schemas.microsoft.com/office/drawing/2014/main" id="{769652C9-704B-9749-99CB-E639CA86F9C3}"/>
              </a:ext>
            </a:extLst>
          </p:cNvPr>
          <p:cNvSpPr/>
          <p:nvPr/>
        </p:nvSpPr>
        <p:spPr bwMode="auto">
          <a:xfrm flipH="1">
            <a:off x="938377" y="2438086"/>
            <a:ext cx="584367" cy="352664"/>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rgbClr val="FFFFFF"/>
                </a:solidFill>
                <a:latin typeface="Segoe UI" pitchFamily="34" charset="0"/>
                <a:ea typeface="Segoe UI" pitchFamily="34" charset="0"/>
                <a:cs typeface="Segoe UI" pitchFamily="34" charset="0"/>
              </a:rPr>
              <a:t>G1</a:t>
            </a:r>
            <a:endParaRPr lang="en-US" sz="1600" b="1" spc="-50" dirty="0" err="1">
              <a:solidFill>
                <a:srgbClr val="FFFFFF"/>
              </a:solidFill>
              <a:latin typeface="Segoe UI" pitchFamily="34" charset="0"/>
              <a:ea typeface="Segoe UI" pitchFamily="34" charset="0"/>
              <a:cs typeface="Segoe UI" pitchFamily="34" charset="0"/>
            </a:endParaRPr>
          </a:p>
        </p:txBody>
      </p:sp>
      <p:sp>
        <p:nvSpPr>
          <p:cNvPr id="78" name="Oval 77">
            <a:extLst>
              <a:ext uri="{FF2B5EF4-FFF2-40B4-BE49-F238E27FC236}">
                <a16:creationId xmlns:a16="http://schemas.microsoft.com/office/drawing/2014/main" id="{4334F86C-AB21-F04C-A248-8424F013614E}"/>
              </a:ext>
            </a:extLst>
          </p:cNvPr>
          <p:cNvSpPr/>
          <p:nvPr/>
        </p:nvSpPr>
        <p:spPr bwMode="auto">
          <a:xfrm flipH="1">
            <a:off x="4146935" y="3600692"/>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79" name="Oval 78">
            <a:extLst>
              <a:ext uri="{FF2B5EF4-FFF2-40B4-BE49-F238E27FC236}">
                <a16:creationId xmlns:a16="http://schemas.microsoft.com/office/drawing/2014/main" id="{8BDD9611-800E-1847-8482-4C317B6B5050}"/>
              </a:ext>
            </a:extLst>
          </p:cNvPr>
          <p:cNvSpPr/>
          <p:nvPr/>
        </p:nvSpPr>
        <p:spPr bwMode="auto">
          <a:xfrm flipH="1">
            <a:off x="2251296" y="3021132"/>
            <a:ext cx="445617" cy="23235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S1</a:t>
            </a:r>
            <a:endParaRPr lang="en-US" sz="1600" b="1" spc="-50" dirty="0" err="1">
              <a:solidFill>
                <a:schemeClr val="tx1"/>
              </a:solidFill>
              <a:latin typeface="Segoe UI" pitchFamily="34" charset="0"/>
              <a:ea typeface="Segoe UI" pitchFamily="34" charset="0"/>
              <a:cs typeface="Segoe UI" pitchFamily="34" charset="0"/>
            </a:endParaRPr>
          </a:p>
        </p:txBody>
      </p:sp>
      <p:sp>
        <p:nvSpPr>
          <p:cNvPr id="80" name="Oval 79">
            <a:extLst>
              <a:ext uri="{FF2B5EF4-FFF2-40B4-BE49-F238E27FC236}">
                <a16:creationId xmlns:a16="http://schemas.microsoft.com/office/drawing/2014/main" id="{A755B116-5D1E-6D4C-8AC3-061277925692}"/>
              </a:ext>
            </a:extLst>
          </p:cNvPr>
          <p:cNvSpPr/>
          <p:nvPr/>
        </p:nvSpPr>
        <p:spPr bwMode="auto">
          <a:xfrm flipH="1">
            <a:off x="3562568" y="4215821"/>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S2</a:t>
            </a:r>
            <a:endParaRPr lang="en-US" sz="1600" b="1" spc="-50" dirty="0" err="1">
              <a:solidFill>
                <a:schemeClr val="tx1"/>
              </a:solidFill>
              <a:latin typeface="Segoe UI" pitchFamily="34" charset="0"/>
              <a:ea typeface="Segoe UI" pitchFamily="34" charset="0"/>
              <a:cs typeface="Segoe UI" pitchFamily="34" charset="0"/>
            </a:endParaRPr>
          </a:p>
        </p:txBody>
      </p:sp>
      <p:sp>
        <p:nvSpPr>
          <p:cNvPr id="81" name="Oval 80">
            <a:extLst>
              <a:ext uri="{FF2B5EF4-FFF2-40B4-BE49-F238E27FC236}">
                <a16:creationId xmlns:a16="http://schemas.microsoft.com/office/drawing/2014/main" id="{D6E15447-9EB5-B84B-98DD-F349A37B538C}"/>
              </a:ext>
            </a:extLst>
          </p:cNvPr>
          <p:cNvSpPr/>
          <p:nvPr/>
        </p:nvSpPr>
        <p:spPr bwMode="auto">
          <a:xfrm flipH="1">
            <a:off x="4963626" y="4377867"/>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G2</a:t>
            </a:r>
            <a:endParaRPr lang="en-US" sz="1600" b="1" spc="-50" dirty="0" err="1">
              <a:solidFill>
                <a:schemeClr val="tx1"/>
              </a:solidFill>
              <a:latin typeface="Segoe UI" pitchFamily="34" charset="0"/>
              <a:ea typeface="Segoe UI" pitchFamily="34" charset="0"/>
              <a:cs typeface="Segoe UI" pitchFamily="34" charset="0"/>
            </a:endParaRPr>
          </a:p>
        </p:txBody>
      </p:sp>
      <p:sp>
        <p:nvSpPr>
          <p:cNvPr id="82" name="Oval 81">
            <a:extLst>
              <a:ext uri="{FF2B5EF4-FFF2-40B4-BE49-F238E27FC236}">
                <a16:creationId xmlns:a16="http://schemas.microsoft.com/office/drawing/2014/main" id="{4E6CE2AA-FA62-1247-97D8-CEC99A85DA76}"/>
              </a:ext>
            </a:extLst>
          </p:cNvPr>
          <p:cNvSpPr/>
          <p:nvPr/>
        </p:nvSpPr>
        <p:spPr bwMode="auto">
          <a:xfrm flipH="1">
            <a:off x="6535033" y="3838574"/>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S5</a:t>
            </a:r>
            <a:endParaRPr lang="en-US" sz="1600" b="1" spc="-50" dirty="0" err="1">
              <a:solidFill>
                <a:schemeClr val="tx1"/>
              </a:solidFill>
              <a:latin typeface="Segoe UI" pitchFamily="34" charset="0"/>
              <a:ea typeface="Segoe UI" pitchFamily="34" charset="0"/>
              <a:cs typeface="Segoe UI" pitchFamily="34" charset="0"/>
            </a:endParaRPr>
          </a:p>
        </p:txBody>
      </p:sp>
      <p:sp>
        <p:nvSpPr>
          <p:cNvPr id="83" name="Oval 82">
            <a:extLst>
              <a:ext uri="{FF2B5EF4-FFF2-40B4-BE49-F238E27FC236}">
                <a16:creationId xmlns:a16="http://schemas.microsoft.com/office/drawing/2014/main" id="{6223B027-E039-7E4F-AD53-701F4DDA7930}"/>
              </a:ext>
            </a:extLst>
          </p:cNvPr>
          <p:cNvSpPr/>
          <p:nvPr/>
        </p:nvSpPr>
        <p:spPr bwMode="auto">
          <a:xfrm flipH="1">
            <a:off x="6129562" y="305155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G5</a:t>
            </a:r>
            <a:endParaRPr lang="en-US" sz="1600" b="1" spc="-50" dirty="0" err="1">
              <a:solidFill>
                <a:schemeClr val="tx1"/>
              </a:solidFill>
              <a:latin typeface="Segoe UI" pitchFamily="34" charset="0"/>
              <a:ea typeface="Segoe UI" pitchFamily="34" charset="0"/>
              <a:cs typeface="Segoe UI" pitchFamily="34" charset="0"/>
            </a:endParaRPr>
          </a:p>
        </p:txBody>
      </p:sp>
      <p:sp>
        <p:nvSpPr>
          <p:cNvPr id="84" name="Oval 83">
            <a:extLst>
              <a:ext uri="{FF2B5EF4-FFF2-40B4-BE49-F238E27FC236}">
                <a16:creationId xmlns:a16="http://schemas.microsoft.com/office/drawing/2014/main" id="{CA857415-FCE7-C546-921D-104ADC0F7492}"/>
              </a:ext>
            </a:extLst>
          </p:cNvPr>
          <p:cNvSpPr/>
          <p:nvPr/>
        </p:nvSpPr>
        <p:spPr bwMode="auto">
          <a:xfrm flipH="1">
            <a:off x="7569930" y="3798284"/>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ESP</a:t>
            </a:r>
            <a:endParaRPr lang="en-US" sz="1600" b="1" spc="-50" dirty="0" err="1">
              <a:solidFill>
                <a:schemeClr val="tx1"/>
              </a:solidFill>
              <a:latin typeface="Segoe UI" pitchFamily="34" charset="0"/>
              <a:ea typeface="Segoe UI" pitchFamily="34" charset="0"/>
              <a:cs typeface="Segoe UI" pitchFamily="34" charset="0"/>
            </a:endParaRPr>
          </a:p>
        </p:txBody>
      </p:sp>
      <p:sp>
        <p:nvSpPr>
          <p:cNvPr id="85" name="Oval 84">
            <a:extLst>
              <a:ext uri="{FF2B5EF4-FFF2-40B4-BE49-F238E27FC236}">
                <a16:creationId xmlns:a16="http://schemas.microsoft.com/office/drawing/2014/main" id="{9A29AB76-CDAC-C343-8DFB-83E858538A8B}"/>
              </a:ext>
            </a:extLst>
          </p:cNvPr>
          <p:cNvSpPr/>
          <p:nvPr/>
        </p:nvSpPr>
        <p:spPr bwMode="auto">
          <a:xfrm flipH="1">
            <a:off x="3192740" y="2469237"/>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S3</a:t>
            </a:r>
            <a:endParaRPr lang="en-US" sz="1600" b="1" spc="-50" dirty="0" err="1">
              <a:solidFill>
                <a:schemeClr val="tx1"/>
              </a:solidFill>
              <a:latin typeface="Segoe UI" pitchFamily="34" charset="0"/>
              <a:ea typeface="Segoe UI" pitchFamily="34" charset="0"/>
              <a:cs typeface="Segoe UI" pitchFamily="34" charset="0"/>
            </a:endParaRPr>
          </a:p>
        </p:txBody>
      </p:sp>
      <p:sp>
        <p:nvSpPr>
          <p:cNvPr id="86" name="Oval 85">
            <a:extLst>
              <a:ext uri="{FF2B5EF4-FFF2-40B4-BE49-F238E27FC236}">
                <a16:creationId xmlns:a16="http://schemas.microsoft.com/office/drawing/2014/main" id="{5CB5AA4C-20CC-2945-9D15-1B5EFA7DD7D9}"/>
              </a:ext>
            </a:extLst>
          </p:cNvPr>
          <p:cNvSpPr/>
          <p:nvPr/>
        </p:nvSpPr>
        <p:spPr bwMode="auto">
          <a:xfrm flipH="1">
            <a:off x="5198830" y="223934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G3</a:t>
            </a:r>
            <a:endParaRPr lang="en-US" sz="1600" b="1" spc="-50" dirty="0" err="1">
              <a:solidFill>
                <a:schemeClr val="tx1"/>
              </a:solidFill>
              <a:latin typeface="Segoe UI" pitchFamily="34" charset="0"/>
              <a:ea typeface="Segoe UI" pitchFamily="34" charset="0"/>
              <a:cs typeface="Segoe UI" pitchFamily="34" charset="0"/>
            </a:endParaRPr>
          </a:p>
        </p:txBody>
      </p:sp>
      <p:cxnSp>
        <p:nvCxnSpPr>
          <p:cNvPr id="87" name="Curved Connector 86">
            <a:extLst>
              <a:ext uri="{FF2B5EF4-FFF2-40B4-BE49-F238E27FC236}">
                <a16:creationId xmlns:a16="http://schemas.microsoft.com/office/drawing/2014/main" id="{1F73C57D-8AC2-674E-B223-925C3E423F9A}"/>
              </a:ext>
            </a:extLst>
          </p:cNvPr>
          <p:cNvCxnSpPr>
            <a:cxnSpLocks/>
            <a:stCxn id="77" idx="2"/>
            <a:endCxn id="115" idx="1"/>
          </p:cNvCxnSpPr>
          <p:nvPr/>
        </p:nvCxnSpPr>
        <p:spPr>
          <a:xfrm>
            <a:off x="1522744" y="2614418"/>
            <a:ext cx="689439" cy="528222"/>
          </a:xfrm>
          <a:prstGeom prst="curvedConnector3">
            <a:avLst>
              <a:gd name="adj1" fmla="val 50000"/>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9C788CDC-4FCA-7940-86C7-B68901E39411}"/>
              </a:ext>
            </a:extLst>
          </p:cNvPr>
          <p:cNvCxnSpPr>
            <a:cxnSpLocks/>
            <a:stCxn id="77" idx="4"/>
            <a:endCxn id="122" idx="0"/>
          </p:cNvCxnSpPr>
          <p:nvPr/>
        </p:nvCxnSpPr>
        <p:spPr>
          <a:xfrm rot="16200000" flipH="1">
            <a:off x="1069049" y="2952260"/>
            <a:ext cx="591541" cy="268519"/>
          </a:xfrm>
          <a:prstGeom prst="curvedConnector3">
            <a:avLst>
              <a:gd name="adj1" fmla="val 50000"/>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3EF2DF6E-FF5C-B04A-8F8E-21C2B20D08DA}"/>
              </a:ext>
            </a:extLst>
          </p:cNvPr>
          <p:cNvCxnSpPr>
            <a:cxnSpLocks/>
            <a:stCxn id="118" idx="0"/>
            <a:endCxn id="122" idx="2"/>
          </p:cNvCxnSpPr>
          <p:nvPr/>
        </p:nvCxnSpPr>
        <p:spPr>
          <a:xfrm rot="5400000" flipH="1" flipV="1">
            <a:off x="773191" y="3781897"/>
            <a:ext cx="361952" cy="41891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BE9A6240-1D1E-1D4F-98CE-9F1ADE39C725}"/>
              </a:ext>
            </a:extLst>
          </p:cNvPr>
          <p:cNvCxnSpPr>
            <a:cxnSpLocks/>
            <a:stCxn id="76" idx="6"/>
            <a:endCxn id="122" idx="3"/>
          </p:cNvCxnSpPr>
          <p:nvPr/>
        </p:nvCxnSpPr>
        <p:spPr>
          <a:xfrm rot="10800000">
            <a:off x="1499080" y="3810379"/>
            <a:ext cx="178927" cy="53255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3F886F51-C7E1-434F-AFB5-49C70D3377FF}"/>
              </a:ext>
            </a:extLst>
          </p:cNvPr>
          <p:cNvCxnSpPr>
            <a:cxnSpLocks/>
            <a:stCxn id="76" idx="4"/>
            <a:endCxn id="118" idx="2"/>
          </p:cNvCxnSpPr>
          <p:nvPr/>
        </p:nvCxnSpPr>
        <p:spPr>
          <a:xfrm rot="5400000">
            <a:off x="1355573" y="3916772"/>
            <a:ext cx="3755" cy="1225479"/>
          </a:xfrm>
          <a:prstGeom prst="curvedConnector3">
            <a:avLst>
              <a:gd name="adj1" fmla="val 61878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CA9B0EB4-621D-794D-BBA4-A2BC4D88D43C}"/>
              </a:ext>
            </a:extLst>
          </p:cNvPr>
          <p:cNvCxnSpPr>
            <a:cxnSpLocks/>
            <a:stCxn id="80" idx="6"/>
            <a:endCxn id="123" idx="2"/>
          </p:cNvCxnSpPr>
          <p:nvPr/>
        </p:nvCxnSpPr>
        <p:spPr>
          <a:xfrm rot="10800000" flipH="1">
            <a:off x="3562568" y="3924070"/>
            <a:ext cx="551976" cy="476449"/>
          </a:xfrm>
          <a:prstGeom prst="curvedConnector4">
            <a:avLst>
              <a:gd name="adj1" fmla="val -41415"/>
              <a:gd name="adj2" fmla="val 6938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a:extLst>
              <a:ext uri="{FF2B5EF4-FFF2-40B4-BE49-F238E27FC236}">
                <a16:creationId xmlns:a16="http://schemas.microsoft.com/office/drawing/2014/main" id="{B499F68A-5603-6C4D-B78E-F564FC7675BA}"/>
              </a:ext>
            </a:extLst>
          </p:cNvPr>
          <p:cNvCxnSpPr>
            <a:cxnSpLocks/>
            <a:stCxn id="115" idx="2"/>
            <a:endCxn id="123" idx="1"/>
          </p:cNvCxnSpPr>
          <p:nvPr/>
        </p:nvCxnSpPr>
        <p:spPr>
          <a:xfrm rot="16200000" flipH="1">
            <a:off x="3191840" y="2619593"/>
            <a:ext cx="387857" cy="1793008"/>
          </a:xfrm>
          <a:prstGeom prst="curvedConnector2">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FF2B5EF4-FFF2-40B4-BE49-F238E27FC236}">
                <a16:creationId xmlns:a16="http://schemas.microsoft.com/office/drawing/2014/main" id="{C18C624A-4EC5-F849-83A7-E006D022186D}"/>
              </a:ext>
            </a:extLst>
          </p:cNvPr>
          <p:cNvCxnSpPr>
            <a:cxnSpLocks/>
            <a:stCxn id="119" idx="2"/>
            <a:endCxn id="123" idx="0"/>
          </p:cNvCxnSpPr>
          <p:nvPr/>
        </p:nvCxnSpPr>
        <p:spPr>
          <a:xfrm rot="16200000" flipH="1">
            <a:off x="3652319" y="2698301"/>
            <a:ext cx="638061" cy="957299"/>
          </a:xfrm>
          <a:prstGeom prst="curvedConnector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a:extLst>
              <a:ext uri="{FF2B5EF4-FFF2-40B4-BE49-F238E27FC236}">
                <a16:creationId xmlns:a16="http://schemas.microsoft.com/office/drawing/2014/main" id="{FC1A3A75-7E36-F843-8678-356A62AFA0C4}"/>
              </a:ext>
            </a:extLst>
          </p:cNvPr>
          <p:cNvCxnSpPr>
            <a:cxnSpLocks/>
            <a:stCxn id="86" idx="6"/>
            <a:endCxn id="119" idx="3"/>
          </p:cNvCxnSpPr>
          <p:nvPr/>
        </p:nvCxnSpPr>
        <p:spPr>
          <a:xfrm rot="10800000" flipV="1">
            <a:off x="3769780" y="2424038"/>
            <a:ext cx="1429050" cy="254354"/>
          </a:xfrm>
          <a:prstGeom prst="curvedConnector3">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urved Connector 95">
            <a:extLst>
              <a:ext uri="{FF2B5EF4-FFF2-40B4-BE49-F238E27FC236}">
                <a16:creationId xmlns:a16="http://schemas.microsoft.com/office/drawing/2014/main" id="{A740653B-BA16-B44C-BC3D-86DFDB84850B}"/>
              </a:ext>
            </a:extLst>
          </p:cNvPr>
          <p:cNvCxnSpPr>
            <a:cxnSpLocks/>
            <a:stCxn id="81" idx="0"/>
            <a:endCxn id="123" idx="4"/>
          </p:cNvCxnSpPr>
          <p:nvPr/>
        </p:nvCxnSpPr>
        <p:spPr>
          <a:xfrm rot="16200000" flipV="1">
            <a:off x="4793733" y="3915790"/>
            <a:ext cx="453798" cy="470355"/>
          </a:xfrm>
          <a:prstGeom prst="curvedConnector3">
            <a:avLst>
              <a:gd name="adj1" fmla="val 50000"/>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a:extLst>
              <a:ext uri="{FF2B5EF4-FFF2-40B4-BE49-F238E27FC236}">
                <a16:creationId xmlns:a16="http://schemas.microsoft.com/office/drawing/2014/main" id="{E152653C-958E-1C46-8A8F-1C5A1ADFEF3B}"/>
              </a:ext>
            </a:extLst>
          </p:cNvPr>
          <p:cNvCxnSpPr>
            <a:cxnSpLocks/>
            <a:stCxn id="83" idx="4"/>
            <a:endCxn id="117" idx="0"/>
          </p:cNvCxnSpPr>
          <p:nvPr/>
        </p:nvCxnSpPr>
        <p:spPr>
          <a:xfrm rot="16200000" flipH="1">
            <a:off x="6408114" y="3434574"/>
            <a:ext cx="417630" cy="3903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a:extLst>
              <a:ext uri="{FF2B5EF4-FFF2-40B4-BE49-F238E27FC236}">
                <a16:creationId xmlns:a16="http://schemas.microsoft.com/office/drawing/2014/main" id="{FD5E023A-604C-454E-8438-D54093FB4AFC}"/>
              </a:ext>
            </a:extLst>
          </p:cNvPr>
          <p:cNvCxnSpPr>
            <a:cxnSpLocks/>
            <a:stCxn id="117" idx="3"/>
            <a:endCxn id="124" idx="0"/>
          </p:cNvCxnSpPr>
          <p:nvPr/>
        </p:nvCxnSpPr>
        <p:spPr>
          <a:xfrm flipV="1">
            <a:off x="7089194" y="3700803"/>
            <a:ext cx="772919" cy="317301"/>
          </a:xfrm>
          <a:prstGeom prst="curvedConnector4">
            <a:avLst>
              <a:gd name="adj1" fmla="val 28299"/>
              <a:gd name="adj2" fmla="val 1720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urved Connector 98">
            <a:extLst>
              <a:ext uri="{FF2B5EF4-FFF2-40B4-BE49-F238E27FC236}">
                <a16:creationId xmlns:a16="http://schemas.microsoft.com/office/drawing/2014/main" id="{42ED014E-A28D-7943-AAB3-140FDDAE0050}"/>
              </a:ext>
            </a:extLst>
          </p:cNvPr>
          <p:cNvCxnSpPr>
            <a:cxnSpLocks/>
            <a:stCxn id="83" idx="6"/>
            <a:endCxn id="123" idx="5"/>
          </p:cNvCxnSpPr>
          <p:nvPr/>
        </p:nvCxnSpPr>
        <p:spPr>
          <a:xfrm rot="10800000" flipV="1">
            <a:off x="4617728" y="3236246"/>
            <a:ext cx="1511835" cy="473779"/>
          </a:xfrm>
          <a:prstGeom prst="curved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2C441E1-2541-E24C-813C-D0334C7900A7}"/>
              </a:ext>
            </a:extLst>
          </p:cNvPr>
          <p:cNvSpPr txBox="1"/>
          <p:nvPr/>
        </p:nvSpPr>
        <p:spPr>
          <a:xfrm>
            <a:off x="817124" y="2920703"/>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01" name="TextBox 100">
            <a:extLst>
              <a:ext uri="{FF2B5EF4-FFF2-40B4-BE49-F238E27FC236}">
                <a16:creationId xmlns:a16="http://schemas.microsoft.com/office/drawing/2014/main" id="{53B9E1EC-FDC8-B14A-AB9B-D5EB102C3580}"/>
              </a:ext>
            </a:extLst>
          </p:cNvPr>
          <p:cNvSpPr txBox="1"/>
          <p:nvPr/>
        </p:nvSpPr>
        <p:spPr>
          <a:xfrm>
            <a:off x="1230561" y="3948252"/>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02" name="TextBox 101">
            <a:extLst>
              <a:ext uri="{FF2B5EF4-FFF2-40B4-BE49-F238E27FC236}">
                <a16:creationId xmlns:a16="http://schemas.microsoft.com/office/drawing/2014/main" id="{CFB9CD36-B24F-5A4B-9479-57354FFC1941}"/>
              </a:ext>
            </a:extLst>
          </p:cNvPr>
          <p:cNvSpPr txBox="1"/>
          <p:nvPr/>
        </p:nvSpPr>
        <p:spPr>
          <a:xfrm>
            <a:off x="1593116" y="2706954"/>
            <a:ext cx="609847"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cxnSp>
        <p:nvCxnSpPr>
          <p:cNvPr id="103" name="Curved Connector 102" title="awarded">
            <a:extLst>
              <a:ext uri="{FF2B5EF4-FFF2-40B4-BE49-F238E27FC236}">
                <a16:creationId xmlns:a16="http://schemas.microsoft.com/office/drawing/2014/main" id="{4A0ADDB4-4AF8-6B40-B7DB-0448AEB46DB4}"/>
              </a:ext>
            </a:extLst>
          </p:cNvPr>
          <p:cNvCxnSpPr>
            <a:cxnSpLocks/>
            <a:stCxn id="86" idx="4"/>
            <a:endCxn id="123" idx="0"/>
          </p:cNvCxnSpPr>
          <p:nvPr/>
        </p:nvCxnSpPr>
        <p:spPr>
          <a:xfrm rot="5400000">
            <a:off x="4526883" y="2531851"/>
            <a:ext cx="887247" cy="1041014"/>
          </a:xfrm>
          <a:prstGeom prst="curvedConnector3">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23DF80A5-5770-4542-B9D9-C474FC62B482}"/>
              </a:ext>
            </a:extLst>
          </p:cNvPr>
          <p:cNvSpPr txBox="1"/>
          <p:nvPr/>
        </p:nvSpPr>
        <p:spPr>
          <a:xfrm>
            <a:off x="4776541" y="2875171"/>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05" name="TextBox 104">
            <a:extLst>
              <a:ext uri="{FF2B5EF4-FFF2-40B4-BE49-F238E27FC236}">
                <a16:creationId xmlns:a16="http://schemas.microsoft.com/office/drawing/2014/main" id="{FD3597AD-FE3D-A340-A222-88B6BD5CBBBC}"/>
              </a:ext>
            </a:extLst>
          </p:cNvPr>
          <p:cNvSpPr txBox="1"/>
          <p:nvPr/>
        </p:nvSpPr>
        <p:spPr>
          <a:xfrm>
            <a:off x="5095954" y="3335822"/>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06" name="TextBox 105">
            <a:extLst>
              <a:ext uri="{FF2B5EF4-FFF2-40B4-BE49-F238E27FC236}">
                <a16:creationId xmlns:a16="http://schemas.microsoft.com/office/drawing/2014/main" id="{ED4A2D44-CEA0-CA44-B1FA-4D6DF9176395}"/>
              </a:ext>
            </a:extLst>
          </p:cNvPr>
          <p:cNvSpPr txBox="1"/>
          <p:nvPr/>
        </p:nvSpPr>
        <p:spPr>
          <a:xfrm>
            <a:off x="4771665" y="4121107"/>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07" name="TextBox 106">
            <a:extLst>
              <a:ext uri="{FF2B5EF4-FFF2-40B4-BE49-F238E27FC236}">
                <a16:creationId xmlns:a16="http://schemas.microsoft.com/office/drawing/2014/main" id="{7961225C-1D77-8943-8A28-66E06180263B}"/>
              </a:ext>
            </a:extLst>
          </p:cNvPr>
          <p:cNvSpPr txBox="1"/>
          <p:nvPr/>
        </p:nvSpPr>
        <p:spPr>
          <a:xfrm>
            <a:off x="604233" y="3895767"/>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08" name="TextBox 107">
            <a:extLst>
              <a:ext uri="{FF2B5EF4-FFF2-40B4-BE49-F238E27FC236}">
                <a16:creationId xmlns:a16="http://schemas.microsoft.com/office/drawing/2014/main" id="{48B39769-3C05-6249-9774-4B66A37ED08F}"/>
              </a:ext>
            </a:extLst>
          </p:cNvPr>
          <p:cNvSpPr txBox="1"/>
          <p:nvPr/>
        </p:nvSpPr>
        <p:spPr>
          <a:xfrm>
            <a:off x="2646532" y="3475158"/>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09" name="TextBox 108">
            <a:extLst>
              <a:ext uri="{FF2B5EF4-FFF2-40B4-BE49-F238E27FC236}">
                <a16:creationId xmlns:a16="http://schemas.microsoft.com/office/drawing/2014/main" id="{0C1A623F-3BBC-0448-97DA-4957CD50674E}"/>
              </a:ext>
            </a:extLst>
          </p:cNvPr>
          <p:cNvSpPr txBox="1"/>
          <p:nvPr/>
        </p:nvSpPr>
        <p:spPr>
          <a:xfrm>
            <a:off x="3477594" y="3059075"/>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0" name="TextBox 109">
            <a:extLst>
              <a:ext uri="{FF2B5EF4-FFF2-40B4-BE49-F238E27FC236}">
                <a16:creationId xmlns:a16="http://schemas.microsoft.com/office/drawing/2014/main" id="{A2840F48-ECDA-2942-AA75-49F8648DD813}"/>
              </a:ext>
            </a:extLst>
          </p:cNvPr>
          <p:cNvSpPr txBox="1"/>
          <p:nvPr/>
        </p:nvSpPr>
        <p:spPr>
          <a:xfrm>
            <a:off x="3391581" y="393284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1" name="TextBox 110">
            <a:extLst>
              <a:ext uri="{FF2B5EF4-FFF2-40B4-BE49-F238E27FC236}">
                <a16:creationId xmlns:a16="http://schemas.microsoft.com/office/drawing/2014/main" id="{C2BE00DC-04CA-7E41-956D-C55CAFB928D0}"/>
              </a:ext>
            </a:extLst>
          </p:cNvPr>
          <p:cNvSpPr txBox="1"/>
          <p:nvPr/>
        </p:nvSpPr>
        <p:spPr>
          <a:xfrm>
            <a:off x="7134789" y="370221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12" name="TextBox 111">
            <a:extLst>
              <a:ext uri="{FF2B5EF4-FFF2-40B4-BE49-F238E27FC236}">
                <a16:creationId xmlns:a16="http://schemas.microsoft.com/office/drawing/2014/main" id="{F27DEE28-468D-AA4F-B75B-F2065494DB09}"/>
              </a:ext>
            </a:extLst>
          </p:cNvPr>
          <p:cNvSpPr txBox="1"/>
          <p:nvPr/>
        </p:nvSpPr>
        <p:spPr>
          <a:xfrm>
            <a:off x="1126015" y="460221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13" name="TextBox 112">
            <a:extLst>
              <a:ext uri="{FF2B5EF4-FFF2-40B4-BE49-F238E27FC236}">
                <a16:creationId xmlns:a16="http://schemas.microsoft.com/office/drawing/2014/main" id="{CE320213-4159-AD44-966D-546F609966E9}"/>
              </a:ext>
            </a:extLst>
          </p:cNvPr>
          <p:cNvSpPr txBox="1"/>
          <p:nvPr/>
        </p:nvSpPr>
        <p:spPr>
          <a:xfrm>
            <a:off x="4107330" y="2445397"/>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14" name="TextBox 113">
            <a:extLst>
              <a:ext uri="{FF2B5EF4-FFF2-40B4-BE49-F238E27FC236}">
                <a16:creationId xmlns:a16="http://schemas.microsoft.com/office/drawing/2014/main" id="{B5783DF5-EC7F-8149-BFFB-BE9AE1D44BE1}"/>
              </a:ext>
            </a:extLst>
          </p:cNvPr>
          <p:cNvSpPr txBox="1"/>
          <p:nvPr/>
        </p:nvSpPr>
        <p:spPr>
          <a:xfrm>
            <a:off x="6319428" y="351330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15" name="Rectangle 114">
            <a:extLst>
              <a:ext uri="{FF2B5EF4-FFF2-40B4-BE49-F238E27FC236}">
                <a16:creationId xmlns:a16="http://schemas.microsoft.com/office/drawing/2014/main" id="{143A3200-5624-3747-9570-9D6DF5D0D234}"/>
              </a:ext>
            </a:extLst>
          </p:cNvPr>
          <p:cNvSpPr/>
          <p:nvPr/>
        </p:nvSpPr>
        <p:spPr bwMode="auto">
          <a:xfrm>
            <a:off x="2212183" y="296311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Rectangle 115">
            <a:extLst>
              <a:ext uri="{FF2B5EF4-FFF2-40B4-BE49-F238E27FC236}">
                <a16:creationId xmlns:a16="http://schemas.microsoft.com/office/drawing/2014/main" id="{B4EA1FFB-5CCA-9948-AA86-B2534D67F00B}"/>
              </a:ext>
            </a:extLst>
          </p:cNvPr>
          <p:cNvSpPr/>
          <p:nvPr/>
        </p:nvSpPr>
        <p:spPr bwMode="auto">
          <a:xfrm>
            <a:off x="3577670" y="4243159"/>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a:extLst>
              <a:ext uri="{FF2B5EF4-FFF2-40B4-BE49-F238E27FC236}">
                <a16:creationId xmlns:a16="http://schemas.microsoft.com/office/drawing/2014/main" id="{84BD3D80-A3CB-3843-915C-BA3DBA390B37}"/>
              </a:ext>
            </a:extLst>
          </p:cNvPr>
          <p:cNvSpPr/>
          <p:nvPr/>
        </p:nvSpPr>
        <p:spPr bwMode="auto">
          <a:xfrm>
            <a:off x="6535033" y="3838574"/>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8" name="Rectangle 117">
            <a:extLst>
              <a:ext uri="{FF2B5EF4-FFF2-40B4-BE49-F238E27FC236}">
                <a16:creationId xmlns:a16="http://schemas.microsoft.com/office/drawing/2014/main" id="{399F1CBD-0EE3-3B40-ABD3-230DECE1A8E0}"/>
              </a:ext>
            </a:extLst>
          </p:cNvPr>
          <p:cNvSpPr/>
          <p:nvPr/>
        </p:nvSpPr>
        <p:spPr bwMode="auto">
          <a:xfrm>
            <a:off x="467629" y="417233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Rectangle 118">
            <a:extLst>
              <a:ext uri="{FF2B5EF4-FFF2-40B4-BE49-F238E27FC236}">
                <a16:creationId xmlns:a16="http://schemas.microsoft.com/office/drawing/2014/main" id="{A4BF34D7-86B3-EA40-879C-FF963DA670B0}"/>
              </a:ext>
            </a:extLst>
          </p:cNvPr>
          <p:cNvSpPr/>
          <p:nvPr/>
        </p:nvSpPr>
        <p:spPr bwMode="auto">
          <a:xfrm>
            <a:off x="3215619" y="2498862"/>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Curved Connector 119">
            <a:extLst>
              <a:ext uri="{FF2B5EF4-FFF2-40B4-BE49-F238E27FC236}">
                <a16:creationId xmlns:a16="http://schemas.microsoft.com/office/drawing/2014/main" id="{2635CF52-E0C6-2A4F-A708-C0915017D9D2}"/>
              </a:ext>
            </a:extLst>
          </p:cNvPr>
          <p:cNvCxnSpPr>
            <a:cxnSpLocks/>
            <a:stCxn id="81" idx="4"/>
            <a:endCxn id="116" idx="2"/>
          </p:cNvCxnSpPr>
          <p:nvPr/>
        </p:nvCxnSpPr>
        <p:spPr>
          <a:xfrm rot="5400000" flipH="1">
            <a:off x="4482758" y="3974211"/>
            <a:ext cx="145043" cy="1401058"/>
          </a:xfrm>
          <a:prstGeom prst="curvedConnector3">
            <a:avLst>
              <a:gd name="adj1" fmla="val -157608"/>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B6140EF4-C16F-0348-A232-56C3951945CC}"/>
              </a:ext>
            </a:extLst>
          </p:cNvPr>
          <p:cNvSpPr txBox="1"/>
          <p:nvPr/>
        </p:nvSpPr>
        <p:spPr>
          <a:xfrm>
            <a:off x="4179253" y="4821515"/>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22" name="Triangle 121">
            <a:extLst>
              <a:ext uri="{FF2B5EF4-FFF2-40B4-BE49-F238E27FC236}">
                <a16:creationId xmlns:a16="http://schemas.microsoft.com/office/drawing/2014/main" id="{4AB057D5-62A2-F046-B398-9B9B7A8A86AE}"/>
              </a:ext>
            </a:extLst>
          </p:cNvPr>
          <p:cNvSpPr/>
          <p:nvPr/>
        </p:nvSpPr>
        <p:spPr bwMode="auto">
          <a:xfrm>
            <a:off x="1163624" y="3382291"/>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Triangle 122">
            <a:extLst>
              <a:ext uri="{FF2B5EF4-FFF2-40B4-BE49-F238E27FC236}">
                <a16:creationId xmlns:a16="http://schemas.microsoft.com/office/drawing/2014/main" id="{99A19804-B25C-9B49-84C0-4AA1F487EABD}"/>
              </a:ext>
            </a:extLst>
          </p:cNvPr>
          <p:cNvSpPr/>
          <p:nvPr/>
        </p:nvSpPr>
        <p:spPr bwMode="auto">
          <a:xfrm>
            <a:off x="4114544" y="3495982"/>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Triangle 123">
            <a:extLst>
              <a:ext uri="{FF2B5EF4-FFF2-40B4-BE49-F238E27FC236}">
                <a16:creationId xmlns:a16="http://schemas.microsoft.com/office/drawing/2014/main" id="{8F6C7B6C-D50B-1042-8F85-3DB1676452A7}"/>
              </a:ext>
            </a:extLst>
          </p:cNvPr>
          <p:cNvSpPr/>
          <p:nvPr/>
        </p:nvSpPr>
        <p:spPr bwMode="auto">
          <a:xfrm>
            <a:off x="7526658" y="3700803"/>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13789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Problem Formulation</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3019481"/>
              </a:xfrm>
              <a:noFill/>
              <a:ln>
                <a:noFill/>
              </a:ln>
            </p:spPr>
            <p:txBody>
              <a:bodyPr/>
              <a:lstStyle/>
              <a:p>
                <a:pPr marL="0" indent="0">
                  <a:buNone/>
                </a:pPr>
                <a:r>
                  <a:rPr lang="en-US" dirty="0">
                    <a:solidFill>
                      <a:srgbClr val="C00000"/>
                    </a:solidFill>
                  </a:rPr>
                  <a:t>Input</a:t>
                </a:r>
              </a:p>
              <a:p>
                <a:pPr lvl="2"/>
                <a:r>
                  <a:rPr lang="en-US" dirty="0">
                    <a:solidFill>
                      <a:schemeClr val="tx1"/>
                    </a:solidFill>
                  </a:rPr>
                  <a:t>Entity of interest  </a:t>
                </a:r>
                <a:r>
                  <a:rPr lang="en-US" i="1" dirty="0">
                    <a:solidFill>
                      <a:schemeClr val="tx1"/>
                    </a:solidFill>
                  </a:rPr>
                  <a:t>v</a:t>
                </a:r>
                <a:r>
                  <a:rPr lang="en-US" i="1" baseline="-25000" dirty="0">
                    <a:solidFill>
                      <a:schemeClr val="tx1"/>
                    </a:solidFill>
                  </a:rPr>
                  <a:t>0</a:t>
                </a:r>
              </a:p>
              <a:p>
                <a:pPr lvl="2"/>
                <a:r>
                  <a:rPr lang="en-US" dirty="0">
                    <a:solidFill>
                      <a:schemeClr val="tx1"/>
                    </a:solidFill>
                  </a:rPr>
                  <a:t>Exceptionality function </a:t>
                </a:r>
                <a14:m>
                  <m:oMath xmlns:m="http://schemas.openxmlformats.org/officeDocument/2006/math">
                    <m:r>
                      <a:rPr lang="en-US" i="1">
                        <a:solidFill>
                          <a:schemeClr val="tx1"/>
                        </a:solidFill>
                        <a:latin typeface="Cambria Math" panose="02040503050406030204" pitchFamily="18" charset="0"/>
                      </a:rPr>
                      <m:t>𝜒</m:t>
                    </m:r>
                  </m:oMath>
                </a14:m>
                <a:endParaRPr lang="en-US" dirty="0">
                  <a:solidFill>
                    <a:schemeClr val="tx1"/>
                  </a:solidFill>
                </a:endParaRPr>
              </a:p>
              <a:p>
                <a:pPr lvl="2"/>
                <a:r>
                  <a:rPr lang="en-US" dirty="0">
                    <a:solidFill>
                      <a:schemeClr val="tx1"/>
                    </a:solidFill>
                  </a:rPr>
                  <a:t>Result size </a:t>
                </a:r>
                <a:r>
                  <a:rPr lang="en-US" i="1" dirty="0">
                    <a:solidFill>
                      <a:schemeClr val="tx1"/>
                    </a:solidFill>
                  </a:rPr>
                  <a:t>k</a:t>
                </a:r>
              </a:p>
              <a:p>
                <a:pPr marL="0" indent="0">
                  <a:buNone/>
                </a:pPr>
                <a:r>
                  <a:rPr lang="en-US" dirty="0">
                    <a:solidFill>
                      <a:srgbClr val="C00000"/>
                    </a:solidFill>
                  </a:rPr>
                  <a:t>Output</a:t>
                </a:r>
              </a:p>
              <a:p>
                <a:pPr lvl="2"/>
                <a:r>
                  <a:rPr lang="en-US" dirty="0">
                    <a:solidFill>
                      <a:schemeClr val="tx1"/>
                    </a:solidFill>
                  </a:rPr>
                  <a:t>Top-</a:t>
                </a:r>
                <a:r>
                  <a:rPr lang="en-US" i="1" dirty="0">
                    <a:solidFill>
                      <a:schemeClr val="tx1"/>
                    </a:solidFill>
                  </a:rPr>
                  <a:t>k</a:t>
                </a:r>
                <a:r>
                  <a:rPr lang="en-US" dirty="0">
                    <a:solidFill>
                      <a:schemeClr val="tx1"/>
                    </a:solidFill>
                  </a:rPr>
                  <a:t> (context, subspace) pairs with regard to </a:t>
                </a:r>
                <a14:m>
                  <m:oMath xmlns:m="http://schemas.openxmlformats.org/officeDocument/2006/math">
                    <m:r>
                      <a:rPr lang="en-US" i="1">
                        <a:solidFill>
                          <a:schemeClr val="tx1"/>
                        </a:solidFill>
                        <a:latin typeface="Cambria Math" panose="02040503050406030204" pitchFamily="18" charset="0"/>
                      </a:rPr>
                      <m:t>𝜒</m:t>
                    </m:r>
                  </m:oMath>
                </a14:m>
                <a:r>
                  <a:rPr lang="en-US" dirty="0">
                    <a:solidFill>
                      <a:schemeClr val="tx1"/>
                    </a:solidFill>
                  </a:rPr>
                  <a:t>, in which </a:t>
                </a:r>
                <a:r>
                  <a:rPr lang="en-US" i="1" dirty="0">
                    <a:solidFill>
                      <a:schemeClr val="tx1"/>
                    </a:solidFill>
                  </a:rPr>
                  <a:t>v</a:t>
                </a:r>
                <a:r>
                  <a:rPr lang="en-US" i="1" baseline="-25000" dirty="0">
                    <a:solidFill>
                      <a:schemeClr val="tx1"/>
                    </a:solidFill>
                  </a:rPr>
                  <a:t>0</a:t>
                </a:r>
                <a:r>
                  <a:rPr lang="en-US" i="1" dirty="0">
                    <a:solidFill>
                      <a:schemeClr val="tx1"/>
                    </a:solidFill>
                  </a:rPr>
                  <a:t> </a:t>
                </a:r>
                <a:r>
                  <a:rPr lang="en-US" dirty="0">
                    <a:solidFill>
                      <a:schemeClr val="tx1"/>
                    </a:solidFill>
                  </a:rPr>
                  <a:t>stands out</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3019481"/>
              </a:xfrm>
              <a:blipFill>
                <a:blip r:embed="rId3"/>
                <a:stretch>
                  <a:fillRect l="-2883" t="-5462" b="-2941"/>
                </a:stretch>
              </a:blipFill>
              <a:ln>
                <a:noFill/>
              </a:ln>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13</a:t>
            </a:fld>
            <a:endParaRPr lang="en-US"/>
          </a:p>
        </p:txBody>
      </p:sp>
      <p:pic>
        <p:nvPicPr>
          <p:cNvPr id="5" name="Picture 4">
            <a:extLst>
              <a:ext uri="{FF2B5EF4-FFF2-40B4-BE49-F238E27FC236}">
                <a16:creationId xmlns:a16="http://schemas.microsoft.com/office/drawing/2014/main" id="{022616FF-68E2-BE4F-9390-6F79E32EC50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6" name="Title 1">
            <a:extLst>
              <a:ext uri="{FF2B5EF4-FFF2-40B4-BE49-F238E27FC236}">
                <a16:creationId xmlns:a16="http://schemas.microsoft.com/office/drawing/2014/main" id="{BDB20668-1B7E-BC46-B25D-B72979F169F7}"/>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2418687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1085850"/>
                <a:ext cx="8363938" cy="1038874"/>
              </a:xfrm>
              <a:ln>
                <a:noFill/>
              </a:ln>
            </p:spPr>
            <p:txBody>
              <a:bodyPr/>
              <a:lstStyle/>
              <a:p>
                <a:r>
                  <a:rPr lang="en-US" dirty="0">
                    <a:solidFill>
                      <a:srgbClr val="C00000"/>
                    </a:solidFill>
                  </a:rPr>
                  <a:t>Number of attribute subspaces: </a:t>
                </a:r>
                <a14:m>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0</m:t>
                                </m:r>
                              </m:sub>
                            </m:sSub>
                          </m:sub>
                        </m:sSub>
                        <m:r>
                          <a:rPr lang="en-US" b="0" i="1" smtClean="0">
                            <a:solidFill>
                              <a:srgbClr val="C00000"/>
                            </a:solidFill>
                            <a:latin typeface="Cambria Math" panose="02040503050406030204" pitchFamily="18" charset="0"/>
                          </a:rPr>
                          <m:t>|</m:t>
                        </m:r>
                      </m:sup>
                    </m:sSup>
                    <m:r>
                      <a:rPr lang="en-US" b="0" i="1" smtClean="0">
                        <a:solidFill>
                          <a:srgbClr val="C00000"/>
                        </a:solidFill>
                        <a:latin typeface="Cambria Math" panose="02040503050406030204" pitchFamily="18" charset="0"/>
                      </a:rPr>
                      <m:t>)</m:t>
                    </m:r>
                  </m:oMath>
                </a14:m>
                <a:endParaRPr lang="en-US" dirty="0">
                  <a:solidFill>
                    <a:srgbClr val="C00000"/>
                  </a:solidFill>
                </a:endParaRPr>
              </a:p>
              <a:p>
                <a:r>
                  <a:rPr lang="en-US" dirty="0">
                    <a:solidFill>
                      <a:srgbClr val="C00000"/>
                    </a:solidFill>
                  </a:rPr>
                  <a:t>Number of patterns (contexts): </a:t>
                </a:r>
                <a14:m>
                  <m:oMath xmlns:m="http://schemas.openxmlformats.org/officeDocument/2006/math">
                    <m:r>
                      <m:rPr>
                        <m:sty m:val="p"/>
                      </m:rPr>
                      <a:rPr lang="en-US">
                        <a:solidFill>
                          <a:srgbClr val="C00000"/>
                        </a:solidFill>
                        <a:latin typeface="Cambria Math" panose="02040503050406030204" pitchFamily="18" charset="0"/>
                      </a:rPr>
                      <m:t>Ω</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𝑉</m:t>
                            </m:r>
                          </m:e>
                          <m:sub>
                            <m:r>
                              <a:rPr lang="en-US" i="1">
                                <a:solidFill>
                                  <a:srgbClr val="C00000"/>
                                </a:solidFill>
                                <a:latin typeface="Cambria Math" panose="02040503050406030204" pitchFamily="18" charset="0"/>
                              </a:rPr>
                              <m:t>𝐺</m:t>
                            </m:r>
                          </m:sub>
                        </m:sSub>
                        <m:r>
                          <a:rPr lang="en-US" i="1">
                            <a:solidFill>
                              <a:srgbClr val="C00000"/>
                            </a:solidFill>
                            <a:latin typeface="Cambria Math" panose="02040503050406030204" pitchFamily="18" charset="0"/>
                          </a:rPr>
                          <m:t>|</m:t>
                        </m:r>
                      </m:sup>
                    </m:sSup>
                    <m:r>
                      <a:rPr lang="en-US" i="1">
                        <a:solidFill>
                          <a:srgbClr val="C00000"/>
                        </a:solidFill>
                        <a:latin typeface="Cambria Math" panose="02040503050406030204" pitchFamily="18" charset="0"/>
                      </a:rPr>
                      <m:t>)</m:t>
                    </m:r>
                  </m:oMath>
                </a14:m>
                <a:endParaRPr lang="en-US" dirty="0">
                  <a:solidFill>
                    <a:srgbClr val="C00000"/>
                  </a:solidFill>
                </a:endParaRP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1085850"/>
                <a:ext cx="8363938" cy="1038874"/>
              </a:xfrm>
              <a:blipFill>
                <a:blip r:embed="rId3"/>
                <a:stretch>
                  <a:fillRect l="-2580" t="-12195" b="-21951"/>
                </a:stretch>
              </a:blipFill>
              <a:ln>
                <a:noFill/>
              </a:ln>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fld id="{30DB7900-D72E-4025-AF90-97BD6DF59E7D}" type="slidenum">
              <a:rPr lang="en-US" smtClean="0"/>
              <a:pPr/>
              <a:t>14</a:t>
            </a:fld>
            <a:endParaRPr lang="en-US"/>
          </a:p>
        </p:txBody>
      </p:sp>
      <p:grpSp>
        <p:nvGrpSpPr>
          <p:cNvPr id="5" name="Group 4">
            <a:extLst>
              <a:ext uri="{FF2B5EF4-FFF2-40B4-BE49-F238E27FC236}">
                <a16:creationId xmlns:a16="http://schemas.microsoft.com/office/drawing/2014/main" id="{5315147F-2834-EF49-AA63-86100481239F}"/>
              </a:ext>
            </a:extLst>
          </p:cNvPr>
          <p:cNvGrpSpPr/>
          <p:nvPr/>
        </p:nvGrpSpPr>
        <p:grpSpPr>
          <a:xfrm>
            <a:off x="229439" y="2102996"/>
            <a:ext cx="4881972" cy="2852945"/>
            <a:chOff x="-152400" y="2153236"/>
            <a:chExt cx="4881972" cy="2852945"/>
          </a:xfrm>
        </p:grpSpPr>
        <p:sp>
          <p:nvSpPr>
            <p:cNvPr id="22" name="Oval 21">
              <a:extLst>
                <a:ext uri="{FF2B5EF4-FFF2-40B4-BE49-F238E27FC236}">
                  <a16:creationId xmlns:a16="http://schemas.microsoft.com/office/drawing/2014/main" id="{0FFBBFB5-D5DE-5947-8646-A776A704E468}"/>
                </a:ext>
              </a:extLst>
            </p:cNvPr>
            <p:cNvSpPr/>
            <p:nvPr/>
          </p:nvSpPr>
          <p:spPr bwMode="auto">
            <a:xfrm flipH="1">
              <a:off x="1964024" y="2153236"/>
              <a:ext cx="1544495" cy="389467"/>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a:solidFill>
                    <a:schemeClr val="accent6"/>
                  </a:solidFill>
                  <a:latin typeface="Garamond" panose="02020404030301010803" pitchFamily="18" charset="0"/>
                  <a:ea typeface="Segoe UI" pitchFamily="34" charset="0"/>
                  <a:cs typeface="Segoe UI" pitchFamily="34" charset="0"/>
                </a:rPr>
                <a:t>{}</a:t>
              </a:r>
              <a:endParaRPr lang="en-US" b="1" spc="-50" dirty="0">
                <a:solidFill>
                  <a:schemeClr val="accent6"/>
                </a:solidFill>
                <a:latin typeface="Garamond" panose="02020404030301010803" pitchFamily="18" charset="0"/>
                <a:ea typeface="Segoe UI" pitchFamily="34" charset="0"/>
                <a:cs typeface="Segoe UI" pitchFamily="34" charset="0"/>
              </a:endParaRPr>
            </a:p>
          </p:txBody>
        </p:sp>
        <p:sp>
          <p:nvSpPr>
            <p:cNvPr id="23" name="Oval 22">
              <a:extLst>
                <a:ext uri="{FF2B5EF4-FFF2-40B4-BE49-F238E27FC236}">
                  <a16:creationId xmlns:a16="http://schemas.microsoft.com/office/drawing/2014/main" id="{5BA3C487-E0A4-324A-B6BB-BCCF6FE40CCD}"/>
                </a:ext>
              </a:extLst>
            </p:cNvPr>
            <p:cNvSpPr/>
            <p:nvPr/>
          </p:nvSpPr>
          <p:spPr bwMode="auto">
            <a:xfrm flipH="1">
              <a:off x="375482" y="2810568"/>
              <a:ext cx="1506912" cy="389467"/>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{scored-by}</a:t>
              </a:r>
            </a:p>
          </p:txBody>
        </p:sp>
        <p:sp>
          <p:nvSpPr>
            <p:cNvPr id="24" name="Oval 23">
              <a:extLst>
                <a:ext uri="{FF2B5EF4-FFF2-40B4-BE49-F238E27FC236}">
                  <a16:creationId xmlns:a16="http://schemas.microsoft.com/office/drawing/2014/main" id="{2C0835AD-42D0-874A-BAB4-B3A60C64F3F2}"/>
                </a:ext>
              </a:extLst>
            </p:cNvPr>
            <p:cNvSpPr/>
            <p:nvPr/>
          </p:nvSpPr>
          <p:spPr bwMode="auto">
            <a:xfrm flipH="1">
              <a:off x="1964024" y="2810568"/>
              <a:ext cx="1544496" cy="389467"/>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{awarded-to}</a:t>
              </a:r>
            </a:p>
          </p:txBody>
        </p:sp>
        <p:sp>
          <p:nvSpPr>
            <p:cNvPr id="25" name="Oval 24">
              <a:extLst>
                <a:ext uri="{FF2B5EF4-FFF2-40B4-BE49-F238E27FC236}">
                  <a16:creationId xmlns:a16="http://schemas.microsoft.com/office/drawing/2014/main" id="{C9A89570-B38F-8244-9721-075DAAEA82C9}"/>
                </a:ext>
              </a:extLst>
            </p:cNvPr>
            <p:cNvSpPr/>
            <p:nvPr/>
          </p:nvSpPr>
          <p:spPr bwMode="auto">
            <a:xfrm flipH="1">
              <a:off x="3222660" y="2810567"/>
              <a:ext cx="1506912" cy="389467"/>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{match}</a:t>
              </a:r>
            </a:p>
          </p:txBody>
        </p:sp>
        <p:sp>
          <p:nvSpPr>
            <p:cNvPr id="26" name="Oval 25">
              <a:extLst>
                <a:ext uri="{FF2B5EF4-FFF2-40B4-BE49-F238E27FC236}">
                  <a16:creationId xmlns:a16="http://schemas.microsoft.com/office/drawing/2014/main" id="{D630B447-3935-AC42-AE5D-D3400BEBDA34}"/>
                </a:ext>
              </a:extLst>
            </p:cNvPr>
            <p:cNvSpPr/>
            <p:nvPr/>
          </p:nvSpPr>
          <p:spPr bwMode="auto">
            <a:xfrm flipH="1">
              <a:off x="-152400" y="3516805"/>
              <a:ext cx="1506912" cy="430356"/>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{scored-by,</a:t>
              </a:r>
            </a:p>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awarded-to}</a:t>
              </a:r>
            </a:p>
          </p:txBody>
        </p:sp>
        <p:sp>
          <p:nvSpPr>
            <p:cNvPr id="27" name="Oval 26">
              <a:extLst>
                <a:ext uri="{FF2B5EF4-FFF2-40B4-BE49-F238E27FC236}">
                  <a16:creationId xmlns:a16="http://schemas.microsoft.com/office/drawing/2014/main" id="{F67A58A2-9011-8B4C-9FFC-EF36A35AACCE}"/>
                </a:ext>
              </a:extLst>
            </p:cNvPr>
            <p:cNvSpPr/>
            <p:nvPr/>
          </p:nvSpPr>
          <p:spPr bwMode="auto">
            <a:xfrm flipH="1">
              <a:off x="843894" y="3549463"/>
              <a:ext cx="1506912" cy="389467"/>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{scored-by,</a:t>
              </a:r>
            </a:p>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match}</a:t>
              </a:r>
            </a:p>
          </p:txBody>
        </p:sp>
        <p:sp>
          <p:nvSpPr>
            <p:cNvPr id="28" name="Oval 27">
              <a:extLst>
                <a:ext uri="{FF2B5EF4-FFF2-40B4-BE49-F238E27FC236}">
                  <a16:creationId xmlns:a16="http://schemas.microsoft.com/office/drawing/2014/main" id="{6ADD5790-A225-D645-8FD5-A359727E3EF6}"/>
                </a:ext>
              </a:extLst>
            </p:cNvPr>
            <p:cNvSpPr/>
            <p:nvPr/>
          </p:nvSpPr>
          <p:spPr bwMode="auto">
            <a:xfrm flipH="1">
              <a:off x="55002" y="4231448"/>
              <a:ext cx="1175657" cy="774733"/>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{scored-by, awarded-to,</a:t>
              </a:r>
            </a:p>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match}</a:t>
              </a:r>
            </a:p>
          </p:txBody>
        </p:sp>
        <p:sp>
          <p:nvSpPr>
            <p:cNvPr id="29" name="Oval 28">
              <a:extLst>
                <a:ext uri="{FF2B5EF4-FFF2-40B4-BE49-F238E27FC236}">
                  <a16:creationId xmlns:a16="http://schemas.microsoft.com/office/drawing/2014/main" id="{A3C6D827-406F-C648-B1FF-2FB035C2B7BF}"/>
                </a:ext>
              </a:extLst>
            </p:cNvPr>
            <p:cNvSpPr/>
            <p:nvPr/>
          </p:nvSpPr>
          <p:spPr bwMode="auto">
            <a:xfrm flipH="1">
              <a:off x="1964024" y="3557694"/>
              <a:ext cx="1566617" cy="389467"/>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{awarded-to,</a:t>
              </a:r>
            </a:p>
            <a:p>
              <a:pPr algn="ctr" defTabSz="914099" fontAlgn="base"/>
              <a:r>
                <a:rPr lang="en-US" b="1" spc="-50" dirty="0">
                  <a:solidFill>
                    <a:schemeClr val="accent6"/>
                  </a:solidFill>
                  <a:latin typeface="Garamond" panose="02020404030301010803" pitchFamily="18" charset="0"/>
                  <a:ea typeface="Segoe UI" pitchFamily="34" charset="0"/>
                  <a:cs typeface="Segoe UI" pitchFamily="34" charset="0"/>
                </a:rPr>
                <a:t>match}</a:t>
              </a:r>
            </a:p>
          </p:txBody>
        </p:sp>
        <p:cxnSp>
          <p:nvCxnSpPr>
            <p:cNvPr id="30" name="Elbow Connector 29">
              <a:extLst>
                <a:ext uri="{FF2B5EF4-FFF2-40B4-BE49-F238E27FC236}">
                  <a16:creationId xmlns:a16="http://schemas.microsoft.com/office/drawing/2014/main" id="{961D374B-078F-504D-BF97-83FC095E2FBA}"/>
                </a:ext>
              </a:extLst>
            </p:cNvPr>
            <p:cNvCxnSpPr>
              <a:stCxn id="22" idx="4"/>
              <a:endCxn id="24" idx="0"/>
            </p:cNvCxnSpPr>
            <p:nvPr/>
          </p:nvCxnSpPr>
          <p:spPr>
            <a:xfrm rot="16200000" flipH="1">
              <a:off x="2602339" y="2676634"/>
              <a:ext cx="267865" cy="1"/>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F58485A9-A12D-7C48-8790-3B9D30B3A716}"/>
                </a:ext>
              </a:extLst>
            </p:cNvPr>
            <p:cNvCxnSpPr>
              <a:stCxn id="22" idx="4"/>
              <a:endCxn id="23" idx="0"/>
            </p:cNvCxnSpPr>
            <p:nvPr/>
          </p:nvCxnSpPr>
          <p:spPr>
            <a:xfrm rot="5400000">
              <a:off x="1798673" y="1872969"/>
              <a:ext cx="267865" cy="160733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6731CC6-CF01-2244-9AF1-807C1DE010C4}"/>
                </a:ext>
              </a:extLst>
            </p:cNvPr>
            <p:cNvCxnSpPr>
              <a:stCxn id="22" idx="4"/>
              <a:endCxn id="25" idx="0"/>
            </p:cNvCxnSpPr>
            <p:nvPr/>
          </p:nvCxnSpPr>
          <p:spPr>
            <a:xfrm rot="16200000" flipH="1">
              <a:off x="3222261" y="2056712"/>
              <a:ext cx="267864" cy="123984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18F8C528-689E-B14B-B67D-43830E7BC2D9}"/>
                </a:ext>
              </a:extLst>
            </p:cNvPr>
            <p:cNvCxnSpPr>
              <a:stCxn id="23" idx="4"/>
            </p:cNvCxnSpPr>
            <p:nvPr/>
          </p:nvCxnSpPr>
          <p:spPr>
            <a:xfrm rot="5400000">
              <a:off x="690283" y="3110808"/>
              <a:ext cx="349428" cy="52788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DAEEBAA8-84C1-4B44-BA79-E4E1BFAC23C5}"/>
                </a:ext>
              </a:extLst>
            </p:cNvPr>
            <p:cNvCxnSpPr>
              <a:stCxn id="23" idx="4"/>
              <a:endCxn id="27" idx="0"/>
            </p:cNvCxnSpPr>
            <p:nvPr/>
          </p:nvCxnSpPr>
          <p:spPr>
            <a:xfrm rot="16200000" flipH="1">
              <a:off x="1188430" y="3140543"/>
              <a:ext cx="349428" cy="468412"/>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BCF0BB2-BCB7-EA41-B619-3520337BB6C0}"/>
                </a:ext>
              </a:extLst>
            </p:cNvPr>
            <p:cNvCxnSpPr>
              <a:stCxn id="24" idx="4"/>
              <a:endCxn id="29" idx="0"/>
            </p:cNvCxnSpPr>
            <p:nvPr/>
          </p:nvCxnSpPr>
          <p:spPr>
            <a:xfrm>
              <a:off x="2736272" y="3200035"/>
              <a:ext cx="11060" cy="357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F4A024-0E0D-2C4C-A6C9-348F41482F95}"/>
                </a:ext>
              </a:extLst>
            </p:cNvPr>
            <p:cNvCxnSpPr/>
            <p:nvPr/>
          </p:nvCxnSpPr>
          <p:spPr>
            <a:xfrm>
              <a:off x="601056" y="3938930"/>
              <a:ext cx="0" cy="301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BDED605F-BC2F-3249-ADF3-51784C70A2A6}"/>
              </a:ext>
            </a:extLst>
          </p:cNvPr>
          <p:cNvGrpSpPr/>
          <p:nvPr/>
        </p:nvGrpSpPr>
        <p:grpSpPr>
          <a:xfrm>
            <a:off x="4439141" y="2363815"/>
            <a:ext cx="4625050" cy="2222011"/>
            <a:chOff x="4439141" y="2363815"/>
            <a:chExt cx="4625050" cy="2222011"/>
          </a:xfrm>
        </p:grpSpPr>
        <p:sp>
          <p:nvSpPr>
            <p:cNvPr id="37" name="Oval 36">
              <a:extLst>
                <a:ext uri="{FF2B5EF4-FFF2-40B4-BE49-F238E27FC236}">
                  <a16:creationId xmlns:a16="http://schemas.microsoft.com/office/drawing/2014/main" id="{01135AE3-1081-E746-B385-A959B0C58CD8}"/>
                </a:ext>
              </a:extLst>
            </p:cNvPr>
            <p:cNvSpPr/>
            <p:nvPr/>
          </p:nvSpPr>
          <p:spPr bwMode="auto">
            <a:xfrm flipH="1">
              <a:off x="6801912" y="4318577"/>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38" name="Oval 37">
              <a:extLst>
                <a:ext uri="{FF2B5EF4-FFF2-40B4-BE49-F238E27FC236}">
                  <a16:creationId xmlns:a16="http://schemas.microsoft.com/office/drawing/2014/main" id="{8EF9552D-32D1-3B47-9460-BDDA70DD385F}"/>
                </a:ext>
              </a:extLst>
            </p:cNvPr>
            <p:cNvSpPr/>
            <p:nvPr/>
          </p:nvSpPr>
          <p:spPr bwMode="auto">
            <a:xfrm flipH="1">
              <a:off x="8676421" y="4278004"/>
              <a:ext cx="304293"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?t</a:t>
              </a:r>
            </a:p>
          </p:txBody>
        </p:sp>
        <p:sp>
          <p:nvSpPr>
            <p:cNvPr id="39" name="Oval 38">
              <a:extLst>
                <a:ext uri="{FF2B5EF4-FFF2-40B4-BE49-F238E27FC236}">
                  <a16:creationId xmlns:a16="http://schemas.microsoft.com/office/drawing/2014/main" id="{B73B5520-D840-884A-BD1F-2EC40DE2095A}"/>
                </a:ext>
              </a:extLst>
            </p:cNvPr>
            <p:cNvSpPr/>
            <p:nvPr/>
          </p:nvSpPr>
          <p:spPr bwMode="auto">
            <a:xfrm flipH="1">
              <a:off x="7809332" y="4309673"/>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S1</a:t>
              </a:r>
            </a:p>
          </p:txBody>
        </p:sp>
        <p:cxnSp>
          <p:nvCxnSpPr>
            <p:cNvPr id="40" name="Straight Arrow Connector 39">
              <a:extLst>
                <a:ext uri="{FF2B5EF4-FFF2-40B4-BE49-F238E27FC236}">
                  <a16:creationId xmlns:a16="http://schemas.microsoft.com/office/drawing/2014/main" id="{CBB8B393-F08F-D348-B9BB-9BE8EA593C9F}"/>
                </a:ext>
              </a:extLst>
            </p:cNvPr>
            <p:cNvCxnSpPr>
              <a:stCxn id="37" idx="2"/>
              <a:endCxn id="39" idx="6"/>
            </p:cNvCxnSpPr>
            <p:nvPr/>
          </p:nvCxnSpPr>
          <p:spPr>
            <a:xfrm flipV="1">
              <a:off x="7037032" y="4431915"/>
              <a:ext cx="772300"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A6CA05-3544-344F-BE90-A047787006FA}"/>
                </a:ext>
              </a:extLst>
            </p:cNvPr>
            <p:cNvCxnSpPr>
              <a:cxnSpLocks/>
              <a:stCxn id="119" idx="3"/>
              <a:endCxn id="38" idx="6"/>
            </p:cNvCxnSpPr>
            <p:nvPr/>
          </p:nvCxnSpPr>
          <p:spPr>
            <a:xfrm>
              <a:off x="8111131" y="4410440"/>
              <a:ext cx="565290" cy="2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3B30101-C842-C94D-84A1-E146152560F6}"/>
                </a:ext>
              </a:extLst>
            </p:cNvPr>
            <p:cNvSpPr txBox="1"/>
            <p:nvPr/>
          </p:nvSpPr>
          <p:spPr>
            <a:xfrm>
              <a:off x="7084182" y="4354970"/>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43" name="TextBox 42">
              <a:extLst>
                <a:ext uri="{FF2B5EF4-FFF2-40B4-BE49-F238E27FC236}">
                  <a16:creationId xmlns:a16="http://schemas.microsoft.com/office/drawing/2014/main" id="{D8C06778-D64B-9A42-B5F3-07977F6E4424}"/>
                </a:ext>
              </a:extLst>
            </p:cNvPr>
            <p:cNvSpPr txBox="1"/>
            <p:nvPr/>
          </p:nvSpPr>
          <p:spPr>
            <a:xfrm>
              <a:off x="8195001" y="4338698"/>
              <a:ext cx="403957" cy="153888"/>
            </a:xfrm>
            <a:prstGeom prst="rect">
              <a:avLst/>
            </a:prstGeom>
            <a:solidFill>
              <a:srgbClr val="FBFBFB"/>
            </a:solidFill>
          </p:spPr>
          <p:txBody>
            <a:bodyPr wrap="none" lIns="0" tIns="0" rIns="0" bIns="0" rtlCol="0">
              <a:spAutoFit/>
            </a:bodyPr>
            <a:lstStyle/>
            <a:p>
              <a:r>
                <a:rPr lang="en-US" sz="10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4" name="Oval 43">
              <a:extLst>
                <a:ext uri="{FF2B5EF4-FFF2-40B4-BE49-F238E27FC236}">
                  <a16:creationId xmlns:a16="http://schemas.microsoft.com/office/drawing/2014/main" id="{1D274238-9B5F-DD47-BFFD-07E1F9373864}"/>
                </a:ext>
              </a:extLst>
            </p:cNvPr>
            <p:cNvSpPr/>
            <p:nvPr/>
          </p:nvSpPr>
          <p:spPr bwMode="auto">
            <a:xfrm flipH="1">
              <a:off x="6801912" y="3912424"/>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45" name="Oval 44">
              <a:extLst>
                <a:ext uri="{FF2B5EF4-FFF2-40B4-BE49-F238E27FC236}">
                  <a16:creationId xmlns:a16="http://schemas.microsoft.com/office/drawing/2014/main" id="{3D25FB48-DBC5-E842-91BD-1255B5C1CD7A}"/>
                </a:ext>
              </a:extLst>
            </p:cNvPr>
            <p:cNvSpPr/>
            <p:nvPr/>
          </p:nvSpPr>
          <p:spPr bwMode="auto">
            <a:xfrm flipH="1">
              <a:off x="8676420" y="3871851"/>
              <a:ext cx="359438"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BRA</a:t>
              </a:r>
              <a:endParaRPr lang="en-US" sz="1100" b="1" spc="-50" dirty="0" err="1">
                <a:solidFill>
                  <a:schemeClr val="tx1"/>
                </a:solidFill>
                <a:latin typeface="Segoe UI" pitchFamily="34" charset="0"/>
                <a:ea typeface="Segoe UI" pitchFamily="34" charset="0"/>
                <a:cs typeface="Segoe UI" pitchFamily="34" charset="0"/>
              </a:endParaRPr>
            </a:p>
          </p:txBody>
        </p:sp>
        <p:sp>
          <p:nvSpPr>
            <p:cNvPr id="46" name="Oval 45">
              <a:extLst>
                <a:ext uri="{FF2B5EF4-FFF2-40B4-BE49-F238E27FC236}">
                  <a16:creationId xmlns:a16="http://schemas.microsoft.com/office/drawing/2014/main" id="{EEE81621-D85A-9F43-A0E8-0D71AB6FD91C}"/>
                </a:ext>
              </a:extLst>
            </p:cNvPr>
            <p:cNvSpPr/>
            <p:nvPr/>
          </p:nvSpPr>
          <p:spPr bwMode="auto">
            <a:xfrm flipH="1">
              <a:off x="7809332" y="3903520"/>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a:solidFill>
                    <a:schemeClr val="tx1"/>
                  </a:solidFill>
                  <a:latin typeface="Segoe UI" pitchFamily="34" charset="0"/>
                  <a:ea typeface="Segoe UI" pitchFamily="34" charset="0"/>
                  <a:cs typeface="Segoe UI" pitchFamily="34" charset="0"/>
                </a:rPr>
                <a:t>?s</a:t>
              </a:r>
              <a:endParaRPr lang="en-US" sz="1100" b="1" spc="-50" dirty="0" err="1">
                <a:solidFill>
                  <a:schemeClr val="tx1"/>
                </a:solidFill>
                <a:latin typeface="Segoe UI" pitchFamily="34" charset="0"/>
                <a:ea typeface="Segoe UI" pitchFamily="34" charset="0"/>
                <a:cs typeface="Segoe UI" pitchFamily="34" charset="0"/>
              </a:endParaRPr>
            </a:p>
          </p:txBody>
        </p:sp>
        <p:cxnSp>
          <p:nvCxnSpPr>
            <p:cNvPr id="47" name="Straight Arrow Connector 46">
              <a:extLst>
                <a:ext uri="{FF2B5EF4-FFF2-40B4-BE49-F238E27FC236}">
                  <a16:creationId xmlns:a16="http://schemas.microsoft.com/office/drawing/2014/main" id="{026A332F-7305-294C-AEB4-548C50B02E9F}"/>
                </a:ext>
              </a:extLst>
            </p:cNvPr>
            <p:cNvCxnSpPr>
              <a:cxnSpLocks/>
            </p:cNvCxnSpPr>
            <p:nvPr/>
          </p:nvCxnSpPr>
          <p:spPr>
            <a:xfrm flipV="1">
              <a:off x="7037032" y="4025762"/>
              <a:ext cx="772300"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2E9CE77-3AC8-FE4D-A454-E3E428BD3B90}"/>
                </a:ext>
              </a:extLst>
            </p:cNvPr>
            <p:cNvCxnSpPr/>
            <p:nvPr/>
          </p:nvCxnSpPr>
          <p:spPr>
            <a:xfrm>
              <a:off x="8131680" y="4025762"/>
              <a:ext cx="5447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3276AD6-45A3-244A-A48A-127A0F3983FE}"/>
                </a:ext>
              </a:extLst>
            </p:cNvPr>
            <p:cNvSpPr txBox="1"/>
            <p:nvPr/>
          </p:nvSpPr>
          <p:spPr>
            <a:xfrm>
              <a:off x="7084182" y="3948817"/>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50" name="TextBox 49">
              <a:extLst>
                <a:ext uri="{FF2B5EF4-FFF2-40B4-BE49-F238E27FC236}">
                  <a16:creationId xmlns:a16="http://schemas.microsoft.com/office/drawing/2014/main" id="{77530E51-5122-CA4D-91B8-1AD8335D57D3}"/>
                </a:ext>
              </a:extLst>
            </p:cNvPr>
            <p:cNvSpPr txBox="1"/>
            <p:nvPr/>
          </p:nvSpPr>
          <p:spPr>
            <a:xfrm>
              <a:off x="8195001" y="3932545"/>
              <a:ext cx="403957" cy="153888"/>
            </a:xfrm>
            <a:prstGeom prst="rect">
              <a:avLst/>
            </a:prstGeom>
            <a:solidFill>
              <a:srgbClr val="FBFBFB"/>
            </a:solidFill>
          </p:spPr>
          <p:txBody>
            <a:bodyPr wrap="none" lIns="0" tIns="0" rIns="0" bIns="0" rtlCol="0">
              <a:spAutoFit/>
            </a:bodyPr>
            <a:lstStyle/>
            <a:p>
              <a:r>
                <a:rPr lang="en-US" sz="10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1" name="Oval 50">
              <a:extLst>
                <a:ext uri="{FF2B5EF4-FFF2-40B4-BE49-F238E27FC236}">
                  <a16:creationId xmlns:a16="http://schemas.microsoft.com/office/drawing/2014/main" id="{EB91818B-1EBA-3A45-A489-A80E7BAE586A}"/>
                </a:ext>
              </a:extLst>
            </p:cNvPr>
            <p:cNvSpPr/>
            <p:nvPr/>
          </p:nvSpPr>
          <p:spPr bwMode="auto">
            <a:xfrm flipH="1">
              <a:off x="6788253" y="3532074"/>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52" name="Oval 51">
              <a:extLst>
                <a:ext uri="{FF2B5EF4-FFF2-40B4-BE49-F238E27FC236}">
                  <a16:creationId xmlns:a16="http://schemas.microsoft.com/office/drawing/2014/main" id="{77306466-4AA7-6E40-9A8D-2073522CA619}"/>
                </a:ext>
              </a:extLst>
            </p:cNvPr>
            <p:cNvSpPr/>
            <p:nvPr/>
          </p:nvSpPr>
          <p:spPr bwMode="auto">
            <a:xfrm flipH="1">
              <a:off x="8662762" y="3491501"/>
              <a:ext cx="304293"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?t</a:t>
              </a:r>
            </a:p>
          </p:txBody>
        </p:sp>
        <p:sp>
          <p:nvSpPr>
            <p:cNvPr id="53" name="Oval 52">
              <a:extLst>
                <a:ext uri="{FF2B5EF4-FFF2-40B4-BE49-F238E27FC236}">
                  <a16:creationId xmlns:a16="http://schemas.microsoft.com/office/drawing/2014/main" id="{DD2EA044-DBFA-C246-9662-0785ABEB5ECB}"/>
                </a:ext>
              </a:extLst>
            </p:cNvPr>
            <p:cNvSpPr/>
            <p:nvPr/>
          </p:nvSpPr>
          <p:spPr bwMode="auto">
            <a:xfrm flipH="1">
              <a:off x="7795673" y="3523170"/>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a:solidFill>
                    <a:schemeClr val="tx1"/>
                  </a:solidFill>
                  <a:latin typeface="Segoe UI" pitchFamily="34" charset="0"/>
                  <a:ea typeface="Segoe UI" pitchFamily="34" charset="0"/>
                  <a:cs typeface="Segoe UI" pitchFamily="34" charset="0"/>
                </a:rPr>
                <a:t>?s</a:t>
              </a:r>
              <a:endParaRPr lang="en-US" sz="1100" b="1" spc="-50" dirty="0" err="1">
                <a:solidFill>
                  <a:schemeClr val="tx1"/>
                </a:solidFill>
                <a:latin typeface="Segoe UI" pitchFamily="34" charset="0"/>
                <a:ea typeface="Segoe UI" pitchFamily="34" charset="0"/>
                <a:cs typeface="Segoe UI" pitchFamily="34" charset="0"/>
              </a:endParaRPr>
            </a:p>
          </p:txBody>
        </p:sp>
        <p:cxnSp>
          <p:nvCxnSpPr>
            <p:cNvPr id="54" name="Straight Arrow Connector 53">
              <a:extLst>
                <a:ext uri="{FF2B5EF4-FFF2-40B4-BE49-F238E27FC236}">
                  <a16:creationId xmlns:a16="http://schemas.microsoft.com/office/drawing/2014/main" id="{F0CCC943-00D1-AD47-9D80-C23817C27D10}"/>
                </a:ext>
              </a:extLst>
            </p:cNvPr>
            <p:cNvCxnSpPr/>
            <p:nvPr/>
          </p:nvCxnSpPr>
          <p:spPr>
            <a:xfrm flipV="1">
              <a:off x="7023373" y="3611545"/>
              <a:ext cx="772300"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EFA82AE-3CDD-E14B-B479-2ABFDBFCB851}"/>
                </a:ext>
              </a:extLst>
            </p:cNvPr>
            <p:cNvCxnSpPr/>
            <p:nvPr/>
          </p:nvCxnSpPr>
          <p:spPr>
            <a:xfrm>
              <a:off x="8118021" y="3611545"/>
              <a:ext cx="54474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7A46E2C8-F5B1-C248-BE09-2C96EFFAE90B}"/>
                </a:ext>
              </a:extLst>
            </p:cNvPr>
            <p:cNvSpPr txBox="1"/>
            <p:nvPr/>
          </p:nvSpPr>
          <p:spPr>
            <a:xfrm>
              <a:off x="7070523" y="3557178"/>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57" name="TextBox 56">
              <a:extLst>
                <a:ext uri="{FF2B5EF4-FFF2-40B4-BE49-F238E27FC236}">
                  <a16:creationId xmlns:a16="http://schemas.microsoft.com/office/drawing/2014/main" id="{EABEAA65-5F5F-104A-B6A5-A6EBD4C8FDF8}"/>
                </a:ext>
              </a:extLst>
            </p:cNvPr>
            <p:cNvSpPr txBox="1"/>
            <p:nvPr/>
          </p:nvSpPr>
          <p:spPr>
            <a:xfrm>
              <a:off x="8181342" y="3540906"/>
              <a:ext cx="403957" cy="153888"/>
            </a:xfrm>
            <a:prstGeom prst="rect">
              <a:avLst/>
            </a:prstGeom>
            <a:solidFill>
              <a:srgbClr val="FBFBFB"/>
            </a:solidFill>
          </p:spPr>
          <p:txBody>
            <a:bodyPr wrap="none" lIns="0" tIns="0" rIns="0" bIns="0" rtlCol="0">
              <a:spAutoFit/>
            </a:bodyPr>
            <a:lstStyle/>
            <a:p>
              <a:r>
                <a:rPr lang="en-US" sz="10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8" name="Oval 57">
              <a:extLst>
                <a:ext uri="{FF2B5EF4-FFF2-40B4-BE49-F238E27FC236}">
                  <a16:creationId xmlns:a16="http://schemas.microsoft.com/office/drawing/2014/main" id="{BA001C28-BAED-374E-84AA-A784E4A08EA9}"/>
                </a:ext>
              </a:extLst>
            </p:cNvPr>
            <p:cNvSpPr/>
            <p:nvPr/>
          </p:nvSpPr>
          <p:spPr bwMode="auto">
            <a:xfrm flipH="1">
              <a:off x="4453186" y="4304829"/>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59" name="Oval 58">
              <a:extLst>
                <a:ext uri="{FF2B5EF4-FFF2-40B4-BE49-F238E27FC236}">
                  <a16:creationId xmlns:a16="http://schemas.microsoft.com/office/drawing/2014/main" id="{9B59CA0A-3C84-6749-A9F4-F1BBB51D3EBA}"/>
                </a:ext>
              </a:extLst>
            </p:cNvPr>
            <p:cNvSpPr/>
            <p:nvPr/>
          </p:nvSpPr>
          <p:spPr bwMode="auto">
            <a:xfrm flipH="1">
              <a:off x="5458427" y="4273160"/>
              <a:ext cx="327487"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a:solidFill>
                    <a:schemeClr val="tx1"/>
                  </a:solidFill>
                  <a:latin typeface="Segoe UI" pitchFamily="34" charset="0"/>
                  <a:ea typeface="Segoe UI" pitchFamily="34" charset="0"/>
                  <a:cs typeface="Segoe UI" pitchFamily="34" charset="0"/>
                </a:rPr>
                <a:t>CRO</a:t>
              </a:r>
              <a:endParaRPr lang="en-US" sz="1100" b="1" spc="-50" dirty="0" err="1">
                <a:solidFill>
                  <a:schemeClr val="tx1"/>
                </a:solidFill>
                <a:latin typeface="Segoe UI" pitchFamily="34" charset="0"/>
                <a:ea typeface="Segoe UI" pitchFamily="34" charset="0"/>
                <a:cs typeface="Segoe UI" pitchFamily="34" charset="0"/>
              </a:endParaRPr>
            </a:p>
          </p:txBody>
        </p:sp>
        <p:sp>
          <p:nvSpPr>
            <p:cNvPr id="60" name="Oval 59">
              <a:extLst>
                <a:ext uri="{FF2B5EF4-FFF2-40B4-BE49-F238E27FC236}">
                  <a16:creationId xmlns:a16="http://schemas.microsoft.com/office/drawing/2014/main" id="{D78F081E-A2F5-4544-9081-538AD26FE812}"/>
                </a:ext>
              </a:extLst>
            </p:cNvPr>
            <p:cNvSpPr/>
            <p:nvPr/>
          </p:nvSpPr>
          <p:spPr bwMode="auto">
            <a:xfrm flipH="1">
              <a:off x="6356237" y="4304829"/>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?s</a:t>
              </a:r>
            </a:p>
          </p:txBody>
        </p:sp>
        <p:cxnSp>
          <p:nvCxnSpPr>
            <p:cNvPr id="61" name="Straight Arrow Connector 60">
              <a:extLst>
                <a:ext uri="{FF2B5EF4-FFF2-40B4-BE49-F238E27FC236}">
                  <a16:creationId xmlns:a16="http://schemas.microsoft.com/office/drawing/2014/main" id="{99D7F099-7816-6E45-8F1F-DBE81C2AF534}"/>
                </a:ext>
              </a:extLst>
            </p:cNvPr>
            <p:cNvCxnSpPr>
              <a:stCxn id="58" idx="2"/>
              <a:endCxn id="59" idx="6"/>
            </p:cNvCxnSpPr>
            <p:nvPr/>
          </p:nvCxnSpPr>
          <p:spPr>
            <a:xfrm>
              <a:off x="4688306" y="4422619"/>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1DEE60F-0795-1A46-AF45-7C21E596047A}"/>
                </a:ext>
              </a:extLst>
            </p:cNvPr>
            <p:cNvCxnSpPr>
              <a:stCxn id="60" idx="6"/>
              <a:endCxn id="59" idx="2"/>
            </p:cNvCxnSpPr>
            <p:nvPr/>
          </p:nvCxnSpPr>
          <p:spPr>
            <a:xfrm flipH="1">
              <a:off x="5785914" y="4427071"/>
              <a:ext cx="5703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4B8AE08B-72AA-B447-BEF3-59CE4CEED028}"/>
                </a:ext>
              </a:extLst>
            </p:cNvPr>
            <p:cNvSpPr txBox="1"/>
            <p:nvPr/>
          </p:nvSpPr>
          <p:spPr>
            <a:xfrm>
              <a:off x="4733278" y="4338698"/>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64" name="TextBox 63">
              <a:extLst>
                <a:ext uri="{FF2B5EF4-FFF2-40B4-BE49-F238E27FC236}">
                  <a16:creationId xmlns:a16="http://schemas.microsoft.com/office/drawing/2014/main" id="{F04BAEDB-B4C7-3E4B-BBA9-803ECD7C048A}"/>
                </a:ext>
              </a:extLst>
            </p:cNvPr>
            <p:cNvSpPr txBox="1"/>
            <p:nvPr/>
          </p:nvSpPr>
          <p:spPr>
            <a:xfrm>
              <a:off x="5905130" y="4344331"/>
              <a:ext cx="403957" cy="153888"/>
            </a:xfrm>
            <a:prstGeom prst="rect">
              <a:avLst/>
            </a:prstGeom>
            <a:solidFill>
              <a:srgbClr val="FBFBFB"/>
            </a:solidFill>
          </p:spPr>
          <p:txBody>
            <a:bodyPr wrap="none" lIns="0" tIns="0" rIns="0" bIns="0" rtlCol="0">
              <a:spAutoFit/>
            </a:bodyPr>
            <a:lstStyle/>
            <a:p>
              <a:r>
                <a:rPr lang="en-US" sz="10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5" name="Oval 64">
              <a:extLst>
                <a:ext uri="{FF2B5EF4-FFF2-40B4-BE49-F238E27FC236}">
                  <a16:creationId xmlns:a16="http://schemas.microsoft.com/office/drawing/2014/main" id="{3EE5283C-03D7-C54B-88DE-BCD5BB1EB82E}"/>
                </a:ext>
              </a:extLst>
            </p:cNvPr>
            <p:cNvSpPr/>
            <p:nvPr/>
          </p:nvSpPr>
          <p:spPr bwMode="auto">
            <a:xfrm flipH="1">
              <a:off x="4445970" y="3905379"/>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66" name="Oval 65">
              <a:extLst>
                <a:ext uri="{FF2B5EF4-FFF2-40B4-BE49-F238E27FC236}">
                  <a16:creationId xmlns:a16="http://schemas.microsoft.com/office/drawing/2014/main" id="{C2217CB5-0689-FC4B-A723-20EDF2C19221}"/>
                </a:ext>
              </a:extLst>
            </p:cNvPr>
            <p:cNvSpPr/>
            <p:nvPr/>
          </p:nvSpPr>
          <p:spPr bwMode="auto">
            <a:xfrm flipH="1">
              <a:off x="5451211" y="3873710"/>
              <a:ext cx="327487"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?t</a:t>
              </a:r>
            </a:p>
          </p:txBody>
        </p:sp>
        <p:sp>
          <p:nvSpPr>
            <p:cNvPr id="67" name="Oval 66">
              <a:extLst>
                <a:ext uri="{FF2B5EF4-FFF2-40B4-BE49-F238E27FC236}">
                  <a16:creationId xmlns:a16="http://schemas.microsoft.com/office/drawing/2014/main" id="{47CFDA32-FC16-7545-92A3-B12AEEE1B519}"/>
                </a:ext>
              </a:extLst>
            </p:cNvPr>
            <p:cNvSpPr/>
            <p:nvPr/>
          </p:nvSpPr>
          <p:spPr bwMode="auto">
            <a:xfrm flipH="1">
              <a:off x="6349021" y="3905379"/>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S2</a:t>
              </a:r>
            </a:p>
          </p:txBody>
        </p:sp>
        <p:cxnSp>
          <p:nvCxnSpPr>
            <p:cNvPr id="68" name="Straight Arrow Connector 67">
              <a:extLst>
                <a:ext uri="{FF2B5EF4-FFF2-40B4-BE49-F238E27FC236}">
                  <a16:creationId xmlns:a16="http://schemas.microsoft.com/office/drawing/2014/main" id="{082073B0-3F10-1648-AFC3-73B2DD5429C2}"/>
                </a:ext>
              </a:extLst>
            </p:cNvPr>
            <p:cNvCxnSpPr/>
            <p:nvPr/>
          </p:nvCxnSpPr>
          <p:spPr>
            <a:xfrm>
              <a:off x="4681090" y="4023169"/>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3AC9C15-3693-2944-94B0-DCE9402516C6}"/>
                </a:ext>
              </a:extLst>
            </p:cNvPr>
            <p:cNvCxnSpPr/>
            <p:nvPr/>
          </p:nvCxnSpPr>
          <p:spPr>
            <a:xfrm flipH="1">
              <a:off x="5778698" y="4027621"/>
              <a:ext cx="5703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862B7EA-1DD0-3248-86C4-EA40123DCF30}"/>
                </a:ext>
              </a:extLst>
            </p:cNvPr>
            <p:cNvSpPr txBox="1"/>
            <p:nvPr/>
          </p:nvSpPr>
          <p:spPr>
            <a:xfrm>
              <a:off x="4726062" y="3939248"/>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71" name="TextBox 70">
              <a:extLst>
                <a:ext uri="{FF2B5EF4-FFF2-40B4-BE49-F238E27FC236}">
                  <a16:creationId xmlns:a16="http://schemas.microsoft.com/office/drawing/2014/main" id="{68F9D48E-B1C6-154A-B1C8-B98C62B50AC9}"/>
                </a:ext>
              </a:extLst>
            </p:cNvPr>
            <p:cNvSpPr txBox="1"/>
            <p:nvPr/>
          </p:nvSpPr>
          <p:spPr>
            <a:xfrm>
              <a:off x="5897914" y="3944881"/>
              <a:ext cx="403957" cy="153888"/>
            </a:xfrm>
            <a:prstGeom prst="rect">
              <a:avLst/>
            </a:prstGeom>
            <a:solidFill>
              <a:srgbClr val="FBFBFB"/>
            </a:solidFill>
          </p:spPr>
          <p:txBody>
            <a:bodyPr wrap="none" lIns="0" tIns="0" rIns="0" bIns="0" rtlCol="0">
              <a:spAutoFit/>
            </a:bodyPr>
            <a:lstStyle/>
            <a:p>
              <a:r>
                <a:rPr lang="en-US" sz="10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2" name="Oval 71">
              <a:extLst>
                <a:ext uri="{FF2B5EF4-FFF2-40B4-BE49-F238E27FC236}">
                  <a16:creationId xmlns:a16="http://schemas.microsoft.com/office/drawing/2014/main" id="{F0C8296D-2BEE-DB4E-96BC-4FAFDFA92F50}"/>
                </a:ext>
              </a:extLst>
            </p:cNvPr>
            <p:cNvSpPr/>
            <p:nvPr/>
          </p:nvSpPr>
          <p:spPr bwMode="auto">
            <a:xfrm flipH="1">
              <a:off x="4439141" y="3520112"/>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73" name="Oval 72">
              <a:extLst>
                <a:ext uri="{FF2B5EF4-FFF2-40B4-BE49-F238E27FC236}">
                  <a16:creationId xmlns:a16="http://schemas.microsoft.com/office/drawing/2014/main" id="{59A8F663-AC7E-A941-AEBD-8BC511D3FAC1}"/>
                </a:ext>
              </a:extLst>
            </p:cNvPr>
            <p:cNvSpPr/>
            <p:nvPr/>
          </p:nvSpPr>
          <p:spPr bwMode="auto">
            <a:xfrm flipH="1">
              <a:off x="5444382" y="3488443"/>
              <a:ext cx="327487"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?t</a:t>
              </a:r>
            </a:p>
          </p:txBody>
        </p:sp>
        <p:sp>
          <p:nvSpPr>
            <p:cNvPr id="74" name="Oval 73">
              <a:extLst>
                <a:ext uri="{FF2B5EF4-FFF2-40B4-BE49-F238E27FC236}">
                  <a16:creationId xmlns:a16="http://schemas.microsoft.com/office/drawing/2014/main" id="{13842BAC-4DB2-D74F-BBED-9720BE735A02}"/>
                </a:ext>
              </a:extLst>
            </p:cNvPr>
            <p:cNvSpPr/>
            <p:nvPr/>
          </p:nvSpPr>
          <p:spPr bwMode="auto">
            <a:xfrm flipH="1">
              <a:off x="6342192" y="3520112"/>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?s</a:t>
              </a:r>
            </a:p>
          </p:txBody>
        </p:sp>
        <p:cxnSp>
          <p:nvCxnSpPr>
            <p:cNvPr id="75" name="Straight Arrow Connector 74">
              <a:extLst>
                <a:ext uri="{FF2B5EF4-FFF2-40B4-BE49-F238E27FC236}">
                  <a16:creationId xmlns:a16="http://schemas.microsoft.com/office/drawing/2014/main" id="{D87AEF66-3BC5-0946-8263-0516F3D5817A}"/>
                </a:ext>
              </a:extLst>
            </p:cNvPr>
            <p:cNvCxnSpPr/>
            <p:nvPr/>
          </p:nvCxnSpPr>
          <p:spPr>
            <a:xfrm>
              <a:off x="4674261" y="3637902"/>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5E014E4-AE04-3C4F-ADDD-83DA5C7E972A}"/>
                </a:ext>
              </a:extLst>
            </p:cNvPr>
            <p:cNvCxnSpPr/>
            <p:nvPr/>
          </p:nvCxnSpPr>
          <p:spPr>
            <a:xfrm flipH="1">
              <a:off x="5771869" y="3642354"/>
              <a:ext cx="5703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E14411C-0727-AA49-92DF-05F37817C251}"/>
                </a:ext>
              </a:extLst>
            </p:cNvPr>
            <p:cNvSpPr txBox="1"/>
            <p:nvPr/>
          </p:nvSpPr>
          <p:spPr>
            <a:xfrm>
              <a:off x="4719233" y="3553981"/>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78" name="TextBox 77">
              <a:extLst>
                <a:ext uri="{FF2B5EF4-FFF2-40B4-BE49-F238E27FC236}">
                  <a16:creationId xmlns:a16="http://schemas.microsoft.com/office/drawing/2014/main" id="{91D9AEC4-F19D-AC4C-951F-DADAE3603462}"/>
                </a:ext>
              </a:extLst>
            </p:cNvPr>
            <p:cNvSpPr txBox="1"/>
            <p:nvPr/>
          </p:nvSpPr>
          <p:spPr>
            <a:xfrm>
              <a:off x="5891085" y="3559614"/>
              <a:ext cx="403957" cy="153888"/>
            </a:xfrm>
            <a:prstGeom prst="rect">
              <a:avLst/>
            </a:prstGeom>
            <a:solidFill>
              <a:srgbClr val="FBFBFB"/>
            </a:solidFill>
          </p:spPr>
          <p:txBody>
            <a:bodyPr wrap="none" lIns="0" tIns="0" rIns="0" bIns="0" rtlCol="0">
              <a:spAutoFit/>
            </a:bodyPr>
            <a:lstStyle/>
            <a:p>
              <a:r>
                <a:rPr lang="en-US" sz="10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Oval 78">
              <a:extLst>
                <a:ext uri="{FF2B5EF4-FFF2-40B4-BE49-F238E27FC236}">
                  <a16:creationId xmlns:a16="http://schemas.microsoft.com/office/drawing/2014/main" id="{91524734-27B2-0543-AA95-08E46CD53882}"/>
                </a:ext>
              </a:extLst>
            </p:cNvPr>
            <p:cNvSpPr/>
            <p:nvPr/>
          </p:nvSpPr>
          <p:spPr bwMode="auto">
            <a:xfrm flipH="1">
              <a:off x="5202854" y="3119387"/>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80" name="Oval 79">
              <a:extLst>
                <a:ext uri="{FF2B5EF4-FFF2-40B4-BE49-F238E27FC236}">
                  <a16:creationId xmlns:a16="http://schemas.microsoft.com/office/drawing/2014/main" id="{5BF7B0FA-759D-AB41-A63E-7B5034E0A9D8}"/>
                </a:ext>
              </a:extLst>
            </p:cNvPr>
            <p:cNvSpPr/>
            <p:nvPr/>
          </p:nvSpPr>
          <p:spPr bwMode="auto">
            <a:xfrm flipH="1">
              <a:off x="6208095" y="3087718"/>
              <a:ext cx="327487"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CRO</a:t>
              </a:r>
            </a:p>
          </p:txBody>
        </p:sp>
        <p:cxnSp>
          <p:nvCxnSpPr>
            <p:cNvPr id="81" name="Straight Arrow Connector 80">
              <a:extLst>
                <a:ext uri="{FF2B5EF4-FFF2-40B4-BE49-F238E27FC236}">
                  <a16:creationId xmlns:a16="http://schemas.microsoft.com/office/drawing/2014/main" id="{DD067C7A-AEA3-A747-A1FF-93B077DC77F1}"/>
                </a:ext>
              </a:extLst>
            </p:cNvPr>
            <p:cNvCxnSpPr>
              <a:stCxn id="79" idx="2"/>
              <a:endCxn id="80" idx="6"/>
            </p:cNvCxnSpPr>
            <p:nvPr/>
          </p:nvCxnSpPr>
          <p:spPr>
            <a:xfrm>
              <a:off x="5437974" y="3237177"/>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D6E3037-9143-2B40-98DB-4780E6D0B59A}"/>
                </a:ext>
              </a:extLst>
            </p:cNvPr>
            <p:cNvSpPr txBox="1"/>
            <p:nvPr/>
          </p:nvSpPr>
          <p:spPr>
            <a:xfrm>
              <a:off x="5482946" y="3153256"/>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83" name="Oval 82">
              <a:extLst>
                <a:ext uri="{FF2B5EF4-FFF2-40B4-BE49-F238E27FC236}">
                  <a16:creationId xmlns:a16="http://schemas.microsoft.com/office/drawing/2014/main" id="{23AF8302-D501-9C4A-89D4-96214F90510F}"/>
                </a:ext>
              </a:extLst>
            </p:cNvPr>
            <p:cNvSpPr/>
            <p:nvPr/>
          </p:nvSpPr>
          <p:spPr bwMode="auto">
            <a:xfrm flipH="1">
              <a:off x="5212477" y="2764735"/>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84" name="Oval 83">
              <a:extLst>
                <a:ext uri="{FF2B5EF4-FFF2-40B4-BE49-F238E27FC236}">
                  <a16:creationId xmlns:a16="http://schemas.microsoft.com/office/drawing/2014/main" id="{29E23761-992E-C54B-A6D1-28E4B0D98654}"/>
                </a:ext>
              </a:extLst>
            </p:cNvPr>
            <p:cNvSpPr/>
            <p:nvPr/>
          </p:nvSpPr>
          <p:spPr bwMode="auto">
            <a:xfrm flipH="1">
              <a:off x="6217718" y="2733066"/>
              <a:ext cx="327487" cy="307822"/>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?t</a:t>
              </a:r>
            </a:p>
          </p:txBody>
        </p:sp>
        <p:cxnSp>
          <p:nvCxnSpPr>
            <p:cNvPr id="85" name="Straight Arrow Connector 84">
              <a:extLst>
                <a:ext uri="{FF2B5EF4-FFF2-40B4-BE49-F238E27FC236}">
                  <a16:creationId xmlns:a16="http://schemas.microsoft.com/office/drawing/2014/main" id="{4B90B3D6-B68F-9B43-968F-83261F741302}"/>
                </a:ext>
              </a:extLst>
            </p:cNvPr>
            <p:cNvCxnSpPr/>
            <p:nvPr/>
          </p:nvCxnSpPr>
          <p:spPr>
            <a:xfrm>
              <a:off x="5447597" y="2882525"/>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623035B-16AF-EC46-B08B-221C2D7D01ED}"/>
                </a:ext>
              </a:extLst>
            </p:cNvPr>
            <p:cNvSpPr txBox="1"/>
            <p:nvPr/>
          </p:nvSpPr>
          <p:spPr>
            <a:xfrm>
              <a:off x="5492569" y="2798604"/>
              <a:ext cx="605935"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cxnSp>
          <p:nvCxnSpPr>
            <p:cNvPr id="88" name="Straight Arrow Connector 87">
              <a:extLst>
                <a:ext uri="{FF2B5EF4-FFF2-40B4-BE49-F238E27FC236}">
                  <a16:creationId xmlns:a16="http://schemas.microsoft.com/office/drawing/2014/main" id="{CB642C97-7DE8-8243-B238-A11AC2E7133A}"/>
                </a:ext>
              </a:extLst>
            </p:cNvPr>
            <p:cNvCxnSpPr/>
            <p:nvPr/>
          </p:nvCxnSpPr>
          <p:spPr>
            <a:xfrm>
              <a:off x="7039210" y="2882525"/>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1F3F4AB-A822-AA4B-98F2-7D7E5870D2B1}"/>
                </a:ext>
              </a:extLst>
            </p:cNvPr>
            <p:cNvSpPr txBox="1"/>
            <p:nvPr/>
          </p:nvSpPr>
          <p:spPr>
            <a:xfrm>
              <a:off x="7134163" y="2798604"/>
              <a:ext cx="511358"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cxnSp>
          <p:nvCxnSpPr>
            <p:cNvPr id="91" name="Straight Arrow Connector 90">
              <a:extLst>
                <a:ext uri="{FF2B5EF4-FFF2-40B4-BE49-F238E27FC236}">
                  <a16:creationId xmlns:a16="http://schemas.microsoft.com/office/drawing/2014/main" id="{0F494D7E-B602-9346-B6E7-2E218CC213E4}"/>
                </a:ext>
              </a:extLst>
            </p:cNvPr>
            <p:cNvCxnSpPr/>
            <p:nvPr/>
          </p:nvCxnSpPr>
          <p:spPr>
            <a:xfrm>
              <a:off x="7034458" y="3226753"/>
              <a:ext cx="770121" cy="4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96997E9F-2C0C-CB44-93A7-CE95AF3B36DF}"/>
                </a:ext>
              </a:extLst>
            </p:cNvPr>
            <p:cNvSpPr txBox="1"/>
            <p:nvPr/>
          </p:nvSpPr>
          <p:spPr>
            <a:xfrm>
              <a:off x="7129411" y="3142832"/>
              <a:ext cx="511358" cy="153888"/>
            </a:xfrm>
            <a:prstGeom prst="rect">
              <a:avLst/>
            </a:prstGeom>
            <a:solidFill>
              <a:srgbClr val="FBFBFB"/>
            </a:solidFill>
          </p:spPr>
          <p:txBody>
            <a:bodyPr wrap="none" lIns="0" tIns="0" rIns="0" bIns="0" rtlCol="0">
              <a:spAutoFit/>
            </a:bodyPr>
            <a:lstStyle/>
            <a:p>
              <a:r>
                <a:rPr lang="en-US" sz="1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93" name="Oval 92">
              <a:extLst>
                <a:ext uri="{FF2B5EF4-FFF2-40B4-BE49-F238E27FC236}">
                  <a16:creationId xmlns:a16="http://schemas.microsoft.com/office/drawing/2014/main" id="{CBFD254B-FEFE-F644-B23C-81F21564905F}"/>
                </a:ext>
              </a:extLst>
            </p:cNvPr>
            <p:cNvSpPr/>
            <p:nvPr/>
          </p:nvSpPr>
          <p:spPr bwMode="auto">
            <a:xfrm flipH="1">
              <a:off x="6595586" y="2363815"/>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94" name="Oval 93">
              <a:extLst>
                <a:ext uri="{FF2B5EF4-FFF2-40B4-BE49-F238E27FC236}">
                  <a16:creationId xmlns:a16="http://schemas.microsoft.com/office/drawing/2014/main" id="{1B1A6823-C61D-9D45-ACFF-041B10D4F169}"/>
                </a:ext>
              </a:extLst>
            </p:cNvPr>
            <p:cNvSpPr/>
            <p:nvPr/>
          </p:nvSpPr>
          <p:spPr bwMode="auto">
            <a:xfrm flipH="1">
              <a:off x="7795673" y="3100495"/>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S1</a:t>
              </a:r>
            </a:p>
          </p:txBody>
        </p:sp>
        <p:sp>
          <p:nvSpPr>
            <p:cNvPr id="95" name="Oval 94">
              <a:extLst>
                <a:ext uri="{FF2B5EF4-FFF2-40B4-BE49-F238E27FC236}">
                  <a16:creationId xmlns:a16="http://schemas.microsoft.com/office/drawing/2014/main" id="{751EFD50-2BA4-124B-867E-E9AC1EE14E57}"/>
                </a:ext>
              </a:extLst>
            </p:cNvPr>
            <p:cNvSpPr/>
            <p:nvPr/>
          </p:nvSpPr>
          <p:spPr bwMode="auto">
            <a:xfrm flipH="1">
              <a:off x="7788771" y="2760282"/>
              <a:ext cx="242838" cy="24448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?s</a:t>
              </a:r>
            </a:p>
          </p:txBody>
        </p:sp>
        <p:sp>
          <p:nvSpPr>
            <p:cNvPr id="96" name="Oval 95">
              <a:extLst>
                <a:ext uri="{FF2B5EF4-FFF2-40B4-BE49-F238E27FC236}">
                  <a16:creationId xmlns:a16="http://schemas.microsoft.com/office/drawing/2014/main" id="{C5966707-DA4C-FA47-9E02-B1D06770EE6D}"/>
                </a:ext>
              </a:extLst>
            </p:cNvPr>
            <p:cNvSpPr/>
            <p:nvPr/>
          </p:nvSpPr>
          <p:spPr bwMode="auto">
            <a:xfrm flipH="1">
              <a:off x="6803240" y="3134522"/>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97" name="Oval 96">
              <a:extLst>
                <a:ext uri="{FF2B5EF4-FFF2-40B4-BE49-F238E27FC236}">
                  <a16:creationId xmlns:a16="http://schemas.microsoft.com/office/drawing/2014/main" id="{CF96C612-B623-6744-922D-A80E1C633C5B}"/>
                </a:ext>
              </a:extLst>
            </p:cNvPr>
            <p:cNvSpPr/>
            <p:nvPr/>
          </p:nvSpPr>
          <p:spPr bwMode="auto">
            <a:xfrm flipH="1">
              <a:off x="6789581" y="2754172"/>
              <a:ext cx="235120" cy="235579"/>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100" b="1" spc="-50" dirty="0">
                  <a:solidFill>
                    <a:schemeClr val="tx1"/>
                  </a:solidFill>
                  <a:latin typeface="Segoe UI" pitchFamily="34" charset="0"/>
                  <a:ea typeface="Segoe UI" pitchFamily="34" charset="0"/>
                  <a:cs typeface="Segoe UI" pitchFamily="34" charset="0"/>
                </a:rPr>
                <a:t>?g</a:t>
              </a:r>
            </a:p>
          </p:txBody>
        </p:sp>
        <p:sp>
          <p:nvSpPr>
            <p:cNvPr id="99" name="Rectangle 98">
              <a:extLst>
                <a:ext uri="{FF2B5EF4-FFF2-40B4-BE49-F238E27FC236}">
                  <a16:creationId xmlns:a16="http://schemas.microsoft.com/office/drawing/2014/main" id="{5834C47D-EA6C-5E42-9DC0-0938EDFE7518}"/>
                </a:ext>
              </a:extLst>
            </p:cNvPr>
            <p:cNvSpPr/>
            <p:nvPr/>
          </p:nvSpPr>
          <p:spPr bwMode="auto">
            <a:xfrm>
              <a:off x="7788771" y="2717867"/>
              <a:ext cx="322360" cy="31711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Triangle 99">
              <a:extLst>
                <a:ext uri="{FF2B5EF4-FFF2-40B4-BE49-F238E27FC236}">
                  <a16:creationId xmlns:a16="http://schemas.microsoft.com/office/drawing/2014/main" id="{773BA4A9-6A2B-6844-A3A8-C6551DE07F9F}"/>
                </a:ext>
              </a:extLst>
            </p:cNvPr>
            <p:cNvSpPr/>
            <p:nvPr/>
          </p:nvSpPr>
          <p:spPr bwMode="auto">
            <a:xfrm>
              <a:off x="6151384" y="2689660"/>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Triangle 103">
              <a:extLst>
                <a:ext uri="{FF2B5EF4-FFF2-40B4-BE49-F238E27FC236}">
                  <a16:creationId xmlns:a16="http://schemas.microsoft.com/office/drawing/2014/main" id="{266FCA7C-9569-F74E-B385-D5BD8B545C98}"/>
                </a:ext>
              </a:extLst>
            </p:cNvPr>
            <p:cNvSpPr/>
            <p:nvPr/>
          </p:nvSpPr>
          <p:spPr bwMode="auto">
            <a:xfrm>
              <a:off x="6140895" y="3032621"/>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8" name="Triangle 107">
              <a:extLst>
                <a:ext uri="{FF2B5EF4-FFF2-40B4-BE49-F238E27FC236}">
                  <a16:creationId xmlns:a16="http://schemas.microsoft.com/office/drawing/2014/main" id="{41B2ED74-2254-1E4D-A7CD-46C61121079A}"/>
                </a:ext>
              </a:extLst>
            </p:cNvPr>
            <p:cNvSpPr/>
            <p:nvPr/>
          </p:nvSpPr>
          <p:spPr bwMode="auto">
            <a:xfrm>
              <a:off x="8576554" y="3421044"/>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9" name="Triangle 108">
              <a:extLst>
                <a:ext uri="{FF2B5EF4-FFF2-40B4-BE49-F238E27FC236}">
                  <a16:creationId xmlns:a16="http://schemas.microsoft.com/office/drawing/2014/main" id="{6712941B-5388-8442-8638-C50675EAB7A4}"/>
                </a:ext>
              </a:extLst>
            </p:cNvPr>
            <p:cNvSpPr/>
            <p:nvPr/>
          </p:nvSpPr>
          <p:spPr bwMode="auto">
            <a:xfrm>
              <a:off x="8584788" y="3826853"/>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Triangle 109">
              <a:extLst>
                <a:ext uri="{FF2B5EF4-FFF2-40B4-BE49-F238E27FC236}">
                  <a16:creationId xmlns:a16="http://schemas.microsoft.com/office/drawing/2014/main" id="{3D321183-F93E-FF4D-94B5-109C02251475}"/>
                </a:ext>
              </a:extLst>
            </p:cNvPr>
            <p:cNvSpPr/>
            <p:nvPr/>
          </p:nvSpPr>
          <p:spPr bwMode="auto">
            <a:xfrm>
              <a:off x="8584277" y="4240344"/>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Triangle 110">
              <a:extLst>
                <a:ext uri="{FF2B5EF4-FFF2-40B4-BE49-F238E27FC236}">
                  <a16:creationId xmlns:a16="http://schemas.microsoft.com/office/drawing/2014/main" id="{7B1C2BF3-09A4-C445-AE7C-DC193E4A128F}"/>
                </a:ext>
              </a:extLst>
            </p:cNvPr>
            <p:cNvSpPr/>
            <p:nvPr/>
          </p:nvSpPr>
          <p:spPr bwMode="auto">
            <a:xfrm>
              <a:off x="5376118" y="3453736"/>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Triangle 111">
              <a:extLst>
                <a:ext uri="{FF2B5EF4-FFF2-40B4-BE49-F238E27FC236}">
                  <a16:creationId xmlns:a16="http://schemas.microsoft.com/office/drawing/2014/main" id="{72A27332-8B3C-0C44-A46C-2F94461802DB}"/>
                </a:ext>
              </a:extLst>
            </p:cNvPr>
            <p:cNvSpPr/>
            <p:nvPr/>
          </p:nvSpPr>
          <p:spPr bwMode="auto">
            <a:xfrm>
              <a:off x="5391899" y="3852531"/>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Triangle 112">
              <a:extLst>
                <a:ext uri="{FF2B5EF4-FFF2-40B4-BE49-F238E27FC236}">
                  <a16:creationId xmlns:a16="http://schemas.microsoft.com/office/drawing/2014/main" id="{B45B898C-CC37-EB44-BFAE-369B4173D20B}"/>
                </a:ext>
              </a:extLst>
            </p:cNvPr>
            <p:cNvSpPr/>
            <p:nvPr/>
          </p:nvSpPr>
          <p:spPr bwMode="auto">
            <a:xfrm>
              <a:off x="5405629" y="4233887"/>
              <a:ext cx="479403" cy="301955"/>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Rectangle 115">
              <a:extLst>
                <a:ext uri="{FF2B5EF4-FFF2-40B4-BE49-F238E27FC236}">
                  <a16:creationId xmlns:a16="http://schemas.microsoft.com/office/drawing/2014/main" id="{78C12578-BF0C-A44C-A0AF-C9CE72F26776}"/>
                </a:ext>
              </a:extLst>
            </p:cNvPr>
            <p:cNvSpPr/>
            <p:nvPr/>
          </p:nvSpPr>
          <p:spPr bwMode="auto">
            <a:xfrm>
              <a:off x="7795673" y="3108700"/>
              <a:ext cx="322360" cy="31711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a:extLst>
                <a:ext uri="{FF2B5EF4-FFF2-40B4-BE49-F238E27FC236}">
                  <a16:creationId xmlns:a16="http://schemas.microsoft.com/office/drawing/2014/main" id="{49F51CEC-5E62-624F-99DB-B69595C822D0}"/>
                </a:ext>
              </a:extLst>
            </p:cNvPr>
            <p:cNvSpPr/>
            <p:nvPr/>
          </p:nvSpPr>
          <p:spPr bwMode="auto">
            <a:xfrm>
              <a:off x="7797511" y="3475455"/>
              <a:ext cx="322360" cy="31711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8" name="Rectangle 117">
              <a:extLst>
                <a:ext uri="{FF2B5EF4-FFF2-40B4-BE49-F238E27FC236}">
                  <a16:creationId xmlns:a16="http://schemas.microsoft.com/office/drawing/2014/main" id="{44BE9AFE-7721-4E48-B4F6-4FCD4C6103C9}"/>
                </a:ext>
              </a:extLst>
            </p:cNvPr>
            <p:cNvSpPr/>
            <p:nvPr/>
          </p:nvSpPr>
          <p:spPr bwMode="auto">
            <a:xfrm>
              <a:off x="7788771" y="3854541"/>
              <a:ext cx="322360" cy="31711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9" name="Rectangle 118">
              <a:extLst>
                <a:ext uri="{FF2B5EF4-FFF2-40B4-BE49-F238E27FC236}">
                  <a16:creationId xmlns:a16="http://schemas.microsoft.com/office/drawing/2014/main" id="{826C8C51-A2CB-044A-8F46-70322483664D}"/>
                </a:ext>
              </a:extLst>
            </p:cNvPr>
            <p:cNvSpPr/>
            <p:nvPr/>
          </p:nvSpPr>
          <p:spPr bwMode="auto">
            <a:xfrm>
              <a:off x="7788771" y="4251883"/>
              <a:ext cx="322360" cy="317113"/>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4041311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Related Work</a:t>
            </a:r>
          </a:p>
        </p:txBody>
      </p:sp>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389436" y="924448"/>
                <a:ext cx="8363938" cy="4090543"/>
              </a:xfrm>
              <a:ln>
                <a:noFill/>
              </a:ln>
            </p:spPr>
            <p:txBody>
              <a:bodyPr/>
              <a:lstStyle/>
              <a:p>
                <a:pPr marL="0" indent="0">
                  <a:buNone/>
                </a:pPr>
                <a:r>
                  <a:rPr lang="en-US" dirty="0">
                    <a:solidFill>
                      <a:srgbClr val="C00000"/>
                    </a:solidFill>
                  </a:rPr>
                  <a:t>Outlier detection</a:t>
                </a:r>
              </a:p>
              <a:p>
                <a:r>
                  <a:rPr lang="en-US" sz="2400" dirty="0">
                    <a:solidFill>
                      <a:schemeClr val="tx1"/>
                    </a:solidFill>
                  </a:rPr>
                  <a:t>Maverick finds conditions that make an object stand out, although the object may not necessarily be an outlier. </a:t>
                </a:r>
              </a:p>
              <a:p>
                <a:pPr marL="0" indent="0">
                  <a:buNone/>
                </a:pPr>
                <a:r>
                  <a:rPr lang="en-US" dirty="0">
                    <a:solidFill>
                      <a:srgbClr val="C00000"/>
                    </a:solidFill>
                  </a:rPr>
                  <a:t>Outlying aspect mining</a:t>
                </a:r>
                <a:endParaRPr lang="en-US" dirty="0"/>
              </a:p>
              <a:p>
                <a:pPr marL="0" indent="0">
                  <a:buNone/>
                </a:pPr>
                <a:r>
                  <a:rPr lang="en-US" sz="2400" dirty="0">
                    <a:solidFill>
                      <a:schemeClr val="tx1"/>
                    </a:solidFill>
                  </a:rPr>
                  <a:t>Challenges in adopting existing algorithms: </a:t>
                </a:r>
              </a:p>
              <a:p>
                <a:r>
                  <a:rPr lang="en-US" sz="2400" dirty="0">
                    <a:solidFill>
                      <a:schemeClr val="tx1"/>
                    </a:solidFill>
                  </a:rPr>
                  <a:t>Many assume a single-table model: a graph can be an extremely large and sparse table</a:t>
                </a:r>
              </a:p>
              <a:p>
                <a:r>
                  <a:rPr lang="en-US" sz="2400" dirty="0">
                    <a:solidFill>
                      <a:schemeClr val="tx1"/>
                    </a:solidFill>
                  </a:rPr>
                  <a:t>Conjunctive queries on a single table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rPr>
                      <m:t>≠</m:t>
                    </m:r>
                  </m:oMath>
                </a14:m>
                <a:r>
                  <a:rPr lang="en-US" sz="2400" dirty="0">
                    <a:solidFill>
                      <a:schemeClr val="tx1"/>
                    </a:solidFill>
                  </a:rPr>
                  <a:t> pattern queries</a:t>
                </a:r>
              </a:p>
              <a:p>
                <a:r>
                  <a:rPr lang="en-US" sz="2400" dirty="0">
                    <a:solidFill>
                      <a:schemeClr val="tx1"/>
                    </a:solidFill>
                  </a:rPr>
                  <a:t>Multiple tables: unclear how to handle joins</a:t>
                </a:r>
              </a:p>
              <a:p>
                <a:r>
                  <a:rPr lang="en-US" sz="2400" dirty="0">
                    <a:solidFill>
                      <a:schemeClr val="tx1"/>
                    </a:solidFill>
                  </a:rPr>
                  <a:t>Unclear how to handle set values</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389436" y="924448"/>
                <a:ext cx="8363938" cy="4090543"/>
              </a:xfrm>
              <a:blipFill>
                <a:blip r:embed="rId3"/>
                <a:stretch>
                  <a:fillRect l="-2883" t="-3715" r="-1821" b="-3406"/>
                </a:stretch>
              </a:blipFill>
              <a:ln>
                <a:noFill/>
              </a:ln>
            </p:spPr>
            <p:txBody>
              <a:bodyPr/>
              <a:lstStyle/>
              <a:p>
                <a:r>
                  <a:rPr lang="en-US">
                    <a:noFill/>
                  </a:rPr>
                  <a:t> </a:t>
                </a:r>
              </a:p>
            </p:txBody>
          </p:sp>
        </mc:Fallback>
      </mc:AlternateContent>
      <p:sp>
        <p:nvSpPr>
          <p:cNvPr id="5" name="Slide Number Placeholder 3">
            <a:extLst>
              <a:ext uri="{FF2B5EF4-FFF2-40B4-BE49-F238E27FC236}">
                <a16:creationId xmlns:a16="http://schemas.microsoft.com/office/drawing/2014/main" id="{970D2B7A-76E7-EF4A-9729-BB314EE62AE6}"/>
              </a:ext>
            </a:extLst>
          </p:cNvPr>
          <p:cNvSpPr>
            <a:spLocks noGrp="1"/>
          </p:cNvSpPr>
          <p:nvPr>
            <p:ph type="sldNum" sz="quarter" idx="11"/>
          </p:nvPr>
        </p:nvSpPr>
        <p:spPr>
          <a:xfrm>
            <a:off x="7086600" y="4868863"/>
            <a:ext cx="2057400" cy="274637"/>
          </a:xfrm>
        </p:spPr>
        <p:txBody>
          <a:bodyPr/>
          <a:lstStyle/>
          <a:p>
            <a:fld id="{30DB7900-D72E-4025-AF90-97BD6DF59E7D}" type="slidenum">
              <a:rPr lang="en-US" smtClean="0"/>
              <a:pPr/>
              <a:t>15</a:t>
            </a:fld>
            <a:endParaRPr lang="en-US" dirty="0"/>
          </a:p>
        </p:txBody>
      </p:sp>
      <p:pic>
        <p:nvPicPr>
          <p:cNvPr id="6" name="Picture 5">
            <a:extLst>
              <a:ext uri="{FF2B5EF4-FFF2-40B4-BE49-F238E27FC236}">
                <a16:creationId xmlns:a16="http://schemas.microsoft.com/office/drawing/2014/main" id="{7904AF82-12F9-9444-8969-577A011027C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7" name="Title 1">
            <a:extLst>
              <a:ext uri="{FF2B5EF4-FFF2-40B4-BE49-F238E27FC236}">
                <a16:creationId xmlns:a16="http://schemas.microsoft.com/office/drawing/2014/main" id="{B13FE029-D127-DA44-B719-B835FFBFD613}"/>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3659693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Maverick</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16</a:t>
            </a:fld>
            <a:endParaRPr lang="en-US"/>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1664" y="1023167"/>
            <a:ext cx="7803715" cy="3557925"/>
          </a:xfrm>
          <a:prstGeom prst="rect">
            <a:avLst/>
          </a:prstGeom>
        </p:spPr>
      </p:pic>
    </p:spTree>
    <p:extLst>
      <p:ext uri="{BB962C8B-B14F-4D97-AF65-F5344CB8AC3E}">
        <p14:creationId xmlns:p14="http://schemas.microsoft.com/office/powerpoint/2010/main" val="1429236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389436" y="171450"/>
                <a:ext cx="8363938" cy="1336200"/>
              </a:xfrm>
            </p:spPr>
            <p:txBody>
              <a:bodyPr/>
              <a:lstStyle/>
              <a:p>
                <a:r>
                  <a:rPr lang="en-US" dirty="0"/>
                  <a:t>Exceptionality Function </a:t>
                </a:r>
                <a14:m>
                  <m:oMath xmlns:m="http://schemas.openxmlformats.org/officeDocument/2006/math">
                    <m:r>
                      <a:rPr lang="en-US" i="1">
                        <a:latin typeface="Cambria Math" panose="02040503050406030204" pitchFamily="18" charset="0"/>
                      </a:rPr>
                      <m:t>𝜒</m:t>
                    </m:r>
                  </m:oMath>
                </a14:m>
                <a:br>
                  <a:rPr lang="en-US" dirty="0"/>
                </a:b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389436" y="171450"/>
                <a:ext cx="8363938" cy="1336200"/>
              </a:xfrm>
              <a:blipFill>
                <a:blip r:embed="rId3"/>
                <a:stretch>
                  <a:fillRect l="-4401" t="-17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p:cNvSpPr>
                <a:spLocks noGrp="1"/>
              </p:cNvSpPr>
              <p:nvPr>
                <p:ph type="body" sz="quarter" idx="10"/>
              </p:nvPr>
            </p:nvSpPr>
            <p:spPr>
              <a:xfrm>
                <a:off x="531385" y="924765"/>
                <a:ext cx="8080040" cy="1215526"/>
              </a:xfrm>
              <a:ln>
                <a:noFill/>
              </a:ln>
            </p:spPr>
            <p:txBody>
              <a:bodyPr/>
              <a:lstStyle/>
              <a:p>
                <a:pPr marL="0" indent="0">
                  <a:buNone/>
                </a:pPr>
                <a14:m>
                  <m:oMathPara xmlns:m="http://schemas.openxmlformats.org/officeDocument/2006/math">
                    <m:oMathParaPr>
                      <m:jc m:val="left"/>
                    </m:oMathParaPr>
                    <m:oMath xmlns:m="http://schemas.openxmlformats.org/officeDocument/2006/math">
                      <m:r>
                        <a:rPr lang="en-US" b="0" i="1" smtClean="0">
                          <a:solidFill>
                            <a:srgbClr val="C00000"/>
                          </a:solidFill>
                          <a:latin typeface="Cambria Math" panose="02040503050406030204" pitchFamily="18" charset="0"/>
                        </a:rPr>
                        <m:t>𝜒</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𝐶</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ea typeface="Cambria Math" panose="02040503050406030204" pitchFamily="18" charset="0"/>
                        </a:rPr>
                        <m:t>ℛ</m:t>
                      </m:r>
                    </m:oMath>
                  </m:oMathPara>
                </a14:m>
                <a:endParaRPr lang="en-US" dirty="0">
                  <a:solidFill>
                    <a:srgbClr val="C00000"/>
                  </a:solidFill>
                </a:endParaRPr>
              </a:p>
              <a:p>
                <a:pPr marL="472867" lvl="2" indent="0">
                  <a:buNone/>
                </a:pPr>
                <a:r>
                  <a:rPr lang="en-US" dirty="0" err="1"/>
                  <a:t>outlierness</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𝑜</m:t>
                        </m:r>
                      </m:sub>
                    </m:sSub>
                  </m:oMath>
                </a14:m>
                <a:r>
                  <a:rPr lang="en-US" dirty="0"/>
                  <a:t>) [Angiuli2009TODS], one-of-the-few(</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𝑓</m:t>
                        </m:r>
                      </m:sub>
                    </m:sSub>
                  </m:oMath>
                </a14:m>
                <a:r>
                  <a:rPr lang="en-US" dirty="0"/>
                  <a:t>) [Wu2012KDD], isolation scores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𝜒</m:t>
                        </m:r>
                      </m:e>
                      <m:sub>
                        <m:r>
                          <a:rPr lang="en-US" b="0" i="1" smtClean="0">
                            <a:latin typeface="Cambria Math" panose="02040503050406030204" pitchFamily="18" charset="0"/>
                          </a:rPr>
                          <m:t>𝑖</m:t>
                        </m:r>
                      </m:sub>
                    </m:sSub>
                  </m:oMath>
                </a14:m>
                <a:r>
                  <a:rPr lang="en-US" dirty="0"/>
                  <a:t>) [Liu2008ICDM]</a:t>
                </a:r>
              </a:p>
            </p:txBody>
          </p:sp>
        </mc:Choice>
        <mc:Fallback xmlns="">
          <p:sp>
            <p:nvSpPr>
              <p:cNvPr id="3" name="Text Placeholder 2"/>
              <p:cNvSpPr>
                <a:spLocks noGrp="1" noRot="1" noChangeAspect="1" noMove="1" noResize="1" noEditPoints="1" noAdjustHandles="1" noChangeArrowheads="1" noChangeShapeType="1" noTextEdit="1"/>
              </p:cNvSpPr>
              <p:nvPr>
                <p:ph type="body" sz="quarter" idx="10"/>
              </p:nvPr>
            </p:nvSpPr>
            <p:spPr>
              <a:xfrm>
                <a:off x="531385" y="924765"/>
                <a:ext cx="8080040" cy="1215526"/>
              </a:xfrm>
              <a:blipFill>
                <a:blip r:embed="rId4"/>
                <a:stretch>
                  <a:fillRect l="-1570" t="-1031" b="-13402"/>
                </a:stretch>
              </a:blipFill>
              <a:ln>
                <a:noFill/>
              </a:ln>
            </p:spPr>
            <p:txBody>
              <a:bodyPr/>
              <a:lstStyle/>
              <a:p>
                <a:r>
                  <a:rPr lang="en-US">
                    <a:noFill/>
                  </a:rPr>
                  <a:t> </a:t>
                </a:r>
              </a:p>
            </p:txBody>
          </p:sp>
        </mc:Fallback>
      </mc:AlternateContent>
      <p:sp>
        <p:nvSpPr>
          <p:cNvPr id="4" name="Slide Number Placeholder 3"/>
          <p:cNvSpPr>
            <a:spLocks noGrp="1"/>
          </p:cNvSpPr>
          <p:nvPr>
            <p:ph type="sldNum" sz="quarter" idx="11"/>
          </p:nvPr>
        </p:nvSpPr>
        <p:spPr>
          <a:xfrm>
            <a:off x="7053349" y="4860550"/>
            <a:ext cx="2057400" cy="274637"/>
          </a:xfrm>
        </p:spPr>
        <p:txBody>
          <a:bodyPr/>
          <a:lstStyle/>
          <a:p>
            <a:fld id="{30DB7900-D72E-4025-AF90-97BD6DF59E7D}" type="slidenum">
              <a:rPr lang="en-US" smtClean="0"/>
              <a:pPr/>
              <a:t>17</a:t>
            </a:fld>
            <a:endParaRPr lang="en-US"/>
          </a:p>
        </p:txBody>
      </p:sp>
      <p:sp>
        <p:nvSpPr>
          <p:cNvPr id="5" name="Text Placeholder 2">
            <a:extLst>
              <a:ext uri="{FF2B5EF4-FFF2-40B4-BE49-F238E27FC236}">
                <a16:creationId xmlns:a16="http://schemas.microsoft.com/office/drawing/2014/main" id="{70E146FE-6C6D-FA4C-A5DB-70D878CAD672}"/>
              </a:ext>
            </a:extLst>
          </p:cNvPr>
          <p:cNvSpPr txBox="1">
            <a:spLocks/>
          </p:cNvSpPr>
          <p:nvPr/>
        </p:nvSpPr>
        <p:spPr>
          <a:xfrm>
            <a:off x="181613" y="2289045"/>
            <a:ext cx="8363938" cy="2640723"/>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9661" lvl="1" indent="0">
              <a:buFont typeface="Courier New" panose="02070309020205020404" pitchFamily="49" charset="0"/>
              <a:buNone/>
            </a:pPr>
            <a:r>
              <a:rPr lang="en-US" dirty="0">
                <a:solidFill>
                  <a:srgbClr val="C00000"/>
                </a:solidFill>
              </a:rPr>
              <a:t>Upper bound function</a:t>
            </a:r>
          </a:p>
          <a:p>
            <a:pPr marL="472867" lvl="2" indent="0">
              <a:lnSpc>
                <a:spcPct val="150000"/>
              </a:lnSpc>
              <a:buNone/>
            </a:pPr>
            <a:r>
              <a:rPr lang="en-US" dirty="0"/>
              <a:t>Theorem 4.2</a:t>
            </a:r>
          </a:p>
          <a:p>
            <a:pPr marL="472867" lvl="2" indent="0">
              <a:lnSpc>
                <a:spcPct val="200000"/>
              </a:lnSpc>
              <a:buNone/>
            </a:pPr>
            <a:r>
              <a:rPr lang="en-US" dirty="0"/>
              <a:t>Theorem 4.3</a:t>
            </a:r>
          </a:p>
          <a:p>
            <a:pPr marL="472867" lvl="2" indent="0">
              <a:lnSpc>
                <a:spcPct val="200000"/>
              </a:lnSpc>
              <a:buNone/>
            </a:pPr>
            <a:r>
              <a:rPr lang="en-US" dirty="0"/>
              <a:t>Theorem 4.4</a:t>
            </a:r>
          </a:p>
        </p:txBody>
      </p:sp>
      <p:pic>
        <p:nvPicPr>
          <p:cNvPr id="6" name="Picture 5">
            <a:extLst>
              <a:ext uri="{FF2B5EF4-FFF2-40B4-BE49-F238E27FC236}">
                <a16:creationId xmlns:a16="http://schemas.microsoft.com/office/drawing/2014/main" id="{3CC8B401-EC7B-8C41-9059-0DE9FFAB66A9}"/>
              </a:ext>
            </a:extLst>
          </p:cNvPr>
          <p:cNvPicPr>
            <a:picLocks noChangeAspect="1"/>
          </p:cNvPicPr>
          <p:nvPr/>
        </p:nvPicPr>
        <p:blipFill>
          <a:blip r:embed="rId5"/>
          <a:stretch>
            <a:fillRect/>
          </a:stretch>
        </p:blipFill>
        <p:spPr>
          <a:xfrm>
            <a:off x="2419134" y="4133058"/>
            <a:ext cx="6606564" cy="796710"/>
          </a:xfrm>
          <a:prstGeom prst="rect">
            <a:avLst/>
          </a:prstGeom>
        </p:spPr>
      </p:pic>
      <p:pic>
        <p:nvPicPr>
          <p:cNvPr id="7" name="Picture 6">
            <a:extLst>
              <a:ext uri="{FF2B5EF4-FFF2-40B4-BE49-F238E27FC236}">
                <a16:creationId xmlns:a16="http://schemas.microsoft.com/office/drawing/2014/main" id="{7912B6FA-A331-4744-BECF-4F61F36CC066}"/>
              </a:ext>
            </a:extLst>
          </p:cNvPr>
          <p:cNvPicPr>
            <a:picLocks noChangeAspect="1"/>
          </p:cNvPicPr>
          <p:nvPr/>
        </p:nvPicPr>
        <p:blipFill>
          <a:blip r:embed="rId6"/>
          <a:stretch>
            <a:fillRect/>
          </a:stretch>
        </p:blipFill>
        <p:spPr>
          <a:xfrm>
            <a:off x="2419134" y="3550777"/>
            <a:ext cx="6356164" cy="457278"/>
          </a:xfrm>
          <a:prstGeom prst="rect">
            <a:avLst/>
          </a:prstGeom>
        </p:spPr>
      </p:pic>
      <p:pic>
        <p:nvPicPr>
          <p:cNvPr id="8" name="Picture 7">
            <a:extLst>
              <a:ext uri="{FF2B5EF4-FFF2-40B4-BE49-F238E27FC236}">
                <a16:creationId xmlns:a16="http://schemas.microsoft.com/office/drawing/2014/main" id="{9AC34C6F-0FB9-B04D-96F3-487400D6CE41}"/>
              </a:ext>
            </a:extLst>
          </p:cNvPr>
          <p:cNvPicPr>
            <a:picLocks noChangeAspect="1"/>
          </p:cNvPicPr>
          <p:nvPr/>
        </p:nvPicPr>
        <p:blipFill>
          <a:blip r:embed="rId7"/>
          <a:stretch>
            <a:fillRect/>
          </a:stretch>
        </p:blipFill>
        <p:spPr>
          <a:xfrm>
            <a:off x="2419134" y="2677550"/>
            <a:ext cx="6126417" cy="752553"/>
          </a:xfrm>
          <a:prstGeom prst="rect">
            <a:avLst/>
          </a:prstGeom>
        </p:spPr>
      </p:pic>
    </p:spTree>
    <p:extLst>
      <p:ext uri="{BB962C8B-B14F-4D97-AF65-F5344CB8AC3E}">
        <p14:creationId xmlns:p14="http://schemas.microsoft.com/office/powerpoint/2010/main" val="247204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3990" y="1583541"/>
            <a:ext cx="7206826" cy="297257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Pattern Generator (PG)</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18</a:t>
            </a:fld>
            <a:endParaRPr lang="en-US"/>
          </a:p>
        </p:txBody>
      </p:sp>
      <p:sp>
        <p:nvSpPr>
          <p:cNvPr id="6" name="Oval 5"/>
          <p:cNvSpPr/>
          <p:nvPr/>
        </p:nvSpPr>
        <p:spPr bwMode="auto">
          <a:xfrm>
            <a:off x="1283259" y="2405779"/>
            <a:ext cx="1522571" cy="785611"/>
          </a:xfrm>
          <a:prstGeom prst="ellipse">
            <a:avLst/>
          </a:prstGeom>
          <a:solidFill>
            <a:schemeClr val="accent6">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Rounded Corners 6"/>
          <p:cNvSpPr/>
          <p:nvPr/>
        </p:nvSpPr>
        <p:spPr bwMode="auto">
          <a:xfrm>
            <a:off x="1063990" y="3450512"/>
            <a:ext cx="1441215" cy="1120462"/>
          </a:xfrm>
          <a:prstGeom prst="roundRect">
            <a:avLst/>
          </a:prstGeom>
          <a:solidFill>
            <a:schemeClr val="accent1">
              <a:lumMod val="60000"/>
              <a:lumOff val="4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Rounded Corners 7"/>
          <p:cNvSpPr/>
          <p:nvPr/>
        </p:nvSpPr>
        <p:spPr bwMode="auto">
          <a:xfrm>
            <a:off x="2531207" y="3421337"/>
            <a:ext cx="1376914" cy="1120462"/>
          </a:xfrm>
          <a:prstGeom prst="roundRect">
            <a:avLst/>
          </a:prstGeom>
          <a:solidFill>
            <a:schemeClr val="accent1">
              <a:lumMod val="60000"/>
              <a:lumOff val="40000"/>
              <a:alpha val="3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5574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Match–based Pattern Generation</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19</a:t>
            </a:fld>
            <a:endParaRPr lang="en-US"/>
          </a:p>
        </p:txBody>
      </p:sp>
      <p:sp>
        <p:nvSpPr>
          <p:cNvPr id="8" name="Text Placeholder 2"/>
          <p:cNvSpPr>
            <a:spLocks noGrp="1"/>
          </p:cNvSpPr>
          <p:nvPr>
            <p:ph type="body" sz="quarter" idx="10"/>
          </p:nvPr>
        </p:nvSpPr>
        <p:spPr>
          <a:xfrm>
            <a:off x="389436" y="1085850"/>
            <a:ext cx="8363938" cy="447558"/>
          </a:xfrm>
          <a:ln>
            <a:noFill/>
          </a:ln>
        </p:spPr>
        <p:txBody>
          <a:bodyPr/>
          <a:lstStyle/>
          <a:p>
            <a:r>
              <a:rPr lang="en-US" dirty="0">
                <a:solidFill>
                  <a:srgbClr val="C00000"/>
                </a:solidFill>
              </a:rPr>
              <a:t>Construct Partial Order of Valid Patterns</a:t>
            </a:r>
          </a:p>
        </p:txBody>
      </p:sp>
      <p:pic>
        <p:nvPicPr>
          <p:cNvPr id="3" name="Picture 2"/>
          <p:cNvPicPr>
            <a:picLocks noChangeAspect="1"/>
          </p:cNvPicPr>
          <p:nvPr/>
        </p:nvPicPr>
        <p:blipFill>
          <a:blip r:embed="rId3"/>
          <a:stretch>
            <a:fillRect/>
          </a:stretch>
        </p:blipFill>
        <p:spPr>
          <a:xfrm>
            <a:off x="3006248" y="2621244"/>
            <a:ext cx="2960570" cy="2374519"/>
          </a:xfrm>
          <a:prstGeom prst="rect">
            <a:avLst/>
          </a:prstGeom>
        </p:spPr>
      </p:pic>
      <p:pic>
        <p:nvPicPr>
          <p:cNvPr id="5" name="Picture 4"/>
          <p:cNvPicPr>
            <a:picLocks noChangeAspect="1"/>
          </p:cNvPicPr>
          <p:nvPr/>
        </p:nvPicPr>
        <p:blipFill>
          <a:blip r:embed="rId4"/>
          <a:stretch>
            <a:fillRect/>
          </a:stretch>
        </p:blipFill>
        <p:spPr>
          <a:xfrm>
            <a:off x="1495426" y="1633960"/>
            <a:ext cx="6153150" cy="1085850"/>
          </a:xfrm>
          <a:prstGeom prst="rect">
            <a:avLst/>
          </a:prstGeom>
        </p:spPr>
      </p:pic>
      <p:pic>
        <p:nvPicPr>
          <p:cNvPr id="7" name="Picture 6">
            <a:extLst>
              <a:ext uri="{FF2B5EF4-FFF2-40B4-BE49-F238E27FC236}">
                <a16:creationId xmlns:a16="http://schemas.microsoft.com/office/drawing/2014/main" id="{162B6EFD-CD1D-A34D-819B-1A2590FD390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9" name="Title 1">
            <a:extLst>
              <a:ext uri="{FF2B5EF4-FFF2-40B4-BE49-F238E27FC236}">
                <a16:creationId xmlns:a16="http://schemas.microsoft.com/office/drawing/2014/main" id="{8C4257D1-C0FD-0E45-9AF5-70FEFEC8B2DA}"/>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2342965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a:t>
            </a:fld>
            <a:endParaRPr lang="en-US"/>
          </a:p>
        </p:txBody>
      </p:sp>
      <p:sp>
        <p:nvSpPr>
          <p:cNvPr id="8" name="TextBox 7"/>
          <p:cNvSpPr txBox="1"/>
          <p:nvPr/>
        </p:nvSpPr>
        <p:spPr>
          <a:xfrm>
            <a:off x="197727" y="1975389"/>
            <a:ext cx="1865062"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Entity of interest</a:t>
            </a:r>
          </a:p>
        </p:txBody>
      </p:sp>
      <p:sp>
        <p:nvSpPr>
          <p:cNvPr id="14" name="TextBox 13"/>
          <p:cNvSpPr txBox="1"/>
          <p:nvPr/>
        </p:nvSpPr>
        <p:spPr>
          <a:xfrm>
            <a:off x="197727" y="3470594"/>
            <a:ext cx="1078821"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Attributes</a:t>
            </a:r>
          </a:p>
        </p:txBody>
      </p:sp>
      <p:sp>
        <p:nvSpPr>
          <p:cNvPr id="15" name="TextBox 14"/>
          <p:cNvSpPr txBox="1"/>
          <p:nvPr/>
        </p:nvSpPr>
        <p:spPr>
          <a:xfrm>
            <a:off x="197727" y="2638835"/>
            <a:ext cx="856004"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Context</a:t>
            </a:r>
          </a:p>
        </p:txBody>
      </p:sp>
      <p:sp>
        <p:nvSpPr>
          <p:cNvPr id="23" name="TextBox 22"/>
          <p:cNvSpPr txBox="1"/>
          <p:nvPr/>
        </p:nvSpPr>
        <p:spPr>
          <a:xfrm>
            <a:off x="2203910" y="1975389"/>
            <a:ext cx="1753942"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Denzel Washington</a:t>
            </a:r>
          </a:p>
        </p:txBody>
      </p:sp>
      <p:sp>
        <p:nvSpPr>
          <p:cNvPr id="24" name="TextBox 23"/>
          <p:cNvSpPr txBox="1"/>
          <p:nvPr/>
        </p:nvSpPr>
        <p:spPr>
          <a:xfrm>
            <a:off x="2203910" y="3499055"/>
            <a:ext cx="819135"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Ethnicity</a:t>
            </a:r>
          </a:p>
        </p:txBody>
      </p:sp>
      <p:sp>
        <p:nvSpPr>
          <p:cNvPr id="25" name="TextBox 24"/>
          <p:cNvSpPr txBox="1"/>
          <p:nvPr/>
        </p:nvSpPr>
        <p:spPr>
          <a:xfrm>
            <a:off x="2203910" y="2630840"/>
            <a:ext cx="2307106"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Best Actor award winners</a:t>
            </a:r>
          </a:p>
        </p:txBody>
      </p:sp>
      <p:sp>
        <p:nvSpPr>
          <p:cNvPr id="12" name="TextBox 11">
            <a:extLst>
              <a:ext uri="{FF2B5EF4-FFF2-40B4-BE49-F238E27FC236}">
                <a16:creationId xmlns:a16="http://schemas.microsoft.com/office/drawing/2014/main" id="{E51296C9-41B4-6947-AC29-3D3FD24A65F0}"/>
              </a:ext>
            </a:extLst>
          </p:cNvPr>
          <p:cNvSpPr txBox="1"/>
          <p:nvPr/>
        </p:nvSpPr>
        <p:spPr>
          <a:xfrm>
            <a:off x="197727" y="4035268"/>
            <a:ext cx="1511311"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Peculiar value</a:t>
            </a:r>
          </a:p>
        </p:txBody>
      </p:sp>
      <p:sp>
        <p:nvSpPr>
          <p:cNvPr id="13" name="TextBox 12">
            <a:extLst>
              <a:ext uri="{FF2B5EF4-FFF2-40B4-BE49-F238E27FC236}">
                <a16:creationId xmlns:a16="http://schemas.microsoft.com/office/drawing/2014/main" id="{8C5A3289-F961-BE48-874D-ECAE943856A2}"/>
              </a:ext>
            </a:extLst>
          </p:cNvPr>
          <p:cNvSpPr txBox="1"/>
          <p:nvPr/>
        </p:nvSpPr>
        <p:spPr>
          <a:xfrm>
            <a:off x="2203910" y="4063729"/>
            <a:ext cx="1594988" cy="553998"/>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African American</a:t>
            </a:r>
          </a:p>
          <a:p>
            <a:r>
              <a:rPr lang="en-US" sz="1800" dirty="0">
                <a:solidFill>
                  <a:srgbClr val="C00000"/>
                </a:solidFill>
                <a:latin typeface="Garamond" panose="02020404030301010803" pitchFamily="18" charset="0"/>
              </a:rPr>
              <a:t>(only two satisfy) </a:t>
            </a:r>
          </a:p>
        </p:txBody>
      </p:sp>
      <p:sp>
        <p:nvSpPr>
          <p:cNvPr id="27" name="Text Placeholder 2">
            <a:extLst>
              <a:ext uri="{FF2B5EF4-FFF2-40B4-BE49-F238E27FC236}">
                <a16:creationId xmlns:a16="http://schemas.microsoft.com/office/drawing/2014/main" id="{AC1CC68F-CB23-DC4D-8279-D826DC339DA6}"/>
              </a:ext>
            </a:extLst>
          </p:cNvPr>
          <p:cNvSpPr txBox="1">
            <a:spLocks/>
          </p:cNvSpPr>
          <p:nvPr/>
        </p:nvSpPr>
        <p:spPr>
          <a:xfrm>
            <a:off x="1709038" y="890297"/>
            <a:ext cx="6836803" cy="849463"/>
          </a:xfrm>
          <a:prstGeom prst="rect">
            <a:avLst/>
          </a:prstGeom>
          <a:noFill/>
          <a:ln cap="rnd">
            <a:noFill/>
          </a:ln>
        </p:spPr>
        <p:txBody>
          <a:bodyPr vert="horz" wrap="square" lIns="91440" tIns="91440" rIns="0" bIns="9144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Courier New" panose="02070309020205020404" pitchFamily="49" charset="0"/>
              <a:buNone/>
            </a:pPr>
            <a:r>
              <a:rPr lang="en-US" sz="2400" dirty="0">
                <a:solidFill>
                  <a:srgbClr val="C00000"/>
                </a:solidFill>
              </a:rPr>
              <a:t>Denzel Washington </a:t>
            </a:r>
            <a:r>
              <a:rPr lang="en-US" sz="2400" dirty="0">
                <a:solidFill>
                  <a:schemeClr val="tx1"/>
                </a:solidFill>
              </a:rPr>
              <a:t>followed Sidney Poitier as only the second </a:t>
            </a:r>
            <a:r>
              <a:rPr lang="en-US" sz="2400" dirty="0">
                <a:solidFill>
                  <a:srgbClr val="C00000"/>
                </a:solidFill>
              </a:rPr>
              <a:t>black</a:t>
            </a:r>
            <a:r>
              <a:rPr lang="en-US" sz="2400" dirty="0">
                <a:solidFill>
                  <a:schemeClr val="tx1"/>
                </a:solidFill>
              </a:rPr>
              <a:t> to win the </a:t>
            </a:r>
            <a:r>
              <a:rPr lang="en-US" sz="2400" dirty="0">
                <a:solidFill>
                  <a:srgbClr val="C00000"/>
                </a:solidFill>
              </a:rPr>
              <a:t>Best Actor award</a:t>
            </a:r>
            <a:r>
              <a:rPr lang="en-US" sz="2400" dirty="0">
                <a:solidFill>
                  <a:schemeClr val="tx1"/>
                </a:solidFill>
              </a:rPr>
              <a:t>.</a:t>
            </a:r>
          </a:p>
        </p:txBody>
      </p:sp>
      <p:pic>
        <p:nvPicPr>
          <p:cNvPr id="28" name="Picture 4" descr="http://abcnews.go.com/assets/beta/assets/abcn_images/abc_logo_aluminum.png">
            <a:extLst>
              <a:ext uri="{FF2B5EF4-FFF2-40B4-BE49-F238E27FC236}">
                <a16:creationId xmlns:a16="http://schemas.microsoft.com/office/drawing/2014/main" id="{90AD2F21-2FE3-9B49-A397-24D75CDBB6B0}"/>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0433" y="1031124"/>
            <a:ext cx="1050709" cy="420283"/>
          </a:xfrm>
          <a:prstGeom prst="rect">
            <a:avLst/>
          </a:prstGeom>
          <a:solidFill>
            <a:schemeClr val="bg1"/>
          </a:solidFill>
        </p:spPr>
      </p:pic>
      <p:pic>
        <p:nvPicPr>
          <p:cNvPr id="16" name="Picture 15">
            <a:extLst>
              <a:ext uri="{FF2B5EF4-FFF2-40B4-BE49-F238E27FC236}">
                <a16:creationId xmlns:a16="http://schemas.microsoft.com/office/drawing/2014/main" id="{C1C50D77-35B5-4E4A-A09C-BE19CD58972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17" name="Title 1">
            <a:extLst>
              <a:ext uri="{FF2B5EF4-FFF2-40B4-BE49-F238E27FC236}">
                <a16:creationId xmlns:a16="http://schemas.microsoft.com/office/drawing/2014/main" id="{48F022AE-A261-2949-8343-12FA367241CE}"/>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1882800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Datasets and Experiments</a:t>
            </a:r>
          </a:p>
        </p:txBody>
      </p:sp>
      <p:sp>
        <p:nvSpPr>
          <p:cNvPr id="3" name="Text Placeholder 2"/>
          <p:cNvSpPr>
            <a:spLocks noGrp="1"/>
          </p:cNvSpPr>
          <p:nvPr>
            <p:ph type="body" sz="quarter" idx="10"/>
          </p:nvPr>
        </p:nvSpPr>
        <p:spPr>
          <a:xfrm>
            <a:off x="140595" y="990431"/>
            <a:ext cx="3934659" cy="3730188"/>
          </a:xfrm>
          <a:ln>
            <a:noFill/>
          </a:ln>
        </p:spPr>
        <p:txBody>
          <a:bodyPr/>
          <a:lstStyle/>
          <a:p>
            <a:pPr marL="0" indent="0">
              <a:buNone/>
            </a:pPr>
            <a:r>
              <a:rPr lang="en-US" dirty="0" err="1">
                <a:solidFill>
                  <a:srgbClr val="C00000"/>
                </a:solidFill>
              </a:rPr>
              <a:t>WCGoals</a:t>
            </a:r>
            <a:endParaRPr lang="en-US" dirty="0">
              <a:solidFill>
                <a:srgbClr val="C00000"/>
              </a:solidFill>
            </a:endParaRPr>
          </a:p>
          <a:p>
            <a:pPr marL="0" indent="0">
              <a:buNone/>
            </a:pPr>
            <a:r>
              <a:rPr lang="en-US" sz="2400" dirty="0">
                <a:solidFill>
                  <a:schemeClr val="tx1"/>
                </a:solidFill>
              </a:rPr>
              <a:t>Created based on </a:t>
            </a:r>
            <a:r>
              <a:rPr lang="en-US" sz="2400" dirty="0" err="1">
                <a:solidFill>
                  <a:schemeClr val="tx1"/>
                </a:solidFill>
              </a:rPr>
              <a:t>FIFA.com</a:t>
            </a:r>
            <a:endParaRPr lang="en-US" sz="2400" dirty="0">
              <a:solidFill>
                <a:schemeClr val="tx1"/>
              </a:solidFill>
            </a:endParaRPr>
          </a:p>
          <a:p>
            <a:pPr marL="0" indent="0">
              <a:buNone/>
            </a:pPr>
            <a:r>
              <a:rPr lang="en-US" sz="2400" dirty="0">
                <a:solidFill>
                  <a:schemeClr val="tx1"/>
                </a:solidFill>
              </a:rPr>
              <a:t>11 node types, 13 edge types</a:t>
            </a:r>
          </a:p>
          <a:p>
            <a:pPr marL="0" indent="0">
              <a:buNone/>
            </a:pPr>
            <a:r>
              <a:rPr lang="en-US" sz="2400" dirty="0">
                <a:solidFill>
                  <a:schemeClr val="tx1"/>
                </a:solidFill>
              </a:rPr>
              <a:t>49,078 nodes, 158,114 edges</a:t>
            </a:r>
          </a:p>
          <a:p>
            <a:pPr marL="0" indent="0">
              <a:buNone/>
            </a:pPr>
            <a:endParaRPr lang="en-US" sz="2000" dirty="0">
              <a:solidFill>
                <a:schemeClr val="tx1"/>
              </a:solidFill>
            </a:endParaRPr>
          </a:p>
          <a:p>
            <a:pPr marL="0" indent="0">
              <a:buNone/>
            </a:pPr>
            <a:r>
              <a:rPr lang="en-US" dirty="0">
                <a:solidFill>
                  <a:srgbClr val="C00000"/>
                </a:solidFill>
              </a:rPr>
              <a:t>Film-Award</a:t>
            </a:r>
          </a:p>
          <a:p>
            <a:pPr marL="0" indent="0">
              <a:buNone/>
            </a:pPr>
            <a:r>
              <a:rPr lang="en-US" sz="2200" dirty="0"/>
              <a:t> </a:t>
            </a:r>
            <a:r>
              <a:rPr lang="en-US" sz="2200" dirty="0">
                <a:solidFill>
                  <a:schemeClr val="tx1"/>
                </a:solidFill>
              </a:rPr>
              <a:t>A subgraph of Freebase</a:t>
            </a:r>
          </a:p>
          <a:p>
            <a:pPr marL="0" indent="0">
              <a:buNone/>
            </a:pPr>
            <a:r>
              <a:rPr lang="en-US" sz="2200" dirty="0">
                <a:solidFill>
                  <a:schemeClr val="tx1"/>
                </a:solidFill>
              </a:rPr>
              <a:t> 95 node types, 117 edge types</a:t>
            </a:r>
          </a:p>
          <a:p>
            <a:pPr marL="0" indent="0">
              <a:buNone/>
            </a:pPr>
            <a:r>
              <a:rPr lang="en-US" sz="2200" dirty="0">
                <a:solidFill>
                  <a:schemeClr val="tx1"/>
                </a:solidFill>
              </a:rPr>
              <a:t> 5,437,628 nodes, 10,879,448 edges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20</a:t>
            </a:fld>
            <a:endParaRPr lang="en-US"/>
          </a:p>
        </p:txBody>
      </p:sp>
      <p:pic>
        <p:nvPicPr>
          <p:cNvPr id="5" name="Picture 4">
            <a:extLst>
              <a:ext uri="{FF2B5EF4-FFF2-40B4-BE49-F238E27FC236}">
                <a16:creationId xmlns:a16="http://schemas.microsoft.com/office/drawing/2014/main" id="{E9E8CEFB-5042-1045-B120-75A0AB909F7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09474" y="930410"/>
            <a:ext cx="5134526" cy="3850895"/>
          </a:xfrm>
          <a:prstGeom prst="rect">
            <a:avLst/>
          </a:prstGeom>
        </p:spPr>
      </p:pic>
    </p:spTree>
    <p:extLst>
      <p:ext uri="{BB962C8B-B14F-4D97-AF65-F5344CB8AC3E}">
        <p14:creationId xmlns:p14="http://schemas.microsoft.com/office/powerpoint/2010/main" val="33985372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C08CF4-CDFF-4C44-88AF-F2E5AF664CE4}"/>
              </a:ext>
            </a:extLst>
          </p:cNvPr>
          <p:cNvSpPr>
            <a:spLocks noGrp="1"/>
          </p:cNvSpPr>
          <p:nvPr>
            <p:ph idx="1"/>
          </p:nvPr>
        </p:nvSpPr>
        <p:spPr>
          <a:xfrm>
            <a:off x="3719477" y="1203159"/>
            <a:ext cx="5293893" cy="2770700"/>
          </a:xfrm>
        </p:spPr>
        <p:txBody>
          <a:bodyPr/>
          <a:lstStyle/>
          <a:p>
            <a:pPr marL="0" indent="0">
              <a:buNone/>
            </a:pPr>
            <a:r>
              <a:rPr lang="en-US" dirty="0">
                <a:solidFill>
                  <a:schemeClr val="tx1"/>
                </a:solidFill>
              </a:rPr>
              <a:t>VLDB2018 demo</a:t>
            </a:r>
          </a:p>
          <a:p>
            <a:pPr marL="0" indent="0">
              <a:buNone/>
            </a:pPr>
            <a:endParaRPr lang="en-US" dirty="0">
              <a:solidFill>
                <a:schemeClr val="tx1"/>
              </a:solidFill>
            </a:endParaRPr>
          </a:p>
          <a:p>
            <a:pPr marL="0" indent="0">
              <a:buNone/>
            </a:pPr>
            <a:r>
              <a:rPr lang="en-US" b="1" dirty="0">
                <a:solidFill>
                  <a:schemeClr val="tx1"/>
                </a:solidFill>
              </a:rPr>
              <a:t>Maverick: A System for Discovering Exceptional Facts from Knowledge Graphs</a:t>
            </a:r>
            <a:endParaRPr lang="en-US" dirty="0">
              <a:solidFill>
                <a:schemeClr val="tx1"/>
              </a:solidFill>
            </a:endParaRPr>
          </a:p>
        </p:txBody>
      </p:sp>
      <p:sp>
        <p:nvSpPr>
          <p:cNvPr id="3" name="Title 2">
            <a:extLst>
              <a:ext uri="{FF2B5EF4-FFF2-40B4-BE49-F238E27FC236}">
                <a16:creationId xmlns:a16="http://schemas.microsoft.com/office/drawing/2014/main" id="{F0084E77-03CE-6C43-A002-075402F85218}"/>
              </a:ext>
            </a:extLst>
          </p:cNvPr>
          <p:cNvSpPr>
            <a:spLocks noGrp="1"/>
          </p:cNvSpPr>
          <p:nvPr>
            <p:ph type="title"/>
          </p:nvPr>
        </p:nvSpPr>
        <p:spPr>
          <a:xfrm>
            <a:off x="389436" y="171450"/>
            <a:ext cx="8363938" cy="671402"/>
          </a:xfrm>
        </p:spPr>
        <p:txBody>
          <a:bodyPr/>
          <a:lstStyle/>
          <a:p>
            <a:r>
              <a:rPr lang="en-US" dirty="0"/>
              <a:t>See you in Rio</a:t>
            </a:r>
          </a:p>
        </p:txBody>
      </p:sp>
      <p:sp>
        <p:nvSpPr>
          <p:cNvPr id="4" name="Slide Number Placeholder 3">
            <a:extLst>
              <a:ext uri="{FF2B5EF4-FFF2-40B4-BE49-F238E27FC236}">
                <a16:creationId xmlns:a16="http://schemas.microsoft.com/office/drawing/2014/main" id="{640C9460-C6D5-0049-A312-8088B3A18378}"/>
              </a:ext>
            </a:extLst>
          </p:cNvPr>
          <p:cNvSpPr>
            <a:spLocks noGrp="1"/>
          </p:cNvSpPr>
          <p:nvPr>
            <p:ph type="sldNum" sz="quarter" idx="10"/>
          </p:nvPr>
        </p:nvSpPr>
        <p:spPr/>
        <p:txBody>
          <a:bodyPr/>
          <a:lstStyle/>
          <a:p>
            <a:fld id="{FC2EED17-1836-6142-A4B1-ABB9C7C22E41}" type="slidenum">
              <a:rPr lang="en-US" smtClean="0"/>
              <a:pPr/>
              <a:t>21</a:t>
            </a:fld>
            <a:endParaRPr lang="en-US"/>
          </a:p>
        </p:txBody>
      </p:sp>
      <p:pic>
        <p:nvPicPr>
          <p:cNvPr id="5" name="Picture 4">
            <a:extLst>
              <a:ext uri="{FF2B5EF4-FFF2-40B4-BE49-F238E27FC236}">
                <a16:creationId xmlns:a16="http://schemas.microsoft.com/office/drawing/2014/main" id="{EA5D2E54-9144-144D-82E8-EB3CC073D8F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6" name="Title 1">
            <a:extLst>
              <a:ext uri="{FF2B5EF4-FFF2-40B4-BE49-F238E27FC236}">
                <a16:creationId xmlns:a16="http://schemas.microsoft.com/office/drawing/2014/main" id="{F3D28A1A-687C-F24D-AB7B-59BBC222CC5E}"/>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pic>
        <p:nvPicPr>
          <p:cNvPr id="7" name="Picture 6">
            <a:extLst>
              <a:ext uri="{FF2B5EF4-FFF2-40B4-BE49-F238E27FC236}">
                <a16:creationId xmlns:a16="http://schemas.microsoft.com/office/drawing/2014/main" id="{D3BB1B78-F186-9B4C-B3F3-98567A58F15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7895" y="832663"/>
            <a:ext cx="3289369" cy="4298842"/>
          </a:xfrm>
          <a:prstGeom prst="rect">
            <a:avLst/>
          </a:prstGeom>
        </p:spPr>
      </p:pic>
    </p:spTree>
    <p:extLst>
      <p:ext uri="{BB962C8B-B14F-4D97-AF65-F5344CB8AC3E}">
        <p14:creationId xmlns:p14="http://schemas.microsoft.com/office/powerpoint/2010/main" val="2984137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3" name="Text Placeholder 2"/>
          <p:cNvSpPr>
            <a:spLocks noGrp="1"/>
          </p:cNvSpPr>
          <p:nvPr>
            <p:ph type="body" sz="quarter" idx="10"/>
          </p:nvPr>
        </p:nvSpPr>
        <p:spPr>
          <a:xfrm>
            <a:off x="1709038" y="890297"/>
            <a:ext cx="6836803" cy="849463"/>
          </a:xfrm>
          <a:prstGeom prst="rect">
            <a:avLst/>
          </a:prstGeom>
          <a:noFill/>
          <a:ln cap="rnd">
            <a:noFill/>
          </a:ln>
        </p:spPr>
        <p:txBody>
          <a:bodyPr lIns="91440" tIns="91440" bIns="91440"/>
          <a:lstStyle/>
          <a:p>
            <a:pPr marL="0" indent="0">
              <a:buNone/>
            </a:pPr>
            <a:r>
              <a:rPr lang="en-US" sz="2400" dirty="0">
                <a:solidFill>
                  <a:srgbClr val="C00000"/>
                </a:solidFill>
              </a:rPr>
              <a:t>Denzel Washington </a:t>
            </a:r>
            <a:r>
              <a:rPr lang="en-US" sz="2400" dirty="0">
                <a:solidFill>
                  <a:schemeClr val="tx1"/>
                </a:solidFill>
              </a:rPr>
              <a:t>followed Sidney Poitier as only the second </a:t>
            </a:r>
            <a:r>
              <a:rPr lang="en-US" sz="2400" dirty="0">
                <a:solidFill>
                  <a:srgbClr val="C00000"/>
                </a:solidFill>
              </a:rPr>
              <a:t>black</a:t>
            </a:r>
            <a:r>
              <a:rPr lang="en-US" sz="2400" dirty="0">
                <a:solidFill>
                  <a:schemeClr val="tx1"/>
                </a:solidFill>
              </a:rPr>
              <a:t> to win the </a:t>
            </a:r>
            <a:r>
              <a:rPr lang="en-US" sz="2400" dirty="0">
                <a:solidFill>
                  <a:srgbClr val="C00000"/>
                </a:solidFill>
              </a:rPr>
              <a:t>Best Actor award</a:t>
            </a:r>
            <a:r>
              <a:rPr lang="en-US" sz="2400" dirty="0">
                <a:solidFill>
                  <a:schemeClr val="tx1"/>
                </a:solidFill>
              </a:rPr>
              <a:t>.</a:t>
            </a:r>
          </a:p>
        </p:txBody>
      </p:sp>
      <p:sp>
        <p:nvSpPr>
          <p:cNvPr id="4" name="Slide Number Placeholder 3"/>
          <p:cNvSpPr>
            <a:spLocks noGrp="1"/>
          </p:cNvSpPr>
          <p:nvPr>
            <p:ph type="sldNum" sz="quarter" idx="11"/>
          </p:nvPr>
        </p:nvSpPr>
        <p:spPr/>
        <p:txBody>
          <a:bodyPr/>
          <a:lstStyle/>
          <a:p>
            <a:fld id="{30DB7900-D72E-4025-AF90-97BD6DF59E7D}" type="slidenum">
              <a:rPr lang="en-US" smtClean="0"/>
              <a:pPr/>
              <a:t>3</a:t>
            </a:fld>
            <a:endParaRPr lang="en-US"/>
          </a:p>
        </p:txBody>
      </p:sp>
      <p:pic>
        <p:nvPicPr>
          <p:cNvPr id="2052" name="Picture 4" descr="http://abcnews.go.com/assets/beta/assets/abcn_images/abc_logo_aluminum.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0433" y="1031124"/>
            <a:ext cx="1050709" cy="420283"/>
          </a:xfrm>
          <a:prstGeom prst="rect">
            <a:avLst/>
          </a:prstGeom>
          <a:solidFill>
            <a:schemeClr val="bg1"/>
          </a:solidFill>
        </p:spPr>
      </p:pic>
      <p:sp>
        <p:nvSpPr>
          <p:cNvPr id="8" name="TextBox 7"/>
          <p:cNvSpPr txBox="1"/>
          <p:nvPr/>
        </p:nvSpPr>
        <p:spPr>
          <a:xfrm>
            <a:off x="197727" y="1975389"/>
            <a:ext cx="1865062"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Entity of interest</a:t>
            </a:r>
          </a:p>
        </p:txBody>
      </p:sp>
      <p:sp>
        <p:nvSpPr>
          <p:cNvPr id="14" name="TextBox 13"/>
          <p:cNvSpPr txBox="1"/>
          <p:nvPr/>
        </p:nvSpPr>
        <p:spPr>
          <a:xfrm>
            <a:off x="197727" y="3470594"/>
            <a:ext cx="1078821"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Attributes</a:t>
            </a:r>
          </a:p>
        </p:txBody>
      </p:sp>
      <p:sp>
        <p:nvSpPr>
          <p:cNvPr id="15" name="TextBox 14"/>
          <p:cNvSpPr txBox="1"/>
          <p:nvPr/>
        </p:nvSpPr>
        <p:spPr>
          <a:xfrm>
            <a:off x="197727" y="2638835"/>
            <a:ext cx="856004"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Context</a:t>
            </a:r>
          </a:p>
        </p:txBody>
      </p:sp>
      <p:sp>
        <p:nvSpPr>
          <p:cNvPr id="23" name="TextBox 22"/>
          <p:cNvSpPr txBox="1"/>
          <p:nvPr/>
        </p:nvSpPr>
        <p:spPr>
          <a:xfrm>
            <a:off x="2203910" y="1975389"/>
            <a:ext cx="1753942"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Denzel Washington</a:t>
            </a:r>
          </a:p>
        </p:txBody>
      </p:sp>
      <p:sp>
        <p:nvSpPr>
          <p:cNvPr id="24" name="TextBox 23"/>
          <p:cNvSpPr txBox="1"/>
          <p:nvPr/>
        </p:nvSpPr>
        <p:spPr>
          <a:xfrm>
            <a:off x="2203910" y="3499055"/>
            <a:ext cx="819135"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Ethnicity</a:t>
            </a:r>
          </a:p>
        </p:txBody>
      </p:sp>
      <p:sp>
        <p:nvSpPr>
          <p:cNvPr id="25" name="TextBox 24"/>
          <p:cNvSpPr txBox="1"/>
          <p:nvPr/>
        </p:nvSpPr>
        <p:spPr>
          <a:xfrm>
            <a:off x="2203910" y="2630840"/>
            <a:ext cx="2307106"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Best Actor award winners</a:t>
            </a:r>
          </a:p>
        </p:txBody>
      </p:sp>
      <p:sp>
        <p:nvSpPr>
          <p:cNvPr id="12" name="TextBox 11">
            <a:extLst>
              <a:ext uri="{FF2B5EF4-FFF2-40B4-BE49-F238E27FC236}">
                <a16:creationId xmlns:a16="http://schemas.microsoft.com/office/drawing/2014/main" id="{E51296C9-41B4-6947-AC29-3D3FD24A65F0}"/>
              </a:ext>
            </a:extLst>
          </p:cNvPr>
          <p:cNvSpPr txBox="1"/>
          <p:nvPr/>
        </p:nvSpPr>
        <p:spPr>
          <a:xfrm>
            <a:off x="197727" y="4035268"/>
            <a:ext cx="1511311"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Peculiar value</a:t>
            </a:r>
          </a:p>
        </p:txBody>
      </p:sp>
      <p:sp>
        <p:nvSpPr>
          <p:cNvPr id="13" name="TextBox 12">
            <a:extLst>
              <a:ext uri="{FF2B5EF4-FFF2-40B4-BE49-F238E27FC236}">
                <a16:creationId xmlns:a16="http://schemas.microsoft.com/office/drawing/2014/main" id="{8C5A3289-F961-BE48-874D-ECAE943856A2}"/>
              </a:ext>
            </a:extLst>
          </p:cNvPr>
          <p:cNvSpPr txBox="1"/>
          <p:nvPr/>
        </p:nvSpPr>
        <p:spPr>
          <a:xfrm>
            <a:off x="2203910" y="4063729"/>
            <a:ext cx="1594988" cy="553998"/>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African American</a:t>
            </a:r>
          </a:p>
          <a:p>
            <a:r>
              <a:rPr lang="en-US" sz="1800" dirty="0">
                <a:solidFill>
                  <a:srgbClr val="C00000"/>
                </a:solidFill>
                <a:latin typeface="Garamond" panose="02020404030301010803" pitchFamily="18" charset="0"/>
              </a:rPr>
              <a:t>(only two satisfy) </a:t>
            </a:r>
          </a:p>
        </p:txBody>
      </p:sp>
      <p:sp>
        <p:nvSpPr>
          <p:cNvPr id="18" name="TextBox 17">
            <a:extLst>
              <a:ext uri="{FF2B5EF4-FFF2-40B4-BE49-F238E27FC236}">
                <a16:creationId xmlns:a16="http://schemas.microsoft.com/office/drawing/2014/main" id="{C02E2C5F-FA60-FC4B-879A-11F4A9FC8D0A}"/>
              </a:ext>
            </a:extLst>
          </p:cNvPr>
          <p:cNvSpPr txBox="1"/>
          <p:nvPr/>
        </p:nvSpPr>
        <p:spPr>
          <a:xfrm>
            <a:off x="4720816" y="1975389"/>
            <a:ext cx="1708545" cy="307777"/>
          </a:xfrm>
          <a:prstGeom prst="rect">
            <a:avLst/>
          </a:prstGeom>
          <a:noFill/>
        </p:spPr>
        <p:txBody>
          <a:bodyPr wrap="none" lIns="0" tIns="0" rIns="0" bIns="0" rtlCol="0">
            <a:spAutoFit/>
          </a:bodyPr>
          <a:lstStyle/>
          <a:p>
            <a:r>
              <a:rPr lang="en-US" sz="2000" dirty="0">
                <a:solidFill>
                  <a:srgbClr val="0064B1"/>
                </a:solidFill>
                <a:latin typeface="Garamond" panose="02020404030301010803" pitchFamily="18" charset="0"/>
              </a:rPr>
              <a:t>Given an entity </a:t>
            </a:r>
            <a:r>
              <a:rPr lang="en-US" sz="2000" b="1" dirty="0">
                <a:solidFill>
                  <a:srgbClr val="0064B1"/>
                </a:solidFill>
                <a:latin typeface="Garamond" panose="02020404030301010803" pitchFamily="18" charset="0"/>
              </a:rPr>
              <a:t>x</a:t>
            </a:r>
          </a:p>
        </p:txBody>
      </p:sp>
      <p:sp>
        <p:nvSpPr>
          <p:cNvPr id="19" name="TextBox 18">
            <a:extLst>
              <a:ext uri="{FF2B5EF4-FFF2-40B4-BE49-F238E27FC236}">
                <a16:creationId xmlns:a16="http://schemas.microsoft.com/office/drawing/2014/main" id="{89EF8A1A-2B89-A24D-808E-C597DADE6781}"/>
              </a:ext>
            </a:extLst>
          </p:cNvPr>
          <p:cNvSpPr txBox="1"/>
          <p:nvPr/>
        </p:nvSpPr>
        <p:spPr>
          <a:xfrm>
            <a:off x="5379644" y="2283166"/>
            <a:ext cx="431208" cy="307777"/>
          </a:xfrm>
          <a:prstGeom prst="rect">
            <a:avLst/>
          </a:prstGeom>
          <a:noFill/>
        </p:spPr>
        <p:txBody>
          <a:bodyPr wrap="none" lIns="0" tIns="0" rIns="0" bIns="0" rtlCol="0">
            <a:spAutoFit/>
          </a:bodyPr>
          <a:lstStyle/>
          <a:p>
            <a:r>
              <a:rPr lang="en-US" sz="2000" b="1" dirty="0">
                <a:solidFill>
                  <a:srgbClr val="0064B1"/>
                </a:solidFill>
                <a:latin typeface="Garamond" panose="02020404030301010803" pitchFamily="18" charset="0"/>
              </a:rPr>
              <a:t>find</a:t>
            </a:r>
          </a:p>
        </p:txBody>
      </p:sp>
      <p:sp>
        <p:nvSpPr>
          <p:cNvPr id="20" name="TextBox 19">
            <a:extLst>
              <a:ext uri="{FF2B5EF4-FFF2-40B4-BE49-F238E27FC236}">
                <a16:creationId xmlns:a16="http://schemas.microsoft.com/office/drawing/2014/main" id="{7D601518-D6C9-8A42-BF04-21ED0182D5CD}"/>
              </a:ext>
            </a:extLst>
          </p:cNvPr>
          <p:cNvSpPr txBox="1"/>
          <p:nvPr/>
        </p:nvSpPr>
        <p:spPr>
          <a:xfrm>
            <a:off x="4674322" y="2645602"/>
            <a:ext cx="982641" cy="307777"/>
          </a:xfrm>
          <a:prstGeom prst="rect">
            <a:avLst/>
          </a:prstGeom>
          <a:noFill/>
        </p:spPr>
        <p:txBody>
          <a:bodyPr wrap="none" lIns="0" tIns="0" rIns="0" bIns="0" rtlCol="0">
            <a:spAutoFit/>
          </a:bodyPr>
          <a:lstStyle/>
          <a:p>
            <a:r>
              <a:rPr lang="en-US" sz="2000" dirty="0">
                <a:solidFill>
                  <a:srgbClr val="0064B1"/>
                </a:solidFill>
                <a:latin typeface="Garamond" panose="02020404030301010803" pitchFamily="18" charset="0"/>
              </a:rPr>
              <a:t>A context</a:t>
            </a:r>
          </a:p>
        </p:txBody>
      </p:sp>
      <p:sp>
        <p:nvSpPr>
          <p:cNvPr id="21" name="TextBox 20">
            <a:extLst>
              <a:ext uri="{FF2B5EF4-FFF2-40B4-BE49-F238E27FC236}">
                <a16:creationId xmlns:a16="http://schemas.microsoft.com/office/drawing/2014/main" id="{7D775425-E8DE-AD4D-87BA-0C3A0F326CCB}"/>
              </a:ext>
            </a:extLst>
          </p:cNvPr>
          <p:cNvSpPr txBox="1"/>
          <p:nvPr/>
        </p:nvSpPr>
        <p:spPr>
          <a:xfrm>
            <a:off x="4666573" y="3523641"/>
            <a:ext cx="1885003" cy="615553"/>
          </a:xfrm>
          <a:prstGeom prst="rect">
            <a:avLst/>
          </a:prstGeom>
          <a:noFill/>
        </p:spPr>
        <p:txBody>
          <a:bodyPr wrap="none" lIns="0" tIns="0" rIns="0" bIns="0" rtlCol="0">
            <a:spAutoFit/>
          </a:bodyPr>
          <a:lstStyle/>
          <a:p>
            <a:r>
              <a:rPr lang="en-US" sz="2000" dirty="0">
                <a:solidFill>
                  <a:srgbClr val="0064B1"/>
                </a:solidFill>
                <a:latin typeface="Garamond" panose="02020404030301010803" pitchFamily="18" charset="0"/>
              </a:rPr>
              <a:t>A set of attributes </a:t>
            </a:r>
          </a:p>
          <a:p>
            <a:r>
              <a:rPr lang="en-US" sz="2000" dirty="0">
                <a:solidFill>
                  <a:srgbClr val="0064B1"/>
                </a:solidFill>
                <a:latin typeface="Garamond" panose="02020404030301010803" pitchFamily="18" charset="0"/>
              </a:rPr>
              <a:t>(subspace) </a:t>
            </a:r>
          </a:p>
        </p:txBody>
      </p:sp>
      <p:pic>
        <p:nvPicPr>
          <p:cNvPr id="29" name="Picture 28">
            <a:extLst>
              <a:ext uri="{FF2B5EF4-FFF2-40B4-BE49-F238E27FC236}">
                <a16:creationId xmlns:a16="http://schemas.microsoft.com/office/drawing/2014/main" id="{1D5D0472-9CD0-B84B-93EE-4B33F7439A8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30" name="Title 1">
            <a:extLst>
              <a:ext uri="{FF2B5EF4-FFF2-40B4-BE49-F238E27FC236}">
                <a16:creationId xmlns:a16="http://schemas.microsoft.com/office/drawing/2014/main" id="{146635ED-AAB1-7743-97FD-3014D433F949}"/>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3592964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a:t>
            </a:fld>
            <a:endParaRPr lang="en-US"/>
          </a:p>
        </p:txBody>
      </p:sp>
      <p:sp>
        <p:nvSpPr>
          <p:cNvPr id="8" name="TextBox 7"/>
          <p:cNvSpPr txBox="1"/>
          <p:nvPr/>
        </p:nvSpPr>
        <p:spPr>
          <a:xfrm>
            <a:off x="197727" y="1789409"/>
            <a:ext cx="1865062"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Entity of interest</a:t>
            </a:r>
          </a:p>
        </p:txBody>
      </p:sp>
      <p:sp>
        <p:nvSpPr>
          <p:cNvPr id="14" name="TextBox 13"/>
          <p:cNvSpPr txBox="1"/>
          <p:nvPr/>
        </p:nvSpPr>
        <p:spPr>
          <a:xfrm>
            <a:off x="197727" y="3284614"/>
            <a:ext cx="1078821"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Attributes</a:t>
            </a:r>
          </a:p>
        </p:txBody>
      </p:sp>
      <p:sp>
        <p:nvSpPr>
          <p:cNvPr id="15" name="TextBox 14"/>
          <p:cNvSpPr txBox="1"/>
          <p:nvPr/>
        </p:nvSpPr>
        <p:spPr>
          <a:xfrm>
            <a:off x="197727" y="2452855"/>
            <a:ext cx="856004"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Context</a:t>
            </a:r>
          </a:p>
        </p:txBody>
      </p:sp>
      <p:sp>
        <p:nvSpPr>
          <p:cNvPr id="23" name="TextBox 22"/>
          <p:cNvSpPr txBox="1"/>
          <p:nvPr/>
        </p:nvSpPr>
        <p:spPr>
          <a:xfrm>
            <a:off x="2203910" y="1789409"/>
            <a:ext cx="1753942"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Denzel Washington</a:t>
            </a:r>
          </a:p>
        </p:txBody>
      </p:sp>
      <p:sp>
        <p:nvSpPr>
          <p:cNvPr id="24" name="TextBox 23"/>
          <p:cNvSpPr txBox="1"/>
          <p:nvPr/>
        </p:nvSpPr>
        <p:spPr>
          <a:xfrm>
            <a:off x="2203910" y="3313075"/>
            <a:ext cx="819135"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Ethnicity</a:t>
            </a:r>
          </a:p>
        </p:txBody>
      </p:sp>
      <p:sp>
        <p:nvSpPr>
          <p:cNvPr id="25" name="TextBox 24"/>
          <p:cNvSpPr txBox="1"/>
          <p:nvPr/>
        </p:nvSpPr>
        <p:spPr>
          <a:xfrm>
            <a:off x="2203910" y="2444860"/>
            <a:ext cx="2307106" cy="276999"/>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Best Actor award winners</a:t>
            </a:r>
          </a:p>
        </p:txBody>
      </p:sp>
      <p:sp>
        <p:nvSpPr>
          <p:cNvPr id="12" name="TextBox 11">
            <a:extLst>
              <a:ext uri="{FF2B5EF4-FFF2-40B4-BE49-F238E27FC236}">
                <a16:creationId xmlns:a16="http://schemas.microsoft.com/office/drawing/2014/main" id="{E51296C9-41B4-6947-AC29-3D3FD24A65F0}"/>
              </a:ext>
            </a:extLst>
          </p:cNvPr>
          <p:cNvSpPr txBox="1"/>
          <p:nvPr/>
        </p:nvSpPr>
        <p:spPr>
          <a:xfrm>
            <a:off x="197727" y="3849288"/>
            <a:ext cx="1511311" cy="307777"/>
          </a:xfrm>
          <a:prstGeom prst="rect">
            <a:avLst/>
          </a:prstGeom>
          <a:noFill/>
        </p:spPr>
        <p:txBody>
          <a:bodyPr wrap="none" lIns="0" tIns="0" rIns="0" bIns="0" rtlCol="0">
            <a:spAutoFit/>
          </a:bodyPr>
          <a:lstStyle/>
          <a:p>
            <a:r>
              <a:rPr lang="en-US" sz="2000" b="1" dirty="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rPr>
              <a:t>Peculiar value</a:t>
            </a:r>
          </a:p>
        </p:txBody>
      </p:sp>
      <p:sp>
        <p:nvSpPr>
          <p:cNvPr id="13" name="TextBox 12">
            <a:extLst>
              <a:ext uri="{FF2B5EF4-FFF2-40B4-BE49-F238E27FC236}">
                <a16:creationId xmlns:a16="http://schemas.microsoft.com/office/drawing/2014/main" id="{8C5A3289-F961-BE48-874D-ECAE943856A2}"/>
              </a:ext>
            </a:extLst>
          </p:cNvPr>
          <p:cNvSpPr txBox="1"/>
          <p:nvPr/>
        </p:nvSpPr>
        <p:spPr>
          <a:xfrm>
            <a:off x="2203910" y="3877749"/>
            <a:ext cx="1594988" cy="553998"/>
          </a:xfrm>
          <a:prstGeom prst="rect">
            <a:avLst/>
          </a:prstGeom>
          <a:noFill/>
        </p:spPr>
        <p:txBody>
          <a:bodyPr wrap="none" lIns="0" tIns="0" rIns="0" bIns="0" rtlCol="0">
            <a:spAutoFit/>
          </a:bodyPr>
          <a:lstStyle/>
          <a:p>
            <a:r>
              <a:rPr lang="en-US" sz="1800" dirty="0">
                <a:solidFill>
                  <a:srgbClr val="C00000"/>
                </a:solidFill>
                <a:latin typeface="Garamond" panose="02020404030301010803" pitchFamily="18" charset="0"/>
              </a:rPr>
              <a:t>African American</a:t>
            </a:r>
          </a:p>
          <a:p>
            <a:r>
              <a:rPr lang="en-US" sz="1800" dirty="0">
                <a:solidFill>
                  <a:srgbClr val="C00000"/>
                </a:solidFill>
                <a:latin typeface="Garamond" panose="02020404030301010803" pitchFamily="18" charset="0"/>
              </a:rPr>
              <a:t>(only two satisfy) </a:t>
            </a:r>
          </a:p>
        </p:txBody>
      </p:sp>
      <p:sp>
        <p:nvSpPr>
          <p:cNvPr id="18" name="TextBox 17">
            <a:extLst>
              <a:ext uri="{FF2B5EF4-FFF2-40B4-BE49-F238E27FC236}">
                <a16:creationId xmlns:a16="http://schemas.microsoft.com/office/drawing/2014/main" id="{C02E2C5F-FA60-FC4B-879A-11F4A9FC8D0A}"/>
              </a:ext>
            </a:extLst>
          </p:cNvPr>
          <p:cNvSpPr txBox="1"/>
          <p:nvPr/>
        </p:nvSpPr>
        <p:spPr>
          <a:xfrm>
            <a:off x="4720816" y="1789409"/>
            <a:ext cx="1708545" cy="307777"/>
          </a:xfrm>
          <a:prstGeom prst="rect">
            <a:avLst/>
          </a:prstGeom>
          <a:noFill/>
        </p:spPr>
        <p:txBody>
          <a:bodyPr wrap="none" lIns="0" tIns="0" rIns="0" bIns="0" rtlCol="0">
            <a:spAutoFit/>
          </a:bodyPr>
          <a:lstStyle/>
          <a:p>
            <a:r>
              <a:rPr lang="en-US" sz="2000" dirty="0">
                <a:solidFill>
                  <a:srgbClr val="0064B1"/>
                </a:solidFill>
                <a:latin typeface="Garamond" panose="02020404030301010803" pitchFamily="18" charset="0"/>
              </a:rPr>
              <a:t>Given an entity </a:t>
            </a:r>
            <a:r>
              <a:rPr lang="en-US" sz="2000" b="1" dirty="0">
                <a:solidFill>
                  <a:srgbClr val="0064B1"/>
                </a:solidFill>
                <a:latin typeface="Garamond" panose="02020404030301010803" pitchFamily="18" charset="0"/>
              </a:rPr>
              <a:t>x</a:t>
            </a:r>
          </a:p>
        </p:txBody>
      </p:sp>
      <p:sp>
        <p:nvSpPr>
          <p:cNvPr id="19" name="TextBox 18">
            <a:extLst>
              <a:ext uri="{FF2B5EF4-FFF2-40B4-BE49-F238E27FC236}">
                <a16:creationId xmlns:a16="http://schemas.microsoft.com/office/drawing/2014/main" id="{89EF8A1A-2B89-A24D-808E-C597DADE6781}"/>
              </a:ext>
            </a:extLst>
          </p:cNvPr>
          <p:cNvSpPr txBox="1"/>
          <p:nvPr/>
        </p:nvSpPr>
        <p:spPr>
          <a:xfrm>
            <a:off x="5379644" y="2097186"/>
            <a:ext cx="431208" cy="307777"/>
          </a:xfrm>
          <a:prstGeom prst="rect">
            <a:avLst/>
          </a:prstGeom>
          <a:noFill/>
        </p:spPr>
        <p:txBody>
          <a:bodyPr wrap="none" lIns="0" tIns="0" rIns="0" bIns="0" rtlCol="0">
            <a:spAutoFit/>
          </a:bodyPr>
          <a:lstStyle/>
          <a:p>
            <a:r>
              <a:rPr lang="en-US" sz="2000" b="1" dirty="0">
                <a:solidFill>
                  <a:srgbClr val="0064B1"/>
                </a:solidFill>
                <a:latin typeface="Garamond" panose="02020404030301010803" pitchFamily="18" charset="0"/>
              </a:rPr>
              <a:t>find</a:t>
            </a:r>
          </a:p>
        </p:txBody>
      </p:sp>
      <p:sp>
        <p:nvSpPr>
          <p:cNvPr id="20" name="TextBox 19">
            <a:extLst>
              <a:ext uri="{FF2B5EF4-FFF2-40B4-BE49-F238E27FC236}">
                <a16:creationId xmlns:a16="http://schemas.microsoft.com/office/drawing/2014/main" id="{7D601518-D6C9-8A42-BF04-21ED0182D5CD}"/>
              </a:ext>
            </a:extLst>
          </p:cNvPr>
          <p:cNvSpPr txBox="1"/>
          <p:nvPr/>
        </p:nvSpPr>
        <p:spPr>
          <a:xfrm>
            <a:off x="4674322" y="2459622"/>
            <a:ext cx="982641" cy="307777"/>
          </a:xfrm>
          <a:prstGeom prst="rect">
            <a:avLst/>
          </a:prstGeom>
          <a:noFill/>
        </p:spPr>
        <p:txBody>
          <a:bodyPr wrap="none" lIns="0" tIns="0" rIns="0" bIns="0" rtlCol="0">
            <a:spAutoFit/>
          </a:bodyPr>
          <a:lstStyle/>
          <a:p>
            <a:r>
              <a:rPr lang="en-US" sz="2000" dirty="0">
                <a:solidFill>
                  <a:srgbClr val="0064B1"/>
                </a:solidFill>
                <a:latin typeface="Garamond" panose="02020404030301010803" pitchFamily="18" charset="0"/>
              </a:rPr>
              <a:t>A context</a:t>
            </a:r>
          </a:p>
        </p:txBody>
      </p:sp>
      <p:sp>
        <p:nvSpPr>
          <p:cNvPr id="21" name="TextBox 20">
            <a:extLst>
              <a:ext uri="{FF2B5EF4-FFF2-40B4-BE49-F238E27FC236}">
                <a16:creationId xmlns:a16="http://schemas.microsoft.com/office/drawing/2014/main" id="{7D775425-E8DE-AD4D-87BA-0C3A0F326CCB}"/>
              </a:ext>
            </a:extLst>
          </p:cNvPr>
          <p:cNvSpPr txBox="1"/>
          <p:nvPr/>
        </p:nvSpPr>
        <p:spPr>
          <a:xfrm>
            <a:off x="4666573" y="3337661"/>
            <a:ext cx="1885003" cy="615553"/>
          </a:xfrm>
          <a:prstGeom prst="rect">
            <a:avLst/>
          </a:prstGeom>
          <a:noFill/>
        </p:spPr>
        <p:txBody>
          <a:bodyPr wrap="none" lIns="0" tIns="0" rIns="0" bIns="0" rtlCol="0">
            <a:spAutoFit/>
          </a:bodyPr>
          <a:lstStyle/>
          <a:p>
            <a:r>
              <a:rPr lang="en-US" sz="2000" dirty="0">
                <a:solidFill>
                  <a:srgbClr val="0064B1"/>
                </a:solidFill>
                <a:latin typeface="Garamond" panose="02020404030301010803" pitchFamily="18" charset="0"/>
              </a:rPr>
              <a:t>A set of attributes </a:t>
            </a:r>
          </a:p>
          <a:p>
            <a:r>
              <a:rPr lang="en-US" sz="2000" dirty="0">
                <a:solidFill>
                  <a:srgbClr val="0064B1"/>
                </a:solidFill>
                <a:latin typeface="Garamond" panose="02020404030301010803" pitchFamily="18" charset="0"/>
              </a:rPr>
              <a:t>(subspace) </a:t>
            </a:r>
          </a:p>
        </p:txBody>
      </p:sp>
      <p:sp>
        <p:nvSpPr>
          <p:cNvPr id="22" name="TextBox 21">
            <a:extLst>
              <a:ext uri="{FF2B5EF4-FFF2-40B4-BE49-F238E27FC236}">
                <a16:creationId xmlns:a16="http://schemas.microsoft.com/office/drawing/2014/main" id="{AC5F5B64-94BB-DD45-A3A0-88D7746B1CEA}"/>
              </a:ext>
            </a:extLst>
          </p:cNvPr>
          <p:cNvSpPr txBox="1"/>
          <p:nvPr/>
        </p:nvSpPr>
        <p:spPr>
          <a:xfrm>
            <a:off x="7236518" y="2097186"/>
            <a:ext cx="1062791" cy="307777"/>
          </a:xfrm>
          <a:prstGeom prst="rect">
            <a:avLst/>
          </a:prstGeom>
          <a:noFill/>
        </p:spPr>
        <p:txBody>
          <a:bodyPr wrap="none" lIns="0" tIns="0" rIns="0" bIns="0" rtlCol="0">
            <a:spAutoFit/>
          </a:bodyPr>
          <a:lstStyle/>
          <a:p>
            <a:r>
              <a:rPr lang="en-US" sz="2000" b="1" dirty="0">
                <a:solidFill>
                  <a:srgbClr val="0064B1"/>
                </a:solidFill>
                <a:latin typeface="Garamond" panose="02020404030301010803" pitchFamily="18" charset="0"/>
              </a:rPr>
              <a:t>such that </a:t>
            </a:r>
          </a:p>
        </p:txBody>
      </p:sp>
      <p:sp>
        <p:nvSpPr>
          <p:cNvPr id="5" name="Rectangle 4">
            <a:extLst>
              <a:ext uri="{FF2B5EF4-FFF2-40B4-BE49-F238E27FC236}">
                <a16:creationId xmlns:a16="http://schemas.microsoft.com/office/drawing/2014/main" id="{2B207949-F0D6-8441-BCC7-4A9BF507E9D5}"/>
              </a:ext>
            </a:extLst>
          </p:cNvPr>
          <p:cNvSpPr/>
          <p:nvPr/>
        </p:nvSpPr>
        <p:spPr>
          <a:xfrm>
            <a:off x="6346556" y="3815873"/>
            <a:ext cx="2797444" cy="1323439"/>
          </a:xfrm>
          <a:prstGeom prst="rect">
            <a:avLst/>
          </a:prstGeom>
        </p:spPr>
        <p:txBody>
          <a:bodyPr wrap="square">
            <a:spAutoFit/>
          </a:bodyPr>
          <a:lstStyle/>
          <a:p>
            <a:pPr marL="259661" lvl="1" indent="0">
              <a:buNone/>
            </a:pPr>
            <a:r>
              <a:rPr lang="en-US" sz="2000" b="1" dirty="0">
                <a:solidFill>
                  <a:srgbClr val="0064B1"/>
                </a:solidFill>
                <a:latin typeface="Garamond" panose="02020404030301010803" pitchFamily="18" charset="0"/>
              </a:rPr>
              <a:t>x</a:t>
            </a:r>
            <a:r>
              <a:rPr lang="en-US" sz="2000" dirty="0">
                <a:solidFill>
                  <a:srgbClr val="0064B1"/>
                </a:solidFill>
                <a:latin typeface="Garamond" panose="02020404030301010803" pitchFamily="18" charset="0"/>
              </a:rPr>
              <a:t> bears a peculiar value </a:t>
            </a:r>
            <a:r>
              <a:rPr lang="en-US" sz="2000" dirty="0" err="1">
                <a:solidFill>
                  <a:srgbClr val="0064B1"/>
                </a:solidFill>
                <a:latin typeface="Garamond" panose="02020404030301010803" pitchFamily="18" charset="0"/>
              </a:rPr>
              <a:t>w.r.t</a:t>
            </a:r>
            <a:r>
              <a:rPr lang="en-US" sz="2000" dirty="0">
                <a:solidFill>
                  <a:srgbClr val="0064B1"/>
                </a:solidFill>
                <a:latin typeface="Garamond" panose="02020404030301010803" pitchFamily="18" charset="0"/>
              </a:rPr>
              <a:t>. the subspace (few in the context have the value)</a:t>
            </a:r>
          </a:p>
        </p:txBody>
      </p:sp>
      <p:sp>
        <p:nvSpPr>
          <p:cNvPr id="26" name="Rectangle 25">
            <a:extLst>
              <a:ext uri="{FF2B5EF4-FFF2-40B4-BE49-F238E27FC236}">
                <a16:creationId xmlns:a16="http://schemas.microsoft.com/office/drawing/2014/main" id="{BF697ECF-6FAC-324C-B5F6-F499C30ED80B}"/>
              </a:ext>
            </a:extLst>
          </p:cNvPr>
          <p:cNvSpPr/>
          <p:nvPr/>
        </p:nvSpPr>
        <p:spPr>
          <a:xfrm>
            <a:off x="6346556" y="2432696"/>
            <a:ext cx="2568887" cy="707886"/>
          </a:xfrm>
          <a:prstGeom prst="rect">
            <a:avLst/>
          </a:prstGeom>
        </p:spPr>
        <p:txBody>
          <a:bodyPr wrap="square">
            <a:spAutoFit/>
          </a:bodyPr>
          <a:lstStyle/>
          <a:p>
            <a:pPr marL="259661" lvl="1" indent="0">
              <a:buNone/>
            </a:pPr>
            <a:r>
              <a:rPr lang="en-US" sz="2000" dirty="0">
                <a:solidFill>
                  <a:srgbClr val="0064B1"/>
                </a:solidFill>
                <a:latin typeface="Garamond" panose="02020404030301010803" pitchFamily="18" charset="0"/>
              </a:rPr>
              <a:t>the context has many entities, including </a:t>
            </a:r>
            <a:r>
              <a:rPr lang="en-US" sz="2000" b="1" dirty="0">
                <a:solidFill>
                  <a:srgbClr val="0064B1"/>
                </a:solidFill>
                <a:latin typeface="Garamond" panose="02020404030301010803" pitchFamily="18" charset="0"/>
              </a:rPr>
              <a:t>x</a:t>
            </a:r>
            <a:endParaRPr lang="en-US" sz="2000" dirty="0">
              <a:solidFill>
                <a:srgbClr val="0064B1"/>
              </a:solidFill>
              <a:latin typeface="Garamond" panose="02020404030301010803" pitchFamily="18" charset="0"/>
            </a:endParaRPr>
          </a:p>
        </p:txBody>
      </p:sp>
      <p:sp>
        <p:nvSpPr>
          <p:cNvPr id="27" name="Text Placeholder 2">
            <a:extLst>
              <a:ext uri="{FF2B5EF4-FFF2-40B4-BE49-F238E27FC236}">
                <a16:creationId xmlns:a16="http://schemas.microsoft.com/office/drawing/2014/main" id="{20A616B5-60A7-8F43-A172-56319A2B2425}"/>
              </a:ext>
            </a:extLst>
          </p:cNvPr>
          <p:cNvSpPr>
            <a:spLocks noGrp="1"/>
          </p:cNvSpPr>
          <p:nvPr>
            <p:ph type="body" sz="quarter" idx="10"/>
          </p:nvPr>
        </p:nvSpPr>
        <p:spPr>
          <a:xfrm>
            <a:off x="1709038" y="781811"/>
            <a:ext cx="6836803" cy="849463"/>
          </a:xfrm>
          <a:prstGeom prst="rect">
            <a:avLst/>
          </a:prstGeom>
          <a:noFill/>
          <a:ln cap="rnd">
            <a:noFill/>
          </a:ln>
        </p:spPr>
        <p:txBody>
          <a:bodyPr lIns="91440" tIns="91440" bIns="91440"/>
          <a:lstStyle/>
          <a:p>
            <a:pPr marL="0" indent="0">
              <a:buNone/>
            </a:pPr>
            <a:r>
              <a:rPr lang="en-US" sz="2400" dirty="0">
                <a:solidFill>
                  <a:srgbClr val="C00000"/>
                </a:solidFill>
              </a:rPr>
              <a:t>Denzel Washington </a:t>
            </a:r>
            <a:r>
              <a:rPr lang="en-US" sz="2400" dirty="0">
                <a:solidFill>
                  <a:schemeClr val="tx1"/>
                </a:solidFill>
              </a:rPr>
              <a:t>followed Sidney Poitier as only the second </a:t>
            </a:r>
            <a:r>
              <a:rPr lang="en-US" sz="2400" dirty="0">
                <a:solidFill>
                  <a:srgbClr val="C00000"/>
                </a:solidFill>
              </a:rPr>
              <a:t>black</a:t>
            </a:r>
            <a:r>
              <a:rPr lang="en-US" sz="2400" dirty="0">
                <a:solidFill>
                  <a:schemeClr val="tx1"/>
                </a:solidFill>
              </a:rPr>
              <a:t> to win the </a:t>
            </a:r>
            <a:r>
              <a:rPr lang="en-US" sz="2400" dirty="0">
                <a:solidFill>
                  <a:srgbClr val="C00000"/>
                </a:solidFill>
              </a:rPr>
              <a:t>Best Actor award</a:t>
            </a:r>
            <a:r>
              <a:rPr lang="en-US" sz="2400" dirty="0">
                <a:solidFill>
                  <a:schemeClr val="tx1"/>
                </a:solidFill>
              </a:rPr>
              <a:t>.</a:t>
            </a:r>
          </a:p>
        </p:txBody>
      </p:sp>
      <p:pic>
        <p:nvPicPr>
          <p:cNvPr id="28" name="Picture 4" descr="http://abcnews.go.com/assets/beta/assets/abcn_images/abc_logo_aluminum.png">
            <a:extLst>
              <a:ext uri="{FF2B5EF4-FFF2-40B4-BE49-F238E27FC236}">
                <a16:creationId xmlns:a16="http://schemas.microsoft.com/office/drawing/2014/main" id="{95E07586-E235-6240-A64F-90B58F07537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0433" y="938136"/>
            <a:ext cx="1050709" cy="420283"/>
          </a:xfrm>
          <a:prstGeom prst="rect">
            <a:avLst/>
          </a:prstGeom>
          <a:solidFill>
            <a:schemeClr val="bg1"/>
          </a:solidFill>
        </p:spPr>
      </p:pic>
    </p:spTree>
    <p:extLst>
      <p:ext uri="{BB962C8B-B14F-4D97-AF65-F5344CB8AC3E}">
        <p14:creationId xmlns:p14="http://schemas.microsoft.com/office/powerpoint/2010/main" val="821435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Exceptional Facts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a:t>
            </a:fld>
            <a:endParaRPr lang="en-US"/>
          </a:p>
        </p:txBody>
      </p:sp>
      <p:pic>
        <p:nvPicPr>
          <p:cNvPr id="2054" name="Picture 6" descr="https://s.yimg.com/rz/d/yahoo_sports_en-US_s_f_pw_351x40_sports.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r="84535" b="18021"/>
          <a:stretch/>
        </p:blipFill>
        <p:spPr bwMode="auto">
          <a:xfrm>
            <a:off x="468508" y="2315721"/>
            <a:ext cx="1032634" cy="3123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
            <a:extLst>
              <a:ext uri="{FF2B5EF4-FFF2-40B4-BE49-F238E27FC236}">
                <a16:creationId xmlns:a16="http://schemas.microsoft.com/office/drawing/2014/main" id="{C0B6695F-B16C-2544-9018-62692DE13B1F}"/>
              </a:ext>
            </a:extLst>
          </p:cNvPr>
          <p:cNvSpPr txBox="1">
            <a:spLocks/>
          </p:cNvSpPr>
          <p:nvPr/>
        </p:nvSpPr>
        <p:spPr>
          <a:xfrm>
            <a:off x="1825273" y="890297"/>
            <a:ext cx="6836803" cy="849463"/>
          </a:xfrm>
          <a:prstGeom prst="rect">
            <a:avLst/>
          </a:prstGeom>
          <a:noFill/>
          <a:ln cap="rnd">
            <a:noFill/>
          </a:ln>
        </p:spPr>
        <p:txBody>
          <a:bodyPr vert="horz" wrap="square" lIns="91440" tIns="91440" rIns="0" bIns="9144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Courier New" panose="02070309020205020404" pitchFamily="49" charset="0"/>
              <a:buNone/>
            </a:pPr>
            <a:r>
              <a:rPr lang="en-US" sz="2400" dirty="0">
                <a:solidFill>
                  <a:schemeClr val="tx1"/>
                </a:solidFill>
              </a:rPr>
              <a:t>Denzel Washington followed Sidney Poitier as only the second black to win the Best Actor award.</a:t>
            </a:r>
          </a:p>
        </p:txBody>
      </p:sp>
      <p:pic>
        <p:nvPicPr>
          <p:cNvPr id="14" name="Picture 4" descr="http://abcnews.go.com/assets/beta/assets/abcn_images/abc_logo_aluminum.png">
            <a:extLst>
              <a:ext uri="{FF2B5EF4-FFF2-40B4-BE49-F238E27FC236}">
                <a16:creationId xmlns:a16="http://schemas.microsoft.com/office/drawing/2014/main" id="{B901FB3B-1465-E943-BCD7-D3415DC654A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0433" y="1031124"/>
            <a:ext cx="1050709" cy="420283"/>
          </a:xfrm>
          <a:prstGeom prst="rect">
            <a:avLst/>
          </a:prstGeom>
          <a:solidFill>
            <a:schemeClr val="bg1"/>
          </a:solidFill>
        </p:spPr>
      </p:pic>
      <p:sp>
        <p:nvSpPr>
          <p:cNvPr id="15" name="Text Placeholder 2">
            <a:extLst>
              <a:ext uri="{FF2B5EF4-FFF2-40B4-BE49-F238E27FC236}">
                <a16:creationId xmlns:a16="http://schemas.microsoft.com/office/drawing/2014/main" id="{55472504-B5C6-5742-91C8-77870064DEB8}"/>
              </a:ext>
            </a:extLst>
          </p:cNvPr>
          <p:cNvSpPr txBox="1">
            <a:spLocks/>
          </p:cNvSpPr>
          <p:nvPr/>
        </p:nvSpPr>
        <p:spPr>
          <a:xfrm>
            <a:off x="1825273" y="2219778"/>
            <a:ext cx="6836803" cy="520335"/>
          </a:xfrm>
          <a:prstGeom prst="rect">
            <a:avLst/>
          </a:prstGeom>
          <a:noFill/>
          <a:ln cap="rnd">
            <a:noFill/>
          </a:ln>
        </p:spPr>
        <p:txBody>
          <a:bodyPr vert="horz" wrap="square" lIns="91440" tIns="91440" rIns="0" bIns="9144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a:solidFill>
                  <a:schemeClr val="tx1"/>
                </a:solidFill>
              </a:rPr>
              <a:t>This was Brazil's first own goal in World Cup history.</a:t>
            </a:r>
          </a:p>
        </p:txBody>
      </p:sp>
      <p:sp>
        <p:nvSpPr>
          <p:cNvPr id="20" name="Text Placeholder 2">
            <a:extLst>
              <a:ext uri="{FF2B5EF4-FFF2-40B4-BE49-F238E27FC236}">
                <a16:creationId xmlns:a16="http://schemas.microsoft.com/office/drawing/2014/main" id="{566ACFAD-F72C-5248-8394-1F5D334AF5DA}"/>
              </a:ext>
            </a:extLst>
          </p:cNvPr>
          <p:cNvSpPr txBox="1">
            <a:spLocks/>
          </p:cNvSpPr>
          <p:nvPr/>
        </p:nvSpPr>
        <p:spPr>
          <a:xfrm>
            <a:off x="1825273" y="3362776"/>
            <a:ext cx="7186989" cy="517065"/>
          </a:xfrm>
          <a:prstGeom prst="rect">
            <a:avLst/>
          </a:prstGeom>
          <a:noFill/>
          <a:ln cap="rnd">
            <a:noFill/>
          </a:ln>
        </p:spPr>
        <p:txBody>
          <a:bodyPr vert="horz" wrap="square" lIns="91440" tIns="91440" rIns="0" bIns="9144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a:solidFill>
                  <a:schemeClr val="tx1"/>
                </a:solidFill>
              </a:rPr>
              <a:t>Hillary Clinton becomes first female presidential nominee.</a:t>
            </a:r>
          </a:p>
        </p:txBody>
      </p:sp>
      <p:pic>
        <p:nvPicPr>
          <p:cNvPr id="21" name="Picture 20">
            <a:extLst>
              <a:ext uri="{FF2B5EF4-FFF2-40B4-BE49-F238E27FC236}">
                <a16:creationId xmlns:a16="http://schemas.microsoft.com/office/drawing/2014/main" id="{7472C009-1B66-C04A-B142-755CA8611E8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50433" y="3510898"/>
            <a:ext cx="1291196" cy="280217"/>
          </a:xfrm>
          <a:prstGeom prst="rect">
            <a:avLst/>
          </a:prstGeom>
        </p:spPr>
      </p:pic>
      <p:pic>
        <p:nvPicPr>
          <p:cNvPr id="17" name="Picture 16">
            <a:extLst>
              <a:ext uri="{FF2B5EF4-FFF2-40B4-BE49-F238E27FC236}">
                <a16:creationId xmlns:a16="http://schemas.microsoft.com/office/drawing/2014/main" id="{FC37189E-6027-AD41-BD1F-C27921BA82B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18" name="Title 1">
            <a:extLst>
              <a:ext uri="{FF2B5EF4-FFF2-40B4-BE49-F238E27FC236}">
                <a16:creationId xmlns:a16="http://schemas.microsoft.com/office/drawing/2014/main" id="{DA0F7C8D-5E55-2A4B-BA63-48FD4A987046}"/>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959833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Applications</a:t>
            </a:r>
          </a:p>
        </p:txBody>
      </p:sp>
      <p:sp>
        <p:nvSpPr>
          <p:cNvPr id="3" name="Text Placeholder 2"/>
          <p:cNvSpPr>
            <a:spLocks noGrp="1"/>
          </p:cNvSpPr>
          <p:nvPr>
            <p:ph type="body" sz="quarter" idx="10"/>
          </p:nvPr>
        </p:nvSpPr>
        <p:spPr>
          <a:xfrm>
            <a:off x="175846" y="1301027"/>
            <a:ext cx="8415580" cy="3567836"/>
          </a:xfrm>
          <a:solidFill>
            <a:srgbClr val="FBFBFB"/>
          </a:solidFill>
          <a:ln>
            <a:noFill/>
          </a:ln>
        </p:spPr>
        <p:txBody>
          <a:bodyPr/>
          <a:lstStyle/>
          <a:p>
            <a:pPr marL="0" indent="0">
              <a:buNone/>
            </a:pPr>
            <a:r>
              <a:rPr lang="en-US" dirty="0">
                <a:solidFill>
                  <a:srgbClr val="C00000"/>
                </a:solidFill>
              </a:rPr>
              <a:t>Computational Journalism</a:t>
            </a:r>
          </a:p>
          <a:p>
            <a:pPr lvl="1"/>
            <a:r>
              <a:rPr lang="en-US" dirty="0"/>
              <a:t> Fact-finding</a:t>
            </a:r>
            <a:endParaRPr lang="en-US" sz="2000" dirty="0"/>
          </a:p>
          <a:p>
            <a:pPr lvl="1"/>
            <a:r>
              <a:rPr lang="en-US" dirty="0"/>
              <a:t> Fact-checking</a:t>
            </a:r>
            <a:endParaRPr lang="en-US" sz="2000" dirty="0"/>
          </a:p>
          <a:p>
            <a:pPr lvl="2">
              <a:buFont typeface="Wingdings" pitchFamily="2" charset="2"/>
              <a:buChar char="§"/>
            </a:pPr>
            <a:r>
              <a:rPr lang="en-US" sz="2000" dirty="0"/>
              <a:t>The first female presidential nominee was Victoria Woodhull, not Hillary Clinton (snopes.com)</a:t>
            </a:r>
          </a:p>
          <a:p>
            <a:pPr marL="0" indent="0">
              <a:buNone/>
            </a:pPr>
            <a:r>
              <a:rPr lang="en-US" dirty="0">
                <a:solidFill>
                  <a:srgbClr val="C00000"/>
                </a:solidFill>
              </a:rPr>
              <a:t>Data Cleaning</a:t>
            </a:r>
          </a:p>
          <a:p>
            <a:pPr marL="0" indent="0">
              <a:buNone/>
            </a:pPr>
            <a:r>
              <a:rPr lang="en-US" dirty="0">
                <a:solidFill>
                  <a:srgbClr val="C00000"/>
                </a:solidFill>
              </a:rPr>
              <a:t>Recommendation Systems</a:t>
            </a:r>
          </a:p>
          <a:p>
            <a:pPr lvl="1"/>
            <a:r>
              <a:rPr lang="en-US" dirty="0"/>
              <a:t> Friends, news, and product promotion</a:t>
            </a:r>
          </a:p>
        </p:txBody>
      </p:sp>
      <p:sp>
        <p:nvSpPr>
          <p:cNvPr id="4" name="Slide Number Placeholder 3"/>
          <p:cNvSpPr>
            <a:spLocks noGrp="1"/>
          </p:cNvSpPr>
          <p:nvPr>
            <p:ph type="sldNum" sz="quarter" idx="11"/>
          </p:nvPr>
        </p:nvSpPr>
        <p:spPr/>
        <p:txBody>
          <a:bodyPr/>
          <a:lstStyle/>
          <a:p>
            <a:fld id="{30DB7900-D72E-4025-AF90-97BD6DF59E7D}" type="slidenum">
              <a:rPr lang="en-US" smtClean="0"/>
              <a:pPr/>
              <a:t>6</a:t>
            </a:fld>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6532" y="217644"/>
            <a:ext cx="4698853" cy="2425072"/>
          </a:xfrm>
          <a:prstGeom prst="rect">
            <a:avLst/>
          </a:prstGeom>
        </p:spPr>
      </p:pic>
      <p:pic>
        <p:nvPicPr>
          <p:cNvPr id="11" name="Picture 10">
            <a:extLst>
              <a:ext uri="{FF2B5EF4-FFF2-40B4-BE49-F238E27FC236}">
                <a16:creationId xmlns:a16="http://schemas.microsoft.com/office/drawing/2014/main" id="{50D0F619-64F4-1C4E-808D-CFF54D40322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12" name="Title 1">
            <a:extLst>
              <a:ext uri="{FF2B5EF4-FFF2-40B4-BE49-F238E27FC236}">
                <a16:creationId xmlns:a16="http://schemas.microsoft.com/office/drawing/2014/main" id="{331203F5-FC28-664E-8CFD-7253773E51DE}"/>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Tree>
    <p:extLst>
      <p:ext uri="{BB962C8B-B14F-4D97-AF65-F5344CB8AC3E}">
        <p14:creationId xmlns:p14="http://schemas.microsoft.com/office/powerpoint/2010/main" val="2831222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9512"/>
          </a:xfrm>
        </p:spPr>
        <p:txBody>
          <a:bodyPr/>
          <a:lstStyle/>
          <a:p>
            <a:r>
              <a:rPr lang="en-US" sz="4000" dirty="0"/>
              <a:t>Exceptional Facts from Knowledge Graphs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7</a:t>
            </a:fld>
            <a:endParaRPr lang="en-US"/>
          </a:p>
        </p:txBody>
      </p:sp>
      <p:sp>
        <p:nvSpPr>
          <p:cNvPr id="8" name="Text Placeholder 2">
            <a:extLst>
              <a:ext uri="{FF2B5EF4-FFF2-40B4-BE49-F238E27FC236}">
                <a16:creationId xmlns:a16="http://schemas.microsoft.com/office/drawing/2014/main" id="{26A7ECC5-46B2-ED4E-8B7A-2DC17EAE8DFB}"/>
              </a:ext>
            </a:extLst>
          </p:cNvPr>
          <p:cNvSpPr>
            <a:spLocks noGrp="1"/>
          </p:cNvSpPr>
          <p:nvPr>
            <p:ph type="body" sz="quarter" idx="10"/>
          </p:nvPr>
        </p:nvSpPr>
        <p:spPr>
          <a:xfrm>
            <a:off x="389436" y="1532906"/>
            <a:ext cx="8363938" cy="391582"/>
          </a:xfrm>
          <a:ln>
            <a:noFill/>
          </a:ln>
        </p:spPr>
        <p:txBody>
          <a:bodyPr/>
          <a:lstStyle/>
          <a:p>
            <a:pPr marL="0" indent="0">
              <a:buNone/>
            </a:pPr>
            <a:r>
              <a:rPr lang="en-US" sz="2800" dirty="0">
                <a:solidFill>
                  <a:srgbClr val="C00000"/>
                </a:solidFill>
              </a:rPr>
              <a:t>What is exceptional about G1?</a:t>
            </a:r>
            <a:endParaRPr lang="en-US" sz="2800" dirty="0">
              <a:solidFill>
                <a:schemeClr val="tx1"/>
              </a:solidFill>
            </a:endParaRPr>
          </a:p>
        </p:txBody>
      </p:sp>
      <p:pic>
        <p:nvPicPr>
          <p:cNvPr id="13" name="Picture 12">
            <a:extLst>
              <a:ext uri="{FF2B5EF4-FFF2-40B4-BE49-F238E27FC236}">
                <a16:creationId xmlns:a16="http://schemas.microsoft.com/office/drawing/2014/main" id="{3066F07A-2A5D-0441-B20F-33C4832285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14" name="Title 1">
            <a:extLst>
              <a:ext uri="{FF2B5EF4-FFF2-40B4-BE49-F238E27FC236}">
                <a16:creationId xmlns:a16="http://schemas.microsoft.com/office/drawing/2014/main" id="{02950A5E-0EAC-0849-BB02-4BDBFC25D225}"/>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
        <p:nvSpPr>
          <p:cNvPr id="58" name="Oval 57">
            <a:extLst>
              <a:ext uri="{FF2B5EF4-FFF2-40B4-BE49-F238E27FC236}">
                <a16:creationId xmlns:a16="http://schemas.microsoft.com/office/drawing/2014/main" id="{6969D716-2FF8-F142-AEE7-9EDC5EE7B264}"/>
              </a:ext>
            </a:extLst>
          </p:cNvPr>
          <p:cNvSpPr/>
          <p:nvPr/>
        </p:nvSpPr>
        <p:spPr bwMode="auto">
          <a:xfrm flipH="1">
            <a:off x="1212735" y="3472269"/>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CRO </a:t>
            </a:r>
            <a:endParaRPr lang="en-US" sz="1600" b="1" spc="-50" dirty="0" err="1">
              <a:solidFill>
                <a:schemeClr val="tx1"/>
              </a:solidFill>
              <a:latin typeface="Segoe UI" pitchFamily="34" charset="0"/>
              <a:ea typeface="Segoe UI" pitchFamily="34" charset="0"/>
              <a:cs typeface="Segoe UI" pitchFamily="34" charset="0"/>
            </a:endParaRPr>
          </a:p>
        </p:txBody>
      </p:sp>
      <p:sp>
        <p:nvSpPr>
          <p:cNvPr id="59" name="Oval 58">
            <a:extLst>
              <a:ext uri="{FF2B5EF4-FFF2-40B4-BE49-F238E27FC236}">
                <a16:creationId xmlns:a16="http://schemas.microsoft.com/office/drawing/2014/main" id="{ED6A4084-CD2B-8443-AD1C-9BFD1D985FEE}"/>
              </a:ext>
            </a:extLst>
          </p:cNvPr>
          <p:cNvSpPr/>
          <p:nvPr/>
        </p:nvSpPr>
        <p:spPr bwMode="auto">
          <a:xfrm flipH="1">
            <a:off x="465109" y="4165750"/>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S4</a:t>
            </a:r>
            <a:endParaRPr lang="en-US" sz="1600" b="1" spc="-50" dirty="0" err="1">
              <a:solidFill>
                <a:schemeClr val="tx1"/>
              </a:solidFill>
              <a:latin typeface="Segoe UI" pitchFamily="34" charset="0"/>
              <a:ea typeface="Segoe UI" pitchFamily="34" charset="0"/>
              <a:cs typeface="Segoe UI" pitchFamily="34" charset="0"/>
            </a:endParaRPr>
          </a:p>
        </p:txBody>
      </p:sp>
      <p:sp>
        <p:nvSpPr>
          <p:cNvPr id="60" name="Oval 59">
            <a:extLst>
              <a:ext uri="{FF2B5EF4-FFF2-40B4-BE49-F238E27FC236}">
                <a16:creationId xmlns:a16="http://schemas.microsoft.com/office/drawing/2014/main" id="{DA540E85-74F8-AF40-BA02-77FE37CECA37}"/>
              </a:ext>
            </a:extLst>
          </p:cNvPr>
          <p:cNvSpPr/>
          <p:nvPr/>
        </p:nvSpPr>
        <p:spPr bwMode="auto">
          <a:xfrm flipH="1">
            <a:off x="1678006" y="415824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G4</a:t>
            </a:r>
            <a:endParaRPr lang="en-US" sz="1600" b="1" spc="-50" dirty="0" err="1">
              <a:solidFill>
                <a:schemeClr val="tx1"/>
              </a:solidFill>
              <a:latin typeface="Segoe UI" pitchFamily="34" charset="0"/>
              <a:ea typeface="Segoe UI" pitchFamily="34" charset="0"/>
              <a:cs typeface="Segoe UI" pitchFamily="34" charset="0"/>
            </a:endParaRPr>
          </a:p>
        </p:txBody>
      </p:sp>
      <p:sp>
        <p:nvSpPr>
          <p:cNvPr id="61" name="Oval 60">
            <a:extLst>
              <a:ext uri="{FF2B5EF4-FFF2-40B4-BE49-F238E27FC236}">
                <a16:creationId xmlns:a16="http://schemas.microsoft.com/office/drawing/2014/main" id="{3796091E-7FC3-0D40-9B98-C4519A837F83}"/>
              </a:ext>
            </a:extLst>
          </p:cNvPr>
          <p:cNvSpPr/>
          <p:nvPr/>
        </p:nvSpPr>
        <p:spPr bwMode="auto">
          <a:xfrm flipH="1">
            <a:off x="938377" y="2438086"/>
            <a:ext cx="584367" cy="352664"/>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rgbClr val="FFFFFF"/>
                </a:solidFill>
                <a:latin typeface="Segoe UI" pitchFamily="34" charset="0"/>
                <a:ea typeface="Segoe UI" pitchFamily="34" charset="0"/>
                <a:cs typeface="Segoe UI" pitchFamily="34" charset="0"/>
              </a:rPr>
              <a:t>G1</a:t>
            </a:r>
            <a:endParaRPr lang="en-US" sz="1600" b="1" spc="-50" dirty="0" err="1">
              <a:solidFill>
                <a:srgbClr val="FFFFFF"/>
              </a:solidFill>
              <a:latin typeface="Segoe UI" pitchFamily="34" charset="0"/>
              <a:ea typeface="Segoe UI" pitchFamily="34" charset="0"/>
              <a:cs typeface="Segoe UI" pitchFamily="34" charset="0"/>
            </a:endParaRPr>
          </a:p>
        </p:txBody>
      </p:sp>
      <p:sp>
        <p:nvSpPr>
          <p:cNvPr id="62" name="Oval 61">
            <a:extLst>
              <a:ext uri="{FF2B5EF4-FFF2-40B4-BE49-F238E27FC236}">
                <a16:creationId xmlns:a16="http://schemas.microsoft.com/office/drawing/2014/main" id="{0DCC64B8-3173-0640-83E1-550C297312F8}"/>
              </a:ext>
            </a:extLst>
          </p:cNvPr>
          <p:cNvSpPr/>
          <p:nvPr/>
        </p:nvSpPr>
        <p:spPr bwMode="auto">
          <a:xfrm flipH="1">
            <a:off x="4146935" y="3600692"/>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63" name="Oval 62">
            <a:extLst>
              <a:ext uri="{FF2B5EF4-FFF2-40B4-BE49-F238E27FC236}">
                <a16:creationId xmlns:a16="http://schemas.microsoft.com/office/drawing/2014/main" id="{C4797864-9C08-D840-8194-49A70EB0A96F}"/>
              </a:ext>
            </a:extLst>
          </p:cNvPr>
          <p:cNvSpPr/>
          <p:nvPr/>
        </p:nvSpPr>
        <p:spPr bwMode="auto">
          <a:xfrm flipH="1">
            <a:off x="2251296" y="3021132"/>
            <a:ext cx="445617" cy="23235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S1</a:t>
            </a:r>
            <a:endParaRPr lang="en-US" sz="1600" b="1" spc="-50" dirty="0" err="1">
              <a:solidFill>
                <a:schemeClr val="tx1"/>
              </a:solidFill>
              <a:latin typeface="Segoe UI" pitchFamily="34" charset="0"/>
              <a:ea typeface="Segoe UI" pitchFamily="34" charset="0"/>
              <a:cs typeface="Segoe UI" pitchFamily="34" charset="0"/>
            </a:endParaRPr>
          </a:p>
        </p:txBody>
      </p:sp>
      <p:sp>
        <p:nvSpPr>
          <p:cNvPr id="64" name="Oval 63">
            <a:extLst>
              <a:ext uri="{FF2B5EF4-FFF2-40B4-BE49-F238E27FC236}">
                <a16:creationId xmlns:a16="http://schemas.microsoft.com/office/drawing/2014/main" id="{63C12102-6FAD-764D-BD81-EC7C6C2CF492}"/>
              </a:ext>
            </a:extLst>
          </p:cNvPr>
          <p:cNvSpPr/>
          <p:nvPr/>
        </p:nvSpPr>
        <p:spPr bwMode="auto">
          <a:xfrm flipH="1">
            <a:off x="3562568" y="4215821"/>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S2</a:t>
            </a:r>
            <a:endParaRPr lang="en-US" sz="1600" b="1" spc="-50" dirty="0" err="1">
              <a:solidFill>
                <a:schemeClr val="tx1"/>
              </a:solidFill>
              <a:latin typeface="Segoe UI" pitchFamily="34" charset="0"/>
              <a:ea typeface="Segoe UI" pitchFamily="34" charset="0"/>
              <a:cs typeface="Segoe UI" pitchFamily="34" charset="0"/>
            </a:endParaRPr>
          </a:p>
        </p:txBody>
      </p:sp>
      <p:sp>
        <p:nvSpPr>
          <p:cNvPr id="65" name="Oval 64">
            <a:extLst>
              <a:ext uri="{FF2B5EF4-FFF2-40B4-BE49-F238E27FC236}">
                <a16:creationId xmlns:a16="http://schemas.microsoft.com/office/drawing/2014/main" id="{A807D657-725A-2B46-8561-C2408608D075}"/>
              </a:ext>
            </a:extLst>
          </p:cNvPr>
          <p:cNvSpPr/>
          <p:nvPr/>
        </p:nvSpPr>
        <p:spPr bwMode="auto">
          <a:xfrm flipH="1">
            <a:off x="4963626" y="421582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G2</a:t>
            </a:r>
            <a:endParaRPr lang="en-US" sz="1600" b="1" spc="-50" dirty="0" err="1">
              <a:solidFill>
                <a:schemeClr val="tx1"/>
              </a:solidFill>
              <a:latin typeface="Segoe UI" pitchFamily="34" charset="0"/>
              <a:ea typeface="Segoe UI" pitchFamily="34" charset="0"/>
              <a:cs typeface="Segoe UI" pitchFamily="34" charset="0"/>
            </a:endParaRPr>
          </a:p>
        </p:txBody>
      </p:sp>
      <p:sp>
        <p:nvSpPr>
          <p:cNvPr id="66" name="Oval 65">
            <a:extLst>
              <a:ext uri="{FF2B5EF4-FFF2-40B4-BE49-F238E27FC236}">
                <a16:creationId xmlns:a16="http://schemas.microsoft.com/office/drawing/2014/main" id="{DDE8D0A5-32C4-A24C-8DD7-4C40297E9748}"/>
              </a:ext>
            </a:extLst>
          </p:cNvPr>
          <p:cNvSpPr/>
          <p:nvPr/>
        </p:nvSpPr>
        <p:spPr bwMode="auto">
          <a:xfrm flipH="1">
            <a:off x="6535033" y="3838574"/>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S5</a:t>
            </a:r>
            <a:endParaRPr lang="en-US" sz="1600" b="1" spc="-50" dirty="0" err="1">
              <a:solidFill>
                <a:schemeClr val="tx1"/>
              </a:solidFill>
              <a:latin typeface="Segoe UI" pitchFamily="34" charset="0"/>
              <a:ea typeface="Segoe UI" pitchFamily="34" charset="0"/>
              <a:cs typeface="Segoe UI" pitchFamily="34" charset="0"/>
            </a:endParaRPr>
          </a:p>
        </p:txBody>
      </p:sp>
      <p:sp>
        <p:nvSpPr>
          <p:cNvPr id="67" name="Oval 66">
            <a:extLst>
              <a:ext uri="{FF2B5EF4-FFF2-40B4-BE49-F238E27FC236}">
                <a16:creationId xmlns:a16="http://schemas.microsoft.com/office/drawing/2014/main" id="{FD8591A7-CE7E-804A-9429-3D179F1BA04F}"/>
              </a:ext>
            </a:extLst>
          </p:cNvPr>
          <p:cNvSpPr/>
          <p:nvPr/>
        </p:nvSpPr>
        <p:spPr bwMode="auto">
          <a:xfrm flipH="1">
            <a:off x="6129562" y="305155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G5</a:t>
            </a:r>
            <a:endParaRPr lang="en-US" sz="1600" b="1" spc="-50" dirty="0" err="1">
              <a:solidFill>
                <a:schemeClr val="tx1"/>
              </a:solidFill>
              <a:latin typeface="Segoe UI" pitchFamily="34" charset="0"/>
              <a:ea typeface="Segoe UI" pitchFamily="34" charset="0"/>
              <a:cs typeface="Segoe UI" pitchFamily="34" charset="0"/>
            </a:endParaRPr>
          </a:p>
        </p:txBody>
      </p:sp>
      <p:sp>
        <p:nvSpPr>
          <p:cNvPr id="68" name="Oval 67">
            <a:extLst>
              <a:ext uri="{FF2B5EF4-FFF2-40B4-BE49-F238E27FC236}">
                <a16:creationId xmlns:a16="http://schemas.microsoft.com/office/drawing/2014/main" id="{9E19AC0D-D14B-184D-AA7A-FC603FDCD474}"/>
              </a:ext>
            </a:extLst>
          </p:cNvPr>
          <p:cNvSpPr/>
          <p:nvPr/>
        </p:nvSpPr>
        <p:spPr bwMode="auto">
          <a:xfrm flipH="1">
            <a:off x="7569930" y="3798284"/>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ESP</a:t>
            </a:r>
            <a:endParaRPr lang="en-US" sz="1600" b="1" spc="-50" dirty="0" err="1">
              <a:solidFill>
                <a:schemeClr val="tx1"/>
              </a:solidFill>
              <a:latin typeface="Segoe UI" pitchFamily="34" charset="0"/>
              <a:ea typeface="Segoe UI" pitchFamily="34" charset="0"/>
              <a:cs typeface="Segoe UI" pitchFamily="34" charset="0"/>
            </a:endParaRPr>
          </a:p>
        </p:txBody>
      </p:sp>
      <p:sp>
        <p:nvSpPr>
          <p:cNvPr id="69" name="Oval 68">
            <a:extLst>
              <a:ext uri="{FF2B5EF4-FFF2-40B4-BE49-F238E27FC236}">
                <a16:creationId xmlns:a16="http://schemas.microsoft.com/office/drawing/2014/main" id="{7D3C32FA-6631-3E46-A0E4-10C7DDA5B798}"/>
              </a:ext>
            </a:extLst>
          </p:cNvPr>
          <p:cNvSpPr/>
          <p:nvPr/>
        </p:nvSpPr>
        <p:spPr bwMode="auto">
          <a:xfrm flipH="1">
            <a:off x="3192740" y="2469237"/>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S3</a:t>
            </a:r>
            <a:endParaRPr lang="en-US" sz="1600" b="1" spc="-50" dirty="0" err="1">
              <a:solidFill>
                <a:schemeClr val="tx1"/>
              </a:solidFill>
              <a:latin typeface="Segoe UI" pitchFamily="34" charset="0"/>
              <a:ea typeface="Segoe UI" pitchFamily="34" charset="0"/>
              <a:cs typeface="Segoe UI" pitchFamily="34" charset="0"/>
            </a:endParaRPr>
          </a:p>
        </p:txBody>
      </p:sp>
      <p:sp>
        <p:nvSpPr>
          <p:cNvPr id="70" name="Oval 69">
            <a:extLst>
              <a:ext uri="{FF2B5EF4-FFF2-40B4-BE49-F238E27FC236}">
                <a16:creationId xmlns:a16="http://schemas.microsoft.com/office/drawing/2014/main" id="{D7307D18-C4F5-5946-9B7D-03413686C72A}"/>
              </a:ext>
            </a:extLst>
          </p:cNvPr>
          <p:cNvSpPr/>
          <p:nvPr/>
        </p:nvSpPr>
        <p:spPr bwMode="auto">
          <a:xfrm flipH="1">
            <a:off x="5198830" y="223934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G3</a:t>
            </a:r>
            <a:endParaRPr lang="en-US" sz="1600" b="1" spc="-50" dirty="0" err="1">
              <a:solidFill>
                <a:schemeClr val="tx1"/>
              </a:solidFill>
              <a:latin typeface="Segoe UI" pitchFamily="34" charset="0"/>
              <a:ea typeface="Segoe UI" pitchFamily="34" charset="0"/>
              <a:cs typeface="Segoe UI" pitchFamily="34" charset="0"/>
            </a:endParaRPr>
          </a:p>
        </p:txBody>
      </p:sp>
      <p:cxnSp>
        <p:nvCxnSpPr>
          <p:cNvPr id="71" name="Curved Connector 70">
            <a:extLst>
              <a:ext uri="{FF2B5EF4-FFF2-40B4-BE49-F238E27FC236}">
                <a16:creationId xmlns:a16="http://schemas.microsoft.com/office/drawing/2014/main" id="{627E23BA-EC90-C840-B645-C62FF762451C}"/>
              </a:ext>
            </a:extLst>
          </p:cNvPr>
          <p:cNvCxnSpPr>
            <a:cxnSpLocks/>
            <a:stCxn id="61" idx="2"/>
            <a:endCxn id="100" idx="1"/>
          </p:cNvCxnSpPr>
          <p:nvPr/>
        </p:nvCxnSpPr>
        <p:spPr>
          <a:xfrm>
            <a:off x="1522744" y="2614418"/>
            <a:ext cx="689439" cy="5282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a:extLst>
              <a:ext uri="{FF2B5EF4-FFF2-40B4-BE49-F238E27FC236}">
                <a16:creationId xmlns:a16="http://schemas.microsoft.com/office/drawing/2014/main" id="{A630052D-A94E-C742-8709-915F6EA5D46E}"/>
              </a:ext>
            </a:extLst>
          </p:cNvPr>
          <p:cNvCxnSpPr>
            <a:cxnSpLocks/>
            <a:stCxn id="61" idx="4"/>
            <a:endCxn id="126" idx="0"/>
          </p:cNvCxnSpPr>
          <p:nvPr/>
        </p:nvCxnSpPr>
        <p:spPr>
          <a:xfrm rot="16200000" flipH="1">
            <a:off x="1069049" y="2952260"/>
            <a:ext cx="591541" cy="268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urved Connector 72">
            <a:extLst>
              <a:ext uri="{FF2B5EF4-FFF2-40B4-BE49-F238E27FC236}">
                <a16:creationId xmlns:a16="http://schemas.microsoft.com/office/drawing/2014/main" id="{6CAAE913-7C6B-664E-A0D7-074CE17B71EE}"/>
              </a:ext>
            </a:extLst>
          </p:cNvPr>
          <p:cNvCxnSpPr>
            <a:cxnSpLocks/>
            <a:stCxn id="113" idx="0"/>
            <a:endCxn id="126" idx="2"/>
          </p:cNvCxnSpPr>
          <p:nvPr/>
        </p:nvCxnSpPr>
        <p:spPr>
          <a:xfrm rot="5400000" flipH="1" flipV="1">
            <a:off x="773191" y="3781897"/>
            <a:ext cx="361952" cy="41891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73">
            <a:extLst>
              <a:ext uri="{FF2B5EF4-FFF2-40B4-BE49-F238E27FC236}">
                <a16:creationId xmlns:a16="http://schemas.microsoft.com/office/drawing/2014/main" id="{BAE0A717-20D0-3845-AC2C-5CA141252C1B}"/>
              </a:ext>
            </a:extLst>
          </p:cNvPr>
          <p:cNvCxnSpPr>
            <a:cxnSpLocks/>
            <a:stCxn id="60" idx="6"/>
            <a:endCxn id="126" idx="3"/>
          </p:cNvCxnSpPr>
          <p:nvPr/>
        </p:nvCxnSpPr>
        <p:spPr>
          <a:xfrm rot="10800000">
            <a:off x="1499080" y="3810379"/>
            <a:ext cx="178927" cy="53255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urved Connector 74">
            <a:extLst>
              <a:ext uri="{FF2B5EF4-FFF2-40B4-BE49-F238E27FC236}">
                <a16:creationId xmlns:a16="http://schemas.microsoft.com/office/drawing/2014/main" id="{37FC4346-6084-7947-8B83-50BBCA660F90}"/>
              </a:ext>
            </a:extLst>
          </p:cNvPr>
          <p:cNvCxnSpPr>
            <a:cxnSpLocks/>
            <a:stCxn id="60" idx="4"/>
            <a:endCxn id="113" idx="2"/>
          </p:cNvCxnSpPr>
          <p:nvPr/>
        </p:nvCxnSpPr>
        <p:spPr>
          <a:xfrm rot="5400000">
            <a:off x="1355573" y="3916772"/>
            <a:ext cx="3755" cy="1225479"/>
          </a:xfrm>
          <a:prstGeom prst="curvedConnector3">
            <a:avLst>
              <a:gd name="adj1" fmla="val 61878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urved Connector 75">
            <a:extLst>
              <a:ext uri="{FF2B5EF4-FFF2-40B4-BE49-F238E27FC236}">
                <a16:creationId xmlns:a16="http://schemas.microsoft.com/office/drawing/2014/main" id="{E3DBB8B4-83D7-D54F-8405-AE90ADB814D0}"/>
              </a:ext>
            </a:extLst>
          </p:cNvPr>
          <p:cNvCxnSpPr>
            <a:cxnSpLocks/>
            <a:stCxn id="64" idx="6"/>
            <a:endCxn id="134" idx="2"/>
          </p:cNvCxnSpPr>
          <p:nvPr/>
        </p:nvCxnSpPr>
        <p:spPr>
          <a:xfrm rot="10800000" flipH="1">
            <a:off x="3562568" y="3924070"/>
            <a:ext cx="551976" cy="476449"/>
          </a:xfrm>
          <a:prstGeom prst="curvedConnector4">
            <a:avLst>
              <a:gd name="adj1" fmla="val -41415"/>
              <a:gd name="adj2" fmla="val 693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D1CB5059-AB85-964C-B172-B036343EDE29}"/>
              </a:ext>
            </a:extLst>
          </p:cNvPr>
          <p:cNvCxnSpPr>
            <a:cxnSpLocks/>
            <a:stCxn id="100" idx="2"/>
            <a:endCxn id="134" idx="1"/>
          </p:cNvCxnSpPr>
          <p:nvPr/>
        </p:nvCxnSpPr>
        <p:spPr>
          <a:xfrm rot="16200000" flipH="1">
            <a:off x="3191840" y="2619593"/>
            <a:ext cx="387857" cy="179300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urved Connector 77">
            <a:extLst>
              <a:ext uri="{FF2B5EF4-FFF2-40B4-BE49-F238E27FC236}">
                <a16:creationId xmlns:a16="http://schemas.microsoft.com/office/drawing/2014/main" id="{2F6B2DEC-EBCD-1847-9BD5-86B20FD93E7D}"/>
              </a:ext>
            </a:extLst>
          </p:cNvPr>
          <p:cNvCxnSpPr>
            <a:cxnSpLocks/>
            <a:stCxn id="114" idx="2"/>
            <a:endCxn id="134" idx="0"/>
          </p:cNvCxnSpPr>
          <p:nvPr/>
        </p:nvCxnSpPr>
        <p:spPr>
          <a:xfrm rot="16200000" flipH="1">
            <a:off x="3652319" y="2698301"/>
            <a:ext cx="638061" cy="95729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4BEDAFD0-0E0B-ED45-A8F2-D7172EDADE1E}"/>
              </a:ext>
            </a:extLst>
          </p:cNvPr>
          <p:cNvCxnSpPr>
            <a:cxnSpLocks/>
            <a:stCxn id="70" idx="6"/>
            <a:endCxn id="114" idx="3"/>
          </p:cNvCxnSpPr>
          <p:nvPr/>
        </p:nvCxnSpPr>
        <p:spPr>
          <a:xfrm rot="10800000" flipV="1">
            <a:off x="3769780" y="2424038"/>
            <a:ext cx="1429050" cy="25435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urved Connector 79">
            <a:extLst>
              <a:ext uri="{FF2B5EF4-FFF2-40B4-BE49-F238E27FC236}">
                <a16:creationId xmlns:a16="http://schemas.microsoft.com/office/drawing/2014/main" id="{1B074AA0-F14E-E646-AA70-43AA5566F432}"/>
              </a:ext>
            </a:extLst>
          </p:cNvPr>
          <p:cNvCxnSpPr>
            <a:cxnSpLocks/>
            <a:stCxn id="65" idx="0"/>
            <a:endCxn id="134" idx="4"/>
          </p:cNvCxnSpPr>
          <p:nvPr/>
        </p:nvCxnSpPr>
        <p:spPr>
          <a:xfrm rot="16200000" flipV="1">
            <a:off x="4874756" y="3834767"/>
            <a:ext cx="291752" cy="4703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4EC3EB6C-0D0F-1E4A-8703-1083E13D9BF0}"/>
              </a:ext>
            </a:extLst>
          </p:cNvPr>
          <p:cNvCxnSpPr>
            <a:cxnSpLocks/>
            <a:stCxn id="67" idx="4"/>
            <a:endCxn id="112" idx="0"/>
          </p:cNvCxnSpPr>
          <p:nvPr/>
        </p:nvCxnSpPr>
        <p:spPr>
          <a:xfrm rot="16200000" flipH="1">
            <a:off x="6408114" y="3434574"/>
            <a:ext cx="417630" cy="3903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urved Connector 81">
            <a:extLst>
              <a:ext uri="{FF2B5EF4-FFF2-40B4-BE49-F238E27FC236}">
                <a16:creationId xmlns:a16="http://schemas.microsoft.com/office/drawing/2014/main" id="{86CB38B4-5515-144D-AFDC-7946BEE3F58E}"/>
              </a:ext>
            </a:extLst>
          </p:cNvPr>
          <p:cNvCxnSpPr>
            <a:cxnSpLocks/>
            <a:stCxn id="112" idx="3"/>
            <a:endCxn id="141" idx="0"/>
          </p:cNvCxnSpPr>
          <p:nvPr/>
        </p:nvCxnSpPr>
        <p:spPr>
          <a:xfrm flipV="1">
            <a:off x="7089194" y="3700803"/>
            <a:ext cx="772919" cy="317301"/>
          </a:xfrm>
          <a:prstGeom prst="curvedConnector4">
            <a:avLst>
              <a:gd name="adj1" fmla="val 28299"/>
              <a:gd name="adj2" fmla="val 1720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urved Connector 82">
            <a:extLst>
              <a:ext uri="{FF2B5EF4-FFF2-40B4-BE49-F238E27FC236}">
                <a16:creationId xmlns:a16="http://schemas.microsoft.com/office/drawing/2014/main" id="{AFDDB0E6-DAB7-1B40-A491-188C88691DE0}"/>
              </a:ext>
            </a:extLst>
          </p:cNvPr>
          <p:cNvCxnSpPr>
            <a:cxnSpLocks/>
            <a:stCxn id="67" idx="6"/>
            <a:endCxn id="134" idx="5"/>
          </p:cNvCxnSpPr>
          <p:nvPr/>
        </p:nvCxnSpPr>
        <p:spPr>
          <a:xfrm rot="10800000" flipV="1">
            <a:off x="4617728" y="3236246"/>
            <a:ext cx="1511835" cy="47377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FD3B620-4A66-E246-936C-DCB17E1712D9}"/>
              </a:ext>
            </a:extLst>
          </p:cNvPr>
          <p:cNvSpPr txBox="1"/>
          <p:nvPr/>
        </p:nvSpPr>
        <p:spPr>
          <a:xfrm>
            <a:off x="851834" y="3037553"/>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85" name="TextBox 84">
            <a:extLst>
              <a:ext uri="{FF2B5EF4-FFF2-40B4-BE49-F238E27FC236}">
                <a16:creationId xmlns:a16="http://schemas.microsoft.com/office/drawing/2014/main" id="{83CD32CF-68B3-F641-9A5B-BCB8B71B7943}"/>
              </a:ext>
            </a:extLst>
          </p:cNvPr>
          <p:cNvSpPr txBox="1"/>
          <p:nvPr/>
        </p:nvSpPr>
        <p:spPr>
          <a:xfrm>
            <a:off x="1230561" y="3948252"/>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86" name="TextBox 85">
            <a:extLst>
              <a:ext uri="{FF2B5EF4-FFF2-40B4-BE49-F238E27FC236}">
                <a16:creationId xmlns:a16="http://schemas.microsoft.com/office/drawing/2014/main" id="{4B848776-FF4E-704E-8839-56F11660C956}"/>
              </a:ext>
            </a:extLst>
          </p:cNvPr>
          <p:cNvSpPr txBox="1"/>
          <p:nvPr/>
        </p:nvSpPr>
        <p:spPr>
          <a:xfrm>
            <a:off x="1522744" y="2754746"/>
            <a:ext cx="609847"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cxnSp>
        <p:nvCxnSpPr>
          <p:cNvPr id="87" name="Curved Connector 86" title="awarded">
            <a:extLst>
              <a:ext uri="{FF2B5EF4-FFF2-40B4-BE49-F238E27FC236}">
                <a16:creationId xmlns:a16="http://schemas.microsoft.com/office/drawing/2014/main" id="{EB70DF09-3DE5-9543-8D75-EB4EE95EC470}"/>
              </a:ext>
            </a:extLst>
          </p:cNvPr>
          <p:cNvCxnSpPr>
            <a:cxnSpLocks/>
            <a:stCxn id="70" idx="4"/>
            <a:endCxn id="134" idx="0"/>
          </p:cNvCxnSpPr>
          <p:nvPr/>
        </p:nvCxnSpPr>
        <p:spPr>
          <a:xfrm rot="5400000">
            <a:off x="4526883" y="2531851"/>
            <a:ext cx="887247" cy="104101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40BF280E-18E4-7A49-96F9-B4056DEE7C46}"/>
              </a:ext>
            </a:extLst>
          </p:cNvPr>
          <p:cNvSpPr txBox="1"/>
          <p:nvPr/>
        </p:nvSpPr>
        <p:spPr>
          <a:xfrm>
            <a:off x="4776541" y="2875171"/>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89" name="TextBox 88">
            <a:extLst>
              <a:ext uri="{FF2B5EF4-FFF2-40B4-BE49-F238E27FC236}">
                <a16:creationId xmlns:a16="http://schemas.microsoft.com/office/drawing/2014/main" id="{DA1D9AE0-138B-A849-89B8-E916A842E62A}"/>
              </a:ext>
            </a:extLst>
          </p:cNvPr>
          <p:cNvSpPr txBox="1"/>
          <p:nvPr/>
        </p:nvSpPr>
        <p:spPr>
          <a:xfrm>
            <a:off x="4864145" y="3264968"/>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0" name="TextBox 89">
            <a:extLst>
              <a:ext uri="{FF2B5EF4-FFF2-40B4-BE49-F238E27FC236}">
                <a16:creationId xmlns:a16="http://schemas.microsoft.com/office/drawing/2014/main" id="{D30F32A0-B607-2B49-9133-17F0E7E2A684}"/>
              </a:ext>
            </a:extLst>
          </p:cNvPr>
          <p:cNvSpPr txBox="1"/>
          <p:nvPr/>
        </p:nvSpPr>
        <p:spPr>
          <a:xfrm>
            <a:off x="4893020" y="3914847"/>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1" name="TextBox 90">
            <a:extLst>
              <a:ext uri="{FF2B5EF4-FFF2-40B4-BE49-F238E27FC236}">
                <a16:creationId xmlns:a16="http://schemas.microsoft.com/office/drawing/2014/main" id="{8EF8A730-5ACF-1241-AD0B-0786E0DA8370}"/>
              </a:ext>
            </a:extLst>
          </p:cNvPr>
          <p:cNvSpPr txBox="1"/>
          <p:nvPr/>
        </p:nvSpPr>
        <p:spPr>
          <a:xfrm>
            <a:off x="602340" y="379455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2" name="TextBox 91">
            <a:extLst>
              <a:ext uri="{FF2B5EF4-FFF2-40B4-BE49-F238E27FC236}">
                <a16:creationId xmlns:a16="http://schemas.microsoft.com/office/drawing/2014/main" id="{1DB3C01A-B0B8-1C44-A879-591AA173CF22}"/>
              </a:ext>
            </a:extLst>
          </p:cNvPr>
          <p:cNvSpPr txBox="1"/>
          <p:nvPr/>
        </p:nvSpPr>
        <p:spPr>
          <a:xfrm>
            <a:off x="2321623" y="3489017"/>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3" name="TextBox 92">
            <a:extLst>
              <a:ext uri="{FF2B5EF4-FFF2-40B4-BE49-F238E27FC236}">
                <a16:creationId xmlns:a16="http://schemas.microsoft.com/office/drawing/2014/main" id="{52046361-36D2-EF47-93F2-E5600C9A7B62}"/>
              </a:ext>
            </a:extLst>
          </p:cNvPr>
          <p:cNvSpPr txBox="1"/>
          <p:nvPr/>
        </p:nvSpPr>
        <p:spPr>
          <a:xfrm>
            <a:off x="3477594" y="3059075"/>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4" name="TextBox 93">
            <a:extLst>
              <a:ext uri="{FF2B5EF4-FFF2-40B4-BE49-F238E27FC236}">
                <a16:creationId xmlns:a16="http://schemas.microsoft.com/office/drawing/2014/main" id="{A6215B34-95BB-4D4D-BB3A-BB21DF92F78A}"/>
              </a:ext>
            </a:extLst>
          </p:cNvPr>
          <p:cNvSpPr txBox="1"/>
          <p:nvPr/>
        </p:nvSpPr>
        <p:spPr>
          <a:xfrm>
            <a:off x="3391581" y="393284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5" name="TextBox 94">
            <a:extLst>
              <a:ext uri="{FF2B5EF4-FFF2-40B4-BE49-F238E27FC236}">
                <a16:creationId xmlns:a16="http://schemas.microsoft.com/office/drawing/2014/main" id="{7C02D03C-E658-4D40-B8F1-E063A313B680}"/>
              </a:ext>
            </a:extLst>
          </p:cNvPr>
          <p:cNvSpPr txBox="1"/>
          <p:nvPr/>
        </p:nvSpPr>
        <p:spPr>
          <a:xfrm>
            <a:off x="7134789" y="370221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96" name="TextBox 95">
            <a:extLst>
              <a:ext uri="{FF2B5EF4-FFF2-40B4-BE49-F238E27FC236}">
                <a16:creationId xmlns:a16="http://schemas.microsoft.com/office/drawing/2014/main" id="{92D77581-711E-C745-A17E-5E574957587A}"/>
              </a:ext>
            </a:extLst>
          </p:cNvPr>
          <p:cNvSpPr txBox="1"/>
          <p:nvPr/>
        </p:nvSpPr>
        <p:spPr>
          <a:xfrm>
            <a:off x="1126015" y="460221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98" name="TextBox 97">
            <a:extLst>
              <a:ext uri="{FF2B5EF4-FFF2-40B4-BE49-F238E27FC236}">
                <a16:creationId xmlns:a16="http://schemas.microsoft.com/office/drawing/2014/main" id="{8B94CF8B-9A5E-9640-ACD6-DF70D8550E4C}"/>
              </a:ext>
            </a:extLst>
          </p:cNvPr>
          <p:cNvSpPr txBox="1"/>
          <p:nvPr/>
        </p:nvSpPr>
        <p:spPr>
          <a:xfrm>
            <a:off x="4107330" y="2445397"/>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99" name="TextBox 98">
            <a:extLst>
              <a:ext uri="{FF2B5EF4-FFF2-40B4-BE49-F238E27FC236}">
                <a16:creationId xmlns:a16="http://schemas.microsoft.com/office/drawing/2014/main" id="{26E0811B-479F-274B-9BA2-93CBC7F82C4E}"/>
              </a:ext>
            </a:extLst>
          </p:cNvPr>
          <p:cNvSpPr txBox="1"/>
          <p:nvPr/>
        </p:nvSpPr>
        <p:spPr>
          <a:xfrm>
            <a:off x="6319428" y="351330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00" name="Rectangle 99">
            <a:extLst>
              <a:ext uri="{FF2B5EF4-FFF2-40B4-BE49-F238E27FC236}">
                <a16:creationId xmlns:a16="http://schemas.microsoft.com/office/drawing/2014/main" id="{BBA5FBA2-B867-C041-A986-20456B22ED0D}"/>
              </a:ext>
            </a:extLst>
          </p:cNvPr>
          <p:cNvSpPr/>
          <p:nvPr/>
        </p:nvSpPr>
        <p:spPr bwMode="auto">
          <a:xfrm>
            <a:off x="2212183" y="296311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1" name="Rectangle 110">
            <a:extLst>
              <a:ext uri="{FF2B5EF4-FFF2-40B4-BE49-F238E27FC236}">
                <a16:creationId xmlns:a16="http://schemas.microsoft.com/office/drawing/2014/main" id="{4ED5B885-0BB2-0441-B632-79ED464D37CB}"/>
              </a:ext>
            </a:extLst>
          </p:cNvPr>
          <p:cNvSpPr/>
          <p:nvPr/>
        </p:nvSpPr>
        <p:spPr bwMode="auto">
          <a:xfrm>
            <a:off x="3577670" y="4243159"/>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Rectangle 111">
            <a:extLst>
              <a:ext uri="{FF2B5EF4-FFF2-40B4-BE49-F238E27FC236}">
                <a16:creationId xmlns:a16="http://schemas.microsoft.com/office/drawing/2014/main" id="{B4E19E61-F36D-0942-8787-A1DD348336CF}"/>
              </a:ext>
            </a:extLst>
          </p:cNvPr>
          <p:cNvSpPr/>
          <p:nvPr/>
        </p:nvSpPr>
        <p:spPr bwMode="auto">
          <a:xfrm>
            <a:off x="6535033" y="3838574"/>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a:extLst>
              <a:ext uri="{FF2B5EF4-FFF2-40B4-BE49-F238E27FC236}">
                <a16:creationId xmlns:a16="http://schemas.microsoft.com/office/drawing/2014/main" id="{59DD1D79-5E4E-4345-8143-FE837524DF33}"/>
              </a:ext>
            </a:extLst>
          </p:cNvPr>
          <p:cNvSpPr/>
          <p:nvPr/>
        </p:nvSpPr>
        <p:spPr bwMode="auto">
          <a:xfrm>
            <a:off x="467629" y="417233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4" name="Rectangle 113">
            <a:extLst>
              <a:ext uri="{FF2B5EF4-FFF2-40B4-BE49-F238E27FC236}">
                <a16:creationId xmlns:a16="http://schemas.microsoft.com/office/drawing/2014/main" id="{D6018A56-9218-3946-8289-0324A170ABE4}"/>
              </a:ext>
            </a:extLst>
          </p:cNvPr>
          <p:cNvSpPr/>
          <p:nvPr/>
        </p:nvSpPr>
        <p:spPr bwMode="auto">
          <a:xfrm>
            <a:off x="3215619" y="2498862"/>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1" name="Curved Connector 120">
            <a:extLst>
              <a:ext uri="{FF2B5EF4-FFF2-40B4-BE49-F238E27FC236}">
                <a16:creationId xmlns:a16="http://schemas.microsoft.com/office/drawing/2014/main" id="{F6924F9D-B649-6247-95D0-9D280EB27EA9}"/>
              </a:ext>
            </a:extLst>
          </p:cNvPr>
          <p:cNvCxnSpPr>
            <a:cxnSpLocks/>
            <a:stCxn id="65" idx="4"/>
            <a:endCxn id="111" idx="2"/>
          </p:cNvCxnSpPr>
          <p:nvPr/>
        </p:nvCxnSpPr>
        <p:spPr>
          <a:xfrm rot="5400000">
            <a:off x="4546779" y="3893187"/>
            <a:ext cx="17003" cy="1401058"/>
          </a:xfrm>
          <a:prstGeom prst="curvedConnector3">
            <a:avLst>
              <a:gd name="adj1" fmla="val 14444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239CFA92-C18B-9C4D-9356-7F4C050F7934}"/>
              </a:ext>
            </a:extLst>
          </p:cNvPr>
          <p:cNvSpPr txBox="1"/>
          <p:nvPr/>
        </p:nvSpPr>
        <p:spPr>
          <a:xfrm>
            <a:off x="4250049" y="4677580"/>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26" name="Triangle 125">
            <a:extLst>
              <a:ext uri="{FF2B5EF4-FFF2-40B4-BE49-F238E27FC236}">
                <a16:creationId xmlns:a16="http://schemas.microsoft.com/office/drawing/2014/main" id="{E2634945-147C-2C48-84F9-F9A4CA85182A}"/>
              </a:ext>
            </a:extLst>
          </p:cNvPr>
          <p:cNvSpPr/>
          <p:nvPr/>
        </p:nvSpPr>
        <p:spPr bwMode="auto">
          <a:xfrm>
            <a:off x="1163624" y="3382291"/>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4" name="Triangle 133">
            <a:extLst>
              <a:ext uri="{FF2B5EF4-FFF2-40B4-BE49-F238E27FC236}">
                <a16:creationId xmlns:a16="http://schemas.microsoft.com/office/drawing/2014/main" id="{CE553D7E-77B3-A441-8460-B93895E41DA3}"/>
              </a:ext>
            </a:extLst>
          </p:cNvPr>
          <p:cNvSpPr/>
          <p:nvPr/>
        </p:nvSpPr>
        <p:spPr bwMode="auto">
          <a:xfrm>
            <a:off x="4114544" y="3495982"/>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1" name="Triangle 140">
            <a:extLst>
              <a:ext uri="{FF2B5EF4-FFF2-40B4-BE49-F238E27FC236}">
                <a16:creationId xmlns:a16="http://schemas.microsoft.com/office/drawing/2014/main" id="{6F2C0CD4-BE02-F944-939F-095CAE52311C}"/>
              </a:ext>
            </a:extLst>
          </p:cNvPr>
          <p:cNvSpPr/>
          <p:nvPr/>
        </p:nvSpPr>
        <p:spPr bwMode="auto">
          <a:xfrm>
            <a:off x="7526658" y="3700803"/>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31990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Modeling</a:t>
            </a:r>
            <a:endParaRPr lang="en-US" sz="4000" dirty="0"/>
          </a:p>
        </p:txBody>
      </p:sp>
      <p:sp>
        <p:nvSpPr>
          <p:cNvPr id="3" name="Text Placeholder 2"/>
          <p:cNvSpPr>
            <a:spLocks noGrp="1"/>
          </p:cNvSpPr>
          <p:nvPr>
            <p:ph type="body" sz="quarter" idx="10"/>
          </p:nvPr>
        </p:nvSpPr>
        <p:spPr>
          <a:xfrm>
            <a:off x="389436" y="959476"/>
            <a:ext cx="8363938" cy="865558"/>
          </a:xfrm>
          <a:ln>
            <a:noFill/>
          </a:ln>
        </p:spPr>
        <p:txBody>
          <a:bodyPr/>
          <a:lstStyle/>
          <a:p>
            <a:pPr marL="0" indent="0">
              <a:buNone/>
            </a:pPr>
            <a:r>
              <a:rPr lang="en-US" sz="2800" dirty="0">
                <a:solidFill>
                  <a:srgbClr val="C00000"/>
                </a:solidFill>
              </a:rPr>
              <a:t>Attributes: </a:t>
            </a:r>
            <a:r>
              <a:rPr lang="en-US" sz="2800" dirty="0">
                <a:solidFill>
                  <a:schemeClr val="tx1"/>
                </a:solidFill>
              </a:rPr>
              <a:t>labels of incoming/outgoing edges</a:t>
            </a:r>
          </a:p>
          <a:p>
            <a:pPr marL="0" indent="0">
              <a:buNone/>
            </a:pPr>
            <a:r>
              <a:rPr lang="en-US" sz="2800" dirty="0">
                <a:solidFill>
                  <a:srgbClr val="C00000"/>
                </a:solidFill>
              </a:rPr>
              <a:t>Subspace: </a:t>
            </a:r>
            <a:r>
              <a:rPr lang="en-US" sz="2800" dirty="0">
                <a:solidFill>
                  <a:schemeClr val="tx1"/>
                </a:solidFill>
              </a:rPr>
              <a:t>a subset of attributes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8</a:t>
            </a:fld>
            <a:endParaRPr lang="en-US"/>
          </a:p>
        </p:txBody>
      </p:sp>
      <p:sp>
        <p:nvSpPr>
          <p:cNvPr id="11" name="TextBox 10">
            <a:extLst>
              <a:ext uri="{FF2B5EF4-FFF2-40B4-BE49-F238E27FC236}">
                <a16:creationId xmlns:a16="http://schemas.microsoft.com/office/drawing/2014/main" id="{F24E333F-2B93-EC4C-BCDB-F72859CC3495}"/>
              </a:ext>
            </a:extLst>
          </p:cNvPr>
          <p:cNvSpPr txBox="1"/>
          <p:nvPr/>
        </p:nvSpPr>
        <p:spPr>
          <a:xfrm>
            <a:off x="5519651" y="1463449"/>
            <a:ext cx="3308465" cy="430887"/>
          </a:xfrm>
          <a:prstGeom prst="rect">
            <a:avLst/>
          </a:prstGeom>
          <a:noFill/>
        </p:spPr>
        <p:txBody>
          <a:bodyPr wrap="square" lIns="0" tIns="0" rIns="0" bIns="0" rtlCol="0">
            <a:spAutoFit/>
          </a:bodyPr>
          <a:lstStyle/>
          <a:p>
            <a:r>
              <a:rPr lang="en-US" sz="2800" dirty="0">
                <a:solidFill>
                  <a:srgbClr val="C00000"/>
                </a:solidFill>
                <a:latin typeface="Garamond" panose="02020404030301010803" pitchFamily="18" charset="0"/>
              </a:rPr>
              <a:t>G1. awarded-to = CRO</a:t>
            </a:r>
          </a:p>
        </p:txBody>
      </p:sp>
      <p:pic>
        <p:nvPicPr>
          <p:cNvPr id="16" name="Picture 15">
            <a:extLst>
              <a:ext uri="{FF2B5EF4-FFF2-40B4-BE49-F238E27FC236}">
                <a16:creationId xmlns:a16="http://schemas.microsoft.com/office/drawing/2014/main" id="{C3CD5FE8-5527-A542-ACDA-7B6A1BFB67E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17" name="Title 1">
            <a:extLst>
              <a:ext uri="{FF2B5EF4-FFF2-40B4-BE49-F238E27FC236}">
                <a16:creationId xmlns:a16="http://schemas.microsoft.com/office/drawing/2014/main" id="{BCCBDC51-04DA-F045-B889-47F2A975E923}"/>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sp>
        <p:nvSpPr>
          <p:cNvPr id="113" name="Oval 112">
            <a:extLst>
              <a:ext uri="{FF2B5EF4-FFF2-40B4-BE49-F238E27FC236}">
                <a16:creationId xmlns:a16="http://schemas.microsoft.com/office/drawing/2014/main" id="{EC37261D-137D-AC4A-AA79-97E18F6FB2CA}"/>
              </a:ext>
            </a:extLst>
          </p:cNvPr>
          <p:cNvSpPr/>
          <p:nvPr/>
        </p:nvSpPr>
        <p:spPr bwMode="auto">
          <a:xfrm flipH="1">
            <a:off x="1212735" y="3472269"/>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rgbClr val="C00000"/>
                </a:solidFill>
                <a:latin typeface="Segoe UI" pitchFamily="34" charset="0"/>
                <a:ea typeface="Segoe UI" pitchFamily="34" charset="0"/>
                <a:cs typeface="Segoe UI" pitchFamily="34" charset="0"/>
              </a:rPr>
              <a:t>CRO </a:t>
            </a:r>
            <a:endParaRPr lang="en-US" sz="1600" b="1" spc="-50" dirty="0" err="1">
              <a:solidFill>
                <a:srgbClr val="C00000"/>
              </a:solidFill>
              <a:latin typeface="Segoe UI" pitchFamily="34" charset="0"/>
              <a:ea typeface="Segoe UI" pitchFamily="34" charset="0"/>
              <a:cs typeface="Segoe UI" pitchFamily="34" charset="0"/>
            </a:endParaRPr>
          </a:p>
        </p:txBody>
      </p:sp>
      <p:sp>
        <p:nvSpPr>
          <p:cNvPr id="114" name="Oval 113">
            <a:extLst>
              <a:ext uri="{FF2B5EF4-FFF2-40B4-BE49-F238E27FC236}">
                <a16:creationId xmlns:a16="http://schemas.microsoft.com/office/drawing/2014/main" id="{8C21B276-F181-7F43-B975-50AB22D8D7E9}"/>
              </a:ext>
            </a:extLst>
          </p:cNvPr>
          <p:cNvSpPr/>
          <p:nvPr/>
        </p:nvSpPr>
        <p:spPr bwMode="auto">
          <a:xfrm flipH="1">
            <a:off x="465109" y="4165750"/>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S4</a:t>
            </a:r>
            <a:endParaRPr lang="en-US" sz="1600" b="1" spc="-50" dirty="0" err="1">
              <a:solidFill>
                <a:schemeClr val="tx1"/>
              </a:solidFill>
              <a:latin typeface="Segoe UI" pitchFamily="34" charset="0"/>
              <a:ea typeface="Segoe UI" pitchFamily="34" charset="0"/>
              <a:cs typeface="Segoe UI" pitchFamily="34" charset="0"/>
            </a:endParaRPr>
          </a:p>
        </p:txBody>
      </p:sp>
      <p:sp>
        <p:nvSpPr>
          <p:cNvPr id="115" name="Oval 114">
            <a:extLst>
              <a:ext uri="{FF2B5EF4-FFF2-40B4-BE49-F238E27FC236}">
                <a16:creationId xmlns:a16="http://schemas.microsoft.com/office/drawing/2014/main" id="{F7B8090F-8587-E543-9E91-D5D854A8B196}"/>
              </a:ext>
            </a:extLst>
          </p:cNvPr>
          <p:cNvSpPr/>
          <p:nvPr/>
        </p:nvSpPr>
        <p:spPr bwMode="auto">
          <a:xfrm flipH="1">
            <a:off x="1678006" y="415824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G4</a:t>
            </a:r>
            <a:endParaRPr lang="en-US" sz="1600" b="1" spc="-50" dirty="0" err="1">
              <a:solidFill>
                <a:schemeClr val="tx1"/>
              </a:solidFill>
              <a:latin typeface="Segoe UI" pitchFamily="34" charset="0"/>
              <a:ea typeface="Segoe UI" pitchFamily="34" charset="0"/>
              <a:cs typeface="Segoe UI" pitchFamily="34" charset="0"/>
            </a:endParaRPr>
          </a:p>
        </p:txBody>
      </p:sp>
      <p:sp>
        <p:nvSpPr>
          <p:cNvPr id="116" name="Oval 115">
            <a:extLst>
              <a:ext uri="{FF2B5EF4-FFF2-40B4-BE49-F238E27FC236}">
                <a16:creationId xmlns:a16="http://schemas.microsoft.com/office/drawing/2014/main" id="{C55C19B5-FBF8-F945-A9C7-0884481D43C3}"/>
              </a:ext>
            </a:extLst>
          </p:cNvPr>
          <p:cNvSpPr/>
          <p:nvPr/>
        </p:nvSpPr>
        <p:spPr bwMode="auto">
          <a:xfrm flipH="1">
            <a:off x="938377" y="2438086"/>
            <a:ext cx="584367" cy="352664"/>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rgbClr val="FFFFFF"/>
                </a:solidFill>
                <a:latin typeface="Segoe UI" pitchFamily="34" charset="0"/>
                <a:ea typeface="Segoe UI" pitchFamily="34" charset="0"/>
                <a:cs typeface="Segoe UI" pitchFamily="34" charset="0"/>
              </a:rPr>
              <a:t>G1</a:t>
            </a:r>
            <a:endParaRPr lang="en-US" sz="1600" b="1" spc="-50" dirty="0" err="1">
              <a:solidFill>
                <a:srgbClr val="FFFFFF"/>
              </a:solidFill>
              <a:latin typeface="Segoe UI" pitchFamily="34" charset="0"/>
              <a:ea typeface="Segoe UI" pitchFamily="34" charset="0"/>
              <a:cs typeface="Segoe UI" pitchFamily="34" charset="0"/>
            </a:endParaRPr>
          </a:p>
        </p:txBody>
      </p:sp>
      <p:sp>
        <p:nvSpPr>
          <p:cNvPr id="117" name="Oval 116">
            <a:extLst>
              <a:ext uri="{FF2B5EF4-FFF2-40B4-BE49-F238E27FC236}">
                <a16:creationId xmlns:a16="http://schemas.microsoft.com/office/drawing/2014/main" id="{7A221770-FDFF-EA47-95FB-540AF0F82B20}"/>
              </a:ext>
            </a:extLst>
          </p:cNvPr>
          <p:cNvSpPr/>
          <p:nvPr/>
        </p:nvSpPr>
        <p:spPr bwMode="auto">
          <a:xfrm flipH="1">
            <a:off x="4146935" y="3600692"/>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118" name="Oval 117">
            <a:extLst>
              <a:ext uri="{FF2B5EF4-FFF2-40B4-BE49-F238E27FC236}">
                <a16:creationId xmlns:a16="http://schemas.microsoft.com/office/drawing/2014/main" id="{A2EC22C0-6CC7-004E-8BA7-51A2545E4322}"/>
              </a:ext>
            </a:extLst>
          </p:cNvPr>
          <p:cNvSpPr/>
          <p:nvPr/>
        </p:nvSpPr>
        <p:spPr bwMode="auto">
          <a:xfrm flipH="1">
            <a:off x="2251296" y="3021132"/>
            <a:ext cx="445617" cy="232353"/>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S1</a:t>
            </a:r>
            <a:endParaRPr lang="en-US" sz="1600" b="1" spc="-50" dirty="0" err="1">
              <a:solidFill>
                <a:schemeClr val="tx1"/>
              </a:solidFill>
              <a:latin typeface="Segoe UI" pitchFamily="34" charset="0"/>
              <a:ea typeface="Segoe UI" pitchFamily="34" charset="0"/>
              <a:cs typeface="Segoe UI" pitchFamily="34" charset="0"/>
            </a:endParaRPr>
          </a:p>
        </p:txBody>
      </p:sp>
      <p:sp>
        <p:nvSpPr>
          <p:cNvPr id="119" name="Oval 118">
            <a:extLst>
              <a:ext uri="{FF2B5EF4-FFF2-40B4-BE49-F238E27FC236}">
                <a16:creationId xmlns:a16="http://schemas.microsoft.com/office/drawing/2014/main" id="{33FF8D56-F4DA-4E42-9BD5-A60DE3DA8CE1}"/>
              </a:ext>
            </a:extLst>
          </p:cNvPr>
          <p:cNvSpPr/>
          <p:nvPr/>
        </p:nvSpPr>
        <p:spPr bwMode="auto">
          <a:xfrm flipH="1">
            <a:off x="3562568" y="4215821"/>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S2</a:t>
            </a:r>
            <a:endParaRPr lang="en-US" sz="1600" b="1" spc="-50" dirty="0" err="1">
              <a:solidFill>
                <a:schemeClr val="tx1"/>
              </a:solidFill>
              <a:latin typeface="Segoe UI" pitchFamily="34" charset="0"/>
              <a:ea typeface="Segoe UI" pitchFamily="34" charset="0"/>
              <a:cs typeface="Segoe UI" pitchFamily="34" charset="0"/>
            </a:endParaRPr>
          </a:p>
        </p:txBody>
      </p:sp>
      <p:sp>
        <p:nvSpPr>
          <p:cNvPr id="120" name="Oval 119">
            <a:extLst>
              <a:ext uri="{FF2B5EF4-FFF2-40B4-BE49-F238E27FC236}">
                <a16:creationId xmlns:a16="http://schemas.microsoft.com/office/drawing/2014/main" id="{AFFB680B-6A4A-6744-8012-2DC49A75CBB1}"/>
              </a:ext>
            </a:extLst>
          </p:cNvPr>
          <p:cNvSpPr/>
          <p:nvPr/>
        </p:nvSpPr>
        <p:spPr bwMode="auto">
          <a:xfrm flipH="1">
            <a:off x="4963626" y="421582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G2</a:t>
            </a:r>
            <a:endParaRPr lang="en-US" sz="1600" b="1" spc="-50" dirty="0" err="1">
              <a:solidFill>
                <a:schemeClr val="tx1"/>
              </a:solidFill>
              <a:latin typeface="Segoe UI" pitchFamily="34" charset="0"/>
              <a:ea typeface="Segoe UI" pitchFamily="34" charset="0"/>
              <a:cs typeface="Segoe UI" pitchFamily="34" charset="0"/>
            </a:endParaRPr>
          </a:p>
        </p:txBody>
      </p:sp>
      <p:sp>
        <p:nvSpPr>
          <p:cNvPr id="121" name="Oval 120">
            <a:extLst>
              <a:ext uri="{FF2B5EF4-FFF2-40B4-BE49-F238E27FC236}">
                <a16:creationId xmlns:a16="http://schemas.microsoft.com/office/drawing/2014/main" id="{7B475920-E97A-414F-8ECF-A7A78EC90293}"/>
              </a:ext>
            </a:extLst>
          </p:cNvPr>
          <p:cNvSpPr/>
          <p:nvPr/>
        </p:nvSpPr>
        <p:spPr bwMode="auto">
          <a:xfrm flipH="1">
            <a:off x="6535033" y="3838574"/>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S5</a:t>
            </a:r>
            <a:endParaRPr lang="en-US" sz="1600" b="1" spc="-50" dirty="0" err="1">
              <a:solidFill>
                <a:schemeClr val="tx1"/>
              </a:solidFill>
              <a:latin typeface="Segoe UI" pitchFamily="34" charset="0"/>
              <a:ea typeface="Segoe UI" pitchFamily="34" charset="0"/>
              <a:cs typeface="Segoe UI" pitchFamily="34" charset="0"/>
            </a:endParaRPr>
          </a:p>
        </p:txBody>
      </p:sp>
      <p:sp>
        <p:nvSpPr>
          <p:cNvPr id="122" name="Oval 121">
            <a:extLst>
              <a:ext uri="{FF2B5EF4-FFF2-40B4-BE49-F238E27FC236}">
                <a16:creationId xmlns:a16="http://schemas.microsoft.com/office/drawing/2014/main" id="{FE734ED4-97D6-B047-92A4-C618466FE9D0}"/>
              </a:ext>
            </a:extLst>
          </p:cNvPr>
          <p:cNvSpPr/>
          <p:nvPr/>
        </p:nvSpPr>
        <p:spPr bwMode="auto">
          <a:xfrm flipH="1">
            <a:off x="6129562" y="3051550"/>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G5</a:t>
            </a:r>
            <a:endParaRPr lang="en-US" sz="1600" b="1" spc="-50" dirty="0" err="1">
              <a:solidFill>
                <a:schemeClr val="tx1"/>
              </a:solidFill>
              <a:latin typeface="Segoe UI" pitchFamily="34" charset="0"/>
              <a:ea typeface="Segoe UI" pitchFamily="34" charset="0"/>
              <a:cs typeface="Segoe UI" pitchFamily="34" charset="0"/>
            </a:endParaRPr>
          </a:p>
        </p:txBody>
      </p:sp>
      <p:sp>
        <p:nvSpPr>
          <p:cNvPr id="123" name="Oval 122">
            <a:extLst>
              <a:ext uri="{FF2B5EF4-FFF2-40B4-BE49-F238E27FC236}">
                <a16:creationId xmlns:a16="http://schemas.microsoft.com/office/drawing/2014/main" id="{7101DE46-C507-FE40-887C-D2B96B3408A1}"/>
              </a:ext>
            </a:extLst>
          </p:cNvPr>
          <p:cNvSpPr/>
          <p:nvPr/>
        </p:nvSpPr>
        <p:spPr bwMode="auto">
          <a:xfrm flipH="1">
            <a:off x="7569930" y="3798284"/>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ESP</a:t>
            </a:r>
            <a:endParaRPr lang="en-US" sz="1600" b="1" spc="-50" dirty="0" err="1">
              <a:solidFill>
                <a:schemeClr val="tx1"/>
              </a:solidFill>
              <a:latin typeface="Segoe UI" pitchFamily="34" charset="0"/>
              <a:ea typeface="Segoe UI" pitchFamily="34" charset="0"/>
              <a:cs typeface="Segoe UI" pitchFamily="34" charset="0"/>
            </a:endParaRPr>
          </a:p>
        </p:txBody>
      </p:sp>
      <p:sp>
        <p:nvSpPr>
          <p:cNvPr id="124" name="Oval 123">
            <a:extLst>
              <a:ext uri="{FF2B5EF4-FFF2-40B4-BE49-F238E27FC236}">
                <a16:creationId xmlns:a16="http://schemas.microsoft.com/office/drawing/2014/main" id="{6F6135BA-A258-B74B-BF12-DF172BD6D4F1}"/>
              </a:ext>
            </a:extLst>
          </p:cNvPr>
          <p:cNvSpPr/>
          <p:nvPr/>
        </p:nvSpPr>
        <p:spPr bwMode="auto">
          <a:xfrm flipH="1">
            <a:off x="3192740" y="2469237"/>
            <a:ext cx="584367"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S3</a:t>
            </a:r>
            <a:endParaRPr lang="en-US" sz="1600" b="1" spc="-50" dirty="0" err="1">
              <a:solidFill>
                <a:schemeClr val="tx1"/>
              </a:solidFill>
              <a:latin typeface="Segoe UI" pitchFamily="34" charset="0"/>
              <a:ea typeface="Segoe UI" pitchFamily="34" charset="0"/>
              <a:cs typeface="Segoe UI" pitchFamily="34" charset="0"/>
            </a:endParaRPr>
          </a:p>
        </p:txBody>
      </p:sp>
      <p:sp>
        <p:nvSpPr>
          <p:cNvPr id="125" name="Oval 124">
            <a:extLst>
              <a:ext uri="{FF2B5EF4-FFF2-40B4-BE49-F238E27FC236}">
                <a16:creationId xmlns:a16="http://schemas.microsoft.com/office/drawing/2014/main" id="{17CDCF61-8EE6-8943-9C48-8E021511D6A4}"/>
              </a:ext>
            </a:extLst>
          </p:cNvPr>
          <p:cNvSpPr/>
          <p:nvPr/>
        </p:nvSpPr>
        <p:spPr bwMode="auto">
          <a:xfrm flipH="1">
            <a:off x="5198830" y="2239341"/>
            <a:ext cx="584367" cy="369394"/>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G3</a:t>
            </a:r>
            <a:endParaRPr lang="en-US" sz="1600" b="1" spc="-50" dirty="0" err="1">
              <a:solidFill>
                <a:schemeClr val="tx1"/>
              </a:solidFill>
              <a:latin typeface="Segoe UI" pitchFamily="34" charset="0"/>
              <a:ea typeface="Segoe UI" pitchFamily="34" charset="0"/>
              <a:cs typeface="Segoe UI" pitchFamily="34" charset="0"/>
            </a:endParaRPr>
          </a:p>
        </p:txBody>
      </p:sp>
      <p:cxnSp>
        <p:nvCxnSpPr>
          <p:cNvPr id="126" name="Curved Connector 125">
            <a:extLst>
              <a:ext uri="{FF2B5EF4-FFF2-40B4-BE49-F238E27FC236}">
                <a16:creationId xmlns:a16="http://schemas.microsoft.com/office/drawing/2014/main" id="{75738124-C32B-E149-9D86-E82B7EE2D111}"/>
              </a:ext>
            </a:extLst>
          </p:cNvPr>
          <p:cNvCxnSpPr>
            <a:cxnSpLocks/>
            <a:stCxn id="116" idx="2"/>
            <a:endCxn id="154" idx="1"/>
          </p:cNvCxnSpPr>
          <p:nvPr/>
        </p:nvCxnSpPr>
        <p:spPr>
          <a:xfrm>
            <a:off x="1522744" y="2614418"/>
            <a:ext cx="689439" cy="5282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urved Connector 126">
            <a:extLst>
              <a:ext uri="{FF2B5EF4-FFF2-40B4-BE49-F238E27FC236}">
                <a16:creationId xmlns:a16="http://schemas.microsoft.com/office/drawing/2014/main" id="{7AA23CC1-0106-B748-AB72-076753D7FF87}"/>
              </a:ext>
            </a:extLst>
          </p:cNvPr>
          <p:cNvCxnSpPr>
            <a:cxnSpLocks/>
            <a:stCxn id="116" idx="4"/>
            <a:endCxn id="161" idx="0"/>
          </p:cNvCxnSpPr>
          <p:nvPr/>
        </p:nvCxnSpPr>
        <p:spPr>
          <a:xfrm rot="16200000" flipH="1">
            <a:off x="1069049" y="2952260"/>
            <a:ext cx="591541" cy="2685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urved Connector 127">
            <a:extLst>
              <a:ext uri="{FF2B5EF4-FFF2-40B4-BE49-F238E27FC236}">
                <a16:creationId xmlns:a16="http://schemas.microsoft.com/office/drawing/2014/main" id="{2BDFB5C2-AF3D-2145-B629-FC1F324D046D}"/>
              </a:ext>
            </a:extLst>
          </p:cNvPr>
          <p:cNvCxnSpPr>
            <a:cxnSpLocks/>
            <a:stCxn id="157" idx="0"/>
            <a:endCxn id="161" idx="2"/>
          </p:cNvCxnSpPr>
          <p:nvPr/>
        </p:nvCxnSpPr>
        <p:spPr>
          <a:xfrm rot="5400000" flipH="1" flipV="1">
            <a:off x="773191" y="3781897"/>
            <a:ext cx="361952" cy="41891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urved Connector 128">
            <a:extLst>
              <a:ext uri="{FF2B5EF4-FFF2-40B4-BE49-F238E27FC236}">
                <a16:creationId xmlns:a16="http://schemas.microsoft.com/office/drawing/2014/main" id="{E2681A67-F22A-8B4E-893C-EEDA41B5F617}"/>
              </a:ext>
            </a:extLst>
          </p:cNvPr>
          <p:cNvCxnSpPr>
            <a:cxnSpLocks/>
            <a:stCxn id="115" idx="6"/>
            <a:endCxn id="161" idx="3"/>
          </p:cNvCxnSpPr>
          <p:nvPr/>
        </p:nvCxnSpPr>
        <p:spPr>
          <a:xfrm rot="10800000">
            <a:off x="1499080" y="3810379"/>
            <a:ext cx="178927" cy="53255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176614C-6735-D142-8C16-BBD99976B6EB}"/>
              </a:ext>
            </a:extLst>
          </p:cNvPr>
          <p:cNvCxnSpPr>
            <a:cxnSpLocks/>
            <a:stCxn id="115" idx="4"/>
            <a:endCxn id="157" idx="2"/>
          </p:cNvCxnSpPr>
          <p:nvPr/>
        </p:nvCxnSpPr>
        <p:spPr>
          <a:xfrm rot="5400000">
            <a:off x="1355573" y="3916772"/>
            <a:ext cx="3755" cy="1225479"/>
          </a:xfrm>
          <a:prstGeom prst="curvedConnector3">
            <a:avLst>
              <a:gd name="adj1" fmla="val 61878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urved Connector 130">
            <a:extLst>
              <a:ext uri="{FF2B5EF4-FFF2-40B4-BE49-F238E27FC236}">
                <a16:creationId xmlns:a16="http://schemas.microsoft.com/office/drawing/2014/main" id="{DCB643E6-AA02-8147-932A-106A414E857B}"/>
              </a:ext>
            </a:extLst>
          </p:cNvPr>
          <p:cNvCxnSpPr>
            <a:cxnSpLocks/>
            <a:stCxn id="119" idx="6"/>
            <a:endCxn id="162" idx="2"/>
          </p:cNvCxnSpPr>
          <p:nvPr/>
        </p:nvCxnSpPr>
        <p:spPr>
          <a:xfrm rot="10800000" flipH="1">
            <a:off x="3562568" y="3924070"/>
            <a:ext cx="551976" cy="476449"/>
          </a:xfrm>
          <a:prstGeom prst="curvedConnector4">
            <a:avLst>
              <a:gd name="adj1" fmla="val -41415"/>
              <a:gd name="adj2" fmla="val 693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Curved Connector 131">
            <a:extLst>
              <a:ext uri="{FF2B5EF4-FFF2-40B4-BE49-F238E27FC236}">
                <a16:creationId xmlns:a16="http://schemas.microsoft.com/office/drawing/2014/main" id="{DF30C7A1-0D53-F044-9815-188441E69835}"/>
              </a:ext>
            </a:extLst>
          </p:cNvPr>
          <p:cNvCxnSpPr>
            <a:cxnSpLocks/>
            <a:stCxn id="154" idx="2"/>
            <a:endCxn id="162" idx="1"/>
          </p:cNvCxnSpPr>
          <p:nvPr/>
        </p:nvCxnSpPr>
        <p:spPr>
          <a:xfrm rot="16200000" flipH="1">
            <a:off x="3191840" y="2619593"/>
            <a:ext cx="387857" cy="179300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urved Connector 132">
            <a:extLst>
              <a:ext uri="{FF2B5EF4-FFF2-40B4-BE49-F238E27FC236}">
                <a16:creationId xmlns:a16="http://schemas.microsoft.com/office/drawing/2014/main" id="{9C826104-70A4-5749-AFF9-3B823E6A30FF}"/>
              </a:ext>
            </a:extLst>
          </p:cNvPr>
          <p:cNvCxnSpPr>
            <a:cxnSpLocks/>
            <a:stCxn id="158" idx="2"/>
            <a:endCxn id="162" idx="0"/>
          </p:cNvCxnSpPr>
          <p:nvPr/>
        </p:nvCxnSpPr>
        <p:spPr>
          <a:xfrm rot="16200000" flipH="1">
            <a:off x="3652319" y="2698301"/>
            <a:ext cx="638061" cy="95729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urved Connector 133">
            <a:extLst>
              <a:ext uri="{FF2B5EF4-FFF2-40B4-BE49-F238E27FC236}">
                <a16:creationId xmlns:a16="http://schemas.microsoft.com/office/drawing/2014/main" id="{6400319B-C7D7-D04C-8B59-CF3B53811206}"/>
              </a:ext>
            </a:extLst>
          </p:cNvPr>
          <p:cNvCxnSpPr>
            <a:cxnSpLocks/>
            <a:stCxn id="125" idx="6"/>
            <a:endCxn id="158" idx="3"/>
          </p:cNvCxnSpPr>
          <p:nvPr/>
        </p:nvCxnSpPr>
        <p:spPr>
          <a:xfrm rot="10800000" flipV="1">
            <a:off x="3769780" y="2424038"/>
            <a:ext cx="1429050" cy="25435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Curved Connector 134">
            <a:extLst>
              <a:ext uri="{FF2B5EF4-FFF2-40B4-BE49-F238E27FC236}">
                <a16:creationId xmlns:a16="http://schemas.microsoft.com/office/drawing/2014/main" id="{15CC737C-D72C-2F46-9D8E-3329F8707A2F}"/>
              </a:ext>
            </a:extLst>
          </p:cNvPr>
          <p:cNvCxnSpPr>
            <a:cxnSpLocks/>
            <a:stCxn id="120" idx="0"/>
            <a:endCxn id="162" idx="4"/>
          </p:cNvCxnSpPr>
          <p:nvPr/>
        </p:nvCxnSpPr>
        <p:spPr>
          <a:xfrm rot="16200000" flipV="1">
            <a:off x="4874756" y="3834767"/>
            <a:ext cx="291752" cy="470355"/>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urved Connector 135">
            <a:extLst>
              <a:ext uri="{FF2B5EF4-FFF2-40B4-BE49-F238E27FC236}">
                <a16:creationId xmlns:a16="http://schemas.microsoft.com/office/drawing/2014/main" id="{4E5585F3-731C-4E4C-9B84-03E164CB9216}"/>
              </a:ext>
            </a:extLst>
          </p:cNvPr>
          <p:cNvCxnSpPr>
            <a:cxnSpLocks/>
            <a:stCxn id="122" idx="4"/>
            <a:endCxn id="156" idx="0"/>
          </p:cNvCxnSpPr>
          <p:nvPr/>
        </p:nvCxnSpPr>
        <p:spPr>
          <a:xfrm rot="16200000" flipH="1">
            <a:off x="6408114" y="3434574"/>
            <a:ext cx="417630" cy="39036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C542FAD-94C9-284C-9A8A-ADBAB6B4D5A3}"/>
              </a:ext>
            </a:extLst>
          </p:cNvPr>
          <p:cNvCxnSpPr>
            <a:cxnSpLocks/>
            <a:stCxn id="156" idx="3"/>
            <a:endCxn id="163" idx="0"/>
          </p:cNvCxnSpPr>
          <p:nvPr/>
        </p:nvCxnSpPr>
        <p:spPr>
          <a:xfrm flipV="1">
            <a:off x="7089194" y="3700803"/>
            <a:ext cx="772919" cy="317301"/>
          </a:xfrm>
          <a:prstGeom prst="curvedConnector4">
            <a:avLst>
              <a:gd name="adj1" fmla="val 28299"/>
              <a:gd name="adj2" fmla="val 17204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urved Connector 137">
            <a:extLst>
              <a:ext uri="{FF2B5EF4-FFF2-40B4-BE49-F238E27FC236}">
                <a16:creationId xmlns:a16="http://schemas.microsoft.com/office/drawing/2014/main" id="{408FE833-7DB8-4746-A7D2-6FDE7DE88998}"/>
              </a:ext>
            </a:extLst>
          </p:cNvPr>
          <p:cNvCxnSpPr>
            <a:cxnSpLocks/>
            <a:stCxn id="122" idx="6"/>
            <a:endCxn id="162" idx="5"/>
          </p:cNvCxnSpPr>
          <p:nvPr/>
        </p:nvCxnSpPr>
        <p:spPr>
          <a:xfrm rot="10800000" flipV="1">
            <a:off x="4617728" y="3236246"/>
            <a:ext cx="1511835" cy="47377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3FEBCC37-09C3-EA45-B126-829E1B79C6E3}"/>
              </a:ext>
            </a:extLst>
          </p:cNvPr>
          <p:cNvSpPr txBox="1"/>
          <p:nvPr/>
        </p:nvSpPr>
        <p:spPr>
          <a:xfrm>
            <a:off x="851834" y="3037553"/>
            <a:ext cx="740780" cy="184666"/>
          </a:xfrm>
          <a:prstGeom prst="rect">
            <a:avLst/>
          </a:prstGeom>
          <a:solidFill>
            <a:srgbClr val="FBFBFB"/>
          </a:solidFill>
        </p:spPr>
        <p:txBody>
          <a:bodyPr wrap="none" lIns="0" tIns="0" rIns="0" bIns="0" rtlCol="0">
            <a:spAutoFit/>
          </a:bodyPr>
          <a:lstStyle/>
          <a:p>
            <a:r>
              <a:rPr lang="en-US" sz="1200" b="1" dirty="0">
                <a:solidFill>
                  <a:srgbClr val="C00000"/>
                </a:solidFill>
                <a:latin typeface="Segoe UI Light" pitchFamily="34" charset="0"/>
              </a:rPr>
              <a:t>awarded-to</a:t>
            </a:r>
          </a:p>
        </p:txBody>
      </p:sp>
      <p:sp>
        <p:nvSpPr>
          <p:cNvPr id="140" name="TextBox 139">
            <a:extLst>
              <a:ext uri="{FF2B5EF4-FFF2-40B4-BE49-F238E27FC236}">
                <a16:creationId xmlns:a16="http://schemas.microsoft.com/office/drawing/2014/main" id="{E97A1A9B-F0DF-8A4D-95BD-E5AB256F35B3}"/>
              </a:ext>
            </a:extLst>
          </p:cNvPr>
          <p:cNvSpPr txBox="1"/>
          <p:nvPr/>
        </p:nvSpPr>
        <p:spPr>
          <a:xfrm>
            <a:off x="1230561" y="3948252"/>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1" name="TextBox 140">
            <a:extLst>
              <a:ext uri="{FF2B5EF4-FFF2-40B4-BE49-F238E27FC236}">
                <a16:creationId xmlns:a16="http://schemas.microsoft.com/office/drawing/2014/main" id="{BD1E2018-A563-C24C-89F4-B6A968BCC5C4}"/>
              </a:ext>
            </a:extLst>
          </p:cNvPr>
          <p:cNvSpPr txBox="1"/>
          <p:nvPr/>
        </p:nvSpPr>
        <p:spPr>
          <a:xfrm>
            <a:off x="1522744" y="2754746"/>
            <a:ext cx="609847"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cxnSp>
        <p:nvCxnSpPr>
          <p:cNvPr id="142" name="Curved Connector 141" title="awarded">
            <a:extLst>
              <a:ext uri="{FF2B5EF4-FFF2-40B4-BE49-F238E27FC236}">
                <a16:creationId xmlns:a16="http://schemas.microsoft.com/office/drawing/2014/main" id="{0CC91229-53A0-6A45-95C8-B1D575BBE516}"/>
              </a:ext>
            </a:extLst>
          </p:cNvPr>
          <p:cNvCxnSpPr>
            <a:cxnSpLocks/>
            <a:stCxn id="125" idx="4"/>
            <a:endCxn id="162" idx="0"/>
          </p:cNvCxnSpPr>
          <p:nvPr/>
        </p:nvCxnSpPr>
        <p:spPr>
          <a:xfrm rot="5400000">
            <a:off x="4526883" y="2531851"/>
            <a:ext cx="887247" cy="104101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6BE85EBD-7D93-DF4C-8564-C5EF388CAD14}"/>
              </a:ext>
            </a:extLst>
          </p:cNvPr>
          <p:cNvSpPr txBox="1"/>
          <p:nvPr/>
        </p:nvSpPr>
        <p:spPr>
          <a:xfrm>
            <a:off x="4776541" y="2875171"/>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144" name="TextBox 143">
            <a:extLst>
              <a:ext uri="{FF2B5EF4-FFF2-40B4-BE49-F238E27FC236}">
                <a16:creationId xmlns:a16="http://schemas.microsoft.com/office/drawing/2014/main" id="{790A8209-9B86-4D42-B083-A370A0FD3AAB}"/>
              </a:ext>
            </a:extLst>
          </p:cNvPr>
          <p:cNvSpPr txBox="1"/>
          <p:nvPr/>
        </p:nvSpPr>
        <p:spPr>
          <a:xfrm>
            <a:off x="4864145" y="3264968"/>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5" name="TextBox 144">
            <a:extLst>
              <a:ext uri="{FF2B5EF4-FFF2-40B4-BE49-F238E27FC236}">
                <a16:creationId xmlns:a16="http://schemas.microsoft.com/office/drawing/2014/main" id="{7B597D00-5D50-6D4A-A0E3-5FFC21DF2CB1}"/>
              </a:ext>
            </a:extLst>
          </p:cNvPr>
          <p:cNvSpPr txBox="1"/>
          <p:nvPr/>
        </p:nvSpPr>
        <p:spPr>
          <a:xfrm>
            <a:off x="4893020" y="3914847"/>
            <a:ext cx="72180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endParaRPr lang="en-US" sz="12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6" name="TextBox 145">
            <a:extLst>
              <a:ext uri="{FF2B5EF4-FFF2-40B4-BE49-F238E27FC236}">
                <a16:creationId xmlns:a16="http://schemas.microsoft.com/office/drawing/2014/main" id="{B32C1734-3CCE-AE46-8DA8-6A53C4530D07}"/>
              </a:ext>
            </a:extLst>
          </p:cNvPr>
          <p:cNvSpPr txBox="1"/>
          <p:nvPr/>
        </p:nvSpPr>
        <p:spPr>
          <a:xfrm>
            <a:off x="602340" y="379455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7" name="TextBox 146">
            <a:extLst>
              <a:ext uri="{FF2B5EF4-FFF2-40B4-BE49-F238E27FC236}">
                <a16:creationId xmlns:a16="http://schemas.microsoft.com/office/drawing/2014/main" id="{CEA19163-9A91-E44F-9581-4CC2B599DE87}"/>
              </a:ext>
            </a:extLst>
          </p:cNvPr>
          <p:cNvSpPr txBox="1"/>
          <p:nvPr/>
        </p:nvSpPr>
        <p:spPr>
          <a:xfrm>
            <a:off x="2321623" y="3489017"/>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8" name="TextBox 147">
            <a:extLst>
              <a:ext uri="{FF2B5EF4-FFF2-40B4-BE49-F238E27FC236}">
                <a16:creationId xmlns:a16="http://schemas.microsoft.com/office/drawing/2014/main" id="{63980542-CD77-BB46-BE18-2F2527C41157}"/>
              </a:ext>
            </a:extLst>
          </p:cNvPr>
          <p:cNvSpPr txBox="1"/>
          <p:nvPr/>
        </p:nvSpPr>
        <p:spPr>
          <a:xfrm>
            <a:off x="3477594" y="3059075"/>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49" name="TextBox 148">
            <a:extLst>
              <a:ext uri="{FF2B5EF4-FFF2-40B4-BE49-F238E27FC236}">
                <a16:creationId xmlns:a16="http://schemas.microsoft.com/office/drawing/2014/main" id="{9CC01CC3-CC4B-354A-8CEA-BFEFA7DF0613}"/>
              </a:ext>
            </a:extLst>
          </p:cNvPr>
          <p:cNvSpPr txBox="1"/>
          <p:nvPr/>
        </p:nvSpPr>
        <p:spPr>
          <a:xfrm>
            <a:off x="3391581" y="3932840"/>
            <a:ext cx="475451" cy="184666"/>
          </a:xfrm>
          <a:prstGeom prst="rect">
            <a:avLst/>
          </a:prstGeom>
          <a:solidFill>
            <a:srgbClr val="FBFBFB"/>
          </a:solidFill>
        </p:spPr>
        <p:txBody>
          <a:bodyPr wrap="none" lIns="0" tIns="0" rIns="0" bIns="0" rtlCol="0">
            <a:spAutoFit/>
          </a:bodyPr>
          <a:lstStyle/>
          <a:p>
            <a:r>
              <a:rPr lang="en-US" sz="120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endPar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50" name="TextBox 149">
            <a:extLst>
              <a:ext uri="{FF2B5EF4-FFF2-40B4-BE49-F238E27FC236}">
                <a16:creationId xmlns:a16="http://schemas.microsoft.com/office/drawing/2014/main" id="{E9BB4002-7D09-4040-AE82-B44D6FB8EC72}"/>
              </a:ext>
            </a:extLst>
          </p:cNvPr>
          <p:cNvSpPr txBox="1"/>
          <p:nvPr/>
        </p:nvSpPr>
        <p:spPr>
          <a:xfrm>
            <a:off x="7134789" y="370221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151" name="TextBox 150">
            <a:extLst>
              <a:ext uri="{FF2B5EF4-FFF2-40B4-BE49-F238E27FC236}">
                <a16:creationId xmlns:a16="http://schemas.microsoft.com/office/drawing/2014/main" id="{FD236B44-B268-394E-ABA9-8854730CB2C1}"/>
              </a:ext>
            </a:extLst>
          </p:cNvPr>
          <p:cNvSpPr txBox="1"/>
          <p:nvPr/>
        </p:nvSpPr>
        <p:spPr>
          <a:xfrm>
            <a:off x="1126015" y="460221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52" name="TextBox 151">
            <a:extLst>
              <a:ext uri="{FF2B5EF4-FFF2-40B4-BE49-F238E27FC236}">
                <a16:creationId xmlns:a16="http://schemas.microsoft.com/office/drawing/2014/main" id="{5032DAFD-C3C2-F242-BAEC-33DDAEC29D50}"/>
              </a:ext>
            </a:extLst>
          </p:cNvPr>
          <p:cNvSpPr txBox="1"/>
          <p:nvPr/>
        </p:nvSpPr>
        <p:spPr>
          <a:xfrm>
            <a:off x="4107330" y="2445397"/>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53" name="TextBox 152">
            <a:extLst>
              <a:ext uri="{FF2B5EF4-FFF2-40B4-BE49-F238E27FC236}">
                <a16:creationId xmlns:a16="http://schemas.microsoft.com/office/drawing/2014/main" id="{6EDE1B74-AA51-4F49-8015-B65AF593B69E}"/>
              </a:ext>
            </a:extLst>
          </p:cNvPr>
          <p:cNvSpPr txBox="1"/>
          <p:nvPr/>
        </p:nvSpPr>
        <p:spPr>
          <a:xfrm>
            <a:off x="6319428" y="3513308"/>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54" name="Rectangle 153">
            <a:extLst>
              <a:ext uri="{FF2B5EF4-FFF2-40B4-BE49-F238E27FC236}">
                <a16:creationId xmlns:a16="http://schemas.microsoft.com/office/drawing/2014/main" id="{7668C1C0-1E1B-2346-8BAE-07837951F2EA}"/>
              </a:ext>
            </a:extLst>
          </p:cNvPr>
          <p:cNvSpPr/>
          <p:nvPr/>
        </p:nvSpPr>
        <p:spPr bwMode="auto">
          <a:xfrm>
            <a:off x="2212183" y="296311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Rectangle 154">
            <a:extLst>
              <a:ext uri="{FF2B5EF4-FFF2-40B4-BE49-F238E27FC236}">
                <a16:creationId xmlns:a16="http://schemas.microsoft.com/office/drawing/2014/main" id="{A2B8A504-FEFC-6F48-A6D8-F2710514A06A}"/>
              </a:ext>
            </a:extLst>
          </p:cNvPr>
          <p:cNvSpPr/>
          <p:nvPr/>
        </p:nvSpPr>
        <p:spPr bwMode="auto">
          <a:xfrm>
            <a:off x="3577670" y="4243159"/>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6" name="Rectangle 155">
            <a:extLst>
              <a:ext uri="{FF2B5EF4-FFF2-40B4-BE49-F238E27FC236}">
                <a16:creationId xmlns:a16="http://schemas.microsoft.com/office/drawing/2014/main" id="{914B3AAD-F1BE-C04A-B1B8-82C120816253}"/>
              </a:ext>
            </a:extLst>
          </p:cNvPr>
          <p:cNvSpPr/>
          <p:nvPr/>
        </p:nvSpPr>
        <p:spPr bwMode="auto">
          <a:xfrm>
            <a:off x="6535033" y="3838574"/>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7" name="Rectangle 156">
            <a:extLst>
              <a:ext uri="{FF2B5EF4-FFF2-40B4-BE49-F238E27FC236}">
                <a16:creationId xmlns:a16="http://schemas.microsoft.com/office/drawing/2014/main" id="{575BB854-A71F-1542-9F5E-BFA59F5FE909}"/>
              </a:ext>
            </a:extLst>
          </p:cNvPr>
          <p:cNvSpPr/>
          <p:nvPr/>
        </p:nvSpPr>
        <p:spPr bwMode="auto">
          <a:xfrm>
            <a:off x="467629" y="4172330"/>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a:extLst>
              <a:ext uri="{FF2B5EF4-FFF2-40B4-BE49-F238E27FC236}">
                <a16:creationId xmlns:a16="http://schemas.microsoft.com/office/drawing/2014/main" id="{AA357921-4E6E-A74C-BD51-99BA0A83BAD2}"/>
              </a:ext>
            </a:extLst>
          </p:cNvPr>
          <p:cNvSpPr/>
          <p:nvPr/>
        </p:nvSpPr>
        <p:spPr bwMode="auto">
          <a:xfrm>
            <a:off x="3215619" y="2498862"/>
            <a:ext cx="554161"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Curved Connector 158">
            <a:extLst>
              <a:ext uri="{FF2B5EF4-FFF2-40B4-BE49-F238E27FC236}">
                <a16:creationId xmlns:a16="http://schemas.microsoft.com/office/drawing/2014/main" id="{50885F5E-7019-2B43-92C9-E6C605D9E602}"/>
              </a:ext>
            </a:extLst>
          </p:cNvPr>
          <p:cNvCxnSpPr>
            <a:cxnSpLocks/>
            <a:stCxn id="120" idx="4"/>
            <a:endCxn id="155" idx="2"/>
          </p:cNvCxnSpPr>
          <p:nvPr/>
        </p:nvCxnSpPr>
        <p:spPr>
          <a:xfrm rot="5400000">
            <a:off x="4546779" y="3893187"/>
            <a:ext cx="17003" cy="1401058"/>
          </a:xfrm>
          <a:prstGeom prst="curvedConnector3">
            <a:avLst>
              <a:gd name="adj1" fmla="val 14444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EFBE6E64-D574-8449-9866-9E492CCDA49D}"/>
              </a:ext>
            </a:extLst>
          </p:cNvPr>
          <p:cNvSpPr txBox="1"/>
          <p:nvPr/>
        </p:nvSpPr>
        <p:spPr>
          <a:xfrm>
            <a:off x="4250049" y="4677580"/>
            <a:ext cx="610103"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scored-by</a:t>
            </a:r>
          </a:p>
        </p:txBody>
      </p:sp>
      <p:sp>
        <p:nvSpPr>
          <p:cNvPr id="161" name="Triangle 160">
            <a:extLst>
              <a:ext uri="{FF2B5EF4-FFF2-40B4-BE49-F238E27FC236}">
                <a16:creationId xmlns:a16="http://schemas.microsoft.com/office/drawing/2014/main" id="{A00EB4EF-DFBF-014F-8CD3-ADAE44064026}"/>
              </a:ext>
            </a:extLst>
          </p:cNvPr>
          <p:cNvSpPr/>
          <p:nvPr/>
        </p:nvSpPr>
        <p:spPr bwMode="auto">
          <a:xfrm>
            <a:off x="1163624" y="3382291"/>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Triangle 161">
            <a:extLst>
              <a:ext uri="{FF2B5EF4-FFF2-40B4-BE49-F238E27FC236}">
                <a16:creationId xmlns:a16="http://schemas.microsoft.com/office/drawing/2014/main" id="{ED16D179-AE9E-6645-BB9E-32C6CDD49ED4}"/>
              </a:ext>
            </a:extLst>
          </p:cNvPr>
          <p:cNvSpPr/>
          <p:nvPr/>
        </p:nvSpPr>
        <p:spPr bwMode="auto">
          <a:xfrm>
            <a:off x="4114544" y="3495982"/>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Triangle 162">
            <a:extLst>
              <a:ext uri="{FF2B5EF4-FFF2-40B4-BE49-F238E27FC236}">
                <a16:creationId xmlns:a16="http://schemas.microsoft.com/office/drawing/2014/main" id="{5462A73C-AC33-5742-BE5B-D8DA4E555F9A}"/>
              </a:ext>
            </a:extLst>
          </p:cNvPr>
          <p:cNvSpPr/>
          <p:nvPr/>
        </p:nvSpPr>
        <p:spPr bwMode="auto">
          <a:xfrm>
            <a:off x="7526658" y="3700803"/>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1992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Modeling</a:t>
            </a:r>
          </a:p>
        </p:txBody>
      </p:sp>
      <p:sp>
        <p:nvSpPr>
          <p:cNvPr id="3" name="Text Placeholder 2"/>
          <p:cNvSpPr>
            <a:spLocks noGrp="1"/>
          </p:cNvSpPr>
          <p:nvPr>
            <p:ph type="body" sz="quarter" idx="10"/>
          </p:nvPr>
        </p:nvSpPr>
        <p:spPr>
          <a:xfrm>
            <a:off x="371002" y="872344"/>
            <a:ext cx="8744989" cy="447623"/>
          </a:xfrm>
          <a:ln>
            <a:noFill/>
          </a:ln>
        </p:spPr>
        <p:txBody>
          <a:bodyPr/>
          <a:lstStyle/>
          <a:p>
            <a:pPr marL="0" indent="0">
              <a:buNone/>
            </a:pPr>
            <a:r>
              <a:rPr lang="en-US" dirty="0">
                <a:solidFill>
                  <a:schemeClr val="accent5">
                    <a:lumMod val="75000"/>
                  </a:schemeClr>
                </a:solidFill>
              </a:rPr>
              <a:t>Context: </a:t>
            </a:r>
            <a:r>
              <a:rPr lang="en-US" sz="2800" dirty="0">
                <a:solidFill>
                  <a:schemeClr val="tx1"/>
                </a:solidFill>
              </a:rPr>
              <a:t>entities sharing some common characteristics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9</a:t>
            </a:fld>
            <a:endParaRPr lang="en-US"/>
          </a:p>
        </p:txBody>
      </p:sp>
      <p:sp>
        <p:nvSpPr>
          <p:cNvPr id="25" name="TextBox 24"/>
          <p:cNvSpPr txBox="1"/>
          <p:nvPr/>
        </p:nvSpPr>
        <p:spPr>
          <a:xfrm>
            <a:off x="3680473" y="1782210"/>
            <a:ext cx="5355462" cy="430887"/>
          </a:xfrm>
          <a:prstGeom prst="rect">
            <a:avLst/>
          </a:prstGeom>
          <a:noFill/>
        </p:spPr>
        <p:txBody>
          <a:bodyPr wrap="square" lIns="0" tIns="0" rIns="0" bIns="0" rtlCol="0">
            <a:spAutoFit/>
          </a:bodyPr>
          <a:lstStyle/>
          <a:p>
            <a:r>
              <a:rPr lang="en-US" sz="2800" dirty="0">
                <a:solidFill>
                  <a:schemeClr val="accent5">
                    <a:lumMod val="75000"/>
                  </a:schemeClr>
                </a:solidFill>
                <a:latin typeface="Garamond" panose="02020404030301010803" pitchFamily="18" charset="0"/>
              </a:rPr>
              <a:t>Goals scored by Brazilian players</a:t>
            </a:r>
          </a:p>
        </p:txBody>
      </p:sp>
      <p:sp>
        <p:nvSpPr>
          <p:cNvPr id="10" name="Text Placeholder 2">
            <a:extLst>
              <a:ext uri="{FF2B5EF4-FFF2-40B4-BE49-F238E27FC236}">
                <a16:creationId xmlns:a16="http://schemas.microsoft.com/office/drawing/2014/main" id="{002630B0-FEFE-3340-A1A8-577CCCE01EB3}"/>
              </a:ext>
            </a:extLst>
          </p:cNvPr>
          <p:cNvSpPr txBox="1">
            <a:spLocks/>
          </p:cNvSpPr>
          <p:nvPr/>
        </p:nvSpPr>
        <p:spPr>
          <a:xfrm>
            <a:off x="371002" y="1345704"/>
            <a:ext cx="5248402" cy="387798"/>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800" dirty="0">
                <a:solidFill>
                  <a:schemeClr val="tx1"/>
                </a:solidFill>
              </a:rPr>
              <a:t>Defined by a pattern-variable pair</a:t>
            </a:r>
          </a:p>
        </p:txBody>
      </p:sp>
      <p:pic>
        <p:nvPicPr>
          <p:cNvPr id="31" name="Picture 30">
            <a:extLst>
              <a:ext uri="{FF2B5EF4-FFF2-40B4-BE49-F238E27FC236}">
                <a16:creationId xmlns:a16="http://schemas.microsoft.com/office/drawing/2014/main" id="{118543C7-61AA-0449-BCE4-DA1C8496A4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377078" y="4065509"/>
            <a:ext cx="1546917" cy="870142"/>
          </a:xfrm>
          <a:prstGeom prst="rect">
            <a:avLst/>
          </a:prstGeom>
        </p:spPr>
      </p:pic>
      <p:sp>
        <p:nvSpPr>
          <p:cNvPr id="32" name="Title 1">
            <a:extLst>
              <a:ext uri="{FF2B5EF4-FFF2-40B4-BE49-F238E27FC236}">
                <a16:creationId xmlns:a16="http://schemas.microsoft.com/office/drawing/2014/main" id="{B61420B7-B4FA-F644-83FE-DD333EC16F69}"/>
              </a:ext>
            </a:extLst>
          </p:cNvPr>
          <p:cNvSpPr txBox="1">
            <a:spLocks/>
          </p:cNvSpPr>
          <p:nvPr/>
        </p:nvSpPr>
        <p:spPr>
          <a:xfrm>
            <a:off x="7411453" y="4767816"/>
            <a:ext cx="1471290" cy="36368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a:lstStyle>
          <a:p>
            <a:r>
              <a:rPr lang="en-US" sz="2600" b="1" dirty="0"/>
              <a:t>idir.uta.edu</a:t>
            </a:r>
          </a:p>
        </p:txBody>
      </p:sp>
      <p:grpSp>
        <p:nvGrpSpPr>
          <p:cNvPr id="33" name="Group 32">
            <a:extLst>
              <a:ext uri="{FF2B5EF4-FFF2-40B4-BE49-F238E27FC236}">
                <a16:creationId xmlns:a16="http://schemas.microsoft.com/office/drawing/2014/main" id="{B83D8094-6487-0849-AF04-01E112D9506B}"/>
              </a:ext>
            </a:extLst>
          </p:cNvPr>
          <p:cNvGrpSpPr/>
          <p:nvPr/>
        </p:nvGrpSpPr>
        <p:grpSpPr>
          <a:xfrm>
            <a:off x="604797" y="1759239"/>
            <a:ext cx="3037576" cy="455627"/>
            <a:chOff x="604797" y="1759239"/>
            <a:chExt cx="3037576" cy="455627"/>
          </a:xfrm>
        </p:grpSpPr>
        <p:sp>
          <p:nvSpPr>
            <p:cNvPr id="34" name="Oval 33">
              <a:extLst>
                <a:ext uri="{FF2B5EF4-FFF2-40B4-BE49-F238E27FC236}">
                  <a16:creationId xmlns:a16="http://schemas.microsoft.com/office/drawing/2014/main" id="{3B655DA6-D6FF-964F-A939-E6D010FDD8BB}"/>
                </a:ext>
              </a:extLst>
            </p:cNvPr>
            <p:cNvSpPr/>
            <p:nvPr/>
          </p:nvSpPr>
          <p:spPr bwMode="auto">
            <a:xfrm flipH="1">
              <a:off x="604797" y="1843703"/>
              <a:ext cx="366908" cy="367625"/>
            </a:xfrm>
            <a:prstGeom prst="ellips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bg1"/>
                  </a:solidFill>
                  <a:latin typeface="Segoe UI" pitchFamily="34" charset="0"/>
                  <a:ea typeface="Segoe UI" pitchFamily="34" charset="0"/>
                  <a:cs typeface="Segoe UI" pitchFamily="34" charset="0"/>
                </a:rPr>
                <a:t>?g</a:t>
              </a:r>
            </a:p>
          </p:txBody>
        </p:sp>
        <p:sp>
          <p:nvSpPr>
            <p:cNvPr id="35" name="Oval 34">
              <a:extLst>
                <a:ext uri="{FF2B5EF4-FFF2-40B4-BE49-F238E27FC236}">
                  <a16:creationId xmlns:a16="http://schemas.microsoft.com/office/drawing/2014/main" id="{87FAD7CD-C0FD-614E-91C7-3CF6CCBA2CE2}"/>
                </a:ext>
              </a:extLst>
            </p:cNvPr>
            <p:cNvSpPr/>
            <p:nvPr/>
          </p:nvSpPr>
          <p:spPr bwMode="auto">
            <a:xfrm flipH="1">
              <a:off x="3019906" y="1843703"/>
              <a:ext cx="584367" cy="369394"/>
            </a:xfrm>
            <a:prstGeom prst="ellipse">
              <a:avLst/>
            </a:prstGeom>
            <a:noFill/>
            <a:ln cmpd="dbl">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BRA</a:t>
              </a:r>
              <a:endParaRPr lang="en-US" sz="1600" b="1" spc="-50" dirty="0" err="1">
                <a:solidFill>
                  <a:schemeClr val="tx1"/>
                </a:solidFill>
                <a:latin typeface="Segoe UI" pitchFamily="34" charset="0"/>
                <a:ea typeface="Segoe UI" pitchFamily="34" charset="0"/>
                <a:cs typeface="Segoe UI" pitchFamily="34" charset="0"/>
              </a:endParaRPr>
            </a:p>
          </p:txBody>
        </p:sp>
        <p:sp>
          <p:nvSpPr>
            <p:cNvPr id="36" name="Oval 35">
              <a:extLst>
                <a:ext uri="{FF2B5EF4-FFF2-40B4-BE49-F238E27FC236}">
                  <a16:creationId xmlns:a16="http://schemas.microsoft.com/office/drawing/2014/main" id="{1E6F1443-17F0-EB4A-9ACB-328485E4277A}"/>
                </a:ext>
              </a:extLst>
            </p:cNvPr>
            <p:cNvSpPr/>
            <p:nvPr/>
          </p:nvSpPr>
          <p:spPr bwMode="auto">
            <a:xfrm flipH="1">
              <a:off x="1899052" y="1845472"/>
              <a:ext cx="366908" cy="369394"/>
            </a:xfrm>
            <a:prstGeom prst="ellipse">
              <a:avLst/>
            </a:prstGeom>
            <a:noFill/>
            <a:ln>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r>
                <a:rPr lang="en-US" sz="1600" b="1" spc="-50" dirty="0">
                  <a:solidFill>
                    <a:schemeClr val="tx1"/>
                  </a:solidFill>
                  <a:latin typeface="Segoe UI" pitchFamily="34" charset="0"/>
                  <a:ea typeface="Segoe UI" pitchFamily="34" charset="0"/>
                  <a:cs typeface="Segoe UI" pitchFamily="34" charset="0"/>
                </a:rPr>
                <a:t>?s</a:t>
              </a:r>
            </a:p>
          </p:txBody>
        </p:sp>
        <p:cxnSp>
          <p:nvCxnSpPr>
            <p:cNvPr id="37" name="Straight Arrow Connector 36">
              <a:extLst>
                <a:ext uri="{FF2B5EF4-FFF2-40B4-BE49-F238E27FC236}">
                  <a16:creationId xmlns:a16="http://schemas.microsoft.com/office/drawing/2014/main" id="{E9F12895-FFE5-574F-AEAB-4912282D308C}"/>
                </a:ext>
              </a:extLst>
            </p:cNvPr>
            <p:cNvCxnSpPr>
              <a:cxnSpLocks/>
              <a:stCxn id="34" idx="2"/>
              <a:endCxn id="36" idx="6"/>
            </p:cNvCxnSpPr>
            <p:nvPr/>
          </p:nvCxnSpPr>
          <p:spPr>
            <a:xfrm>
              <a:off x="971705" y="2027516"/>
              <a:ext cx="927347" cy="26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11DF239-A3AD-B54E-A251-82C9E41E1291}"/>
                </a:ext>
              </a:extLst>
            </p:cNvPr>
            <p:cNvCxnSpPr>
              <a:cxnSpLocks/>
              <a:stCxn id="41" idx="3"/>
            </p:cNvCxnSpPr>
            <p:nvPr/>
          </p:nvCxnSpPr>
          <p:spPr>
            <a:xfrm flipV="1">
              <a:off x="2317361" y="2028401"/>
              <a:ext cx="774106" cy="33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692A0DB-5A4B-E14B-B89D-C50961E34734}"/>
                </a:ext>
              </a:extLst>
            </p:cNvPr>
            <p:cNvSpPr txBox="1"/>
            <p:nvPr/>
          </p:nvSpPr>
          <p:spPr>
            <a:xfrm>
              <a:off x="1052624" y="1936067"/>
              <a:ext cx="72180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awarded-to</a:t>
              </a:r>
            </a:p>
          </p:txBody>
        </p:sp>
        <p:sp>
          <p:nvSpPr>
            <p:cNvPr id="40" name="TextBox 39">
              <a:extLst>
                <a:ext uri="{FF2B5EF4-FFF2-40B4-BE49-F238E27FC236}">
                  <a16:creationId xmlns:a16="http://schemas.microsoft.com/office/drawing/2014/main" id="{60DE59AF-4CE0-6C4F-B4BE-CBE19C16DCFA}"/>
                </a:ext>
              </a:extLst>
            </p:cNvPr>
            <p:cNvSpPr txBox="1"/>
            <p:nvPr/>
          </p:nvSpPr>
          <p:spPr>
            <a:xfrm>
              <a:off x="2465122" y="1936067"/>
              <a:ext cx="475451" cy="184666"/>
            </a:xfrm>
            <a:prstGeom prst="rect">
              <a:avLst/>
            </a:prstGeom>
            <a:solidFill>
              <a:srgbClr val="FBFBFB"/>
            </a:solidFill>
          </p:spPr>
          <p:txBody>
            <a:bodyPr wrap="none" lIns="0" tIns="0" rIns="0" bIns="0" rtlCol="0">
              <a:spAutoFit/>
            </a:bodyPr>
            <a:lstStyle/>
            <a:p>
              <a:r>
                <a:rPr lang="en-US" sz="12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play-for</a:t>
              </a:r>
            </a:p>
          </p:txBody>
        </p:sp>
        <p:sp>
          <p:nvSpPr>
            <p:cNvPr id="41" name="Rectangle 40">
              <a:extLst>
                <a:ext uri="{FF2B5EF4-FFF2-40B4-BE49-F238E27FC236}">
                  <a16:creationId xmlns:a16="http://schemas.microsoft.com/office/drawing/2014/main" id="{5E98B45D-A82E-0B45-A854-3266AC942A22}"/>
                </a:ext>
              </a:extLst>
            </p:cNvPr>
            <p:cNvSpPr/>
            <p:nvPr/>
          </p:nvSpPr>
          <p:spPr bwMode="auto">
            <a:xfrm>
              <a:off x="1881379" y="1852269"/>
              <a:ext cx="435982" cy="35905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Triangle 41">
              <a:extLst>
                <a:ext uri="{FF2B5EF4-FFF2-40B4-BE49-F238E27FC236}">
                  <a16:creationId xmlns:a16="http://schemas.microsoft.com/office/drawing/2014/main" id="{CBB833BA-752E-2C49-AE44-BB4EA9480E3A}"/>
                </a:ext>
              </a:extLst>
            </p:cNvPr>
            <p:cNvSpPr/>
            <p:nvPr/>
          </p:nvSpPr>
          <p:spPr bwMode="auto">
            <a:xfrm>
              <a:off x="2971463" y="1759239"/>
              <a:ext cx="670910" cy="428087"/>
            </a:xfrm>
            <a:prstGeom prst="triangl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518426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customXml/itemProps2.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18096</TotalTime>
  <Words>975</Words>
  <Application>Microsoft Macintosh PowerPoint</Application>
  <PresentationFormat>On-screen Show (16:9)</PresentationFormat>
  <Paragraphs>372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Segoe UI</vt:lpstr>
      <vt:lpstr>Segoe UI Light</vt:lpstr>
      <vt:lpstr>Arial</vt:lpstr>
      <vt:lpstr>Cambria Math</vt:lpstr>
      <vt:lpstr>Courier New</vt:lpstr>
      <vt:lpstr>Garamond</vt:lpstr>
      <vt:lpstr>Wingdings</vt:lpstr>
      <vt:lpstr>Data Analytics for Computational Journalism</vt:lpstr>
      <vt:lpstr>PowerPoint Presentation</vt:lpstr>
      <vt:lpstr>Exceptional Facts</vt:lpstr>
      <vt:lpstr>Exceptional Facts</vt:lpstr>
      <vt:lpstr>Exceptional Facts</vt:lpstr>
      <vt:lpstr>Exceptional Facts</vt:lpstr>
      <vt:lpstr>Applications</vt:lpstr>
      <vt:lpstr>Exceptional Facts from Knowledge Graphs</vt:lpstr>
      <vt:lpstr>Modeling</vt:lpstr>
      <vt:lpstr>Modeling</vt:lpstr>
      <vt:lpstr>Modeling</vt:lpstr>
      <vt:lpstr>Modeling</vt:lpstr>
      <vt:lpstr>Modeling</vt:lpstr>
      <vt:lpstr>Problem Formulation</vt:lpstr>
      <vt:lpstr>Challenges</vt:lpstr>
      <vt:lpstr>Related Work</vt:lpstr>
      <vt:lpstr>Maverick</vt:lpstr>
      <vt:lpstr>Exceptionality Function χ </vt:lpstr>
      <vt:lpstr>Pattern Generator (PG)</vt:lpstr>
      <vt:lpstr>Match–based Pattern Generation</vt:lpstr>
      <vt:lpstr>Datasets and Experiments</vt:lpstr>
      <vt:lpstr>See you in Rio</vt:lpstr>
    </vt:vector>
  </TitlesOfParts>
  <Manager>&lt;Content Manager Name Here&gt;</Manager>
  <Company>The University of Texas at Arlington</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Li, Chengkai</cp:lastModifiedBy>
  <cp:revision>906</cp:revision>
  <cp:lastPrinted>2017-09-08T10:18:07Z</cp:lastPrinted>
  <dcterms:created xsi:type="dcterms:W3CDTF">2013-05-03T04:52:11Z</dcterms:created>
  <dcterms:modified xsi:type="dcterms:W3CDTF">2018-06-14T07:55:39Z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