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B1"/>
    <a:srgbClr val="910091"/>
    <a:srgbClr val="FF7600"/>
    <a:srgbClr val="FF8A00"/>
    <a:srgbClr val="FFAA00"/>
    <a:srgbClr val="FF9600"/>
    <a:srgbClr val="FF8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151" autoAdjust="0"/>
  </p:normalViewPr>
  <p:slideViewPr>
    <p:cSldViewPr>
      <p:cViewPr>
        <p:scale>
          <a:sx n="30" d="100"/>
          <a:sy n="30" d="100"/>
        </p:scale>
        <p:origin x="246" y="-4596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6332A-45AB-4383-832E-36BCFDA1AE50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1CDC9-631D-477D-8506-A0A3BC1E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9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1CDC9-631D-477D-8506-A0A3BC1E89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8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4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1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C083-795A-4BEF-870C-A8C1B5BD197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6A7E-8A19-461E-822C-E7CA75AF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2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C083-795A-4BEF-870C-A8C1B5BD197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6A7E-8A19-461E-822C-E7CA75AF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0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3774" y="1713757"/>
            <a:ext cx="6810137" cy="36513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364" y="1713757"/>
            <a:ext cx="19925956" cy="36513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C083-795A-4BEF-870C-A8C1B5BD197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6A7E-8A19-461E-822C-E7CA75AF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C083-795A-4BEF-870C-A8C1B5BD197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6A7E-8A19-461E-822C-E7CA75AF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9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4"/>
            <a:ext cx="25727184" cy="849941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3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C083-795A-4BEF-870C-A8C1B5BD197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6A7E-8A19-461E-822C-E7CA75AF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6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364" y="9985325"/>
            <a:ext cx="13368046" cy="2824221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5865" y="9985325"/>
            <a:ext cx="13368046" cy="2824221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C083-795A-4BEF-870C-A8C1B5BD197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6A7E-8A19-461E-822C-E7CA75AF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8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579176"/>
            <a:ext cx="13373303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4" y="13571321"/>
            <a:ext cx="13373303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6"/>
            <a:ext cx="13378556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1"/>
            <a:ext cx="13378556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C083-795A-4BEF-870C-A8C1B5BD197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6A7E-8A19-461E-822C-E7CA75AF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C083-795A-4BEF-870C-A8C1B5BD197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6A7E-8A19-461E-822C-E7CA75AF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8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C083-795A-4BEF-870C-A8C1B5BD197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6A7E-8A19-461E-822C-E7CA75AF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03845"/>
            <a:ext cx="9957725" cy="725124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1703848"/>
            <a:ext cx="16920247" cy="3652369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5" y="8955093"/>
            <a:ext cx="9957725" cy="29272451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C083-795A-4BEF-870C-A8C1B5BD197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6A7E-8A19-461E-822C-E7CA75AF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4"/>
            <a:ext cx="18160365" cy="25676543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8"/>
            <a:ext cx="18160365" cy="5022376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C083-795A-4BEF-870C-A8C1B5BD197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6A7E-8A19-461E-822C-E7CA75AF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7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5"/>
            <a:ext cx="27240548" cy="28242219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7C083-795A-4BEF-870C-A8C1B5BD197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76A7E-8A19-461E-822C-E7CA75AF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4876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4174876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4174876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4174876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4174876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2.png"/><Relationship Id="rId3" Type="http://schemas.openxmlformats.org/officeDocument/2006/relationships/image" Target="../media/image1.jpeg"/><Relationship Id="rId21" Type="http://schemas.openxmlformats.org/officeDocument/2006/relationships/image" Target="../media/image17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40"/>
          <p:cNvSpPr txBox="1">
            <a:spLocks/>
          </p:cNvSpPr>
          <p:nvPr/>
        </p:nvSpPr>
        <p:spPr>
          <a:xfrm>
            <a:off x="761926" y="11845481"/>
            <a:ext cx="14067216" cy="63945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64B1"/>
            </a:solidFill>
          </a:ln>
        </p:spPr>
        <p:txBody>
          <a:bodyPr wrap="square" lIns="89496" tIns="0" rIns="89496" bIns="0" anchor="ctr" anchorCtr="0">
            <a:sp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2955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4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An</a:t>
            </a:r>
            <a:r>
              <a:rPr kumimoji="0" lang="en-US" sz="4100" b="1" i="0" u="none" strike="noStrike" kern="1200" cap="none" spc="0" normalizeH="0" noProof="0" dirty="0" smtClean="0">
                <a:ln>
                  <a:noFill/>
                </a:ln>
                <a:solidFill>
                  <a:srgbClr val="0064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Example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rgbClr val="0064B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 Placeholder 340"/>
          <p:cNvSpPr txBox="1">
            <a:spLocks/>
          </p:cNvSpPr>
          <p:nvPr/>
        </p:nvSpPr>
        <p:spPr>
          <a:xfrm>
            <a:off x="17451891" y="29112569"/>
            <a:ext cx="8912637" cy="630942"/>
          </a:xfrm>
          <a:prstGeom prst="rect">
            <a:avLst/>
          </a:prstGeom>
          <a:noFill/>
          <a:ln w="38100">
            <a:solidFill>
              <a:srgbClr val="0064B1"/>
            </a:solidFill>
          </a:ln>
        </p:spPr>
        <p:txBody>
          <a:bodyPr wrap="square" lIns="89496" tIns="0" rIns="89496" bIns="0" anchor="ctr" anchorCtr="0">
            <a:sp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2955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4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Efficacy of </a:t>
            </a:r>
            <a:r>
              <a:rPr kumimoji="0" lang="en-U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4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FilterThenVerifyApprox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rgbClr val="0064B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0" name="Picture 16" descr="F:\christoph\talks\ns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906" y="41212095"/>
            <a:ext cx="93662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 Placeholder 340"/>
          <p:cNvSpPr txBox="1">
            <a:spLocks/>
          </p:cNvSpPr>
          <p:nvPr/>
        </p:nvSpPr>
        <p:spPr>
          <a:xfrm>
            <a:off x="785741" y="6755760"/>
            <a:ext cx="14067215" cy="6529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64B1"/>
            </a:solidFill>
          </a:ln>
        </p:spPr>
        <p:txBody>
          <a:bodyPr wrap="square" lIns="89496" tIns="0" rIns="89496" bIns="0" anchor="ctr" anchorCtr="0">
            <a:sp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2955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4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Motivation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rgbClr val="0064B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0457314" y="19022188"/>
            <a:ext cx="994741" cy="210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itchFamily="18" charset="0"/>
              </a:rPr>
              <a:t>Got HP most comfortable</a:t>
            </a:r>
            <a:endParaRPr lang="en-US" sz="1100" i="1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 Placeholder 340"/>
          <p:cNvSpPr txBox="1">
            <a:spLocks/>
          </p:cNvSpPr>
          <p:nvPr/>
        </p:nvSpPr>
        <p:spPr>
          <a:xfrm>
            <a:off x="15385731" y="20682694"/>
            <a:ext cx="13910260" cy="63094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wrap="square" lIns="89496" tIns="0" rIns="89496" bIns="0" anchor="ctr" anchorCtr="0">
            <a:sp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2955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4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Approx. Common Preference Tuples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rgbClr val="0064B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1702" y="39138759"/>
            <a:ext cx="10997015" cy="20364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4237" y="33992069"/>
            <a:ext cx="12270805" cy="496444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38849" y="29094864"/>
            <a:ext cx="12277367" cy="491961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255" y="9673843"/>
            <a:ext cx="2994052" cy="17964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16" y="9712858"/>
            <a:ext cx="3635246" cy="1897598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 bwMode="auto">
          <a:xfrm>
            <a:off x="1083731" y="7800424"/>
            <a:ext cx="5054305" cy="1407367"/>
          </a:xfrm>
          <a:prstGeom prst="rect">
            <a:avLst/>
          </a:prstGeom>
          <a:solidFill>
            <a:srgbClr val="8CC600">
              <a:lumMod val="50000"/>
              <a:alpha val="0"/>
            </a:srgbClr>
          </a:solidFill>
          <a:ln w="381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Recommendation based on users' preferences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730673" y="7790108"/>
            <a:ext cx="4059564" cy="1407367"/>
          </a:xfrm>
          <a:prstGeom prst="rect">
            <a:avLst/>
          </a:prstGeom>
          <a:solidFill>
            <a:srgbClr val="8CC600">
              <a:lumMod val="50000"/>
              <a:alpha val="0"/>
            </a:srgbClr>
          </a:solidFill>
          <a:ln w="381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Preferences with multiple attributes</a:t>
            </a:r>
            <a:endParaRPr lang="en-US" sz="4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1225185" y="7841194"/>
            <a:ext cx="2994052" cy="1356281"/>
          </a:xfrm>
          <a:prstGeom prst="rect">
            <a:avLst/>
          </a:prstGeom>
          <a:solidFill>
            <a:srgbClr val="8CC600">
              <a:lumMod val="50000"/>
              <a:alpha val="0"/>
            </a:srgbClr>
          </a:solidFill>
          <a:ln w="38100" cap="flat" cmpd="sng" algn="ctr">
            <a:solidFill>
              <a:srgbClr val="0064B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0" dirty="0" smtClean="0">
                <a:solidFill>
                  <a:srgbClr val="0064B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Objects </a:t>
            </a:r>
            <a:r>
              <a:rPr lang="en-US" sz="4000" dirty="0">
                <a:solidFill>
                  <a:srgbClr val="0064B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that ″stand out″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10470694" y="17898853"/>
            <a:ext cx="4307217" cy="1334021"/>
          </a:xfrm>
          <a:prstGeom prst="rect">
            <a:avLst/>
          </a:prstGeom>
          <a:solidFill>
            <a:srgbClr val="8CC600">
              <a:lumMod val="50000"/>
              <a:alpha val="0"/>
            </a:srgbClr>
          </a:solidFill>
          <a:ln w="38100" cap="flat" cmpd="sng" algn="ctr">
            <a:solidFill>
              <a:srgbClr val="0064B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solidFill>
                  <a:srgbClr val="0064B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Pareto-optimal as</a:t>
            </a:r>
          </a:p>
          <a:p>
            <a:pPr algn="ctr"/>
            <a:r>
              <a:rPr lang="en-US" sz="4000" dirty="0" smtClean="0">
                <a:solidFill>
                  <a:srgbClr val="0064B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″stand </a:t>
            </a:r>
            <a:r>
              <a:rPr lang="en-US" sz="4000" dirty="0">
                <a:solidFill>
                  <a:srgbClr val="0064B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out</a:t>
            </a:r>
            <a:r>
              <a:rPr lang="en-US" sz="4000" dirty="0" smtClean="0">
                <a:solidFill>
                  <a:srgbClr val="0064B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″</a:t>
            </a:r>
            <a:endParaRPr lang="en-US" sz="4000" dirty="0">
              <a:solidFill>
                <a:srgbClr val="0064B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5595807" y="21622533"/>
            <a:ext cx="5627144" cy="1407367"/>
          </a:xfrm>
          <a:prstGeom prst="rect">
            <a:avLst/>
          </a:prstGeom>
          <a:solidFill>
            <a:srgbClr val="8CC600">
              <a:lumMod val="50000"/>
              <a:alpha val="0"/>
            </a:srgbClr>
          </a:solidFill>
          <a:ln w="381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just"/>
            <a:r>
              <a:rPr lang="en-US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Preferences can be diverse</a:t>
            </a:r>
          </a:p>
          <a:p>
            <a:pPr marL="347472" lvl="1" algn="just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Tiny clusters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15599177" y="23397592"/>
            <a:ext cx="5623773" cy="2114327"/>
          </a:xfrm>
          <a:prstGeom prst="rect">
            <a:avLst/>
          </a:prstGeom>
          <a:solidFill>
            <a:srgbClr val="8CC600">
              <a:lumMod val="50000"/>
              <a:alpha val="0"/>
            </a:srgbClr>
          </a:solidFill>
          <a:ln w="38100" cap="flat" cmpd="sng" algn="ctr">
            <a:solidFill>
              <a:srgbClr val="0064B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Relax </a:t>
            </a:r>
            <a:r>
              <a:rPr lang="en-US" sz="4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idea </a:t>
            </a:r>
            <a:r>
              <a:rPr lang="en-US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of common preference tuple</a:t>
            </a:r>
          </a:p>
          <a:p>
            <a:pPr marL="918972" lvl="1" indent="-571500" algn="just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64B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Preference polling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1244" y="35804791"/>
            <a:ext cx="9921005" cy="6622069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9233" y="13054776"/>
            <a:ext cx="9214907" cy="5831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33525" y="13063809"/>
            <a:ext cx="4405968" cy="2671492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7454696" y="9526087"/>
            <a:ext cx="51510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6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itchFamily="18" charset="0"/>
              </a:rPr>
              <a:t>Genre </a:t>
            </a:r>
          </a:p>
          <a:p>
            <a:pPr marL="0" marR="0" lvl="0" indent="0" algn="l" defTabSz="686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itchFamily="18" charset="0"/>
              </a:rPr>
              <a:t>Author </a:t>
            </a:r>
          </a:p>
          <a:p>
            <a:pPr marL="0" marR="0" lvl="0" indent="0" algn="l" defTabSz="686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itchFamily="18" charset="0"/>
              </a:rPr>
              <a:t>Publisher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Times New Roman" pitchFamily="18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18" y="20685038"/>
            <a:ext cx="4749090" cy="3004527"/>
          </a:xfrm>
          <a:prstGeom prst="rect">
            <a:avLst/>
          </a:prstGeom>
        </p:spPr>
      </p:pic>
      <p:sp>
        <p:nvSpPr>
          <p:cNvPr id="65" name="Text Placeholder 340"/>
          <p:cNvSpPr txBox="1">
            <a:spLocks/>
          </p:cNvSpPr>
          <p:nvPr/>
        </p:nvSpPr>
        <p:spPr>
          <a:xfrm>
            <a:off x="785740" y="19602867"/>
            <a:ext cx="14085969" cy="63094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64B1"/>
            </a:solidFill>
          </a:ln>
        </p:spPr>
        <p:txBody>
          <a:bodyPr wrap="square" lIns="89496" tIns="0" rIns="89496" bIns="0" anchor="ctr" anchorCtr="0">
            <a:sp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2955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4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Problem Formulation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rgbClr val="0064B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7593" y="21354320"/>
            <a:ext cx="2694666" cy="1627773"/>
          </a:xfrm>
          <a:prstGeom prst="rect">
            <a:avLst/>
          </a:prstGeom>
        </p:spPr>
      </p:pic>
      <p:sp>
        <p:nvSpPr>
          <p:cNvPr id="67" name="Right Arrow 66"/>
          <p:cNvSpPr/>
          <p:nvPr/>
        </p:nvSpPr>
        <p:spPr bwMode="auto">
          <a:xfrm>
            <a:off x="9281515" y="22642163"/>
            <a:ext cx="3886200" cy="320040"/>
          </a:xfrm>
          <a:prstGeom prst="rightArrow">
            <a:avLst/>
          </a:prstGeom>
          <a:noFill/>
          <a:ln w="25400" cap="flat" cmpd="sng" algn="ctr">
            <a:solidFill>
              <a:srgbClr val="0064B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-50" normalizeH="0" baseline="0" noProof="0" dirty="0" err="1" smtClean="0">
              <a:ln>
                <a:noFill/>
              </a:ln>
              <a:solidFill>
                <a:srgbClr val="FF8A00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3670110" y="22391094"/>
            <a:ext cx="519176" cy="723509"/>
          </a:xfrm>
          <a:prstGeom prst="rect">
            <a:avLst/>
          </a:prstGeom>
          <a:solidFill>
            <a:srgbClr val="0064B1">
              <a:alpha val="0"/>
            </a:srgbClr>
          </a:solidFill>
          <a:ln w="22225">
            <a:solidFill>
              <a:srgbClr val="0064B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tabLst>
                <a:tab pos="6400800" algn="l"/>
              </a:tabLst>
            </a:pPr>
            <a:r>
              <a:rPr lang="en-US" sz="4000" i="1" spc="-100" dirty="0" smtClean="0">
                <a:ln w="3175">
                  <a:noFill/>
                </a:ln>
                <a:solidFill>
                  <a:srgbClr val="0064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i="1" spc="-100" baseline="-25000" dirty="0" smtClean="0">
                <a:ln w="3175">
                  <a:noFill/>
                </a:ln>
                <a:solidFill>
                  <a:srgbClr val="0064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i="1" spc="-100" baseline="-25000" dirty="0">
              <a:ln w="3175">
                <a:noFill/>
              </a:ln>
              <a:solidFill>
                <a:srgbClr val="0064B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66308" y="20825239"/>
            <a:ext cx="3937275" cy="1667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860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4000" dirty="0">
                <a:solidFill>
                  <a:srgbClr val="000000"/>
                </a:solidFill>
                <a:latin typeface="Garamond" panose="02020404030301010803" pitchFamily="18" charset="0"/>
                <a:cs typeface="Times New Roman" pitchFamily="18" charset="0"/>
              </a:rPr>
              <a:t>Find target users such that </a:t>
            </a:r>
            <a:r>
              <a:rPr lang="en-US" sz="4000" i="1" dirty="0">
                <a:solidFill>
                  <a:srgbClr val="000000"/>
                </a:solidFill>
                <a:latin typeface="Garamond" panose="02020404030301010803" pitchFamily="18" charset="0"/>
                <a:cs typeface="Times New Roman" pitchFamily="18" charset="0"/>
              </a:rPr>
              <a:t>o</a:t>
            </a:r>
            <a:r>
              <a:rPr lang="en-US" sz="4000" i="1" baseline="-25000" dirty="0">
                <a:solidFill>
                  <a:srgbClr val="000000"/>
                </a:solidFill>
                <a:latin typeface="Garamond" panose="02020404030301010803" pitchFamily="18" charset="0"/>
                <a:cs typeface="Times New Roman" pitchFamily="18" charset="0"/>
              </a:rPr>
              <a:t>7</a:t>
            </a:r>
            <a:r>
              <a:rPr lang="en-US" sz="4000" dirty="0">
                <a:solidFill>
                  <a:srgbClr val="000000"/>
                </a:solidFill>
                <a:latin typeface="Garamond" panose="02020404030301010803" pitchFamily="18" charset="0"/>
                <a:cs typeface="Times New Roman" pitchFamily="18" charset="0"/>
              </a:rPr>
              <a:t> is </a:t>
            </a:r>
            <a:r>
              <a:rPr lang="en-US" sz="40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itchFamily="18" charset="0"/>
              </a:rPr>
              <a:t>in Pareto </a:t>
            </a:r>
            <a:r>
              <a:rPr lang="en-US" sz="4000" dirty="0">
                <a:solidFill>
                  <a:srgbClr val="000000"/>
                </a:solidFill>
                <a:latin typeface="Garamond" panose="02020404030301010803" pitchFamily="18" charset="0"/>
                <a:cs typeface="Times New Roman" pitchFamily="18" charset="0"/>
              </a:rPr>
              <a:t>frontier.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99871" y="15748150"/>
            <a:ext cx="5185862" cy="2057517"/>
          </a:xfrm>
          <a:prstGeom prst="rect">
            <a:avLst/>
          </a:prstGeom>
        </p:spPr>
      </p:pic>
      <p:sp>
        <p:nvSpPr>
          <p:cNvPr id="77" name="Text Placeholder 340"/>
          <p:cNvSpPr txBox="1">
            <a:spLocks/>
          </p:cNvSpPr>
          <p:nvPr/>
        </p:nvSpPr>
        <p:spPr>
          <a:xfrm>
            <a:off x="779598" y="24260311"/>
            <a:ext cx="14076625" cy="63094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64B1"/>
            </a:solidFill>
          </a:ln>
        </p:spPr>
        <p:txBody>
          <a:bodyPr wrap="square" lIns="89496" tIns="0" rIns="89496" bIns="0" anchor="ctr" anchorCtr="0">
            <a:sp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2955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4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Challenges &amp;</a:t>
            </a:r>
            <a:r>
              <a:rPr kumimoji="0" lang="en-US" sz="4100" b="1" i="0" u="none" strike="noStrike" kern="1200" cap="none" spc="0" normalizeH="0" noProof="0" dirty="0" smtClean="0">
                <a:ln>
                  <a:noFill/>
                </a:ln>
                <a:solidFill>
                  <a:srgbClr val="0064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Ideas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rgbClr val="0064B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85742" y="25156798"/>
            <a:ext cx="83639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Exhaustive comparisons </a:t>
            </a:r>
          </a:p>
          <a:p>
            <a:pPr marL="347472" lvl="1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For</a:t>
            </a:r>
            <a:r>
              <a:rPr lang="en-US" sz="4000" dirty="0" smtClean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every </a:t>
            </a:r>
            <a:r>
              <a:rPr lang="en-US" sz="400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user</a:t>
            </a:r>
          </a:p>
          <a:p>
            <a:pPr marL="347472" lvl="1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With </a:t>
            </a:r>
            <a:r>
              <a:rPr lang="en-US" sz="400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every Pareto-optimal object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 number of users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Objects streaming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Efficient dissemination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rgbClr val="0064B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Sharing </a:t>
            </a:r>
            <a:r>
              <a:rPr lang="en-US" sz="4000" dirty="0">
                <a:solidFill>
                  <a:srgbClr val="0064B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computation across </a:t>
            </a:r>
            <a:r>
              <a:rPr lang="en-US" sz="4000" dirty="0" smtClean="0">
                <a:solidFill>
                  <a:srgbClr val="0064B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users</a:t>
            </a:r>
            <a:endParaRPr lang="en-US" sz="2500" dirty="0" smtClean="0">
              <a:solidFill>
                <a:srgbClr val="F58026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85742" y="31954556"/>
            <a:ext cx="989516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Font typeface="Wingdings" panose="05000000000000000000" pitchFamily="2" charset="2"/>
              <a:buChar char="§"/>
            </a:pPr>
            <a:r>
              <a:rPr lang="en-US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Which users share preferences?</a:t>
            </a:r>
          </a:p>
          <a:p>
            <a:pPr marL="918972" lvl="1" indent="-571500" algn="just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64B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Cluster users based on </a:t>
            </a:r>
            <a:r>
              <a:rPr lang="en-US" sz="4000" dirty="0" smtClean="0">
                <a:solidFill>
                  <a:srgbClr val="0064B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preferences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No prior study on clustering for partial orders</a:t>
            </a:r>
          </a:p>
          <a:p>
            <a:pPr marL="918972" lvl="1" indent="-571500" algn="just">
              <a:buFont typeface="Wingdings" panose="05000000000000000000" pitchFamily="2" charset="2"/>
              <a:buChar char="ü"/>
            </a:pPr>
            <a:r>
              <a:rPr lang="en-US" sz="4000" spc="-100" dirty="0">
                <a:ln w="3175">
                  <a:noFill/>
                </a:ln>
                <a:solidFill>
                  <a:srgbClr val="0064B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Define similarity functions w.r.t. partial orders</a:t>
            </a:r>
          </a:p>
          <a:p>
            <a:pPr marL="347472" lvl="1" algn="just">
              <a:buFont typeface="Wingdings" panose="05000000000000000000" pitchFamily="2" charset="2"/>
              <a:buChar char="§"/>
            </a:pPr>
            <a:endParaRPr lang="en-US" sz="4000" dirty="0">
              <a:solidFill>
                <a:srgbClr val="0064B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30206" y="29471944"/>
            <a:ext cx="4472103" cy="3364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869233" y="29771011"/>
                <a:ext cx="8754564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4000" dirty="0" smtClean="0">
                    <a:solidFill>
                      <a:srgbClr val="0064B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Theorem 1: </a:t>
                </a:r>
                <a:r>
                  <a:rPr lang="en-US" sz="4000" dirty="0" smtClean="0">
                    <a:solidFill>
                      <a:srgbClr val="000000"/>
                    </a:solidFill>
                    <a:latin typeface="Monotype Corsiva" panose="03010101010201010101" pitchFamily="66" charset="0"/>
                    <a:cs typeface="Times New Roman" pitchFamily="18" charset="0"/>
                  </a:rPr>
                  <a:t>P</a:t>
                </a:r>
                <a:r>
                  <a:rPr lang="en-US" sz="4000" i="1" baseline="-25000" dirty="0" smtClean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itchFamily="18" charset="0"/>
                  </a:rPr>
                  <a:t>U</a:t>
                </a:r>
                <a:r>
                  <a:rPr lang="en-US" sz="4000" dirty="0" smtClean="0">
                    <a:solidFill>
                      <a:srgbClr val="000000"/>
                    </a:solidFill>
                    <a:latin typeface="Monotype Corsiva" panose="03010101010201010101" pitchFamily="66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⊇</m:t>
                    </m:r>
                    <m:r>
                      <m:rPr>
                        <m:nor/>
                      </m:rPr>
                      <a:rPr lang="en-US" sz="4000" dirty="0">
                        <a:solidFill>
                          <a:srgbClr val="000000"/>
                        </a:solidFill>
                        <a:latin typeface="Monotype Corsiva" panose="03010101010201010101" pitchFamily="66" charset="0"/>
                        <a:cs typeface="Times New Roman" pitchFamily="18" charset="0"/>
                      </a:rPr>
                      <m:t>P</m:t>
                    </m:r>
                    <m:r>
                      <a:rPr lang="en-US" sz="4000" b="0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𝑐</m:t>
                    </m:r>
                  </m:oMath>
                </a14:m>
                <a:endParaRPr lang="en-US" sz="4000" dirty="0" smtClean="0">
                  <a:latin typeface="Garamond" panose="02020404030301010803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4000" dirty="0" smtClean="0">
                    <a:solidFill>
                      <a:srgbClr val="0064B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Lemma </a:t>
                </a:r>
                <a:r>
                  <a:rPr lang="en-US" sz="4000" dirty="0">
                    <a:solidFill>
                      <a:srgbClr val="0064B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1:</a:t>
                </a:r>
                <a14:m>
                  <m:oMath xmlns:m="http://schemas.openxmlformats.org/officeDocument/2006/math">
                    <m:r>
                      <a:rPr lang="en-US" sz="40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4000" dirty="0">
                        <a:solidFill>
                          <a:srgbClr val="000000"/>
                        </a:solidFill>
                        <a:latin typeface="Monotype Corsiva" panose="03010101010201010101" pitchFamily="66" charset="0"/>
                        <a:cs typeface="Times New Roman" pitchFamily="18" charset="0"/>
                      </a:rPr>
                      <m:t>P</m:t>
                    </m:r>
                    <m:r>
                      <a:rPr lang="en-US" sz="40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𝑐</m:t>
                    </m:r>
                  </m:oMath>
                </a14:m>
                <a:r>
                  <a:rPr lang="en-US" sz="4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w.r.t. </a:t>
                </a:r>
                <a:r>
                  <a:rPr lang="en-US" sz="4000" i="1" dirty="0" smtClean="0">
                    <a:latin typeface="Monotype Corsiva" panose="03010101010201010101" pitchFamily="66" charset="0"/>
                    <a:cs typeface="Times New Roman" panose="02020603050405020304" pitchFamily="18" charset="0"/>
                  </a:rPr>
                  <a:t>O </a:t>
                </a:r>
                <a:r>
                  <a:rPr lang="en-US" sz="4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4000" i="1" dirty="0" smtClean="0">
                    <a:latin typeface="Monotype Corsiva" panose="03010101010201010101" pitchFamily="66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000" dirty="0">
                        <a:solidFill>
                          <a:srgbClr val="000000"/>
                        </a:solidFill>
                        <a:latin typeface="Monotype Corsiva" panose="03010101010201010101" pitchFamily="66" charset="0"/>
                        <a:cs typeface="Times New Roman" pitchFamily="18" charset="0"/>
                      </a:rPr>
                      <m:t>P</m:t>
                    </m:r>
                    <m:r>
                      <a:rPr lang="en-US" sz="40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𝑐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w.r.t. </a:t>
                </a:r>
                <a:r>
                  <a:rPr lang="en-US" sz="4000" dirty="0" smtClean="0">
                    <a:solidFill>
                      <a:srgbClr val="000000"/>
                    </a:solidFill>
                    <a:latin typeface="Monotype Corsiva" panose="03010101010201010101" pitchFamily="66" charset="0"/>
                    <a:cs typeface="Times New Roman" pitchFamily="18" charset="0"/>
                  </a:rPr>
                  <a:t>P</a:t>
                </a:r>
                <a:r>
                  <a:rPr lang="en-US" sz="4000" i="1" baseline="-25000" dirty="0" smtClean="0">
                    <a:solidFill>
                      <a:srgbClr val="000000"/>
                    </a:solidFill>
                    <a:latin typeface="Garamond" panose="02020404030301010803" pitchFamily="18" charset="0"/>
                    <a:cs typeface="Times New Roman" pitchFamily="18" charset="0"/>
                  </a:rPr>
                  <a:t>U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4000" dirty="0" smtClean="0">
                    <a:solidFill>
                      <a:srgbClr val="0064B1"/>
                    </a:solidFill>
                    <a:latin typeface="Garamond" panose="02020404030301010803" pitchFamily="18" charset="0"/>
                    <a:cs typeface="Times New Roman" panose="02020603050405020304" pitchFamily="18" charset="0"/>
                  </a:rPr>
                  <a:t>Recall &amp; precision: </a:t>
                </a:r>
                <a:r>
                  <a:rPr lang="en-US" sz="4000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100%</a:t>
                </a:r>
                <a:endParaRPr lang="en-US" sz="4000" i="1" baseline="-25000" dirty="0" smtClean="0">
                  <a:latin typeface="Garamond" panose="02020404030301010803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33" y="29771011"/>
                <a:ext cx="8754564" cy="1938992"/>
              </a:xfrm>
              <a:prstGeom prst="rect">
                <a:avLst/>
              </a:prstGeom>
              <a:blipFill>
                <a:blip r:embed="rId18"/>
                <a:stretch>
                  <a:fillRect l="-2228" t="-6604" b="-1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30942" y="25118714"/>
            <a:ext cx="6822015" cy="4243184"/>
          </a:xfrm>
          <a:prstGeom prst="rect">
            <a:avLst/>
          </a:prstGeom>
        </p:spPr>
      </p:pic>
      <p:sp>
        <p:nvSpPr>
          <p:cNvPr id="103" name="Text Placeholder 340"/>
          <p:cNvSpPr txBox="1">
            <a:spLocks/>
          </p:cNvSpPr>
          <p:nvPr/>
        </p:nvSpPr>
        <p:spPr>
          <a:xfrm>
            <a:off x="779598" y="34738266"/>
            <a:ext cx="14282928" cy="63094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64B1"/>
            </a:solidFill>
          </a:ln>
        </p:spPr>
        <p:txBody>
          <a:bodyPr wrap="square" lIns="89496" tIns="0" rIns="89496" bIns="0" anchor="ctr" anchorCtr="0">
            <a:sp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2955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4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System Architecture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rgbClr val="0064B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 Placeholder 340"/>
          <p:cNvSpPr txBox="1">
            <a:spLocks/>
          </p:cNvSpPr>
          <p:nvPr/>
        </p:nvSpPr>
        <p:spPr>
          <a:xfrm>
            <a:off x="15252509" y="6783860"/>
            <a:ext cx="14043482" cy="63094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64B1"/>
            </a:solidFill>
          </a:ln>
        </p:spPr>
        <p:txBody>
          <a:bodyPr wrap="square" lIns="89496" tIns="0" rIns="89496" bIns="0" anchor="ctr" anchorCtr="0">
            <a:sp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2955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4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kumimoji="0" lang="en-U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4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FilterThenVerify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rgbClr val="0064B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881779" y="9561363"/>
            <a:ext cx="4414212" cy="405468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018624" y="14042153"/>
            <a:ext cx="2895851" cy="1877731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091990" y="14042153"/>
            <a:ext cx="2895851" cy="1877731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165357" y="14015755"/>
            <a:ext cx="2962913" cy="1877731"/>
          </a:xfrm>
          <a:prstGeom prst="rect">
            <a:avLst/>
          </a:prstGeom>
        </p:spPr>
      </p:pic>
      <p:sp>
        <p:nvSpPr>
          <p:cNvPr id="116" name="Right Arrow 115"/>
          <p:cNvSpPr/>
          <p:nvPr/>
        </p:nvSpPr>
        <p:spPr bwMode="auto">
          <a:xfrm>
            <a:off x="20051070" y="14820998"/>
            <a:ext cx="846520" cy="320040"/>
          </a:xfrm>
          <a:prstGeom prst="rightArrow">
            <a:avLst/>
          </a:prstGeom>
          <a:noFill/>
          <a:ln w="25400" cap="flat" cmpd="sng" algn="ctr">
            <a:solidFill>
              <a:srgbClr val="0064B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-50" normalizeH="0" baseline="0" noProof="0" dirty="0" err="1" smtClean="0">
              <a:ln>
                <a:noFill/>
              </a:ln>
              <a:solidFill>
                <a:srgbClr val="FF8A00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Right Arrow 116"/>
          <p:cNvSpPr/>
          <p:nvPr/>
        </p:nvSpPr>
        <p:spPr bwMode="auto">
          <a:xfrm>
            <a:off x="24153339" y="14745578"/>
            <a:ext cx="846520" cy="320040"/>
          </a:xfrm>
          <a:prstGeom prst="rightArrow">
            <a:avLst/>
          </a:prstGeom>
          <a:noFill/>
          <a:ln w="25400" cap="flat" cmpd="sng" algn="ctr">
            <a:solidFill>
              <a:srgbClr val="0064B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-50" normalizeH="0" baseline="0" noProof="0" dirty="0" err="1" smtClean="0">
              <a:ln>
                <a:noFill/>
              </a:ln>
              <a:solidFill>
                <a:srgbClr val="FF8A00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Text Placeholder 340"/>
          <p:cNvSpPr txBox="1">
            <a:spLocks/>
          </p:cNvSpPr>
          <p:nvPr/>
        </p:nvSpPr>
        <p:spPr>
          <a:xfrm>
            <a:off x="15379589" y="25967809"/>
            <a:ext cx="13916402" cy="63973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64B1"/>
            </a:solidFill>
          </a:ln>
        </p:spPr>
        <p:txBody>
          <a:bodyPr wrap="square" lIns="89496" tIns="0" rIns="89496" bIns="0" anchor="ctr" anchorCtr="0">
            <a:sp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2955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4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Experimental</a:t>
            </a:r>
            <a:r>
              <a:rPr kumimoji="0" lang="en-US" sz="4100" b="1" i="0" u="none" strike="noStrike" kern="1200" cap="none" spc="0" normalizeH="0" noProof="0" dirty="0" smtClean="0">
                <a:ln>
                  <a:noFill/>
                </a:ln>
                <a:solidFill>
                  <a:srgbClr val="0064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Evaluation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rgbClr val="0064B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5733317" y="26853519"/>
            <a:ext cx="136497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0064B1"/>
                </a:solidFill>
                <a:latin typeface="Garamond" panose="02020404030301010803" pitchFamily="18" charset="0"/>
                <a:cs typeface="Times New Roman" pitchFamily="18" charset="0"/>
              </a:rPr>
              <a:t>Movie </a:t>
            </a:r>
            <a:r>
              <a:rPr lang="en-US" sz="4000" dirty="0" smtClean="0">
                <a:solidFill>
                  <a:srgbClr val="0064B1"/>
                </a:solidFill>
                <a:latin typeface="Garamond" panose="02020404030301010803" pitchFamily="18" charset="0"/>
                <a:cs typeface="Times New Roman" pitchFamily="18" charset="0"/>
              </a:rPr>
              <a:t>Dataset: </a:t>
            </a:r>
            <a:r>
              <a:rPr lang="en-US" sz="4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12,749 </a:t>
            </a:r>
            <a:r>
              <a:rPr lang="en-US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movies: joined Netflix dataset with data from IMDB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0064B1"/>
                </a:solidFill>
                <a:latin typeface="Garamond" panose="02020404030301010803" pitchFamily="18" charset="0"/>
                <a:cs typeface="Times New Roman" pitchFamily="18" charset="0"/>
              </a:rPr>
              <a:t>Publication Dataset: </a:t>
            </a:r>
            <a:r>
              <a:rPr lang="en-US" sz="4000" dirty="0" smtClean="0">
                <a:latin typeface="Garamond" panose="02020404030301010803" pitchFamily="18" charset="0"/>
                <a:cs typeface="Times New Roman" pitchFamily="18" charset="0"/>
              </a:rPr>
              <a:t>17,598 </a:t>
            </a:r>
            <a:r>
              <a:rPr lang="en-US" sz="4000" dirty="0">
                <a:latin typeface="Garamond" panose="02020404030301010803" pitchFamily="18" charset="0"/>
                <a:cs typeface="Times New Roman" pitchFamily="18" charset="0"/>
              </a:rPr>
              <a:t>publications: ACM Digital </a:t>
            </a:r>
            <a:r>
              <a:rPr lang="en-US" sz="4000" dirty="0" smtClean="0">
                <a:latin typeface="Garamond" panose="02020404030301010803" pitchFamily="18" charset="0"/>
                <a:cs typeface="Times New Roman" pitchFamily="18" charset="0"/>
              </a:rPr>
              <a:t>Library</a:t>
            </a:r>
            <a:endParaRPr lang="en-US" sz="4000" dirty="0">
              <a:solidFill>
                <a:schemeClr val="accent3"/>
              </a:solidFill>
              <a:latin typeface="Garamond" panose="02020404030301010803" pitchFamily="18" charset="0"/>
              <a:cs typeface="Times New Roman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5385733" y="7639475"/>
            <a:ext cx="123902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Garamond" panose="02020404030301010803" pitchFamily="18" charset="0"/>
                <a:cs typeface="Times New Roman" pitchFamily="18" charset="0"/>
              </a:rPr>
              <a:t>For each cluster in </a:t>
            </a:r>
            <a:r>
              <a:rPr lang="en-US" sz="4000" dirty="0" smtClean="0">
                <a:latin typeface="Monotype Corsiva" panose="03010101010201010101" pitchFamily="66" charset="0"/>
                <a:cs typeface="Times New Roman" pitchFamily="18" charset="0"/>
              </a:rPr>
              <a:t>C</a:t>
            </a:r>
            <a:endParaRPr lang="en-US" sz="4000" dirty="0">
              <a:latin typeface="Monotype Corsiva" panose="03010101010201010101" pitchFamily="66" charset="0"/>
              <a:cs typeface="Times New Roman" pitchFamily="18" charset="0"/>
            </a:endParaRPr>
          </a:p>
          <a:p>
            <a:pPr marL="347472" lvl="1">
              <a:buFont typeface="Wingdings" pitchFamily="2" charset="2"/>
              <a:buChar char="Ø"/>
            </a:pPr>
            <a:r>
              <a:rPr lang="en-US" sz="4000" dirty="0" smtClean="0">
                <a:solidFill>
                  <a:srgbClr val="0064B1"/>
                </a:solidFill>
                <a:latin typeface="Garamond" panose="02020404030301010803" pitchFamily="18" charset="0"/>
                <a:cs typeface="Times New Roman" pitchFamily="18" charset="0"/>
              </a:rPr>
              <a:t>Filter: </a:t>
            </a:r>
            <a:r>
              <a:rPr lang="en-US" sz="4000" dirty="0" smtClean="0">
                <a:latin typeface="Garamond" panose="02020404030301010803" pitchFamily="18" charset="0"/>
                <a:cs typeface="Times New Roman" pitchFamily="18" charset="0"/>
              </a:rPr>
              <a:t>if 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4000" dirty="0" smtClean="0">
                <a:latin typeface="Garamond" panose="02020404030301010803" pitchFamily="18" charset="0"/>
                <a:cs typeface="Times New Roman" pitchFamily="18" charset="0"/>
              </a:rPr>
              <a:t> approve 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000" dirty="0" smtClean="0">
                <a:latin typeface="Garamond" panose="02020404030301010803" pitchFamily="18" charset="0"/>
                <a:cs typeface="Times New Roman" pitchFamily="18" charset="0"/>
              </a:rPr>
              <a:t> in Pareto-optimality, stores 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000" dirty="0" smtClean="0">
                <a:latin typeface="Garamond" panose="02020404030301010803" pitchFamily="18" charset="0"/>
                <a:cs typeface="Times New Roman" pitchFamily="18" charset="0"/>
              </a:rPr>
              <a:t> in </a:t>
            </a:r>
            <a:r>
              <a:rPr lang="en-US" sz="4000" i="1" dirty="0" smtClean="0">
                <a:latin typeface="Monotype Corsiva" panose="03010101010201010101" pitchFamily="66" charset="0"/>
                <a:cs typeface="Times New Roman" pitchFamily="18" charset="0"/>
              </a:rPr>
              <a:t>P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</a:p>
          <a:p>
            <a:pPr marL="347472" lvl="2">
              <a:buFont typeface="Wingdings" pitchFamily="2" charset="2"/>
              <a:buChar char="Ø"/>
            </a:pPr>
            <a:r>
              <a:rPr lang="en-US" sz="4000" dirty="0" smtClean="0">
                <a:solidFill>
                  <a:srgbClr val="0064B1"/>
                </a:solidFill>
                <a:latin typeface="Garamond" panose="02020404030301010803" pitchFamily="18" charset="0"/>
                <a:cs typeface="Times New Roman" pitchFamily="18" charset="0"/>
              </a:rPr>
              <a:t>Verify: </a:t>
            </a:r>
            <a:r>
              <a:rPr lang="en-US" sz="4000" dirty="0" smtClean="0">
                <a:latin typeface="Garamond" panose="02020404030301010803" pitchFamily="18" charset="0"/>
                <a:cs typeface="Times New Roman" pitchFamily="18" charset="0"/>
              </a:rPr>
              <a:t>for each 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dirty="0" smtClean="0">
                <a:latin typeface="Garamond" panose="02020404030301010803" pitchFamily="18" charset="0"/>
                <a:cs typeface="Times New Roman" pitchFamily="18" charset="0"/>
              </a:rPr>
              <a:t>, </a:t>
            </a:r>
            <a:r>
              <a:rPr lang="en-US" sz="40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itchFamily="18" charset="0"/>
              </a:rPr>
              <a:t>determines whether </a:t>
            </a:r>
            <a:r>
              <a:rPr lang="en-US" sz="4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000" i="1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itchFamily="18" charset="0"/>
              </a:rPr>
              <a:t>belongs to </a:t>
            </a:r>
            <a:r>
              <a:rPr lang="en-US" sz="4000" i="1" dirty="0" smtClean="0">
                <a:solidFill>
                  <a:srgbClr val="000000"/>
                </a:solidFill>
                <a:latin typeface="Monotype Corsiva" panose="03010101010201010101" pitchFamily="66" charset="0"/>
                <a:cs typeface="Times New Roman" pitchFamily="18" charset="0"/>
              </a:rPr>
              <a:t>P</a:t>
            </a:r>
            <a:r>
              <a:rPr lang="en-US" sz="40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4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 Placeholder 340"/>
          <p:cNvSpPr txBox="1">
            <a:spLocks/>
          </p:cNvSpPr>
          <p:nvPr/>
        </p:nvSpPr>
        <p:spPr>
          <a:xfrm>
            <a:off x="15385733" y="16247211"/>
            <a:ext cx="13910258" cy="63094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64B1"/>
            </a:solidFill>
          </a:ln>
        </p:spPr>
        <p:txBody>
          <a:bodyPr wrap="square" lIns="89496" tIns="0" rIns="89496" bIns="0" anchor="ctr" anchorCtr="0">
            <a:sp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2955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4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Similarity Functions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rgbClr val="0064B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Content Placeholder 2"/>
          <p:cNvSpPr txBox="1">
            <a:spLocks/>
          </p:cNvSpPr>
          <p:nvPr/>
        </p:nvSpPr>
        <p:spPr>
          <a:xfrm>
            <a:off x="15595807" y="17294686"/>
            <a:ext cx="5953159" cy="1570110"/>
          </a:xfrm>
          <a:prstGeom prst="rect">
            <a:avLst/>
          </a:prstGeom>
        </p:spPr>
        <p:txBody>
          <a:bodyPr/>
          <a:lstStyle>
            <a:lvl1pPr marL="1565579" indent="-1565579" algn="l" defTabSz="41748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2087" indent="-1304649" algn="l" defTabSz="417487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8595" indent="-1043719" algn="l" defTabSz="41748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6033" indent="-1043719" algn="l" defTabSz="417487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3471" indent="-1043719" algn="l" defTabSz="417487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0909" indent="-1043719" algn="l" defTabSz="41748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68347" indent="-1043719" algn="l" defTabSz="41748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5785" indent="-1043719" algn="l" defTabSz="41748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3223" indent="-1043719" algn="l" defTabSz="41748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0064B1"/>
                </a:solidFill>
                <a:latin typeface="Garamond" panose="02020404030301010803" pitchFamily="18" charset="0"/>
                <a:cs typeface="Times New Roman" pitchFamily="18" charset="0"/>
              </a:rPr>
              <a:t>Jaccard similarity</a:t>
            </a:r>
          </a:p>
          <a:p>
            <a:pPr marL="347472" lvl="3" indent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chemeClr val="tx1"/>
                </a:solidFill>
                <a:latin typeface="Garamond" panose="02020404030301010803" pitchFamily="18" charset="0"/>
                <a:cs typeface="Times New Roman" pitchFamily="18" charset="0"/>
              </a:rPr>
              <a:t>|Common preference tuples|/|All preference tuples|</a:t>
            </a:r>
            <a:endParaRPr lang="en-US" sz="4000" dirty="0">
              <a:solidFill>
                <a:schemeClr val="tx1"/>
              </a:solidFill>
              <a:latin typeface="Garamond" panose="02020404030301010803" pitchFamily="18" charset="0"/>
              <a:cs typeface="Times New Roman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1091990" y="17263445"/>
            <a:ext cx="79942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0064B1"/>
                </a:solidFill>
                <a:latin typeface="Garamond" panose="02020404030301010803" pitchFamily="18" charset="0"/>
                <a:cs typeface="Times New Roman" pitchFamily="18" charset="0"/>
              </a:rPr>
              <a:t>Weighted </a:t>
            </a:r>
            <a:r>
              <a:rPr lang="en-US" sz="4000" dirty="0" err="1" smtClean="0">
                <a:solidFill>
                  <a:srgbClr val="0064B1"/>
                </a:solidFill>
                <a:latin typeface="Garamond" panose="02020404030301010803" pitchFamily="18" charset="0"/>
                <a:cs typeface="Times New Roman" pitchFamily="18" charset="0"/>
              </a:rPr>
              <a:t>Jaccard</a:t>
            </a:r>
            <a:r>
              <a:rPr lang="en-US" sz="4000" dirty="0" smtClean="0">
                <a:solidFill>
                  <a:srgbClr val="0064B1"/>
                </a:solidFill>
                <a:latin typeface="Garamond" panose="02020404030301010803" pitchFamily="18" charset="0"/>
                <a:cs typeface="Times New Roman" pitchFamily="18" charset="0"/>
              </a:rPr>
              <a:t> similarity</a:t>
            </a:r>
          </a:p>
          <a:p>
            <a:pPr marL="347472" lvl="1" algn="just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Garamond" panose="02020404030301010803" pitchFamily="18" charset="0"/>
                <a:cs typeface="Times New Roman" pitchFamily="18" charset="0"/>
              </a:rPr>
              <a:t>Values near top have more impact</a:t>
            </a:r>
          </a:p>
          <a:p>
            <a:pPr marL="347472" lvl="1" algn="just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4000" dirty="0">
                <a:solidFill>
                  <a:srgbClr val="0064B1"/>
                </a:solidFill>
                <a:latin typeface="Garamond" panose="02020404030301010803" pitchFamily="18" charset="0"/>
                <a:cs typeface="Times New Roman" pitchFamily="18" charset="0"/>
              </a:rPr>
              <a:t>Maximal values: </a:t>
            </a:r>
            <a:r>
              <a:rPr lang="en-US" sz="4000" dirty="0">
                <a:latin typeface="Garamond" panose="02020404030301010803" pitchFamily="18" charset="0"/>
                <a:cs typeface="Times New Roman" pitchFamily="18" charset="0"/>
              </a:rPr>
              <a:t>no other value is preferred over</a:t>
            </a:r>
          </a:p>
          <a:p>
            <a:pPr marL="347472" lvl="1" algn="just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Garamond" panose="02020404030301010803" pitchFamily="18" charset="0"/>
                <a:cs typeface="Times New Roman" pitchFamily="18" charset="0"/>
              </a:rPr>
              <a:t>Weighted preference tuples</a:t>
            </a:r>
            <a:endParaRPr lang="en-US" sz="4000" dirty="0">
              <a:solidFill>
                <a:srgbClr val="F58026"/>
              </a:solidFill>
              <a:latin typeface="Garamond" panose="02020404030301010803" pitchFamily="18" charset="0"/>
              <a:cs typeface="Times New Roman" pitchFamily="18" charset="0"/>
            </a:endParaRP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279768" y="23521141"/>
            <a:ext cx="2806448" cy="204105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379589" y="10098686"/>
            <a:ext cx="9372600" cy="3200400"/>
          </a:xfrm>
          <a:prstGeom prst="rect">
            <a:avLst/>
          </a:prstGeom>
        </p:spPr>
      </p:pic>
      <p:sp>
        <p:nvSpPr>
          <p:cNvPr id="131" name="Rounded Rectangle 130"/>
          <p:cNvSpPr/>
          <p:nvPr/>
        </p:nvSpPr>
        <p:spPr>
          <a:xfrm>
            <a:off x="457200" y="457200"/>
            <a:ext cx="29205317" cy="41894920"/>
          </a:xfrm>
          <a:prstGeom prst="roundRect">
            <a:avLst>
              <a:gd name="adj" fmla="val 1574"/>
            </a:avLst>
          </a:prstGeom>
          <a:noFill/>
          <a:ln w="38100">
            <a:solidFill>
              <a:srgbClr val="0064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61926" y="914400"/>
            <a:ext cx="28534066" cy="550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64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t"/>
          <a:lstStyle/>
          <a:p>
            <a:pPr lvl="0" algn="ctr" defTabSz="4295596">
              <a:defRPr/>
            </a:pPr>
            <a:r>
              <a:rPr lang="en-US" sz="97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 of Pareto Frontiers over </a:t>
            </a:r>
            <a:endParaRPr lang="en-US" sz="97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4295596">
              <a:defRPr/>
            </a:pPr>
            <a:r>
              <a:rPr lang="en-US" sz="97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Partially </a:t>
            </a:r>
            <a:r>
              <a:rPr lang="en-US" sz="97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Ordered Attributes for Many </a:t>
            </a:r>
            <a:r>
              <a:rPr lang="en-US" sz="97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lvl="0" algn="ctr" defTabSz="4295596">
              <a:defRPr/>
            </a:pPr>
            <a:r>
              <a:rPr lang="en-US" sz="4800" i="1" dirty="0" smtClean="0">
                <a:solidFill>
                  <a:srgbClr val="0064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4800" i="1" baseline="30000" dirty="0" smtClean="0">
                <a:solidFill>
                  <a:srgbClr val="0064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4800" i="1" dirty="0" smtClean="0">
                <a:solidFill>
                  <a:srgbClr val="0064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Extending Database Technology, Vienna, Austria, 2018</a:t>
            </a:r>
          </a:p>
          <a:p>
            <a:r>
              <a:rPr lang="en-US" sz="4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pitchFamily="34" charset="0"/>
              </a:rPr>
              <a:t>	        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Afroza Sultana and Chengkai Li</a:t>
            </a:r>
            <a:endParaRPr lang="en-US" sz="4800" b="1" baseline="300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pitchFamily="34" charset="0"/>
              </a:rPr>
              <a:t>                              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University 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Texas at 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Arlington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252509" y="4644163"/>
            <a:ext cx="7728488" cy="1970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548966" y="21578182"/>
            <a:ext cx="7709318" cy="375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5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263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Cambria Math</vt:lpstr>
      <vt:lpstr>Comic Sans MS</vt:lpstr>
      <vt:lpstr>Garamond</vt:lpstr>
      <vt:lpstr>Monotype Corsiva</vt:lpstr>
      <vt:lpstr>Segoe UI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afroza</dc:creator>
  <cp:lastModifiedBy>Windows User</cp:lastModifiedBy>
  <cp:revision>259</cp:revision>
  <dcterms:created xsi:type="dcterms:W3CDTF">2014-02-27T21:52:49Z</dcterms:created>
  <dcterms:modified xsi:type="dcterms:W3CDTF">2018-03-20T04:48:31Z</dcterms:modified>
</cp:coreProperties>
</file>